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64" r:id="rId7"/>
    <p:sldId id="275" r:id="rId8"/>
    <p:sldId id="281" r:id="rId9"/>
    <p:sldId id="265" r:id="rId10"/>
    <p:sldId id="276" r:id="rId11"/>
    <p:sldId id="27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726725D-5E1F-435E-9415-6D52C59414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7CD18F8-78BB-4FF9-9A6C-D8147E5817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39D4940-123C-4EEA-A0A9-9E5E9625175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3ED2820-DECD-42CD-AD21-470F61A61F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76164B-C412-4EC5-BA34-8403868661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994B971-1C95-4E90-95C7-6FFCBDA74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D8A53EE-E9BD-4500-AA18-FB8B801FC4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16380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06478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31634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02307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4377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01379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03246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42454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390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72313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03051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98">
            <a:extLst>
              <a:ext uri="{FF2B5EF4-FFF2-40B4-BE49-F238E27FC236}">
                <a16:creationId xmlns:a16="http://schemas.microsoft.com/office/drawing/2014/main" id="{C41FFDEE-5C98-4123-AE32-9F14B21EA6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384"/>
            <a:chExt cx="5760" cy="3792"/>
          </a:xfrm>
        </p:grpSpPr>
        <p:sp>
          <p:nvSpPr>
            <p:cNvPr id="1123" name="Rectangle 99">
              <a:extLst>
                <a:ext uri="{FF2B5EF4-FFF2-40B4-BE49-F238E27FC236}">
                  <a16:creationId xmlns:a16="http://schemas.microsoft.com/office/drawing/2014/main" id="{B0A01907-6F85-4DD6-AC90-771275DB09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Rectangle 100">
              <a:extLst>
                <a:ext uri="{FF2B5EF4-FFF2-40B4-BE49-F238E27FC236}">
                  <a16:creationId xmlns:a16="http://schemas.microsoft.com/office/drawing/2014/main" id="{FFB1B880-9429-4B0A-9980-F3E27F8D58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31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Rectangle 101">
              <a:extLst>
                <a:ext uri="{FF2B5EF4-FFF2-40B4-BE49-F238E27FC236}">
                  <a16:creationId xmlns:a16="http://schemas.microsoft.com/office/drawing/2014/main" id="{866EB348-A5B9-42BC-BF05-C721BBEA7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Rectangle 102">
              <a:extLst>
                <a:ext uri="{FF2B5EF4-FFF2-40B4-BE49-F238E27FC236}">
                  <a16:creationId xmlns:a16="http://schemas.microsoft.com/office/drawing/2014/main" id="{06B42F41-A097-4EDF-9B2B-6C37203FA4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2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Rectangle 103">
              <a:extLst>
                <a:ext uri="{FF2B5EF4-FFF2-40B4-BE49-F238E27FC236}">
                  <a16:creationId xmlns:a16="http://schemas.microsoft.com/office/drawing/2014/main" id="{702CF3D8-DE67-437D-B438-DDC40C2930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7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>
              <a:extLst>
                <a:ext uri="{FF2B5EF4-FFF2-40B4-BE49-F238E27FC236}">
                  <a16:creationId xmlns:a16="http://schemas.microsoft.com/office/drawing/2014/main" id="{E891AF2D-3F9E-49BD-9FE9-AC2787D4C0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12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>
              <a:extLst>
                <a:ext uri="{FF2B5EF4-FFF2-40B4-BE49-F238E27FC236}">
                  <a16:creationId xmlns:a16="http://schemas.microsoft.com/office/drawing/2014/main" id="{BAA1EE69-D31B-45B7-8045-D5785F1F86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27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>
              <a:extLst>
                <a:ext uri="{FF2B5EF4-FFF2-40B4-BE49-F238E27FC236}">
                  <a16:creationId xmlns:a16="http://schemas.microsoft.com/office/drawing/2014/main" id="{DFEE81D0-638F-48BA-9BBB-12479C8B8D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1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Rectangle 107">
              <a:extLst>
                <a:ext uri="{FF2B5EF4-FFF2-40B4-BE49-F238E27FC236}">
                  <a16:creationId xmlns:a16="http://schemas.microsoft.com/office/drawing/2014/main" id="{F4AF321C-9753-40DF-B235-57FE158691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56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Rectangle 108">
              <a:extLst>
                <a:ext uri="{FF2B5EF4-FFF2-40B4-BE49-F238E27FC236}">
                  <a16:creationId xmlns:a16="http://schemas.microsoft.com/office/drawing/2014/main" id="{8DAB90DD-313E-41E3-8F77-A13BF55D65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71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>
              <a:extLst>
                <a:ext uri="{FF2B5EF4-FFF2-40B4-BE49-F238E27FC236}">
                  <a16:creationId xmlns:a16="http://schemas.microsoft.com/office/drawing/2014/main" id="{848F06D7-8557-4C69-BAF4-FD9AFD0033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6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>
              <a:extLst>
                <a:ext uri="{FF2B5EF4-FFF2-40B4-BE49-F238E27FC236}">
                  <a16:creationId xmlns:a16="http://schemas.microsoft.com/office/drawing/2014/main" id="{89CB4670-19EB-483A-AA9B-86AE412190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010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Rectangle 111">
              <a:extLst>
                <a:ext uri="{FF2B5EF4-FFF2-40B4-BE49-F238E27FC236}">
                  <a16:creationId xmlns:a16="http://schemas.microsoft.com/office/drawing/2014/main" id="{021C6C84-9E24-4331-8627-A9D5903FA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15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Rectangle 112">
              <a:extLst>
                <a:ext uri="{FF2B5EF4-FFF2-40B4-BE49-F238E27FC236}">
                  <a16:creationId xmlns:a16="http://schemas.microsoft.com/office/drawing/2014/main" id="{8480FF21-1EDF-4D50-B100-12E2CCC0CB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0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Rectangle 113">
              <a:extLst>
                <a:ext uri="{FF2B5EF4-FFF2-40B4-BE49-F238E27FC236}">
                  <a16:creationId xmlns:a16="http://schemas.microsoft.com/office/drawing/2014/main" id="{4E532595-EB3B-4CE3-A36E-35E25482F0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45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Rectangle 114">
              <a:extLst>
                <a:ext uri="{FF2B5EF4-FFF2-40B4-BE49-F238E27FC236}">
                  <a16:creationId xmlns:a16="http://schemas.microsoft.com/office/drawing/2014/main" id="{A039B920-68E5-4E30-ADF8-B14F36A389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0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Rectangle 115">
              <a:extLst>
                <a:ext uri="{FF2B5EF4-FFF2-40B4-BE49-F238E27FC236}">
                  <a16:creationId xmlns:a16="http://schemas.microsoft.com/office/drawing/2014/main" id="{A4027B33-B5EC-4C94-9F25-73092FFDFB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49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Rectangle 116">
              <a:extLst>
                <a:ext uri="{FF2B5EF4-FFF2-40B4-BE49-F238E27FC236}">
                  <a16:creationId xmlns:a16="http://schemas.microsoft.com/office/drawing/2014/main" id="{6FDA15C8-631D-47C1-BCDC-E71C9AC71D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9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Rectangle 117">
              <a:extLst>
                <a:ext uri="{FF2B5EF4-FFF2-40B4-BE49-F238E27FC236}">
                  <a16:creationId xmlns:a16="http://schemas.microsoft.com/office/drawing/2014/main" id="{457465D5-1EFA-4647-A267-7EC1FC98E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4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Rectangle 118">
              <a:extLst>
                <a:ext uri="{FF2B5EF4-FFF2-40B4-BE49-F238E27FC236}">
                  <a16:creationId xmlns:a16="http://schemas.microsoft.com/office/drawing/2014/main" id="{09DA6D90-8B37-4236-9B93-DEB4FD8AC9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19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Rectangle 119">
              <a:extLst>
                <a:ext uri="{FF2B5EF4-FFF2-40B4-BE49-F238E27FC236}">
                  <a16:creationId xmlns:a16="http://schemas.microsoft.com/office/drawing/2014/main" id="{A9A6DB4D-D7DA-4F11-A5AA-0353B954A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4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Rectangle 120">
              <a:extLst>
                <a:ext uri="{FF2B5EF4-FFF2-40B4-BE49-F238E27FC236}">
                  <a16:creationId xmlns:a16="http://schemas.microsoft.com/office/drawing/2014/main" id="{D1EE1760-B936-449A-B002-4EB46232B6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488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>
              <a:extLst>
                <a:ext uri="{FF2B5EF4-FFF2-40B4-BE49-F238E27FC236}">
                  <a16:creationId xmlns:a16="http://schemas.microsoft.com/office/drawing/2014/main" id="{A780BCB5-9AA2-4A2E-ACC8-77C6AF11F1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3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>
              <a:extLst>
                <a:ext uri="{FF2B5EF4-FFF2-40B4-BE49-F238E27FC236}">
                  <a16:creationId xmlns:a16="http://schemas.microsoft.com/office/drawing/2014/main" id="{EF252A2A-3F5A-47F5-85F5-38CC465A2A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78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Rectangle 123">
              <a:extLst>
                <a:ext uri="{FF2B5EF4-FFF2-40B4-BE49-F238E27FC236}">
                  <a16:creationId xmlns:a16="http://schemas.microsoft.com/office/drawing/2014/main" id="{3834F123-AB39-49FD-91F1-FDC9486184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8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Rectangle 124">
              <a:extLst>
                <a:ext uri="{FF2B5EF4-FFF2-40B4-BE49-F238E27FC236}">
                  <a16:creationId xmlns:a16="http://schemas.microsoft.com/office/drawing/2014/main" id="{312070A2-6693-449D-905F-636CA063CD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3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49" name="Line 125">
            <a:extLst>
              <a:ext uri="{FF2B5EF4-FFF2-40B4-BE49-F238E27FC236}">
                <a16:creationId xmlns:a16="http://schemas.microsoft.com/office/drawing/2014/main" id="{EABDBB7E-833A-4D8E-A2E0-6F0F623CB6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>
            <a:pattFill prst="solidDmnd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0" name="Line 126">
            <a:extLst>
              <a:ext uri="{FF2B5EF4-FFF2-40B4-BE49-F238E27FC236}">
                <a16:creationId xmlns:a16="http://schemas.microsoft.com/office/drawing/2014/main" id="{1FB420E8-7B53-4B7C-A85F-CCCFFD1CA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19850"/>
            <a:ext cx="9144000" cy="0"/>
          </a:xfrm>
          <a:prstGeom prst="line">
            <a:avLst/>
          </a:prstGeom>
          <a:noFill/>
          <a:ln w="38100">
            <a:pattFill prst="sphere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1" name="Oval 127">
            <a:extLst>
              <a:ext uri="{FF2B5EF4-FFF2-40B4-BE49-F238E27FC236}">
                <a16:creationId xmlns:a16="http://schemas.microsoft.com/office/drawing/2014/main" id="{CA87169E-DD75-449F-A5AA-0D907ECB33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上 页</a:t>
            </a:r>
          </a:p>
        </p:txBody>
      </p:sp>
      <p:sp>
        <p:nvSpPr>
          <p:cNvPr id="1152" name="Oval 128">
            <a:extLst>
              <a:ext uri="{FF2B5EF4-FFF2-40B4-BE49-F238E27FC236}">
                <a16:creationId xmlns:a16="http://schemas.microsoft.com/office/drawing/2014/main" id="{884B0C4F-09E9-4E86-AAF5-8D1C7F574E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673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下 页</a:t>
            </a:r>
          </a:p>
        </p:txBody>
      </p:sp>
      <p:sp>
        <p:nvSpPr>
          <p:cNvPr id="1153" name="Oval 129">
            <a:extLst>
              <a:ext uri="{FF2B5EF4-FFF2-40B4-BE49-F238E27FC236}">
                <a16:creationId xmlns:a16="http://schemas.microsoft.com/office/drawing/2014/main" id="{38696996-67C0-4AD6-83D9-5E531CF64A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42225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结 束</a:t>
            </a:r>
          </a:p>
        </p:txBody>
      </p:sp>
      <p:sp>
        <p:nvSpPr>
          <p:cNvPr id="1154" name="Oval 130">
            <a:extLst>
              <a:ext uri="{FF2B5EF4-FFF2-40B4-BE49-F238E27FC236}">
                <a16:creationId xmlns:a16="http://schemas.microsoft.com/office/drawing/2014/main" id="{B3EBDEB6-65EA-4645-B5A3-07CA1906AC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595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返 回</a:t>
            </a:r>
          </a:p>
        </p:txBody>
      </p:sp>
      <p:sp>
        <p:nvSpPr>
          <p:cNvPr id="1155" name="AutoShape 1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06FDA1-E5C3-480F-86B1-7A0A7D469C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343650"/>
            <a:ext cx="838200" cy="4572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6" name="AutoShape 1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6D4CA4E-EC29-45E8-89C1-5B1D154415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9738" y="6343650"/>
            <a:ext cx="838200" cy="4572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" name="AutoShape 13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A5884B7-E0B1-4237-9AB1-B02B26D538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6538" y="6343650"/>
            <a:ext cx="844550" cy="411163"/>
          </a:xfrm>
          <a:prstGeom prst="actionButtonInform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8" name="AutoShape 13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BE264C36-BCA5-42E0-B506-0A16334FC8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6200" y="6419850"/>
            <a:ext cx="838200" cy="457200"/>
          </a:xfrm>
          <a:prstGeom prst="actionButtonEnd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9" name="WordArt 135">
            <a:extLst>
              <a:ext uri="{FF2B5EF4-FFF2-40B4-BE49-F238E27FC236}">
                <a16:creationId xmlns:a16="http://schemas.microsoft.com/office/drawing/2014/main" id="{872B2595-F256-436C-8555-6A6BF647FF1C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428625" y="0"/>
            <a:ext cx="185737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Monotype Corsiva" panose="03010101010201010101" pitchFamily="66" charset="0"/>
              </a:rPr>
              <a:t> Mechanics</a:t>
            </a:r>
            <a:endParaRPr lang="zh-CN" altLang="en-US" sz="3600" kern="1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chemeClr val="tx1"/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60" name="Text Box 136">
            <a:extLst>
              <a:ext uri="{FF2B5EF4-FFF2-40B4-BE49-F238E27FC236}">
                <a16:creationId xmlns:a16="http://schemas.microsoft.com/office/drawing/2014/main" id="{609528CE-6C7A-4C63-BA93-F43D3C0388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0325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CC33"/>
                </a:solidFill>
                <a:latin typeface="华文行楷" pitchFamily="2" charset="-122"/>
                <a:ea typeface="华文行楷" pitchFamily="2" charset="-122"/>
              </a:rPr>
              <a:t>第十章   波动和声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jpeg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19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10&#27874;&#21160;&#21644;&#22768;\10.4%20the%20doppler%20effect%201.exe" TargetMode="External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34" Type="http://schemas.openxmlformats.org/officeDocument/2006/relationships/oleObject" Target="../embeddings/oleObject28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10&#27874;&#21160;&#21644;&#22768;\10.5%20the%20doppler%20effect%202.exe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3.wmf"/><Relationship Id="rId32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5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6.wmf"/><Relationship Id="rId35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hyperlink" Target="file:///E:\&#21147;&#23398;&#65288;&#31532;&#20108;&#29256;&#65289;&#30005;&#23376;&#25945;&#26696;\&#12298;&#26222;&#36890;&#29289;&#29702;&#23398;&#25945;&#31243;%20&#21147;&#23398;&#65288;&#31532;&#20108;&#29256;&#65289;&#12299;&#30005;&#23376;&#25945;&#26696;\10&#27874;&#21160;&#21644;&#22768;\10.6%20the%20doppler%20effect%203.exe" TargetMode="External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8BB3DF26-80F1-4DB9-9E8F-950F0B74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9125"/>
            <a:ext cx="3656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§9.6 </a:t>
            </a:r>
            <a:r>
              <a:rPr lang="zh-CN" altLang="en-US" sz="3600">
                <a:ea typeface="楷体_GB2312" pitchFamily="49" charset="-122"/>
              </a:rPr>
              <a:t>多普勒效应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D3155D3A-7E12-45F1-859A-1A683C73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1527175"/>
            <a:ext cx="504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§9.6.1 </a:t>
            </a:r>
            <a:r>
              <a:rPr lang="zh-CN" altLang="en-US" sz="2800">
                <a:ea typeface="黑体" panose="02010609060101010101" pitchFamily="49" charset="-122"/>
              </a:rPr>
              <a:t>波源静止而观察者运动 </a:t>
            </a:r>
          </a:p>
        </p:txBody>
      </p:sp>
      <p:sp>
        <p:nvSpPr>
          <p:cNvPr id="10244" name="Text Box 6">
            <a:extLst>
              <a:ext uri="{FF2B5EF4-FFF2-40B4-BE49-F238E27FC236}">
                <a16:creationId xmlns:a16="http://schemas.microsoft.com/office/drawing/2014/main" id="{24379F7A-7949-4FC3-9428-4D526C20D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2230438"/>
            <a:ext cx="522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§9.6.2 </a:t>
            </a:r>
            <a:r>
              <a:rPr lang="zh-CN" altLang="en-US" sz="2800">
                <a:ea typeface="黑体" panose="02010609060101010101" pitchFamily="49" charset="-122"/>
              </a:rPr>
              <a:t>观察者静止而波源运动   </a:t>
            </a:r>
          </a:p>
        </p:txBody>
      </p:sp>
      <p:sp>
        <p:nvSpPr>
          <p:cNvPr id="10245" name="Text Box 7">
            <a:extLst>
              <a:ext uri="{FF2B5EF4-FFF2-40B4-BE49-F238E27FC236}">
                <a16:creationId xmlns:a16="http://schemas.microsoft.com/office/drawing/2014/main" id="{5FABB545-C048-4E9F-BA51-7A8AF5102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2935288"/>
            <a:ext cx="640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§9.6.3 </a:t>
            </a:r>
            <a:r>
              <a:rPr lang="zh-CN" altLang="en-US" sz="2800">
                <a:ea typeface="黑体" panose="02010609060101010101" pitchFamily="49" charset="-122"/>
              </a:rPr>
              <a:t>观察者和波源在同一直线上运动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28562363-73F8-4BAC-8E42-0067F3CB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484188"/>
            <a:ext cx="7745412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1]</a:t>
            </a:r>
            <a:r>
              <a:rPr lang="en-US" altLang="zh-CN"/>
              <a:t> </a:t>
            </a:r>
            <a:r>
              <a:rPr lang="zh-CN" altLang="en-US"/>
              <a:t>如图表示用超声波多普勒效应测血球速度。换能器</a:t>
            </a:r>
            <a:r>
              <a:rPr lang="en-US" altLang="zh-CN"/>
              <a:t>T</a:t>
            </a:r>
            <a:r>
              <a:rPr lang="zh-CN" altLang="en-US"/>
              <a:t>发射超声波射于血球，并接受反射波</a:t>
            </a:r>
            <a:r>
              <a:rPr lang="en-US" altLang="zh-CN"/>
              <a:t>. </a:t>
            </a:r>
            <a:r>
              <a:rPr lang="zh-CN" altLang="en-US"/>
              <a:t>试研究如何用此仪器测出血球速度大小</a:t>
            </a:r>
            <a:r>
              <a:rPr lang="en-US" altLang="zh-CN"/>
              <a:t>.</a:t>
            </a:r>
          </a:p>
        </p:txBody>
      </p:sp>
      <p:sp>
        <p:nvSpPr>
          <p:cNvPr id="7172" name="Text Box 6">
            <a:extLst>
              <a:ext uri="{FF2B5EF4-FFF2-40B4-BE49-F238E27FC236}">
                <a16:creationId xmlns:a16="http://schemas.microsoft.com/office/drawing/2014/main" id="{0750111B-86CA-4853-ACB5-EAA75A19E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4191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en-US" altLang="zh-CN"/>
              <a:t>  </a:t>
            </a:r>
            <a:r>
              <a:rPr lang="zh-CN" altLang="en-US"/>
              <a:t>声波从换能器</a:t>
            </a:r>
            <a:r>
              <a:rPr lang="en-US" altLang="zh-CN"/>
              <a:t>T</a:t>
            </a:r>
            <a:r>
              <a:rPr lang="zh-CN" altLang="en-US"/>
              <a:t>射向血球</a:t>
            </a:r>
            <a:r>
              <a:rPr lang="en-US" altLang="zh-CN"/>
              <a:t>C</a:t>
            </a:r>
            <a:r>
              <a:rPr lang="zh-CN" altLang="en-US"/>
              <a:t>，换能器和血球分别为静止波源和运动的观察者，血球接受到的频率为</a:t>
            </a:r>
          </a:p>
        </p:txBody>
      </p:sp>
      <p:sp>
        <p:nvSpPr>
          <p:cNvPr id="7173" name="Text Box 8">
            <a:extLst>
              <a:ext uri="{FF2B5EF4-FFF2-40B4-BE49-F238E27FC236}">
                <a16:creationId xmlns:a16="http://schemas.microsoft.com/office/drawing/2014/main" id="{0F48D177-BA9A-4C12-9D0D-B5575691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7467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/>
              <a:t>v</a:t>
            </a:r>
            <a:r>
              <a:rPr lang="zh-CN" altLang="en-US"/>
              <a:t>和</a:t>
            </a:r>
            <a:r>
              <a:rPr lang="en-US" altLang="zh-CN" i="1"/>
              <a:t>v</a:t>
            </a:r>
            <a:r>
              <a:rPr lang="zh-CN" altLang="en-US" baseline="-25000"/>
              <a:t>血</a:t>
            </a:r>
            <a:r>
              <a:rPr lang="zh-CN" altLang="en-US"/>
              <a:t>各表示声波在静止介质中的波速和血球速率，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/>
              <a:t>为</a:t>
            </a:r>
            <a:r>
              <a:rPr lang="en-US" altLang="zh-CN"/>
              <a:t>T</a:t>
            </a:r>
            <a:r>
              <a:rPr lang="zh-CN" altLang="en-US"/>
              <a:t>与血球</a:t>
            </a:r>
            <a:r>
              <a:rPr lang="en-US" altLang="zh-CN"/>
              <a:t>C</a:t>
            </a:r>
            <a:r>
              <a:rPr lang="zh-CN" altLang="en-US"/>
              <a:t>连线与血球速度夹角，</a:t>
            </a:r>
            <a:r>
              <a:rPr lang="en-US" altLang="zh-CN">
                <a:sym typeface="Symbol" panose="05050102010706020507" pitchFamily="18" charset="2"/>
              </a:rPr>
              <a:t>f</a:t>
            </a:r>
            <a:r>
              <a:rPr lang="zh-CN" altLang="en-US"/>
              <a:t>为超声波发射频率</a:t>
            </a:r>
            <a:r>
              <a:rPr lang="en-US" altLang="zh-CN"/>
              <a:t>.</a:t>
            </a:r>
            <a:endParaRPr kumimoji="0" lang="en-US" altLang="zh-CN"/>
          </a:p>
        </p:txBody>
      </p:sp>
      <p:sp>
        <p:nvSpPr>
          <p:cNvPr id="7174" name="Text Box 13">
            <a:extLst>
              <a:ext uri="{FF2B5EF4-FFF2-40B4-BE49-F238E27FC236}">
                <a16:creationId xmlns:a16="http://schemas.microsoft.com/office/drawing/2014/main" id="{FAF6B062-BAF6-4A0A-A15D-AEC151F4A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38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(1)</a:t>
            </a:r>
          </a:p>
        </p:txBody>
      </p:sp>
      <p:graphicFrame>
        <p:nvGraphicFramePr>
          <p:cNvPr id="7170" name="Object 14">
            <a:extLst>
              <a:ext uri="{FF2B5EF4-FFF2-40B4-BE49-F238E27FC236}">
                <a16:creationId xmlns:a16="http://schemas.microsoft.com/office/drawing/2014/main" id="{7F87D19D-85CF-4A00-A7CC-F37693676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3790950"/>
          <a:ext cx="32258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1333440" imgH="406080" progId="Equation.3">
                  <p:embed/>
                </p:oleObj>
              </mc:Choice>
              <mc:Fallback>
                <p:oleObj name="公式" r:id="rId3" imgW="133344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790950"/>
                        <a:ext cx="32258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16">
            <a:extLst>
              <a:ext uri="{FF2B5EF4-FFF2-40B4-BE49-F238E27FC236}">
                <a16:creationId xmlns:a16="http://schemas.microsoft.com/office/drawing/2014/main" id="{5B3C8096-A16F-4703-BAC2-E1890EF2507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752600"/>
            <a:ext cx="2895600" cy="2209800"/>
            <a:chOff x="3264" y="1104"/>
            <a:chExt cx="1824" cy="1392"/>
          </a:xfrm>
        </p:grpSpPr>
        <p:pic>
          <p:nvPicPr>
            <p:cNvPr id="7176" name="Picture 5" descr="10">
              <a:extLst>
                <a:ext uri="{FF2B5EF4-FFF2-40B4-BE49-F238E27FC236}">
                  <a16:creationId xmlns:a16="http://schemas.microsoft.com/office/drawing/2014/main" id="{2D5819DD-6D2D-42C9-B17A-B0F62DA5C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104"/>
              <a:ext cx="1824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7" name="Rectangle 15">
              <a:extLst>
                <a:ext uri="{FF2B5EF4-FFF2-40B4-BE49-F238E27FC236}">
                  <a16:creationId xmlns:a16="http://schemas.microsoft.com/office/drawing/2014/main" id="{3FA0A731-13A8-42B2-BF19-1409E384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304"/>
              <a:ext cx="177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4">
            <a:extLst>
              <a:ext uri="{FF2B5EF4-FFF2-40B4-BE49-F238E27FC236}">
                <a16:creationId xmlns:a16="http://schemas.microsoft.com/office/drawing/2014/main" id="{1FFD9337-24BA-4CB8-B5E4-3EB313F07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413375"/>
          <a:ext cx="28241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3" imgW="1117440" imgH="419040" progId="Equation.3">
                  <p:embed/>
                </p:oleObj>
              </mc:Choice>
              <mc:Fallback>
                <p:oleObj name="公式" r:id="rId3" imgW="1117440" imgH="419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413375"/>
                        <a:ext cx="28241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>
            <a:extLst>
              <a:ext uri="{FF2B5EF4-FFF2-40B4-BE49-F238E27FC236}">
                <a16:creationId xmlns:a16="http://schemas.microsoft.com/office/drawing/2014/main" id="{F29E1909-8AF8-44BE-8030-D53D8BC84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4783138"/>
          <a:ext cx="23812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5" imgW="1054080" imgH="406080" progId="Equation.3">
                  <p:embed/>
                </p:oleObj>
              </mc:Choice>
              <mc:Fallback>
                <p:oleObj name="公式" r:id="rId5" imgW="1054080" imgH="4060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783138"/>
                        <a:ext cx="23812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>
            <a:extLst>
              <a:ext uri="{FF2B5EF4-FFF2-40B4-BE49-F238E27FC236}">
                <a16:creationId xmlns:a16="http://schemas.microsoft.com/office/drawing/2014/main" id="{488A0FB9-4B03-42D1-A1F7-5AED7B66A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97425"/>
          <a:ext cx="15636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7" imgW="533160" imgH="228600" progId="Equation.3">
                  <p:embed/>
                </p:oleObj>
              </mc:Choice>
              <mc:Fallback>
                <p:oleObj name="Equation" r:id="rId7" imgW="533160" imgH="228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156368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27">
            <a:extLst>
              <a:ext uri="{FF2B5EF4-FFF2-40B4-BE49-F238E27FC236}">
                <a16:creationId xmlns:a16="http://schemas.microsoft.com/office/drawing/2014/main" id="{B0A0B37F-57E9-435C-A710-CBB56AC1F5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340225"/>
          <a:ext cx="15954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9" imgW="799920" imgH="203040" progId="Equation.3">
                  <p:embed/>
                </p:oleObj>
              </mc:Choice>
              <mc:Fallback>
                <p:oleObj name="公式" r:id="rId9" imgW="799920" imgH="203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340225"/>
                        <a:ext cx="15954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28">
            <a:extLst>
              <a:ext uri="{FF2B5EF4-FFF2-40B4-BE49-F238E27FC236}">
                <a16:creationId xmlns:a16="http://schemas.microsoft.com/office/drawing/2014/main" id="{847FFBFF-7E52-4272-928B-60E12BE98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989138"/>
          <a:ext cx="29876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11" imgW="1244520" imgH="457200" progId="Equation.3">
                  <p:embed/>
                </p:oleObj>
              </mc:Choice>
              <mc:Fallback>
                <p:oleObj name="公式" r:id="rId11" imgW="124452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89138"/>
                        <a:ext cx="29876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9">
            <a:extLst>
              <a:ext uri="{FF2B5EF4-FFF2-40B4-BE49-F238E27FC236}">
                <a16:creationId xmlns:a16="http://schemas.microsoft.com/office/drawing/2014/main" id="{7B298458-5A89-4776-B9B4-0F6A7491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31702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换能器接受到的频率   </a:t>
            </a:r>
          </a:p>
        </p:txBody>
      </p:sp>
      <p:graphicFrame>
        <p:nvGraphicFramePr>
          <p:cNvPr id="8199" name="Object 1029">
            <a:extLst>
              <a:ext uri="{FF2B5EF4-FFF2-40B4-BE49-F238E27FC236}">
                <a16:creationId xmlns:a16="http://schemas.microsoft.com/office/drawing/2014/main" id="{4015096A-6284-46B9-AC34-D49FCDBC6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0813" y="808038"/>
          <a:ext cx="34401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13" imgW="1396800" imgH="380880" progId="Equation.3">
                  <p:embed/>
                </p:oleObj>
              </mc:Choice>
              <mc:Fallback>
                <p:oleObj name="公式" r:id="rId13" imgW="1396800" imgH="3808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808038"/>
                        <a:ext cx="34401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2">
            <a:extLst>
              <a:ext uri="{FF2B5EF4-FFF2-40B4-BE49-F238E27FC236}">
                <a16:creationId xmlns:a16="http://schemas.microsoft.com/office/drawing/2014/main" id="{814AB63B-C01A-4C62-8822-74DD0CD3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260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</a:t>
            </a:r>
          </a:p>
        </p:txBody>
      </p:sp>
      <p:sp>
        <p:nvSpPr>
          <p:cNvPr id="8202" name="Text Box 13">
            <a:extLst>
              <a:ext uri="{FF2B5EF4-FFF2-40B4-BE49-F238E27FC236}">
                <a16:creationId xmlns:a16="http://schemas.microsoft.com/office/drawing/2014/main" id="{E10E6703-EDF5-4231-B34B-D743A26A4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05488"/>
            <a:ext cx="196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血球速率为   </a:t>
            </a:r>
            <a:endParaRPr lang="zh-CN" altLang="en-US"/>
          </a:p>
        </p:txBody>
      </p:sp>
      <p:sp>
        <p:nvSpPr>
          <p:cNvPr id="8203" name="Text Box 14">
            <a:extLst>
              <a:ext uri="{FF2B5EF4-FFF2-40B4-BE49-F238E27FC236}">
                <a16:creationId xmlns:a16="http://schemas.microsoft.com/office/drawing/2014/main" id="{39CA0B6E-1500-426F-B80E-C07F9209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68638"/>
            <a:ext cx="6667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换能器发出的和接受到的频率之差</a:t>
            </a:r>
            <a:r>
              <a:rPr lang="en-US" altLang="zh-CN"/>
              <a:t>(</a:t>
            </a:r>
            <a:r>
              <a:rPr lang="zh-CN" altLang="en-US"/>
              <a:t>多普勒频移</a:t>
            </a:r>
            <a:r>
              <a:rPr lang="en-US" altLang="zh-CN"/>
              <a:t>)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2">
            <a:extLst>
              <a:ext uri="{FF2B5EF4-FFF2-40B4-BE49-F238E27FC236}">
                <a16:creationId xmlns:a16="http://schemas.microsoft.com/office/drawing/2014/main" id="{DA954456-E38E-41D3-9BCE-D95347B92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76250"/>
            <a:ext cx="3656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§9.6 </a:t>
            </a:r>
            <a:r>
              <a:rPr lang="zh-CN" altLang="en-US" sz="3600">
                <a:ea typeface="楷体_GB2312" pitchFamily="49" charset="-122"/>
              </a:rPr>
              <a:t>多普勒效应</a:t>
            </a:r>
          </a:p>
        </p:txBody>
      </p:sp>
      <p:sp>
        <p:nvSpPr>
          <p:cNvPr id="1031" name="Text Box 4">
            <a:extLst>
              <a:ext uri="{FF2B5EF4-FFF2-40B4-BE49-F238E27FC236}">
                <a16:creationId xmlns:a16="http://schemas.microsoft.com/office/drawing/2014/main" id="{A043151B-D1EC-4C1C-848D-21DD3742E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06500"/>
            <a:ext cx="6629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多普勒效应</a:t>
            </a:r>
            <a:r>
              <a:rPr lang="en-US" altLang="zh-CN"/>
              <a:t>——</a:t>
            </a:r>
            <a:r>
              <a:rPr lang="zh-CN" altLang="en-US"/>
              <a:t>由于波源和观测者的相对运动，造成观测频率与波源频率不同的现象</a:t>
            </a:r>
            <a:r>
              <a:rPr lang="en-US" altLang="zh-CN"/>
              <a:t>.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9BC3CC57-CDFC-47CA-AFF4-F850A1469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2339975"/>
          <a:ext cx="1111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3" imgW="444240" imgH="203040" progId="Equation.3">
                  <p:embed/>
                </p:oleObj>
              </mc:Choice>
              <mc:Fallback>
                <p:oleObj name="公式" r:id="rId3" imgW="444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339975"/>
                        <a:ext cx="1111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6">
            <a:extLst>
              <a:ext uri="{FF2B5EF4-FFF2-40B4-BE49-F238E27FC236}">
                <a16:creationId xmlns:a16="http://schemas.microsoft.com/office/drawing/2014/main" id="{F7E887CC-1EA8-4DAF-9DEC-7CB82564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2319338"/>
            <a:ext cx="3935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chemeClr val="tx2"/>
                </a:solidFill>
              </a:rPr>
              <a:t>是介质中某点三量的关系</a:t>
            </a:r>
            <a:r>
              <a:rPr lang="en-US" altLang="zh-CN">
                <a:solidFill>
                  <a:schemeClr val="tx2"/>
                </a:solidFill>
              </a:rPr>
              <a:t>.    </a:t>
            </a:r>
          </a:p>
        </p:txBody>
      </p:sp>
      <p:sp>
        <p:nvSpPr>
          <p:cNvPr id="1033" name="Rectangle 7">
            <a:extLst>
              <a:ext uri="{FF2B5EF4-FFF2-40B4-BE49-F238E27FC236}">
                <a16:creationId xmlns:a16="http://schemas.microsoft.com/office/drawing/2014/main" id="{E57D7423-506E-474D-A5C0-8478055A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86000"/>
            <a:ext cx="11033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chemeClr val="tx2"/>
                </a:solidFill>
              </a:rPr>
              <a:t>关系式</a:t>
            </a:r>
          </a:p>
        </p:txBody>
      </p:sp>
      <p:sp>
        <p:nvSpPr>
          <p:cNvPr id="1034" name="Text Box 8">
            <a:extLst>
              <a:ext uri="{FF2B5EF4-FFF2-40B4-BE49-F238E27FC236}">
                <a16:creationId xmlns:a16="http://schemas.microsoft.com/office/drawing/2014/main" id="{8F5717A0-7A27-4895-AA40-3092B80AF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19400"/>
            <a:ext cx="6477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振源、观测者的相对运动状态</a:t>
            </a:r>
            <a:r>
              <a:rPr lang="en-US" altLang="zh-CN"/>
              <a:t>,</a:t>
            </a:r>
            <a:r>
              <a:rPr lang="zh-CN" altLang="en-US"/>
              <a:t>直接影响观测者探测到的频率</a:t>
            </a:r>
            <a:r>
              <a:rPr lang="en-US" altLang="zh-CN"/>
              <a:t>.</a:t>
            </a:r>
          </a:p>
        </p:txBody>
      </p:sp>
      <p:sp>
        <p:nvSpPr>
          <p:cNvPr id="1035" name="Text Box 9">
            <a:extLst>
              <a:ext uri="{FF2B5EF4-FFF2-40B4-BE49-F238E27FC236}">
                <a16:creationId xmlns:a16="http://schemas.microsoft.com/office/drawing/2014/main" id="{AAC0F020-5FF9-4450-B7EF-593B36810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3886200"/>
            <a:ext cx="66071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观察者观测到的波速 </a:t>
            </a:r>
            <a:r>
              <a:rPr lang="en-US" altLang="zh-CN" i="1"/>
              <a:t>v</a:t>
            </a:r>
            <a:r>
              <a:rPr lang="en-US" altLang="zh-CN" i="1">
                <a:sym typeface="Symbol" panose="05050102010706020507" pitchFamily="18" charset="2"/>
              </a:rPr>
              <a:t> </a:t>
            </a:r>
            <a:r>
              <a:rPr lang="zh-CN" altLang="en-US"/>
              <a:t>与观测到的波长 </a:t>
            </a:r>
            <a:r>
              <a:rPr lang="zh-CN" altLang="en-US" i="1">
                <a:sym typeface="Symbol" panose="05050102010706020507" pitchFamily="18" charset="2"/>
              </a:rPr>
              <a:t> </a:t>
            </a:r>
            <a:r>
              <a:rPr lang="zh-CN" altLang="en-US"/>
              <a:t>之比称为观测频率</a:t>
            </a:r>
            <a:endParaRPr lang="zh-CN" altLang="en-US">
              <a:sym typeface="Symbol" panose="05050102010706020507" pitchFamily="18" charset="2"/>
            </a:endParaRPr>
          </a:p>
        </p:txBody>
      </p:sp>
      <p:graphicFrame>
        <p:nvGraphicFramePr>
          <p:cNvPr id="1027" name="Object 10">
            <a:extLst>
              <a:ext uri="{FF2B5EF4-FFF2-40B4-BE49-F238E27FC236}">
                <a16:creationId xmlns:a16="http://schemas.microsoft.com/office/drawing/2014/main" id="{3D5BD0BC-3718-4EE7-8204-CDF259D97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0" y="4876800"/>
          <a:ext cx="12827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5" imgW="507960" imgH="393480" progId="Equation.3">
                  <p:embed/>
                </p:oleObj>
              </mc:Choice>
              <mc:Fallback>
                <p:oleObj name="公式" r:id="rId5" imgW="5079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876800"/>
                        <a:ext cx="12827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11">
            <a:extLst>
              <a:ext uri="{FF2B5EF4-FFF2-40B4-BE49-F238E27FC236}">
                <a16:creationId xmlns:a16="http://schemas.microsoft.com/office/drawing/2014/main" id="{F573AE68-E1A6-4FCF-8B00-11670BE12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5381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波源和观察者相对于介质静止  </a:t>
            </a:r>
          </a:p>
        </p:txBody>
      </p:sp>
      <p:graphicFrame>
        <p:nvGraphicFramePr>
          <p:cNvPr id="1028" name="Object 12">
            <a:extLst>
              <a:ext uri="{FF2B5EF4-FFF2-40B4-BE49-F238E27FC236}">
                <a16:creationId xmlns:a16="http://schemas.microsoft.com/office/drawing/2014/main" id="{5505C540-F035-4C75-AC1D-11643FFBD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605463"/>
          <a:ext cx="1371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7" imgW="457200" imgH="203040" progId="Equation.3">
                  <p:embed/>
                </p:oleObj>
              </mc:Choice>
              <mc:Fallback>
                <p:oleObj name="公式" r:id="rId7" imgW="45720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05463"/>
                        <a:ext cx="1371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3">
            <a:extLst>
              <a:ext uri="{FF2B5EF4-FFF2-40B4-BE49-F238E27FC236}">
                <a16:creationId xmlns:a16="http://schemas.microsoft.com/office/drawing/2014/main" id="{ECF6B897-9DF3-4304-B5EA-EA43A8875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581525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9" imgW="190440" imgH="203040" progId="Equation.3">
                  <p:embed/>
                </p:oleObj>
              </mc:Choice>
              <mc:Fallback>
                <p:oleObj name="公式" r:id="rId9" imgW="19044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581525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DC433CE1-5212-4DBC-B1DB-BD19AC58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013"/>
            <a:ext cx="701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</a:t>
            </a:r>
            <a:r>
              <a:rPr lang="zh-CN" altLang="en-US"/>
              <a:t>以</a:t>
            </a:r>
            <a:r>
              <a:rPr lang="zh-CN" altLang="en-US">
                <a:solidFill>
                  <a:srgbClr val="FF0000"/>
                </a:solidFill>
              </a:rPr>
              <a:t>介质为参考系</a:t>
            </a:r>
            <a:r>
              <a:rPr lang="zh-CN" altLang="en-US"/>
              <a:t>，并设波源和观测者的运动都发生在它们之间的联线上</a:t>
            </a:r>
            <a:r>
              <a:rPr lang="en-US" altLang="zh-CN"/>
              <a:t>.</a:t>
            </a:r>
            <a:endParaRPr lang="en-US" altLang="zh-CN" b="0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DD479CC3-E0B8-4183-90F7-2EC91748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57413"/>
            <a:ext cx="68246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en-US" altLang="zh-CN" i="1"/>
              <a:t>v</a:t>
            </a:r>
            <a:r>
              <a:rPr kumimoji="0" lang="zh-CN" altLang="en-US" baseline="-25000"/>
              <a:t>源</a:t>
            </a:r>
            <a:r>
              <a:rPr kumimoji="0" lang="en-US" altLang="zh-CN" i="1"/>
              <a:t>——</a:t>
            </a:r>
            <a:r>
              <a:rPr kumimoji="0" lang="zh-CN" altLang="en-US"/>
              <a:t>波源相对于介质的速度</a:t>
            </a:r>
            <a:r>
              <a:rPr kumimoji="0" lang="en-US" altLang="zh-CN"/>
              <a:t>,</a:t>
            </a:r>
            <a:r>
              <a:rPr kumimoji="0" lang="zh-CN" altLang="en-US"/>
              <a:t>趋近观察者为正</a:t>
            </a:r>
            <a:r>
              <a:rPr kumimoji="0" lang="en-US" altLang="zh-CN"/>
              <a:t>;    </a:t>
            </a:r>
            <a:endParaRPr lang="en-US" altLang="zh-CN"/>
          </a:p>
        </p:txBody>
      </p:sp>
      <p:sp>
        <p:nvSpPr>
          <p:cNvPr id="11268" name="Text Box 11">
            <a:extLst>
              <a:ext uri="{FF2B5EF4-FFF2-40B4-BE49-F238E27FC236}">
                <a16:creationId xmlns:a16="http://schemas.microsoft.com/office/drawing/2014/main" id="{A4BED6E2-1599-48DA-BB9B-732470CC5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71613"/>
            <a:ext cx="6416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en-US" altLang="zh-CN" i="1">
                <a:sym typeface="Symbol" panose="05050102010706020507" pitchFamily="18" charset="2"/>
              </a:rPr>
              <a:t>v</a:t>
            </a:r>
            <a:r>
              <a:rPr kumimoji="0" lang="zh-CN" altLang="en-US" baseline="-25000"/>
              <a:t>观 </a:t>
            </a:r>
            <a:r>
              <a:rPr kumimoji="0" lang="en-US" altLang="zh-CN"/>
              <a:t>——</a:t>
            </a:r>
            <a:r>
              <a:rPr kumimoji="0" lang="zh-CN" altLang="en-US"/>
              <a:t>观察者相对介质的速度</a:t>
            </a:r>
            <a:r>
              <a:rPr kumimoji="0" lang="en-US" altLang="zh-CN"/>
              <a:t>,</a:t>
            </a:r>
            <a:r>
              <a:rPr kumimoji="0" lang="zh-CN" altLang="en-US"/>
              <a:t>趋近波源为正</a:t>
            </a:r>
            <a:r>
              <a:rPr kumimoji="0" lang="en-US" altLang="zh-CN"/>
              <a:t>;  </a:t>
            </a:r>
          </a:p>
        </p:txBody>
      </p:sp>
      <p:sp>
        <p:nvSpPr>
          <p:cNvPr id="11269" name="Text Box 12">
            <a:extLst>
              <a:ext uri="{FF2B5EF4-FFF2-40B4-BE49-F238E27FC236}">
                <a16:creationId xmlns:a16="http://schemas.microsoft.com/office/drawing/2014/main" id="{A8F14350-124C-41CD-9791-7BB59ED2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43213"/>
            <a:ext cx="28432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en-US" altLang="zh-CN" i="1"/>
              <a:t>v</a:t>
            </a:r>
            <a:r>
              <a:rPr kumimoji="0" lang="en-US" altLang="zh-CN"/>
              <a:t>——</a:t>
            </a:r>
            <a:r>
              <a:rPr kumimoji="0" lang="zh-CN" altLang="en-US"/>
              <a:t>介质中的波速 </a:t>
            </a:r>
            <a:endParaRPr lang="zh-CN" altLang="en-US"/>
          </a:p>
        </p:txBody>
      </p:sp>
      <p:sp>
        <p:nvSpPr>
          <p:cNvPr id="11270" name="Text Box 13">
            <a:extLst>
              <a:ext uri="{FF2B5EF4-FFF2-40B4-BE49-F238E27FC236}">
                <a16:creationId xmlns:a16="http://schemas.microsoft.com/office/drawing/2014/main" id="{B73D7600-7128-448C-9BA0-FB08BE83C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2851150"/>
            <a:ext cx="28098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en-US" altLang="zh-CN" i="1">
                <a:sym typeface="Symbol" panose="05050102010706020507" pitchFamily="18" charset="2"/>
              </a:rPr>
              <a:t>f</a:t>
            </a:r>
            <a:r>
              <a:rPr kumimoji="0" lang="en-US" altLang="zh-CN">
                <a:sym typeface="Symbol" panose="05050102010706020507" pitchFamily="18" charset="2"/>
              </a:rPr>
              <a:t>——</a:t>
            </a:r>
            <a:r>
              <a:rPr kumimoji="0" lang="zh-CN" altLang="en-US"/>
              <a:t>波源发射频率</a:t>
            </a:r>
            <a:r>
              <a:rPr kumimoji="0" lang="en-US" altLang="zh-CN"/>
              <a:t>.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id="{EC54ACA0-28B3-4D5F-95C7-30EC69EF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522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§9.6.1 </a:t>
            </a:r>
            <a:r>
              <a:rPr lang="zh-CN" altLang="en-US" sz="2800">
                <a:ea typeface="黑体" panose="02010609060101010101" pitchFamily="49" charset="-122"/>
              </a:rPr>
              <a:t>波源静止而观察者运动   </a:t>
            </a:r>
          </a:p>
        </p:txBody>
      </p:sp>
      <p:sp>
        <p:nvSpPr>
          <p:cNvPr id="11272" name="Text Box 17">
            <a:extLst>
              <a:ext uri="{FF2B5EF4-FFF2-40B4-BE49-F238E27FC236}">
                <a16:creationId xmlns:a16="http://schemas.microsoft.com/office/drawing/2014/main" id="{B51714AB-BE3B-4CDB-9673-F5CB7667C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  <a:r>
              <a:rPr kumimoji="0" lang="en-US" altLang="zh-CN" sz="2800" i="1"/>
              <a:t>v</a:t>
            </a:r>
            <a:r>
              <a:rPr kumimoji="0" lang="zh-CN" altLang="en-US" sz="2800" baseline="-25000"/>
              <a:t>源</a:t>
            </a:r>
            <a:r>
              <a:rPr lang="en-US" altLang="zh-CN" sz="2800"/>
              <a:t>= 0,</a:t>
            </a:r>
            <a:r>
              <a:rPr lang="en-US" altLang="zh-CN" sz="2800" i="1" baseline="-25000"/>
              <a:t> </a:t>
            </a:r>
            <a:r>
              <a:rPr kumimoji="0" lang="en-US" altLang="zh-CN" sz="2800" i="1">
                <a:sym typeface="Symbol" panose="05050102010706020507" pitchFamily="18" charset="2"/>
              </a:rPr>
              <a:t>v</a:t>
            </a:r>
            <a:r>
              <a:rPr kumimoji="0" lang="zh-CN" altLang="en-US" sz="2800" baseline="-25000"/>
              <a:t>观 </a:t>
            </a:r>
            <a:r>
              <a:rPr lang="zh-CN" altLang="en-US" sz="2800">
                <a:sym typeface="Symbol" panose="05050102010706020507" pitchFamily="18" charset="2"/>
              </a:rPr>
              <a:t> </a:t>
            </a:r>
            <a:r>
              <a:rPr lang="en-US" altLang="zh-CN" sz="2800"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 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AAA1D2D4-494D-4908-9306-BCDB56AB1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1662113"/>
          <a:ext cx="20494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公式" r:id="rId3" imgW="774360" imgH="419040" progId="Equation.3">
                  <p:embed/>
                </p:oleObj>
              </mc:Choice>
              <mc:Fallback>
                <p:oleObj name="公式" r:id="rId3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662113"/>
                        <a:ext cx="20494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id="{2B7688D1-EE8B-486A-807C-5548B4CF9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3643313"/>
          <a:ext cx="1830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5" imgW="787320" imgH="419040" progId="Equation.3">
                  <p:embed/>
                </p:oleObj>
              </mc:Choice>
              <mc:Fallback>
                <p:oleObj name="公式" r:id="rId5" imgW="7873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643313"/>
                        <a:ext cx="1830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8">
            <a:extLst>
              <a:ext uri="{FF2B5EF4-FFF2-40B4-BE49-F238E27FC236}">
                <a16:creationId xmlns:a16="http://schemas.microsoft.com/office/drawing/2014/main" id="{A4BB1403-FA81-4E17-814F-1025BEC3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"/>
            <a:ext cx="70866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b="0"/>
              <a:t>      </a:t>
            </a:r>
            <a:r>
              <a:rPr lang="zh-CN" altLang="en-US"/>
              <a:t>观察者迎向波源，相对观察者波的速率 </a:t>
            </a:r>
            <a:r>
              <a:rPr lang="en-US" altLang="zh-CN" sz="2800" i="1"/>
              <a:t>v+v</a:t>
            </a:r>
            <a:r>
              <a:rPr lang="zh-CN" altLang="en-US" sz="2800" baseline="-25000"/>
              <a:t>观</a:t>
            </a:r>
            <a:r>
              <a:rPr lang="zh-CN" altLang="en-US"/>
              <a:t> ，单位时间通过观察者的完整波长数（频率）为</a:t>
            </a:r>
          </a:p>
        </p:txBody>
      </p:sp>
      <p:grpSp>
        <p:nvGrpSpPr>
          <p:cNvPr id="2059" name="Group 9">
            <a:extLst>
              <a:ext uri="{FF2B5EF4-FFF2-40B4-BE49-F238E27FC236}">
                <a16:creationId xmlns:a16="http://schemas.microsoft.com/office/drawing/2014/main" id="{35363969-76FE-47ED-BE46-D8CE28A02D1F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743200"/>
            <a:ext cx="203200" cy="246063"/>
            <a:chOff x="4464" y="3818"/>
            <a:chExt cx="169" cy="214"/>
          </a:xfrm>
        </p:grpSpPr>
        <p:sp>
          <p:nvSpPr>
            <p:cNvPr id="2084" name="Freeform 10">
              <a:extLst>
                <a:ext uri="{FF2B5EF4-FFF2-40B4-BE49-F238E27FC236}">
                  <a16:creationId xmlns:a16="http://schemas.microsoft.com/office/drawing/2014/main" id="{E36FA3CA-1900-475B-AA13-6BC65A57B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818"/>
              <a:ext cx="169" cy="214"/>
            </a:xfrm>
            <a:custGeom>
              <a:avLst/>
              <a:gdLst>
                <a:gd name="T0" fmla="*/ 53 w 169"/>
                <a:gd name="T1" fmla="*/ 0 h 214"/>
                <a:gd name="T2" fmla="*/ 160 w 169"/>
                <a:gd name="T3" fmla="*/ 80 h 214"/>
                <a:gd name="T4" fmla="*/ 0 w 169"/>
                <a:gd name="T5" fmla="*/ 214 h 214"/>
                <a:gd name="T6" fmla="*/ 0 60000 65536"/>
                <a:gd name="T7" fmla="*/ 0 60000 65536"/>
                <a:gd name="T8" fmla="*/ 0 60000 65536"/>
                <a:gd name="T9" fmla="*/ 0 w 169"/>
                <a:gd name="T10" fmla="*/ 0 h 214"/>
                <a:gd name="T11" fmla="*/ 169 w 169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14">
                  <a:moveTo>
                    <a:pt x="53" y="0"/>
                  </a:moveTo>
                  <a:cubicBezTo>
                    <a:pt x="91" y="9"/>
                    <a:pt x="169" y="44"/>
                    <a:pt x="160" y="80"/>
                  </a:cubicBezTo>
                  <a:cubicBezTo>
                    <a:pt x="151" y="116"/>
                    <a:pt x="33" y="186"/>
                    <a:pt x="0" y="214"/>
                  </a:cubicBez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11">
              <a:extLst>
                <a:ext uri="{FF2B5EF4-FFF2-40B4-BE49-F238E27FC236}">
                  <a16:creationId xmlns:a16="http://schemas.microsoft.com/office/drawing/2014/main" id="{86243252-357E-4D02-9ADD-0B9C03E9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862"/>
              <a:ext cx="48" cy="96"/>
            </a:xfrm>
            <a:custGeom>
              <a:avLst/>
              <a:gdLst>
                <a:gd name="T0" fmla="*/ 53 w 169"/>
                <a:gd name="T1" fmla="*/ 0 h 214"/>
                <a:gd name="T2" fmla="*/ 160 w 169"/>
                <a:gd name="T3" fmla="*/ 80 h 214"/>
                <a:gd name="T4" fmla="*/ 0 w 169"/>
                <a:gd name="T5" fmla="*/ 214 h 214"/>
                <a:gd name="T6" fmla="*/ 0 60000 65536"/>
                <a:gd name="T7" fmla="*/ 0 60000 65536"/>
                <a:gd name="T8" fmla="*/ 0 60000 65536"/>
                <a:gd name="T9" fmla="*/ 0 w 169"/>
                <a:gd name="T10" fmla="*/ 0 h 214"/>
                <a:gd name="T11" fmla="*/ 169 w 169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14">
                  <a:moveTo>
                    <a:pt x="53" y="0"/>
                  </a:moveTo>
                  <a:cubicBezTo>
                    <a:pt x="91" y="9"/>
                    <a:pt x="169" y="44"/>
                    <a:pt x="160" y="80"/>
                  </a:cubicBezTo>
                  <a:cubicBezTo>
                    <a:pt x="151" y="116"/>
                    <a:pt x="33" y="186"/>
                    <a:pt x="0" y="214"/>
                  </a:cubicBez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0" name="Text Box 12">
            <a:extLst>
              <a:ext uri="{FF2B5EF4-FFF2-40B4-BE49-F238E27FC236}">
                <a16:creationId xmlns:a16="http://schemas.microsoft.com/office/drawing/2014/main" id="{63B8961D-6664-4468-A48D-3ADB2366E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13188"/>
            <a:ext cx="1562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0" lang="zh-CN" altLang="en-US">
                <a:solidFill>
                  <a:srgbClr val="0000FF"/>
                </a:solidFill>
              </a:rPr>
              <a:t>频率升高  </a:t>
            </a: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89D601D3-7FE7-4150-8F44-EBFB04FF4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19613"/>
            <a:ext cx="6924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观察者</a:t>
            </a:r>
            <a:r>
              <a:rPr kumimoji="0" lang="zh-CN" altLang="en-US"/>
              <a:t>离开</a:t>
            </a:r>
            <a:r>
              <a:rPr lang="zh-CN" altLang="en-US"/>
              <a:t>波源</a:t>
            </a:r>
            <a:r>
              <a:rPr kumimoji="0" lang="zh-CN" altLang="en-US"/>
              <a:t>，同理可得观察者接受到的频率：</a:t>
            </a:r>
          </a:p>
        </p:txBody>
      </p:sp>
      <p:graphicFrame>
        <p:nvGraphicFramePr>
          <p:cNvPr id="2052" name="Object 14">
            <a:extLst>
              <a:ext uri="{FF2B5EF4-FFF2-40B4-BE49-F238E27FC236}">
                <a16:creationId xmlns:a16="http://schemas.microsoft.com/office/drawing/2014/main" id="{28731A5D-153A-4015-9267-1B537770E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5165725"/>
          <a:ext cx="23860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公式" r:id="rId7" imgW="901440" imgH="419040" progId="Equation.3">
                  <p:embed/>
                </p:oleObj>
              </mc:Choice>
              <mc:Fallback>
                <p:oleObj name="公式" r:id="rId7" imgW="90144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165725"/>
                        <a:ext cx="23860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15">
            <a:extLst>
              <a:ext uri="{FF2B5EF4-FFF2-40B4-BE49-F238E27FC236}">
                <a16:creationId xmlns:a16="http://schemas.microsoft.com/office/drawing/2014/main" id="{9DD12711-99E4-4552-B1DD-4A2C8F5A8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10200"/>
            <a:ext cx="1676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</a:rPr>
              <a:t>频率降低 </a:t>
            </a:r>
          </a:p>
        </p:txBody>
      </p:sp>
      <p:grpSp>
        <p:nvGrpSpPr>
          <p:cNvPr id="2063" name="Group 43">
            <a:extLst>
              <a:ext uri="{FF2B5EF4-FFF2-40B4-BE49-F238E27FC236}">
                <a16:creationId xmlns:a16="http://schemas.microsoft.com/office/drawing/2014/main" id="{656A0333-46F0-4597-BCE7-F1F00AE6ABE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828800"/>
            <a:ext cx="2514600" cy="2286000"/>
            <a:chOff x="3504" y="1152"/>
            <a:chExt cx="1584" cy="1440"/>
          </a:xfrm>
        </p:grpSpPr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966B2F9E-0F57-440D-8605-48B3A37EA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71"/>
              <a:ext cx="1316" cy="13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9EC0E7A4-C48B-44CC-B93F-601E9D58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424"/>
              <a:ext cx="1034" cy="10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B3800215-45A9-420F-9706-E01499C13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51"/>
              <a:ext cx="1174" cy="11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6A565782-B197-4CC0-981B-97202F0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640"/>
              <a:ext cx="610" cy="6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B634C89E-7066-4AA3-9959-C34941901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569"/>
              <a:ext cx="752" cy="7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528D02A-8241-4266-8660-7061237BD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498"/>
              <a:ext cx="893" cy="8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61DAA651-89BE-4F44-B1C3-C43046CC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708"/>
              <a:ext cx="470" cy="4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7E4A05F8-CA7E-449B-B7BA-C31AE5F95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1776"/>
              <a:ext cx="328" cy="3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08D93446-881A-4FF9-912D-BEB9B730B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1910"/>
              <a:ext cx="58" cy="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0DDDCE3D-2C67-4021-ACB8-83C51D323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844"/>
              <a:ext cx="186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5" name="Line 27">
              <a:extLst>
                <a:ext uri="{FF2B5EF4-FFF2-40B4-BE49-F238E27FC236}">
                  <a16:creationId xmlns:a16="http://schemas.microsoft.com/office/drawing/2014/main" id="{727BE78C-3339-4040-976F-FC0B18D88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5" y="1152"/>
              <a:ext cx="12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28">
              <a:extLst>
                <a:ext uri="{FF2B5EF4-FFF2-40B4-BE49-F238E27FC236}">
                  <a16:creationId xmlns:a16="http://schemas.microsoft.com/office/drawing/2014/main" id="{31FD7744-E24D-455E-8CBC-5B6506846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7" y="1442"/>
              <a:ext cx="119" cy="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5" name="Object 29">
              <a:extLst>
                <a:ext uri="{FF2B5EF4-FFF2-40B4-BE49-F238E27FC236}">
                  <a16:creationId xmlns:a16="http://schemas.microsoft.com/office/drawing/2014/main" id="{B1B96AEC-5FEE-44F3-B692-6BF5E3A314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2" y="1289"/>
            <a:ext cx="15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公式" r:id="rId9" imgW="139680" imgH="177480" progId="Equation.3">
                    <p:embed/>
                  </p:oleObj>
                </mc:Choice>
                <mc:Fallback>
                  <p:oleObj name="公式" r:id="rId9" imgW="139680" imgH="177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" y="1289"/>
                          <a:ext cx="15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0">
              <a:extLst>
                <a:ext uri="{FF2B5EF4-FFF2-40B4-BE49-F238E27FC236}">
                  <a16:creationId xmlns:a16="http://schemas.microsoft.com/office/drawing/2014/main" id="{A61CE255-C3E4-40AD-9E0A-939D46DE2E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4" y="1722"/>
            <a:ext cx="15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公式" r:id="rId11" imgW="139680" imgH="177480" progId="Equation.3">
                    <p:embed/>
                  </p:oleObj>
                </mc:Choice>
                <mc:Fallback>
                  <p:oleObj name="公式" r:id="rId11" imgW="139680" imgH="177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722"/>
                          <a:ext cx="15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7" name="Line 31">
              <a:extLst>
                <a:ext uri="{FF2B5EF4-FFF2-40B4-BE49-F238E27FC236}">
                  <a16:creationId xmlns:a16="http://schemas.microsoft.com/office/drawing/2014/main" id="{95906E98-E230-48CD-A4D2-F50EF823E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1940"/>
              <a:ext cx="7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8" name="Group 32">
              <a:extLst>
                <a:ext uri="{FF2B5EF4-FFF2-40B4-BE49-F238E27FC236}">
                  <a16:creationId xmlns:a16="http://schemas.microsoft.com/office/drawing/2014/main" id="{64D54D3B-5493-47BB-829A-95098F369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855"/>
              <a:ext cx="106" cy="134"/>
              <a:chOff x="4464" y="3818"/>
              <a:chExt cx="169" cy="214"/>
            </a:xfrm>
          </p:grpSpPr>
          <p:sp>
            <p:nvSpPr>
              <p:cNvPr id="2082" name="Freeform 33">
                <a:extLst>
                  <a:ext uri="{FF2B5EF4-FFF2-40B4-BE49-F238E27FC236}">
                    <a16:creationId xmlns:a16="http://schemas.microsoft.com/office/drawing/2014/main" id="{0DAD2848-5834-4AFC-9F47-1FC10DD3C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3818"/>
                <a:ext cx="169" cy="214"/>
              </a:xfrm>
              <a:custGeom>
                <a:avLst/>
                <a:gdLst>
                  <a:gd name="T0" fmla="*/ 53 w 169"/>
                  <a:gd name="T1" fmla="*/ 0 h 214"/>
                  <a:gd name="T2" fmla="*/ 160 w 169"/>
                  <a:gd name="T3" fmla="*/ 80 h 214"/>
                  <a:gd name="T4" fmla="*/ 0 w 169"/>
                  <a:gd name="T5" fmla="*/ 214 h 214"/>
                  <a:gd name="T6" fmla="*/ 0 60000 65536"/>
                  <a:gd name="T7" fmla="*/ 0 60000 65536"/>
                  <a:gd name="T8" fmla="*/ 0 60000 65536"/>
                  <a:gd name="T9" fmla="*/ 0 w 169"/>
                  <a:gd name="T10" fmla="*/ 0 h 214"/>
                  <a:gd name="T11" fmla="*/ 169 w 169"/>
                  <a:gd name="T12" fmla="*/ 214 h 2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" h="214">
                    <a:moveTo>
                      <a:pt x="53" y="0"/>
                    </a:moveTo>
                    <a:cubicBezTo>
                      <a:pt x="91" y="9"/>
                      <a:pt x="169" y="44"/>
                      <a:pt x="160" y="80"/>
                    </a:cubicBezTo>
                    <a:cubicBezTo>
                      <a:pt x="151" y="116"/>
                      <a:pt x="33" y="186"/>
                      <a:pt x="0" y="214"/>
                    </a:cubicBezTo>
                  </a:path>
                </a:pathLst>
              </a:custGeom>
              <a:noFill/>
              <a:ln w="41275">
                <a:solidFill>
                  <a:srgbClr val="8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3" name="Freeform 34">
                <a:extLst>
                  <a:ext uri="{FF2B5EF4-FFF2-40B4-BE49-F238E27FC236}">
                    <a16:creationId xmlns:a16="http://schemas.microsoft.com/office/drawing/2014/main" id="{D9A8874B-1197-490C-A32C-52B081ADF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862"/>
                <a:ext cx="48" cy="96"/>
              </a:xfrm>
              <a:custGeom>
                <a:avLst/>
                <a:gdLst>
                  <a:gd name="T0" fmla="*/ 53 w 169"/>
                  <a:gd name="T1" fmla="*/ 0 h 214"/>
                  <a:gd name="T2" fmla="*/ 160 w 169"/>
                  <a:gd name="T3" fmla="*/ 80 h 214"/>
                  <a:gd name="T4" fmla="*/ 0 w 169"/>
                  <a:gd name="T5" fmla="*/ 214 h 214"/>
                  <a:gd name="T6" fmla="*/ 0 60000 65536"/>
                  <a:gd name="T7" fmla="*/ 0 60000 65536"/>
                  <a:gd name="T8" fmla="*/ 0 60000 65536"/>
                  <a:gd name="T9" fmla="*/ 0 w 169"/>
                  <a:gd name="T10" fmla="*/ 0 h 214"/>
                  <a:gd name="T11" fmla="*/ 169 w 169"/>
                  <a:gd name="T12" fmla="*/ 214 h 2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" h="214">
                    <a:moveTo>
                      <a:pt x="53" y="0"/>
                    </a:moveTo>
                    <a:cubicBezTo>
                      <a:pt x="91" y="9"/>
                      <a:pt x="169" y="44"/>
                      <a:pt x="160" y="80"/>
                    </a:cubicBezTo>
                    <a:cubicBezTo>
                      <a:pt x="151" y="116"/>
                      <a:pt x="33" y="186"/>
                      <a:pt x="0" y="214"/>
                    </a:cubicBezTo>
                  </a:path>
                </a:pathLst>
              </a:custGeom>
              <a:noFill/>
              <a:ln w="41275">
                <a:solidFill>
                  <a:srgbClr val="8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7" name="Object 35">
              <a:extLst>
                <a:ext uri="{FF2B5EF4-FFF2-40B4-BE49-F238E27FC236}">
                  <a16:creationId xmlns:a16="http://schemas.microsoft.com/office/drawing/2014/main" id="{2FE30FA7-FB04-4C30-932C-005171654B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2" y="1924"/>
            <a:ext cx="50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Equation" r:id="rId13" imgW="469800" imgH="228600" progId="Equation.3">
                    <p:embed/>
                  </p:oleObj>
                </mc:Choice>
                <mc:Fallback>
                  <p:oleObj name="Equation" r:id="rId13" imgW="469800" imgH="228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924"/>
                          <a:ext cx="50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9" name="Group 36">
              <a:extLst>
                <a:ext uri="{FF2B5EF4-FFF2-40B4-BE49-F238E27FC236}">
                  <a16:creationId xmlns:a16="http://schemas.microsoft.com/office/drawing/2014/main" id="{D2C3C1BE-4468-4BC9-903C-E13A97DBC78F}"/>
                </a:ext>
              </a:extLst>
            </p:cNvPr>
            <p:cNvGrpSpPr>
              <a:grpSpLocks/>
            </p:cNvGrpSpPr>
            <p:nvPr/>
          </p:nvGrpSpPr>
          <p:grpSpPr bwMode="auto">
            <a:xfrm rot="1080245">
              <a:off x="4834" y="1750"/>
              <a:ext cx="254" cy="395"/>
              <a:chOff x="3936" y="672"/>
              <a:chExt cx="808" cy="1216"/>
            </a:xfrm>
          </p:grpSpPr>
          <p:sp>
            <p:nvSpPr>
              <p:cNvPr id="2080" name="Freeform 37">
                <a:extLst>
                  <a:ext uri="{FF2B5EF4-FFF2-40B4-BE49-F238E27FC236}">
                    <a16:creationId xmlns:a16="http://schemas.microsoft.com/office/drawing/2014/main" id="{5941B88B-58E2-4E2D-8C98-0CD23626D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672"/>
                <a:ext cx="808" cy="1216"/>
              </a:xfrm>
              <a:custGeom>
                <a:avLst/>
                <a:gdLst>
                  <a:gd name="T0" fmla="*/ 16 w 904"/>
                  <a:gd name="T1" fmla="*/ 536 h 1456"/>
                  <a:gd name="T2" fmla="*/ 64 w 904"/>
                  <a:gd name="T3" fmla="*/ 248 h 1456"/>
                  <a:gd name="T4" fmla="*/ 208 w 904"/>
                  <a:gd name="T5" fmla="*/ 56 h 1456"/>
                  <a:gd name="T6" fmla="*/ 400 w 904"/>
                  <a:gd name="T7" fmla="*/ 8 h 1456"/>
                  <a:gd name="T8" fmla="*/ 640 w 904"/>
                  <a:gd name="T9" fmla="*/ 56 h 1456"/>
                  <a:gd name="T10" fmla="*/ 832 w 904"/>
                  <a:gd name="T11" fmla="*/ 344 h 1456"/>
                  <a:gd name="T12" fmla="*/ 880 w 904"/>
                  <a:gd name="T13" fmla="*/ 680 h 1456"/>
                  <a:gd name="T14" fmla="*/ 688 w 904"/>
                  <a:gd name="T15" fmla="*/ 1112 h 1456"/>
                  <a:gd name="T16" fmla="*/ 640 w 904"/>
                  <a:gd name="T17" fmla="*/ 1352 h 1456"/>
                  <a:gd name="T18" fmla="*/ 544 w 904"/>
                  <a:gd name="T19" fmla="*/ 1448 h 1456"/>
                  <a:gd name="T20" fmla="*/ 352 w 904"/>
                  <a:gd name="T21" fmla="*/ 1400 h 1456"/>
                  <a:gd name="T22" fmla="*/ 256 w 904"/>
                  <a:gd name="T23" fmla="*/ 1112 h 1456"/>
                  <a:gd name="T24" fmla="*/ 352 w 904"/>
                  <a:gd name="T25" fmla="*/ 1016 h 1456"/>
                  <a:gd name="T26" fmla="*/ 448 w 904"/>
                  <a:gd name="T27" fmla="*/ 1160 h 1456"/>
                  <a:gd name="T28" fmla="*/ 544 w 904"/>
                  <a:gd name="T29" fmla="*/ 1160 h 1456"/>
                  <a:gd name="T30" fmla="*/ 640 w 904"/>
                  <a:gd name="T31" fmla="*/ 872 h 1456"/>
                  <a:gd name="T32" fmla="*/ 688 w 904"/>
                  <a:gd name="T33" fmla="*/ 584 h 1456"/>
                  <a:gd name="T34" fmla="*/ 640 w 904"/>
                  <a:gd name="T35" fmla="*/ 344 h 1456"/>
                  <a:gd name="T36" fmla="*/ 544 w 904"/>
                  <a:gd name="T37" fmla="*/ 248 h 1456"/>
                  <a:gd name="T38" fmla="*/ 448 w 904"/>
                  <a:gd name="T39" fmla="*/ 248 h 1456"/>
                  <a:gd name="T40" fmla="*/ 448 w 904"/>
                  <a:gd name="T41" fmla="*/ 392 h 1456"/>
                  <a:gd name="T42" fmla="*/ 544 w 904"/>
                  <a:gd name="T43" fmla="*/ 488 h 1456"/>
                  <a:gd name="T44" fmla="*/ 544 w 904"/>
                  <a:gd name="T45" fmla="*/ 632 h 1456"/>
                  <a:gd name="T46" fmla="*/ 496 w 904"/>
                  <a:gd name="T47" fmla="*/ 728 h 1456"/>
                  <a:gd name="T48" fmla="*/ 400 w 904"/>
                  <a:gd name="T49" fmla="*/ 728 h 1456"/>
                  <a:gd name="T50" fmla="*/ 448 w 904"/>
                  <a:gd name="T51" fmla="*/ 584 h 1456"/>
                  <a:gd name="T52" fmla="*/ 352 w 904"/>
                  <a:gd name="T53" fmla="*/ 488 h 1456"/>
                  <a:gd name="T54" fmla="*/ 208 w 904"/>
                  <a:gd name="T55" fmla="*/ 440 h 1456"/>
                  <a:gd name="T56" fmla="*/ 208 w 904"/>
                  <a:gd name="T57" fmla="*/ 344 h 1456"/>
                  <a:gd name="T58" fmla="*/ 112 w 904"/>
                  <a:gd name="T59" fmla="*/ 488 h 1456"/>
                  <a:gd name="T60" fmla="*/ 208 w 904"/>
                  <a:gd name="T61" fmla="*/ 632 h 1456"/>
                  <a:gd name="T62" fmla="*/ 208 w 904"/>
                  <a:gd name="T63" fmla="*/ 728 h 1456"/>
                  <a:gd name="T64" fmla="*/ 160 w 904"/>
                  <a:gd name="T65" fmla="*/ 632 h 1456"/>
                  <a:gd name="T66" fmla="*/ 16 w 904"/>
                  <a:gd name="T67" fmla="*/ 536 h 1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04"/>
                  <a:gd name="T103" fmla="*/ 0 h 1456"/>
                  <a:gd name="T104" fmla="*/ 904 w 904"/>
                  <a:gd name="T105" fmla="*/ 1456 h 1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04" h="1456">
                    <a:moveTo>
                      <a:pt x="16" y="536"/>
                    </a:moveTo>
                    <a:cubicBezTo>
                      <a:pt x="0" y="472"/>
                      <a:pt x="32" y="328"/>
                      <a:pt x="64" y="248"/>
                    </a:cubicBezTo>
                    <a:cubicBezTo>
                      <a:pt x="96" y="168"/>
                      <a:pt x="152" y="96"/>
                      <a:pt x="208" y="56"/>
                    </a:cubicBezTo>
                    <a:cubicBezTo>
                      <a:pt x="264" y="16"/>
                      <a:pt x="328" y="8"/>
                      <a:pt x="400" y="8"/>
                    </a:cubicBezTo>
                    <a:cubicBezTo>
                      <a:pt x="472" y="8"/>
                      <a:pt x="568" y="0"/>
                      <a:pt x="640" y="56"/>
                    </a:cubicBezTo>
                    <a:cubicBezTo>
                      <a:pt x="712" y="112"/>
                      <a:pt x="792" y="240"/>
                      <a:pt x="832" y="344"/>
                    </a:cubicBezTo>
                    <a:cubicBezTo>
                      <a:pt x="872" y="448"/>
                      <a:pt x="904" y="552"/>
                      <a:pt x="880" y="680"/>
                    </a:cubicBezTo>
                    <a:cubicBezTo>
                      <a:pt x="856" y="808"/>
                      <a:pt x="728" y="1000"/>
                      <a:pt x="688" y="1112"/>
                    </a:cubicBezTo>
                    <a:cubicBezTo>
                      <a:pt x="648" y="1224"/>
                      <a:pt x="664" y="1296"/>
                      <a:pt x="640" y="1352"/>
                    </a:cubicBezTo>
                    <a:cubicBezTo>
                      <a:pt x="616" y="1408"/>
                      <a:pt x="592" y="1440"/>
                      <a:pt x="544" y="1448"/>
                    </a:cubicBezTo>
                    <a:cubicBezTo>
                      <a:pt x="496" y="1456"/>
                      <a:pt x="400" y="1456"/>
                      <a:pt x="352" y="1400"/>
                    </a:cubicBezTo>
                    <a:cubicBezTo>
                      <a:pt x="304" y="1344"/>
                      <a:pt x="256" y="1176"/>
                      <a:pt x="256" y="1112"/>
                    </a:cubicBezTo>
                    <a:cubicBezTo>
                      <a:pt x="256" y="1048"/>
                      <a:pt x="320" y="1008"/>
                      <a:pt x="352" y="1016"/>
                    </a:cubicBezTo>
                    <a:cubicBezTo>
                      <a:pt x="384" y="1024"/>
                      <a:pt x="416" y="1136"/>
                      <a:pt x="448" y="1160"/>
                    </a:cubicBezTo>
                    <a:cubicBezTo>
                      <a:pt x="480" y="1184"/>
                      <a:pt x="512" y="1208"/>
                      <a:pt x="544" y="1160"/>
                    </a:cubicBezTo>
                    <a:cubicBezTo>
                      <a:pt x="576" y="1112"/>
                      <a:pt x="616" y="968"/>
                      <a:pt x="640" y="872"/>
                    </a:cubicBezTo>
                    <a:cubicBezTo>
                      <a:pt x="664" y="776"/>
                      <a:pt x="688" y="672"/>
                      <a:pt x="688" y="584"/>
                    </a:cubicBezTo>
                    <a:cubicBezTo>
                      <a:pt x="688" y="496"/>
                      <a:pt x="664" y="400"/>
                      <a:pt x="640" y="344"/>
                    </a:cubicBezTo>
                    <a:cubicBezTo>
                      <a:pt x="616" y="288"/>
                      <a:pt x="576" y="264"/>
                      <a:pt x="544" y="248"/>
                    </a:cubicBezTo>
                    <a:cubicBezTo>
                      <a:pt x="512" y="232"/>
                      <a:pt x="464" y="224"/>
                      <a:pt x="448" y="248"/>
                    </a:cubicBezTo>
                    <a:cubicBezTo>
                      <a:pt x="432" y="272"/>
                      <a:pt x="432" y="352"/>
                      <a:pt x="448" y="392"/>
                    </a:cubicBezTo>
                    <a:cubicBezTo>
                      <a:pt x="464" y="432"/>
                      <a:pt x="528" y="448"/>
                      <a:pt x="544" y="488"/>
                    </a:cubicBezTo>
                    <a:cubicBezTo>
                      <a:pt x="560" y="528"/>
                      <a:pt x="552" y="592"/>
                      <a:pt x="544" y="632"/>
                    </a:cubicBezTo>
                    <a:cubicBezTo>
                      <a:pt x="536" y="672"/>
                      <a:pt x="520" y="712"/>
                      <a:pt x="496" y="728"/>
                    </a:cubicBezTo>
                    <a:cubicBezTo>
                      <a:pt x="472" y="744"/>
                      <a:pt x="408" y="752"/>
                      <a:pt x="400" y="728"/>
                    </a:cubicBezTo>
                    <a:cubicBezTo>
                      <a:pt x="392" y="704"/>
                      <a:pt x="456" y="624"/>
                      <a:pt x="448" y="584"/>
                    </a:cubicBezTo>
                    <a:cubicBezTo>
                      <a:pt x="440" y="544"/>
                      <a:pt x="392" y="512"/>
                      <a:pt x="352" y="488"/>
                    </a:cubicBezTo>
                    <a:cubicBezTo>
                      <a:pt x="312" y="464"/>
                      <a:pt x="232" y="464"/>
                      <a:pt x="208" y="440"/>
                    </a:cubicBezTo>
                    <a:cubicBezTo>
                      <a:pt x="184" y="416"/>
                      <a:pt x="224" y="336"/>
                      <a:pt x="208" y="344"/>
                    </a:cubicBezTo>
                    <a:cubicBezTo>
                      <a:pt x="192" y="352"/>
                      <a:pt x="112" y="440"/>
                      <a:pt x="112" y="488"/>
                    </a:cubicBezTo>
                    <a:cubicBezTo>
                      <a:pt x="112" y="536"/>
                      <a:pt x="192" y="592"/>
                      <a:pt x="208" y="632"/>
                    </a:cubicBezTo>
                    <a:cubicBezTo>
                      <a:pt x="224" y="672"/>
                      <a:pt x="216" y="728"/>
                      <a:pt x="208" y="728"/>
                    </a:cubicBezTo>
                    <a:cubicBezTo>
                      <a:pt x="200" y="728"/>
                      <a:pt x="184" y="672"/>
                      <a:pt x="160" y="632"/>
                    </a:cubicBezTo>
                    <a:cubicBezTo>
                      <a:pt x="136" y="592"/>
                      <a:pt x="32" y="600"/>
                      <a:pt x="16" y="536"/>
                    </a:cubicBezTo>
                    <a:close/>
                  </a:path>
                </a:pathLst>
              </a:custGeom>
              <a:solidFill>
                <a:srgbClr val="FF9999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Freeform 38">
                <a:extLst>
                  <a:ext uri="{FF2B5EF4-FFF2-40B4-BE49-F238E27FC236}">
                    <a16:creationId xmlns:a16="http://schemas.microsoft.com/office/drawing/2014/main" id="{C415A1D4-BFBE-4735-9473-F00E354BD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288"/>
                <a:ext cx="192" cy="230"/>
              </a:xfrm>
              <a:custGeom>
                <a:avLst/>
                <a:gdLst>
                  <a:gd name="T0" fmla="*/ 8 w 152"/>
                  <a:gd name="T1" fmla="*/ 8 h 344"/>
                  <a:gd name="T2" fmla="*/ 104 w 152"/>
                  <a:gd name="T3" fmla="*/ 104 h 344"/>
                  <a:gd name="T4" fmla="*/ 152 w 152"/>
                  <a:gd name="T5" fmla="*/ 248 h 344"/>
                  <a:gd name="T6" fmla="*/ 104 w 152"/>
                  <a:gd name="T7" fmla="*/ 344 h 344"/>
                  <a:gd name="T8" fmla="*/ 56 w 152"/>
                  <a:gd name="T9" fmla="*/ 248 h 344"/>
                  <a:gd name="T10" fmla="*/ 56 w 152"/>
                  <a:gd name="T11" fmla="*/ 152 h 344"/>
                  <a:gd name="T12" fmla="*/ 8 w 152"/>
                  <a:gd name="T13" fmla="*/ 8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344"/>
                  <a:gd name="T23" fmla="*/ 152 w 1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344">
                    <a:moveTo>
                      <a:pt x="8" y="8"/>
                    </a:moveTo>
                    <a:cubicBezTo>
                      <a:pt x="16" y="0"/>
                      <a:pt x="80" y="64"/>
                      <a:pt x="104" y="104"/>
                    </a:cubicBezTo>
                    <a:cubicBezTo>
                      <a:pt x="128" y="144"/>
                      <a:pt x="152" y="208"/>
                      <a:pt x="152" y="248"/>
                    </a:cubicBezTo>
                    <a:cubicBezTo>
                      <a:pt x="152" y="288"/>
                      <a:pt x="120" y="344"/>
                      <a:pt x="104" y="344"/>
                    </a:cubicBezTo>
                    <a:cubicBezTo>
                      <a:pt x="88" y="344"/>
                      <a:pt x="64" y="280"/>
                      <a:pt x="56" y="248"/>
                    </a:cubicBezTo>
                    <a:cubicBezTo>
                      <a:pt x="48" y="216"/>
                      <a:pt x="56" y="184"/>
                      <a:pt x="56" y="152"/>
                    </a:cubicBezTo>
                    <a:cubicBezTo>
                      <a:pt x="56" y="120"/>
                      <a:pt x="0" y="16"/>
                      <a:pt x="8" y="8"/>
                    </a:cubicBezTo>
                    <a:close/>
                  </a:path>
                </a:pathLst>
              </a:custGeom>
              <a:solidFill>
                <a:srgbClr val="FF9999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53" name="Object 41">
            <a:extLst>
              <a:ext uri="{FF2B5EF4-FFF2-40B4-BE49-F238E27FC236}">
                <a16:creationId xmlns:a16="http://schemas.microsoft.com/office/drawing/2014/main" id="{915CE808-3178-4974-BFCD-0C1299B9C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6425" y="1676400"/>
          <a:ext cx="1577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15" imgW="596880" imgH="406080" progId="Equation.3">
                  <p:embed/>
                </p:oleObj>
              </mc:Choice>
              <mc:Fallback>
                <p:oleObj name="Equation" r:id="rId15" imgW="59688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1676400"/>
                        <a:ext cx="1577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42">
            <a:extLst>
              <a:ext uri="{FF2B5EF4-FFF2-40B4-BE49-F238E27FC236}">
                <a16:creationId xmlns:a16="http://schemas.microsoft.com/office/drawing/2014/main" id="{3DC44E8E-D67C-42F0-AE30-B1D29D4AB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2728913"/>
          <a:ext cx="1914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17" imgW="723600" imgH="419040" progId="Equation.3">
                  <p:embed/>
                </p:oleObj>
              </mc:Choice>
              <mc:Fallback>
                <p:oleObj name="公式" r:id="rId17" imgW="723600" imgH="4190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728913"/>
                        <a:ext cx="19145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 Box 47">
            <a:hlinkClick r:id="rId19" action="ppaction://hlinkfile"/>
            <a:extLst>
              <a:ext uri="{FF2B5EF4-FFF2-40B4-BE49-F238E27FC236}">
                <a16:creationId xmlns:a16="http://schemas.microsoft.com/office/drawing/2014/main" id="{AD73D686-3369-436C-9838-67BBDE93D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445125"/>
            <a:ext cx="180022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E6BF2294-40B8-49F2-9F9C-7B7369CE3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990600"/>
          <a:ext cx="29352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1206360" imgH="228600" progId="Equation.3">
                  <p:embed/>
                </p:oleObj>
              </mc:Choice>
              <mc:Fallback>
                <p:oleObj name="Equation" r:id="rId3" imgW="12063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990600"/>
                        <a:ext cx="29352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709110CC-D011-4AD0-A051-2C0A3C86E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2541588"/>
          <a:ext cx="13636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公式" r:id="rId5" imgW="507960" imgH="393480" progId="Equation.3">
                  <p:embed/>
                </p:oleObj>
              </mc:Choice>
              <mc:Fallback>
                <p:oleObj name="公式" r:id="rId5" imgW="507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541588"/>
                        <a:ext cx="13636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>
            <a:extLst>
              <a:ext uri="{FF2B5EF4-FFF2-40B4-BE49-F238E27FC236}">
                <a16:creationId xmlns:a16="http://schemas.microsoft.com/office/drawing/2014/main" id="{6A4F564E-5745-4401-929D-E974D3B0F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84575"/>
          <a:ext cx="15779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7" imgW="736560" imgH="444240" progId="Equation.3">
                  <p:embed/>
                </p:oleObj>
              </mc:Choice>
              <mc:Fallback>
                <p:oleObj name="Equation" r:id="rId7" imgW="736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4575"/>
                        <a:ext cx="15779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>
            <a:extLst>
              <a:ext uri="{FF2B5EF4-FFF2-40B4-BE49-F238E27FC236}">
                <a16:creationId xmlns:a16="http://schemas.microsoft.com/office/drawing/2014/main" id="{EFF57427-AF18-43C6-A566-C504FE2E2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3" y="2514600"/>
          <a:ext cx="13223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公式" r:id="rId9" imgW="698400" imgH="444240" progId="Equation.3">
                  <p:embed/>
                </p:oleObj>
              </mc:Choice>
              <mc:Fallback>
                <p:oleObj name="公式" r:id="rId9" imgW="6984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514600"/>
                        <a:ext cx="13223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9">
            <a:extLst>
              <a:ext uri="{FF2B5EF4-FFF2-40B4-BE49-F238E27FC236}">
                <a16:creationId xmlns:a16="http://schemas.microsoft.com/office/drawing/2014/main" id="{41A01017-0930-4D9B-87B2-5D27D8D6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1524000"/>
            <a:ext cx="34702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源迎着观察者，观测者测到的频率为：</a:t>
            </a:r>
          </a:p>
        </p:txBody>
      </p:sp>
      <p:sp>
        <p:nvSpPr>
          <p:cNvPr id="3091" name="Text Box 10">
            <a:extLst>
              <a:ext uri="{FF2B5EF4-FFF2-40B4-BE49-F238E27FC236}">
                <a16:creationId xmlns:a16="http://schemas.microsoft.com/office/drawing/2014/main" id="{6906A2DA-05F1-4676-B878-A5580B1D4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远离 </a:t>
            </a:r>
          </a:p>
        </p:txBody>
      </p:sp>
      <p:sp>
        <p:nvSpPr>
          <p:cNvPr id="3092" name="Text Box 77">
            <a:extLst>
              <a:ext uri="{FF2B5EF4-FFF2-40B4-BE49-F238E27FC236}">
                <a16:creationId xmlns:a16="http://schemas.microsoft.com/office/drawing/2014/main" id="{5A55C54F-8CF7-446C-A9FD-6DCE6B892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522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§9.6.2 </a:t>
            </a:r>
            <a:r>
              <a:rPr lang="zh-CN" altLang="en-US" sz="2800">
                <a:ea typeface="黑体" panose="02010609060101010101" pitchFamily="49" charset="-122"/>
              </a:rPr>
              <a:t>观察者静止而波源运动   </a:t>
            </a:r>
          </a:p>
        </p:txBody>
      </p:sp>
      <p:graphicFrame>
        <p:nvGraphicFramePr>
          <p:cNvPr id="3078" name="Object 78">
            <a:extLst>
              <a:ext uri="{FF2B5EF4-FFF2-40B4-BE49-F238E27FC236}">
                <a16:creationId xmlns:a16="http://schemas.microsoft.com/office/drawing/2014/main" id="{606F44DD-A53F-4A77-8FAA-A43FDEED9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3584575"/>
          <a:ext cx="1524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11" imgW="711000" imgH="444240" progId="Equation.3">
                  <p:embed/>
                </p:oleObj>
              </mc:Choice>
              <mc:Fallback>
                <p:oleObj name="公式" r:id="rId11" imgW="711000" imgH="4442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584575"/>
                        <a:ext cx="15240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9">
            <a:extLst>
              <a:ext uri="{FF2B5EF4-FFF2-40B4-BE49-F238E27FC236}">
                <a16:creationId xmlns:a16="http://schemas.microsoft.com/office/drawing/2014/main" id="{8C05FFF3-C63B-4A4D-83A8-0A5C36A5C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652963"/>
          <a:ext cx="18526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3" imgW="863280" imgH="444240" progId="Equation.DSMT4">
                  <p:embed/>
                </p:oleObj>
              </mc:Choice>
              <mc:Fallback>
                <p:oleObj name="Equation" r:id="rId13" imgW="863280" imgH="44424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52963"/>
                        <a:ext cx="18526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3" name="Group 106">
            <a:extLst>
              <a:ext uri="{FF2B5EF4-FFF2-40B4-BE49-F238E27FC236}">
                <a16:creationId xmlns:a16="http://schemas.microsoft.com/office/drawing/2014/main" id="{98E4E5DF-8F99-4C99-8ADC-DFE74505F039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765175"/>
            <a:ext cx="3519488" cy="3240088"/>
            <a:chOff x="3120" y="672"/>
            <a:chExt cx="2217" cy="2041"/>
          </a:xfrm>
        </p:grpSpPr>
        <p:sp>
          <p:nvSpPr>
            <p:cNvPr id="3095" name="Line 45">
              <a:extLst>
                <a:ext uri="{FF2B5EF4-FFF2-40B4-BE49-F238E27FC236}">
                  <a16:creationId xmlns:a16="http://schemas.microsoft.com/office/drawing/2014/main" id="{FDCE3463-40E6-4C5C-B23E-19093EF22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8" y="899"/>
              <a:ext cx="2" cy="984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46">
              <a:extLst>
                <a:ext uri="{FF2B5EF4-FFF2-40B4-BE49-F238E27FC236}">
                  <a16:creationId xmlns:a16="http://schemas.microsoft.com/office/drawing/2014/main" id="{6C1681A2-61AA-4A3F-88D7-A5361CB88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4" y="990"/>
              <a:ext cx="7" cy="984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Line 47">
              <a:extLst>
                <a:ext uri="{FF2B5EF4-FFF2-40B4-BE49-F238E27FC236}">
                  <a16:creationId xmlns:a16="http://schemas.microsoft.com/office/drawing/2014/main" id="{A4C7920B-B4CC-4C56-9970-DF63FCA92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7" y="981"/>
              <a:ext cx="1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48">
              <a:extLst>
                <a:ext uri="{FF2B5EF4-FFF2-40B4-BE49-F238E27FC236}">
                  <a16:creationId xmlns:a16="http://schemas.microsoft.com/office/drawing/2014/main" id="{84C1E1B6-ECA0-4C9A-9167-78EA05252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4" y="990"/>
              <a:ext cx="1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" name="Object 49">
              <a:extLst>
                <a:ext uri="{FF2B5EF4-FFF2-40B4-BE49-F238E27FC236}">
                  <a16:creationId xmlns:a16="http://schemas.microsoft.com/office/drawing/2014/main" id="{2931D462-C2F5-494D-BC36-FDCAEE3C3A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4" y="752"/>
            <a:ext cx="20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公式" r:id="rId15" imgW="355320" imgH="330120" progId="Equation.3">
                    <p:embed/>
                  </p:oleObj>
                </mc:Choice>
                <mc:Fallback>
                  <p:oleObj name="公式" r:id="rId15" imgW="355320" imgH="33012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752"/>
                          <a:ext cx="20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Oval 51">
              <a:extLst>
                <a:ext uri="{FF2B5EF4-FFF2-40B4-BE49-F238E27FC236}">
                  <a16:creationId xmlns:a16="http://schemas.microsoft.com/office/drawing/2014/main" id="{A6ED35F8-70F9-4CA4-9407-BE11EAF3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806"/>
              <a:ext cx="91" cy="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00" name="Oval 52">
              <a:extLst>
                <a:ext uri="{FF2B5EF4-FFF2-40B4-BE49-F238E27FC236}">
                  <a16:creationId xmlns:a16="http://schemas.microsoft.com/office/drawing/2014/main" id="{5A82D0D7-668F-4476-BB06-089D7AD89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435"/>
              <a:ext cx="813" cy="7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1" name="Object 54">
              <a:extLst>
                <a:ext uri="{FF2B5EF4-FFF2-40B4-BE49-F238E27FC236}">
                  <a16:creationId xmlns:a16="http://schemas.microsoft.com/office/drawing/2014/main" id="{D10B41C5-B14D-453D-8991-1A961544DB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7" y="1467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公式" r:id="rId17" imgW="215640" imgH="304560" progId="Equation.3">
                    <p:embed/>
                  </p:oleObj>
                </mc:Choice>
                <mc:Fallback>
                  <p:oleObj name="公式" r:id="rId17" imgW="215640" imgH="30456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1467"/>
                          <a:ext cx="10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1" name="Line 59">
              <a:extLst>
                <a:ext uri="{FF2B5EF4-FFF2-40B4-BE49-F238E27FC236}">
                  <a16:creationId xmlns:a16="http://schemas.microsoft.com/office/drawing/2014/main" id="{7CC3F845-9C2B-4EDC-BB80-97F430E10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28"/>
              <a:ext cx="3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2" name="Object 61">
              <a:extLst>
                <a:ext uri="{FF2B5EF4-FFF2-40B4-BE49-F238E27FC236}">
                  <a16:creationId xmlns:a16="http://schemas.microsoft.com/office/drawing/2014/main" id="{3BD15B60-6FDD-4BEF-91B4-16B0C71279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9" y="2451"/>
            <a:ext cx="9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公式" r:id="rId19" imgW="177480" imgH="304560" progId="Equation.3">
                    <p:embed/>
                  </p:oleObj>
                </mc:Choice>
                <mc:Fallback>
                  <p:oleObj name="公式" r:id="rId19" imgW="177480" imgH="30456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2451"/>
                          <a:ext cx="9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" name="Oval 63">
              <a:extLst>
                <a:ext uri="{FF2B5EF4-FFF2-40B4-BE49-F238E27FC236}">
                  <a16:creationId xmlns:a16="http://schemas.microsoft.com/office/drawing/2014/main" id="{31E1370D-7EEF-475B-903C-B6C6FE04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1001"/>
              <a:ext cx="1715" cy="17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3" name="Object 64">
              <a:extLst>
                <a:ext uri="{FF2B5EF4-FFF2-40B4-BE49-F238E27FC236}">
                  <a16:creationId xmlns:a16="http://schemas.microsoft.com/office/drawing/2014/main" id="{D9D41FA1-68D3-46DD-B9D7-9BB2845C8DBC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4009" y="1981"/>
            <a:ext cx="6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Equation" r:id="rId21" imgW="114120" imgH="215640" progId="Equation.3">
                    <p:embed/>
                  </p:oleObj>
                </mc:Choice>
                <mc:Fallback>
                  <p:oleObj name="Equation" r:id="rId21" imgW="114120" imgH="21564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4009" y="1981"/>
                          <a:ext cx="6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Oval 67">
              <a:extLst>
                <a:ext uri="{FF2B5EF4-FFF2-40B4-BE49-F238E27FC236}">
                  <a16:creationId xmlns:a16="http://schemas.microsoft.com/office/drawing/2014/main" id="{245B178E-BA5C-4400-A442-E735C5157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826"/>
              <a:ext cx="91" cy="8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04" name="Line 72">
              <a:extLst>
                <a:ext uri="{FF2B5EF4-FFF2-40B4-BE49-F238E27FC236}">
                  <a16:creationId xmlns:a16="http://schemas.microsoft.com/office/drawing/2014/main" id="{BFB09989-6483-4301-BC8A-956871FED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1" y="763"/>
              <a:ext cx="10" cy="113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Line 73">
              <a:extLst>
                <a:ext uri="{FF2B5EF4-FFF2-40B4-BE49-F238E27FC236}">
                  <a16:creationId xmlns:a16="http://schemas.microsoft.com/office/drawing/2014/main" id="{25F1C83C-1809-4354-8EDD-536103026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9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6" name="Line 74">
              <a:extLst>
                <a:ext uri="{FF2B5EF4-FFF2-40B4-BE49-F238E27FC236}">
                  <a16:creationId xmlns:a16="http://schemas.microsoft.com/office/drawing/2014/main" id="{D6A0677D-59D5-4FA1-B5E8-ED9ABEC23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9" y="79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4" name="Object 75">
              <a:extLst>
                <a:ext uri="{FF2B5EF4-FFF2-40B4-BE49-F238E27FC236}">
                  <a16:creationId xmlns:a16="http://schemas.microsoft.com/office/drawing/2014/main" id="{66D2F032-CEFD-4EDF-BBCD-1AEBAC784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1" y="672"/>
            <a:ext cx="24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公式" r:id="rId23" imgW="444240" imgH="330120" progId="Equation.3">
                    <p:embed/>
                  </p:oleObj>
                </mc:Choice>
                <mc:Fallback>
                  <p:oleObj name="公式" r:id="rId23" imgW="444240" imgH="33012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672"/>
                          <a:ext cx="24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7" name="Line 76">
              <a:extLst>
                <a:ext uri="{FF2B5EF4-FFF2-40B4-BE49-F238E27FC236}">
                  <a16:creationId xmlns:a16="http://schemas.microsoft.com/office/drawing/2014/main" id="{FBB59167-37C4-4702-B2DC-FEA582B54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1" y="853"/>
              <a:ext cx="10" cy="113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90">
              <a:extLst>
                <a:ext uri="{FF2B5EF4-FFF2-40B4-BE49-F238E27FC236}">
                  <a16:creationId xmlns:a16="http://schemas.microsoft.com/office/drawing/2014/main" id="{56630C0B-2734-4CD2-A6F9-9661F0977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440"/>
            <a:ext cx="29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Equation" r:id="rId25" imgW="215640" imgH="228600" progId="Equation.3">
                    <p:embed/>
                  </p:oleObj>
                </mc:Choice>
                <mc:Fallback>
                  <p:oleObj name="Equation" r:id="rId25" imgW="215640" imgH="22860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440"/>
                          <a:ext cx="29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92">
              <a:extLst>
                <a:ext uri="{FF2B5EF4-FFF2-40B4-BE49-F238E27FC236}">
                  <a16:creationId xmlns:a16="http://schemas.microsoft.com/office/drawing/2014/main" id="{EC3817B2-19E1-4E78-975F-4147E7FA7D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9" y="1806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27" imgW="164880" imgH="215640" progId="Equation.3">
                    <p:embed/>
                  </p:oleObj>
                </mc:Choice>
                <mc:Fallback>
                  <p:oleObj name="Equation" r:id="rId27" imgW="164880" imgH="2156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1806"/>
                          <a:ext cx="2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94">
              <a:extLst>
                <a:ext uri="{FF2B5EF4-FFF2-40B4-BE49-F238E27FC236}">
                  <a16:creationId xmlns:a16="http://schemas.microsoft.com/office/drawing/2014/main" id="{31433FE6-DB97-4772-913A-092068500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0" y="1761"/>
            <a:ext cx="25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29" imgW="152280" imgH="215640" progId="Equation.3">
                    <p:embed/>
                  </p:oleObj>
                </mc:Choice>
                <mc:Fallback>
                  <p:oleObj name="Equation" r:id="rId29" imgW="152280" imgH="21564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1761"/>
                          <a:ext cx="25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05">
              <a:extLst>
                <a:ext uri="{FF2B5EF4-FFF2-40B4-BE49-F238E27FC236}">
                  <a16:creationId xmlns:a16="http://schemas.microsoft.com/office/drawing/2014/main" id="{9885205E-1705-4E78-9E26-FDE70362C5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024"/>
            <a:ext cx="5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Equation" r:id="rId31" imgW="457200" imgH="241200" progId="Equation.DSMT4">
                    <p:embed/>
                  </p:oleObj>
                </mc:Choice>
                <mc:Fallback>
                  <p:oleObj name="Equation" r:id="rId31" imgW="457200" imgH="2412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024"/>
                          <a:ext cx="50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4" name="Text Box 109">
            <a:hlinkClick r:id="rId33" action="ppaction://hlinkfile"/>
            <a:extLst>
              <a:ext uri="{FF2B5EF4-FFF2-40B4-BE49-F238E27FC236}">
                <a16:creationId xmlns:a16="http://schemas.microsoft.com/office/drawing/2014/main" id="{B5E72F05-46DF-49AD-9E23-3E0184AD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876925"/>
            <a:ext cx="180022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</a:p>
        </p:txBody>
      </p:sp>
      <p:graphicFrame>
        <p:nvGraphicFramePr>
          <p:cNvPr id="3089" name="Object 121">
            <a:extLst>
              <a:ext uri="{FF2B5EF4-FFF2-40B4-BE49-F238E27FC236}">
                <a16:creationId xmlns:a16="http://schemas.microsoft.com/office/drawing/2014/main" id="{3D6185DE-2B0E-48D2-9361-6D25DA3BC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371975"/>
          <a:ext cx="44275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4" imgW="2260440" imgH="253800" progId="Equation.DSMT4">
                  <p:embed/>
                </p:oleObj>
              </mc:Choice>
              <mc:Fallback>
                <p:oleObj name="Equation" r:id="rId34" imgW="2260440" imgH="25380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371975"/>
                        <a:ext cx="44275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6A24850A-2809-4B0E-9CF7-9163737FD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3" y="1574800"/>
          <a:ext cx="22399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3" imgW="876240" imgH="469800" progId="Equation.3">
                  <p:embed/>
                </p:oleObj>
              </mc:Choice>
              <mc:Fallback>
                <p:oleObj name="公式" r:id="rId3" imgW="8762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1574800"/>
                        <a:ext cx="22399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0AE20C82-9E37-4CA8-AB27-10830B875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8313" y="1568450"/>
          <a:ext cx="188436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5" imgW="723600" imgH="469800" progId="Equation.3">
                  <p:embed/>
                </p:oleObj>
              </mc:Choice>
              <mc:Fallback>
                <p:oleObj name="公式" r:id="rId5" imgW="7236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1568450"/>
                        <a:ext cx="188436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>
            <a:extLst>
              <a:ext uri="{FF2B5EF4-FFF2-40B4-BE49-F238E27FC236}">
                <a16:creationId xmlns:a16="http://schemas.microsoft.com/office/drawing/2014/main" id="{A9103F6B-32E8-424C-AC94-1A880E95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14413"/>
            <a:ext cx="29416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观测者测得频率为：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FCD8A0FB-8E17-4CF0-863F-397510E7E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2838"/>
            <a:ext cx="11033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4BAEAC05-A02D-43BE-B9F4-2ECCC442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43375"/>
            <a:ext cx="6870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</a:t>
            </a:r>
            <a:r>
              <a:rPr lang="zh-CN" altLang="en-US"/>
              <a:t>对于弹性波，不存在横向多普勒效应，因此，如果波源和观测者的运动不是沿它们的联线方向（纵向），以上各式中的</a:t>
            </a:r>
            <a:r>
              <a:rPr lang="en-US" altLang="zh-CN" i="1"/>
              <a:t>v</a:t>
            </a:r>
            <a:r>
              <a:rPr lang="zh-CN" altLang="en-US" baseline="-25000"/>
              <a:t>源</a:t>
            </a:r>
            <a:r>
              <a:rPr lang="zh-CN" altLang="en-US"/>
              <a:t>和</a:t>
            </a:r>
            <a:r>
              <a:rPr lang="en-US" altLang="zh-CN" i="1"/>
              <a:t>v</a:t>
            </a:r>
            <a:r>
              <a:rPr lang="zh-CN" altLang="en-US" baseline="-25000"/>
              <a:t>观</a:t>
            </a:r>
            <a:r>
              <a:rPr lang="zh-CN" altLang="en-US"/>
              <a:t>应当理解为波源和观测者的速度的纵向分量</a:t>
            </a:r>
            <a:r>
              <a:rPr lang="en-US" altLang="zh-CN"/>
              <a:t>.</a:t>
            </a:r>
          </a:p>
        </p:txBody>
      </p:sp>
      <p:sp>
        <p:nvSpPr>
          <p:cNvPr id="4105" name="Text Box 10">
            <a:extLst>
              <a:ext uri="{FF2B5EF4-FFF2-40B4-BE49-F238E27FC236}">
                <a16:creationId xmlns:a16="http://schemas.microsoft.com/office/drawing/2014/main" id="{417DEA1C-3E50-4B67-B07C-67612253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1811338"/>
            <a:ext cx="949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相向  </a:t>
            </a:r>
          </a:p>
        </p:txBody>
      </p:sp>
      <p:sp>
        <p:nvSpPr>
          <p:cNvPr id="4106" name="Text Box 11">
            <a:extLst>
              <a:ext uri="{FF2B5EF4-FFF2-40B4-BE49-F238E27FC236}">
                <a16:creationId xmlns:a16="http://schemas.microsoft.com/office/drawing/2014/main" id="{7AF2DFDB-F940-47DE-8052-B110DF5B6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22588"/>
            <a:ext cx="949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远离  </a:t>
            </a:r>
          </a:p>
        </p:txBody>
      </p:sp>
      <p:sp>
        <p:nvSpPr>
          <p:cNvPr id="4107" name="Text Box 14">
            <a:extLst>
              <a:ext uri="{FF2B5EF4-FFF2-40B4-BE49-F238E27FC236}">
                <a16:creationId xmlns:a16="http://schemas.microsoft.com/office/drawing/2014/main" id="{6817A65F-5A65-4AAB-9FB3-27B49019F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7688"/>
            <a:ext cx="6786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§10.6.3 </a:t>
            </a:r>
            <a:r>
              <a:rPr lang="zh-CN" altLang="en-US" sz="2800">
                <a:ea typeface="黑体" panose="02010609060101010101" pitchFamily="49" charset="-122"/>
              </a:rPr>
              <a:t>观察者和波源在同一直线上运动   </a:t>
            </a:r>
          </a:p>
        </p:txBody>
      </p:sp>
      <p:graphicFrame>
        <p:nvGraphicFramePr>
          <p:cNvPr id="4100" name="Object 15">
            <a:extLst>
              <a:ext uri="{FF2B5EF4-FFF2-40B4-BE49-F238E27FC236}">
                <a16:creationId xmlns:a16="http://schemas.microsoft.com/office/drawing/2014/main" id="{593A614E-AAA7-4D3A-AFC3-84114C8F4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727325"/>
          <a:ext cx="22717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7" imgW="888840" imgH="469800" progId="Equation.3">
                  <p:embed/>
                </p:oleObj>
              </mc:Choice>
              <mc:Fallback>
                <p:oleObj name="公式" r:id="rId7" imgW="88884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727325"/>
                        <a:ext cx="22717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6">
            <a:extLst>
              <a:ext uri="{FF2B5EF4-FFF2-40B4-BE49-F238E27FC236}">
                <a16:creationId xmlns:a16="http://schemas.microsoft.com/office/drawing/2014/main" id="{6E72915D-5B72-4D9B-92FF-F60D81E96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2727325"/>
          <a:ext cx="18510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9" imgW="711000" imgH="469800" progId="Equation.3">
                  <p:embed/>
                </p:oleObj>
              </mc:Choice>
              <mc:Fallback>
                <p:oleObj name="公式" r:id="rId9" imgW="71100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727325"/>
                        <a:ext cx="18510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9">
            <a:hlinkClick r:id="rId11" action="ppaction://hlinkfile"/>
            <a:extLst>
              <a:ext uri="{FF2B5EF4-FFF2-40B4-BE49-F238E27FC236}">
                <a16:creationId xmlns:a16="http://schemas.microsoft.com/office/drawing/2014/main" id="{BC568759-626D-433C-BD34-8BEC1901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133600"/>
            <a:ext cx="180022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33CC33"/>
                </a:solidFill>
              </a:rPr>
              <a:t>动画演示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114320C9-82F5-4BD5-BB13-77BBA25EF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630238"/>
            <a:ext cx="6797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</a:t>
            </a:r>
            <a:r>
              <a:rPr lang="zh-CN" altLang="en-US"/>
              <a:t>分别用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/>
              <a:t>和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zh-CN" altLang="en-US"/>
              <a:t>表示波源速度和观察者速度与波源与观察者连线的夹角，有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3D89B06B-2E05-47BD-A48D-B2EF84CAF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828800"/>
          <a:ext cx="320833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231560" imgH="457200" progId="Equation.3">
                  <p:embed/>
                </p:oleObj>
              </mc:Choice>
              <mc:Fallback>
                <p:oleObj name="Equation" r:id="rId3" imgW="12315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3208338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2">
            <a:extLst>
              <a:ext uri="{FF2B5EF4-FFF2-40B4-BE49-F238E27FC236}">
                <a16:creationId xmlns:a16="http://schemas.microsoft.com/office/drawing/2014/main" id="{6F2343B0-FDAF-40B5-A5DA-DA684E3F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FF3300"/>
                </a:solidFill>
              </a:rPr>
              <a:t>1</a:t>
            </a:r>
            <a:r>
              <a:rPr lang="en-US" altLang="zh-CN" sz="2800"/>
              <a:t>  </a:t>
            </a:r>
            <a:r>
              <a:rPr lang="zh-CN" altLang="en-US" sz="2800">
                <a:latin typeface="宋体" panose="02010600030101010101" pitchFamily="2" charset="-122"/>
              </a:rPr>
              <a:t>静止不动的超声波探测器能发射频率为</a:t>
            </a:r>
            <a:r>
              <a:rPr lang="en-US" altLang="zh-CN" sz="2800" b="0"/>
              <a:t>100kHz</a:t>
            </a:r>
            <a:r>
              <a:rPr lang="zh-CN" altLang="en-US" sz="2800">
                <a:latin typeface="宋体" panose="02010600030101010101" pitchFamily="2" charset="-122"/>
              </a:rPr>
              <a:t>的超声波。有一车辆迎面驶来，探测器接收到从车辆反射回的超声波频率为</a:t>
            </a:r>
            <a:r>
              <a:rPr lang="en-US" altLang="zh-CN" sz="2800" b="0"/>
              <a:t>112kHz</a:t>
            </a:r>
            <a:r>
              <a:rPr lang="zh-CN" altLang="en-US" sz="2800">
                <a:latin typeface="宋体" panose="02010600030101010101" pitchFamily="2" charset="-122"/>
              </a:rPr>
              <a:t>。如果空气中的声速为</a:t>
            </a:r>
            <a:r>
              <a:rPr lang="en-US" altLang="zh-CN" sz="2800" b="0"/>
              <a:t>340m</a:t>
            </a:r>
            <a:r>
              <a:rPr lang="en-US" altLang="zh-CN" sz="2800" b="0">
                <a:sym typeface="Symbol" panose="05050102010706020507" pitchFamily="18" charset="2"/>
              </a:rPr>
              <a:t></a:t>
            </a:r>
            <a:r>
              <a:rPr lang="en-US" altLang="zh-CN" sz="2800" b="0"/>
              <a:t>s</a:t>
            </a:r>
            <a:r>
              <a:rPr lang="en-US" altLang="zh-CN" sz="2800" b="0" baseline="30000">
                <a:sym typeface="Symbol" panose="05050102010706020507" pitchFamily="18" charset="2"/>
              </a:rPr>
              <a:t></a:t>
            </a:r>
            <a:r>
              <a:rPr lang="en-US" altLang="zh-CN" sz="2800" b="0" baseline="30000"/>
              <a:t>1</a:t>
            </a:r>
            <a:r>
              <a:rPr lang="en-US" altLang="zh-CN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，试求车辆的行驶速度。</a:t>
            </a:r>
            <a:r>
              <a:rPr lang="zh-CN" altLang="en-US" sz="2800"/>
              <a:t> </a:t>
            </a:r>
          </a:p>
        </p:txBody>
      </p:sp>
      <p:sp>
        <p:nvSpPr>
          <p:cNvPr id="6151" name="Text Box 3">
            <a:extLst>
              <a:ext uri="{FF2B5EF4-FFF2-40B4-BE49-F238E27FC236}">
                <a16:creationId xmlns:a16="http://schemas.microsoft.com/office/drawing/2014/main" id="{A9BE1A9C-7612-4983-8E12-4DA9F3198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解</a:t>
            </a:r>
            <a:r>
              <a:rPr lang="zh-CN" altLang="en-US" sz="2800"/>
              <a:t>  超声波传向车辆时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9334C538-4147-4BBC-AC41-B1A512EC4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1960563"/>
          <a:ext cx="20955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711000" imgH="393480" progId="Equation.3">
                  <p:embed/>
                </p:oleObj>
              </mc:Choice>
              <mc:Fallback>
                <p:oleObj name="Equation" r:id="rId3" imgW="711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960563"/>
                        <a:ext cx="2095500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5">
            <a:extLst>
              <a:ext uri="{FF2B5EF4-FFF2-40B4-BE49-F238E27FC236}">
                <a16:creationId xmlns:a16="http://schemas.microsoft.com/office/drawing/2014/main" id="{85AD34EE-8828-4215-9BBD-DFA0A9AD1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超声波反射回探测器时</a:t>
            </a:r>
          </a:p>
        </p:txBody>
      </p:sp>
      <p:graphicFrame>
        <p:nvGraphicFramePr>
          <p:cNvPr id="6147" name="Object 6">
            <a:extLst>
              <a:ext uri="{FF2B5EF4-FFF2-40B4-BE49-F238E27FC236}">
                <a16:creationId xmlns:a16="http://schemas.microsoft.com/office/drawing/2014/main" id="{220AC56E-45D1-4E97-AAEF-FF9436EA1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050" y="2952750"/>
          <a:ext cx="224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5" imgW="749160" imgH="431640" progId="Equation.3">
                  <p:embed/>
                </p:oleObj>
              </mc:Choice>
              <mc:Fallback>
                <p:oleObj name="Equation" r:id="rId5" imgW="7491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2952750"/>
                        <a:ext cx="224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7">
            <a:extLst>
              <a:ext uri="{FF2B5EF4-FFF2-40B4-BE49-F238E27FC236}">
                <a16:creationId xmlns:a16="http://schemas.microsoft.com/office/drawing/2014/main" id="{F92D963C-4853-4BED-B410-195CAE11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所以</a:t>
            </a:r>
          </a:p>
        </p:txBody>
      </p:sp>
      <p:graphicFrame>
        <p:nvGraphicFramePr>
          <p:cNvPr id="6148" name="Object 8">
            <a:extLst>
              <a:ext uri="{FF2B5EF4-FFF2-40B4-BE49-F238E27FC236}">
                <a16:creationId xmlns:a16="http://schemas.microsoft.com/office/drawing/2014/main" id="{AD17B290-D1BE-43F6-84A7-2523F1D80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948113"/>
          <a:ext cx="20574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7" imgW="723600" imgH="431640" progId="Equation.3">
                  <p:embed/>
                </p:oleObj>
              </mc:Choice>
              <mc:Fallback>
                <p:oleObj name="Equation" r:id="rId7" imgW="7236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48113"/>
                        <a:ext cx="2057400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9">
            <a:extLst>
              <a:ext uri="{FF2B5EF4-FFF2-40B4-BE49-F238E27FC236}">
                <a16:creationId xmlns:a16="http://schemas.microsoft.com/office/drawing/2014/main" id="{56BCE990-F340-47BC-92E8-BFDC533169B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235575"/>
            <a:ext cx="7632700" cy="992188"/>
            <a:chOff x="720" y="3298"/>
            <a:chExt cx="4808" cy="625"/>
          </a:xfrm>
        </p:grpSpPr>
        <p:sp>
          <p:nvSpPr>
            <p:cNvPr id="6158" name="Text Box 10">
              <a:extLst>
                <a:ext uri="{FF2B5EF4-FFF2-40B4-BE49-F238E27FC236}">
                  <a16:creationId xmlns:a16="http://schemas.microsoft.com/office/drawing/2014/main" id="{109CDC0F-E9B8-4CCE-A0EB-FF0B1E895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408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解得</a:t>
              </a:r>
            </a:p>
          </p:txBody>
        </p:sp>
        <p:graphicFrame>
          <p:nvGraphicFramePr>
            <p:cNvPr id="6149" name="Object 11">
              <a:extLst>
                <a:ext uri="{FF2B5EF4-FFF2-40B4-BE49-F238E27FC236}">
                  <a16:creationId xmlns:a16="http://schemas.microsoft.com/office/drawing/2014/main" id="{E55664E9-C8A6-43CE-A7B8-9E45C9BFE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7" y="3298"/>
            <a:ext cx="4191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9" imgW="2616120" imgH="393480" progId="Equation.3">
                    <p:embed/>
                  </p:oleObj>
                </mc:Choice>
                <mc:Fallback>
                  <p:oleObj name="Equation" r:id="rId9" imgW="261612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298"/>
                          <a:ext cx="4191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5" name="Group 12">
            <a:extLst>
              <a:ext uri="{FF2B5EF4-FFF2-40B4-BE49-F238E27FC236}">
                <a16:creationId xmlns:a16="http://schemas.microsoft.com/office/drawing/2014/main" id="{3B496B4E-283A-420E-A4A6-580A95D9F9E9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6524625"/>
            <a:ext cx="1154112" cy="288925"/>
            <a:chOff x="5011" y="4110"/>
            <a:chExt cx="727" cy="182"/>
          </a:xfrm>
        </p:grpSpPr>
        <p:sp>
          <p:nvSpPr>
            <p:cNvPr id="6156" name="AutoShape 13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3DEECB56-DE5A-4364-9705-DB291BD88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4110"/>
              <a:ext cx="363" cy="182"/>
            </a:xfrm>
            <a:prstGeom prst="actionButtonForwardNext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7" name="AutoShape 14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AFA12976-7D65-4426-9631-48CBFAE09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4110"/>
              <a:ext cx="363" cy="181"/>
            </a:xfrm>
            <a:prstGeom prst="actionButtonBackPrevious">
              <a:avLst/>
            </a:prstGeom>
            <a:solidFill>
              <a:srgbClr val="99CC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33（超声血流仪）">
            <a:extLst>
              <a:ext uri="{FF2B5EF4-FFF2-40B4-BE49-F238E27FC236}">
                <a16:creationId xmlns:a16="http://schemas.microsoft.com/office/drawing/2014/main" id="{574281F6-58E1-4589-ABEB-C63852E2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6667" b="21428"/>
          <a:stretch>
            <a:fillRect/>
          </a:stretch>
        </p:blipFill>
        <p:spPr bwMode="auto">
          <a:xfrm>
            <a:off x="838200" y="914400"/>
            <a:ext cx="4114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>
            <a:extLst>
              <a:ext uri="{FF2B5EF4-FFF2-40B4-BE49-F238E27FC236}">
                <a16:creationId xmlns:a16="http://schemas.microsoft.com/office/drawing/2014/main" id="{31F5F403-07C5-43F5-8B09-2F9C8C01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44465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超声多普勒效应测血流速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099D9CC6-C61D-4CDC-941A-E914E4F5B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762000"/>
            <a:ext cx="34290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利用声波的多普勒效应可以测定流体的流速，振动体的振动和潜艇的速度，还可以用来报警和监测车速。在医学上，利用超声波的多勒效应对心脏跳动情况进行诊断，如做超声心动、多普勒血流仪等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631</Words>
  <Application>Microsoft Office PowerPoint</Application>
  <PresentationFormat>全屏显示(4:3)</PresentationFormat>
  <Paragraphs>50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Times New Roman</vt:lpstr>
      <vt:lpstr>宋体</vt:lpstr>
      <vt:lpstr>Arial</vt:lpstr>
      <vt:lpstr>华文新魏</vt:lpstr>
      <vt:lpstr>华文行楷</vt:lpstr>
      <vt:lpstr>楷体_GB2312</vt:lpstr>
      <vt:lpstr>黑体</vt:lpstr>
      <vt:lpstr>Symbol</vt:lpstr>
      <vt:lpstr>默认设计模板</vt:lpstr>
      <vt:lpstr>Microsoft 公式 3.0</vt:lpstr>
      <vt:lpstr>Microsoft Equation 3.0</vt:lpstr>
      <vt:lpstr>MathType 6.0 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Qingdao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Shaou</dc:creator>
  <cp:lastModifiedBy>张伯望</cp:lastModifiedBy>
  <cp:revision>38</cp:revision>
  <dcterms:created xsi:type="dcterms:W3CDTF">2005-06-28T07:28:48Z</dcterms:created>
  <dcterms:modified xsi:type="dcterms:W3CDTF">2017-09-07T11:54:23Z</dcterms:modified>
</cp:coreProperties>
</file>