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94"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25"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6" r:id="rId31"/>
    <p:sldId id="327" r:id="rId32"/>
    <p:sldId id="324" r:id="rId33"/>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7" d="100"/>
          <a:sy n="87" d="100"/>
        </p:scale>
        <p:origin x="133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7.wmf"/><Relationship Id="rId7" Type="http://schemas.openxmlformats.org/officeDocument/2006/relationships/image" Target="../media/image66.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emf"/><Relationship Id="rId11" Type="http://schemas.openxmlformats.org/officeDocument/2006/relationships/image" Target="../media/image16.wmf"/><Relationship Id="rId5" Type="http://schemas.openxmlformats.org/officeDocument/2006/relationships/image" Target="../media/image10.e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4"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9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7.wmf"/><Relationship Id="rId7" Type="http://schemas.openxmlformats.org/officeDocument/2006/relationships/image" Target="../media/image29.wmf"/><Relationship Id="rId12" Type="http://schemas.openxmlformats.org/officeDocument/2006/relationships/image" Target="../media/image32.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24.wmf"/><Relationship Id="rId11" Type="http://schemas.openxmlformats.org/officeDocument/2006/relationships/image" Target="../media/image21.wmf"/><Relationship Id="rId5" Type="http://schemas.openxmlformats.org/officeDocument/2006/relationships/image" Target="../media/image23.wmf"/><Relationship Id="rId10" Type="http://schemas.openxmlformats.org/officeDocument/2006/relationships/image" Target="../media/image20.wmf"/><Relationship Id="rId4" Type="http://schemas.openxmlformats.org/officeDocument/2006/relationships/image" Target="../media/image28.wmf"/><Relationship Id="rId9"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8.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wmf"/><Relationship Id="rId5" Type="http://schemas.openxmlformats.org/officeDocument/2006/relationships/image" Target="../media/image37.wmf"/><Relationship Id="rId4"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0.wmf"/><Relationship Id="rId1" Type="http://schemas.openxmlformats.org/officeDocument/2006/relationships/image" Target="../media/image39.e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5" Type="http://schemas.openxmlformats.org/officeDocument/2006/relationships/image" Target="../media/image48.wmf"/><Relationship Id="rId4"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5A56439-6B4F-43FB-AECB-E0A731ABB9B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4099" name="Rectangle 3">
            <a:extLst>
              <a:ext uri="{FF2B5EF4-FFF2-40B4-BE49-F238E27FC236}">
                <a16:creationId xmlns:a16="http://schemas.microsoft.com/office/drawing/2014/main" id="{25D35109-83ED-475E-9038-B5A5BB486618}"/>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34820" name="Rectangle 4">
            <a:extLst>
              <a:ext uri="{FF2B5EF4-FFF2-40B4-BE49-F238E27FC236}">
                <a16:creationId xmlns:a16="http://schemas.microsoft.com/office/drawing/2014/main" id="{31C7804B-CD5B-4B2C-B09E-A1DEEBBC1FEF}"/>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0ACE53E1-03D2-498D-9595-5E24C32A166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9037947D-59AB-4192-85BC-AE0AB1D028F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4103" name="Rectangle 7">
            <a:extLst>
              <a:ext uri="{FF2B5EF4-FFF2-40B4-BE49-F238E27FC236}">
                <a16:creationId xmlns:a16="http://schemas.microsoft.com/office/drawing/2014/main" id="{1D46DD96-0553-477D-B57B-781E1B5A5DE6}"/>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1FB09F5D-641A-447D-8C18-F7CC3E57FED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22704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2371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1981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5010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59485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8866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698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2385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03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8191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769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674" name="Group 98">
            <a:extLst>
              <a:ext uri="{FF2B5EF4-FFF2-40B4-BE49-F238E27FC236}">
                <a16:creationId xmlns:a16="http://schemas.microsoft.com/office/drawing/2014/main" id="{D3DD80B1-5711-4CFD-92C3-98D60D2F6C62}"/>
              </a:ext>
            </a:extLst>
          </p:cNvPr>
          <p:cNvGrpSpPr>
            <a:grpSpLocks/>
          </p:cNvGrpSpPr>
          <p:nvPr userDrawn="1"/>
        </p:nvGrpSpPr>
        <p:grpSpPr bwMode="auto">
          <a:xfrm>
            <a:off x="0" y="0"/>
            <a:ext cx="9144000" cy="6858000"/>
            <a:chOff x="0" y="384"/>
            <a:chExt cx="5760" cy="3792"/>
          </a:xfrm>
        </p:grpSpPr>
        <p:sp>
          <p:nvSpPr>
            <p:cNvPr id="1123" name="Rectangle 99">
              <a:extLst>
                <a:ext uri="{FF2B5EF4-FFF2-40B4-BE49-F238E27FC236}">
                  <a16:creationId xmlns:a16="http://schemas.microsoft.com/office/drawing/2014/main" id="{AD7D17DE-E877-44C1-8B64-CC8EA648D05D}"/>
                </a:ext>
              </a:extLst>
            </p:cNvPr>
            <p:cNvSpPr>
              <a:spLocks noChangeArrowheads="1"/>
            </p:cNvSpPr>
            <p:nvPr userDrawn="1"/>
          </p:nvSpPr>
          <p:spPr bwMode="auto">
            <a:xfrm>
              <a:off x="0" y="384"/>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4" name="Rectangle 100">
              <a:extLst>
                <a:ext uri="{FF2B5EF4-FFF2-40B4-BE49-F238E27FC236}">
                  <a16:creationId xmlns:a16="http://schemas.microsoft.com/office/drawing/2014/main" id="{369F3196-9198-459A-AD80-D2499472542B}"/>
                </a:ext>
              </a:extLst>
            </p:cNvPr>
            <p:cNvSpPr>
              <a:spLocks noChangeArrowheads="1"/>
            </p:cNvSpPr>
            <p:nvPr userDrawn="1"/>
          </p:nvSpPr>
          <p:spPr bwMode="auto">
            <a:xfrm>
              <a:off x="0" y="531"/>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5" name="Rectangle 101">
              <a:extLst>
                <a:ext uri="{FF2B5EF4-FFF2-40B4-BE49-F238E27FC236}">
                  <a16:creationId xmlns:a16="http://schemas.microsoft.com/office/drawing/2014/main" id="{ED78D7B7-1E13-445B-95F4-A62163729CE2}"/>
                </a:ext>
              </a:extLst>
            </p:cNvPr>
            <p:cNvSpPr>
              <a:spLocks noChangeArrowheads="1"/>
            </p:cNvSpPr>
            <p:nvPr userDrawn="1"/>
          </p:nvSpPr>
          <p:spPr bwMode="auto">
            <a:xfrm>
              <a:off x="0" y="679"/>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6" name="Rectangle 102">
              <a:extLst>
                <a:ext uri="{FF2B5EF4-FFF2-40B4-BE49-F238E27FC236}">
                  <a16:creationId xmlns:a16="http://schemas.microsoft.com/office/drawing/2014/main" id="{E2A2DDF0-A364-4A78-8045-AFEE2E1F094C}"/>
                </a:ext>
              </a:extLst>
            </p:cNvPr>
            <p:cNvSpPr>
              <a:spLocks noChangeArrowheads="1"/>
            </p:cNvSpPr>
            <p:nvPr userDrawn="1"/>
          </p:nvSpPr>
          <p:spPr bwMode="auto">
            <a:xfrm>
              <a:off x="0" y="82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7" name="Rectangle 103">
              <a:extLst>
                <a:ext uri="{FF2B5EF4-FFF2-40B4-BE49-F238E27FC236}">
                  <a16:creationId xmlns:a16="http://schemas.microsoft.com/office/drawing/2014/main" id="{ADA46800-D186-44FF-9B93-7A70FAFCA7BE}"/>
                </a:ext>
              </a:extLst>
            </p:cNvPr>
            <p:cNvSpPr>
              <a:spLocks noChangeArrowheads="1"/>
            </p:cNvSpPr>
            <p:nvPr userDrawn="1"/>
          </p:nvSpPr>
          <p:spPr bwMode="auto">
            <a:xfrm>
              <a:off x="0" y="97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8" name="Rectangle 104">
              <a:extLst>
                <a:ext uri="{FF2B5EF4-FFF2-40B4-BE49-F238E27FC236}">
                  <a16:creationId xmlns:a16="http://schemas.microsoft.com/office/drawing/2014/main" id="{21B0A568-21BB-4ACA-86B9-A2E3DCBDF7F2}"/>
                </a:ext>
              </a:extLst>
            </p:cNvPr>
            <p:cNvSpPr>
              <a:spLocks noChangeArrowheads="1"/>
            </p:cNvSpPr>
            <p:nvPr userDrawn="1"/>
          </p:nvSpPr>
          <p:spPr bwMode="auto">
            <a:xfrm>
              <a:off x="0" y="112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9" name="Rectangle 105">
              <a:extLst>
                <a:ext uri="{FF2B5EF4-FFF2-40B4-BE49-F238E27FC236}">
                  <a16:creationId xmlns:a16="http://schemas.microsoft.com/office/drawing/2014/main" id="{D9F259F7-F35F-4F69-81F1-280566B1F035}"/>
                </a:ext>
              </a:extLst>
            </p:cNvPr>
            <p:cNvSpPr>
              <a:spLocks noChangeArrowheads="1"/>
            </p:cNvSpPr>
            <p:nvPr userDrawn="1"/>
          </p:nvSpPr>
          <p:spPr bwMode="auto">
            <a:xfrm>
              <a:off x="0" y="127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0" name="Rectangle 106">
              <a:extLst>
                <a:ext uri="{FF2B5EF4-FFF2-40B4-BE49-F238E27FC236}">
                  <a16:creationId xmlns:a16="http://schemas.microsoft.com/office/drawing/2014/main" id="{7D45009A-2DA4-4ADC-8419-505DE177DB93}"/>
                </a:ext>
              </a:extLst>
            </p:cNvPr>
            <p:cNvSpPr>
              <a:spLocks noChangeArrowheads="1"/>
            </p:cNvSpPr>
            <p:nvPr userDrawn="1"/>
          </p:nvSpPr>
          <p:spPr bwMode="auto">
            <a:xfrm>
              <a:off x="0" y="141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1" name="Rectangle 107">
              <a:extLst>
                <a:ext uri="{FF2B5EF4-FFF2-40B4-BE49-F238E27FC236}">
                  <a16:creationId xmlns:a16="http://schemas.microsoft.com/office/drawing/2014/main" id="{62C5F22A-83EE-41F2-AD9E-507B3CC0E666}"/>
                </a:ext>
              </a:extLst>
            </p:cNvPr>
            <p:cNvSpPr>
              <a:spLocks noChangeArrowheads="1"/>
            </p:cNvSpPr>
            <p:nvPr userDrawn="1"/>
          </p:nvSpPr>
          <p:spPr bwMode="auto">
            <a:xfrm>
              <a:off x="0" y="156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2" name="Rectangle 108">
              <a:extLst>
                <a:ext uri="{FF2B5EF4-FFF2-40B4-BE49-F238E27FC236}">
                  <a16:creationId xmlns:a16="http://schemas.microsoft.com/office/drawing/2014/main" id="{A093B3A6-6633-4D66-8D49-2A33059FE2E8}"/>
                </a:ext>
              </a:extLst>
            </p:cNvPr>
            <p:cNvSpPr>
              <a:spLocks noChangeArrowheads="1"/>
            </p:cNvSpPr>
            <p:nvPr userDrawn="1"/>
          </p:nvSpPr>
          <p:spPr bwMode="auto">
            <a:xfrm>
              <a:off x="0" y="171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3" name="Rectangle 109">
              <a:extLst>
                <a:ext uri="{FF2B5EF4-FFF2-40B4-BE49-F238E27FC236}">
                  <a16:creationId xmlns:a16="http://schemas.microsoft.com/office/drawing/2014/main" id="{5D120D84-3A32-498C-B9AC-7D0744D6A642}"/>
                </a:ext>
              </a:extLst>
            </p:cNvPr>
            <p:cNvSpPr>
              <a:spLocks noChangeArrowheads="1"/>
            </p:cNvSpPr>
            <p:nvPr userDrawn="1"/>
          </p:nvSpPr>
          <p:spPr bwMode="auto">
            <a:xfrm>
              <a:off x="0" y="186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4" name="Rectangle 110">
              <a:extLst>
                <a:ext uri="{FF2B5EF4-FFF2-40B4-BE49-F238E27FC236}">
                  <a16:creationId xmlns:a16="http://schemas.microsoft.com/office/drawing/2014/main" id="{0B545AF5-BF73-4623-A57C-8FC820B55C2E}"/>
                </a:ext>
              </a:extLst>
            </p:cNvPr>
            <p:cNvSpPr>
              <a:spLocks noChangeArrowheads="1"/>
            </p:cNvSpPr>
            <p:nvPr userDrawn="1"/>
          </p:nvSpPr>
          <p:spPr bwMode="auto">
            <a:xfrm>
              <a:off x="0" y="2010"/>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5" name="Rectangle 111">
              <a:extLst>
                <a:ext uri="{FF2B5EF4-FFF2-40B4-BE49-F238E27FC236}">
                  <a16:creationId xmlns:a16="http://schemas.microsoft.com/office/drawing/2014/main" id="{D59780AE-F8E6-4199-911F-969B9F277C34}"/>
                </a:ext>
              </a:extLst>
            </p:cNvPr>
            <p:cNvSpPr>
              <a:spLocks noChangeArrowheads="1"/>
            </p:cNvSpPr>
            <p:nvPr userDrawn="1"/>
          </p:nvSpPr>
          <p:spPr bwMode="auto">
            <a:xfrm>
              <a:off x="0" y="215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6" name="Rectangle 112">
              <a:extLst>
                <a:ext uri="{FF2B5EF4-FFF2-40B4-BE49-F238E27FC236}">
                  <a16:creationId xmlns:a16="http://schemas.microsoft.com/office/drawing/2014/main" id="{F3B7494D-B3F6-4CF7-B5AB-1916666A5444}"/>
                </a:ext>
              </a:extLst>
            </p:cNvPr>
            <p:cNvSpPr>
              <a:spLocks noChangeArrowheads="1"/>
            </p:cNvSpPr>
            <p:nvPr userDrawn="1"/>
          </p:nvSpPr>
          <p:spPr bwMode="auto">
            <a:xfrm>
              <a:off x="0" y="230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7" name="Rectangle 113">
              <a:extLst>
                <a:ext uri="{FF2B5EF4-FFF2-40B4-BE49-F238E27FC236}">
                  <a16:creationId xmlns:a16="http://schemas.microsoft.com/office/drawing/2014/main" id="{B4DB051E-EB01-47C7-8194-EC58A56C0EAD}"/>
                </a:ext>
              </a:extLst>
            </p:cNvPr>
            <p:cNvSpPr>
              <a:spLocks noChangeArrowheads="1"/>
            </p:cNvSpPr>
            <p:nvPr userDrawn="1"/>
          </p:nvSpPr>
          <p:spPr bwMode="auto">
            <a:xfrm>
              <a:off x="0" y="245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8" name="Rectangle 114">
              <a:extLst>
                <a:ext uri="{FF2B5EF4-FFF2-40B4-BE49-F238E27FC236}">
                  <a16:creationId xmlns:a16="http://schemas.microsoft.com/office/drawing/2014/main" id="{E40C2287-FD57-4D54-8A39-30F61FD33ED4}"/>
                </a:ext>
              </a:extLst>
            </p:cNvPr>
            <p:cNvSpPr>
              <a:spLocks noChangeArrowheads="1"/>
            </p:cNvSpPr>
            <p:nvPr userDrawn="1"/>
          </p:nvSpPr>
          <p:spPr bwMode="auto">
            <a:xfrm>
              <a:off x="0" y="260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9" name="Rectangle 115">
              <a:extLst>
                <a:ext uri="{FF2B5EF4-FFF2-40B4-BE49-F238E27FC236}">
                  <a16:creationId xmlns:a16="http://schemas.microsoft.com/office/drawing/2014/main" id="{6F8580FC-A49B-4CAB-9EF7-E70D121F78E6}"/>
                </a:ext>
              </a:extLst>
            </p:cNvPr>
            <p:cNvSpPr>
              <a:spLocks noChangeArrowheads="1"/>
            </p:cNvSpPr>
            <p:nvPr userDrawn="1"/>
          </p:nvSpPr>
          <p:spPr bwMode="auto">
            <a:xfrm>
              <a:off x="0" y="2749"/>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40" name="Rectangle 116">
              <a:extLst>
                <a:ext uri="{FF2B5EF4-FFF2-40B4-BE49-F238E27FC236}">
                  <a16:creationId xmlns:a16="http://schemas.microsoft.com/office/drawing/2014/main" id="{37D677CA-7C18-4585-B6ED-BB1182AC60E8}"/>
                </a:ext>
              </a:extLst>
            </p:cNvPr>
            <p:cNvSpPr>
              <a:spLocks noChangeArrowheads="1"/>
            </p:cNvSpPr>
            <p:nvPr userDrawn="1"/>
          </p:nvSpPr>
          <p:spPr bwMode="auto">
            <a:xfrm>
              <a:off x="0" y="289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41" name="Rectangle 117">
              <a:extLst>
                <a:ext uri="{FF2B5EF4-FFF2-40B4-BE49-F238E27FC236}">
                  <a16:creationId xmlns:a16="http://schemas.microsoft.com/office/drawing/2014/main" id="{30D5672A-4D38-475F-9222-5DEF22E3EC6B}"/>
                </a:ext>
              </a:extLst>
            </p:cNvPr>
            <p:cNvSpPr>
              <a:spLocks noChangeArrowheads="1"/>
            </p:cNvSpPr>
            <p:nvPr userDrawn="1"/>
          </p:nvSpPr>
          <p:spPr bwMode="auto">
            <a:xfrm>
              <a:off x="0" y="3045"/>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42" name="Rectangle 118">
              <a:extLst>
                <a:ext uri="{FF2B5EF4-FFF2-40B4-BE49-F238E27FC236}">
                  <a16:creationId xmlns:a16="http://schemas.microsoft.com/office/drawing/2014/main" id="{682A07DE-BD4E-4DD1-92FE-EFD97D4E0E6F}"/>
                </a:ext>
              </a:extLst>
            </p:cNvPr>
            <p:cNvSpPr>
              <a:spLocks noChangeArrowheads="1"/>
            </p:cNvSpPr>
            <p:nvPr userDrawn="1"/>
          </p:nvSpPr>
          <p:spPr bwMode="auto">
            <a:xfrm>
              <a:off x="0" y="319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43" name="Rectangle 119">
              <a:extLst>
                <a:ext uri="{FF2B5EF4-FFF2-40B4-BE49-F238E27FC236}">
                  <a16:creationId xmlns:a16="http://schemas.microsoft.com/office/drawing/2014/main" id="{8DC2A4AC-55D1-4DFA-B8D4-77846B316CEF}"/>
                </a:ext>
              </a:extLst>
            </p:cNvPr>
            <p:cNvSpPr>
              <a:spLocks noChangeArrowheads="1"/>
            </p:cNvSpPr>
            <p:nvPr userDrawn="1"/>
          </p:nvSpPr>
          <p:spPr bwMode="auto">
            <a:xfrm>
              <a:off x="0" y="334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44" name="Rectangle 120">
              <a:extLst>
                <a:ext uri="{FF2B5EF4-FFF2-40B4-BE49-F238E27FC236}">
                  <a16:creationId xmlns:a16="http://schemas.microsoft.com/office/drawing/2014/main" id="{CAB0F0D8-7C39-44C3-B43D-93D8D59FAB6D}"/>
                </a:ext>
              </a:extLst>
            </p:cNvPr>
            <p:cNvSpPr>
              <a:spLocks noChangeArrowheads="1"/>
            </p:cNvSpPr>
            <p:nvPr userDrawn="1"/>
          </p:nvSpPr>
          <p:spPr bwMode="auto">
            <a:xfrm>
              <a:off x="0" y="3488"/>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45" name="Rectangle 121">
              <a:extLst>
                <a:ext uri="{FF2B5EF4-FFF2-40B4-BE49-F238E27FC236}">
                  <a16:creationId xmlns:a16="http://schemas.microsoft.com/office/drawing/2014/main" id="{D534BF62-D827-4AC9-8759-3F7E0A22A102}"/>
                </a:ext>
              </a:extLst>
            </p:cNvPr>
            <p:cNvSpPr>
              <a:spLocks noChangeArrowheads="1"/>
            </p:cNvSpPr>
            <p:nvPr userDrawn="1"/>
          </p:nvSpPr>
          <p:spPr bwMode="auto">
            <a:xfrm>
              <a:off x="0" y="363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46" name="Rectangle 122">
              <a:extLst>
                <a:ext uri="{FF2B5EF4-FFF2-40B4-BE49-F238E27FC236}">
                  <a16:creationId xmlns:a16="http://schemas.microsoft.com/office/drawing/2014/main" id="{627F31ED-C9F7-4E62-AF19-C4F9E9B2F948}"/>
                </a:ext>
              </a:extLst>
            </p:cNvPr>
            <p:cNvSpPr>
              <a:spLocks noChangeArrowheads="1"/>
            </p:cNvSpPr>
            <p:nvPr userDrawn="1"/>
          </p:nvSpPr>
          <p:spPr bwMode="auto">
            <a:xfrm>
              <a:off x="0" y="378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47" name="Rectangle 123">
              <a:extLst>
                <a:ext uri="{FF2B5EF4-FFF2-40B4-BE49-F238E27FC236}">
                  <a16:creationId xmlns:a16="http://schemas.microsoft.com/office/drawing/2014/main" id="{AAFA705D-27B6-4C59-802E-2AE865A6A14E}"/>
                </a:ext>
              </a:extLst>
            </p:cNvPr>
            <p:cNvSpPr>
              <a:spLocks noChangeArrowheads="1"/>
            </p:cNvSpPr>
            <p:nvPr userDrawn="1"/>
          </p:nvSpPr>
          <p:spPr bwMode="auto">
            <a:xfrm>
              <a:off x="0" y="408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48" name="Rectangle 124">
              <a:extLst>
                <a:ext uri="{FF2B5EF4-FFF2-40B4-BE49-F238E27FC236}">
                  <a16:creationId xmlns:a16="http://schemas.microsoft.com/office/drawing/2014/main" id="{27AA3BAA-1045-4FE7-B295-3C9212095863}"/>
                </a:ext>
              </a:extLst>
            </p:cNvPr>
            <p:cNvSpPr>
              <a:spLocks noChangeArrowheads="1"/>
            </p:cNvSpPr>
            <p:nvPr userDrawn="1"/>
          </p:nvSpPr>
          <p:spPr bwMode="auto">
            <a:xfrm>
              <a:off x="0" y="393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grpSp>
      <p:sp>
        <p:nvSpPr>
          <p:cNvPr id="1149" name="Line 125">
            <a:extLst>
              <a:ext uri="{FF2B5EF4-FFF2-40B4-BE49-F238E27FC236}">
                <a16:creationId xmlns:a16="http://schemas.microsoft.com/office/drawing/2014/main" id="{F2EDBBB9-5B83-4826-922A-557434A0D1EF}"/>
              </a:ext>
            </a:extLst>
          </p:cNvPr>
          <p:cNvSpPr>
            <a:spLocks noChangeShapeType="1"/>
          </p:cNvSpPr>
          <p:nvPr userDrawn="1"/>
        </p:nvSpPr>
        <p:spPr bwMode="auto">
          <a:xfrm>
            <a:off x="0" y="457200"/>
            <a:ext cx="9144000" cy="0"/>
          </a:xfrm>
          <a:prstGeom prst="line">
            <a:avLst/>
          </a:prstGeom>
          <a:noFill/>
          <a:ln w="57150">
            <a:pattFill prst="solidDmnd">
              <a:fgClr>
                <a:schemeClr val="accent1"/>
              </a:fgClr>
              <a:bgClr>
                <a:srgbClr val="FFFFFF"/>
              </a:bgClr>
            </a:pattFill>
            <a:round/>
            <a:headEnd/>
            <a:tailEnd/>
          </a:ln>
          <a:effectLst/>
        </p:spPr>
        <p:txBody>
          <a:bodyPr/>
          <a:lstStyle/>
          <a:p>
            <a:pPr>
              <a:defRPr/>
            </a:pPr>
            <a:endParaRPr lang="zh-CN" altLang="en-US"/>
          </a:p>
        </p:txBody>
      </p:sp>
      <p:sp>
        <p:nvSpPr>
          <p:cNvPr id="1150" name="Line 126">
            <a:extLst>
              <a:ext uri="{FF2B5EF4-FFF2-40B4-BE49-F238E27FC236}">
                <a16:creationId xmlns:a16="http://schemas.microsoft.com/office/drawing/2014/main" id="{05A6C07E-34AA-4DA5-8184-F8F241AAFF15}"/>
              </a:ext>
            </a:extLst>
          </p:cNvPr>
          <p:cNvSpPr>
            <a:spLocks noChangeShapeType="1"/>
          </p:cNvSpPr>
          <p:nvPr userDrawn="1"/>
        </p:nvSpPr>
        <p:spPr bwMode="auto">
          <a:xfrm>
            <a:off x="0" y="6419850"/>
            <a:ext cx="9144000" cy="0"/>
          </a:xfrm>
          <a:prstGeom prst="line">
            <a:avLst/>
          </a:prstGeom>
          <a:noFill/>
          <a:ln w="38100">
            <a:pattFill prst="sphere">
              <a:fgClr>
                <a:srgbClr val="33CC33"/>
              </a:fgClr>
              <a:bgClr>
                <a:srgbClr val="FFFFFF"/>
              </a:bgClr>
            </a:pattFill>
            <a:round/>
            <a:headEnd/>
            <a:tailEnd/>
          </a:ln>
          <a:effectLst/>
        </p:spPr>
        <p:txBody>
          <a:bodyPr/>
          <a:lstStyle/>
          <a:p>
            <a:pPr>
              <a:defRPr/>
            </a:pPr>
            <a:endParaRPr lang="zh-CN" altLang="en-US"/>
          </a:p>
        </p:txBody>
      </p:sp>
      <p:sp>
        <p:nvSpPr>
          <p:cNvPr id="1151" name="Oval 127">
            <a:extLst>
              <a:ext uri="{FF2B5EF4-FFF2-40B4-BE49-F238E27FC236}">
                <a16:creationId xmlns:a16="http://schemas.microsoft.com/office/drawing/2014/main" id="{C819DB60-88E5-424D-8B7A-74383B8F01C7}"/>
              </a:ext>
            </a:extLst>
          </p:cNvPr>
          <p:cNvSpPr>
            <a:spLocks noChangeArrowheads="1"/>
          </p:cNvSpPr>
          <p:nvPr userDrawn="1"/>
        </p:nvSpPr>
        <p:spPr bwMode="auto">
          <a:xfrm>
            <a:off x="4376738"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上 页</a:t>
            </a:r>
          </a:p>
        </p:txBody>
      </p:sp>
      <p:sp>
        <p:nvSpPr>
          <p:cNvPr id="1152" name="Oval 128">
            <a:extLst>
              <a:ext uri="{FF2B5EF4-FFF2-40B4-BE49-F238E27FC236}">
                <a16:creationId xmlns:a16="http://schemas.microsoft.com/office/drawing/2014/main" id="{98AF5782-638F-481D-8E65-650515115169}"/>
              </a:ext>
            </a:extLst>
          </p:cNvPr>
          <p:cNvSpPr>
            <a:spLocks noChangeArrowheads="1"/>
          </p:cNvSpPr>
          <p:nvPr userDrawn="1"/>
        </p:nvSpPr>
        <p:spPr bwMode="auto">
          <a:xfrm>
            <a:off x="54673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下 页</a:t>
            </a:r>
          </a:p>
        </p:txBody>
      </p:sp>
      <p:sp>
        <p:nvSpPr>
          <p:cNvPr id="1153" name="Oval 129">
            <a:extLst>
              <a:ext uri="{FF2B5EF4-FFF2-40B4-BE49-F238E27FC236}">
                <a16:creationId xmlns:a16="http://schemas.microsoft.com/office/drawing/2014/main" id="{1F311687-3834-426F-BF40-CB945087BA61}"/>
              </a:ext>
            </a:extLst>
          </p:cNvPr>
          <p:cNvSpPr>
            <a:spLocks noChangeArrowheads="1"/>
          </p:cNvSpPr>
          <p:nvPr userDrawn="1"/>
        </p:nvSpPr>
        <p:spPr bwMode="auto">
          <a:xfrm>
            <a:off x="7642225"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结 束</a:t>
            </a:r>
          </a:p>
        </p:txBody>
      </p:sp>
      <p:sp>
        <p:nvSpPr>
          <p:cNvPr id="1154" name="Oval 130">
            <a:extLst>
              <a:ext uri="{FF2B5EF4-FFF2-40B4-BE49-F238E27FC236}">
                <a16:creationId xmlns:a16="http://schemas.microsoft.com/office/drawing/2014/main" id="{17BCD5EA-2B2A-4969-98BA-C018E58CE97A}"/>
              </a:ext>
            </a:extLst>
          </p:cNvPr>
          <p:cNvSpPr>
            <a:spLocks noChangeArrowheads="1"/>
          </p:cNvSpPr>
          <p:nvPr userDrawn="1"/>
        </p:nvSpPr>
        <p:spPr bwMode="auto">
          <a:xfrm>
            <a:off x="65595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返 回</a:t>
            </a:r>
          </a:p>
        </p:txBody>
      </p:sp>
      <p:sp>
        <p:nvSpPr>
          <p:cNvPr id="1155" name="AutoShape 131">
            <a:hlinkClick r:id="" action="ppaction://hlinkshowjump?jump=previousslide" highlightClick="1"/>
            <a:extLst>
              <a:ext uri="{FF2B5EF4-FFF2-40B4-BE49-F238E27FC236}">
                <a16:creationId xmlns:a16="http://schemas.microsoft.com/office/drawing/2014/main" id="{2954AF38-8651-47EA-99F7-E1CB5ADC5115}"/>
              </a:ext>
            </a:extLst>
          </p:cNvPr>
          <p:cNvSpPr>
            <a:spLocks noChangeArrowheads="1"/>
          </p:cNvSpPr>
          <p:nvPr userDrawn="1"/>
        </p:nvSpPr>
        <p:spPr bwMode="auto">
          <a:xfrm>
            <a:off x="4376738" y="6343650"/>
            <a:ext cx="838200" cy="457200"/>
          </a:xfrm>
          <a:prstGeom prst="actionButtonBackPrevious">
            <a:avLst/>
          </a:prstGeom>
          <a:noFill/>
          <a:ln w="22225">
            <a:noFill/>
            <a:miter lim="800000"/>
            <a:headEnd/>
            <a:tailEnd/>
          </a:ln>
          <a:effectLst/>
        </p:spPr>
        <p:txBody>
          <a:bodyPr wrap="none" anchor="ctr"/>
          <a:lstStyle/>
          <a:p>
            <a:pPr>
              <a:defRPr/>
            </a:pPr>
            <a:endParaRPr lang="zh-CN" altLang="en-US"/>
          </a:p>
        </p:txBody>
      </p:sp>
      <p:sp>
        <p:nvSpPr>
          <p:cNvPr id="1156" name="AutoShape 132">
            <a:hlinkClick r:id="" action="ppaction://hlinkshowjump?jump=nextslide" highlightClick="1"/>
            <a:extLst>
              <a:ext uri="{FF2B5EF4-FFF2-40B4-BE49-F238E27FC236}">
                <a16:creationId xmlns:a16="http://schemas.microsoft.com/office/drawing/2014/main" id="{33274835-F4BE-4E82-859F-C5A6F477DBE8}"/>
              </a:ext>
            </a:extLst>
          </p:cNvPr>
          <p:cNvSpPr>
            <a:spLocks noChangeArrowheads="1"/>
          </p:cNvSpPr>
          <p:nvPr userDrawn="1"/>
        </p:nvSpPr>
        <p:spPr bwMode="auto">
          <a:xfrm>
            <a:off x="5519738" y="6343650"/>
            <a:ext cx="838200" cy="457200"/>
          </a:xfrm>
          <a:prstGeom prst="actionButtonForwardNext">
            <a:avLst/>
          </a:prstGeom>
          <a:noFill/>
          <a:ln w="22225">
            <a:noFill/>
            <a:miter lim="800000"/>
            <a:headEnd/>
            <a:tailEnd/>
          </a:ln>
          <a:effectLst/>
        </p:spPr>
        <p:txBody>
          <a:bodyPr wrap="none" anchor="ctr"/>
          <a:lstStyle/>
          <a:p>
            <a:pPr>
              <a:defRPr/>
            </a:pPr>
            <a:endParaRPr lang="zh-CN" altLang="en-US"/>
          </a:p>
        </p:txBody>
      </p:sp>
      <p:sp>
        <p:nvSpPr>
          <p:cNvPr id="1157" name="AutoShape 133">
            <a:hlinkClick r:id="" action="ppaction://hlinkshowjump?jump=lastslideviewed" highlightClick="1"/>
            <a:extLst>
              <a:ext uri="{FF2B5EF4-FFF2-40B4-BE49-F238E27FC236}">
                <a16:creationId xmlns:a16="http://schemas.microsoft.com/office/drawing/2014/main" id="{352D83A6-0F7A-42BB-AAC7-46737FA0EB1D}"/>
              </a:ext>
            </a:extLst>
          </p:cNvPr>
          <p:cNvSpPr>
            <a:spLocks noChangeArrowheads="1"/>
          </p:cNvSpPr>
          <p:nvPr userDrawn="1"/>
        </p:nvSpPr>
        <p:spPr bwMode="auto">
          <a:xfrm>
            <a:off x="6586538" y="6343650"/>
            <a:ext cx="844550" cy="411163"/>
          </a:xfrm>
          <a:prstGeom prst="actionButtonInformation">
            <a:avLst/>
          </a:prstGeom>
          <a:noFill/>
          <a:ln w="9525">
            <a:noFill/>
            <a:miter lim="800000"/>
            <a:headEnd/>
            <a:tailEnd/>
          </a:ln>
          <a:effectLst/>
        </p:spPr>
        <p:txBody>
          <a:bodyPr wrap="none" anchor="ctr"/>
          <a:lstStyle/>
          <a:p>
            <a:pPr>
              <a:defRPr/>
            </a:pPr>
            <a:endParaRPr lang="zh-CN" altLang="en-US"/>
          </a:p>
        </p:txBody>
      </p:sp>
      <p:sp>
        <p:nvSpPr>
          <p:cNvPr id="1158" name="AutoShape 134">
            <a:hlinkClick r:id="" action="ppaction://hlinkshowjump?jump=endshow" highlightClick="1"/>
            <a:extLst>
              <a:ext uri="{FF2B5EF4-FFF2-40B4-BE49-F238E27FC236}">
                <a16:creationId xmlns:a16="http://schemas.microsoft.com/office/drawing/2014/main" id="{A4534BA3-CD1A-40E1-A1FB-8A76D007D714}"/>
              </a:ext>
            </a:extLst>
          </p:cNvPr>
          <p:cNvSpPr>
            <a:spLocks noChangeArrowheads="1"/>
          </p:cNvSpPr>
          <p:nvPr userDrawn="1"/>
        </p:nvSpPr>
        <p:spPr bwMode="auto">
          <a:xfrm>
            <a:off x="7696200" y="6419850"/>
            <a:ext cx="838200" cy="457200"/>
          </a:xfrm>
          <a:prstGeom prst="actionButtonEnd">
            <a:avLst/>
          </a:prstGeom>
          <a:noFill/>
          <a:ln w="22225">
            <a:noFill/>
            <a:miter lim="800000"/>
            <a:headEnd/>
            <a:tailEnd/>
          </a:ln>
          <a:effectLst/>
        </p:spPr>
        <p:txBody>
          <a:bodyPr wrap="none" anchor="ctr"/>
          <a:lstStyle/>
          <a:p>
            <a:pPr>
              <a:defRPr/>
            </a:pPr>
            <a:endParaRPr lang="zh-CN" altLang="en-US"/>
          </a:p>
        </p:txBody>
      </p:sp>
      <p:sp>
        <p:nvSpPr>
          <p:cNvPr id="28685" name="WordArt 135">
            <a:extLst>
              <a:ext uri="{FF2B5EF4-FFF2-40B4-BE49-F238E27FC236}">
                <a16:creationId xmlns:a16="http://schemas.microsoft.com/office/drawing/2014/main" id="{252849C2-6412-4178-A3C8-56961D3702E2}"/>
              </a:ext>
            </a:extLst>
          </p:cNvPr>
          <p:cNvSpPr>
            <a:spLocks noChangeArrowheads="1" noChangeShapeType="1" noTextEdit="1"/>
          </p:cNvSpPr>
          <p:nvPr userDrawn="1"/>
        </p:nvSpPr>
        <p:spPr bwMode="auto">
          <a:xfrm>
            <a:off x="428625" y="0"/>
            <a:ext cx="1857375" cy="381000"/>
          </a:xfrm>
          <a:prstGeom prst="rect">
            <a:avLst/>
          </a:prstGeom>
        </p:spPr>
        <p:txBody>
          <a:bodyPr wrap="none" fromWordArt="1">
            <a:prstTxWarp prst="textPlain">
              <a:avLst>
                <a:gd name="adj" fmla="val 50000"/>
              </a:avLst>
            </a:prstTxWarp>
          </a:bodyPr>
          <a:lstStyle/>
          <a:p>
            <a:pPr algn="ctr"/>
            <a:r>
              <a:rPr lang="en-US" altLang="zh-CN"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rPr>
              <a:t> Mechanics</a:t>
            </a:r>
            <a:endParaRPr lang="zh-CN" altLang="en-US"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endParaRPr>
          </a:p>
        </p:txBody>
      </p:sp>
      <p:sp>
        <p:nvSpPr>
          <p:cNvPr id="1160" name="Text Box 136">
            <a:extLst>
              <a:ext uri="{FF2B5EF4-FFF2-40B4-BE49-F238E27FC236}">
                <a16:creationId xmlns:a16="http://schemas.microsoft.com/office/drawing/2014/main" id="{B4EFFC80-8C16-4811-B372-D0C4F19D8B6F}"/>
              </a:ext>
            </a:extLst>
          </p:cNvPr>
          <p:cNvSpPr txBox="1">
            <a:spLocks noChangeArrowheads="1"/>
          </p:cNvSpPr>
          <p:nvPr userDrawn="1"/>
        </p:nvSpPr>
        <p:spPr bwMode="auto">
          <a:xfrm>
            <a:off x="5795963" y="60325"/>
            <a:ext cx="3119437" cy="454025"/>
          </a:xfrm>
          <a:prstGeom prst="rect">
            <a:avLst/>
          </a:prstGeom>
          <a:noFill/>
          <a:ln w="9525">
            <a:noFill/>
            <a:miter lim="800000"/>
            <a:headEnd/>
            <a:tailEnd/>
          </a:ln>
          <a:effectLst>
            <a:prstShdw prst="shdw17" dist="17961" dir="2700000">
              <a:srgbClr val="FFCC99">
                <a:gamma/>
                <a:shade val="60000"/>
                <a:invGamma/>
              </a:srgbClr>
            </a:prstShdw>
          </a:effectLst>
        </p:spPr>
        <p:txBody>
          <a:bodyPr/>
          <a:lstStyle/>
          <a:p>
            <a:pPr>
              <a:defRPr/>
            </a:pPr>
            <a:r>
              <a:rPr lang="zh-CN" altLang="en-US">
                <a:solidFill>
                  <a:srgbClr val="33CC33"/>
                </a:solidFill>
                <a:latin typeface="华文行楷" pitchFamily="2" charset="-122"/>
                <a:ea typeface="华文行楷" pitchFamily="2" charset="-122"/>
              </a:rPr>
              <a:t>第九章   振   动</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8.bin"/><Relationship Id="rId7" Type="http://schemas.openxmlformats.org/officeDocument/2006/relationships/hyperlink" Target="file:///G:\09.09superposition%20of%20harmonic%20oscillation%203.exe" TargetMode="Externa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0.emf"/><Relationship Id="rId5" Type="http://schemas.openxmlformats.org/officeDocument/2006/relationships/oleObject" Target="../embeddings/oleObject59.bin"/><Relationship Id="rId4" Type="http://schemas.openxmlformats.org/officeDocument/2006/relationships/image" Target="../media/image49.emf"/></Relationships>
</file>

<file path=ppt/slides/_rels/slide11.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2.wmf"/><Relationship Id="rId5" Type="http://schemas.openxmlformats.org/officeDocument/2006/relationships/oleObject" Target="../embeddings/oleObject61.bin"/><Relationship Id="rId4" Type="http://schemas.openxmlformats.org/officeDocument/2006/relationships/image" Target="../media/image51.wmf"/></Relationships>
</file>

<file path=ppt/slides/_rels/slide12.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68.bin"/><Relationship Id="rId18" Type="http://schemas.openxmlformats.org/officeDocument/2006/relationships/image" Target="../media/image61.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58.wmf"/><Relationship Id="rId17" Type="http://schemas.openxmlformats.org/officeDocument/2006/relationships/oleObject" Target="../embeddings/oleObject70.bin"/><Relationship Id="rId2" Type="http://schemas.openxmlformats.org/officeDocument/2006/relationships/slideLayout" Target="../slideLayouts/slideLayout7.xml"/><Relationship Id="rId16" Type="http://schemas.openxmlformats.org/officeDocument/2006/relationships/image" Target="../media/image60.wmf"/><Relationship Id="rId1" Type="http://schemas.openxmlformats.org/officeDocument/2006/relationships/vmlDrawing" Target="../drawings/vmlDrawing10.vml"/><Relationship Id="rId6" Type="http://schemas.openxmlformats.org/officeDocument/2006/relationships/image" Target="../media/image55.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66.bin"/><Relationship Id="rId14" Type="http://schemas.openxmlformats.org/officeDocument/2006/relationships/image" Target="../media/image59.wmf"/></Relationships>
</file>

<file path=ppt/slides/_rels/slide13.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64.wmf"/><Relationship Id="rId2" Type="http://schemas.openxmlformats.org/officeDocument/2006/relationships/slideLayout" Target="../slideLayouts/slideLayout7.xml"/><Relationship Id="rId16" Type="http://schemas.openxmlformats.org/officeDocument/2006/relationships/image" Target="../media/image66.wmf"/><Relationship Id="rId1" Type="http://schemas.openxmlformats.org/officeDocument/2006/relationships/vmlDrawing" Target="../drawings/vmlDrawing11.vml"/><Relationship Id="rId6" Type="http://schemas.openxmlformats.org/officeDocument/2006/relationships/image" Target="../media/image63.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58.wmf"/><Relationship Id="rId4" Type="http://schemas.openxmlformats.org/officeDocument/2006/relationships/image" Target="../media/image62.wmf"/><Relationship Id="rId9" Type="http://schemas.openxmlformats.org/officeDocument/2006/relationships/oleObject" Target="../embeddings/oleObject74.bin"/><Relationship Id="rId14" Type="http://schemas.openxmlformats.org/officeDocument/2006/relationships/image" Target="../media/image6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8.bin"/><Relationship Id="rId7" Type="http://schemas.openxmlformats.org/officeDocument/2006/relationships/hyperlink" Target="file:///G:\09.13%20superposition%20of%20harmonic%20oscillation%204.exe" TargetMode="Externa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8.wmf"/><Relationship Id="rId5" Type="http://schemas.openxmlformats.org/officeDocument/2006/relationships/oleObject" Target="../embeddings/oleObject79.bin"/><Relationship Id="rId4" Type="http://schemas.openxmlformats.org/officeDocument/2006/relationships/image" Target="../media/image67.wmf"/></Relationships>
</file>

<file path=ppt/slides/_rels/slide15.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85.bin"/><Relationship Id="rId18" Type="http://schemas.openxmlformats.org/officeDocument/2006/relationships/image" Target="../media/image76.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73.wmf"/><Relationship Id="rId17" Type="http://schemas.openxmlformats.org/officeDocument/2006/relationships/oleObject" Target="../embeddings/oleObject87.bin"/><Relationship Id="rId2" Type="http://schemas.openxmlformats.org/officeDocument/2006/relationships/slideLayout" Target="../slideLayouts/slideLayout7.xml"/><Relationship Id="rId16" Type="http://schemas.openxmlformats.org/officeDocument/2006/relationships/image" Target="../media/image75.wmf"/><Relationship Id="rId1" Type="http://schemas.openxmlformats.org/officeDocument/2006/relationships/vmlDrawing" Target="../drawings/vmlDrawing13.vml"/><Relationship Id="rId6" Type="http://schemas.openxmlformats.org/officeDocument/2006/relationships/image" Target="../media/image70.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83.bin"/><Relationship Id="rId14" Type="http://schemas.openxmlformats.org/officeDocument/2006/relationships/image" Target="../media/image7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8.bin"/><Relationship Id="rId7" Type="http://schemas.openxmlformats.org/officeDocument/2006/relationships/hyperlink" Target="09.12%20lissjou's%20figure3.exe" TargetMode="Externa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hyperlink" Target="09.11%20lissjou's%20figure2.exe" TargetMode="External"/><Relationship Id="rId5" Type="http://schemas.openxmlformats.org/officeDocument/2006/relationships/hyperlink" Target="09.10%20lissajou's%20figure1.exe" TargetMode="External"/><Relationship Id="rId4" Type="http://schemas.openxmlformats.org/officeDocument/2006/relationships/image" Target="../media/image77.wmf"/></Relationships>
</file>

<file path=ppt/slides/_rels/slide17.xml.rels><?xml version="1.0" encoding="UTF-8" standalone="yes"?>
<Relationships xmlns="http://schemas.openxmlformats.org/package/2006/relationships"><Relationship Id="rId8" Type="http://schemas.openxmlformats.org/officeDocument/2006/relationships/hyperlink" Target="file:///G:\09.12%20lissjou's%20figure3.exe" TargetMode="External"/><Relationship Id="rId3" Type="http://schemas.openxmlformats.org/officeDocument/2006/relationships/slideLayout" Target="../slideLayouts/slideLayout7.xml"/><Relationship Id="rId7" Type="http://schemas.openxmlformats.org/officeDocument/2006/relationships/hyperlink" Target="file:///G:\09.11%20lissjou's%20figure2.exe" TargetMode="External"/><Relationship Id="rId2" Type="http://schemas.openxmlformats.org/officeDocument/2006/relationships/video" Target="file:///E:\&#28422;&#23433;&#24910;&#21147;&#23398;\&#21147;&#23398;&#65288;&#31532;&#20108;&#29256;&#65289;&#30005;&#23376;&#25945;&#26696;\&#12298;&#21147;&#23398;&#65288;&#31532;&#20108;&#29256;&#65289;&#12299;&#30005;&#23376;&#25945;&#26696;\09&#25391;&#21160;\09.4%20Lissajou's%20figure.avi" TargetMode="External"/><Relationship Id="rId1" Type="http://schemas.openxmlformats.org/officeDocument/2006/relationships/vmlDrawing" Target="../drawings/vmlDrawing15.vml"/><Relationship Id="rId6" Type="http://schemas.openxmlformats.org/officeDocument/2006/relationships/hyperlink" Target="file:///G:\09.10%20lissajou's%20figure1.exe" TargetMode="External"/><Relationship Id="rId5" Type="http://schemas.openxmlformats.org/officeDocument/2006/relationships/image" Target="../media/image77.wmf"/><Relationship Id="rId4" Type="http://schemas.openxmlformats.org/officeDocument/2006/relationships/oleObject" Target="../embeddings/oleObject89.bin"/><Relationship Id="rId9" Type="http://schemas.openxmlformats.org/officeDocument/2006/relationships/image" Target="../media/image7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80.wmf"/><Relationship Id="rId5" Type="http://schemas.openxmlformats.org/officeDocument/2006/relationships/oleObject" Target="../embeddings/oleObject91.bin"/><Relationship Id="rId4" Type="http://schemas.openxmlformats.org/officeDocument/2006/relationships/image" Target="../media/image79.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83.wmf"/><Relationship Id="rId5" Type="http://schemas.openxmlformats.org/officeDocument/2006/relationships/oleObject" Target="../embeddings/oleObject94.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96.bin"/></Relationships>
</file>

<file path=ppt/slides/_rels/slide21.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90.wmf"/><Relationship Id="rId17" Type="http://schemas.openxmlformats.org/officeDocument/2006/relationships/hyperlink" Target="file:///G:\09.14%20damped%20oscillation%201.exe" TargetMode="External"/><Relationship Id="rId2" Type="http://schemas.openxmlformats.org/officeDocument/2006/relationships/slideLayout" Target="../slideLayouts/slideLayout7.xml"/><Relationship Id="rId16" Type="http://schemas.openxmlformats.org/officeDocument/2006/relationships/image" Target="../media/image92.wmf"/><Relationship Id="rId1" Type="http://schemas.openxmlformats.org/officeDocument/2006/relationships/vmlDrawing" Target="../drawings/vmlDrawing18.vml"/><Relationship Id="rId6" Type="http://schemas.openxmlformats.org/officeDocument/2006/relationships/image" Target="../media/image87.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100.bin"/><Relationship Id="rId14" Type="http://schemas.openxmlformats.org/officeDocument/2006/relationships/image" Target="../media/image91.wmf"/></Relationships>
</file>

<file path=ppt/slides/_rels/slide22.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4.wmf"/><Relationship Id="rId5" Type="http://schemas.openxmlformats.org/officeDocument/2006/relationships/oleObject" Target="../embeddings/oleObject105.bin"/><Relationship Id="rId4" Type="http://schemas.openxmlformats.org/officeDocument/2006/relationships/image" Target="../media/image93.wmf"/><Relationship Id="rId9" Type="http://schemas.openxmlformats.org/officeDocument/2006/relationships/hyperlink" Target="file:///G:\09.16%20damped%20oscillation%203.exe" TargetMode="Externa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7.bin"/><Relationship Id="rId7" Type="http://schemas.openxmlformats.org/officeDocument/2006/relationships/hyperlink" Target="file:///G:\09.15%20damped%20oscillation%202.exe" TargetMode="External"/><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97.wmf"/><Relationship Id="rId5" Type="http://schemas.openxmlformats.org/officeDocument/2006/relationships/oleObject" Target="../embeddings/oleObject108.bin"/><Relationship Id="rId4" Type="http://schemas.openxmlformats.org/officeDocument/2006/relationships/image" Target="../media/image9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9.wmf"/><Relationship Id="rId5" Type="http://schemas.openxmlformats.org/officeDocument/2006/relationships/oleObject" Target="../embeddings/oleObject110.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112.bin"/></Relationships>
</file>

<file path=ppt/slides/_rels/slide26.xml.rels><?xml version="1.0" encoding="UTF-8" standalone="yes"?>
<Relationships xmlns="http://schemas.openxmlformats.org/package/2006/relationships"><Relationship Id="rId2" Type="http://schemas.openxmlformats.org/officeDocument/2006/relationships/hyperlink" Target="file:///G:\09.17%20forced%20oscillation.exe"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03.wmf"/><Relationship Id="rId5" Type="http://schemas.openxmlformats.org/officeDocument/2006/relationships/oleObject" Target="../embeddings/oleObject114.bin"/><Relationship Id="rId4" Type="http://schemas.openxmlformats.org/officeDocument/2006/relationships/image" Target="../media/image10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104.wmf"/></Relationships>
</file>

<file path=ppt/slides/_rels/slide29.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05.wmf"/><Relationship Id="rId5" Type="http://schemas.openxmlformats.org/officeDocument/2006/relationships/oleObject" Target="../embeddings/oleObject117.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19.bin"/></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1.bin"/><Relationship Id="rId18" Type="http://schemas.openxmlformats.org/officeDocument/2006/relationships/image" Target="../media/image13.wmf"/><Relationship Id="rId3" Type="http://schemas.openxmlformats.org/officeDocument/2006/relationships/oleObject" Target="../embeddings/oleObject6.bin"/><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10.emf"/><Relationship Id="rId17" Type="http://schemas.openxmlformats.org/officeDocument/2006/relationships/oleObject" Target="../embeddings/oleObject13.bin"/><Relationship Id="rId2" Type="http://schemas.openxmlformats.org/officeDocument/2006/relationships/slideLayout" Target="../slideLayouts/slideLayout7.xml"/><Relationship Id="rId16" Type="http://schemas.openxmlformats.org/officeDocument/2006/relationships/image" Target="../media/image12.wmf"/><Relationship Id="rId20" Type="http://schemas.openxmlformats.org/officeDocument/2006/relationships/image" Target="../media/image14.wmf"/><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10.bin"/><Relationship Id="rId24" Type="http://schemas.openxmlformats.org/officeDocument/2006/relationships/image" Target="../media/image16.wmf"/><Relationship Id="rId5"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oleObject" Target="../embeddings/oleObject16.bin"/><Relationship Id="rId10" Type="http://schemas.openxmlformats.org/officeDocument/2006/relationships/image" Target="../media/image9.wmf"/><Relationship Id="rId19" Type="http://schemas.openxmlformats.org/officeDocument/2006/relationships/oleObject" Target="../embeddings/oleObject14.bin"/><Relationship Id="rId4" Type="http://schemas.openxmlformats.org/officeDocument/2006/relationships/image" Target="../media/image6.wmf"/><Relationship Id="rId9" Type="http://schemas.openxmlformats.org/officeDocument/2006/relationships/oleObject" Target="../embeddings/oleObject9.bin"/><Relationship Id="rId14" Type="http://schemas.openxmlformats.org/officeDocument/2006/relationships/image" Target="../media/image11.emf"/><Relationship Id="rId22" Type="http://schemas.openxmlformats.org/officeDocument/2006/relationships/image" Target="../media/image15.wmf"/></Relationships>
</file>

<file path=ppt/slides/_rels/slide30.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09.wmf"/><Relationship Id="rId5" Type="http://schemas.openxmlformats.org/officeDocument/2006/relationships/oleObject" Target="../embeddings/oleObject121.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2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12.wmf"/><Relationship Id="rId5" Type="http://schemas.openxmlformats.org/officeDocument/2006/relationships/oleObject" Target="../embeddings/oleObject125.bin"/><Relationship Id="rId4" Type="http://schemas.openxmlformats.org/officeDocument/2006/relationships/image" Target="../media/image9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113.wmf"/></Relationships>
</file>

<file path=ppt/slides/_rels/slide4.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2.bin"/><Relationship Id="rId18" Type="http://schemas.openxmlformats.org/officeDocument/2006/relationships/image" Target="../media/image24.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wmf"/><Relationship Id="rId17" Type="http://schemas.openxmlformats.org/officeDocument/2006/relationships/oleObject" Target="../embeddings/oleObject24.bin"/><Relationship Id="rId2" Type="http://schemas.openxmlformats.org/officeDocument/2006/relationships/slideLayout" Target="../slideLayouts/slideLayout7.xml"/><Relationship Id="rId16" Type="http://schemas.openxmlformats.org/officeDocument/2006/relationships/image" Target="../media/image23.wmf"/><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0.wmf"/><Relationship Id="rId19" Type="http://schemas.openxmlformats.org/officeDocument/2006/relationships/hyperlink" Target="file:///G:\09.07superposition%20of%20harmonic%20oscillation%201.exe" TargetMode="External"/><Relationship Id="rId4" Type="http://schemas.openxmlformats.org/officeDocument/2006/relationships/image" Target="../media/image17.wmf"/><Relationship Id="rId9" Type="http://schemas.openxmlformats.org/officeDocument/2006/relationships/oleObject" Target="../embeddings/oleObject20.bin"/><Relationship Id="rId14" Type="http://schemas.openxmlformats.org/officeDocument/2006/relationships/image" Target="../media/image22.wmf"/></Relationships>
</file>

<file path=ppt/slides/_rels/slide5.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30.bin"/><Relationship Id="rId18" Type="http://schemas.openxmlformats.org/officeDocument/2006/relationships/image" Target="../media/image30.wmf"/><Relationship Id="rId26" Type="http://schemas.openxmlformats.org/officeDocument/2006/relationships/oleObject" Target="../embeddings/oleObject38.bin"/><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23.wmf"/><Relationship Id="rId17" Type="http://schemas.openxmlformats.org/officeDocument/2006/relationships/oleObject" Target="../embeddings/oleObject32.bin"/><Relationship Id="rId25" Type="http://schemas.openxmlformats.org/officeDocument/2006/relationships/oleObject" Target="../embeddings/oleObject37.bin"/><Relationship Id="rId2" Type="http://schemas.openxmlformats.org/officeDocument/2006/relationships/slideLayout" Target="../slideLayouts/slideLayout7.xml"/><Relationship Id="rId16" Type="http://schemas.openxmlformats.org/officeDocument/2006/relationships/image" Target="../media/image29.wmf"/><Relationship Id="rId20" Type="http://schemas.openxmlformats.org/officeDocument/2006/relationships/image" Target="../media/image31.wmf"/><Relationship Id="rId29" Type="http://schemas.openxmlformats.org/officeDocument/2006/relationships/image" Target="../media/image32.wmf"/><Relationship Id="rId1" Type="http://schemas.openxmlformats.org/officeDocument/2006/relationships/vmlDrawing" Target="../drawings/vmlDrawing4.vml"/><Relationship Id="rId6" Type="http://schemas.openxmlformats.org/officeDocument/2006/relationships/image" Target="../media/image26.wmf"/><Relationship Id="rId11" Type="http://schemas.openxmlformats.org/officeDocument/2006/relationships/oleObject" Target="../embeddings/oleObject29.bin"/><Relationship Id="rId24" Type="http://schemas.openxmlformats.org/officeDocument/2006/relationships/image" Target="../media/image20.w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6.bin"/><Relationship Id="rId28" Type="http://schemas.openxmlformats.org/officeDocument/2006/relationships/oleObject" Target="../embeddings/oleObject39.bin"/><Relationship Id="rId10" Type="http://schemas.openxmlformats.org/officeDocument/2006/relationships/image" Target="../media/image28.wmf"/><Relationship Id="rId19" Type="http://schemas.openxmlformats.org/officeDocument/2006/relationships/oleObject" Target="../embeddings/oleObject33.bin"/><Relationship Id="rId4" Type="http://schemas.openxmlformats.org/officeDocument/2006/relationships/image" Target="../media/image25.wmf"/><Relationship Id="rId9" Type="http://schemas.openxmlformats.org/officeDocument/2006/relationships/oleObject" Target="../embeddings/oleObject28.bin"/><Relationship Id="rId14" Type="http://schemas.openxmlformats.org/officeDocument/2006/relationships/image" Target="../media/image24.wmf"/><Relationship Id="rId22" Type="http://schemas.openxmlformats.org/officeDocument/2006/relationships/oleObject" Target="../embeddings/oleObject35.bin"/><Relationship Id="rId27" Type="http://schemas.openxmlformats.org/officeDocument/2006/relationships/image" Target="../media/image21.wmf"/><Relationship Id="rId30" Type="http://schemas.openxmlformats.org/officeDocument/2006/relationships/hyperlink" Target="file:///G:\09.08superposition%20of%20harmonic%20oscillation%202.ex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37.wmf"/><Relationship Id="rId2" Type="http://schemas.openxmlformats.org/officeDocument/2006/relationships/slideLayout" Target="../slideLayouts/slideLayout7.xml"/><Relationship Id="rId16" Type="http://schemas.openxmlformats.org/officeDocument/2006/relationships/image" Target="../media/image38.wmf"/><Relationship Id="rId1" Type="http://schemas.openxmlformats.org/officeDocument/2006/relationships/vmlDrawing" Target="../drawings/vmlDrawing5.vml"/><Relationship Id="rId6" Type="http://schemas.openxmlformats.org/officeDocument/2006/relationships/image" Target="../media/image34.w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43.bin"/><Relationship Id="rId1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0.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41.wmf"/><Relationship Id="rId4" Type="http://schemas.openxmlformats.org/officeDocument/2006/relationships/image" Target="../media/image39.emf"/><Relationship Id="rId9" Type="http://schemas.openxmlformats.org/officeDocument/2006/relationships/oleObject" Target="../embeddings/oleObject50.bin"/><Relationship Id="rId14" Type="http://schemas.openxmlformats.org/officeDocument/2006/relationships/image" Target="../media/image43.wmf"/></Relationships>
</file>

<file path=ppt/slides/_rels/slide9.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5.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47.wmf"/><Relationship Id="rId4" Type="http://schemas.openxmlformats.org/officeDocument/2006/relationships/image" Target="../media/image44.emf"/><Relationship Id="rId9" Type="http://schemas.openxmlformats.org/officeDocument/2006/relationships/oleObject" Target="../embeddings/oleObject56.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04DADA18-FAFB-4528-982B-ED9D6F09195F}"/>
              </a:ext>
            </a:extLst>
          </p:cNvPr>
          <p:cNvSpPr txBox="1">
            <a:spLocks noChangeArrowheads="1"/>
          </p:cNvSpPr>
          <p:nvPr/>
        </p:nvSpPr>
        <p:spPr bwMode="auto">
          <a:xfrm>
            <a:off x="2051050" y="549275"/>
            <a:ext cx="5005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latin typeface="楷体_GB2312" pitchFamily="49" charset="-122"/>
                <a:ea typeface="楷体_GB2312" pitchFamily="49" charset="-122"/>
              </a:rPr>
              <a:t>§8.4</a:t>
            </a:r>
            <a:r>
              <a:rPr lang="zh-CN" altLang="en-US" sz="3600">
                <a:latin typeface="楷体_GB2312" pitchFamily="49" charset="-122"/>
                <a:ea typeface="楷体_GB2312" pitchFamily="49" charset="-122"/>
              </a:rPr>
              <a:t>简谐振动的合成  </a:t>
            </a:r>
          </a:p>
        </p:txBody>
      </p:sp>
      <p:sp>
        <p:nvSpPr>
          <p:cNvPr id="29699" name="Text Box 3">
            <a:extLst>
              <a:ext uri="{FF2B5EF4-FFF2-40B4-BE49-F238E27FC236}">
                <a16:creationId xmlns:a16="http://schemas.microsoft.com/office/drawing/2014/main" id="{3653E7B0-72D0-4AEC-A2D7-14AFCCA59A94}"/>
              </a:ext>
            </a:extLst>
          </p:cNvPr>
          <p:cNvSpPr txBox="1">
            <a:spLocks noChangeArrowheads="1"/>
          </p:cNvSpPr>
          <p:nvPr/>
        </p:nvSpPr>
        <p:spPr bwMode="auto">
          <a:xfrm>
            <a:off x="990600" y="1438275"/>
            <a:ext cx="6221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§8.4.1 </a:t>
            </a:r>
            <a:r>
              <a:rPr lang="zh-CN" altLang="en-US" sz="2800">
                <a:ea typeface="黑体" panose="02010609060101010101" pitchFamily="49" charset="-122"/>
              </a:rPr>
              <a:t>同方向同频率简谐振动的合成  </a:t>
            </a:r>
          </a:p>
        </p:txBody>
      </p:sp>
      <p:sp>
        <p:nvSpPr>
          <p:cNvPr id="29700" name="Text Box 4">
            <a:extLst>
              <a:ext uri="{FF2B5EF4-FFF2-40B4-BE49-F238E27FC236}">
                <a16:creationId xmlns:a16="http://schemas.microsoft.com/office/drawing/2014/main" id="{F6749D02-5C82-4107-A47F-5543D591AAE9}"/>
              </a:ext>
            </a:extLst>
          </p:cNvPr>
          <p:cNvSpPr txBox="1">
            <a:spLocks noChangeArrowheads="1"/>
          </p:cNvSpPr>
          <p:nvPr/>
        </p:nvSpPr>
        <p:spPr bwMode="auto">
          <a:xfrm>
            <a:off x="990600" y="2160588"/>
            <a:ext cx="65198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§8.4.2 </a:t>
            </a:r>
            <a:r>
              <a:rPr lang="zh-CN" altLang="en-US" sz="2800">
                <a:ea typeface="黑体" panose="02010609060101010101" pitchFamily="49" charset="-122"/>
              </a:rPr>
              <a:t>同方向不同频率简谐振动的合成  </a:t>
            </a:r>
          </a:p>
        </p:txBody>
      </p:sp>
      <p:sp>
        <p:nvSpPr>
          <p:cNvPr id="29701" name="Text Box 5">
            <a:extLst>
              <a:ext uri="{FF2B5EF4-FFF2-40B4-BE49-F238E27FC236}">
                <a16:creationId xmlns:a16="http://schemas.microsoft.com/office/drawing/2014/main" id="{7C3C1D12-49E5-4BEA-88C8-8967BE54CE86}"/>
              </a:ext>
            </a:extLst>
          </p:cNvPr>
          <p:cNvSpPr txBox="1">
            <a:spLocks noChangeArrowheads="1"/>
          </p:cNvSpPr>
          <p:nvPr/>
        </p:nvSpPr>
        <p:spPr bwMode="auto">
          <a:xfrm>
            <a:off x="990600" y="2882900"/>
            <a:ext cx="7123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§8.4.3 </a:t>
            </a:r>
            <a:r>
              <a:rPr lang="zh-CN" altLang="en-US" sz="2800">
                <a:ea typeface="黑体" panose="02010609060101010101" pitchFamily="49" charset="-122"/>
              </a:rPr>
              <a:t>互相垂直相同频率简谐振动的合成  </a:t>
            </a:r>
          </a:p>
        </p:txBody>
      </p:sp>
      <p:sp>
        <p:nvSpPr>
          <p:cNvPr id="29702" name="Text Box 6">
            <a:extLst>
              <a:ext uri="{FF2B5EF4-FFF2-40B4-BE49-F238E27FC236}">
                <a16:creationId xmlns:a16="http://schemas.microsoft.com/office/drawing/2014/main" id="{77634B52-B5D0-4DEF-9A68-889F08D7B6C8}"/>
              </a:ext>
            </a:extLst>
          </p:cNvPr>
          <p:cNvSpPr txBox="1">
            <a:spLocks noChangeArrowheads="1"/>
          </p:cNvSpPr>
          <p:nvPr/>
        </p:nvSpPr>
        <p:spPr bwMode="auto">
          <a:xfrm>
            <a:off x="990600" y="3606800"/>
            <a:ext cx="69421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§8.4.4 </a:t>
            </a:r>
            <a:r>
              <a:rPr lang="zh-CN" altLang="en-US" sz="2800">
                <a:ea typeface="黑体" panose="02010609060101010101" pitchFamily="49" charset="-122"/>
              </a:rPr>
              <a:t>互相垂直不同频率简谐振动的合成</a:t>
            </a:r>
          </a:p>
          <a:p>
            <a:pPr eaLnBrk="1" hangingPunct="1"/>
            <a:r>
              <a:rPr lang="zh-CN" altLang="en-US" sz="2800">
                <a:ea typeface="黑体" panose="02010609060101010101" pitchFamily="49" charset="-122"/>
              </a:rPr>
              <a:t>              </a:t>
            </a:r>
            <a:r>
              <a:rPr lang="en-US" altLang="zh-CN" sz="2800">
                <a:ea typeface="黑体" panose="02010609060101010101" pitchFamily="49" charset="-122"/>
              </a:rPr>
              <a:t>·</a:t>
            </a:r>
            <a:r>
              <a:rPr lang="zh-CN" altLang="en-US" sz="2800">
                <a:ea typeface="黑体" panose="02010609060101010101" pitchFamily="49" charset="-122"/>
              </a:rPr>
              <a:t>李萨如图形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Text Box 2">
            <a:extLst>
              <a:ext uri="{FF2B5EF4-FFF2-40B4-BE49-F238E27FC236}">
                <a16:creationId xmlns:a16="http://schemas.microsoft.com/office/drawing/2014/main" id="{AD093198-2D6E-4480-8026-F17D7E2AC666}"/>
              </a:ext>
            </a:extLst>
          </p:cNvPr>
          <p:cNvSpPr txBox="1">
            <a:spLocks noChangeArrowheads="1"/>
          </p:cNvSpPr>
          <p:nvPr/>
        </p:nvSpPr>
        <p:spPr bwMode="auto">
          <a:xfrm>
            <a:off x="1524000" y="554038"/>
            <a:ext cx="6307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rPr>
              <a:t>拍频</a:t>
            </a:r>
            <a:r>
              <a:rPr lang="en-US" altLang="zh-CN"/>
              <a:t>——</a:t>
            </a:r>
            <a:r>
              <a:rPr lang="zh-CN" altLang="en-US"/>
              <a:t>单位时间内振动加强或减弱的次数</a:t>
            </a:r>
            <a:r>
              <a:rPr lang="en-US" altLang="zh-CN"/>
              <a:t>.   </a:t>
            </a:r>
          </a:p>
        </p:txBody>
      </p:sp>
      <p:graphicFrame>
        <p:nvGraphicFramePr>
          <p:cNvPr id="8194" name="Object 3">
            <a:extLst>
              <a:ext uri="{FF2B5EF4-FFF2-40B4-BE49-F238E27FC236}">
                <a16:creationId xmlns:a16="http://schemas.microsoft.com/office/drawing/2014/main" id="{8EA73ABF-7BA7-44EB-9393-DE1EFB1DE392}"/>
              </a:ext>
            </a:extLst>
          </p:cNvPr>
          <p:cNvGraphicFramePr>
            <a:graphicFrameLocks noChangeAspect="1"/>
          </p:cNvGraphicFramePr>
          <p:nvPr/>
        </p:nvGraphicFramePr>
        <p:xfrm>
          <a:off x="3454400" y="1066800"/>
          <a:ext cx="2032000" cy="519113"/>
        </p:xfrm>
        <a:graphic>
          <a:graphicData uri="http://schemas.openxmlformats.org/presentationml/2006/ole">
            <mc:AlternateContent xmlns:mc="http://schemas.openxmlformats.org/markup-compatibility/2006">
              <mc:Choice xmlns:v="urn:schemas-microsoft-com:vml" Requires="v">
                <p:oleObj spid="_x0000_s8233" name="公式" r:id="rId3" imgW="1028520" imgH="253800" progId="Equation.3">
                  <p:embed/>
                </p:oleObj>
              </mc:Choice>
              <mc:Fallback>
                <p:oleObj name="公式" r:id="rId3" imgW="1028520" imgH="253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400" y="1066800"/>
                        <a:ext cx="2032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4">
            <a:extLst>
              <a:ext uri="{FF2B5EF4-FFF2-40B4-BE49-F238E27FC236}">
                <a16:creationId xmlns:a16="http://schemas.microsoft.com/office/drawing/2014/main" id="{CA6E5C3F-34C4-42B7-B301-4663A2D7A105}"/>
              </a:ext>
            </a:extLst>
          </p:cNvPr>
          <p:cNvGraphicFramePr>
            <a:graphicFrameLocks noChangeAspect="1"/>
          </p:cNvGraphicFramePr>
          <p:nvPr/>
        </p:nvGraphicFramePr>
        <p:xfrm>
          <a:off x="3581400" y="1711325"/>
          <a:ext cx="1752600" cy="517525"/>
        </p:xfrm>
        <a:graphic>
          <a:graphicData uri="http://schemas.openxmlformats.org/presentationml/2006/ole">
            <mc:AlternateContent xmlns:mc="http://schemas.openxmlformats.org/markup-compatibility/2006">
              <mc:Choice xmlns:v="urn:schemas-microsoft-com:vml" Requires="v">
                <p:oleObj spid="_x0000_s8234" name="公式" r:id="rId5" imgW="850680" imgH="253800" progId="Equation.3">
                  <p:embed/>
                </p:oleObj>
              </mc:Choice>
              <mc:Fallback>
                <p:oleObj name="公式" r:id="rId5" imgW="850680" imgH="253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1711325"/>
                        <a:ext cx="17526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97" name="Group 5">
            <a:extLst>
              <a:ext uri="{FF2B5EF4-FFF2-40B4-BE49-F238E27FC236}">
                <a16:creationId xmlns:a16="http://schemas.microsoft.com/office/drawing/2014/main" id="{1D33DC9E-29E6-4B3E-B98A-6304D9FF2D49}"/>
              </a:ext>
            </a:extLst>
          </p:cNvPr>
          <p:cNvGrpSpPr>
            <a:grpSpLocks/>
          </p:cNvGrpSpPr>
          <p:nvPr/>
        </p:nvGrpSpPr>
        <p:grpSpPr bwMode="auto">
          <a:xfrm>
            <a:off x="2846388" y="2657475"/>
            <a:ext cx="1792287" cy="2665413"/>
            <a:chOff x="1793" y="1674"/>
            <a:chExt cx="1129" cy="1679"/>
          </a:xfrm>
        </p:grpSpPr>
        <p:sp>
          <p:nvSpPr>
            <p:cNvPr id="8230" name="Line 6">
              <a:extLst>
                <a:ext uri="{FF2B5EF4-FFF2-40B4-BE49-F238E27FC236}">
                  <a16:creationId xmlns:a16="http://schemas.microsoft.com/office/drawing/2014/main" id="{F90EA4DB-F0B9-4E0B-8C4A-64697E41237D}"/>
                </a:ext>
              </a:extLst>
            </p:cNvPr>
            <p:cNvSpPr>
              <a:spLocks noChangeShapeType="1"/>
            </p:cNvSpPr>
            <p:nvPr/>
          </p:nvSpPr>
          <p:spPr bwMode="auto">
            <a:xfrm>
              <a:off x="2334" y="1674"/>
              <a:ext cx="0" cy="166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1" name="Line 7">
              <a:extLst>
                <a:ext uri="{FF2B5EF4-FFF2-40B4-BE49-F238E27FC236}">
                  <a16:creationId xmlns:a16="http://schemas.microsoft.com/office/drawing/2014/main" id="{EFBB0551-F496-4029-8F54-F028AE351725}"/>
                </a:ext>
              </a:extLst>
            </p:cNvPr>
            <p:cNvSpPr>
              <a:spLocks noChangeShapeType="1"/>
            </p:cNvSpPr>
            <p:nvPr/>
          </p:nvSpPr>
          <p:spPr bwMode="auto">
            <a:xfrm>
              <a:off x="1793" y="1674"/>
              <a:ext cx="0" cy="167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2" name="Line 8">
              <a:extLst>
                <a:ext uri="{FF2B5EF4-FFF2-40B4-BE49-F238E27FC236}">
                  <a16:creationId xmlns:a16="http://schemas.microsoft.com/office/drawing/2014/main" id="{5ABB0066-E05D-47D4-AAA8-91D1AAD5DC00}"/>
                </a:ext>
              </a:extLst>
            </p:cNvPr>
            <p:cNvSpPr>
              <a:spLocks noChangeShapeType="1"/>
            </p:cNvSpPr>
            <p:nvPr/>
          </p:nvSpPr>
          <p:spPr bwMode="auto">
            <a:xfrm>
              <a:off x="2922" y="1674"/>
              <a:ext cx="0" cy="167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198" name="Group 9">
            <a:extLst>
              <a:ext uri="{FF2B5EF4-FFF2-40B4-BE49-F238E27FC236}">
                <a16:creationId xmlns:a16="http://schemas.microsoft.com/office/drawing/2014/main" id="{714BB76F-4AED-4C53-B927-9195DDDC6D19}"/>
              </a:ext>
            </a:extLst>
          </p:cNvPr>
          <p:cNvGrpSpPr>
            <a:grpSpLocks/>
          </p:cNvGrpSpPr>
          <p:nvPr/>
        </p:nvGrpSpPr>
        <p:grpSpPr bwMode="auto">
          <a:xfrm>
            <a:off x="1676400" y="3124200"/>
            <a:ext cx="5562600" cy="930275"/>
            <a:chOff x="1392" y="2016"/>
            <a:chExt cx="3504" cy="586"/>
          </a:xfrm>
        </p:grpSpPr>
        <p:sp>
          <p:nvSpPr>
            <p:cNvPr id="8224" name="Line 10">
              <a:extLst>
                <a:ext uri="{FF2B5EF4-FFF2-40B4-BE49-F238E27FC236}">
                  <a16:creationId xmlns:a16="http://schemas.microsoft.com/office/drawing/2014/main" id="{5D4DA0AD-8844-43DD-B12A-E52DEC509CD1}"/>
                </a:ext>
              </a:extLst>
            </p:cNvPr>
            <p:cNvSpPr>
              <a:spLocks noChangeShapeType="1"/>
            </p:cNvSpPr>
            <p:nvPr/>
          </p:nvSpPr>
          <p:spPr bwMode="auto">
            <a:xfrm>
              <a:off x="1623" y="2375"/>
              <a:ext cx="2424" cy="0"/>
            </a:xfrm>
            <a:prstGeom prst="line">
              <a:avLst/>
            </a:prstGeom>
            <a:noFill/>
            <a:ln w="19050">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5" name="Line 11">
              <a:extLst>
                <a:ext uri="{FF2B5EF4-FFF2-40B4-BE49-F238E27FC236}">
                  <a16:creationId xmlns:a16="http://schemas.microsoft.com/office/drawing/2014/main" id="{3FEEE5CB-D14E-439A-B340-898C2BC29F2C}"/>
                </a:ext>
              </a:extLst>
            </p:cNvPr>
            <p:cNvSpPr>
              <a:spLocks noChangeShapeType="1"/>
            </p:cNvSpPr>
            <p:nvPr/>
          </p:nvSpPr>
          <p:spPr bwMode="auto">
            <a:xfrm flipH="1">
              <a:off x="1623" y="2160"/>
              <a:ext cx="9" cy="383"/>
            </a:xfrm>
            <a:prstGeom prst="line">
              <a:avLst/>
            </a:prstGeom>
            <a:noFill/>
            <a:ln w="19050">
              <a:solidFill>
                <a:schemeClr val="tx1"/>
              </a:solidFill>
              <a:round/>
              <a:headEnd type="triangle" w="sm"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6" name="Rectangle 12">
              <a:extLst>
                <a:ext uri="{FF2B5EF4-FFF2-40B4-BE49-F238E27FC236}">
                  <a16:creationId xmlns:a16="http://schemas.microsoft.com/office/drawing/2014/main" id="{0C94B9ED-7E08-4E21-AB81-F78CB0DD087B}"/>
                </a:ext>
              </a:extLst>
            </p:cNvPr>
            <p:cNvSpPr>
              <a:spLocks noChangeArrowheads="1"/>
            </p:cNvSpPr>
            <p:nvPr/>
          </p:nvSpPr>
          <p:spPr bwMode="auto">
            <a:xfrm>
              <a:off x="3888" y="235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000" i="1"/>
                <a:t>t</a:t>
              </a:r>
            </a:p>
          </p:txBody>
        </p:sp>
        <p:sp>
          <p:nvSpPr>
            <p:cNvPr id="8227" name="Rectangle 13">
              <a:extLst>
                <a:ext uri="{FF2B5EF4-FFF2-40B4-BE49-F238E27FC236}">
                  <a16:creationId xmlns:a16="http://schemas.microsoft.com/office/drawing/2014/main" id="{7928AF09-795D-4C4F-8069-FD67D566637C}"/>
                </a:ext>
              </a:extLst>
            </p:cNvPr>
            <p:cNvSpPr>
              <a:spLocks noChangeArrowheads="1"/>
            </p:cNvSpPr>
            <p:nvPr/>
          </p:nvSpPr>
          <p:spPr bwMode="auto">
            <a:xfrm>
              <a:off x="4080" y="220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ν</a:t>
              </a:r>
              <a:r>
                <a:rPr lang="en-US" altLang="zh-CN" baseline="-25000"/>
                <a:t>2</a:t>
              </a:r>
              <a:r>
                <a:rPr lang="en-US" altLang="zh-CN"/>
                <a:t>=18</a:t>
              </a:r>
            </a:p>
          </p:txBody>
        </p:sp>
        <p:sp>
          <p:nvSpPr>
            <p:cNvPr id="8228" name="Freeform 14">
              <a:extLst>
                <a:ext uri="{FF2B5EF4-FFF2-40B4-BE49-F238E27FC236}">
                  <a16:creationId xmlns:a16="http://schemas.microsoft.com/office/drawing/2014/main" id="{F595FAA2-6067-43ED-95D8-D2D054054D8B}"/>
                </a:ext>
              </a:extLst>
            </p:cNvPr>
            <p:cNvSpPr>
              <a:spLocks/>
            </p:cNvSpPr>
            <p:nvPr/>
          </p:nvSpPr>
          <p:spPr bwMode="auto">
            <a:xfrm>
              <a:off x="1623" y="2245"/>
              <a:ext cx="2137" cy="261"/>
            </a:xfrm>
            <a:custGeom>
              <a:avLst/>
              <a:gdLst>
                <a:gd name="T0" fmla="*/ 24 w 4028"/>
                <a:gd name="T1" fmla="*/ 105 h 594"/>
                <a:gd name="T2" fmla="*/ 40 w 4028"/>
                <a:gd name="T3" fmla="*/ 92 h 594"/>
                <a:gd name="T4" fmla="*/ 60 w 4028"/>
                <a:gd name="T5" fmla="*/ 2 h 594"/>
                <a:gd name="T6" fmla="*/ 75 w 4028"/>
                <a:gd name="T7" fmla="*/ 41 h 594"/>
                <a:gd name="T8" fmla="*/ 94 w 4028"/>
                <a:gd name="T9" fmla="*/ 115 h 594"/>
                <a:gd name="T10" fmla="*/ 113 w 4028"/>
                <a:gd name="T11" fmla="*/ 41 h 594"/>
                <a:gd name="T12" fmla="*/ 129 w 4028"/>
                <a:gd name="T13" fmla="*/ 2 h 594"/>
                <a:gd name="T14" fmla="*/ 149 w 4028"/>
                <a:gd name="T15" fmla="*/ 92 h 594"/>
                <a:gd name="T16" fmla="*/ 164 w 4028"/>
                <a:gd name="T17" fmla="*/ 100 h 594"/>
                <a:gd name="T18" fmla="*/ 184 w 4028"/>
                <a:gd name="T19" fmla="*/ 7 h 594"/>
                <a:gd name="T20" fmla="*/ 199 w 4028"/>
                <a:gd name="T21" fmla="*/ 31 h 594"/>
                <a:gd name="T22" fmla="*/ 219 w 4028"/>
                <a:gd name="T23" fmla="*/ 114 h 594"/>
                <a:gd name="T24" fmla="*/ 236 w 4028"/>
                <a:gd name="T25" fmla="*/ 57 h 594"/>
                <a:gd name="T26" fmla="*/ 253 w 4028"/>
                <a:gd name="T27" fmla="*/ 0 h 594"/>
                <a:gd name="T28" fmla="*/ 273 w 4028"/>
                <a:gd name="T29" fmla="*/ 83 h 594"/>
                <a:gd name="T30" fmla="*/ 288 w 4028"/>
                <a:gd name="T31" fmla="*/ 107 h 594"/>
                <a:gd name="T32" fmla="*/ 308 w 4028"/>
                <a:gd name="T33" fmla="*/ 14 h 594"/>
                <a:gd name="T34" fmla="*/ 324 w 4028"/>
                <a:gd name="T35" fmla="*/ 22 h 594"/>
                <a:gd name="T36" fmla="*/ 343 w 4028"/>
                <a:gd name="T37" fmla="*/ 112 h 594"/>
                <a:gd name="T38" fmla="*/ 359 w 4028"/>
                <a:gd name="T39" fmla="*/ 76 h 594"/>
                <a:gd name="T40" fmla="*/ 378 w 4028"/>
                <a:gd name="T41" fmla="*/ 6 h 594"/>
                <a:gd name="T42" fmla="*/ 398 w 4028"/>
                <a:gd name="T43" fmla="*/ 85 h 594"/>
                <a:gd name="T44" fmla="*/ 414 w 4028"/>
                <a:gd name="T45" fmla="*/ 107 h 594"/>
                <a:gd name="T46" fmla="*/ 433 w 4028"/>
                <a:gd name="T47" fmla="*/ 14 h 594"/>
                <a:gd name="T48" fmla="*/ 449 w 4028"/>
                <a:gd name="T49" fmla="*/ 22 h 594"/>
                <a:gd name="T50" fmla="*/ 469 w 4028"/>
                <a:gd name="T51" fmla="*/ 112 h 594"/>
                <a:gd name="T52" fmla="*/ 485 w 4028"/>
                <a:gd name="T53" fmla="*/ 73 h 594"/>
                <a:gd name="T54" fmla="*/ 503 w 4028"/>
                <a:gd name="T55" fmla="*/ 0 h 594"/>
                <a:gd name="T56" fmla="*/ 522 w 4028"/>
                <a:gd name="T57" fmla="*/ 73 h 594"/>
                <a:gd name="T58" fmla="*/ 538 w 4028"/>
                <a:gd name="T59" fmla="*/ 112 h 594"/>
                <a:gd name="T60" fmla="*/ 558 w 4028"/>
                <a:gd name="T61" fmla="*/ 22 h 594"/>
                <a:gd name="T62" fmla="*/ 574 w 4028"/>
                <a:gd name="T63" fmla="*/ 14 h 594"/>
                <a:gd name="T64" fmla="*/ 593 w 4028"/>
                <a:gd name="T65" fmla="*/ 107 h 594"/>
                <a:gd name="T66" fmla="*/ 609 w 4028"/>
                <a:gd name="T67" fmla="*/ 83 h 594"/>
                <a:gd name="T68" fmla="*/ 629 w 4028"/>
                <a:gd name="T69" fmla="*/ 0 h 594"/>
                <a:gd name="T70" fmla="*/ 646 w 4028"/>
                <a:gd name="T71" fmla="*/ 57 h 594"/>
                <a:gd name="T72" fmla="*/ 662 w 4028"/>
                <a:gd name="T73" fmla="*/ 114 h 594"/>
                <a:gd name="T74" fmla="*/ 681 w 4028"/>
                <a:gd name="T75" fmla="*/ 31 h 594"/>
                <a:gd name="T76" fmla="*/ 698 w 4028"/>
                <a:gd name="T77" fmla="*/ 7 h 594"/>
                <a:gd name="T78" fmla="*/ 717 w 4028"/>
                <a:gd name="T79" fmla="*/ 100 h 594"/>
                <a:gd name="T80" fmla="*/ 733 w 4028"/>
                <a:gd name="T81" fmla="*/ 92 h 594"/>
                <a:gd name="T82" fmla="*/ 753 w 4028"/>
                <a:gd name="T83" fmla="*/ 2 h 594"/>
                <a:gd name="T84" fmla="*/ 768 w 4028"/>
                <a:gd name="T85" fmla="*/ 41 h 594"/>
                <a:gd name="T86" fmla="*/ 787 w 4028"/>
                <a:gd name="T87" fmla="*/ 115 h 594"/>
                <a:gd name="T88" fmla="*/ 805 w 4028"/>
                <a:gd name="T89" fmla="*/ 41 h 594"/>
                <a:gd name="T90" fmla="*/ 822 w 4028"/>
                <a:gd name="T91" fmla="*/ 2 h 594"/>
                <a:gd name="T92" fmla="*/ 841 w 4028"/>
                <a:gd name="T93" fmla="*/ 92 h 594"/>
                <a:gd name="T94" fmla="*/ 857 w 4028"/>
                <a:gd name="T95" fmla="*/ 100 h 594"/>
                <a:gd name="T96" fmla="*/ 876 w 4028"/>
                <a:gd name="T97" fmla="*/ 7 h 594"/>
                <a:gd name="T98" fmla="*/ 892 w 4028"/>
                <a:gd name="T99" fmla="*/ 31 h 594"/>
                <a:gd name="T100" fmla="*/ 912 w 4028"/>
                <a:gd name="T101" fmla="*/ 114 h 594"/>
                <a:gd name="T102" fmla="*/ 929 w 4028"/>
                <a:gd name="T103" fmla="*/ 57 h 594"/>
                <a:gd name="T104" fmla="*/ 945 w 4028"/>
                <a:gd name="T105" fmla="*/ 0 h 594"/>
                <a:gd name="T106" fmla="*/ 965 w 4028"/>
                <a:gd name="T107" fmla="*/ 83 h 594"/>
                <a:gd name="T108" fmla="*/ 980 w 4028"/>
                <a:gd name="T109" fmla="*/ 107 h 594"/>
                <a:gd name="T110" fmla="*/ 1001 w 4028"/>
                <a:gd name="T111" fmla="*/ 14 h 594"/>
                <a:gd name="T112" fmla="*/ 1016 w 4028"/>
                <a:gd name="T113" fmla="*/ 22 h 594"/>
                <a:gd name="T114" fmla="*/ 1036 w 4028"/>
                <a:gd name="T115" fmla="*/ 112 h 594"/>
                <a:gd name="T116" fmla="*/ 1052 w 4028"/>
                <a:gd name="T117" fmla="*/ 73 h 594"/>
                <a:gd name="T118" fmla="*/ 1070 w 4028"/>
                <a:gd name="T119" fmla="*/ 0 h 594"/>
                <a:gd name="T120" fmla="*/ 1089 w 4028"/>
                <a:gd name="T121" fmla="*/ 73 h 594"/>
                <a:gd name="T122" fmla="*/ 1106 w 4028"/>
                <a:gd name="T123" fmla="*/ 110 h 594"/>
                <a:gd name="T124" fmla="*/ 1129 w 4028"/>
                <a:gd name="T125" fmla="*/ 17 h 59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028"/>
                <a:gd name="T190" fmla="*/ 0 h 594"/>
                <a:gd name="T191" fmla="*/ 4028 w 4028"/>
                <a:gd name="T192" fmla="*/ 594 h 59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028" h="594">
                  <a:moveTo>
                    <a:pt x="0" y="0"/>
                  </a:moveTo>
                  <a:lnTo>
                    <a:pt x="7" y="53"/>
                  </a:lnTo>
                  <a:lnTo>
                    <a:pt x="12" y="109"/>
                  </a:lnTo>
                  <a:lnTo>
                    <a:pt x="20" y="163"/>
                  </a:lnTo>
                  <a:lnTo>
                    <a:pt x="28" y="217"/>
                  </a:lnTo>
                  <a:lnTo>
                    <a:pt x="36" y="268"/>
                  </a:lnTo>
                  <a:lnTo>
                    <a:pt x="41" y="316"/>
                  </a:lnTo>
                  <a:lnTo>
                    <a:pt x="48" y="362"/>
                  </a:lnTo>
                  <a:lnTo>
                    <a:pt x="51" y="385"/>
                  </a:lnTo>
                  <a:lnTo>
                    <a:pt x="56" y="406"/>
                  </a:lnTo>
                  <a:lnTo>
                    <a:pt x="59" y="426"/>
                  </a:lnTo>
                  <a:lnTo>
                    <a:pt x="61" y="447"/>
                  </a:lnTo>
                  <a:lnTo>
                    <a:pt x="66" y="465"/>
                  </a:lnTo>
                  <a:lnTo>
                    <a:pt x="69" y="483"/>
                  </a:lnTo>
                  <a:lnTo>
                    <a:pt x="72" y="498"/>
                  </a:lnTo>
                  <a:lnTo>
                    <a:pt x="77" y="513"/>
                  </a:lnTo>
                  <a:lnTo>
                    <a:pt x="79" y="529"/>
                  </a:lnTo>
                  <a:lnTo>
                    <a:pt x="85" y="541"/>
                  </a:lnTo>
                  <a:lnTo>
                    <a:pt x="87" y="554"/>
                  </a:lnTo>
                  <a:lnTo>
                    <a:pt x="90" y="562"/>
                  </a:lnTo>
                  <a:lnTo>
                    <a:pt x="92" y="572"/>
                  </a:lnTo>
                  <a:lnTo>
                    <a:pt x="97" y="580"/>
                  </a:lnTo>
                  <a:lnTo>
                    <a:pt x="100" y="585"/>
                  </a:lnTo>
                  <a:lnTo>
                    <a:pt x="105" y="590"/>
                  </a:lnTo>
                  <a:lnTo>
                    <a:pt x="108" y="590"/>
                  </a:lnTo>
                  <a:lnTo>
                    <a:pt x="110" y="593"/>
                  </a:lnTo>
                  <a:lnTo>
                    <a:pt x="113" y="593"/>
                  </a:lnTo>
                  <a:lnTo>
                    <a:pt x="115" y="590"/>
                  </a:lnTo>
                  <a:lnTo>
                    <a:pt x="118" y="585"/>
                  </a:lnTo>
                  <a:lnTo>
                    <a:pt x="121" y="577"/>
                  </a:lnTo>
                  <a:lnTo>
                    <a:pt x="126" y="567"/>
                  </a:lnTo>
                  <a:lnTo>
                    <a:pt x="128" y="554"/>
                  </a:lnTo>
                  <a:lnTo>
                    <a:pt x="131" y="536"/>
                  </a:lnTo>
                  <a:lnTo>
                    <a:pt x="136" y="518"/>
                  </a:lnTo>
                  <a:lnTo>
                    <a:pt x="139" y="498"/>
                  </a:lnTo>
                  <a:lnTo>
                    <a:pt x="144" y="477"/>
                  </a:lnTo>
                  <a:lnTo>
                    <a:pt x="146" y="454"/>
                  </a:lnTo>
                  <a:lnTo>
                    <a:pt x="149" y="429"/>
                  </a:lnTo>
                  <a:lnTo>
                    <a:pt x="154" y="403"/>
                  </a:lnTo>
                  <a:lnTo>
                    <a:pt x="157" y="378"/>
                  </a:lnTo>
                  <a:lnTo>
                    <a:pt x="159" y="350"/>
                  </a:lnTo>
                  <a:lnTo>
                    <a:pt x="167" y="296"/>
                  </a:lnTo>
                  <a:lnTo>
                    <a:pt x="175" y="240"/>
                  </a:lnTo>
                  <a:lnTo>
                    <a:pt x="177" y="214"/>
                  </a:lnTo>
                  <a:lnTo>
                    <a:pt x="182" y="186"/>
                  </a:lnTo>
                  <a:lnTo>
                    <a:pt x="185" y="161"/>
                  </a:lnTo>
                  <a:lnTo>
                    <a:pt x="188" y="138"/>
                  </a:lnTo>
                  <a:lnTo>
                    <a:pt x="193" y="112"/>
                  </a:lnTo>
                  <a:lnTo>
                    <a:pt x="195" y="92"/>
                  </a:lnTo>
                  <a:lnTo>
                    <a:pt x="198" y="71"/>
                  </a:lnTo>
                  <a:lnTo>
                    <a:pt x="203" y="53"/>
                  </a:lnTo>
                  <a:lnTo>
                    <a:pt x="206" y="38"/>
                  </a:lnTo>
                  <a:lnTo>
                    <a:pt x="208" y="25"/>
                  </a:lnTo>
                  <a:lnTo>
                    <a:pt x="213" y="12"/>
                  </a:lnTo>
                  <a:lnTo>
                    <a:pt x="216" y="5"/>
                  </a:lnTo>
                  <a:lnTo>
                    <a:pt x="221" y="0"/>
                  </a:lnTo>
                  <a:lnTo>
                    <a:pt x="224" y="0"/>
                  </a:lnTo>
                  <a:lnTo>
                    <a:pt x="226" y="0"/>
                  </a:lnTo>
                  <a:lnTo>
                    <a:pt x="229" y="5"/>
                  </a:lnTo>
                  <a:lnTo>
                    <a:pt x="234" y="12"/>
                  </a:lnTo>
                  <a:lnTo>
                    <a:pt x="237" y="25"/>
                  </a:lnTo>
                  <a:lnTo>
                    <a:pt x="242" y="38"/>
                  </a:lnTo>
                  <a:lnTo>
                    <a:pt x="244" y="53"/>
                  </a:lnTo>
                  <a:lnTo>
                    <a:pt x="247" y="71"/>
                  </a:lnTo>
                  <a:lnTo>
                    <a:pt x="252" y="92"/>
                  </a:lnTo>
                  <a:lnTo>
                    <a:pt x="255" y="112"/>
                  </a:lnTo>
                  <a:lnTo>
                    <a:pt x="260" y="138"/>
                  </a:lnTo>
                  <a:lnTo>
                    <a:pt x="262" y="161"/>
                  </a:lnTo>
                  <a:lnTo>
                    <a:pt x="265" y="186"/>
                  </a:lnTo>
                  <a:lnTo>
                    <a:pt x="267" y="214"/>
                  </a:lnTo>
                  <a:lnTo>
                    <a:pt x="273" y="240"/>
                  </a:lnTo>
                  <a:lnTo>
                    <a:pt x="280" y="296"/>
                  </a:lnTo>
                  <a:lnTo>
                    <a:pt x="285" y="350"/>
                  </a:lnTo>
                  <a:lnTo>
                    <a:pt x="291" y="378"/>
                  </a:lnTo>
                  <a:lnTo>
                    <a:pt x="293" y="403"/>
                  </a:lnTo>
                  <a:lnTo>
                    <a:pt x="296" y="429"/>
                  </a:lnTo>
                  <a:lnTo>
                    <a:pt x="301" y="454"/>
                  </a:lnTo>
                  <a:lnTo>
                    <a:pt x="304" y="477"/>
                  </a:lnTo>
                  <a:lnTo>
                    <a:pt x="306" y="498"/>
                  </a:lnTo>
                  <a:lnTo>
                    <a:pt x="311" y="518"/>
                  </a:lnTo>
                  <a:lnTo>
                    <a:pt x="314" y="536"/>
                  </a:lnTo>
                  <a:lnTo>
                    <a:pt x="316" y="554"/>
                  </a:lnTo>
                  <a:lnTo>
                    <a:pt x="322" y="567"/>
                  </a:lnTo>
                  <a:lnTo>
                    <a:pt x="324" y="577"/>
                  </a:lnTo>
                  <a:lnTo>
                    <a:pt x="329" y="585"/>
                  </a:lnTo>
                  <a:lnTo>
                    <a:pt x="332" y="590"/>
                  </a:lnTo>
                  <a:lnTo>
                    <a:pt x="334" y="593"/>
                  </a:lnTo>
                  <a:lnTo>
                    <a:pt x="337" y="593"/>
                  </a:lnTo>
                  <a:lnTo>
                    <a:pt x="337" y="590"/>
                  </a:lnTo>
                  <a:lnTo>
                    <a:pt x="342" y="585"/>
                  </a:lnTo>
                  <a:lnTo>
                    <a:pt x="345" y="577"/>
                  </a:lnTo>
                  <a:lnTo>
                    <a:pt x="350" y="567"/>
                  </a:lnTo>
                  <a:lnTo>
                    <a:pt x="352" y="554"/>
                  </a:lnTo>
                  <a:lnTo>
                    <a:pt x="355" y="536"/>
                  </a:lnTo>
                  <a:lnTo>
                    <a:pt x="360" y="518"/>
                  </a:lnTo>
                  <a:lnTo>
                    <a:pt x="363" y="498"/>
                  </a:lnTo>
                  <a:lnTo>
                    <a:pt x="365" y="477"/>
                  </a:lnTo>
                  <a:lnTo>
                    <a:pt x="371" y="454"/>
                  </a:lnTo>
                  <a:lnTo>
                    <a:pt x="373" y="429"/>
                  </a:lnTo>
                  <a:lnTo>
                    <a:pt x="376" y="403"/>
                  </a:lnTo>
                  <a:lnTo>
                    <a:pt x="381" y="378"/>
                  </a:lnTo>
                  <a:lnTo>
                    <a:pt x="383" y="350"/>
                  </a:lnTo>
                  <a:lnTo>
                    <a:pt x="391" y="296"/>
                  </a:lnTo>
                  <a:lnTo>
                    <a:pt x="399" y="240"/>
                  </a:lnTo>
                  <a:lnTo>
                    <a:pt x="401" y="214"/>
                  </a:lnTo>
                  <a:lnTo>
                    <a:pt x="404" y="186"/>
                  </a:lnTo>
                  <a:lnTo>
                    <a:pt x="409" y="161"/>
                  </a:lnTo>
                  <a:lnTo>
                    <a:pt x="412" y="138"/>
                  </a:lnTo>
                  <a:lnTo>
                    <a:pt x="414" y="112"/>
                  </a:lnTo>
                  <a:lnTo>
                    <a:pt x="419" y="92"/>
                  </a:lnTo>
                  <a:lnTo>
                    <a:pt x="422" y="71"/>
                  </a:lnTo>
                  <a:lnTo>
                    <a:pt x="425" y="53"/>
                  </a:lnTo>
                  <a:lnTo>
                    <a:pt x="430" y="38"/>
                  </a:lnTo>
                  <a:lnTo>
                    <a:pt x="432" y="25"/>
                  </a:lnTo>
                  <a:lnTo>
                    <a:pt x="437" y="12"/>
                  </a:lnTo>
                  <a:lnTo>
                    <a:pt x="440" y="5"/>
                  </a:lnTo>
                  <a:lnTo>
                    <a:pt x="443" y="0"/>
                  </a:lnTo>
                  <a:lnTo>
                    <a:pt x="445" y="0"/>
                  </a:lnTo>
                  <a:lnTo>
                    <a:pt x="448" y="0"/>
                  </a:lnTo>
                  <a:lnTo>
                    <a:pt x="450" y="0"/>
                  </a:lnTo>
                  <a:lnTo>
                    <a:pt x="453" y="5"/>
                  </a:lnTo>
                  <a:lnTo>
                    <a:pt x="458" y="12"/>
                  </a:lnTo>
                  <a:lnTo>
                    <a:pt x="461" y="25"/>
                  </a:lnTo>
                  <a:lnTo>
                    <a:pt x="463" y="38"/>
                  </a:lnTo>
                  <a:lnTo>
                    <a:pt x="468" y="53"/>
                  </a:lnTo>
                  <a:lnTo>
                    <a:pt x="471" y="71"/>
                  </a:lnTo>
                  <a:lnTo>
                    <a:pt x="476" y="92"/>
                  </a:lnTo>
                  <a:lnTo>
                    <a:pt x="479" y="112"/>
                  </a:lnTo>
                  <a:lnTo>
                    <a:pt x="481" y="138"/>
                  </a:lnTo>
                  <a:lnTo>
                    <a:pt x="484" y="161"/>
                  </a:lnTo>
                  <a:lnTo>
                    <a:pt x="489" y="186"/>
                  </a:lnTo>
                  <a:lnTo>
                    <a:pt x="492" y="214"/>
                  </a:lnTo>
                  <a:lnTo>
                    <a:pt x="497" y="240"/>
                  </a:lnTo>
                  <a:lnTo>
                    <a:pt x="502" y="296"/>
                  </a:lnTo>
                  <a:lnTo>
                    <a:pt x="510" y="350"/>
                  </a:lnTo>
                  <a:lnTo>
                    <a:pt x="515" y="378"/>
                  </a:lnTo>
                  <a:lnTo>
                    <a:pt x="517" y="403"/>
                  </a:lnTo>
                  <a:lnTo>
                    <a:pt x="520" y="429"/>
                  </a:lnTo>
                  <a:lnTo>
                    <a:pt x="523" y="454"/>
                  </a:lnTo>
                  <a:lnTo>
                    <a:pt x="528" y="477"/>
                  </a:lnTo>
                  <a:lnTo>
                    <a:pt x="530" y="498"/>
                  </a:lnTo>
                  <a:lnTo>
                    <a:pt x="535" y="518"/>
                  </a:lnTo>
                  <a:lnTo>
                    <a:pt x="538" y="536"/>
                  </a:lnTo>
                  <a:lnTo>
                    <a:pt x="541" y="554"/>
                  </a:lnTo>
                  <a:lnTo>
                    <a:pt x="546" y="567"/>
                  </a:lnTo>
                  <a:lnTo>
                    <a:pt x="548" y="577"/>
                  </a:lnTo>
                  <a:lnTo>
                    <a:pt x="553" y="585"/>
                  </a:lnTo>
                  <a:lnTo>
                    <a:pt x="556" y="590"/>
                  </a:lnTo>
                  <a:lnTo>
                    <a:pt x="556" y="593"/>
                  </a:lnTo>
                  <a:lnTo>
                    <a:pt x="559" y="593"/>
                  </a:lnTo>
                  <a:lnTo>
                    <a:pt x="561" y="593"/>
                  </a:lnTo>
                  <a:lnTo>
                    <a:pt x="561" y="590"/>
                  </a:lnTo>
                  <a:lnTo>
                    <a:pt x="566" y="585"/>
                  </a:lnTo>
                  <a:lnTo>
                    <a:pt x="569" y="577"/>
                  </a:lnTo>
                  <a:lnTo>
                    <a:pt x="574" y="567"/>
                  </a:lnTo>
                  <a:lnTo>
                    <a:pt x="577" y="554"/>
                  </a:lnTo>
                  <a:lnTo>
                    <a:pt x="579" y="536"/>
                  </a:lnTo>
                  <a:lnTo>
                    <a:pt x="584" y="518"/>
                  </a:lnTo>
                  <a:lnTo>
                    <a:pt x="587" y="498"/>
                  </a:lnTo>
                  <a:lnTo>
                    <a:pt x="590" y="477"/>
                  </a:lnTo>
                  <a:lnTo>
                    <a:pt x="595" y="454"/>
                  </a:lnTo>
                  <a:lnTo>
                    <a:pt x="597" y="429"/>
                  </a:lnTo>
                  <a:lnTo>
                    <a:pt x="600" y="403"/>
                  </a:lnTo>
                  <a:lnTo>
                    <a:pt x="605" y="378"/>
                  </a:lnTo>
                  <a:lnTo>
                    <a:pt x="608" y="350"/>
                  </a:lnTo>
                  <a:lnTo>
                    <a:pt x="615" y="296"/>
                  </a:lnTo>
                  <a:lnTo>
                    <a:pt x="623" y="240"/>
                  </a:lnTo>
                  <a:lnTo>
                    <a:pt x="626" y="214"/>
                  </a:lnTo>
                  <a:lnTo>
                    <a:pt x="628" y="186"/>
                  </a:lnTo>
                  <a:lnTo>
                    <a:pt x="631" y="161"/>
                  </a:lnTo>
                  <a:lnTo>
                    <a:pt x="636" y="138"/>
                  </a:lnTo>
                  <a:lnTo>
                    <a:pt x="638" y="112"/>
                  </a:lnTo>
                  <a:lnTo>
                    <a:pt x="644" y="92"/>
                  </a:lnTo>
                  <a:lnTo>
                    <a:pt x="646" y="71"/>
                  </a:lnTo>
                  <a:lnTo>
                    <a:pt x="649" y="53"/>
                  </a:lnTo>
                  <a:lnTo>
                    <a:pt x="654" y="38"/>
                  </a:lnTo>
                  <a:lnTo>
                    <a:pt x="656" y="25"/>
                  </a:lnTo>
                  <a:lnTo>
                    <a:pt x="662" y="12"/>
                  </a:lnTo>
                  <a:lnTo>
                    <a:pt x="664" y="5"/>
                  </a:lnTo>
                  <a:lnTo>
                    <a:pt x="667" y="0"/>
                  </a:lnTo>
                  <a:lnTo>
                    <a:pt x="669" y="0"/>
                  </a:lnTo>
                  <a:lnTo>
                    <a:pt x="672" y="0"/>
                  </a:lnTo>
                  <a:lnTo>
                    <a:pt x="675" y="0"/>
                  </a:lnTo>
                  <a:lnTo>
                    <a:pt x="677" y="5"/>
                  </a:lnTo>
                  <a:lnTo>
                    <a:pt x="680" y="12"/>
                  </a:lnTo>
                  <a:lnTo>
                    <a:pt x="685" y="25"/>
                  </a:lnTo>
                  <a:lnTo>
                    <a:pt x="687" y="38"/>
                  </a:lnTo>
                  <a:lnTo>
                    <a:pt x="693" y="53"/>
                  </a:lnTo>
                  <a:lnTo>
                    <a:pt x="695" y="71"/>
                  </a:lnTo>
                  <a:lnTo>
                    <a:pt x="698" y="92"/>
                  </a:lnTo>
                  <a:lnTo>
                    <a:pt x="700" y="112"/>
                  </a:lnTo>
                  <a:lnTo>
                    <a:pt x="705" y="138"/>
                  </a:lnTo>
                  <a:lnTo>
                    <a:pt x="708" y="161"/>
                  </a:lnTo>
                  <a:lnTo>
                    <a:pt x="713" y="186"/>
                  </a:lnTo>
                  <a:lnTo>
                    <a:pt x="716" y="214"/>
                  </a:lnTo>
                  <a:lnTo>
                    <a:pt x="718" y="240"/>
                  </a:lnTo>
                  <a:lnTo>
                    <a:pt x="726" y="296"/>
                  </a:lnTo>
                  <a:lnTo>
                    <a:pt x="734" y="350"/>
                  </a:lnTo>
                  <a:lnTo>
                    <a:pt x="736" y="378"/>
                  </a:lnTo>
                  <a:lnTo>
                    <a:pt x="739" y="403"/>
                  </a:lnTo>
                  <a:lnTo>
                    <a:pt x="744" y="429"/>
                  </a:lnTo>
                  <a:lnTo>
                    <a:pt x="747" y="454"/>
                  </a:lnTo>
                  <a:lnTo>
                    <a:pt x="752" y="477"/>
                  </a:lnTo>
                  <a:lnTo>
                    <a:pt x="754" y="498"/>
                  </a:lnTo>
                  <a:lnTo>
                    <a:pt x="757" y="518"/>
                  </a:lnTo>
                  <a:lnTo>
                    <a:pt x="762" y="536"/>
                  </a:lnTo>
                  <a:lnTo>
                    <a:pt x="765" y="554"/>
                  </a:lnTo>
                  <a:lnTo>
                    <a:pt x="767" y="567"/>
                  </a:lnTo>
                  <a:lnTo>
                    <a:pt x="772" y="577"/>
                  </a:lnTo>
                  <a:lnTo>
                    <a:pt x="775" y="585"/>
                  </a:lnTo>
                  <a:lnTo>
                    <a:pt x="778" y="590"/>
                  </a:lnTo>
                  <a:lnTo>
                    <a:pt x="780" y="593"/>
                  </a:lnTo>
                  <a:lnTo>
                    <a:pt x="783" y="593"/>
                  </a:lnTo>
                  <a:lnTo>
                    <a:pt x="785" y="590"/>
                  </a:lnTo>
                  <a:lnTo>
                    <a:pt x="788" y="585"/>
                  </a:lnTo>
                  <a:lnTo>
                    <a:pt x="793" y="577"/>
                  </a:lnTo>
                  <a:lnTo>
                    <a:pt x="796" y="567"/>
                  </a:lnTo>
                  <a:lnTo>
                    <a:pt x="801" y="554"/>
                  </a:lnTo>
                  <a:lnTo>
                    <a:pt x="803" y="536"/>
                  </a:lnTo>
                  <a:lnTo>
                    <a:pt x="806" y="518"/>
                  </a:lnTo>
                  <a:lnTo>
                    <a:pt x="811" y="498"/>
                  </a:lnTo>
                  <a:lnTo>
                    <a:pt x="814" y="477"/>
                  </a:lnTo>
                  <a:lnTo>
                    <a:pt x="816" y="454"/>
                  </a:lnTo>
                  <a:lnTo>
                    <a:pt x="821" y="429"/>
                  </a:lnTo>
                  <a:lnTo>
                    <a:pt x="824" y="403"/>
                  </a:lnTo>
                  <a:lnTo>
                    <a:pt x="829" y="378"/>
                  </a:lnTo>
                  <a:lnTo>
                    <a:pt x="832" y="350"/>
                  </a:lnTo>
                  <a:lnTo>
                    <a:pt x="839" y="296"/>
                  </a:lnTo>
                  <a:lnTo>
                    <a:pt x="845" y="240"/>
                  </a:lnTo>
                  <a:lnTo>
                    <a:pt x="850" y="214"/>
                  </a:lnTo>
                  <a:lnTo>
                    <a:pt x="852" y="186"/>
                  </a:lnTo>
                  <a:lnTo>
                    <a:pt x="855" y="161"/>
                  </a:lnTo>
                  <a:lnTo>
                    <a:pt x="860" y="138"/>
                  </a:lnTo>
                  <a:lnTo>
                    <a:pt x="863" y="112"/>
                  </a:lnTo>
                  <a:lnTo>
                    <a:pt x="865" y="92"/>
                  </a:lnTo>
                  <a:lnTo>
                    <a:pt x="870" y="71"/>
                  </a:lnTo>
                  <a:lnTo>
                    <a:pt x="873" y="53"/>
                  </a:lnTo>
                  <a:lnTo>
                    <a:pt x="878" y="38"/>
                  </a:lnTo>
                  <a:lnTo>
                    <a:pt x="881" y="25"/>
                  </a:lnTo>
                  <a:lnTo>
                    <a:pt x="883" y="12"/>
                  </a:lnTo>
                  <a:lnTo>
                    <a:pt x="888" y="5"/>
                  </a:lnTo>
                  <a:lnTo>
                    <a:pt x="891" y="0"/>
                  </a:lnTo>
                  <a:lnTo>
                    <a:pt x="894" y="0"/>
                  </a:lnTo>
                  <a:lnTo>
                    <a:pt x="896" y="0"/>
                  </a:lnTo>
                  <a:lnTo>
                    <a:pt x="899" y="0"/>
                  </a:lnTo>
                  <a:lnTo>
                    <a:pt x="901" y="5"/>
                  </a:lnTo>
                  <a:lnTo>
                    <a:pt x="904" y="12"/>
                  </a:lnTo>
                  <a:lnTo>
                    <a:pt x="909" y="25"/>
                  </a:lnTo>
                  <a:lnTo>
                    <a:pt x="912" y="38"/>
                  </a:lnTo>
                  <a:lnTo>
                    <a:pt x="914" y="53"/>
                  </a:lnTo>
                  <a:lnTo>
                    <a:pt x="919" y="71"/>
                  </a:lnTo>
                  <a:lnTo>
                    <a:pt x="922" y="92"/>
                  </a:lnTo>
                  <a:lnTo>
                    <a:pt x="924" y="112"/>
                  </a:lnTo>
                  <a:lnTo>
                    <a:pt x="930" y="138"/>
                  </a:lnTo>
                  <a:lnTo>
                    <a:pt x="932" y="161"/>
                  </a:lnTo>
                  <a:lnTo>
                    <a:pt x="937" y="186"/>
                  </a:lnTo>
                  <a:lnTo>
                    <a:pt x="940" y="214"/>
                  </a:lnTo>
                  <a:lnTo>
                    <a:pt x="942" y="240"/>
                  </a:lnTo>
                  <a:lnTo>
                    <a:pt x="950" y="296"/>
                  </a:lnTo>
                  <a:lnTo>
                    <a:pt x="958" y="350"/>
                  </a:lnTo>
                  <a:lnTo>
                    <a:pt x="961" y="378"/>
                  </a:lnTo>
                  <a:lnTo>
                    <a:pt x="963" y="403"/>
                  </a:lnTo>
                  <a:lnTo>
                    <a:pt x="968" y="429"/>
                  </a:lnTo>
                  <a:lnTo>
                    <a:pt x="971" y="454"/>
                  </a:lnTo>
                  <a:lnTo>
                    <a:pt x="976" y="477"/>
                  </a:lnTo>
                  <a:lnTo>
                    <a:pt x="979" y="498"/>
                  </a:lnTo>
                  <a:lnTo>
                    <a:pt x="981" y="518"/>
                  </a:lnTo>
                  <a:lnTo>
                    <a:pt x="986" y="536"/>
                  </a:lnTo>
                  <a:lnTo>
                    <a:pt x="989" y="554"/>
                  </a:lnTo>
                  <a:lnTo>
                    <a:pt x="991" y="567"/>
                  </a:lnTo>
                  <a:lnTo>
                    <a:pt x="997" y="577"/>
                  </a:lnTo>
                  <a:lnTo>
                    <a:pt x="999" y="585"/>
                  </a:lnTo>
                  <a:lnTo>
                    <a:pt x="1002" y="590"/>
                  </a:lnTo>
                  <a:lnTo>
                    <a:pt x="1004" y="593"/>
                  </a:lnTo>
                  <a:lnTo>
                    <a:pt x="1007" y="593"/>
                  </a:lnTo>
                  <a:lnTo>
                    <a:pt x="1009" y="590"/>
                  </a:lnTo>
                  <a:lnTo>
                    <a:pt x="1012" y="585"/>
                  </a:lnTo>
                  <a:lnTo>
                    <a:pt x="1017" y="577"/>
                  </a:lnTo>
                  <a:lnTo>
                    <a:pt x="1020" y="567"/>
                  </a:lnTo>
                  <a:lnTo>
                    <a:pt x="1022" y="554"/>
                  </a:lnTo>
                  <a:lnTo>
                    <a:pt x="1028" y="536"/>
                  </a:lnTo>
                  <a:lnTo>
                    <a:pt x="1030" y="518"/>
                  </a:lnTo>
                  <a:lnTo>
                    <a:pt x="1033" y="498"/>
                  </a:lnTo>
                  <a:lnTo>
                    <a:pt x="1038" y="477"/>
                  </a:lnTo>
                  <a:lnTo>
                    <a:pt x="1040" y="454"/>
                  </a:lnTo>
                  <a:lnTo>
                    <a:pt x="1046" y="429"/>
                  </a:lnTo>
                  <a:lnTo>
                    <a:pt x="1048" y="403"/>
                  </a:lnTo>
                  <a:lnTo>
                    <a:pt x="1051" y="378"/>
                  </a:lnTo>
                  <a:lnTo>
                    <a:pt x="1056" y="350"/>
                  </a:lnTo>
                  <a:lnTo>
                    <a:pt x="1061" y="296"/>
                  </a:lnTo>
                  <a:lnTo>
                    <a:pt x="1069" y="240"/>
                  </a:lnTo>
                  <a:lnTo>
                    <a:pt x="1071" y="214"/>
                  </a:lnTo>
                  <a:lnTo>
                    <a:pt x="1076" y="186"/>
                  </a:lnTo>
                  <a:lnTo>
                    <a:pt x="1079" y="161"/>
                  </a:lnTo>
                  <a:lnTo>
                    <a:pt x="1084" y="138"/>
                  </a:lnTo>
                  <a:lnTo>
                    <a:pt x="1087" y="112"/>
                  </a:lnTo>
                  <a:lnTo>
                    <a:pt x="1089" y="92"/>
                  </a:lnTo>
                  <a:lnTo>
                    <a:pt x="1094" y="71"/>
                  </a:lnTo>
                  <a:lnTo>
                    <a:pt x="1097" y="53"/>
                  </a:lnTo>
                  <a:lnTo>
                    <a:pt x="1100" y="38"/>
                  </a:lnTo>
                  <a:lnTo>
                    <a:pt x="1102" y="25"/>
                  </a:lnTo>
                  <a:lnTo>
                    <a:pt x="1107" y="12"/>
                  </a:lnTo>
                  <a:lnTo>
                    <a:pt x="1110" y="5"/>
                  </a:lnTo>
                  <a:lnTo>
                    <a:pt x="1115" y="0"/>
                  </a:lnTo>
                  <a:lnTo>
                    <a:pt x="1118" y="0"/>
                  </a:lnTo>
                  <a:lnTo>
                    <a:pt x="1120" y="0"/>
                  </a:lnTo>
                  <a:lnTo>
                    <a:pt x="1125" y="5"/>
                  </a:lnTo>
                  <a:lnTo>
                    <a:pt x="1128" y="12"/>
                  </a:lnTo>
                  <a:lnTo>
                    <a:pt x="1131" y="23"/>
                  </a:lnTo>
                  <a:lnTo>
                    <a:pt x="1136" y="38"/>
                  </a:lnTo>
                  <a:lnTo>
                    <a:pt x="1138" y="53"/>
                  </a:lnTo>
                  <a:lnTo>
                    <a:pt x="1141" y="71"/>
                  </a:lnTo>
                  <a:lnTo>
                    <a:pt x="1146" y="92"/>
                  </a:lnTo>
                  <a:lnTo>
                    <a:pt x="1149" y="112"/>
                  </a:lnTo>
                  <a:lnTo>
                    <a:pt x="1154" y="135"/>
                  </a:lnTo>
                  <a:lnTo>
                    <a:pt x="1156" y="161"/>
                  </a:lnTo>
                  <a:lnTo>
                    <a:pt x="1159" y="184"/>
                  </a:lnTo>
                  <a:lnTo>
                    <a:pt x="1164" y="212"/>
                  </a:lnTo>
                  <a:lnTo>
                    <a:pt x="1167" y="240"/>
                  </a:lnTo>
                  <a:lnTo>
                    <a:pt x="1174" y="293"/>
                  </a:lnTo>
                  <a:lnTo>
                    <a:pt x="1180" y="350"/>
                  </a:lnTo>
                  <a:lnTo>
                    <a:pt x="1185" y="375"/>
                  </a:lnTo>
                  <a:lnTo>
                    <a:pt x="1187" y="401"/>
                  </a:lnTo>
                  <a:lnTo>
                    <a:pt x="1192" y="426"/>
                  </a:lnTo>
                  <a:lnTo>
                    <a:pt x="1195" y="452"/>
                  </a:lnTo>
                  <a:lnTo>
                    <a:pt x="1198" y="475"/>
                  </a:lnTo>
                  <a:lnTo>
                    <a:pt x="1203" y="498"/>
                  </a:lnTo>
                  <a:lnTo>
                    <a:pt x="1205" y="518"/>
                  </a:lnTo>
                  <a:lnTo>
                    <a:pt x="1208" y="536"/>
                  </a:lnTo>
                  <a:lnTo>
                    <a:pt x="1213" y="552"/>
                  </a:lnTo>
                  <a:lnTo>
                    <a:pt x="1216" y="564"/>
                  </a:lnTo>
                  <a:lnTo>
                    <a:pt x="1218" y="577"/>
                  </a:lnTo>
                  <a:lnTo>
                    <a:pt x="1223" y="585"/>
                  </a:lnTo>
                  <a:lnTo>
                    <a:pt x="1226" y="590"/>
                  </a:lnTo>
                  <a:lnTo>
                    <a:pt x="1228" y="590"/>
                  </a:lnTo>
                  <a:lnTo>
                    <a:pt x="1231" y="593"/>
                  </a:lnTo>
                  <a:lnTo>
                    <a:pt x="1234" y="590"/>
                  </a:lnTo>
                  <a:lnTo>
                    <a:pt x="1236" y="587"/>
                  </a:lnTo>
                  <a:lnTo>
                    <a:pt x="1239" y="580"/>
                  </a:lnTo>
                  <a:lnTo>
                    <a:pt x="1244" y="569"/>
                  </a:lnTo>
                  <a:lnTo>
                    <a:pt x="1247" y="557"/>
                  </a:lnTo>
                  <a:lnTo>
                    <a:pt x="1252" y="541"/>
                  </a:lnTo>
                  <a:lnTo>
                    <a:pt x="1254" y="523"/>
                  </a:lnTo>
                  <a:lnTo>
                    <a:pt x="1257" y="506"/>
                  </a:lnTo>
                  <a:lnTo>
                    <a:pt x="1262" y="485"/>
                  </a:lnTo>
                  <a:lnTo>
                    <a:pt x="1265" y="462"/>
                  </a:lnTo>
                  <a:lnTo>
                    <a:pt x="1270" y="439"/>
                  </a:lnTo>
                  <a:lnTo>
                    <a:pt x="1272" y="416"/>
                  </a:lnTo>
                  <a:lnTo>
                    <a:pt x="1275" y="391"/>
                  </a:lnTo>
                  <a:lnTo>
                    <a:pt x="1277" y="365"/>
                  </a:lnTo>
                  <a:lnTo>
                    <a:pt x="1285" y="311"/>
                  </a:lnTo>
                  <a:lnTo>
                    <a:pt x="1293" y="260"/>
                  </a:lnTo>
                  <a:lnTo>
                    <a:pt x="1301" y="209"/>
                  </a:lnTo>
                  <a:lnTo>
                    <a:pt x="1303" y="184"/>
                  </a:lnTo>
                  <a:lnTo>
                    <a:pt x="1308" y="161"/>
                  </a:lnTo>
                  <a:lnTo>
                    <a:pt x="1311" y="138"/>
                  </a:lnTo>
                  <a:lnTo>
                    <a:pt x="1313" y="117"/>
                  </a:lnTo>
                  <a:lnTo>
                    <a:pt x="1316" y="99"/>
                  </a:lnTo>
                  <a:lnTo>
                    <a:pt x="1321" y="81"/>
                  </a:lnTo>
                  <a:lnTo>
                    <a:pt x="1324" y="66"/>
                  </a:lnTo>
                  <a:lnTo>
                    <a:pt x="1326" y="53"/>
                  </a:lnTo>
                  <a:lnTo>
                    <a:pt x="1332" y="43"/>
                  </a:lnTo>
                  <a:lnTo>
                    <a:pt x="1334" y="35"/>
                  </a:lnTo>
                  <a:lnTo>
                    <a:pt x="1339" y="30"/>
                  </a:lnTo>
                  <a:lnTo>
                    <a:pt x="1342" y="28"/>
                  </a:lnTo>
                  <a:lnTo>
                    <a:pt x="1344" y="30"/>
                  </a:lnTo>
                  <a:lnTo>
                    <a:pt x="1347" y="35"/>
                  </a:lnTo>
                  <a:lnTo>
                    <a:pt x="1352" y="43"/>
                  </a:lnTo>
                  <a:lnTo>
                    <a:pt x="1355" y="53"/>
                  </a:lnTo>
                  <a:lnTo>
                    <a:pt x="1360" y="66"/>
                  </a:lnTo>
                  <a:lnTo>
                    <a:pt x="1362" y="81"/>
                  </a:lnTo>
                  <a:lnTo>
                    <a:pt x="1365" y="99"/>
                  </a:lnTo>
                  <a:lnTo>
                    <a:pt x="1370" y="117"/>
                  </a:lnTo>
                  <a:lnTo>
                    <a:pt x="1373" y="138"/>
                  </a:lnTo>
                  <a:lnTo>
                    <a:pt x="1378" y="161"/>
                  </a:lnTo>
                  <a:lnTo>
                    <a:pt x="1380" y="184"/>
                  </a:lnTo>
                  <a:lnTo>
                    <a:pt x="1383" y="209"/>
                  </a:lnTo>
                  <a:lnTo>
                    <a:pt x="1391" y="260"/>
                  </a:lnTo>
                  <a:lnTo>
                    <a:pt x="1399" y="311"/>
                  </a:lnTo>
                  <a:lnTo>
                    <a:pt x="1404" y="365"/>
                  </a:lnTo>
                  <a:lnTo>
                    <a:pt x="1409" y="391"/>
                  </a:lnTo>
                  <a:lnTo>
                    <a:pt x="1411" y="416"/>
                  </a:lnTo>
                  <a:lnTo>
                    <a:pt x="1414" y="439"/>
                  </a:lnTo>
                  <a:lnTo>
                    <a:pt x="1419" y="462"/>
                  </a:lnTo>
                  <a:lnTo>
                    <a:pt x="1422" y="485"/>
                  </a:lnTo>
                  <a:lnTo>
                    <a:pt x="1424" y="506"/>
                  </a:lnTo>
                  <a:lnTo>
                    <a:pt x="1429" y="523"/>
                  </a:lnTo>
                  <a:lnTo>
                    <a:pt x="1432" y="541"/>
                  </a:lnTo>
                  <a:lnTo>
                    <a:pt x="1435" y="557"/>
                  </a:lnTo>
                  <a:lnTo>
                    <a:pt x="1440" y="569"/>
                  </a:lnTo>
                  <a:lnTo>
                    <a:pt x="1442" y="580"/>
                  </a:lnTo>
                  <a:lnTo>
                    <a:pt x="1447" y="587"/>
                  </a:lnTo>
                  <a:lnTo>
                    <a:pt x="1450" y="590"/>
                  </a:lnTo>
                  <a:lnTo>
                    <a:pt x="1453" y="593"/>
                  </a:lnTo>
                  <a:lnTo>
                    <a:pt x="1455" y="590"/>
                  </a:lnTo>
                  <a:lnTo>
                    <a:pt x="1460" y="585"/>
                  </a:lnTo>
                  <a:lnTo>
                    <a:pt x="1463" y="577"/>
                  </a:lnTo>
                  <a:lnTo>
                    <a:pt x="1468" y="564"/>
                  </a:lnTo>
                  <a:lnTo>
                    <a:pt x="1471" y="552"/>
                  </a:lnTo>
                  <a:lnTo>
                    <a:pt x="1473" y="536"/>
                  </a:lnTo>
                  <a:lnTo>
                    <a:pt x="1478" y="518"/>
                  </a:lnTo>
                  <a:lnTo>
                    <a:pt x="1481" y="498"/>
                  </a:lnTo>
                  <a:lnTo>
                    <a:pt x="1486" y="475"/>
                  </a:lnTo>
                  <a:lnTo>
                    <a:pt x="1489" y="452"/>
                  </a:lnTo>
                  <a:lnTo>
                    <a:pt x="1491" y="426"/>
                  </a:lnTo>
                  <a:lnTo>
                    <a:pt x="1494" y="401"/>
                  </a:lnTo>
                  <a:lnTo>
                    <a:pt x="1499" y="375"/>
                  </a:lnTo>
                  <a:lnTo>
                    <a:pt x="1502" y="350"/>
                  </a:lnTo>
                  <a:lnTo>
                    <a:pt x="1509" y="293"/>
                  </a:lnTo>
                  <a:lnTo>
                    <a:pt x="1517" y="240"/>
                  </a:lnTo>
                  <a:lnTo>
                    <a:pt x="1520" y="212"/>
                  </a:lnTo>
                  <a:lnTo>
                    <a:pt x="1525" y="184"/>
                  </a:lnTo>
                  <a:lnTo>
                    <a:pt x="1527" y="161"/>
                  </a:lnTo>
                  <a:lnTo>
                    <a:pt x="1530" y="135"/>
                  </a:lnTo>
                  <a:lnTo>
                    <a:pt x="1532" y="112"/>
                  </a:lnTo>
                  <a:lnTo>
                    <a:pt x="1538" y="92"/>
                  </a:lnTo>
                  <a:lnTo>
                    <a:pt x="1540" y="71"/>
                  </a:lnTo>
                  <a:lnTo>
                    <a:pt x="1545" y="53"/>
                  </a:lnTo>
                  <a:lnTo>
                    <a:pt x="1548" y="38"/>
                  </a:lnTo>
                  <a:lnTo>
                    <a:pt x="1551" y="23"/>
                  </a:lnTo>
                  <a:lnTo>
                    <a:pt x="1556" y="12"/>
                  </a:lnTo>
                  <a:lnTo>
                    <a:pt x="1558" y="5"/>
                  </a:lnTo>
                  <a:lnTo>
                    <a:pt x="1563" y="0"/>
                  </a:lnTo>
                  <a:lnTo>
                    <a:pt x="1566" y="0"/>
                  </a:lnTo>
                  <a:lnTo>
                    <a:pt x="1569" y="0"/>
                  </a:lnTo>
                  <a:lnTo>
                    <a:pt x="1571" y="5"/>
                  </a:lnTo>
                  <a:lnTo>
                    <a:pt x="1576" y="12"/>
                  </a:lnTo>
                  <a:lnTo>
                    <a:pt x="1579" y="25"/>
                  </a:lnTo>
                  <a:lnTo>
                    <a:pt x="1584" y="38"/>
                  </a:lnTo>
                  <a:lnTo>
                    <a:pt x="1587" y="53"/>
                  </a:lnTo>
                  <a:lnTo>
                    <a:pt x="1589" y="71"/>
                  </a:lnTo>
                  <a:lnTo>
                    <a:pt x="1594" y="92"/>
                  </a:lnTo>
                  <a:lnTo>
                    <a:pt x="1597" y="112"/>
                  </a:lnTo>
                  <a:lnTo>
                    <a:pt x="1599" y="138"/>
                  </a:lnTo>
                  <a:lnTo>
                    <a:pt x="1605" y="161"/>
                  </a:lnTo>
                  <a:lnTo>
                    <a:pt x="1607" y="186"/>
                  </a:lnTo>
                  <a:lnTo>
                    <a:pt x="1610" y="214"/>
                  </a:lnTo>
                  <a:lnTo>
                    <a:pt x="1615" y="240"/>
                  </a:lnTo>
                  <a:lnTo>
                    <a:pt x="1623" y="296"/>
                  </a:lnTo>
                  <a:lnTo>
                    <a:pt x="1628" y="350"/>
                  </a:lnTo>
                  <a:lnTo>
                    <a:pt x="1633" y="378"/>
                  </a:lnTo>
                  <a:lnTo>
                    <a:pt x="1636" y="403"/>
                  </a:lnTo>
                  <a:lnTo>
                    <a:pt x="1638" y="429"/>
                  </a:lnTo>
                  <a:lnTo>
                    <a:pt x="1643" y="454"/>
                  </a:lnTo>
                  <a:lnTo>
                    <a:pt x="1646" y="477"/>
                  </a:lnTo>
                  <a:lnTo>
                    <a:pt x="1648" y="498"/>
                  </a:lnTo>
                  <a:lnTo>
                    <a:pt x="1654" y="518"/>
                  </a:lnTo>
                  <a:lnTo>
                    <a:pt x="1656" y="536"/>
                  </a:lnTo>
                  <a:lnTo>
                    <a:pt x="1659" y="554"/>
                  </a:lnTo>
                  <a:lnTo>
                    <a:pt x="1664" y="567"/>
                  </a:lnTo>
                  <a:lnTo>
                    <a:pt x="1666" y="577"/>
                  </a:lnTo>
                  <a:lnTo>
                    <a:pt x="1672" y="585"/>
                  </a:lnTo>
                  <a:lnTo>
                    <a:pt x="1674" y="590"/>
                  </a:lnTo>
                  <a:lnTo>
                    <a:pt x="1674" y="593"/>
                  </a:lnTo>
                  <a:lnTo>
                    <a:pt x="1677" y="593"/>
                  </a:lnTo>
                  <a:lnTo>
                    <a:pt x="1679" y="593"/>
                  </a:lnTo>
                  <a:lnTo>
                    <a:pt x="1679" y="590"/>
                  </a:lnTo>
                  <a:lnTo>
                    <a:pt x="1685" y="585"/>
                  </a:lnTo>
                  <a:lnTo>
                    <a:pt x="1687" y="577"/>
                  </a:lnTo>
                  <a:lnTo>
                    <a:pt x="1692" y="567"/>
                  </a:lnTo>
                  <a:lnTo>
                    <a:pt x="1695" y="554"/>
                  </a:lnTo>
                  <a:lnTo>
                    <a:pt x="1697" y="536"/>
                  </a:lnTo>
                  <a:lnTo>
                    <a:pt x="1703" y="518"/>
                  </a:lnTo>
                  <a:lnTo>
                    <a:pt x="1705" y="498"/>
                  </a:lnTo>
                  <a:lnTo>
                    <a:pt x="1708" y="477"/>
                  </a:lnTo>
                  <a:lnTo>
                    <a:pt x="1713" y="454"/>
                  </a:lnTo>
                  <a:lnTo>
                    <a:pt x="1715" y="429"/>
                  </a:lnTo>
                  <a:lnTo>
                    <a:pt x="1718" y="403"/>
                  </a:lnTo>
                  <a:lnTo>
                    <a:pt x="1723" y="378"/>
                  </a:lnTo>
                  <a:lnTo>
                    <a:pt x="1726" y="350"/>
                  </a:lnTo>
                  <a:lnTo>
                    <a:pt x="1733" y="296"/>
                  </a:lnTo>
                  <a:lnTo>
                    <a:pt x="1741" y="240"/>
                  </a:lnTo>
                  <a:lnTo>
                    <a:pt x="1744" y="214"/>
                  </a:lnTo>
                  <a:lnTo>
                    <a:pt x="1746" y="186"/>
                  </a:lnTo>
                  <a:lnTo>
                    <a:pt x="1749" y="161"/>
                  </a:lnTo>
                  <a:lnTo>
                    <a:pt x="1754" y="138"/>
                  </a:lnTo>
                  <a:lnTo>
                    <a:pt x="1757" y="112"/>
                  </a:lnTo>
                  <a:lnTo>
                    <a:pt x="1762" y="92"/>
                  </a:lnTo>
                  <a:lnTo>
                    <a:pt x="1764" y="71"/>
                  </a:lnTo>
                  <a:lnTo>
                    <a:pt x="1767" y="53"/>
                  </a:lnTo>
                  <a:lnTo>
                    <a:pt x="1772" y="38"/>
                  </a:lnTo>
                  <a:lnTo>
                    <a:pt x="1775" y="25"/>
                  </a:lnTo>
                  <a:lnTo>
                    <a:pt x="1780" y="12"/>
                  </a:lnTo>
                  <a:lnTo>
                    <a:pt x="1782" y="5"/>
                  </a:lnTo>
                  <a:lnTo>
                    <a:pt x="1785" y="0"/>
                  </a:lnTo>
                  <a:lnTo>
                    <a:pt x="1788" y="0"/>
                  </a:lnTo>
                  <a:lnTo>
                    <a:pt x="1790" y="0"/>
                  </a:lnTo>
                  <a:lnTo>
                    <a:pt x="1793" y="0"/>
                  </a:lnTo>
                  <a:lnTo>
                    <a:pt x="1795" y="5"/>
                  </a:lnTo>
                  <a:lnTo>
                    <a:pt x="1800" y="12"/>
                  </a:lnTo>
                  <a:lnTo>
                    <a:pt x="1803" y="25"/>
                  </a:lnTo>
                  <a:lnTo>
                    <a:pt x="1806" y="38"/>
                  </a:lnTo>
                  <a:lnTo>
                    <a:pt x="1811" y="53"/>
                  </a:lnTo>
                  <a:lnTo>
                    <a:pt x="1813" y="71"/>
                  </a:lnTo>
                  <a:lnTo>
                    <a:pt x="1816" y="92"/>
                  </a:lnTo>
                  <a:lnTo>
                    <a:pt x="1821" y="112"/>
                  </a:lnTo>
                  <a:lnTo>
                    <a:pt x="1824" y="138"/>
                  </a:lnTo>
                  <a:lnTo>
                    <a:pt x="1826" y="161"/>
                  </a:lnTo>
                  <a:lnTo>
                    <a:pt x="1831" y="186"/>
                  </a:lnTo>
                  <a:lnTo>
                    <a:pt x="1834" y="214"/>
                  </a:lnTo>
                  <a:lnTo>
                    <a:pt x="1839" y="240"/>
                  </a:lnTo>
                  <a:lnTo>
                    <a:pt x="1844" y="296"/>
                  </a:lnTo>
                  <a:lnTo>
                    <a:pt x="1852" y="350"/>
                  </a:lnTo>
                  <a:lnTo>
                    <a:pt x="1855" y="378"/>
                  </a:lnTo>
                  <a:lnTo>
                    <a:pt x="1860" y="403"/>
                  </a:lnTo>
                  <a:lnTo>
                    <a:pt x="1862" y="429"/>
                  </a:lnTo>
                  <a:lnTo>
                    <a:pt x="1865" y="454"/>
                  </a:lnTo>
                  <a:lnTo>
                    <a:pt x="1870" y="477"/>
                  </a:lnTo>
                  <a:lnTo>
                    <a:pt x="1873" y="498"/>
                  </a:lnTo>
                  <a:lnTo>
                    <a:pt x="1878" y="518"/>
                  </a:lnTo>
                  <a:lnTo>
                    <a:pt x="1880" y="536"/>
                  </a:lnTo>
                  <a:lnTo>
                    <a:pt x="1883" y="554"/>
                  </a:lnTo>
                  <a:lnTo>
                    <a:pt x="1888" y="567"/>
                  </a:lnTo>
                  <a:lnTo>
                    <a:pt x="1891" y="577"/>
                  </a:lnTo>
                  <a:lnTo>
                    <a:pt x="1893" y="585"/>
                  </a:lnTo>
                  <a:lnTo>
                    <a:pt x="1898" y="590"/>
                  </a:lnTo>
                  <a:lnTo>
                    <a:pt x="1898" y="593"/>
                  </a:lnTo>
                  <a:lnTo>
                    <a:pt x="1901" y="593"/>
                  </a:lnTo>
                  <a:lnTo>
                    <a:pt x="1904" y="593"/>
                  </a:lnTo>
                  <a:lnTo>
                    <a:pt x="1904" y="590"/>
                  </a:lnTo>
                  <a:lnTo>
                    <a:pt x="1909" y="585"/>
                  </a:lnTo>
                  <a:lnTo>
                    <a:pt x="1911" y="577"/>
                  </a:lnTo>
                  <a:lnTo>
                    <a:pt x="1916" y="567"/>
                  </a:lnTo>
                  <a:lnTo>
                    <a:pt x="1919" y="554"/>
                  </a:lnTo>
                  <a:lnTo>
                    <a:pt x="1922" y="536"/>
                  </a:lnTo>
                  <a:lnTo>
                    <a:pt x="1924" y="518"/>
                  </a:lnTo>
                  <a:lnTo>
                    <a:pt x="1929" y="498"/>
                  </a:lnTo>
                  <a:lnTo>
                    <a:pt x="1932" y="477"/>
                  </a:lnTo>
                  <a:lnTo>
                    <a:pt x="1937" y="454"/>
                  </a:lnTo>
                  <a:lnTo>
                    <a:pt x="1940" y="429"/>
                  </a:lnTo>
                  <a:lnTo>
                    <a:pt x="1942" y="403"/>
                  </a:lnTo>
                  <a:lnTo>
                    <a:pt x="1947" y="378"/>
                  </a:lnTo>
                  <a:lnTo>
                    <a:pt x="1950" y="350"/>
                  </a:lnTo>
                  <a:lnTo>
                    <a:pt x="1958" y="296"/>
                  </a:lnTo>
                  <a:lnTo>
                    <a:pt x="1963" y="240"/>
                  </a:lnTo>
                  <a:lnTo>
                    <a:pt x="1968" y="214"/>
                  </a:lnTo>
                  <a:lnTo>
                    <a:pt x="1970" y="186"/>
                  </a:lnTo>
                  <a:lnTo>
                    <a:pt x="1973" y="161"/>
                  </a:lnTo>
                  <a:lnTo>
                    <a:pt x="1978" y="138"/>
                  </a:lnTo>
                  <a:lnTo>
                    <a:pt x="1981" y="112"/>
                  </a:lnTo>
                  <a:lnTo>
                    <a:pt x="1986" y="92"/>
                  </a:lnTo>
                  <a:lnTo>
                    <a:pt x="1989" y="71"/>
                  </a:lnTo>
                  <a:lnTo>
                    <a:pt x="1991" y="53"/>
                  </a:lnTo>
                  <a:lnTo>
                    <a:pt x="1996" y="38"/>
                  </a:lnTo>
                  <a:lnTo>
                    <a:pt x="1999" y="25"/>
                  </a:lnTo>
                  <a:lnTo>
                    <a:pt x="2001" y="12"/>
                  </a:lnTo>
                  <a:lnTo>
                    <a:pt x="2007" y="5"/>
                  </a:lnTo>
                  <a:lnTo>
                    <a:pt x="2009" y="0"/>
                  </a:lnTo>
                  <a:lnTo>
                    <a:pt x="2012" y="0"/>
                  </a:lnTo>
                  <a:lnTo>
                    <a:pt x="2014" y="0"/>
                  </a:lnTo>
                  <a:lnTo>
                    <a:pt x="2017" y="0"/>
                  </a:lnTo>
                  <a:lnTo>
                    <a:pt x="2019" y="5"/>
                  </a:lnTo>
                  <a:lnTo>
                    <a:pt x="2022" y="12"/>
                  </a:lnTo>
                  <a:lnTo>
                    <a:pt x="2027" y="25"/>
                  </a:lnTo>
                  <a:lnTo>
                    <a:pt x="2030" y="38"/>
                  </a:lnTo>
                  <a:lnTo>
                    <a:pt x="2035" y="53"/>
                  </a:lnTo>
                  <a:lnTo>
                    <a:pt x="2037" y="71"/>
                  </a:lnTo>
                  <a:lnTo>
                    <a:pt x="2040" y="92"/>
                  </a:lnTo>
                  <a:lnTo>
                    <a:pt x="2043" y="112"/>
                  </a:lnTo>
                  <a:lnTo>
                    <a:pt x="2048" y="138"/>
                  </a:lnTo>
                  <a:lnTo>
                    <a:pt x="2050" y="161"/>
                  </a:lnTo>
                  <a:lnTo>
                    <a:pt x="2056" y="186"/>
                  </a:lnTo>
                  <a:lnTo>
                    <a:pt x="2058" y="214"/>
                  </a:lnTo>
                  <a:lnTo>
                    <a:pt x="2061" y="240"/>
                  </a:lnTo>
                  <a:lnTo>
                    <a:pt x="2068" y="296"/>
                  </a:lnTo>
                  <a:lnTo>
                    <a:pt x="2076" y="350"/>
                  </a:lnTo>
                  <a:lnTo>
                    <a:pt x="2079" y="378"/>
                  </a:lnTo>
                  <a:lnTo>
                    <a:pt x="2081" y="403"/>
                  </a:lnTo>
                  <a:lnTo>
                    <a:pt x="2086" y="429"/>
                  </a:lnTo>
                  <a:lnTo>
                    <a:pt x="2089" y="454"/>
                  </a:lnTo>
                  <a:lnTo>
                    <a:pt x="2094" y="477"/>
                  </a:lnTo>
                  <a:lnTo>
                    <a:pt x="2097" y="498"/>
                  </a:lnTo>
                  <a:lnTo>
                    <a:pt x="2099" y="518"/>
                  </a:lnTo>
                  <a:lnTo>
                    <a:pt x="2104" y="536"/>
                  </a:lnTo>
                  <a:lnTo>
                    <a:pt x="2107" y="554"/>
                  </a:lnTo>
                  <a:lnTo>
                    <a:pt x="2110" y="567"/>
                  </a:lnTo>
                  <a:lnTo>
                    <a:pt x="2115" y="577"/>
                  </a:lnTo>
                  <a:lnTo>
                    <a:pt x="2117" y="585"/>
                  </a:lnTo>
                  <a:lnTo>
                    <a:pt x="2120" y="590"/>
                  </a:lnTo>
                  <a:lnTo>
                    <a:pt x="2122" y="593"/>
                  </a:lnTo>
                  <a:lnTo>
                    <a:pt x="2125" y="593"/>
                  </a:lnTo>
                  <a:lnTo>
                    <a:pt x="2128" y="590"/>
                  </a:lnTo>
                  <a:lnTo>
                    <a:pt x="2130" y="585"/>
                  </a:lnTo>
                  <a:lnTo>
                    <a:pt x="2135" y="577"/>
                  </a:lnTo>
                  <a:lnTo>
                    <a:pt x="2138" y="567"/>
                  </a:lnTo>
                  <a:lnTo>
                    <a:pt x="2143" y="554"/>
                  </a:lnTo>
                  <a:lnTo>
                    <a:pt x="2146" y="536"/>
                  </a:lnTo>
                  <a:lnTo>
                    <a:pt x="2148" y="518"/>
                  </a:lnTo>
                  <a:lnTo>
                    <a:pt x="2153" y="498"/>
                  </a:lnTo>
                  <a:lnTo>
                    <a:pt x="2156" y="477"/>
                  </a:lnTo>
                  <a:lnTo>
                    <a:pt x="2159" y="454"/>
                  </a:lnTo>
                  <a:lnTo>
                    <a:pt x="2164" y="429"/>
                  </a:lnTo>
                  <a:lnTo>
                    <a:pt x="2166" y="403"/>
                  </a:lnTo>
                  <a:lnTo>
                    <a:pt x="2171" y="378"/>
                  </a:lnTo>
                  <a:lnTo>
                    <a:pt x="2174" y="350"/>
                  </a:lnTo>
                  <a:lnTo>
                    <a:pt x="2179" y="296"/>
                  </a:lnTo>
                  <a:lnTo>
                    <a:pt x="2187" y="240"/>
                  </a:lnTo>
                  <a:lnTo>
                    <a:pt x="2192" y="214"/>
                  </a:lnTo>
                  <a:lnTo>
                    <a:pt x="2195" y="186"/>
                  </a:lnTo>
                  <a:lnTo>
                    <a:pt x="2197" y="161"/>
                  </a:lnTo>
                  <a:lnTo>
                    <a:pt x="2202" y="138"/>
                  </a:lnTo>
                  <a:lnTo>
                    <a:pt x="2205" y="112"/>
                  </a:lnTo>
                  <a:lnTo>
                    <a:pt x="2208" y="92"/>
                  </a:lnTo>
                  <a:lnTo>
                    <a:pt x="2213" y="71"/>
                  </a:lnTo>
                  <a:lnTo>
                    <a:pt x="2215" y="53"/>
                  </a:lnTo>
                  <a:lnTo>
                    <a:pt x="2218" y="38"/>
                  </a:lnTo>
                  <a:lnTo>
                    <a:pt x="2223" y="25"/>
                  </a:lnTo>
                  <a:lnTo>
                    <a:pt x="2226" y="12"/>
                  </a:lnTo>
                  <a:lnTo>
                    <a:pt x="2231" y="5"/>
                  </a:lnTo>
                  <a:lnTo>
                    <a:pt x="2233" y="0"/>
                  </a:lnTo>
                  <a:lnTo>
                    <a:pt x="2236" y="0"/>
                  </a:lnTo>
                  <a:lnTo>
                    <a:pt x="2238" y="0"/>
                  </a:lnTo>
                  <a:lnTo>
                    <a:pt x="2241" y="0"/>
                  </a:lnTo>
                  <a:lnTo>
                    <a:pt x="2244" y="5"/>
                  </a:lnTo>
                  <a:lnTo>
                    <a:pt x="2246" y="12"/>
                  </a:lnTo>
                  <a:lnTo>
                    <a:pt x="2251" y="25"/>
                  </a:lnTo>
                  <a:lnTo>
                    <a:pt x="2254" y="38"/>
                  </a:lnTo>
                  <a:lnTo>
                    <a:pt x="2256" y="53"/>
                  </a:lnTo>
                  <a:lnTo>
                    <a:pt x="2262" y="71"/>
                  </a:lnTo>
                  <a:lnTo>
                    <a:pt x="2264" y="92"/>
                  </a:lnTo>
                  <a:lnTo>
                    <a:pt x="2267" y="112"/>
                  </a:lnTo>
                  <a:lnTo>
                    <a:pt x="2272" y="138"/>
                  </a:lnTo>
                  <a:lnTo>
                    <a:pt x="2275" y="161"/>
                  </a:lnTo>
                  <a:lnTo>
                    <a:pt x="2280" y="186"/>
                  </a:lnTo>
                  <a:lnTo>
                    <a:pt x="2282" y="214"/>
                  </a:lnTo>
                  <a:lnTo>
                    <a:pt x="2285" y="240"/>
                  </a:lnTo>
                  <a:lnTo>
                    <a:pt x="2293" y="296"/>
                  </a:lnTo>
                  <a:lnTo>
                    <a:pt x="2300" y="350"/>
                  </a:lnTo>
                  <a:lnTo>
                    <a:pt x="2303" y="378"/>
                  </a:lnTo>
                  <a:lnTo>
                    <a:pt x="2305" y="403"/>
                  </a:lnTo>
                  <a:lnTo>
                    <a:pt x="2311" y="429"/>
                  </a:lnTo>
                  <a:lnTo>
                    <a:pt x="2313" y="454"/>
                  </a:lnTo>
                  <a:lnTo>
                    <a:pt x="2318" y="477"/>
                  </a:lnTo>
                  <a:lnTo>
                    <a:pt x="2321" y="498"/>
                  </a:lnTo>
                  <a:lnTo>
                    <a:pt x="2323" y="518"/>
                  </a:lnTo>
                  <a:lnTo>
                    <a:pt x="2326" y="536"/>
                  </a:lnTo>
                  <a:lnTo>
                    <a:pt x="2331" y="554"/>
                  </a:lnTo>
                  <a:lnTo>
                    <a:pt x="2334" y="567"/>
                  </a:lnTo>
                  <a:lnTo>
                    <a:pt x="2339" y="577"/>
                  </a:lnTo>
                  <a:lnTo>
                    <a:pt x="2341" y="585"/>
                  </a:lnTo>
                  <a:lnTo>
                    <a:pt x="2344" y="590"/>
                  </a:lnTo>
                  <a:lnTo>
                    <a:pt x="2347" y="593"/>
                  </a:lnTo>
                  <a:lnTo>
                    <a:pt x="2349" y="593"/>
                  </a:lnTo>
                  <a:lnTo>
                    <a:pt x="2352" y="590"/>
                  </a:lnTo>
                  <a:lnTo>
                    <a:pt x="2354" y="585"/>
                  </a:lnTo>
                  <a:lnTo>
                    <a:pt x="2360" y="577"/>
                  </a:lnTo>
                  <a:lnTo>
                    <a:pt x="2362" y="567"/>
                  </a:lnTo>
                  <a:lnTo>
                    <a:pt x="2365" y="554"/>
                  </a:lnTo>
                  <a:lnTo>
                    <a:pt x="2370" y="536"/>
                  </a:lnTo>
                  <a:lnTo>
                    <a:pt x="2372" y="518"/>
                  </a:lnTo>
                  <a:lnTo>
                    <a:pt x="2375" y="498"/>
                  </a:lnTo>
                  <a:lnTo>
                    <a:pt x="2380" y="477"/>
                  </a:lnTo>
                  <a:lnTo>
                    <a:pt x="2383" y="454"/>
                  </a:lnTo>
                  <a:lnTo>
                    <a:pt x="2388" y="429"/>
                  </a:lnTo>
                  <a:lnTo>
                    <a:pt x="2390" y="403"/>
                  </a:lnTo>
                  <a:lnTo>
                    <a:pt x="2393" y="378"/>
                  </a:lnTo>
                  <a:lnTo>
                    <a:pt x="2396" y="350"/>
                  </a:lnTo>
                  <a:lnTo>
                    <a:pt x="2403" y="296"/>
                  </a:lnTo>
                  <a:lnTo>
                    <a:pt x="2411" y="240"/>
                  </a:lnTo>
                  <a:lnTo>
                    <a:pt x="2414" y="214"/>
                  </a:lnTo>
                  <a:lnTo>
                    <a:pt x="2419" y="186"/>
                  </a:lnTo>
                  <a:lnTo>
                    <a:pt x="2421" y="161"/>
                  </a:lnTo>
                  <a:lnTo>
                    <a:pt x="2427" y="138"/>
                  </a:lnTo>
                  <a:lnTo>
                    <a:pt x="2429" y="112"/>
                  </a:lnTo>
                  <a:lnTo>
                    <a:pt x="2432" y="92"/>
                  </a:lnTo>
                  <a:lnTo>
                    <a:pt x="2434" y="71"/>
                  </a:lnTo>
                  <a:lnTo>
                    <a:pt x="2439" y="53"/>
                  </a:lnTo>
                  <a:lnTo>
                    <a:pt x="2442" y="38"/>
                  </a:lnTo>
                  <a:lnTo>
                    <a:pt x="2445" y="25"/>
                  </a:lnTo>
                  <a:lnTo>
                    <a:pt x="2450" y="12"/>
                  </a:lnTo>
                  <a:lnTo>
                    <a:pt x="2452" y="5"/>
                  </a:lnTo>
                  <a:lnTo>
                    <a:pt x="2457" y="0"/>
                  </a:lnTo>
                  <a:lnTo>
                    <a:pt x="2460" y="0"/>
                  </a:lnTo>
                  <a:lnTo>
                    <a:pt x="2463" y="0"/>
                  </a:lnTo>
                  <a:lnTo>
                    <a:pt x="2468" y="5"/>
                  </a:lnTo>
                  <a:lnTo>
                    <a:pt x="2470" y="12"/>
                  </a:lnTo>
                  <a:lnTo>
                    <a:pt x="2473" y="25"/>
                  </a:lnTo>
                  <a:lnTo>
                    <a:pt x="2478" y="38"/>
                  </a:lnTo>
                  <a:lnTo>
                    <a:pt x="2481" y="53"/>
                  </a:lnTo>
                  <a:lnTo>
                    <a:pt x="2483" y="71"/>
                  </a:lnTo>
                  <a:lnTo>
                    <a:pt x="2488" y="92"/>
                  </a:lnTo>
                  <a:lnTo>
                    <a:pt x="2491" y="112"/>
                  </a:lnTo>
                  <a:lnTo>
                    <a:pt x="2496" y="138"/>
                  </a:lnTo>
                  <a:lnTo>
                    <a:pt x="2499" y="161"/>
                  </a:lnTo>
                  <a:lnTo>
                    <a:pt x="2501" y="186"/>
                  </a:lnTo>
                  <a:lnTo>
                    <a:pt x="2506" y="214"/>
                  </a:lnTo>
                  <a:lnTo>
                    <a:pt x="2509" y="240"/>
                  </a:lnTo>
                  <a:lnTo>
                    <a:pt x="2517" y="296"/>
                  </a:lnTo>
                  <a:lnTo>
                    <a:pt x="2522" y="350"/>
                  </a:lnTo>
                  <a:lnTo>
                    <a:pt x="2527" y="378"/>
                  </a:lnTo>
                  <a:lnTo>
                    <a:pt x="2530" y="403"/>
                  </a:lnTo>
                  <a:lnTo>
                    <a:pt x="2535" y="429"/>
                  </a:lnTo>
                  <a:lnTo>
                    <a:pt x="2537" y="454"/>
                  </a:lnTo>
                  <a:lnTo>
                    <a:pt x="2540" y="477"/>
                  </a:lnTo>
                  <a:lnTo>
                    <a:pt x="2542" y="498"/>
                  </a:lnTo>
                  <a:lnTo>
                    <a:pt x="2548" y="518"/>
                  </a:lnTo>
                  <a:lnTo>
                    <a:pt x="2550" y="536"/>
                  </a:lnTo>
                  <a:lnTo>
                    <a:pt x="2555" y="554"/>
                  </a:lnTo>
                  <a:lnTo>
                    <a:pt x="2558" y="567"/>
                  </a:lnTo>
                  <a:lnTo>
                    <a:pt x="2560" y="577"/>
                  </a:lnTo>
                  <a:lnTo>
                    <a:pt x="2566" y="585"/>
                  </a:lnTo>
                  <a:lnTo>
                    <a:pt x="2568" y="590"/>
                  </a:lnTo>
                  <a:lnTo>
                    <a:pt x="2571" y="593"/>
                  </a:lnTo>
                  <a:lnTo>
                    <a:pt x="2573" y="593"/>
                  </a:lnTo>
                  <a:lnTo>
                    <a:pt x="2576" y="590"/>
                  </a:lnTo>
                  <a:lnTo>
                    <a:pt x="2579" y="585"/>
                  </a:lnTo>
                  <a:lnTo>
                    <a:pt x="2581" y="577"/>
                  </a:lnTo>
                  <a:lnTo>
                    <a:pt x="2586" y="567"/>
                  </a:lnTo>
                  <a:lnTo>
                    <a:pt x="2589" y="554"/>
                  </a:lnTo>
                  <a:lnTo>
                    <a:pt x="2594" y="536"/>
                  </a:lnTo>
                  <a:lnTo>
                    <a:pt x="2597" y="518"/>
                  </a:lnTo>
                  <a:lnTo>
                    <a:pt x="2599" y="498"/>
                  </a:lnTo>
                  <a:lnTo>
                    <a:pt x="2604" y="477"/>
                  </a:lnTo>
                  <a:lnTo>
                    <a:pt x="2607" y="454"/>
                  </a:lnTo>
                  <a:lnTo>
                    <a:pt x="2612" y="429"/>
                  </a:lnTo>
                  <a:lnTo>
                    <a:pt x="2615" y="403"/>
                  </a:lnTo>
                  <a:lnTo>
                    <a:pt x="2617" y="378"/>
                  </a:lnTo>
                  <a:lnTo>
                    <a:pt x="2620" y="350"/>
                  </a:lnTo>
                  <a:lnTo>
                    <a:pt x="2627" y="296"/>
                  </a:lnTo>
                  <a:lnTo>
                    <a:pt x="2635" y="240"/>
                  </a:lnTo>
                  <a:lnTo>
                    <a:pt x="2638" y="214"/>
                  </a:lnTo>
                  <a:lnTo>
                    <a:pt x="2643" y="186"/>
                  </a:lnTo>
                  <a:lnTo>
                    <a:pt x="2646" y="161"/>
                  </a:lnTo>
                  <a:lnTo>
                    <a:pt x="2648" y="138"/>
                  </a:lnTo>
                  <a:lnTo>
                    <a:pt x="2653" y="112"/>
                  </a:lnTo>
                  <a:lnTo>
                    <a:pt x="2656" y="92"/>
                  </a:lnTo>
                  <a:lnTo>
                    <a:pt x="2658" y="71"/>
                  </a:lnTo>
                  <a:lnTo>
                    <a:pt x="2664" y="53"/>
                  </a:lnTo>
                  <a:lnTo>
                    <a:pt x="2666" y="38"/>
                  </a:lnTo>
                  <a:lnTo>
                    <a:pt x="2669" y="25"/>
                  </a:lnTo>
                  <a:lnTo>
                    <a:pt x="2674" y="12"/>
                  </a:lnTo>
                  <a:lnTo>
                    <a:pt x="2676" y="5"/>
                  </a:lnTo>
                  <a:lnTo>
                    <a:pt x="2682" y="0"/>
                  </a:lnTo>
                  <a:lnTo>
                    <a:pt x="2684" y="0"/>
                  </a:lnTo>
                  <a:lnTo>
                    <a:pt x="2687" y="0"/>
                  </a:lnTo>
                  <a:lnTo>
                    <a:pt x="2689" y="5"/>
                  </a:lnTo>
                  <a:lnTo>
                    <a:pt x="2694" y="12"/>
                  </a:lnTo>
                  <a:lnTo>
                    <a:pt x="2697" y="25"/>
                  </a:lnTo>
                  <a:lnTo>
                    <a:pt x="2702" y="38"/>
                  </a:lnTo>
                  <a:lnTo>
                    <a:pt x="2705" y="53"/>
                  </a:lnTo>
                  <a:lnTo>
                    <a:pt x="2707" y="71"/>
                  </a:lnTo>
                  <a:lnTo>
                    <a:pt x="2713" y="92"/>
                  </a:lnTo>
                  <a:lnTo>
                    <a:pt x="2715" y="112"/>
                  </a:lnTo>
                  <a:lnTo>
                    <a:pt x="2720" y="138"/>
                  </a:lnTo>
                  <a:lnTo>
                    <a:pt x="2723" y="161"/>
                  </a:lnTo>
                  <a:lnTo>
                    <a:pt x="2725" y="186"/>
                  </a:lnTo>
                  <a:lnTo>
                    <a:pt x="2728" y="214"/>
                  </a:lnTo>
                  <a:lnTo>
                    <a:pt x="2733" y="240"/>
                  </a:lnTo>
                  <a:lnTo>
                    <a:pt x="2741" y="296"/>
                  </a:lnTo>
                  <a:lnTo>
                    <a:pt x="2746" y="350"/>
                  </a:lnTo>
                  <a:lnTo>
                    <a:pt x="2751" y="378"/>
                  </a:lnTo>
                  <a:lnTo>
                    <a:pt x="2754" y="403"/>
                  </a:lnTo>
                  <a:lnTo>
                    <a:pt x="2756" y="429"/>
                  </a:lnTo>
                  <a:lnTo>
                    <a:pt x="2761" y="454"/>
                  </a:lnTo>
                  <a:lnTo>
                    <a:pt x="2764" y="477"/>
                  </a:lnTo>
                  <a:lnTo>
                    <a:pt x="2767" y="498"/>
                  </a:lnTo>
                  <a:lnTo>
                    <a:pt x="2772" y="518"/>
                  </a:lnTo>
                  <a:lnTo>
                    <a:pt x="2774" y="536"/>
                  </a:lnTo>
                  <a:lnTo>
                    <a:pt x="2777" y="554"/>
                  </a:lnTo>
                  <a:lnTo>
                    <a:pt x="2782" y="567"/>
                  </a:lnTo>
                  <a:lnTo>
                    <a:pt x="2785" y="577"/>
                  </a:lnTo>
                  <a:lnTo>
                    <a:pt x="2790" y="585"/>
                  </a:lnTo>
                  <a:lnTo>
                    <a:pt x="2792" y="590"/>
                  </a:lnTo>
                  <a:lnTo>
                    <a:pt x="2792" y="593"/>
                  </a:lnTo>
                  <a:lnTo>
                    <a:pt x="2795" y="593"/>
                  </a:lnTo>
                  <a:lnTo>
                    <a:pt x="2798" y="593"/>
                  </a:lnTo>
                  <a:lnTo>
                    <a:pt x="2798" y="590"/>
                  </a:lnTo>
                  <a:lnTo>
                    <a:pt x="2803" y="585"/>
                  </a:lnTo>
                  <a:lnTo>
                    <a:pt x="2805" y="577"/>
                  </a:lnTo>
                  <a:lnTo>
                    <a:pt x="2810" y="567"/>
                  </a:lnTo>
                  <a:lnTo>
                    <a:pt x="2813" y="554"/>
                  </a:lnTo>
                  <a:lnTo>
                    <a:pt x="2816" y="536"/>
                  </a:lnTo>
                  <a:lnTo>
                    <a:pt x="2821" y="518"/>
                  </a:lnTo>
                  <a:lnTo>
                    <a:pt x="2823" y="498"/>
                  </a:lnTo>
                  <a:lnTo>
                    <a:pt x="2828" y="477"/>
                  </a:lnTo>
                  <a:lnTo>
                    <a:pt x="2831" y="454"/>
                  </a:lnTo>
                  <a:lnTo>
                    <a:pt x="2834" y="429"/>
                  </a:lnTo>
                  <a:lnTo>
                    <a:pt x="2836" y="403"/>
                  </a:lnTo>
                  <a:lnTo>
                    <a:pt x="2841" y="378"/>
                  </a:lnTo>
                  <a:lnTo>
                    <a:pt x="2844" y="350"/>
                  </a:lnTo>
                  <a:lnTo>
                    <a:pt x="2852" y="296"/>
                  </a:lnTo>
                  <a:lnTo>
                    <a:pt x="2859" y="240"/>
                  </a:lnTo>
                  <a:lnTo>
                    <a:pt x="2862" y="214"/>
                  </a:lnTo>
                  <a:lnTo>
                    <a:pt x="2865" y="186"/>
                  </a:lnTo>
                  <a:lnTo>
                    <a:pt x="2870" y="161"/>
                  </a:lnTo>
                  <a:lnTo>
                    <a:pt x="2872" y="138"/>
                  </a:lnTo>
                  <a:lnTo>
                    <a:pt x="2875" y="112"/>
                  </a:lnTo>
                  <a:lnTo>
                    <a:pt x="2880" y="92"/>
                  </a:lnTo>
                  <a:lnTo>
                    <a:pt x="2883" y="71"/>
                  </a:lnTo>
                  <a:lnTo>
                    <a:pt x="2888" y="53"/>
                  </a:lnTo>
                  <a:lnTo>
                    <a:pt x="2890" y="38"/>
                  </a:lnTo>
                  <a:lnTo>
                    <a:pt x="2893" y="25"/>
                  </a:lnTo>
                  <a:lnTo>
                    <a:pt x="2898" y="12"/>
                  </a:lnTo>
                  <a:lnTo>
                    <a:pt x="2901" y="5"/>
                  </a:lnTo>
                  <a:lnTo>
                    <a:pt x="2903" y="0"/>
                  </a:lnTo>
                  <a:lnTo>
                    <a:pt x="2906" y="0"/>
                  </a:lnTo>
                  <a:lnTo>
                    <a:pt x="2908" y="0"/>
                  </a:lnTo>
                  <a:lnTo>
                    <a:pt x="2911" y="0"/>
                  </a:lnTo>
                  <a:lnTo>
                    <a:pt x="2913" y="5"/>
                  </a:lnTo>
                  <a:lnTo>
                    <a:pt x="2919" y="12"/>
                  </a:lnTo>
                  <a:lnTo>
                    <a:pt x="2921" y="25"/>
                  </a:lnTo>
                  <a:lnTo>
                    <a:pt x="2926" y="38"/>
                  </a:lnTo>
                  <a:lnTo>
                    <a:pt x="2929" y="53"/>
                  </a:lnTo>
                  <a:lnTo>
                    <a:pt x="2932" y="71"/>
                  </a:lnTo>
                  <a:lnTo>
                    <a:pt x="2937" y="92"/>
                  </a:lnTo>
                  <a:lnTo>
                    <a:pt x="2939" y="112"/>
                  </a:lnTo>
                  <a:lnTo>
                    <a:pt x="2942" y="138"/>
                  </a:lnTo>
                  <a:lnTo>
                    <a:pt x="2947" y="161"/>
                  </a:lnTo>
                  <a:lnTo>
                    <a:pt x="2950" y="186"/>
                  </a:lnTo>
                  <a:lnTo>
                    <a:pt x="2952" y="214"/>
                  </a:lnTo>
                  <a:lnTo>
                    <a:pt x="2957" y="240"/>
                  </a:lnTo>
                  <a:lnTo>
                    <a:pt x="2965" y="296"/>
                  </a:lnTo>
                  <a:lnTo>
                    <a:pt x="2970" y="350"/>
                  </a:lnTo>
                  <a:lnTo>
                    <a:pt x="2973" y="378"/>
                  </a:lnTo>
                  <a:lnTo>
                    <a:pt x="2978" y="403"/>
                  </a:lnTo>
                  <a:lnTo>
                    <a:pt x="2980" y="429"/>
                  </a:lnTo>
                  <a:lnTo>
                    <a:pt x="2986" y="454"/>
                  </a:lnTo>
                  <a:lnTo>
                    <a:pt x="2988" y="477"/>
                  </a:lnTo>
                  <a:lnTo>
                    <a:pt x="2991" y="498"/>
                  </a:lnTo>
                  <a:lnTo>
                    <a:pt x="2996" y="518"/>
                  </a:lnTo>
                  <a:lnTo>
                    <a:pt x="2998" y="536"/>
                  </a:lnTo>
                  <a:lnTo>
                    <a:pt x="3001" y="554"/>
                  </a:lnTo>
                  <a:lnTo>
                    <a:pt x="3006" y="567"/>
                  </a:lnTo>
                  <a:lnTo>
                    <a:pt x="3009" y="577"/>
                  </a:lnTo>
                  <a:lnTo>
                    <a:pt x="3011" y="585"/>
                  </a:lnTo>
                  <a:lnTo>
                    <a:pt x="3017" y="590"/>
                  </a:lnTo>
                  <a:lnTo>
                    <a:pt x="3017" y="593"/>
                  </a:lnTo>
                  <a:lnTo>
                    <a:pt x="3019" y="593"/>
                  </a:lnTo>
                  <a:lnTo>
                    <a:pt x="3022" y="593"/>
                  </a:lnTo>
                  <a:lnTo>
                    <a:pt x="3022" y="590"/>
                  </a:lnTo>
                  <a:lnTo>
                    <a:pt x="3027" y="585"/>
                  </a:lnTo>
                  <a:lnTo>
                    <a:pt x="3029" y="577"/>
                  </a:lnTo>
                  <a:lnTo>
                    <a:pt x="3035" y="567"/>
                  </a:lnTo>
                  <a:lnTo>
                    <a:pt x="3037" y="554"/>
                  </a:lnTo>
                  <a:lnTo>
                    <a:pt x="3040" y="536"/>
                  </a:lnTo>
                  <a:lnTo>
                    <a:pt x="3045" y="518"/>
                  </a:lnTo>
                  <a:lnTo>
                    <a:pt x="3047" y="498"/>
                  </a:lnTo>
                  <a:lnTo>
                    <a:pt x="3050" y="477"/>
                  </a:lnTo>
                  <a:lnTo>
                    <a:pt x="3055" y="454"/>
                  </a:lnTo>
                  <a:lnTo>
                    <a:pt x="3058" y="429"/>
                  </a:lnTo>
                  <a:lnTo>
                    <a:pt x="3060" y="403"/>
                  </a:lnTo>
                  <a:lnTo>
                    <a:pt x="3065" y="378"/>
                  </a:lnTo>
                  <a:lnTo>
                    <a:pt x="3068" y="350"/>
                  </a:lnTo>
                  <a:lnTo>
                    <a:pt x="3076" y="296"/>
                  </a:lnTo>
                  <a:lnTo>
                    <a:pt x="3081" y="240"/>
                  </a:lnTo>
                  <a:lnTo>
                    <a:pt x="3086" y="214"/>
                  </a:lnTo>
                  <a:lnTo>
                    <a:pt x="3089" y="186"/>
                  </a:lnTo>
                  <a:lnTo>
                    <a:pt x="3091" y="161"/>
                  </a:lnTo>
                  <a:lnTo>
                    <a:pt x="3096" y="138"/>
                  </a:lnTo>
                  <a:lnTo>
                    <a:pt x="3099" y="112"/>
                  </a:lnTo>
                  <a:lnTo>
                    <a:pt x="3104" y="92"/>
                  </a:lnTo>
                  <a:lnTo>
                    <a:pt x="3107" y="71"/>
                  </a:lnTo>
                  <a:lnTo>
                    <a:pt x="3109" y="53"/>
                  </a:lnTo>
                  <a:lnTo>
                    <a:pt x="3114" y="38"/>
                  </a:lnTo>
                  <a:lnTo>
                    <a:pt x="3117" y="25"/>
                  </a:lnTo>
                  <a:lnTo>
                    <a:pt x="3120" y="12"/>
                  </a:lnTo>
                  <a:lnTo>
                    <a:pt x="3125" y="5"/>
                  </a:lnTo>
                  <a:lnTo>
                    <a:pt x="3127" y="0"/>
                  </a:lnTo>
                  <a:lnTo>
                    <a:pt x="3130" y="0"/>
                  </a:lnTo>
                  <a:lnTo>
                    <a:pt x="3132" y="0"/>
                  </a:lnTo>
                  <a:lnTo>
                    <a:pt x="3135" y="0"/>
                  </a:lnTo>
                  <a:lnTo>
                    <a:pt x="3138" y="5"/>
                  </a:lnTo>
                  <a:lnTo>
                    <a:pt x="3143" y="12"/>
                  </a:lnTo>
                  <a:lnTo>
                    <a:pt x="3145" y="25"/>
                  </a:lnTo>
                  <a:lnTo>
                    <a:pt x="3148" y="38"/>
                  </a:lnTo>
                  <a:lnTo>
                    <a:pt x="3153" y="53"/>
                  </a:lnTo>
                  <a:lnTo>
                    <a:pt x="3156" y="71"/>
                  </a:lnTo>
                  <a:lnTo>
                    <a:pt x="3158" y="92"/>
                  </a:lnTo>
                  <a:lnTo>
                    <a:pt x="3163" y="112"/>
                  </a:lnTo>
                  <a:lnTo>
                    <a:pt x="3166" y="138"/>
                  </a:lnTo>
                  <a:lnTo>
                    <a:pt x="3169" y="161"/>
                  </a:lnTo>
                  <a:lnTo>
                    <a:pt x="3174" y="186"/>
                  </a:lnTo>
                  <a:lnTo>
                    <a:pt x="3176" y="214"/>
                  </a:lnTo>
                  <a:lnTo>
                    <a:pt x="3181" y="240"/>
                  </a:lnTo>
                  <a:lnTo>
                    <a:pt x="3187" y="296"/>
                  </a:lnTo>
                  <a:lnTo>
                    <a:pt x="3194" y="350"/>
                  </a:lnTo>
                  <a:lnTo>
                    <a:pt x="3197" y="378"/>
                  </a:lnTo>
                  <a:lnTo>
                    <a:pt x="3202" y="403"/>
                  </a:lnTo>
                  <a:lnTo>
                    <a:pt x="3205" y="429"/>
                  </a:lnTo>
                  <a:lnTo>
                    <a:pt x="3207" y="454"/>
                  </a:lnTo>
                  <a:lnTo>
                    <a:pt x="3212" y="477"/>
                  </a:lnTo>
                  <a:lnTo>
                    <a:pt x="3215" y="498"/>
                  </a:lnTo>
                  <a:lnTo>
                    <a:pt x="3220" y="518"/>
                  </a:lnTo>
                  <a:lnTo>
                    <a:pt x="3223" y="536"/>
                  </a:lnTo>
                  <a:lnTo>
                    <a:pt x="3225" y="554"/>
                  </a:lnTo>
                  <a:lnTo>
                    <a:pt x="3228" y="567"/>
                  </a:lnTo>
                  <a:lnTo>
                    <a:pt x="3233" y="577"/>
                  </a:lnTo>
                  <a:lnTo>
                    <a:pt x="3236" y="585"/>
                  </a:lnTo>
                  <a:lnTo>
                    <a:pt x="3241" y="590"/>
                  </a:lnTo>
                  <a:lnTo>
                    <a:pt x="3241" y="593"/>
                  </a:lnTo>
                  <a:lnTo>
                    <a:pt x="3243" y="593"/>
                  </a:lnTo>
                  <a:lnTo>
                    <a:pt x="3246" y="593"/>
                  </a:lnTo>
                  <a:lnTo>
                    <a:pt x="3246" y="590"/>
                  </a:lnTo>
                  <a:lnTo>
                    <a:pt x="3251" y="585"/>
                  </a:lnTo>
                  <a:lnTo>
                    <a:pt x="3254" y="577"/>
                  </a:lnTo>
                  <a:lnTo>
                    <a:pt x="3259" y="567"/>
                  </a:lnTo>
                  <a:lnTo>
                    <a:pt x="3261" y="554"/>
                  </a:lnTo>
                  <a:lnTo>
                    <a:pt x="3264" y="536"/>
                  </a:lnTo>
                  <a:lnTo>
                    <a:pt x="3266" y="518"/>
                  </a:lnTo>
                  <a:lnTo>
                    <a:pt x="3272" y="498"/>
                  </a:lnTo>
                  <a:lnTo>
                    <a:pt x="3274" y="477"/>
                  </a:lnTo>
                  <a:lnTo>
                    <a:pt x="3279" y="454"/>
                  </a:lnTo>
                  <a:lnTo>
                    <a:pt x="3282" y="429"/>
                  </a:lnTo>
                  <a:lnTo>
                    <a:pt x="3284" y="403"/>
                  </a:lnTo>
                  <a:lnTo>
                    <a:pt x="3290" y="378"/>
                  </a:lnTo>
                  <a:lnTo>
                    <a:pt x="3292" y="350"/>
                  </a:lnTo>
                  <a:lnTo>
                    <a:pt x="3300" y="296"/>
                  </a:lnTo>
                  <a:lnTo>
                    <a:pt x="3305" y="240"/>
                  </a:lnTo>
                  <a:lnTo>
                    <a:pt x="3310" y="214"/>
                  </a:lnTo>
                  <a:lnTo>
                    <a:pt x="3313" y="186"/>
                  </a:lnTo>
                  <a:lnTo>
                    <a:pt x="3315" y="161"/>
                  </a:lnTo>
                  <a:lnTo>
                    <a:pt x="3321" y="138"/>
                  </a:lnTo>
                  <a:lnTo>
                    <a:pt x="3323" y="112"/>
                  </a:lnTo>
                  <a:lnTo>
                    <a:pt x="3328" y="92"/>
                  </a:lnTo>
                  <a:lnTo>
                    <a:pt x="3331" y="71"/>
                  </a:lnTo>
                  <a:lnTo>
                    <a:pt x="3333" y="53"/>
                  </a:lnTo>
                  <a:lnTo>
                    <a:pt x="3336" y="38"/>
                  </a:lnTo>
                  <a:lnTo>
                    <a:pt x="3341" y="25"/>
                  </a:lnTo>
                  <a:lnTo>
                    <a:pt x="3344" y="12"/>
                  </a:lnTo>
                  <a:lnTo>
                    <a:pt x="3349" y="5"/>
                  </a:lnTo>
                  <a:lnTo>
                    <a:pt x="3351" y="0"/>
                  </a:lnTo>
                  <a:lnTo>
                    <a:pt x="3354" y="0"/>
                  </a:lnTo>
                  <a:lnTo>
                    <a:pt x="3357" y="0"/>
                  </a:lnTo>
                  <a:lnTo>
                    <a:pt x="3359" y="0"/>
                  </a:lnTo>
                  <a:lnTo>
                    <a:pt x="3362" y="5"/>
                  </a:lnTo>
                  <a:lnTo>
                    <a:pt x="3364" y="12"/>
                  </a:lnTo>
                  <a:lnTo>
                    <a:pt x="3370" y="25"/>
                  </a:lnTo>
                  <a:lnTo>
                    <a:pt x="3372" y="38"/>
                  </a:lnTo>
                  <a:lnTo>
                    <a:pt x="3375" y="53"/>
                  </a:lnTo>
                  <a:lnTo>
                    <a:pt x="3380" y="71"/>
                  </a:lnTo>
                  <a:lnTo>
                    <a:pt x="3382" y="92"/>
                  </a:lnTo>
                  <a:lnTo>
                    <a:pt x="3385" y="112"/>
                  </a:lnTo>
                  <a:lnTo>
                    <a:pt x="3390" y="138"/>
                  </a:lnTo>
                  <a:lnTo>
                    <a:pt x="3393" y="161"/>
                  </a:lnTo>
                  <a:lnTo>
                    <a:pt x="3398" y="186"/>
                  </a:lnTo>
                  <a:lnTo>
                    <a:pt x="3400" y="214"/>
                  </a:lnTo>
                  <a:lnTo>
                    <a:pt x="3403" y="240"/>
                  </a:lnTo>
                  <a:lnTo>
                    <a:pt x="3411" y="296"/>
                  </a:lnTo>
                  <a:lnTo>
                    <a:pt x="3418" y="350"/>
                  </a:lnTo>
                  <a:lnTo>
                    <a:pt x="3421" y="378"/>
                  </a:lnTo>
                  <a:lnTo>
                    <a:pt x="3424" y="403"/>
                  </a:lnTo>
                  <a:lnTo>
                    <a:pt x="3429" y="429"/>
                  </a:lnTo>
                  <a:lnTo>
                    <a:pt x="3431" y="454"/>
                  </a:lnTo>
                  <a:lnTo>
                    <a:pt x="3436" y="477"/>
                  </a:lnTo>
                  <a:lnTo>
                    <a:pt x="3439" y="498"/>
                  </a:lnTo>
                  <a:lnTo>
                    <a:pt x="3442" y="518"/>
                  </a:lnTo>
                  <a:lnTo>
                    <a:pt x="3444" y="536"/>
                  </a:lnTo>
                  <a:lnTo>
                    <a:pt x="3449" y="554"/>
                  </a:lnTo>
                  <a:lnTo>
                    <a:pt x="3452" y="567"/>
                  </a:lnTo>
                  <a:lnTo>
                    <a:pt x="3457" y="577"/>
                  </a:lnTo>
                  <a:lnTo>
                    <a:pt x="3460" y="585"/>
                  </a:lnTo>
                  <a:lnTo>
                    <a:pt x="3462" y="590"/>
                  </a:lnTo>
                  <a:lnTo>
                    <a:pt x="3465" y="593"/>
                  </a:lnTo>
                  <a:lnTo>
                    <a:pt x="3467" y="593"/>
                  </a:lnTo>
                  <a:lnTo>
                    <a:pt x="3470" y="590"/>
                  </a:lnTo>
                  <a:lnTo>
                    <a:pt x="3473" y="585"/>
                  </a:lnTo>
                  <a:lnTo>
                    <a:pt x="3478" y="577"/>
                  </a:lnTo>
                  <a:lnTo>
                    <a:pt x="3480" y="567"/>
                  </a:lnTo>
                  <a:lnTo>
                    <a:pt x="3483" y="554"/>
                  </a:lnTo>
                  <a:lnTo>
                    <a:pt x="3488" y="536"/>
                  </a:lnTo>
                  <a:lnTo>
                    <a:pt x="3491" y="518"/>
                  </a:lnTo>
                  <a:lnTo>
                    <a:pt x="3496" y="498"/>
                  </a:lnTo>
                  <a:lnTo>
                    <a:pt x="3498" y="477"/>
                  </a:lnTo>
                  <a:lnTo>
                    <a:pt x="3501" y="454"/>
                  </a:lnTo>
                  <a:lnTo>
                    <a:pt x="3506" y="429"/>
                  </a:lnTo>
                  <a:lnTo>
                    <a:pt x="3509" y="403"/>
                  </a:lnTo>
                  <a:lnTo>
                    <a:pt x="3514" y="378"/>
                  </a:lnTo>
                  <a:lnTo>
                    <a:pt x="3516" y="350"/>
                  </a:lnTo>
                  <a:lnTo>
                    <a:pt x="3522" y="296"/>
                  </a:lnTo>
                  <a:lnTo>
                    <a:pt x="3529" y="240"/>
                  </a:lnTo>
                  <a:lnTo>
                    <a:pt x="3534" y="214"/>
                  </a:lnTo>
                  <a:lnTo>
                    <a:pt x="3537" y="186"/>
                  </a:lnTo>
                  <a:lnTo>
                    <a:pt x="3540" y="161"/>
                  </a:lnTo>
                  <a:lnTo>
                    <a:pt x="3545" y="138"/>
                  </a:lnTo>
                  <a:lnTo>
                    <a:pt x="3547" y="112"/>
                  </a:lnTo>
                  <a:lnTo>
                    <a:pt x="3550" y="92"/>
                  </a:lnTo>
                  <a:lnTo>
                    <a:pt x="3555" y="71"/>
                  </a:lnTo>
                  <a:lnTo>
                    <a:pt x="3558" y="53"/>
                  </a:lnTo>
                  <a:lnTo>
                    <a:pt x="3560" y="38"/>
                  </a:lnTo>
                  <a:lnTo>
                    <a:pt x="3565" y="25"/>
                  </a:lnTo>
                  <a:lnTo>
                    <a:pt x="3568" y="12"/>
                  </a:lnTo>
                  <a:lnTo>
                    <a:pt x="3573" y="5"/>
                  </a:lnTo>
                  <a:lnTo>
                    <a:pt x="3576" y="0"/>
                  </a:lnTo>
                  <a:lnTo>
                    <a:pt x="3578" y="0"/>
                  </a:lnTo>
                  <a:lnTo>
                    <a:pt x="3581" y="0"/>
                  </a:lnTo>
                  <a:lnTo>
                    <a:pt x="3583" y="0"/>
                  </a:lnTo>
                  <a:lnTo>
                    <a:pt x="3586" y="5"/>
                  </a:lnTo>
                  <a:lnTo>
                    <a:pt x="3589" y="12"/>
                  </a:lnTo>
                  <a:lnTo>
                    <a:pt x="3594" y="25"/>
                  </a:lnTo>
                  <a:lnTo>
                    <a:pt x="3596" y="38"/>
                  </a:lnTo>
                  <a:lnTo>
                    <a:pt x="3599" y="53"/>
                  </a:lnTo>
                  <a:lnTo>
                    <a:pt x="3604" y="71"/>
                  </a:lnTo>
                  <a:lnTo>
                    <a:pt x="3607" y="92"/>
                  </a:lnTo>
                  <a:lnTo>
                    <a:pt x="3609" y="112"/>
                  </a:lnTo>
                  <a:lnTo>
                    <a:pt x="3614" y="138"/>
                  </a:lnTo>
                  <a:lnTo>
                    <a:pt x="3617" y="161"/>
                  </a:lnTo>
                  <a:lnTo>
                    <a:pt x="3622" y="186"/>
                  </a:lnTo>
                  <a:lnTo>
                    <a:pt x="3625" y="214"/>
                  </a:lnTo>
                  <a:lnTo>
                    <a:pt x="3627" y="240"/>
                  </a:lnTo>
                  <a:lnTo>
                    <a:pt x="3635" y="296"/>
                  </a:lnTo>
                  <a:lnTo>
                    <a:pt x="3643" y="350"/>
                  </a:lnTo>
                  <a:lnTo>
                    <a:pt x="3645" y="378"/>
                  </a:lnTo>
                  <a:lnTo>
                    <a:pt x="3648" y="403"/>
                  </a:lnTo>
                  <a:lnTo>
                    <a:pt x="3653" y="429"/>
                  </a:lnTo>
                  <a:lnTo>
                    <a:pt x="3655" y="454"/>
                  </a:lnTo>
                  <a:lnTo>
                    <a:pt x="3658" y="477"/>
                  </a:lnTo>
                  <a:lnTo>
                    <a:pt x="3663" y="498"/>
                  </a:lnTo>
                  <a:lnTo>
                    <a:pt x="3666" y="518"/>
                  </a:lnTo>
                  <a:lnTo>
                    <a:pt x="3668" y="536"/>
                  </a:lnTo>
                  <a:lnTo>
                    <a:pt x="3674" y="554"/>
                  </a:lnTo>
                  <a:lnTo>
                    <a:pt x="3676" y="567"/>
                  </a:lnTo>
                  <a:lnTo>
                    <a:pt x="3681" y="577"/>
                  </a:lnTo>
                  <a:lnTo>
                    <a:pt x="3684" y="585"/>
                  </a:lnTo>
                  <a:lnTo>
                    <a:pt x="3686" y="590"/>
                  </a:lnTo>
                  <a:lnTo>
                    <a:pt x="3689" y="593"/>
                  </a:lnTo>
                  <a:lnTo>
                    <a:pt x="3692" y="593"/>
                  </a:lnTo>
                  <a:lnTo>
                    <a:pt x="3694" y="590"/>
                  </a:lnTo>
                  <a:lnTo>
                    <a:pt x="3697" y="585"/>
                  </a:lnTo>
                  <a:lnTo>
                    <a:pt x="3699" y="577"/>
                  </a:lnTo>
                  <a:lnTo>
                    <a:pt x="3704" y="567"/>
                  </a:lnTo>
                  <a:lnTo>
                    <a:pt x="3707" y="554"/>
                  </a:lnTo>
                  <a:lnTo>
                    <a:pt x="3712" y="536"/>
                  </a:lnTo>
                  <a:lnTo>
                    <a:pt x="3715" y="518"/>
                  </a:lnTo>
                  <a:lnTo>
                    <a:pt x="3717" y="498"/>
                  </a:lnTo>
                  <a:lnTo>
                    <a:pt x="3722" y="477"/>
                  </a:lnTo>
                  <a:lnTo>
                    <a:pt x="3725" y="454"/>
                  </a:lnTo>
                  <a:lnTo>
                    <a:pt x="3730" y="429"/>
                  </a:lnTo>
                  <a:lnTo>
                    <a:pt x="3733" y="403"/>
                  </a:lnTo>
                  <a:lnTo>
                    <a:pt x="3735" y="378"/>
                  </a:lnTo>
                  <a:lnTo>
                    <a:pt x="3738" y="350"/>
                  </a:lnTo>
                  <a:lnTo>
                    <a:pt x="3746" y="296"/>
                  </a:lnTo>
                  <a:lnTo>
                    <a:pt x="3753" y="240"/>
                  </a:lnTo>
                  <a:lnTo>
                    <a:pt x="3756" y="214"/>
                  </a:lnTo>
                  <a:lnTo>
                    <a:pt x="3761" y="186"/>
                  </a:lnTo>
                  <a:lnTo>
                    <a:pt x="3764" y="161"/>
                  </a:lnTo>
                  <a:lnTo>
                    <a:pt x="3766" y="138"/>
                  </a:lnTo>
                  <a:lnTo>
                    <a:pt x="3771" y="112"/>
                  </a:lnTo>
                  <a:lnTo>
                    <a:pt x="3774" y="92"/>
                  </a:lnTo>
                  <a:lnTo>
                    <a:pt x="3777" y="71"/>
                  </a:lnTo>
                  <a:lnTo>
                    <a:pt x="3782" y="53"/>
                  </a:lnTo>
                  <a:lnTo>
                    <a:pt x="3784" y="38"/>
                  </a:lnTo>
                  <a:lnTo>
                    <a:pt x="3787" y="25"/>
                  </a:lnTo>
                  <a:lnTo>
                    <a:pt x="3792" y="12"/>
                  </a:lnTo>
                  <a:lnTo>
                    <a:pt x="3795" y="5"/>
                  </a:lnTo>
                  <a:lnTo>
                    <a:pt x="3800" y="0"/>
                  </a:lnTo>
                  <a:lnTo>
                    <a:pt x="3802" y="0"/>
                  </a:lnTo>
                  <a:lnTo>
                    <a:pt x="3805" y="0"/>
                  </a:lnTo>
                  <a:lnTo>
                    <a:pt x="3808" y="5"/>
                  </a:lnTo>
                  <a:lnTo>
                    <a:pt x="3813" y="12"/>
                  </a:lnTo>
                  <a:lnTo>
                    <a:pt x="3815" y="25"/>
                  </a:lnTo>
                  <a:lnTo>
                    <a:pt x="3820" y="38"/>
                  </a:lnTo>
                  <a:lnTo>
                    <a:pt x="3823" y="53"/>
                  </a:lnTo>
                  <a:lnTo>
                    <a:pt x="3826" y="71"/>
                  </a:lnTo>
                  <a:lnTo>
                    <a:pt x="3831" y="92"/>
                  </a:lnTo>
                  <a:lnTo>
                    <a:pt x="3833" y="112"/>
                  </a:lnTo>
                  <a:lnTo>
                    <a:pt x="3838" y="138"/>
                  </a:lnTo>
                  <a:lnTo>
                    <a:pt x="3841" y="161"/>
                  </a:lnTo>
                  <a:lnTo>
                    <a:pt x="3844" y="186"/>
                  </a:lnTo>
                  <a:lnTo>
                    <a:pt x="3849" y="214"/>
                  </a:lnTo>
                  <a:lnTo>
                    <a:pt x="3851" y="240"/>
                  </a:lnTo>
                  <a:lnTo>
                    <a:pt x="3859" y="296"/>
                  </a:lnTo>
                  <a:lnTo>
                    <a:pt x="3864" y="350"/>
                  </a:lnTo>
                  <a:lnTo>
                    <a:pt x="3869" y="378"/>
                  </a:lnTo>
                  <a:lnTo>
                    <a:pt x="3872" y="403"/>
                  </a:lnTo>
                  <a:lnTo>
                    <a:pt x="3874" y="429"/>
                  </a:lnTo>
                  <a:lnTo>
                    <a:pt x="3880" y="454"/>
                  </a:lnTo>
                  <a:lnTo>
                    <a:pt x="3882" y="477"/>
                  </a:lnTo>
                  <a:lnTo>
                    <a:pt x="3885" y="498"/>
                  </a:lnTo>
                  <a:lnTo>
                    <a:pt x="3890" y="518"/>
                  </a:lnTo>
                  <a:lnTo>
                    <a:pt x="3893" y="536"/>
                  </a:lnTo>
                  <a:lnTo>
                    <a:pt x="3898" y="554"/>
                  </a:lnTo>
                  <a:lnTo>
                    <a:pt x="3900" y="567"/>
                  </a:lnTo>
                  <a:lnTo>
                    <a:pt x="3903" y="577"/>
                  </a:lnTo>
                  <a:lnTo>
                    <a:pt x="3908" y="585"/>
                  </a:lnTo>
                  <a:lnTo>
                    <a:pt x="3911" y="590"/>
                  </a:lnTo>
                  <a:lnTo>
                    <a:pt x="3913" y="593"/>
                  </a:lnTo>
                  <a:lnTo>
                    <a:pt x="3918" y="590"/>
                  </a:lnTo>
                  <a:lnTo>
                    <a:pt x="3921" y="587"/>
                  </a:lnTo>
                  <a:lnTo>
                    <a:pt x="3926" y="580"/>
                  </a:lnTo>
                  <a:lnTo>
                    <a:pt x="3929" y="569"/>
                  </a:lnTo>
                  <a:lnTo>
                    <a:pt x="3934" y="559"/>
                  </a:lnTo>
                  <a:lnTo>
                    <a:pt x="3936" y="546"/>
                  </a:lnTo>
                  <a:lnTo>
                    <a:pt x="3941" y="531"/>
                  </a:lnTo>
                  <a:lnTo>
                    <a:pt x="3944" y="513"/>
                  </a:lnTo>
                  <a:lnTo>
                    <a:pt x="3949" y="495"/>
                  </a:lnTo>
                  <a:lnTo>
                    <a:pt x="3952" y="475"/>
                  </a:lnTo>
                  <a:lnTo>
                    <a:pt x="3957" y="452"/>
                  </a:lnTo>
                  <a:lnTo>
                    <a:pt x="3962" y="429"/>
                  </a:lnTo>
                  <a:lnTo>
                    <a:pt x="3965" y="406"/>
                  </a:lnTo>
                  <a:lnTo>
                    <a:pt x="3970" y="383"/>
                  </a:lnTo>
                  <a:lnTo>
                    <a:pt x="3978" y="332"/>
                  </a:lnTo>
                  <a:lnTo>
                    <a:pt x="3985" y="281"/>
                  </a:lnTo>
                  <a:lnTo>
                    <a:pt x="3993" y="230"/>
                  </a:lnTo>
                  <a:lnTo>
                    <a:pt x="3998" y="178"/>
                  </a:lnTo>
                  <a:lnTo>
                    <a:pt x="4003" y="155"/>
                  </a:lnTo>
                  <a:lnTo>
                    <a:pt x="4006" y="132"/>
                  </a:lnTo>
                  <a:lnTo>
                    <a:pt x="4008" y="112"/>
                  </a:lnTo>
                  <a:lnTo>
                    <a:pt x="4011" y="89"/>
                  </a:lnTo>
                  <a:lnTo>
                    <a:pt x="4016" y="71"/>
                  </a:lnTo>
                  <a:lnTo>
                    <a:pt x="4019" y="53"/>
                  </a:lnTo>
                  <a:lnTo>
                    <a:pt x="4019" y="35"/>
                  </a:lnTo>
                  <a:lnTo>
                    <a:pt x="4021" y="23"/>
                  </a:lnTo>
                  <a:lnTo>
                    <a:pt x="4024" y="10"/>
                  </a:lnTo>
                  <a:lnTo>
                    <a:pt x="4027" y="0"/>
                  </a:lnTo>
                </a:path>
              </a:pathLst>
            </a:custGeom>
            <a:noFill/>
            <a:ln w="25400" cap="rnd" cmpd="sng">
              <a:solidFill>
                <a:srgbClr val="000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29" name="Rectangle 15">
              <a:extLst>
                <a:ext uri="{FF2B5EF4-FFF2-40B4-BE49-F238E27FC236}">
                  <a16:creationId xmlns:a16="http://schemas.microsoft.com/office/drawing/2014/main" id="{815C3F12-9628-4714-BF28-91CB2FCCFC3C}"/>
                </a:ext>
              </a:extLst>
            </p:cNvPr>
            <p:cNvSpPr>
              <a:spLocks noChangeArrowheads="1"/>
            </p:cNvSpPr>
            <p:nvPr/>
          </p:nvSpPr>
          <p:spPr bwMode="auto">
            <a:xfrm>
              <a:off x="1392" y="20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x</a:t>
              </a:r>
              <a:r>
                <a:rPr lang="en-US" altLang="zh-CN" baseline="-25000"/>
                <a:t>2</a:t>
              </a:r>
              <a:endParaRPr lang="en-US" altLang="zh-CN"/>
            </a:p>
          </p:txBody>
        </p:sp>
      </p:grpSp>
      <p:grpSp>
        <p:nvGrpSpPr>
          <p:cNvPr id="8199" name="Group 16">
            <a:extLst>
              <a:ext uri="{FF2B5EF4-FFF2-40B4-BE49-F238E27FC236}">
                <a16:creationId xmlns:a16="http://schemas.microsoft.com/office/drawing/2014/main" id="{5DFE6B85-7BB9-48AC-A23D-1886283BFDE1}"/>
              </a:ext>
            </a:extLst>
          </p:cNvPr>
          <p:cNvGrpSpPr>
            <a:grpSpLocks/>
          </p:cNvGrpSpPr>
          <p:nvPr/>
        </p:nvGrpSpPr>
        <p:grpSpPr bwMode="auto">
          <a:xfrm>
            <a:off x="1752600" y="3962400"/>
            <a:ext cx="5321300" cy="1736725"/>
            <a:chOff x="1104" y="2496"/>
            <a:chExt cx="3352" cy="1094"/>
          </a:xfrm>
        </p:grpSpPr>
        <p:sp>
          <p:nvSpPr>
            <p:cNvPr id="8208" name="Freeform 17">
              <a:extLst>
                <a:ext uri="{FF2B5EF4-FFF2-40B4-BE49-F238E27FC236}">
                  <a16:creationId xmlns:a16="http://schemas.microsoft.com/office/drawing/2014/main" id="{9B22786B-81FB-4EF9-A608-27B2D324B325}"/>
                </a:ext>
              </a:extLst>
            </p:cNvPr>
            <p:cNvSpPr>
              <a:spLocks/>
            </p:cNvSpPr>
            <p:nvPr/>
          </p:nvSpPr>
          <p:spPr bwMode="auto">
            <a:xfrm>
              <a:off x="1288" y="2648"/>
              <a:ext cx="1082" cy="594"/>
            </a:xfrm>
            <a:custGeom>
              <a:avLst/>
              <a:gdLst>
                <a:gd name="T0" fmla="*/ 26 w 2040"/>
                <a:gd name="T1" fmla="*/ 111 h 1348"/>
                <a:gd name="T2" fmla="*/ 40 w 2040"/>
                <a:gd name="T3" fmla="*/ 75 h 1348"/>
                <a:gd name="T4" fmla="*/ 51 w 2040"/>
                <a:gd name="T5" fmla="*/ 87 h 1348"/>
                <a:gd name="T6" fmla="*/ 66 w 2040"/>
                <a:gd name="T7" fmla="*/ 168 h 1348"/>
                <a:gd name="T8" fmla="*/ 80 w 2040"/>
                <a:gd name="T9" fmla="*/ 208 h 1348"/>
                <a:gd name="T10" fmla="*/ 86 w 2040"/>
                <a:gd name="T11" fmla="*/ 198 h 1348"/>
                <a:gd name="T12" fmla="*/ 100 w 2040"/>
                <a:gd name="T13" fmla="*/ 119 h 1348"/>
                <a:gd name="T14" fmla="*/ 111 w 2040"/>
                <a:gd name="T15" fmla="*/ 47 h 1348"/>
                <a:gd name="T16" fmla="*/ 118 w 2040"/>
                <a:gd name="T17" fmla="*/ 39 h 1348"/>
                <a:gd name="T18" fmla="*/ 125 w 2040"/>
                <a:gd name="T19" fmla="*/ 66 h 1348"/>
                <a:gd name="T20" fmla="*/ 139 w 2040"/>
                <a:gd name="T21" fmla="*/ 179 h 1348"/>
                <a:gd name="T22" fmla="*/ 147 w 2040"/>
                <a:gd name="T23" fmla="*/ 232 h 1348"/>
                <a:gd name="T24" fmla="*/ 154 w 2040"/>
                <a:gd name="T25" fmla="*/ 235 h 1348"/>
                <a:gd name="T26" fmla="*/ 161 w 2040"/>
                <a:gd name="T27" fmla="*/ 200 h 1348"/>
                <a:gd name="T28" fmla="*/ 173 w 2040"/>
                <a:gd name="T29" fmla="*/ 78 h 1348"/>
                <a:gd name="T30" fmla="*/ 182 w 2040"/>
                <a:gd name="T31" fmla="*/ 19 h 1348"/>
                <a:gd name="T32" fmla="*/ 188 w 2040"/>
                <a:gd name="T33" fmla="*/ 9 h 1348"/>
                <a:gd name="T34" fmla="*/ 195 w 2040"/>
                <a:gd name="T35" fmla="*/ 43 h 1348"/>
                <a:gd name="T36" fmla="*/ 206 w 2040"/>
                <a:gd name="T37" fmla="*/ 155 h 1348"/>
                <a:gd name="T38" fmla="*/ 216 w 2040"/>
                <a:gd name="T39" fmla="*/ 235 h 1348"/>
                <a:gd name="T40" fmla="*/ 223 w 2040"/>
                <a:gd name="T41" fmla="*/ 253 h 1348"/>
                <a:gd name="T42" fmla="*/ 229 w 2040"/>
                <a:gd name="T43" fmla="*/ 226 h 1348"/>
                <a:gd name="T44" fmla="*/ 239 w 2040"/>
                <a:gd name="T45" fmla="*/ 137 h 1348"/>
                <a:gd name="T46" fmla="*/ 249 w 2040"/>
                <a:gd name="T47" fmla="*/ 34 h 1348"/>
                <a:gd name="T48" fmla="*/ 255 w 2040"/>
                <a:gd name="T49" fmla="*/ 1 h 1348"/>
                <a:gd name="T50" fmla="*/ 263 w 2040"/>
                <a:gd name="T51" fmla="*/ 14 h 1348"/>
                <a:gd name="T52" fmla="*/ 269 w 2040"/>
                <a:gd name="T53" fmla="*/ 72 h 1348"/>
                <a:gd name="T54" fmla="*/ 283 w 2040"/>
                <a:gd name="T55" fmla="*/ 206 h 1348"/>
                <a:gd name="T56" fmla="*/ 289 w 2040"/>
                <a:gd name="T57" fmla="*/ 253 h 1348"/>
                <a:gd name="T58" fmla="*/ 295 w 2040"/>
                <a:gd name="T59" fmla="*/ 257 h 1348"/>
                <a:gd name="T60" fmla="*/ 299 w 2040"/>
                <a:gd name="T61" fmla="*/ 216 h 1348"/>
                <a:gd name="T62" fmla="*/ 306 w 2040"/>
                <a:gd name="T63" fmla="*/ 95 h 1348"/>
                <a:gd name="T64" fmla="*/ 311 w 2040"/>
                <a:gd name="T65" fmla="*/ 21 h 1348"/>
                <a:gd name="T66" fmla="*/ 317 w 2040"/>
                <a:gd name="T67" fmla="*/ 0 h 1348"/>
                <a:gd name="T68" fmla="*/ 324 w 2040"/>
                <a:gd name="T69" fmla="*/ 26 h 1348"/>
                <a:gd name="T70" fmla="*/ 337 w 2040"/>
                <a:gd name="T71" fmla="*/ 113 h 1348"/>
                <a:gd name="T72" fmla="*/ 353 w 2040"/>
                <a:gd name="T73" fmla="*/ 222 h 1348"/>
                <a:gd name="T74" fmla="*/ 362 w 2040"/>
                <a:gd name="T75" fmla="*/ 253 h 1348"/>
                <a:gd name="T76" fmla="*/ 368 w 2040"/>
                <a:gd name="T77" fmla="*/ 239 h 1348"/>
                <a:gd name="T78" fmla="*/ 373 w 2040"/>
                <a:gd name="T79" fmla="*/ 170 h 1348"/>
                <a:gd name="T80" fmla="*/ 380 w 2040"/>
                <a:gd name="T81" fmla="*/ 50 h 1348"/>
                <a:gd name="T82" fmla="*/ 385 w 2040"/>
                <a:gd name="T83" fmla="*/ 17 h 1348"/>
                <a:gd name="T84" fmla="*/ 391 w 2040"/>
                <a:gd name="T85" fmla="*/ 26 h 1348"/>
                <a:gd name="T86" fmla="*/ 398 w 2040"/>
                <a:gd name="T87" fmla="*/ 84 h 1348"/>
                <a:gd name="T88" fmla="*/ 413 w 2040"/>
                <a:gd name="T89" fmla="*/ 206 h 1348"/>
                <a:gd name="T90" fmla="*/ 419 w 2040"/>
                <a:gd name="T91" fmla="*/ 237 h 1348"/>
                <a:gd name="T92" fmla="*/ 426 w 2040"/>
                <a:gd name="T93" fmla="*/ 229 h 1348"/>
                <a:gd name="T94" fmla="*/ 436 w 2040"/>
                <a:gd name="T95" fmla="*/ 169 h 1348"/>
                <a:gd name="T96" fmla="*/ 449 w 2040"/>
                <a:gd name="T97" fmla="*/ 62 h 1348"/>
                <a:gd name="T98" fmla="*/ 456 w 2040"/>
                <a:gd name="T99" fmla="*/ 38 h 1348"/>
                <a:gd name="T100" fmla="*/ 463 w 2040"/>
                <a:gd name="T101" fmla="*/ 49 h 1348"/>
                <a:gd name="T102" fmla="*/ 477 w 2040"/>
                <a:gd name="T103" fmla="*/ 135 h 1348"/>
                <a:gd name="T104" fmla="*/ 487 w 2040"/>
                <a:gd name="T105" fmla="*/ 199 h 1348"/>
                <a:gd name="T106" fmla="*/ 493 w 2040"/>
                <a:gd name="T107" fmla="*/ 207 h 1348"/>
                <a:gd name="T108" fmla="*/ 500 w 2040"/>
                <a:gd name="T109" fmla="*/ 170 h 1348"/>
                <a:gd name="T110" fmla="*/ 511 w 2040"/>
                <a:gd name="T111" fmla="*/ 83 h 1348"/>
                <a:gd name="T112" fmla="*/ 521 w 2040"/>
                <a:gd name="T113" fmla="*/ 68 h 1348"/>
                <a:gd name="T114" fmla="*/ 541 w 2040"/>
                <a:gd name="T115" fmla="*/ 108 h 1348"/>
                <a:gd name="T116" fmla="*/ 559 w 2040"/>
                <a:gd name="T117" fmla="*/ 130 h 134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040"/>
                <a:gd name="T178" fmla="*/ 0 h 1348"/>
                <a:gd name="T179" fmla="*/ 2040 w 2040"/>
                <a:gd name="T180" fmla="*/ 1348 h 134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040" h="1348">
                  <a:moveTo>
                    <a:pt x="0" y="673"/>
                  </a:moveTo>
                  <a:lnTo>
                    <a:pt x="21" y="660"/>
                  </a:lnTo>
                  <a:lnTo>
                    <a:pt x="31" y="653"/>
                  </a:lnTo>
                  <a:lnTo>
                    <a:pt x="42" y="645"/>
                  </a:lnTo>
                  <a:lnTo>
                    <a:pt x="50" y="635"/>
                  </a:lnTo>
                  <a:lnTo>
                    <a:pt x="61" y="625"/>
                  </a:lnTo>
                  <a:lnTo>
                    <a:pt x="71" y="609"/>
                  </a:lnTo>
                  <a:lnTo>
                    <a:pt x="82" y="594"/>
                  </a:lnTo>
                  <a:lnTo>
                    <a:pt x="85" y="589"/>
                  </a:lnTo>
                  <a:lnTo>
                    <a:pt x="87" y="584"/>
                  </a:lnTo>
                  <a:lnTo>
                    <a:pt x="90" y="576"/>
                  </a:lnTo>
                  <a:lnTo>
                    <a:pt x="93" y="569"/>
                  </a:lnTo>
                  <a:lnTo>
                    <a:pt x="98" y="551"/>
                  </a:lnTo>
                  <a:lnTo>
                    <a:pt x="103" y="531"/>
                  </a:lnTo>
                  <a:lnTo>
                    <a:pt x="106" y="510"/>
                  </a:lnTo>
                  <a:lnTo>
                    <a:pt x="111" y="490"/>
                  </a:lnTo>
                  <a:lnTo>
                    <a:pt x="117" y="467"/>
                  </a:lnTo>
                  <a:lnTo>
                    <a:pt x="122" y="447"/>
                  </a:lnTo>
                  <a:lnTo>
                    <a:pt x="127" y="429"/>
                  </a:lnTo>
                  <a:lnTo>
                    <a:pt x="133" y="411"/>
                  </a:lnTo>
                  <a:lnTo>
                    <a:pt x="133" y="404"/>
                  </a:lnTo>
                  <a:lnTo>
                    <a:pt x="135" y="396"/>
                  </a:lnTo>
                  <a:lnTo>
                    <a:pt x="141" y="391"/>
                  </a:lnTo>
                  <a:lnTo>
                    <a:pt x="143" y="386"/>
                  </a:lnTo>
                  <a:lnTo>
                    <a:pt x="146" y="383"/>
                  </a:lnTo>
                  <a:lnTo>
                    <a:pt x="149" y="381"/>
                  </a:lnTo>
                  <a:lnTo>
                    <a:pt x="151" y="378"/>
                  </a:lnTo>
                  <a:lnTo>
                    <a:pt x="154" y="378"/>
                  </a:lnTo>
                  <a:lnTo>
                    <a:pt x="157" y="381"/>
                  </a:lnTo>
                  <a:lnTo>
                    <a:pt x="159" y="383"/>
                  </a:lnTo>
                  <a:lnTo>
                    <a:pt x="162" y="388"/>
                  </a:lnTo>
                  <a:lnTo>
                    <a:pt x="165" y="396"/>
                  </a:lnTo>
                  <a:lnTo>
                    <a:pt x="170" y="404"/>
                  </a:lnTo>
                  <a:lnTo>
                    <a:pt x="173" y="416"/>
                  </a:lnTo>
                  <a:lnTo>
                    <a:pt x="175" y="432"/>
                  </a:lnTo>
                  <a:lnTo>
                    <a:pt x="181" y="449"/>
                  </a:lnTo>
                  <a:lnTo>
                    <a:pt x="183" y="467"/>
                  </a:lnTo>
                  <a:lnTo>
                    <a:pt x="186" y="490"/>
                  </a:lnTo>
                  <a:lnTo>
                    <a:pt x="191" y="513"/>
                  </a:lnTo>
                  <a:lnTo>
                    <a:pt x="194" y="538"/>
                  </a:lnTo>
                  <a:lnTo>
                    <a:pt x="199" y="566"/>
                  </a:lnTo>
                  <a:lnTo>
                    <a:pt x="202" y="594"/>
                  </a:lnTo>
                  <a:lnTo>
                    <a:pt x="204" y="622"/>
                  </a:lnTo>
                  <a:lnTo>
                    <a:pt x="210" y="653"/>
                  </a:lnTo>
                  <a:lnTo>
                    <a:pt x="218" y="714"/>
                  </a:lnTo>
                  <a:lnTo>
                    <a:pt x="226" y="775"/>
                  </a:lnTo>
                  <a:lnTo>
                    <a:pt x="234" y="836"/>
                  </a:lnTo>
                  <a:lnTo>
                    <a:pt x="236" y="864"/>
                  </a:lnTo>
                  <a:lnTo>
                    <a:pt x="242" y="892"/>
                  </a:lnTo>
                  <a:lnTo>
                    <a:pt x="247" y="920"/>
                  </a:lnTo>
                  <a:lnTo>
                    <a:pt x="250" y="945"/>
                  </a:lnTo>
                  <a:lnTo>
                    <a:pt x="255" y="968"/>
                  </a:lnTo>
                  <a:lnTo>
                    <a:pt x="258" y="991"/>
                  </a:lnTo>
                  <a:lnTo>
                    <a:pt x="263" y="1008"/>
                  </a:lnTo>
                  <a:lnTo>
                    <a:pt x="266" y="1026"/>
                  </a:lnTo>
                  <a:lnTo>
                    <a:pt x="271" y="1042"/>
                  </a:lnTo>
                  <a:lnTo>
                    <a:pt x="274" y="1054"/>
                  </a:lnTo>
                  <a:lnTo>
                    <a:pt x="279" y="1062"/>
                  </a:lnTo>
                  <a:lnTo>
                    <a:pt x="282" y="1064"/>
                  </a:lnTo>
                  <a:lnTo>
                    <a:pt x="282" y="1069"/>
                  </a:lnTo>
                  <a:lnTo>
                    <a:pt x="284" y="1069"/>
                  </a:lnTo>
                  <a:lnTo>
                    <a:pt x="287" y="1069"/>
                  </a:lnTo>
                  <a:lnTo>
                    <a:pt x="290" y="1069"/>
                  </a:lnTo>
                  <a:lnTo>
                    <a:pt x="292" y="1067"/>
                  </a:lnTo>
                  <a:lnTo>
                    <a:pt x="295" y="1064"/>
                  </a:lnTo>
                  <a:lnTo>
                    <a:pt x="298" y="1059"/>
                  </a:lnTo>
                  <a:lnTo>
                    <a:pt x="298" y="1054"/>
                  </a:lnTo>
                  <a:lnTo>
                    <a:pt x="300" y="1047"/>
                  </a:lnTo>
                  <a:lnTo>
                    <a:pt x="303" y="1039"/>
                  </a:lnTo>
                  <a:lnTo>
                    <a:pt x="306" y="1031"/>
                  </a:lnTo>
                  <a:lnTo>
                    <a:pt x="306" y="1021"/>
                  </a:lnTo>
                  <a:lnTo>
                    <a:pt x="308" y="1011"/>
                  </a:lnTo>
                  <a:lnTo>
                    <a:pt x="311" y="998"/>
                  </a:lnTo>
                  <a:lnTo>
                    <a:pt x="314" y="975"/>
                  </a:lnTo>
                  <a:lnTo>
                    <a:pt x="319" y="947"/>
                  </a:lnTo>
                  <a:lnTo>
                    <a:pt x="322" y="917"/>
                  </a:lnTo>
                  <a:lnTo>
                    <a:pt x="327" y="884"/>
                  </a:lnTo>
                  <a:lnTo>
                    <a:pt x="330" y="848"/>
                  </a:lnTo>
                  <a:lnTo>
                    <a:pt x="335" y="810"/>
                  </a:lnTo>
                  <a:lnTo>
                    <a:pt x="338" y="772"/>
                  </a:lnTo>
                  <a:lnTo>
                    <a:pt x="343" y="731"/>
                  </a:lnTo>
                  <a:lnTo>
                    <a:pt x="346" y="693"/>
                  </a:lnTo>
                  <a:lnTo>
                    <a:pt x="354" y="612"/>
                  </a:lnTo>
                  <a:lnTo>
                    <a:pt x="362" y="531"/>
                  </a:lnTo>
                  <a:lnTo>
                    <a:pt x="364" y="490"/>
                  </a:lnTo>
                  <a:lnTo>
                    <a:pt x="370" y="454"/>
                  </a:lnTo>
                  <a:lnTo>
                    <a:pt x="372" y="416"/>
                  </a:lnTo>
                  <a:lnTo>
                    <a:pt x="377" y="381"/>
                  </a:lnTo>
                  <a:lnTo>
                    <a:pt x="380" y="348"/>
                  </a:lnTo>
                  <a:lnTo>
                    <a:pt x="385" y="317"/>
                  </a:lnTo>
                  <a:lnTo>
                    <a:pt x="388" y="289"/>
                  </a:lnTo>
                  <a:lnTo>
                    <a:pt x="391" y="277"/>
                  </a:lnTo>
                  <a:lnTo>
                    <a:pt x="391" y="264"/>
                  </a:lnTo>
                  <a:lnTo>
                    <a:pt x="393" y="254"/>
                  </a:lnTo>
                  <a:lnTo>
                    <a:pt x="396" y="243"/>
                  </a:lnTo>
                  <a:lnTo>
                    <a:pt x="399" y="233"/>
                  </a:lnTo>
                  <a:lnTo>
                    <a:pt x="399" y="226"/>
                  </a:lnTo>
                  <a:lnTo>
                    <a:pt x="401" y="218"/>
                  </a:lnTo>
                  <a:lnTo>
                    <a:pt x="404" y="213"/>
                  </a:lnTo>
                  <a:lnTo>
                    <a:pt x="407" y="205"/>
                  </a:lnTo>
                  <a:lnTo>
                    <a:pt x="407" y="203"/>
                  </a:lnTo>
                  <a:lnTo>
                    <a:pt x="409" y="198"/>
                  </a:lnTo>
                  <a:lnTo>
                    <a:pt x="412" y="198"/>
                  </a:lnTo>
                  <a:lnTo>
                    <a:pt x="415" y="195"/>
                  </a:lnTo>
                  <a:lnTo>
                    <a:pt x="415" y="198"/>
                  </a:lnTo>
                  <a:lnTo>
                    <a:pt x="417" y="198"/>
                  </a:lnTo>
                  <a:lnTo>
                    <a:pt x="420" y="203"/>
                  </a:lnTo>
                  <a:lnTo>
                    <a:pt x="423" y="208"/>
                  </a:lnTo>
                  <a:lnTo>
                    <a:pt x="423" y="213"/>
                  </a:lnTo>
                  <a:lnTo>
                    <a:pt x="425" y="221"/>
                  </a:lnTo>
                  <a:lnTo>
                    <a:pt x="428" y="228"/>
                  </a:lnTo>
                  <a:lnTo>
                    <a:pt x="428" y="238"/>
                  </a:lnTo>
                  <a:lnTo>
                    <a:pt x="431" y="251"/>
                  </a:lnTo>
                  <a:lnTo>
                    <a:pt x="433" y="261"/>
                  </a:lnTo>
                  <a:lnTo>
                    <a:pt x="436" y="277"/>
                  </a:lnTo>
                  <a:lnTo>
                    <a:pt x="436" y="289"/>
                  </a:lnTo>
                  <a:lnTo>
                    <a:pt x="439" y="304"/>
                  </a:lnTo>
                  <a:lnTo>
                    <a:pt x="441" y="320"/>
                  </a:lnTo>
                  <a:lnTo>
                    <a:pt x="444" y="338"/>
                  </a:lnTo>
                  <a:lnTo>
                    <a:pt x="447" y="373"/>
                  </a:lnTo>
                  <a:lnTo>
                    <a:pt x="452" y="411"/>
                  </a:lnTo>
                  <a:lnTo>
                    <a:pt x="455" y="454"/>
                  </a:lnTo>
                  <a:lnTo>
                    <a:pt x="460" y="498"/>
                  </a:lnTo>
                  <a:lnTo>
                    <a:pt x="463" y="541"/>
                  </a:lnTo>
                  <a:lnTo>
                    <a:pt x="465" y="589"/>
                  </a:lnTo>
                  <a:lnTo>
                    <a:pt x="471" y="635"/>
                  </a:lnTo>
                  <a:lnTo>
                    <a:pt x="479" y="731"/>
                  </a:lnTo>
                  <a:lnTo>
                    <a:pt x="481" y="780"/>
                  </a:lnTo>
                  <a:lnTo>
                    <a:pt x="487" y="828"/>
                  </a:lnTo>
                  <a:lnTo>
                    <a:pt x="489" y="876"/>
                  </a:lnTo>
                  <a:lnTo>
                    <a:pt x="495" y="922"/>
                  </a:lnTo>
                  <a:lnTo>
                    <a:pt x="497" y="965"/>
                  </a:lnTo>
                  <a:lnTo>
                    <a:pt x="500" y="1006"/>
                  </a:lnTo>
                  <a:lnTo>
                    <a:pt x="505" y="1047"/>
                  </a:lnTo>
                  <a:lnTo>
                    <a:pt x="508" y="1082"/>
                  </a:lnTo>
                  <a:lnTo>
                    <a:pt x="511" y="1100"/>
                  </a:lnTo>
                  <a:lnTo>
                    <a:pt x="513" y="1115"/>
                  </a:lnTo>
                  <a:lnTo>
                    <a:pt x="516" y="1130"/>
                  </a:lnTo>
                  <a:lnTo>
                    <a:pt x="516" y="1146"/>
                  </a:lnTo>
                  <a:lnTo>
                    <a:pt x="519" y="1158"/>
                  </a:lnTo>
                  <a:lnTo>
                    <a:pt x="521" y="1171"/>
                  </a:lnTo>
                  <a:lnTo>
                    <a:pt x="524" y="1184"/>
                  </a:lnTo>
                  <a:lnTo>
                    <a:pt x="524" y="1194"/>
                  </a:lnTo>
                  <a:lnTo>
                    <a:pt x="527" y="1202"/>
                  </a:lnTo>
                  <a:lnTo>
                    <a:pt x="529" y="1209"/>
                  </a:lnTo>
                  <a:lnTo>
                    <a:pt x="532" y="1217"/>
                  </a:lnTo>
                  <a:lnTo>
                    <a:pt x="532" y="1222"/>
                  </a:lnTo>
                  <a:lnTo>
                    <a:pt x="535" y="1225"/>
                  </a:lnTo>
                  <a:lnTo>
                    <a:pt x="537" y="1227"/>
                  </a:lnTo>
                  <a:lnTo>
                    <a:pt x="537" y="1230"/>
                  </a:lnTo>
                  <a:lnTo>
                    <a:pt x="540" y="1230"/>
                  </a:lnTo>
                  <a:lnTo>
                    <a:pt x="543" y="1227"/>
                  </a:lnTo>
                  <a:lnTo>
                    <a:pt x="545" y="1222"/>
                  </a:lnTo>
                  <a:lnTo>
                    <a:pt x="545" y="1217"/>
                  </a:lnTo>
                  <a:lnTo>
                    <a:pt x="548" y="1209"/>
                  </a:lnTo>
                  <a:lnTo>
                    <a:pt x="551" y="1202"/>
                  </a:lnTo>
                  <a:lnTo>
                    <a:pt x="553" y="1194"/>
                  </a:lnTo>
                  <a:lnTo>
                    <a:pt x="553" y="1181"/>
                  </a:lnTo>
                  <a:lnTo>
                    <a:pt x="556" y="1169"/>
                  </a:lnTo>
                  <a:lnTo>
                    <a:pt x="558" y="1156"/>
                  </a:lnTo>
                  <a:lnTo>
                    <a:pt x="561" y="1141"/>
                  </a:lnTo>
                  <a:lnTo>
                    <a:pt x="561" y="1125"/>
                  </a:lnTo>
                  <a:lnTo>
                    <a:pt x="564" y="1108"/>
                  </a:lnTo>
                  <a:lnTo>
                    <a:pt x="566" y="1090"/>
                  </a:lnTo>
                  <a:lnTo>
                    <a:pt x="569" y="1069"/>
                  </a:lnTo>
                  <a:lnTo>
                    <a:pt x="569" y="1052"/>
                  </a:lnTo>
                  <a:lnTo>
                    <a:pt x="572" y="1029"/>
                  </a:lnTo>
                  <a:lnTo>
                    <a:pt x="572" y="1008"/>
                  </a:lnTo>
                  <a:lnTo>
                    <a:pt x="574" y="986"/>
                  </a:lnTo>
                  <a:lnTo>
                    <a:pt x="580" y="937"/>
                  </a:lnTo>
                  <a:lnTo>
                    <a:pt x="582" y="889"/>
                  </a:lnTo>
                  <a:lnTo>
                    <a:pt x="588" y="836"/>
                  </a:lnTo>
                  <a:lnTo>
                    <a:pt x="590" y="785"/>
                  </a:lnTo>
                  <a:lnTo>
                    <a:pt x="596" y="729"/>
                  </a:lnTo>
                  <a:lnTo>
                    <a:pt x="604" y="620"/>
                  </a:lnTo>
                  <a:lnTo>
                    <a:pt x="606" y="564"/>
                  </a:lnTo>
                  <a:lnTo>
                    <a:pt x="609" y="508"/>
                  </a:lnTo>
                  <a:lnTo>
                    <a:pt x="614" y="454"/>
                  </a:lnTo>
                  <a:lnTo>
                    <a:pt x="617" y="401"/>
                  </a:lnTo>
                  <a:lnTo>
                    <a:pt x="622" y="353"/>
                  </a:lnTo>
                  <a:lnTo>
                    <a:pt x="625" y="302"/>
                  </a:lnTo>
                  <a:lnTo>
                    <a:pt x="630" y="256"/>
                  </a:lnTo>
                  <a:lnTo>
                    <a:pt x="633" y="236"/>
                  </a:lnTo>
                  <a:lnTo>
                    <a:pt x="633" y="216"/>
                  </a:lnTo>
                  <a:lnTo>
                    <a:pt x="636" y="195"/>
                  </a:lnTo>
                  <a:lnTo>
                    <a:pt x="638" y="177"/>
                  </a:lnTo>
                  <a:lnTo>
                    <a:pt x="641" y="157"/>
                  </a:lnTo>
                  <a:lnTo>
                    <a:pt x="641" y="142"/>
                  </a:lnTo>
                  <a:lnTo>
                    <a:pt x="644" y="124"/>
                  </a:lnTo>
                  <a:lnTo>
                    <a:pt x="646" y="111"/>
                  </a:lnTo>
                  <a:lnTo>
                    <a:pt x="646" y="96"/>
                  </a:lnTo>
                  <a:lnTo>
                    <a:pt x="649" y="83"/>
                  </a:lnTo>
                  <a:lnTo>
                    <a:pt x="652" y="73"/>
                  </a:lnTo>
                  <a:lnTo>
                    <a:pt x="654" y="63"/>
                  </a:lnTo>
                  <a:lnTo>
                    <a:pt x="654" y="55"/>
                  </a:lnTo>
                  <a:lnTo>
                    <a:pt x="657" y="48"/>
                  </a:lnTo>
                  <a:lnTo>
                    <a:pt x="660" y="45"/>
                  </a:lnTo>
                  <a:lnTo>
                    <a:pt x="662" y="40"/>
                  </a:lnTo>
                  <a:lnTo>
                    <a:pt x="662" y="38"/>
                  </a:lnTo>
                  <a:lnTo>
                    <a:pt x="665" y="38"/>
                  </a:lnTo>
                  <a:lnTo>
                    <a:pt x="668" y="40"/>
                  </a:lnTo>
                  <a:lnTo>
                    <a:pt x="670" y="43"/>
                  </a:lnTo>
                  <a:lnTo>
                    <a:pt x="670" y="48"/>
                  </a:lnTo>
                  <a:lnTo>
                    <a:pt x="673" y="55"/>
                  </a:lnTo>
                  <a:lnTo>
                    <a:pt x="676" y="63"/>
                  </a:lnTo>
                  <a:lnTo>
                    <a:pt x="678" y="73"/>
                  </a:lnTo>
                  <a:lnTo>
                    <a:pt x="678" y="83"/>
                  </a:lnTo>
                  <a:lnTo>
                    <a:pt x="681" y="96"/>
                  </a:lnTo>
                  <a:lnTo>
                    <a:pt x="684" y="111"/>
                  </a:lnTo>
                  <a:lnTo>
                    <a:pt x="684" y="127"/>
                  </a:lnTo>
                  <a:lnTo>
                    <a:pt x="686" y="144"/>
                  </a:lnTo>
                  <a:lnTo>
                    <a:pt x="689" y="160"/>
                  </a:lnTo>
                  <a:lnTo>
                    <a:pt x="689" y="180"/>
                  </a:lnTo>
                  <a:lnTo>
                    <a:pt x="692" y="200"/>
                  </a:lnTo>
                  <a:lnTo>
                    <a:pt x="694" y="221"/>
                  </a:lnTo>
                  <a:lnTo>
                    <a:pt x="697" y="243"/>
                  </a:lnTo>
                  <a:lnTo>
                    <a:pt x="697" y="266"/>
                  </a:lnTo>
                  <a:lnTo>
                    <a:pt x="700" y="289"/>
                  </a:lnTo>
                  <a:lnTo>
                    <a:pt x="705" y="340"/>
                  </a:lnTo>
                  <a:lnTo>
                    <a:pt x="708" y="393"/>
                  </a:lnTo>
                  <a:lnTo>
                    <a:pt x="713" y="447"/>
                  </a:lnTo>
                  <a:lnTo>
                    <a:pt x="716" y="505"/>
                  </a:lnTo>
                  <a:lnTo>
                    <a:pt x="721" y="561"/>
                  </a:lnTo>
                  <a:lnTo>
                    <a:pt x="724" y="622"/>
                  </a:lnTo>
                  <a:lnTo>
                    <a:pt x="726" y="681"/>
                  </a:lnTo>
                  <a:lnTo>
                    <a:pt x="732" y="739"/>
                  </a:lnTo>
                  <a:lnTo>
                    <a:pt x="734" y="798"/>
                  </a:lnTo>
                  <a:lnTo>
                    <a:pt x="740" y="856"/>
                  </a:lnTo>
                  <a:lnTo>
                    <a:pt x="742" y="912"/>
                  </a:lnTo>
                  <a:lnTo>
                    <a:pt x="747" y="968"/>
                  </a:lnTo>
                  <a:lnTo>
                    <a:pt x="750" y="1019"/>
                  </a:lnTo>
                  <a:lnTo>
                    <a:pt x="755" y="1067"/>
                  </a:lnTo>
                  <a:lnTo>
                    <a:pt x="758" y="1092"/>
                  </a:lnTo>
                  <a:lnTo>
                    <a:pt x="758" y="1115"/>
                  </a:lnTo>
                  <a:lnTo>
                    <a:pt x="761" y="1136"/>
                  </a:lnTo>
                  <a:lnTo>
                    <a:pt x="763" y="1156"/>
                  </a:lnTo>
                  <a:lnTo>
                    <a:pt x="763" y="1176"/>
                  </a:lnTo>
                  <a:lnTo>
                    <a:pt x="766" y="1194"/>
                  </a:lnTo>
                  <a:lnTo>
                    <a:pt x="769" y="1212"/>
                  </a:lnTo>
                  <a:lnTo>
                    <a:pt x="771" y="1227"/>
                  </a:lnTo>
                  <a:lnTo>
                    <a:pt x="771" y="1242"/>
                  </a:lnTo>
                  <a:lnTo>
                    <a:pt x="774" y="1255"/>
                  </a:lnTo>
                  <a:lnTo>
                    <a:pt x="777" y="1268"/>
                  </a:lnTo>
                  <a:lnTo>
                    <a:pt x="779" y="1278"/>
                  </a:lnTo>
                  <a:lnTo>
                    <a:pt x="779" y="1288"/>
                  </a:lnTo>
                  <a:lnTo>
                    <a:pt x="782" y="1296"/>
                  </a:lnTo>
                  <a:lnTo>
                    <a:pt x="785" y="1301"/>
                  </a:lnTo>
                  <a:lnTo>
                    <a:pt x="787" y="1303"/>
                  </a:lnTo>
                  <a:lnTo>
                    <a:pt x="787" y="1306"/>
                  </a:lnTo>
                  <a:lnTo>
                    <a:pt x="790" y="1308"/>
                  </a:lnTo>
                  <a:lnTo>
                    <a:pt x="793" y="1306"/>
                  </a:lnTo>
                  <a:lnTo>
                    <a:pt x="795" y="1303"/>
                  </a:lnTo>
                  <a:lnTo>
                    <a:pt x="795" y="1298"/>
                  </a:lnTo>
                  <a:lnTo>
                    <a:pt x="798" y="1293"/>
                  </a:lnTo>
                  <a:lnTo>
                    <a:pt x="798" y="1283"/>
                  </a:lnTo>
                  <a:lnTo>
                    <a:pt x="801" y="1273"/>
                  </a:lnTo>
                  <a:lnTo>
                    <a:pt x="803" y="1263"/>
                  </a:lnTo>
                  <a:lnTo>
                    <a:pt x="806" y="1250"/>
                  </a:lnTo>
                  <a:lnTo>
                    <a:pt x="806" y="1235"/>
                  </a:lnTo>
                  <a:lnTo>
                    <a:pt x="809" y="1219"/>
                  </a:lnTo>
                  <a:lnTo>
                    <a:pt x="811" y="1202"/>
                  </a:lnTo>
                  <a:lnTo>
                    <a:pt x="814" y="1184"/>
                  </a:lnTo>
                  <a:lnTo>
                    <a:pt x="814" y="1166"/>
                  </a:lnTo>
                  <a:lnTo>
                    <a:pt x="817" y="1143"/>
                  </a:lnTo>
                  <a:lnTo>
                    <a:pt x="819" y="1123"/>
                  </a:lnTo>
                  <a:lnTo>
                    <a:pt x="822" y="1100"/>
                  </a:lnTo>
                  <a:lnTo>
                    <a:pt x="822" y="1075"/>
                  </a:lnTo>
                  <a:lnTo>
                    <a:pt x="825" y="1052"/>
                  </a:lnTo>
                  <a:lnTo>
                    <a:pt x="827" y="1026"/>
                  </a:lnTo>
                  <a:lnTo>
                    <a:pt x="830" y="998"/>
                  </a:lnTo>
                  <a:lnTo>
                    <a:pt x="833" y="945"/>
                  </a:lnTo>
                  <a:lnTo>
                    <a:pt x="835" y="889"/>
                  </a:lnTo>
                  <a:lnTo>
                    <a:pt x="841" y="831"/>
                  </a:lnTo>
                  <a:lnTo>
                    <a:pt x="843" y="770"/>
                  </a:lnTo>
                  <a:lnTo>
                    <a:pt x="849" y="709"/>
                  </a:lnTo>
                  <a:lnTo>
                    <a:pt x="851" y="648"/>
                  </a:lnTo>
                  <a:lnTo>
                    <a:pt x="857" y="587"/>
                  </a:lnTo>
                  <a:lnTo>
                    <a:pt x="859" y="526"/>
                  </a:lnTo>
                  <a:lnTo>
                    <a:pt x="865" y="467"/>
                  </a:lnTo>
                  <a:lnTo>
                    <a:pt x="867" y="409"/>
                  </a:lnTo>
                  <a:lnTo>
                    <a:pt x="873" y="353"/>
                  </a:lnTo>
                  <a:lnTo>
                    <a:pt x="875" y="297"/>
                  </a:lnTo>
                  <a:lnTo>
                    <a:pt x="878" y="271"/>
                  </a:lnTo>
                  <a:lnTo>
                    <a:pt x="881" y="249"/>
                  </a:lnTo>
                  <a:lnTo>
                    <a:pt x="881" y="223"/>
                  </a:lnTo>
                  <a:lnTo>
                    <a:pt x="883" y="200"/>
                  </a:lnTo>
                  <a:lnTo>
                    <a:pt x="886" y="177"/>
                  </a:lnTo>
                  <a:lnTo>
                    <a:pt x="889" y="155"/>
                  </a:lnTo>
                  <a:lnTo>
                    <a:pt x="889" y="137"/>
                  </a:lnTo>
                  <a:lnTo>
                    <a:pt x="891" y="116"/>
                  </a:lnTo>
                  <a:lnTo>
                    <a:pt x="894" y="99"/>
                  </a:lnTo>
                  <a:lnTo>
                    <a:pt x="897" y="81"/>
                  </a:lnTo>
                  <a:lnTo>
                    <a:pt x="897" y="66"/>
                  </a:lnTo>
                  <a:lnTo>
                    <a:pt x="899" y="53"/>
                  </a:lnTo>
                  <a:lnTo>
                    <a:pt x="902" y="40"/>
                  </a:lnTo>
                  <a:lnTo>
                    <a:pt x="905" y="30"/>
                  </a:lnTo>
                  <a:lnTo>
                    <a:pt x="905" y="20"/>
                  </a:lnTo>
                  <a:lnTo>
                    <a:pt x="907" y="12"/>
                  </a:lnTo>
                  <a:lnTo>
                    <a:pt x="907" y="7"/>
                  </a:lnTo>
                  <a:lnTo>
                    <a:pt x="910" y="2"/>
                  </a:lnTo>
                  <a:lnTo>
                    <a:pt x="913" y="0"/>
                  </a:lnTo>
                  <a:lnTo>
                    <a:pt x="915" y="0"/>
                  </a:lnTo>
                  <a:lnTo>
                    <a:pt x="918" y="2"/>
                  </a:lnTo>
                  <a:lnTo>
                    <a:pt x="921" y="7"/>
                  </a:lnTo>
                  <a:lnTo>
                    <a:pt x="923" y="15"/>
                  </a:lnTo>
                  <a:lnTo>
                    <a:pt x="923" y="22"/>
                  </a:lnTo>
                  <a:lnTo>
                    <a:pt x="926" y="33"/>
                  </a:lnTo>
                  <a:lnTo>
                    <a:pt x="928" y="45"/>
                  </a:lnTo>
                  <a:lnTo>
                    <a:pt x="931" y="58"/>
                  </a:lnTo>
                  <a:lnTo>
                    <a:pt x="934" y="73"/>
                  </a:lnTo>
                  <a:lnTo>
                    <a:pt x="934" y="88"/>
                  </a:lnTo>
                  <a:lnTo>
                    <a:pt x="936" y="106"/>
                  </a:lnTo>
                  <a:lnTo>
                    <a:pt x="939" y="127"/>
                  </a:lnTo>
                  <a:lnTo>
                    <a:pt x="942" y="147"/>
                  </a:lnTo>
                  <a:lnTo>
                    <a:pt x="942" y="167"/>
                  </a:lnTo>
                  <a:lnTo>
                    <a:pt x="944" y="188"/>
                  </a:lnTo>
                  <a:lnTo>
                    <a:pt x="947" y="213"/>
                  </a:lnTo>
                  <a:lnTo>
                    <a:pt x="950" y="236"/>
                  </a:lnTo>
                  <a:lnTo>
                    <a:pt x="950" y="261"/>
                  </a:lnTo>
                  <a:lnTo>
                    <a:pt x="952" y="287"/>
                  </a:lnTo>
                  <a:lnTo>
                    <a:pt x="955" y="315"/>
                  </a:lnTo>
                  <a:lnTo>
                    <a:pt x="958" y="371"/>
                  </a:lnTo>
                  <a:lnTo>
                    <a:pt x="963" y="429"/>
                  </a:lnTo>
                  <a:lnTo>
                    <a:pt x="968" y="487"/>
                  </a:lnTo>
                  <a:lnTo>
                    <a:pt x="971" y="551"/>
                  </a:lnTo>
                  <a:lnTo>
                    <a:pt x="976" y="612"/>
                  </a:lnTo>
                  <a:lnTo>
                    <a:pt x="979" y="676"/>
                  </a:lnTo>
                  <a:lnTo>
                    <a:pt x="984" y="739"/>
                  </a:lnTo>
                  <a:lnTo>
                    <a:pt x="987" y="800"/>
                  </a:lnTo>
                  <a:lnTo>
                    <a:pt x="992" y="861"/>
                  </a:lnTo>
                  <a:lnTo>
                    <a:pt x="995" y="922"/>
                  </a:lnTo>
                  <a:lnTo>
                    <a:pt x="1000" y="981"/>
                  </a:lnTo>
                  <a:lnTo>
                    <a:pt x="1003" y="1036"/>
                  </a:lnTo>
                  <a:lnTo>
                    <a:pt x="1006" y="1062"/>
                  </a:lnTo>
                  <a:lnTo>
                    <a:pt x="1008" y="1090"/>
                  </a:lnTo>
                  <a:lnTo>
                    <a:pt x="1008" y="1113"/>
                  </a:lnTo>
                  <a:lnTo>
                    <a:pt x="1011" y="1138"/>
                  </a:lnTo>
                  <a:lnTo>
                    <a:pt x="1014" y="1161"/>
                  </a:lnTo>
                  <a:lnTo>
                    <a:pt x="1016" y="1184"/>
                  </a:lnTo>
                  <a:lnTo>
                    <a:pt x="1016" y="1204"/>
                  </a:lnTo>
                  <a:lnTo>
                    <a:pt x="1019" y="1225"/>
                  </a:lnTo>
                  <a:lnTo>
                    <a:pt x="1019" y="1242"/>
                  </a:lnTo>
                  <a:lnTo>
                    <a:pt x="1022" y="1260"/>
                  </a:lnTo>
                  <a:lnTo>
                    <a:pt x="1024" y="1275"/>
                  </a:lnTo>
                  <a:lnTo>
                    <a:pt x="1024" y="1291"/>
                  </a:lnTo>
                  <a:lnTo>
                    <a:pt x="1027" y="1303"/>
                  </a:lnTo>
                  <a:lnTo>
                    <a:pt x="1030" y="1313"/>
                  </a:lnTo>
                  <a:lnTo>
                    <a:pt x="1030" y="1324"/>
                  </a:lnTo>
                  <a:lnTo>
                    <a:pt x="1032" y="1334"/>
                  </a:lnTo>
                  <a:lnTo>
                    <a:pt x="1035" y="1339"/>
                  </a:lnTo>
                  <a:lnTo>
                    <a:pt x="1035" y="1344"/>
                  </a:lnTo>
                  <a:lnTo>
                    <a:pt x="1038" y="1347"/>
                  </a:lnTo>
                  <a:lnTo>
                    <a:pt x="1040" y="1347"/>
                  </a:lnTo>
                  <a:lnTo>
                    <a:pt x="1043" y="1344"/>
                  </a:lnTo>
                  <a:lnTo>
                    <a:pt x="1043" y="1339"/>
                  </a:lnTo>
                  <a:lnTo>
                    <a:pt x="1046" y="1334"/>
                  </a:lnTo>
                  <a:lnTo>
                    <a:pt x="1048" y="1324"/>
                  </a:lnTo>
                  <a:lnTo>
                    <a:pt x="1048" y="1313"/>
                  </a:lnTo>
                  <a:lnTo>
                    <a:pt x="1051" y="1303"/>
                  </a:lnTo>
                  <a:lnTo>
                    <a:pt x="1051" y="1291"/>
                  </a:lnTo>
                  <a:lnTo>
                    <a:pt x="1054" y="1275"/>
                  </a:lnTo>
                  <a:lnTo>
                    <a:pt x="1054" y="1260"/>
                  </a:lnTo>
                  <a:lnTo>
                    <a:pt x="1056" y="1242"/>
                  </a:lnTo>
                  <a:lnTo>
                    <a:pt x="1056" y="1225"/>
                  </a:lnTo>
                  <a:lnTo>
                    <a:pt x="1056" y="1204"/>
                  </a:lnTo>
                  <a:lnTo>
                    <a:pt x="1059" y="1184"/>
                  </a:lnTo>
                  <a:lnTo>
                    <a:pt x="1059" y="1161"/>
                  </a:lnTo>
                  <a:lnTo>
                    <a:pt x="1062" y="1138"/>
                  </a:lnTo>
                  <a:lnTo>
                    <a:pt x="1062" y="1113"/>
                  </a:lnTo>
                  <a:lnTo>
                    <a:pt x="1064" y="1090"/>
                  </a:lnTo>
                  <a:lnTo>
                    <a:pt x="1064" y="1062"/>
                  </a:lnTo>
                  <a:lnTo>
                    <a:pt x="1064" y="1036"/>
                  </a:lnTo>
                  <a:lnTo>
                    <a:pt x="1067" y="981"/>
                  </a:lnTo>
                  <a:lnTo>
                    <a:pt x="1070" y="922"/>
                  </a:lnTo>
                  <a:lnTo>
                    <a:pt x="1072" y="861"/>
                  </a:lnTo>
                  <a:lnTo>
                    <a:pt x="1075" y="800"/>
                  </a:lnTo>
                  <a:lnTo>
                    <a:pt x="1078" y="739"/>
                  </a:lnTo>
                  <a:lnTo>
                    <a:pt x="1078" y="676"/>
                  </a:lnTo>
                  <a:lnTo>
                    <a:pt x="1080" y="612"/>
                  </a:lnTo>
                  <a:lnTo>
                    <a:pt x="1083" y="551"/>
                  </a:lnTo>
                  <a:lnTo>
                    <a:pt x="1086" y="487"/>
                  </a:lnTo>
                  <a:lnTo>
                    <a:pt x="1088" y="429"/>
                  </a:lnTo>
                  <a:lnTo>
                    <a:pt x="1091" y="371"/>
                  </a:lnTo>
                  <a:lnTo>
                    <a:pt x="1094" y="315"/>
                  </a:lnTo>
                  <a:lnTo>
                    <a:pt x="1094" y="287"/>
                  </a:lnTo>
                  <a:lnTo>
                    <a:pt x="1094" y="261"/>
                  </a:lnTo>
                  <a:lnTo>
                    <a:pt x="1096" y="236"/>
                  </a:lnTo>
                  <a:lnTo>
                    <a:pt x="1096" y="213"/>
                  </a:lnTo>
                  <a:lnTo>
                    <a:pt x="1099" y="188"/>
                  </a:lnTo>
                  <a:lnTo>
                    <a:pt x="1099" y="167"/>
                  </a:lnTo>
                  <a:lnTo>
                    <a:pt x="1102" y="147"/>
                  </a:lnTo>
                  <a:lnTo>
                    <a:pt x="1102" y="127"/>
                  </a:lnTo>
                  <a:lnTo>
                    <a:pt x="1104" y="106"/>
                  </a:lnTo>
                  <a:lnTo>
                    <a:pt x="1104" y="88"/>
                  </a:lnTo>
                  <a:lnTo>
                    <a:pt x="1107" y="73"/>
                  </a:lnTo>
                  <a:lnTo>
                    <a:pt x="1110" y="58"/>
                  </a:lnTo>
                  <a:lnTo>
                    <a:pt x="1110" y="45"/>
                  </a:lnTo>
                  <a:lnTo>
                    <a:pt x="1112" y="33"/>
                  </a:lnTo>
                  <a:lnTo>
                    <a:pt x="1112" y="22"/>
                  </a:lnTo>
                  <a:lnTo>
                    <a:pt x="1115" y="15"/>
                  </a:lnTo>
                  <a:lnTo>
                    <a:pt x="1117" y="7"/>
                  </a:lnTo>
                  <a:lnTo>
                    <a:pt x="1120" y="2"/>
                  </a:lnTo>
                  <a:lnTo>
                    <a:pt x="1120" y="0"/>
                  </a:lnTo>
                  <a:lnTo>
                    <a:pt x="1123" y="0"/>
                  </a:lnTo>
                  <a:lnTo>
                    <a:pt x="1125" y="0"/>
                  </a:lnTo>
                  <a:lnTo>
                    <a:pt x="1128" y="2"/>
                  </a:lnTo>
                  <a:lnTo>
                    <a:pt x="1128" y="7"/>
                  </a:lnTo>
                  <a:lnTo>
                    <a:pt x="1131" y="12"/>
                  </a:lnTo>
                  <a:lnTo>
                    <a:pt x="1133" y="20"/>
                  </a:lnTo>
                  <a:lnTo>
                    <a:pt x="1136" y="30"/>
                  </a:lnTo>
                  <a:lnTo>
                    <a:pt x="1136" y="40"/>
                  </a:lnTo>
                  <a:lnTo>
                    <a:pt x="1139" y="53"/>
                  </a:lnTo>
                  <a:lnTo>
                    <a:pt x="1141" y="66"/>
                  </a:lnTo>
                  <a:lnTo>
                    <a:pt x="1144" y="81"/>
                  </a:lnTo>
                  <a:lnTo>
                    <a:pt x="1147" y="99"/>
                  </a:lnTo>
                  <a:lnTo>
                    <a:pt x="1149" y="116"/>
                  </a:lnTo>
                  <a:lnTo>
                    <a:pt x="1152" y="134"/>
                  </a:lnTo>
                  <a:lnTo>
                    <a:pt x="1155" y="155"/>
                  </a:lnTo>
                  <a:lnTo>
                    <a:pt x="1157" y="177"/>
                  </a:lnTo>
                  <a:lnTo>
                    <a:pt x="1160" y="198"/>
                  </a:lnTo>
                  <a:lnTo>
                    <a:pt x="1163" y="221"/>
                  </a:lnTo>
                  <a:lnTo>
                    <a:pt x="1165" y="246"/>
                  </a:lnTo>
                  <a:lnTo>
                    <a:pt x="1168" y="271"/>
                  </a:lnTo>
                  <a:lnTo>
                    <a:pt x="1171" y="297"/>
                  </a:lnTo>
                  <a:lnTo>
                    <a:pt x="1176" y="350"/>
                  </a:lnTo>
                  <a:lnTo>
                    <a:pt x="1181" y="406"/>
                  </a:lnTo>
                  <a:lnTo>
                    <a:pt x="1189" y="465"/>
                  </a:lnTo>
                  <a:lnTo>
                    <a:pt x="1195" y="523"/>
                  </a:lnTo>
                  <a:lnTo>
                    <a:pt x="1200" y="584"/>
                  </a:lnTo>
                  <a:lnTo>
                    <a:pt x="1205" y="645"/>
                  </a:lnTo>
                  <a:lnTo>
                    <a:pt x="1211" y="706"/>
                  </a:lnTo>
                  <a:lnTo>
                    <a:pt x="1219" y="767"/>
                  </a:lnTo>
                  <a:lnTo>
                    <a:pt x="1224" y="828"/>
                  </a:lnTo>
                  <a:lnTo>
                    <a:pt x="1229" y="886"/>
                  </a:lnTo>
                  <a:lnTo>
                    <a:pt x="1235" y="942"/>
                  </a:lnTo>
                  <a:lnTo>
                    <a:pt x="1240" y="998"/>
                  </a:lnTo>
                  <a:lnTo>
                    <a:pt x="1245" y="1049"/>
                  </a:lnTo>
                  <a:lnTo>
                    <a:pt x="1248" y="1072"/>
                  </a:lnTo>
                  <a:lnTo>
                    <a:pt x="1251" y="1097"/>
                  </a:lnTo>
                  <a:lnTo>
                    <a:pt x="1253" y="1120"/>
                  </a:lnTo>
                  <a:lnTo>
                    <a:pt x="1256" y="1141"/>
                  </a:lnTo>
                  <a:lnTo>
                    <a:pt x="1259" y="1164"/>
                  </a:lnTo>
                  <a:lnTo>
                    <a:pt x="1261" y="1181"/>
                  </a:lnTo>
                  <a:lnTo>
                    <a:pt x="1264" y="1199"/>
                  </a:lnTo>
                  <a:lnTo>
                    <a:pt x="1267" y="1217"/>
                  </a:lnTo>
                  <a:lnTo>
                    <a:pt x="1269" y="1232"/>
                  </a:lnTo>
                  <a:lnTo>
                    <a:pt x="1272" y="1247"/>
                  </a:lnTo>
                  <a:lnTo>
                    <a:pt x="1275" y="1260"/>
                  </a:lnTo>
                  <a:lnTo>
                    <a:pt x="1277" y="1273"/>
                  </a:lnTo>
                  <a:lnTo>
                    <a:pt x="1280" y="1283"/>
                  </a:lnTo>
                  <a:lnTo>
                    <a:pt x="1280" y="1291"/>
                  </a:lnTo>
                  <a:lnTo>
                    <a:pt x="1283" y="1298"/>
                  </a:lnTo>
                  <a:lnTo>
                    <a:pt x="1285" y="1303"/>
                  </a:lnTo>
                  <a:lnTo>
                    <a:pt x="1288" y="1306"/>
                  </a:lnTo>
                  <a:lnTo>
                    <a:pt x="1288" y="1308"/>
                  </a:lnTo>
                  <a:lnTo>
                    <a:pt x="1291" y="1308"/>
                  </a:lnTo>
                  <a:lnTo>
                    <a:pt x="1293" y="1306"/>
                  </a:lnTo>
                  <a:lnTo>
                    <a:pt x="1296" y="1303"/>
                  </a:lnTo>
                  <a:lnTo>
                    <a:pt x="1296" y="1296"/>
                  </a:lnTo>
                  <a:lnTo>
                    <a:pt x="1298" y="1291"/>
                  </a:lnTo>
                  <a:lnTo>
                    <a:pt x="1301" y="1280"/>
                  </a:lnTo>
                  <a:lnTo>
                    <a:pt x="1301" y="1270"/>
                  </a:lnTo>
                  <a:lnTo>
                    <a:pt x="1304" y="1260"/>
                  </a:lnTo>
                  <a:lnTo>
                    <a:pt x="1304" y="1247"/>
                  </a:lnTo>
                  <a:lnTo>
                    <a:pt x="1306" y="1232"/>
                  </a:lnTo>
                  <a:lnTo>
                    <a:pt x="1309" y="1217"/>
                  </a:lnTo>
                  <a:lnTo>
                    <a:pt x="1309" y="1202"/>
                  </a:lnTo>
                  <a:lnTo>
                    <a:pt x="1312" y="1184"/>
                  </a:lnTo>
                  <a:lnTo>
                    <a:pt x="1312" y="1164"/>
                  </a:lnTo>
                  <a:lnTo>
                    <a:pt x="1314" y="1143"/>
                  </a:lnTo>
                  <a:lnTo>
                    <a:pt x="1314" y="1123"/>
                  </a:lnTo>
                  <a:lnTo>
                    <a:pt x="1317" y="1100"/>
                  </a:lnTo>
                  <a:lnTo>
                    <a:pt x="1317" y="1080"/>
                  </a:lnTo>
                  <a:lnTo>
                    <a:pt x="1320" y="1031"/>
                  </a:lnTo>
                  <a:lnTo>
                    <a:pt x="1322" y="981"/>
                  </a:lnTo>
                  <a:lnTo>
                    <a:pt x="1325" y="927"/>
                  </a:lnTo>
                  <a:lnTo>
                    <a:pt x="1328" y="874"/>
                  </a:lnTo>
                  <a:lnTo>
                    <a:pt x="1328" y="818"/>
                  </a:lnTo>
                  <a:lnTo>
                    <a:pt x="1330" y="759"/>
                  </a:lnTo>
                  <a:lnTo>
                    <a:pt x="1333" y="703"/>
                  </a:lnTo>
                  <a:lnTo>
                    <a:pt x="1338" y="589"/>
                  </a:lnTo>
                  <a:lnTo>
                    <a:pt x="1338" y="531"/>
                  </a:lnTo>
                  <a:lnTo>
                    <a:pt x="1341" y="477"/>
                  </a:lnTo>
                  <a:lnTo>
                    <a:pt x="1344" y="421"/>
                  </a:lnTo>
                  <a:lnTo>
                    <a:pt x="1346" y="371"/>
                  </a:lnTo>
                  <a:lnTo>
                    <a:pt x="1349" y="322"/>
                  </a:lnTo>
                  <a:lnTo>
                    <a:pt x="1349" y="299"/>
                  </a:lnTo>
                  <a:lnTo>
                    <a:pt x="1352" y="279"/>
                  </a:lnTo>
                  <a:lnTo>
                    <a:pt x="1352" y="256"/>
                  </a:lnTo>
                  <a:lnTo>
                    <a:pt x="1354" y="236"/>
                  </a:lnTo>
                  <a:lnTo>
                    <a:pt x="1354" y="216"/>
                  </a:lnTo>
                  <a:lnTo>
                    <a:pt x="1354" y="198"/>
                  </a:lnTo>
                  <a:lnTo>
                    <a:pt x="1357" y="180"/>
                  </a:lnTo>
                  <a:lnTo>
                    <a:pt x="1357" y="165"/>
                  </a:lnTo>
                  <a:lnTo>
                    <a:pt x="1360" y="149"/>
                  </a:lnTo>
                  <a:lnTo>
                    <a:pt x="1360" y="134"/>
                  </a:lnTo>
                  <a:lnTo>
                    <a:pt x="1362" y="121"/>
                  </a:lnTo>
                  <a:lnTo>
                    <a:pt x="1362" y="111"/>
                  </a:lnTo>
                  <a:lnTo>
                    <a:pt x="1365" y="101"/>
                  </a:lnTo>
                  <a:lnTo>
                    <a:pt x="1365" y="94"/>
                  </a:lnTo>
                  <a:lnTo>
                    <a:pt x="1368" y="88"/>
                  </a:lnTo>
                  <a:lnTo>
                    <a:pt x="1368" y="83"/>
                  </a:lnTo>
                  <a:lnTo>
                    <a:pt x="1370" y="81"/>
                  </a:lnTo>
                  <a:lnTo>
                    <a:pt x="1373" y="78"/>
                  </a:lnTo>
                  <a:lnTo>
                    <a:pt x="1376" y="81"/>
                  </a:lnTo>
                  <a:lnTo>
                    <a:pt x="1378" y="83"/>
                  </a:lnTo>
                  <a:lnTo>
                    <a:pt x="1378" y="88"/>
                  </a:lnTo>
                  <a:lnTo>
                    <a:pt x="1381" y="96"/>
                  </a:lnTo>
                  <a:lnTo>
                    <a:pt x="1384" y="104"/>
                  </a:lnTo>
                  <a:lnTo>
                    <a:pt x="1384" y="111"/>
                  </a:lnTo>
                  <a:lnTo>
                    <a:pt x="1386" y="121"/>
                  </a:lnTo>
                  <a:lnTo>
                    <a:pt x="1389" y="134"/>
                  </a:lnTo>
                  <a:lnTo>
                    <a:pt x="1389" y="149"/>
                  </a:lnTo>
                  <a:lnTo>
                    <a:pt x="1392" y="162"/>
                  </a:lnTo>
                  <a:lnTo>
                    <a:pt x="1392" y="177"/>
                  </a:lnTo>
                  <a:lnTo>
                    <a:pt x="1394" y="193"/>
                  </a:lnTo>
                  <a:lnTo>
                    <a:pt x="1397" y="213"/>
                  </a:lnTo>
                  <a:lnTo>
                    <a:pt x="1397" y="231"/>
                  </a:lnTo>
                  <a:lnTo>
                    <a:pt x="1400" y="249"/>
                  </a:lnTo>
                  <a:lnTo>
                    <a:pt x="1402" y="269"/>
                  </a:lnTo>
                  <a:lnTo>
                    <a:pt x="1405" y="289"/>
                  </a:lnTo>
                  <a:lnTo>
                    <a:pt x="1408" y="335"/>
                  </a:lnTo>
                  <a:lnTo>
                    <a:pt x="1413" y="383"/>
                  </a:lnTo>
                  <a:lnTo>
                    <a:pt x="1416" y="432"/>
                  </a:lnTo>
                  <a:lnTo>
                    <a:pt x="1421" y="482"/>
                  </a:lnTo>
                  <a:lnTo>
                    <a:pt x="1424" y="533"/>
                  </a:lnTo>
                  <a:lnTo>
                    <a:pt x="1429" y="587"/>
                  </a:lnTo>
                  <a:lnTo>
                    <a:pt x="1432" y="640"/>
                  </a:lnTo>
                  <a:lnTo>
                    <a:pt x="1440" y="749"/>
                  </a:lnTo>
                  <a:lnTo>
                    <a:pt x="1445" y="800"/>
                  </a:lnTo>
                  <a:lnTo>
                    <a:pt x="1448" y="853"/>
                  </a:lnTo>
                  <a:lnTo>
                    <a:pt x="1453" y="902"/>
                  </a:lnTo>
                  <a:lnTo>
                    <a:pt x="1456" y="950"/>
                  </a:lnTo>
                  <a:lnTo>
                    <a:pt x="1461" y="996"/>
                  </a:lnTo>
                  <a:lnTo>
                    <a:pt x="1466" y="1039"/>
                  </a:lnTo>
                  <a:lnTo>
                    <a:pt x="1466" y="1059"/>
                  </a:lnTo>
                  <a:lnTo>
                    <a:pt x="1469" y="1077"/>
                  </a:lnTo>
                  <a:lnTo>
                    <a:pt x="1472" y="1097"/>
                  </a:lnTo>
                  <a:lnTo>
                    <a:pt x="1472" y="1113"/>
                  </a:lnTo>
                  <a:lnTo>
                    <a:pt x="1474" y="1130"/>
                  </a:lnTo>
                  <a:lnTo>
                    <a:pt x="1477" y="1146"/>
                  </a:lnTo>
                  <a:lnTo>
                    <a:pt x="1480" y="1161"/>
                  </a:lnTo>
                  <a:lnTo>
                    <a:pt x="1482" y="1174"/>
                  </a:lnTo>
                  <a:lnTo>
                    <a:pt x="1482" y="1184"/>
                  </a:lnTo>
                  <a:lnTo>
                    <a:pt x="1485" y="1197"/>
                  </a:lnTo>
                  <a:lnTo>
                    <a:pt x="1487" y="1204"/>
                  </a:lnTo>
                  <a:lnTo>
                    <a:pt x="1490" y="1212"/>
                  </a:lnTo>
                  <a:lnTo>
                    <a:pt x="1490" y="1219"/>
                  </a:lnTo>
                  <a:lnTo>
                    <a:pt x="1493" y="1225"/>
                  </a:lnTo>
                  <a:lnTo>
                    <a:pt x="1495" y="1227"/>
                  </a:lnTo>
                  <a:lnTo>
                    <a:pt x="1498" y="1230"/>
                  </a:lnTo>
                  <a:lnTo>
                    <a:pt x="1501" y="1227"/>
                  </a:lnTo>
                  <a:lnTo>
                    <a:pt x="1503" y="1225"/>
                  </a:lnTo>
                  <a:lnTo>
                    <a:pt x="1503" y="1219"/>
                  </a:lnTo>
                  <a:lnTo>
                    <a:pt x="1506" y="1214"/>
                  </a:lnTo>
                  <a:lnTo>
                    <a:pt x="1509" y="1207"/>
                  </a:lnTo>
                  <a:lnTo>
                    <a:pt x="1511" y="1202"/>
                  </a:lnTo>
                  <a:lnTo>
                    <a:pt x="1511" y="1191"/>
                  </a:lnTo>
                  <a:lnTo>
                    <a:pt x="1514" y="1181"/>
                  </a:lnTo>
                  <a:lnTo>
                    <a:pt x="1517" y="1169"/>
                  </a:lnTo>
                  <a:lnTo>
                    <a:pt x="1519" y="1156"/>
                  </a:lnTo>
                  <a:lnTo>
                    <a:pt x="1519" y="1143"/>
                  </a:lnTo>
                  <a:lnTo>
                    <a:pt x="1522" y="1128"/>
                  </a:lnTo>
                  <a:lnTo>
                    <a:pt x="1525" y="1113"/>
                  </a:lnTo>
                  <a:lnTo>
                    <a:pt x="1527" y="1097"/>
                  </a:lnTo>
                  <a:lnTo>
                    <a:pt x="1527" y="1080"/>
                  </a:lnTo>
                  <a:lnTo>
                    <a:pt x="1533" y="1042"/>
                  </a:lnTo>
                  <a:lnTo>
                    <a:pt x="1535" y="1003"/>
                  </a:lnTo>
                  <a:lnTo>
                    <a:pt x="1541" y="963"/>
                  </a:lnTo>
                  <a:lnTo>
                    <a:pt x="1543" y="917"/>
                  </a:lnTo>
                  <a:lnTo>
                    <a:pt x="1549" y="871"/>
                  </a:lnTo>
                  <a:lnTo>
                    <a:pt x="1551" y="825"/>
                  </a:lnTo>
                  <a:lnTo>
                    <a:pt x="1557" y="777"/>
                  </a:lnTo>
                  <a:lnTo>
                    <a:pt x="1559" y="729"/>
                  </a:lnTo>
                  <a:lnTo>
                    <a:pt x="1567" y="635"/>
                  </a:lnTo>
                  <a:lnTo>
                    <a:pt x="1573" y="587"/>
                  </a:lnTo>
                  <a:lnTo>
                    <a:pt x="1575" y="541"/>
                  </a:lnTo>
                  <a:lnTo>
                    <a:pt x="1578" y="495"/>
                  </a:lnTo>
                  <a:lnTo>
                    <a:pt x="1583" y="452"/>
                  </a:lnTo>
                  <a:lnTo>
                    <a:pt x="1586" y="411"/>
                  </a:lnTo>
                  <a:lnTo>
                    <a:pt x="1591" y="373"/>
                  </a:lnTo>
                  <a:lnTo>
                    <a:pt x="1594" y="338"/>
                  </a:lnTo>
                  <a:lnTo>
                    <a:pt x="1597" y="320"/>
                  </a:lnTo>
                  <a:lnTo>
                    <a:pt x="1599" y="304"/>
                  </a:lnTo>
                  <a:lnTo>
                    <a:pt x="1599" y="289"/>
                  </a:lnTo>
                  <a:lnTo>
                    <a:pt x="1602" y="274"/>
                  </a:lnTo>
                  <a:lnTo>
                    <a:pt x="1605" y="261"/>
                  </a:lnTo>
                  <a:lnTo>
                    <a:pt x="1607" y="251"/>
                  </a:lnTo>
                  <a:lnTo>
                    <a:pt x="1607" y="238"/>
                  </a:lnTo>
                  <a:lnTo>
                    <a:pt x="1610" y="228"/>
                  </a:lnTo>
                  <a:lnTo>
                    <a:pt x="1613" y="221"/>
                  </a:lnTo>
                  <a:lnTo>
                    <a:pt x="1615" y="213"/>
                  </a:lnTo>
                  <a:lnTo>
                    <a:pt x="1615" y="208"/>
                  </a:lnTo>
                  <a:lnTo>
                    <a:pt x="1618" y="203"/>
                  </a:lnTo>
                  <a:lnTo>
                    <a:pt x="1621" y="198"/>
                  </a:lnTo>
                  <a:lnTo>
                    <a:pt x="1623" y="195"/>
                  </a:lnTo>
                  <a:lnTo>
                    <a:pt x="1626" y="198"/>
                  </a:lnTo>
                  <a:lnTo>
                    <a:pt x="1629" y="198"/>
                  </a:lnTo>
                  <a:lnTo>
                    <a:pt x="1629" y="203"/>
                  </a:lnTo>
                  <a:lnTo>
                    <a:pt x="1631" y="205"/>
                  </a:lnTo>
                  <a:lnTo>
                    <a:pt x="1634" y="213"/>
                  </a:lnTo>
                  <a:lnTo>
                    <a:pt x="1637" y="218"/>
                  </a:lnTo>
                  <a:lnTo>
                    <a:pt x="1637" y="226"/>
                  </a:lnTo>
                  <a:lnTo>
                    <a:pt x="1639" y="233"/>
                  </a:lnTo>
                  <a:lnTo>
                    <a:pt x="1642" y="243"/>
                  </a:lnTo>
                  <a:lnTo>
                    <a:pt x="1645" y="254"/>
                  </a:lnTo>
                  <a:lnTo>
                    <a:pt x="1647" y="266"/>
                  </a:lnTo>
                  <a:lnTo>
                    <a:pt x="1647" y="279"/>
                  </a:lnTo>
                  <a:lnTo>
                    <a:pt x="1650" y="289"/>
                  </a:lnTo>
                  <a:lnTo>
                    <a:pt x="1653" y="320"/>
                  </a:lnTo>
                  <a:lnTo>
                    <a:pt x="1658" y="350"/>
                  </a:lnTo>
                  <a:lnTo>
                    <a:pt x="1663" y="383"/>
                  </a:lnTo>
                  <a:lnTo>
                    <a:pt x="1666" y="419"/>
                  </a:lnTo>
                  <a:lnTo>
                    <a:pt x="1671" y="454"/>
                  </a:lnTo>
                  <a:lnTo>
                    <a:pt x="1674" y="493"/>
                  </a:lnTo>
                  <a:lnTo>
                    <a:pt x="1679" y="533"/>
                  </a:lnTo>
                  <a:lnTo>
                    <a:pt x="1687" y="615"/>
                  </a:lnTo>
                  <a:lnTo>
                    <a:pt x="1695" y="696"/>
                  </a:lnTo>
                  <a:lnTo>
                    <a:pt x="1698" y="737"/>
                  </a:lnTo>
                  <a:lnTo>
                    <a:pt x="1703" y="775"/>
                  </a:lnTo>
                  <a:lnTo>
                    <a:pt x="1706" y="813"/>
                  </a:lnTo>
                  <a:lnTo>
                    <a:pt x="1711" y="851"/>
                  </a:lnTo>
                  <a:lnTo>
                    <a:pt x="1714" y="886"/>
                  </a:lnTo>
                  <a:lnTo>
                    <a:pt x="1719" y="920"/>
                  </a:lnTo>
                  <a:lnTo>
                    <a:pt x="1722" y="950"/>
                  </a:lnTo>
                  <a:lnTo>
                    <a:pt x="1727" y="978"/>
                  </a:lnTo>
                  <a:lnTo>
                    <a:pt x="1727" y="991"/>
                  </a:lnTo>
                  <a:lnTo>
                    <a:pt x="1730" y="1001"/>
                  </a:lnTo>
                  <a:lnTo>
                    <a:pt x="1730" y="1014"/>
                  </a:lnTo>
                  <a:lnTo>
                    <a:pt x="1732" y="1024"/>
                  </a:lnTo>
                  <a:lnTo>
                    <a:pt x="1735" y="1034"/>
                  </a:lnTo>
                  <a:lnTo>
                    <a:pt x="1735" y="1042"/>
                  </a:lnTo>
                  <a:lnTo>
                    <a:pt x="1738" y="1049"/>
                  </a:lnTo>
                  <a:lnTo>
                    <a:pt x="1740" y="1057"/>
                  </a:lnTo>
                  <a:lnTo>
                    <a:pt x="1740" y="1062"/>
                  </a:lnTo>
                  <a:lnTo>
                    <a:pt x="1743" y="1064"/>
                  </a:lnTo>
                  <a:lnTo>
                    <a:pt x="1746" y="1067"/>
                  </a:lnTo>
                  <a:lnTo>
                    <a:pt x="1746" y="1069"/>
                  </a:lnTo>
                  <a:lnTo>
                    <a:pt x="1748" y="1069"/>
                  </a:lnTo>
                  <a:lnTo>
                    <a:pt x="1751" y="1069"/>
                  </a:lnTo>
                  <a:lnTo>
                    <a:pt x="1754" y="1067"/>
                  </a:lnTo>
                  <a:lnTo>
                    <a:pt x="1754" y="1064"/>
                  </a:lnTo>
                  <a:lnTo>
                    <a:pt x="1756" y="1059"/>
                  </a:lnTo>
                  <a:lnTo>
                    <a:pt x="1756" y="1054"/>
                  </a:lnTo>
                  <a:lnTo>
                    <a:pt x="1759" y="1049"/>
                  </a:lnTo>
                  <a:lnTo>
                    <a:pt x="1762" y="1036"/>
                  </a:lnTo>
                  <a:lnTo>
                    <a:pt x="1764" y="1021"/>
                  </a:lnTo>
                  <a:lnTo>
                    <a:pt x="1767" y="1001"/>
                  </a:lnTo>
                  <a:lnTo>
                    <a:pt x="1770" y="981"/>
                  </a:lnTo>
                  <a:lnTo>
                    <a:pt x="1772" y="955"/>
                  </a:lnTo>
                  <a:lnTo>
                    <a:pt x="1775" y="930"/>
                  </a:lnTo>
                  <a:lnTo>
                    <a:pt x="1778" y="904"/>
                  </a:lnTo>
                  <a:lnTo>
                    <a:pt x="1778" y="874"/>
                  </a:lnTo>
                  <a:lnTo>
                    <a:pt x="1780" y="846"/>
                  </a:lnTo>
                  <a:lnTo>
                    <a:pt x="1783" y="813"/>
                  </a:lnTo>
                  <a:lnTo>
                    <a:pt x="1788" y="749"/>
                  </a:lnTo>
                  <a:lnTo>
                    <a:pt x="1794" y="686"/>
                  </a:lnTo>
                  <a:lnTo>
                    <a:pt x="1799" y="622"/>
                  </a:lnTo>
                  <a:lnTo>
                    <a:pt x="1799" y="589"/>
                  </a:lnTo>
                  <a:lnTo>
                    <a:pt x="1802" y="559"/>
                  </a:lnTo>
                  <a:lnTo>
                    <a:pt x="1804" y="528"/>
                  </a:lnTo>
                  <a:lnTo>
                    <a:pt x="1807" y="503"/>
                  </a:lnTo>
                  <a:lnTo>
                    <a:pt x="1810" y="475"/>
                  </a:lnTo>
                  <a:lnTo>
                    <a:pt x="1812" y="452"/>
                  </a:lnTo>
                  <a:lnTo>
                    <a:pt x="1815" y="429"/>
                  </a:lnTo>
                  <a:lnTo>
                    <a:pt x="1818" y="409"/>
                  </a:lnTo>
                  <a:lnTo>
                    <a:pt x="1820" y="391"/>
                  </a:lnTo>
                  <a:lnTo>
                    <a:pt x="1823" y="376"/>
                  </a:lnTo>
                  <a:lnTo>
                    <a:pt x="1826" y="363"/>
                  </a:lnTo>
                  <a:lnTo>
                    <a:pt x="1828" y="360"/>
                  </a:lnTo>
                  <a:lnTo>
                    <a:pt x="1831" y="355"/>
                  </a:lnTo>
                  <a:lnTo>
                    <a:pt x="1834" y="350"/>
                  </a:lnTo>
                  <a:lnTo>
                    <a:pt x="1836" y="348"/>
                  </a:lnTo>
                  <a:lnTo>
                    <a:pt x="1839" y="345"/>
                  </a:lnTo>
                  <a:lnTo>
                    <a:pt x="1844" y="345"/>
                  </a:lnTo>
                  <a:lnTo>
                    <a:pt x="1847" y="348"/>
                  </a:lnTo>
                  <a:lnTo>
                    <a:pt x="1852" y="350"/>
                  </a:lnTo>
                  <a:lnTo>
                    <a:pt x="1855" y="355"/>
                  </a:lnTo>
                  <a:lnTo>
                    <a:pt x="1860" y="360"/>
                  </a:lnTo>
                  <a:lnTo>
                    <a:pt x="1863" y="368"/>
                  </a:lnTo>
                  <a:lnTo>
                    <a:pt x="1868" y="378"/>
                  </a:lnTo>
                  <a:lnTo>
                    <a:pt x="1871" y="386"/>
                  </a:lnTo>
                  <a:lnTo>
                    <a:pt x="1876" y="399"/>
                  </a:lnTo>
                  <a:lnTo>
                    <a:pt x="1884" y="421"/>
                  </a:lnTo>
                  <a:lnTo>
                    <a:pt x="1892" y="447"/>
                  </a:lnTo>
                  <a:lnTo>
                    <a:pt x="1900" y="475"/>
                  </a:lnTo>
                  <a:lnTo>
                    <a:pt x="1908" y="503"/>
                  </a:lnTo>
                  <a:lnTo>
                    <a:pt x="1916" y="531"/>
                  </a:lnTo>
                  <a:lnTo>
                    <a:pt x="1924" y="556"/>
                  </a:lnTo>
                  <a:lnTo>
                    <a:pt x="1932" y="582"/>
                  </a:lnTo>
                  <a:lnTo>
                    <a:pt x="1937" y="592"/>
                  </a:lnTo>
                  <a:lnTo>
                    <a:pt x="1940" y="604"/>
                  </a:lnTo>
                  <a:lnTo>
                    <a:pt x="1945" y="612"/>
                  </a:lnTo>
                  <a:lnTo>
                    <a:pt x="1948" y="622"/>
                  </a:lnTo>
                  <a:lnTo>
                    <a:pt x="1951" y="627"/>
                  </a:lnTo>
                  <a:lnTo>
                    <a:pt x="1953" y="632"/>
                  </a:lnTo>
                  <a:lnTo>
                    <a:pt x="1961" y="643"/>
                  </a:lnTo>
                  <a:lnTo>
                    <a:pt x="1967" y="650"/>
                  </a:lnTo>
                  <a:lnTo>
                    <a:pt x="1972" y="658"/>
                  </a:lnTo>
                  <a:lnTo>
                    <a:pt x="1980" y="663"/>
                  </a:lnTo>
                  <a:lnTo>
                    <a:pt x="1985" y="668"/>
                  </a:lnTo>
                  <a:lnTo>
                    <a:pt x="1991" y="670"/>
                  </a:lnTo>
                  <a:lnTo>
                    <a:pt x="1996" y="673"/>
                  </a:lnTo>
                  <a:lnTo>
                    <a:pt x="2001" y="676"/>
                  </a:lnTo>
                  <a:lnTo>
                    <a:pt x="2009" y="678"/>
                  </a:lnTo>
                  <a:lnTo>
                    <a:pt x="2020" y="678"/>
                  </a:lnTo>
                  <a:lnTo>
                    <a:pt x="2028" y="676"/>
                  </a:lnTo>
                  <a:lnTo>
                    <a:pt x="2039" y="673"/>
                  </a:lnTo>
                </a:path>
              </a:pathLst>
            </a:custGeom>
            <a:noFill/>
            <a:ln w="1905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9" name="Arc 18">
              <a:extLst>
                <a:ext uri="{FF2B5EF4-FFF2-40B4-BE49-F238E27FC236}">
                  <a16:creationId xmlns:a16="http://schemas.microsoft.com/office/drawing/2014/main" id="{6B7A07AE-05B2-4984-A1CB-B8CBB753229A}"/>
                </a:ext>
              </a:extLst>
            </p:cNvPr>
            <p:cNvSpPr>
              <a:spLocks/>
            </p:cNvSpPr>
            <p:nvPr/>
          </p:nvSpPr>
          <p:spPr bwMode="auto">
            <a:xfrm>
              <a:off x="2391" y="2626"/>
              <a:ext cx="1157" cy="617"/>
            </a:xfrm>
            <a:custGeom>
              <a:avLst/>
              <a:gdLst>
                <a:gd name="T0" fmla="*/ 0 w 37594"/>
                <a:gd name="T1" fmla="*/ 0 h 21600"/>
                <a:gd name="T2" fmla="*/ 1 w 37594"/>
                <a:gd name="T3" fmla="*/ 0 h 21600"/>
                <a:gd name="T4" fmla="*/ 1 w 37594"/>
                <a:gd name="T5" fmla="*/ 1 h 21600"/>
                <a:gd name="T6" fmla="*/ 0 60000 65536"/>
                <a:gd name="T7" fmla="*/ 0 60000 65536"/>
                <a:gd name="T8" fmla="*/ 0 60000 65536"/>
                <a:gd name="T9" fmla="*/ 0 w 37594"/>
                <a:gd name="T10" fmla="*/ 0 h 21600"/>
                <a:gd name="T11" fmla="*/ 37594 w 37594"/>
                <a:gd name="T12" fmla="*/ 21600 h 21600"/>
              </a:gdLst>
              <a:ahLst/>
              <a:cxnLst>
                <a:cxn ang="T6">
                  <a:pos x="T0" y="T1"/>
                </a:cxn>
                <a:cxn ang="T7">
                  <a:pos x="T2" y="T3"/>
                </a:cxn>
                <a:cxn ang="T8">
                  <a:pos x="T4" y="T5"/>
                </a:cxn>
              </a:cxnLst>
              <a:rect l="T9" t="T10" r="T11" b="T12"/>
              <a:pathLst>
                <a:path w="37594" h="21600" fill="none" extrusionOk="0">
                  <a:moveTo>
                    <a:pt x="-1" y="10937"/>
                  </a:moveTo>
                  <a:cubicBezTo>
                    <a:pt x="3837" y="4177"/>
                    <a:pt x="11011" y="-1"/>
                    <a:pt x="18785" y="0"/>
                  </a:cubicBezTo>
                  <a:cubicBezTo>
                    <a:pt x="26576" y="0"/>
                    <a:pt x="33763" y="4196"/>
                    <a:pt x="37594" y="10980"/>
                  </a:cubicBezTo>
                </a:path>
                <a:path w="37594" h="21600" stroke="0" extrusionOk="0">
                  <a:moveTo>
                    <a:pt x="-1" y="10937"/>
                  </a:moveTo>
                  <a:cubicBezTo>
                    <a:pt x="3837" y="4177"/>
                    <a:pt x="11011" y="-1"/>
                    <a:pt x="18785" y="0"/>
                  </a:cubicBezTo>
                  <a:cubicBezTo>
                    <a:pt x="26576" y="0"/>
                    <a:pt x="33763" y="4196"/>
                    <a:pt x="37594" y="10980"/>
                  </a:cubicBezTo>
                  <a:lnTo>
                    <a:pt x="18785" y="21600"/>
                  </a:lnTo>
                  <a:close/>
                </a:path>
              </a:pathLst>
            </a:custGeom>
            <a:noFill/>
            <a:ln w="19050" cap="rnd">
              <a:solidFill>
                <a:srgbClr val="0000FF"/>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0" name="Line 19">
              <a:extLst>
                <a:ext uri="{FF2B5EF4-FFF2-40B4-BE49-F238E27FC236}">
                  <a16:creationId xmlns:a16="http://schemas.microsoft.com/office/drawing/2014/main" id="{ADCC880C-56B6-4767-8F64-BF8A76F9D682}"/>
                </a:ext>
              </a:extLst>
            </p:cNvPr>
            <p:cNvSpPr>
              <a:spLocks noChangeShapeType="1"/>
            </p:cNvSpPr>
            <p:nvPr/>
          </p:nvSpPr>
          <p:spPr bwMode="auto">
            <a:xfrm>
              <a:off x="1310" y="2944"/>
              <a:ext cx="2482" cy="32"/>
            </a:xfrm>
            <a:prstGeom prst="line">
              <a:avLst/>
            </a:prstGeom>
            <a:noFill/>
            <a:ln w="19050">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1" name="Line 20">
              <a:extLst>
                <a:ext uri="{FF2B5EF4-FFF2-40B4-BE49-F238E27FC236}">
                  <a16:creationId xmlns:a16="http://schemas.microsoft.com/office/drawing/2014/main" id="{AEEEE923-7E92-4D1F-95C9-91732D6D171F}"/>
                </a:ext>
              </a:extLst>
            </p:cNvPr>
            <p:cNvSpPr>
              <a:spLocks noChangeShapeType="1"/>
            </p:cNvSpPr>
            <p:nvPr/>
          </p:nvSpPr>
          <p:spPr bwMode="auto">
            <a:xfrm>
              <a:off x="1296" y="2592"/>
              <a:ext cx="0" cy="597"/>
            </a:xfrm>
            <a:prstGeom prst="line">
              <a:avLst/>
            </a:prstGeom>
            <a:noFill/>
            <a:ln w="19050">
              <a:solidFill>
                <a:schemeClr val="tx1"/>
              </a:solidFill>
              <a:round/>
              <a:headEnd type="triangle" w="sm"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2" name="Arc 21">
              <a:extLst>
                <a:ext uri="{FF2B5EF4-FFF2-40B4-BE49-F238E27FC236}">
                  <a16:creationId xmlns:a16="http://schemas.microsoft.com/office/drawing/2014/main" id="{CC81E366-A196-4D4C-BF67-64F47764F203}"/>
                </a:ext>
              </a:extLst>
            </p:cNvPr>
            <p:cNvSpPr>
              <a:spLocks/>
            </p:cNvSpPr>
            <p:nvPr/>
          </p:nvSpPr>
          <p:spPr bwMode="auto">
            <a:xfrm>
              <a:off x="1311" y="2627"/>
              <a:ext cx="1081" cy="616"/>
            </a:xfrm>
            <a:custGeom>
              <a:avLst/>
              <a:gdLst>
                <a:gd name="T0" fmla="*/ 0 w 37598"/>
                <a:gd name="T1" fmla="*/ 0 h 21600"/>
                <a:gd name="T2" fmla="*/ 1 w 37598"/>
                <a:gd name="T3" fmla="*/ 0 h 21600"/>
                <a:gd name="T4" fmla="*/ 0 w 37598"/>
                <a:gd name="T5" fmla="*/ 1 h 21600"/>
                <a:gd name="T6" fmla="*/ 0 60000 65536"/>
                <a:gd name="T7" fmla="*/ 0 60000 65536"/>
                <a:gd name="T8" fmla="*/ 0 60000 65536"/>
                <a:gd name="T9" fmla="*/ 0 w 37598"/>
                <a:gd name="T10" fmla="*/ 0 h 21600"/>
                <a:gd name="T11" fmla="*/ 37598 w 37598"/>
                <a:gd name="T12" fmla="*/ 21600 h 21600"/>
              </a:gdLst>
              <a:ahLst/>
              <a:cxnLst>
                <a:cxn ang="T6">
                  <a:pos x="T0" y="T1"/>
                </a:cxn>
                <a:cxn ang="T7">
                  <a:pos x="T2" y="T3"/>
                </a:cxn>
                <a:cxn ang="T8">
                  <a:pos x="T4" y="T5"/>
                </a:cxn>
              </a:cxnLst>
              <a:rect l="T9" t="T10" r="T11" b="T12"/>
              <a:pathLst>
                <a:path w="37598" h="21600" fill="none" extrusionOk="0">
                  <a:moveTo>
                    <a:pt x="0" y="10939"/>
                  </a:moveTo>
                  <a:cubicBezTo>
                    <a:pt x="3837" y="4177"/>
                    <a:pt x="11011" y="-1"/>
                    <a:pt x="18786" y="0"/>
                  </a:cubicBezTo>
                  <a:cubicBezTo>
                    <a:pt x="26579" y="0"/>
                    <a:pt x="33768" y="4198"/>
                    <a:pt x="37598" y="10985"/>
                  </a:cubicBezTo>
                </a:path>
                <a:path w="37598" h="21600" stroke="0" extrusionOk="0">
                  <a:moveTo>
                    <a:pt x="0" y="10939"/>
                  </a:moveTo>
                  <a:cubicBezTo>
                    <a:pt x="3837" y="4177"/>
                    <a:pt x="11011" y="-1"/>
                    <a:pt x="18786" y="0"/>
                  </a:cubicBezTo>
                  <a:cubicBezTo>
                    <a:pt x="26579" y="0"/>
                    <a:pt x="33768" y="4198"/>
                    <a:pt x="37598" y="10985"/>
                  </a:cubicBezTo>
                  <a:lnTo>
                    <a:pt x="18786" y="21600"/>
                  </a:lnTo>
                  <a:close/>
                </a:path>
              </a:pathLst>
            </a:custGeom>
            <a:noFill/>
            <a:ln w="19050" cap="rnd">
              <a:solidFill>
                <a:srgbClr val="0000FF"/>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3" name="Arc 22">
              <a:extLst>
                <a:ext uri="{FF2B5EF4-FFF2-40B4-BE49-F238E27FC236}">
                  <a16:creationId xmlns:a16="http://schemas.microsoft.com/office/drawing/2014/main" id="{5396DF79-2006-4F4C-844B-FF1E1B7EFF78}"/>
                </a:ext>
              </a:extLst>
            </p:cNvPr>
            <p:cNvSpPr>
              <a:spLocks/>
            </p:cNvSpPr>
            <p:nvPr/>
          </p:nvSpPr>
          <p:spPr bwMode="auto">
            <a:xfrm rot="10800000">
              <a:off x="1310" y="2646"/>
              <a:ext cx="1081" cy="615"/>
            </a:xfrm>
            <a:custGeom>
              <a:avLst/>
              <a:gdLst>
                <a:gd name="T0" fmla="*/ 0 w 37608"/>
                <a:gd name="T1" fmla="*/ 0 h 21600"/>
                <a:gd name="T2" fmla="*/ 1 w 37608"/>
                <a:gd name="T3" fmla="*/ 0 h 21600"/>
                <a:gd name="T4" fmla="*/ 0 w 37608"/>
                <a:gd name="T5" fmla="*/ 1 h 21600"/>
                <a:gd name="T6" fmla="*/ 0 60000 65536"/>
                <a:gd name="T7" fmla="*/ 0 60000 65536"/>
                <a:gd name="T8" fmla="*/ 0 60000 65536"/>
                <a:gd name="T9" fmla="*/ 0 w 37608"/>
                <a:gd name="T10" fmla="*/ 0 h 21600"/>
                <a:gd name="T11" fmla="*/ 37608 w 37608"/>
                <a:gd name="T12" fmla="*/ 21600 h 21600"/>
              </a:gdLst>
              <a:ahLst/>
              <a:cxnLst>
                <a:cxn ang="T6">
                  <a:pos x="T0" y="T1"/>
                </a:cxn>
                <a:cxn ang="T7">
                  <a:pos x="T2" y="T3"/>
                </a:cxn>
                <a:cxn ang="T8">
                  <a:pos x="T4" y="T5"/>
                </a:cxn>
              </a:cxnLst>
              <a:rect l="T9" t="T10" r="T11" b="T12"/>
              <a:pathLst>
                <a:path w="37608" h="21600" fill="none" extrusionOk="0">
                  <a:moveTo>
                    <a:pt x="0" y="11006"/>
                  </a:moveTo>
                  <a:cubicBezTo>
                    <a:pt x="3826" y="4207"/>
                    <a:pt x="11022" y="-1"/>
                    <a:pt x="18824" y="0"/>
                  </a:cubicBezTo>
                  <a:cubicBezTo>
                    <a:pt x="26596" y="0"/>
                    <a:pt x="33770" y="4176"/>
                    <a:pt x="37608" y="10935"/>
                  </a:cubicBezTo>
                </a:path>
                <a:path w="37608" h="21600" stroke="0" extrusionOk="0">
                  <a:moveTo>
                    <a:pt x="0" y="11006"/>
                  </a:moveTo>
                  <a:cubicBezTo>
                    <a:pt x="3826" y="4207"/>
                    <a:pt x="11022" y="-1"/>
                    <a:pt x="18824" y="0"/>
                  </a:cubicBezTo>
                  <a:cubicBezTo>
                    <a:pt x="26596" y="0"/>
                    <a:pt x="33770" y="4176"/>
                    <a:pt x="37608" y="10935"/>
                  </a:cubicBezTo>
                  <a:lnTo>
                    <a:pt x="18824" y="21600"/>
                  </a:lnTo>
                  <a:close/>
                </a:path>
              </a:pathLst>
            </a:custGeom>
            <a:noFill/>
            <a:ln w="19050" cap="rnd">
              <a:solidFill>
                <a:srgbClr val="0000FF"/>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4" name="Arc 23">
              <a:extLst>
                <a:ext uri="{FF2B5EF4-FFF2-40B4-BE49-F238E27FC236}">
                  <a16:creationId xmlns:a16="http://schemas.microsoft.com/office/drawing/2014/main" id="{19B706A2-62CC-464B-9F22-6D1469019386}"/>
                </a:ext>
              </a:extLst>
            </p:cNvPr>
            <p:cNvSpPr>
              <a:spLocks/>
            </p:cNvSpPr>
            <p:nvPr/>
          </p:nvSpPr>
          <p:spPr bwMode="auto">
            <a:xfrm rot="10800000">
              <a:off x="2391" y="2646"/>
              <a:ext cx="1157" cy="615"/>
            </a:xfrm>
            <a:custGeom>
              <a:avLst/>
              <a:gdLst>
                <a:gd name="T0" fmla="*/ 0 w 37611"/>
                <a:gd name="T1" fmla="*/ 0 h 21600"/>
                <a:gd name="T2" fmla="*/ 1 w 37611"/>
                <a:gd name="T3" fmla="*/ 0 h 21600"/>
                <a:gd name="T4" fmla="*/ 1 w 37611"/>
                <a:gd name="T5" fmla="*/ 1 h 21600"/>
                <a:gd name="T6" fmla="*/ 0 60000 65536"/>
                <a:gd name="T7" fmla="*/ 0 60000 65536"/>
                <a:gd name="T8" fmla="*/ 0 60000 65536"/>
                <a:gd name="T9" fmla="*/ 0 w 37611"/>
                <a:gd name="T10" fmla="*/ 0 h 21600"/>
                <a:gd name="T11" fmla="*/ 37611 w 37611"/>
                <a:gd name="T12" fmla="*/ 21600 h 21600"/>
              </a:gdLst>
              <a:ahLst/>
              <a:cxnLst>
                <a:cxn ang="T6">
                  <a:pos x="T0" y="T1"/>
                </a:cxn>
                <a:cxn ang="T7">
                  <a:pos x="T2" y="T3"/>
                </a:cxn>
                <a:cxn ang="T8">
                  <a:pos x="T4" y="T5"/>
                </a:cxn>
              </a:cxnLst>
              <a:rect l="T9" t="T10" r="T11" b="T12"/>
              <a:pathLst>
                <a:path w="37611" h="21600" fill="none" extrusionOk="0">
                  <a:moveTo>
                    <a:pt x="-1" y="11008"/>
                  </a:moveTo>
                  <a:cubicBezTo>
                    <a:pt x="3825" y="4208"/>
                    <a:pt x="11022" y="-1"/>
                    <a:pt x="18825" y="0"/>
                  </a:cubicBezTo>
                  <a:cubicBezTo>
                    <a:pt x="26599" y="0"/>
                    <a:pt x="33774" y="4178"/>
                    <a:pt x="37611" y="10939"/>
                  </a:cubicBezTo>
                </a:path>
                <a:path w="37611" h="21600" stroke="0" extrusionOk="0">
                  <a:moveTo>
                    <a:pt x="-1" y="11008"/>
                  </a:moveTo>
                  <a:cubicBezTo>
                    <a:pt x="3825" y="4208"/>
                    <a:pt x="11022" y="-1"/>
                    <a:pt x="18825" y="0"/>
                  </a:cubicBezTo>
                  <a:cubicBezTo>
                    <a:pt x="26599" y="0"/>
                    <a:pt x="33774" y="4178"/>
                    <a:pt x="37611" y="10939"/>
                  </a:cubicBezTo>
                  <a:lnTo>
                    <a:pt x="18825" y="21600"/>
                  </a:lnTo>
                  <a:close/>
                </a:path>
              </a:pathLst>
            </a:custGeom>
            <a:noFill/>
            <a:ln w="19050" cap="rnd">
              <a:solidFill>
                <a:srgbClr val="0000FF"/>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5" name="Rectangle 24">
              <a:extLst>
                <a:ext uri="{FF2B5EF4-FFF2-40B4-BE49-F238E27FC236}">
                  <a16:creationId xmlns:a16="http://schemas.microsoft.com/office/drawing/2014/main" id="{009D9909-561E-43F1-941D-399B0B1DF813}"/>
                </a:ext>
              </a:extLst>
            </p:cNvPr>
            <p:cNvSpPr>
              <a:spLocks noChangeArrowheads="1"/>
            </p:cNvSpPr>
            <p:nvPr/>
          </p:nvSpPr>
          <p:spPr bwMode="auto">
            <a:xfrm>
              <a:off x="3600" y="307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000" i="1"/>
                <a:t>t</a:t>
              </a:r>
            </a:p>
          </p:txBody>
        </p:sp>
        <p:sp>
          <p:nvSpPr>
            <p:cNvPr id="8216" name="Rectangle 25">
              <a:extLst>
                <a:ext uri="{FF2B5EF4-FFF2-40B4-BE49-F238E27FC236}">
                  <a16:creationId xmlns:a16="http://schemas.microsoft.com/office/drawing/2014/main" id="{6ADEF3A3-D84A-4762-BBE1-690ABFDFD923}"/>
                </a:ext>
              </a:extLst>
            </p:cNvPr>
            <p:cNvSpPr>
              <a:spLocks noChangeArrowheads="1"/>
            </p:cNvSpPr>
            <p:nvPr/>
          </p:nvSpPr>
          <p:spPr bwMode="auto">
            <a:xfrm>
              <a:off x="1104" y="24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x</a:t>
              </a:r>
            </a:p>
          </p:txBody>
        </p:sp>
        <p:sp>
          <p:nvSpPr>
            <p:cNvPr id="8217" name="Rectangle 26">
              <a:extLst>
                <a:ext uri="{FF2B5EF4-FFF2-40B4-BE49-F238E27FC236}">
                  <a16:creationId xmlns:a16="http://schemas.microsoft.com/office/drawing/2014/main" id="{5DB071E3-02C1-4EFA-8DA9-7AD36DDD919F}"/>
                </a:ext>
              </a:extLst>
            </p:cNvPr>
            <p:cNvSpPr>
              <a:spLocks noChangeArrowheads="1"/>
            </p:cNvSpPr>
            <p:nvPr/>
          </p:nvSpPr>
          <p:spPr bwMode="auto">
            <a:xfrm>
              <a:off x="1584" y="3302"/>
              <a:ext cx="5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a:t>0.25s</a:t>
              </a:r>
            </a:p>
          </p:txBody>
        </p:sp>
        <p:sp>
          <p:nvSpPr>
            <p:cNvPr id="8218" name="Rectangle 27">
              <a:extLst>
                <a:ext uri="{FF2B5EF4-FFF2-40B4-BE49-F238E27FC236}">
                  <a16:creationId xmlns:a16="http://schemas.microsoft.com/office/drawing/2014/main" id="{5E57C380-A895-4E81-80DB-BCE31A22B429}"/>
                </a:ext>
              </a:extLst>
            </p:cNvPr>
            <p:cNvSpPr>
              <a:spLocks noChangeArrowheads="1"/>
            </p:cNvSpPr>
            <p:nvPr/>
          </p:nvSpPr>
          <p:spPr bwMode="auto">
            <a:xfrm>
              <a:off x="2688" y="3302"/>
              <a:ext cx="5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a:t>0.75s</a:t>
              </a:r>
            </a:p>
          </p:txBody>
        </p:sp>
        <p:sp>
          <p:nvSpPr>
            <p:cNvPr id="8219" name="Rectangle 28">
              <a:extLst>
                <a:ext uri="{FF2B5EF4-FFF2-40B4-BE49-F238E27FC236}">
                  <a16:creationId xmlns:a16="http://schemas.microsoft.com/office/drawing/2014/main" id="{402C50F4-7162-4704-9973-8A0AC8C5B32C}"/>
                </a:ext>
              </a:extLst>
            </p:cNvPr>
            <p:cNvSpPr>
              <a:spLocks noChangeArrowheads="1"/>
            </p:cNvSpPr>
            <p:nvPr/>
          </p:nvSpPr>
          <p:spPr bwMode="auto">
            <a:xfrm>
              <a:off x="2112" y="3302"/>
              <a:ext cx="5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a:t>0.50s</a:t>
              </a:r>
            </a:p>
          </p:txBody>
        </p:sp>
        <p:sp>
          <p:nvSpPr>
            <p:cNvPr id="8220" name="Freeform 29">
              <a:extLst>
                <a:ext uri="{FF2B5EF4-FFF2-40B4-BE49-F238E27FC236}">
                  <a16:creationId xmlns:a16="http://schemas.microsoft.com/office/drawing/2014/main" id="{1E3AAF31-92AB-4391-B96F-2104CA1D8DC0}"/>
                </a:ext>
              </a:extLst>
            </p:cNvPr>
            <p:cNvSpPr>
              <a:spLocks/>
            </p:cNvSpPr>
            <p:nvPr/>
          </p:nvSpPr>
          <p:spPr bwMode="auto">
            <a:xfrm>
              <a:off x="2359" y="2648"/>
              <a:ext cx="1157" cy="597"/>
            </a:xfrm>
            <a:custGeom>
              <a:avLst/>
              <a:gdLst>
                <a:gd name="T0" fmla="*/ 28 w 2181"/>
                <a:gd name="T1" fmla="*/ 152 h 1355"/>
                <a:gd name="T2" fmla="*/ 44 w 2181"/>
                <a:gd name="T3" fmla="*/ 187 h 1355"/>
                <a:gd name="T4" fmla="*/ 54 w 2181"/>
                <a:gd name="T5" fmla="*/ 175 h 1355"/>
                <a:gd name="T6" fmla="*/ 71 w 2181"/>
                <a:gd name="T7" fmla="*/ 94 h 1355"/>
                <a:gd name="T8" fmla="*/ 85 w 2181"/>
                <a:gd name="T9" fmla="*/ 54 h 1355"/>
                <a:gd name="T10" fmla="*/ 92 w 2181"/>
                <a:gd name="T11" fmla="*/ 63 h 1355"/>
                <a:gd name="T12" fmla="*/ 107 w 2181"/>
                <a:gd name="T13" fmla="*/ 143 h 1355"/>
                <a:gd name="T14" fmla="*/ 119 w 2181"/>
                <a:gd name="T15" fmla="*/ 215 h 1355"/>
                <a:gd name="T16" fmla="*/ 126 w 2181"/>
                <a:gd name="T17" fmla="*/ 223 h 1355"/>
                <a:gd name="T18" fmla="*/ 134 w 2181"/>
                <a:gd name="T19" fmla="*/ 197 h 1355"/>
                <a:gd name="T20" fmla="*/ 149 w 2181"/>
                <a:gd name="T21" fmla="*/ 83 h 1355"/>
                <a:gd name="T22" fmla="*/ 158 w 2181"/>
                <a:gd name="T23" fmla="*/ 30 h 1355"/>
                <a:gd name="T24" fmla="*/ 164 w 2181"/>
                <a:gd name="T25" fmla="*/ 26 h 1355"/>
                <a:gd name="T26" fmla="*/ 172 w 2181"/>
                <a:gd name="T27" fmla="*/ 62 h 1355"/>
                <a:gd name="T28" fmla="*/ 186 w 2181"/>
                <a:gd name="T29" fmla="*/ 185 h 1355"/>
                <a:gd name="T30" fmla="*/ 195 w 2181"/>
                <a:gd name="T31" fmla="*/ 244 h 1355"/>
                <a:gd name="T32" fmla="*/ 202 w 2181"/>
                <a:gd name="T33" fmla="*/ 253 h 1355"/>
                <a:gd name="T34" fmla="*/ 209 w 2181"/>
                <a:gd name="T35" fmla="*/ 219 h 1355"/>
                <a:gd name="T36" fmla="*/ 221 w 2181"/>
                <a:gd name="T37" fmla="*/ 107 h 1355"/>
                <a:gd name="T38" fmla="*/ 231 w 2181"/>
                <a:gd name="T39" fmla="*/ 26 h 1355"/>
                <a:gd name="T40" fmla="*/ 238 w 2181"/>
                <a:gd name="T41" fmla="*/ 8 h 1355"/>
                <a:gd name="T42" fmla="*/ 245 w 2181"/>
                <a:gd name="T43" fmla="*/ 35 h 1355"/>
                <a:gd name="T44" fmla="*/ 255 w 2181"/>
                <a:gd name="T45" fmla="*/ 124 h 1355"/>
                <a:gd name="T46" fmla="*/ 266 w 2181"/>
                <a:gd name="T47" fmla="*/ 228 h 1355"/>
                <a:gd name="T48" fmla="*/ 273 w 2181"/>
                <a:gd name="T49" fmla="*/ 261 h 1355"/>
                <a:gd name="T50" fmla="*/ 281 w 2181"/>
                <a:gd name="T51" fmla="*/ 248 h 1355"/>
                <a:gd name="T52" fmla="*/ 288 w 2181"/>
                <a:gd name="T53" fmla="*/ 190 h 1355"/>
                <a:gd name="T54" fmla="*/ 302 w 2181"/>
                <a:gd name="T55" fmla="*/ 56 h 1355"/>
                <a:gd name="T56" fmla="*/ 309 w 2181"/>
                <a:gd name="T57" fmla="*/ 8 h 1355"/>
                <a:gd name="T58" fmla="*/ 316 w 2181"/>
                <a:gd name="T59" fmla="*/ 4 h 1355"/>
                <a:gd name="T60" fmla="*/ 319 w 2181"/>
                <a:gd name="T61" fmla="*/ 46 h 1355"/>
                <a:gd name="T62" fmla="*/ 327 w 2181"/>
                <a:gd name="T63" fmla="*/ 167 h 1355"/>
                <a:gd name="T64" fmla="*/ 332 w 2181"/>
                <a:gd name="T65" fmla="*/ 242 h 1355"/>
                <a:gd name="T66" fmla="*/ 338 w 2181"/>
                <a:gd name="T67" fmla="*/ 263 h 1355"/>
                <a:gd name="T68" fmla="*/ 347 w 2181"/>
                <a:gd name="T69" fmla="*/ 237 h 1355"/>
                <a:gd name="T70" fmla="*/ 361 w 2181"/>
                <a:gd name="T71" fmla="*/ 148 h 1355"/>
                <a:gd name="T72" fmla="*/ 378 w 2181"/>
                <a:gd name="T73" fmla="*/ 40 h 1355"/>
                <a:gd name="T74" fmla="*/ 387 w 2181"/>
                <a:gd name="T75" fmla="*/ 8 h 1355"/>
                <a:gd name="T76" fmla="*/ 393 w 2181"/>
                <a:gd name="T77" fmla="*/ 22 h 1355"/>
                <a:gd name="T78" fmla="*/ 399 w 2181"/>
                <a:gd name="T79" fmla="*/ 92 h 1355"/>
                <a:gd name="T80" fmla="*/ 407 w 2181"/>
                <a:gd name="T81" fmla="*/ 212 h 1355"/>
                <a:gd name="T82" fmla="*/ 412 w 2181"/>
                <a:gd name="T83" fmla="*/ 245 h 1355"/>
                <a:gd name="T84" fmla="*/ 418 w 2181"/>
                <a:gd name="T85" fmla="*/ 237 h 1355"/>
                <a:gd name="T86" fmla="*/ 426 w 2181"/>
                <a:gd name="T87" fmla="*/ 178 h 1355"/>
                <a:gd name="T88" fmla="*/ 441 w 2181"/>
                <a:gd name="T89" fmla="*/ 56 h 1355"/>
                <a:gd name="T90" fmla="*/ 449 w 2181"/>
                <a:gd name="T91" fmla="*/ 25 h 1355"/>
                <a:gd name="T92" fmla="*/ 455 w 2181"/>
                <a:gd name="T93" fmla="*/ 32 h 1355"/>
                <a:gd name="T94" fmla="*/ 466 w 2181"/>
                <a:gd name="T95" fmla="*/ 93 h 1355"/>
                <a:gd name="T96" fmla="*/ 481 w 2181"/>
                <a:gd name="T97" fmla="*/ 200 h 1355"/>
                <a:gd name="T98" fmla="*/ 488 w 2181"/>
                <a:gd name="T99" fmla="*/ 224 h 1355"/>
                <a:gd name="T100" fmla="*/ 495 w 2181"/>
                <a:gd name="T101" fmla="*/ 213 h 1355"/>
                <a:gd name="T102" fmla="*/ 510 w 2181"/>
                <a:gd name="T103" fmla="*/ 127 h 1355"/>
                <a:gd name="T104" fmla="*/ 521 w 2181"/>
                <a:gd name="T105" fmla="*/ 63 h 1355"/>
                <a:gd name="T106" fmla="*/ 528 w 2181"/>
                <a:gd name="T107" fmla="*/ 55 h 1355"/>
                <a:gd name="T108" fmla="*/ 535 w 2181"/>
                <a:gd name="T109" fmla="*/ 92 h 1355"/>
                <a:gd name="T110" fmla="*/ 546 w 2181"/>
                <a:gd name="T111" fmla="*/ 179 h 1355"/>
                <a:gd name="T112" fmla="*/ 557 w 2181"/>
                <a:gd name="T113" fmla="*/ 194 h 1355"/>
                <a:gd name="T114" fmla="*/ 579 w 2181"/>
                <a:gd name="T115" fmla="*/ 154 h 1355"/>
                <a:gd name="T116" fmla="*/ 597 w 2181"/>
                <a:gd name="T117" fmla="*/ 132 h 135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81"/>
                <a:gd name="T178" fmla="*/ 0 h 1355"/>
                <a:gd name="T179" fmla="*/ 2181 w 2181"/>
                <a:gd name="T180" fmla="*/ 1355 h 135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81" h="1355">
                  <a:moveTo>
                    <a:pt x="0" y="677"/>
                  </a:moveTo>
                  <a:lnTo>
                    <a:pt x="23" y="689"/>
                  </a:lnTo>
                  <a:lnTo>
                    <a:pt x="33" y="697"/>
                  </a:lnTo>
                  <a:lnTo>
                    <a:pt x="45" y="705"/>
                  </a:lnTo>
                  <a:lnTo>
                    <a:pt x="54" y="714"/>
                  </a:lnTo>
                  <a:lnTo>
                    <a:pt x="65" y="725"/>
                  </a:lnTo>
                  <a:lnTo>
                    <a:pt x="76" y="740"/>
                  </a:lnTo>
                  <a:lnTo>
                    <a:pt x="88" y="756"/>
                  </a:lnTo>
                  <a:lnTo>
                    <a:pt x="90" y="761"/>
                  </a:lnTo>
                  <a:lnTo>
                    <a:pt x="93" y="766"/>
                  </a:lnTo>
                  <a:lnTo>
                    <a:pt x="97" y="773"/>
                  </a:lnTo>
                  <a:lnTo>
                    <a:pt x="99" y="781"/>
                  </a:lnTo>
                  <a:lnTo>
                    <a:pt x="105" y="799"/>
                  </a:lnTo>
                  <a:lnTo>
                    <a:pt x="111" y="819"/>
                  </a:lnTo>
                  <a:lnTo>
                    <a:pt x="113" y="840"/>
                  </a:lnTo>
                  <a:lnTo>
                    <a:pt x="119" y="861"/>
                  </a:lnTo>
                  <a:lnTo>
                    <a:pt x="125" y="884"/>
                  </a:lnTo>
                  <a:lnTo>
                    <a:pt x="130" y="904"/>
                  </a:lnTo>
                  <a:lnTo>
                    <a:pt x="136" y="922"/>
                  </a:lnTo>
                  <a:lnTo>
                    <a:pt x="142" y="940"/>
                  </a:lnTo>
                  <a:lnTo>
                    <a:pt x="142" y="947"/>
                  </a:lnTo>
                  <a:lnTo>
                    <a:pt x="145" y="955"/>
                  </a:lnTo>
                  <a:lnTo>
                    <a:pt x="150" y="960"/>
                  </a:lnTo>
                  <a:lnTo>
                    <a:pt x="154" y="965"/>
                  </a:lnTo>
                  <a:lnTo>
                    <a:pt x="156" y="967"/>
                  </a:lnTo>
                  <a:lnTo>
                    <a:pt x="159" y="970"/>
                  </a:lnTo>
                  <a:lnTo>
                    <a:pt x="162" y="973"/>
                  </a:lnTo>
                  <a:lnTo>
                    <a:pt x="164" y="973"/>
                  </a:lnTo>
                  <a:lnTo>
                    <a:pt x="168" y="970"/>
                  </a:lnTo>
                  <a:lnTo>
                    <a:pt x="170" y="967"/>
                  </a:lnTo>
                  <a:lnTo>
                    <a:pt x="173" y="963"/>
                  </a:lnTo>
                  <a:lnTo>
                    <a:pt x="176" y="955"/>
                  </a:lnTo>
                  <a:lnTo>
                    <a:pt x="182" y="947"/>
                  </a:lnTo>
                  <a:lnTo>
                    <a:pt x="185" y="935"/>
                  </a:lnTo>
                  <a:lnTo>
                    <a:pt x="187" y="919"/>
                  </a:lnTo>
                  <a:lnTo>
                    <a:pt x="193" y="901"/>
                  </a:lnTo>
                  <a:lnTo>
                    <a:pt x="196" y="884"/>
                  </a:lnTo>
                  <a:lnTo>
                    <a:pt x="199" y="861"/>
                  </a:lnTo>
                  <a:lnTo>
                    <a:pt x="204" y="838"/>
                  </a:lnTo>
                  <a:lnTo>
                    <a:pt x="207" y="812"/>
                  </a:lnTo>
                  <a:lnTo>
                    <a:pt x="213" y="784"/>
                  </a:lnTo>
                  <a:lnTo>
                    <a:pt x="216" y="756"/>
                  </a:lnTo>
                  <a:lnTo>
                    <a:pt x="219" y="728"/>
                  </a:lnTo>
                  <a:lnTo>
                    <a:pt x="224" y="697"/>
                  </a:lnTo>
                  <a:lnTo>
                    <a:pt x="233" y="636"/>
                  </a:lnTo>
                  <a:lnTo>
                    <a:pt x="242" y="574"/>
                  </a:lnTo>
                  <a:lnTo>
                    <a:pt x="250" y="513"/>
                  </a:lnTo>
                  <a:lnTo>
                    <a:pt x="252" y="485"/>
                  </a:lnTo>
                  <a:lnTo>
                    <a:pt x="259" y="457"/>
                  </a:lnTo>
                  <a:lnTo>
                    <a:pt x="264" y="429"/>
                  </a:lnTo>
                  <a:lnTo>
                    <a:pt x="267" y="403"/>
                  </a:lnTo>
                  <a:lnTo>
                    <a:pt x="273" y="380"/>
                  </a:lnTo>
                  <a:lnTo>
                    <a:pt x="276" y="357"/>
                  </a:lnTo>
                  <a:lnTo>
                    <a:pt x="281" y="339"/>
                  </a:lnTo>
                  <a:lnTo>
                    <a:pt x="284" y="321"/>
                  </a:lnTo>
                  <a:lnTo>
                    <a:pt x="290" y="306"/>
                  </a:lnTo>
                  <a:lnTo>
                    <a:pt x="292" y="293"/>
                  </a:lnTo>
                  <a:lnTo>
                    <a:pt x="299" y="286"/>
                  </a:lnTo>
                  <a:lnTo>
                    <a:pt x="301" y="283"/>
                  </a:lnTo>
                  <a:lnTo>
                    <a:pt x="301" y="278"/>
                  </a:lnTo>
                  <a:lnTo>
                    <a:pt x="304" y="278"/>
                  </a:lnTo>
                  <a:lnTo>
                    <a:pt x="307" y="278"/>
                  </a:lnTo>
                  <a:lnTo>
                    <a:pt x="309" y="278"/>
                  </a:lnTo>
                  <a:lnTo>
                    <a:pt x="313" y="281"/>
                  </a:lnTo>
                  <a:lnTo>
                    <a:pt x="316" y="283"/>
                  </a:lnTo>
                  <a:lnTo>
                    <a:pt x="318" y="288"/>
                  </a:lnTo>
                  <a:lnTo>
                    <a:pt x="318" y="293"/>
                  </a:lnTo>
                  <a:lnTo>
                    <a:pt x="321" y="301"/>
                  </a:lnTo>
                  <a:lnTo>
                    <a:pt x="324" y="309"/>
                  </a:lnTo>
                  <a:lnTo>
                    <a:pt x="327" y="316"/>
                  </a:lnTo>
                  <a:lnTo>
                    <a:pt x="327" y="327"/>
                  </a:lnTo>
                  <a:lnTo>
                    <a:pt x="330" y="337"/>
                  </a:lnTo>
                  <a:lnTo>
                    <a:pt x="333" y="349"/>
                  </a:lnTo>
                  <a:lnTo>
                    <a:pt x="335" y="372"/>
                  </a:lnTo>
                  <a:lnTo>
                    <a:pt x="341" y="401"/>
                  </a:lnTo>
                  <a:lnTo>
                    <a:pt x="344" y="431"/>
                  </a:lnTo>
                  <a:lnTo>
                    <a:pt x="349" y="464"/>
                  </a:lnTo>
                  <a:lnTo>
                    <a:pt x="352" y="500"/>
                  </a:lnTo>
                  <a:lnTo>
                    <a:pt x="358" y="539"/>
                  </a:lnTo>
                  <a:lnTo>
                    <a:pt x="361" y="577"/>
                  </a:lnTo>
                  <a:lnTo>
                    <a:pt x="366" y="617"/>
                  </a:lnTo>
                  <a:lnTo>
                    <a:pt x="369" y="656"/>
                  </a:lnTo>
                  <a:lnTo>
                    <a:pt x="378" y="738"/>
                  </a:lnTo>
                  <a:lnTo>
                    <a:pt x="387" y="819"/>
                  </a:lnTo>
                  <a:lnTo>
                    <a:pt x="390" y="861"/>
                  </a:lnTo>
                  <a:lnTo>
                    <a:pt x="395" y="896"/>
                  </a:lnTo>
                  <a:lnTo>
                    <a:pt x="398" y="935"/>
                  </a:lnTo>
                  <a:lnTo>
                    <a:pt x="404" y="970"/>
                  </a:lnTo>
                  <a:lnTo>
                    <a:pt x="406" y="1004"/>
                  </a:lnTo>
                  <a:lnTo>
                    <a:pt x="412" y="1034"/>
                  </a:lnTo>
                  <a:lnTo>
                    <a:pt x="415" y="1063"/>
                  </a:lnTo>
                  <a:lnTo>
                    <a:pt x="418" y="1075"/>
                  </a:lnTo>
                  <a:lnTo>
                    <a:pt x="418" y="1088"/>
                  </a:lnTo>
                  <a:lnTo>
                    <a:pt x="421" y="1098"/>
                  </a:lnTo>
                  <a:lnTo>
                    <a:pt x="423" y="1108"/>
                  </a:lnTo>
                  <a:lnTo>
                    <a:pt x="426" y="1118"/>
                  </a:lnTo>
                  <a:lnTo>
                    <a:pt x="426" y="1126"/>
                  </a:lnTo>
                  <a:lnTo>
                    <a:pt x="430" y="1134"/>
                  </a:lnTo>
                  <a:lnTo>
                    <a:pt x="432" y="1139"/>
                  </a:lnTo>
                  <a:lnTo>
                    <a:pt x="435" y="1146"/>
                  </a:lnTo>
                  <a:lnTo>
                    <a:pt x="435" y="1149"/>
                  </a:lnTo>
                  <a:lnTo>
                    <a:pt x="438" y="1154"/>
                  </a:lnTo>
                  <a:lnTo>
                    <a:pt x="440" y="1154"/>
                  </a:lnTo>
                  <a:lnTo>
                    <a:pt x="444" y="1157"/>
                  </a:lnTo>
                  <a:lnTo>
                    <a:pt x="444" y="1154"/>
                  </a:lnTo>
                  <a:lnTo>
                    <a:pt x="447" y="1154"/>
                  </a:lnTo>
                  <a:lnTo>
                    <a:pt x="449" y="1149"/>
                  </a:lnTo>
                  <a:lnTo>
                    <a:pt x="452" y="1144"/>
                  </a:lnTo>
                  <a:lnTo>
                    <a:pt x="452" y="1139"/>
                  </a:lnTo>
                  <a:lnTo>
                    <a:pt x="455" y="1131"/>
                  </a:lnTo>
                  <a:lnTo>
                    <a:pt x="458" y="1123"/>
                  </a:lnTo>
                  <a:lnTo>
                    <a:pt x="458" y="1114"/>
                  </a:lnTo>
                  <a:lnTo>
                    <a:pt x="461" y="1101"/>
                  </a:lnTo>
                  <a:lnTo>
                    <a:pt x="463" y="1090"/>
                  </a:lnTo>
                  <a:lnTo>
                    <a:pt x="466" y="1075"/>
                  </a:lnTo>
                  <a:lnTo>
                    <a:pt x="466" y="1063"/>
                  </a:lnTo>
                  <a:lnTo>
                    <a:pt x="469" y="1047"/>
                  </a:lnTo>
                  <a:lnTo>
                    <a:pt x="472" y="1032"/>
                  </a:lnTo>
                  <a:lnTo>
                    <a:pt x="475" y="1014"/>
                  </a:lnTo>
                  <a:lnTo>
                    <a:pt x="478" y="978"/>
                  </a:lnTo>
                  <a:lnTo>
                    <a:pt x="483" y="940"/>
                  </a:lnTo>
                  <a:lnTo>
                    <a:pt x="486" y="896"/>
                  </a:lnTo>
                  <a:lnTo>
                    <a:pt x="492" y="853"/>
                  </a:lnTo>
                  <a:lnTo>
                    <a:pt x="495" y="810"/>
                  </a:lnTo>
                  <a:lnTo>
                    <a:pt x="497" y="761"/>
                  </a:lnTo>
                  <a:lnTo>
                    <a:pt x="504" y="714"/>
                  </a:lnTo>
                  <a:lnTo>
                    <a:pt x="512" y="617"/>
                  </a:lnTo>
                  <a:lnTo>
                    <a:pt x="514" y="569"/>
                  </a:lnTo>
                  <a:lnTo>
                    <a:pt x="520" y="520"/>
                  </a:lnTo>
                  <a:lnTo>
                    <a:pt x="523" y="472"/>
                  </a:lnTo>
                  <a:lnTo>
                    <a:pt x="528" y="426"/>
                  </a:lnTo>
                  <a:lnTo>
                    <a:pt x="532" y="383"/>
                  </a:lnTo>
                  <a:lnTo>
                    <a:pt x="535" y="342"/>
                  </a:lnTo>
                  <a:lnTo>
                    <a:pt x="540" y="301"/>
                  </a:lnTo>
                  <a:lnTo>
                    <a:pt x="543" y="265"/>
                  </a:lnTo>
                  <a:lnTo>
                    <a:pt x="546" y="247"/>
                  </a:lnTo>
                  <a:lnTo>
                    <a:pt x="549" y="232"/>
                  </a:lnTo>
                  <a:lnTo>
                    <a:pt x="552" y="216"/>
                  </a:lnTo>
                  <a:lnTo>
                    <a:pt x="552" y="201"/>
                  </a:lnTo>
                  <a:lnTo>
                    <a:pt x="554" y="188"/>
                  </a:lnTo>
                  <a:lnTo>
                    <a:pt x="557" y="176"/>
                  </a:lnTo>
                  <a:lnTo>
                    <a:pt x="561" y="163"/>
                  </a:lnTo>
                  <a:lnTo>
                    <a:pt x="561" y="153"/>
                  </a:lnTo>
                  <a:lnTo>
                    <a:pt x="563" y="145"/>
                  </a:lnTo>
                  <a:lnTo>
                    <a:pt x="566" y="137"/>
                  </a:lnTo>
                  <a:lnTo>
                    <a:pt x="569" y="130"/>
                  </a:lnTo>
                  <a:lnTo>
                    <a:pt x="569" y="125"/>
                  </a:lnTo>
                  <a:lnTo>
                    <a:pt x="571" y="122"/>
                  </a:lnTo>
                  <a:lnTo>
                    <a:pt x="575" y="119"/>
                  </a:lnTo>
                  <a:lnTo>
                    <a:pt x="575" y="117"/>
                  </a:lnTo>
                  <a:lnTo>
                    <a:pt x="577" y="117"/>
                  </a:lnTo>
                  <a:lnTo>
                    <a:pt x="580" y="119"/>
                  </a:lnTo>
                  <a:lnTo>
                    <a:pt x="583" y="125"/>
                  </a:lnTo>
                  <a:lnTo>
                    <a:pt x="583" y="130"/>
                  </a:lnTo>
                  <a:lnTo>
                    <a:pt x="585" y="137"/>
                  </a:lnTo>
                  <a:lnTo>
                    <a:pt x="589" y="145"/>
                  </a:lnTo>
                  <a:lnTo>
                    <a:pt x="592" y="153"/>
                  </a:lnTo>
                  <a:lnTo>
                    <a:pt x="592" y="165"/>
                  </a:lnTo>
                  <a:lnTo>
                    <a:pt x="594" y="178"/>
                  </a:lnTo>
                  <a:lnTo>
                    <a:pt x="597" y="191"/>
                  </a:lnTo>
                  <a:lnTo>
                    <a:pt x="600" y="207"/>
                  </a:lnTo>
                  <a:lnTo>
                    <a:pt x="600" y="222"/>
                  </a:lnTo>
                  <a:lnTo>
                    <a:pt x="603" y="239"/>
                  </a:lnTo>
                  <a:lnTo>
                    <a:pt x="606" y="258"/>
                  </a:lnTo>
                  <a:lnTo>
                    <a:pt x="609" y="278"/>
                  </a:lnTo>
                  <a:lnTo>
                    <a:pt x="609" y="296"/>
                  </a:lnTo>
                  <a:lnTo>
                    <a:pt x="611" y="319"/>
                  </a:lnTo>
                  <a:lnTo>
                    <a:pt x="611" y="339"/>
                  </a:lnTo>
                  <a:lnTo>
                    <a:pt x="614" y="363"/>
                  </a:lnTo>
                  <a:lnTo>
                    <a:pt x="620" y="411"/>
                  </a:lnTo>
                  <a:lnTo>
                    <a:pt x="623" y="460"/>
                  </a:lnTo>
                  <a:lnTo>
                    <a:pt x="628" y="513"/>
                  </a:lnTo>
                  <a:lnTo>
                    <a:pt x="631" y="564"/>
                  </a:lnTo>
                  <a:lnTo>
                    <a:pt x="637" y="620"/>
                  </a:lnTo>
                  <a:lnTo>
                    <a:pt x="645" y="730"/>
                  </a:lnTo>
                  <a:lnTo>
                    <a:pt x="649" y="787"/>
                  </a:lnTo>
                  <a:lnTo>
                    <a:pt x="651" y="842"/>
                  </a:lnTo>
                  <a:lnTo>
                    <a:pt x="657" y="896"/>
                  </a:lnTo>
                  <a:lnTo>
                    <a:pt x="659" y="950"/>
                  </a:lnTo>
                  <a:lnTo>
                    <a:pt x="666" y="998"/>
                  </a:lnTo>
                  <a:lnTo>
                    <a:pt x="668" y="1049"/>
                  </a:lnTo>
                  <a:lnTo>
                    <a:pt x="674" y="1095"/>
                  </a:lnTo>
                  <a:lnTo>
                    <a:pt x="677" y="1115"/>
                  </a:lnTo>
                  <a:lnTo>
                    <a:pt x="677" y="1137"/>
                  </a:lnTo>
                  <a:lnTo>
                    <a:pt x="680" y="1157"/>
                  </a:lnTo>
                  <a:lnTo>
                    <a:pt x="683" y="1175"/>
                  </a:lnTo>
                  <a:lnTo>
                    <a:pt x="685" y="1195"/>
                  </a:lnTo>
                  <a:lnTo>
                    <a:pt x="685" y="1211"/>
                  </a:lnTo>
                  <a:lnTo>
                    <a:pt x="688" y="1228"/>
                  </a:lnTo>
                  <a:lnTo>
                    <a:pt x="691" y="1241"/>
                  </a:lnTo>
                  <a:lnTo>
                    <a:pt x="691" y="1257"/>
                  </a:lnTo>
                  <a:lnTo>
                    <a:pt x="694" y="1269"/>
                  </a:lnTo>
                  <a:lnTo>
                    <a:pt x="697" y="1279"/>
                  </a:lnTo>
                  <a:lnTo>
                    <a:pt x="699" y="1290"/>
                  </a:lnTo>
                  <a:lnTo>
                    <a:pt x="699" y="1297"/>
                  </a:lnTo>
                  <a:lnTo>
                    <a:pt x="702" y="1305"/>
                  </a:lnTo>
                  <a:lnTo>
                    <a:pt x="706" y="1308"/>
                  </a:lnTo>
                  <a:lnTo>
                    <a:pt x="708" y="1313"/>
                  </a:lnTo>
                  <a:lnTo>
                    <a:pt x="708" y="1316"/>
                  </a:lnTo>
                  <a:lnTo>
                    <a:pt x="711" y="1316"/>
                  </a:lnTo>
                  <a:lnTo>
                    <a:pt x="714" y="1313"/>
                  </a:lnTo>
                  <a:lnTo>
                    <a:pt x="716" y="1310"/>
                  </a:lnTo>
                  <a:lnTo>
                    <a:pt x="716" y="1305"/>
                  </a:lnTo>
                  <a:lnTo>
                    <a:pt x="720" y="1297"/>
                  </a:lnTo>
                  <a:lnTo>
                    <a:pt x="723" y="1290"/>
                  </a:lnTo>
                  <a:lnTo>
                    <a:pt x="725" y="1279"/>
                  </a:lnTo>
                  <a:lnTo>
                    <a:pt x="725" y="1269"/>
                  </a:lnTo>
                  <a:lnTo>
                    <a:pt x="728" y="1257"/>
                  </a:lnTo>
                  <a:lnTo>
                    <a:pt x="731" y="1241"/>
                  </a:lnTo>
                  <a:lnTo>
                    <a:pt x="731" y="1226"/>
                  </a:lnTo>
                  <a:lnTo>
                    <a:pt x="734" y="1208"/>
                  </a:lnTo>
                  <a:lnTo>
                    <a:pt x="737" y="1192"/>
                  </a:lnTo>
                  <a:lnTo>
                    <a:pt x="737" y="1172"/>
                  </a:lnTo>
                  <a:lnTo>
                    <a:pt x="740" y="1152"/>
                  </a:lnTo>
                  <a:lnTo>
                    <a:pt x="742" y="1131"/>
                  </a:lnTo>
                  <a:lnTo>
                    <a:pt x="745" y="1108"/>
                  </a:lnTo>
                  <a:lnTo>
                    <a:pt x="745" y="1086"/>
                  </a:lnTo>
                  <a:lnTo>
                    <a:pt x="748" y="1063"/>
                  </a:lnTo>
                  <a:lnTo>
                    <a:pt x="754" y="1011"/>
                  </a:lnTo>
                  <a:lnTo>
                    <a:pt x="756" y="958"/>
                  </a:lnTo>
                  <a:lnTo>
                    <a:pt x="762" y="904"/>
                  </a:lnTo>
                  <a:lnTo>
                    <a:pt x="765" y="845"/>
                  </a:lnTo>
                  <a:lnTo>
                    <a:pt x="771" y="789"/>
                  </a:lnTo>
                  <a:lnTo>
                    <a:pt x="773" y="728"/>
                  </a:lnTo>
                  <a:lnTo>
                    <a:pt x="776" y="669"/>
                  </a:lnTo>
                  <a:lnTo>
                    <a:pt x="782" y="610"/>
                  </a:lnTo>
                  <a:lnTo>
                    <a:pt x="785" y="551"/>
                  </a:lnTo>
                  <a:lnTo>
                    <a:pt x="790" y="492"/>
                  </a:lnTo>
                  <a:lnTo>
                    <a:pt x="794" y="437"/>
                  </a:lnTo>
                  <a:lnTo>
                    <a:pt x="799" y="380"/>
                  </a:lnTo>
                  <a:lnTo>
                    <a:pt x="802" y="329"/>
                  </a:lnTo>
                  <a:lnTo>
                    <a:pt x="808" y="281"/>
                  </a:lnTo>
                  <a:lnTo>
                    <a:pt x="811" y="255"/>
                  </a:lnTo>
                  <a:lnTo>
                    <a:pt x="811" y="232"/>
                  </a:lnTo>
                  <a:lnTo>
                    <a:pt x="813" y="212"/>
                  </a:lnTo>
                  <a:lnTo>
                    <a:pt x="816" y="191"/>
                  </a:lnTo>
                  <a:lnTo>
                    <a:pt x="816" y="171"/>
                  </a:lnTo>
                  <a:lnTo>
                    <a:pt x="819" y="153"/>
                  </a:lnTo>
                  <a:lnTo>
                    <a:pt x="822" y="135"/>
                  </a:lnTo>
                  <a:lnTo>
                    <a:pt x="825" y="119"/>
                  </a:lnTo>
                  <a:lnTo>
                    <a:pt x="825" y="104"/>
                  </a:lnTo>
                  <a:lnTo>
                    <a:pt x="828" y="91"/>
                  </a:lnTo>
                  <a:lnTo>
                    <a:pt x="830" y="79"/>
                  </a:lnTo>
                  <a:lnTo>
                    <a:pt x="833" y="68"/>
                  </a:lnTo>
                  <a:lnTo>
                    <a:pt x="833" y="59"/>
                  </a:lnTo>
                  <a:lnTo>
                    <a:pt x="837" y="51"/>
                  </a:lnTo>
                  <a:lnTo>
                    <a:pt x="839" y="45"/>
                  </a:lnTo>
                  <a:lnTo>
                    <a:pt x="842" y="43"/>
                  </a:lnTo>
                  <a:lnTo>
                    <a:pt x="842" y="40"/>
                  </a:lnTo>
                  <a:lnTo>
                    <a:pt x="845" y="37"/>
                  </a:lnTo>
                  <a:lnTo>
                    <a:pt x="847" y="40"/>
                  </a:lnTo>
                  <a:lnTo>
                    <a:pt x="851" y="43"/>
                  </a:lnTo>
                  <a:lnTo>
                    <a:pt x="851" y="48"/>
                  </a:lnTo>
                  <a:lnTo>
                    <a:pt x="854" y="53"/>
                  </a:lnTo>
                  <a:lnTo>
                    <a:pt x="854" y="63"/>
                  </a:lnTo>
                  <a:lnTo>
                    <a:pt x="856" y="74"/>
                  </a:lnTo>
                  <a:lnTo>
                    <a:pt x="859" y="84"/>
                  </a:lnTo>
                  <a:lnTo>
                    <a:pt x="862" y="96"/>
                  </a:lnTo>
                  <a:lnTo>
                    <a:pt x="862" y="112"/>
                  </a:lnTo>
                  <a:lnTo>
                    <a:pt x="865" y="127"/>
                  </a:lnTo>
                  <a:lnTo>
                    <a:pt x="868" y="145"/>
                  </a:lnTo>
                  <a:lnTo>
                    <a:pt x="870" y="163"/>
                  </a:lnTo>
                  <a:lnTo>
                    <a:pt x="870" y="181"/>
                  </a:lnTo>
                  <a:lnTo>
                    <a:pt x="873" y="204"/>
                  </a:lnTo>
                  <a:lnTo>
                    <a:pt x="876" y="224"/>
                  </a:lnTo>
                  <a:lnTo>
                    <a:pt x="879" y="247"/>
                  </a:lnTo>
                  <a:lnTo>
                    <a:pt x="879" y="273"/>
                  </a:lnTo>
                  <a:lnTo>
                    <a:pt x="882" y="296"/>
                  </a:lnTo>
                  <a:lnTo>
                    <a:pt x="885" y="321"/>
                  </a:lnTo>
                  <a:lnTo>
                    <a:pt x="887" y="349"/>
                  </a:lnTo>
                  <a:lnTo>
                    <a:pt x="890" y="403"/>
                  </a:lnTo>
                  <a:lnTo>
                    <a:pt x="893" y="460"/>
                  </a:lnTo>
                  <a:lnTo>
                    <a:pt x="899" y="518"/>
                  </a:lnTo>
                  <a:lnTo>
                    <a:pt x="902" y="580"/>
                  </a:lnTo>
                  <a:lnTo>
                    <a:pt x="907" y="640"/>
                  </a:lnTo>
                  <a:lnTo>
                    <a:pt x="911" y="702"/>
                  </a:lnTo>
                  <a:lnTo>
                    <a:pt x="916" y="764"/>
                  </a:lnTo>
                  <a:lnTo>
                    <a:pt x="919" y="825"/>
                  </a:lnTo>
                  <a:lnTo>
                    <a:pt x="925" y="884"/>
                  </a:lnTo>
                  <a:lnTo>
                    <a:pt x="927" y="942"/>
                  </a:lnTo>
                  <a:lnTo>
                    <a:pt x="933" y="998"/>
                  </a:lnTo>
                  <a:lnTo>
                    <a:pt x="935" y="1055"/>
                  </a:lnTo>
                  <a:lnTo>
                    <a:pt x="939" y="1080"/>
                  </a:lnTo>
                  <a:lnTo>
                    <a:pt x="942" y="1103"/>
                  </a:lnTo>
                  <a:lnTo>
                    <a:pt x="942" y="1129"/>
                  </a:lnTo>
                  <a:lnTo>
                    <a:pt x="944" y="1152"/>
                  </a:lnTo>
                  <a:lnTo>
                    <a:pt x="947" y="1175"/>
                  </a:lnTo>
                  <a:lnTo>
                    <a:pt x="950" y="1197"/>
                  </a:lnTo>
                  <a:lnTo>
                    <a:pt x="950" y="1216"/>
                  </a:lnTo>
                  <a:lnTo>
                    <a:pt x="953" y="1236"/>
                  </a:lnTo>
                  <a:lnTo>
                    <a:pt x="956" y="1254"/>
                  </a:lnTo>
                  <a:lnTo>
                    <a:pt x="959" y="1272"/>
                  </a:lnTo>
                  <a:lnTo>
                    <a:pt x="959" y="1287"/>
                  </a:lnTo>
                  <a:lnTo>
                    <a:pt x="961" y="1300"/>
                  </a:lnTo>
                  <a:lnTo>
                    <a:pt x="964" y="1313"/>
                  </a:lnTo>
                  <a:lnTo>
                    <a:pt x="967" y="1323"/>
                  </a:lnTo>
                  <a:lnTo>
                    <a:pt x="967" y="1333"/>
                  </a:lnTo>
                  <a:lnTo>
                    <a:pt x="970" y="1341"/>
                  </a:lnTo>
                  <a:lnTo>
                    <a:pt x="970" y="1346"/>
                  </a:lnTo>
                  <a:lnTo>
                    <a:pt x="973" y="1351"/>
                  </a:lnTo>
                  <a:lnTo>
                    <a:pt x="976" y="1354"/>
                  </a:lnTo>
                  <a:lnTo>
                    <a:pt x="978" y="1354"/>
                  </a:lnTo>
                  <a:lnTo>
                    <a:pt x="982" y="1351"/>
                  </a:lnTo>
                  <a:lnTo>
                    <a:pt x="984" y="1346"/>
                  </a:lnTo>
                  <a:lnTo>
                    <a:pt x="987" y="1339"/>
                  </a:lnTo>
                  <a:lnTo>
                    <a:pt x="987" y="1331"/>
                  </a:lnTo>
                  <a:lnTo>
                    <a:pt x="990" y="1320"/>
                  </a:lnTo>
                  <a:lnTo>
                    <a:pt x="992" y="1308"/>
                  </a:lnTo>
                  <a:lnTo>
                    <a:pt x="996" y="1294"/>
                  </a:lnTo>
                  <a:lnTo>
                    <a:pt x="999" y="1279"/>
                  </a:lnTo>
                  <a:lnTo>
                    <a:pt x="999" y="1264"/>
                  </a:lnTo>
                  <a:lnTo>
                    <a:pt x="1001" y="1246"/>
                  </a:lnTo>
                  <a:lnTo>
                    <a:pt x="1004" y="1226"/>
                  </a:lnTo>
                  <a:lnTo>
                    <a:pt x="1007" y="1205"/>
                  </a:lnTo>
                  <a:lnTo>
                    <a:pt x="1007" y="1185"/>
                  </a:lnTo>
                  <a:lnTo>
                    <a:pt x="1010" y="1165"/>
                  </a:lnTo>
                  <a:lnTo>
                    <a:pt x="1013" y="1139"/>
                  </a:lnTo>
                  <a:lnTo>
                    <a:pt x="1016" y="1115"/>
                  </a:lnTo>
                  <a:lnTo>
                    <a:pt x="1016" y="1090"/>
                  </a:lnTo>
                  <a:lnTo>
                    <a:pt x="1018" y="1065"/>
                  </a:lnTo>
                  <a:lnTo>
                    <a:pt x="1021" y="1037"/>
                  </a:lnTo>
                  <a:lnTo>
                    <a:pt x="1024" y="981"/>
                  </a:lnTo>
                  <a:lnTo>
                    <a:pt x="1030" y="922"/>
                  </a:lnTo>
                  <a:lnTo>
                    <a:pt x="1035" y="863"/>
                  </a:lnTo>
                  <a:lnTo>
                    <a:pt x="1038" y="799"/>
                  </a:lnTo>
                  <a:lnTo>
                    <a:pt x="1044" y="738"/>
                  </a:lnTo>
                  <a:lnTo>
                    <a:pt x="1047" y="674"/>
                  </a:lnTo>
                  <a:lnTo>
                    <a:pt x="1052" y="610"/>
                  </a:lnTo>
                  <a:lnTo>
                    <a:pt x="1056" y="549"/>
                  </a:lnTo>
                  <a:lnTo>
                    <a:pt x="1061" y="488"/>
                  </a:lnTo>
                  <a:lnTo>
                    <a:pt x="1064" y="426"/>
                  </a:lnTo>
                  <a:lnTo>
                    <a:pt x="1070" y="367"/>
                  </a:lnTo>
                  <a:lnTo>
                    <a:pt x="1073" y="312"/>
                  </a:lnTo>
                  <a:lnTo>
                    <a:pt x="1075" y="286"/>
                  </a:lnTo>
                  <a:lnTo>
                    <a:pt x="1078" y="258"/>
                  </a:lnTo>
                  <a:lnTo>
                    <a:pt x="1078" y="235"/>
                  </a:lnTo>
                  <a:lnTo>
                    <a:pt x="1081" y="209"/>
                  </a:lnTo>
                  <a:lnTo>
                    <a:pt x="1084" y="186"/>
                  </a:lnTo>
                  <a:lnTo>
                    <a:pt x="1087" y="163"/>
                  </a:lnTo>
                  <a:lnTo>
                    <a:pt x="1087" y="142"/>
                  </a:lnTo>
                  <a:lnTo>
                    <a:pt x="1090" y="122"/>
                  </a:lnTo>
                  <a:lnTo>
                    <a:pt x="1090" y="104"/>
                  </a:lnTo>
                  <a:lnTo>
                    <a:pt x="1092" y="87"/>
                  </a:lnTo>
                  <a:lnTo>
                    <a:pt x="1095" y="71"/>
                  </a:lnTo>
                  <a:lnTo>
                    <a:pt x="1095" y="56"/>
                  </a:lnTo>
                  <a:lnTo>
                    <a:pt x="1098" y="43"/>
                  </a:lnTo>
                  <a:lnTo>
                    <a:pt x="1101" y="33"/>
                  </a:lnTo>
                  <a:lnTo>
                    <a:pt x="1101" y="22"/>
                  </a:lnTo>
                  <a:lnTo>
                    <a:pt x="1104" y="12"/>
                  </a:lnTo>
                  <a:lnTo>
                    <a:pt x="1106" y="7"/>
                  </a:lnTo>
                  <a:lnTo>
                    <a:pt x="1106" y="2"/>
                  </a:lnTo>
                  <a:lnTo>
                    <a:pt x="1109" y="0"/>
                  </a:lnTo>
                  <a:lnTo>
                    <a:pt x="1113" y="0"/>
                  </a:lnTo>
                  <a:lnTo>
                    <a:pt x="1115" y="2"/>
                  </a:lnTo>
                  <a:lnTo>
                    <a:pt x="1115" y="7"/>
                  </a:lnTo>
                  <a:lnTo>
                    <a:pt x="1118" y="12"/>
                  </a:lnTo>
                  <a:lnTo>
                    <a:pt x="1121" y="22"/>
                  </a:lnTo>
                  <a:lnTo>
                    <a:pt x="1121" y="33"/>
                  </a:lnTo>
                  <a:lnTo>
                    <a:pt x="1123" y="43"/>
                  </a:lnTo>
                  <a:lnTo>
                    <a:pt x="1123" y="56"/>
                  </a:lnTo>
                  <a:lnTo>
                    <a:pt x="1127" y="71"/>
                  </a:lnTo>
                  <a:lnTo>
                    <a:pt x="1127" y="87"/>
                  </a:lnTo>
                  <a:lnTo>
                    <a:pt x="1130" y="104"/>
                  </a:lnTo>
                  <a:lnTo>
                    <a:pt x="1130" y="122"/>
                  </a:lnTo>
                  <a:lnTo>
                    <a:pt x="1130" y="142"/>
                  </a:lnTo>
                  <a:lnTo>
                    <a:pt x="1132" y="163"/>
                  </a:lnTo>
                  <a:lnTo>
                    <a:pt x="1132" y="186"/>
                  </a:lnTo>
                  <a:lnTo>
                    <a:pt x="1135" y="209"/>
                  </a:lnTo>
                  <a:lnTo>
                    <a:pt x="1135" y="235"/>
                  </a:lnTo>
                  <a:lnTo>
                    <a:pt x="1138" y="258"/>
                  </a:lnTo>
                  <a:lnTo>
                    <a:pt x="1138" y="286"/>
                  </a:lnTo>
                  <a:lnTo>
                    <a:pt x="1138" y="312"/>
                  </a:lnTo>
                  <a:lnTo>
                    <a:pt x="1141" y="367"/>
                  </a:lnTo>
                  <a:lnTo>
                    <a:pt x="1144" y="426"/>
                  </a:lnTo>
                  <a:lnTo>
                    <a:pt x="1146" y="488"/>
                  </a:lnTo>
                  <a:lnTo>
                    <a:pt x="1149" y="549"/>
                  </a:lnTo>
                  <a:lnTo>
                    <a:pt x="1152" y="610"/>
                  </a:lnTo>
                  <a:lnTo>
                    <a:pt x="1152" y="674"/>
                  </a:lnTo>
                  <a:lnTo>
                    <a:pt x="1155" y="738"/>
                  </a:lnTo>
                  <a:lnTo>
                    <a:pt x="1158" y="799"/>
                  </a:lnTo>
                  <a:lnTo>
                    <a:pt x="1161" y="863"/>
                  </a:lnTo>
                  <a:lnTo>
                    <a:pt x="1163" y="922"/>
                  </a:lnTo>
                  <a:lnTo>
                    <a:pt x="1166" y="981"/>
                  </a:lnTo>
                  <a:lnTo>
                    <a:pt x="1169" y="1037"/>
                  </a:lnTo>
                  <a:lnTo>
                    <a:pt x="1169" y="1065"/>
                  </a:lnTo>
                  <a:lnTo>
                    <a:pt x="1169" y="1090"/>
                  </a:lnTo>
                  <a:lnTo>
                    <a:pt x="1172" y="1115"/>
                  </a:lnTo>
                  <a:lnTo>
                    <a:pt x="1172" y="1139"/>
                  </a:lnTo>
                  <a:lnTo>
                    <a:pt x="1175" y="1165"/>
                  </a:lnTo>
                  <a:lnTo>
                    <a:pt x="1175" y="1185"/>
                  </a:lnTo>
                  <a:lnTo>
                    <a:pt x="1178" y="1205"/>
                  </a:lnTo>
                  <a:lnTo>
                    <a:pt x="1178" y="1226"/>
                  </a:lnTo>
                  <a:lnTo>
                    <a:pt x="1180" y="1246"/>
                  </a:lnTo>
                  <a:lnTo>
                    <a:pt x="1180" y="1264"/>
                  </a:lnTo>
                  <a:lnTo>
                    <a:pt x="1183" y="1279"/>
                  </a:lnTo>
                  <a:lnTo>
                    <a:pt x="1187" y="1294"/>
                  </a:lnTo>
                  <a:lnTo>
                    <a:pt x="1187" y="1308"/>
                  </a:lnTo>
                  <a:lnTo>
                    <a:pt x="1189" y="1320"/>
                  </a:lnTo>
                  <a:lnTo>
                    <a:pt x="1189" y="1331"/>
                  </a:lnTo>
                  <a:lnTo>
                    <a:pt x="1192" y="1339"/>
                  </a:lnTo>
                  <a:lnTo>
                    <a:pt x="1195" y="1346"/>
                  </a:lnTo>
                  <a:lnTo>
                    <a:pt x="1197" y="1351"/>
                  </a:lnTo>
                  <a:lnTo>
                    <a:pt x="1197" y="1354"/>
                  </a:lnTo>
                  <a:lnTo>
                    <a:pt x="1201" y="1354"/>
                  </a:lnTo>
                  <a:lnTo>
                    <a:pt x="1203" y="1354"/>
                  </a:lnTo>
                  <a:lnTo>
                    <a:pt x="1206" y="1351"/>
                  </a:lnTo>
                  <a:lnTo>
                    <a:pt x="1206" y="1346"/>
                  </a:lnTo>
                  <a:lnTo>
                    <a:pt x="1209" y="1341"/>
                  </a:lnTo>
                  <a:lnTo>
                    <a:pt x="1212" y="1333"/>
                  </a:lnTo>
                  <a:lnTo>
                    <a:pt x="1215" y="1323"/>
                  </a:lnTo>
                  <a:lnTo>
                    <a:pt x="1215" y="1313"/>
                  </a:lnTo>
                  <a:lnTo>
                    <a:pt x="1218" y="1300"/>
                  </a:lnTo>
                  <a:lnTo>
                    <a:pt x="1220" y="1287"/>
                  </a:lnTo>
                  <a:lnTo>
                    <a:pt x="1223" y="1272"/>
                  </a:lnTo>
                  <a:lnTo>
                    <a:pt x="1226" y="1254"/>
                  </a:lnTo>
                  <a:lnTo>
                    <a:pt x="1229" y="1236"/>
                  </a:lnTo>
                  <a:lnTo>
                    <a:pt x="1232" y="1218"/>
                  </a:lnTo>
                  <a:lnTo>
                    <a:pt x="1235" y="1197"/>
                  </a:lnTo>
                  <a:lnTo>
                    <a:pt x="1237" y="1175"/>
                  </a:lnTo>
                  <a:lnTo>
                    <a:pt x="1240" y="1154"/>
                  </a:lnTo>
                  <a:lnTo>
                    <a:pt x="1244" y="1131"/>
                  </a:lnTo>
                  <a:lnTo>
                    <a:pt x="1246" y="1106"/>
                  </a:lnTo>
                  <a:lnTo>
                    <a:pt x="1249" y="1080"/>
                  </a:lnTo>
                  <a:lnTo>
                    <a:pt x="1252" y="1055"/>
                  </a:lnTo>
                  <a:lnTo>
                    <a:pt x="1258" y="1001"/>
                  </a:lnTo>
                  <a:lnTo>
                    <a:pt x="1263" y="944"/>
                  </a:lnTo>
                  <a:lnTo>
                    <a:pt x="1272" y="886"/>
                  </a:lnTo>
                  <a:lnTo>
                    <a:pt x="1277" y="827"/>
                  </a:lnTo>
                  <a:lnTo>
                    <a:pt x="1283" y="766"/>
                  </a:lnTo>
                  <a:lnTo>
                    <a:pt x="1289" y="705"/>
                  </a:lnTo>
                  <a:lnTo>
                    <a:pt x="1294" y="643"/>
                  </a:lnTo>
                  <a:lnTo>
                    <a:pt x="1303" y="582"/>
                  </a:lnTo>
                  <a:lnTo>
                    <a:pt x="1309" y="520"/>
                  </a:lnTo>
                  <a:lnTo>
                    <a:pt x="1314" y="462"/>
                  </a:lnTo>
                  <a:lnTo>
                    <a:pt x="1320" y="406"/>
                  </a:lnTo>
                  <a:lnTo>
                    <a:pt x="1325" y="349"/>
                  </a:lnTo>
                  <a:lnTo>
                    <a:pt x="1332" y="298"/>
                  </a:lnTo>
                  <a:lnTo>
                    <a:pt x="1334" y="275"/>
                  </a:lnTo>
                  <a:lnTo>
                    <a:pt x="1337" y="250"/>
                  </a:lnTo>
                  <a:lnTo>
                    <a:pt x="1340" y="227"/>
                  </a:lnTo>
                  <a:lnTo>
                    <a:pt x="1342" y="207"/>
                  </a:lnTo>
                  <a:lnTo>
                    <a:pt x="1346" y="184"/>
                  </a:lnTo>
                  <a:lnTo>
                    <a:pt x="1349" y="165"/>
                  </a:lnTo>
                  <a:lnTo>
                    <a:pt x="1351" y="148"/>
                  </a:lnTo>
                  <a:lnTo>
                    <a:pt x="1354" y="130"/>
                  </a:lnTo>
                  <a:lnTo>
                    <a:pt x="1357" y="114"/>
                  </a:lnTo>
                  <a:lnTo>
                    <a:pt x="1360" y="99"/>
                  </a:lnTo>
                  <a:lnTo>
                    <a:pt x="1363" y="87"/>
                  </a:lnTo>
                  <a:lnTo>
                    <a:pt x="1366" y="74"/>
                  </a:lnTo>
                  <a:lnTo>
                    <a:pt x="1368" y="63"/>
                  </a:lnTo>
                  <a:lnTo>
                    <a:pt x="1368" y="56"/>
                  </a:lnTo>
                  <a:lnTo>
                    <a:pt x="1371" y="48"/>
                  </a:lnTo>
                  <a:lnTo>
                    <a:pt x="1374" y="43"/>
                  </a:lnTo>
                  <a:lnTo>
                    <a:pt x="1377" y="40"/>
                  </a:lnTo>
                  <a:lnTo>
                    <a:pt x="1377" y="37"/>
                  </a:lnTo>
                  <a:lnTo>
                    <a:pt x="1380" y="37"/>
                  </a:lnTo>
                  <a:lnTo>
                    <a:pt x="1382" y="40"/>
                  </a:lnTo>
                  <a:lnTo>
                    <a:pt x="1385" y="43"/>
                  </a:lnTo>
                  <a:lnTo>
                    <a:pt x="1385" y="51"/>
                  </a:lnTo>
                  <a:lnTo>
                    <a:pt x="1389" y="56"/>
                  </a:lnTo>
                  <a:lnTo>
                    <a:pt x="1391" y="66"/>
                  </a:lnTo>
                  <a:lnTo>
                    <a:pt x="1391" y="76"/>
                  </a:lnTo>
                  <a:lnTo>
                    <a:pt x="1394" y="87"/>
                  </a:lnTo>
                  <a:lnTo>
                    <a:pt x="1394" y="99"/>
                  </a:lnTo>
                  <a:lnTo>
                    <a:pt x="1397" y="114"/>
                  </a:lnTo>
                  <a:lnTo>
                    <a:pt x="1399" y="130"/>
                  </a:lnTo>
                  <a:lnTo>
                    <a:pt x="1399" y="145"/>
                  </a:lnTo>
                  <a:lnTo>
                    <a:pt x="1403" y="163"/>
                  </a:lnTo>
                  <a:lnTo>
                    <a:pt x="1403" y="184"/>
                  </a:lnTo>
                  <a:lnTo>
                    <a:pt x="1406" y="204"/>
                  </a:lnTo>
                  <a:lnTo>
                    <a:pt x="1406" y="224"/>
                  </a:lnTo>
                  <a:lnTo>
                    <a:pt x="1408" y="247"/>
                  </a:lnTo>
                  <a:lnTo>
                    <a:pt x="1408" y="267"/>
                  </a:lnTo>
                  <a:lnTo>
                    <a:pt x="1411" y="316"/>
                  </a:lnTo>
                  <a:lnTo>
                    <a:pt x="1414" y="367"/>
                  </a:lnTo>
                  <a:lnTo>
                    <a:pt x="1417" y="421"/>
                  </a:lnTo>
                  <a:lnTo>
                    <a:pt x="1420" y="475"/>
                  </a:lnTo>
                  <a:lnTo>
                    <a:pt x="1420" y="531"/>
                  </a:lnTo>
                  <a:lnTo>
                    <a:pt x="1423" y="589"/>
                  </a:lnTo>
                  <a:lnTo>
                    <a:pt x="1425" y="646"/>
                  </a:lnTo>
                  <a:lnTo>
                    <a:pt x="1431" y="761"/>
                  </a:lnTo>
                  <a:lnTo>
                    <a:pt x="1431" y="819"/>
                  </a:lnTo>
                  <a:lnTo>
                    <a:pt x="1434" y="873"/>
                  </a:lnTo>
                  <a:lnTo>
                    <a:pt x="1437" y="929"/>
                  </a:lnTo>
                  <a:lnTo>
                    <a:pt x="1439" y="981"/>
                  </a:lnTo>
                  <a:lnTo>
                    <a:pt x="1442" y="1029"/>
                  </a:lnTo>
                  <a:lnTo>
                    <a:pt x="1442" y="1052"/>
                  </a:lnTo>
                  <a:lnTo>
                    <a:pt x="1445" y="1072"/>
                  </a:lnTo>
                  <a:lnTo>
                    <a:pt x="1445" y="1095"/>
                  </a:lnTo>
                  <a:lnTo>
                    <a:pt x="1448" y="1115"/>
                  </a:lnTo>
                  <a:lnTo>
                    <a:pt x="1448" y="1137"/>
                  </a:lnTo>
                  <a:lnTo>
                    <a:pt x="1448" y="1154"/>
                  </a:lnTo>
                  <a:lnTo>
                    <a:pt x="1451" y="1172"/>
                  </a:lnTo>
                  <a:lnTo>
                    <a:pt x="1451" y="1188"/>
                  </a:lnTo>
                  <a:lnTo>
                    <a:pt x="1454" y="1203"/>
                  </a:lnTo>
                  <a:lnTo>
                    <a:pt x="1454" y="1218"/>
                  </a:lnTo>
                  <a:lnTo>
                    <a:pt x="1456" y="1231"/>
                  </a:lnTo>
                  <a:lnTo>
                    <a:pt x="1456" y="1241"/>
                  </a:lnTo>
                  <a:lnTo>
                    <a:pt x="1459" y="1251"/>
                  </a:lnTo>
                  <a:lnTo>
                    <a:pt x="1459" y="1259"/>
                  </a:lnTo>
                  <a:lnTo>
                    <a:pt x="1463" y="1264"/>
                  </a:lnTo>
                  <a:lnTo>
                    <a:pt x="1463" y="1269"/>
                  </a:lnTo>
                  <a:lnTo>
                    <a:pt x="1465" y="1272"/>
                  </a:lnTo>
                  <a:lnTo>
                    <a:pt x="1468" y="1274"/>
                  </a:lnTo>
                  <a:lnTo>
                    <a:pt x="1471" y="1272"/>
                  </a:lnTo>
                  <a:lnTo>
                    <a:pt x="1473" y="1269"/>
                  </a:lnTo>
                  <a:lnTo>
                    <a:pt x="1473" y="1264"/>
                  </a:lnTo>
                  <a:lnTo>
                    <a:pt x="1477" y="1257"/>
                  </a:lnTo>
                  <a:lnTo>
                    <a:pt x="1480" y="1249"/>
                  </a:lnTo>
                  <a:lnTo>
                    <a:pt x="1480" y="1241"/>
                  </a:lnTo>
                  <a:lnTo>
                    <a:pt x="1482" y="1231"/>
                  </a:lnTo>
                  <a:lnTo>
                    <a:pt x="1485" y="1218"/>
                  </a:lnTo>
                  <a:lnTo>
                    <a:pt x="1485" y="1203"/>
                  </a:lnTo>
                  <a:lnTo>
                    <a:pt x="1488" y="1190"/>
                  </a:lnTo>
                  <a:lnTo>
                    <a:pt x="1488" y="1175"/>
                  </a:lnTo>
                  <a:lnTo>
                    <a:pt x="1491" y="1160"/>
                  </a:lnTo>
                  <a:lnTo>
                    <a:pt x="1494" y="1139"/>
                  </a:lnTo>
                  <a:lnTo>
                    <a:pt x="1494" y="1121"/>
                  </a:lnTo>
                  <a:lnTo>
                    <a:pt x="1496" y="1103"/>
                  </a:lnTo>
                  <a:lnTo>
                    <a:pt x="1499" y="1083"/>
                  </a:lnTo>
                  <a:lnTo>
                    <a:pt x="1502" y="1063"/>
                  </a:lnTo>
                  <a:lnTo>
                    <a:pt x="1505" y="1016"/>
                  </a:lnTo>
                  <a:lnTo>
                    <a:pt x="1511" y="967"/>
                  </a:lnTo>
                  <a:lnTo>
                    <a:pt x="1513" y="919"/>
                  </a:lnTo>
                  <a:lnTo>
                    <a:pt x="1520" y="868"/>
                  </a:lnTo>
                  <a:lnTo>
                    <a:pt x="1522" y="817"/>
                  </a:lnTo>
                  <a:lnTo>
                    <a:pt x="1528" y="764"/>
                  </a:lnTo>
                  <a:lnTo>
                    <a:pt x="1530" y="710"/>
                  </a:lnTo>
                  <a:lnTo>
                    <a:pt x="1539" y="600"/>
                  </a:lnTo>
                  <a:lnTo>
                    <a:pt x="1545" y="549"/>
                  </a:lnTo>
                  <a:lnTo>
                    <a:pt x="1548" y="495"/>
                  </a:lnTo>
                  <a:lnTo>
                    <a:pt x="1553" y="446"/>
                  </a:lnTo>
                  <a:lnTo>
                    <a:pt x="1556" y="398"/>
                  </a:lnTo>
                  <a:lnTo>
                    <a:pt x="1562" y="352"/>
                  </a:lnTo>
                  <a:lnTo>
                    <a:pt x="1568" y="309"/>
                  </a:lnTo>
                  <a:lnTo>
                    <a:pt x="1568" y="288"/>
                  </a:lnTo>
                  <a:lnTo>
                    <a:pt x="1570" y="270"/>
                  </a:lnTo>
                  <a:lnTo>
                    <a:pt x="1573" y="250"/>
                  </a:lnTo>
                  <a:lnTo>
                    <a:pt x="1573" y="235"/>
                  </a:lnTo>
                  <a:lnTo>
                    <a:pt x="1576" y="216"/>
                  </a:lnTo>
                  <a:lnTo>
                    <a:pt x="1579" y="201"/>
                  </a:lnTo>
                  <a:lnTo>
                    <a:pt x="1582" y="186"/>
                  </a:lnTo>
                  <a:lnTo>
                    <a:pt x="1585" y="173"/>
                  </a:lnTo>
                  <a:lnTo>
                    <a:pt x="1585" y="163"/>
                  </a:lnTo>
                  <a:lnTo>
                    <a:pt x="1587" y="150"/>
                  </a:lnTo>
                  <a:lnTo>
                    <a:pt x="1590" y="142"/>
                  </a:lnTo>
                  <a:lnTo>
                    <a:pt x="1594" y="135"/>
                  </a:lnTo>
                  <a:lnTo>
                    <a:pt x="1594" y="127"/>
                  </a:lnTo>
                  <a:lnTo>
                    <a:pt x="1596" y="122"/>
                  </a:lnTo>
                  <a:lnTo>
                    <a:pt x="1599" y="119"/>
                  </a:lnTo>
                  <a:lnTo>
                    <a:pt x="1602" y="117"/>
                  </a:lnTo>
                  <a:lnTo>
                    <a:pt x="1604" y="119"/>
                  </a:lnTo>
                  <a:lnTo>
                    <a:pt x="1608" y="122"/>
                  </a:lnTo>
                  <a:lnTo>
                    <a:pt x="1608" y="127"/>
                  </a:lnTo>
                  <a:lnTo>
                    <a:pt x="1610" y="133"/>
                  </a:lnTo>
                  <a:lnTo>
                    <a:pt x="1613" y="140"/>
                  </a:lnTo>
                  <a:lnTo>
                    <a:pt x="1616" y="145"/>
                  </a:lnTo>
                  <a:lnTo>
                    <a:pt x="1616" y="156"/>
                  </a:lnTo>
                  <a:lnTo>
                    <a:pt x="1618" y="165"/>
                  </a:lnTo>
                  <a:lnTo>
                    <a:pt x="1622" y="178"/>
                  </a:lnTo>
                  <a:lnTo>
                    <a:pt x="1625" y="191"/>
                  </a:lnTo>
                  <a:lnTo>
                    <a:pt x="1625" y="204"/>
                  </a:lnTo>
                  <a:lnTo>
                    <a:pt x="1627" y="219"/>
                  </a:lnTo>
                  <a:lnTo>
                    <a:pt x="1630" y="235"/>
                  </a:lnTo>
                  <a:lnTo>
                    <a:pt x="1633" y="250"/>
                  </a:lnTo>
                  <a:lnTo>
                    <a:pt x="1633" y="267"/>
                  </a:lnTo>
                  <a:lnTo>
                    <a:pt x="1639" y="306"/>
                  </a:lnTo>
                  <a:lnTo>
                    <a:pt x="1642" y="344"/>
                  </a:lnTo>
                  <a:lnTo>
                    <a:pt x="1647" y="386"/>
                  </a:lnTo>
                  <a:lnTo>
                    <a:pt x="1651" y="431"/>
                  </a:lnTo>
                  <a:lnTo>
                    <a:pt x="1656" y="477"/>
                  </a:lnTo>
                  <a:lnTo>
                    <a:pt x="1659" y="523"/>
                  </a:lnTo>
                  <a:lnTo>
                    <a:pt x="1665" y="572"/>
                  </a:lnTo>
                  <a:lnTo>
                    <a:pt x="1667" y="620"/>
                  </a:lnTo>
                  <a:lnTo>
                    <a:pt x="1675" y="714"/>
                  </a:lnTo>
                  <a:lnTo>
                    <a:pt x="1682" y="764"/>
                  </a:lnTo>
                  <a:lnTo>
                    <a:pt x="1684" y="810"/>
                  </a:lnTo>
                  <a:lnTo>
                    <a:pt x="1687" y="855"/>
                  </a:lnTo>
                  <a:lnTo>
                    <a:pt x="1693" y="899"/>
                  </a:lnTo>
                  <a:lnTo>
                    <a:pt x="1696" y="940"/>
                  </a:lnTo>
                  <a:lnTo>
                    <a:pt x="1701" y="978"/>
                  </a:lnTo>
                  <a:lnTo>
                    <a:pt x="1704" y="1014"/>
                  </a:lnTo>
                  <a:lnTo>
                    <a:pt x="1707" y="1032"/>
                  </a:lnTo>
                  <a:lnTo>
                    <a:pt x="1710" y="1047"/>
                  </a:lnTo>
                  <a:lnTo>
                    <a:pt x="1710" y="1063"/>
                  </a:lnTo>
                  <a:lnTo>
                    <a:pt x="1713" y="1078"/>
                  </a:lnTo>
                  <a:lnTo>
                    <a:pt x="1716" y="1090"/>
                  </a:lnTo>
                  <a:lnTo>
                    <a:pt x="1718" y="1101"/>
                  </a:lnTo>
                  <a:lnTo>
                    <a:pt x="1718" y="1114"/>
                  </a:lnTo>
                  <a:lnTo>
                    <a:pt x="1721" y="1123"/>
                  </a:lnTo>
                  <a:lnTo>
                    <a:pt x="1724" y="1131"/>
                  </a:lnTo>
                  <a:lnTo>
                    <a:pt x="1727" y="1139"/>
                  </a:lnTo>
                  <a:lnTo>
                    <a:pt x="1727" y="1144"/>
                  </a:lnTo>
                  <a:lnTo>
                    <a:pt x="1730" y="1149"/>
                  </a:lnTo>
                  <a:lnTo>
                    <a:pt x="1732" y="1154"/>
                  </a:lnTo>
                  <a:lnTo>
                    <a:pt x="1735" y="1157"/>
                  </a:lnTo>
                  <a:lnTo>
                    <a:pt x="1739" y="1154"/>
                  </a:lnTo>
                  <a:lnTo>
                    <a:pt x="1741" y="1154"/>
                  </a:lnTo>
                  <a:lnTo>
                    <a:pt x="1741" y="1149"/>
                  </a:lnTo>
                  <a:lnTo>
                    <a:pt x="1744" y="1146"/>
                  </a:lnTo>
                  <a:lnTo>
                    <a:pt x="1747" y="1139"/>
                  </a:lnTo>
                  <a:lnTo>
                    <a:pt x="1749" y="1134"/>
                  </a:lnTo>
                  <a:lnTo>
                    <a:pt x="1749" y="1126"/>
                  </a:lnTo>
                  <a:lnTo>
                    <a:pt x="1753" y="1118"/>
                  </a:lnTo>
                  <a:lnTo>
                    <a:pt x="1756" y="1108"/>
                  </a:lnTo>
                  <a:lnTo>
                    <a:pt x="1758" y="1098"/>
                  </a:lnTo>
                  <a:lnTo>
                    <a:pt x="1761" y="1086"/>
                  </a:lnTo>
                  <a:lnTo>
                    <a:pt x="1761" y="1072"/>
                  </a:lnTo>
                  <a:lnTo>
                    <a:pt x="1764" y="1063"/>
                  </a:lnTo>
                  <a:lnTo>
                    <a:pt x="1767" y="1032"/>
                  </a:lnTo>
                  <a:lnTo>
                    <a:pt x="1773" y="1001"/>
                  </a:lnTo>
                  <a:lnTo>
                    <a:pt x="1778" y="967"/>
                  </a:lnTo>
                  <a:lnTo>
                    <a:pt x="1781" y="932"/>
                  </a:lnTo>
                  <a:lnTo>
                    <a:pt x="1787" y="896"/>
                  </a:lnTo>
                  <a:lnTo>
                    <a:pt x="1789" y="858"/>
                  </a:lnTo>
                  <a:lnTo>
                    <a:pt x="1796" y="817"/>
                  </a:lnTo>
                  <a:lnTo>
                    <a:pt x="1804" y="736"/>
                  </a:lnTo>
                  <a:lnTo>
                    <a:pt x="1813" y="654"/>
                  </a:lnTo>
                  <a:lnTo>
                    <a:pt x="1815" y="613"/>
                  </a:lnTo>
                  <a:lnTo>
                    <a:pt x="1821" y="574"/>
                  </a:lnTo>
                  <a:lnTo>
                    <a:pt x="1824" y="536"/>
                  </a:lnTo>
                  <a:lnTo>
                    <a:pt x="1830" y="498"/>
                  </a:lnTo>
                  <a:lnTo>
                    <a:pt x="1832" y="462"/>
                  </a:lnTo>
                  <a:lnTo>
                    <a:pt x="1838" y="429"/>
                  </a:lnTo>
                  <a:lnTo>
                    <a:pt x="1841" y="398"/>
                  </a:lnTo>
                  <a:lnTo>
                    <a:pt x="1846" y="370"/>
                  </a:lnTo>
                  <a:lnTo>
                    <a:pt x="1846" y="357"/>
                  </a:lnTo>
                  <a:lnTo>
                    <a:pt x="1849" y="347"/>
                  </a:lnTo>
                  <a:lnTo>
                    <a:pt x="1849" y="334"/>
                  </a:lnTo>
                  <a:lnTo>
                    <a:pt x="1852" y="324"/>
                  </a:lnTo>
                  <a:lnTo>
                    <a:pt x="1855" y="313"/>
                  </a:lnTo>
                  <a:lnTo>
                    <a:pt x="1855" y="306"/>
                  </a:lnTo>
                  <a:lnTo>
                    <a:pt x="1858" y="298"/>
                  </a:lnTo>
                  <a:lnTo>
                    <a:pt x="1861" y="290"/>
                  </a:lnTo>
                  <a:lnTo>
                    <a:pt x="1861" y="286"/>
                  </a:lnTo>
                  <a:lnTo>
                    <a:pt x="1863" y="283"/>
                  </a:lnTo>
                  <a:lnTo>
                    <a:pt x="1866" y="281"/>
                  </a:lnTo>
                  <a:lnTo>
                    <a:pt x="1866" y="278"/>
                  </a:lnTo>
                  <a:lnTo>
                    <a:pt x="1870" y="278"/>
                  </a:lnTo>
                  <a:lnTo>
                    <a:pt x="1872" y="278"/>
                  </a:lnTo>
                  <a:lnTo>
                    <a:pt x="1875" y="281"/>
                  </a:lnTo>
                  <a:lnTo>
                    <a:pt x="1875" y="283"/>
                  </a:lnTo>
                  <a:lnTo>
                    <a:pt x="1878" y="288"/>
                  </a:lnTo>
                  <a:lnTo>
                    <a:pt x="1878" y="293"/>
                  </a:lnTo>
                  <a:lnTo>
                    <a:pt x="1880" y="298"/>
                  </a:lnTo>
                  <a:lnTo>
                    <a:pt x="1884" y="312"/>
                  </a:lnTo>
                  <a:lnTo>
                    <a:pt x="1887" y="327"/>
                  </a:lnTo>
                  <a:lnTo>
                    <a:pt x="1889" y="347"/>
                  </a:lnTo>
                  <a:lnTo>
                    <a:pt x="1892" y="367"/>
                  </a:lnTo>
                  <a:lnTo>
                    <a:pt x="1895" y="393"/>
                  </a:lnTo>
                  <a:lnTo>
                    <a:pt x="1898" y="418"/>
                  </a:lnTo>
                  <a:lnTo>
                    <a:pt x="1901" y="444"/>
                  </a:lnTo>
                  <a:lnTo>
                    <a:pt x="1901" y="475"/>
                  </a:lnTo>
                  <a:lnTo>
                    <a:pt x="1903" y="503"/>
                  </a:lnTo>
                  <a:lnTo>
                    <a:pt x="1906" y="536"/>
                  </a:lnTo>
                  <a:lnTo>
                    <a:pt x="1912" y="600"/>
                  </a:lnTo>
                  <a:lnTo>
                    <a:pt x="1918" y="664"/>
                  </a:lnTo>
                  <a:lnTo>
                    <a:pt x="1923" y="728"/>
                  </a:lnTo>
                  <a:lnTo>
                    <a:pt x="1923" y="761"/>
                  </a:lnTo>
                  <a:lnTo>
                    <a:pt x="1927" y="791"/>
                  </a:lnTo>
                  <a:lnTo>
                    <a:pt x="1929" y="822"/>
                  </a:lnTo>
                  <a:lnTo>
                    <a:pt x="1932" y="848"/>
                  </a:lnTo>
                  <a:lnTo>
                    <a:pt x="1935" y="876"/>
                  </a:lnTo>
                  <a:lnTo>
                    <a:pt x="1937" y="899"/>
                  </a:lnTo>
                  <a:lnTo>
                    <a:pt x="1941" y="922"/>
                  </a:lnTo>
                  <a:lnTo>
                    <a:pt x="1944" y="942"/>
                  </a:lnTo>
                  <a:lnTo>
                    <a:pt x="1946" y="960"/>
                  </a:lnTo>
                  <a:lnTo>
                    <a:pt x="1949" y="975"/>
                  </a:lnTo>
                  <a:lnTo>
                    <a:pt x="1952" y="989"/>
                  </a:lnTo>
                  <a:lnTo>
                    <a:pt x="1955" y="990"/>
                  </a:lnTo>
                  <a:lnTo>
                    <a:pt x="1958" y="996"/>
                  </a:lnTo>
                  <a:lnTo>
                    <a:pt x="1960" y="1001"/>
                  </a:lnTo>
                  <a:lnTo>
                    <a:pt x="1963" y="1004"/>
                  </a:lnTo>
                  <a:lnTo>
                    <a:pt x="1966" y="1006"/>
                  </a:lnTo>
                  <a:lnTo>
                    <a:pt x="1972" y="1006"/>
                  </a:lnTo>
                  <a:lnTo>
                    <a:pt x="1975" y="1004"/>
                  </a:lnTo>
                  <a:lnTo>
                    <a:pt x="1980" y="1001"/>
                  </a:lnTo>
                  <a:lnTo>
                    <a:pt x="1983" y="996"/>
                  </a:lnTo>
                  <a:lnTo>
                    <a:pt x="1989" y="990"/>
                  </a:lnTo>
                  <a:lnTo>
                    <a:pt x="1992" y="983"/>
                  </a:lnTo>
                  <a:lnTo>
                    <a:pt x="1997" y="973"/>
                  </a:lnTo>
                  <a:lnTo>
                    <a:pt x="2001" y="965"/>
                  </a:lnTo>
                  <a:lnTo>
                    <a:pt x="2006" y="952"/>
                  </a:lnTo>
                  <a:lnTo>
                    <a:pt x="2015" y="929"/>
                  </a:lnTo>
                  <a:lnTo>
                    <a:pt x="2023" y="904"/>
                  </a:lnTo>
                  <a:lnTo>
                    <a:pt x="2032" y="876"/>
                  </a:lnTo>
                  <a:lnTo>
                    <a:pt x="2040" y="848"/>
                  </a:lnTo>
                  <a:lnTo>
                    <a:pt x="2049" y="819"/>
                  </a:lnTo>
                  <a:lnTo>
                    <a:pt x="2057" y="794"/>
                  </a:lnTo>
                  <a:lnTo>
                    <a:pt x="2066" y="768"/>
                  </a:lnTo>
                  <a:lnTo>
                    <a:pt x="2072" y="758"/>
                  </a:lnTo>
                  <a:lnTo>
                    <a:pt x="2074" y="745"/>
                  </a:lnTo>
                  <a:lnTo>
                    <a:pt x="2080" y="738"/>
                  </a:lnTo>
                  <a:lnTo>
                    <a:pt x="2082" y="728"/>
                  </a:lnTo>
                  <a:lnTo>
                    <a:pt x="2086" y="722"/>
                  </a:lnTo>
                  <a:lnTo>
                    <a:pt x="2089" y="717"/>
                  </a:lnTo>
                  <a:lnTo>
                    <a:pt x="2097" y="707"/>
                  </a:lnTo>
                  <a:lnTo>
                    <a:pt x="2103" y="699"/>
                  </a:lnTo>
                  <a:lnTo>
                    <a:pt x="2108" y="691"/>
                  </a:lnTo>
                  <a:lnTo>
                    <a:pt x="2117" y="687"/>
                  </a:lnTo>
                  <a:lnTo>
                    <a:pt x="2123" y="682"/>
                  </a:lnTo>
                  <a:lnTo>
                    <a:pt x="2128" y="679"/>
                  </a:lnTo>
                  <a:lnTo>
                    <a:pt x="2134" y="677"/>
                  </a:lnTo>
                  <a:lnTo>
                    <a:pt x="2139" y="674"/>
                  </a:lnTo>
                  <a:lnTo>
                    <a:pt x="2148" y="671"/>
                  </a:lnTo>
                  <a:lnTo>
                    <a:pt x="2160" y="671"/>
                  </a:lnTo>
                  <a:lnTo>
                    <a:pt x="2168" y="674"/>
                  </a:lnTo>
                  <a:lnTo>
                    <a:pt x="2180" y="677"/>
                  </a:lnTo>
                </a:path>
              </a:pathLst>
            </a:custGeom>
            <a:noFill/>
            <a:ln w="1905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221" name="Group 30">
              <a:extLst>
                <a:ext uri="{FF2B5EF4-FFF2-40B4-BE49-F238E27FC236}">
                  <a16:creationId xmlns:a16="http://schemas.microsoft.com/office/drawing/2014/main" id="{C8D12B2E-695F-430F-80BC-BAC2E8BF98B5}"/>
                </a:ext>
              </a:extLst>
            </p:cNvPr>
            <p:cNvGrpSpPr>
              <a:grpSpLocks/>
            </p:cNvGrpSpPr>
            <p:nvPr/>
          </p:nvGrpSpPr>
          <p:grpSpPr bwMode="auto">
            <a:xfrm>
              <a:off x="3840" y="2784"/>
              <a:ext cx="616" cy="327"/>
              <a:chOff x="3840" y="2784"/>
              <a:chExt cx="616" cy="327"/>
            </a:xfrm>
          </p:grpSpPr>
          <p:sp>
            <p:nvSpPr>
              <p:cNvPr id="8222" name="Rectangle 31">
                <a:extLst>
                  <a:ext uri="{FF2B5EF4-FFF2-40B4-BE49-F238E27FC236}">
                    <a16:creationId xmlns:a16="http://schemas.microsoft.com/office/drawing/2014/main" id="{90576572-D708-46C8-9C6E-6FB5815FB052}"/>
                  </a:ext>
                </a:extLst>
              </p:cNvPr>
              <p:cNvSpPr>
                <a:spLocks noChangeArrowheads="1"/>
              </p:cNvSpPr>
              <p:nvPr/>
            </p:nvSpPr>
            <p:spPr bwMode="auto">
              <a:xfrm>
                <a:off x="3840" y="2842"/>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000"/>
                  <a:t>Δ</a:t>
                </a:r>
                <a:endParaRPr lang="en-US" altLang="zh-CN" sz="2800"/>
              </a:p>
            </p:txBody>
          </p:sp>
          <p:sp>
            <p:nvSpPr>
              <p:cNvPr id="8223" name="Text Box 32">
                <a:extLst>
                  <a:ext uri="{FF2B5EF4-FFF2-40B4-BE49-F238E27FC236}">
                    <a16:creationId xmlns:a16="http://schemas.microsoft.com/office/drawing/2014/main" id="{0BE7C938-A3D0-476D-AFE4-D4E6AACFC141}"/>
                  </a:ext>
                </a:extLst>
              </p:cNvPr>
              <p:cNvSpPr txBox="1">
                <a:spLocks noChangeArrowheads="1"/>
              </p:cNvSpPr>
              <p:nvPr/>
            </p:nvSpPr>
            <p:spPr bwMode="auto">
              <a:xfrm>
                <a:off x="3999" y="2784"/>
                <a:ext cx="4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ym typeface="Symbol" panose="05050102010706020507" pitchFamily="18" charset="2"/>
                  </a:rPr>
                  <a:t></a:t>
                </a:r>
                <a:r>
                  <a:rPr lang="en-US" altLang="zh-CN" sz="2800" i="1"/>
                  <a:t>=</a:t>
                </a:r>
                <a:r>
                  <a:rPr lang="en-US" altLang="zh-CN"/>
                  <a:t>2</a:t>
                </a:r>
              </a:p>
            </p:txBody>
          </p:sp>
        </p:grpSp>
      </p:grpSp>
      <p:grpSp>
        <p:nvGrpSpPr>
          <p:cNvPr id="8200" name="Group 33">
            <a:extLst>
              <a:ext uri="{FF2B5EF4-FFF2-40B4-BE49-F238E27FC236}">
                <a16:creationId xmlns:a16="http://schemas.microsoft.com/office/drawing/2014/main" id="{A2E97F39-DBFB-43A6-A414-2BEB464A3243}"/>
              </a:ext>
            </a:extLst>
          </p:cNvPr>
          <p:cNvGrpSpPr>
            <a:grpSpLocks/>
          </p:cNvGrpSpPr>
          <p:nvPr/>
        </p:nvGrpSpPr>
        <p:grpSpPr bwMode="auto">
          <a:xfrm>
            <a:off x="1676400" y="2286000"/>
            <a:ext cx="5562600" cy="930275"/>
            <a:chOff x="1392" y="1584"/>
            <a:chExt cx="3504" cy="586"/>
          </a:xfrm>
        </p:grpSpPr>
        <p:sp>
          <p:nvSpPr>
            <p:cNvPr id="8202" name="Freeform 34">
              <a:extLst>
                <a:ext uri="{FF2B5EF4-FFF2-40B4-BE49-F238E27FC236}">
                  <a16:creationId xmlns:a16="http://schemas.microsoft.com/office/drawing/2014/main" id="{48211038-79F9-4CDC-B189-1A18FB6691C8}"/>
                </a:ext>
              </a:extLst>
            </p:cNvPr>
            <p:cNvSpPr>
              <a:spLocks/>
            </p:cNvSpPr>
            <p:nvPr/>
          </p:nvSpPr>
          <p:spPr bwMode="auto">
            <a:xfrm>
              <a:off x="1645" y="1815"/>
              <a:ext cx="2115" cy="246"/>
            </a:xfrm>
            <a:custGeom>
              <a:avLst/>
              <a:gdLst>
                <a:gd name="T0" fmla="*/ 26 w 3988"/>
                <a:gd name="T1" fmla="*/ 9 h 557"/>
                <a:gd name="T2" fmla="*/ 43 w 3988"/>
                <a:gd name="T3" fmla="*/ 13 h 557"/>
                <a:gd name="T4" fmla="*/ 66 w 3988"/>
                <a:gd name="T5" fmla="*/ 104 h 557"/>
                <a:gd name="T6" fmla="*/ 77 w 3988"/>
                <a:gd name="T7" fmla="*/ 95 h 557"/>
                <a:gd name="T8" fmla="*/ 101 w 3988"/>
                <a:gd name="T9" fmla="*/ 4 h 557"/>
                <a:gd name="T10" fmla="*/ 113 w 3988"/>
                <a:gd name="T11" fmla="*/ 13 h 557"/>
                <a:gd name="T12" fmla="*/ 136 w 3988"/>
                <a:gd name="T13" fmla="*/ 104 h 557"/>
                <a:gd name="T14" fmla="*/ 148 w 3988"/>
                <a:gd name="T15" fmla="*/ 95 h 557"/>
                <a:gd name="T16" fmla="*/ 170 w 3988"/>
                <a:gd name="T17" fmla="*/ 4 h 557"/>
                <a:gd name="T18" fmla="*/ 182 w 3988"/>
                <a:gd name="T19" fmla="*/ 13 h 557"/>
                <a:gd name="T20" fmla="*/ 206 w 3988"/>
                <a:gd name="T21" fmla="*/ 104 h 557"/>
                <a:gd name="T22" fmla="*/ 217 w 3988"/>
                <a:gd name="T23" fmla="*/ 95 h 557"/>
                <a:gd name="T24" fmla="*/ 241 w 3988"/>
                <a:gd name="T25" fmla="*/ 4 h 557"/>
                <a:gd name="T26" fmla="*/ 253 w 3988"/>
                <a:gd name="T27" fmla="*/ 13 h 557"/>
                <a:gd name="T28" fmla="*/ 276 w 3988"/>
                <a:gd name="T29" fmla="*/ 104 h 557"/>
                <a:gd name="T30" fmla="*/ 288 w 3988"/>
                <a:gd name="T31" fmla="*/ 95 h 557"/>
                <a:gd name="T32" fmla="*/ 311 w 3988"/>
                <a:gd name="T33" fmla="*/ 4 h 557"/>
                <a:gd name="T34" fmla="*/ 323 w 3988"/>
                <a:gd name="T35" fmla="*/ 13 h 557"/>
                <a:gd name="T36" fmla="*/ 346 w 3988"/>
                <a:gd name="T37" fmla="*/ 104 h 557"/>
                <a:gd name="T38" fmla="*/ 358 w 3988"/>
                <a:gd name="T39" fmla="*/ 95 h 557"/>
                <a:gd name="T40" fmla="*/ 381 w 3988"/>
                <a:gd name="T41" fmla="*/ 4 h 557"/>
                <a:gd name="T42" fmla="*/ 393 w 3988"/>
                <a:gd name="T43" fmla="*/ 13 h 557"/>
                <a:gd name="T44" fmla="*/ 416 w 3988"/>
                <a:gd name="T45" fmla="*/ 104 h 557"/>
                <a:gd name="T46" fmla="*/ 428 w 3988"/>
                <a:gd name="T47" fmla="*/ 95 h 557"/>
                <a:gd name="T48" fmla="*/ 451 w 3988"/>
                <a:gd name="T49" fmla="*/ 4 h 557"/>
                <a:gd name="T50" fmla="*/ 463 w 3988"/>
                <a:gd name="T51" fmla="*/ 13 h 557"/>
                <a:gd name="T52" fmla="*/ 486 w 3988"/>
                <a:gd name="T53" fmla="*/ 104 h 557"/>
                <a:gd name="T54" fmla="*/ 499 w 3988"/>
                <a:gd name="T55" fmla="*/ 95 h 557"/>
                <a:gd name="T56" fmla="*/ 521 w 3988"/>
                <a:gd name="T57" fmla="*/ 4 h 557"/>
                <a:gd name="T58" fmla="*/ 533 w 3988"/>
                <a:gd name="T59" fmla="*/ 13 h 557"/>
                <a:gd name="T60" fmla="*/ 556 w 3988"/>
                <a:gd name="T61" fmla="*/ 104 h 557"/>
                <a:gd name="T62" fmla="*/ 568 w 3988"/>
                <a:gd name="T63" fmla="*/ 95 h 557"/>
                <a:gd name="T64" fmla="*/ 591 w 3988"/>
                <a:gd name="T65" fmla="*/ 4 h 557"/>
                <a:gd name="T66" fmla="*/ 604 w 3988"/>
                <a:gd name="T67" fmla="*/ 13 h 557"/>
                <a:gd name="T68" fmla="*/ 626 w 3988"/>
                <a:gd name="T69" fmla="*/ 104 h 557"/>
                <a:gd name="T70" fmla="*/ 638 w 3988"/>
                <a:gd name="T71" fmla="*/ 95 h 557"/>
                <a:gd name="T72" fmla="*/ 661 w 3988"/>
                <a:gd name="T73" fmla="*/ 4 h 557"/>
                <a:gd name="T74" fmla="*/ 674 w 3988"/>
                <a:gd name="T75" fmla="*/ 13 h 557"/>
                <a:gd name="T76" fmla="*/ 696 w 3988"/>
                <a:gd name="T77" fmla="*/ 104 h 557"/>
                <a:gd name="T78" fmla="*/ 709 w 3988"/>
                <a:gd name="T79" fmla="*/ 95 h 557"/>
                <a:gd name="T80" fmla="*/ 731 w 3988"/>
                <a:gd name="T81" fmla="*/ 4 h 557"/>
                <a:gd name="T82" fmla="*/ 744 w 3988"/>
                <a:gd name="T83" fmla="*/ 13 h 557"/>
                <a:gd name="T84" fmla="*/ 766 w 3988"/>
                <a:gd name="T85" fmla="*/ 104 h 557"/>
                <a:gd name="T86" fmla="*/ 779 w 3988"/>
                <a:gd name="T87" fmla="*/ 95 h 557"/>
                <a:gd name="T88" fmla="*/ 801 w 3988"/>
                <a:gd name="T89" fmla="*/ 4 h 557"/>
                <a:gd name="T90" fmla="*/ 814 w 3988"/>
                <a:gd name="T91" fmla="*/ 13 h 557"/>
                <a:gd name="T92" fmla="*/ 837 w 3988"/>
                <a:gd name="T93" fmla="*/ 104 h 557"/>
                <a:gd name="T94" fmla="*/ 849 w 3988"/>
                <a:gd name="T95" fmla="*/ 95 h 557"/>
                <a:gd name="T96" fmla="*/ 871 w 3988"/>
                <a:gd name="T97" fmla="*/ 4 h 557"/>
                <a:gd name="T98" fmla="*/ 884 w 3988"/>
                <a:gd name="T99" fmla="*/ 13 h 557"/>
                <a:gd name="T100" fmla="*/ 906 w 3988"/>
                <a:gd name="T101" fmla="*/ 104 h 557"/>
                <a:gd name="T102" fmla="*/ 919 w 3988"/>
                <a:gd name="T103" fmla="*/ 95 h 557"/>
                <a:gd name="T104" fmla="*/ 942 w 3988"/>
                <a:gd name="T105" fmla="*/ 4 h 557"/>
                <a:gd name="T106" fmla="*/ 954 w 3988"/>
                <a:gd name="T107" fmla="*/ 13 h 557"/>
                <a:gd name="T108" fmla="*/ 976 w 3988"/>
                <a:gd name="T109" fmla="*/ 104 h 557"/>
                <a:gd name="T110" fmla="*/ 989 w 3988"/>
                <a:gd name="T111" fmla="*/ 95 h 557"/>
                <a:gd name="T112" fmla="*/ 1012 w 3988"/>
                <a:gd name="T113" fmla="*/ 4 h 557"/>
                <a:gd name="T114" fmla="*/ 1024 w 3988"/>
                <a:gd name="T115" fmla="*/ 13 h 557"/>
                <a:gd name="T116" fmla="*/ 1047 w 3988"/>
                <a:gd name="T117" fmla="*/ 104 h 557"/>
                <a:gd name="T118" fmla="*/ 1059 w 3988"/>
                <a:gd name="T119" fmla="*/ 95 h 557"/>
                <a:gd name="T120" fmla="*/ 1082 w 3988"/>
                <a:gd name="T121" fmla="*/ 4 h 557"/>
                <a:gd name="T122" fmla="*/ 1099 w 3988"/>
                <a:gd name="T123" fmla="*/ 20 h 55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88"/>
                <a:gd name="T187" fmla="*/ 0 h 557"/>
                <a:gd name="T188" fmla="*/ 3988 w 3988"/>
                <a:gd name="T189" fmla="*/ 557 h 55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88" h="557">
                  <a:moveTo>
                    <a:pt x="0" y="556"/>
                  </a:moveTo>
                  <a:lnTo>
                    <a:pt x="7" y="503"/>
                  </a:lnTo>
                  <a:lnTo>
                    <a:pt x="15" y="452"/>
                  </a:lnTo>
                  <a:lnTo>
                    <a:pt x="23" y="401"/>
                  </a:lnTo>
                  <a:lnTo>
                    <a:pt x="31" y="352"/>
                  </a:lnTo>
                  <a:lnTo>
                    <a:pt x="39" y="304"/>
                  </a:lnTo>
                  <a:lnTo>
                    <a:pt x="42" y="280"/>
                  </a:lnTo>
                  <a:lnTo>
                    <a:pt x="46" y="257"/>
                  </a:lnTo>
                  <a:lnTo>
                    <a:pt x="50" y="235"/>
                  </a:lnTo>
                  <a:lnTo>
                    <a:pt x="54" y="214"/>
                  </a:lnTo>
                  <a:lnTo>
                    <a:pt x="58" y="193"/>
                  </a:lnTo>
                  <a:lnTo>
                    <a:pt x="62" y="173"/>
                  </a:lnTo>
                  <a:lnTo>
                    <a:pt x="66" y="154"/>
                  </a:lnTo>
                  <a:lnTo>
                    <a:pt x="70" y="136"/>
                  </a:lnTo>
                  <a:lnTo>
                    <a:pt x="74" y="119"/>
                  </a:lnTo>
                  <a:lnTo>
                    <a:pt x="78" y="102"/>
                  </a:lnTo>
                  <a:lnTo>
                    <a:pt x="82" y="87"/>
                  </a:lnTo>
                  <a:lnTo>
                    <a:pt x="85" y="73"/>
                  </a:lnTo>
                  <a:lnTo>
                    <a:pt x="89" y="59"/>
                  </a:lnTo>
                  <a:lnTo>
                    <a:pt x="93" y="47"/>
                  </a:lnTo>
                  <a:lnTo>
                    <a:pt x="97" y="36"/>
                  </a:lnTo>
                  <a:lnTo>
                    <a:pt x="101" y="26"/>
                  </a:lnTo>
                  <a:lnTo>
                    <a:pt x="105" y="19"/>
                  </a:lnTo>
                  <a:lnTo>
                    <a:pt x="109" y="12"/>
                  </a:lnTo>
                  <a:lnTo>
                    <a:pt x="113" y="7"/>
                  </a:lnTo>
                  <a:lnTo>
                    <a:pt x="117" y="3"/>
                  </a:lnTo>
                  <a:lnTo>
                    <a:pt x="121" y="0"/>
                  </a:lnTo>
                  <a:lnTo>
                    <a:pt x="125" y="0"/>
                  </a:lnTo>
                  <a:lnTo>
                    <a:pt x="127" y="0"/>
                  </a:lnTo>
                  <a:lnTo>
                    <a:pt x="128" y="1"/>
                  </a:lnTo>
                  <a:lnTo>
                    <a:pt x="131" y="3"/>
                  </a:lnTo>
                  <a:lnTo>
                    <a:pt x="132" y="6"/>
                  </a:lnTo>
                  <a:lnTo>
                    <a:pt x="135" y="9"/>
                  </a:lnTo>
                  <a:lnTo>
                    <a:pt x="136" y="14"/>
                  </a:lnTo>
                  <a:lnTo>
                    <a:pt x="139" y="18"/>
                  </a:lnTo>
                  <a:lnTo>
                    <a:pt x="140" y="23"/>
                  </a:lnTo>
                  <a:lnTo>
                    <a:pt x="143" y="29"/>
                  </a:lnTo>
                  <a:lnTo>
                    <a:pt x="144" y="36"/>
                  </a:lnTo>
                  <a:lnTo>
                    <a:pt x="148" y="51"/>
                  </a:lnTo>
                  <a:lnTo>
                    <a:pt x="152" y="68"/>
                  </a:lnTo>
                  <a:lnTo>
                    <a:pt x="156" y="86"/>
                  </a:lnTo>
                  <a:lnTo>
                    <a:pt x="160" y="107"/>
                  </a:lnTo>
                  <a:lnTo>
                    <a:pt x="164" y="129"/>
                  </a:lnTo>
                  <a:lnTo>
                    <a:pt x="167" y="151"/>
                  </a:lnTo>
                  <a:lnTo>
                    <a:pt x="171" y="176"/>
                  </a:lnTo>
                  <a:lnTo>
                    <a:pt x="175" y="200"/>
                  </a:lnTo>
                  <a:lnTo>
                    <a:pt x="179" y="226"/>
                  </a:lnTo>
                  <a:lnTo>
                    <a:pt x="187" y="278"/>
                  </a:lnTo>
                  <a:lnTo>
                    <a:pt x="194" y="330"/>
                  </a:lnTo>
                  <a:lnTo>
                    <a:pt x="197" y="355"/>
                  </a:lnTo>
                  <a:lnTo>
                    <a:pt x="201" y="379"/>
                  </a:lnTo>
                  <a:lnTo>
                    <a:pt x="205" y="404"/>
                  </a:lnTo>
                  <a:lnTo>
                    <a:pt x="209" y="426"/>
                  </a:lnTo>
                  <a:lnTo>
                    <a:pt x="213" y="448"/>
                  </a:lnTo>
                  <a:lnTo>
                    <a:pt x="217" y="469"/>
                  </a:lnTo>
                  <a:lnTo>
                    <a:pt x="221" y="487"/>
                  </a:lnTo>
                  <a:lnTo>
                    <a:pt x="225" y="504"/>
                  </a:lnTo>
                  <a:lnTo>
                    <a:pt x="229" y="519"/>
                  </a:lnTo>
                  <a:lnTo>
                    <a:pt x="231" y="526"/>
                  </a:lnTo>
                  <a:lnTo>
                    <a:pt x="233" y="532"/>
                  </a:lnTo>
                  <a:lnTo>
                    <a:pt x="235" y="537"/>
                  </a:lnTo>
                  <a:lnTo>
                    <a:pt x="236" y="541"/>
                  </a:lnTo>
                  <a:lnTo>
                    <a:pt x="239" y="546"/>
                  </a:lnTo>
                  <a:lnTo>
                    <a:pt x="240" y="549"/>
                  </a:lnTo>
                  <a:lnTo>
                    <a:pt x="243" y="552"/>
                  </a:lnTo>
                  <a:lnTo>
                    <a:pt x="244" y="554"/>
                  </a:lnTo>
                  <a:lnTo>
                    <a:pt x="247" y="555"/>
                  </a:lnTo>
                  <a:lnTo>
                    <a:pt x="248" y="556"/>
                  </a:lnTo>
                  <a:lnTo>
                    <a:pt x="251" y="555"/>
                  </a:lnTo>
                  <a:lnTo>
                    <a:pt x="252" y="554"/>
                  </a:lnTo>
                  <a:lnTo>
                    <a:pt x="255" y="552"/>
                  </a:lnTo>
                  <a:lnTo>
                    <a:pt x="256" y="549"/>
                  </a:lnTo>
                  <a:lnTo>
                    <a:pt x="259" y="546"/>
                  </a:lnTo>
                  <a:lnTo>
                    <a:pt x="260" y="541"/>
                  </a:lnTo>
                  <a:lnTo>
                    <a:pt x="263" y="537"/>
                  </a:lnTo>
                  <a:lnTo>
                    <a:pt x="264" y="532"/>
                  </a:lnTo>
                  <a:lnTo>
                    <a:pt x="266" y="526"/>
                  </a:lnTo>
                  <a:lnTo>
                    <a:pt x="268" y="519"/>
                  </a:lnTo>
                  <a:lnTo>
                    <a:pt x="272" y="504"/>
                  </a:lnTo>
                  <a:lnTo>
                    <a:pt x="276" y="487"/>
                  </a:lnTo>
                  <a:lnTo>
                    <a:pt x="279" y="469"/>
                  </a:lnTo>
                  <a:lnTo>
                    <a:pt x="283" y="448"/>
                  </a:lnTo>
                  <a:lnTo>
                    <a:pt x="287" y="426"/>
                  </a:lnTo>
                  <a:lnTo>
                    <a:pt x="291" y="404"/>
                  </a:lnTo>
                  <a:lnTo>
                    <a:pt x="295" y="379"/>
                  </a:lnTo>
                  <a:lnTo>
                    <a:pt x="299" y="355"/>
                  </a:lnTo>
                  <a:lnTo>
                    <a:pt x="303" y="330"/>
                  </a:lnTo>
                  <a:lnTo>
                    <a:pt x="311" y="278"/>
                  </a:lnTo>
                  <a:lnTo>
                    <a:pt x="319" y="226"/>
                  </a:lnTo>
                  <a:lnTo>
                    <a:pt x="322" y="200"/>
                  </a:lnTo>
                  <a:lnTo>
                    <a:pt x="326" y="176"/>
                  </a:lnTo>
                  <a:lnTo>
                    <a:pt x="330" y="151"/>
                  </a:lnTo>
                  <a:lnTo>
                    <a:pt x="334" y="129"/>
                  </a:lnTo>
                  <a:lnTo>
                    <a:pt x="338" y="107"/>
                  </a:lnTo>
                  <a:lnTo>
                    <a:pt x="342" y="86"/>
                  </a:lnTo>
                  <a:lnTo>
                    <a:pt x="346" y="68"/>
                  </a:lnTo>
                  <a:lnTo>
                    <a:pt x="350" y="51"/>
                  </a:lnTo>
                  <a:lnTo>
                    <a:pt x="354" y="36"/>
                  </a:lnTo>
                  <a:lnTo>
                    <a:pt x="356" y="29"/>
                  </a:lnTo>
                  <a:lnTo>
                    <a:pt x="358" y="23"/>
                  </a:lnTo>
                  <a:lnTo>
                    <a:pt x="360" y="18"/>
                  </a:lnTo>
                  <a:lnTo>
                    <a:pt x="361" y="14"/>
                  </a:lnTo>
                  <a:lnTo>
                    <a:pt x="364" y="9"/>
                  </a:lnTo>
                  <a:lnTo>
                    <a:pt x="365" y="6"/>
                  </a:lnTo>
                  <a:lnTo>
                    <a:pt x="368" y="3"/>
                  </a:lnTo>
                  <a:lnTo>
                    <a:pt x="369" y="1"/>
                  </a:lnTo>
                  <a:lnTo>
                    <a:pt x="372" y="0"/>
                  </a:lnTo>
                  <a:lnTo>
                    <a:pt x="373" y="0"/>
                  </a:lnTo>
                  <a:lnTo>
                    <a:pt x="376" y="0"/>
                  </a:lnTo>
                  <a:lnTo>
                    <a:pt x="377" y="1"/>
                  </a:lnTo>
                  <a:lnTo>
                    <a:pt x="380" y="3"/>
                  </a:lnTo>
                  <a:lnTo>
                    <a:pt x="381" y="6"/>
                  </a:lnTo>
                  <a:lnTo>
                    <a:pt x="384" y="9"/>
                  </a:lnTo>
                  <a:lnTo>
                    <a:pt x="385" y="14"/>
                  </a:lnTo>
                  <a:lnTo>
                    <a:pt x="388" y="18"/>
                  </a:lnTo>
                  <a:lnTo>
                    <a:pt x="389" y="23"/>
                  </a:lnTo>
                  <a:lnTo>
                    <a:pt x="391" y="29"/>
                  </a:lnTo>
                  <a:lnTo>
                    <a:pt x="393" y="36"/>
                  </a:lnTo>
                  <a:lnTo>
                    <a:pt x="397" y="51"/>
                  </a:lnTo>
                  <a:lnTo>
                    <a:pt x="401" y="68"/>
                  </a:lnTo>
                  <a:lnTo>
                    <a:pt x="404" y="86"/>
                  </a:lnTo>
                  <a:lnTo>
                    <a:pt x="408" y="107"/>
                  </a:lnTo>
                  <a:lnTo>
                    <a:pt x="412" y="129"/>
                  </a:lnTo>
                  <a:lnTo>
                    <a:pt x="416" y="151"/>
                  </a:lnTo>
                  <a:lnTo>
                    <a:pt x="420" y="176"/>
                  </a:lnTo>
                  <a:lnTo>
                    <a:pt x="424" y="200"/>
                  </a:lnTo>
                  <a:lnTo>
                    <a:pt x="428" y="226"/>
                  </a:lnTo>
                  <a:lnTo>
                    <a:pt x="436" y="278"/>
                  </a:lnTo>
                  <a:lnTo>
                    <a:pt x="444" y="330"/>
                  </a:lnTo>
                  <a:lnTo>
                    <a:pt x="447" y="355"/>
                  </a:lnTo>
                  <a:lnTo>
                    <a:pt x="451" y="379"/>
                  </a:lnTo>
                  <a:lnTo>
                    <a:pt x="455" y="404"/>
                  </a:lnTo>
                  <a:lnTo>
                    <a:pt x="459" y="426"/>
                  </a:lnTo>
                  <a:lnTo>
                    <a:pt x="463" y="448"/>
                  </a:lnTo>
                  <a:lnTo>
                    <a:pt x="467" y="469"/>
                  </a:lnTo>
                  <a:lnTo>
                    <a:pt x="471" y="487"/>
                  </a:lnTo>
                  <a:lnTo>
                    <a:pt x="475" y="504"/>
                  </a:lnTo>
                  <a:lnTo>
                    <a:pt x="479" y="519"/>
                  </a:lnTo>
                  <a:lnTo>
                    <a:pt x="481" y="526"/>
                  </a:lnTo>
                  <a:lnTo>
                    <a:pt x="483" y="532"/>
                  </a:lnTo>
                  <a:lnTo>
                    <a:pt x="485" y="537"/>
                  </a:lnTo>
                  <a:lnTo>
                    <a:pt x="486" y="541"/>
                  </a:lnTo>
                  <a:lnTo>
                    <a:pt x="489" y="546"/>
                  </a:lnTo>
                  <a:lnTo>
                    <a:pt x="490" y="549"/>
                  </a:lnTo>
                  <a:lnTo>
                    <a:pt x="493" y="552"/>
                  </a:lnTo>
                  <a:lnTo>
                    <a:pt x="494" y="554"/>
                  </a:lnTo>
                  <a:lnTo>
                    <a:pt x="497" y="555"/>
                  </a:lnTo>
                  <a:lnTo>
                    <a:pt x="498" y="556"/>
                  </a:lnTo>
                  <a:lnTo>
                    <a:pt x="501" y="555"/>
                  </a:lnTo>
                  <a:lnTo>
                    <a:pt x="502" y="554"/>
                  </a:lnTo>
                  <a:lnTo>
                    <a:pt x="505" y="552"/>
                  </a:lnTo>
                  <a:lnTo>
                    <a:pt x="506" y="549"/>
                  </a:lnTo>
                  <a:lnTo>
                    <a:pt x="509" y="546"/>
                  </a:lnTo>
                  <a:lnTo>
                    <a:pt x="510" y="541"/>
                  </a:lnTo>
                  <a:lnTo>
                    <a:pt x="513" y="537"/>
                  </a:lnTo>
                  <a:lnTo>
                    <a:pt x="514" y="532"/>
                  </a:lnTo>
                  <a:lnTo>
                    <a:pt x="516" y="526"/>
                  </a:lnTo>
                  <a:lnTo>
                    <a:pt x="518" y="519"/>
                  </a:lnTo>
                  <a:lnTo>
                    <a:pt x="522" y="504"/>
                  </a:lnTo>
                  <a:lnTo>
                    <a:pt x="526" y="487"/>
                  </a:lnTo>
                  <a:lnTo>
                    <a:pt x="529" y="469"/>
                  </a:lnTo>
                  <a:lnTo>
                    <a:pt x="533" y="448"/>
                  </a:lnTo>
                  <a:lnTo>
                    <a:pt x="537" y="426"/>
                  </a:lnTo>
                  <a:lnTo>
                    <a:pt x="541" y="404"/>
                  </a:lnTo>
                  <a:lnTo>
                    <a:pt x="545" y="379"/>
                  </a:lnTo>
                  <a:lnTo>
                    <a:pt x="549" y="355"/>
                  </a:lnTo>
                  <a:lnTo>
                    <a:pt x="553" y="330"/>
                  </a:lnTo>
                  <a:lnTo>
                    <a:pt x="561" y="278"/>
                  </a:lnTo>
                  <a:lnTo>
                    <a:pt x="569" y="226"/>
                  </a:lnTo>
                  <a:lnTo>
                    <a:pt x="572" y="200"/>
                  </a:lnTo>
                  <a:lnTo>
                    <a:pt x="576" y="176"/>
                  </a:lnTo>
                  <a:lnTo>
                    <a:pt x="580" y="151"/>
                  </a:lnTo>
                  <a:lnTo>
                    <a:pt x="584" y="129"/>
                  </a:lnTo>
                  <a:lnTo>
                    <a:pt x="588" y="107"/>
                  </a:lnTo>
                  <a:lnTo>
                    <a:pt x="592" y="86"/>
                  </a:lnTo>
                  <a:lnTo>
                    <a:pt x="595" y="68"/>
                  </a:lnTo>
                  <a:lnTo>
                    <a:pt x="598" y="51"/>
                  </a:lnTo>
                  <a:lnTo>
                    <a:pt x="602" y="36"/>
                  </a:lnTo>
                  <a:lnTo>
                    <a:pt x="605" y="29"/>
                  </a:lnTo>
                  <a:lnTo>
                    <a:pt x="606" y="23"/>
                  </a:lnTo>
                  <a:lnTo>
                    <a:pt x="609" y="18"/>
                  </a:lnTo>
                  <a:lnTo>
                    <a:pt x="610" y="14"/>
                  </a:lnTo>
                  <a:lnTo>
                    <a:pt x="613" y="9"/>
                  </a:lnTo>
                  <a:lnTo>
                    <a:pt x="614" y="6"/>
                  </a:lnTo>
                  <a:lnTo>
                    <a:pt x="617" y="3"/>
                  </a:lnTo>
                  <a:lnTo>
                    <a:pt x="618" y="1"/>
                  </a:lnTo>
                  <a:lnTo>
                    <a:pt x="621" y="0"/>
                  </a:lnTo>
                  <a:lnTo>
                    <a:pt x="622" y="0"/>
                  </a:lnTo>
                  <a:lnTo>
                    <a:pt x="625" y="0"/>
                  </a:lnTo>
                  <a:lnTo>
                    <a:pt x="626" y="1"/>
                  </a:lnTo>
                  <a:lnTo>
                    <a:pt x="628" y="3"/>
                  </a:lnTo>
                  <a:lnTo>
                    <a:pt x="630" y="6"/>
                  </a:lnTo>
                  <a:lnTo>
                    <a:pt x="632" y="9"/>
                  </a:lnTo>
                  <a:lnTo>
                    <a:pt x="634" y="14"/>
                  </a:lnTo>
                  <a:lnTo>
                    <a:pt x="636" y="18"/>
                  </a:lnTo>
                  <a:lnTo>
                    <a:pt x="638" y="23"/>
                  </a:lnTo>
                  <a:lnTo>
                    <a:pt x="640" y="29"/>
                  </a:lnTo>
                  <a:lnTo>
                    <a:pt x="641" y="36"/>
                  </a:lnTo>
                  <a:lnTo>
                    <a:pt x="645" y="51"/>
                  </a:lnTo>
                  <a:lnTo>
                    <a:pt x="649" y="68"/>
                  </a:lnTo>
                  <a:lnTo>
                    <a:pt x="653" y="86"/>
                  </a:lnTo>
                  <a:lnTo>
                    <a:pt x="657" y="107"/>
                  </a:lnTo>
                  <a:lnTo>
                    <a:pt x="661" y="129"/>
                  </a:lnTo>
                  <a:lnTo>
                    <a:pt x="665" y="151"/>
                  </a:lnTo>
                  <a:lnTo>
                    <a:pt x="669" y="176"/>
                  </a:lnTo>
                  <a:lnTo>
                    <a:pt x="673" y="200"/>
                  </a:lnTo>
                  <a:lnTo>
                    <a:pt x="677" y="226"/>
                  </a:lnTo>
                  <a:lnTo>
                    <a:pt x="684" y="278"/>
                  </a:lnTo>
                  <a:lnTo>
                    <a:pt x="692" y="330"/>
                  </a:lnTo>
                  <a:lnTo>
                    <a:pt x="696" y="355"/>
                  </a:lnTo>
                  <a:lnTo>
                    <a:pt x="700" y="379"/>
                  </a:lnTo>
                  <a:lnTo>
                    <a:pt x="704" y="404"/>
                  </a:lnTo>
                  <a:lnTo>
                    <a:pt x="708" y="426"/>
                  </a:lnTo>
                  <a:lnTo>
                    <a:pt x="712" y="448"/>
                  </a:lnTo>
                  <a:lnTo>
                    <a:pt x="716" y="469"/>
                  </a:lnTo>
                  <a:lnTo>
                    <a:pt x="720" y="487"/>
                  </a:lnTo>
                  <a:lnTo>
                    <a:pt x="723" y="504"/>
                  </a:lnTo>
                  <a:lnTo>
                    <a:pt x="727" y="519"/>
                  </a:lnTo>
                  <a:lnTo>
                    <a:pt x="730" y="526"/>
                  </a:lnTo>
                  <a:lnTo>
                    <a:pt x="731" y="532"/>
                  </a:lnTo>
                  <a:lnTo>
                    <a:pt x="734" y="537"/>
                  </a:lnTo>
                  <a:lnTo>
                    <a:pt x="735" y="541"/>
                  </a:lnTo>
                  <a:lnTo>
                    <a:pt x="738" y="546"/>
                  </a:lnTo>
                  <a:lnTo>
                    <a:pt x="739" y="549"/>
                  </a:lnTo>
                  <a:lnTo>
                    <a:pt x="742" y="552"/>
                  </a:lnTo>
                  <a:lnTo>
                    <a:pt x="743" y="554"/>
                  </a:lnTo>
                  <a:lnTo>
                    <a:pt x="746" y="555"/>
                  </a:lnTo>
                  <a:lnTo>
                    <a:pt x="747" y="556"/>
                  </a:lnTo>
                  <a:lnTo>
                    <a:pt x="750" y="555"/>
                  </a:lnTo>
                  <a:lnTo>
                    <a:pt x="751" y="554"/>
                  </a:lnTo>
                  <a:lnTo>
                    <a:pt x="753" y="552"/>
                  </a:lnTo>
                  <a:lnTo>
                    <a:pt x="755" y="549"/>
                  </a:lnTo>
                  <a:lnTo>
                    <a:pt x="757" y="546"/>
                  </a:lnTo>
                  <a:lnTo>
                    <a:pt x="759" y="541"/>
                  </a:lnTo>
                  <a:lnTo>
                    <a:pt x="761" y="537"/>
                  </a:lnTo>
                  <a:lnTo>
                    <a:pt x="763" y="532"/>
                  </a:lnTo>
                  <a:lnTo>
                    <a:pt x="765" y="526"/>
                  </a:lnTo>
                  <a:lnTo>
                    <a:pt x="766" y="519"/>
                  </a:lnTo>
                  <a:lnTo>
                    <a:pt x="770" y="504"/>
                  </a:lnTo>
                  <a:lnTo>
                    <a:pt x="774" y="487"/>
                  </a:lnTo>
                  <a:lnTo>
                    <a:pt x="778" y="469"/>
                  </a:lnTo>
                  <a:lnTo>
                    <a:pt x="782" y="448"/>
                  </a:lnTo>
                  <a:lnTo>
                    <a:pt x="786" y="426"/>
                  </a:lnTo>
                  <a:lnTo>
                    <a:pt x="790" y="404"/>
                  </a:lnTo>
                  <a:lnTo>
                    <a:pt x="794" y="379"/>
                  </a:lnTo>
                  <a:lnTo>
                    <a:pt x="798" y="355"/>
                  </a:lnTo>
                  <a:lnTo>
                    <a:pt x="802" y="330"/>
                  </a:lnTo>
                  <a:lnTo>
                    <a:pt x="809" y="278"/>
                  </a:lnTo>
                  <a:lnTo>
                    <a:pt x="817" y="226"/>
                  </a:lnTo>
                  <a:lnTo>
                    <a:pt x="821" y="200"/>
                  </a:lnTo>
                  <a:lnTo>
                    <a:pt x="825" y="176"/>
                  </a:lnTo>
                  <a:lnTo>
                    <a:pt x="829" y="151"/>
                  </a:lnTo>
                  <a:lnTo>
                    <a:pt x="833" y="129"/>
                  </a:lnTo>
                  <a:lnTo>
                    <a:pt x="837" y="107"/>
                  </a:lnTo>
                  <a:lnTo>
                    <a:pt x="841" y="86"/>
                  </a:lnTo>
                  <a:lnTo>
                    <a:pt x="845" y="68"/>
                  </a:lnTo>
                  <a:lnTo>
                    <a:pt x="848" y="51"/>
                  </a:lnTo>
                  <a:lnTo>
                    <a:pt x="852" y="36"/>
                  </a:lnTo>
                  <a:lnTo>
                    <a:pt x="855" y="29"/>
                  </a:lnTo>
                  <a:lnTo>
                    <a:pt x="856" y="23"/>
                  </a:lnTo>
                  <a:lnTo>
                    <a:pt x="859" y="18"/>
                  </a:lnTo>
                  <a:lnTo>
                    <a:pt x="860" y="14"/>
                  </a:lnTo>
                  <a:lnTo>
                    <a:pt x="863" y="9"/>
                  </a:lnTo>
                  <a:lnTo>
                    <a:pt x="864" y="6"/>
                  </a:lnTo>
                  <a:lnTo>
                    <a:pt x="867" y="3"/>
                  </a:lnTo>
                  <a:lnTo>
                    <a:pt x="868" y="1"/>
                  </a:lnTo>
                  <a:lnTo>
                    <a:pt x="871" y="0"/>
                  </a:lnTo>
                  <a:lnTo>
                    <a:pt x="872" y="0"/>
                  </a:lnTo>
                  <a:lnTo>
                    <a:pt x="875" y="0"/>
                  </a:lnTo>
                  <a:lnTo>
                    <a:pt x="876" y="1"/>
                  </a:lnTo>
                  <a:lnTo>
                    <a:pt x="878" y="3"/>
                  </a:lnTo>
                  <a:lnTo>
                    <a:pt x="880" y="6"/>
                  </a:lnTo>
                  <a:lnTo>
                    <a:pt x="882" y="9"/>
                  </a:lnTo>
                  <a:lnTo>
                    <a:pt x="884" y="14"/>
                  </a:lnTo>
                  <a:lnTo>
                    <a:pt x="886" y="18"/>
                  </a:lnTo>
                  <a:lnTo>
                    <a:pt x="888" y="23"/>
                  </a:lnTo>
                  <a:lnTo>
                    <a:pt x="890" y="29"/>
                  </a:lnTo>
                  <a:lnTo>
                    <a:pt x="891" y="36"/>
                  </a:lnTo>
                  <a:lnTo>
                    <a:pt x="895" y="51"/>
                  </a:lnTo>
                  <a:lnTo>
                    <a:pt x="899" y="68"/>
                  </a:lnTo>
                  <a:lnTo>
                    <a:pt x="903" y="86"/>
                  </a:lnTo>
                  <a:lnTo>
                    <a:pt x="907" y="107"/>
                  </a:lnTo>
                  <a:lnTo>
                    <a:pt x="911" y="129"/>
                  </a:lnTo>
                  <a:lnTo>
                    <a:pt x="915" y="151"/>
                  </a:lnTo>
                  <a:lnTo>
                    <a:pt x="919" y="176"/>
                  </a:lnTo>
                  <a:lnTo>
                    <a:pt x="923" y="200"/>
                  </a:lnTo>
                  <a:lnTo>
                    <a:pt x="927" y="226"/>
                  </a:lnTo>
                  <a:lnTo>
                    <a:pt x="934" y="278"/>
                  </a:lnTo>
                  <a:lnTo>
                    <a:pt x="942" y="330"/>
                  </a:lnTo>
                  <a:lnTo>
                    <a:pt x="946" y="355"/>
                  </a:lnTo>
                  <a:lnTo>
                    <a:pt x="950" y="379"/>
                  </a:lnTo>
                  <a:lnTo>
                    <a:pt x="954" y="404"/>
                  </a:lnTo>
                  <a:lnTo>
                    <a:pt x="958" y="426"/>
                  </a:lnTo>
                  <a:lnTo>
                    <a:pt x="962" y="448"/>
                  </a:lnTo>
                  <a:lnTo>
                    <a:pt x="966" y="469"/>
                  </a:lnTo>
                  <a:lnTo>
                    <a:pt x="970" y="487"/>
                  </a:lnTo>
                  <a:lnTo>
                    <a:pt x="973" y="504"/>
                  </a:lnTo>
                  <a:lnTo>
                    <a:pt x="977" y="519"/>
                  </a:lnTo>
                  <a:lnTo>
                    <a:pt x="980" y="526"/>
                  </a:lnTo>
                  <a:lnTo>
                    <a:pt x="981" y="532"/>
                  </a:lnTo>
                  <a:lnTo>
                    <a:pt x="984" y="537"/>
                  </a:lnTo>
                  <a:lnTo>
                    <a:pt x="985" y="541"/>
                  </a:lnTo>
                  <a:lnTo>
                    <a:pt x="988" y="546"/>
                  </a:lnTo>
                  <a:lnTo>
                    <a:pt x="989" y="549"/>
                  </a:lnTo>
                  <a:lnTo>
                    <a:pt x="992" y="552"/>
                  </a:lnTo>
                  <a:lnTo>
                    <a:pt x="993" y="554"/>
                  </a:lnTo>
                  <a:lnTo>
                    <a:pt x="994" y="555"/>
                  </a:lnTo>
                  <a:lnTo>
                    <a:pt x="996" y="556"/>
                  </a:lnTo>
                  <a:lnTo>
                    <a:pt x="998" y="555"/>
                  </a:lnTo>
                  <a:lnTo>
                    <a:pt x="1000" y="554"/>
                  </a:lnTo>
                  <a:lnTo>
                    <a:pt x="1002" y="552"/>
                  </a:lnTo>
                  <a:lnTo>
                    <a:pt x="1003" y="549"/>
                  </a:lnTo>
                  <a:lnTo>
                    <a:pt x="1006" y="546"/>
                  </a:lnTo>
                  <a:lnTo>
                    <a:pt x="1007" y="541"/>
                  </a:lnTo>
                  <a:lnTo>
                    <a:pt x="1010" y="537"/>
                  </a:lnTo>
                  <a:lnTo>
                    <a:pt x="1011" y="532"/>
                  </a:lnTo>
                  <a:lnTo>
                    <a:pt x="1014" y="526"/>
                  </a:lnTo>
                  <a:lnTo>
                    <a:pt x="1015" y="519"/>
                  </a:lnTo>
                  <a:lnTo>
                    <a:pt x="1019" y="504"/>
                  </a:lnTo>
                  <a:lnTo>
                    <a:pt x="1023" y="487"/>
                  </a:lnTo>
                  <a:lnTo>
                    <a:pt x="1027" y="469"/>
                  </a:lnTo>
                  <a:lnTo>
                    <a:pt x="1031" y="448"/>
                  </a:lnTo>
                  <a:lnTo>
                    <a:pt x="1035" y="426"/>
                  </a:lnTo>
                  <a:lnTo>
                    <a:pt x="1039" y="404"/>
                  </a:lnTo>
                  <a:lnTo>
                    <a:pt x="1042" y="379"/>
                  </a:lnTo>
                  <a:lnTo>
                    <a:pt x="1046" y="355"/>
                  </a:lnTo>
                  <a:lnTo>
                    <a:pt x="1050" y="330"/>
                  </a:lnTo>
                  <a:lnTo>
                    <a:pt x="1058" y="278"/>
                  </a:lnTo>
                  <a:lnTo>
                    <a:pt x="1066" y="226"/>
                  </a:lnTo>
                  <a:lnTo>
                    <a:pt x="1070" y="200"/>
                  </a:lnTo>
                  <a:lnTo>
                    <a:pt x="1074" y="176"/>
                  </a:lnTo>
                  <a:lnTo>
                    <a:pt x="1078" y="151"/>
                  </a:lnTo>
                  <a:lnTo>
                    <a:pt x="1082" y="129"/>
                  </a:lnTo>
                  <a:lnTo>
                    <a:pt x="1085" y="107"/>
                  </a:lnTo>
                  <a:lnTo>
                    <a:pt x="1089" y="86"/>
                  </a:lnTo>
                  <a:lnTo>
                    <a:pt x="1093" y="68"/>
                  </a:lnTo>
                  <a:lnTo>
                    <a:pt x="1097" y="51"/>
                  </a:lnTo>
                  <a:lnTo>
                    <a:pt x="1101" y="36"/>
                  </a:lnTo>
                  <a:lnTo>
                    <a:pt x="1104" y="29"/>
                  </a:lnTo>
                  <a:lnTo>
                    <a:pt x="1105" y="23"/>
                  </a:lnTo>
                  <a:lnTo>
                    <a:pt x="1108" y="18"/>
                  </a:lnTo>
                  <a:lnTo>
                    <a:pt x="1109" y="14"/>
                  </a:lnTo>
                  <a:lnTo>
                    <a:pt x="1111" y="9"/>
                  </a:lnTo>
                  <a:lnTo>
                    <a:pt x="1113" y="6"/>
                  </a:lnTo>
                  <a:lnTo>
                    <a:pt x="1115" y="3"/>
                  </a:lnTo>
                  <a:lnTo>
                    <a:pt x="1117" y="1"/>
                  </a:lnTo>
                  <a:lnTo>
                    <a:pt x="1119" y="0"/>
                  </a:lnTo>
                  <a:lnTo>
                    <a:pt x="1121" y="0"/>
                  </a:lnTo>
                  <a:lnTo>
                    <a:pt x="1123" y="0"/>
                  </a:lnTo>
                  <a:lnTo>
                    <a:pt x="1125" y="1"/>
                  </a:lnTo>
                  <a:lnTo>
                    <a:pt x="1127" y="3"/>
                  </a:lnTo>
                  <a:lnTo>
                    <a:pt x="1128" y="6"/>
                  </a:lnTo>
                  <a:lnTo>
                    <a:pt x="1131" y="9"/>
                  </a:lnTo>
                  <a:lnTo>
                    <a:pt x="1132" y="14"/>
                  </a:lnTo>
                  <a:lnTo>
                    <a:pt x="1135" y="18"/>
                  </a:lnTo>
                  <a:lnTo>
                    <a:pt x="1136" y="23"/>
                  </a:lnTo>
                  <a:lnTo>
                    <a:pt x="1139" y="29"/>
                  </a:lnTo>
                  <a:lnTo>
                    <a:pt x="1140" y="36"/>
                  </a:lnTo>
                  <a:lnTo>
                    <a:pt x="1144" y="51"/>
                  </a:lnTo>
                  <a:lnTo>
                    <a:pt x="1148" y="68"/>
                  </a:lnTo>
                  <a:lnTo>
                    <a:pt x="1152" y="86"/>
                  </a:lnTo>
                  <a:lnTo>
                    <a:pt x="1156" y="107"/>
                  </a:lnTo>
                  <a:lnTo>
                    <a:pt x="1160" y="129"/>
                  </a:lnTo>
                  <a:lnTo>
                    <a:pt x="1164" y="151"/>
                  </a:lnTo>
                  <a:lnTo>
                    <a:pt x="1167" y="176"/>
                  </a:lnTo>
                  <a:lnTo>
                    <a:pt x="1171" y="200"/>
                  </a:lnTo>
                  <a:lnTo>
                    <a:pt x="1175" y="226"/>
                  </a:lnTo>
                  <a:lnTo>
                    <a:pt x="1183" y="278"/>
                  </a:lnTo>
                  <a:lnTo>
                    <a:pt x="1191" y="330"/>
                  </a:lnTo>
                  <a:lnTo>
                    <a:pt x="1195" y="355"/>
                  </a:lnTo>
                  <a:lnTo>
                    <a:pt x="1199" y="379"/>
                  </a:lnTo>
                  <a:lnTo>
                    <a:pt x="1203" y="404"/>
                  </a:lnTo>
                  <a:lnTo>
                    <a:pt x="1207" y="426"/>
                  </a:lnTo>
                  <a:lnTo>
                    <a:pt x="1210" y="448"/>
                  </a:lnTo>
                  <a:lnTo>
                    <a:pt x="1214" y="469"/>
                  </a:lnTo>
                  <a:lnTo>
                    <a:pt x="1218" y="487"/>
                  </a:lnTo>
                  <a:lnTo>
                    <a:pt x="1222" y="504"/>
                  </a:lnTo>
                  <a:lnTo>
                    <a:pt x="1226" y="519"/>
                  </a:lnTo>
                  <a:lnTo>
                    <a:pt x="1229" y="526"/>
                  </a:lnTo>
                  <a:lnTo>
                    <a:pt x="1230" y="532"/>
                  </a:lnTo>
                  <a:lnTo>
                    <a:pt x="1233" y="537"/>
                  </a:lnTo>
                  <a:lnTo>
                    <a:pt x="1234" y="541"/>
                  </a:lnTo>
                  <a:lnTo>
                    <a:pt x="1236" y="546"/>
                  </a:lnTo>
                  <a:lnTo>
                    <a:pt x="1238" y="549"/>
                  </a:lnTo>
                  <a:lnTo>
                    <a:pt x="1240" y="552"/>
                  </a:lnTo>
                  <a:lnTo>
                    <a:pt x="1242" y="554"/>
                  </a:lnTo>
                  <a:lnTo>
                    <a:pt x="1244" y="555"/>
                  </a:lnTo>
                  <a:lnTo>
                    <a:pt x="1246" y="556"/>
                  </a:lnTo>
                  <a:lnTo>
                    <a:pt x="1248" y="555"/>
                  </a:lnTo>
                  <a:lnTo>
                    <a:pt x="1250" y="554"/>
                  </a:lnTo>
                  <a:lnTo>
                    <a:pt x="1252" y="552"/>
                  </a:lnTo>
                  <a:lnTo>
                    <a:pt x="1253" y="549"/>
                  </a:lnTo>
                  <a:lnTo>
                    <a:pt x="1256" y="546"/>
                  </a:lnTo>
                  <a:lnTo>
                    <a:pt x="1257" y="541"/>
                  </a:lnTo>
                  <a:lnTo>
                    <a:pt x="1260" y="537"/>
                  </a:lnTo>
                  <a:lnTo>
                    <a:pt x="1261" y="532"/>
                  </a:lnTo>
                  <a:lnTo>
                    <a:pt x="1264" y="526"/>
                  </a:lnTo>
                  <a:lnTo>
                    <a:pt x="1265" y="519"/>
                  </a:lnTo>
                  <a:lnTo>
                    <a:pt x="1269" y="504"/>
                  </a:lnTo>
                  <a:lnTo>
                    <a:pt x="1273" y="487"/>
                  </a:lnTo>
                  <a:lnTo>
                    <a:pt x="1277" y="469"/>
                  </a:lnTo>
                  <a:lnTo>
                    <a:pt x="1281" y="448"/>
                  </a:lnTo>
                  <a:lnTo>
                    <a:pt x="1285" y="426"/>
                  </a:lnTo>
                  <a:lnTo>
                    <a:pt x="1289" y="404"/>
                  </a:lnTo>
                  <a:lnTo>
                    <a:pt x="1292" y="379"/>
                  </a:lnTo>
                  <a:lnTo>
                    <a:pt x="1296" y="355"/>
                  </a:lnTo>
                  <a:lnTo>
                    <a:pt x="1300" y="330"/>
                  </a:lnTo>
                  <a:lnTo>
                    <a:pt x="1308" y="278"/>
                  </a:lnTo>
                  <a:lnTo>
                    <a:pt x="1316" y="226"/>
                  </a:lnTo>
                  <a:lnTo>
                    <a:pt x="1320" y="200"/>
                  </a:lnTo>
                  <a:lnTo>
                    <a:pt x="1324" y="176"/>
                  </a:lnTo>
                  <a:lnTo>
                    <a:pt x="1328" y="151"/>
                  </a:lnTo>
                  <a:lnTo>
                    <a:pt x="1332" y="129"/>
                  </a:lnTo>
                  <a:lnTo>
                    <a:pt x="1335" y="107"/>
                  </a:lnTo>
                  <a:lnTo>
                    <a:pt x="1339" y="86"/>
                  </a:lnTo>
                  <a:lnTo>
                    <a:pt x="1343" y="68"/>
                  </a:lnTo>
                  <a:lnTo>
                    <a:pt x="1347" y="51"/>
                  </a:lnTo>
                  <a:lnTo>
                    <a:pt x="1351" y="36"/>
                  </a:lnTo>
                  <a:lnTo>
                    <a:pt x="1354" y="29"/>
                  </a:lnTo>
                  <a:lnTo>
                    <a:pt x="1355" y="23"/>
                  </a:lnTo>
                  <a:lnTo>
                    <a:pt x="1358" y="18"/>
                  </a:lnTo>
                  <a:lnTo>
                    <a:pt x="1359" y="14"/>
                  </a:lnTo>
                  <a:lnTo>
                    <a:pt x="1361" y="9"/>
                  </a:lnTo>
                  <a:lnTo>
                    <a:pt x="1363" y="6"/>
                  </a:lnTo>
                  <a:lnTo>
                    <a:pt x="1365" y="3"/>
                  </a:lnTo>
                  <a:lnTo>
                    <a:pt x="1367" y="1"/>
                  </a:lnTo>
                  <a:lnTo>
                    <a:pt x="1369" y="0"/>
                  </a:lnTo>
                  <a:lnTo>
                    <a:pt x="1371" y="0"/>
                  </a:lnTo>
                  <a:lnTo>
                    <a:pt x="1373" y="0"/>
                  </a:lnTo>
                  <a:lnTo>
                    <a:pt x="1375" y="1"/>
                  </a:lnTo>
                  <a:lnTo>
                    <a:pt x="1377" y="3"/>
                  </a:lnTo>
                  <a:lnTo>
                    <a:pt x="1378" y="6"/>
                  </a:lnTo>
                  <a:lnTo>
                    <a:pt x="1381" y="9"/>
                  </a:lnTo>
                  <a:lnTo>
                    <a:pt x="1382" y="14"/>
                  </a:lnTo>
                  <a:lnTo>
                    <a:pt x="1385" y="18"/>
                  </a:lnTo>
                  <a:lnTo>
                    <a:pt x="1386" y="23"/>
                  </a:lnTo>
                  <a:lnTo>
                    <a:pt x="1389" y="29"/>
                  </a:lnTo>
                  <a:lnTo>
                    <a:pt x="1390" y="36"/>
                  </a:lnTo>
                  <a:lnTo>
                    <a:pt x="1394" y="51"/>
                  </a:lnTo>
                  <a:lnTo>
                    <a:pt x="1397" y="68"/>
                  </a:lnTo>
                  <a:lnTo>
                    <a:pt x="1401" y="86"/>
                  </a:lnTo>
                  <a:lnTo>
                    <a:pt x="1404" y="107"/>
                  </a:lnTo>
                  <a:lnTo>
                    <a:pt x="1408" y="129"/>
                  </a:lnTo>
                  <a:lnTo>
                    <a:pt x="1412" y="151"/>
                  </a:lnTo>
                  <a:lnTo>
                    <a:pt x="1416" y="176"/>
                  </a:lnTo>
                  <a:lnTo>
                    <a:pt x="1420" y="200"/>
                  </a:lnTo>
                  <a:lnTo>
                    <a:pt x="1424" y="226"/>
                  </a:lnTo>
                  <a:lnTo>
                    <a:pt x="1432" y="278"/>
                  </a:lnTo>
                  <a:lnTo>
                    <a:pt x="1440" y="330"/>
                  </a:lnTo>
                  <a:lnTo>
                    <a:pt x="1444" y="355"/>
                  </a:lnTo>
                  <a:lnTo>
                    <a:pt x="1447" y="379"/>
                  </a:lnTo>
                  <a:lnTo>
                    <a:pt x="1451" y="404"/>
                  </a:lnTo>
                  <a:lnTo>
                    <a:pt x="1455" y="426"/>
                  </a:lnTo>
                  <a:lnTo>
                    <a:pt x="1459" y="448"/>
                  </a:lnTo>
                  <a:lnTo>
                    <a:pt x="1463" y="469"/>
                  </a:lnTo>
                  <a:lnTo>
                    <a:pt x="1467" y="487"/>
                  </a:lnTo>
                  <a:lnTo>
                    <a:pt x="1471" y="504"/>
                  </a:lnTo>
                  <a:lnTo>
                    <a:pt x="1475" y="519"/>
                  </a:lnTo>
                  <a:lnTo>
                    <a:pt x="1477" y="526"/>
                  </a:lnTo>
                  <a:lnTo>
                    <a:pt x="1479" y="532"/>
                  </a:lnTo>
                  <a:lnTo>
                    <a:pt x="1481" y="537"/>
                  </a:lnTo>
                  <a:lnTo>
                    <a:pt x="1483" y="541"/>
                  </a:lnTo>
                  <a:lnTo>
                    <a:pt x="1485" y="546"/>
                  </a:lnTo>
                  <a:lnTo>
                    <a:pt x="1486" y="549"/>
                  </a:lnTo>
                  <a:lnTo>
                    <a:pt x="1489" y="552"/>
                  </a:lnTo>
                  <a:lnTo>
                    <a:pt x="1490" y="554"/>
                  </a:lnTo>
                  <a:lnTo>
                    <a:pt x="1493" y="555"/>
                  </a:lnTo>
                  <a:lnTo>
                    <a:pt x="1494" y="556"/>
                  </a:lnTo>
                  <a:lnTo>
                    <a:pt x="1497" y="555"/>
                  </a:lnTo>
                  <a:lnTo>
                    <a:pt x="1498" y="554"/>
                  </a:lnTo>
                  <a:lnTo>
                    <a:pt x="1501" y="552"/>
                  </a:lnTo>
                  <a:lnTo>
                    <a:pt x="1502" y="549"/>
                  </a:lnTo>
                  <a:lnTo>
                    <a:pt x="1505" y="546"/>
                  </a:lnTo>
                  <a:lnTo>
                    <a:pt x="1506" y="541"/>
                  </a:lnTo>
                  <a:lnTo>
                    <a:pt x="1509" y="537"/>
                  </a:lnTo>
                  <a:lnTo>
                    <a:pt x="1510" y="532"/>
                  </a:lnTo>
                  <a:lnTo>
                    <a:pt x="1513" y="526"/>
                  </a:lnTo>
                  <a:lnTo>
                    <a:pt x="1514" y="519"/>
                  </a:lnTo>
                  <a:lnTo>
                    <a:pt x="1518" y="504"/>
                  </a:lnTo>
                  <a:lnTo>
                    <a:pt x="1522" y="487"/>
                  </a:lnTo>
                  <a:lnTo>
                    <a:pt x="1526" y="469"/>
                  </a:lnTo>
                  <a:lnTo>
                    <a:pt x="1529" y="448"/>
                  </a:lnTo>
                  <a:lnTo>
                    <a:pt x="1533" y="426"/>
                  </a:lnTo>
                  <a:lnTo>
                    <a:pt x="1537" y="404"/>
                  </a:lnTo>
                  <a:lnTo>
                    <a:pt x="1541" y="379"/>
                  </a:lnTo>
                  <a:lnTo>
                    <a:pt x="1545" y="355"/>
                  </a:lnTo>
                  <a:lnTo>
                    <a:pt x="1549" y="330"/>
                  </a:lnTo>
                  <a:lnTo>
                    <a:pt x="1557" y="278"/>
                  </a:lnTo>
                  <a:lnTo>
                    <a:pt x="1565" y="226"/>
                  </a:lnTo>
                  <a:lnTo>
                    <a:pt x="1569" y="200"/>
                  </a:lnTo>
                  <a:lnTo>
                    <a:pt x="1572" y="176"/>
                  </a:lnTo>
                  <a:lnTo>
                    <a:pt x="1576" y="151"/>
                  </a:lnTo>
                  <a:lnTo>
                    <a:pt x="1580" y="129"/>
                  </a:lnTo>
                  <a:lnTo>
                    <a:pt x="1584" y="107"/>
                  </a:lnTo>
                  <a:lnTo>
                    <a:pt x="1588" y="86"/>
                  </a:lnTo>
                  <a:lnTo>
                    <a:pt x="1592" y="68"/>
                  </a:lnTo>
                  <a:lnTo>
                    <a:pt x="1596" y="51"/>
                  </a:lnTo>
                  <a:lnTo>
                    <a:pt x="1600" y="36"/>
                  </a:lnTo>
                  <a:lnTo>
                    <a:pt x="1602" y="29"/>
                  </a:lnTo>
                  <a:lnTo>
                    <a:pt x="1604" y="23"/>
                  </a:lnTo>
                  <a:lnTo>
                    <a:pt x="1606" y="18"/>
                  </a:lnTo>
                  <a:lnTo>
                    <a:pt x="1608" y="14"/>
                  </a:lnTo>
                  <a:lnTo>
                    <a:pt x="1610" y="9"/>
                  </a:lnTo>
                  <a:lnTo>
                    <a:pt x="1611" y="6"/>
                  </a:lnTo>
                  <a:lnTo>
                    <a:pt x="1614" y="3"/>
                  </a:lnTo>
                  <a:lnTo>
                    <a:pt x="1615" y="1"/>
                  </a:lnTo>
                  <a:lnTo>
                    <a:pt x="1618" y="0"/>
                  </a:lnTo>
                  <a:lnTo>
                    <a:pt x="1619" y="0"/>
                  </a:lnTo>
                  <a:lnTo>
                    <a:pt x="1622" y="0"/>
                  </a:lnTo>
                  <a:lnTo>
                    <a:pt x="1623" y="1"/>
                  </a:lnTo>
                  <a:lnTo>
                    <a:pt x="1626" y="3"/>
                  </a:lnTo>
                  <a:lnTo>
                    <a:pt x="1627" y="6"/>
                  </a:lnTo>
                  <a:lnTo>
                    <a:pt x="1630" y="9"/>
                  </a:lnTo>
                  <a:lnTo>
                    <a:pt x="1631" y="14"/>
                  </a:lnTo>
                  <a:lnTo>
                    <a:pt x="1634" y="18"/>
                  </a:lnTo>
                  <a:lnTo>
                    <a:pt x="1635" y="23"/>
                  </a:lnTo>
                  <a:lnTo>
                    <a:pt x="1638" y="29"/>
                  </a:lnTo>
                  <a:lnTo>
                    <a:pt x="1639" y="36"/>
                  </a:lnTo>
                  <a:lnTo>
                    <a:pt x="1643" y="51"/>
                  </a:lnTo>
                  <a:lnTo>
                    <a:pt x="1647" y="68"/>
                  </a:lnTo>
                  <a:lnTo>
                    <a:pt x="1651" y="86"/>
                  </a:lnTo>
                  <a:lnTo>
                    <a:pt x="1654" y="107"/>
                  </a:lnTo>
                  <a:lnTo>
                    <a:pt x="1658" y="129"/>
                  </a:lnTo>
                  <a:lnTo>
                    <a:pt x="1662" y="151"/>
                  </a:lnTo>
                  <a:lnTo>
                    <a:pt x="1666" y="176"/>
                  </a:lnTo>
                  <a:lnTo>
                    <a:pt x="1670" y="200"/>
                  </a:lnTo>
                  <a:lnTo>
                    <a:pt x="1674" y="226"/>
                  </a:lnTo>
                  <a:lnTo>
                    <a:pt x="1682" y="278"/>
                  </a:lnTo>
                  <a:lnTo>
                    <a:pt x="1690" y="330"/>
                  </a:lnTo>
                  <a:lnTo>
                    <a:pt x="1694" y="355"/>
                  </a:lnTo>
                  <a:lnTo>
                    <a:pt x="1697" y="379"/>
                  </a:lnTo>
                  <a:lnTo>
                    <a:pt x="1701" y="404"/>
                  </a:lnTo>
                  <a:lnTo>
                    <a:pt x="1705" y="426"/>
                  </a:lnTo>
                  <a:lnTo>
                    <a:pt x="1709" y="448"/>
                  </a:lnTo>
                  <a:lnTo>
                    <a:pt x="1713" y="469"/>
                  </a:lnTo>
                  <a:lnTo>
                    <a:pt x="1717" y="487"/>
                  </a:lnTo>
                  <a:lnTo>
                    <a:pt x="1721" y="504"/>
                  </a:lnTo>
                  <a:lnTo>
                    <a:pt x="1725" y="519"/>
                  </a:lnTo>
                  <a:lnTo>
                    <a:pt x="1727" y="526"/>
                  </a:lnTo>
                  <a:lnTo>
                    <a:pt x="1729" y="532"/>
                  </a:lnTo>
                  <a:lnTo>
                    <a:pt x="1731" y="537"/>
                  </a:lnTo>
                  <a:lnTo>
                    <a:pt x="1733" y="541"/>
                  </a:lnTo>
                  <a:lnTo>
                    <a:pt x="1735" y="546"/>
                  </a:lnTo>
                  <a:lnTo>
                    <a:pt x="1736" y="549"/>
                  </a:lnTo>
                  <a:lnTo>
                    <a:pt x="1739" y="552"/>
                  </a:lnTo>
                  <a:lnTo>
                    <a:pt x="1740" y="554"/>
                  </a:lnTo>
                  <a:lnTo>
                    <a:pt x="1743" y="555"/>
                  </a:lnTo>
                  <a:lnTo>
                    <a:pt x="1744" y="556"/>
                  </a:lnTo>
                  <a:lnTo>
                    <a:pt x="1747" y="555"/>
                  </a:lnTo>
                  <a:lnTo>
                    <a:pt x="1748" y="554"/>
                  </a:lnTo>
                  <a:lnTo>
                    <a:pt x="1751" y="552"/>
                  </a:lnTo>
                  <a:lnTo>
                    <a:pt x="1752" y="549"/>
                  </a:lnTo>
                  <a:lnTo>
                    <a:pt x="1755" y="546"/>
                  </a:lnTo>
                  <a:lnTo>
                    <a:pt x="1756" y="541"/>
                  </a:lnTo>
                  <a:lnTo>
                    <a:pt x="1759" y="537"/>
                  </a:lnTo>
                  <a:lnTo>
                    <a:pt x="1760" y="532"/>
                  </a:lnTo>
                  <a:lnTo>
                    <a:pt x="1763" y="526"/>
                  </a:lnTo>
                  <a:lnTo>
                    <a:pt x="1764" y="519"/>
                  </a:lnTo>
                  <a:lnTo>
                    <a:pt x="1768" y="504"/>
                  </a:lnTo>
                  <a:lnTo>
                    <a:pt x="1772" y="487"/>
                  </a:lnTo>
                  <a:lnTo>
                    <a:pt x="1776" y="469"/>
                  </a:lnTo>
                  <a:lnTo>
                    <a:pt x="1779" y="448"/>
                  </a:lnTo>
                  <a:lnTo>
                    <a:pt x="1783" y="426"/>
                  </a:lnTo>
                  <a:lnTo>
                    <a:pt x="1787" y="404"/>
                  </a:lnTo>
                  <a:lnTo>
                    <a:pt x="1791" y="379"/>
                  </a:lnTo>
                  <a:lnTo>
                    <a:pt x="1794" y="355"/>
                  </a:lnTo>
                  <a:lnTo>
                    <a:pt x="1798" y="330"/>
                  </a:lnTo>
                  <a:lnTo>
                    <a:pt x="1805" y="278"/>
                  </a:lnTo>
                  <a:lnTo>
                    <a:pt x="1813" y="226"/>
                  </a:lnTo>
                  <a:lnTo>
                    <a:pt x="1817" y="200"/>
                  </a:lnTo>
                  <a:lnTo>
                    <a:pt x="1821" y="176"/>
                  </a:lnTo>
                  <a:lnTo>
                    <a:pt x="1825" y="151"/>
                  </a:lnTo>
                  <a:lnTo>
                    <a:pt x="1829" y="129"/>
                  </a:lnTo>
                  <a:lnTo>
                    <a:pt x="1833" y="107"/>
                  </a:lnTo>
                  <a:lnTo>
                    <a:pt x="1837" y="86"/>
                  </a:lnTo>
                  <a:lnTo>
                    <a:pt x="1841" y="68"/>
                  </a:lnTo>
                  <a:lnTo>
                    <a:pt x="1845" y="51"/>
                  </a:lnTo>
                  <a:lnTo>
                    <a:pt x="1848" y="36"/>
                  </a:lnTo>
                  <a:lnTo>
                    <a:pt x="1851" y="29"/>
                  </a:lnTo>
                  <a:lnTo>
                    <a:pt x="1852" y="23"/>
                  </a:lnTo>
                  <a:lnTo>
                    <a:pt x="1855" y="18"/>
                  </a:lnTo>
                  <a:lnTo>
                    <a:pt x="1856" y="14"/>
                  </a:lnTo>
                  <a:lnTo>
                    <a:pt x="1859" y="9"/>
                  </a:lnTo>
                  <a:lnTo>
                    <a:pt x="1860" y="6"/>
                  </a:lnTo>
                  <a:lnTo>
                    <a:pt x="1863" y="3"/>
                  </a:lnTo>
                  <a:lnTo>
                    <a:pt x="1864" y="1"/>
                  </a:lnTo>
                  <a:lnTo>
                    <a:pt x="1867" y="0"/>
                  </a:lnTo>
                  <a:lnTo>
                    <a:pt x="1868" y="0"/>
                  </a:lnTo>
                  <a:lnTo>
                    <a:pt x="1871" y="0"/>
                  </a:lnTo>
                  <a:lnTo>
                    <a:pt x="1872" y="1"/>
                  </a:lnTo>
                  <a:lnTo>
                    <a:pt x="1875" y="3"/>
                  </a:lnTo>
                  <a:lnTo>
                    <a:pt x="1876" y="6"/>
                  </a:lnTo>
                  <a:lnTo>
                    <a:pt x="1878" y="9"/>
                  </a:lnTo>
                  <a:lnTo>
                    <a:pt x="1880" y="14"/>
                  </a:lnTo>
                  <a:lnTo>
                    <a:pt x="1882" y="18"/>
                  </a:lnTo>
                  <a:lnTo>
                    <a:pt x="1884" y="23"/>
                  </a:lnTo>
                  <a:lnTo>
                    <a:pt x="1886" y="29"/>
                  </a:lnTo>
                  <a:lnTo>
                    <a:pt x="1888" y="36"/>
                  </a:lnTo>
                  <a:lnTo>
                    <a:pt x="1891" y="51"/>
                  </a:lnTo>
                  <a:lnTo>
                    <a:pt x="1895" y="68"/>
                  </a:lnTo>
                  <a:lnTo>
                    <a:pt x="1899" y="86"/>
                  </a:lnTo>
                  <a:lnTo>
                    <a:pt x="1903" y="107"/>
                  </a:lnTo>
                  <a:lnTo>
                    <a:pt x="1907" y="129"/>
                  </a:lnTo>
                  <a:lnTo>
                    <a:pt x="1911" y="151"/>
                  </a:lnTo>
                  <a:lnTo>
                    <a:pt x="1915" y="176"/>
                  </a:lnTo>
                  <a:lnTo>
                    <a:pt x="1919" y="200"/>
                  </a:lnTo>
                  <a:lnTo>
                    <a:pt x="1923" y="226"/>
                  </a:lnTo>
                  <a:lnTo>
                    <a:pt x="1930" y="278"/>
                  </a:lnTo>
                  <a:lnTo>
                    <a:pt x="1938" y="330"/>
                  </a:lnTo>
                  <a:lnTo>
                    <a:pt x="1942" y="355"/>
                  </a:lnTo>
                  <a:lnTo>
                    <a:pt x="1946" y="379"/>
                  </a:lnTo>
                  <a:lnTo>
                    <a:pt x="1950" y="404"/>
                  </a:lnTo>
                  <a:lnTo>
                    <a:pt x="1954" y="426"/>
                  </a:lnTo>
                  <a:lnTo>
                    <a:pt x="1958" y="448"/>
                  </a:lnTo>
                  <a:lnTo>
                    <a:pt x="1962" y="469"/>
                  </a:lnTo>
                  <a:lnTo>
                    <a:pt x="1966" y="487"/>
                  </a:lnTo>
                  <a:lnTo>
                    <a:pt x="1970" y="504"/>
                  </a:lnTo>
                  <a:lnTo>
                    <a:pt x="1973" y="519"/>
                  </a:lnTo>
                  <a:lnTo>
                    <a:pt x="1976" y="526"/>
                  </a:lnTo>
                  <a:lnTo>
                    <a:pt x="1977" y="532"/>
                  </a:lnTo>
                  <a:lnTo>
                    <a:pt x="1980" y="537"/>
                  </a:lnTo>
                  <a:lnTo>
                    <a:pt x="1981" y="541"/>
                  </a:lnTo>
                  <a:lnTo>
                    <a:pt x="1984" y="546"/>
                  </a:lnTo>
                  <a:lnTo>
                    <a:pt x="1985" y="549"/>
                  </a:lnTo>
                  <a:lnTo>
                    <a:pt x="1988" y="552"/>
                  </a:lnTo>
                  <a:lnTo>
                    <a:pt x="1989" y="554"/>
                  </a:lnTo>
                  <a:lnTo>
                    <a:pt x="1992" y="555"/>
                  </a:lnTo>
                  <a:lnTo>
                    <a:pt x="1993" y="556"/>
                  </a:lnTo>
                  <a:lnTo>
                    <a:pt x="1996" y="555"/>
                  </a:lnTo>
                  <a:lnTo>
                    <a:pt x="1997" y="554"/>
                  </a:lnTo>
                  <a:lnTo>
                    <a:pt x="2000" y="552"/>
                  </a:lnTo>
                  <a:lnTo>
                    <a:pt x="2001" y="549"/>
                  </a:lnTo>
                  <a:lnTo>
                    <a:pt x="2003" y="546"/>
                  </a:lnTo>
                  <a:lnTo>
                    <a:pt x="2005" y="541"/>
                  </a:lnTo>
                  <a:lnTo>
                    <a:pt x="2007" y="537"/>
                  </a:lnTo>
                  <a:lnTo>
                    <a:pt x="2009" y="532"/>
                  </a:lnTo>
                  <a:lnTo>
                    <a:pt x="2011" y="526"/>
                  </a:lnTo>
                  <a:lnTo>
                    <a:pt x="2013" y="519"/>
                  </a:lnTo>
                  <a:lnTo>
                    <a:pt x="2016" y="504"/>
                  </a:lnTo>
                  <a:lnTo>
                    <a:pt x="2020" y="487"/>
                  </a:lnTo>
                  <a:lnTo>
                    <a:pt x="2024" y="469"/>
                  </a:lnTo>
                  <a:lnTo>
                    <a:pt x="2028" y="448"/>
                  </a:lnTo>
                  <a:lnTo>
                    <a:pt x="2032" y="426"/>
                  </a:lnTo>
                  <a:lnTo>
                    <a:pt x="2036" y="404"/>
                  </a:lnTo>
                  <a:lnTo>
                    <a:pt x="2040" y="379"/>
                  </a:lnTo>
                  <a:lnTo>
                    <a:pt x="2044" y="355"/>
                  </a:lnTo>
                  <a:lnTo>
                    <a:pt x="2048" y="330"/>
                  </a:lnTo>
                  <a:lnTo>
                    <a:pt x="2056" y="278"/>
                  </a:lnTo>
                  <a:lnTo>
                    <a:pt x="2063" y="226"/>
                  </a:lnTo>
                  <a:lnTo>
                    <a:pt x="2067" y="200"/>
                  </a:lnTo>
                  <a:lnTo>
                    <a:pt x="2071" y="176"/>
                  </a:lnTo>
                  <a:lnTo>
                    <a:pt x="2075" y="151"/>
                  </a:lnTo>
                  <a:lnTo>
                    <a:pt x="2079" y="129"/>
                  </a:lnTo>
                  <a:lnTo>
                    <a:pt x="2083" y="107"/>
                  </a:lnTo>
                  <a:lnTo>
                    <a:pt x="2087" y="86"/>
                  </a:lnTo>
                  <a:lnTo>
                    <a:pt x="2091" y="68"/>
                  </a:lnTo>
                  <a:lnTo>
                    <a:pt x="2095" y="51"/>
                  </a:lnTo>
                  <a:lnTo>
                    <a:pt x="2098" y="36"/>
                  </a:lnTo>
                  <a:lnTo>
                    <a:pt x="2101" y="29"/>
                  </a:lnTo>
                  <a:lnTo>
                    <a:pt x="2102" y="23"/>
                  </a:lnTo>
                  <a:lnTo>
                    <a:pt x="2105" y="18"/>
                  </a:lnTo>
                  <a:lnTo>
                    <a:pt x="2106" y="14"/>
                  </a:lnTo>
                  <a:lnTo>
                    <a:pt x="2109" y="9"/>
                  </a:lnTo>
                  <a:lnTo>
                    <a:pt x="2110" y="6"/>
                  </a:lnTo>
                  <a:lnTo>
                    <a:pt x="2113" y="3"/>
                  </a:lnTo>
                  <a:lnTo>
                    <a:pt x="2114" y="1"/>
                  </a:lnTo>
                  <a:lnTo>
                    <a:pt x="2117" y="0"/>
                  </a:lnTo>
                  <a:lnTo>
                    <a:pt x="2118" y="0"/>
                  </a:lnTo>
                  <a:lnTo>
                    <a:pt x="2121" y="0"/>
                  </a:lnTo>
                  <a:lnTo>
                    <a:pt x="2122" y="1"/>
                  </a:lnTo>
                  <a:lnTo>
                    <a:pt x="2125" y="3"/>
                  </a:lnTo>
                  <a:lnTo>
                    <a:pt x="2126" y="6"/>
                  </a:lnTo>
                  <a:lnTo>
                    <a:pt x="2128" y="9"/>
                  </a:lnTo>
                  <a:lnTo>
                    <a:pt x="2130" y="14"/>
                  </a:lnTo>
                  <a:lnTo>
                    <a:pt x="2132" y="18"/>
                  </a:lnTo>
                  <a:lnTo>
                    <a:pt x="2134" y="23"/>
                  </a:lnTo>
                  <a:lnTo>
                    <a:pt x="2136" y="29"/>
                  </a:lnTo>
                  <a:lnTo>
                    <a:pt x="2138" y="36"/>
                  </a:lnTo>
                  <a:lnTo>
                    <a:pt x="2141" y="51"/>
                  </a:lnTo>
                  <a:lnTo>
                    <a:pt x="2145" y="68"/>
                  </a:lnTo>
                  <a:lnTo>
                    <a:pt x="2149" y="86"/>
                  </a:lnTo>
                  <a:lnTo>
                    <a:pt x="2153" y="107"/>
                  </a:lnTo>
                  <a:lnTo>
                    <a:pt x="2157" y="129"/>
                  </a:lnTo>
                  <a:lnTo>
                    <a:pt x="2161" y="151"/>
                  </a:lnTo>
                  <a:lnTo>
                    <a:pt x="2165" y="176"/>
                  </a:lnTo>
                  <a:lnTo>
                    <a:pt x="2169" y="200"/>
                  </a:lnTo>
                  <a:lnTo>
                    <a:pt x="2173" y="226"/>
                  </a:lnTo>
                  <a:lnTo>
                    <a:pt x="2181" y="278"/>
                  </a:lnTo>
                  <a:lnTo>
                    <a:pt x="2188" y="330"/>
                  </a:lnTo>
                  <a:lnTo>
                    <a:pt x="2192" y="355"/>
                  </a:lnTo>
                  <a:lnTo>
                    <a:pt x="2195" y="379"/>
                  </a:lnTo>
                  <a:lnTo>
                    <a:pt x="2199" y="404"/>
                  </a:lnTo>
                  <a:lnTo>
                    <a:pt x="2203" y="426"/>
                  </a:lnTo>
                  <a:lnTo>
                    <a:pt x="2207" y="448"/>
                  </a:lnTo>
                  <a:lnTo>
                    <a:pt x="2210" y="469"/>
                  </a:lnTo>
                  <a:lnTo>
                    <a:pt x="2214" y="487"/>
                  </a:lnTo>
                  <a:lnTo>
                    <a:pt x="2218" y="504"/>
                  </a:lnTo>
                  <a:lnTo>
                    <a:pt x="2222" y="519"/>
                  </a:lnTo>
                  <a:lnTo>
                    <a:pt x="2225" y="526"/>
                  </a:lnTo>
                  <a:lnTo>
                    <a:pt x="2226" y="532"/>
                  </a:lnTo>
                  <a:lnTo>
                    <a:pt x="2229" y="537"/>
                  </a:lnTo>
                  <a:lnTo>
                    <a:pt x="2230" y="541"/>
                  </a:lnTo>
                  <a:lnTo>
                    <a:pt x="2233" y="546"/>
                  </a:lnTo>
                  <a:lnTo>
                    <a:pt x="2234" y="549"/>
                  </a:lnTo>
                  <a:lnTo>
                    <a:pt x="2236" y="552"/>
                  </a:lnTo>
                  <a:lnTo>
                    <a:pt x="2238" y="554"/>
                  </a:lnTo>
                  <a:lnTo>
                    <a:pt x="2240" y="555"/>
                  </a:lnTo>
                  <a:lnTo>
                    <a:pt x="2242" y="556"/>
                  </a:lnTo>
                  <a:lnTo>
                    <a:pt x="2244" y="555"/>
                  </a:lnTo>
                  <a:lnTo>
                    <a:pt x="2246" y="554"/>
                  </a:lnTo>
                  <a:lnTo>
                    <a:pt x="2248" y="552"/>
                  </a:lnTo>
                  <a:lnTo>
                    <a:pt x="2250" y="549"/>
                  </a:lnTo>
                  <a:lnTo>
                    <a:pt x="2252" y="546"/>
                  </a:lnTo>
                  <a:lnTo>
                    <a:pt x="2253" y="541"/>
                  </a:lnTo>
                  <a:lnTo>
                    <a:pt x="2256" y="537"/>
                  </a:lnTo>
                  <a:lnTo>
                    <a:pt x="2257" y="532"/>
                  </a:lnTo>
                  <a:lnTo>
                    <a:pt x="2260" y="526"/>
                  </a:lnTo>
                  <a:lnTo>
                    <a:pt x="2261" y="519"/>
                  </a:lnTo>
                  <a:lnTo>
                    <a:pt x="2265" y="504"/>
                  </a:lnTo>
                  <a:lnTo>
                    <a:pt x="2269" y="487"/>
                  </a:lnTo>
                  <a:lnTo>
                    <a:pt x="2273" y="469"/>
                  </a:lnTo>
                  <a:lnTo>
                    <a:pt x="2277" y="448"/>
                  </a:lnTo>
                  <a:lnTo>
                    <a:pt x="2281" y="426"/>
                  </a:lnTo>
                  <a:lnTo>
                    <a:pt x="2285" y="404"/>
                  </a:lnTo>
                  <a:lnTo>
                    <a:pt x="2289" y="379"/>
                  </a:lnTo>
                  <a:lnTo>
                    <a:pt x="2292" y="355"/>
                  </a:lnTo>
                  <a:lnTo>
                    <a:pt x="2296" y="330"/>
                  </a:lnTo>
                  <a:lnTo>
                    <a:pt x="2304" y="278"/>
                  </a:lnTo>
                  <a:lnTo>
                    <a:pt x="2312" y="226"/>
                  </a:lnTo>
                  <a:lnTo>
                    <a:pt x="2316" y="200"/>
                  </a:lnTo>
                  <a:lnTo>
                    <a:pt x="2320" y="176"/>
                  </a:lnTo>
                  <a:lnTo>
                    <a:pt x="2324" y="151"/>
                  </a:lnTo>
                  <a:lnTo>
                    <a:pt x="2328" y="129"/>
                  </a:lnTo>
                  <a:lnTo>
                    <a:pt x="2332" y="107"/>
                  </a:lnTo>
                  <a:lnTo>
                    <a:pt x="2335" y="86"/>
                  </a:lnTo>
                  <a:lnTo>
                    <a:pt x="2339" y="68"/>
                  </a:lnTo>
                  <a:lnTo>
                    <a:pt x="2343" y="51"/>
                  </a:lnTo>
                  <a:lnTo>
                    <a:pt x="2347" y="36"/>
                  </a:lnTo>
                  <a:lnTo>
                    <a:pt x="2350" y="29"/>
                  </a:lnTo>
                  <a:lnTo>
                    <a:pt x="2351" y="23"/>
                  </a:lnTo>
                  <a:lnTo>
                    <a:pt x="2354" y="18"/>
                  </a:lnTo>
                  <a:lnTo>
                    <a:pt x="2355" y="14"/>
                  </a:lnTo>
                  <a:lnTo>
                    <a:pt x="2358" y="9"/>
                  </a:lnTo>
                  <a:lnTo>
                    <a:pt x="2359" y="6"/>
                  </a:lnTo>
                  <a:lnTo>
                    <a:pt x="2361" y="3"/>
                  </a:lnTo>
                  <a:lnTo>
                    <a:pt x="2363" y="1"/>
                  </a:lnTo>
                  <a:lnTo>
                    <a:pt x="2365" y="0"/>
                  </a:lnTo>
                  <a:lnTo>
                    <a:pt x="2367" y="0"/>
                  </a:lnTo>
                  <a:lnTo>
                    <a:pt x="2369" y="0"/>
                  </a:lnTo>
                  <a:lnTo>
                    <a:pt x="2371" y="1"/>
                  </a:lnTo>
                  <a:lnTo>
                    <a:pt x="2373" y="3"/>
                  </a:lnTo>
                  <a:lnTo>
                    <a:pt x="2375" y="6"/>
                  </a:lnTo>
                  <a:lnTo>
                    <a:pt x="2377" y="9"/>
                  </a:lnTo>
                  <a:lnTo>
                    <a:pt x="2378" y="14"/>
                  </a:lnTo>
                  <a:lnTo>
                    <a:pt x="2381" y="18"/>
                  </a:lnTo>
                  <a:lnTo>
                    <a:pt x="2382" y="23"/>
                  </a:lnTo>
                  <a:lnTo>
                    <a:pt x="2385" y="29"/>
                  </a:lnTo>
                  <a:lnTo>
                    <a:pt x="2386" y="36"/>
                  </a:lnTo>
                  <a:lnTo>
                    <a:pt x="2390" y="51"/>
                  </a:lnTo>
                  <a:lnTo>
                    <a:pt x="2394" y="68"/>
                  </a:lnTo>
                  <a:lnTo>
                    <a:pt x="2398" y="86"/>
                  </a:lnTo>
                  <a:lnTo>
                    <a:pt x="2402" y="107"/>
                  </a:lnTo>
                  <a:lnTo>
                    <a:pt x="2406" y="129"/>
                  </a:lnTo>
                  <a:lnTo>
                    <a:pt x="2410" y="151"/>
                  </a:lnTo>
                  <a:lnTo>
                    <a:pt x="2414" y="176"/>
                  </a:lnTo>
                  <a:lnTo>
                    <a:pt x="2417" y="200"/>
                  </a:lnTo>
                  <a:lnTo>
                    <a:pt x="2421" y="226"/>
                  </a:lnTo>
                  <a:lnTo>
                    <a:pt x="2429" y="278"/>
                  </a:lnTo>
                  <a:lnTo>
                    <a:pt x="2437" y="330"/>
                  </a:lnTo>
                  <a:lnTo>
                    <a:pt x="2441" y="355"/>
                  </a:lnTo>
                  <a:lnTo>
                    <a:pt x="2445" y="379"/>
                  </a:lnTo>
                  <a:lnTo>
                    <a:pt x="2449" y="404"/>
                  </a:lnTo>
                  <a:lnTo>
                    <a:pt x="2453" y="426"/>
                  </a:lnTo>
                  <a:lnTo>
                    <a:pt x="2457" y="448"/>
                  </a:lnTo>
                  <a:lnTo>
                    <a:pt x="2460" y="469"/>
                  </a:lnTo>
                  <a:lnTo>
                    <a:pt x="2464" y="487"/>
                  </a:lnTo>
                  <a:lnTo>
                    <a:pt x="2468" y="504"/>
                  </a:lnTo>
                  <a:lnTo>
                    <a:pt x="2472" y="519"/>
                  </a:lnTo>
                  <a:lnTo>
                    <a:pt x="2475" y="526"/>
                  </a:lnTo>
                  <a:lnTo>
                    <a:pt x="2476" y="532"/>
                  </a:lnTo>
                  <a:lnTo>
                    <a:pt x="2479" y="537"/>
                  </a:lnTo>
                  <a:lnTo>
                    <a:pt x="2480" y="541"/>
                  </a:lnTo>
                  <a:lnTo>
                    <a:pt x="2483" y="546"/>
                  </a:lnTo>
                  <a:lnTo>
                    <a:pt x="2484" y="549"/>
                  </a:lnTo>
                  <a:lnTo>
                    <a:pt x="2486" y="552"/>
                  </a:lnTo>
                  <a:lnTo>
                    <a:pt x="2488" y="554"/>
                  </a:lnTo>
                  <a:lnTo>
                    <a:pt x="2490" y="555"/>
                  </a:lnTo>
                  <a:lnTo>
                    <a:pt x="2492" y="556"/>
                  </a:lnTo>
                  <a:lnTo>
                    <a:pt x="2494" y="555"/>
                  </a:lnTo>
                  <a:lnTo>
                    <a:pt x="2496" y="554"/>
                  </a:lnTo>
                  <a:lnTo>
                    <a:pt x="2498" y="552"/>
                  </a:lnTo>
                  <a:lnTo>
                    <a:pt x="2500" y="549"/>
                  </a:lnTo>
                  <a:lnTo>
                    <a:pt x="2502" y="546"/>
                  </a:lnTo>
                  <a:lnTo>
                    <a:pt x="2503" y="541"/>
                  </a:lnTo>
                  <a:lnTo>
                    <a:pt x="2506" y="537"/>
                  </a:lnTo>
                  <a:lnTo>
                    <a:pt x="2507" y="532"/>
                  </a:lnTo>
                  <a:lnTo>
                    <a:pt x="2510" y="526"/>
                  </a:lnTo>
                  <a:lnTo>
                    <a:pt x="2511" y="519"/>
                  </a:lnTo>
                  <a:lnTo>
                    <a:pt x="2515" y="504"/>
                  </a:lnTo>
                  <a:lnTo>
                    <a:pt x="2519" y="487"/>
                  </a:lnTo>
                  <a:lnTo>
                    <a:pt x="2523" y="469"/>
                  </a:lnTo>
                  <a:lnTo>
                    <a:pt x="2527" y="448"/>
                  </a:lnTo>
                  <a:lnTo>
                    <a:pt x="2531" y="426"/>
                  </a:lnTo>
                  <a:lnTo>
                    <a:pt x="2535" y="404"/>
                  </a:lnTo>
                  <a:lnTo>
                    <a:pt x="2539" y="379"/>
                  </a:lnTo>
                  <a:lnTo>
                    <a:pt x="2542" y="355"/>
                  </a:lnTo>
                  <a:lnTo>
                    <a:pt x="2546" y="330"/>
                  </a:lnTo>
                  <a:lnTo>
                    <a:pt x="2554" y="278"/>
                  </a:lnTo>
                  <a:lnTo>
                    <a:pt x="2562" y="226"/>
                  </a:lnTo>
                  <a:lnTo>
                    <a:pt x="2566" y="200"/>
                  </a:lnTo>
                  <a:lnTo>
                    <a:pt x="2570" y="176"/>
                  </a:lnTo>
                  <a:lnTo>
                    <a:pt x="2574" y="151"/>
                  </a:lnTo>
                  <a:lnTo>
                    <a:pt x="2578" y="129"/>
                  </a:lnTo>
                  <a:lnTo>
                    <a:pt x="2582" y="107"/>
                  </a:lnTo>
                  <a:lnTo>
                    <a:pt x="2585" y="86"/>
                  </a:lnTo>
                  <a:lnTo>
                    <a:pt x="2589" y="68"/>
                  </a:lnTo>
                  <a:lnTo>
                    <a:pt x="2593" y="51"/>
                  </a:lnTo>
                  <a:lnTo>
                    <a:pt x="2596" y="36"/>
                  </a:lnTo>
                  <a:lnTo>
                    <a:pt x="2598" y="29"/>
                  </a:lnTo>
                  <a:lnTo>
                    <a:pt x="2600" y="23"/>
                  </a:lnTo>
                  <a:lnTo>
                    <a:pt x="2602" y="18"/>
                  </a:lnTo>
                  <a:lnTo>
                    <a:pt x="2604" y="14"/>
                  </a:lnTo>
                  <a:lnTo>
                    <a:pt x="2606" y="9"/>
                  </a:lnTo>
                  <a:lnTo>
                    <a:pt x="2608" y="6"/>
                  </a:lnTo>
                  <a:lnTo>
                    <a:pt x="2610" y="3"/>
                  </a:lnTo>
                  <a:lnTo>
                    <a:pt x="2611" y="1"/>
                  </a:lnTo>
                  <a:lnTo>
                    <a:pt x="2614" y="0"/>
                  </a:lnTo>
                  <a:lnTo>
                    <a:pt x="2615" y="0"/>
                  </a:lnTo>
                  <a:lnTo>
                    <a:pt x="2618" y="0"/>
                  </a:lnTo>
                  <a:lnTo>
                    <a:pt x="2619" y="1"/>
                  </a:lnTo>
                  <a:lnTo>
                    <a:pt x="2622" y="3"/>
                  </a:lnTo>
                  <a:lnTo>
                    <a:pt x="2623" y="6"/>
                  </a:lnTo>
                  <a:lnTo>
                    <a:pt x="2626" y="9"/>
                  </a:lnTo>
                  <a:lnTo>
                    <a:pt x="2627" y="14"/>
                  </a:lnTo>
                  <a:lnTo>
                    <a:pt x="2630" y="18"/>
                  </a:lnTo>
                  <a:lnTo>
                    <a:pt x="2631" y="23"/>
                  </a:lnTo>
                  <a:lnTo>
                    <a:pt x="2634" y="29"/>
                  </a:lnTo>
                  <a:lnTo>
                    <a:pt x="2635" y="36"/>
                  </a:lnTo>
                  <a:lnTo>
                    <a:pt x="2639" y="51"/>
                  </a:lnTo>
                  <a:lnTo>
                    <a:pt x="2643" y="68"/>
                  </a:lnTo>
                  <a:lnTo>
                    <a:pt x="2647" y="86"/>
                  </a:lnTo>
                  <a:lnTo>
                    <a:pt x="2651" y="107"/>
                  </a:lnTo>
                  <a:lnTo>
                    <a:pt x="2654" y="129"/>
                  </a:lnTo>
                  <a:lnTo>
                    <a:pt x="2658" y="151"/>
                  </a:lnTo>
                  <a:lnTo>
                    <a:pt x="2662" y="176"/>
                  </a:lnTo>
                  <a:lnTo>
                    <a:pt x="2666" y="200"/>
                  </a:lnTo>
                  <a:lnTo>
                    <a:pt x="2670" y="226"/>
                  </a:lnTo>
                  <a:lnTo>
                    <a:pt x="2678" y="278"/>
                  </a:lnTo>
                  <a:lnTo>
                    <a:pt x="2686" y="330"/>
                  </a:lnTo>
                  <a:lnTo>
                    <a:pt x="2690" y="355"/>
                  </a:lnTo>
                  <a:lnTo>
                    <a:pt x="2694" y="379"/>
                  </a:lnTo>
                  <a:lnTo>
                    <a:pt x="2697" y="404"/>
                  </a:lnTo>
                  <a:lnTo>
                    <a:pt x="2701" y="426"/>
                  </a:lnTo>
                  <a:lnTo>
                    <a:pt x="2705" y="448"/>
                  </a:lnTo>
                  <a:lnTo>
                    <a:pt x="2709" y="469"/>
                  </a:lnTo>
                  <a:lnTo>
                    <a:pt x="2713" y="487"/>
                  </a:lnTo>
                  <a:lnTo>
                    <a:pt x="2717" y="504"/>
                  </a:lnTo>
                  <a:lnTo>
                    <a:pt x="2721" y="519"/>
                  </a:lnTo>
                  <a:lnTo>
                    <a:pt x="2723" y="526"/>
                  </a:lnTo>
                  <a:lnTo>
                    <a:pt x="2725" y="532"/>
                  </a:lnTo>
                  <a:lnTo>
                    <a:pt x="2727" y="537"/>
                  </a:lnTo>
                  <a:lnTo>
                    <a:pt x="2729" y="541"/>
                  </a:lnTo>
                  <a:lnTo>
                    <a:pt x="2731" y="546"/>
                  </a:lnTo>
                  <a:lnTo>
                    <a:pt x="2733" y="549"/>
                  </a:lnTo>
                  <a:lnTo>
                    <a:pt x="2735" y="552"/>
                  </a:lnTo>
                  <a:lnTo>
                    <a:pt x="2736" y="554"/>
                  </a:lnTo>
                  <a:lnTo>
                    <a:pt x="2739" y="555"/>
                  </a:lnTo>
                  <a:lnTo>
                    <a:pt x="2740" y="556"/>
                  </a:lnTo>
                  <a:lnTo>
                    <a:pt x="2743" y="555"/>
                  </a:lnTo>
                  <a:lnTo>
                    <a:pt x="2744" y="554"/>
                  </a:lnTo>
                  <a:lnTo>
                    <a:pt x="2747" y="552"/>
                  </a:lnTo>
                  <a:lnTo>
                    <a:pt x="2748" y="549"/>
                  </a:lnTo>
                  <a:lnTo>
                    <a:pt x="2751" y="546"/>
                  </a:lnTo>
                  <a:lnTo>
                    <a:pt x="2752" y="541"/>
                  </a:lnTo>
                  <a:lnTo>
                    <a:pt x="2755" y="537"/>
                  </a:lnTo>
                  <a:lnTo>
                    <a:pt x="2756" y="532"/>
                  </a:lnTo>
                  <a:lnTo>
                    <a:pt x="2759" y="526"/>
                  </a:lnTo>
                  <a:lnTo>
                    <a:pt x="2760" y="519"/>
                  </a:lnTo>
                  <a:lnTo>
                    <a:pt x="2764" y="504"/>
                  </a:lnTo>
                  <a:lnTo>
                    <a:pt x="2768" y="487"/>
                  </a:lnTo>
                  <a:lnTo>
                    <a:pt x="2772" y="469"/>
                  </a:lnTo>
                  <a:lnTo>
                    <a:pt x="2776" y="448"/>
                  </a:lnTo>
                  <a:lnTo>
                    <a:pt x="2779" y="426"/>
                  </a:lnTo>
                  <a:lnTo>
                    <a:pt x="2783" y="404"/>
                  </a:lnTo>
                  <a:lnTo>
                    <a:pt x="2787" y="379"/>
                  </a:lnTo>
                  <a:lnTo>
                    <a:pt x="2791" y="355"/>
                  </a:lnTo>
                  <a:lnTo>
                    <a:pt x="2795" y="330"/>
                  </a:lnTo>
                  <a:lnTo>
                    <a:pt x="2803" y="278"/>
                  </a:lnTo>
                  <a:lnTo>
                    <a:pt x="2811" y="226"/>
                  </a:lnTo>
                  <a:lnTo>
                    <a:pt x="2815" y="200"/>
                  </a:lnTo>
                  <a:lnTo>
                    <a:pt x="2819" y="176"/>
                  </a:lnTo>
                  <a:lnTo>
                    <a:pt x="2822" y="151"/>
                  </a:lnTo>
                  <a:lnTo>
                    <a:pt x="2826" y="129"/>
                  </a:lnTo>
                  <a:lnTo>
                    <a:pt x="2830" y="107"/>
                  </a:lnTo>
                  <a:lnTo>
                    <a:pt x="2834" y="86"/>
                  </a:lnTo>
                  <a:lnTo>
                    <a:pt x="2838" y="68"/>
                  </a:lnTo>
                  <a:lnTo>
                    <a:pt x="2842" y="51"/>
                  </a:lnTo>
                  <a:lnTo>
                    <a:pt x="2846" y="36"/>
                  </a:lnTo>
                  <a:lnTo>
                    <a:pt x="2848" y="29"/>
                  </a:lnTo>
                  <a:lnTo>
                    <a:pt x="2850" y="23"/>
                  </a:lnTo>
                  <a:lnTo>
                    <a:pt x="2852" y="18"/>
                  </a:lnTo>
                  <a:lnTo>
                    <a:pt x="2854" y="14"/>
                  </a:lnTo>
                  <a:lnTo>
                    <a:pt x="2856" y="9"/>
                  </a:lnTo>
                  <a:lnTo>
                    <a:pt x="2858" y="6"/>
                  </a:lnTo>
                  <a:lnTo>
                    <a:pt x="2860" y="3"/>
                  </a:lnTo>
                  <a:lnTo>
                    <a:pt x="2861" y="1"/>
                  </a:lnTo>
                  <a:lnTo>
                    <a:pt x="2864" y="0"/>
                  </a:lnTo>
                  <a:lnTo>
                    <a:pt x="2865" y="0"/>
                  </a:lnTo>
                  <a:lnTo>
                    <a:pt x="2868" y="0"/>
                  </a:lnTo>
                  <a:lnTo>
                    <a:pt x="2869" y="1"/>
                  </a:lnTo>
                  <a:lnTo>
                    <a:pt x="2872" y="3"/>
                  </a:lnTo>
                  <a:lnTo>
                    <a:pt x="2873" y="6"/>
                  </a:lnTo>
                  <a:lnTo>
                    <a:pt x="2876" y="9"/>
                  </a:lnTo>
                  <a:lnTo>
                    <a:pt x="2877" y="14"/>
                  </a:lnTo>
                  <a:lnTo>
                    <a:pt x="2880" y="18"/>
                  </a:lnTo>
                  <a:lnTo>
                    <a:pt x="2881" y="23"/>
                  </a:lnTo>
                  <a:lnTo>
                    <a:pt x="2884" y="29"/>
                  </a:lnTo>
                  <a:lnTo>
                    <a:pt x="2885" y="36"/>
                  </a:lnTo>
                  <a:lnTo>
                    <a:pt x="2889" y="51"/>
                  </a:lnTo>
                  <a:lnTo>
                    <a:pt x="2893" y="68"/>
                  </a:lnTo>
                  <a:lnTo>
                    <a:pt x="2897" y="86"/>
                  </a:lnTo>
                  <a:lnTo>
                    <a:pt x="2901" y="107"/>
                  </a:lnTo>
                  <a:lnTo>
                    <a:pt x="2904" y="129"/>
                  </a:lnTo>
                  <a:lnTo>
                    <a:pt x="2908" y="151"/>
                  </a:lnTo>
                  <a:lnTo>
                    <a:pt x="2912" y="176"/>
                  </a:lnTo>
                  <a:lnTo>
                    <a:pt x="2916" y="200"/>
                  </a:lnTo>
                  <a:lnTo>
                    <a:pt x="2920" y="226"/>
                  </a:lnTo>
                  <a:lnTo>
                    <a:pt x="2928" y="278"/>
                  </a:lnTo>
                  <a:lnTo>
                    <a:pt x="2936" y="330"/>
                  </a:lnTo>
                  <a:lnTo>
                    <a:pt x="2940" y="355"/>
                  </a:lnTo>
                  <a:lnTo>
                    <a:pt x="2944" y="379"/>
                  </a:lnTo>
                  <a:lnTo>
                    <a:pt x="2947" y="404"/>
                  </a:lnTo>
                  <a:lnTo>
                    <a:pt x="2951" y="426"/>
                  </a:lnTo>
                  <a:lnTo>
                    <a:pt x="2955" y="448"/>
                  </a:lnTo>
                  <a:lnTo>
                    <a:pt x="2959" y="469"/>
                  </a:lnTo>
                  <a:lnTo>
                    <a:pt x="2963" y="487"/>
                  </a:lnTo>
                  <a:lnTo>
                    <a:pt x="2967" y="504"/>
                  </a:lnTo>
                  <a:lnTo>
                    <a:pt x="2971" y="519"/>
                  </a:lnTo>
                  <a:lnTo>
                    <a:pt x="2973" y="526"/>
                  </a:lnTo>
                  <a:lnTo>
                    <a:pt x="2975" y="532"/>
                  </a:lnTo>
                  <a:lnTo>
                    <a:pt x="2977" y="537"/>
                  </a:lnTo>
                  <a:lnTo>
                    <a:pt x="2979" y="541"/>
                  </a:lnTo>
                  <a:lnTo>
                    <a:pt x="2981" y="546"/>
                  </a:lnTo>
                  <a:lnTo>
                    <a:pt x="2983" y="549"/>
                  </a:lnTo>
                  <a:lnTo>
                    <a:pt x="2985" y="552"/>
                  </a:lnTo>
                  <a:lnTo>
                    <a:pt x="2986" y="554"/>
                  </a:lnTo>
                  <a:lnTo>
                    <a:pt x="2989" y="555"/>
                  </a:lnTo>
                  <a:lnTo>
                    <a:pt x="2990" y="556"/>
                  </a:lnTo>
                  <a:lnTo>
                    <a:pt x="2993" y="555"/>
                  </a:lnTo>
                  <a:lnTo>
                    <a:pt x="2994" y="554"/>
                  </a:lnTo>
                  <a:lnTo>
                    <a:pt x="2996" y="552"/>
                  </a:lnTo>
                  <a:lnTo>
                    <a:pt x="2997" y="549"/>
                  </a:lnTo>
                  <a:lnTo>
                    <a:pt x="3000" y="546"/>
                  </a:lnTo>
                  <a:lnTo>
                    <a:pt x="3001" y="541"/>
                  </a:lnTo>
                  <a:lnTo>
                    <a:pt x="3003" y="537"/>
                  </a:lnTo>
                  <a:lnTo>
                    <a:pt x="3005" y="532"/>
                  </a:lnTo>
                  <a:lnTo>
                    <a:pt x="3007" y="526"/>
                  </a:lnTo>
                  <a:lnTo>
                    <a:pt x="3009" y="519"/>
                  </a:lnTo>
                  <a:lnTo>
                    <a:pt x="3013" y="504"/>
                  </a:lnTo>
                  <a:lnTo>
                    <a:pt x="3016" y="487"/>
                  </a:lnTo>
                  <a:lnTo>
                    <a:pt x="3020" y="469"/>
                  </a:lnTo>
                  <a:lnTo>
                    <a:pt x="3024" y="448"/>
                  </a:lnTo>
                  <a:lnTo>
                    <a:pt x="3028" y="426"/>
                  </a:lnTo>
                  <a:lnTo>
                    <a:pt x="3032" y="404"/>
                  </a:lnTo>
                  <a:lnTo>
                    <a:pt x="3036" y="379"/>
                  </a:lnTo>
                  <a:lnTo>
                    <a:pt x="3040" y="355"/>
                  </a:lnTo>
                  <a:lnTo>
                    <a:pt x="3044" y="330"/>
                  </a:lnTo>
                  <a:lnTo>
                    <a:pt x="3052" y="278"/>
                  </a:lnTo>
                  <a:lnTo>
                    <a:pt x="3059" y="226"/>
                  </a:lnTo>
                  <a:lnTo>
                    <a:pt x="3063" y="200"/>
                  </a:lnTo>
                  <a:lnTo>
                    <a:pt x="3067" y="176"/>
                  </a:lnTo>
                  <a:lnTo>
                    <a:pt x="3071" y="151"/>
                  </a:lnTo>
                  <a:lnTo>
                    <a:pt x="3075" y="129"/>
                  </a:lnTo>
                  <a:lnTo>
                    <a:pt x="3079" y="107"/>
                  </a:lnTo>
                  <a:lnTo>
                    <a:pt x="3083" y="86"/>
                  </a:lnTo>
                  <a:lnTo>
                    <a:pt x="3087" y="68"/>
                  </a:lnTo>
                  <a:lnTo>
                    <a:pt x="3091" y="51"/>
                  </a:lnTo>
                  <a:lnTo>
                    <a:pt x="3095" y="36"/>
                  </a:lnTo>
                  <a:lnTo>
                    <a:pt x="3097" y="29"/>
                  </a:lnTo>
                  <a:lnTo>
                    <a:pt x="3098" y="23"/>
                  </a:lnTo>
                  <a:lnTo>
                    <a:pt x="3101" y="18"/>
                  </a:lnTo>
                  <a:lnTo>
                    <a:pt x="3102" y="14"/>
                  </a:lnTo>
                  <a:lnTo>
                    <a:pt x="3105" y="9"/>
                  </a:lnTo>
                  <a:lnTo>
                    <a:pt x="3106" y="6"/>
                  </a:lnTo>
                  <a:lnTo>
                    <a:pt x="3109" y="3"/>
                  </a:lnTo>
                  <a:lnTo>
                    <a:pt x="3110" y="1"/>
                  </a:lnTo>
                  <a:lnTo>
                    <a:pt x="3113" y="0"/>
                  </a:lnTo>
                  <a:lnTo>
                    <a:pt x="3114" y="0"/>
                  </a:lnTo>
                  <a:lnTo>
                    <a:pt x="3117" y="0"/>
                  </a:lnTo>
                  <a:lnTo>
                    <a:pt x="3118" y="1"/>
                  </a:lnTo>
                  <a:lnTo>
                    <a:pt x="3121" y="3"/>
                  </a:lnTo>
                  <a:lnTo>
                    <a:pt x="3122" y="6"/>
                  </a:lnTo>
                  <a:lnTo>
                    <a:pt x="3125" y="9"/>
                  </a:lnTo>
                  <a:lnTo>
                    <a:pt x="3126" y="14"/>
                  </a:lnTo>
                  <a:lnTo>
                    <a:pt x="3128" y="18"/>
                  </a:lnTo>
                  <a:lnTo>
                    <a:pt x="3130" y="23"/>
                  </a:lnTo>
                  <a:lnTo>
                    <a:pt x="3132" y="29"/>
                  </a:lnTo>
                  <a:lnTo>
                    <a:pt x="3134" y="36"/>
                  </a:lnTo>
                  <a:lnTo>
                    <a:pt x="3138" y="51"/>
                  </a:lnTo>
                  <a:lnTo>
                    <a:pt x="3141" y="68"/>
                  </a:lnTo>
                  <a:lnTo>
                    <a:pt x="3145" y="86"/>
                  </a:lnTo>
                  <a:lnTo>
                    <a:pt x="3149" y="107"/>
                  </a:lnTo>
                  <a:lnTo>
                    <a:pt x="3153" y="129"/>
                  </a:lnTo>
                  <a:lnTo>
                    <a:pt x="3157" y="151"/>
                  </a:lnTo>
                  <a:lnTo>
                    <a:pt x="3161" y="176"/>
                  </a:lnTo>
                  <a:lnTo>
                    <a:pt x="3165" y="200"/>
                  </a:lnTo>
                  <a:lnTo>
                    <a:pt x="3169" y="226"/>
                  </a:lnTo>
                  <a:lnTo>
                    <a:pt x="3177" y="278"/>
                  </a:lnTo>
                  <a:lnTo>
                    <a:pt x="3184" y="330"/>
                  </a:lnTo>
                  <a:lnTo>
                    <a:pt x="3188" y="355"/>
                  </a:lnTo>
                  <a:lnTo>
                    <a:pt x="3192" y="379"/>
                  </a:lnTo>
                  <a:lnTo>
                    <a:pt x="3196" y="404"/>
                  </a:lnTo>
                  <a:lnTo>
                    <a:pt x="3200" y="426"/>
                  </a:lnTo>
                  <a:lnTo>
                    <a:pt x="3204" y="448"/>
                  </a:lnTo>
                  <a:lnTo>
                    <a:pt x="3208" y="469"/>
                  </a:lnTo>
                  <a:lnTo>
                    <a:pt x="3212" y="487"/>
                  </a:lnTo>
                  <a:lnTo>
                    <a:pt x="3216" y="504"/>
                  </a:lnTo>
                  <a:lnTo>
                    <a:pt x="3220" y="519"/>
                  </a:lnTo>
                  <a:lnTo>
                    <a:pt x="3222" y="526"/>
                  </a:lnTo>
                  <a:lnTo>
                    <a:pt x="3223" y="532"/>
                  </a:lnTo>
                  <a:lnTo>
                    <a:pt x="3226" y="537"/>
                  </a:lnTo>
                  <a:lnTo>
                    <a:pt x="3227" y="541"/>
                  </a:lnTo>
                  <a:lnTo>
                    <a:pt x="3230" y="546"/>
                  </a:lnTo>
                  <a:lnTo>
                    <a:pt x="3231" y="549"/>
                  </a:lnTo>
                  <a:lnTo>
                    <a:pt x="3234" y="552"/>
                  </a:lnTo>
                  <a:lnTo>
                    <a:pt x="3235" y="554"/>
                  </a:lnTo>
                  <a:lnTo>
                    <a:pt x="3238" y="555"/>
                  </a:lnTo>
                  <a:lnTo>
                    <a:pt x="3239" y="556"/>
                  </a:lnTo>
                  <a:lnTo>
                    <a:pt x="3242" y="555"/>
                  </a:lnTo>
                  <a:lnTo>
                    <a:pt x="3243" y="554"/>
                  </a:lnTo>
                  <a:lnTo>
                    <a:pt x="3246" y="552"/>
                  </a:lnTo>
                  <a:lnTo>
                    <a:pt x="3247" y="549"/>
                  </a:lnTo>
                  <a:lnTo>
                    <a:pt x="3250" y="546"/>
                  </a:lnTo>
                  <a:lnTo>
                    <a:pt x="3251" y="541"/>
                  </a:lnTo>
                  <a:lnTo>
                    <a:pt x="3253" y="537"/>
                  </a:lnTo>
                  <a:lnTo>
                    <a:pt x="3255" y="532"/>
                  </a:lnTo>
                  <a:lnTo>
                    <a:pt x="3257" y="526"/>
                  </a:lnTo>
                  <a:lnTo>
                    <a:pt x="3259" y="519"/>
                  </a:lnTo>
                  <a:lnTo>
                    <a:pt x="3263" y="504"/>
                  </a:lnTo>
                  <a:lnTo>
                    <a:pt x="3266" y="487"/>
                  </a:lnTo>
                  <a:lnTo>
                    <a:pt x="3270" y="469"/>
                  </a:lnTo>
                  <a:lnTo>
                    <a:pt x="3274" y="448"/>
                  </a:lnTo>
                  <a:lnTo>
                    <a:pt x="3278" y="426"/>
                  </a:lnTo>
                  <a:lnTo>
                    <a:pt x="3282" y="404"/>
                  </a:lnTo>
                  <a:lnTo>
                    <a:pt x="3286" y="379"/>
                  </a:lnTo>
                  <a:lnTo>
                    <a:pt x="3290" y="355"/>
                  </a:lnTo>
                  <a:lnTo>
                    <a:pt x="3294" y="330"/>
                  </a:lnTo>
                  <a:lnTo>
                    <a:pt x="3302" y="278"/>
                  </a:lnTo>
                  <a:lnTo>
                    <a:pt x="3309" y="226"/>
                  </a:lnTo>
                  <a:lnTo>
                    <a:pt x="3313" y="200"/>
                  </a:lnTo>
                  <a:lnTo>
                    <a:pt x="3317" y="176"/>
                  </a:lnTo>
                  <a:lnTo>
                    <a:pt x="3321" y="151"/>
                  </a:lnTo>
                  <a:lnTo>
                    <a:pt x="3325" y="129"/>
                  </a:lnTo>
                  <a:lnTo>
                    <a:pt x="3329" y="107"/>
                  </a:lnTo>
                  <a:lnTo>
                    <a:pt x="3333" y="86"/>
                  </a:lnTo>
                  <a:lnTo>
                    <a:pt x="3337" y="68"/>
                  </a:lnTo>
                  <a:lnTo>
                    <a:pt x="3341" y="51"/>
                  </a:lnTo>
                  <a:lnTo>
                    <a:pt x="3345" y="36"/>
                  </a:lnTo>
                  <a:lnTo>
                    <a:pt x="3347" y="29"/>
                  </a:lnTo>
                  <a:lnTo>
                    <a:pt x="3348" y="23"/>
                  </a:lnTo>
                  <a:lnTo>
                    <a:pt x="3351" y="18"/>
                  </a:lnTo>
                  <a:lnTo>
                    <a:pt x="3352" y="14"/>
                  </a:lnTo>
                  <a:lnTo>
                    <a:pt x="3355" y="9"/>
                  </a:lnTo>
                  <a:lnTo>
                    <a:pt x="3356" y="6"/>
                  </a:lnTo>
                  <a:lnTo>
                    <a:pt x="3359" y="3"/>
                  </a:lnTo>
                  <a:lnTo>
                    <a:pt x="3360" y="1"/>
                  </a:lnTo>
                  <a:lnTo>
                    <a:pt x="3363" y="0"/>
                  </a:lnTo>
                  <a:lnTo>
                    <a:pt x="3364" y="0"/>
                  </a:lnTo>
                  <a:lnTo>
                    <a:pt x="3367" y="0"/>
                  </a:lnTo>
                  <a:lnTo>
                    <a:pt x="3368" y="1"/>
                  </a:lnTo>
                  <a:lnTo>
                    <a:pt x="3371" y="3"/>
                  </a:lnTo>
                  <a:lnTo>
                    <a:pt x="3372" y="6"/>
                  </a:lnTo>
                  <a:lnTo>
                    <a:pt x="3375" y="9"/>
                  </a:lnTo>
                  <a:lnTo>
                    <a:pt x="3376" y="14"/>
                  </a:lnTo>
                  <a:lnTo>
                    <a:pt x="3378" y="18"/>
                  </a:lnTo>
                  <a:lnTo>
                    <a:pt x="3380" y="23"/>
                  </a:lnTo>
                  <a:lnTo>
                    <a:pt x="3382" y="29"/>
                  </a:lnTo>
                  <a:lnTo>
                    <a:pt x="3384" y="36"/>
                  </a:lnTo>
                  <a:lnTo>
                    <a:pt x="3388" y="51"/>
                  </a:lnTo>
                  <a:lnTo>
                    <a:pt x="3391" y="68"/>
                  </a:lnTo>
                  <a:lnTo>
                    <a:pt x="3395" y="86"/>
                  </a:lnTo>
                  <a:lnTo>
                    <a:pt x="3398" y="107"/>
                  </a:lnTo>
                  <a:lnTo>
                    <a:pt x="3402" y="129"/>
                  </a:lnTo>
                  <a:lnTo>
                    <a:pt x="3406" y="151"/>
                  </a:lnTo>
                  <a:lnTo>
                    <a:pt x="3410" y="176"/>
                  </a:lnTo>
                  <a:lnTo>
                    <a:pt x="3414" y="200"/>
                  </a:lnTo>
                  <a:lnTo>
                    <a:pt x="3417" y="226"/>
                  </a:lnTo>
                  <a:lnTo>
                    <a:pt x="3425" y="278"/>
                  </a:lnTo>
                  <a:lnTo>
                    <a:pt x="3433" y="330"/>
                  </a:lnTo>
                  <a:lnTo>
                    <a:pt x="3437" y="355"/>
                  </a:lnTo>
                  <a:lnTo>
                    <a:pt x="3441" y="379"/>
                  </a:lnTo>
                  <a:lnTo>
                    <a:pt x="3445" y="404"/>
                  </a:lnTo>
                  <a:lnTo>
                    <a:pt x="3449" y="426"/>
                  </a:lnTo>
                  <a:lnTo>
                    <a:pt x="3453" y="448"/>
                  </a:lnTo>
                  <a:lnTo>
                    <a:pt x="3457" y="469"/>
                  </a:lnTo>
                  <a:lnTo>
                    <a:pt x="3460" y="487"/>
                  </a:lnTo>
                  <a:lnTo>
                    <a:pt x="3464" y="504"/>
                  </a:lnTo>
                  <a:lnTo>
                    <a:pt x="3468" y="519"/>
                  </a:lnTo>
                  <a:lnTo>
                    <a:pt x="3471" y="526"/>
                  </a:lnTo>
                  <a:lnTo>
                    <a:pt x="3472" y="532"/>
                  </a:lnTo>
                  <a:lnTo>
                    <a:pt x="3475" y="537"/>
                  </a:lnTo>
                  <a:lnTo>
                    <a:pt x="3476" y="541"/>
                  </a:lnTo>
                  <a:lnTo>
                    <a:pt x="3479" y="546"/>
                  </a:lnTo>
                  <a:lnTo>
                    <a:pt x="3480" y="549"/>
                  </a:lnTo>
                  <a:lnTo>
                    <a:pt x="3483" y="552"/>
                  </a:lnTo>
                  <a:lnTo>
                    <a:pt x="3484" y="554"/>
                  </a:lnTo>
                  <a:lnTo>
                    <a:pt x="3486" y="555"/>
                  </a:lnTo>
                  <a:lnTo>
                    <a:pt x="3488" y="556"/>
                  </a:lnTo>
                  <a:lnTo>
                    <a:pt x="3490" y="555"/>
                  </a:lnTo>
                  <a:lnTo>
                    <a:pt x="3492" y="554"/>
                  </a:lnTo>
                  <a:lnTo>
                    <a:pt x="3494" y="552"/>
                  </a:lnTo>
                  <a:lnTo>
                    <a:pt x="3496" y="549"/>
                  </a:lnTo>
                  <a:lnTo>
                    <a:pt x="3498" y="546"/>
                  </a:lnTo>
                  <a:lnTo>
                    <a:pt x="3500" y="541"/>
                  </a:lnTo>
                  <a:lnTo>
                    <a:pt x="3502" y="537"/>
                  </a:lnTo>
                  <a:lnTo>
                    <a:pt x="3503" y="532"/>
                  </a:lnTo>
                  <a:lnTo>
                    <a:pt x="3506" y="526"/>
                  </a:lnTo>
                  <a:lnTo>
                    <a:pt x="3507" y="519"/>
                  </a:lnTo>
                  <a:lnTo>
                    <a:pt x="3511" y="504"/>
                  </a:lnTo>
                  <a:lnTo>
                    <a:pt x="3515" y="487"/>
                  </a:lnTo>
                  <a:lnTo>
                    <a:pt x="3519" y="469"/>
                  </a:lnTo>
                  <a:lnTo>
                    <a:pt x="3523" y="448"/>
                  </a:lnTo>
                  <a:lnTo>
                    <a:pt x="3527" y="426"/>
                  </a:lnTo>
                  <a:lnTo>
                    <a:pt x="3531" y="404"/>
                  </a:lnTo>
                  <a:lnTo>
                    <a:pt x="3535" y="379"/>
                  </a:lnTo>
                  <a:lnTo>
                    <a:pt x="3539" y="355"/>
                  </a:lnTo>
                  <a:lnTo>
                    <a:pt x="3542" y="330"/>
                  </a:lnTo>
                  <a:lnTo>
                    <a:pt x="3550" y="278"/>
                  </a:lnTo>
                  <a:lnTo>
                    <a:pt x="3558" y="226"/>
                  </a:lnTo>
                  <a:lnTo>
                    <a:pt x="3562" y="200"/>
                  </a:lnTo>
                  <a:lnTo>
                    <a:pt x="3566" y="176"/>
                  </a:lnTo>
                  <a:lnTo>
                    <a:pt x="3570" y="151"/>
                  </a:lnTo>
                  <a:lnTo>
                    <a:pt x="3574" y="129"/>
                  </a:lnTo>
                  <a:lnTo>
                    <a:pt x="3578" y="107"/>
                  </a:lnTo>
                  <a:lnTo>
                    <a:pt x="3582" y="86"/>
                  </a:lnTo>
                  <a:lnTo>
                    <a:pt x="3585" y="68"/>
                  </a:lnTo>
                  <a:lnTo>
                    <a:pt x="3589" y="51"/>
                  </a:lnTo>
                  <a:lnTo>
                    <a:pt x="3593" y="36"/>
                  </a:lnTo>
                  <a:lnTo>
                    <a:pt x="3596" y="29"/>
                  </a:lnTo>
                  <a:lnTo>
                    <a:pt x="3597" y="23"/>
                  </a:lnTo>
                  <a:lnTo>
                    <a:pt x="3600" y="18"/>
                  </a:lnTo>
                  <a:lnTo>
                    <a:pt x="3601" y="14"/>
                  </a:lnTo>
                  <a:lnTo>
                    <a:pt x="3604" y="9"/>
                  </a:lnTo>
                  <a:lnTo>
                    <a:pt x="3605" y="6"/>
                  </a:lnTo>
                  <a:lnTo>
                    <a:pt x="3608" y="3"/>
                  </a:lnTo>
                  <a:lnTo>
                    <a:pt x="3609" y="1"/>
                  </a:lnTo>
                  <a:lnTo>
                    <a:pt x="3611" y="0"/>
                  </a:lnTo>
                  <a:lnTo>
                    <a:pt x="3613" y="0"/>
                  </a:lnTo>
                  <a:lnTo>
                    <a:pt x="3615" y="0"/>
                  </a:lnTo>
                  <a:lnTo>
                    <a:pt x="3617" y="1"/>
                  </a:lnTo>
                  <a:lnTo>
                    <a:pt x="3619" y="3"/>
                  </a:lnTo>
                  <a:lnTo>
                    <a:pt x="3621" y="6"/>
                  </a:lnTo>
                  <a:lnTo>
                    <a:pt x="3623" y="9"/>
                  </a:lnTo>
                  <a:lnTo>
                    <a:pt x="3625" y="14"/>
                  </a:lnTo>
                  <a:lnTo>
                    <a:pt x="3627" y="18"/>
                  </a:lnTo>
                  <a:lnTo>
                    <a:pt x="3628" y="23"/>
                  </a:lnTo>
                  <a:lnTo>
                    <a:pt x="3631" y="29"/>
                  </a:lnTo>
                  <a:lnTo>
                    <a:pt x="3632" y="36"/>
                  </a:lnTo>
                  <a:lnTo>
                    <a:pt x="3636" y="51"/>
                  </a:lnTo>
                  <a:lnTo>
                    <a:pt x="3640" y="68"/>
                  </a:lnTo>
                  <a:lnTo>
                    <a:pt x="3644" y="86"/>
                  </a:lnTo>
                  <a:lnTo>
                    <a:pt x="3648" y="107"/>
                  </a:lnTo>
                  <a:lnTo>
                    <a:pt x="3652" y="129"/>
                  </a:lnTo>
                  <a:lnTo>
                    <a:pt x="3656" y="151"/>
                  </a:lnTo>
                  <a:lnTo>
                    <a:pt x="3660" y="176"/>
                  </a:lnTo>
                  <a:lnTo>
                    <a:pt x="3664" y="200"/>
                  </a:lnTo>
                  <a:lnTo>
                    <a:pt x="3667" y="226"/>
                  </a:lnTo>
                  <a:lnTo>
                    <a:pt x="3675" y="278"/>
                  </a:lnTo>
                  <a:lnTo>
                    <a:pt x="3683" y="330"/>
                  </a:lnTo>
                  <a:lnTo>
                    <a:pt x="3687" y="355"/>
                  </a:lnTo>
                  <a:lnTo>
                    <a:pt x="3691" y="379"/>
                  </a:lnTo>
                  <a:lnTo>
                    <a:pt x="3695" y="404"/>
                  </a:lnTo>
                  <a:lnTo>
                    <a:pt x="3699" y="426"/>
                  </a:lnTo>
                  <a:lnTo>
                    <a:pt x="3703" y="448"/>
                  </a:lnTo>
                  <a:lnTo>
                    <a:pt x="3707" y="469"/>
                  </a:lnTo>
                  <a:lnTo>
                    <a:pt x="3710" y="487"/>
                  </a:lnTo>
                  <a:lnTo>
                    <a:pt x="3714" y="504"/>
                  </a:lnTo>
                  <a:lnTo>
                    <a:pt x="3718" y="519"/>
                  </a:lnTo>
                  <a:lnTo>
                    <a:pt x="3721" y="526"/>
                  </a:lnTo>
                  <a:lnTo>
                    <a:pt x="3722" y="532"/>
                  </a:lnTo>
                  <a:lnTo>
                    <a:pt x="3725" y="537"/>
                  </a:lnTo>
                  <a:lnTo>
                    <a:pt x="3726" y="541"/>
                  </a:lnTo>
                  <a:lnTo>
                    <a:pt x="3729" y="546"/>
                  </a:lnTo>
                  <a:lnTo>
                    <a:pt x="3730" y="549"/>
                  </a:lnTo>
                  <a:lnTo>
                    <a:pt x="3733" y="552"/>
                  </a:lnTo>
                  <a:lnTo>
                    <a:pt x="3734" y="554"/>
                  </a:lnTo>
                  <a:lnTo>
                    <a:pt x="3736" y="555"/>
                  </a:lnTo>
                  <a:lnTo>
                    <a:pt x="3738" y="556"/>
                  </a:lnTo>
                  <a:lnTo>
                    <a:pt x="3740" y="555"/>
                  </a:lnTo>
                  <a:lnTo>
                    <a:pt x="3742" y="554"/>
                  </a:lnTo>
                  <a:lnTo>
                    <a:pt x="3744" y="552"/>
                  </a:lnTo>
                  <a:lnTo>
                    <a:pt x="3746" y="549"/>
                  </a:lnTo>
                  <a:lnTo>
                    <a:pt x="3748" y="546"/>
                  </a:lnTo>
                  <a:lnTo>
                    <a:pt x="3750" y="541"/>
                  </a:lnTo>
                  <a:lnTo>
                    <a:pt x="3752" y="537"/>
                  </a:lnTo>
                  <a:lnTo>
                    <a:pt x="3753" y="532"/>
                  </a:lnTo>
                  <a:lnTo>
                    <a:pt x="3756" y="526"/>
                  </a:lnTo>
                  <a:lnTo>
                    <a:pt x="3757" y="519"/>
                  </a:lnTo>
                  <a:lnTo>
                    <a:pt x="3761" y="504"/>
                  </a:lnTo>
                  <a:lnTo>
                    <a:pt x="3765" y="487"/>
                  </a:lnTo>
                  <a:lnTo>
                    <a:pt x="3769" y="469"/>
                  </a:lnTo>
                  <a:lnTo>
                    <a:pt x="3773" y="448"/>
                  </a:lnTo>
                  <a:lnTo>
                    <a:pt x="3777" y="426"/>
                  </a:lnTo>
                  <a:lnTo>
                    <a:pt x="3781" y="404"/>
                  </a:lnTo>
                  <a:lnTo>
                    <a:pt x="3785" y="379"/>
                  </a:lnTo>
                  <a:lnTo>
                    <a:pt x="3789" y="355"/>
                  </a:lnTo>
                  <a:lnTo>
                    <a:pt x="3792" y="330"/>
                  </a:lnTo>
                  <a:lnTo>
                    <a:pt x="3799" y="278"/>
                  </a:lnTo>
                  <a:lnTo>
                    <a:pt x="3807" y="226"/>
                  </a:lnTo>
                  <a:lnTo>
                    <a:pt x="3811" y="200"/>
                  </a:lnTo>
                  <a:lnTo>
                    <a:pt x="3815" y="176"/>
                  </a:lnTo>
                  <a:lnTo>
                    <a:pt x="3819" y="151"/>
                  </a:lnTo>
                  <a:lnTo>
                    <a:pt x="3822" y="129"/>
                  </a:lnTo>
                  <a:lnTo>
                    <a:pt x="3826" y="107"/>
                  </a:lnTo>
                  <a:lnTo>
                    <a:pt x="3830" y="86"/>
                  </a:lnTo>
                  <a:lnTo>
                    <a:pt x="3834" y="68"/>
                  </a:lnTo>
                  <a:lnTo>
                    <a:pt x="3838" y="51"/>
                  </a:lnTo>
                  <a:lnTo>
                    <a:pt x="3842" y="36"/>
                  </a:lnTo>
                  <a:lnTo>
                    <a:pt x="3845" y="29"/>
                  </a:lnTo>
                  <a:lnTo>
                    <a:pt x="3846" y="23"/>
                  </a:lnTo>
                  <a:lnTo>
                    <a:pt x="3848" y="18"/>
                  </a:lnTo>
                  <a:lnTo>
                    <a:pt x="3850" y="14"/>
                  </a:lnTo>
                  <a:lnTo>
                    <a:pt x="3852" y="9"/>
                  </a:lnTo>
                  <a:lnTo>
                    <a:pt x="3854" y="6"/>
                  </a:lnTo>
                  <a:lnTo>
                    <a:pt x="3856" y="3"/>
                  </a:lnTo>
                  <a:lnTo>
                    <a:pt x="3858" y="1"/>
                  </a:lnTo>
                  <a:lnTo>
                    <a:pt x="3860" y="0"/>
                  </a:lnTo>
                  <a:lnTo>
                    <a:pt x="3861" y="0"/>
                  </a:lnTo>
                  <a:lnTo>
                    <a:pt x="3865" y="0"/>
                  </a:lnTo>
                  <a:lnTo>
                    <a:pt x="3869" y="3"/>
                  </a:lnTo>
                  <a:lnTo>
                    <a:pt x="3873" y="7"/>
                  </a:lnTo>
                  <a:lnTo>
                    <a:pt x="3877" y="12"/>
                  </a:lnTo>
                  <a:lnTo>
                    <a:pt x="3881" y="19"/>
                  </a:lnTo>
                  <a:lnTo>
                    <a:pt x="3885" y="26"/>
                  </a:lnTo>
                  <a:lnTo>
                    <a:pt x="3889" y="36"/>
                  </a:lnTo>
                  <a:lnTo>
                    <a:pt x="3893" y="47"/>
                  </a:lnTo>
                  <a:lnTo>
                    <a:pt x="3897" y="59"/>
                  </a:lnTo>
                  <a:lnTo>
                    <a:pt x="3901" y="73"/>
                  </a:lnTo>
                  <a:lnTo>
                    <a:pt x="3904" y="87"/>
                  </a:lnTo>
                  <a:lnTo>
                    <a:pt x="3908" y="102"/>
                  </a:lnTo>
                  <a:lnTo>
                    <a:pt x="3912" y="119"/>
                  </a:lnTo>
                  <a:lnTo>
                    <a:pt x="3916" y="136"/>
                  </a:lnTo>
                  <a:lnTo>
                    <a:pt x="3920" y="154"/>
                  </a:lnTo>
                  <a:lnTo>
                    <a:pt x="3924" y="173"/>
                  </a:lnTo>
                  <a:lnTo>
                    <a:pt x="3928" y="193"/>
                  </a:lnTo>
                  <a:lnTo>
                    <a:pt x="3932" y="214"/>
                  </a:lnTo>
                  <a:lnTo>
                    <a:pt x="3936" y="235"/>
                  </a:lnTo>
                  <a:lnTo>
                    <a:pt x="3940" y="257"/>
                  </a:lnTo>
                  <a:lnTo>
                    <a:pt x="3944" y="280"/>
                  </a:lnTo>
                  <a:lnTo>
                    <a:pt x="3947" y="304"/>
                  </a:lnTo>
                  <a:lnTo>
                    <a:pt x="3955" y="352"/>
                  </a:lnTo>
                  <a:lnTo>
                    <a:pt x="3963" y="401"/>
                  </a:lnTo>
                  <a:lnTo>
                    <a:pt x="3971" y="452"/>
                  </a:lnTo>
                  <a:lnTo>
                    <a:pt x="3979" y="503"/>
                  </a:lnTo>
                  <a:lnTo>
                    <a:pt x="3987" y="556"/>
                  </a:lnTo>
                </a:path>
              </a:pathLst>
            </a:custGeom>
            <a:noFill/>
            <a:ln w="25400" cap="rnd" cmpd="sng">
              <a:solidFill>
                <a:srgbClr val="000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3" name="Line 35">
              <a:extLst>
                <a:ext uri="{FF2B5EF4-FFF2-40B4-BE49-F238E27FC236}">
                  <a16:creationId xmlns:a16="http://schemas.microsoft.com/office/drawing/2014/main" id="{DC99B166-FE24-41C4-8C7A-65A63AD1C80A}"/>
                </a:ext>
              </a:extLst>
            </p:cNvPr>
            <p:cNvSpPr>
              <a:spLocks noChangeShapeType="1"/>
            </p:cNvSpPr>
            <p:nvPr/>
          </p:nvSpPr>
          <p:spPr bwMode="auto">
            <a:xfrm>
              <a:off x="1623" y="1946"/>
              <a:ext cx="2402" cy="0"/>
            </a:xfrm>
            <a:prstGeom prst="line">
              <a:avLst/>
            </a:prstGeom>
            <a:noFill/>
            <a:ln w="19050">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Rectangle 36">
              <a:extLst>
                <a:ext uri="{FF2B5EF4-FFF2-40B4-BE49-F238E27FC236}">
                  <a16:creationId xmlns:a16="http://schemas.microsoft.com/office/drawing/2014/main" id="{95C27327-289F-467C-9E40-953472D5C59D}"/>
                </a:ext>
              </a:extLst>
            </p:cNvPr>
            <p:cNvSpPr>
              <a:spLocks noChangeArrowheads="1"/>
            </p:cNvSpPr>
            <p:nvPr/>
          </p:nvSpPr>
          <p:spPr bwMode="auto">
            <a:xfrm>
              <a:off x="3840" y="192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000" i="1"/>
                <a:t>t</a:t>
              </a:r>
            </a:p>
          </p:txBody>
        </p:sp>
        <p:sp>
          <p:nvSpPr>
            <p:cNvPr id="8205" name="Line 37">
              <a:extLst>
                <a:ext uri="{FF2B5EF4-FFF2-40B4-BE49-F238E27FC236}">
                  <a16:creationId xmlns:a16="http://schemas.microsoft.com/office/drawing/2014/main" id="{0000F895-9450-431C-94EB-6D440AD0C97C}"/>
                </a:ext>
              </a:extLst>
            </p:cNvPr>
            <p:cNvSpPr>
              <a:spLocks noChangeShapeType="1"/>
            </p:cNvSpPr>
            <p:nvPr/>
          </p:nvSpPr>
          <p:spPr bwMode="auto">
            <a:xfrm flipH="1">
              <a:off x="1623" y="1707"/>
              <a:ext cx="9" cy="453"/>
            </a:xfrm>
            <a:prstGeom prst="line">
              <a:avLst/>
            </a:prstGeom>
            <a:noFill/>
            <a:ln w="19050">
              <a:solidFill>
                <a:schemeClr val="tx1"/>
              </a:solidFill>
              <a:round/>
              <a:headEnd type="triangle" w="sm"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Rectangle 38">
              <a:extLst>
                <a:ext uri="{FF2B5EF4-FFF2-40B4-BE49-F238E27FC236}">
                  <a16:creationId xmlns:a16="http://schemas.microsoft.com/office/drawing/2014/main" id="{9DC25105-04A4-4154-AFAB-A421898EFB89}"/>
                </a:ext>
              </a:extLst>
            </p:cNvPr>
            <p:cNvSpPr>
              <a:spLocks noChangeArrowheads="1"/>
            </p:cNvSpPr>
            <p:nvPr/>
          </p:nvSpPr>
          <p:spPr bwMode="auto">
            <a:xfrm>
              <a:off x="1392" y="158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x</a:t>
              </a:r>
              <a:r>
                <a:rPr lang="en-US" altLang="zh-CN" baseline="-25000"/>
                <a:t>1</a:t>
              </a:r>
              <a:endParaRPr lang="en-US" altLang="zh-CN"/>
            </a:p>
          </p:txBody>
        </p:sp>
        <p:sp>
          <p:nvSpPr>
            <p:cNvPr id="8207" name="Rectangle 39">
              <a:extLst>
                <a:ext uri="{FF2B5EF4-FFF2-40B4-BE49-F238E27FC236}">
                  <a16:creationId xmlns:a16="http://schemas.microsoft.com/office/drawing/2014/main" id="{8103D0D7-04CD-4734-B852-687BA6C38344}"/>
                </a:ext>
              </a:extLst>
            </p:cNvPr>
            <p:cNvSpPr>
              <a:spLocks noChangeArrowheads="1"/>
            </p:cNvSpPr>
            <p:nvPr/>
          </p:nvSpPr>
          <p:spPr bwMode="auto">
            <a:xfrm>
              <a:off x="4080" y="1776"/>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ν</a:t>
              </a:r>
              <a:r>
                <a:rPr lang="en-US" altLang="zh-CN" baseline="-25000"/>
                <a:t>1</a:t>
              </a:r>
              <a:r>
                <a:rPr lang="en-US" altLang="zh-CN"/>
                <a:t>=16</a:t>
              </a:r>
            </a:p>
          </p:txBody>
        </p:sp>
      </p:grpSp>
      <p:sp>
        <p:nvSpPr>
          <p:cNvPr id="8201" name="Text Box 40">
            <a:hlinkClick r:id="rId7" action="ppaction://hlinkfile"/>
            <a:extLst>
              <a:ext uri="{FF2B5EF4-FFF2-40B4-BE49-F238E27FC236}">
                <a16:creationId xmlns:a16="http://schemas.microsoft.com/office/drawing/2014/main" id="{A956540C-52A3-4A2D-98E4-955AD02AAB4D}"/>
              </a:ext>
            </a:extLst>
          </p:cNvPr>
          <p:cNvSpPr txBox="1">
            <a:spLocks noChangeArrowheads="1"/>
          </p:cNvSpPr>
          <p:nvPr/>
        </p:nvSpPr>
        <p:spPr bwMode="auto">
          <a:xfrm>
            <a:off x="6227763" y="5300663"/>
            <a:ext cx="1800225"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33CC33"/>
                </a:solidFill>
              </a:rPr>
              <a:t>动画演示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Text Box 2">
            <a:extLst>
              <a:ext uri="{FF2B5EF4-FFF2-40B4-BE49-F238E27FC236}">
                <a16:creationId xmlns:a16="http://schemas.microsoft.com/office/drawing/2014/main" id="{D808264A-56AC-4591-998C-E5991105F400}"/>
              </a:ext>
            </a:extLst>
          </p:cNvPr>
          <p:cNvSpPr txBox="1">
            <a:spLocks noChangeArrowheads="1"/>
          </p:cNvSpPr>
          <p:nvPr/>
        </p:nvSpPr>
        <p:spPr bwMode="auto">
          <a:xfrm>
            <a:off x="1066800" y="547688"/>
            <a:ext cx="6788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§9.4.3</a:t>
            </a:r>
            <a:r>
              <a:rPr lang="zh-CN" altLang="en-US" sz="2800">
                <a:ea typeface="黑体" panose="02010609060101010101" pitchFamily="49" charset="-122"/>
              </a:rPr>
              <a:t>互相垂直相同频率简谐振动的合成  </a:t>
            </a:r>
          </a:p>
        </p:txBody>
      </p:sp>
      <p:graphicFrame>
        <p:nvGraphicFramePr>
          <p:cNvPr id="9218" name="Object 3">
            <a:extLst>
              <a:ext uri="{FF2B5EF4-FFF2-40B4-BE49-F238E27FC236}">
                <a16:creationId xmlns:a16="http://schemas.microsoft.com/office/drawing/2014/main" id="{C079AF43-CDD5-41F0-A6B6-ACD80BDE03E2}"/>
              </a:ext>
            </a:extLst>
          </p:cNvPr>
          <p:cNvGraphicFramePr>
            <a:graphicFrameLocks noChangeAspect="1"/>
          </p:cNvGraphicFramePr>
          <p:nvPr/>
        </p:nvGraphicFramePr>
        <p:xfrm>
          <a:off x="3021013" y="1187450"/>
          <a:ext cx="2946400" cy="509588"/>
        </p:xfrm>
        <a:graphic>
          <a:graphicData uri="http://schemas.openxmlformats.org/presentationml/2006/ole">
            <mc:AlternateContent xmlns:mc="http://schemas.openxmlformats.org/markup-compatibility/2006">
              <mc:Choice xmlns:v="urn:schemas-microsoft-com:vml" Requires="v">
                <p:oleObj spid="_x0000_s9226" name="公式" r:id="rId3" imgW="1295280" imgH="228600" progId="Equation.3">
                  <p:embed/>
                </p:oleObj>
              </mc:Choice>
              <mc:Fallback>
                <p:oleObj name="公式" r:id="rId3" imgW="129528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013" y="1187450"/>
                        <a:ext cx="294640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2" name="Text Box 4">
            <a:extLst>
              <a:ext uri="{FF2B5EF4-FFF2-40B4-BE49-F238E27FC236}">
                <a16:creationId xmlns:a16="http://schemas.microsoft.com/office/drawing/2014/main" id="{4D760F27-0E9A-4712-9F05-9A81E317F6AA}"/>
              </a:ext>
            </a:extLst>
          </p:cNvPr>
          <p:cNvSpPr txBox="1">
            <a:spLocks noChangeArrowheads="1"/>
          </p:cNvSpPr>
          <p:nvPr/>
        </p:nvSpPr>
        <p:spPr bwMode="auto">
          <a:xfrm>
            <a:off x="1219200" y="1239838"/>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两谐振动  </a:t>
            </a:r>
          </a:p>
        </p:txBody>
      </p:sp>
      <p:graphicFrame>
        <p:nvGraphicFramePr>
          <p:cNvPr id="9219" name="Object 5">
            <a:extLst>
              <a:ext uri="{FF2B5EF4-FFF2-40B4-BE49-F238E27FC236}">
                <a16:creationId xmlns:a16="http://schemas.microsoft.com/office/drawing/2014/main" id="{840E14DE-3F1F-4C68-9D6C-A4BDAA296D8F}"/>
              </a:ext>
            </a:extLst>
          </p:cNvPr>
          <p:cNvGraphicFramePr>
            <a:graphicFrameLocks noChangeAspect="1"/>
          </p:cNvGraphicFramePr>
          <p:nvPr/>
        </p:nvGraphicFramePr>
        <p:xfrm>
          <a:off x="3086100" y="1676400"/>
          <a:ext cx="2955925" cy="506413"/>
        </p:xfrm>
        <a:graphic>
          <a:graphicData uri="http://schemas.openxmlformats.org/presentationml/2006/ole">
            <mc:AlternateContent xmlns:mc="http://schemas.openxmlformats.org/markup-compatibility/2006">
              <mc:Choice xmlns:v="urn:schemas-microsoft-com:vml" Requires="v">
                <p:oleObj spid="_x0000_s9227" name="公式" r:id="rId5" imgW="1307880" imgH="228600" progId="Equation.3">
                  <p:embed/>
                </p:oleObj>
              </mc:Choice>
              <mc:Fallback>
                <p:oleObj name="公式" r:id="rId5" imgW="130788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6100" y="1676400"/>
                        <a:ext cx="29559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6">
            <a:extLst>
              <a:ext uri="{FF2B5EF4-FFF2-40B4-BE49-F238E27FC236}">
                <a16:creationId xmlns:a16="http://schemas.microsoft.com/office/drawing/2014/main" id="{3B4A7E58-9B01-4DB2-8DAC-32F08D96AE5C}"/>
              </a:ext>
            </a:extLst>
          </p:cNvPr>
          <p:cNvGraphicFramePr>
            <a:graphicFrameLocks noChangeAspect="1"/>
          </p:cNvGraphicFramePr>
          <p:nvPr/>
        </p:nvGraphicFramePr>
        <p:xfrm>
          <a:off x="1752600" y="2584450"/>
          <a:ext cx="6172200" cy="996950"/>
        </p:xfrm>
        <a:graphic>
          <a:graphicData uri="http://schemas.openxmlformats.org/presentationml/2006/ole">
            <mc:AlternateContent xmlns:mc="http://schemas.openxmlformats.org/markup-compatibility/2006">
              <mc:Choice xmlns:v="urn:schemas-microsoft-com:vml" Requires="v">
                <p:oleObj spid="_x0000_s9228" name="公式" r:id="rId7" imgW="2844720" imgH="482400" progId="Equation.3">
                  <p:embed/>
                </p:oleObj>
              </mc:Choice>
              <mc:Fallback>
                <p:oleObj name="公式" r:id="rId7" imgW="2844720" imgH="482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584450"/>
                        <a:ext cx="617220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Text Box 7">
            <a:extLst>
              <a:ext uri="{FF2B5EF4-FFF2-40B4-BE49-F238E27FC236}">
                <a16:creationId xmlns:a16="http://schemas.microsoft.com/office/drawing/2014/main" id="{0A80DF37-873F-4DC0-9742-6E5C30AEA82F}"/>
              </a:ext>
            </a:extLst>
          </p:cNvPr>
          <p:cNvSpPr txBox="1">
            <a:spLocks noChangeArrowheads="1"/>
          </p:cNvSpPr>
          <p:nvPr/>
        </p:nvSpPr>
        <p:spPr bwMode="auto">
          <a:xfrm>
            <a:off x="1311275" y="3810000"/>
            <a:ext cx="592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合成轨迹一般为一椭圆</a:t>
            </a:r>
            <a:r>
              <a:rPr lang="en-US" altLang="zh-CN"/>
              <a:t>, </a:t>
            </a:r>
            <a:r>
              <a:rPr lang="zh-CN" altLang="en-US"/>
              <a:t>两振幅相等时为圆</a:t>
            </a:r>
            <a:r>
              <a:rPr lang="en-US" altLang="zh-CN"/>
              <a:t>.</a:t>
            </a:r>
          </a:p>
        </p:txBody>
      </p:sp>
      <p:sp>
        <p:nvSpPr>
          <p:cNvPr id="9224" name="Text Box 8">
            <a:extLst>
              <a:ext uri="{FF2B5EF4-FFF2-40B4-BE49-F238E27FC236}">
                <a16:creationId xmlns:a16="http://schemas.microsoft.com/office/drawing/2014/main" id="{A798AF1A-FF9F-412F-BE02-3912A46F3AA0}"/>
              </a:ext>
            </a:extLst>
          </p:cNvPr>
          <p:cNvSpPr txBox="1">
            <a:spLocks noChangeArrowheads="1"/>
          </p:cNvSpPr>
          <p:nvPr/>
        </p:nvSpPr>
        <p:spPr bwMode="auto">
          <a:xfrm>
            <a:off x="1311275" y="4440238"/>
            <a:ext cx="4471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具体的来说：形状由相差决定</a:t>
            </a:r>
            <a:r>
              <a:rPr lang="en-US" altLang="zh-CN"/>
              <a:t>.   </a:t>
            </a:r>
          </a:p>
        </p:txBody>
      </p:sp>
      <p:sp>
        <p:nvSpPr>
          <p:cNvPr id="9225" name="Text Box 9">
            <a:extLst>
              <a:ext uri="{FF2B5EF4-FFF2-40B4-BE49-F238E27FC236}">
                <a16:creationId xmlns:a16="http://schemas.microsoft.com/office/drawing/2014/main" id="{63734052-0776-4B28-B648-81D09EA00992}"/>
              </a:ext>
            </a:extLst>
          </p:cNvPr>
          <p:cNvSpPr txBox="1">
            <a:spLocks noChangeArrowheads="1"/>
          </p:cNvSpPr>
          <p:nvPr/>
        </p:nvSpPr>
        <p:spPr bwMode="auto">
          <a:xfrm>
            <a:off x="1295400" y="2133600"/>
            <a:ext cx="1109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消去  </a:t>
            </a:r>
            <a:r>
              <a:rPr lang="en-US" altLang="zh-CN" i="1"/>
              <a:t>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42" name="Object 2">
            <a:extLst>
              <a:ext uri="{FF2B5EF4-FFF2-40B4-BE49-F238E27FC236}">
                <a16:creationId xmlns:a16="http://schemas.microsoft.com/office/drawing/2014/main" id="{89D5FF5A-3E0C-4C61-985C-75F9CC297A92}"/>
              </a:ext>
            </a:extLst>
          </p:cNvPr>
          <p:cNvGraphicFramePr>
            <a:graphicFrameLocks noChangeAspect="1"/>
          </p:cNvGraphicFramePr>
          <p:nvPr/>
        </p:nvGraphicFramePr>
        <p:xfrm>
          <a:off x="2697163" y="2684463"/>
          <a:ext cx="1325562" cy="936625"/>
        </p:xfrm>
        <a:graphic>
          <a:graphicData uri="http://schemas.openxmlformats.org/presentationml/2006/ole">
            <mc:AlternateContent xmlns:mc="http://schemas.openxmlformats.org/markup-compatibility/2006">
              <mc:Choice xmlns:v="urn:schemas-microsoft-com:vml" Requires="v">
                <p:oleObj spid="_x0000_s10263" name="公式" r:id="rId3" imgW="609480" imgH="431640" progId="Equation.3">
                  <p:embed/>
                </p:oleObj>
              </mc:Choice>
              <mc:Fallback>
                <p:oleObj name="公式" r:id="rId3" imgW="60948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163" y="2684463"/>
                        <a:ext cx="13255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3">
            <a:extLst>
              <a:ext uri="{FF2B5EF4-FFF2-40B4-BE49-F238E27FC236}">
                <a16:creationId xmlns:a16="http://schemas.microsoft.com/office/drawing/2014/main" id="{2246AE38-78F6-4B4F-89B3-7AE57F785C3A}"/>
              </a:ext>
            </a:extLst>
          </p:cNvPr>
          <p:cNvGraphicFramePr>
            <a:graphicFrameLocks noChangeAspect="1"/>
          </p:cNvGraphicFramePr>
          <p:nvPr/>
        </p:nvGraphicFramePr>
        <p:xfrm>
          <a:off x="1276350" y="1008063"/>
          <a:ext cx="4438650" cy="514350"/>
        </p:xfrm>
        <a:graphic>
          <a:graphicData uri="http://schemas.openxmlformats.org/presentationml/2006/ole">
            <mc:AlternateContent xmlns:mc="http://schemas.openxmlformats.org/markup-compatibility/2006">
              <mc:Choice xmlns:v="urn:schemas-microsoft-com:vml" Requires="v">
                <p:oleObj spid="_x0000_s10264" name="公式" r:id="rId5" imgW="1942920" imgH="215640" progId="Equation.3">
                  <p:embed/>
                </p:oleObj>
              </mc:Choice>
              <mc:Fallback>
                <p:oleObj name="公式" r:id="rId5" imgW="1942920" imgH="215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350" y="1008063"/>
                        <a:ext cx="44386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4">
            <a:extLst>
              <a:ext uri="{FF2B5EF4-FFF2-40B4-BE49-F238E27FC236}">
                <a16:creationId xmlns:a16="http://schemas.microsoft.com/office/drawing/2014/main" id="{7E4AB4E2-9F79-4CB6-848A-EF3E0579517A}"/>
              </a:ext>
            </a:extLst>
          </p:cNvPr>
          <p:cNvGraphicFramePr>
            <a:graphicFrameLocks noChangeAspect="1"/>
          </p:cNvGraphicFramePr>
          <p:nvPr/>
        </p:nvGraphicFramePr>
        <p:xfrm>
          <a:off x="1676400" y="1541463"/>
          <a:ext cx="3429000" cy="1057275"/>
        </p:xfrm>
        <a:graphic>
          <a:graphicData uri="http://schemas.openxmlformats.org/presentationml/2006/ole">
            <mc:AlternateContent xmlns:mc="http://schemas.openxmlformats.org/markup-compatibility/2006">
              <mc:Choice xmlns:v="urn:schemas-microsoft-com:vml" Requires="v">
                <p:oleObj spid="_x0000_s10265" name="公式" r:id="rId7" imgW="1320480" imgH="482400" progId="Equation.3">
                  <p:embed/>
                </p:oleObj>
              </mc:Choice>
              <mc:Fallback>
                <p:oleObj name="公式" r:id="rId7" imgW="1320480" imgH="4824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1541463"/>
                        <a:ext cx="34290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50" name="Group 5">
            <a:extLst>
              <a:ext uri="{FF2B5EF4-FFF2-40B4-BE49-F238E27FC236}">
                <a16:creationId xmlns:a16="http://schemas.microsoft.com/office/drawing/2014/main" id="{6A76E752-56CA-4063-822A-73F49D694160}"/>
              </a:ext>
            </a:extLst>
          </p:cNvPr>
          <p:cNvGrpSpPr>
            <a:grpSpLocks/>
          </p:cNvGrpSpPr>
          <p:nvPr/>
        </p:nvGrpSpPr>
        <p:grpSpPr bwMode="auto">
          <a:xfrm>
            <a:off x="5867400" y="1465263"/>
            <a:ext cx="1784350" cy="2055812"/>
            <a:chOff x="3696" y="624"/>
            <a:chExt cx="1124" cy="1295"/>
          </a:xfrm>
        </p:grpSpPr>
        <p:sp>
          <p:nvSpPr>
            <p:cNvPr id="10255" name="Rectangle 6">
              <a:extLst>
                <a:ext uri="{FF2B5EF4-FFF2-40B4-BE49-F238E27FC236}">
                  <a16:creationId xmlns:a16="http://schemas.microsoft.com/office/drawing/2014/main" id="{47B3AA0D-3FAC-455D-8096-41FCB4BAEFB3}"/>
                </a:ext>
              </a:extLst>
            </p:cNvPr>
            <p:cNvSpPr>
              <a:spLocks noChangeArrowheads="1"/>
            </p:cNvSpPr>
            <p:nvPr/>
          </p:nvSpPr>
          <p:spPr bwMode="auto">
            <a:xfrm>
              <a:off x="3696" y="1008"/>
              <a:ext cx="768" cy="624"/>
            </a:xfrm>
            <a:prstGeom prst="rect">
              <a:avLst/>
            </a:prstGeom>
            <a:solidFill>
              <a:schemeClr val="bg1"/>
            </a:solidFill>
            <a:ln w="19050">
              <a:solidFill>
                <a:schemeClr val="tx1"/>
              </a:solidFill>
              <a:prstDash val="sysDot"/>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6" name="Line 7">
              <a:extLst>
                <a:ext uri="{FF2B5EF4-FFF2-40B4-BE49-F238E27FC236}">
                  <a16:creationId xmlns:a16="http://schemas.microsoft.com/office/drawing/2014/main" id="{1F9EA6D5-81B5-4765-A707-F3CD08D31E4D}"/>
                </a:ext>
              </a:extLst>
            </p:cNvPr>
            <p:cNvSpPr>
              <a:spLocks noChangeShapeType="1"/>
            </p:cNvSpPr>
            <p:nvPr/>
          </p:nvSpPr>
          <p:spPr bwMode="auto">
            <a:xfrm>
              <a:off x="3696" y="1366"/>
              <a:ext cx="768"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 name="Line 8">
              <a:extLst>
                <a:ext uri="{FF2B5EF4-FFF2-40B4-BE49-F238E27FC236}">
                  <a16:creationId xmlns:a16="http://schemas.microsoft.com/office/drawing/2014/main" id="{3D0B53DD-3C43-4F39-8F34-8EC01876355F}"/>
                </a:ext>
              </a:extLst>
            </p:cNvPr>
            <p:cNvSpPr>
              <a:spLocks noChangeShapeType="1"/>
            </p:cNvSpPr>
            <p:nvPr/>
          </p:nvSpPr>
          <p:spPr bwMode="auto">
            <a:xfrm>
              <a:off x="4080" y="1030"/>
              <a:ext cx="0" cy="62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 name="Line 9">
              <a:extLst>
                <a:ext uri="{FF2B5EF4-FFF2-40B4-BE49-F238E27FC236}">
                  <a16:creationId xmlns:a16="http://schemas.microsoft.com/office/drawing/2014/main" id="{9F1519BE-6E1B-4765-821B-7A5D4CB40D52}"/>
                </a:ext>
              </a:extLst>
            </p:cNvPr>
            <p:cNvSpPr>
              <a:spLocks noChangeShapeType="1"/>
            </p:cNvSpPr>
            <p:nvPr/>
          </p:nvSpPr>
          <p:spPr bwMode="auto">
            <a:xfrm flipV="1">
              <a:off x="3696" y="1030"/>
              <a:ext cx="768" cy="624"/>
            </a:xfrm>
            <a:prstGeom prst="line">
              <a:avLst/>
            </a:prstGeom>
            <a:noFill/>
            <a:ln w="31750">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259" name="Line 10">
              <a:extLst>
                <a:ext uri="{FF2B5EF4-FFF2-40B4-BE49-F238E27FC236}">
                  <a16:creationId xmlns:a16="http://schemas.microsoft.com/office/drawing/2014/main" id="{AA35EAF6-4B17-4241-9802-F967EB06D3D3}"/>
                </a:ext>
              </a:extLst>
            </p:cNvPr>
            <p:cNvSpPr>
              <a:spLocks noChangeShapeType="1"/>
            </p:cNvSpPr>
            <p:nvPr/>
          </p:nvSpPr>
          <p:spPr bwMode="auto">
            <a:xfrm flipV="1">
              <a:off x="4087" y="790"/>
              <a:ext cx="0" cy="2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260" name="Text Box 11">
              <a:extLst>
                <a:ext uri="{FF2B5EF4-FFF2-40B4-BE49-F238E27FC236}">
                  <a16:creationId xmlns:a16="http://schemas.microsoft.com/office/drawing/2014/main" id="{2F1ED228-724A-4392-B287-9AC74D38C343}"/>
                </a:ext>
              </a:extLst>
            </p:cNvPr>
            <p:cNvSpPr txBox="1">
              <a:spLocks noChangeArrowheads="1"/>
            </p:cNvSpPr>
            <p:nvPr/>
          </p:nvSpPr>
          <p:spPr bwMode="auto">
            <a:xfrm>
              <a:off x="4608"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p>
          </p:txBody>
        </p:sp>
        <p:sp>
          <p:nvSpPr>
            <p:cNvPr id="10261" name="Text Box 12">
              <a:extLst>
                <a:ext uri="{FF2B5EF4-FFF2-40B4-BE49-F238E27FC236}">
                  <a16:creationId xmlns:a16="http://schemas.microsoft.com/office/drawing/2014/main" id="{7CB8EE07-AB1D-40C5-861B-DF54545A39BC}"/>
                </a:ext>
              </a:extLst>
            </p:cNvPr>
            <p:cNvSpPr txBox="1">
              <a:spLocks noChangeArrowheads="1"/>
            </p:cNvSpPr>
            <p:nvPr/>
          </p:nvSpPr>
          <p:spPr bwMode="auto">
            <a:xfrm>
              <a:off x="3916" y="6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y</a:t>
              </a:r>
            </a:p>
          </p:txBody>
        </p:sp>
        <p:graphicFrame>
          <p:nvGraphicFramePr>
            <p:cNvPr id="10247" name="Object 13">
              <a:extLst>
                <a:ext uri="{FF2B5EF4-FFF2-40B4-BE49-F238E27FC236}">
                  <a16:creationId xmlns:a16="http://schemas.microsoft.com/office/drawing/2014/main" id="{B9CAE505-D553-4A05-9821-7F557120DA80}"/>
                </a:ext>
              </a:extLst>
            </p:cNvPr>
            <p:cNvGraphicFramePr>
              <a:graphicFrameLocks noChangeAspect="1"/>
            </p:cNvGraphicFramePr>
            <p:nvPr/>
          </p:nvGraphicFramePr>
          <p:xfrm>
            <a:off x="3847" y="971"/>
            <a:ext cx="243" cy="258"/>
          </p:xfrm>
          <a:graphic>
            <a:graphicData uri="http://schemas.openxmlformats.org/presentationml/2006/ole">
              <mc:AlternateContent xmlns:mc="http://schemas.openxmlformats.org/markup-compatibility/2006">
                <mc:Choice xmlns:v="urn:schemas-microsoft-com:vml" Requires="v">
                  <p:oleObj spid="_x0000_s10266" name="公式" r:id="rId9" imgW="203040" imgH="215640" progId="Equation.3">
                    <p:embed/>
                  </p:oleObj>
                </mc:Choice>
                <mc:Fallback>
                  <p:oleObj name="公式" r:id="rId9" imgW="203040" imgH="2156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7" y="971"/>
                          <a:ext cx="24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14">
              <a:extLst>
                <a:ext uri="{FF2B5EF4-FFF2-40B4-BE49-F238E27FC236}">
                  <a16:creationId xmlns:a16="http://schemas.microsoft.com/office/drawing/2014/main" id="{12099D0C-217F-4B1A-9377-0FB6A3757638}"/>
                </a:ext>
              </a:extLst>
            </p:cNvPr>
            <p:cNvGraphicFramePr>
              <a:graphicFrameLocks noChangeAspect="1"/>
            </p:cNvGraphicFramePr>
            <p:nvPr/>
          </p:nvGraphicFramePr>
          <p:xfrm>
            <a:off x="4245" y="1319"/>
            <a:ext cx="236" cy="268"/>
          </p:xfrm>
          <a:graphic>
            <a:graphicData uri="http://schemas.openxmlformats.org/presentationml/2006/ole">
              <mc:AlternateContent xmlns:mc="http://schemas.openxmlformats.org/markup-compatibility/2006">
                <mc:Choice xmlns:v="urn:schemas-microsoft-com:vml" Requires="v">
                  <p:oleObj spid="_x0000_s10267" name="公式" r:id="rId11" imgW="190440" imgH="215640" progId="Equation.3">
                    <p:embed/>
                  </p:oleObj>
                </mc:Choice>
                <mc:Fallback>
                  <p:oleObj name="公式" r:id="rId11" imgW="190440" imgH="21564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5" y="1319"/>
                          <a:ext cx="23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62" name="Line 15">
              <a:extLst>
                <a:ext uri="{FF2B5EF4-FFF2-40B4-BE49-F238E27FC236}">
                  <a16:creationId xmlns:a16="http://schemas.microsoft.com/office/drawing/2014/main" id="{BC79DF2B-8E82-4632-A06E-51F9116A95CD}"/>
                </a:ext>
              </a:extLst>
            </p:cNvPr>
            <p:cNvSpPr>
              <a:spLocks noChangeShapeType="1"/>
            </p:cNvSpPr>
            <p:nvPr/>
          </p:nvSpPr>
          <p:spPr bwMode="auto">
            <a:xfrm flipV="1">
              <a:off x="4464" y="1371"/>
              <a:ext cx="309"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49" name="Object 16">
              <a:extLst>
                <a:ext uri="{FF2B5EF4-FFF2-40B4-BE49-F238E27FC236}">
                  <a16:creationId xmlns:a16="http://schemas.microsoft.com/office/drawing/2014/main" id="{CAA4639B-84D7-4254-9668-C2A99D06FEFE}"/>
                </a:ext>
              </a:extLst>
            </p:cNvPr>
            <p:cNvGraphicFramePr>
              <a:graphicFrameLocks noChangeAspect="1"/>
            </p:cNvGraphicFramePr>
            <p:nvPr/>
          </p:nvGraphicFramePr>
          <p:xfrm>
            <a:off x="3840" y="1704"/>
            <a:ext cx="576" cy="215"/>
          </p:xfrm>
          <a:graphic>
            <a:graphicData uri="http://schemas.openxmlformats.org/presentationml/2006/ole">
              <mc:AlternateContent xmlns:mc="http://schemas.openxmlformats.org/markup-compatibility/2006">
                <mc:Choice xmlns:v="urn:schemas-microsoft-com:vml" Requires="v">
                  <p:oleObj spid="_x0000_s10268" name="公式" r:id="rId13" imgW="482400" imgH="177480" progId="Equation.3">
                    <p:embed/>
                  </p:oleObj>
                </mc:Choice>
                <mc:Fallback>
                  <p:oleObj name="公式" r:id="rId13" imgW="482400" imgH="17748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0" y="1704"/>
                          <a:ext cx="57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51" name="Rectangle 17">
            <a:extLst>
              <a:ext uri="{FF2B5EF4-FFF2-40B4-BE49-F238E27FC236}">
                <a16:creationId xmlns:a16="http://schemas.microsoft.com/office/drawing/2014/main" id="{87413074-372F-4E42-A57C-72675C034621}"/>
              </a:ext>
            </a:extLst>
          </p:cNvPr>
          <p:cNvSpPr>
            <a:spLocks noChangeArrowheads="1"/>
          </p:cNvSpPr>
          <p:nvPr/>
        </p:nvSpPr>
        <p:spPr bwMode="auto">
          <a:xfrm>
            <a:off x="4786313" y="5316538"/>
            <a:ext cx="32893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solidFill>
                  <a:srgbClr val="000000"/>
                </a:solidFill>
              </a:rPr>
              <a:t>——</a:t>
            </a:r>
            <a:r>
              <a:rPr lang="zh-CN" altLang="en-US">
                <a:solidFill>
                  <a:srgbClr val="000000"/>
                </a:solidFill>
              </a:rPr>
              <a:t>合振动也是谐振动   </a:t>
            </a:r>
            <a:endParaRPr lang="zh-CN" altLang="en-US"/>
          </a:p>
        </p:txBody>
      </p:sp>
      <p:sp>
        <p:nvSpPr>
          <p:cNvPr id="10252" name="Rectangle 18">
            <a:extLst>
              <a:ext uri="{FF2B5EF4-FFF2-40B4-BE49-F238E27FC236}">
                <a16:creationId xmlns:a16="http://schemas.microsoft.com/office/drawing/2014/main" id="{507AB305-E7EB-4241-894B-0F329BDA33B0}"/>
              </a:ext>
            </a:extLst>
          </p:cNvPr>
          <p:cNvSpPr>
            <a:spLocks noChangeArrowheads="1"/>
          </p:cNvSpPr>
          <p:nvPr/>
        </p:nvSpPr>
        <p:spPr bwMode="auto">
          <a:xfrm>
            <a:off x="1117600" y="3552825"/>
            <a:ext cx="30940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轨迹为过原点的直线  </a:t>
            </a:r>
          </a:p>
        </p:txBody>
      </p:sp>
      <p:sp>
        <p:nvSpPr>
          <p:cNvPr id="10253" name="Rectangle 19">
            <a:extLst>
              <a:ext uri="{FF2B5EF4-FFF2-40B4-BE49-F238E27FC236}">
                <a16:creationId xmlns:a16="http://schemas.microsoft.com/office/drawing/2014/main" id="{43F3A168-6EFE-45D4-90F6-06ED2CE4B4A3}"/>
              </a:ext>
            </a:extLst>
          </p:cNvPr>
          <p:cNvSpPr>
            <a:spLocks noChangeArrowheads="1"/>
          </p:cNvSpPr>
          <p:nvPr/>
        </p:nvSpPr>
        <p:spPr bwMode="auto">
          <a:xfrm>
            <a:off x="1119188" y="4081463"/>
            <a:ext cx="59356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时刻</a:t>
            </a:r>
            <a:r>
              <a:rPr lang="en-US" altLang="zh-CN" i="1"/>
              <a:t>t </a:t>
            </a:r>
            <a:r>
              <a:rPr lang="zh-CN" altLang="en-US"/>
              <a:t>质点离开平衡位置的位移（合振动） </a:t>
            </a:r>
          </a:p>
        </p:txBody>
      </p:sp>
      <p:graphicFrame>
        <p:nvGraphicFramePr>
          <p:cNvPr id="10245" name="Object 20">
            <a:extLst>
              <a:ext uri="{FF2B5EF4-FFF2-40B4-BE49-F238E27FC236}">
                <a16:creationId xmlns:a16="http://schemas.microsoft.com/office/drawing/2014/main" id="{3D4EB81B-FB65-48AC-B80B-3DCC2C4F9F45}"/>
              </a:ext>
            </a:extLst>
          </p:cNvPr>
          <p:cNvGraphicFramePr>
            <a:graphicFrameLocks noChangeAspect="1"/>
          </p:cNvGraphicFramePr>
          <p:nvPr/>
        </p:nvGraphicFramePr>
        <p:xfrm>
          <a:off x="2097088" y="4686300"/>
          <a:ext cx="5065712" cy="560388"/>
        </p:xfrm>
        <a:graphic>
          <a:graphicData uri="http://schemas.openxmlformats.org/presentationml/2006/ole">
            <mc:AlternateContent xmlns:mc="http://schemas.openxmlformats.org/markup-compatibility/2006">
              <mc:Choice xmlns:v="urn:schemas-microsoft-com:vml" Requires="v">
                <p:oleObj spid="_x0000_s10269" name="公式" r:id="rId15" imgW="2425680" imgH="291960" progId="Equation.3">
                  <p:embed/>
                </p:oleObj>
              </mc:Choice>
              <mc:Fallback>
                <p:oleObj name="公式" r:id="rId15" imgW="2425680" imgH="29196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97088" y="4686300"/>
                        <a:ext cx="5065712"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21">
            <a:extLst>
              <a:ext uri="{FF2B5EF4-FFF2-40B4-BE49-F238E27FC236}">
                <a16:creationId xmlns:a16="http://schemas.microsoft.com/office/drawing/2014/main" id="{1433977D-C490-469B-AC04-11D2034DBECD}"/>
              </a:ext>
            </a:extLst>
          </p:cNvPr>
          <p:cNvGraphicFramePr>
            <a:graphicFrameLocks noChangeAspect="1"/>
          </p:cNvGraphicFramePr>
          <p:nvPr/>
        </p:nvGraphicFramePr>
        <p:xfrm>
          <a:off x="3124200" y="5759450"/>
          <a:ext cx="1814513" cy="565150"/>
        </p:xfrm>
        <a:graphic>
          <a:graphicData uri="http://schemas.openxmlformats.org/presentationml/2006/ole">
            <mc:AlternateContent xmlns:mc="http://schemas.openxmlformats.org/markup-compatibility/2006">
              <mc:Choice xmlns:v="urn:schemas-microsoft-com:vml" Requires="v">
                <p:oleObj spid="_x0000_s10270" name="公式" r:id="rId17" imgW="939600" imgH="291960" progId="Equation.3">
                  <p:embed/>
                </p:oleObj>
              </mc:Choice>
              <mc:Fallback>
                <p:oleObj name="公式" r:id="rId17" imgW="939600" imgH="29196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24200" y="5759450"/>
                        <a:ext cx="181451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4" name="Text Box 22">
            <a:extLst>
              <a:ext uri="{FF2B5EF4-FFF2-40B4-BE49-F238E27FC236}">
                <a16:creationId xmlns:a16="http://schemas.microsoft.com/office/drawing/2014/main" id="{9246B0E0-7ED7-4386-AB17-EBE985F15BA2}"/>
              </a:ext>
            </a:extLst>
          </p:cNvPr>
          <p:cNvSpPr txBox="1">
            <a:spLocks noChangeArrowheads="1"/>
          </p:cNvSpPr>
          <p:nvPr/>
        </p:nvSpPr>
        <p:spPr bwMode="auto">
          <a:xfrm>
            <a:off x="914400" y="533400"/>
            <a:ext cx="7202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(1)</a:t>
            </a:r>
            <a:r>
              <a:rPr lang="zh-CN" altLang="en-US"/>
              <a:t>分振动相位相同或相反，全振动轨迹蜕化为直线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3" name="Rectangle 2">
            <a:extLst>
              <a:ext uri="{FF2B5EF4-FFF2-40B4-BE49-F238E27FC236}">
                <a16:creationId xmlns:a16="http://schemas.microsoft.com/office/drawing/2014/main" id="{BC26F844-522C-427A-846D-DF3C64434834}"/>
              </a:ext>
            </a:extLst>
          </p:cNvPr>
          <p:cNvSpPr>
            <a:spLocks noChangeArrowheads="1"/>
          </p:cNvSpPr>
          <p:nvPr/>
        </p:nvSpPr>
        <p:spPr bwMode="auto">
          <a:xfrm>
            <a:off x="2438400" y="2057400"/>
            <a:ext cx="24034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亦为简谐振动</a:t>
            </a:r>
            <a:r>
              <a:rPr lang="en-US" altLang="zh-CN"/>
              <a:t>.    </a:t>
            </a:r>
          </a:p>
        </p:txBody>
      </p:sp>
      <p:graphicFrame>
        <p:nvGraphicFramePr>
          <p:cNvPr id="11266" name="Object 3">
            <a:extLst>
              <a:ext uri="{FF2B5EF4-FFF2-40B4-BE49-F238E27FC236}">
                <a16:creationId xmlns:a16="http://schemas.microsoft.com/office/drawing/2014/main" id="{0604EE71-4454-4A3C-91D1-7E10296778C0}"/>
              </a:ext>
            </a:extLst>
          </p:cNvPr>
          <p:cNvGraphicFramePr>
            <a:graphicFrameLocks noChangeAspect="1"/>
          </p:cNvGraphicFramePr>
          <p:nvPr/>
        </p:nvGraphicFramePr>
        <p:xfrm>
          <a:off x="2541588" y="1176338"/>
          <a:ext cx="1635125" cy="855662"/>
        </p:xfrm>
        <a:graphic>
          <a:graphicData uri="http://schemas.openxmlformats.org/presentationml/2006/ole">
            <mc:AlternateContent xmlns:mc="http://schemas.openxmlformats.org/markup-compatibility/2006">
              <mc:Choice xmlns:v="urn:schemas-microsoft-com:vml" Requires="v">
                <p:oleObj spid="_x0000_s11285" name="公式" r:id="rId3" imgW="825480" imgH="431640" progId="Equation.3">
                  <p:embed/>
                </p:oleObj>
              </mc:Choice>
              <mc:Fallback>
                <p:oleObj name="公式" r:id="rId3" imgW="8254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1588" y="1176338"/>
                        <a:ext cx="1635125"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4">
            <a:extLst>
              <a:ext uri="{FF2B5EF4-FFF2-40B4-BE49-F238E27FC236}">
                <a16:creationId xmlns:a16="http://schemas.microsoft.com/office/drawing/2014/main" id="{482562A3-96E0-4E4A-A966-AF714593B7B0}"/>
              </a:ext>
            </a:extLst>
          </p:cNvPr>
          <p:cNvGraphicFramePr>
            <a:graphicFrameLocks noChangeAspect="1"/>
          </p:cNvGraphicFramePr>
          <p:nvPr/>
        </p:nvGraphicFramePr>
        <p:xfrm>
          <a:off x="1196975" y="581025"/>
          <a:ext cx="4786313" cy="488950"/>
        </p:xfrm>
        <a:graphic>
          <a:graphicData uri="http://schemas.openxmlformats.org/presentationml/2006/ole">
            <mc:AlternateContent xmlns:mc="http://schemas.openxmlformats.org/markup-compatibility/2006">
              <mc:Choice xmlns:v="urn:schemas-microsoft-com:vml" Requires="v">
                <p:oleObj spid="_x0000_s11286" name="公式" r:id="rId5" imgW="2209680" imgH="215640" progId="Equation.3">
                  <p:embed/>
                </p:oleObj>
              </mc:Choice>
              <mc:Fallback>
                <p:oleObj name="公式" r:id="rId5" imgW="220968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975" y="581025"/>
                        <a:ext cx="4786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74" name="Group 5">
            <a:extLst>
              <a:ext uri="{FF2B5EF4-FFF2-40B4-BE49-F238E27FC236}">
                <a16:creationId xmlns:a16="http://schemas.microsoft.com/office/drawing/2014/main" id="{531DD6F2-7543-4A4A-B0DF-5042B54623B0}"/>
              </a:ext>
            </a:extLst>
          </p:cNvPr>
          <p:cNvGrpSpPr>
            <a:grpSpLocks/>
          </p:cNvGrpSpPr>
          <p:nvPr/>
        </p:nvGrpSpPr>
        <p:grpSpPr bwMode="auto">
          <a:xfrm>
            <a:off x="5845175" y="1025525"/>
            <a:ext cx="1784350" cy="2055813"/>
            <a:chOff x="1632" y="2277"/>
            <a:chExt cx="1124" cy="1295"/>
          </a:xfrm>
        </p:grpSpPr>
        <p:sp>
          <p:nvSpPr>
            <p:cNvPr id="11277" name="Rectangle 6">
              <a:extLst>
                <a:ext uri="{FF2B5EF4-FFF2-40B4-BE49-F238E27FC236}">
                  <a16:creationId xmlns:a16="http://schemas.microsoft.com/office/drawing/2014/main" id="{105F98F1-494B-4B4B-B63D-CBD15F5EC9AC}"/>
                </a:ext>
              </a:extLst>
            </p:cNvPr>
            <p:cNvSpPr>
              <a:spLocks noChangeArrowheads="1"/>
            </p:cNvSpPr>
            <p:nvPr/>
          </p:nvSpPr>
          <p:spPr bwMode="auto">
            <a:xfrm>
              <a:off x="1632" y="2661"/>
              <a:ext cx="768" cy="624"/>
            </a:xfrm>
            <a:prstGeom prst="rect">
              <a:avLst/>
            </a:prstGeom>
            <a:solidFill>
              <a:schemeClr val="bg1"/>
            </a:solidFill>
            <a:ln w="19050">
              <a:solidFill>
                <a:schemeClr val="tx1"/>
              </a:solidFill>
              <a:prstDash val="sysDot"/>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8" name="Line 7">
              <a:extLst>
                <a:ext uri="{FF2B5EF4-FFF2-40B4-BE49-F238E27FC236}">
                  <a16:creationId xmlns:a16="http://schemas.microsoft.com/office/drawing/2014/main" id="{8AEB04E7-0D13-4720-BF41-6C40C9B70D3B}"/>
                </a:ext>
              </a:extLst>
            </p:cNvPr>
            <p:cNvSpPr>
              <a:spLocks noChangeShapeType="1"/>
            </p:cNvSpPr>
            <p:nvPr/>
          </p:nvSpPr>
          <p:spPr bwMode="auto">
            <a:xfrm>
              <a:off x="1632" y="3019"/>
              <a:ext cx="768"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Line 8">
              <a:extLst>
                <a:ext uri="{FF2B5EF4-FFF2-40B4-BE49-F238E27FC236}">
                  <a16:creationId xmlns:a16="http://schemas.microsoft.com/office/drawing/2014/main" id="{2D77AEBF-ACC9-4F53-9496-A4734198BDC8}"/>
                </a:ext>
              </a:extLst>
            </p:cNvPr>
            <p:cNvSpPr>
              <a:spLocks noChangeShapeType="1"/>
            </p:cNvSpPr>
            <p:nvPr/>
          </p:nvSpPr>
          <p:spPr bwMode="auto">
            <a:xfrm>
              <a:off x="2016" y="2683"/>
              <a:ext cx="0" cy="62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Line 9">
              <a:extLst>
                <a:ext uri="{FF2B5EF4-FFF2-40B4-BE49-F238E27FC236}">
                  <a16:creationId xmlns:a16="http://schemas.microsoft.com/office/drawing/2014/main" id="{A5016D35-FD14-47D8-A007-C696F751E96B}"/>
                </a:ext>
              </a:extLst>
            </p:cNvPr>
            <p:cNvSpPr>
              <a:spLocks noChangeShapeType="1"/>
            </p:cNvSpPr>
            <p:nvPr/>
          </p:nvSpPr>
          <p:spPr bwMode="auto">
            <a:xfrm flipH="1" flipV="1">
              <a:off x="1632" y="2683"/>
              <a:ext cx="768" cy="624"/>
            </a:xfrm>
            <a:prstGeom prst="line">
              <a:avLst/>
            </a:prstGeom>
            <a:noFill/>
            <a:ln w="31750">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281" name="Line 10">
              <a:extLst>
                <a:ext uri="{FF2B5EF4-FFF2-40B4-BE49-F238E27FC236}">
                  <a16:creationId xmlns:a16="http://schemas.microsoft.com/office/drawing/2014/main" id="{7AAC80E6-1CF3-4786-BEA9-BCB9C066DE6B}"/>
                </a:ext>
              </a:extLst>
            </p:cNvPr>
            <p:cNvSpPr>
              <a:spLocks noChangeShapeType="1"/>
            </p:cNvSpPr>
            <p:nvPr/>
          </p:nvSpPr>
          <p:spPr bwMode="auto">
            <a:xfrm flipV="1">
              <a:off x="2023" y="2443"/>
              <a:ext cx="0" cy="2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282" name="Text Box 11">
              <a:extLst>
                <a:ext uri="{FF2B5EF4-FFF2-40B4-BE49-F238E27FC236}">
                  <a16:creationId xmlns:a16="http://schemas.microsoft.com/office/drawing/2014/main" id="{013572D2-C2DC-4292-95D1-F1B922D107F4}"/>
                </a:ext>
              </a:extLst>
            </p:cNvPr>
            <p:cNvSpPr txBox="1">
              <a:spLocks noChangeArrowheads="1"/>
            </p:cNvSpPr>
            <p:nvPr/>
          </p:nvSpPr>
          <p:spPr bwMode="auto">
            <a:xfrm>
              <a:off x="2544" y="29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p>
          </p:txBody>
        </p:sp>
        <p:sp>
          <p:nvSpPr>
            <p:cNvPr id="11283" name="Text Box 12">
              <a:extLst>
                <a:ext uri="{FF2B5EF4-FFF2-40B4-BE49-F238E27FC236}">
                  <a16:creationId xmlns:a16="http://schemas.microsoft.com/office/drawing/2014/main" id="{BF54541F-2658-45F4-B3FA-30DED57C70E1}"/>
                </a:ext>
              </a:extLst>
            </p:cNvPr>
            <p:cNvSpPr txBox="1">
              <a:spLocks noChangeArrowheads="1"/>
            </p:cNvSpPr>
            <p:nvPr/>
          </p:nvSpPr>
          <p:spPr bwMode="auto">
            <a:xfrm>
              <a:off x="1852" y="22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y</a:t>
              </a:r>
            </a:p>
          </p:txBody>
        </p:sp>
        <p:graphicFrame>
          <p:nvGraphicFramePr>
            <p:cNvPr id="11270" name="Object 13">
              <a:extLst>
                <a:ext uri="{FF2B5EF4-FFF2-40B4-BE49-F238E27FC236}">
                  <a16:creationId xmlns:a16="http://schemas.microsoft.com/office/drawing/2014/main" id="{DFD5CD41-83B4-4380-A4B3-4CDC63E09F3E}"/>
                </a:ext>
              </a:extLst>
            </p:cNvPr>
            <p:cNvGraphicFramePr>
              <a:graphicFrameLocks noChangeAspect="1"/>
            </p:cNvGraphicFramePr>
            <p:nvPr/>
          </p:nvGraphicFramePr>
          <p:xfrm>
            <a:off x="1783" y="2624"/>
            <a:ext cx="243" cy="258"/>
          </p:xfrm>
          <a:graphic>
            <a:graphicData uri="http://schemas.openxmlformats.org/presentationml/2006/ole">
              <mc:AlternateContent xmlns:mc="http://schemas.openxmlformats.org/markup-compatibility/2006">
                <mc:Choice xmlns:v="urn:schemas-microsoft-com:vml" Requires="v">
                  <p:oleObj spid="_x0000_s11287" name="公式" r:id="rId7" imgW="203040" imgH="215640" progId="Equation.3">
                    <p:embed/>
                  </p:oleObj>
                </mc:Choice>
                <mc:Fallback>
                  <p:oleObj name="公式" r:id="rId7" imgW="203040" imgH="21564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3" y="2624"/>
                          <a:ext cx="24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14">
              <a:extLst>
                <a:ext uri="{FF2B5EF4-FFF2-40B4-BE49-F238E27FC236}">
                  <a16:creationId xmlns:a16="http://schemas.microsoft.com/office/drawing/2014/main" id="{B567F62C-CDC2-40A2-9E1E-2902009F0D76}"/>
                </a:ext>
              </a:extLst>
            </p:cNvPr>
            <p:cNvGraphicFramePr>
              <a:graphicFrameLocks noChangeAspect="1"/>
            </p:cNvGraphicFramePr>
            <p:nvPr/>
          </p:nvGraphicFramePr>
          <p:xfrm>
            <a:off x="2181" y="2972"/>
            <a:ext cx="236" cy="268"/>
          </p:xfrm>
          <a:graphic>
            <a:graphicData uri="http://schemas.openxmlformats.org/presentationml/2006/ole">
              <mc:AlternateContent xmlns:mc="http://schemas.openxmlformats.org/markup-compatibility/2006">
                <mc:Choice xmlns:v="urn:schemas-microsoft-com:vml" Requires="v">
                  <p:oleObj spid="_x0000_s11288" name="公式" r:id="rId9" imgW="190440" imgH="215640" progId="Equation.3">
                    <p:embed/>
                  </p:oleObj>
                </mc:Choice>
                <mc:Fallback>
                  <p:oleObj name="公式" r:id="rId9" imgW="190440" imgH="2156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1" y="2972"/>
                          <a:ext cx="23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4" name="Line 15">
              <a:extLst>
                <a:ext uri="{FF2B5EF4-FFF2-40B4-BE49-F238E27FC236}">
                  <a16:creationId xmlns:a16="http://schemas.microsoft.com/office/drawing/2014/main" id="{C8619980-5CBF-4955-BB78-B3107B2E49C0}"/>
                </a:ext>
              </a:extLst>
            </p:cNvPr>
            <p:cNvSpPr>
              <a:spLocks noChangeShapeType="1"/>
            </p:cNvSpPr>
            <p:nvPr/>
          </p:nvSpPr>
          <p:spPr bwMode="auto">
            <a:xfrm flipV="1">
              <a:off x="2400" y="3024"/>
              <a:ext cx="309"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72" name="Object 16">
              <a:extLst>
                <a:ext uri="{FF2B5EF4-FFF2-40B4-BE49-F238E27FC236}">
                  <a16:creationId xmlns:a16="http://schemas.microsoft.com/office/drawing/2014/main" id="{8C16A80F-F520-4961-888F-F4F9D0B2C1C5}"/>
                </a:ext>
              </a:extLst>
            </p:cNvPr>
            <p:cNvGraphicFramePr>
              <a:graphicFrameLocks noChangeAspect="1"/>
            </p:cNvGraphicFramePr>
            <p:nvPr/>
          </p:nvGraphicFramePr>
          <p:xfrm>
            <a:off x="1708" y="3357"/>
            <a:ext cx="606" cy="215"/>
          </p:xfrm>
          <a:graphic>
            <a:graphicData uri="http://schemas.openxmlformats.org/presentationml/2006/ole">
              <mc:AlternateContent xmlns:mc="http://schemas.openxmlformats.org/markup-compatibility/2006">
                <mc:Choice xmlns:v="urn:schemas-microsoft-com:vml" Requires="v">
                  <p:oleObj spid="_x0000_s11289" name="公式" r:id="rId11" imgW="507960" imgH="177480" progId="Equation.3">
                    <p:embed/>
                  </p:oleObj>
                </mc:Choice>
                <mc:Fallback>
                  <p:oleObj name="公式" r:id="rId11" imgW="507960" imgH="177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8" y="3357"/>
                          <a:ext cx="60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268" name="Object 17">
            <a:extLst>
              <a:ext uri="{FF2B5EF4-FFF2-40B4-BE49-F238E27FC236}">
                <a16:creationId xmlns:a16="http://schemas.microsoft.com/office/drawing/2014/main" id="{9D3C0644-4257-4349-AD9D-3CFE1F859F50}"/>
              </a:ext>
            </a:extLst>
          </p:cNvPr>
          <p:cNvGraphicFramePr>
            <a:graphicFrameLocks noChangeAspect="1"/>
          </p:cNvGraphicFramePr>
          <p:nvPr/>
        </p:nvGraphicFramePr>
        <p:xfrm>
          <a:off x="1828800" y="3048000"/>
          <a:ext cx="2971800" cy="847725"/>
        </p:xfrm>
        <a:graphic>
          <a:graphicData uri="http://schemas.openxmlformats.org/presentationml/2006/ole">
            <mc:AlternateContent xmlns:mc="http://schemas.openxmlformats.org/markup-compatibility/2006">
              <mc:Choice xmlns:v="urn:schemas-microsoft-com:vml" Requires="v">
                <p:oleObj spid="_x0000_s11290" name="公式" r:id="rId13" imgW="1244520" imgH="393480" progId="Equation.3">
                  <p:embed/>
                </p:oleObj>
              </mc:Choice>
              <mc:Fallback>
                <p:oleObj name="公式" r:id="rId13" imgW="1244520" imgH="39348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3048000"/>
                        <a:ext cx="2971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18">
            <a:extLst>
              <a:ext uri="{FF2B5EF4-FFF2-40B4-BE49-F238E27FC236}">
                <a16:creationId xmlns:a16="http://schemas.microsoft.com/office/drawing/2014/main" id="{A25733C0-21A6-41EB-BA4D-767AF1FD2527}"/>
              </a:ext>
            </a:extLst>
          </p:cNvPr>
          <p:cNvGraphicFramePr>
            <a:graphicFrameLocks noChangeAspect="1"/>
          </p:cNvGraphicFramePr>
          <p:nvPr/>
        </p:nvGraphicFramePr>
        <p:xfrm>
          <a:off x="2614613" y="3865563"/>
          <a:ext cx="1728787" cy="1011237"/>
        </p:xfrm>
        <a:graphic>
          <a:graphicData uri="http://schemas.openxmlformats.org/presentationml/2006/ole">
            <mc:AlternateContent xmlns:mc="http://schemas.openxmlformats.org/markup-compatibility/2006">
              <mc:Choice xmlns:v="urn:schemas-microsoft-com:vml" Requires="v">
                <p:oleObj spid="_x0000_s11291" name="公式" r:id="rId15" imgW="825480" imgH="482400" progId="Equation.3">
                  <p:embed/>
                </p:oleObj>
              </mc:Choice>
              <mc:Fallback>
                <p:oleObj name="公式" r:id="rId15" imgW="825480" imgH="48240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14613" y="3865563"/>
                        <a:ext cx="172878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5" name="Text Box 19">
            <a:extLst>
              <a:ext uri="{FF2B5EF4-FFF2-40B4-BE49-F238E27FC236}">
                <a16:creationId xmlns:a16="http://schemas.microsoft.com/office/drawing/2014/main" id="{4A063AE6-B933-49FC-B6AA-047CE2E14CBC}"/>
              </a:ext>
            </a:extLst>
          </p:cNvPr>
          <p:cNvSpPr txBox="1">
            <a:spLocks noChangeArrowheads="1"/>
          </p:cNvSpPr>
          <p:nvPr/>
        </p:nvSpPr>
        <p:spPr bwMode="auto">
          <a:xfrm>
            <a:off x="4953000" y="4114800"/>
            <a:ext cx="2236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FF"/>
                </a:solidFill>
                <a:ea typeface="楷体_GB2312" pitchFamily="49" charset="-122"/>
              </a:rPr>
              <a:t>正椭圆或圆</a:t>
            </a:r>
            <a:r>
              <a:rPr lang="en-US" altLang="zh-CN" sz="2800">
                <a:solidFill>
                  <a:srgbClr val="0000FF"/>
                </a:solidFill>
                <a:ea typeface="楷体_GB2312" pitchFamily="49" charset="-122"/>
              </a:rPr>
              <a:t>.  </a:t>
            </a:r>
          </a:p>
        </p:txBody>
      </p:sp>
      <p:sp>
        <p:nvSpPr>
          <p:cNvPr id="11276" name="Text Box 20">
            <a:extLst>
              <a:ext uri="{FF2B5EF4-FFF2-40B4-BE49-F238E27FC236}">
                <a16:creationId xmlns:a16="http://schemas.microsoft.com/office/drawing/2014/main" id="{83EBAF9E-1F23-43AA-9B05-660A80983186}"/>
              </a:ext>
            </a:extLst>
          </p:cNvPr>
          <p:cNvSpPr txBox="1">
            <a:spLocks noChangeArrowheads="1"/>
          </p:cNvSpPr>
          <p:nvPr/>
        </p:nvSpPr>
        <p:spPr bwMode="auto">
          <a:xfrm>
            <a:off x="1143000" y="3190875"/>
            <a:ext cx="60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t>(2)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290" name="Object 2">
            <a:extLst>
              <a:ext uri="{FF2B5EF4-FFF2-40B4-BE49-F238E27FC236}">
                <a16:creationId xmlns:a16="http://schemas.microsoft.com/office/drawing/2014/main" id="{BAD4BD69-FA5F-4BA8-98F1-B2146704746E}"/>
              </a:ext>
            </a:extLst>
          </p:cNvPr>
          <p:cNvGraphicFramePr>
            <a:graphicFrameLocks noChangeAspect="1"/>
          </p:cNvGraphicFramePr>
          <p:nvPr/>
        </p:nvGraphicFramePr>
        <p:xfrm>
          <a:off x="1600200" y="1752600"/>
          <a:ext cx="1747838" cy="423863"/>
        </p:xfrm>
        <a:graphic>
          <a:graphicData uri="http://schemas.openxmlformats.org/presentationml/2006/ole">
            <mc:AlternateContent xmlns:mc="http://schemas.openxmlformats.org/markup-compatibility/2006">
              <mc:Choice xmlns:v="urn:schemas-microsoft-com:vml" Requires="v">
                <p:oleObj spid="_x0000_s12297" name="公式" r:id="rId3" imgW="723600" imgH="177480" progId="Equation.3">
                  <p:embed/>
                </p:oleObj>
              </mc:Choice>
              <mc:Fallback>
                <p:oleObj name="公式" r:id="rId3" imgW="723600" imgH="177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752600"/>
                        <a:ext cx="1747838"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 name="Text Box 3">
            <a:extLst>
              <a:ext uri="{FF2B5EF4-FFF2-40B4-BE49-F238E27FC236}">
                <a16:creationId xmlns:a16="http://schemas.microsoft.com/office/drawing/2014/main" id="{60C71392-8E5D-4492-900E-64DDF62A4BB3}"/>
              </a:ext>
            </a:extLst>
          </p:cNvPr>
          <p:cNvSpPr txBox="1">
            <a:spLocks noChangeArrowheads="1"/>
          </p:cNvSpPr>
          <p:nvPr/>
        </p:nvSpPr>
        <p:spPr bwMode="auto">
          <a:xfrm>
            <a:off x="3638550" y="1714500"/>
            <a:ext cx="40767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000000"/>
                </a:solidFill>
              </a:rPr>
              <a:t>质点沿顺时针方向运动</a:t>
            </a:r>
          </a:p>
        </p:txBody>
      </p:sp>
      <p:graphicFrame>
        <p:nvGraphicFramePr>
          <p:cNvPr id="12291" name="Object 4">
            <a:extLst>
              <a:ext uri="{FF2B5EF4-FFF2-40B4-BE49-F238E27FC236}">
                <a16:creationId xmlns:a16="http://schemas.microsoft.com/office/drawing/2014/main" id="{AF060BE2-2C0F-4B39-9F3E-62AFFA8E33DE}"/>
              </a:ext>
            </a:extLst>
          </p:cNvPr>
          <p:cNvGraphicFramePr>
            <a:graphicFrameLocks noChangeAspect="1"/>
          </p:cNvGraphicFramePr>
          <p:nvPr/>
        </p:nvGraphicFramePr>
        <p:xfrm>
          <a:off x="1690688" y="2362200"/>
          <a:ext cx="1874837" cy="407988"/>
        </p:xfrm>
        <a:graphic>
          <a:graphicData uri="http://schemas.openxmlformats.org/presentationml/2006/ole">
            <mc:AlternateContent xmlns:mc="http://schemas.openxmlformats.org/markup-compatibility/2006">
              <mc:Choice xmlns:v="urn:schemas-microsoft-com:vml" Requires="v">
                <p:oleObj spid="_x0000_s12298" name="公式" r:id="rId5" imgW="812520" imgH="177480" progId="Equation.3">
                  <p:embed/>
                </p:oleObj>
              </mc:Choice>
              <mc:Fallback>
                <p:oleObj name="公式" r:id="rId5" imgW="812520" imgH="177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0688" y="2362200"/>
                        <a:ext cx="1874837"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Text Box 5">
            <a:extLst>
              <a:ext uri="{FF2B5EF4-FFF2-40B4-BE49-F238E27FC236}">
                <a16:creationId xmlns:a16="http://schemas.microsoft.com/office/drawing/2014/main" id="{CDD23266-34A0-49B6-BD67-830B3BE1A971}"/>
              </a:ext>
            </a:extLst>
          </p:cNvPr>
          <p:cNvSpPr txBox="1">
            <a:spLocks noChangeArrowheads="1"/>
          </p:cNvSpPr>
          <p:nvPr/>
        </p:nvSpPr>
        <p:spPr bwMode="auto">
          <a:xfrm>
            <a:off x="3657600" y="2286000"/>
            <a:ext cx="40576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000000"/>
                </a:solidFill>
              </a:rPr>
              <a:t>质点沿逆时针方向运动</a:t>
            </a:r>
          </a:p>
        </p:txBody>
      </p:sp>
      <p:sp>
        <p:nvSpPr>
          <p:cNvPr id="12294" name="Rectangle 6">
            <a:extLst>
              <a:ext uri="{FF2B5EF4-FFF2-40B4-BE49-F238E27FC236}">
                <a16:creationId xmlns:a16="http://schemas.microsoft.com/office/drawing/2014/main" id="{AB224AFE-5DD5-4586-AA86-110FF8CE0ADA}"/>
              </a:ext>
            </a:extLst>
          </p:cNvPr>
          <p:cNvSpPr>
            <a:spLocks noChangeArrowheads="1"/>
          </p:cNvSpPr>
          <p:nvPr/>
        </p:nvSpPr>
        <p:spPr bwMode="auto">
          <a:xfrm>
            <a:off x="1066800" y="609600"/>
            <a:ext cx="68580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solidFill>
                  <a:srgbClr val="000000"/>
                </a:solidFill>
              </a:rPr>
              <a:t>(3) </a:t>
            </a:r>
            <a:r>
              <a:rPr lang="en-US" altLang="zh-CN">
                <a:solidFill>
                  <a:srgbClr val="000000"/>
                </a:solidFill>
                <a:sym typeface="Symbol" panose="05050102010706020507" pitchFamily="18" charset="2"/>
              </a:rPr>
              <a:t></a:t>
            </a:r>
            <a:r>
              <a:rPr lang="en-US" altLang="zh-CN" i="1">
                <a:solidFill>
                  <a:srgbClr val="000000"/>
                </a:solidFill>
                <a:sym typeface="Symbol" panose="05050102010706020507" pitchFamily="18" charset="2"/>
              </a:rPr>
              <a:t></a:t>
            </a:r>
            <a:r>
              <a:rPr lang="zh-CN" altLang="en-US">
                <a:solidFill>
                  <a:srgbClr val="000000"/>
                </a:solidFill>
              </a:rPr>
              <a:t>为其它值，合振动的轨迹表现为方位与形状各不相同的椭圆，质点运动方向亦各异</a:t>
            </a:r>
            <a:r>
              <a:rPr lang="en-US" altLang="zh-CN">
                <a:solidFill>
                  <a:srgbClr val="000000"/>
                </a:solidFill>
              </a:rPr>
              <a:t>.</a:t>
            </a:r>
          </a:p>
        </p:txBody>
      </p:sp>
      <p:sp>
        <p:nvSpPr>
          <p:cNvPr id="12295" name="Text Box 7">
            <a:extLst>
              <a:ext uri="{FF2B5EF4-FFF2-40B4-BE49-F238E27FC236}">
                <a16:creationId xmlns:a16="http://schemas.microsoft.com/office/drawing/2014/main" id="{B4E74F4C-1CFC-40D7-9F0B-43E00AC0F85D}"/>
              </a:ext>
            </a:extLst>
          </p:cNvPr>
          <p:cNvSpPr txBox="1">
            <a:spLocks noChangeArrowheads="1"/>
          </p:cNvSpPr>
          <p:nvPr/>
        </p:nvSpPr>
        <p:spPr bwMode="auto">
          <a:xfrm>
            <a:off x="1143000" y="2936875"/>
            <a:ext cx="70104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FF0000"/>
                </a:solidFill>
              </a:rPr>
              <a:t>说明：</a:t>
            </a:r>
            <a:r>
              <a:rPr lang="zh-CN" altLang="en-US">
                <a:solidFill>
                  <a:srgbClr val="000000"/>
                </a:solidFill>
              </a:rPr>
              <a:t>任何一个直线简谐振动，椭圆运动或匀速圆周运动都可分解为两个相互垂直的简谐振动</a:t>
            </a:r>
            <a:r>
              <a:rPr lang="en-US" altLang="zh-CN">
                <a:solidFill>
                  <a:srgbClr val="000000"/>
                </a:solidFill>
              </a:rPr>
              <a:t>.</a:t>
            </a:r>
          </a:p>
        </p:txBody>
      </p:sp>
      <p:sp>
        <p:nvSpPr>
          <p:cNvPr id="12296" name="Text Box 8">
            <a:hlinkClick r:id="rId7" action="ppaction://hlinkfile"/>
            <a:extLst>
              <a:ext uri="{FF2B5EF4-FFF2-40B4-BE49-F238E27FC236}">
                <a16:creationId xmlns:a16="http://schemas.microsoft.com/office/drawing/2014/main" id="{981A5191-F2D2-4545-A8F3-3A1FE844D117}"/>
              </a:ext>
            </a:extLst>
          </p:cNvPr>
          <p:cNvSpPr txBox="1">
            <a:spLocks noChangeArrowheads="1"/>
          </p:cNvSpPr>
          <p:nvPr/>
        </p:nvSpPr>
        <p:spPr bwMode="auto">
          <a:xfrm>
            <a:off x="3635375" y="4149725"/>
            <a:ext cx="1800225"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322" name="Group 2">
            <a:extLst>
              <a:ext uri="{FF2B5EF4-FFF2-40B4-BE49-F238E27FC236}">
                <a16:creationId xmlns:a16="http://schemas.microsoft.com/office/drawing/2014/main" id="{C4B0CB0E-A318-4449-B874-ABE1184A98E5}"/>
              </a:ext>
            </a:extLst>
          </p:cNvPr>
          <p:cNvGrpSpPr>
            <a:grpSpLocks/>
          </p:cNvGrpSpPr>
          <p:nvPr/>
        </p:nvGrpSpPr>
        <p:grpSpPr bwMode="auto">
          <a:xfrm>
            <a:off x="838200" y="609600"/>
            <a:ext cx="1890713" cy="2133600"/>
            <a:chOff x="528" y="384"/>
            <a:chExt cx="1191" cy="1344"/>
          </a:xfrm>
        </p:grpSpPr>
        <p:graphicFrame>
          <p:nvGraphicFramePr>
            <p:cNvPr id="13321" name="Object 3">
              <a:extLst>
                <a:ext uri="{FF2B5EF4-FFF2-40B4-BE49-F238E27FC236}">
                  <a16:creationId xmlns:a16="http://schemas.microsoft.com/office/drawing/2014/main" id="{61F25D74-B712-4351-B716-964BB380795B}"/>
                </a:ext>
              </a:extLst>
            </p:cNvPr>
            <p:cNvGraphicFramePr>
              <a:graphicFrameLocks noChangeAspect="1"/>
            </p:cNvGraphicFramePr>
            <p:nvPr/>
          </p:nvGraphicFramePr>
          <p:xfrm>
            <a:off x="624" y="384"/>
            <a:ext cx="1095" cy="325"/>
          </p:xfrm>
          <a:graphic>
            <a:graphicData uri="http://schemas.openxmlformats.org/presentationml/2006/ole">
              <mc:AlternateContent xmlns:mc="http://schemas.openxmlformats.org/markup-compatibility/2006">
                <mc:Choice xmlns:v="urn:schemas-microsoft-com:vml" Requires="v">
                  <p:oleObj spid="_x0000_s13364" name="公式" r:id="rId3" imgW="723600" imgH="215640" progId="Equation.3">
                    <p:embed/>
                  </p:oleObj>
                </mc:Choice>
                <mc:Fallback>
                  <p:oleObj name="公式" r:id="rId3" imgW="72360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84"/>
                          <a:ext cx="1095"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61" name="Line 4">
              <a:extLst>
                <a:ext uri="{FF2B5EF4-FFF2-40B4-BE49-F238E27FC236}">
                  <a16:creationId xmlns:a16="http://schemas.microsoft.com/office/drawing/2014/main" id="{81C0C292-02E5-45D4-8539-81DF29D76C7D}"/>
                </a:ext>
              </a:extLst>
            </p:cNvPr>
            <p:cNvSpPr>
              <a:spLocks noChangeShapeType="1"/>
            </p:cNvSpPr>
            <p:nvPr/>
          </p:nvSpPr>
          <p:spPr bwMode="auto">
            <a:xfrm>
              <a:off x="528" y="1248"/>
              <a:ext cx="1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2" name="Line 5">
              <a:extLst>
                <a:ext uri="{FF2B5EF4-FFF2-40B4-BE49-F238E27FC236}">
                  <a16:creationId xmlns:a16="http://schemas.microsoft.com/office/drawing/2014/main" id="{BE90CA6D-AB25-4189-9472-192285AEEC2A}"/>
                </a:ext>
              </a:extLst>
            </p:cNvPr>
            <p:cNvSpPr>
              <a:spLocks noChangeShapeType="1"/>
            </p:cNvSpPr>
            <p:nvPr/>
          </p:nvSpPr>
          <p:spPr bwMode="auto">
            <a:xfrm flipH="1" flipV="1">
              <a:off x="1062" y="720"/>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3" name="Line 6">
              <a:extLst>
                <a:ext uri="{FF2B5EF4-FFF2-40B4-BE49-F238E27FC236}">
                  <a16:creationId xmlns:a16="http://schemas.microsoft.com/office/drawing/2014/main" id="{F1689C64-87BF-4A5D-A210-C31AFA842A6E}"/>
                </a:ext>
              </a:extLst>
            </p:cNvPr>
            <p:cNvSpPr>
              <a:spLocks noChangeShapeType="1"/>
            </p:cNvSpPr>
            <p:nvPr/>
          </p:nvSpPr>
          <p:spPr bwMode="auto">
            <a:xfrm flipH="1">
              <a:off x="816" y="800"/>
              <a:ext cx="480" cy="912"/>
            </a:xfrm>
            <a:prstGeom prst="line">
              <a:avLst/>
            </a:prstGeom>
            <a:noFill/>
            <a:ln w="31750">
              <a:solidFill>
                <a:srgbClr val="FF33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23" name="Group 7">
            <a:extLst>
              <a:ext uri="{FF2B5EF4-FFF2-40B4-BE49-F238E27FC236}">
                <a16:creationId xmlns:a16="http://schemas.microsoft.com/office/drawing/2014/main" id="{98093047-B384-4058-8CB9-DC71CFF9CBC3}"/>
              </a:ext>
            </a:extLst>
          </p:cNvPr>
          <p:cNvGrpSpPr>
            <a:grpSpLocks/>
          </p:cNvGrpSpPr>
          <p:nvPr/>
        </p:nvGrpSpPr>
        <p:grpSpPr bwMode="auto">
          <a:xfrm>
            <a:off x="6700838" y="512763"/>
            <a:ext cx="1593850" cy="2306637"/>
            <a:chOff x="4221" y="323"/>
            <a:chExt cx="1004" cy="1453"/>
          </a:xfrm>
        </p:grpSpPr>
        <p:sp>
          <p:nvSpPr>
            <p:cNvPr id="13357" name="Line 8">
              <a:extLst>
                <a:ext uri="{FF2B5EF4-FFF2-40B4-BE49-F238E27FC236}">
                  <a16:creationId xmlns:a16="http://schemas.microsoft.com/office/drawing/2014/main" id="{93B59912-406B-45FD-B013-A6C27C329F8E}"/>
                </a:ext>
              </a:extLst>
            </p:cNvPr>
            <p:cNvSpPr>
              <a:spLocks noChangeShapeType="1"/>
            </p:cNvSpPr>
            <p:nvPr/>
          </p:nvSpPr>
          <p:spPr bwMode="auto">
            <a:xfrm flipV="1">
              <a:off x="4221" y="1296"/>
              <a:ext cx="10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8" name="Line 9">
              <a:extLst>
                <a:ext uri="{FF2B5EF4-FFF2-40B4-BE49-F238E27FC236}">
                  <a16:creationId xmlns:a16="http://schemas.microsoft.com/office/drawing/2014/main" id="{BA63319C-534C-4BBE-A5EC-4FD0930AAD18}"/>
                </a:ext>
              </a:extLst>
            </p:cNvPr>
            <p:cNvSpPr>
              <a:spLocks noChangeShapeType="1"/>
            </p:cNvSpPr>
            <p:nvPr/>
          </p:nvSpPr>
          <p:spPr bwMode="auto">
            <a:xfrm flipH="1">
              <a:off x="4708" y="748"/>
              <a:ext cx="5" cy="10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9" name="Oval 10">
              <a:extLst>
                <a:ext uri="{FF2B5EF4-FFF2-40B4-BE49-F238E27FC236}">
                  <a16:creationId xmlns:a16="http://schemas.microsoft.com/office/drawing/2014/main" id="{638CFB19-BC5F-4B8B-9785-884D7BA48159}"/>
                </a:ext>
              </a:extLst>
            </p:cNvPr>
            <p:cNvSpPr>
              <a:spLocks noChangeArrowheads="1"/>
            </p:cNvSpPr>
            <p:nvPr/>
          </p:nvSpPr>
          <p:spPr bwMode="auto">
            <a:xfrm rot="19593170" flipH="1">
              <a:off x="4505" y="812"/>
              <a:ext cx="432" cy="912"/>
            </a:xfrm>
            <a:prstGeom prst="ellipse">
              <a:avLst/>
            </a:prstGeom>
            <a:noFill/>
            <a:ln w="317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60" name="Freeform 11">
              <a:extLst>
                <a:ext uri="{FF2B5EF4-FFF2-40B4-BE49-F238E27FC236}">
                  <a16:creationId xmlns:a16="http://schemas.microsoft.com/office/drawing/2014/main" id="{0C0866CF-38D4-4F45-A511-E88303C87C6A}"/>
                </a:ext>
              </a:extLst>
            </p:cNvPr>
            <p:cNvSpPr>
              <a:spLocks/>
            </p:cNvSpPr>
            <p:nvPr/>
          </p:nvSpPr>
          <p:spPr bwMode="auto">
            <a:xfrm>
              <a:off x="4821" y="1044"/>
              <a:ext cx="216" cy="576"/>
            </a:xfrm>
            <a:custGeom>
              <a:avLst/>
              <a:gdLst>
                <a:gd name="T0" fmla="*/ 200 w 216"/>
                <a:gd name="T1" fmla="*/ 576 h 576"/>
                <a:gd name="T2" fmla="*/ 160 w 216"/>
                <a:gd name="T3" fmla="*/ 232 h 576"/>
                <a:gd name="T4" fmla="*/ 0 w 216"/>
                <a:gd name="T5" fmla="*/ 0 h 576"/>
                <a:gd name="T6" fmla="*/ 0 60000 65536"/>
                <a:gd name="T7" fmla="*/ 0 60000 65536"/>
                <a:gd name="T8" fmla="*/ 0 60000 65536"/>
                <a:gd name="T9" fmla="*/ 0 w 216"/>
                <a:gd name="T10" fmla="*/ 0 h 576"/>
                <a:gd name="T11" fmla="*/ 216 w 216"/>
                <a:gd name="T12" fmla="*/ 576 h 576"/>
              </a:gdLst>
              <a:ahLst/>
              <a:cxnLst>
                <a:cxn ang="T6">
                  <a:pos x="T0" y="T1"/>
                </a:cxn>
                <a:cxn ang="T7">
                  <a:pos x="T2" y="T3"/>
                </a:cxn>
                <a:cxn ang="T8">
                  <a:pos x="T4" y="T5"/>
                </a:cxn>
              </a:cxnLst>
              <a:rect l="T9" t="T10" r="T11" b="T12"/>
              <a:pathLst>
                <a:path w="216" h="576">
                  <a:moveTo>
                    <a:pt x="200" y="576"/>
                  </a:moveTo>
                  <a:cubicBezTo>
                    <a:pt x="216" y="496"/>
                    <a:pt x="208" y="352"/>
                    <a:pt x="160" y="232"/>
                  </a:cubicBezTo>
                  <a:cubicBezTo>
                    <a:pt x="112" y="112"/>
                    <a:pt x="33" y="50"/>
                    <a:pt x="0" y="0"/>
                  </a:cubicBezTo>
                </a:path>
              </a:pathLst>
            </a:custGeom>
            <a:noFill/>
            <a:ln w="31750">
              <a:solidFill>
                <a:srgbClr val="FF3300"/>
              </a:solidFill>
              <a:round/>
              <a:headEnd type="triangle" w="sm" len="lg"/>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320" name="Object 12">
              <a:extLst>
                <a:ext uri="{FF2B5EF4-FFF2-40B4-BE49-F238E27FC236}">
                  <a16:creationId xmlns:a16="http://schemas.microsoft.com/office/drawing/2014/main" id="{BE5230F2-ABA4-419F-96B0-77FD0D4726D5}"/>
                </a:ext>
              </a:extLst>
            </p:cNvPr>
            <p:cNvGraphicFramePr>
              <a:graphicFrameLocks noChangeAspect="1"/>
            </p:cNvGraphicFramePr>
            <p:nvPr/>
          </p:nvGraphicFramePr>
          <p:xfrm>
            <a:off x="4221" y="323"/>
            <a:ext cx="867" cy="485"/>
          </p:xfrm>
          <a:graphic>
            <a:graphicData uri="http://schemas.openxmlformats.org/presentationml/2006/ole">
              <mc:AlternateContent xmlns:mc="http://schemas.openxmlformats.org/markup-compatibility/2006">
                <mc:Choice xmlns:v="urn:schemas-microsoft-com:vml" Requires="v">
                  <p:oleObj spid="_x0000_s13365" name="公式" r:id="rId5" imgW="850680" imgH="393480" progId="Equation.3">
                    <p:embed/>
                  </p:oleObj>
                </mc:Choice>
                <mc:Fallback>
                  <p:oleObj name="公式" r:id="rId5" imgW="850680" imgH="39348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1" y="323"/>
                          <a:ext cx="867" cy="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24" name="Group 13">
            <a:extLst>
              <a:ext uri="{FF2B5EF4-FFF2-40B4-BE49-F238E27FC236}">
                <a16:creationId xmlns:a16="http://schemas.microsoft.com/office/drawing/2014/main" id="{D30F86A2-FC26-4A09-9A7A-F096B144B553}"/>
              </a:ext>
            </a:extLst>
          </p:cNvPr>
          <p:cNvGrpSpPr>
            <a:grpSpLocks/>
          </p:cNvGrpSpPr>
          <p:nvPr/>
        </p:nvGrpSpPr>
        <p:grpSpPr bwMode="auto">
          <a:xfrm>
            <a:off x="838200" y="3471863"/>
            <a:ext cx="2057400" cy="2290762"/>
            <a:chOff x="528" y="2187"/>
            <a:chExt cx="1296" cy="1443"/>
          </a:xfrm>
        </p:grpSpPr>
        <p:sp>
          <p:nvSpPr>
            <p:cNvPr id="13354" name="Line 14">
              <a:extLst>
                <a:ext uri="{FF2B5EF4-FFF2-40B4-BE49-F238E27FC236}">
                  <a16:creationId xmlns:a16="http://schemas.microsoft.com/office/drawing/2014/main" id="{B2A4E0AB-4429-4B0B-A000-4A1A786347F8}"/>
                </a:ext>
              </a:extLst>
            </p:cNvPr>
            <p:cNvSpPr>
              <a:spLocks noChangeShapeType="1"/>
            </p:cNvSpPr>
            <p:nvPr/>
          </p:nvSpPr>
          <p:spPr bwMode="auto">
            <a:xfrm>
              <a:off x="528" y="300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5" name="Line 15">
              <a:extLst>
                <a:ext uri="{FF2B5EF4-FFF2-40B4-BE49-F238E27FC236}">
                  <a16:creationId xmlns:a16="http://schemas.microsoft.com/office/drawing/2014/main" id="{5D37FF20-B505-4BD8-80BD-1FAE06DE2B14}"/>
                </a:ext>
              </a:extLst>
            </p:cNvPr>
            <p:cNvSpPr>
              <a:spLocks noChangeShapeType="1"/>
            </p:cNvSpPr>
            <p:nvPr/>
          </p:nvSpPr>
          <p:spPr bwMode="auto">
            <a:xfrm flipH="1">
              <a:off x="1200" y="2430"/>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6" name="Line 16">
              <a:extLst>
                <a:ext uri="{FF2B5EF4-FFF2-40B4-BE49-F238E27FC236}">
                  <a16:creationId xmlns:a16="http://schemas.microsoft.com/office/drawing/2014/main" id="{03275779-E215-48F3-9CEB-1B42EE796371}"/>
                </a:ext>
              </a:extLst>
            </p:cNvPr>
            <p:cNvSpPr>
              <a:spLocks noChangeShapeType="1"/>
            </p:cNvSpPr>
            <p:nvPr/>
          </p:nvSpPr>
          <p:spPr bwMode="auto">
            <a:xfrm>
              <a:off x="960" y="2558"/>
              <a:ext cx="480" cy="912"/>
            </a:xfrm>
            <a:prstGeom prst="line">
              <a:avLst/>
            </a:prstGeom>
            <a:noFill/>
            <a:ln w="31750">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3319" name="Object 17">
              <a:extLst>
                <a:ext uri="{FF2B5EF4-FFF2-40B4-BE49-F238E27FC236}">
                  <a16:creationId xmlns:a16="http://schemas.microsoft.com/office/drawing/2014/main" id="{C95C0A47-01A5-4D0A-8B34-48ED31D846DF}"/>
                </a:ext>
              </a:extLst>
            </p:cNvPr>
            <p:cNvGraphicFramePr>
              <a:graphicFrameLocks noChangeAspect="1"/>
            </p:cNvGraphicFramePr>
            <p:nvPr/>
          </p:nvGraphicFramePr>
          <p:xfrm>
            <a:off x="1071" y="2187"/>
            <a:ext cx="177" cy="177"/>
          </p:xfrm>
          <a:graphic>
            <a:graphicData uri="http://schemas.openxmlformats.org/presentationml/2006/ole">
              <mc:AlternateContent xmlns:mc="http://schemas.openxmlformats.org/markup-compatibility/2006">
                <mc:Choice xmlns:v="urn:schemas-microsoft-com:vml" Requires="v">
                  <p:oleObj spid="_x0000_s13366" name="公式" r:id="rId7" imgW="139680" imgH="139680" progId="Equation.3">
                    <p:embed/>
                  </p:oleObj>
                </mc:Choice>
                <mc:Fallback>
                  <p:oleObj name="公式" r:id="rId7" imgW="139680" imgH="13968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 y="2187"/>
                          <a:ext cx="177"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25" name="Group 18">
            <a:extLst>
              <a:ext uri="{FF2B5EF4-FFF2-40B4-BE49-F238E27FC236}">
                <a16:creationId xmlns:a16="http://schemas.microsoft.com/office/drawing/2014/main" id="{32C8FB2F-E378-4BF7-A8FD-0029EDE12A4C}"/>
              </a:ext>
            </a:extLst>
          </p:cNvPr>
          <p:cNvGrpSpPr>
            <a:grpSpLocks/>
          </p:cNvGrpSpPr>
          <p:nvPr/>
        </p:nvGrpSpPr>
        <p:grpSpPr bwMode="auto">
          <a:xfrm>
            <a:off x="6724650" y="3124200"/>
            <a:ext cx="2057400" cy="2562225"/>
            <a:chOff x="4236" y="1968"/>
            <a:chExt cx="1296" cy="1614"/>
          </a:xfrm>
        </p:grpSpPr>
        <p:graphicFrame>
          <p:nvGraphicFramePr>
            <p:cNvPr id="13318" name="Object 19">
              <a:extLst>
                <a:ext uri="{FF2B5EF4-FFF2-40B4-BE49-F238E27FC236}">
                  <a16:creationId xmlns:a16="http://schemas.microsoft.com/office/drawing/2014/main" id="{22033FAF-4847-4A81-848A-D10A5A8BDDE0}"/>
                </a:ext>
              </a:extLst>
            </p:cNvPr>
            <p:cNvGraphicFramePr>
              <a:graphicFrameLocks noChangeAspect="1"/>
            </p:cNvGraphicFramePr>
            <p:nvPr/>
          </p:nvGraphicFramePr>
          <p:xfrm>
            <a:off x="4728" y="1968"/>
            <a:ext cx="312" cy="510"/>
          </p:xfrm>
          <a:graphic>
            <a:graphicData uri="http://schemas.openxmlformats.org/presentationml/2006/ole">
              <mc:AlternateContent xmlns:mc="http://schemas.openxmlformats.org/markup-compatibility/2006">
                <mc:Choice xmlns:v="urn:schemas-microsoft-com:vml" Requires="v">
                  <p:oleObj spid="_x0000_s13367" name="公式" r:id="rId9" imgW="241200" imgH="393480" progId="Equation.3">
                    <p:embed/>
                  </p:oleObj>
                </mc:Choice>
                <mc:Fallback>
                  <p:oleObj name="公式" r:id="rId9" imgW="241200" imgH="39348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8" y="1968"/>
                          <a:ext cx="312"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49" name="Group 20">
              <a:extLst>
                <a:ext uri="{FF2B5EF4-FFF2-40B4-BE49-F238E27FC236}">
                  <a16:creationId xmlns:a16="http://schemas.microsoft.com/office/drawing/2014/main" id="{2679907D-96BD-4B6C-8143-26216765A82B}"/>
                </a:ext>
              </a:extLst>
            </p:cNvPr>
            <p:cNvGrpSpPr>
              <a:grpSpLocks/>
            </p:cNvGrpSpPr>
            <p:nvPr/>
          </p:nvGrpSpPr>
          <p:grpSpPr bwMode="auto">
            <a:xfrm>
              <a:off x="4236" y="2382"/>
              <a:ext cx="1296" cy="1200"/>
              <a:chOff x="4236" y="2382"/>
              <a:chExt cx="1296" cy="1200"/>
            </a:xfrm>
          </p:grpSpPr>
          <p:sp>
            <p:nvSpPr>
              <p:cNvPr id="13351" name="Line 21">
                <a:extLst>
                  <a:ext uri="{FF2B5EF4-FFF2-40B4-BE49-F238E27FC236}">
                    <a16:creationId xmlns:a16="http://schemas.microsoft.com/office/drawing/2014/main" id="{AA83510B-62AF-4BB2-A88C-99BBDE9A1027}"/>
                  </a:ext>
                </a:extLst>
              </p:cNvPr>
              <p:cNvSpPr>
                <a:spLocks noChangeShapeType="1"/>
              </p:cNvSpPr>
              <p:nvPr/>
            </p:nvSpPr>
            <p:spPr bwMode="auto">
              <a:xfrm flipH="1" flipV="1">
                <a:off x="4236" y="300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2" name="Line 22">
                <a:extLst>
                  <a:ext uri="{FF2B5EF4-FFF2-40B4-BE49-F238E27FC236}">
                    <a16:creationId xmlns:a16="http://schemas.microsoft.com/office/drawing/2014/main" id="{95814835-2D69-4696-B827-8EA8C6BF0CDF}"/>
                  </a:ext>
                </a:extLst>
              </p:cNvPr>
              <p:cNvSpPr>
                <a:spLocks noChangeShapeType="1"/>
              </p:cNvSpPr>
              <p:nvPr/>
            </p:nvSpPr>
            <p:spPr bwMode="auto">
              <a:xfrm flipH="1" flipV="1">
                <a:off x="4860" y="238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3" name="Oval 23">
                <a:extLst>
                  <a:ext uri="{FF2B5EF4-FFF2-40B4-BE49-F238E27FC236}">
                    <a16:creationId xmlns:a16="http://schemas.microsoft.com/office/drawing/2014/main" id="{FEC02841-769D-45F7-B639-3827A5D4C0A4}"/>
                  </a:ext>
                </a:extLst>
              </p:cNvPr>
              <p:cNvSpPr>
                <a:spLocks noChangeArrowheads="1"/>
              </p:cNvSpPr>
              <p:nvPr/>
            </p:nvSpPr>
            <p:spPr bwMode="auto">
              <a:xfrm rot="19593170" flipV="1">
                <a:off x="4636" y="2558"/>
                <a:ext cx="432" cy="912"/>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3350" name="Freeform 24">
              <a:extLst>
                <a:ext uri="{FF2B5EF4-FFF2-40B4-BE49-F238E27FC236}">
                  <a16:creationId xmlns:a16="http://schemas.microsoft.com/office/drawing/2014/main" id="{777DFD75-262B-4DAC-861E-3D7D10BFF547}"/>
                </a:ext>
              </a:extLst>
            </p:cNvPr>
            <p:cNvSpPr>
              <a:spLocks/>
            </p:cNvSpPr>
            <p:nvPr/>
          </p:nvSpPr>
          <p:spPr bwMode="auto">
            <a:xfrm>
              <a:off x="4538" y="2794"/>
              <a:ext cx="223" cy="448"/>
            </a:xfrm>
            <a:custGeom>
              <a:avLst/>
              <a:gdLst>
                <a:gd name="T0" fmla="*/ 0 w 223"/>
                <a:gd name="T1" fmla="*/ 0 h 448"/>
                <a:gd name="T2" fmla="*/ 89 w 223"/>
                <a:gd name="T3" fmla="*/ 266 h 448"/>
                <a:gd name="T4" fmla="*/ 223 w 223"/>
                <a:gd name="T5" fmla="*/ 448 h 448"/>
                <a:gd name="T6" fmla="*/ 0 60000 65536"/>
                <a:gd name="T7" fmla="*/ 0 60000 65536"/>
                <a:gd name="T8" fmla="*/ 0 60000 65536"/>
                <a:gd name="T9" fmla="*/ 0 w 223"/>
                <a:gd name="T10" fmla="*/ 0 h 448"/>
                <a:gd name="T11" fmla="*/ 223 w 223"/>
                <a:gd name="T12" fmla="*/ 448 h 448"/>
              </a:gdLst>
              <a:ahLst/>
              <a:cxnLst>
                <a:cxn ang="T6">
                  <a:pos x="T0" y="T1"/>
                </a:cxn>
                <a:cxn ang="T7">
                  <a:pos x="T2" y="T3"/>
                </a:cxn>
                <a:cxn ang="T8">
                  <a:pos x="T4" y="T5"/>
                </a:cxn>
              </a:cxnLst>
              <a:rect l="T9" t="T10" r="T11" b="T12"/>
              <a:pathLst>
                <a:path w="223" h="448">
                  <a:moveTo>
                    <a:pt x="0" y="0"/>
                  </a:moveTo>
                  <a:cubicBezTo>
                    <a:pt x="2" y="65"/>
                    <a:pt x="33" y="155"/>
                    <a:pt x="89" y="266"/>
                  </a:cubicBezTo>
                  <a:cubicBezTo>
                    <a:pt x="145" y="377"/>
                    <a:pt x="189" y="399"/>
                    <a:pt x="223" y="448"/>
                  </a:cubicBezTo>
                </a:path>
              </a:pathLst>
            </a:custGeom>
            <a:noFill/>
            <a:ln w="31750">
              <a:solidFill>
                <a:srgbClr val="FF0000"/>
              </a:solidFill>
              <a:round/>
              <a:headEnd type="none" w="med" len="lg"/>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3326" name="Group 25">
            <a:extLst>
              <a:ext uri="{FF2B5EF4-FFF2-40B4-BE49-F238E27FC236}">
                <a16:creationId xmlns:a16="http://schemas.microsoft.com/office/drawing/2014/main" id="{3B1F48D3-B21C-4224-99BF-BE15B4E09E94}"/>
              </a:ext>
            </a:extLst>
          </p:cNvPr>
          <p:cNvGrpSpPr>
            <a:grpSpLocks/>
          </p:cNvGrpSpPr>
          <p:nvPr/>
        </p:nvGrpSpPr>
        <p:grpSpPr bwMode="auto">
          <a:xfrm>
            <a:off x="2819400" y="3200400"/>
            <a:ext cx="2057400" cy="2486025"/>
            <a:chOff x="1776" y="2016"/>
            <a:chExt cx="1296" cy="1566"/>
          </a:xfrm>
        </p:grpSpPr>
        <p:graphicFrame>
          <p:nvGraphicFramePr>
            <p:cNvPr id="13317" name="Object 26">
              <a:extLst>
                <a:ext uri="{FF2B5EF4-FFF2-40B4-BE49-F238E27FC236}">
                  <a16:creationId xmlns:a16="http://schemas.microsoft.com/office/drawing/2014/main" id="{BA4866E9-4F7F-47DA-A722-C36D11BCBCE5}"/>
                </a:ext>
              </a:extLst>
            </p:cNvPr>
            <p:cNvGraphicFramePr>
              <a:graphicFrameLocks noChangeAspect="1"/>
            </p:cNvGraphicFramePr>
            <p:nvPr/>
          </p:nvGraphicFramePr>
          <p:xfrm>
            <a:off x="2208" y="2016"/>
            <a:ext cx="336" cy="432"/>
          </p:xfrm>
          <a:graphic>
            <a:graphicData uri="http://schemas.openxmlformats.org/presentationml/2006/ole">
              <mc:AlternateContent xmlns:mc="http://schemas.openxmlformats.org/markup-compatibility/2006">
                <mc:Choice xmlns:v="urn:schemas-microsoft-com:vml" Requires="v">
                  <p:oleObj spid="_x0000_s13368" name="公式" r:id="rId11" imgW="241200" imgH="393480" progId="Equation.3">
                    <p:embed/>
                  </p:oleObj>
                </mc:Choice>
                <mc:Fallback>
                  <p:oleObj name="公式" r:id="rId11" imgW="241200" imgH="39348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8" y="2016"/>
                          <a:ext cx="33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44" name="Group 27">
              <a:extLst>
                <a:ext uri="{FF2B5EF4-FFF2-40B4-BE49-F238E27FC236}">
                  <a16:creationId xmlns:a16="http://schemas.microsoft.com/office/drawing/2014/main" id="{A2003C75-4D5A-4101-93E2-4C6864A62F60}"/>
                </a:ext>
              </a:extLst>
            </p:cNvPr>
            <p:cNvGrpSpPr>
              <a:grpSpLocks/>
            </p:cNvGrpSpPr>
            <p:nvPr/>
          </p:nvGrpSpPr>
          <p:grpSpPr bwMode="auto">
            <a:xfrm>
              <a:off x="1776" y="2382"/>
              <a:ext cx="1296" cy="1200"/>
              <a:chOff x="1776" y="2382"/>
              <a:chExt cx="1296" cy="1200"/>
            </a:xfrm>
          </p:grpSpPr>
          <p:sp>
            <p:nvSpPr>
              <p:cNvPr id="13346" name="Line 28">
                <a:extLst>
                  <a:ext uri="{FF2B5EF4-FFF2-40B4-BE49-F238E27FC236}">
                    <a16:creationId xmlns:a16="http://schemas.microsoft.com/office/drawing/2014/main" id="{A1692F1F-0510-43A6-ACB0-699191DD9960}"/>
                  </a:ext>
                </a:extLst>
              </p:cNvPr>
              <p:cNvSpPr>
                <a:spLocks noChangeShapeType="1"/>
              </p:cNvSpPr>
              <p:nvPr/>
            </p:nvSpPr>
            <p:spPr bwMode="auto">
              <a:xfrm flipH="1" flipV="1">
                <a:off x="1776" y="300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7" name="Line 29">
                <a:extLst>
                  <a:ext uri="{FF2B5EF4-FFF2-40B4-BE49-F238E27FC236}">
                    <a16:creationId xmlns:a16="http://schemas.microsoft.com/office/drawing/2014/main" id="{AF74B009-C826-451A-9B8B-6CFB9F7299F6}"/>
                  </a:ext>
                </a:extLst>
              </p:cNvPr>
              <p:cNvSpPr>
                <a:spLocks noChangeShapeType="1"/>
              </p:cNvSpPr>
              <p:nvPr/>
            </p:nvSpPr>
            <p:spPr bwMode="auto">
              <a:xfrm flipH="1" flipV="1">
                <a:off x="2400" y="238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8" name="Oval 30">
                <a:extLst>
                  <a:ext uri="{FF2B5EF4-FFF2-40B4-BE49-F238E27FC236}">
                    <a16:creationId xmlns:a16="http://schemas.microsoft.com/office/drawing/2014/main" id="{526589F3-AC9B-4BCA-92F9-C3DA3723080A}"/>
                  </a:ext>
                </a:extLst>
              </p:cNvPr>
              <p:cNvSpPr>
                <a:spLocks noChangeArrowheads="1"/>
              </p:cNvSpPr>
              <p:nvPr/>
            </p:nvSpPr>
            <p:spPr bwMode="auto">
              <a:xfrm rot="2006830" flipH="1" flipV="1">
                <a:off x="2176" y="2558"/>
                <a:ext cx="432" cy="912"/>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3345" name="Freeform 31">
              <a:extLst>
                <a:ext uri="{FF2B5EF4-FFF2-40B4-BE49-F238E27FC236}">
                  <a16:creationId xmlns:a16="http://schemas.microsoft.com/office/drawing/2014/main" id="{3BCE8E70-6952-435A-BA78-B493E06E1D3A}"/>
                </a:ext>
              </a:extLst>
            </p:cNvPr>
            <p:cNvSpPr>
              <a:spLocks/>
            </p:cNvSpPr>
            <p:nvPr/>
          </p:nvSpPr>
          <p:spPr bwMode="auto">
            <a:xfrm>
              <a:off x="2071" y="2760"/>
              <a:ext cx="240" cy="523"/>
            </a:xfrm>
            <a:custGeom>
              <a:avLst/>
              <a:gdLst>
                <a:gd name="T0" fmla="*/ 240 w 240"/>
                <a:gd name="T1" fmla="*/ 0 h 523"/>
                <a:gd name="T2" fmla="*/ 73 w 240"/>
                <a:gd name="T3" fmla="*/ 262 h 523"/>
                <a:gd name="T4" fmla="*/ 0 w 240"/>
                <a:gd name="T5" fmla="*/ 523 h 523"/>
                <a:gd name="T6" fmla="*/ 0 60000 65536"/>
                <a:gd name="T7" fmla="*/ 0 60000 65536"/>
                <a:gd name="T8" fmla="*/ 0 60000 65536"/>
                <a:gd name="T9" fmla="*/ 0 w 240"/>
                <a:gd name="T10" fmla="*/ 0 h 523"/>
                <a:gd name="T11" fmla="*/ 240 w 240"/>
                <a:gd name="T12" fmla="*/ 523 h 523"/>
              </a:gdLst>
              <a:ahLst/>
              <a:cxnLst>
                <a:cxn ang="T6">
                  <a:pos x="T0" y="T1"/>
                </a:cxn>
                <a:cxn ang="T7">
                  <a:pos x="T2" y="T3"/>
                </a:cxn>
                <a:cxn ang="T8">
                  <a:pos x="T4" y="T5"/>
                </a:cxn>
              </a:cxnLst>
              <a:rect l="T9" t="T10" r="T11" b="T12"/>
              <a:pathLst>
                <a:path w="240" h="523">
                  <a:moveTo>
                    <a:pt x="240" y="0"/>
                  </a:moveTo>
                  <a:cubicBezTo>
                    <a:pt x="233" y="0"/>
                    <a:pt x="113" y="175"/>
                    <a:pt x="73" y="262"/>
                  </a:cubicBezTo>
                  <a:cubicBezTo>
                    <a:pt x="33" y="349"/>
                    <a:pt x="15" y="469"/>
                    <a:pt x="0" y="523"/>
                  </a:cubicBezTo>
                </a:path>
              </a:pathLst>
            </a:custGeom>
            <a:noFill/>
            <a:ln w="31750">
              <a:solidFill>
                <a:srgbClr val="FF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3327" name="Group 32">
            <a:extLst>
              <a:ext uri="{FF2B5EF4-FFF2-40B4-BE49-F238E27FC236}">
                <a16:creationId xmlns:a16="http://schemas.microsoft.com/office/drawing/2014/main" id="{CC6125D1-7C35-4B47-AE6A-7181AA9A4059}"/>
              </a:ext>
            </a:extLst>
          </p:cNvPr>
          <p:cNvGrpSpPr>
            <a:grpSpLocks/>
          </p:cNvGrpSpPr>
          <p:nvPr/>
        </p:nvGrpSpPr>
        <p:grpSpPr bwMode="auto">
          <a:xfrm>
            <a:off x="4795838" y="469900"/>
            <a:ext cx="1566862" cy="2501900"/>
            <a:chOff x="3021" y="296"/>
            <a:chExt cx="987" cy="1576"/>
          </a:xfrm>
        </p:grpSpPr>
        <p:graphicFrame>
          <p:nvGraphicFramePr>
            <p:cNvPr id="13316" name="Object 33">
              <a:extLst>
                <a:ext uri="{FF2B5EF4-FFF2-40B4-BE49-F238E27FC236}">
                  <a16:creationId xmlns:a16="http://schemas.microsoft.com/office/drawing/2014/main" id="{B06A4608-9EF6-4142-A162-D62A5AC7C8F9}"/>
                </a:ext>
              </a:extLst>
            </p:cNvPr>
            <p:cNvGraphicFramePr>
              <a:graphicFrameLocks noChangeAspect="1"/>
            </p:cNvGraphicFramePr>
            <p:nvPr/>
          </p:nvGraphicFramePr>
          <p:xfrm>
            <a:off x="3021" y="296"/>
            <a:ext cx="987" cy="512"/>
          </p:xfrm>
          <a:graphic>
            <a:graphicData uri="http://schemas.openxmlformats.org/presentationml/2006/ole">
              <mc:AlternateContent xmlns:mc="http://schemas.openxmlformats.org/markup-compatibility/2006">
                <mc:Choice xmlns:v="urn:schemas-microsoft-com:vml" Requires="v">
                  <p:oleObj spid="_x0000_s13369" name="公式" r:id="rId13" imgW="774360" imgH="393480" progId="Equation.3">
                    <p:embed/>
                  </p:oleObj>
                </mc:Choice>
                <mc:Fallback>
                  <p:oleObj name="公式" r:id="rId13" imgW="774360" imgH="393480"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1" y="296"/>
                          <a:ext cx="987" cy="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0" name="Line 34">
              <a:extLst>
                <a:ext uri="{FF2B5EF4-FFF2-40B4-BE49-F238E27FC236}">
                  <a16:creationId xmlns:a16="http://schemas.microsoft.com/office/drawing/2014/main" id="{5D400F84-1AAF-4896-9986-CC6738DCF79E}"/>
                </a:ext>
              </a:extLst>
            </p:cNvPr>
            <p:cNvSpPr>
              <a:spLocks noChangeShapeType="1"/>
            </p:cNvSpPr>
            <p:nvPr/>
          </p:nvSpPr>
          <p:spPr bwMode="auto">
            <a:xfrm>
              <a:off x="304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1" name="Line 35">
              <a:extLst>
                <a:ext uri="{FF2B5EF4-FFF2-40B4-BE49-F238E27FC236}">
                  <a16:creationId xmlns:a16="http://schemas.microsoft.com/office/drawing/2014/main" id="{07D2A486-00AC-414C-9D15-C1BCDC1DED59}"/>
                </a:ext>
              </a:extLst>
            </p:cNvPr>
            <p:cNvSpPr>
              <a:spLocks noChangeShapeType="1"/>
            </p:cNvSpPr>
            <p:nvPr/>
          </p:nvSpPr>
          <p:spPr bwMode="auto">
            <a:xfrm>
              <a:off x="3480" y="67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2" name="Oval 36">
              <a:extLst>
                <a:ext uri="{FF2B5EF4-FFF2-40B4-BE49-F238E27FC236}">
                  <a16:creationId xmlns:a16="http://schemas.microsoft.com/office/drawing/2014/main" id="{9311B001-7645-47F4-9B45-7B3313BC105F}"/>
                </a:ext>
              </a:extLst>
            </p:cNvPr>
            <p:cNvSpPr>
              <a:spLocks noChangeArrowheads="1"/>
            </p:cNvSpPr>
            <p:nvPr/>
          </p:nvSpPr>
          <p:spPr bwMode="auto">
            <a:xfrm>
              <a:off x="3272" y="800"/>
              <a:ext cx="432" cy="912"/>
            </a:xfrm>
            <a:prstGeom prst="ellipse">
              <a:avLst/>
            </a:prstGeom>
            <a:noFill/>
            <a:ln w="412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43" name="Freeform 37">
              <a:extLst>
                <a:ext uri="{FF2B5EF4-FFF2-40B4-BE49-F238E27FC236}">
                  <a16:creationId xmlns:a16="http://schemas.microsoft.com/office/drawing/2014/main" id="{68E67277-C791-48C5-870A-1775EB5F8C23}"/>
                </a:ext>
              </a:extLst>
            </p:cNvPr>
            <p:cNvSpPr>
              <a:spLocks/>
            </p:cNvSpPr>
            <p:nvPr/>
          </p:nvSpPr>
          <p:spPr bwMode="auto">
            <a:xfrm>
              <a:off x="3638" y="912"/>
              <a:ext cx="146" cy="641"/>
            </a:xfrm>
            <a:custGeom>
              <a:avLst/>
              <a:gdLst>
                <a:gd name="T0" fmla="*/ 0 w 146"/>
                <a:gd name="T1" fmla="*/ 0 h 641"/>
                <a:gd name="T2" fmla="*/ 24 w 146"/>
                <a:gd name="T3" fmla="*/ 641 h 641"/>
                <a:gd name="T4" fmla="*/ 0 60000 65536"/>
                <a:gd name="T5" fmla="*/ 0 60000 65536"/>
                <a:gd name="T6" fmla="*/ 0 w 146"/>
                <a:gd name="T7" fmla="*/ 0 h 641"/>
                <a:gd name="T8" fmla="*/ 146 w 146"/>
                <a:gd name="T9" fmla="*/ 641 h 641"/>
              </a:gdLst>
              <a:ahLst/>
              <a:cxnLst>
                <a:cxn ang="T4">
                  <a:pos x="T0" y="T1"/>
                </a:cxn>
                <a:cxn ang="T5">
                  <a:pos x="T2" y="T3"/>
                </a:cxn>
              </a:cxnLst>
              <a:rect l="T6" t="T7" r="T8" b="T9"/>
              <a:pathLst>
                <a:path w="146" h="641">
                  <a:moveTo>
                    <a:pt x="0" y="0"/>
                  </a:moveTo>
                  <a:cubicBezTo>
                    <a:pt x="146" y="425"/>
                    <a:pt x="15" y="509"/>
                    <a:pt x="24" y="641"/>
                  </a:cubicBezTo>
                </a:path>
              </a:pathLst>
            </a:custGeom>
            <a:noFill/>
            <a:ln w="31750">
              <a:solidFill>
                <a:srgbClr val="FF33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3328" name="Group 38">
            <a:extLst>
              <a:ext uri="{FF2B5EF4-FFF2-40B4-BE49-F238E27FC236}">
                <a16:creationId xmlns:a16="http://schemas.microsoft.com/office/drawing/2014/main" id="{601A8F33-F120-45D8-9C48-123D0BE2692A}"/>
              </a:ext>
            </a:extLst>
          </p:cNvPr>
          <p:cNvGrpSpPr>
            <a:grpSpLocks/>
          </p:cNvGrpSpPr>
          <p:nvPr/>
        </p:nvGrpSpPr>
        <p:grpSpPr bwMode="auto">
          <a:xfrm>
            <a:off x="4743450" y="3124200"/>
            <a:ext cx="2057400" cy="2638425"/>
            <a:chOff x="2988" y="1968"/>
            <a:chExt cx="1296" cy="1662"/>
          </a:xfrm>
        </p:grpSpPr>
        <p:grpSp>
          <p:nvGrpSpPr>
            <p:cNvPr id="13334" name="Group 39">
              <a:extLst>
                <a:ext uri="{FF2B5EF4-FFF2-40B4-BE49-F238E27FC236}">
                  <a16:creationId xmlns:a16="http://schemas.microsoft.com/office/drawing/2014/main" id="{857E8128-62AC-48DA-913A-2DA4DC14E643}"/>
                </a:ext>
              </a:extLst>
            </p:cNvPr>
            <p:cNvGrpSpPr>
              <a:grpSpLocks/>
            </p:cNvGrpSpPr>
            <p:nvPr/>
          </p:nvGrpSpPr>
          <p:grpSpPr bwMode="auto">
            <a:xfrm>
              <a:off x="2988" y="2430"/>
              <a:ext cx="1296" cy="1200"/>
              <a:chOff x="2988" y="2430"/>
              <a:chExt cx="1296" cy="1200"/>
            </a:xfrm>
          </p:grpSpPr>
          <p:sp>
            <p:nvSpPr>
              <p:cNvPr id="13337" name="Line 40">
                <a:extLst>
                  <a:ext uri="{FF2B5EF4-FFF2-40B4-BE49-F238E27FC236}">
                    <a16:creationId xmlns:a16="http://schemas.microsoft.com/office/drawing/2014/main" id="{DE627530-8D8A-4AF0-AD80-286FA2BC563F}"/>
                  </a:ext>
                </a:extLst>
              </p:cNvPr>
              <p:cNvSpPr>
                <a:spLocks noChangeShapeType="1"/>
              </p:cNvSpPr>
              <p:nvPr/>
            </p:nvSpPr>
            <p:spPr bwMode="auto">
              <a:xfrm>
                <a:off x="2988" y="300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8" name="Line 41">
                <a:extLst>
                  <a:ext uri="{FF2B5EF4-FFF2-40B4-BE49-F238E27FC236}">
                    <a16:creationId xmlns:a16="http://schemas.microsoft.com/office/drawing/2014/main" id="{74B15B47-01FF-40F4-A483-82A257A94A3D}"/>
                  </a:ext>
                </a:extLst>
              </p:cNvPr>
              <p:cNvSpPr>
                <a:spLocks noChangeShapeType="1"/>
              </p:cNvSpPr>
              <p:nvPr/>
            </p:nvSpPr>
            <p:spPr bwMode="auto">
              <a:xfrm>
                <a:off x="3660" y="2430"/>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9" name="Oval 42">
                <a:extLst>
                  <a:ext uri="{FF2B5EF4-FFF2-40B4-BE49-F238E27FC236}">
                    <a16:creationId xmlns:a16="http://schemas.microsoft.com/office/drawing/2014/main" id="{7791DCB6-E7CE-46B3-8115-9BEA00E4544B}"/>
                  </a:ext>
                </a:extLst>
              </p:cNvPr>
              <p:cNvSpPr>
                <a:spLocks noChangeArrowheads="1"/>
              </p:cNvSpPr>
              <p:nvPr/>
            </p:nvSpPr>
            <p:spPr bwMode="auto">
              <a:xfrm>
                <a:off x="3452" y="2558"/>
                <a:ext cx="432" cy="912"/>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3335" name="Group 43">
              <a:extLst>
                <a:ext uri="{FF2B5EF4-FFF2-40B4-BE49-F238E27FC236}">
                  <a16:creationId xmlns:a16="http://schemas.microsoft.com/office/drawing/2014/main" id="{497483D4-0A05-43BD-93A4-8E51D25DF1C8}"/>
                </a:ext>
              </a:extLst>
            </p:cNvPr>
            <p:cNvGrpSpPr>
              <a:grpSpLocks/>
            </p:cNvGrpSpPr>
            <p:nvPr/>
          </p:nvGrpSpPr>
          <p:grpSpPr bwMode="auto">
            <a:xfrm>
              <a:off x="3372" y="1968"/>
              <a:ext cx="420" cy="1337"/>
              <a:chOff x="3372" y="1968"/>
              <a:chExt cx="420" cy="1337"/>
            </a:xfrm>
          </p:grpSpPr>
          <p:sp>
            <p:nvSpPr>
              <p:cNvPr id="13336" name="Freeform 44">
                <a:extLst>
                  <a:ext uri="{FF2B5EF4-FFF2-40B4-BE49-F238E27FC236}">
                    <a16:creationId xmlns:a16="http://schemas.microsoft.com/office/drawing/2014/main" id="{F7A464D2-7D95-4B8B-80EC-C22280ED0371}"/>
                  </a:ext>
                </a:extLst>
              </p:cNvPr>
              <p:cNvSpPr>
                <a:spLocks/>
              </p:cNvSpPr>
              <p:nvPr/>
            </p:nvSpPr>
            <p:spPr bwMode="auto">
              <a:xfrm flipH="1">
                <a:off x="3372" y="2670"/>
                <a:ext cx="146" cy="635"/>
              </a:xfrm>
              <a:custGeom>
                <a:avLst/>
                <a:gdLst>
                  <a:gd name="T0" fmla="*/ 0 w 146"/>
                  <a:gd name="T1" fmla="*/ 0 h 635"/>
                  <a:gd name="T2" fmla="*/ 43 w 146"/>
                  <a:gd name="T3" fmla="*/ 635 h 635"/>
                  <a:gd name="T4" fmla="*/ 0 60000 65536"/>
                  <a:gd name="T5" fmla="*/ 0 60000 65536"/>
                  <a:gd name="T6" fmla="*/ 0 w 146"/>
                  <a:gd name="T7" fmla="*/ 0 h 635"/>
                  <a:gd name="T8" fmla="*/ 146 w 146"/>
                  <a:gd name="T9" fmla="*/ 635 h 635"/>
                </a:gdLst>
                <a:ahLst/>
                <a:cxnLst>
                  <a:cxn ang="T4">
                    <a:pos x="T0" y="T1"/>
                  </a:cxn>
                  <a:cxn ang="T5">
                    <a:pos x="T2" y="T3"/>
                  </a:cxn>
                </a:cxnLst>
                <a:rect l="T6" t="T7" r="T8" b="T9"/>
                <a:pathLst>
                  <a:path w="146" h="635">
                    <a:moveTo>
                      <a:pt x="0" y="0"/>
                    </a:moveTo>
                    <a:cubicBezTo>
                      <a:pt x="146" y="425"/>
                      <a:pt x="34" y="503"/>
                      <a:pt x="43" y="635"/>
                    </a:cubicBezTo>
                  </a:path>
                </a:pathLst>
              </a:custGeom>
              <a:noFill/>
              <a:ln w="31750">
                <a:solidFill>
                  <a:srgbClr val="FF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315" name="Object 45">
                <a:extLst>
                  <a:ext uri="{FF2B5EF4-FFF2-40B4-BE49-F238E27FC236}">
                    <a16:creationId xmlns:a16="http://schemas.microsoft.com/office/drawing/2014/main" id="{A414817B-8791-4EEC-9BCD-9EC41D323974}"/>
                  </a:ext>
                </a:extLst>
              </p:cNvPr>
              <p:cNvGraphicFramePr>
                <a:graphicFrameLocks noChangeAspect="1"/>
              </p:cNvGraphicFramePr>
              <p:nvPr/>
            </p:nvGraphicFramePr>
            <p:xfrm>
              <a:off x="3480" y="1968"/>
              <a:ext cx="312" cy="432"/>
            </p:xfrm>
            <a:graphic>
              <a:graphicData uri="http://schemas.openxmlformats.org/presentationml/2006/ole">
                <mc:AlternateContent xmlns:mc="http://schemas.openxmlformats.org/markup-compatibility/2006">
                  <mc:Choice xmlns:v="urn:schemas-microsoft-com:vml" Requires="v">
                    <p:oleObj spid="_x0000_s13370" name="公式" r:id="rId15" imgW="241200" imgH="393480" progId="Equation.3">
                      <p:embed/>
                    </p:oleObj>
                  </mc:Choice>
                  <mc:Fallback>
                    <p:oleObj name="公式" r:id="rId15" imgW="241200" imgH="393480" progId="Equation.3">
                      <p:embed/>
                      <p:pic>
                        <p:nvPicPr>
                          <p:cNvPr id="0" name="Object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80" y="1968"/>
                            <a:ext cx="312"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3329" name="Group 46">
            <a:extLst>
              <a:ext uri="{FF2B5EF4-FFF2-40B4-BE49-F238E27FC236}">
                <a16:creationId xmlns:a16="http://schemas.microsoft.com/office/drawing/2014/main" id="{727EB507-D31C-4F1D-A8F3-22297BB2D14D}"/>
              </a:ext>
            </a:extLst>
          </p:cNvPr>
          <p:cNvGrpSpPr>
            <a:grpSpLocks/>
          </p:cNvGrpSpPr>
          <p:nvPr/>
        </p:nvGrpSpPr>
        <p:grpSpPr bwMode="auto">
          <a:xfrm>
            <a:off x="2890838" y="457200"/>
            <a:ext cx="1604962" cy="2362200"/>
            <a:chOff x="1821" y="288"/>
            <a:chExt cx="1011" cy="1488"/>
          </a:xfrm>
        </p:grpSpPr>
        <p:graphicFrame>
          <p:nvGraphicFramePr>
            <p:cNvPr id="13314" name="Object 47">
              <a:extLst>
                <a:ext uri="{FF2B5EF4-FFF2-40B4-BE49-F238E27FC236}">
                  <a16:creationId xmlns:a16="http://schemas.microsoft.com/office/drawing/2014/main" id="{EE2A7AB1-08DD-4E7E-A716-0725C513AA18}"/>
                </a:ext>
              </a:extLst>
            </p:cNvPr>
            <p:cNvGraphicFramePr>
              <a:graphicFrameLocks noChangeAspect="1"/>
            </p:cNvGraphicFramePr>
            <p:nvPr/>
          </p:nvGraphicFramePr>
          <p:xfrm>
            <a:off x="1927" y="288"/>
            <a:ext cx="905" cy="487"/>
          </p:xfrm>
          <a:graphic>
            <a:graphicData uri="http://schemas.openxmlformats.org/presentationml/2006/ole">
              <mc:AlternateContent xmlns:mc="http://schemas.openxmlformats.org/markup-compatibility/2006">
                <mc:Choice xmlns:v="urn:schemas-microsoft-com:vml" Requires="v">
                  <p:oleObj spid="_x0000_s13371" name="公式" r:id="rId17" imgW="774360" imgH="393480" progId="Equation.3">
                    <p:embed/>
                  </p:oleObj>
                </mc:Choice>
                <mc:Fallback>
                  <p:oleObj name="公式" r:id="rId17" imgW="774360" imgH="393480" progId="Equation.3">
                    <p:embed/>
                    <p:pic>
                      <p:nvPicPr>
                        <p:cNvPr id="0" name="Object 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27" y="288"/>
                          <a:ext cx="905" cy="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0" name="Line 48">
              <a:extLst>
                <a:ext uri="{FF2B5EF4-FFF2-40B4-BE49-F238E27FC236}">
                  <a16:creationId xmlns:a16="http://schemas.microsoft.com/office/drawing/2014/main" id="{5903EE4F-D453-4243-B547-4F7B499920BA}"/>
                </a:ext>
              </a:extLst>
            </p:cNvPr>
            <p:cNvSpPr>
              <a:spLocks noChangeShapeType="1"/>
            </p:cNvSpPr>
            <p:nvPr/>
          </p:nvSpPr>
          <p:spPr bwMode="auto">
            <a:xfrm>
              <a:off x="1821" y="124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1" name="Line 49">
              <a:extLst>
                <a:ext uri="{FF2B5EF4-FFF2-40B4-BE49-F238E27FC236}">
                  <a16:creationId xmlns:a16="http://schemas.microsoft.com/office/drawing/2014/main" id="{AB1390C6-D3EE-4857-9505-21752DCDE25E}"/>
                </a:ext>
              </a:extLst>
            </p:cNvPr>
            <p:cNvSpPr>
              <a:spLocks noChangeShapeType="1"/>
            </p:cNvSpPr>
            <p:nvPr/>
          </p:nvSpPr>
          <p:spPr bwMode="auto">
            <a:xfrm>
              <a:off x="2301" y="720"/>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Oval 50">
              <a:extLst>
                <a:ext uri="{FF2B5EF4-FFF2-40B4-BE49-F238E27FC236}">
                  <a16:creationId xmlns:a16="http://schemas.microsoft.com/office/drawing/2014/main" id="{C064CB51-498C-4894-BFD5-8C3B35F5DE95}"/>
                </a:ext>
              </a:extLst>
            </p:cNvPr>
            <p:cNvSpPr>
              <a:spLocks noChangeArrowheads="1"/>
            </p:cNvSpPr>
            <p:nvPr/>
          </p:nvSpPr>
          <p:spPr bwMode="auto">
            <a:xfrm rot="2006830">
              <a:off x="2093" y="784"/>
              <a:ext cx="432" cy="912"/>
            </a:xfrm>
            <a:prstGeom prst="ellipse">
              <a:avLst/>
            </a:prstGeom>
            <a:noFill/>
            <a:ln w="317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33" name="Freeform 51">
              <a:extLst>
                <a:ext uri="{FF2B5EF4-FFF2-40B4-BE49-F238E27FC236}">
                  <a16:creationId xmlns:a16="http://schemas.microsoft.com/office/drawing/2014/main" id="{F022ACB7-D1E3-4879-9579-EBCC25480E29}"/>
                </a:ext>
              </a:extLst>
            </p:cNvPr>
            <p:cNvSpPr>
              <a:spLocks/>
            </p:cNvSpPr>
            <p:nvPr/>
          </p:nvSpPr>
          <p:spPr bwMode="auto">
            <a:xfrm>
              <a:off x="2589" y="962"/>
              <a:ext cx="35" cy="190"/>
            </a:xfrm>
            <a:custGeom>
              <a:avLst/>
              <a:gdLst>
                <a:gd name="T0" fmla="*/ 35 w 35"/>
                <a:gd name="T1" fmla="*/ 0 h 190"/>
                <a:gd name="T2" fmla="*/ 0 w 35"/>
                <a:gd name="T3" fmla="*/ 190 h 190"/>
                <a:gd name="T4" fmla="*/ 0 60000 65536"/>
                <a:gd name="T5" fmla="*/ 0 60000 65536"/>
                <a:gd name="T6" fmla="*/ 0 w 35"/>
                <a:gd name="T7" fmla="*/ 0 h 190"/>
                <a:gd name="T8" fmla="*/ 35 w 35"/>
                <a:gd name="T9" fmla="*/ 190 h 190"/>
              </a:gdLst>
              <a:ahLst/>
              <a:cxnLst>
                <a:cxn ang="T4">
                  <a:pos x="T0" y="T1"/>
                </a:cxn>
                <a:cxn ang="T5">
                  <a:pos x="T2" y="T3"/>
                </a:cxn>
              </a:cxnLst>
              <a:rect l="T6" t="T7" r="T8" b="T9"/>
              <a:pathLst>
                <a:path w="35" h="190">
                  <a:moveTo>
                    <a:pt x="35" y="0"/>
                  </a:moveTo>
                  <a:lnTo>
                    <a:pt x="0" y="190"/>
                  </a:lnTo>
                </a:path>
              </a:pathLst>
            </a:custGeom>
            <a:noFill/>
            <a:ln w="31750" cap="flat" cmpd="sng">
              <a:solidFill>
                <a:srgbClr val="FF3300"/>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51F21DF4-C117-4B23-B2E8-6EBFD6DE04F1}"/>
              </a:ext>
            </a:extLst>
          </p:cNvPr>
          <p:cNvSpPr txBox="1">
            <a:spLocks noChangeArrowheads="1"/>
          </p:cNvSpPr>
          <p:nvPr/>
        </p:nvSpPr>
        <p:spPr bwMode="auto">
          <a:xfrm>
            <a:off x="914400" y="558800"/>
            <a:ext cx="6699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§9.4.4</a:t>
            </a:r>
            <a:r>
              <a:rPr lang="zh-CN" altLang="en-US" sz="2800">
                <a:ea typeface="黑体" panose="02010609060101010101" pitchFamily="49" charset="-122"/>
              </a:rPr>
              <a:t>互相垂直不同频率简谐振动的合成</a:t>
            </a:r>
            <a:r>
              <a:rPr lang="en-US" altLang="zh-CN" sz="2800">
                <a:ea typeface="黑体" panose="02010609060101010101" pitchFamily="49" charset="-122"/>
              </a:rPr>
              <a:t>·</a:t>
            </a:r>
          </a:p>
          <a:p>
            <a:pPr eaLnBrk="1" hangingPunct="1"/>
            <a:r>
              <a:rPr lang="en-US" altLang="zh-CN" sz="2800">
                <a:ea typeface="黑体" panose="02010609060101010101" pitchFamily="49" charset="-122"/>
              </a:rPr>
              <a:t>                                              </a:t>
            </a:r>
            <a:r>
              <a:rPr lang="zh-CN" altLang="en-US" sz="2800">
                <a:ea typeface="黑体" panose="02010609060101010101" pitchFamily="49" charset="-122"/>
              </a:rPr>
              <a:t>李萨如图形  </a:t>
            </a:r>
          </a:p>
        </p:txBody>
      </p:sp>
      <p:graphicFrame>
        <p:nvGraphicFramePr>
          <p:cNvPr id="19459" name="Object 2">
            <a:extLst>
              <a:ext uri="{FF2B5EF4-FFF2-40B4-BE49-F238E27FC236}">
                <a16:creationId xmlns:a16="http://schemas.microsoft.com/office/drawing/2014/main" id="{B3976C85-3F9B-4065-847B-8ADEAB815805}"/>
              </a:ext>
            </a:extLst>
          </p:cNvPr>
          <p:cNvGraphicFramePr>
            <a:graphicFrameLocks noChangeAspect="1"/>
          </p:cNvGraphicFramePr>
          <p:nvPr/>
        </p:nvGraphicFramePr>
        <p:xfrm>
          <a:off x="3429000" y="2057400"/>
          <a:ext cx="3046413" cy="941388"/>
        </p:xfrm>
        <a:graphic>
          <a:graphicData uri="http://schemas.openxmlformats.org/presentationml/2006/ole">
            <mc:AlternateContent xmlns:mc="http://schemas.openxmlformats.org/markup-compatibility/2006">
              <mc:Choice xmlns:v="urn:schemas-microsoft-com:vml" Requires="v">
                <p:oleObj spid="_x0000_s14347" name="公式" r:id="rId3" imgW="3200400" imgH="990360" progId="Equation.3">
                  <p:embed/>
                </p:oleObj>
              </mc:Choice>
              <mc:Fallback>
                <p:oleObj name="公式" r:id="rId3" imgW="3200400" imgH="9903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057400"/>
                        <a:ext cx="3046413"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0" name="Text Box 4">
            <a:extLst>
              <a:ext uri="{FF2B5EF4-FFF2-40B4-BE49-F238E27FC236}">
                <a16:creationId xmlns:a16="http://schemas.microsoft.com/office/drawing/2014/main" id="{0A9031C5-411C-4D68-95E0-5C459E6C51C9}"/>
              </a:ext>
            </a:extLst>
          </p:cNvPr>
          <p:cNvSpPr txBox="1">
            <a:spLocks noChangeArrowheads="1"/>
          </p:cNvSpPr>
          <p:nvPr/>
        </p:nvSpPr>
        <p:spPr bwMode="auto">
          <a:xfrm>
            <a:off x="1020763" y="1338263"/>
            <a:ext cx="294163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0000FF"/>
                </a:solidFill>
              </a:rPr>
              <a:t>当频率为整数比时：</a:t>
            </a:r>
          </a:p>
        </p:txBody>
      </p:sp>
      <p:sp>
        <p:nvSpPr>
          <p:cNvPr id="19461" name="Rectangle 5">
            <a:extLst>
              <a:ext uri="{FF2B5EF4-FFF2-40B4-BE49-F238E27FC236}">
                <a16:creationId xmlns:a16="http://schemas.microsoft.com/office/drawing/2014/main" id="{A9C95794-0E4F-4708-A9E5-5ADCCB12F37A}"/>
              </a:ext>
            </a:extLst>
          </p:cNvPr>
          <p:cNvSpPr>
            <a:spLocks noChangeArrowheads="1"/>
          </p:cNvSpPr>
          <p:nvPr/>
        </p:nvSpPr>
        <p:spPr bwMode="auto">
          <a:xfrm>
            <a:off x="1219200" y="4122738"/>
            <a:ext cx="68580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t>    </a:t>
            </a:r>
            <a:r>
              <a:rPr lang="zh-CN" altLang="en-US"/>
              <a:t>其合成运动将永远不重复已走过的路径，它的轨迹将逐渐密布在振幅所限定的整个矩形面内</a:t>
            </a:r>
            <a:r>
              <a:rPr lang="en-US" altLang="zh-CN"/>
              <a:t>. </a:t>
            </a:r>
            <a:r>
              <a:rPr lang="zh-CN" altLang="en-US"/>
              <a:t>这种非周期性运动称为</a:t>
            </a:r>
            <a:r>
              <a:rPr lang="zh-CN" altLang="en-US">
                <a:solidFill>
                  <a:srgbClr val="FF0000"/>
                </a:solidFill>
              </a:rPr>
              <a:t>准周期运动</a:t>
            </a:r>
            <a:r>
              <a:rPr lang="en-US" altLang="zh-CN"/>
              <a:t>.</a:t>
            </a:r>
          </a:p>
        </p:txBody>
      </p:sp>
      <p:sp>
        <p:nvSpPr>
          <p:cNvPr id="19462" name="Rectangle 6">
            <a:extLst>
              <a:ext uri="{FF2B5EF4-FFF2-40B4-BE49-F238E27FC236}">
                <a16:creationId xmlns:a16="http://schemas.microsoft.com/office/drawing/2014/main" id="{E87BB0C9-DB77-4CEF-93D0-F97FADAA48C1}"/>
              </a:ext>
            </a:extLst>
          </p:cNvPr>
          <p:cNvSpPr>
            <a:spLocks noChangeArrowheads="1"/>
          </p:cNvSpPr>
          <p:nvPr/>
        </p:nvSpPr>
        <p:spPr bwMode="auto">
          <a:xfrm>
            <a:off x="1447800" y="2986088"/>
            <a:ext cx="38862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其合轨迹为李萨如图</a:t>
            </a:r>
            <a:r>
              <a:rPr lang="en-US" altLang="zh-CN"/>
              <a:t>.</a:t>
            </a:r>
          </a:p>
        </p:txBody>
      </p:sp>
      <p:sp>
        <p:nvSpPr>
          <p:cNvPr id="19463" name="Rectangle 7">
            <a:extLst>
              <a:ext uri="{FF2B5EF4-FFF2-40B4-BE49-F238E27FC236}">
                <a16:creationId xmlns:a16="http://schemas.microsoft.com/office/drawing/2014/main" id="{E3D42F29-D5ED-4278-AF80-C32D7455F724}"/>
              </a:ext>
            </a:extLst>
          </p:cNvPr>
          <p:cNvSpPr>
            <a:spLocks noChangeArrowheads="1"/>
          </p:cNvSpPr>
          <p:nvPr/>
        </p:nvSpPr>
        <p:spPr bwMode="auto">
          <a:xfrm>
            <a:off x="1143000" y="3548063"/>
            <a:ext cx="32480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0000FF"/>
                </a:solidFill>
              </a:rPr>
              <a:t>当频率为无理数比时：</a:t>
            </a:r>
          </a:p>
        </p:txBody>
      </p:sp>
      <p:sp>
        <p:nvSpPr>
          <p:cNvPr id="19474" name="Text Box 18">
            <a:hlinkClick r:id="rId5" action="ppaction://hlinkfile"/>
            <a:extLst>
              <a:ext uri="{FF2B5EF4-FFF2-40B4-BE49-F238E27FC236}">
                <a16:creationId xmlns:a16="http://schemas.microsoft.com/office/drawing/2014/main" id="{B892D19A-DEC6-4C32-A324-A3170FEA7567}"/>
              </a:ext>
            </a:extLst>
          </p:cNvPr>
          <p:cNvSpPr txBox="1">
            <a:spLocks noChangeArrowheads="1"/>
          </p:cNvSpPr>
          <p:nvPr/>
        </p:nvSpPr>
        <p:spPr bwMode="auto">
          <a:xfrm>
            <a:off x="6659563" y="1773238"/>
            <a:ext cx="1800225"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r>
              <a:rPr lang="en-US" altLang="zh-CN">
                <a:solidFill>
                  <a:srgbClr val="33CC33"/>
                </a:solidFill>
              </a:rPr>
              <a:t>1</a:t>
            </a:r>
          </a:p>
        </p:txBody>
      </p:sp>
      <p:sp>
        <p:nvSpPr>
          <p:cNvPr id="19475" name="Text Box 19">
            <a:hlinkClick r:id="rId6" action="ppaction://hlinkfile"/>
            <a:extLst>
              <a:ext uri="{FF2B5EF4-FFF2-40B4-BE49-F238E27FC236}">
                <a16:creationId xmlns:a16="http://schemas.microsoft.com/office/drawing/2014/main" id="{B14DFC38-08A6-4B70-A7A6-D27B0BD22A2B}"/>
              </a:ext>
            </a:extLst>
          </p:cNvPr>
          <p:cNvSpPr txBox="1">
            <a:spLocks noChangeArrowheads="1"/>
          </p:cNvSpPr>
          <p:nvPr/>
        </p:nvSpPr>
        <p:spPr bwMode="auto">
          <a:xfrm>
            <a:off x="6659563" y="2420938"/>
            <a:ext cx="1800225"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r>
              <a:rPr lang="en-US" altLang="zh-CN">
                <a:solidFill>
                  <a:srgbClr val="33CC33"/>
                </a:solidFill>
              </a:rPr>
              <a:t>2</a:t>
            </a:r>
          </a:p>
        </p:txBody>
      </p:sp>
      <p:sp>
        <p:nvSpPr>
          <p:cNvPr id="19476" name="Text Box 20">
            <a:hlinkClick r:id="rId7" action="ppaction://hlinkfile"/>
            <a:extLst>
              <a:ext uri="{FF2B5EF4-FFF2-40B4-BE49-F238E27FC236}">
                <a16:creationId xmlns:a16="http://schemas.microsoft.com/office/drawing/2014/main" id="{E5D2825B-3D7C-4A0A-9BA0-F4B1259A867C}"/>
              </a:ext>
            </a:extLst>
          </p:cNvPr>
          <p:cNvSpPr txBox="1">
            <a:spLocks noChangeArrowheads="1"/>
          </p:cNvSpPr>
          <p:nvPr/>
        </p:nvSpPr>
        <p:spPr bwMode="auto">
          <a:xfrm>
            <a:off x="6659563" y="3106738"/>
            <a:ext cx="1800225"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r>
              <a:rPr lang="en-US" altLang="zh-CN">
                <a:solidFill>
                  <a:srgbClr val="33CC33"/>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left)">
                                      <p:cBhvr>
                                        <p:cTn id="7" dur="500"/>
                                        <p:tgtEl>
                                          <p:spTgt spid="19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wipe(left)">
                                      <p:cBhvr>
                                        <p:cTn id="12" dur="500"/>
                                        <p:tgtEl>
                                          <p:spTgt spid="194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0">
                                            <p:txEl>
                                              <p:pRg st="0" end="0"/>
                                            </p:txEl>
                                          </p:spTgt>
                                        </p:tgtEl>
                                        <p:attrNameLst>
                                          <p:attrName>style.visibility</p:attrName>
                                        </p:attrNameLst>
                                      </p:cBhvr>
                                      <p:to>
                                        <p:strVal val="visible"/>
                                      </p:to>
                                    </p:set>
                                    <p:animEffect transition="in" filter="wipe(left)">
                                      <p:cBhvr>
                                        <p:cTn id="17" dur="500"/>
                                        <p:tgtEl>
                                          <p:spTgt spid="1946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59"/>
                                        </p:tgtEl>
                                        <p:attrNameLst>
                                          <p:attrName>style.visibility</p:attrName>
                                        </p:attrNameLst>
                                      </p:cBhvr>
                                      <p:to>
                                        <p:strVal val="visible"/>
                                      </p:to>
                                    </p:set>
                                    <p:animEffect transition="in" filter="wipe(left)">
                                      <p:cBhvr>
                                        <p:cTn id="22" dur="500"/>
                                        <p:tgtEl>
                                          <p:spTgt spid="194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62">
                                            <p:txEl>
                                              <p:pRg st="0" end="0"/>
                                            </p:txEl>
                                          </p:spTgt>
                                        </p:tgtEl>
                                        <p:attrNameLst>
                                          <p:attrName>style.visibility</p:attrName>
                                        </p:attrNameLst>
                                      </p:cBhvr>
                                      <p:to>
                                        <p:strVal val="visible"/>
                                      </p:to>
                                    </p:set>
                                    <p:animEffect transition="in" filter="wipe(left)">
                                      <p:cBhvr>
                                        <p:cTn id="27" dur="500"/>
                                        <p:tgtEl>
                                          <p:spTgt spid="1946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74"/>
                                        </p:tgtEl>
                                        <p:attrNameLst>
                                          <p:attrName>style.visibility</p:attrName>
                                        </p:attrNameLst>
                                      </p:cBhvr>
                                      <p:to>
                                        <p:strVal val="visible"/>
                                      </p:to>
                                    </p:set>
                                    <p:animEffect transition="in" filter="wipe(left)">
                                      <p:cBhvr>
                                        <p:cTn id="32" dur="500"/>
                                        <p:tgtEl>
                                          <p:spTgt spid="194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75"/>
                                        </p:tgtEl>
                                        <p:attrNameLst>
                                          <p:attrName>style.visibility</p:attrName>
                                        </p:attrNameLst>
                                      </p:cBhvr>
                                      <p:to>
                                        <p:strVal val="visible"/>
                                      </p:to>
                                    </p:set>
                                    <p:animEffect transition="in" filter="wipe(left)">
                                      <p:cBhvr>
                                        <p:cTn id="37" dur="500"/>
                                        <p:tgtEl>
                                          <p:spTgt spid="194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76"/>
                                        </p:tgtEl>
                                        <p:attrNameLst>
                                          <p:attrName>style.visibility</p:attrName>
                                        </p:attrNameLst>
                                      </p:cBhvr>
                                      <p:to>
                                        <p:strVal val="visible"/>
                                      </p:to>
                                    </p:set>
                                    <p:animEffect transition="in" filter="wipe(left)">
                                      <p:cBhvr>
                                        <p:cTn id="42" dur="500"/>
                                        <p:tgtEl>
                                          <p:spTgt spid="194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463">
                                            <p:txEl>
                                              <p:pRg st="0" end="0"/>
                                            </p:txEl>
                                          </p:spTgt>
                                        </p:tgtEl>
                                        <p:attrNameLst>
                                          <p:attrName>style.visibility</p:attrName>
                                        </p:attrNameLst>
                                      </p:cBhvr>
                                      <p:to>
                                        <p:strVal val="visible"/>
                                      </p:to>
                                    </p:set>
                                    <p:animEffect transition="in" filter="wipe(left)">
                                      <p:cBhvr>
                                        <p:cTn id="47" dur="500"/>
                                        <p:tgtEl>
                                          <p:spTgt spid="19463">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461">
                                            <p:txEl>
                                              <p:pRg st="0" end="0"/>
                                            </p:txEl>
                                          </p:spTgt>
                                        </p:tgtEl>
                                        <p:attrNameLst>
                                          <p:attrName>style.visibility</p:attrName>
                                        </p:attrNameLst>
                                      </p:cBhvr>
                                      <p:to>
                                        <p:strVal val="visible"/>
                                      </p:to>
                                    </p:set>
                                    <p:animEffect transition="in" filter="wipe(left)">
                                      <p:cBhvr>
                                        <p:cTn id="52" dur="500"/>
                                        <p:tgtEl>
                                          <p:spTgt spid="194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p:bldP spid="19460" grpId="0" build="p" autoUpdateAnimBg="0"/>
      <p:bldP spid="19461" grpId="0" build="p" autoUpdateAnimBg="0"/>
      <p:bldP spid="19462" grpId="0" build="p" autoUpdateAnimBg="0"/>
      <p:bldP spid="19463" grpId="0" build="p" autoUpdateAnimBg="0"/>
      <p:bldP spid="19474" grpId="0" animBg="1"/>
      <p:bldP spid="19475" grpId="0" animBg="1"/>
      <p:bldP spid="1947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Text Box 2">
            <a:extLst>
              <a:ext uri="{FF2B5EF4-FFF2-40B4-BE49-F238E27FC236}">
                <a16:creationId xmlns:a16="http://schemas.microsoft.com/office/drawing/2014/main" id="{5AEA3621-4ECB-4536-AA13-B6967C28C4D7}"/>
              </a:ext>
            </a:extLst>
          </p:cNvPr>
          <p:cNvSpPr txBox="1">
            <a:spLocks noChangeArrowheads="1"/>
          </p:cNvSpPr>
          <p:nvPr/>
        </p:nvSpPr>
        <p:spPr bwMode="auto">
          <a:xfrm>
            <a:off x="914400" y="558800"/>
            <a:ext cx="6699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§9.4.4</a:t>
            </a:r>
            <a:r>
              <a:rPr lang="zh-CN" altLang="en-US" sz="2800">
                <a:ea typeface="黑体" panose="02010609060101010101" pitchFamily="49" charset="-122"/>
              </a:rPr>
              <a:t>互相垂直不同频率简谐振动的合成</a:t>
            </a:r>
            <a:r>
              <a:rPr lang="en-US" altLang="zh-CN" sz="2800">
                <a:ea typeface="黑体" panose="02010609060101010101" pitchFamily="49" charset="-122"/>
              </a:rPr>
              <a:t>·</a:t>
            </a:r>
          </a:p>
          <a:p>
            <a:pPr eaLnBrk="1" hangingPunct="1"/>
            <a:r>
              <a:rPr lang="en-US" altLang="zh-CN" sz="2800">
                <a:ea typeface="黑体" panose="02010609060101010101" pitchFamily="49" charset="-122"/>
              </a:rPr>
              <a:t>                                              </a:t>
            </a:r>
            <a:r>
              <a:rPr lang="zh-CN" altLang="en-US" sz="2800">
                <a:ea typeface="黑体" panose="02010609060101010101" pitchFamily="49" charset="-122"/>
              </a:rPr>
              <a:t>李萨如图形  </a:t>
            </a:r>
          </a:p>
        </p:txBody>
      </p:sp>
      <p:graphicFrame>
        <p:nvGraphicFramePr>
          <p:cNvPr id="15362" name="Object 3">
            <a:extLst>
              <a:ext uri="{FF2B5EF4-FFF2-40B4-BE49-F238E27FC236}">
                <a16:creationId xmlns:a16="http://schemas.microsoft.com/office/drawing/2014/main" id="{688CD3A1-99DA-4572-85F5-2EA142F81364}"/>
              </a:ext>
            </a:extLst>
          </p:cNvPr>
          <p:cNvGraphicFramePr>
            <a:graphicFrameLocks noChangeAspect="1"/>
          </p:cNvGraphicFramePr>
          <p:nvPr/>
        </p:nvGraphicFramePr>
        <p:xfrm>
          <a:off x="3429000" y="2057400"/>
          <a:ext cx="3046413" cy="941388"/>
        </p:xfrm>
        <a:graphic>
          <a:graphicData uri="http://schemas.openxmlformats.org/presentationml/2006/ole">
            <mc:AlternateContent xmlns:mc="http://schemas.openxmlformats.org/markup-compatibility/2006">
              <mc:Choice xmlns:v="urn:schemas-microsoft-com:vml" Requires="v">
                <p:oleObj spid="_x0000_s15372" name="公式" r:id="rId4" imgW="3200400" imgH="990360" progId="Equation.3">
                  <p:embed/>
                </p:oleObj>
              </mc:Choice>
              <mc:Fallback>
                <p:oleObj name="公式" r:id="rId4" imgW="3200400" imgH="9903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057400"/>
                        <a:ext cx="3046413"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Text Box 4">
            <a:extLst>
              <a:ext uri="{FF2B5EF4-FFF2-40B4-BE49-F238E27FC236}">
                <a16:creationId xmlns:a16="http://schemas.microsoft.com/office/drawing/2014/main" id="{9EBF055E-FE01-45E6-A057-F10FF100515C}"/>
              </a:ext>
            </a:extLst>
          </p:cNvPr>
          <p:cNvSpPr txBox="1">
            <a:spLocks noChangeArrowheads="1"/>
          </p:cNvSpPr>
          <p:nvPr/>
        </p:nvSpPr>
        <p:spPr bwMode="auto">
          <a:xfrm>
            <a:off x="1020763" y="1338263"/>
            <a:ext cx="294163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0000FF"/>
                </a:solidFill>
              </a:rPr>
              <a:t>当频率为整数比时：</a:t>
            </a:r>
          </a:p>
        </p:txBody>
      </p:sp>
      <p:sp>
        <p:nvSpPr>
          <p:cNvPr id="15365" name="Rectangle 5">
            <a:extLst>
              <a:ext uri="{FF2B5EF4-FFF2-40B4-BE49-F238E27FC236}">
                <a16:creationId xmlns:a16="http://schemas.microsoft.com/office/drawing/2014/main" id="{B92FCBB0-080B-4D0F-8381-A729CD380FB6}"/>
              </a:ext>
            </a:extLst>
          </p:cNvPr>
          <p:cNvSpPr>
            <a:spLocks noChangeArrowheads="1"/>
          </p:cNvSpPr>
          <p:nvPr/>
        </p:nvSpPr>
        <p:spPr bwMode="auto">
          <a:xfrm>
            <a:off x="1219200" y="4122738"/>
            <a:ext cx="68580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t>    </a:t>
            </a:r>
            <a:r>
              <a:rPr lang="zh-CN" altLang="en-US"/>
              <a:t>其合成运动将永远不重复已走过的路径，它的轨迹将逐渐密布在振幅所限定的整个矩形面内</a:t>
            </a:r>
            <a:r>
              <a:rPr lang="en-US" altLang="zh-CN"/>
              <a:t>. </a:t>
            </a:r>
            <a:r>
              <a:rPr lang="zh-CN" altLang="en-US"/>
              <a:t>这种非周期性运动称为</a:t>
            </a:r>
            <a:r>
              <a:rPr lang="zh-CN" altLang="en-US">
                <a:solidFill>
                  <a:srgbClr val="FF0000"/>
                </a:solidFill>
              </a:rPr>
              <a:t>准周期运动</a:t>
            </a:r>
            <a:r>
              <a:rPr lang="en-US" altLang="zh-CN"/>
              <a:t>.</a:t>
            </a:r>
          </a:p>
        </p:txBody>
      </p:sp>
      <p:sp>
        <p:nvSpPr>
          <p:cNvPr id="15366" name="Rectangle 6">
            <a:extLst>
              <a:ext uri="{FF2B5EF4-FFF2-40B4-BE49-F238E27FC236}">
                <a16:creationId xmlns:a16="http://schemas.microsoft.com/office/drawing/2014/main" id="{185981E3-89AF-4D7B-A95B-DC8E702D8589}"/>
              </a:ext>
            </a:extLst>
          </p:cNvPr>
          <p:cNvSpPr>
            <a:spLocks noChangeArrowheads="1"/>
          </p:cNvSpPr>
          <p:nvPr/>
        </p:nvSpPr>
        <p:spPr bwMode="auto">
          <a:xfrm>
            <a:off x="1447800" y="2986088"/>
            <a:ext cx="38862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其合轨迹为李萨如图</a:t>
            </a:r>
            <a:r>
              <a:rPr lang="en-US" altLang="zh-CN"/>
              <a:t>.</a:t>
            </a:r>
          </a:p>
        </p:txBody>
      </p:sp>
      <p:sp>
        <p:nvSpPr>
          <p:cNvPr id="15367" name="Rectangle 7">
            <a:extLst>
              <a:ext uri="{FF2B5EF4-FFF2-40B4-BE49-F238E27FC236}">
                <a16:creationId xmlns:a16="http://schemas.microsoft.com/office/drawing/2014/main" id="{4B7D335C-E48B-4F85-BA5B-F957AA6E67E2}"/>
              </a:ext>
            </a:extLst>
          </p:cNvPr>
          <p:cNvSpPr>
            <a:spLocks noChangeArrowheads="1"/>
          </p:cNvSpPr>
          <p:nvPr/>
        </p:nvSpPr>
        <p:spPr bwMode="auto">
          <a:xfrm>
            <a:off x="1143000" y="3548063"/>
            <a:ext cx="32480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0000FF"/>
                </a:solidFill>
              </a:rPr>
              <a:t>当频率为无理数比时：</a:t>
            </a:r>
          </a:p>
        </p:txBody>
      </p:sp>
      <p:sp>
        <p:nvSpPr>
          <p:cNvPr id="15368" name="Text Box 8">
            <a:hlinkClick r:id="rId6" action="ppaction://hlinkfile"/>
            <a:extLst>
              <a:ext uri="{FF2B5EF4-FFF2-40B4-BE49-F238E27FC236}">
                <a16:creationId xmlns:a16="http://schemas.microsoft.com/office/drawing/2014/main" id="{50203B92-1B00-4C03-A3BF-34AA2B9AB794}"/>
              </a:ext>
            </a:extLst>
          </p:cNvPr>
          <p:cNvSpPr txBox="1">
            <a:spLocks noChangeArrowheads="1"/>
          </p:cNvSpPr>
          <p:nvPr/>
        </p:nvSpPr>
        <p:spPr bwMode="auto">
          <a:xfrm>
            <a:off x="6659563" y="1773238"/>
            <a:ext cx="1800225"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r>
              <a:rPr lang="en-US" altLang="zh-CN">
                <a:solidFill>
                  <a:srgbClr val="33CC33"/>
                </a:solidFill>
              </a:rPr>
              <a:t>1</a:t>
            </a:r>
          </a:p>
        </p:txBody>
      </p:sp>
      <p:sp>
        <p:nvSpPr>
          <p:cNvPr id="15369" name="Text Box 9">
            <a:hlinkClick r:id="rId7" action="ppaction://hlinkfile"/>
            <a:extLst>
              <a:ext uri="{FF2B5EF4-FFF2-40B4-BE49-F238E27FC236}">
                <a16:creationId xmlns:a16="http://schemas.microsoft.com/office/drawing/2014/main" id="{AE15B6C6-1983-458F-8422-A4E0FE2270C3}"/>
              </a:ext>
            </a:extLst>
          </p:cNvPr>
          <p:cNvSpPr txBox="1">
            <a:spLocks noChangeArrowheads="1"/>
          </p:cNvSpPr>
          <p:nvPr/>
        </p:nvSpPr>
        <p:spPr bwMode="auto">
          <a:xfrm>
            <a:off x="6659563" y="2420938"/>
            <a:ext cx="1800225"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r>
              <a:rPr lang="en-US" altLang="zh-CN">
                <a:solidFill>
                  <a:srgbClr val="33CC33"/>
                </a:solidFill>
              </a:rPr>
              <a:t>2</a:t>
            </a:r>
          </a:p>
        </p:txBody>
      </p:sp>
      <p:sp>
        <p:nvSpPr>
          <p:cNvPr id="15370" name="Text Box 10">
            <a:hlinkClick r:id="rId8" action="ppaction://hlinkfile"/>
            <a:extLst>
              <a:ext uri="{FF2B5EF4-FFF2-40B4-BE49-F238E27FC236}">
                <a16:creationId xmlns:a16="http://schemas.microsoft.com/office/drawing/2014/main" id="{CAAE2315-2116-4187-B127-2E1CAE9B1519}"/>
              </a:ext>
            </a:extLst>
          </p:cNvPr>
          <p:cNvSpPr txBox="1">
            <a:spLocks noChangeArrowheads="1"/>
          </p:cNvSpPr>
          <p:nvPr/>
        </p:nvSpPr>
        <p:spPr bwMode="auto">
          <a:xfrm>
            <a:off x="6659563" y="3106738"/>
            <a:ext cx="1800225"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r>
              <a:rPr lang="en-US" altLang="zh-CN">
                <a:solidFill>
                  <a:srgbClr val="33CC33"/>
                </a:solidFill>
              </a:rPr>
              <a:t>3</a:t>
            </a:r>
          </a:p>
        </p:txBody>
      </p:sp>
      <p:pic>
        <p:nvPicPr>
          <p:cNvPr id="11" name="09.4 Lissajou's figure.avi">
            <a:hlinkClick r:id="" action="ppaction://media"/>
            <a:extLst>
              <a:ext uri="{FF2B5EF4-FFF2-40B4-BE49-F238E27FC236}">
                <a16:creationId xmlns:a16="http://schemas.microsoft.com/office/drawing/2014/main" id="{EBD0BB6B-0D6A-42C0-9A65-3AACE9FA2504}"/>
              </a:ext>
            </a:extLst>
          </p:cNvPr>
          <p:cNvPicPr>
            <a:picLocks noRot="1" noChangeAspect="1" noChangeArrowheads="1"/>
          </p:cNvPicPr>
          <p:nvPr>
            <a:videoFile r:link="rId2"/>
          </p:nvPr>
        </p:nvPicPr>
        <p:blipFill>
          <a:blip r:embed="rId9">
            <a:extLst>
              <a:ext uri="{28A0092B-C50C-407E-A947-70E740481C1C}">
                <a14:useLocalDpi xmlns:a14="http://schemas.microsoft.com/office/drawing/2010/main" val="0"/>
              </a:ext>
            </a:extLst>
          </a:blip>
          <a:srcRect/>
          <a:stretch>
            <a:fillRect/>
          </a:stretch>
        </p:blipFill>
        <p:spPr bwMode="auto">
          <a:xfrm>
            <a:off x="971550" y="476250"/>
            <a:ext cx="7704138" cy="577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670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1"/>
                    </p:tgtEl>
                  </p:cond>
                </p:stCondLst>
                <p:endSync evt="end" delay="0">
                  <p:rtn val="all"/>
                </p:endSync>
                <p:childTnLst>
                  <p:par>
                    <p:cTn id="8" fill="hold" nodeType="clickPar">
                      <p:stCondLst>
                        <p:cond delay="0"/>
                      </p:stCondLst>
                      <p:childTnLst>
                        <p:par>
                          <p:cTn id="9" fill="hold" nodeType="withGroup">
                            <p:stCondLst>
                              <p:cond delay="0"/>
                            </p:stCondLst>
                            <p:childTnLst>
                              <p:par>
                                <p:cTn id="10" presetID="2" presetClass="mediacall" presetSubtype="0" fill="hold" nodeType="clickEffect">
                                  <p:stCondLst>
                                    <p:cond delay="0"/>
                                  </p:stCondLst>
                                  <p:childTnLst>
                                    <p:cmd type="call" cmd="togglePause">
                                      <p:cBhvr>
                                        <p:cTn id="11" dur="1" fill="hold"/>
                                        <p:tgtEl>
                                          <p:spTgt spid="11"/>
                                        </p:tgtEl>
                                      </p:cBhvr>
                                    </p:cmd>
                                  </p:childTnLst>
                                </p:cTn>
                              </p:par>
                            </p:childTnLst>
                          </p:cTn>
                        </p:par>
                      </p:childTnLst>
                    </p:cTn>
                  </p:par>
                </p:childTnLst>
              </p:cTn>
              <p:nextCondLst>
                <p:cond evt="onClick" delay="0">
                  <p:tgtEl>
                    <p:spTgt spid="11"/>
                  </p:tgtEl>
                </p:cond>
              </p:nextCondLst>
            </p:seq>
            <p:video>
              <p:cMediaNode>
                <p:cTn id="12" fill="hold" display="0">
                  <p:stCondLst>
                    <p:cond delay="indefinite"/>
                  </p:stCondLst>
                  <p:endCondLst>
                    <p:cond evt="onNext" delay="0">
                      <p:tgtEl>
                        <p:sldTgt/>
                      </p:tgtEl>
                    </p:cond>
                    <p:cond evt="onPrev" delay="0">
                      <p:tgtEl>
                        <p:sldTgt/>
                      </p:tgtEl>
                    </p:cond>
                  </p:endCondLst>
                </p:cTn>
                <p:tgtEl>
                  <p:spTgt spid="11"/>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F066F581-6377-4159-9DCB-EC28DE3F1236}"/>
              </a:ext>
            </a:extLst>
          </p:cNvPr>
          <p:cNvSpPr txBox="1">
            <a:spLocks noChangeArrowheads="1"/>
          </p:cNvSpPr>
          <p:nvPr/>
        </p:nvSpPr>
        <p:spPr bwMode="auto">
          <a:xfrm>
            <a:off x="2195513" y="1196975"/>
            <a:ext cx="408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latin typeface="楷体_GB2312" pitchFamily="49" charset="-122"/>
                <a:ea typeface="楷体_GB2312" pitchFamily="49" charset="-122"/>
              </a:rPr>
              <a:t>§9.6 </a:t>
            </a:r>
            <a:r>
              <a:rPr lang="zh-CN" altLang="en-US" sz="3600">
                <a:latin typeface="楷体_GB2312" pitchFamily="49" charset="-122"/>
                <a:ea typeface="楷体_GB2312" pitchFamily="49" charset="-122"/>
              </a:rPr>
              <a:t>阻尼振动   </a:t>
            </a:r>
          </a:p>
        </p:txBody>
      </p:sp>
      <p:sp>
        <p:nvSpPr>
          <p:cNvPr id="31747" name="Text Box 3">
            <a:extLst>
              <a:ext uri="{FF2B5EF4-FFF2-40B4-BE49-F238E27FC236}">
                <a16:creationId xmlns:a16="http://schemas.microsoft.com/office/drawing/2014/main" id="{6711A768-0A0F-4081-BAD7-F268F0321554}"/>
              </a:ext>
            </a:extLst>
          </p:cNvPr>
          <p:cNvSpPr txBox="1">
            <a:spLocks noChangeArrowheads="1"/>
          </p:cNvSpPr>
          <p:nvPr/>
        </p:nvSpPr>
        <p:spPr bwMode="auto">
          <a:xfrm>
            <a:off x="2195513" y="2708275"/>
            <a:ext cx="401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t>§9.6.1 </a:t>
            </a:r>
            <a:r>
              <a:rPr lang="zh-CN" altLang="en-US" sz="2800"/>
              <a:t>运动方程及其解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9" name="Text Box 2">
            <a:extLst>
              <a:ext uri="{FF2B5EF4-FFF2-40B4-BE49-F238E27FC236}">
                <a16:creationId xmlns:a16="http://schemas.microsoft.com/office/drawing/2014/main" id="{6D3A9B8C-2F34-434C-9173-ADF6A726E34A}"/>
              </a:ext>
            </a:extLst>
          </p:cNvPr>
          <p:cNvSpPr txBox="1">
            <a:spLocks noChangeArrowheads="1"/>
          </p:cNvSpPr>
          <p:nvPr/>
        </p:nvSpPr>
        <p:spPr bwMode="auto">
          <a:xfrm>
            <a:off x="1219200" y="1574800"/>
            <a:ext cx="707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rPr>
              <a:t>阻尼振动</a:t>
            </a:r>
            <a:r>
              <a:rPr lang="en-US" altLang="zh-CN"/>
              <a:t>——</a:t>
            </a:r>
            <a:r>
              <a:rPr lang="zh-CN" altLang="en-US"/>
              <a:t>振幅</a:t>
            </a:r>
            <a:r>
              <a:rPr lang="en-US" altLang="zh-CN"/>
              <a:t>(</a:t>
            </a:r>
            <a:r>
              <a:rPr lang="zh-CN" altLang="en-US"/>
              <a:t>或能量</a:t>
            </a:r>
            <a:r>
              <a:rPr lang="en-US" altLang="zh-CN"/>
              <a:t>)</a:t>
            </a:r>
            <a:r>
              <a:rPr lang="zh-CN" altLang="en-US"/>
              <a:t>随时间不断减少的振动</a:t>
            </a:r>
            <a:r>
              <a:rPr lang="en-US" altLang="zh-CN"/>
              <a:t>.</a:t>
            </a:r>
          </a:p>
        </p:txBody>
      </p:sp>
      <p:sp>
        <p:nvSpPr>
          <p:cNvPr id="16390" name="Text Box 3">
            <a:extLst>
              <a:ext uri="{FF2B5EF4-FFF2-40B4-BE49-F238E27FC236}">
                <a16:creationId xmlns:a16="http://schemas.microsoft.com/office/drawing/2014/main" id="{A5E00DF9-7537-422F-A518-D3DE3974A096}"/>
              </a:ext>
            </a:extLst>
          </p:cNvPr>
          <p:cNvSpPr txBox="1">
            <a:spLocks noChangeArrowheads="1"/>
          </p:cNvSpPr>
          <p:nvPr/>
        </p:nvSpPr>
        <p:spPr bwMode="auto">
          <a:xfrm>
            <a:off x="1209675" y="1066800"/>
            <a:ext cx="2173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ea typeface="黑体" panose="02010609060101010101" pitchFamily="49" charset="-122"/>
              </a:rPr>
              <a:t>1. </a:t>
            </a:r>
            <a:r>
              <a:rPr lang="zh-CN" altLang="en-US">
                <a:ea typeface="黑体" panose="02010609060101010101" pitchFamily="49" charset="-122"/>
              </a:rPr>
              <a:t>动力学方程  </a:t>
            </a:r>
          </a:p>
        </p:txBody>
      </p:sp>
      <p:sp>
        <p:nvSpPr>
          <p:cNvPr id="16391" name="Text Box 4">
            <a:extLst>
              <a:ext uri="{FF2B5EF4-FFF2-40B4-BE49-F238E27FC236}">
                <a16:creationId xmlns:a16="http://schemas.microsoft.com/office/drawing/2014/main" id="{9C4CDE03-75D6-414D-B46E-64DCA57B8E17}"/>
              </a:ext>
            </a:extLst>
          </p:cNvPr>
          <p:cNvSpPr txBox="1">
            <a:spLocks noChangeArrowheads="1"/>
          </p:cNvSpPr>
          <p:nvPr/>
        </p:nvSpPr>
        <p:spPr bwMode="auto">
          <a:xfrm>
            <a:off x="1111250" y="533400"/>
            <a:ext cx="401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§9.6.1 </a:t>
            </a:r>
            <a:r>
              <a:rPr lang="zh-CN" altLang="en-US" sz="2800">
                <a:ea typeface="黑体" panose="02010609060101010101" pitchFamily="49" charset="-122"/>
              </a:rPr>
              <a:t>运动方程及其解  </a:t>
            </a:r>
          </a:p>
        </p:txBody>
      </p:sp>
      <p:sp>
        <p:nvSpPr>
          <p:cNvPr id="16392" name="Text Box 5">
            <a:extLst>
              <a:ext uri="{FF2B5EF4-FFF2-40B4-BE49-F238E27FC236}">
                <a16:creationId xmlns:a16="http://schemas.microsoft.com/office/drawing/2014/main" id="{95D8C4E5-BF9C-4665-91C0-3ADFA807E510}"/>
              </a:ext>
            </a:extLst>
          </p:cNvPr>
          <p:cNvSpPr txBox="1">
            <a:spLocks noChangeArrowheads="1"/>
          </p:cNvSpPr>
          <p:nvPr/>
        </p:nvSpPr>
        <p:spPr bwMode="auto">
          <a:xfrm>
            <a:off x="1219200" y="2133600"/>
            <a:ext cx="2582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能量减少的原因</a:t>
            </a:r>
            <a:r>
              <a:rPr lang="en-US" altLang="zh-CN"/>
              <a:t>:  </a:t>
            </a:r>
          </a:p>
        </p:txBody>
      </p:sp>
      <p:sp>
        <p:nvSpPr>
          <p:cNvPr id="16393" name="Text Box 6">
            <a:extLst>
              <a:ext uri="{FF2B5EF4-FFF2-40B4-BE49-F238E27FC236}">
                <a16:creationId xmlns:a16="http://schemas.microsoft.com/office/drawing/2014/main" id="{11F05660-EDA3-4993-8A67-5DB8852C9187}"/>
              </a:ext>
            </a:extLst>
          </p:cNvPr>
          <p:cNvSpPr txBox="1">
            <a:spLocks noChangeArrowheads="1"/>
          </p:cNvSpPr>
          <p:nvPr/>
        </p:nvSpPr>
        <p:spPr bwMode="auto">
          <a:xfrm>
            <a:off x="3581400" y="2133600"/>
            <a:ext cx="421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摩擦阻尼和辐射阻尼</a:t>
            </a:r>
            <a:r>
              <a:rPr lang="en-US" altLang="zh-CN"/>
              <a:t>.</a:t>
            </a:r>
          </a:p>
        </p:txBody>
      </p:sp>
      <p:sp>
        <p:nvSpPr>
          <p:cNvPr id="16394" name="Text Box 7">
            <a:extLst>
              <a:ext uri="{FF2B5EF4-FFF2-40B4-BE49-F238E27FC236}">
                <a16:creationId xmlns:a16="http://schemas.microsoft.com/office/drawing/2014/main" id="{04DCAF28-9906-4145-A6BD-530A46072475}"/>
              </a:ext>
            </a:extLst>
          </p:cNvPr>
          <p:cNvSpPr txBox="1">
            <a:spLocks noChangeArrowheads="1"/>
          </p:cNvSpPr>
          <p:nvPr/>
        </p:nvSpPr>
        <p:spPr bwMode="auto">
          <a:xfrm>
            <a:off x="1219200" y="26670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为方便，均视为摩擦阻尼</a:t>
            </a:r>
            <a:r>
              <a:rPr lang="en-US" altLang="zh-CN"/>
              <a:t>,</a:t>
            </a:r>
            <a:r>
              <a:rPr lang="zh-CN" altLang="en-US"/>
              <a:t>设：</a:t>
            </a:r>
          </a:p>
        </p:txBody>
      </p:sp>
      <p:graphicFrame>
        <p:nvGraphicFramePr>
          <p:cNvPr id="16386" name="Object 8">
            <a:extLst>
              <a:ext uri="{FF2B5EF4-FFF2-40B4-BE49-F238E27FC236}">
                <a16:creationId xmlns:a16="http://schemas.microsoft.com/office/drawing/2014/main" id="{93720B87-670E-4914-A511-CF0B3E85B329}"/>
              </a:ext>
            </a:extLst>
          </p:cNvPr>
          <p:cNvGraphicFramePr>
            <a:graphicFrameLocks noChangeAspect="1"/>
          </p:cNvGraphicFramePr>
          <p:nvPr/>
        </p:nvGraphicFramePr>
        <p:xfrm>
          <a:off x="3151188" y="3276600"/>
          <a:ext cx="1179512" cy="384175"/>
        </p:xfrm>
        <a:graphic>
          <a:graphicData uri="http://schemas.openxmlformats.org/presentationml/2006/ole">
            <mc:AlternateContent xmlns:mc="http://schemas.openxmlformats.org/markup-compatibility/2006">
              <mc:Choice xmlns:v="urn:schemas-microsoft-com:vml" Requires="v">
                <p:oleObj spid="_x0000_s16400" name="公式" r:id="rId3" imgW="545760" imgH="177480" progId="Equation.3">
                  <p:embed/>
                </p:oleObj>
              </mc:Choice>
              <mc:Fallback>
                <p:oleObj name="公式" r:id="rId3" imgW="545760" imgH="1774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1188" y="3276600"/>
                        <a:ext cx="11795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5" name="Text Box 9">
            <a:extLst>
              <a:ext uri="{FF2B5EF4-FFF2-40B4-BE49-F238E27FC236}">
                <a16:creationId xmlns:a16="http://schemas.microsoft.com/office/drawing/2014/main" id="{EE1405E5-CAB4-484E-8E46-350A6B644983}"/>
              </a:ext>
            </a:extLst>
          </p:cNvPr>
          <p:cNvSpPr txBox="1">
            <a:spLocks noChangeArrowheads="1"/>
          </p:cNvSpPr>
          <p:nvPr/>
        </p:nvSpPr>
        <p:spPr bwMode="auto">
          <a:xfrm>
            <a:off x="4759325" y="32004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（胡克定律）</a:t>
            </a:r>
          </a:p>
        </p:txBody>
      </p:sp>
      <p:sp>
        <p:nvSpPr>
          <p:cNvPr id="16396" name="Text Box 10">
            <a:extLst>
              <a:ext uri="{FF2B5EF4-FFF2-40B4-BE49-F238E27FC236}">
                <a16:creationId xmlns:a16="http://schemas.microsoft.com/office/drawing/2014/main" id="{DFA6295D-961E-4AC2-A602-2AD355662F9D}"/>
              </a:ext>
            </a:extLst>
          </p:cNvPr>
          <p:cNvSpPr txBox="1">
            <a:spLocks noChangeArrowheads="1"/>
          </p:cNvSpPr>
          <p:nvPr/>
        </p:nvSpPr>
        <p:spPr bwMode="auto">
          <a:xfrm>
            <a:off x="1635125" y="3200400"/>
            <a:ext cx="125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恢复力  </a:t>
            </a:r>
          </a:p>
        </p:txBody>
      </p:sp>
      <p:sp>
        <p:nvSpPr>
          <p:cNvPr id="16397" name="Rectangle 11">
            <a:extLst>
              <a:ext uri="{FF2B5EF4-FFF2-40B4-BE49-F238E27FC236}">
                <a16:creationId xmlns:a16="http://schemas.microsoft.com/office/drawing/2014/main" id="{CABF303A-CE13-4E53-80B7-80FB83EE3EF8}"/>
              </a:ext>
            </a:extLst>
          </p:cNvPr>
          <p:cNvSpPr>
            <a:spLocks noChangeArrowheads="1"/>
          </p:cNvSpPr>
          <p:nvPr/>
        </p:nvSpPr>
        <p:spPr bwMode="auto">
          <a:xfrm>
            <a:off x="1628775" y="3886200"/>
            <a:ext cx="125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阻尼力  </a:t>
            </a:r>
          </a:p>
        </p:txBody>
      </p:sp>
      <p:graphicFrame>
        <p:nvGraphicFramePr>
          <p:cNvPr id="16387" name="Object 12">
            <a:extLst>
              <a:ext uri="{FF2B5EF4-FFF2-40B4-BE49-F238E27FC236}">
                <a16:creationId xmlns:a16="http://schemas.microsoft.com/office/drawing/2014/main" id="{D6649723-F8F5-4DFB-A14E-7E6FE22E0D31}"/>
              </a:ext>
            </a:extLst>
          </p:cNvPr>
          <p:cNvGraphicFramePr>
            <a:graphicFrameLocks noChangeAspect="1"/>
          </p:cNvGraphicFramePr>
          <p:nvPr/>
        </p:nvGraphicFramePr>
        <p:xfrm>
          <a:off x="3124200" y="3733800"/>
          <a:ext cx="2819400" cy="762000"/>
        </p:xfrm>
        <a:graphic>
          <a:graphicData uri="http://schemas.openxmlformats.org/presentationml/2006/ole">
            <mc:AlternateContent xmlns:mc="http://schemas.openxmlformats.org/markup-compatibility/2006">
              <mc:Choice xmlns:v="urn:schemas-microsoft-com:vml" Requires="v">
                <p:oleObj spid="_x0000_s16401" name="公式" r:id="rId5" imgW="1307880" imgH="393480" progId="Equation.3">
                  <p:embed/>
                </p:oleObj>
              </mc:Choice>
              <mc:Fallback>
                <p:oleObj name="公式" r:id="rId5" imgW="1307880" imgH="39348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733800"/>
                        <a:ext cx="2819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8" name="Rectangle 13">
            <a:extLst>
              <a:ext uri="{FF2B5EF4-FFF2-40B4-BE49-F238E27FC236}">
                <a16:creationId xmlns:a16="http://schemas.microsoft.com/office/drawing/2014/main" id="{B9A0527B-9CAE-4C55-918B-F1488B7C6EAA}"/>
              </a:ext>
            </a:extLst>
          </p:cNvPr>
          <p:cNvSpPr>
            <a:spLocks noChangeArrowheads="1"/>
          </p:cNvSpPr>
          <p:nvPr/>
        </p:nvSpPr>
        <p:spPr bwMode="auto">
          <a:xfrm>
            <a:off x="1295400" y="4648200"/>
            <a:ext cx="6665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 </a:t>
            </a:r>
            <a:r>
              <a:rPr lang="zh-CN" altLang="en-US"/>
              <a:t>为阻尼系数，与物体的形状以及周围性质有关</a:t>
            </a:r>
            <a:r>
              <a:rPr lang="en-US" altLang="zh-CN"/>
              <a:t>. </a:t>
            </a:r>
          </a:p>
        </p:txBody>
      </p:sp>
      <p:graphicFrame>
        <p:nvGraphicFramePr>
          <p:cNvPr id="16388" name="Object 14">
            <a:extLst>
              <a:ext uri="{FF2B5EF4-FFF2-40B4-BE49-F238E27FC236}">
                <a16:creationId xmlns:a16="http://schemas.microsoft.com/office/drawing/2014/main" id="{0B46086D-F307-4355-AA41-95A008816B33}"/>
              </a:ext>
            </a:extLst>
          </p:cNvPr>
          <p:cNvGraphicFramePr>
            <a:graphicFrameLocks noChangeAspect="1"/>
          </p:cNvGraphicFramePr>
          <p:nvPr/>
        </p:nvGraphicFramePr>
        <p:xfrm>
          <a:off x="3805238" y="5181600"/>
          <a:ext cx="2519362" cy="865188"/>
        </p:xfrm>
        <a:graphic>
          <a:graphicData uri="http://schemas.openxmlformats.org/presentationml/2006/ole">
            <mc:AlternateContent xmlns:mc="http://schemas.openxmlformats.org/markup-compatibility/2006">
              <mc:Choice xmlns:v="urn:schemas-microsoft-com:vml" Requires="v">
                <p:oleObj spid="_x0000_s16402" name="公式" r:id="rId7" imgW="1295280" imgH="444240" progId="Equation.3">
                  <p:embed/>
                </p:oleObj>
              </mc:Choice>
              <mc:Fallback>
                <p:oleObj name="公式" r:id="rId7" imgW="1295280" imgH="44424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5238" y="5181600"/>
                        <a:ext cx="2519362"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9" name="Rectangle 15">
            <a:extLst>
              <a:ext uri="{FF2B5EF4-FFF2-40B4-BE49-F238E27FC236}">
                <a16:creationId xmlns:a16="http://schemas.microsoft.com/office/drawing/2014/main" id="{6C4E2256-CAF5-4103-95D6-4D4ED8EF5D8A}"/>
              </a:ext>
            </a:extLst>
          </p:cNvPr>
          <p:cNvSpPr>
            <a:spLocks noChangeArrowheads="1"/>
          </p:cNvSpPr>
          <p:nvPr/>
        </p:nvSpPr>
        <p:spPr bwMode="auto">
          <a:xfrm>
            <a:off x="1360488" y="5426075"/>
            <a:ext cx="22971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对水平弹簧振子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1" name="Text Box 2">
            <a:extLst>
              <a:ext uri="{FF2B5EF4-FFF2-40B4-BE49-F238E27FC236}">
                <a16:creationId xmlns:a16="http://schemas.microsoft.com/office/drawing/2014/main" id="{7F41586E-1B29-47C9-BE37-9EF341809CEF}"/>
              </a:ext>
            </a:extLst>
          </p:cNvPr>
          <p:cNvSpPr txBox="1">
            <a:spLocks noChangeArrowheads="1"/>
          </p:cNvSpPr>
          <p:nvPr/>
        </p:nvSpPr>
        <p:spPr bwMode="auto">
          <a:xfrm>
            <a:off x="2268538" y="476250"/>
            <a:ext cx="50053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latin typeface="楷体_GB2312" pitchFamily="49" charset="-122"/>
                <a:ea typeface="楷体_GB2312" pitchFamily="49" charset="-122"/>
              </a:rPr>
              <a:t>§8.4</a:t>
            </a:r>
            <a:r>
              <a:rPr lang="zh-CN" altLang="en-US" sz="3600">
                <a:latin typeface="楷体_GB2312" pitchFamily="49" charset="-122"/>
                <a:ea typeface="楷体_GB2312" pitchFamily="49" charset="-122"/>
              </a:rPr>
              <a:t>简谐振动的合成  </a:t>
            </a:r>
          </a:p>
        </p:txBody>
      </p:sp>
      <p:sp>
        <p:nvSpPr>
          <p:cNvPr id="1032" name="Text Box 3">
            <a:extLst>
              <a:ext uri="{FF2B5EF4-FFF2-40B4-BE49-F238E27FC236}">
                <a16:creationId xmlns:a16="http://schemas.microsoft.com/office/drawing/2014/main" id="{9E5F97CF-3487-40C7-ADA2-05A013CC4693}"/>
              </a:ext>
            </a:extLst>
          </p:cNvPr>
          <p:cNvSpPr txBox="1">
            <a:spLocks noChangeArrowheads="1"/>
          </p:cNvSpPr>
          <p:nvPr/>
        </p:nvSpPr>
        <p:spPr bwMode="auto">
          <a:xfrm>
            <a:off x="1143000" y="1168400"/>
            <a:ext cx="6400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§8.4.1 </a:t>
            </a:r>
            <a:r>
              <a:rPr lang="zh-CN" altLang="en-US" sz="2800">
                <a:ea typeface="黑体" panose="02010609060101010101" pitchFamily="49" charset="-122"/>
              </a:rPr>
              <a:t>同方向同频率简谐振动的合成  </a:t>
            </a:r>
          </a:p>
        </p:txBody>
      </p:sp>
      <p:graphicFrame>
        <p:nvGraphicFramePr>
          <p:cNvPr id="1026" name="Object 4">
            <a:extLst>
              <a:ext uri="{FF2B5EF4-FFF2-40B4-BE49-F238E27FC236}">
                <a16:creationId xmlns:a16="http://schemas.microsoft.com/office/drawing/2014/main" id="{D2575DEB-13FD-455B-BC52-C0865FE75E4B}"/>
              </a:ext>
            </a:extLst>
          </p:cNvPr>
          <p:cNvGraphicFramePr>
            <a:graphicFrameLocks noChangeAspect="1"/>
          </p:cNvGraphicFramePr>
          <p:nvPr/>
        </p:nvGraphicFramePr>
        <p:xfrm>
          <a:off x="2963863" y="1720850"/>
          <a:ext cx="3062287" cy="509588"/>
        </p:xfrm>
        <a:graphic>
          <a:graphicData uri="http://schemas.openxmlformats.org/presentationml/2006/ole">
            <mc:AlternateContent xmlns:mc="http://schemas.openxmlformats.org/markup-compatibility/2006">
              <mc:Choice xmlns:v="urn:schemas-microsoft-com:vml" Requires="v">
                <p:oleObj spid="_x0000_s1037" name="公式" r:id="rId3" imgW="1346040" imgH="228600" progId="Equation.3">
                  <p:embed/>
                </p:oleObj>
              </mc:Choice>
              <mc:Fallback>
                <p:oleObj name="公式" r:id="rId3" imgW="134604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3863" y="1720850"/>
                        <a:ext cx="306228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3" name="Text Box 5">
            <a:extLst>
              <a:ext uri="{FF2B5EF4-FFF2-40B4-BE49-F238E27FC236}">
                <a16:creationId xmlns:a16="http://schemas.microsoft.com/office/drawing/2014/main" id="{2B709A7F-1DE4-4231-B778-BEC129282272}"/>
              </a:ext>
            </a:extLst>
          </p:cNvPr>
          <p:cNvSpPr txBox="1">
            <a:spLocks noChangeArrowheads="1"/>
          </p:cNvSpPr>
          <p:nvPr/>
        </p:nvSpPr>
        <p:spPr bwMode="auto">
          <a:xfrm>
            <a:off x="1219200" y="1773238"/>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两谐振动 </a:t>
            </a:r>
          </a:p>
        </p:txBody>
      </p:sp>
      <p:graphicFrame>
        <p:nvGraphicFramePr>
          <p:cNvPr id="1027" name="Object 6">
            <a:extLst>
              <a:ext uri="{FF2B5EF4-FFF2-40B4-BE49-F238E27FC236}">
                <a16:creationId xmlns:a16="http://schemas.microsoft.com/office/drawing/2014/main" id="{DB50F810-53C0-474B-9E21-7AEA887A0F46}"/>
              </a:ext>
            </a:extLst>
          </p:cNvPr>
          <p:cNvGraphicFramePr>
            <a:graphicFrameLocks noChangeAspect="1"/>
          </p:cNvGraphicFramePr>
          <p:nvPr/>
        </p:nvGraphicFramePr>
        <p:xfrm>
          <a:off x="3000375" y="2209800"/>
          <a:ext cx="3128963" cy="506413"/>
        </p:xfrm>
        <a:graphic>
          <a:graphicData uri="http://schemas.openxmlformats.org/presentationml/2006/ole">
            <mc:AlternateContent xmlns:mc="http://schemas.openxmlformats.org/markup-compatibility/2006">
              <mc:Choice xmlns:v="urn:schemas-microsoft-com:vml" Requires="v">
                <p:oleObj spid="_x0000_s1038" name="公式" r:id="rId5" imgW="1384200" imgH="228600" progId="Equation.3">
                  <p:embed/>
                </p:oleObj>
              </mc:Choice>
              <mc:Fallback>
                <p:oleObj name="公式" r:id="rId5" imgW="13842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5" y="2209800"/>
                        <a:ext cx="3128963"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 name="Text Box 7">
            <a:extLst>
              <a:ext uri="{FF2B5EF4-FFF2-40B4-BE49-F238E27FC236}">
                <a16:creationId xmlns:a16="http://schemas.microsoft.com/office/drawing/2014/main" id="{52829E61-BC05-4938-9B0B-71784FD63BCE}"/>
              </a:ext>
            </a:extLst>
          </p:cNvPr>
          <p:cNvSpPr txBox="1">
            <a:spLocks noChangeArrowheads="1"/>
          </p:cNvSpPr>
          <p:nvPr/>
        </p:nvSpPr>
        <p:spPr bwMode="auto">
          <a:xfrm>
            <a:off x="1219200" y="2732088"/>
            <a:ext cx="117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FF"/>
                </a:solidFill>
              </a:rPr>
              <a:t>合位移 </a:t>
            </a:r>
          </a:p>
        </p:txBody>
      </p:sp>
      <p:graphicFrame>
        <p:nvGraphicFramePr>
          <p:cNvPr id="1028" name="Object 8">
            <a:extLst>
              <a:ext uri="{FF2B5EF4-FFF2-40B4-BE49-F238E27FC236}">
                <a16:creationId xmlns:a16="http://schemas.microsoft.com/office/drawing/2014/main" id="{7F976EFF-F586-4E6E-8931-2969A8411FF9}"/>
              </a:ext>
            </a:extLst>
          </p:cNvPr>
          <p:cNvGraphicFramePr>
            <a:graphicFrameLocks noChangeAspect="1"/>
          </p:cNvGraphicFramePr>
          <p:nvPr/>
        </p:nvGraphicFramePr>
        <p:xfrm>
          <a:off x="2286000" y="2711450"/>
          <a:ext cx="1752600" cy="488950"/>
        </p:xfrm>
        <a:graphic>
          <a:graphicData uri="http://schemas.openxmlformats.org/presentationml/2006/ole">
            <mc:AlternateContent xmlns:mc="http://schemas.openxmlformats.org/markup-compatibility/2006">
              <mc:Choice xmlns:v="urn:schemas-microsoft-com:vml" Requires="v">
                <p:oleObj spid="_x0000_s1039" name="公式" r:id="rId7" imgW="736560" imgH="215640" progId="Equation.3">
                  <p:embed/>
                </p:oleObj>
              </mc:Choice>
              <mc:Fallback>
                <p:oleObj name="公式" r:id="rId7" imgW="736560" imgH="215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2711450"/>
                        <a:ext cx="17526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9">
            <a:extLst>
              <a:ext uri="{FF2B5EF4-FFF2-40B4-BE49-F238E27FC236}">
                <a16:creationId xmlns:a16="http://schemas.microsoft.com/office/drawing/2014/main" id="{47134CC6-6E65-4F2E-8D17-92487A3F6D2D}"/>
              </a:ext>
            </a:extLst>
          </p:cNvPr>
          <p:cNvGraphicFramePr>
            <a:graphicFrameLocks noChangeAspect="1"/>
          </p:cNvGraphicFramePr>
          <p:nvPr/>
        </p:nvGraphicFramePr>
        <p:xfrm>
          <a:off x="2647950" y="3200400"/>
          <a:ext cx="4895850" cy="501650"/>
        </p:xfrm>
        <a:graphic>
          <a:graphicData uri="http://schemas.openxmlformats.org/presentationml/2006/ole">
            <mc:AlternateContent xmlns:mc="http://schemas.openxmlformats.org/markup-compatibility/2006">
              <mc:Choice xmlns:v="urn:schemas-microsoft-com:vml" Requires="v">
                <p:oleObj spid="_x0000_s1040" name="公式" r:id="rId9" imgW="2323800" imgH="228600" progId="Equation.3">
                  <p:embed/>
                </p:oleObj>
              </mc:Choice>
              <mc:Fallback>
                <p:oleObj name="公式" r:id="rId9" imgW="2323800" imgH="228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7950" y="3200400"/>
                        <a:ext cx="4895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10">
            <a:extLst>
              <a:ext uri="{FF2B5EF4-FFF2-40B4-BE49-F238E27FC236}">
                <a16:creationId xmlns:a16="http://schemas.microsoft.com/office/drawing/2014/main" id="{A08654DA-89DF-4A67-89E0-1696447FA74F}"/>
              </a:ext>
            </a:extLst>
          </p:cNvPr>
          <p:cNvSpPr txBox="1">
            <a:spLocks noChangeArrowheads="1"/>
          </p:cNvSpPr>
          <p:nvPr/>
        </p:nvSpPr>
        <p:spPr bwMode="auto">
          <a:xfrm>
            <a:off x="1187450" y="3789363"/>
            <a:ext cx="401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利用三角公式展开再合并得  </a:t>
            </a:r>
          </a:p>
        </p:txBody>
      </p:sp>
      <p:graphicFrame>
        <p:nvGraphicFramePr>
          <p:cNvPr id="1030" name="Object 11">
            <a:extLst>
              <a:ext uri="{FF2B5EF4-FFF2-40B4-BE49-F238E27FC236}">
                <a16:creationId xmlns:a16="http://schemas.microsoft.com/office/drawing/2014/main" id="{11372148-7487-4CE1-8FFA-A24DBD9541CC}"/>
              </a:ext>
            </a:extLst>
          </p:cNvPr>
          <p:cNvGraphicFramePr>
            <a:graphicFrameLocks noChangeAspect="1"/>
          </p:cNvGraphicFramePr>
          <p:nvPr/>
        </p:nvGraphicFramePr>
        <p:xfrm>
          <a:off x="2971800" y="4343400"/>
          <a:ext cx="2514600" cy="525463"/>
        </p:xfrm>
        <a:graphic>
          <a:graphicData uri="http://schemas.openxmlformats.org/presentationml/2006/ole">
            <mc:AlternateContent xmlns:mc="http://schemas.openxmlformats.org/markup-compatibility/2006">
              <mc:Choice xmlns:v="urn:schemas-microsoft-com:vml" Requires="v">
                <p:oleObj spid="_x0000_s1041" name="公式" r:id="rId11" imgW="1193760" imgH="228600" progId="Equation.3">
                  <p:embed/>
                </p:oleObj>
              </mc:Choice>
              <mc:Fallback>
                <p:oleObj name="公式" r:id="rId11" imgW="1193760" imgH="228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4343400"/>
                        <a:ext cx="251460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6" name="Rectangle 12">
            <a:extLst>
              <a:ext uri="{FF2B5EF4-FFF2-40B4-BE49-F238E27FC236}">
                <a16:creationId xmlns:a16="http://schemas.microsoft.com/office/drawing/2014/main" id="{7CAB99AF-D2AB-4EBD-B7AD-5505B438431F}"/>
              </a:ext>
            </a:extLst>
          </p:cNvPr>
          <p:cNvSpPr>
            <a:spLocks noChangeArrowheads="1"/>
          </p:cNvSpPr>
          <p:nvPr/>
        </p:nvSpPr>
        <p:spPr bwMode="auto">
          <a:xfrm>
            <a:off x="1219200" y="4868863"/>
            <a:ext cx="6781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FF0000"/>
                </a:solidFill>
              </a:rPr>
              <a:t>结论：</a:t>
            </a:r>
            <a:r>
              <a:rPr lang="zh-CN" altLang="en-US"/>
              <a:t>同方向、同频率两简谐振动的合成，合运动仍是同频率的简谐振动</a:t>
            </a:r>
            <a:r>
              <a:rPr lang="en-US" altLang="zh-CN"/>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410" name="Object 2">
            <a:extLst>
              <a:ext uri="{FF2B5EF4-FFF2-40B4-BE49-F238E27FC236}">
                <a16:creationId xmlns:a16="http://schemas.microsoft.com/office/drawing/2014/main" id="{A3822CDF-AF01-4C3E-8BE5-A2A40E58A06F}"/>
              </a:ext>
            </a:extLst>
          </p:cNvPr>
          <p:cNvGraphicFramePr>
            <a:graphicFrameLocks noChangeAspect="1"/>
          </p:cNvGraphicFramePr>
          <p:nvPr/>
        </p:nvGraphicFramePr>
        <p:xfrm>
          <a:off x="3390900" y="609600"/>
          <a:ext cx="2592388" cy="865188"/>
        </p:xfrm>
        <a:graphic>
          <a:graphicData uri="http://schemas.openxmlformats.org/presentationml/2006/ole">
            <mc:AlternateContent xmlns:mc="http://schemas.openxmlformats.org/markup-compatibility/2006">
              <mc:Choice xmlns:v="urn:schemas-microsoft-com:vml" Requires="v">
                <p:oleObj spid="_x0000_s17418" name="公式" r:id="rId3" imgW="1333440" imgH="444240" progId="Equation.3">
                  <p:embed/>
                </p:oleObj>
              </mc:Choice>
              <mc:Fallback>
                <p:oleObj name="公式" r:id="rId3" imgW="1333440" imgH="4442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900" y="609600"/>
                        <a:ext cx="2592388"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3">
            <a:extLst>
              <a:ext uri="{FF2B5EF4-FFF2-40B4-BE49-F238E27FC236}">
                <a16:creationId xmlns:a16="http://schemas.microsoft.com/office/drawing/2014/main" id="{354EC585-AC83-4774-9492-86F23238B50F}"/>
              </a:ext>
            </a:extLst>
          </p:cNvPr>
          <p:cNvGraphicFramePr>
            <a:graphicFrameLocks noChangeAspect="1"/>
          </p:cNvGraphicFramePr>
          <p:nvPr/>
        </p:nvGraphicFramePr>
        <p:xfrm>
          <a:off x="3362325" y="1574800"/>
          <a:ext cx="1136650" cy="839788"/>
        </p:xfrm>
        <a:graphic>
          <a:graphicData uri="http://schemas.openxmlformats.org/presentationml/2006/ole">
            <mc:AlternateContent xmlns:mc="http://schemas.openxmlformats.org/markup-compatibility/2006">
              <mc:Choice xmlns:v="urn:schemas-microsoft-com:vml" Requires="v">
                <p:oleObj spid="_x0000_s17419" name="公式" r:id="rId5" imgW="533160" imgH="393480" progId="Equation.3">
                  <p:embed/>
                </p:oleObj>
              </mc:Choice>
              <mc:Fallback>
                <p:oleObj name="公式" r:id="rId5" imgW="53316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2325" y="1574800"/>
                        <a:ext cx="1136650"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2" name="Object 4">
            <a:extLst>
              <a:ext uri="{FF2B5EF4-FFF2-40B4-BE49-F238E27FC236}">
                <a16:creationId xmlns:a16="http://schemas.microsoft.com/office/drawing/2014/main" id="{93455C18-6110-45DE-B274-23001FF7A239}"/>
              </a:ext>
            </a:extLst>
          </p:cNvPr>
          <p:cNvGraphicFramePr>
            <a:graphicFrameLocks noChangeAspect="1"/>
          </p:cNvGraphicFramePr>
          <p:nvPr/>
        </p:nvGraphicFramePr>
        <p:xfrm>
          <a:off x="5073650" y="1562100"/>
          <a:ext cx="1169988" cy="842963"/>
        </p:xfrm>
        <a:graphic>
          <a:graphicData uri="http://schemas.openxmlformats.org/presentationml/2006/ole">
            <mc:AlternateContent xmlns:mc="http://schemas.openxmlformats.org/markup-compatibility/2006">
              <mc:Choice xmlns:v="urn:schemas-microsoft-com:vml" Requires="v">
                <p:oleObj spid="_x0000_s17420" name="公式" r:id="rId7" imgW="545760" imgH="393480" progId="Equation.3">
                  <p:embed/>
                </p:oleObj>
              </mc:Choice>
              <mc:Fallback>
                <p:oleObj name="公式" r:id="rId7" imgW="545760" imgH="3934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3650" y="1562100"/>
                        <a:ext cx="1169988"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Rectangle 5">
            <a:extLst>
              <a:ext uri="{FF2B5EF4-FFF2-40B4-BE49-F238E27FC236}">
                <a16:creationId xmlns:a16="http://schemas.microsoft.com/office/drawing/2014/main" id="{B372B0EF-8F2E-44C2-8EF3-010EAE62E302}"/>
              </a:ext>
            </a:extLst>
          </p:cNvPr>
          <p:cNvSpPr>
            <a:spLocks noChangeArrowheads="1"/>
          </p:cNvSpPr>
          <p:nvPr/>
        </p:nvSpPr>
        <p:spPr bwMode="auto">
          <a:xfrm>
            <a:off x="1344613" y="2749550"/>
            <a:ext cx="2255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a:t>
            </a:r>
            <a:r>
              <a:rPr lang="en-US" altLang="zh-CN" baseline="-25000">
                <a:sym typeface="Symbol" panose="05050102010706020507" pitchFamily="18" charset="2"/>
              </a:rPr>
              <a:t>0</a:t>
            </a:r>
            <a:r>
              <a:rPr lang="zh-CN" altLang="en-US"/>
              <a:t>为固有频率</a:t>
            </a:r>
            <a:r>
              <a:rPr lang="en-US" altLang="zh-CN"/>
              <a:t>,  </a:t>
            </a:r>
          </a:p>
        </p:txBody>
      </p:sp>
      <p:sp>
        <p:nvSpPr>
          <p:cNvPr id="17415" name="Text Box 6">
            <a:extLst>
              <a:ext uri="{FF2B5EF4-FFF2-40B4-BE49-F238E27FC236}">
                <a16:creationId xmlns:a16="http://schemas.microsoft.com/office/drawing/2014/main" id="{425AF936-C061-434B-B039-9363ADF9DAC2}"/>
              </a:ext>
            </a:extLst>
          </p:cNvPr>
          <p:cNvSpPr txBox="1">
            <a:spLocks noChangeArrowheads="1"/>
          </p:cNvSpPr>
          <p:nvPr/>
        </p:nvSpPr>
        <p:spPr bwMode="auto">
          <a:xfrm>
            <a:off x="1309688" y="1771650"/>
            <a:ext cx="56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令 </a:t>
            </a:r>
          </a:p>
        </p:txBody>
      </p:sp>
      <p:sp>
        <p:nvSpPr>
          <p:cNvPr id="17416" name="Text Box 7">
            <a:extLst>
              <a:ext uri="{FF2B5EF4-FFF2-40B4-BE49-F238E27FC236}">
                <a16:creationId xmlns:a16="http://schemas.microsoft.com/office/drawing/2014/main" id="{3A80C07D-7E19-487A-934C-AEF63B187F74}"/>
              </a:ext>
            </a:extLst>
          </p:cNvPr>
          <p:cNvSpPr txBox="1">
            <a:spLocks noChangeArrowheads="1"/>
          </p:cNvSpPr>
          <p:nvPr/>
        </p:nvSpPr>
        <p:spPr bwMode="auto">
          <a:xfrm>
            <a:off x="3429000" y="2749550"/>
            <a:ext cx="218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 </a:t>
            </a:r>
            <a:r>
              <a:rPr lang="zh-CN" altLang="en-US"/>
              <a:t>为阻尼因数   </a:t>
            </a:r>
          </a:p>
        </p:txBody>
      </p:sp>
      <p:graphicFrame>
        <p:nvGraphicFramePr>
          <p:cNvPr id="17413" name="Object 8">
            <a:extLst>
              <a:ext uri="{FF2B5EF4-FFF2-40B4-BE49-F238E27FC236}">
                <a16:creationId xmlns:a16="http://schemas.microsoft.com/office/drawing/2014/main" id="{4A3B3FFC-A488-41C7-9ADD-55827568CC84}"/>
              </a:ext>
            </a:extLst>
          </p:cNvPr>
          <p:cNvGraphicFramePr>
            <a:graphicFrameLocks noChangeAspect="1"/>
          </p:cNvGraphicFramePr>
          <p:nvPr/>
        </p:nvGraphicFramePr>
        <p:xfrm>
          <a:off x="3352800" y="3276600"/>
          <a:ext cx="2889250" cy="865188"/>
        </p:xfrm>
        <a:graphic>
          <a:graphicData uri="http://schemas.openxmlformats.org/presentationml/2006/ole">
            <mc:AlternateContent xmlns:mc="http://schemas.openxmlformats.org/markup-compatibility/2006">
              <mc:Choice xmlns:v="urn:schemas-microsoft-com:vml" Requires="v">
                <p:oleObj spid="_x0000_s17421" name="公式" r:id="rId9" imgW="1485720" imgH="444240" progId="Equation.3">
                  <p:embed/>
                </p:oleObj>
              </mc:Choice>
              <mc:Fallback>
                <p:oleObj name="公式" r:id="rId9" imgW="1485720" imgH="4442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3276600"/>
                        <a:ext cx="288925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7" name="Text Box 9">
            <a:extLst>
              <a:ext uri="{FF2B5EF4-FFF2-40B4-BE49-F238E27FC236}">
                <a16:creationId xmlns:a16="http://schemas.microsoft.com/office/drawing/2014/main" id="{9B52B149-D888-4E7D-9342-E5026AEAD377}"/>
              </a:ext>
            </a:extLst>
          </p:cNvPr>
          <p:cNvSpPr txBox="1">
            <a:spLocks noChangeArrowheads="1"/>
          </p:cNvSpPr>
          <p:nvPr/>
        </p:nvSpPr>
        <p:spPr bwMode="auto">
          <a:xfrm>
            <a:off x="1314450" y="4179888"/>
            <a:ext cx="6781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0000FF"/>
                </a:solidFill>
              </a:rPr>
              <a:t>根据阻力大小的不同，此式的解有三种不同形式，相应就代表三种运动状态</a:t>
            </a:r>
            <a:r>
              <a:rPr lang="en-US" altLang="zh-CN">
                <a:solidFill>
                  <a:srgbClr val="0000FF"/>
                </a:solidFil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434" name="Object 2">
            <a:extLst>
              <a:ext uri="{FF2B5EF4-FFF2-40B4-BE49-F238E27FC236}">
                <a16:creationId xmlns:a16="http://schemas.microsoft.com/office/drawing/2014/main" id="{B63CCDA1-8725-4B69-9ABC-380892A95A80}"/>
              </a:ext>
            </a:extLst>
          </p:cNvPr>
          <p:cNvGraphicFramePr>
            <a:graphicFrameLocks noChangeAspect="1"/>
          </p:cNvGraphicFramePr>
          <p:nvPr/>
        </p:nvGraphicFramePr>
        <p:xfrm>
          <a:off x="2590800" y="2133600"/>
          <a:ext cx="1828800" cy="569913"/>
        </p:xfrm>
        <a:graphic>
          <a:graphicData uri="http://schemas.openxmlformats.org/presentationml/2006/ole">
            <mc:AlternateContent xmlns:mc="http://schemas.openxmlformats.org/markup-compatibility/2006">
              <mc:Choice xmlns:v="urn:schemas-microsoft-com:vml" Requires="v">
                <p:oleObj spid="_x0000_s18464" name="公式" r:id="rId3" imgW="965160" imgH="304560" progId="Equation.3">
                  <p:embed/>
                </p:oleObj>
              </mc:Choice>
              <mc:Fallback>
                <p:oleObj name="公式" r:id="rId3" imgW="965160" imgH="3045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133600"/>
                        <a:ext cx="182880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Text Box 3">
            <a:extLst>
              <a:ext uri="{FF2B5EF4-FFF2-40B4-BE49-F238E27FC236}">
                <a16:creationId xmlns:a16="http://schemas.microsoft.com/office/drawing/2014/main" id="{D913F5C1-FDFA-443E-8284-5E3F29ABE6F0}"/>
              </a:ext>
            </a:extLst>
          </p:cNvPr>
          <p:cNvSpPr txBox="1">
            <a:spLocks noChangeArrowheads="1"/>
          </p:cNvSpPr>
          <p:nvPr/>
        </p:nvSpPr>
        <p:spPr bwMode="auto">
          <a:xfrm>
            <a:off x="1143000" y="522288"/>
            <a:ext cx="224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ea typeface="黑体" panose="02010609060101010101" pitchFamily="49" charset="-122"/>
              </a:rPr>
              <a:t>2. </a:t>
            </a:r>
            <a:r>
              <a:rPr lang="zh-CN" altLang="en-US">
                <a:ea typeface="黑体" panose="02010609060101010101" pitchFamily="49" charset="-122"/>
              </a:rPr>
              <a:t>运动学特征   </a:t>
            </a:r>
          </a:p>
        </p:txBody>
      </p:sp>
      <p:graphicFrame>
        <p:nvGraphicFramePr>
          <p:cNvPr id="18435" name="Object 4">
            <a:extLst>
              <a:ext uri="{FF2B5EF4-FFF2-40B4-BE49-F238E27FC236}">
                <a16:creationId xmlns:a16="http://schemas.microsoft.com/office/drawing/2014/main" id="{AB7001A1-4DB0-4EE5-8097-6D462768C917}"/>
              </a:ext>
            </a:extLst>
          </p:cNvPr>
          <p:cNvGraphicFramePr>
            <a:graphicFrameLocks noChangeAspect="1"/>
          </p:cNvGraphicFramePr>
          <p:nvPr/>
        </p:nvGraphicFramePr>
        <p:xfrm>
          <a:off x="3398838" y="1028700"/>
          <a:ext cx="1020762" cy="495300"/>
        </p:xfrm>
        <a:graphic>
          <a:graphicData uri="http://schemas.openxmlformats.org/presentationml/2006/ole">
            <mc:AlternateContent xmlns:mc="http://schemas.openxmlformats.org/markup-compatibility/2006">
              <mc:Choice xmlns:v="urn:schemas-microsoft-com:vml" Requires="v">
                <p:oleObj spid="_x0000_s18465" name="公式" r:id="rId5" imgW="469800" imgH="228600" progId="Equation.3">
                  <p:embed/>
                </p:oleObj>
              </mc:Choice>
              <mc:Fallback>
                <p:oleObj name="公式" r:id="rId5" imgW="4698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8838" y="1028700"/>
                        <a:ext cx="10207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6" name="Object 5">
            <a:extLst>
              <a:ext uri="{FF2B5EF4-FFF2-40B4-BE49-F238E27FC236}">
                <a16:creationId xmlns:a16="http://schemas.microsoft.com/office/drawing/2014/main" id="{9B4DAEBE-1790-4F9B-968A-F8E01421E934}"/>
              </a:ext>
            </a:extLst>
          </p:cNvPr>
          <p:cNvGraphicFramePr>
            <a:graphicFrameLocks noChangeAspect="1"/>
          </p:cNvGraphicFramePr>
          <p:nvPr/>
        </p:nvGraphicFramePr>
        <p:xfrm>
          <a:off x="2555875" y="1504950"/>
          <a:ext cx="3082925" cy="544513"/>
        </p:xfrm>
        <a:graphic>
          <a:graphicData uri="http://schemas.openxmlformats.org/presentationml/2006/ole">
            <mc:AlternateContent xmlns:mc="http://schemas.openxmlformats.org/markup-compatibility/2006">
              <mc:Choice xmlns:v="urn:schemas-microsoft-com:vml" Requires="v">
                <p:oleObj spid="_x0000_s18466" name="公式" r:id="rId7" imgW="1485720" imgH="241200" progId="Equation.3">
                  <p:embed/>
                </p:oleObj>
              </mc:Choice>
              <mc:Fallback>
                <p:oleObj name="公式" r:id="rId7" imgW="1485720" imgH="241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1504950"/>
                        <a:ext cx="3082925"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2" name="Rectangle 6">
            <a:extLst>
              <a:ext uri="{FF2B5EF4-FFF2-40B4-BE49-F238E27FC236}">
                <a16:creationId xmlns:a16="http://schemas.microsoft.com/office/drawing/2014/main" id="{297669BC-ED1A-4853-9E71-3730DA09A91A}"/>
              </a:ext>
            </a:extLst>
          </p:cNvPr>
          <p:cNvSpPr>
            <a:spLocks noChangeArrowheads="1"/>
          </p:cNvSpPr>
          <p:nvPr/>
        </p:nvSpPr>
        <p:spPr bwMode="auto">
          <a:xfrm>
            <a:off x="1112838" y="944563"/>
            <a:ext cx="31242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t>(1)</a:t>
            </a:r>
            <a:r>
              <a:rPr lang="zh-CN" altLang="en-US"/>
              <a:t>欠阻尼振动</a:t>
            </a:r>
          </a:p>
        </p:txBody>
      </p:sp>
      <p:sp>
        <p:nvSpPr>
          <p:cNvPr id="18443" name="Text Box 7">
            <a:extLst>
              <a:ext uri="{FF2B5EF4-FFF2-40B4-BE49-F238E27FC236}">
                <a16:creationId xmlns:a16="http://schemas.microsoft.com/office/drawing/2014/main" id="{A7B470AE-94C5-4328-B0CB-08972F019CC9}"/>
              </a:ext>
            </a:extLst>
          </p:cNvPr>
          <p:cNvSpPr txBox="1">
            <a:spLocks noChangeArrowheads="1"/>
          </p:cNvSpPr>
          <p:nvPr/>
        </p:nvSpPr>
        <p:spPr bwMode="auto">
          <a:xfrm>
            <a:off x="1109663" y="1463675"/>
            <a:ext cx="110331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其解：</a:t>
            </a:r>
          </a:p>
        </p:txBody>
      </p:sp>
      <p:sp>
        <p:nvSpPr>
          <p:cNvPr id="18444" name="Text Box 8">
            <a:extLst>
              <a:ext uri="{FF2B5EF4-FFF2-40B4-BE49-F238E27FC236}">
                <a16:creationId xmlns:a16="http://schemas.microsoft.com/office/drawing/2014/main" id="{25877634-871C-49CC-A999-88B2F38C40E1}"/>
              </a:ext>
            </a:extLst>
          </p:cNvPr>
          <p:cNvSpPr txBox="1">
            <a:spLocks noChangeArrowheads="1"/>
          </p:cNvSpPr>
          <p:nvPr/>
        </p:nvSpPr>
        <p:spPr bwMode="auto">
          <a:xfrm>
            <a:off x="1109663" y="2085975"/>
            <a:ext cx="110331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其中：</a:t>
            </a:r>
          </a:p>
        </p:txBody>
      </p:sp>
      <p:graphicFrame>
        <p:nvGraphicFramePr>
          <p:cNvPr id="18437" name="Object 9">
            <a:extLst>
              <a:ext uri="{FF2B5EF4-FFF2-40B4-BE49-F238E27FC236}">
                <a16:creationId xmlns:a16="http://schemas.microsoft.com/office/drawing/2014/main" id="{9342426F-5420-4F5F-8311-A4A1013E52A3}"/>
              </a:ext>
            </a:extLst>
          </p:cNvPr>
          <p:cNvGraphicFramePr>
            <a:graphicFrameLocks noChangeAspect="1"/>
          </p:cNvGraphicFramePr>
          <p:nvPr/>
        </p:nvGraphicFramePr>
        <p:xfrm>
          <a:off x="1235075" y="2813050"/>
          <a:ext cx="974725" cy="447675"/>
        </p:xfrm>
        <a:graphic>
          <a:graphicData uri="http://schemas.openxmlformats.org/presentationml/2006/ole">
            <mc:AlternateContent xmlns:mc="http://schemas.openxmlformats.org/markup-compatibility/2006">
              <mc:Choice xmlns:v="urn:schemas-microsoft-com:vml" Requires="v">
                <p:oleObj spid="_x0000_s18467" name="公式" r:id="rId9" imgW="469800" imgH="215640" progId="Equation.3">
                  <p:embed/>
                </p:oleObj>
              </mc:Choice>
              <mc:Fallback>
                <p:oleObj name="公式" r:id="rId9" imgW="469800" imgH="2156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5075" y="2813050"/>
                        <a:ext cx="9747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10">
            <a:extLst>
              <a:ext uri="{FF2B5EF4-FFF2-40B4-BE49-F238E27FC236}">
                <a16:creationId xmlns:a16="http://schemas.microsoft.com/office/drawing/2014/main" id="{053B7774-26CE-41F2-9BBB-DEBBFA82651B}"/>
              </a:ext>
            </a:extLst>
          </p:cNvPr>
          <p:cNvGraphicFramePr>
            <a:graphicFrameLocks noChangeAspect="1"/>
          </p:cNvGraphicFramePr>
          <p:nvPr/>
        </p:nvGraphicFramePr>
        <p:xfrm>
          <a:off x="1295400" y="3386138"/>
          <a:ext cx="1630363" cy="463550"/>
        </p:xfrm>
        <a:graphic>
          <a:graphicData uri="http://schemas.openxmlformats.org/presentationml/2006/ole">
            <mc:AlternateContent xmlns:mc="http://schemas.openxmlformats.org/markup-compatibility/2006">
              <mc:Choice xmlns:v="urn:schemas-microsoft-com:vml" Requires="v">
                <p:oleObj spid="_x0000_s18468" name="公式" r:id="rId11" imgW="774360" imgH="203040" progId="Equation.3">
                  <p:embed/>
                </p:oleObj>
              </mc:Choice>
              <mc:Fallback>
                <p:oleObj name="公式" r:id="rId11" imgW="774360" imgH="20304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3386138"/>
                        <a:ext cx="1630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5" name="Text Box 11">
            <a:extLst>
              <a:ext uri="{FF2B5EF4-FFF2-40B4-BE49-F238E27FC236}">
                <a16:creationId xmlns:a16="http://schemas.microsoft.com/office/drawing/2014/main" id="{88E0B12D-BE23-45A2-881C-12FE43C8FD2E}"/>
              </a:ext>
            </a:extLst>
          </p:cNvPr>
          <p:cNvSpPr txBox="1">
            <a:spLocks noChangeArrowheads="1"/>
          </p:cNvSpPr>
          <p:nvPr/>
        </p:nvSpPr>
        <p:spPr bwMode="auto">
          <a:xfrm>
            <a:off x="2062163" y="2743200"/>
            <a:ext cx="27860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t>—</a:t>
            </a:r>
            <a:r>
              <a:rPr lang="zh-CN" altLang="en-US"/>
              <a:t>振幅随时间衰减  </a:t>
            </a:r>
          </a:p>
        </p:txBody>
      </p:sp>
      <p:sp>
        <p:nvSpPr>
          <p:cNvPr id="18446" name="Text Box 12">
            <a:extLst>
              <a:ext uri="{FF2B5EF4-FFF2-40B4-BE49-F238E27FC236}">
                <a16:creationId xmlns:a16="http://schemas.microsoft.com/office/drawing/2014/main" id="{08A82C6E-A6C1-4D01-B5C0-88F9F9BAEFEA}"/>
              </a:ext>
            </a:extLst>
          </p:cNvPr>
          <p:cNvSpPr txBox="1">
            <a:spLocks noChangeArrowheads="1"/>
          </p:cNvSpPr>
          <p:nvPr/>
        </p:nvSpPr>
        <p:spPr bwMode="auto">
          <a:xfrm>
            <a:off x="3033713" y="3319463"/>
            <a:ext cx="18669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t>—</a:t>
            </a:r>
            <a:r>
              <a:rPr lang="zh-CN" altLang="en-US"/>
              <a:t>周期振动  </a:t>
            </a:r>
          </a:p>
        </p:txBody>
      </p:sp>
      <p:sp>
        <p:nvSpPr>
          <p:cNvPr id="18447" name="Text Box 13">
            <a:extLst>
              <a:ext uri="{FF2B5EF4-FFF2-40B4-BE49-F238E27FC236}">
                <a16:creationId xmlns:a16="http://schemas.microsoft.com/office/drawing/2014/main" id="{A8B8F52F-FDEF-4AEE-A6CA-183966C6F12F}"/>
              </a:ext>
            </a:extLst>
          </p:cNvPr>
          <p:cNvSpPr txBox="1">
            <a:spLocks noChangeArrowheads="1"/>
          </p:cNvSpPr>
          <p:nvPr/>
        </p:nvSpPr>
        <p:spPr bwMode="auto">
          <a:xfrm>
            <a:off x="1154113" y="3886200"/>
            <a:ext cx="471328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阻尼越小，越接近谐振动</a:t>
            </a:r>
          </a:p>
        </p:txBody>
      </p:sp>
      <p:sp>
        <p:nvSpPr>
          <p:cNvPr id="18448" name="Rectangle 14">
            <a:extLst>
              <a:ext uri="{FF2B5EF4-FFF2-40B4-BE49-F238E27FC236}">
                <a16:creationId xmlns:a16="http://schemas.microsoft.com/office/drawing/2014/main" id="{5E687F78-378A-45FA-A4E2-4634CE2FA35B}"/>
              </a:ext>
            </a:extLst>
          </p:cNvPr>
          <p:cNvSpPr>
            <a:spLocks noChangeArrowheads="1"/>
          </p:cNvSpPr>
          <p:nvPr/>
        </p:nvSpPr>
        <p:spPr bwMode="auto">
          <a:xfrm>
            <a:off x="1143000" y="4419600"/>
            <a:ext cx="456088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阻尼越大，“周期”越长</a:t>
            </a:r>
          </a:p>
        </p:txBody>
      </p:sp>
      <p:graphicFrame>
        <p:nvGraphicFramePr>
          <p:cNvPr id="18439" name="Object 15">
            <a:extLst>
              <a:ext uri="{FF2B5EF4-FFF2-40B4-BE49-F238E27FC236}">
                <a16:creationId xmlns:a16="http://schemas.microsoft.com/office/drawing/2014/main" id="{B8DFD936-E573-4F09-A9C1-C39AD2F19B56}"/>
              </a:ext>
            </a:extLst>
          </p:cNvPr>
          <p:cNvGraphicFramePr>
            <a:graphicFrameLocks noChangeAspect="1"/>
          </p:cNvGraphicFramePr>
          <p:nvPr/>
        </p:nvGraphicFramePr>
        <p:xfrm>
          <a:off x="2667000" y="5029200"/>
          <a:ext cx="2743200" cy="990600"/>
        </p:xfrm>
        <a:graphic>
          <a:graphicData uri="http://schemas.openxmlformats.org/presentationml/2006/ole">
            <mc:AlternateContent xmlns:mc="http://schemas.openxmlformats.org/markup-compatibility/2006">
              <mc:Choice xmlns:v="urn:schemas-microsoft-com:vml" Requires="v">
                <p:oleObj spid="_x0000_s18469" name="公式" r:id="rId13" imgW="1333440" imgH="482400" progId="Equation.3">
                  <p:embed/>
                </p:oleObj>
              </mc:Choice>
              <mc:Fallback>
                <p:oleObj name="公式" r:id="rId13" imgW="1333440" imgH="4824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5029200"/>
                        <a:ext cx="2743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9" name="Text Box 16">
            <a:extLst>
              <a:ext uri="{FF2B5EF4-FFF2-40B4-BE49-F238E27FC236}">
                <a16:creationId xmlns:a16="http://schemas.microsoft.com/office/drawing/2014/main" id="{0AB82883-6690-4FFA-87C0-22DF42D23101}"/>
              </a:ext>
            </a:extLst>
          </p:cNvPr>
          <p:cNvSpPr txBox="1">
            <a:spLocks noChangeArrowheads="1"/>
          </p:cNvSpPr>
          <p:nvPr/>
        </p:nvSpPr>
        <p:spPr bwMode="auto">
          <a:xfrm>
            <a:off x="1143000" y="5130800"/>
            <a:ext cx="12557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准周期  </a:t>
            </a:r>
          </a:p>
        </p:txBody>
      </p:sp>
      <p:grpSp>
        <p:nvGrpSpPr>
          <p:cNvPr id="18450" name="Group 17">
            <a:extLst>
              <a:ext uri="{FF2B5EF4-FFF2-40B4-BE49-F238E27FC236}">
                <a16:creationId xmlns:a16="http://schemas.microsoft.com/office/drawing/2014/main" id="{97CAD8EC-D598-45FD-B54E-0148F54B8E3D}"/>
              </a:ext>
            </a:extLst>
          </p:cNvPr>
          <p:cNvGrpSpPr>
            <a:grpSpLocks/>
          </p:cNvGrpSpPr>
          <p:nvPr/>
        </p:nvGrpSpPr>
        <p:grpSpPr bwMode="auto">
          <a:xfrm>
            <a:off x="4953000" y="1981200"/>
            <a:ext cx="3208338" cy="2805113"/>
            <a:chOff x="3120" y="1248"/>
            <a:chExt cx="2021" cy="1767"/>
          </a:xfrm>
        </p:grpSpPr>
        <p:sp>
          <p:nvSpPr>
            <p:cNvPr id="18452" name="Line 18">
              <a:extLst>
                <a:ext uri="{FF2B5EF4-FFF2-40B4-BE49-F238E27FC236}">
                  <a16:creationId xmlns:a16="http://schemas.microsoft.com/office/drawing/2014/main" id="{72D7D1E5-63F6-4709-81C6-1175ED76E54A}"/>
                </a:ext>
              </a:extLst>
            </p:cNvPr>
            <p:cNvSpPr>
              <a:spLocks noChangeShapeType="1"/>
            </p:cNvSpPr>
            <p:nvPr/>
          </p:nvSpPr>
          <p:spPr bwMode="auto">
            <a:xfrm flipV="1">
              <a:off x="3269" y="2256"/>
              <a:ext cx="1872" cy="7"/>
            </a:xfrm>
            <a:prstGeom prst="line">
              <a:avLst/>
            </a:prstGeom>
            <a:noFill/>
            <a:ln w="19050">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3" name="Rectangle 19">
              <a:extLst>
                <a:ext uri="{FF2B5EF4-FFF2-40B4-BE49-F238E27FC236}">
                  <a16:creationId xmlns:a16="http://schemas.microsoft.com/office/drawing/2014/main" id="{5527C83F-6840-4F59-AA6B-FE95090EA8E3}"/>
                </a:ext>
              </a:extLst>
            </p:cNvPr>
            <p:cNvSpPr>
              <a:spLocks noChangeArrowheads="1"/>
            </p:cNvSpPr>
            <p:nvPr/>
          </p:nvSpPr>
          <p:spPr bwMode="auto">
            <a:xfrm>
              <a:off x="4822" y="1968"/>
              <a:ext cx="169"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b="0" i="1"/>
                <a:t>t</a:t>
              </a:r>
            </a:p>
          </p:txBody>
        </p:sp>
        <p:sp>
          <p:nvSpPr>
            <p:cNvPr id="18454" name="Rectangle 20">
              <a:extLst>
                <a:ext uri="{FF2B5EF4-FFF2-40B4-BE49-F238E27FC236}">
                  <a16:creationId xmlns:a16="http://schemas.microsoft.com/office/drawing/2014/main" id="{4F182EB9-E4A3-4BA0-A746-A1B0AC15D605}"/>
                </a:ext>
              </a:extLst>
            </p:cNvPr>
            <p:cNvSpPr>
              <a:spLocks noChangeArrowheads="1"/>
            </p:cNvSpPr>
            <p:nvPr/>
          </p:nvSpPr>
          <p:spPr bwMode="auto">
            <a:xfrm>
              <a:off x="3438" y="1248"/>
              <a:ext cx="20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b="0" i="1"/>
                <a:t>x</a:t>
              </a:r>
            </a:p>
          </p:txBody>
        </p:sp>
        <p:sp>
          <p:nvSpPr>
            <p:cNvPr id="18455" name="Text Box 21">
              <a:extLst>
                <a:ext uri="{FF2B5EF4-FFF2-40B4-BE49-F238E27FC236}">
                  <a16:creationId xmlns:a16="http://schemas.microsoft.com/office/drawing/2014/main" id="{0071B049-3CDB-44CD-90D8-C7A3A45F6BD3}"/>
                </a:ext>
              </a:extLst>
            </p:cNvPr>
            <p:cNvSpPr txBox="1">
              <a:spLocks noChangeArrowheads="1"/>
            </p:cNvSpPr>
            <p:nvPr/>
          </p:nvSpPr>
          <p:spPr bwMode="auto">
            <a:xfrm>
              <a:off x="3205" y="2123"/>
              <a:ext cx="21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b="0" i="1"/>
                <a:t>o</a:t>
              </a:r>
            </a:p>
          </p:txBody>
        </p:sp>
        <p:sp>
          <p:nvSpPr>
            <p:cNvPr id="18456" name="Freeform 22">
              <a:extLst>
                <a:ext uri="{FF2B5EF4-FFF2-40B4-BE49-F238E27FC236}">
                  <a16:creationId xmlns:a16="http://schemas.microsoft.com/office/drawing/2014/main" id="{C0673A80-A140-401F-AF9A-6532CBB16A90}"/>
                </a:ext>
              </a:extLst>
            </p:cNvPr>
            <p:cNvSpPr>
              <a:spLocks/>
            </p:cNvSpPr>
            <p:nvPr/>
          </p:nvSpPr>
          <p:spPr bwMode="auto">
            <a:xfrm>
              <a:off x="3424" y="1635"/>
              <a:ext cx="1513" cy="1121"/>
            </a:xfrm>
            <a:custGeom>
              <a:avLst/>
              <a:gdLst>
                <a:gd name="T0" fmla="*/ 11 w 3694"/>
                <a:gd name="T1" fmla="*/ 228 h 1723"/>
                <a:gd name="T2" fmla="*/ 19 w 3694"/>
                <a:gd name="T3" fmla="*/ 379 h 1723"/>
                <a:gd name="T4" fmla="*/ 27 w 3694"/>
                <a:gd name="T5" fmla="*/ 512 h 1723"/>
                <a:gd name="T6" fmla="*/ 35 w 3694"/>
                <a:gd name="T7" fmla="*/ 619 h 1723"/>
                <a:gd name="T8" fmla="*/ 43 w 3694"/>
                <a:gd name="T9" fmla="*/ 694 h 1723"/>
                <a:gd name="T10" fmla="*/ 48 w 3694"/>
                <a:gd name="T11" fmla="*/ 716 h 1723"/>
                <a:gd name="T12" fmla="*/ 52 w 3694"/>
                <a:gd name="T13" fmla="*/ 728 h 1723"/>
                <a:gd name="T14" fmla="*/ 56 w 3694"/>
                <a:gd name="T15" fmla="*/ 723 h 1723"/>
                <a:gd name="T16" fmla="*/ 59 w 3694"/>
                <a:gd name="T17" fmla="*/ 699 h 1723"/>
                <a:gd name="T18" fmla="*/ 63 w 3694"/>
                <a:gd name="T19" fmla="*/ 660 h 1723"/>
                <a:gd name="T20" fmla="*/ 69 w 3694"/>
                <a:gd name="T21" fmla="*/ 584 h 1723"/>
                <a:gd name="T22" fmla="*/ 77 w 3694"/>
                <a:gd name="T23" fmla="*/ 453 h 1723"/>
                <a:gd name="T24" fmla="*/ 87 w 3694"/>
                <a:gd name="T25" fmla="*/ 293 h 1723"/>
                <a:gd name="T26" fmla="*/ 93 w 3694"/>
                <a:gd name="T27" fmla="*/ 216 h 1723"/>
                <a:gd name="T28" fmla="*/ 97 w 3694"/>
                <a:gd name="T29" fmla="*/ 174 h 1723"/>
                <a:gd name="T30" fmla="*/ 101 w 3694"/>
                <a:gd name="T31" fmla="*/ 148 h 1723"/>
                <a:gd name="T32" fmla="*/ 105 w 3694"/>
                <a:gd name="T33" fmla="*/ 141 h 1723"/>
                <a:gd name="T34" fmla="*/ 109 w 3694"/>
                <a:gd name="T35" fmla="*/ 150 h 1723"/>
                <a:gd name="T36" fmla="*/ 113 w 3694"/>
                <a:gd name="T37" fmla="*/ 172 h 1723"/>
                <a:gd name="T38" fmla="*/ 119 w 3694"/>
                <a:gd name="T39" fmla="*/ 230 h 1723"/>
                <a:gd name="T40" fmla="*/ 127 w 3694"/>
                <a:gd name="T41" fmla="*/ 327 h 1723"/>
                <a:gd name="T42" fmla="*/ 137 w 3694"/>
                <a:gd name="T43" fmla="*/ 450 h 1723"/>
                <a:gd name="T44" fmla="*/ 145 w 3694"/>
                <a:gd name="T45" fmla="*/ 536 h 1723"/>
                <a:gd name="T46" fmla="*/ 149 w 3694"/>
                <a:gd name="T47" fmla="*/ 566 h 1723"/>
                <a:gd name="T48" fmla="*/ 153 w 3694"/>
                <a:gd name="T49" fmla="*/ 584 h 1723"/>
                <a:gd name="T50" fmla="*/ 157 w 3694"/>
                <a:gd name="T51" fmla="*/ 587 h 1723"/>
                <a:gd name="T52" fmla="*/ 161 w 3694"/>
                <a:gd name="T53" fmla="*/ 579 h 1723"/>
                <a:gd name="T54" fmla="*/ 169 w 3694"/>
                <a:gd name="T55" fmla="*/ 535 h 1723"/>
                <a:gd name="T56" fmla="*/ 177 w 3694"/>
                <a:gd name="T57" fmla="*/ 468 h 1723"/>
                <a:gd name="T58" fmla="*/ 190 w 3694"/>
                <a:gd name="T59" fmla="*/ 348 h 1723"/>
                <a:gd name="T60" fmla="*/ 198 w 3694"/>
                <a:gd name="T61" fmla="*/ 290 h 1723"/>
                <a:gd name="T62" fmla="*/ 205 w 3694"/>
                <a:gd name="T63" fmla="*/ 265 h 1723"/>
                <a:gd name="T64" fmla="*/ 211 w 3694"/>
                <a:gd name="T65" fmla="*/ 265 h 1723"/>
                <a:gd name="T66" fmla="*/ 220 w 3694"/>
                <a:gd name="T67" fmla="*/ 294 h 1723"/>
                <a:gd name="T68" fmla="*/ 227 w 3694"/>
                <a:gd name="T69" fmla="*/ 342 h 1723"/>
                <a:gd name="T70" fmla="*/ 240 w 3694"/>
                <a:gd name="T71" fmla="*/ 432 h 1723"/>
                <a:gd name="T72" fmla="*/ 248 w 3694"/>
                <a:gd name="T73" fmla="*/ 478 h 1723"/>
                <a:gd name="T74" fmla="*/ 256 w 3694"/>
                <a:gd name="T75" fmla="*/ 504 h 1723"/>
                <a:gd name="T76" fmla="*/ 265 w 3694"/>
                <a:gd name="T77" fmla="*/ 501 h 1723"/>
                <a:gd name="T78" fmla="*/ 273 w 3694"/>
                <a:gd name="T79" fmla="*/ 476 h 1723"/>
                <a:gd name="T80" fmla="*/ 284 w 3694"/>
                <a:gd name="T81" fmla="*/ 421 h 1723"/>
                <a:gd name="T82" fmla="*/ 297 w 3694"/>
                <a:gd name="T83" fmla="*/ 357 h 1723"/>
                <a:gd name="T84" fmla="*/ 305 w 3694"/>
                <a:gd name="T85" fmla="*/ 330 h 1723"/>
                <a:gd name="T86" fmla="*/ 313 w 3694"/>
                <a:gd name="T87" fmla="*/ 324 h 1723"/>
                <a:gd name="T88" fmla="*/ 321 w 3694"/>
                <a:gd name="T89" fmla="*/ 338 h 1723"/>
                <a:gd name="T90" fmla="*/ 332 w 3694"/>
                <a:gd name="T91" fmla="*/ 376 h 1723"/>
                <a:gd name="T92" fmla="*/ 349 w 3694"/>
                <a:gd name="T93" fmla="*/ 439 h 1723"/>
                <a:gd name="T94" fmla="*/ 356 w 3694"/>
                <a:gd name="T95" fmla="*/ 460 h 1723"/>
                <a:gd name="T96" fmla="*/ 365 w 3694"/>
                <a:gd name="T97" fmla="*/ 465 h 1723"/>
                <a:gd name="T98" fmla="*/ 374 w 3694"/>
                <a:gd name="T99" fmla="*/ 453 h 1723"/>
                <a:gd name="T100" fmla="*/ 390 w 3694"/>
                <a:gd name="T101" fmla="*/ 410 h 1723"/>
                <a:gd name="T102" fmla="*/ 406 w 3694"/>
                <a:gd name="T103" fmla="*/ 371 h 1723"/>
                <a:gd name="T104" fmla="*/ 416 w 3694"/>
                <a:gd name="T105" fmla="*/ 364 h 1723"/>
                <a:gd name="T106" fmla="*/ 432 w 3694"/>
                <a:gd name="T107" fmla="*/ 379 h 1723"/>
                <a:gd name="T108" fmla="*/ 452 w 3694"/>
                <a:gd name="T109" fmla="*/ 412 h 1723"/>
                <a:gd name="T110" fmla="*/ 468 w 3694"/>
                <a:gd name="T111" fmla="*/ 425 h 1723"/>
                <a:gd name="T112" fmla="*/ 484 w 3694"/>
                <a:gd name="T113" fmla="*/ 414 h 1723"/>
                <a:gd name="T114" fmla="*/ 510 w 3694"/>
                <a:gd name="T115" fmla="*/ 387 h 1723"/>
                <a:gd name="T116" fmla="*/ 526 w 3694"/>
                <a:gd name="T117" fmla="*/ 385 h 1723"/>
                <a:gd name="T118" fmla="*/ 555 w 3694"/>
                <a:gd name="T119" fmla="*/ 399 h 1723"/>
                <a:gd name="T120" fmla="*/ 593 w 3694"/>
                <a:gd name="T121" fmla="*/ 407 h 172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694"/>
                <a:gd name="T184" fmla="*/ 0 h 1723"/>
                <a:gd name="T185" fmla="*/ 3694 w 3694"/>
                <a:gd name="T186" fmla="*/ 1723 h 172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694" h="1723">
                  <a:moveTo>
                    <a:pt x="0" y="0"/>
                  </a:moveTo>
                  <a:lnTo>
                    <a:pt x="19" y="156"/>
                  </a:lnTo>
                  <a:lnTo>
                    <a:pt x="38" y="311"/>
                  </a:lnTo>
                  <a:lnTo>
                    <a:pt x="57" y="463"/>
                  </a:lnTo>
                  <a:lnTo>
                    <a:pt x="67" y="538"/>
                  </a:lnTo>
                  <a:lnTo>
                    <a:pt x="77" y="612"/>
                  </a:lnTo>
                  <a:lnTo>
                    <a:pt x="86" y="685"/>
                  </a:lnTo>
                  <a:lnTo>
                    <a:pt x="96" y="756"/>
                  </a:lnTo>
                  <a:lnTo>
                    <a:pt x="106" y="826"/>
                  </a:lnTo>
                  <a:lnTo>
                    <a:pt x="115" y="895"/>
                  </a:lnTo>
                  <a:lnTo>
                    <a:pt x="125" y="962"/>
                  </a:lnTo>
                  <a:lnTo>
                    <a:pt x="135" y="1027"/>
                  </a:lnTo>
                  <a:lnTo>
                    <a:pt x="144" y="1090"/>
                  </a:lnTo>
                  <a:lnTo>
                    <a:pt x="154" y="1152"/>
                  </a:lnTo>
                  <a:lnTo>
                    <a:pt x="164" y="1209"/>
                  </a:lnTo>
                  <a:lnTo>
                    <a:pt x="173" y="1266"/>
                  </a:lnTo>
                  <a:lnTo>
                    <a:pt x="183" y="1320"/>
                  </a:lnTo>
                  <a:lnTo>
                    <a:pt x="191" y="1371"/>
                  </a:lnTo>
                  <a:lnTo>
                    <a:pt x="201" y="1418"/>
                  </a:lnTo>
                  <a:lnTo>
                    <a:pt x="210" y="1464"/>
                  </a:lnTo>
                  <a:lnTo>
                    <a:pt x="220" y="1506"/>
                  </a:lnTo>
                  <a:lnTo>
                    <a:pt x="230" y="1545"/>
                  </a:lnTo>
                  <a:lnTo>
                    <a:pt x="239" y="1580"/>
                  </a:lnTo>
                  <a:lnTo>
                    <a:pt x="249" y="1611"/>
                  </a:lnTo>
                  <a:lnTo>
                    <a:pt x="259" y="1640"/>
                  </a:lnTo>
                  <a:lnTo>
                    <a:pt x="263" y="1652"/>
                  </a:lnTo>
                  <a:lnTo>
                    <a:pt x="268" y="1664"/>
                  </a:lnTo>
                  <a:lnTo>
                    <a:pt x="273" y="1675"/>
                  </a:lnTo>
                  <a:lnTo>
                    <a:pt x="278" y="1684"/>
                  </a:lnTo>
                  <a:lnTo>
                    <a:pt x="283" y="1693"/>
                  </a:lnTo>
                  <a:lnTo>
                    <a:pt x="288" y="1701"/>
                  </a:lnTo>
                  <a:lnTo>
                    <a:pt x="292" y="1707"/>
                  </a:lnTo>
                  <a:lnTo>
                    <a:pt x="297" y="1713"/>
                  </a:lnTo>
                  <a:lnTo>
                    <a:pt x="302" y="1717"/>
                  </a:lnTo>
                  <a:lnTo>
                    <a:pt x="307" y="1720"/>
                  </a:lnTo>
                  <a:lnTo>
                    <a:pt x="312" y="1722"/>
                  </a:lnTo>
                  <a:lnTo>
                    <a:pt x="317" y="1721"/>
                  </a:lnTo>
                  <a:lnTo>
                    <a:pt x="321" y="1719"/>
                  </a:lnTo>
                  <a:lnTo>
                    <a:pt x="326" y="1714"/>
                  </a:lnTo>
                  <a:lnTo>
                    <a:pt x="331" y="1708"/>
                  </a:lnTo>
                  <a:lnTo>
                    <a:pt x="336" y="1700"/>
                  </a:lnTo>
                  <a:lnTo>
                    <a:pt x="341" y="1690"/>
                  </a:lnTo>
                  <a:lnTo>
                    <a:pt x="345" y="1679"/>
                  </a:lnTo>
                  <a:lnTo>
                    <a:pt x="350" y="1665"/>
                  </a:lnTo>
                  <a:lnTo>
                    <a:pt x="355" y="1651"/>
                  </a:lnTo>
                  <a:lnTo>
                    <a:pt x="360" y="1635"/>
                  </a:lnTo>
                  <a:lnTo>
                    <a:pt x="365" y="1617"/>
                  </a:lnTo>
                  <a:lnTo>
                    <a:pt x="370" y="1598"/>
                  </a:lnTo>
                  <a:lnTo>
                    <a:pt x="374" y="1579"/>
                  </a:lnTo>
                  <a:lnTo>
                    <a:pt x="379" y="1558"/>
                  </a:lnTo>
                  <a:lnTo>
                    <a:pt x="384" y="1535"/>
                  </a:lnTo>
                  <a:lnTo>
                    <a:pt x="389" y="1511"/>
                  </a:lnTo>
                  <a:lnTo>
                    <a:pt x="394" y="1487"/>
                  </a:lnTo>
                  <a:lnTo>
                    <a:pt x="403" y="1434"/>
                  </a:lnTo>
                  <a:lnTo>
                    <a:pt x="413" y="1379"/>
                  </a:lnTo>
                  <a:lnTo>
                    <a:pt x="423" y="1321"/>
                  </a:lnTo>
                  <a:lnTo>
                    <a:pt x="432" y="1260"/>
                  </a:lnTo>
                  <a:lnTo>
                    <a:pt x="442" y="1197"/>
                  </a:lnTo>
                  <a:lnTo>
                    <a:pt x="452" y="1134"/>
                  </a:lnTo>
                  <a:lnTo>
                    <a:pt x="461" y="1069"/>
                  </a:lnTo>
                  <a:lnTo>
                    <a:pt x="481" y="940"/>
                  </a:lnTo>
                  <a:lnTo>
                    <a:pt x="490" y="875"/>
                  </a:lnTo>
                  <a:lnTo>
                    <a:pt x="500" y="812"/>
                  </a:lnTo>
                  <a:lnTo>
                    <a:pt x="510" y="750"/>
                  </a:lnTo>
                  <a:lnTo>
                    <a:pt x="519" y="692"/>
                  </a:lnTo>
                  <a:lnTo>
                    <a:pt x="529" y="635"/>
                  </a:lnTo>
                  <a:lnTo>
                    <a:pt x="539" y="582"/>
                  </a:lnTo>
                  <a:lnTo>
                    <a:pt x="543" y="557"/>
                  </a:lnTo>
                  <a:lnTo>
                    <a:pt x="548" y="533"/>
                  </a:lnTo>
                  <a:lnTo>
                    <a:pt x="553" y="510"/>
                  </a:lnTo>
                  <a:lnTo>
                    <a:pt x="558" y="488"/>
                  </a:lnTo>
                  <a:lnTo>
                    <a:pt x="563" y="467"/>
                  </a:lnTo>
                  <a:lnTo>
                    <a:pt x="568" y="448"/>
                  </a:lnTo>
                  <a:lnTo>
                    <a:pt x="572" y="429"/>
                  </a:lnTo>
                  <a:lnTo>
                    <a:pt x="577" y="412"/>
                  </a:lnTo>
                  <a:lnTo>
                    <a:pt x="582" y="397"/>
                  </a:lnTo>
                  <a:lnTo>
                    <a:pt x="587" y="383"/>
                  </a:lnTo>
                  <a:lnTo>
                    <a:pt x="592" y="370"/>
                  </a:lnTo>
                  <a:lnTo>
                    <a:pt x="595" y="360"/>
                  </a:lnTo>
                  <a:lnTo>
                    <a:pt x="600" y="350"/>
                  </a:lnTo>
                  <a:lnTo>
                    <a:pt x="605" y="343"/>
                  </a:lnTo>
                  <a:lnTo>
                    <a:pt x="609" y="338"/>
                  </a:lnTo>
                  <a:lnTo>
                    <a:pt x="614" y="334"/>
                  </a:lnTo>
                  <a:lnTo>
                    <a:pt x="619" y="332"/>
                  </a:lnTo>
                  <a:lnTo>
                    <a:pt x="624" y="332"/>
                  </a:lnTo>
                  <a:lnTo>
                    <a:pt x="629" y="333"/>
                  </a:lnTo>
                  <a:lnTo>
                    <a:pt x="634" y="336"/>
                  </a:lnTo>
                  <a:lnTo>
                    <a:pt x="638" y="340"/>
                  </a:lnTo>
                  <a:lnTo>
                    <a:pt x="643" y="346"/>
                  </a:lnTo>
                  <a:lnTo>
                    <a:pt x="648" y="353"/>
                  </a:lnTo>
                  <a:lnTo>
                    <a:pt x="653" y="361"/>
                  </a:lnTo>
                  <a:lnTo>
                    <a:pt x="658" y="371"/>
                  </a:lnTo>
                  <a:lnTo>
                    <a:pt x="662" y="382"/>
                  </a:lnTo>
                  <a:lnTo>
                    <a:pt x="667" y="394"/>
                  </a:lnTo>
                  <a:lnTo>
                    <a:pt x="672" y="407"/>
                  </a:lnTo>
                  <a:lnTo>
                    <a:pt x="677" y="421"/>
                  </a:lnTo>
                  <a:lnTo>
                    <a:pt x="682" y="436"/>
                  </a:lnTo>
                  <a:lnTo>
                    <a:pt x="691" y="469"/>
                  </a:lnTo>
                  <a:lnTo>
                    <a:pt x="701" y="505"/>
                  </a:lnTo>
                  <a:lnTo>
                    <a:pt x="711" y="543"/>
                  </a:lnTo>
                  <a:lnTo>
                    <a:pt x="720" y="586"/>
                  </a:lnTo>
                  <a:lnTo>
                    <a:pt x="730" y="630"/>
                  </a:lnTo>
                  <a:lnTo>
                    <a:pt x="740" y="676"/>
                  </a:lnTo>
                  <a:lnTo>
                    <a:pt x="749" y="724"/>
                  </a:lnTo>
                  <a:lnTo>
                    <a:pt x="759" y="772"/>
                  </a:lnTo>
                  <a:lnTo>
                    <a:pt x="769" y="821"/>
                  </a:lnTo>
                  <a:lnTo>
                    <a:pt x="788" y="920"/>
                  </a:lnTo>
                  <a:lnTo>
                    <a:pt x="798" y="969"/>
                  </a:lnTo>
                  <a:lnTo>
                    <a:pt x="807" y="1017"/>
                  </a:lnTo>
                  <a:lnTo>
                    <a:pt x="817" y="1064"/>
                  </a:lnTo>
                  <a:lnTo>
                    <a:pt x="827" y="1110"/>
                  </a:lnTo>
                  <a:lnTo>
                    <a:pt x="836" y="1153"/>
                  </a:lnTo>
                  <a:lnTo>
                    <a:pt x="846" y="1193"/>
                  </a:lnTo>
                  <a:lnTo>
                    <a:pt x="856" y="1231"/>
                  </a:lnTo>
                  <a:lnTo>
                    <a:pt x="865" y="1266"/>
                  </a:lnTo>
                  <a:lnTo>
                    <a:pt x="870" y="1282"/>
                  </a:lnTo>
                  <a:lnTo>
                    <a:pt x="875" y="1297"/>
                  </a:lnTo>
                  <a:lnTo>
                    <a:pt x="880" y="1311"/>
                  </a:lnTo>
                  <a:lnTo>
                    <a:pt x="885" y="1325"/>
                  </a:lnTo>
                  <a:lnTo>
                    <a:pt x="889" y="1337"/>
                  </a:lnTo>
                  <a:lnTo>
                    <a:pt x="894" y="1348"/>
                  </a:lnTo>
                  <a:lnTo>
                    <a:pt x="899" y="1357"/>
                  </a:lnTo>
                  <a:lnTo>
                    <a:pt x="904" y="1366"/>
                  </a:lnTo>
                  <a:lnTo>
                    <a:pt x="909" y="1373"/>
                  </a:lnTo>
                  <a:lnTo>
                    <a:pt x="913" y="1378"/>
                  </a:lnTo>
                  <a:lnTo>
                    <a:pt x="918" y="1382"/>
                  </a:lnTo>
                  <a:lnTo>
                    <a:pt x="923" y="1385"/>
                  </a:lnTo>
                  <a:lnTo>
                    <a:pt x="928" y="1387"/>
                  </a:lnTo>
                  <a:lnTo>
                    <a:pt x="933" y="1387"/>
                  </a:lnTo>
                  <a:lnTo>
                    <a:pt x="938" y="1386"/>
                  </a:lnTo>
                  <a:lnTo>
                    <a:pt x="942" y="1385"/>
                  </a:lnTo>
                  <a:lnTo>
                    <a:pt x="947" y="1382"/>
                  </a:lnTo>
                  <a:lnTo>
                    <a:pt x="952" y="1378"/>
                  </a:lnTo>
                  <a:lnTo>
                    <a:pt x="957" y="1374"/>
                  </a:lnTo>
                  <a:lnTo>
                    <a:pt x="962" y="1368"/>
                  </a:lnTo>
                  <a:lnTo>
                    <a:pt x="971" y="1354"/>
                  </a:lnTo>
                  <a:lnTo>
                    <a:pt x="981" y="1336"/>
                  </a:lnTo>
                  <a:lnTo>
                    <a:pt x="991" y="1315"/>
                  </a:lnTo>
                  <a:lnTo>
                    <a:pt x="999" y="1291"/>
                  </a:lnTo>
                  <a:lnTo>
                    <a:pt x="1008" y="1264"/>
                  </a:lnTo>
                  <a:lnTo>
                    <a:pt x="1018" y="1236"/>
                  </a:lnTo>
                  <a:lnTo>
                    <a:pt x="1028" y="1205"/>
                  </a:lnTo>
                  <a:lnTo>
                    <a:pt x="1037" y="1173"/>
                  </a:lnTo>
                  <a:lnTo>
                    <a:pt x="1047" y="1140"/>
                  </a:lnTo>
                  <a:lnTo>
                    <a:pt x="1057" y="1105"/>
                  </a:lnTo>
                  <a:lnTo>
                    <a:pt x="1076" y="1033"/>
                  </a:lnTo>
                  <a:lnTo>
                    <a:pt x="1095" y="960"/>
                  </a:lnTo>
                  <a:lnTo>
                    <a:pt x="1115" y="890"/>
                  </a:lnTo>
                  <a:lnTo>
                    <a:pt x="1124" y="855"/>
                  </a:lnTo>
                  <a:lnTo>
                    <a:pt x="1134" y="822"/>
                  </a:lnTo>
                  <a:lnTo>
                    <a:pt x="1144" y="790"/>
                  </a:lnTo>
                  <a:lnTo>
                    <a:pt x="1153" y="760"/>
                  </a:lnTo>
                  <a:lnTo>
                    <a:pt x="1163" y="733"/>
                  </a:lnTo>
                  <a:lnTo>
                    <a:pt x="1173" y="708"/>
                  </a:lnTo>
                  <a:lnTo>
                    <a:pt x="1182" y="685"/>
                  </a:lnTo>
                  <a:lnTo>
                    <a:pt x="1192" y="665"/>
                  </a:lnTo>
                  <a:lnTo>
                    <a:pt x="1202" y="649"/>
                  </a:lnTo>
                  <a:lnTo>
                    <a:pt x="1211" y="635"/>
                  </a:lnTo>
                  <a:lnTo>
                    <a:pt x="1216" y="630"/>
                  </a:lnTo>
                  <a:lnTo>
                    <a:pt x="1221" y="626"/>
                  </a:lnTo>
                  <a:lnTo>
                    <a:pt x="1226" y="623"/>
                  </a:lnTo>
                  <a:lnTo>
                    <a:pt x="1231" y="621"/>
                  </a:lnTo>
                  <a:lnTo>
                    <a:pt x="1240" y="620"/>
                  </a:lnTo>
                  <a:lnTo>
                    <a:pt x="1250" y="622"/>
                  </a:lnTo>
                  <a:lnTo>
                    <a:pt x="1259" y="627"/>
                  </a:lnTo>
                  <a:lnTo>
                    <a:pt x="1269" y="636"/>
                  </a:lnTo>
                  <a:lnTo>
                    <a:pt x="1279" y="647"/>
                  </a:lnTo>
                  <a:lnTo>
                    <a:pt x="1288" y="660"/>
                  </a:lnTo>
                  <a:lnTo>
                    <a:pt x="1298" y="676"/>
                  </a:lnTo>
                  <a:lnTo>
                    <a:pt x="1308" y="694"/>
                  </a:lnTo>
                  <a:lnTo>
                    <a:pt x="1317" y="714"/>
                  </a:lnTo>
                  <a:lnTo>
                    <a:pt x="1327" y="736"/>
                  </a:lnTo>
                  <a:lnTo>
                    <a:pt x="1337" y="758"/>
                  </a:lnTo>
                  <a:lnTo>
                    <a:pt x="1346" y="782"/>
                  </a:lnTo>
                  <a:lnTo>
                    <a:pt x="1356" y="807"/>
                  </a:lnTo>
                  <a:lnTo>
                    <a:pt x="1366" y="833"/>
                  </a:lnTo>
                  <a:lnTo>
                    <a:pt x="1385" y="887"/>
                  </a:lnTo>
                  <a:lnTo>
                    <a:pt x="1403" y="941"/>
                  </a:lnTo>
                  <a:lnTo>
                    <a:pt x="1422" y="994"/>
                  </a:lnTo>
                  <a:lnTo>
                    <a:pt x="1432" y="1020"/>
                  </a:lnTo>
                  <a:lnTo>
                    <a:pt x="1441" y="1044"/>
                  </a:lnTo>
                  <a:lnTo>
                    <a:pt x="1451" y="1068"/>
                  </a:lnTo>
                  <a:lnTo>
                    <a:pt x="1461" y="1090"/>
                  </a:lnTo>
                  <a:lnTo>
                    <a:pt x="1470" y="1111"/>
                  </a:lnTo>
                  <a:lnTo>
                    <a:pt x="1480" y="1130"/>
                  </a:lnTo>
                  <a:lnTo>
                    <a:pt x="1490" y="1147"/>
                  </a:lnTo>
                  <a:lnTo>
                    <a:pt x="1499" y="1162"/>
                  </a:lnTo>
                  <a:lnTo>
                    <a:pt x="1509" y="1173"/>
                  </a:lnTo>
                  <a:lnTo>
                    <a:pt x="1519" y="1183"/>
                  </a:lnTo>
                  <a:lnTo>
                    <a:pt x="1528" y="1190"/>
                  </a:lnTo>
                  <a:lnTo>
                    <a:pt x="1538" y="1194"/>
                  </a:lnTo>
                  <a:lnTo>
                    <a:pt x="1548" y="1195"/>
                  </a:lnTo>
                  <a:lnTo>
                    <a:pt x="1557" y="1193"/>
                  </a:lnTo>
                  <a:lnTo>
                    <a:pt x="1567" y="1189"/>
                  </a:lnTo>
                  <a:lnTo>
                    <a:pt x="1576" y="1183"/>
                  </a:lnTo>
                  <a:lnTo>
                    <a:pt x="1586" y="1175"/>
                  </a:lnTo>
                  <a:lnTo>
                    <a:pt x="1596" y="1165"/>
                  </a:lnTo>
                  <a:lnTo>
                    <a:pt x="1605" y="1153"/>
                  </a:lnTo>
                  <a:lnTo>
                    <a:pt x="1615" y="1140"/>
                  </a:lnTo>
                  <a:lnTo>
                    <a:pt x="1625" y="1125"/>
                  </a:lnTo>
                  <a:lnTo>
                    <a:pt x="1634" y="1109"/>
                  </a:lnTo>
                  <a:lnTo>
                    <a:pt x="1644" y="1091"/>
                  </a:lnTo>
                  <a:lnTo>
                    <a:pt x="1654" y="1073"/>
                  </a:lnTo>
                  <a:lnTo>
                    <a:pt x="1673" y="1034"/>
                  </a:lnTo>
                  <a:lnTo>
                    <a:pt x="1692" y="994"/>
                  </a:lnTo>
                  <a:lnTo>
                    <a:pt x="1712" y="954"/>
                  </a:lnTo>
                  <a:lnTo>
                    <a:pt x="1731" y="914"/>
                  </a:lnTo>
                  <a:lnTo>
                    <a:pt x="1750" y="876"/>
                  </a:lnTo>
                  <a:lnTo>
                    <a:pt x="1760" y="858"/>
                  </a:lnTo>
                  <a:lnTo>
                    <a:pt x="1770" y="842"/>
                  </a:lnTo>
                  <a:lnTo>
                    <a:pt x="1779" y="826"/>
                  </a:lnTo>
                  <a:lnTo>
                    <a:pt x="1789" y="812"/>
                  </a:lnTo>
                  <a:lnTo>
                    <a:pt x="1797" y="799"/>
                  </a:lnTo>
                  <a:lnTo>
                    <a:pt x="1807" y="788"/>
                  </a:lnTo>
                  <a:lnTo>
                    <a:pt x="1816" y="779"/>
                  </a:lnTo>
                  <a:lnTo>
                    <a:pt x="1826" y="772"/>
                  </a:lnTo>
                  <a:lnTo>
                    <a:pt x="1836" y="767"/>
                  </a:lnTo>
                  <a:lnTo>
                    <a:pt x="1845" y="764"/>
                  </a:lnTo>
                  <a:lnTo>
                    <a:pt x="1855" y="764"/>
                  </a:lnTo>
                  <a:lnTo>
                    <a:pt x="1865" y="765"/>
                  </a:lnTo>
                  <a:lnTo>
                    <a:pt x="1874" y="768"/>
                  </a:lnTo>
                  <a:lnTo>
                    <a:pt x="1884" y="773"/>
                  </a:lnTo>
                  <a:lnTo>
                    <a:pt x="1893" y="780"/>
                  </a:lnTo>
                  <a:lnTo>
                    <a:pt x="1903" y="788"/>
                  </a:lnTo>
                  <a:lnTo>
                    <a:pt x="1913" y="797"/>
                  </a:lnTo>
                  <a:lnTo>
                    <a:pt x="1922" y="808"/>
                  </a:lnTo>
                  <a:lnTo>
                    <a:pt x="1932" y="819"/>
                  </a:lnTo>
                  <a:lnTo>
                    <a:pt x="1942" y="832"/>
                  </a:lnTo>
                  <a:lnTo>
                    <a:pt x="1961" y="859"/>
                  </a:lnTo>
                  <a:lnTo>
                    <a:pt x="1980" y="889"/>
                  </a:lnTo>
                  <a:lnTo>
                    <a:pt x="2000" y="920"/>
                  </a:lnTo>
                  <a:lnTo>
                    <a:pt x="2019" y="952"/>
                  </a:lnTo>
                  <a:lnTo>
                    <a:pt x="2038" y="981"/>
                  </a:lnTo>
                  <a:lnTo>
                    <a:pt x="2058" y="1011"/>
                  </a:lnTo>
                  <a:lnTo>
                    <a:pt x="2077" y="1038"/>
                  </a:lnTo>
                  <a:lnTo>
                    <a:pt x="2087" y="1050"/>
                  </a:lnTo>
                  <a:lnTo>
                    <a:pt x="2096" y="1061"/>
                  </a:lnTo>
                  <a:lnTo>
                    <a:pt x="2106" y="1071"/>
                  </a:lnTo>
                  <a:lnTo>
                    <a:pt x="2116" y="1079"/>
                  </a:lnTo>
                  <a:lnTo>
                    <a:pt x="2125" y="1087"/>
                  </a:lnTo>
                  <a:lnTo>
                    <a:pt x="2135" y="1092"/>
                  </a:lnTo>
                  <a:lnTo>
                    <a:pt x="2144" y="1097"/>
                  </a:lnTo>
                  <a:lnTo>
                    <a:pt x="2154" y="1099"/>
                  </a:lnTo>
                  <a:lnTo>
                    <a:pt x="2164" y="1100"/>
                  </a:lnTo>
                  <a:lnTo>
                    <a:pt x="2173" y="1099"/>
                  </a:lnTo>
                  <a:lnTo>
                    <a:pt x="2183" y="1097"/>
                  </a:lnTo>
                  <a:lnTo>
                    <a:pt x="2193" y="1094"/>
                  </a:lnTo>
                  <a:lnTo>
                    <a:pt x="2201" y="1090"/>
                  </a:lnTo>
                  <a:lnTo>
                    <a:pt x="2210" y="1084"/>
                  </a:lnTo>
                  <a:lnTo>
                    <a:pt x="2230" y="1071"/>
                  </a:lnTo>
                  <a:lnTo>
                    <a:pt x="2249" y="1054"/>
                  </a:lnTo>
                  <a:lnTo>
                    <a:pt x="2268" y="1034"/>
                  </a:lnTo>
                  <a:lnTo>
                    <a:pt x="2288" y="1013"/>
                  </a:lnTo>
                  <a:lnTo>
                    <a:pt x="2307" y="991"/>
                  </a:lnTo>
                  <a:lnTo>
                    <a:pt x="2326" y="968"/>
                  </a:lnTo>
                  <a:lnTo>
                    <a:pt x="2346" y="947"/>
                  </a:lnTo>
                  <a:lnTo>
                    <a:pt x="2365" y="926"/>
                  </a:lnTo>
                  <a:lnTo>
                    <a:pt x="2384" y="907"/>
                  </a:lnTo>
                  <a:lnTo>
                    <a:pt x="2404" y="889"/>
                  </a:lnTo>
                  <a:lnTo>
                    <a:pt x="2423" y="876"/>
                  </a:lnTo>
                  <a:lnTo>
                    <a:pt x="2433" y="870"/>
                  </a:lnTo>
                  <a:lnTo>
                    <a:pt x="2442" y="866"/>
                  </a:lnTo>
                  <a:lnTo>
                    <a:pt x="2452" y="862"/>
                  </a:lnTo>
                  <a:lnTo>
                    <a:pt x="2462" y="860"/>
                  </a:lnTo>
                  <a:lnTo>
                    <a:pt x="2481" y="859"/>
                  </a:lnTo>
                  <a:lnTo>
                    <a:pt x="2500" y="861"/>
                  </a:lnTo>
                  <a:lnTo>
                    <a:pt x="2519" y="867"/>
                  </a:lnTo>
                  <a:lnTo>
                    <a:pt x="2539" y="875"/>
                  </a:lnTo>
                  <a:lnTo>
                    <a:pt x="2558" y="885"/>
                  </a:lnTo>
                  <a:lnTo>
                    <a:pt x="2577" y="896"/>
                  </a:lnTo>
                  <a:lnTo>
                    <a:pt x="2597" y="909"/>
                  </a:lnTo>
                  <a:lnTo>
                    <a:pt x="2614" y="923"/>
                  </a:lnTo>
                  <a:lnTo>
                    <a:pt x="2653" y="951"/>
                  </a:lnTo>
                  <a:lnTo>
                    <a:pt x="2672" y="963"/>
                  </a:lnTo>
                  <a:lnTo>
                    <a:pt x="2692" y="975"/>
                  </a:lnTo>
                  <a:lnTo>
                    <a:pt x="2711" y="985"/>
                  </a:lnTo>
                  <a:lnTo>
                    <a:pt x="2730" y="994"/>
                  </a:lnTo>
                  <a:lnTo>
                    <a:pt x="2750" y="1000"/>
                  </a:lnTo>
                  <a:lnTo>
                    <a:pt x="2769" y="1003"/>
                  </a:lnTo>
                  <a:lnTo>
                    <a:pt x="2788" y="1003"/>
                  </a:lnTo>
                  <a:lnTo>
                    <a:pt x="2807" y="1002"/>
                  </a:lnTo>
                  <a:lnTo>
                    <a:pt x="2827" y="998"/>
                  </a:lnTo>
                  <a:lnTo>
                    <a:pt x="2846" y="993"/>
                  </a:lnTo>
                  <a:lnTo>
                    <a:pt x="2865" y="986"/>
                  </a:lnTo>
                  <a:lnTo>
                    <a:pt x="2885" y="978"/>
                  </a:lnTo>
                  <a:lnTo>
                    <a:pt x="2923" y="961"/>
                  </a:lnTo>
                  <a:lnTo>
                    <a:pt x="2962" y="944"/>
                  </a:lnTo>
                  <a:lnTo>
                    <a:pt x="2999" y="928"/>
                  </a:lnTo>
                  <a:lnTo>
                    <a:pt x="3018" y="921"/>
                  </a:lnTo>
                  <a:lnTo>
                    <a:pt x="3038" y="915"/>
                  </a:lnTo>
                  <a:lnTo>
                    <a:pt x="3057" y="911"/>
                  </a:lnTo>
                  <a:lnTo>
                    <a:pt x="3076" y="908"/>
                  </a:lnTo>
                  <a:lnTo>
                    <a:pt x="3096" y="907"/>
                  </a:lnTo>
                  <a:lnTo>
                    <a:pt x="3115" y="907"/>
                  </a:lnTo>
                  <a:lnTo>
                    <a:pt x="3134" y="909"/>
                  </a:lnTo>
                  <a:lnTo>
                    <a:pt x="3153" y="911"/>
                  </a:lnTo>
                  <a:lnTo>
                    <a:pt x="3192" y="918"/>
                  </a:lnTo>
                  <a:lnTo>
                    <a:pt x="3231" y="926"/>
                  </a:lnTo>
                  <a:lnTo>
                    <a:pt x="3269" y="935"/>
                  </a:lnTo>
                  <a:lnTo>
                    <a:pt x="3308" y="944"/>
                  </a:lnTo>
                  <a:lnTo>
                    <a:pt x="3347" y="951"/>
                  </a:lnTo>
                  <a:lnTo>
                    <a:pt x="3385" y="956"/>
                  </a:lnTo>
                  <a:lnTo>
                    <a:pt x="3422" y="958"/>
                  </a:lnTo>
                  <a:lnTo>
                    <a:pt x="3461" y="959"/>
                  </a:lnTo>
                  <a:lnTo>
                    <a:pt x="3538" y="960"/>
                  </a:lnTo>
                  <a:lnTo>
                    <a:pt x="3615" y="958"/>
                  </a:lnTo>
                  <a:lnTo>
                    <a:pt x="3693" y="956"/>
                  </a:lnTo>
                </a:path>
              </a:pathLst>
            </a:custGeom>
            <a:noFill/>
            <a:ln w="25400" cap="rnd" cmpd="sng">
              <a:solidFill>
                <a:srgbClr val="000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8457" name="Group 23">
              <a:extLst>
                <a:ext uri="{FF2B5EF4-FFF2-40B4-BE49-F238E27FC236}">
                  <a16:creationId xmlns:a16="http://schemas.microsoft.com/office/drawing/2014/main" id="{8F419A9F-D981-4D4A-8693-B3B9C22BAD53}"/>
                </a:ext>
              </a:extLst>
            </p:cNvPr>
            <p:cNvGrpSpPr>
              <a:grpSpLocks/>
            </p:cNvGrpSpPr>
            <p:nvPr/>
          </p:nvGrpSpPr>
          <p:grpSpPr bwMode="auto">
            <a:xfrm>
              <a:off x="3120" y="1623"/>
              <a:ext cx="341" cy="624"/>
              <a:chOff x="3211" y="1671"/>
              <a:chExt cx="341" cy="624"/>
            </a:xfrm>
          </p:grpSpPr>
          <p:sp>
            <p:nvSpPr>
              <p:cNvPr id="18461" name="Line 24">
                <a:extLst>
                  <a:ext uri="{FF2B5EF4-FFF2-40B4-BE49-F238E27FC236}">
                    <a16:creationId xmlns:a16="http://schemas.microsoft.com/office/drawing/2014/main" id="{C726B9C4-3813-4342-9714-C2BF0CF109E6}"/>
                  </a:ext>
                </a:extLst>
              </p:cNvPr>
              <p:cNvSpPr>
                <a:spLocks noChangeShapeType="1"/>
              </p:cNvSpPr>
              <p:nvPr/>
            </p:nvSpPr>
            <p:spPr bwMode="auto">
              <a:xfrm>
                <a:off x="3345" y="1687"/>
                <a:ext cx="107"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2" name="Line 25">
                <a:extLst>
                  <a:ext uri="{FF2B5EF4-FFF2-40B4-BE49-F238E27FC236}">
                    <a16:creationId xmlns:a16="http://schemas.microsoft.com/office/drawing/2014/main" id="{0C72400A-1243-4747-9435-ADF936A9F3D9}"/>
                  </a:ext>
                </a:extLst>
              </p:cNvPr>
              <p:cNvSpPr>
                <a:spLocks noChangeShapeType="1"/>
              </p:cNvSpPr>
              <p:nvPr/>
            </p:nvSpPr>
            <p:spPr bwMode="auto">
              <a:xfrm>
                <a:off x="3424" y="1671"/>
                <a:ext cx="0" cy="624"/>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3" name="Rectangle 26">
                <a:extLst>
                  <a:ext uri="{FF2B5EF4-FFF2-40B4-BE49-F238E27FC236}">
                    <a16:creationId xmlns:a16="http://schemas.microsoft.com/office/drawing/2014/main" id="{74BAAF06-1676-4677-9B83-0C8E90F599A5}"/>
                  </a:ext>
                </a:extLst>
              </p:cNvPr>
              <p:cNvSpPr>
                <a:spLocks noChangeArrowheads="1"/>
              </p:cNvSpPr>
              <p:nvPr/>
            </p:nvSpPr>
            <p:spPr bwMode="auto">
              <a:xfrm>
                <a:off x="3211" y="1767"/>
                <a:ext cx="34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i="1"/>
                  <a:t>A</a:t>
                </a:r>
              </a:p>
            </p:txBody>
          </p:sp>
        </p:grpSp>
        <p:sp>
          <p:nvSpPr>
            <p:cNvPr id="18458" name="Freeform 27">
              <a:extLst>
                <a:ext uri="{FF2B5EF4-FFF2-40B4-BE49-F238E27FC236}">
                  <a16:creationId xmlns:a16="http://schemas.microsoft.com/office/drawing/2014/main" id="{8E32C2C5-95AF-4D5B-BDC9-A5E72ABC8469}"/>
                </a:ext>
              </a:extLst>
            </p:cNvPr>
            <p:cNvSpPr>
              <a:spLocks/>
            </p:cNvSpPr>
            <p:nvPr/>
          </p:nvSpPr>
          <p:spPr bwMode="auto">
            <a:xfrm>
              <a:off x="3418" y="2293"/>
              <a:ext cx="1395" cy="583"/>
            </a:xfrm>
            <a:custGeom>
              <a:avLst/>
              <a:gdLst>
                <a:gd name="T0" fmla="*/ 0 w 1573"/>
                <a:gd name="T1" fmla="*/ 583 h 583"/>
                <a:gd name="T2" fmla="*/ 335 w 1573"/>
                <a:gd name="T3" fmla="*/ 285 h 583"/>
                <a:gd name="T4" fmla="*/ 751 w 1573"/>
                <a:gd name="T5" fmla="*/ 99 h 583"/>
                <a:gd name="T6" fmla="*/ 1237 w 1573"/>
                <a:gd name="T7" fmla="*/ 0 h 583"/>
                <a:gd name="T8" fmla="*/ 0 60000 65536"/>
                <a:gd name="T9" fmla="*/ 0 60000 65536"/>
                <a:gd name="T10" fmla="*/ 0 60000 65536"/>
                <a:gd name="T11" fmla="*/ 0 60000 65536"/>
                <a:gd name="T12" fmla="*/ 0 w 1573"/>
                <a:gd name="T13" fmla="*/ 0 h 583"/>
                <a:gd name="T14" fmla="*/ 1573 w 1573"/>
                <a:gd name="T15" fmla="*/ 583 h 583"/>
              </a:gdLst>
              <a:ahLst/>
              <a:cxnLst>
                <a:cxn ang="T8">
                  <a:pos x="T0" y="T1"/>
                </a:cxn>
                <a:cxn ang="T9">
                  <a:pos x="T2" y="T3"/>
                </a:cxn>
                <a:cxn ang="T10">
                  <a:pos x="T4" y="T5"/>
                </a:cxn>
                <a:cxn ang="T11">
                  <a:pos x="T6" y="T7"/>
                </a:cxn>
              </a:cxnLst>
              <a:rect l="T12" t="T13" r="T14" b="T15"/>
              <a:pathLst>
                <a:path w="1573" h="583">
                  <a:moveTo>
                    <a:pt x="0" y="583"/>
                  </a:moveTo>
                  <a:cubicBezTo>
                    <a:pt x="71" y="533"/>
                    <a:pt x="267" y="366"/>
                    <a:pt x="426" y="285"/>
                  </a:cubicBezTo>
                  <a:cubicBezTo>
                    <a:pt x="585" y="204"/>
                    <a:pt x="764" y="146"/>
                    <a:pt x="955" y="99"/>
                  </a:cubicBezTo>
                  <a:cubicBezTo>
                    <a:pt x="1146" y="52"/>
                    <a:pt x="1444" y="21"/>
                    <a:pt x="1573" y="0"/>
                  </a:cubicBezTo>
                </a:path>
              </a:pathLst>
            </a:custGeom>
            <a:noFill/>
            <a:ln w="19050" cap="rnd"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59" name="Freeform 28">
              <a:extLst>
                <a:ext uri="{FF2B5EF4-FFF2-40B4-BE49-F238E27FC236}">
                  <a16:creationId xmlns:a16="http://schemas.microsoft.com/office/drawing/2014/main" id="{BCD66F9C-FF30-4193-A4BE-8D75B40431A2}"/>
                </a:ext>
              </a:extLst>
            </p:cNvPr>
            <p:cNvSpPr>
              <a:spLocks/>
            </p:cNvSpPr>
            <p:nvPr/>
          </p:nvSpPr>
          <p:spPr bwMode="auto">
            <a:xfrm>
              <a:off x="3418" y="1623"/>
              <a:ext cx="1362" cy="576"/>
            </a:xfrm>
            <a:custGeom>
              <a:avLst/>
              <a:gdLst>
                <a:gd name="T0" fmla="*/ 0 w 1536"/>
                <a:gd name="T1" fmla="*/ 0 h 576"/>
                <a:gd name="T2" fmla="*/ 378 w 1536"/>
                <a:gd name="T3" fmla="*/ 336 h 576"/>
                <a:gd name="T4" fmla="*/ 793 w 1536"/>
                <a:gd name="T5" fmla="*/ 528 h 576"/>
                <a:gd name="T6" fmla="*/ 1208 w 1536"/>
                <a:gd name="T7" fmla="*/ 576 h 576"/>
                <a:gd name="T8" fmla="*/ 0 60000 65536"/>
                <a:gd name="T9" fmla="*/ 0 60000 65536"/>
                <a:gd name="T10" fmla="*/ 0 60000 65536"/>
                <a:gd name="T11" fmla="*/ 0 60000 65536"/>
                <a:gd name="T12" fmla="*/ 0 w 1536"/>
                <a:gd name="T13" fmla="*/ 0 h 576"/>
                <a:gd name="T14" fmla="*/ 1536 w 1536"/>
                <a:gd name="T15" fmla="*/ 576 h 576"/>
              </a:gdLst>
              <a:ahLst/>
              <a:cxnLst>
                <a:cxn ang="T8">
                  <a:pos x="T0" y="T1"/>
                </a:cxn>
                <a:cxn ang="T9">
                  <a:pos x="T2" y="T3"/>
                </a:cxn>
                <a:cxn ang="T10">
                  <a:pos x="T4" y="T5"/>
                </a:cxn>
                <a:cxn ang="T11">
                  <a:pos x="T6" y="T7"/>
                </a:cxn>
              </a:cxnLst>
              <a:rect l="T12" t="T13" r="T14" b="T15"/>
              <a:pathLst>
                <a:path w="1536" h="576">
                  <a:moveTo>
                    <a:pt x="0" y="0"/>
                  </a:moveTo>
                  <a:cubicBezTo>
                    <a:pt x="156" y="124"/>
                    <a:pt x="312" y="248"/>
                    <a:pt x="480" y="336"/>
                  </a:cubicBezTo>
                  <a:cubicBezTo>
                    <a:pt x="648" y="424"/>
                    <a:pt x="832" y="488"/>
                    <a:pt x="1008" y="528"/>
                  </a:cubicBezTo>
                  <a:cubicBezTo>
                    <a:pt x="1184" y="568"/>
                    <a:pt x="1360" y="572"/>
                    <a:pt x="1536" y="576"/>
                  </a:cubicBezTo>
                </a:path>
              </a:pathLst>
            </a:custGeom>
            <a:noFill/>
            <a:ln w="19050" cap="rnd"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60" name="Line 29">
              <a:extLst>
                <a:ext uri="{FF2B5EF4-FFF2-40B4-BE49-F238E27FC236}">
                  <a16:creationId xmlns:a16="http://schemas.microsoft.com/office/drawing/2014/main" id="{6DAD68F6-9061-4AA0-AF09-3795862209C5}"/>
                </a:ext>
              </a:extLst>
            </p:cNvPr>
            <p:cNvSpPr>
              <a:spLocks noChangeShapeType="1"/>
            </p:cNvSpPr>
            <p:nvPr/>
          </p:nvSpPr>
          <p:spPr bwMode="auto">
            <a:xfrm flipV="1">
              <a:off x="3418" y="1431"/>
              <a:ext cx="0" cy="1584"/>
            </a:xfrm>
            <a:prstGeom prst="line">
              <a:avLst/>
            </a:prstGeom>
            <a:noFill/>
            <a:ln w="19050">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440" name="Object 30">
              <a:extLst>
                <a:ext uri="{FF2B5EF4-FFF2-40B4-BE49-F238E27FC236}">
                  <a16:creationId xmlns:a16="http://schemas.microsoft.com/office/drawing/2014/main" id="{8A5F6425-F4B6-4EAE-B770-B510EF5D3062}"/>
                </a:ext>
              </a:extLst>
            </p:cNvPr>
            <p:cNvGraphicFramePr>
              <a:graphicFrameLocks noChangeAspect="1"/>
            </p:cNvGraphicFramePr>
            <p:nvPr/>
          </p:nvGraphicFramePr>
          <p:xfrm>
            <a:off x="3941" y="2592"/>
            <a:ext cx="480" cy="225"/>
          </p:xfrm>
          <a:graphic>
            <a:graphicData uri="http://schemas.openxmlformats.org/presentationml/2006/ole">
              <mc:AlternateContent xmlns:mc="http://schemas.openxmlformats.org/markup-compatibility/2006">
                <mc:Choice xmlns:v="urn:schemas-microsoft-com:vml" Requires="v">
                  <p:oleObj spid="_x0000_s18470" name="公式" r:id="rId15" imgW="380880" imgH="177480" progId="Equation.3">
                    <p:embed/>
                  </p:oleObj>
                </mc:Choice>
                <mc:Fallback>
                  <p:oleObj name="公式" r:id="rId15" imgW="380880" imgH="177480" progId="Equation.3">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41" y="2592"/>
                          <a:ext cx="48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51" name="Text Box 31">
            <a:hlinkClick r:id="rId17" action="ppaction://hlinkfile"/>
            <a:extLst>
              <a:ext uri="{FF2B5EF4-FFF2-40B4-BE49-F238E27FC236}">
                <a16:creationId xmlns:a16="http://schemas.microsoft.com/office/drawing/2014/main" id="{F47CA499-89A6-4E74-9200-1C8983E204C7}"/>
              </a:ext>
            </a:extLst>
          </p:cNvPr>
          <p:cNvSpPr txBox="1">
            <a:spLocks noChangeArrowheads="1"/>
          </p:cNvSpPr>
          <p:nvPr/>
        </p:nvSpPr>
        <p:spPr bwMode="auto">
          <a:xfrm>
            <a:off x="6372225" y="5300663"/>
            <a:ext cx="1800225"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1" name="Rectangle 2">
            <a:extLst>
              <a:ext uri="{FF2B5EF4-FFF2-40B4-BE49-F238E27FC236}">
                <a16:creationId xmlns:a16="http://schemas.microsoft.com/office/drawing/2014/main" id="{88D023D4-E0A7-4F77-80FF-4AE746D5C123}"/>
              </a:ext>
            </a:extLst>
          </p:cNvPr>
          <p:cNvSpPr>
            <a:spLocks noChangeArrowheads="1"/>
          </p:cNvSpPr>
          <p:nvPr/>
        </p:nvSpPr>
        <p:spPr bwMode="auto">
          <a:xfrm>
            <a:off x="1262063" y="2971800"/>
            <a:ext cx="4300537"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solidFill>
                  <a:srgbClr val="000000"/>
                </a:solidFill>
              </a:rPr>
              <a:t> </a:t>
            </a:r>
            <a:r>
              <a:rPr lang="en-US" altLang="zh-CN" i="1">
                <a:solidFill>
                  <a:srgbClr val="000000"/>
                </a:solidFill>
              </a:rPr>
              <a:t>c</a:t>
            </a:r>
            <a:r>
              <a:rPr lang="en-US" altLang="zh-CN" baseline="-25000">
                <a:solidFill>
                  <a:srgbClr val="000000"/>
                </a:solidFill>
              </a:rPr>
              <a:t>1</a:t>
            </a:r>
            <a:r>
              <a:rPr lang="zh-CN" altLang="en-US">
                <a:solidFill>
                  <a:srgbClr val="000000"/>
                </a:solidFill>
              </a:rPr>
              <a:t>、</a:t>
            </a:r>
            <a:r>
              <a:rPr lang="en-US" altLang="zh-CN" i="1">
                <a:solidFill>
                  <a:srgbClr val="000000"/>
                </a:solidFill>
              </a:rPr>
              <a:t>c</a:t>
            </a:r>
            <a:r>
              <a:rPr lang="en-US" altLang="zh-CN" baseline="-25000">
                <a:solidFill>
                  <a:srgbClr val="000000"/>
                </a:solidFill>
              </a:rPr>
              <a:t>2</a:t>
            </a:r>
            <a:r>
              <a:rPr lang="zh-CN" altLang="en-US">
                <a:solidFill>
                  <a:srgbClr val="000000"/>
                </a:solidFill>
              </a:rPr>
              <a:t>是由初始条件定的常数</a:t>
            </a:r>
            <a:r>
              <a:rPr lang="en-US" altLang="zh-CN">
                <a:solidFill>
                  <a:srgbClr val="000000"/>
                </a:solidFill>
              </a:rPr>
              <a:t>.    </a:t>
            </a:r>
          </a:p>
        </p:txBody>
      </p:sp>
      <p:sp>
        <p:nvSpPr>
          <p:cNvPr id="19462" name="Rectangle 3">
            <a:extLst>
              <a:ext uri="{FF2B5EF4-FFF2-40B4-BE49-F238E27FC236}">
                <a16:creationId xmlns:a16="http://schemas.microsoft.com/office/drawing/2014/main" id="{AF118B77-E9B0-42A1-8E33-A6201F66403A}"/>
              </a:ext>
            </a:extLst>
          </p:cNvPr>
          <p:cNvSpPr>
            <a:spLocks noChangeArrowheads="1"/>
          </p:cNvSpPr>
          <p:nvPr/>
        </p:nvSpPr>
        <p:spPr bwMode="auto">
          <a:xfrm>
            <a:off x="1219200" y="609600"/>
            <a:ext cx="34956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solidFill>
                  <a:srgbClr val="000000"/>
                </a:solidFill>
              </a:rPr>
              <a:t>(2) </a:t>
            </a:r>
            <a:r>
              <a:rPr lang="zh-CN" altLang="en-US">
                <a:solidFill>
                  <a:srgbClr val="000000"/>
                </a:solidFill>
              </a:rPr>
              <a:t>过阻尼状态（阻尼大）</a:t>
            </a:r>
            <a:endParaRPr lang="zh-CN" altLang="en-US"/>
          </a:p>
        </p:txBody>
      </p:sp>
      <p:graphicFrame>
        <p:nvGraphicFramePr>
          <p:cNvPr id="19458" name="Object 4">
            <a:extLst>
              <a:ext uri="{FF2B5EF4-FFF2-40B4-BE49-F238E27FC236}">
                <a16:creationId xmlns:a16="http://schemas.microsoft.com/office/drawing/2014/main" id="{5E9EC682-E438-42FB-A81A-6152F77ACA3D}"/>
              </a:ext>
            </a:extLst>
          </p:cNvPr>
          <p:cNvGraphicFramePr>
            <a:graphicFrameLocks noChangeAspect="1"/>
          </p:cNvGraphicFramePr>
          <p:nvPr/>
        </p:nvGraphicFramePr>
        <p:xfrm>
          <a:off x="4846638" y="609600"/>
          <a:ext cx="1020762" cy="496888"/>
        </p:xfrm>
        <a:graphic>
          <a:graphicData uri="http://schemas.openxmlformats.org/presentationml/2006/ole">
            <mc:AlternateContent xmlns:mc="http://schemas.openxmlformats.org/markup-compatibility/2006">
              <mc:Choice xmlns:v="urn:schemas-microsoft-com:vml" Requires="v">
                <p:oleObj spid="_x0000_s19466" name="公式" r:id="rId3" imgW="469800" imgH="228600" progId="Equation.3">
                  <p:embed/>
                </p:oleObj>
              </mc:Choice>
              <mc:Fallback>
                <p:oleObj name="公式" r:id="rId3" imgW="4698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6638" y="609600"/>
                        <a:ext cx="1020762"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5">
            <a:extLst>
              <a:ext uri="{FF2B5EF4-FFF2-40B4-BE49-F238E27FC236}">
                <a16:creationId xmlns:a16="http://schemas.microsoft.com/office/drawing/2014/main" id="{2C8DDA54-C155-4B72-85F7-19E8F894D90C}"/>
              </a:ext>
            </a:extLst>
          </p:cNvPr>
          <p:cNvGraphicFramePr>
            <a:graphicFrameLocks noChangeAspect="1"/>
          </p:cNvGraphicFramePr>
          <p:nvPr/>
        </p:nvGraphicFramePr>
        <p:xfrm>
          <a:off x="2209800" y="2133600"/>
          <a:ext cx="5189538" cy="712788"/>
        </p:xfrm>
        <a:graphic>
          <a:graphicData uri="http://schemas.openxmlformats.org/presentationml/2006/ole">
            <mc:AlternateContent xmlns:mc="http://schemas.openxmlformats.org/markup-compatibility/2006">
              <mc:Choice xmlns:v="urn:schemas-microsoft-com:vml" Requires="v">
                <p:oleObj spid="_x0000_s19467" name="公式" r:id="rId5" imgW="2311200" imgH="317160" progId="Equation.3">
                  <p:embed/>
                </p:oleObj>
              </mc:Choice>
              <mc:Fallback>
                <p:oleObj name="公式" r:id="rId5" imgW="2311200" imgH="3171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133600"/>
                        <a:ext cx="5189538"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Text Box 6">
            <a:extLst>
              <a:ext uri="{FF2B5EF4-FFF2-40B4-BE49-F238E27FC236}">
                <a16:creationId xmlns:a16="http://schemas.microsoft.com/office/drawing/2014/main" id="{10501AC3-FFDB-495E-B734-70FB8D74CE34}"/>
              </a:ext>
            </a:extLst>
          </p:cNvPr>
          <p:cNvSpPr txBox="1">
            <a:spLocks noChangeArrowheads="1"/>
          </p:cNvSpPr>
          <p:nvPr/>
        </p:nvSpPr>
        <p:spPr bwMode="auto">
          <a:xfrm>
            <a:off x="1219200" y="2252663"/>
            <a:ext cx="110331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其解：</a:t>
            </a:r>
          </a:p>
        </p:txBody>
      </p:sp>
      <p:sp>
        <p:nvSpPr>
          <p:cNvPr id="19464" name="Text Box 7">
            <a:extLst>
              <a:ext uri="{FF2B5EF4-FFF2-40B4-BE49-F238E27FC236}">
                <a16:creationId xmlns:a16="http://schemas.microsoft.com/office/drawing/2014/main" id="{AD63FCEC-BB1D-42B8-9D6C-92AD3B3B1498}"/>
              </a:ext>
            </a:extLst>
          </p:cNvPr>
          <p:cNvSpPr txBox="1">
            <a:spLocks noChangeArrowheads="1"/>
          </p:cNvSpPr>
          <p:nvPr/>
        </p:nvSpPr>
        <p:spPr bwMode="auto">
          <a:xfrm>
            <a:off x="1219200" y="3513138"/>
            <a:ext cx="70866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solidFill>
                  <a:srgbClr val="000000"/>
                </a:solidFill>
              </a:rPr>
              <a:t>        </a:t>
            </a:r>
            <a:r>
              <a:rPr lang="zh-CN" altLang="en-US">
                <a:solidFill>
                  <a:srgbClr val="000000"/>
                </a:solidFill>
              </a:rPr>
              <a:t>此时物体不再作振动，以非周期运动的方式慢慢回到平衡位置，如弹簧振子放入粘性大的油中</a:t>
            </a:r>
            <a:r>
              <a:rPr lang="en-US" altLang="zh-CN">
                <a:solidFill>
                  <a:srgbClr val="000000"/>
                </a:solidFill>
              </a:rPr>
              <a:t>.</a:t>
            </a:r>
            <a:r>
              <a:rPr lang="zh-CN" altLang="en-US">
                <a:solidFill>
                  <a:srgbClr val="000000"/>
                </a:solidFill>
              </a:rPr>
              <a:t>具体运动过程与初速</a:t>
            </a:r>
            <a:r>
              <a:rPr lang="en-US" altLang="zh-CN" i="1">
                <a:solidFill>
                  <a:srgbClr val="000000"/>
                </a:solidFill>
              </a:rPr>
              <a:t>v</a:t>
            </a:r>
            <a:r>
              <a:rPr lang="en-US" altLang="zh-CN" baseline="-25000">
                <a:solidFill>
                  <a:srgbClr val="000000"/>
                </a:solidFill>
              </a:rPr>
              <a:t>0</a:t>
            </a:r>
            <a:r>
              <a:rPr lang="zh-CN" altLang="en-US">
                <a:solidFill>
                  <a:srgbClr val="000000"/>
                </a:solidFill>
              </a:rPr>
              <a:t>有关</a:t>
            </a:r>
            <a:r>
              <a:rPr lang="en-US" altLang="zh-CN">
                <a:solidFill>
                  <a:srgbClr val="000000"/>
                </a:solidFill>
              </a:rPr>
              <a:t>.</a:t>
            </a:r>
            <a:endParaRPr lang="en-US" altLang="zh-CN"/>
          </a:p>
        </p:txBody>
      </p:sp>
      <p:graphicFrame>
        <p:nvGraphicFramePr>
          <p:cNvPr id="19460" name="Object 8">
            <a:extLst>
              <a:ext uri="{FF2B5EF4-FFF2-40B4-BE49-F238E27FC236}">
                <a16:creationId xmlns:a16="http://schemas.microsoft.com/office/drawing/2014/main" id="{A9B194B5-0E3E-4DA5-9440-8EA8EC8F2DD7}"/>
              </a:ext>
            </a:extLst>
          </p:cNvPr>
          <p:cNvGraphicFramePr>
            <a:graphicFrameLocks noChangeAspect="1"/>
          </p:cNvGraphicFramePr>
          <p:nvPr/>
        </p:nvGraphicFramePr>
        <p:xfrm>
          <a:off x="3130550" y="1143000"/>
          <a:ext cx="2889250" cy="865188"/>
        </p:xfrm>
        <a:graphic>
          <a:graphicData uri="http://schemas.openxmlformats.org/presentationml/2006/ole">
            <mc:AlternateContent xmlns:mc="http://schemas.openxmlformats.org/markup-compatibility/2006">
              <mc:Choice xmlns:v="urn:schemas-microsoft-com:vml" Requires="v">
                <p:oleObj spid="_x0000_s19468" name="公式" r:id="rId7" imgW="1485720" imgH="444240" progId="Equation.3">
                  <p:embed/>
                </p:oleObj>
              </mc:Choice>
              <mc:Fallback>
                <p:oleObj name="公式" r:id="rId7" imgW="1485720" imgH="4442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0550" y="1143000"/>
                        <a:ext cx="288925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5" name="Text Box 9">
            <a:hlinkClick r:id="rId9" action="ppaction://hlinkfile"/>
            <a:extLst>
              <a:ext uri="{FF2B5EF4-FFF2-40B4-BE49-F238E27FC236}">
                <a16:creationId xmlns:a16="http://schemas.microsoft.com/office/drawing/2014/main" id="{52EF2D00-4153-40BA-A52D-FD5AFA413F6B}"/>
              </a:ext>
            </a:extLst>
          </p:cNvPr>
          <p:cNvSpPr txBox="1">
            <a:spLocks noChangeArrowheads="1"/>
          </p:cNvSpPr>
          <p:nvPr/>
        </p:nvSpPr>
        <p:spPr bwMode="auto">
          <a:xfrm>
            <a:off x="5435600" y="5084763"/>
            <a:ext cx="1800225"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FC0E887B-87E5-4BF2-B8F6-6FE85ED4E433}"/>
              </a:ext>
            </a:extLst>
          </p:cNvPr>
          <p:cNvSpPr>
            <a:spLocks noChangeArrowheads="1"/>
          </p:cNvSpPr>
          <p:nvPr/>
        </p:nvSpPr>
        <p:spPr bwMode="auto">
          <a:xfrm>
            <a:off x="1143000" y="1752600"/>
            <a:ext cx="69342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solidFill>
                  <a:srgbClr val="000000"/>
                </a:solidFill>
              </a:rPr>
              <a:t>     </a:t>
            </a:r>
            <a:r>
              <a:rPr lang="en-US" altLang="zh-CN" i="1">
                <a:solidFill>
                  <a:srgbClr val="000000"/>
                </a:solidFill>
              </a:rPr>
              <a:t>c</a:t>
            </a:r>
            <a:r>
              <a:rPr lang="en-US" altLang="zh-CN" baseline="-25000">
                <a:solidFill>
                  <a:srgbClr val="000000"/>
                </a:solidFill>
              </a:rPr>
              <a:t>1</a:t>
            </a:r>
            <a:r>
              <a:rPr lang="zh-CN" altLang="en-US">
                <a:solidFill>
                  <a:srgbClr val="000000"/>
                </a:solidFill>
              </a:rPr>
              <a:t>、</a:t>
            </a:r>
            <a:r>
              <a:rPr lang="en-US" altLang="zh-CN" i="1">
                <a:solidFill>
                  <a:srgbClr val="000000"/>
                </a:solidFill>
              </a:rPr>
              <a:t>c</a:t>
            </a:r>
            <a:r>
              <a:rPr lang="en-US" altLang="zh-CN">
                <a:solidFill>
                  <a:srgbClr val="000000"/>
                </a:solidFill>
              </a:rPr>
              <a:t>2</a:t>
            </a:r>
            <a:r>
              <a:rPr lang="zh-CN" altLang="en-US">
                <a:solidFill>
                  <a:srgbClr val="000000"/>
                </a:solidFill>
              </a:rPr>
              <a:t>亦由初始条件定</a:t>
            </a:r>
            <a:r>
              <a:rPr lang="en-US" altLang="zh-CN">
                <a:solidFill>
                  <a:srgbClr val="000000"/>
                </a:solidFill>
              </a:rPr>
              <a:t>.</a:t>
            </a:r>
            <a:r>
              <a:rPr lang="zh-CN" altLang="en-US">
                <a:solidFill>
                  <a:srgbClr val="000000"/>
                </a:solidFill>
              </a:rPr>
              <a:t>振动物体从静止开始运动回复到平衡位置时最短</a:t>
            </a:r>
            <a:r>
              <a:rPr lang="en-US" altLang="zh-CN">
                <a:solidFill>
                  <a:srgbClr val="000000"/>
                </a:solidFill>
              </a:rPr>
              <a:t>.</a:t>
            </a:r>
          </a:p>
        </p:txBody>
      </p:sp>
      <p:sp>
        <p:nvSpPr>
          <p:cNvPr id="20485" name="Rectangle 3">
            <a:extLst>
              <a:ext uri="{FF2B5EF4-FFF2-40B4-BE49-F238E27FC236}">
                <a16:creationId xmlns:a16="http://schemas.microsoft.com/office/drawing/2014/main" id="{F5976930-6F61-43C5-8474-EA69067BA4A9}"/>
              </a:ext>
            </a:extLst>
          </p:cNvPr>
          <p:cNvSpPr>
            <a:spLocks noChangeArrowheads="1"/>
          </p:cNvSpPr>
          <p:nvPr/>
        </p:nvSpPr>
        <p:spPr bwMode="auto">
          <a:xfrm>
            <a:off x="1130300" y="625475"/>
            <a:ext cx="2346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00"/>
                </a:solidFill>
              </a:rPr>
              <a:t>(3) </a:t>
            </a:r>
            <a:r>
              <a:rPr lang="zh-CN" altLang="en-US">
                <a:solidFill>
                  <a:srgbClr val="000000"/>
                </a:solidFill>
              </a:rPr>
              <a:t>临界阻尼状态 </a:t>
            </a:r>
            <a:endParaRPr lang="zh-CN" altLang="en-US"/>
          </a:p>
        </p:txBody>
      </p:sp>
      <p:graphicFrame>
        <p:nvGraphicFramePr>
          <p:cNvPr id="20482" name="Object 4">
            <a:extLst>
              <a:ext uri="{FF2B5EF4-FFF2-40B4-BE49-F238E27FC236}">
                <a16:creationId xmlns:a16="http://schemas.microsoft.com/office/drawing/2014/main" id="{3AC21ABA-F445-412D-BD4D-BE7816C7CA07}"/>
              </a:ext>
            </a:extLst>
          </p:cNvPr>
          <p:cNvGraphicFramePr>
            <a:graphicFrameLocks noChangeAspect="1"/>
          </p:cNvGraphicFramePr>
          <p:nvPr/>
        </p:nvGraphicFramePr>
        <p:xfrm>
          <a:off x="2395538" y="1111250"/>
          <a:ext cx="3319462" cy="565150"/>
        </p:xfrm>
        <a:graphic>
          <a:graphicData uri="http://schemas.openxmlformats.org/presentationml/2006/ole">
            <mc:AlternateContent xmlns:mc="http://schemas.openxmlformats.org/markup-compatibility/2006">
              <mc:Choice xmlns:v="urn:schemas-microsoft-com:vml" Requires="v">
                <p:oleObj spid="_x0000_s20503" name="公式" r:id="rId3" imgW="1079280" imgH="241200" progId="Equation.3">
                  <p:embed/>
                </p:oleObj>
              </mc:Choice>
              <mc:Fallback>
                <p:oleObj name="公式" r:id="rId3" imgW="107928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5538" y="1111250"/>
                        <a:ext cx="3319462"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3" name="Object 5">
            <a:extLst>
              <a:ext uri="{FF2B5EF4-FFF2-40B4-BE49-F238E27FC236}">
                <a16:creationId xmlns:a16="http://schemas.microsoft.com/office/drawing/2014/main" id="{4285E034-9330-47A2-A474-9B0198EE7048}"/>
              </a:ext>
            </a:extLst>
          </p:cNvPr>
          <p:cNvGraphicFramePr>
            <a:graphicFrameLocks noChangeAspect="1"/>
          </p:cNvGraphicFramePr>
          <p:nvPr/>
        </p:nvGraphicFramePr>
        <p:xfrm>
          <a:off x="3765550" y="569913"/>
          <a:ext cx="958850" cy="466725"/>
        </p:xfrm>
        <a:graphic>
          <a:graphicData uri="http://schemas.openxmlformats.org/presentationml/2006/ole">
            <mc:AlternateContent xmlns:mc="http://schemas.openxmlformats.org/markup-compatibility/2006">
              <mc:Choice xmlns:v="urn:schemas-microsoft-com:vml" Requires="v">
                <p:oleObj spid="_x0000_s20504" name="公式" r:id="rId5" imgW="469800" imgH="228600" progId="Equation.3">
                  <p:embed/>
                </p:oleObj>
              </mc:Choice>
              <mc:Fallback>
                <p:oleObj name="公式" r:id="rId5" imgW="4698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5550" y="569913"/>
                        <a:ext cx="95885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Text Box 6">
            <a:extLst>
              <a:ext uri="{FF2B5EF4-FFF2-40B4-BE49-F238E27FC236}">
                <a16:creationId xmlns:a16="http://schemas.microsoft.com/office/drawing/2014/main" id="{507DDBEB-A731-4BC3-AA02-BBB7A3C1CC7A}"/>
              </a:ext>
            </a:extLst>
          </p:cNvPr>
          <p:cNvSpPr txBox="1">
            <a:spLocks noChangeArrowheads="1"/>
          </p:cNvSpPr>
          <p:nvPr/>
        </p:nvSpPr>
        <p:spPr bwMode="auto">
          <a:xfrm>
            <a:off x="1143000" y="1241425"/>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一般解：</a:t>
            </a:r>
          </a:p>
        </p:txBody>
      </p:sp>
      <p:grpSp>
        <p:nvGrpSpPr>
          <p:cNvPr id="20487" name="Group 7">
            <a:extLst>
              <a:ext uri="{FF2B5EF4-FFF2-40B4-BE49-F238E27FC236}">
                <a16:creationId xmlns:a16="http://schemas.microsoft.com/office/drawing/2014/main" id="{771D2946-710B-4585-9B1E-27CEDAA1145C}"/>
              </a:ext>
            </a:extLst>
          </p:cNvPr>
          <p:cNvGrpSpPr>
            <a:grpSpLocks/>
          </p:cNvGrpSpPr>
          <p:nvPr/>
        </p:nvGrpSpPr>
        <p:grpSpPr bwMode="auto">
          <a:xfrm>
            <a:off x="2019300" y="2895600"/>
            <a:ext cx="4938713" cy="2463800"/>
            <a:chOff x="1272" y="1824"/>
            <a:chExt cx="3111" cy="1552"/>
          </a:xfrm>
        </p:grpSpPr>
        <p:sp>
          <p:nvSpPr>
            <p:cNvPr id="20489" name="Freeform 8">
              <a:extLst>
                <a:ext uri="{FF2B5EF4-FFF2-40B4-BE49-F238E27FC236}">
                  <a16:creationId xmlns:a16="http://schemas.microsoft.com/office/drawing/2014/main" id="{69595A9B-8A62-4EC4-9A77-A1D9F0E1CB8A}"/>
                </a:ext>
              </a:extLst>
            </p:cNvPr>
            <p:cNvSpPr>
              <a:spLocks/>
            </p:cNvSpPr>
            <p:nvPr/>
          </p:nvSpPr>
          <p:spPr bwMode="auto">
            <a:xfrm>
              <a:off x="1498" y="2150"/>
              <a:ext cx="1806" cy="1143"/>
            </a:xfrm>
            <a:custGeom>
              <a:avLst/>
              <a:gdLst>
                <a:gd name="T0" fmla="*/ 14 w 2837"/>
                <a:gd name="T1" fmla="*/ 0 h 2113"/>
                <a:gd name="T2" fmla="*/ 29 w 2837"/>
                <a:gd name="T3" fmla="*/ 6 h 2113"/>
                <a:gd name="T4" fmla="*/ 39 w 2837"/>
                <a:gd name="T5" fmla="*/ 19 h 2113"/>
                <a:gd name="T6" fmla="*/ 51 w 2837"/>
                <a:gd name="T7" fmla="*/ 43 h 2113"/>
                <a:gd name="T8" fmla="*/ 63 w 2837"/>
                <a:gd name="T9" fmla="*/ 81 h 2113"/>
                <a:gd name="T10" fmla="*/ 71 w 2837"/>
                <a:gd name="T11" fmla="*/ 113 h 2113"/>
                <a:gd name="T12" fmla="*/ 79 w 2837"/>
                <a:gd name="T13" fmla="*/ 149 h 2113"/>
                <a:gd name="T14" fmla="*/ 92 w 2837"/>
                <a:gd name="T15" fmla="*/ 233 h 2113"/>
                <a:gd name="T16" fmla="*/ 115 w 2837"/>
                <a:gd name="T17" fmla="*/ 386 h 2113"/>
                <a:gd name="T18" fmla="*/ 132 w 2837"/>
                <a:gd name="T19" fmla="*/ 490 h 2113"/>
                <a:gd name="T20" fmla="*/ 146 w 2837"/>
                <a:gd name="T21" fmla="*/ 550 h 2113"/>
                <a:gd name="T22" fmla="*/ 155 w 2837"/>
                <a:gd name="T23" fmla="*/ 584 h 2113"/>
                <a:gd name="T24" fmla="*/ 166 w 2837"/>
                <a:gd name="T25" fmla="*/ 606 h 2113"/>
                <a:gd name="T26" fmla="*/ 176 w 2837"/>
                <a:gd name="T27" fmla="*/ 617 h 2113"/>
                <a:gd name="T28" fmla="*/ 188 w 2837"/>
                <a:gd name="T29" fmla="*/ 613 h 2113"/>
                <a:gd name="T30" fmla="*/ 201 w 2837"/>
                <a:gd name="T31" fmla="*/ 596 h 2113"/>
                <a:gd name="T32" fmla="*/ 213 w 2837"/>
                <a:gd name="T33" fmla="*/ 567 h 2113"/>
                <a:gd name="T34" fmla="*/ 227 w 2837"/>
                <a:gd name="T35" fmla="*/ 530 h 2113"/>
                <a:gd name="T36" fmla="*/ 255 w 2837"/>
                <a:gd name="T37" fmla="*/ 438 h 2113"/>
                <a:gd name="T38" fmla="*/ 290 w 2837"/>
                <a:gd name="T39" fmla="*/ 320 h 2113"/>
                <a:gd name="T40" fmla="*/ 313 w 2837"/>
                <a:gd name="T41" fmla="*/ 253 h 2113"/>
                <a:gd name="T42" fmla="*/ 328 w 2837"/>
                <a:gd name="T43" fmla="*/ 220 h 2113"/>
                <a:gd name="T44" fmla="*/ 342 w 2837"/>
                <a:gd name="T45" fmla="*/ 199 h 2113"/>
                <a:gd name="T46" fmla="*/ 356 w 2837"/>
                <a:gd name="T47" fmla="*/ 189 h 2113"/>
                <a:gd name="T48" fmla="*/ 370 w 2837"/>
                <a:gd name="T49" fmla="*/ 191 h 2113"/>
                <a:gd name="T50" fmla="*/ 384 w 2837"/>
                <a:gd name="T51" fmla="*/ 205 h 2113"/>
                <a:gd name="T52" fmla="*/ 403 w 2837"/>
                <a:gd name="T53" fmla="*/ 236 h 2113"/>
                <a:gd name="T54" fmla="*/ 431 w 2837"/>
                <a:gd name="T55" fmla="*/ 299 h 2113"/>
                <a:gd name="T56" fmla="*/ 464 w 2837"/>
                <a:gd name="T57" fmla="*/ 384 h 2113"/>
                <a:gd name="T58" fmla="*/ 491 w 2837"/>
                <a:gd name="T59" fmla="*/ 445 h 2113"/>
                <a:gd name="T60" fmla="*/ 511 w 2837"/>
                <a:gd name="T61" fmla="*/ 475 h 2113"/>
                <a:gd name="T62" fmla="*/ 525 w 2837"/>
                <a:gd name="T63" fmla="*/ 487 h 2113"/>
                <a:gd name="T64" fmla="*/ 539 w 2837"/>
                <a:gd name="T65" fmla="*/ 489 h 2113"/>
                <a:gd name="T66" fmla="*/ 558 w 2837"/>
                <a:gd name="T67" fmla="*/ 478 h 2113"/>
                <a:gd name="T68" fmla="*/ 586 w 2837"/>
                <a:gd name="T69" fmla="*/ 444 h 2113"/>
                <a:gd name="T70" fmla="*/ 619 w 2837"/>
                <a:gd name="T71" fmla="*/ 383 h 2113"/>
                <a:gd name="T72" fmla="*/ 658 w 2837"/>
                <a:gd name="T73" fmla="*/ 311 h 2113"/>
                <a:gd name="T74" fmla="*/ 685 w 2837"/>
                <a:gd name="T75" fmla="*/ 274 h 2113"/>
                <a:gd name="T76" fmla="*/ 704 w 2837"/>
                <a:gd name="T77" fmla="*/ 262 h 2113"/>
                <a:gd name="T78" fmla="*/ 730 w 2837"/>
                <a:gd name="T79" fmla="*/ 266 h 2113"/>
                <a:gd name="T80" fmla="*/ 757 w 2837"/>
                <a:gd name="T81" fmla="*/ 288 h 2113"/>
                <a:gd name="T82" fmla="*/ 786 w 2837"/>
                <a:gd name="T83" fmla="*/ 324 h 2113"/>
                <a:gd name="T84" fmla="*/ 830 w 2837"/>
                <a:gd name="T85" fmla="*/ 387 h 2113"/>
                <a:gd name="T86" fmla="*/ 858 w 2837"/>
                <a:gd name="T87" fmla="*/ 418 h 2113"/>
                <a:gd name="T88" fmla="*/ 884 w 2837"/>
                <a:gd name="T89" fmla="*/ 432 h 2113"/>
                <a:gd name="T90" fmla="*/ 910 w 2837"/>
                <a:gd name="T91" fmla="*/ 426 h 2113"/>
                <a:gd name="T92" fmla="*/ 935 w 2837"/>
                <a:gd name="T93" fmla="*/ 407 h 2113"/>
                <a:gd name="T94" fmla="*/ 975 w 2837"/>
                <a:gd name="T95" fmla="*/ 361 h 2113"/>
                <a:gd name="T96" fmla="*/ 1008 w 2837"/>
                <a:gd name="T97" fmla="*/ 323 h 2113"/>
                <a:gd name="T98" fmla="*/ 1030 w 2837"/>
                <a:gd name="T99" fmla="*/ 306 h 2113"/>
                <a:gd name="T100" fmla="*/ 1055 w 2837"/>
                <a:gd name="T101" fmla="*/ 303 h 2113"/>
                <a:gd name="T102" fmla="*/ 1091 w 2837"/>
                <a:gd name="T103" fmla="*/ 321 h 2113"/>
                <a:gd name="T104" fmla="*/ 1124 w 2837"/>
                <a:gd name="T105" fmla="*/ 355 h 211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837"/>
                <a:gd name="T160" fmla="*/ 0 h 2113"/>
                <a:gd name="T161" fmla="*/ 2837 w 2837"/>
                <a:gd name="T162" fmla="*/ 2113 h 211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837" h="2113">
                  <a:moveTo>
                    <a:pt x="0" y="15"/>
                  </a:moveTo>
                  <a:lnTo>
                    <a:pt x="9" y="10"/>
                  </a:lnTo>
                  <a:lnTo>
                    <a:pt x="17" y="5"/>
                  </a:lnTo>
                  <a:lnTo>
                    <a:pt x="26" y="2"/>
                  </a:lnTo>
                  <a:lnTo>
                    <a:pt x="34" y="0"/>
                  </a:lnTo>
                  <a:lnTo>
                    <a:pt x="43" y="0"/>
                  </a:lnTo>
                  <a:lnTo>
                    <a:pt x="52" y="3"/>
                  </a:lnTo>
                  <a:lnTo>
                    <a:pt x="62" y="9"/>
                  </a:lnTo>
                  <a:lnTo>
                    <a:pt x="67" y="14"/>
                  </a:lnTo>
                  <a:lnTo>
                    <a:pt x="71" y="20"/>
                  </a:lnTo>
                  <a:lnTo>
                    <a:pt x="76" y="26"/>
                  </a:lnTo>
                  <a:lnTo>
                    <a:pt x="82" y="34"/>
                  </a:lnTo>
                  <a:lnTo>
                    <a:pt x="86" y="43"/>
                  </a:lnTo>
                  <a:lnTo>
                    <a:pt x="92" y="54"/>
                  </a:lnTo>
                  <a:lnTo>
                    <a:pt x="98" y="66"/>
                  </a:lnTo>
                  <a:lnTo>
                    <a:pt x="102" y="78"/>
                  </a:lnTo>
                  <a:lnTo>
                    <a:pt x="108" y="93"/>
                  </a:lnTo>
                  <a:lnTo>
                    <a:pt x="114" y="110"/>
                  </a:lnTo>
                  <a:lnTo>
                    <a:pt x="119" y="128"/>
                  </a:lnTo>
                  <a:lnTo>
                    <a:pt x="125" y="147"/>
                  </a:lnTo>
                  <a:lnTo>
                    <a:pt x="132" y="170"/>
                  </a:lnTo>
                  <a:lnTo>
                    <a:pt x="136" y="193"/>
                  </a:lnTo>
                  <a:lnTo>
                    <a:pt x="143" y="219"/>
                  </a:lnTo>
                  <a:lnTo>
                    <a:pt x="149" y="246"/>
                  </a:lnTo>
                  <a:lnTo>
                    <a:pt x="156" y="276"/>
                  </a:lnTo>
                  <a:lnTo>
                    <a:pt x="163" y="306"/>
                  </a:lnTo>
                  <a:lnTo>
                    <a:pt x="166" y="324"/>
                  </a:lnTo>
                  <a:lnTo>
                    <a:pt x="169" y="342"/>
                  </a:lnTo>
                  <a:lnTo>
                    <a:pt x="173" y="363"/>
                  </a:lnTo>
                  <a:lnTo>
                    <a:pt x="176" y="384"/>
                  </a:lnTo>
                  <a:lnTo>
                    <a:pt x="180" y="406"/>
                  </a:lnTo>
                  <a:lnTo>
                    <a:pt x="183" y="431"/>
                  </a:lnTo>
                  <a:lnTo>
                    <a:pt x="187" y="456"/>
                  </a:lnTo>
                  <a:lnTo>
                    <a:pt x="190" y="483"/>
                  </a:lnTo>
                  <a:lnTo>
                    <a:pt x="195" y="509"/>
                  </a:lnTo>
                  <a:lnTo>
                    <a:pt x="198" y="538"/>
                  </a:lnTo>
                  <a:lnTo>
                    <a:pt x="205" y="598"/>
                  </a:lnTo>
                  <a:lnTo>
                    <a:pt x="212" y="661"/>
                  </a:lnTo>
                  <a:lnTo>
                    <a:pt x="220" y="729"/>
                  </a:lnTo>
                  <a:lnTo>
                    <a:pt x="227" y="797"/>
                  </a:lnTo>
                  <a:lnTo>
                    <a:pt x="235" y="868"/>
                  </a:lnTo>
                  <a:lnTo>
                    <a:pt x="242" y="942"/>
                  </a:lnTo>
                  <a:lnTo>
                    <a:pt x="250" y="1015"/>
                  </a:lnTo>
                  <a:lnTo>
                    <a:pt x="266" y="1167"/>
                  </a:lnTo>
                  <a:lnTo>
                    <a:pt x="282" y="1318"/>
                  </a:lnTo>
                  <a:lnTo>
                    <a:pt x="290" y="1393"/>
                  </a:lnTo>
                  <a:lnTo>
                    <a:pt x="300" y="1466"/>
                  </a:lnTo>
                  <a:lnTo>
                    <a:pt x="309" y="1537"/>
                  </a:lnTo>
                  <a:lnTo>
                    <a:pt x="317" y="1607"/>
                  </a:lnTo>
                  <a:lnTo>
                    <a:pt x="326" y="1673"/>
                  </a:lnTo>
                  <a:lnTo>
                    <a:pt x="335" y="1737"/>
                  </a:lnTo>
                  <a:lnTo>
                    <a:pt x="344" y="1797"/>
                  </a:lnTo>
                  <a:lnTo>
                    <a:pt x="349" y="1826"/>
                  </a:lnTo>
                  <a:lnTo>
                    <a:pt x="354" y="1852"/>
                  </a:lnTo>
                  <a:lnTo>
                    <a:pt x="359" y="1879"/>
                  </a:lnTo>
                  <a:lnTo>
                    <a:pt x="363" y="1904"/>
                  </a:lnTo>
                  <a:lnTo>
                    <a:pt x="368" y="1929"/>
                  </a:lnTo>
                  <a:lnTo>
                    <a:pt x="374" y="1952"/>
                  </a:lnTo>
                  <a:lnTo>
                    <a:pt x="378" y="1974"/>
                  </a:lnTo>
                  <a:lnTo>
                    <a:pt x="384" y="1994"/>
                  </a:lnTo>
                  <a:lnTo>
                    <a:pt x="389" y="2014"/>
                  </a:lnTo>
                  <a:lnTo>
                    <a:pt x="393" y="2031"/>
                  </a:lnTo>
                  <a:lnTo>
                    <a:pt x="399" y="2046"/>
                  </a:lnTo>
                  <a:lnTo>
                    <a:pt x="404" y="2059"/>
                  </a:lnTo>
                  <a:lnTo>
                    <a:pt x="409" y="2073"/>
                  </a:lnTo>
                  <a:lnTo>
                    <a:pt x="415" y="2084"/>
                  </a:lnTo>
                  <a:lnTo>
                    <a:pt x="420" y="2093"/>
                  </a:lnTo>
                  <a:lnTo>
                    <a:pt x="424" y="2100"/>
                  </a:lnTo>
                  <a:lnTo>
                    <a:pt x="430" y="2105"/>
                  </a:lnTo>
                  <a:lnTo>
                    <a:pt x="435" y="2109"/>
                  </a:lnTo>
                  <a:lnTo>
                    <a:pt x="441" y="2112"/>
                  </a:lnTo>
                  <a:lnTo>
                    <a:pt x="447" y="2110"/>
                  </a:lnTo>
                  <a:lnTo>
                    <a:pt x="452" y="2107"/>
                  </a:lnTo>
                  <a:lnTo>
                    <a:pt x="458" y="2103"/>
                  </a:lnTo>
                  <a:lnTo>
                    <a:pt x="464" y="2096"/>
                  </a:lnTo>
                  <a:lnTo>
                    <a:pt x="470" y="2088"/>
                  </a:lnTo>
                  <a:lnTo>
                    <a:pt x="476" y="2078"/>
                  </a:lnTo>
                  <a:lnTo>
                    <a:pt x="482" y="2066"/>
                  </a:lnTo>
                  <a:lnTo>
                    <a:pt x="489" y="2053"/>
                  </a:lnTo>
                  <a:lnTo>
                    <a:pt x="495" y="2038"/>
                  </a:lnTo>
                  <a:lnTo>
                    <a:pt x="501" y="2021"/>
                  </a:lnTo>
                  <a:lnTo>
                    <a:pt x="507" y="2002"/>
                  </a:lnTo>
                  <a:lnTo>
                    <a:pt x="514" y="1983"/>
                  </a:lnTo>
                  <a:lnTo>
                    <a:pt x="520" y="1962"/>
                  </a:lnTo>
                  <a:lnTo>
                    <a:pt x="527" y="1939"/>
                  </a:lnTo>
                  <a:lnTo>
                    <a:pt x="533" y="1916"/>
                  </a:lnTo>
                  <a:lnTo>
                    <a:pt x="540" y="1890"/>
                  </a:lnTo>
                  <a:lnTo>
                    <a:pt x="547" y="1865"/>
                  </a:lnTo>
                  <a:lnTo>
                    <a:pt x="553" y="1838"/>
                  </a:lnTo>
                  <a:lnTo>
                    <a:pt x="560" y="1811"/>
                  </a:lnTo>
                  <a:lnTo>
                    <a:pt x="573" y="1753"/>
                  </a:lnTo>
                  <a:lnTo>
                    <a:pt x="587" y="1691"/>
                  </a:lnTo>
                  <a:lnTo>
                    <a:pt x="602" y="1627"/>
                  </a:lnTo>
                  <a:lnTo>
                    <a:pt x="616" y="1563"/>
                  </a:lnTo>
                  <a:lnTo>
                    <a:pt x="630" y="1496"/>
                  </a:lnTo>
                  <a:lnTo>
                    <a:pt x="644" y="1427"/>
                  </a:lnTo>
                  <a:lnTo>
                    <a:pt x="673" y="1292"/>
                  </a:lnTo>
                  <a:lnTo>
                    <a:pt x="687" y="1223"/>
                  </a:lnTo>
                  <a:lnTo>
                    <a:pt x="702" y="1158"/>
                  </a:lnTo>
                  <a:lnTo>
                    <a:pt x="715" y="1094"/>
                  </a:lnTo>
                  <a:lnTo>
                    <a:pt x="730" y="1031"/>
                  </a:lnTo>
                  <a:lnTo>
                    <a:pt x="744" y="971"/>
                  </a:lnTo>
                  <a:lnTo>
                    <a:pt x="759" y="915"/>
                  </a:lnTo>
                  <a:lnTo>
                    <a:pt x="766" y="889"/>
                  </a:lnTo>
                  <a:lnTo>
                    <a:pt x="773" y="863"/>
                  </a:lnTo>
                  <a:lnTo>
                    <a:pt x="781" y="839"/>
                  </a:lnTo>
                  <a:lnTo>
                    <a:pt x="788" y="814"/>
                  </a:lnTo>
                  <a:lnTo>
                    <a:pt x="795" y="793"/>
                  </a:lnTo>
                  <a:lnTo>
                    <a:pt x="803" y="771"/>
                  </a:lnTo>
                  <a:lnTo>
                    <a:pt x="809" y="752"/>
                  </a:lnTo>
                  <a:lnTo>
                    <a:pt x="816" y="734"/>
                  </a:lnTo>
                  <a:lnTo>
                    <a:pt x="823" y="717"/>
                  </a:lnTo>
                  <a:lnTo>
                    <a:pt x="830" y="703"/>
                  </a:lnTo>
                  <a:lnTo>
                    <a:pt x="838" y="689"/>
                  </a:lnTo>
                  <a:lnTo>
                    <a:pt x="845" y="678"/>
                  </a:lnTo>
                  <a:lnTo>
                    <a:pt x="852" y="667"/>
                  </a:lnTo>
                  <a:lnTo>
                    <a:pt x="859" y="659"/>
                  </a:lnTo>
                  <a:lnTo>
                    <a:pt x="865" y="652"/>
                  </a:lnTo>
                  <a:lnTo>
                    <a:pt x="872" y="648"/>
                  </a:lnTo>
                  <a:lnTo>
                    <a:pt x="879" y="645"/>
                  </a:lnTo>
                  <a:lnTo>
                    <a:pt x="886" y="644"/>
                  </a:lnTo>
                  <a:lnTo>
                    <a:pt x="893" y="645"/>
                  </a:lnTo>
                  <a:lnTo>
                    <a:pt x="900" y="647"/>
                  </a:lnTo>
                  <a:lnTo>
                    <a:pt x="906" y="651"/>
                  </a:lnTo>
                  <a:lnTo>
                    <a:pt x="913" y="655"/>
                  </a:lnTo>
                  <a:lnTo>
                    <a:pt x="920" y="662"/>
                  </a:lnTo>
                  <a:lnTo>
                    <a:pt x="927" y="670"/>
                  </a:lnTo>
                  <a:lnTo>
                    <a:pt x="934" y="679"/>
                  </a:lnTo>
                  <a:lnTo>
                    <a:pt x="941" y="689"/>
                  </a:lnTo>
                  <a:lnTo>
                    <a:pt x="947" y="700"/>
                  </a:lnTo>
                  <a:lnTo>
                    <a:pt x="954" y="712"/>
                  </a:lnTo>
                  <a:lnTo>
                    <a:pt x="961" y="726"/>
                  </a:lnTo>
                  <a:lnTo>
                    <a:pt x="968" y="739"/>
                  </a:lnTo>
                  <a:lnTo>
                    <a:pt x="982" y="771"/>
                  </a:lnTo>
                  <a:lnTo>
                    <a:pt x="994" y="806"/>
                  </a:lnTo>
                  <a:lnTo>
                    <a:pt x="1008" y="845"/>
                  </a:lnTo>
                  <a:lnTo>
                    <a:pt x="1022" y="886"/>
                  </a:lnTo>
                  <a:lnTo>
                    <a:pt x="1035" y="930"/>
                  </a:lnTo>
                  <a:lnTo>
                    <a:pt x="1049" y="973"/>
                  </a:lnTo>
                  <a:lnTo>
                    <a:pt x="1063" y="1020"/>
                  </a:lnTo>
                  <a:lnTo>
                    <a:pt x="1076" y="1068"/>
                  </a:lnTo>
                  <a:lnTo>
                    <a:pt x="1090" y="1117"/>
                  </a:lnTo>
                  <a:lnTo>
                    <a:pt x="1117" y="1214"/>
                  </a:lnTo>
                  <a:lnTo>
                    <a:pt x="1131" y="1263"/>
                  </a:lnTo>
                  <a:lnTo>
                    <a:pt x="1145" y="1311"/>
                  </a:lnTo>
                  <a:lnTo>
                    <a:pt x="1159" y="1357"/>
                  </a:lnTo>
                  <a:lnTo>
                    <a:pt x="1172" y="1401"/>
                  </a:lnTo>
                  <a:lnTo>
                    <a:pt x="1186" y="1444"/>
                  </a:lnTo>
                  <a:lnTo>
                    <a:pt x="1200" y="1484"/>
                  </a:lnTo>
                  <a:lnTo>
                    <a:pt x="1213" y="1521"/>
                  </a:lnTo>
                  <a:lnTo>
                    <a:pt x="1227" y="1556"/>
                  </a:lnTo>
                  <a:lnTo>
                    <a:pt x="1241" y="1586"/>
                  </a:lnTo>
                  <a:lnTo>
                    <a:pt x="1248" y="1601"/>
                  </a:lnTo>
                  <a:lnTo>
                    <a:pt x="1254" y="1613"/>
                  </a:lnTo>
                  <a:lnTo>
                    <a:pt x="1261" y="1624"/>
                  </a:lnTo>
                  <a:lnTo>
                    <a:pt x="1268" y="1634"/>
                  </a:lnTo>
                  <a:lnTo>
                    <a:pt x="1275" y="1643"/>
                  </a:lnTo>
                  <a:lnTo>
                    <a:pt x="1281" y="1652"/>
                  </a:lnTo>
                  <a:lnTo>
                    <a:pt x="1287" y="1659"/>
                  </a:lnTo>
                  <a:lnTo>
                    <a:pt x="1294" y="1664"/>
                  </a:lnTo>
                  <a:lnTo>
                    <a:pt x="1301" y="1668"/>
                  </a:lnTo>
                  <a:lnTo>
                    <a:pt x="1308" y="1671"/>
                  </a:lnTo>
                  <a:lnTo>
                    <a:pt x="1315" y="1672"/>
                  </a:lnTo>
                  <a:lnTo>
                    <a:pt x="1322" y="1672"/>
                  </a:lnTo>
                  <a:lnTo>
                    <a:pt x="1329" y="1671"/>
                  </a:lnTo>
                  <a:lnTo>
                    <a:pt x="1335" y="1669"/>
                  </a:lnTo>
                  <a:lnTo>
                    <a:pt x="1342" y="1666"/>
                  </a:lnTo>
                  <a:lnTo>
                    <a:pt x="1349" y="1662"/>
                  </a:lnTo>
                  <a:lnTo>
                    <a:pt x="1363" y="1651"/>
                  </a:lnTo>
                  <a:lnTo>
                    <a:pt x="1376" y="1635"/>
                  </a:lnTo>
                  <a:lnTo>
                    <a:pt x="1390" y="1617"/>
                  </a:lnTo>
                  <a:lnTo>
                    <a:pt x="1404" y="1595"/>
                  </a:lnTo>
                  <a:lnTo>
                    <a:pt x="1418" y="1571"/>
                  </a:lnTo>
                  <a:lnTo>
                    <a:pt x="1431" y="1544"/>
                  </a:lnTo>
                  <a:lnTo>
                    <a:pt x="1445" y="1515"/>
                  </a:lnTo>
                  <a:lnTo>
                    <a:pt x="1459" y="1483"/>
                  </a:lnTo>
                  <a:lnTo>
                    <a:pt x="1472" y="1451"/>
                  </a:lnTo>
                  <a:lnTo>
                    <a:pt x="1486" y="1416"/>
                  </a:lnTo>
                  <a:lnTo>
                    <a:pt x="1500" y="1382"/>
                  </a:lnTo>
                  <a:lnTo>
                    <a:pt x="1527" y="1309"/>
                  </a:lnTo>
                  <a:lnTo>
                    <a:pt x="1554" y="1235"/>
                  </a:lnTo>
                  <a:lnTo>
                    <a:pt x="1581" y="1164"/>
                  </a:lnTo>
                  <a:lnTo>
                    <a:pt x="1594" y="1128"/>
                  </a:lnTo>
                  <a:lnTo>
                    <a:pt x="1608" y="1095"/>
                  </a:lnTo>
                  <a:lnTo>
                    <a:pt x="1622" y="1063"/>
                  </a:lnTo>
                  <a:lnTo>
                    <a:pt x="1635" y="1033"/>
                  </a:lnTo>
                  <a:lnTo>
                    <a:pt x="1649" y="1005"/>
                  </a:lnTo>
                  <a:lnTo>
                    <a:pt x="1663" y="979"/>
                  </a:lnTo>
                  <a:lnTo>
                    <a:pt x="1676" y="956"/>
                  </a:lnTo>
                  <a:lnTo>
                    <a:pt x="1690" y="937"/>
                  </a:lnTo>
                  <a:lnTo>
                    <a:pt x="1704" y="919"/>
                  </a:lnTo>
                  <a:lnTo>
                    <a:pt x="1718" y="906"/>
                  </a:lnTo>
                  <a:lnTo>
                    <a:pt x="1724" y="901"/>
                  </a:lnTo>
                  <a:lnTo>
                    <a:pt x="1731" y="897"/>
                  </a:lnTo>
                  <a:lnTo>
                    <a:pt x="1738" y="894"/>
                  </a:lnTo>
                  <a:lnTo>
                    <a:pt x="1745" y="892"/>
                  </a:lnTo>
                  <a:lnTo>
                    <a:pt x="1759" y="891"/>
                  </a:lnTo>
                  <a:lnTo>
                    <a:pt x="1772" y="893"/>
                  </a:lnTo>
                  <a:lnTo>
                    <a:pt x="1786" y="898"/>
                  </a:lnTo>
                  <a:lnTo>
                    <a:pt x="1800" y="907"/>
                  </a:lnTo>
                  <a:lnTo>
                    <a:pt x="1814" y="918"/>
                  </a:lnTo>
                  <a:lnTo>
                    <a:pt x="1828" y="932"/>
                  </a:lnTo>
                  <a:lnTo>
                    <a:pt x="1842" y="948"/>
                  </a:lnTo>
                  <a:lnTo>
                    <a:pt x="1854" y="965"/>
                  </a:lnTo>
                  <a:lnTo>
                    <a:pt x="1868" y="986"/>
                  </a:lnTo>
                  <a:lnTo>
                    <a:pt x="1883" y="1008"/>
                  </a:lnTo>
                  <a:lnTo>
                    <a:pt x="1897" y="1032"/>
                  </a:lnTo>
                  <a:lnTo>
                    <a:pt x="1910" y="1056"/>
                  </a:lnTo>
                  <a:lnTo>
                    <a:pt x="1924" y="1082"/>
                  </a:lnTo>
                  <a:lnTo>
                    <a:pt x="1939" y="1108"/>
                  </a:lnTo>
                  <a:lnTo>
                    <a:pt x="1966" y="1163"/>
                  </a:lnTo>
                  <a:lnTo>
                    <a:pt x="1994" y="1217"/>
                  </a:lnTo>
                  <a:lnTo>
                    <a:pt x="2022" y="1272"/>
                  </a:lnTo>
                  <a:lnTo>
                    <a:pt x="2036" y="1299"/>
                  </a:lnTo>
                  <a:lnTo>
                    <a:pt x="2049" y="1323"/>
                  </a:lnTo>
                  <a:lnTo>
                    <a:pt x="2063" y="1348"/>
                  </a:lnTo>
                  <a:lnTo>
                    <a:pt x="2076" y="1370"/>
                  </a:lnTo>
                  <a:lnTo>
                    <a:pt x="2089" y="1392"/>
                  </a:lnTo>
                  <a:lnTo>
                    <a:pt x="2103" y="1410"/>
                  </a:lnTo>
                  <a:lnTo>
                    <a:pt x="2117" y="1427"/>
                  </a:lnTo>
                  <a:lnTo>
                    <a:pt x="2129" y="1443"/>
                  </a:lnTo>
                  <a:lnTo>
                    <a:pt x="2142" y="1455"/>
                  </a:lnTo>
                  <a:lnTo>
                    <a:pt x="2154" y="1465"/>
                  </a:lnTo>
                  <a:lnTo>
                    <a:pt x="2168" y="1472"/>
                  </a:lnTo>
                  <a:lnTo>
                    <a:pt x="2181" y="1476"/>
                  </a:lnTo>
                  <a:lnTo>
                    <a:pt x="2193" y="1477"/>
                  </a:lnTo>
                  <a:lnTo>
                    <a:pt x="2207" y="1475"/>
                  </a:lnTo>
                  <a:lnTo>
                    <a:pt x="2219" y="1471"/>
                  </a:lnTo>
                  <a:lnTo>
                    <a:pt x="2232" y="1465"/>
                  </a:lnTo>
                  <a:lnTo>
                    <a:pt x="2245" y="1457"/>
                  </a:lnTo>
                  <a:lnTo>
                    <a:pt x="2257" y="1447"/>
                  </a:lnTo>
                  <a:lnTo>
                    <a:pt x="2271" y="1434"/>
                  </a:lnTo>
                  <a:lnTo>
                    <a:pt x="2283" y="1421"/>
                  </a:lnTo>
                  <a:lnTo>
                    <a:pt x="2296" y="1406"/>
                  </a:lnTo>
                  <a:lnTo>
                    <a:pt x="2308" y="1391"/>
                  </a:lnTo>
                  <a:lnTo>
                    <a:pt x="2321" y="1373"/>
                  </a:lnTo>
                  <a:lnTo>
                    <a:pt x="2334" y="1355"/>
                  </a:lnTo>
                  <a:lnTo>
                    <a:pt x="2359" y="1316"/>
                  </a:lnTo>
                  <a:lnTo>
                    <a:pt x="2383" y="1275"/>
                  </a:lnTo>
                  <a:lnTo>
                    <a:pt x="2407" y="1233"/>
                  </a:lnTo>
                  <a:lnTo>
                    <a:pt x="2429" y="1194"/>
                  </a:lnTo>
                  <a:lnTo>
                    <a:pt x="2453" y="1156"/>
                  </a:lnTo>
                  <a:lnTo>
                    <a:pt x="2465" y="1138"/>
                  </a:lnTo>
                  <a:lnTo>
                    <a:pt x="2476" y="1120"/>
                  </a:lnTo>
                  <a:lnTo>
                    <a:pt x="2488" y="1104"/>
                  </a:lnTo>
                  <a:lnTo>
                    <a:pt x="2499" y="1090"/>
                  </a:lnTo>
                  <a:lnTo>
                    <a:pt x="2509" y="1076"/>
                  </a:lnTo>
                  <a:lnTo>
                    <a:pt x="2521" y="1064"/>
                  </a:lnTo>
                  <a:lnTo>
                    <a:pt x="2531" y="1055"/>
                  </a:lnTo>
                  <a:lnTo>
                    <a:pt x="2542" y="1047"/>
                  </a:lnTo>
                  <a:lnTo>
                    <a:pt x="2553" y="1041"/>
                  </a:lnTo>
                  <a:lnTo>
                    <a:pt x="2563" y="1038"/>
                  </a:lnTo>
                  <a:lnTo>
                    <a:pt x="2573" y="1036"/>
                  </a:lnTo>
                  <a:lnTo>
                    <a:pt x="2583" y="1036"/>
                  </a:lnTo>
                  <a:lnTo>
                    <a:pt x="2603" y="1037"/>
                  </a:lnTo>
                  <a:lnTo>
                    <a:pt x="2622" y="1042"/>
                  </a:lnTo>
                  <a:lnTo>
                    <a:pt x="2640" y="1051"/>
                  </a:lnTo>
                  <a:lnTo>
                    <a:pt x="2659" y="1063"/>
                  </a:lnTo>
                  <a:lnTo>
                    <a:pt x="2676" y="1077"/>
                  </a:lnTo>
                  <a:lnTo>
                    <a:pt x="2693" y="1096"/>
                  </a:lnTo>
                  <a:lnTo>
                    <a:pt x="2709" y="1116"/>
                  </a:lnTo>
                  <a:lnTo>
                    <a:pt x="2726" y="1138"/>
                  </a:lnTo>
                  <a:lnTo>
                    <a:pt x="2742" y="1162"/>
                  </a:lnTo>
                  <a:lnTo>
                    <a:pt x="2758" y="1187"/>
                  </a:lnTo>
                  <a:lnTo>
                    <a:pt x="2774" y="1214"/>
                  </a:lnTo>
                  <a:lnTo>
                    <a:pt x="2789" y="1242"/>
                  </a:lnTo>
                  <a:lnTo>
                    <a:pt x="2805" y="1271"/>
                  </a:lnTo>
                  <a:lnTo>
                    <a:pt x="2836" y="1330"/>
                  </a:lnTo>
                </a:path>
              </a:pathLst>
            </a:custGeom>
            <a:noFill/>
            <a:ln w="28575"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0" name="Freeform 9">
              <a:extLst>
                <a:ext uri="{FF2B5EF4-FFF2-40B4-BE49-F238E27FC236}">
                  <a16:creationId xmlns:a16="http://schemas.microsoft.com/office/drawing/2014/main" id="{D046EBD3-A880-489B-B392-717895CD122B}"/>
                </a:ext>
              </a:extLst>
            </p:cNvPr>
            <p:cNvSpPr>
              <a:spLocks/>
            </p:cNvSpPr>
            <p:nvPr/>
          </p:nvSpPr>
          <p:spPr bwMode="auto">
            <a:xfrm>
              <a:off x="1509" y="2139"/>
              <a:ext cx="2400" cy="668"/>
            </a:xfrm>
            <a:custGeom>
              <a:avLst/>
              <a:gdLst>
                <a:gd name="T0" fmla="*/ 0 w 3770"/>
                <a:gd name="T1" fmla="*/ 1 h 1236"/>
                <a:gd name="T2" fmla="*/ 8 w 3770"/>
                <a:gd name="T3" fmla="*/ 1 h 1236"/>
                <a:gd name="T4" fmla="*/ 18 w 3770"/>
                <a:gd name="T5" fmla="*/ 0 h 1236"/>
                <a:gd name="T6" fmla="*/ 29 w 3770"/>
                <a:gd name="T7" fmla="*/ 1 h 1236"/>
                <a:gd name="T8" fmla="*/ 39 w 3770"/>
                <a:gd name="T9" fmla="*/ 1 h 1236"/>
                <a:gd name="T10" fmla="*/ 46 w 3770"/>
                <a:gd name="T11" fmla="*/ 2 h 1236"/>
                <a:gd name="T12" fmla="*/ 54 w 3770"/>
                <a:gd name="T13" fmla="*/ 3 h 1236"/>
                <a:gd name="T14" fmla="*/ 61 w 3770"/>
                <a:gd name="T15" fmla="*/ 5 h 1236"/>
                <a:gd name="T16" fmla="*/ 69 w 3770"/>
                <a:gd name="T17" fmla="*/ 7 h 1236"/>
                <a:gd name="T18" fmla="*/ 78 w 3770"/>
                <a:gd name="T19" fmla="*/ 10 h 1236"/>
                <a:gd name="T20" fmla="*/ 87 w 3770"/>
                <a:gd name="T21" fmla="*/ 12 h 1236"/>
                <a:gd name="T22" fmla="*/ 98 w 3770"/>
                <a:gd name="T23" fmla="*/ 16 h 1236"/>
                <a:gd name="T24" fmla="*/ 109 w 3770"/>
                <a:gd name="T25" fmla="*/ 20 h 1236"/>
                <a:gd name="T26" fmla="*/ 121 w 3770"/>
                <a:gd name="T27" fmla="*/ 24 h 1236"/>
                <a:gd name="T28" fmla="*/ 134 w 3770"/>
                <a:gd name="T29" fmla="*/ 30 h 1236"/>
                <a:gd name="T30" fmla="*/ 146 w 3770"/>
                <a:gd name="T31" fmla="*/ 36 h 1236"/>
                <a:gd name="T32" fmla="*/ 160 w 3770"/>
                <a:gd name="T33" fmla="*/ 42 h 1236"/>
                <a:gd name="T34" fmla="*/ 173 w 3770"/>
                <a:gd name="T35" fmla="*/ 49 h 1236"/>
                <a:gd name="T36" fmla="*/ 188 w 3770"/>
                <a:gd name="T37" fmla="*/ 56 h 1236"/>
                <a:gd name="T38" fmla="*/ 204 w 3770"/>
                <a:gd name="T39" fmla="*/ 64 h 1236"/>
                <a:gd name="T40" fmla="*/ 219 w 3770"/>
                <a:gd name="T41" fmla="*/ 72 h 1236"/>
                <a:gd name="T42" fmla="*/ 236 w 3770"/>
                <a:gd name="T43" fmla="*/ 80 h 1236"/>
                <a:gd name="T44" fmla="*/ 253 w 3770"/>
                <a:gd name="T45" fmla="*/ 88 h 1236"/>
                <a:gd name="T46" fmla="*/ 271 w 3770"/>
                <a:gd name="T47" fmla="*/ 97 h 1236"/>
                <a:gd name="T48" fmla="*/ 291 w 3770"/>
                <a:gd name="T49" fmla="*/ 105 h 1236"/>
                <a:gd name="T50" fmla="*/ 311 w 3770"/>
                <a:gd name="T51" fmla="*/ 113 h 1236"/>
                <a:gd name="T52" fmla="*/ 333 w 3770"/>
                <a:gd name="T53" fmla="*/ 122 h 1236"/>
                <a:gd name="T54" fmla="*/ 356 w 3770"/>
                <a:gd name="T55" fmla="*/ 130 h 1236"/>
                <a:gd name="T56" fmla="*/ 379 w 3770"/>
                <a:gd name="T57" fmla="*/ 139 h 1236"/>
                <a:gd name="T58" fmla="*/ 405 w 3770"/>
                <a:gd name="T59" fmla="*/ 147 h 1236"/>
                <a:gd name="T60" fmla="*/ 431 w 3770"/>
                <a:gd name="T61" fmla="*/ 156 h 1236"/>
                <a:gd name="T62" fmla="*/ 460 w 3770"/>
                <a:gd name="T63" fmla="*/ 165 h 1236"/>
                <a:gd name="T64" fmla="*/ 489 w 3770"/>
                <a:gd name="T65" fmla="*/ 174 h 1236"/>
                <a:gd name="T66" fmla="*/ 519 w 3770"/>
                <a:gd name="T67" fmla="*/ 183 h 1236"/>
                <a:gd name="T68" fmla="*/ 551 w 3770"/>
                <a:gd name="T69" fmla="*/ 193 h 1236"/>
                <a:gd name="T70" fmla="*/ 582 w 3770"/>
                <a:gd name="T71" fmla="*/ 203 h 1236"/>
                <a:gd name="T72" fmla="*/ 616 w 3770"/>
                <a:gd name="T73" fmla="*/ 212 h 1236"/>
                <a:gd name="T74" fmla="*/ 649 w 3770"/>
                <a:gd name="T75" fmla="*/ 222 h 1236"/>
                <a:gd name="T76" fmla="*/ 684 w 3770"/>
                <a:gd name="T77" fmla="*/ 230 h 1236"/>
                <a:gd name="T78" fmla="*/ 753 w 3770"/>
                <a:gd name="T79" fmla="*/ 248 h 1236"/>
                <a:gd name="T80" fmla="*/ 789 w 3770"/>
                <a:gd name="T81" fmla="*/ 257 h 1236"/>
                <a:gd name="T82" fmla="*/ 825 w 3770"/>
                <a:gd name="T83" fmla="*/ 265 h 1236"/>
                <a:gd name="T84" fmla="*/ 861 w 3770"/>
                <a:gd name="T85" fmla="*/ 273 h 1236"/>
                <a:gd name="T86" fmla="*/ 897 w 3770"/>
                <a:gd name="T87" fmla="*/ 280 h 1236"/>
                <a:gd name="T88" fmla="*/ 933 w 3770"/>
                <a:gd name="T89" fmla="*/ 287 h 1236"/>
                <a:gd name="T90" fmla="*/ 970 w 3770"/>
                <a:gd name="T91" fmla="*/ 293 h 1236"/>
                <a:gd name="T92" fmla="*/ 1045 w 3770"/>
                <a:gd name="T93" fmla="*/ 305 h 1236"/>
                <a:gd name="T94" fmla="*/ 1123 w 3770"/>
                <a:gd name="T95" fmla="*/ 316 h 1236"/>
                <a:gd name="T96" fmla="*/ 1201 w 3770"/>
                <a:gd name="T97" fmla="*/ 326 h 1236"/>
                <a:gd name="T98" fmla="*/ 1282 w 3770"/>
                <a:gd name="T99" fmla="*/ 336 h 1236"/>
                <a:gd name="T100" fmla="*/ 1363 w 3770"/>
                <a:gd name="T101" fmla="*/ 344 h 1236"/>
                <a:gd name="T102" fmla="*/ 1446 w 3770"/>
                <a:gd name="T103" fmla="*/ 352 h 1236"/>
                <a:gd name="T104" fmla="*/ 1527 w 3770"/>
                <a:gd name="T105" fmla="*/ 360 h 12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70"/>
                <a:gd name="T160" fmla="*/ 0 h 1236"/>
                <a:gd name="T161" fmla="*/ 3770 w 3770"/>
                <a:gd name="T162" fmla="*/ 1236 h 12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70" h="1236">
                  <a:moveTo>
                    <a:pt x="0" y="4"/>
                  </a:moveTo>
                  <a:lnTo>
                    <a:pt x="21" y="1"/>
                  </a:lnTo>
                  <a:lnTo>
                    <a:pt x="45" y="0"/>
                  </a:lnTo>
                  <a:lnTo>
                    <a:pt x="70" y="1"/>
                  </a:lnTo>
                  <a:lnTo>
                    <a:pt x="98" y="4"/>
                  </a:lnTo>
                  <a:lnTo>
                    <a:pt x="114" y="6"/>
                  </a:lnTo>
                  <a:lnTo>
                    <a:pt x="133" y="12"/>
                  </a:lnTo>
                  <a:lnTo>
                    <a:pt x="151" y="17"/>
                  </a:lnTo>
                  <a:lnTo>
                    <a:pt x="170" y="24"/>
                  </a:lnTo>
                  <a:lnTo>
                    <a:pt x="192" y="33"/>
                  </a:lnTo>
                  <a:lnTo>
                    <a:pt x="215" y="43"/>
                  </a:lnTo>
                  <a:lnTo>
                    <a:pt x="242" y="54"/>
                  </a:lnTo>
                  <a:lnTo>
                    <a:pt x="270" y="68"/>
                  </a:lnTo>
                  <a:lnTo>
                    <a:pt x="299" y="84"/>
                  </a:lnTo>
                  <a:lnTo>
                    <a:pt x="330" y="102"/>
                  </a:lnTo>
                  <a:lnTo>
                    <a:pt x="362" y="123"/>
                  </a:lnTo>
                  <a:lnTo>
                    <a:pt x="395" y="145"/>
                  </a:lnTo>
                  <a:lnTo>
                    <a:pt x="428" y="167"/>
                  </a:lnTo>
                  <a:lnTo>
                    <a:pt x="465" y="192"/>
                  </a:lnTo>
                  <a:lnTo>
                    <a:pt x="502" y="219"/>
                  </a:lnTo>
                  <a:lnTo>
                    <a:pt x="541" y="246"/>
                  </a:lnTo>
                  <a:lnTo>
                    <a:pt x="581" y="273"/>
                  </a:lnTo>
                  <a:lnTo>
                    <a:pt x="624" y="302"/>
                  </a:lnTo>
                  <a:lnTo>
                    <a:pt x="669" y="331"/>
                  </a:lnTo>
                  <a:lnTo>
                    <a:pt x="718" y="360"/>
                  </a:lnTo>
                  <a:lnTo>
                    <a:pt x="768" y="389"/>
                  </a:lnTo>
                  <a:lnTo>
                    <a:pt x="821" y="418"/>
                  </a:lnTo>
                  <a:lnTo>
                    <a:pt x="879" y="446"/>
                  </a:lnTo>
                  <a:lnTo>
                    <a:pt x="936" y="475"/>
                  </a:lnTo>
                  <a:lnTo>
                    <a:pt x="999" y="504"/>
                  </a:lnTo>
                  <a:lnTo>
                    <a:pt x="1064" y="532"/>
                  </a:lnTo>
                  <a:lnTo>
                    <a:pt x="1136" y="564"/>
                  </a:lnTo>
                  <a:lnTo>
                    <a:pt x="1207" y="595"/>
                  </a:lnTo>
                  <a:lnTo>
                    <a:pt x="1282" y="628"/>
                  </a:lnTo>
                  <a:lnTo>
                    <a:pt x="1358" y="660"/>
                  </a:lnTo>
                  <a:lnTo>
                    <a:pt x="1438" y="693"/>
                  </a:lnTo>
                  <a:lnTo>
                    <a:pt x="1520" y="726"/>
                  </a:lnTo>
                  <a:lnTo>
                    <a:pt x="1603" y="759"/>
                  </a:lnTo>
                  <a:lnTo>
                    <a:pt x="1688" y="789"/>
                  </a:lnTo>
                  <a:lnTo>
                    <a:pt x="1859" y="850"/>
                  </a:lnTo>
                  <a:lnTo>
                    <a:pt x="1948" y="880"/>
                  </a:lnTo>
                  <a:lnTo>
                    <a:pt x="2036" y="907"/>
                  </a:lnTo>
                  <a:lnTo>
                    <a:pt x="2124" y="934"/>
                  </a:lnTo>
                  <a:lnTo>
                    <a:pt x="2213" y="959"/>
                  </a:lnTo>
                  <a:lnTo>
                    <a:pt x="2303" y="982"/>
                  </a:lnTo>
                  <a:lnTo>
                    <a:pt x="2394" y="1004"/>
                  </a:lnTo>
                  <a:lnTo>
                    <a:pt x="2578" y="1044"/>
                  </a:lnTo>
                  <a:lnTo>
                    <a:pt x="2771" y="1082"/>
                  </a:lnTo>
                  <a:lnTo>
                    <a:pt x="2964" y="1117"/>
                  </a:lnTo>
                  <a:lnTo>
                    <a:pt x="3163" y="1150"/>
                  </a:lnTo>
                  <a:lnTo>
                    <a:pt x="3363" y="1177"/>
                  </a:lnTo>
                  <a:lnTo>
                    <a:pt x="3567" y="1207"/>
                  </a:lnTo>
                  <a:lnTo>
                    <a:pt x="3769" y="1235"/>
                  </a:lnTo>
                </a:path>
              </a:pathLst>
            </a:custGeom>
            <a:noFill/>
            <a:ln w="28575" cap="rnd" cmpd="sng">
              <a:solidFill>
                <a:srgbClr val="000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1" name="Rectangle 10">
              <a:extLst>
                <a:ext uri="{FF2B5EF4-FFF2-40B4-BE49-F238E27FC236}">
                  <a16:creationId xmlns:a16="http://schemas.microsoft.com/office/drawing/2014/main" id="{C494E62B-DE7B-4549-84AC-12E04345D02B}"/>
                </a:ext>
              </a:extLst>
            </p:cNvPr>
            <p:cNvSpPr>
              <a:spLocks noChangeArrowheads="1"/>
            </p:cNvSpPr>
            <p:nvPr/>
          </p:nvSpPr>
          <p:spPr bwMode="auto">
            <a:xfrm>
              <a:off x="3113" y="2314"/>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rgbClr val="0000FF"/>
                  </a:solidFill>
                </a:rPr>
                <a:t>过阻尼</a:t>
              </a:r>
            </a:p>
          </p:txBody>
        </p:sp>
        <p:sp>
          <p:nvSpPr>
            <p:cNvPr id="20492" name="Rectangle 11">
              <a:extLst>
                <a:ext uri="{FF2B5EF4-FFF2-40B4-BE49-F238E27FC236}">
                  <a16:creationId xmlns:a16="http://schemas.microsoft.com/office/drawing/2014/main" id="{5089ED80-2B31-4F6F-AF1C-6FE8FEB2FC69}"/>
                </a:ext>
              </a:extLst>
            </p:cNvPr>
            <p:cNvSpPr>
              <a:spLocks noChangeArrowheads="1"/>
            </p:cNvSpPr>
            <p:nvPr/>
          </p:nvSpPr>
          <p:spPr bwMode="auto">
            <a:xfrm>
              <a:off x="2001" y="2071"/>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rgbClr val="FF0000"/>
                  </a:solidFill>
                </a:rPr>
                <a:t>临界阻尼</a:t>
              </a:r>
            </a:p>
          </p:txBody>
        </p:sp>
        <p:sp>
          <p:nvSpPr>
            <p:cNvPr id="20493" name="Rectangle 12">
              <a:extLst>
                <a:ext uri="{FF2B5EF4-FFF2-40B4-BE49-F238E27FC236}">
                  <a16:creationId xmlns:a16="http://schemas.microsoft.com/office/drawing/2014/main" id="{ED1FC820-93B6-406B-975A-3D9C56C81260}"/>
                </a:ext>
              </a:extLst>
            </p:cNvPr>
            <p:cNvSpPr>
              <a:spLocks noChangeArrowheads="1"/>
            </p:cNvSpPr>
            <p:nvPr/>
          </p:nvSpPr>
          <p:spPr bwMode="auto">
            <a:xfrm>
              <a:off x="2639" y="3047"/>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欠阻尼</a:t>
              </a:r>
            </a:p>
          </p:txBody>
        </p:sp>
        <p:sp>
          <p:nvSpPr>
            <p:cNvPr id="20494" name="Line 13">
              <a:extLst>
                <a:ext uri="{FF2B5EF4-FFF2-40B4-BE49-F238E27FC236}">
                  <a16:creationId xmlns:a16="http://schemas.microsoft.com/office/drawing/2014/main" id="{AC83F232-0EEB-45C0-A7A7-22D8734CFDDD}"/>
                </a:ext>
              </a:extLst>
            </p:cNvPr>
            <p:cNvSpPr>
              <a:spLocks noChangeShapeType="1"/>
            </p:cNvSpPr>
            <p:nvPr/>
          </p:nvSpPr>
          <p:spPr bwMode="auto">
            <a:xfrm flipV="1">
              <a:off x="1403" y="2825"/>
              <a:ext cx="2980" cy="2"/>
            </a:xfrm>
            <a:prstGeom prst="line">
              <a:avLst/>
            </a:prstGeom>
            <a:noFill/>
            <a:ln w="19050">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Line 14">
              <a:extLst>
                <a:ext uri="{FF2B5EF4-FFF2-40B4-BE49-F238E27FC236}">
                  <a16:creationId xmlns:a16="http://schemas.microsoft.com/office/drawing/2014/main" id="{52963C26-C4C2-49BE-8644-223974E0FA27}"/>
                </a:ext>
              </a:extLst>
            </p:cNvPr>
            <p:cNvSpPr>
              <a:spLocks noChangeShapeType="1"/>
            </p:cNvSpPr>
            <p:nvPr/>
          </p:nvSpPr>
          <p:spPr bwMode="auto">
            <a:xfrm flipV="1">
              <a:off x="1498" y="1854"/>
              <a:ext cx="0" cy="1522"/>
            </a:xfrm>
            <a:prstGeom prst="line">
              <a:avLst/>
            </a:prstGeom>
            <a:noFill/>
            <a:ln w="19050">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Rectangle 15">
              <a:extLst>
                <a:ext uri="{FF2B5EF4-FFF2-40B4-BE49-F238E27FC236}">
                  <a16:creationId xmlns:a16="http://schemas.microsoft.com/office/drawing/2014/main" id="{41893B10-BE0E-4AFC-BA63-1ADCE316C6CD}"/>
                </a:ext>
              </a:extLst>
            </p:cNvPr>
            <p:cNvSpPr>
              <a:spLocks noChangeArrowheads="1"/>
            </p:cNvSpPr>
            <p:nvPr/>
          </p:nvSpPr>
          <p:spPr bwMode="auto">
            <a:xfrm>
              <a:off x="4108" y="2811"/>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t</a:t>
              </a:r>
            </a:p>
          </p:txBody>
        </p:sp>
        <p:sp>
          <p:nvSpPr>
            <p:cNvPr id="20497" name="Rectangle 16">
              <a:extLst>
                <a:ext uri="{FF2B5EF4-FFF2-40B4-BE49-F238E27FC236}">
                  <a16:creationId xmlns:a16="http://schemas.microsoft.com/office/drawing/2014/main" id="{6CE38677-C4E2-44FA-A919-2EC2F5CE7F7D}"/>
                </a:ext>
              </a:extLst>
            </p:cNvPr>
            <p:cNvSpPr>
              <a:spLocks noChangeArrowheads="1"/>
            </p:cNvSpPr>
            <p:nvPr/>
          </p:nvSpPr>
          <p:spPr bwMode="auto">
            <a:xfrm>
              <a:off x="1296"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x</a:t>
              </a:r>
            </a:p>
          </p:txBody>
        </p:sp>
        <p:sp>
          <p:nvSpPr>
            <p:cNvPr id="20498" name="Text Box 17">
              <a:extLst>
                <a:ext uri="{FF2B5EF4-FFF2-40B4-BE49-F238E27FC236}">
                  <a16:creationId xmlns:a16="http://schemas.microsoft.com/office/drawing/2014/main" id="{A449E8B0-CC92-49C3-A812-451ABCDE8945}"/>
                </a:ext>
              </a:extLst>
            </p:cNvPr>
            <p:cNvSpPr txBox="1">
              <a:spLocks noChangeArrowheads="1"/>
            </p:cNvSpPr>
            <p:nvPr/>
          </p:nvSpPr>
          <p:spPr bwMode="auto">
            <a:xfrm>
              <a:off x="1272" y="277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O</a:t>
              </a:r>
            </a:p>
          </p:txBody>
        </p:sp>
        <p:sp>
          <p:nvSpPr>
            <p:cNvPr id="20499" name="Freeform 18">
              <a:extLst>
                <a:ext uri="{FF2B5EF4-FFF2-40B4-BE49-F238E27FC236}">
                  <a16:creationId xmlns:a16="http://schemas.microsoft.com/office/drawing/2014/main" id="{FA8D9756-CA57-4887-893C-2D0CA8829430}"/>
                </a:ext>
              </a:extLst>
            </p:cNvPr>
            <p:cNvSpPr>
              <a:spLocks/>
            </p:cNvSpPr>
            <p:nvPr/>
          </p:nvSpPr>
          <p:spPr bwMode="auto">
            <a:xfrm>
              <a:off x="1494" y="2126"/>
              <a:ext cx="1160" cy="665"/>
            </a:xfrm>
            <a:custGeom>
              <a:avLst/>
              <a:gdLst>
                <a:gd name="T0" fmla="*/ 23 w 1821"/>
                <a:gd name="T1" fmla="*/ 5 h 1231"/>
                <a:gd name="T2" fmla="*/ 69 w 1821"/>
                <a:gd name="T3" fmla="*/ 16 h 1231"/>
                <a:gd name="T4" fmla="*/ 113 w 1821"/>
                <a:gd name="T5" fmla="*/ 29 h 1231"/>
                <a:gd name="T6" fmla="*/ 135 w 1821"/>
                <a:gd name="T7" fmla="*/ 37 h 1231"/>
                <a:gd name="T8" fmla="*/ 156 w 1821"/>
                <a:gd name="T9" fmla="*/ 46 h 1231"/>
                <a:gd name="T10" fmla="*/ 177 w 1821"/>
                <a:gd name="T11" fmla="*/ 57 h 1231"/>
                <a:gd name="T12" fmla="*/ 197 w 1821"/>
                <a:gd name="T13" fmla="*/ 70 h 1231"/>
                <a:gd name="T14" fmla="*/ 217 w 1821"/>
                <a:gd name="T15" fmla="*/ 85 h 1231"/>
                <a:gd name="T16" fmla="*/ 235 w 1821"/>
                <a:gd name="T17" fmla="*/ 102 h 1231"/>
                <a:gd name="T18" fmla="*/ 272 w 1821"/>
                <a:gd name="T19" fmla="*/ 137 h 1231"/>
                <a:gd name="T20" fmla="*/ 298 w 1821"/>
                <a:gd name="T21" fmla="*/ 163 h 1231"/>
                <a:gd name="T22" fmla="*/ 316 w 1821"/>
                <a:gd name="T23" fmla="*/ 179 h 1231"/>
                <a:gd name="T24" fmla="*/ 333 w 1821"/>
                <a:gd name="T25" fmla="*/ 193 h 1231"/>
                <a:gd name="T26" fmla="*/ 357 w 1821"/>
                <a:gd name="T27" fmla="*/ 214 h 1231"/>
                <a:gd name="T28" fmla="*/ 387 w 1821"/>
                <a:gd name="T29" fmla="*/ 241 h 1231"/>
                <a:gd name="T30" fmla="*/ 411 w 1821"/>
                <a:gd name="T31" fmla="*/ 260 h 1231"/>
                <a:gd name="T32" fmla="*/ 429 w 1821"/>
                <a:gd name="T33" fmla="*/ 271 h 1231"/>
                <a:gd name="T34" fmla="*/ 448 w 1821"/>
                <a:gd name="T35" fmla="*/ 282 h 1231"/>
                <a:gd name="T36" fmla="*/ 469 w 1821"/>
                <a:gd name="T37" fmla="*/ 292 h 1231"/>
                <a:gd name="T38" fmla="*/ 494 w 1821"/>
                <a:gd name="T39" fmla="*/ 301 h 1231"/>
                <a:gd name="T40" fmla="*/ 522 w 1821"/>
                <a:gd name="T41" fmla="*/ 310 h 1231"/>
                <a:gd name="T42" fmla="*/ 565 w 1821"/>
                <a:gd name="T43" fmla="*/ 321 h 1231"/>
                <a:gd name="T44" fmla="*/ 593 w 1821"/>
                <a:gd name="T45" fmla="*/ 328 h 1231"/>
                <a:gd name="T46" fmla="*/ 620 w 1821"/>
                <a:gd name="T47" fmla="*/ 334 h 1231"/>
                <a:gd name="T48" fmla="*/ 645 w 1821"/>
                <a:gd name="T49" fmla="*/ 340 h 1231"/>
                <a:gd name="T50" fmla="*/ 660 w 1821"/>
                <a:gd name="T51" fmla="*/ 343 h 1231"/>
                <a:gd name="T52" fmla="*/ 673 w 1821"/>
                <a:gd name="T53" fmla="*/ 346 h 1231"/>
                <a:gd name="T54" fmla="*/ 687 w 1821"/>
                <a:gd name="T55" fmla="*/ 350 h 1231"/>
                <a:gd name="T56" fmla="*/ 699 w 1821"/>
                <a:gd name="T57" fmla="*/ 353 h 1231"/>
                <a:gd name="T58" fmla="*/ 710 w 1821"/>
                <a:gd name="T59" fmla="*/ 355 h 1231"/>
                <a:gd name="T60" fmla="*/ 718 w 1821"/>
                <a:gd name="T61" fmla="*/ 357 h 1231"/>
                <a:gd name="T62" fmla="*/ 727 w 1821"/>
                <a:gd name="T63" fmla="*/ 358 h 1231"/>
                <a:gd name="T64" fmla="*/ 738 w 1821"/>
                <a:gd name="T65" fmla="*/ 359 h 12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21"/>
                <a:gd name="T100" fmla="*/ 0 h 1231"/>
                <a:gd name="T101" fmla="*/ 1821 w 1821"/>
                <a:gd name="T102" fmla="*/ 1231 h 12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21" h="1231">
                  <a:moveTo>
                    <a:pt x="0" y="0"/>
                  </a:moveTo>
                  <a:lnTo>
                    <a:pt x="57" y="17"/>
                  </a:lnTo>
                  <a:lnTo>
                    <a:pt x="113" y="34"/>
                  </a:lnTo>
                  <a:lnTo>
                    <a:pt x="169" y="54"/>
                  </a:lnTo>
                  <a:lnTo>
                    <a:pt x="225" y="76"/>
                  </a:lnTo>
                  <a:lnTo>
                    <a:pt x="280" y="99"/>
                  </a:lnTo>
                  <a:lnTo>
                    <a:pt x="307" y="113"/>
                  </a:lnTo>
                  <a:lnTo>
                    <a:pt x="333" y="126"/>
                  </a:lnTo>
                  <a:lnTo>
                    <a:pt x="359" y="142"/>
                  </a:lnTo>
                  <a:lnTo>
                    <a:pt x="385" y="159"/>
                  </a:lnTo>
                  <a:lnTo>
                    <a:pt x="411" y="177"/>
                  </a:lnTo>
                  <a:lnTo>
                    <a:pt x="436" y="196"/>
                  </a:lnTo>
                  <a:lnTo>
                    <a:pt x="461" y="218"/>
                  </a:lnTo>
                  <a:lnTo>
                    <a:pt x="486" y="240"/>
                  </a:lnTo>
                  <a:lnTo>
                    <a:pt x="510" y="266"/>
                  </a:lnTo>
                  <a:lnTo>
                    <a:pt x="534" y="292"/>
                  </a:lnTo>
                  <a:lnTo>
                    <a:pt x="556" y="321"/>
                  </a:lnTo>
                  <a:lnTo>
                    <a:pt x="579" y="349"/>
                  </a:lnTo>
                  <a:lnTo>
                    <a:pt x="625" y="408"/>
                  </a:lnTo>
                  <a:lnTo>
                    <a:pt x="670" y="470"/>
                  </a:lnTo>
                  <a:lnTo>
                    <a:pt x="714" y="530"/>
                  </a:lnTo>
                  <a:lnTo>
                    <a:pt x="735" y="559"/>
                  </a:lnTo>
                  <a:lnTo>
                    <a:pt x="757" y="587"/>
                  </a:lnTo>
                  <a:lnTo>
                    <a:pt x="779" y="613"/>
                  </a:lnTo>
                  <a:lnTo>
                    <a:pt x="800" y="639"/>
                  </a:lnTo>
                  <a:lnTo>
                    <a:pt x="821" y="663"/>
                  </a:lnTo>
                  <a:lnTo>
                    <a:pt x="842" y="688"/>
                  </a:lnTo>
                  <a:lnTo>
                    <a:pt x="881" y="735"/>
                  </a:lnTo>
                  <a:lnTo>
                    <a:pt x="918" y="782"/>
                  </a:lnTo>
                  <a:lnTo>
                    <a:pt x="955" y="827"/>
                  </a:lnTo>
                  <a:lnTo>
                    <a:pt x="993" y="869"/>
                  </a:lnTo>
                  <a:lnTo>
                    <a:pt x="1013" y="890"/>
                  </a:lnTo>
                  <a:lnTo>
                    <a:pt x="1034" y="909"/>
                  </a:lnTo>
                  <a:lnTo>
                    <a:pt x="1056" y="929"/>
                  </a:lnTo>
                  <a:lnTo>
                    <a:pt x="1078" y="949"/>
                  </a:lnTo>
                  <a:lnTo>
                    <a:pt x="1103" y="966"/>
                  </a:lnTo>
                  <a:lnTo>
                    <a:pt x="1128" y="984"/>
                  </a:lnTo>
                  <a:lnTo>
                    <a:pt x="1155" y="1000"/>
                  </a:lnTo>
                  <a:lnTo>
                    <a:pt x="1186" y="1016"/>
                  </a:lnTo>
                  <a:lnTo>
                    <a:pt x="1216" y="1032"/>
                  </a:lnTo>
                  <a:lnTo>
                    <a:pt x="1250" y="1047"/>
                  </a:lnTo>
                  <a:lnTo>
                    <a:pt x="1285" y="1062"/>
                  </a:lnTo>
                  <a:lnTo>
                    <a:pt x="1320" y="1075"/>
                  </a:lnTo>
                  <a:lnTo>
                    <a:pt x="1392" y="1101"/>
                  </a:lnTo>
                  <a:lnTo>
                    <a:pt x="1427" y="1112"/>
                  </a:lnTo>
                  <a:lnTo>
                    <a:pt x="1462" y="1123"/>
                  </a:lnTo>
                  <a:lnTo>
                    <a:pt x="1496" y="1135"/>
                  </a:lnTo>
                  <a:lnTo>
                    <a:pt x="1529" y="1145"/>
                  </a:lnTo>
                  <a:lnTo>
                    <a:pt x="1559" y="1154"/>
                  </a:lnTo>
                  <a:lnTo>
                    <a:pt x="1588" y="1164"/>
                  </a:lnTo>
                  <a:lnTo>
                    <a:pt x="1614" y="1172"/>
                  </a:lnTo>
                  <a:lnTo>
                    <a:pt x="1626" y="1176"/>
                  </a:lnTo>
                  <a:lnTo>
                    <a:pt x="1638" y="1180"/>
                  </a:lnTo>
                  <a:lnTo>
                    <a:pt x="1657" y="1187"/>
                  </a:lnTo>
                  <a:lnTo>
                    <a:pt x="1676" y="1193"/>
                  </a:lnTo>
                  <a:lnTo>
                    <a:pt x="1694" y="1200"/>
                  </a:lnTo>
                  <a:lnTo>
                    <a:pt x="1709" y="1205"/>
                  </a:lnTo>
                  <a:lnTo>
                    <a:pt x="1724" y="1209"/>
                  </a:lnTo>
                  <a:lnTo>
                    <a:pt x="1737" y="1213"/>
                  </a:lnTo>
                  <a:lnTo>
                    <a:pt x="1749" y="1216"/>
                  </a:lnTo>
                  <a:lnTo>
                    <a:pt x="1759" y="1219"/>
                  </a:lnTo>
                  <a:lnTo>
                    <a:pt x="1769" y="1221"/>
                  </a:lnTo>
                  <a:lnTo>
                    <a:pt x="1778" y="1223"/>
                  </a:lnTo>
                  <a:lnTo>
                    <a:pt x="1793" y="1225"/>
                  </a:lnTo>
                  <a:lnTo>
                    <a:pt x="1807" y="1227"/>
                  </a:lnTo>
                  <a:lnTo>
                    <a:pt x="1820" y="1230"/>
                  </a:lnTo>
                </a:path>
              </a:pathLst>
            </a:custGeom>
            <a:noFill/>
            <a:ln w="28575"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0" name="Line 19">
              <a:extLst>
                <a:ext uri="{FF2B5EF4-FFF2-40B4-BE49-F238E27FC236}">
                  <a16:creationId xmlns:a16="http://schemas.microsoft.com/office/drawing/2014/main" id="{E3F5A2CA-DF1C-4C64-90F3-004C8E4BABB5}"/>
                </a:ext>
              </a:extLst>
            </p:cNvPr>
            <p:cNvSpPr>
              <a:spLocks noChangeShapeType="1"/>
            </p:cNvSpPr>
            <p:nvPr/>
          </p:nvSpPr>
          <p:spPr bwMode="auto">
            <a:xfrm flipV="1">
              <a:off x="2895" y="2990"/>
              <a:ext cx="0" cy="1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Line 20">
              <a:extLst>
                <a:ext uri="{FF2B5EF4-FFF2-40B4-BE49-F238E27FC236}">
                  <a16:creationId xmlns:a16="http://schemas.microsoft.com/office/drawing/2014/main" id="{63B815CA-BCE2-419B-B64D-B7DC3AE958B2}"/>
                </a:ext>
              </a:extLst>
            </p:cNvPr>
            <p:cNvSpPr>
              <a:spLocks noChangeShapeType="1"/>
            </p:cNvSpPr>
            <p:nvPr/>
          </p:nvSpPr>
          <p:spPr bwMode="auto">
            <a:xfrm>
              <a:off x="3441" y="2581"/>
              <a:ext cx="0" cy="14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Line 21">
              <a:extLst>
                <a:ext uri="{FF2B5EF4-FFF2-40B4-BE49-F238E27FC236}">
                  <a16:creationId xmlns:a16="http://schemas.microsoft.com/office/drawing/2014/main" id="{FBB12469-F72D-4F67-A5DF-048D3AA5FF55}"/>
                </a:ext>
              </a:extLst>
            </p:cNvPr>
            <p:cNvSpPr>
              <a:spLocks noChangeShapeType="1"/>
            </p:cNvSpPr>
            <p:nvPr/>
          </p:nvSpPr>
          <p:spPr bwMode="auto">
            <a:xfrm flipH="1">
              <a:off x="2311" y="2341"/>
              <a:ext cx="90" cy="359"/>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488" name="Text Box 22">
            <a:hlinkClick r:id="rId7" action="ppaction://hlinkfile"/>
            <a:extLst>
              <a:ext uri="{FF2B5EF4-FFF2-40B4-BE49-F238E27FC236}">
                <a16:creationId xmlns:a16="http://schemas.microsoft.com/office/drawing/2014/main" id="{40DA0286-7B0C-4A23-9789-8488DA52512C}"/>
              </a:ext>
            </a:extLst>
          </p:cNvPr>
          <p:cNvSpPr txBox="1">
            <a:spLocks noChangeArrowheads="1"/>
          </p:cNvSpPr>
          <p:nvPr/>
        </p:nvSpPr>
        <p:spPr bwMode="auto">
          <a:xfrm>
            <a:off x="5940425" y="2781300"/>
            <a:ext cx="1800225"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1B62C6E5-47FB-49CF-B581-0C5372C81352}"/>
              </a:ext>
            </a:extLst>
          </p:cNvPr>
          <p:cNvSpPr txBox="1">
            <a:spLocks noChangeArrowheads="1"/>
          </p:cNvSpPr>
          <p:nvPr/>
        </p:nvSpPr>
        <p:spPr bwMode="auto">
          <a:xfrm>
            <a:off x="2339975" y="692150"/>
            <a:ext cx="408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latin typeface="楷体_GB2312" pitchFamily="49" charset="-122"/>
                <a:ea typeface="楷体_GB2312" pitchFamily="49" charset="-122"/>
              </a:rPr>
              <a:t>§9.7 </a:t>
            </a:r>
            <a:r>
              <a:rPr lang="zh-CN" altLang="en-US" sz="3600">
                <a:latin typeface="楷体_GB2312" pitchFamily="49" charset="-122"/>
                <a:ea typeface="楷体_GB2312" pitchFamily="49" charset="-122"/>
              </a:rPr>
              <a:t>受迫振动   </a:t>
            </a:r>
          </a:p>
        </p:txBody>
      </p:sp>
      <p:sp>
        <p:nvSpPr>
          <p:cNvPr id="32771" name="Text Box 3">
            <a:extLst>
              <a:ext uri="{FF2B5EF4-FFF2-40B4-BE49-F238E27FC236}">
                <a16:creationId xmlns:a16="http://schemas.microsoft.com/office/drawing/2014/main" id="{5A3D6FFF-E2B1-465A-BFE2-14170103776A}"/>
              </a:ext>
            </a:extLst>
          </p:cNvPr>
          <p:cNvSpPr txBox="1">
            <a:spLocks noChangeArrowheads="1"/>
          </p:cNvSpPr>
          <p:nvPr/>
        </p:nvSpPr>
        <p:spPr bwMode="auto">
          <a:xfrm>
            <a:off x="1692275" y="1773238"/>
            <a:ext cx="5091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§9.7.1 </a:t>
            </a:r>
            <a:r>
              <a:rPr lang="zh-CN" altLang="en-US" sz="2800">
                <a:ea typeface="黑体" panose="02010609060101010101" pitchFamily="49" charset="-122"/>
              </a:rPr>
              <a:t>受迫振动的动力学方程  </a:t>
            </a:r>
          </a:p>
        </p:txBody>
      </p:sp>
      <p:sp>
        <p:nvSpPr>
          <p:cNvPr id="32772" name="Text Box 4">
            <a:extLst>
              <a:ext uri="{FF2B5EF4-FFF2-40B4-BE49-F238E27FC236}">
                <a16:creationId xmlns:a16="http://schemas.microsoft.com/office/drawing/2014/main" id="{DD54D7BE-FFAB-47DE-B9BA-B3D9F5208478}"/>
              </a:ext>
            </a:extLst>
          </p:cNvPr>
          <p:cNvSpPr txBox="1">
            <a:spLocks noChangeArrowheads="1"/>
          </p:cNvSpPr>
          <p:nvPr/>
        </p:nvSpPr>
        <p:spPr bwMode="auto">
          <a:xfrm>
            <a:off x="1692275" y="2439988"/>
            <a:ext cx="4733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§9.7.2 </a:t>
            </a:r>
            <a:r>
              <a:rPr lang="zh-CN" altLang="en-US" sz="2800">
                <a:ea typeface="黑体" panose="02010609060101010101" pitchFamily="49" charset="-122"/>
              </a:rPr>
              <a:t>受迫振动的运动特征  </a:t>
            </a:r>
          </a:p>
        </p:txBody>
      </p:sp>
      <p:sp>
        <p:nvSpPr>
          <p:cNvPr id="32773" name="Text Box 5">
            <a:extLst>
              <a:ext uri="{FF2B5EF4-FFF2-40B4-BE49-F238E27FC236}">
                <a16:creationId xmlns:a16="http://schemas.microsoft.com/office/drawing/2014/main" id="{CCC48DD3-4E40-4380-AE09-9E27EFACC157}"/>
              </a:ext>
            </a:extLst>
          </p:cNvPr>
          <p:cNvSpPr txBox="1">
            <a:spLocks noChangeArrowheads="1"/>
          </p:cNvSpPr>
          <p:nvPr/>
        </p:nvSpPr>
        <p:spPr bwMode="auto">
          <a:xfrm>
            <a:off x="1692275" y="3106738"/>
            <a:ext cx="2947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§9.7.3 </a:t>
            </a:r>
            <a:r>
              <a:rPr lang="zh-CN" altLang="en-US" sz="2800">
                <a:ea typeface="黑体" panose="02010609060101010101" pitchFamily="49" charset="-122"/>
              </a:rPr>
              <a:t>位移共振  </a:t>
            </a:r>
          </a:p>
        </p:txBody>
      </p:sp>
      <p:sp>
        <p:nvSpPr>
          <p:cNvPr id="32774" name="Text Box 6">
            <a:extLst>
              <a:ext uri="{FF2B5EF4-FFF2-40B4-BE49-F238E27FC236}">
                <a16:creationId xmlns:a16="http://schemas.microsoft.com/office/drawing/2014/main" id="{33FDCABD-99E3-4F9A-BBB1-3A556F1332D2}"/>
              </a:ext>
            </a:extLst>
          </p:cNvPr>
          <p:cNvSpPr txBox="1">
            <a:spLocks noChangeArrowheads="1"/>
          </p:cNvSpPr>
          <p:nvPr/>
        </p:nvSpPr>
        <p:spPr bwMode="auto">
          <a:xfrm>
            <a:off x="1692275" y="3773488"/>
            <a:ext cx="4733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§9.7.4 </a:t>
            </a:r>
            <a:r>
              <a:rPr lang="zh-CN" altLang="en-US" sz="2800">
                <a:ea typeface="黑体" panose="02010609060101010101" pitchFamily="49" charset="-122"/>
              </a:rPr>
              <a:t>受迫振动的能量转换  </a:t>
            </a:r>
          </a:p>
        </p:txBody>
      </p:sp>
      <p:sp>
        <p:nvSpPr>
          <p:cNvPr id="32775" name="Text Box 7">
            <a:extLst>
              <a:ext uri="{FF2B5EF4-FFF2-40B4-BE49-F238E27FC236}">
                <a16:creationId xmlns:a16="http://schemas.microsoft.com/office/drawing/2014/main" id="{84B05B81-3F48-4F5E-8C74-47B3FF00EF54}"/>
              </a:ext>
            </a:extLst>
          </p:cNvPr>
          <p:cNvSpPr txBox="1">
            <a:spLocks noChangeArrowheads="1"/>
          </p:cNvSpPr>
          <p:nvPr/>
        </p:nvSpPr>
        <p:spPr bwMode="auto">
          <a:xfrm>
            <a:off x="1692275" y="4437063"/>
            <a:ext cx="2947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§9.7.5 </a:t>
            </a:r>
            <a:r>
              <a:rPr lang="zh-CN" altLang="en-US" sz="2800">
                <a:ea typeface="黑体" panose="02010609060101010101" pitchFamily="49" charset="-122"/>
              </a:rPr>
              <a:t>速度共振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37587BF3-A5B4-422E-A249-48DA45D65230}"/>
              </a:ext>
            </a:extLst>
          </p:cNvPr>
          <p:cNvSpPr txBox="1">
            <a:spLocks noChangeArrowheads="1"/>
          </p:cNvSpPr>
          <p:nvPr/>
        </p:nvSpPr>
        <p:spPr bwMode="auto">
          <a:xfrm>
            <a:off x="2590800" y="481013"/>
            <a:ext cx="408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latin typeface="楷体_GB2312" pitchFamily="49" charset="-122"/>
                <a:ea typeface="楷体_GB2312" pitchFamily="49" charset="-122"/>
              </a:rPr>
              <a:t>§9.7 </a:t>
            </a:r>
            <a:r>
              <a:rPr lang="zh-CN" altLang="en-US" sz="3600">
                <a:latin typeface="楷体_GB2312" pitchFamily="49" charset="-122"/>
                <a:ea typeface="楷体_GB2312" pitchFamily="49" charset="-122"/>
              </a:rPr>
              <a:t>受迫振动   </a:t>
            </a:r>
          </a:p>
        </p:txBody>
      </p:sp>
      <p:sp>
        <p:nvSpPr>
          <p:cNvPr id="21511" name="Text Box 3">
            <a:extLst>
              <a:ext uri="{FF2B5EF4-FFF2-40B4-BE49-F238E27FC236}">
                <a16:creationId xmlns:a16="http://schemas.microsoft.com/office/drawing/2014/main" id="{4C81A828-E326-4903-9ADB-C6161E891B6A}"/>
              </a:ext>
            </a:extLst>
          </p:cNvPr>
          <p:cNvSpPr txBox="1">
            <a:spLocks noChangeArrowheads="1"/>
          </p:cNvSpPr>
          <p:nvPr/>
        </p:nvSpPr>
        <p:spPr bwMode="auto">
          <a:xfrm>
            <a:off x="1060450" y="2133600"/>
            <a:ext cx="5091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§9.7.1 </a:t>
            </a:r>
            <a:r>
              <a:rPr lang="zh-CN" altLang="en-US" sz="2800">
                <a:ea typeface="黑体" panose="02010609060101010101" pitchFamily="49" charset="-122"/>
              </a:rPr>
              <a:t>受迫振动的动力学方程  </a:t>
            </a:r>
          </a:p>
        </p:txBody>
      </p:sp>
      <p:sp>
        <p:nvSpPr>
          <p:cNvPr id="21512" name="Text Box 4">
            <a:extLst>
              <a:ext uri="{FF2B5EF4-FFF2-40B4-BE49-F238E27FC236}">
                <a16:creationId xmlns:a16="http://schemas.microsoft.com/office/drawing/2014/main" id="{66B02205-D721-4F82-9666-5087586BA746}"/>
              </a:ext>
            </a:extLst>
          </p:cNvPr>
          <p:cNvSpPr txBox="1">
            <a:spLocks noChangeArrowheads="1"/>
          </p:cNvSpPr>
          <p:nvPr/>
        </p:nvSpPr>
        <p:spPr bwMode="auto">
          <a:xfrm>
            <a:off x="1136650" y="1101725"/>
            <a:ext cx="7086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FF0000"/>
                </a:solidFill>
              </a:rPr>
              <a:t>受迫振动</a:t>
            </a:r>
            <a:r>
              <a:rPr lang="en-US" altLang="zh-CN"/>
              <a:t>——</a:t>
            </a:r>
            <a:r>
              <a:rPr lang="zh-CN" altLang="en-US"/>
              <a:t>振动系统在周期性外界强迫力作用下的振动</a:t>
            </a:r>
            <a:r>
              <a:rPr lang="en-US" altLang="zh-CN"/>
              <a:t>.   </a:t>
            </a:r>
          </a:p>
        </p:txBody>
      </p:sp>
      <p:sp>
        <p:nvSpPr>
          <p:cNvPr id="21513" name="Text Box 5">
            <a:extLst>
              <a:ext uri="{FF2B5EF4-FFF2-40B4-BE49-F238E27FC236}">
                <a16:creationId xmlns:a16="http://schemas.microsoft.com/office/drawing/2014/main" id="{E687DC74-2845-4FC0-AD93-3CDA8D26F044}"/>
              </a:ext>
            </a:extLst>
          </p:cNvPr>
          <p:cNvSpPr txBox="1">
            <a:spLocks noChangeArrowheads="1"/>
          </p:cNvSpPr>
          <p:nvPr/>
        </p:nvSpPr>
        <p:spPr bwMode="auto">
          <a:xfrm>
            <a:off x="1136650" y="2701925"/>
            <a:ext cx="2173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1. </a:t>
            </a:r>
            <a:r>
              <a:rPr lang="zh-CN" altLang="en-US"/>
              <a:t>动力学方程  </a:t>
            </a:r>
          </a:p>
        </p:txBody>
      </p:sp>
      <p:graphicFrame>
        <p:nvGraphicFramePr>
          <p:cNvPr id="21506" name="Object 6">
            <a:extLst>
              <a:ext uri="{FF2B5EF4-FFF2-40B4-BE49-F238E27FC236}">
                <a16:creationId xmlns:a16="http://schemas.microsoft.com/office/drawing/2014/main" id="{5E4CD93A-D0B5-4605-B782-DFB9163382CD}"/>
              </a:ext>
            </a:extLst>
          </p:cNvPr>
          <p:cNvGraphicFramePr>
            <a:graphicFrameLocks noChangeAspect="1"/>
          </p:cNvGraphicFramePr>
          <p:nvPr/>
        </p:nvGraphicFramePr>
        <p:xfrm>
          <a:off x="2895600" y="3200400"/>
          <a:ext cx="1905000" cy="466725"/>
        </p:xfrm>
        <a:graphic>
          <a:graphicData uri="http://schemas.openxmlformats.org/presentationml/2006/ole">
            <mc:AlternateContent xmlns:mc="http://schemas.openxmlformats.org/markup-compatibility/2006">
              <mc:Choice xmlns:v="urn:schemas-microsoft-com:vml" Requires="v">
                <p:oleObj spid="_x0000_s21520" name="公式" r:id="rId3" imgW="1041120" imgH="228600" progId="Equation.3">
                  <p:embed/>
                </p:oleObj>
              </mc:Choice>
              <mc:Fallback>
                <p:oleObj name="公式" r:id="rId3" imgW="104112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200400"/>
                        <a:ext cx="19050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4" name="Rectangle 7">
            <a:extLst>
              <a:ext uri="{FF2B5EF4-FFF2-40B4-BE49-F238E27FC236}">
                <a16:creationId xmlns:a16="http://schemas.microsoft.com/office/drawing/2014/main" id="{5C1FC16F-FD9E-4815-B5A2-5012F548E581}"/>
              </a:ext>
            </a:extLst>
          </p:cNvPr>
          <p:cNvSpPr>
            <a:spLocks noChangeArrowheads="1"/>
          </p:cNvSpPr>
          <p:nvPr/>
        </p:nvSpPr>
        <p:spPr bwMode="auto">
          <a:xfrm>
            <a:off x="1066800" y="3181350"/>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设驱动力  </a:t>
            </a:r>
          </a:p>
        </p:txBody>
      </p:sp>
      <p:sp>
        <p:nvSpPr>
          <p:cNvPr id="21515" name="Rectangle 8">
            <a:extLst>
              <a:ext uri="{FF2B5EF4-FFF2-40B4-BE49-F238E27FC236}">
                <a16:creationId xmlns:a16="http://schemas.microsoft.com/office/drawing/2014/main" id="{97A57D58-38B0-47E5-9106-3E6DF74B745F}"/>
              </a:ext>
            </a:extLst>
          </p:cNvPr>
          <p:cNvSpPr>
            <a:spLocks noChangeArrowheads="1"/>
          </p:cNvSpPr>
          <p:nvPr/>
        </p:nvSpPr>
        <p:spPr bwMode="auto">
          <a:xfrm>
            <a:off x="1066800" y="4006850"/>
            <a:ext cx="186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对弹簧振子  </a:t>
            </a:r>
          </a:p>
        </p:txBody>
      </p:sp>
      <p:graphicFrame>
        <p:nvGraphicFramePr>
          <p:cNvPr id="21507" name="Object 9">
            <a:extLst>
              <a:ext uri="{FF2B5EF4-FFF2-40B4-BE49-F238E27FC236}">
                <a16:creationId xmlns:a16="http://schemas.microsoft.com/office/drawing/2014/main" id="{74C6421E-7538-464E-AE6E-A7C7A067BB71}"/>
              </a:ext>
            </a:extLst>
          </p:cNvPr>
          <p:cNvGraphicFramePr>
            <a:graphicFrameLocks noChangeAspect="1"/>
          </p:cNvGraphicFramePr>
          <p:nvPr/>
        </p:nvGraphicFramePr>
        <p:xfrm>
          <a:off x="2895600" y="4576763"/>
          <a:ext cx="3840163" cy="809625"/>
        </p:xfrm>
        <a:graphic>
          <a:graphicData uri="http://schemas.openxmlformats.org/presentationml/2006/ole">
            <mc:AlternateContent xmlns:mc="http://schemas.openxmlformats.org/markup-compatibility/2006">
              <mc:Choice xmlns:v="urn:schemas-microsoft-com:vml" Requires="v">
                <p:oleObj spid="_x0000_s21521" name="公式" r:id="rId5" imgW="1866600" imgH="393480" progId="Equation.3">
                  <p:embed/>
                </p:oleObj>
              </mc:Choice>
              <mc:Fallback>
                <p:oleObj name="公式" r:id="rId5" imgW="1866600" imgH="393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6763"/>
                        <a:ext cx="3840163"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6" name="Text Box 10">
            <a:extLst>
              <a:ext uri="{FF2B5EF4-FFF2-40B4-BE49-F238E27FC236}">
                <a16:creationId xmlns:a16="http://schemas.microsoft.com/office/drawing/2014/main" id="{DF5F1989-0906-478B-9D01-459B99891519}"/>
              </a:ext>
            </a:extLst>
          </p:cNvPr>
          <p:cNvSpPr txBox="1">
            <a:spLocks noChangeArrowheads="1"/>
          </p:cNvSpPr>
          <p:nvPr/>
        </p:nvSpPr>
        <p:spPr bwMode="auto">
          <a:xfrm>
            <a:off x="7162800" y="5638800"/>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(9.7.1 )</a:t>
            </a:r>
          </a:p>
        </p:txBody>
      </p:sp>
      <p:sp>
        <p:nvSpPr>
          <p:cNvPr id="21517" name="Text Box 11">
            <a:extLst>
              <a:ext uri="{FF2B5EF4-FFF2-40B4-BE49-F238E27FC236}">
                <a16:creationId xmlns:a16="http://schemas.microsoft.com/office/drawing/2014/main" id="{A383E472-4DAF-42D4-8AA6-B5B13800ECB5}"/>
              </a:ext>
            </a:extLst>
          </p:cNvPr>
          <p:cNvSpPr txBox="1">
            <a:spLocks noChangeArrowheads="1"/>
          </p:cNvSpPr>
          <p:nvPr/>
        </p:nvSpPr>
        <p:spPr bwMode="auto">
          <a:xfrm>
            <a:off x="6400800" y="3200400"/>
            <a:ext cx="163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F</a:t>
            </a:r>
            <a:r>
              <a:rPr lang="en-US" altLang="zh-CN" baseline="-25000"/>
              <a:t>0</a:t>
            </a:r>
            <a:r>
              <a:rPr lang="zh-CN" altLang="en-US"/>
              <a:t>为力幅   </a:t>
            </a:r>
          </a:p>
        </p:txBody>
      </p:sp>
      <p:graphicFrame>
        <p:nvGraphicFramePr>
          <p:cNvPr id="21508" name="Object 12">
            <a:extLst>
              <a:ext uri="{FF2B5EF4-FFF2-40B4-BE49-F238E27FC236}">
                <a16:creationId xmlns:a16="http://schemas.microsoft.com/office/drawing/2014/main" id="{046DD9BF-8D5D-406A-9736-1C4F782CF697}"/>
              </a:ext>
            </a:extLst>
          </p:cNvPr>
          <p:cNvGraphicFramePr>
            <a:graphicFrameLocks noChangeAspect="1"/>
          </p:cNvGraphicFramePr>
          <p:nvPr/>
        </p:nvGraphicFramePr>
        <p:xfrm>
          <a:off x="2895600" y="3689350"/>
          <a:ext cx="3048000" cy="865188"/>
        </p:xfrm>
        <a:graphic>
          <a:graphicData uri="http://schemas.openxmlformats.org/presentationml/2006/ole">
            <mc:AlternateContent xmlns:mc="http://schemas.openxmlformats.org/markup-compatibility/2006">
              <mc:Choice xmlns:v="urn:schemas-microsoft-com:vml" Requires="v">
                <p:oleObj spid="_x0000_s21522" name="公式" r:id="rId7" imgW="1981080" imgH="444240" progId="Equation.3">
                  <p:embed/>
                </p:oleObj>
              </mc:Choice>
              <mc:Fallback>
                <p:oleObj name="公式" r:id="rId7" imgW="1981080" imgH="4442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3689350"/>
                        <a:ext cx="30480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13">
            <a:extLst>
              <a:ext uri="{FF2B5EF4-FFF2-40B4-BE49-F238E27FC236}">
                <a16:creationId xmlns:a16="http://schemas.microsoft.com/office/drawing/2014/main" id="{EA2CC0FB-DAA8-4F7B-ACB0-1D7725A5A381}"/>
              </a:ext>
            </a:extLst>
          </p:cNvPr>
          <p:cNvGraphicFramePr>
            <a:graphicFrameLocks noChangeAspect="1"/>
          </p:cNvGraphicFramePr>
          <p:nvPr/>
        </p:nvGraphicFramePr>
        <p:xfrm>
          <a:off x="2895600" y="5410200"/>
          <a:ext cx="3200400" cy="865188"/>
        </p:xfrm>
        <a:graphic>
          <a:graphicData uri="http://schemas.openxmlformats.org/presentationml/2006/ole">
            <mc:AlternateContent xmlns:mc="http://schemas.openxmlformats.org/markup-compatibility/2006">
              <mc:Choice xmlns:v="urn:schemas-microsoft-com:vml" Requires="v">
                <p:oleObj spid="_x0000_s21523" name="公式" r:id="rId9" imgW="1955520" imgH="444240" progId="Equation.3">
                  <p:embed/>
                </p:oleObj>
              </mc:Choice>
              <mc:Fallback>
                <p:oleObj name="公式" r:id="rId9" imgW="1955520" imgH="4442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5410200"/>
                        <a:ext cx="32004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8" name="Text Box 14">
            <a:extLst>
              <a:ext uri="{FF2B5EF4-FFF2-40B4-BE49-F238E27FC236}">
                <a16:creationId xmlns:a16="http://schemas.microsoft.com/office/drawing/2014/main" id="{FE4BA63A-FCBA-42FC-919E-94910D34529C}"/>
              </a:ext>
            </a:extLst>
          </p:cNvPr>
          <p:cNvSpPr txBox="1">
            <a:spLocks noChangeArrowheads="1"/>
          </p:cNvSpPr>
          <p:nvPr/>
        </p:nvSpPr>
        <p:spPr bwMode="auto">
          <a:xfrm>
            <a:off x="1066800" y="5562600"/>
            <a:ext cx="642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得  </a:t>
            </a:r>
          </a:p>
        </p:txBody>
      </p:sp>
      <p:sp>
        <p:nvSpPr>
          <p:cNvPr id="21519" name="Text Box 15">
            <a:extLst>
              <a:ext uri="{FF2B5EF4-FFF2-40B4-BE49-F238E27FC236}">
                <a16:creationId xmlns:a16="http://schemas.microsoft.com/office/drawing/2014/main" id="{0A6A196F-4256-46A2-AFB0-E86667C30F10}"/>
              </a:ext>
            </a:extLst>
          </p:cNvPr>
          <p:cNvSpPr txBox="1">
            <a:spLocks noChangeArrowheads="1"/>
          </p:cNvSpPr>
          <p:nvPr/>
        </p:nvSpPr>
        <p:spPr bwMode="auto">
          <a:xfrm>
            <a:off x="1066800" y="4811713"/>
            <a:ext cx="642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令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animEffect transition="in" filter="wipe(left)">
                                      <p:cBhvr>
                                        <p:cTn id="7" dur="500"/>
                                        <p:tgtEl>
                                          <p:spTgt spid="665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ED0920DA-7459-4C4A-AFD3-197DA6172421}"/>
              </a:ext>
            </a:extLst>
          </p:cNvPr>
          <p:cNvSpPr txBox="1">
            <a:spLocks noChangeArrowheads="1"/>
          </p:cNvSpPr>
          <p:nvPr/>
        </p:nvSpPr>
        <p:spPr bwMode="auto">
          <a:xfrm>
            <a:off x="1258888" y="620713"/>
            <a:ext cx="301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2. </a:t>
            </a:r>
            <a:r>
              <a:rPr lang="zh-CN" altLang="en-US"/>
              <a:t>受迫振动演示实验 </a:t>
            </a:r>
          </a:p>
        </p:txBody>
      </p:sp>
      <p:sp>
        <p:nvSpPr>
          <p:cNvPr id="33795" name="Text Box 3">
            <a:hlinkClick r:id="rId2" action="ppaction://hlinkfile"/>
            <a:extLst>
              <a:ext uri="{FF2B5EF4-FFF2-40B4-BE49-F238E27FC236}">
                <a16:creationId xmlns:a16="http://schemas.microsoft.com/office/drawing/2014/main" id="{DAB34142-A634-4D68-A55B-EE6DB40ADD99}"/>
              </a:ext>
            </a:extLst>
          </p:cNvPr>
          <p:cNvSpPr txBox="1">
            <a:spLocks noChangeArrowheads="1"/>
          </p:cNvSpPr>
          <p:nvPr/>
        </p:nvSpPr>
        <p:spPr bwMode="auto">
          <a:xfrm>
            <a:off x="3419475" y="1484313"/>
            <a:ext cx="1800225"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519CE332-0B3F-4CD9-B359-76E51690C934}"/>
              </a:ext>
            </a:extLst>
          </p:cNvPr>
          <p:cNvSpPr>
            <a:spLocks noChangeArrowheads="1"/>
          </p:cNvSpPr>
          <p:nvPr/>
        </p:nvSpPr>
        <p:spPr bwMode="auto">
          <a:xfrm>
            <a:off x="1143000" y="1143000"/>
            <a:ext cx="607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在小阻尼情况，式</a:t>
            </a:r>
            <a:r>
              <a:rPr lang="en-US" altLang="zh-CN"/>
              <a:t>(9.7.1 )</a:t>
            </a:r>
            <a:r>
              <a:rPr lang="zh-CN" altLang="en-US"/>
              <a:t>的通解为：</a:t>
            </a:r>
          </a:p>
        </p:txBody>
      </p:sp>
      <p:graphicFrame>
        <p:nvGraphicFramePr>
          <p:cNvPr id="22530" name="Object 3">
            <a:extLst>
              <a:ext uri="{FF2B5EF4-FFF2-40B4-BE49-F238E27FC236}">
                <a16:creationId xmlns:a16="http://schemas.microsoft.com/office/drawing/2014/main" id="{D6794BA6-065D-449F-A930-7ECD2A6AFE21}"/>
              </a:ext>
            </a:extLst>
          </p:cNvPr>
          <p:cNvGraphicFramePr>
            <a:graphicFrameLocks noChangeAspect="1"/>
          </p:cNvGraphicFramePr>
          <p:nvPr/>
        </p:nvGraphicFramePr>
        <p:xfrm>
          <a:off x="1323975" y="1614488"/>
          <a:ext cx="5649913" cy="538162"/>
        </p:xfrm>
        <a:graphic>
          <a:graphicData uri="http://schemas.openxmlformats.org/presentationml/2006/ole">
            <mc:AlternateContent xmlns:mc="http://schemas.openxmlformats.org/markup-compatibility/2006">
              <mc:Choice xmlns:v="urn:schemas-microsoft-com:vml" Requires="v">
                <p:oleObj spid="_x0000_s22541" name="Equation" r:id="rId3" imgW="2374560" imgH="241200" progId="Equation.DSMT4">
                  <p:embed/>
                </p:oleObj>
              </mc:Choice>
              <mc:Fallback>
                <p:oleObj name="Equation" r:id="rId3" imgW="2374560" imgH="24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975" y="1614488"/>
                        <a:ext cx="564991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3" name="Text Box 4">
            <a:extLst>
              <a:ext uri="{FF2B5EF4-FFF2-40B4-BE49-F238E27FC236}">
                <a16:creationId xmlns:a16="http://schemas.microsoft.com/office/drawing/2014/main" id="{6556532A-6DE9-4DF2-87F9-D104B9BAA98E}"/>
              </a:ext>
            </a:extLst>
          </p:cNvPr>
          <p:cNvSpPr txBox="1">
            <a:spLocks noChangeArrowheads="1"/>
          </p:cNvSpPr>
          <p:nvPr/>
        </p:nvSpPr>
        <p:spPr bwMode="auto">
          <a:xfrm>
            <a:off x="1066800" y="533400"/>
            <a:ext cx="4645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§9.7.2</a:t>
            </a:r>
            <a:r>
              <a:rPr lang="zh-CN" altLang="en-US" sz="2800">
                <a:ea typeface="黑体" panose="02010609060101010101" pitchFamily="49" charset="-122"/>
              </a:rPr>
              <a:t>受迫振动的运动特征  </a:t>
            </a:r>
          </a:p>
        </p:txBody>
      </p:sp>
      <p:sp>
        <p:nvSpPr>
          <p:cNvPr id="22534" name="Text Box 5">
            <a:extLst>
              <a:ext uri="{FF2B5EF4-FFF2-40B4-BE49-F238E27FC236}">
                <a16:creationId xmlns:a16="http://schemas.microsoft.com/office/drawing/2014/main" id="{C6E807B5-D695-4C4D-A1C8-4EAC7F449E88}"/>
              </a:ext>
            </a:extLst>
          </p:cNvPr>
          <p:cNvSpPr txBox="1">
            <a:spLocks noChangeArrowheads="1"/>
          </p:cNvSpPr>
          <p:nvPr/>
        </p:nvSpPr>
        <p:spPr bwMode="auto">
          <a:xfrm>
            <a:off x="1066800" y="3429000"/>
            <a:ext cx="58515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经一段时间</a:t>
            </a:r>
            <a:r>
              <a:rPr lang="en-US" altLang="zh-CN"/>
              <a:t>,</a:t>
            </a:r>
            <a:r>
              <a:rPr lang="zh-CN" altLang="en-US"/>
              <a:t>振子达稳定振动状态</a:t>
            </a:r>
            <a:r>
              <a:rPr lang="en-US" altLang="zh-CN"/>
              <a:t>,</a:t>
            </a:r>
            <a:r>
              <a:rPr lang="zh-CN" altLang="en-US"/>
              <a:t>其特点：</a:t>
            </a:r>
          </a:p>
        </p:txBody>
      </p:sp>
      <p:sp>
        <p:nvSpPr>
          <p:cNvPr id="22535" name="Rectangle 6">
            <a:extLst>
              <a:ext uri="{FF2B5EF4-FFF2-40B4-BE49-F238E27FC236}">
                <a16:creationId xmlns:a16="http://schemas.microsoft.com/office/drawing/2014/main" id="{31267043-79CA-4BA6-A0A7-28241D2F384A}"/>
              </a:ext>
            </a:extLst>
          </p:cNvPr>
          <p:cNvSpPr>
            <a:spLocks noChangeArrowheads="1"/>
          </p:cNvSpPr>
          <p:nvPr/>
        </p:nvSpPr>
        <p:spPr bwMode="auto">
          <a:xfrm>
            <a:off x="2362200" y="2438400"/>
            <a:ext cx="20574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0000FF"/>
                </a:solidFill>
              </a:rPr>
              <a:t>为纯阻尼振动</a:t>
            </a:r>
          </a:p>
          <a:p>
            <a:pPr eaLnBrk="1" hangingPunct="1">
              <a:lnSpc>
                <a:spcPct val="130000"/>
              </a:lnSpc>
            </a:pPr>
            <a:r>
              <a:rPr lang="en-US" altLang="zh-CN" i="1">
                <a:solidFill>
                  <a:srgbClr val="0000FF"/>
                </a:solidFill>
              </a:rPr>
              <a:t>t</a:t>
            </a:r>
            <a:r>
              <a:rPr lang="en-US" altLang="zh-CN">
                <a:solidFill>
                  <a:srgbClr val="0000FF"/>
                </a:solidFill>
                <a:sym typeface="Symbol" panose="05050102010706020507" pitchFamily="18" charset="2"/>
              </a:rPr>
              <a:t></a:t>
            </a:r>
            <a:r>
              <a:rPr lang="zh-CN" altLang="en-US">
                <a:solidFill>
                  <a:srgbClr val="0000FF"/>
                </a:solidFill>
              </a:rPr>
              <a:t>此项为零   </a:t>
            </a:r>
          </a:p>
        </p:txBody>
      </p:sp>
      <p:sp>
        <p:nvSpPr>
          <p:cNvPr id="22536" name="Rectangle 7">
            <a:extLst>
              <a:ext uri="{FF2B5EF4-FFF2-40B4-BE49-F238E27FC236}">
                <a16:creationId xmlns:a16="http://schemas.microsoft.com/office/drawing/2014/main" id="{2C4CE83E-9E2F-4F63-8A1E-0E55A27CFD75}"/>
              </a:ext>
            </a:extLst>
          </p:cNvPr>
          <p:cNvSpPr>
            <a:spLocks noChangeArrowheads="1"/>
          </p:cNvSpPr>
          <p:nvPr/>
        </p:nvSpPr>
        <p:spPr bwMode="auto">
          <a:xfrm>
            <a:off x="4876800" y="2514600"/>
            <a:ext cx="27622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FF0000"/>
                </a:solidFill>
              </a:rPr>
              <a:t>不随 </a:t>
            </a:r>
            <a:r>
              <a:rPr lang="en-US" altLang="zh-CN" i="1">
                <a:solidFill>
                  <a:srgbClr val="FF0000"/>
                </a:solidFill>
              </a:rPr>
              <a:t>t </a:t>
            </a:r>
            <a:r>
              <a:rPr lang="zh-CN" altLang="en-US">
                <a:solidFill>
                  <a:srgbClr val="FF0000"/>
                </a:solidFill>
              </a:rPr>
              <a:t>衰减</a:t>
            </a:r>
            <a:r>
              <a:rPr lang="en-US" altLang="zh-CN">
                <a:solidFill>
                  <a:srgbClr val="FF0000"/>
                </a:solidFill>
              </a:rPr>
              <a:t>, </a:t>
            </a:r>
            <a:r>
              <a:rPr lang="zh-CN" altLang="en-US">
                <a:solidFill>
                  <a:srgbClr val="FF0000"/>
                </a:solidFill>
              </a:rPr>
              <a:t>稳态解   </a:t>
            </a:r>
          </a:p>
        </p:txBody>
      </p:sp>
      <p:sp>
        <p:nvSpPr>
          <p:cNvPr id="22537" name="Line 8">
            <a:extLst>
              <a:ext uri="{FF2B5EF4-FFF2-40B4-BE49-F238E27FC236}">
                <a16:creationId xmlns:a16="http://schemas.microsoft.com/office/drawing/2014/main" id="{40D954CC-50BA-4B16-8766-4BBA5A8500D5}"/>
              </a:ext>
            </a:extLst>
          </p:cNvPr>
          <p:cNvSpPr>
            <a:spLocks noChangeShapeType="1"/>
          </p:cNvSpPr>
          <p:nvPr/>
        </p:nvSpPr>
        <p:spPr bwMode="auto">
          <a:xfrm>
            <a:off x="3200400" y="2133600"/>
            <a:ext cx="0" cy="30480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38" name="Line 9">
            <a:extLst>
              <a:ext uri="{FF2B5EF4-FFF2-40B4-BE49-F238E27FC236}">
                <a16:creationId xmlns:a16="http://schemas.microsoft.com/office/drawing/2014/main" id="{1EFB895B-E988-401B-874D-6801CAC374C9}"/>
              </a:ext>
            </a:extLst>
          </p:cNvPr>
          <p:cNvSpPr>
            <a:spLocks noChangeShapeType="1"/>
          </p:cNvSpPr>
          <p:nvPr/>
        </p:nvSpPr>
        <p:spPr bwMode="auto">
          <a:xfrm>
            <a:off x="6096000" y="2209800"/>
            <a:ext cx="0" cy="30480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39" name="Text Box 10">
            <a:extLst>
              <a:ext uri="{FF2B5EF4-FFF2-40B4-BE49-F238E27FC236}">
                <a16:creationId xmlns:a16="http://schemas.microsoft.com/office/drawing/2014/main" id="{9019780C-D1BD-4DC6-98EE-12470BCE9F7D}"/>
              </a:ext>
            </a:extLst>
          </p:cNvPr>
          <p:cNvSpPr txBox="1">
            <a:spLocks noChangeArrowheads="1"/>
          </p:cNvSpPr>
          <p:nvPr/>
        </p:nvSpPr>
        <p:spPr bwMode="auto">
          <a:xfrm>
            <a:off x="1066800" y="3929063"/>
            <a:ext cx="39846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t>(1) </a:t>
            </a:r>
            <a:r>
              <a:rPr lang="zh-CN" altLang="en-US"/>
              <a:t>频率与驱动力频率相同</a:t>
            </a:r>
            <a:r>
              <a:rPr lang="en-US" altLang="zh-CN"/>
              <a:t>.   </a:t>
            </a:r>
          </a:p>
        </p:txBody>
      </p:sp>
      <p:sp>
        <p:nvSpPr>
          <p:cNvPr id="22540" name="Rectangle 11">
            <a:extLst>
              <a:ext uri="{FF2B5EF4-FFF2-40B4-BE49-F238E27FC236}">
                <a16:creationId xmlns:a16="http://schemas.microsoft.com/office/drawing/2014/main" id="{027E060A-213F-4786-8E51-ACEA5CE8CA53}"/>
              </a:ext>
            </a:extLst>
          </p:cNvPr>
          <p:cNvSpPr>
            <a:spLocks noChangeArrowheads="1"/>
          </p:cNvSpPr>
          <p:nvPr/>
        </p:nvSpPr>
        <p:spPr bwMode="auto">
          <a:xfrm>
            <a:off x="1066800" y="4368800"/>
            <a:ext cx="716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t>(2) </a:t>
            </a:r>
            <a:r>
              <a:rPr lang="en-US" altLang="zh-CN" i="1">
                <a:sym typeface="Symbol" panose="05050102010706020507" pitchFamily="18" charset="2"/>
              </a:rPr>
              <a:t></a:t>
            </a:r>
            <a:r>
              <a:rPr lang="zh-CN" altLang="en-US"/>
              <a:t>并非决定于初始条件，是稳定振动的位移与驱动力的相位差</a:t>
            </a:r>
            <a:r>
              <a:rPr lang="en-US" altLang="zh-CN"/>
              <a:t>.</a:t>
            </a:r>
          </a:p>
        </p:txBody>
      </p:sp>
      <p:graphicFrame>
        <p:nvGraphicFramePr>
          <p:cNvPr id="22531" name="Object 12">
            <a:extLst>
              <a:ext uri="{FF2B5EF4-FFF2-40B4-BE49-F238E27FC236}">
                <a16:creationId xmlns:a16="http://schemas.microsoft.com/office/drawing/2014/main" id="{5FE6836F-6B9D-4589-876C-8F569867C18C}"/>
              </a:ext>
            </a:extLst>
          </p:cNvPr>
          <p:cNvGraphicFramePr>
            <a:graphicFrameLocks noChangeAspect="1"/>
          </p:cNvGraphicFramePr>
          <p:nvPr/>
        </p:nvGraphicFramePr>
        <p:xfrm>
          <a:off x="3276600" y="5181600"/>
          <a:ext cx="2133600" cy="900113"/>
        </p:xfrm>
        <a:graphic>
          <a:graphicData uri="http://schemas.openxmlformats.org/presentationml/2006/ole">
            <mc:AlternateContent xmlns:mc="http://schemas.openxmlformats.org/markup-compatibility/2006">
              <mc:Choice xmlns:v="urn:schemas-microsoft-com:vml" Requires="v">
                <p:oleObj spid="_x0000_s22542" name="Equation" r:id="rId5" imgW="1054080" imgH="444240" progId="Equation.3">
                  <p:embed/>
                </p:oleObj>
              </mc:Choice>
              <mc:Fallback>
                <p:oleObj name="Equation" r:id="rId5" imgW="1054080" imgH="44424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181600"/>
                        <a:ext cx="213360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3554" name="Object 2">
            <a:extLst>
              <a:ext uri="{FF2B5EF4-FFF2-40B4-BE49-F238E27FC236}">
                <a16:creationId xmlns:a16="http://schemas.microsoft.com/office/drawing/2014/main" id="{E2FEF41D-635F-4D64-A0B6-6205967A53C4}"/>
              </a:ext>
            </a:extLst>
          </p:cNvPr>
          <p:cNvGraphicFramePr>
            <a:graphicFrameLocks noChangeAspect="1"/>
          </p:cNvGraphicFramePr>
          <p:nvPr/>
        </p:nvGraphicFramePr>
        <p:xfrm>
          <a:off x="1295400" y="1447800"/>
          <a:ext cx="3733800" cy="1004888"/>
        </p:xfrm>
        <a:graphic>
          <a:graphicData uri="http://schemas.openxmlformats.org/presentationml/2006/ole">
            <mc:AlternateContent xmlns:mc="http://schemas.openxmlformats.org/markup-compatibility/2006">
              <mc:Choice xmlns:v="urn:schemas-microsoft-com:vml" Requires="v">
                <p:oleObj spid="_x0000_s23587" name="Equation" r:id="rId3" imgW="1841400" imgH="495000" progId="Equation.3">
                  <p:embed/>
                </p:oleObj>
              </mc:Choice>
              <mc:Fallback>
                <p:oleObj name="Equation" r:id="rId3" imgW="1841400" imgH="49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447800"/>
                        <a:ext cx="37338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5" name="Rectangle 3">
            <a:extLst>
              <a:ext uri="{FF2B5EF4-FFF2-40B4-BE49-F238E27FC236}">
                <a16:creationId xmlns:a16="http://schemas.microsoft.com/office/drawing/2014/main" id="{3F32BA05-589A-438D-89A3-9F3C8DCB7443}"/>
              </a:ext>
            </a:extLst>
          </p:cNvPr>
          <p:cNvSpPr>
            <a:spLocks noChangeArrowheads="1"/>
          </p:cNvSpPr>
          <p:nvPr/>
        </p:nvSpPr>
        <p:spPr bwMode="auto">
          <a:xfrm>
            <a:off x="1143000" y="533400"/>
            <a:ext cx="329406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t>(3)  </a:t>
            </a:r>
            <a:r>
              <a:rPr lang="en-US" altLang="zh-CN" i="1"/>
              <a:t>A</a:t>
            </a:r>
            <a:r>
              <a:rPr lang="en-US" altLang="zh-CN" baseline="-25000"/>
              <a:t>0</a:t>
            </a:r>
            <a:r>
              <a:rPr lang="zh-CN" altLang="en-US"/>
              <a:t>由固有参量决定  </a:t>
            </a:r>
          </a:p>
        </p:txBody>
      </p:sp>
      <p:grpSp>
        <p:nvGrpSpPr>
          <p:cNvPr id="23556" name="Group 4">
            <a:extLst>
              <a:ext uri="{FF2B5EF4-FFF2-40B4-BE49-F238E27FC236}">
                <a16:creationId xmlns:a16="http://schemas.microsoft.com/office/drawing/2014/main" id="{6454DC7B-F4B2-4D0E-9C09-1E9621EF79E3}"/>
              </a:ext>
            </a:extLst>
          </p:cNvPr>
          <p:cNvGrpSpPr>
            <a:grpSpLocks/>
          </p:cNvGrpSpPr>
          <p:nvPr/>
        </p:nvGrpSpPr>
        <p:grpSpPr bwMode="auto">
          <a:xfrm>
            <a:off x="5410200" y="1066800"/>
            <a:ext cx="2727325" cy="1447800"/>
            <a:chOff x="3408" y="672"/>
            <a:chExt cx="1718" cy="912"/>
          </a:xfrm>
        </p:grpSpPr>
        <p:grpSp>
          <p:nvGrpSpPr>
            <p:cNvPr id="23557" name="Group 5">
              <a:extLst>
                <a:ext uri="{FF2B5EF4-FFF2-40B4-BE49-F238E27FC236}">
                  <a16:creationId xmlns:a16="http://schemas.microsoft.com/office/drawing/2014/main" id="{24CF8206-F963-4C93-8E76-33BC988F2C30}"/>
                </a:ext>
              </a:extLst>
            </p:cNvPr>
            <p:cNvGrpSpPr>
              <a:grpSpLocks/>
            </p:cNvGrpSpPr>
            <p:nvPr/>
          </p:nvGrpSpPr>
          <p:grpSpPr bwMode="auto">
            <a:xfrm>
              <a:off x="3588" y="879"/>
              <a:ext cx="1288" cy="587"/>
              <a:chOff x="720" y="720"/>
              <a:chExt cx="4464" cy="1440"/>
            </a:xfrm>
          </p:grpSpPr>
          <p:grpSp>
            <p:nvGrpSpPr>
              <p:cNvPr id="23567" name="Group 6">
                <a:extLst>
                  <a:ext uri="{FF2B5EF4-FFF2-40B4-BE49-F238E27FC236}">
                    <a16:creationId xmlns:a16="http://schemas.microsoft.com/office/drawing/2014/main" id="{76B24499-6E2D-4F8F-A70C-4660C87EE4F5}"/>
                  </a:ext>
                </a:extLst>
              </p:cNvPr>
              <p:cNvGrpSpPr>
                <a:grpSpLocks/>
              </p:cNvGrpSpPr>
              <p:nvPr/>
            </p:nvGrpSpPr>
            <p:grpSpPr bwMode="auto">
              <a:xfrm>
                <a:off x="1728" y="720"/>
                <a:ext cx="3456" cy="1440"/>
                <a:chOff x="1008" y="576"/>
                <a:chExt cx="3456" cy="1440"/>
              </a:xfrm>
            </p:grpSpPr>
            <p:grpSp>
              <p:nvGrpSpPr>
                <p:cNvPr id="23569" name="Group 7">
                  <a:extLst>
                    <a:ext uri="{FF2B5EF4-FFF2-40B4-BE49-F238E27FC236}">
                      <a16:creationId xmlns:a16="http://schemas.microsoft.com/office/drawing/2014/main" id="{859A5F3B-7A13-40DC-B30F-FD6DACAB4607}"/>
                    </a:ext>
                  </a:extLst>
                </p:cNvPr>
                <p:cNvGrpSpPr>
                  <a:grpSpLocks/>
                </p:cNvGrpSpPr>
                <p:nvPr/>
              </p:nvGrpSpPr>
              <p:grpSpPr bwMode="auto">
                <a:xfrm>
                  <a:off x="1008" y="576"/>
                  <a:ext cx="576" cy="1440"/>
                  <a:chOff x="2880" y="2112"/>
                  <a:chExt cx="2304" cy="2016"/>
                </a:xfrm>
              </p:grpSpPr>
              <p:sp>
                <p:nvSpPr>
                  <p:cNvPr id="23585" name="Freeform 8">
                    <a:extLst>
                      <a:ext uri="{FF2B5EF4-FFF2-40B4-BE49-F238E27FC236}">
                        <a16:creationId xmlns:a16="http://schemas.microsoft.com/office/drawing/2014/main" id="{21E9876B-9971-4464-8049-CB5A9755F400}"/>
                      </a:ext>
                    </a:extLst>
                  </p:cNvPr>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86" name="Freeform 9">
                    <a:extLst>
                      <a:ext uri="{FF2B5EF4-FFF2-40B4-BE49-F238E27FC236}">
                        <a16:creationId xmlns:a16="http://schemas.microsoft.com/office/drawing/2014/main" id="{FF7DBE39-47D3-409D-B1CD-7E97C7541F46}"/>
                      </a:ext>
                    </a:extLst>
                  </p:cNvPr>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70" name="Group 10">
                  <a:extLst>
                    <a:ext uri="{FF2B5EF4-FFF2-40B4-BE49-F238E27FC236}">
                      <a16:creationId xmlns:a16="http://schemas.microsoft.com/office/drawing/2014/main" id="{A738BCB2-F294-4A5F-B185-92D4E788B26A}"/>
                    </a:ext>
                  </a:extLst>
                </p:cNvPr>
                <p:cNvGrpSpPr>
                  <a:grpSpLocks/>
                </p:cNvGrpSpPr>
                <p:nvPr/>
              </p:nvGrpSpPr>
              <p:grpSpPr bwMode="auto">
                <a:xfrm>
                  <a:off x="1584" y="576"/>
                  <a:ext cx="576" cy="1440"/>
                  <a:chOff x="2880" y="2112"/>
                  <a:chExt cx="2304" cy="2016"/>
                </a:xfrm>
              </p:grpSpPr>
              <p:sp>
                <p:nvSpPr>
                  <p:cNvPr id="23583" name="Freeform 11">
                    <a:extLst>
                      <a:ext uri="{FF2B5EF4-FFF2-40B4-BE49-F238E27FC236}">
                        <a16:creationId xmlns:a16="http://schemas.microsoft.com/office/drawing/2014/main" id="{DA952F32-E2DD-4D18-8F92-EBCA8C936499}"/>
                      </a:ext>
                    </a:extLst>
                  </p:cNvPr>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84" name="Freeform 12">
                    <a:extLst>
                      <a:ext uri="{FF2B5EF4-FFF2-40B4-BE49-F238E27FC236}">
                        <a16:creationId xmlns:a16="http://schemas.microsoft.com/office/drawing/2014/main" id="{A98DD53E-DA85-41B5-A1D4-2ADD536393AF}"/>
                      </a:ext>
                    </a:extLst>
                  </p:cNvPr>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71" name="Group 13">
                  <a:extLst>
                    <a:ext uri="{FF2B5EF4-FFF2-40B4-BE49-F238E27FC236}">
                      <a16:creationId xmlns:a16="http://schemas.microsoft.com/office/drawing/2014/main" id="{466B993C-BF49-4B20-9DC8-7BB11D3DFC4F}"/>
                    </a:ext>
                  </a:extLst>
                </p:cNvPr>
                <p:cNvGrpSpPr>
                  <a:grpSpLocks/>
                </p:cNvGrpSpPr>
                <p:nvPr/>
              </p:nvGrpSpPr>
              <p:grpSpPr bwMode="auto">
                <a:xfrm>
                  <a:off x="2160" y="576"/>
                  <a:ext cx="576" cy="1440"/>
                  <a:chOff x="2880" y="2112"/>
                  <a:chExt cx="2304" cy="2016"/>
                </a:xfrm>
              </p:grpSpPr>
              <p:sp>
                <p:nvSpPr>
                  <p:cNvPr id="23581" name="Freeform 14">
                    <a:extLst>
                      <a:ext uri="{FF2B5EF4-FFF2-40B4-BE49-F238E27FC236}">
                        <a16:creationId xmlns:a16="http://schemas.microsoft.com/office/drawing/2014/main" id="{760462CC-C6DD-4AB6-A639-3858696AA3EC}"/>
                      </a:ext>
                    </a:extLst>
                  </p:cNvPr>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82" name="Freeform 15">
                    <a:extLst>
                      <a:ext uri="{FF2B5EF4-FFF2-40B4-BE49-F238E27FC236}">
                        <a16:creationId xmlns:a16="http://schemas.microsoft.com/office/drawing/2014/main" id="{6E906CC0-AEC6-4B54-93D6-E7E5BE6BE506}"/>
                      </a:ext>
                    </a:extLst>
                  </p:cNvPr>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72" name="Group 16">
                  <a:extLst>
                    <a:ext uri="{FF2B5EF4-FFF2-40B4-BE49-F238E27FC236}">
                      <a16:creationId xmlns:a16="http://schemas.microsoft.com/office/drawing/2014/main" id="{F5AA8837-EDF5-4E05-8BF9-A7DB9F6FBFD3}"/>
                    </a:ext>
                  </a:extLst>
                </p:cNvPr>
                <p:cNvGrpSpPr>
                  <a:grpSpLocks/>
                </p:cNvGrpSpPr>
                <p:nvPr/>
              </p:nvGrpSpPr>
              <p:grpSpPr bwMode="auto">
                <a:xfrm>
                  <a:off x="2736" y="576"/>
                  <a:ext cx="576" cy="1440"/>
                  <a:chOff x="2880" y="2112"/>
                  <a:chExt cx="2304" cy="2016"/>
                </a:xfrm>
              </p:grpSpPr>
              <p:sp>
                <p:nvSpPr>
                  <p:cNvPr id="23579" name="Freeform 17">
                    <a:extLst>
                      <a:ext uri="{FF2B5EF4-FFF2-40B4-BE49-F238E27FC236}">
                        <a16:creationId xmlns:a16="http://schemas.microsoft.com/office/drawing/2014/main" id="{0D86DB5E-4532-4185-946C-5DCD1FB69BD2}"/>
                      </a:ext>
                    </a:extLst>
                  </p:cNvPr>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80" name="Freeform 18">
                    <a:extLst>
                      <a:ext uri="{FF2B5EF4-FFF2-40B4-BE49-F238E27FC236}">
                        <a16:creationId xmlns:a16="http://schemas.microsoft.com/office/drawing/2014/main" id="{C83610B1-95F6-4D07-A42C-24F79460F71B}"/>
                      </a:ext>
                    </a:extLst>
                  </p:cNvPr>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73" name="Group 19">
                  <a:extLst>
                    <a:ext uri="{FF2B5EF4-FFF2-40B4-BE49-F238E27FC236}">
                      <a16:creationId xmlns:a16="http://schemas.microsoft.com/office/drawing/2014/main" id="{873AD362-0CEF-4E03-BCF8-0439531CC858}"/>
                    </a:ext>
                  </a:extLst>
                </p:cNvPr>
                <p:cNvGrpSpPr>
                  <a:grpSpLocks/>
                </p:cNvGrpSpPr>
                <p:nvPr/>
              </p:nvGrpSpPr>
              <p:grpSpPr bwMode="auto">
                <a:xfrm>
                  <a:off x="3312" y="576"/>
                  <a:ext cx="576" cy="1440"/>
                  <a:chOff x="2880" y="2112"/>
                  <a:chExt cx="2304" cy="2016"/>
                </a:xfrm>
              </p:grpSpPr>
              <p:sp>
                <p:nvSpPr>
                  <p:cNvPr id="23577" name="Freeform 20">
                    <a:extLst>
                      <a:ext uri="{FF2B5EF4-FFF2-40B4-BE49-F238E27FC236}">
                        <a16:creationId xmlns:a16="http://schemas.microsoft.com/office/drawing/2014/main" id="{F119A90B-07D5-4793-9BAA-7AF742F0B048}"/>
                      </a:ext>
                    </a:extLst>
                  </p:cNvPr>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8" name="Freeform 21">
                    <a:extLst>
                      <a:ext uri="{FF2B5EF4-FFF2-40B4-BE49-F238E27FC236}">
                        <a16:creationId xmlns:a16="http://schemas.microsoft.com/office/drawing/2014/main" id="{BB2DDA80-EB4A-4D3A-A601-9CCA37CDDC4E}"/>
                      </a:ext>
                    </a:extLst>
                  </p:cNvPr>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74" name="Group 22">
                  <a:extLst>
                    <a:ext uri="{FF2B5EF4-FFF2-40B4-BE49-F238E27FC236}">
                      <a16:creationId xmlns:a16="http://schemas.microsoft.com/office/drawing/2014/main" id="{550902F9-8E9C-450B-A5CE-BA611E80AC7A}"/>
                    </a:ext>
                  </a:extLst>
                </p:cNvPr>
                <p:cNvGrpSpPr>
                  <a:grpSpLocks/>
                </p:cNvGrpSpPr>
                <p:nvPr/>
              </p:nvGrpSpPr>
              <p:grpSpPr bwMode="auto">
                <a:xfrm>
                  <a:off x="3888" y="576"/>
                  <a:ext cx="576" cy="1440"/>
                  <a:chOff x="2880" y="2112"/>
                  <a:chExt cx="2304" cy="2016"/>
                </a:xfrm>
              </p:grpSpPr>
              <p:sp>
                <p:nvSpPr>
                  <p:cNvPr id="23575" name="Freeform 23">
                    <a:extLst>
                      <a:ext uri="{FF2B5EF4-FFF2-40B4-BE49-F238E27FC236}">
                        <a16:creationId xmlns:a16="http://schemas.microsoft.com/office/drawing/2014/main" id="{4C6B5C87-7C79-49B3-9BFC-B0CF5F98AF5C}"/>
                      </a:ext>
                    </a:extLst>
                  </p:cNvPr>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6" name="Freeform 24">
                    <a:extLst>
                      <a:ext uri="{FF2B5EF4-FFF2-40B4-BE49-F238E27FC236}">
                        <a16:creationId xmlns:a16="http://schemas.microsoft.com/office/drawing/2014/main" id="{510B802D-E5A0-40EC-95A3-135F644F0A87}"/>
                      </a:ext>
                    </a:extLst>
                  </p:cNvPr>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23568" name="Freeform 25">
                <a:extLst>
                  <a:ext uri="{FF2B5EF4-FFF2-40B4-BE49-F238E27FC236}">
                    <a16:creationId xmlns:a16="http://schemas.microsoft.com/office/drawing/2014/main" id="{DED4DD00-8898-4993-8055-DB2F6C07E08E}"/>
                  </a:ext>
                </a:extLst>
              </p:cNvPr>
              <p:cNvSpPr>
                <a:spLocks/>
              </p:cNvSpPr>
              <p:nvPr/>
            </p:nvSpPr>
            <p:spPr bwMode="auto">
              <a:xfrm>
                <a:off x="720" y="856"/>
                <a:ext cx="1008" cy="1256"/>
              </a:xfrm>
              <a:custGeom>
                <a:avLst/>
                <a:gdLst>
                  <a:gd name="T0" fmla="*/ 1008 w 1008"/>
                  <a:gd name="T1" fmla="*/ 600 h 1256"/>
                  <a:gd name="T2" fmla="*/ 912 w 1008"/>
                  <a:gd name="T3" fmla="*/ 1032 h 1256"/>
                  <a:gd name="T4" fmla="*/ 864 w 1008"/>
                  <a:gd name="T5" fmla="*/ 1224 h 1256"/>
                  <a:gd name="T6" fmla="*/ 768 w 1008"/>
                  <a:gd name="T7" fmla="*/ 1080 h 1256"/>
                  <a:gd name="T8" fmla="*/ 672 w 1008"/>
                  <a:gd name="T9" fmla="*/ 168 h 1256"/>
                  <a:gd name="T10" fmla="*/ 624 w 1008"/>
                  <a:gd name="T11" fmla="*/ 72 h 1256"/>
                  <a:gd name="T12" fmla="*/ 576 w 1008"/>
                  <a:gd name="T13" fmla="*/ 168 h 1256"/>
                  <a:gd name="T14" fmla="*/ 480 w 1008"/>
                  <a:gd name="T15" fmla="*/ 888 h 1256"/>
                  <a:gd name="T16" fmla="*/ 432 w 1008"/>
                  <a:gd name="T17" fmla="*/ 1032 h 1256"/>
                  <a:gd name="T18" fmla="*/ 336 w 1008"/>
                  <a:gd name="T19" fmla="*/ 312 h 1256"/>
                  <a:gd name="T20" fmla="*/ 192 w 1008"/>
                  <a:gd name="T21" fmla="*/ 744 h 1256"/>
                  <a:gd name="T22" fmla="*/ 96 w 1008"/>
                  <a:gd name="T23" fmla="*/ 504 h 1256"/>
                  <a:gd name="T24" fmla="*/ 0 w 1008"/>
                  <a:gd name="T25" fmla="*/ 600 h 12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8"/>
                  <a:gd name="T40" fmla="*/ 0 h 1256"/>
                  <a:gd name="T41" fmla="*/ 1008 w 1008"/>
                  <a:gd name="T42" fmla="*/ 1256 h 12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8" h="1256">
                    <a:moveTo>
                      <a:pt x="1008" y="600"/>
                    </a:moveTo>
                    <a:cubicBezTo>
                      <a:pt x="972" y="764"/>
                      <a:pt x="936" y="928"/>
                      <a:pt x="912" y="1032"/>
                    </a:cubicBezTo>
                    <a:cubicBezTo>
                      <a:pt x="888" y="1136"/>
                      <a:pt x="888" y="1216"/>
                      <a:pt x="864" y="1224"/>
                    </a:cubicBezTo>
                    <a:cubicBezTo>
                      <a:pt x="840" y="1232"/>
                      <a:pt x="800" y="1256"/>
                      <a:pt x="768" y="1080"/>
                    </a:cubicBezTo>
                    <a:cubicBezTo>
                      <a:pt x="736" y="904"/>
                      <a:pt x="696" y="336"/>
                      <a:pt x="672" y="168"/>
                    </a:cubicBezTo>
                    <a:cubicBezTo>
                      <a:pt x="648" y="0"/>
                      <a:pt x="640" y="72"/>
                      <a:pt x="624" y="72"/>
                    </a:cubicBezTo>
                    <a:cubicBezTo>
                      <a:pt x="608" y="72"/>
                      <a:pt x="600" y="32"/>
                      <a:pt x="576" y="168"/>
                    </a:cubicBezTo>
                    <a:cubicBezTo>
                      <a:pt x="552" y="304"/>
                      <a:pt x="504" y="744"/>
                      <a:pt x="480" y="888"/>
                    </a:cubicBezTo>
                    <a:cubicBezTo>
                      <a:pt x="456" y="1032"/>
                      <a:pt x="456" y="1128"/>
                      <a:pt x="432" y="1032"/>
                    </a:cubicBezTo>
                    <a:cubicBezTo>
                      <a:pt x="408" y="936"/>
                      <a:pt x="376" y="360"/>
                      <a:pt x="336" y="312"/>
                    </a:cubicBezTo>
                    <a:cubicBezTo>
                      <a:pt x="296" y="264"/>
                      <a:pt x="232" y="712"/>
                      <a:pt x="192" y="744"/>
                    </a:cubicBezTo>
                    <a:cubicBezTo>
                      <a:pt x="152" y="776"/>
                      <a:pt x="128" y="528"/>
                      <a:pt x="96" y="504"/>
                    </a:cubicBezTo>
                    <a:cubicBezTo>
                      <a:pt x="64" y="480"/>
                      <a:pt x="16" y="584"/>
                      <a:pt x="0" y="600"/>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58" name="Group 26">
              <a:extLst>
                <a:ext uri="{FF2B5EF4-FFF2-40B4-BE49-F238E27FC236}">
                  <a16:creationId xmlns:a16="http://schemas.microsoft.com/office/drawing/2014/main" id="{A46DBE40-CB54-4399-9A13-B71497971AC3}"/>
                </a:ext>
              </a:extLst>
            </p:cNvPr>
            <p:cNvGrpSpPr>
              <a:grpSpLocks/>
            </p:cNvGrpSpPr>
            <p:nvPr/>
          </p:nvGrpSpPr>
          <p:grpSpPr bwMode="auto">
            <a:xfrm>
              <a:off x="3583" y="846"/>
              <a:ext cx="1272" cy="649"/>
              <a:chOff x="720" y="960"/>
              <a:chExt cx="3744" cy="1224"/>
            </a:xfrm>
          </p:grpSpPr>
          <p:sp>
            <p:nvSpPr>
              <p:cNvPr id="23565" name="Freeform 27">
                <a:extLst>
                  <a:ext uri="{FF2B5EF4-FFF2-40B4-BE49-F238E27FC236}">
                    <a16:creationId xmlns:a16="http://schemas.microsoft.com/office/drawing/2014/main" id="{0CB60FF2-C0CB-45AC-A81A-68FC401828A6}"/>
                  </a:ext>
                </a:extLst>
              </p:cNvPr>
              <p:cNvSpPr>
                <a:spLocks/>
              </p:cNvSpPr>
              <p:nvPr/>
            </p:nvSpPr>
            <p:spPr bwMode="auto">
              <a:xfrm>
                <a:off x="720" y="960"/>
                <a:ext cx="3744" cy="600"/>
              </a:xfrm>
              <a:custGeom>
                <a:avLst/>
                <a:gdLst>
                  <a:gd name="T0" fmla="*/ 0 w 3744"/>
                  <a:gd name="T1" fmla="*/ 600 h 600"/>
                  <a:gd name="T2" fmla="*/ 288 w 3744"/>
                  <a:gd name="T3" fmla="*/ 360 h 600"/>
                  <a:gd name="T4" fmla="*/ 528 w 3744"/>
                  <a:gd name="T5" fmla="*/ 168 h 600"/>
                  <a:gd name="T6" fmla="*/ 960 w 3744"/>
                  <a:gd name="T7" fmla="*/ 24 h 600"/>
                  <a:gd name="T8" fmla="*/ 1968 w 3744"/>
                  <a:gd name="T9" fmla="*/ 24 h 600"/>
                  <a:gd name="T10" fmla="*/ 3744 w 3744"/>
                  <a:gd name="T11" fmla="*/ 24 h 600"/>
                  <a:gd name="T12" fmla="*/ 0 60000 65536"/>
                  <a:gd name="T13" fmla="*/ 0 60000 65536"/>
                  <a:gd name="T14" fmla="*/ 0 60000 65536"/>
                  <a:gd name="T15" fmla="*/ 0 60000 65536"/>
                  <a:gd name="T16" fmla="*/ 0 60000 65536"/>
                  <a:gd name="T17" fmla="*/ 0 60000 65536"/>
                  <a:gd name="T18" fmla="*/ 0 w 3744"/>
                  <a:gd name="T19" fmla="*/ 0 h 600"/>
                  <a:gd name="T20" fmla="*/ 3744 w 3744"/>
                  <a:gd name="T21" fmla="*/ 600 h 600"/>
                </a:gdLst>
                <a:ahLst/>
                <a:cxnLst>
                  <a:cxn ang="T12">
                    <a:pos x="T0" y="T1"/>
                  </a:cxn>
                  <a:cxn ang="T13">
                    <a:pos x="T2" y="T3"/>
                  </a:cxn>
                  <a:cxn ang="T14">
                    <a:pos x="T4" y="T5"/>
                  </a:cxn>
                  <a:cxn ang="T15">
                    <a:pos x="T6" y="T7"/>
                  </a:cxn>
                  <a:cxn ang="T16">
                    <a:pos x="T8" y="T9"/>
                  </a:cxn>
                  <a:cxn ang="T17">
                    <a:pos x="T10" y="T11"/>
                  </a:cxn>
                </a:cxnLst>
                <a:rect l="T18" t="T19" r="T20" b="T21"/>
                <a:pathLst>
                  <a:path w="3744" h="600">
                    <a:moveTo>
                      <a:pt x="0" y="600"/>
                    </a:moveTo>
                    <a:cubicBezTo>
                      <a:pt x="100" y="516"/>
                      <a:pt x="200" y="432"/>
                      <a:pt x="288" y="360"/>
                    </a:cubicBezTo>
                    <a:cubicBezTo>
                      <a:pt x="376" y="288"/>
                      <a:pt x="416" y="224"/>
                      <a:pt x="528" y="168"/>
                    </a:cubicBezTo>
                    <a:cubicBezTo>
                      <a:pt x="640" y="112"/>
                      <a:pt x="720" y="48"/>
                      <a:pt x="960" y="24"/>
                    </a:cubicBezTo>
                    <a:cubicBezTo>
                      <a:pt x="1200" y="0"/>
                      <a:pt x="1504" y="24"/>
                      <a:pt x="1968" y="24"/>
                    </a:cubicBezTo>
                    <a:cubicBezTo>
                      <a:pt x="2432" y="24"/>
                      <a:pt x="3448" y="24"/>
                      <a:pt x="3744" y="24"/>
                    </a:cubicBezTo>
                  </a:path>
                </a:pathLst>
              </a:custGeom>
              <a:noFill/>
              <a:ln w="9525" cap="flat">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66" name="Freeform 28">
                <a:extLst>
                  <a:ext uri="{FF2B5EF4-FFF2-40B4-BE49-F238E27FC236}">
                    <a16:creationId xmlns:a16="http://schemas.microsoft.com/office/drawing/2014/main" id="{C07FB1A7-DEE1-4F70-A8DA-DDDF26020E32}"/>
                  </a:ext>
                </a:extLst>
              </p:cNvPr>
              <p:cNvSpPr>
                <a:spLocks/>
              </p:cNvSpPr>
              <p:nvPr/>
            </p:nvSpPr>
            <p:spPr bwMode="auto">
              <a:xfrm flipV="1">
                <a:off x="720" y="1584"/>
                <a:ext cx="3744" cy="600"/>
              </a:xfrm>
              <a:custGeom>
                <a:avLst/>
                <a:gdLst>
                  <a:gd name="T0" fmla="*/ 0 w 3744"/>
                  <a:gd name="T1" fmla="*/ 600 h 600"/>
                  <a:gd name="T2" fmla="*/ 288 w 3744"/>
                  <a:gd name="T3" fmla="*/ 360 h 600"/>
                  <a:gd name="T4" fmla="*/ 528 w 3744"/>
                  <a:gd name="T5" fmla="*/ 168 h 600"/>
                  <a:gd name="T6" fmla="*/ 960 w 3744"/>
                  <a:gd name="T7" fmla="*/ 24 h 600"/>
                  <a:gd name="T8" fmla="*/ 1968 w 3744"/>
                  <a:gd name="T9" fmla="*/ 24 h 600"/>
                  <a:gd name="T10" fmla="*/ 3744 w 3744"/>
                  <a:gd name="T11" fmla="*/ 24 h 600"/>
                  <a:gd name="T12" fmla="*/ 0 60000 65536"/>
                  <a:gd name="T13" fmla="*/ 0 60000 65536"/>
                  <a:gd name="T14" fmla="*/ 0 60000 65536"/>
                  <a:gd name="T15" fmla="*/ 0 60000 65536"/>
                  <a:gd name="T16" fmla="*/ 0 60000 65536"/>
                  <a:gd name="T17" fmla="*/ 0 60000 65536"/>
                  <a:gd name="T18" fmla="*/ 0 w 3744"/>
                  <a:gd name="T19" fmla="*/ 0 h 600"/>
                  <a:gd name="T20" fmla="*/ 3744 w 3744"/>
                  <a:gd name="T21" fmla="*/ 600 h 600"/>
                </a:gdLst>
                <a:ahLst/>
                <a:cxnLst>
                  <a:cxn ang="T12">
                    <a:pos x="T0" y="T1"/>
                  </a:cxn>
                  <a:cxn ang="T13">
                    <a:pos x="T2" y="T3"/>
                  </a:cxn>
                  <a:cxn ang="T14">
                    <a:pos x="T4" y="T5"/>
                  </a:cxn>
                  <a:cxn ang="T15">
                    <a:pos x="T6" y="T7"/>
                  </a:cxn>
                  <a:cxn ang="T16">
                    <a:pos x="T8" y="T9"/>
                  </a:cxn>
                  <a:cxn ang="T17">
                    <a:pos x="T10" y="T11"/>
                  </a:cxn>
                </a:cxnLst>
                <a:rect l="T18" t="T19" r="T20" b="T21"/>
                <a:pathLst>
                  <a:path w="3744" h="600">
                    <a:moveTo>
                      <a:pt x="0" y="600"/>
                    </a:moveTo>
                    <a:cubicBezTo>
                      <a:pt x="100" y="516"/>
                      <a:pt x="200" y="432"/>
                      <a:pt x="288" y="360"/>
                    </a:cubicBezTo>
                    <a:cubicBezTo>
                      <a:pt x="376" y="288"/>
                      <a:pt x="416" y="224"/>
                      <a:pt x="528" y="168"/>
                    </a:cubicBezTo>
                    <a:cubicBezTo>
                      <a:pt x="640" y="112"/>
                      <a:pt x="720" y="48"/>
                      <a:pt x="960" y="24"/>
                    </a:cubicBezTo>
                    <a:cubicBezTo>
                      <a:pt x="1200" y="0"/>
                      <a:pt x="1504" y="24"/>
                      <a:pt x="1968" y="24"/>
                    </a:cubicBezTo>
                    <a:cubicBezTo>
                      <a:pt x="2432" y="24"/>
                      <a:pt x="3448" y="24"/>
                      <a:pt x="3744" y="24"/>
                    </a:cubicBezTo>
                  </a:path>
                </a:pathLst>
              </a:custGeom>
              <a:noFill/>
              <a:ln w="9525" cap="flat">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59" name="Group 29">
              <a:extLst>
                <a:ext uri="{FF2B5EF4-FFF2-40B4-BE49-F238E27FC236}">
                  <a16:creationId xmlns:a16="http://schemas.microsoft.com/office/drawing/2014/main" id="{69B415DF-E912-4381-8A51-0782F44D5DE0}"/>
                </a:ext>
              </a:extLst>
            </p:cNvPr>
            <p:cNvGrpSpPr>
              <a:grpSpLocks/>
            </p:cNvGrpSpPr>
            <p:nvPr/>
          </p:nvGrpSpPr>
          <p:grpSpPr bwMode="auto">
            <a:xfrm>
              <a:off x="3408" y="672"/>
              <a:ext cx="1718" cy="912"/>
              <a:chOff x="2832" y="576"/>
              <a:chExt cx="2356" cy="1008"/>
            </a:xfrm>
          </p:grpSpPr>
          <p:grpSp>
            <p:nvGrpSpPr>
              <p:cNvPr id="23560" name="Group 30">
                <a:extLst>
                  <a:ext uri="{FF2B5EF4-FFF2-40B4-BE49-F238E27FC236}">
                    <a16:creationId xmlns:a16="http://schemas.microsoft.com/office/drawing/2014/main" id="{0FA6178E-E01D-42AF-9B53-ECF6CCABA7CA}"/>
                  </a:ext>
                </a:extLst>
              </p:cNvPr>
              <p:cNvGrpSpPr>
                <a:grpSpLocks/>
              </p:cNvGrpSpPr>
              <p:nvPr/>
            </p:nvGrpSpPr>
            <p:grpSpPr bwMode="auto">
              <a:xfrm>
                <a:off x="2919" y="682"/>
                <a:ext cx="2217" cy="902"/>
                <a:chOff x="2919" y="682"/>
                <a:chExt cx="2217" cy="902"/>
              </a:xfrm>
            </p:grpSpPr>
            <p:sp>
              <p:nvSpPr>
                <p:cNvPr id="23563" name="Line 31">
                  <a:extLst>
                    <a:ext uri="{FF2B5EF4-FFF2-40B4-BE49-F238E27FC236}">
                      <a16:creationId xmlns:a16="http://schemas.microsoft.com/office/drawing/2014/main" id="{5C8B04E4-8B8C-4D28-92E0-1515E7C9253C}"/>
                    </a:ext>
                  </a:extLst>
                </p:cNvPr>
                <p:cNvSpPr>
                  <a:spLocks noChangeShapeType="1"/>
                </p:cNvSpPr>
                <p:nvPr/>
              </p:nvSpPr>
              <p:spPr bwMode="auto">
                <a:xfrm>
                  <a:off x="2919" y="1133"/>
                  <a:ext cx="2217"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32">
                  <a:extLst>
                    <a:ext uri="{FF2B5EF4-FFF2-40B4-BE49-F238E27FC236}">
                      <a16:creationId xmlns:a16="http://schemas.microsoft.com/office/drawing/2014/main" id="{146E55C3-414B-441B-831B-30DC99D1EEE9}"/>
                    </a:ext>
                  </a:extLst>
                </p:cNvPr>
                <p:cNvSpPr>
                  <a:spLocks noChangeShapeType="1"/>
                </p:cNvSpPr>
                <p:nvPr/>
              </p:nvSpPr>
              <p:spPr bwMode="auto">
                <a:xfrm flipV="1">
                  <a:off x="3067" y="682"/>
                  <a:ext cx="0" cy="90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561" name="Text Box 33">
                <a:extLst>
                  <a:ext uri="{FF2B5EF4-FFF2-40B4-BE49-F238E27FC236}">
                    <a16:creationId xmlns:a16="http://schemas.microsoft.com/office/drawing/2014/main" id="{732AD400-A8A2-466A-8FCD-142D7B8E4ACA}"/>
                  </a:ext>
                </a:extLst>
              </p:cNvPr>
              <p:cNvSpPr txBox="1">
                <a:spLocks noChangeArrowheads="1"/>
              </p:cNvSpPr>
              <p:nvPr/>
            </p:nvSpPr>
            <p:spPr bwMode="auto">
              <a:xfrm>
                <a:off x="4944" y="1104"/>
                <a:ext cx="24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ea typeface="楷体_GB2312" pitchFamily="49" charset="-122"/>
                  </a:rPr>
                  <a:t>t</a:t>
                </a:r>
              </a:p>
            </p:txBody>
          </p:sp>
          <p:sp>
            <p:nvSpPr>
              <p:cNvPr id="23562" name="Text Box 34">
                <a:extLst>
                  <a:ext uri="{FF2B5EF4-FFF2-40B4-BE49-F238E27FC236}">
                    <a16:creationId xmlns:a16="http://schemas.microsoft.com/office/drawing/2014/main" id="{B05D246E-E052-43E5-B9CB-6999ADCFBC94}"/>
                  </a:ext>
                </a:extLst>
              </p:cNvPr>
              <p:cNvSpPr txBox="1">
                <a:spLocks noChangeArrowheads="1"/>
              </p:cNvSpPr>
              <p:nvPr/>
            </p:nvSpPr>
            <p:spPr bwMode="auto">
              <a:xfrm>
                <a:off x="2832" y="576"/>
                <a:ext cx="313"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ea typeface="楷体_GB2312" pitchFamily="49" charset="-122"/>
                  </a:rPr>
                  <a:t>x</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500"/>
                                        <p:tgtEl>
                                          <p:spTgt spid="69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2" name="Text Box 2">
            <a:extLst>
              <a:ext uri="{FF2B5EF4-FFF2-40B4-BE49-F238E27FC236}">
                <a16:creationId xmlns:a16="http://schemas.microsoft.com/office/drawing/2014/main" id="{43FB01C9-C655-4DC1-83AC-FFF405C0B541}"/>
              </a:ext>
            </a:extLst>
          </p:cNvPr>
          <p:cNvSpPr txBox="1">
            <a:spLocks noChangeArrowheads="1"/>
          </p:cNvSpPr>
          <p:nvPr/>
        </p:nvSpPr>
        <p:spPr bwMode="auto">
          <a:xfrm>
            <a:off x="914400" y="533400"/>
            <a:ext cx="3036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§9.7.3 </a:t>
            </a:r>
            <a:r>
              <a:rPr lang="zh-CN" altLang="en-US" sz="2800">
                <a:ea typeface="黑体" panose="02010609060101010101" pitchFamily="49" charset="-122"/>
              </a:rPr>
              <a:t>位移共振   </a:t>
            </a:r>
          </a:p>
        </p:txBody>
      </p:sp>
      <p:graphicFrame>
        <p:nvGraphicFramePr>
          <p:cNvPr id="24578" name="Object 3">
            <a:extLst>
              <a:ext uri="{FF2B5EF4-FFF2-40B4-BE49-F238E27FC236}">
                <a16:creationId xmlns:a16="http://schemas.microsoft.com/office/drawing/2014/main" id="{79FD8A99-2CE3-4F0F-A273-FD92D14E2180}"/>
              </a:ext>
            </a:extLst>
          </p:cNvPr>
          <p:cNvGraphicFramePr>
            <a:graphicFrameLocks noChangeAspect="1"/>
          </p:cNvGraphicFramePr>
          <p:nvPr/>
        </p:nvGraphicFramePr>
        <p:xfrm>
          <a:off x="1524000" y="2057400"/>
          <a:ext cx="3733800" cy="1004888"/>
        </p:xfrm>
        <a:graphic>
          <a:graphicData uri="http://schemas.openxmlformats.org/presentationml/2006/ole">
            <mc:AlternateContent xmlns:mc="http://schemas.openxmlformats.org/markup-compatibility/2006">
              <mc:Choice xmlns:v="urn:schemas-microsoft-com:vml" Requires="v">
                <p:oleObj spid="_x0000_s24603" name="Equation" r:id="rId3" imgW="1841400" imgH="495000" progId="Equation.3">
                  <p:embed/>
                </p:oleObj>
              </mc:Choice>
              <mc:Fallback>
                <p:oleObj name="Equation" r:id="rId3" imgW="1841400" imgH="495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057400"/>
                        <a:ext cx="37338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3" name="Text Box 4">
            <a:extLst>
              <a:ext uri="{FF2B5EF4-FFF2-40B4-BE49-F238E27FC236}">
                <a16:creationId xmlns:a16="http://schemas.microsoft.com/office/drawing/2014/main" id="{5746C66D-3B32-4B0B-9E63-4C0163B34D38}"/>
              </a:ext>
            </a:extLst>
          </p:cNvPr>
          <p:cNvSpPr txBox="1">
            <a:spLocks noChangeArrowheads="1"/>
          </p:cNvSpPr>
          <p:nvPr/>
        </p:nvSpPr>
        <p:spPr bwMode="auto">
          <a:xfrm>
            <a:off x="990600" y="1066800"/>
            <a:ext cx="7239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FF0000"/>
                </a:solidFill>
              </a:rPr>
              <a:t>位移共振</a:t>
            </a:r>
            <a:r>
              <a:rPr lang="en-US" altLang="zh-CN"/>
              <a:t>——</a:t>
            </a:r>
            <a:r>
              <a:rPr lang="zh-CN" altLang="en-US"/>
              <a:t>振动系统受迫振动时</a:t>
            </a:r>
            <a:r>
              <a:rPr lang="en-US" altLang="zh-CN"/>
              <a:t>,</a:t>
            </a:r>
            <a:r>
              <a:rPr lang="zh-CN" altLang="en-US"/>
              <a:t>其振幅达极大值的现象</a:t>
            </a:r>
            <a:r>
              <a:rPr lang="en-US" altLang="zh-CN"/>
              <a:t>.</a:t>
            </a:r>
          </a:p>
        </p:txBody>
      </p:sp>
      <p:grpSp>
        <p:nvGrpSpPr>
          <p:cNvPr id="24584" name="Group 5">
            <a:extLst>
              <a:ext uri="{FF2B5EF4-FFF2-40B4-BE49-F238E27FC236}">
                <a16:creationId xmlns:a16="http://schemas.microsoft.com/office/drawing/2014/main" id="{79DA7622-51DD-4184-B177-93C14BF292DD}"/>
              </a:ext>
            </a:extLst>
          </p:cNvPr>
          <p:cNvGrpSpPr>
            <a:grpSpLocks/>
          </p:cNvGrpSpPr>
          <p:nvPr/>
        </p:nvGrpSpPr>
        <p:grpSpPr bwMode="auto">
          <a:xfrm>
            <a:off x="5410200" y="1752600"/>
            <a:ext cx="2436813" cy="2549525"/>
            <a:chOff x="3408" y="1104"/>
            <a:chExt cx="1535" cy="1606"/>
          </a:xfrm>
        </p:grpSpPr>
        <p:sp>
          <p:nvSpPr>
            <p:cNvPr id="24589" name="Freeform 6">
              <a:extLst>
                <a:ext uri="{FF2B5EF4-FFF2-40B4-BE49-F238E27FC236}">
                  <a16:creationId xmlns:a16="http://schemas.microsoft.com/office/drawing/2014/main" id="{148ABCF9-41D7-4B65-8D24-2128A0C17FD0}"/>
                </a:ext>
              </a:extLst>
            </p:cNvPr>
            <p:cNvSpPr>
              <a:spLocks/>
            </p:cNvSpPr>
            <p:nvPr/>
          </p:nvSpPr>
          <p:spPr bwMode="auto">
            <a:xfrm>
              <a:off x="3659" y="2069"/>
              <a:ext cx="1021" cy="293"/>
            </a:xfrm>
            <a:custGeom>
              <a:avLst/>
              <a:gdLst>
                <a:gd name="T0" fmla="*/ 0 w 1490"/>
                <a:gd name="T1" fmla="*/ 140 h 612"/>
                <a:gd name="T2" fmla="*/ 51 w 1490"/>
                <a:gd name="T3" fmla="*/ 124 h 612"/>
                <a:gd name="T4" fmla="*/ 76 w 1490"/>
                <a:gd name="T5" fmla="*/ 117 h 612"/>
                <a:gd name="T6" fmla="*/ 101 w 1490"/>
                <a:gd name="T7" fmla="*/ 109 h 612"/>
                <a:gd name="T8" fmla="*/ 125 w 1490"/>
                <a:gd name="T9" fmla="*/ 101 h 612"/>
                <a:gd name="T10" fmla="*/ 149 w 1490"/>
                <a:gd name="T11" fmla="*/ 92 h 612"/>
                <a:gd name="T12" fmla="*/ 171 w 1490"/>
                <a:gd name="T13" fmla="*/ 84 h 612"/>
                <a:gd name="T14" fmla="*/ 193 w 1490"/>
                <a:gd name="T15" fmla="*/ 76 h 612"/>
                <a:gd name="T16" fmla="*/ 204 w 1490"/>
                <a:gd name="T17" fmla="*/ 70 h 612"/>
                <a:gd name="T18" fmla="*/ 214 w 1490"/>
                <a:gd name="T19" fmla="*/ 66 h 612"/>
                <a:gd name="T20" fmla="*/ 223 w 1490"/>
                <a:gd name="T21" fmla="*/ 60 h 612"/>
                <a:gd name="T22" fmla="*/ 234 w 1490"/>
                <a:gd name="T23" fmla="*/ 55 h 612"/>
                <a:gd name="T24" fmla="*/ 252 w 1490"/>
                <a:gd name="T25" fmla="*/ 43 h 612"/>
                <a:gd name="T26" fmla="*/ 271 w 1490"/>
                <a:gd name="T27" fmla="*/ 31 h 612"/>
                <a:gd name="T28" fmla="*/ 280 w 1490"/>
                <a:gd name="T29" fmla="*/ 25 h 612"/>
                <a:gd name="T30" fmla="*/ 288 w 1490"/>
                <a:gd name="T31" fmla="*/ 20 h 612"/>
                <a:gd name="T32" fmla="*/ 297 w 1490"/>
                <a:gd name="T33" fmla="*/ 15 h 612"/>
                <a:gd name="T34" fmla="*/ 305 w 1490"/>
                <a:gd name="T35" fmla="*/ 11 h 612"/>
                <a:gd name="T36" fmla="*/ 314 w 1490"/>
                <a:gd name="T37" fmla="*/ 7 h 612"/>
                <a:gd name="T38" fmla="*/ 321 w 1490"/>
                <a:gd name="T39" fmla="*/ 4 h 612"/>
                <a:gd name="T40" fmla="*/ 330 w 1490"/>
                <a:gd name="T41" fmla="*/ 2 h 612"/>
                <a:gd name="T42" fmla="*/ 334 w 1490"/>
                <a:gd name="T43" fmla="*/ 1 h 612"/>
                <a:gd name="T44" fmla="*/ 337 w 1490"/>
                <a:gd name="T45" fmla="*/ 0 h 612"/>
                <a:gd name="T46" fmla="*/ 341 w 1490"/>
                <a:gd name="T47" fmla="*/ 0 h 612"/>
                <a:gd name="T48" fmla="*/ 345 w 1490"/>
                <a:gd name="T49" fmla="*/ 0 h 612"/>
                <a:gd name="T50" fmla="*/ 352 w 1490"/>
                <a:gd name="T51" fmla="*/ 0 h 612"/>
                <a:gd name="T52" fmla="*/ 359 w 1490"/>
                <a:gd name="T53" fmla="*/ 1 h 612"/>
                <a:gd name="T54" fmla="*/ 365 w 1490"/>
                <a:gd name="T55" fmla="*/ 3 h 612"/>
                <a:gd name="T56" fmla="*/ 372 w 1490"/>
                <a:gd name="T57" fmla="*/ 5 h 612"/>
                <a:gd name="T58" fmla="*/ 378 w 1490"/>
                <a:gd name="T59" fmla="*/ 8 h 612"/>
                <a:gd name="T60" fmla="*/ 384 w 1490"/>
                <a:gd name="T61" fmla="*/ 11 h 612"/>
                <a:gd name="T62" fmla="*/ 390 w 1490"/>
                <a:gd name="T63" fmla="*/ 14 h 612"/>
                <a:gd name="T64" fmla="*/ 396 w 1490"/>
                <a:gd name="T65" fmla="*/ 18 h 612"/>
                <a:gd name="T66" fmla="*/ 402 w 1490"/>
                <a:gd name="T67" fmla="*/ 22 h 612"/>
                <a:gd name="T68" fmla="*/ 413 w 1490"/>
                <a:gd name="T69" fmla="*/ 30 h 612"/>
                <a:gd name="T70" fmla="*/ 417 w 1490"/>
                <a:gd name="T71" fmla="*/ 34 h 612"/>
                <a:gd name="T72" fmla="*/ 423 w 1490"/>
                <a:gd name="T73" fmla="*/ 37 h 612"/>
                <a:gd name="T74" fmla="*/ 429 w 1490"/>
                <a:gd name="T75" fmla="*/ 40 h 612"/>
                <a:gd name="T76" fmla="*/ 434 w 1490"/>
                <a:gd name="T77" fmla="*/ 43 h 612"/>
                <a:gd name="T78" fmla="*/ 439 w 1490"/>
                <a:gd name="T79" fmla="*/ 46 h 612"/>
                <a:gd name="T80" fmla="*/ 443 w 1490"/>
                <a:gd name="T81" fmla="*/ 48 h 612"/>
                <a:gd name="T82" fmla="*/ 451 w 1490"/>
                <a:gd name="T83" fmla="*/ 54 h 612"/>
                <a:gd name="T84" fmla="*/ 457 w 1490"/>
                <a:gd name="T85" fmla="*/ 59 h 612"/>
                <a:gd name="T86" fmla="*/ 464 w 1490"/>
                <a:gd name="T87" fmla="*/ 64 h 612"/>
                <a:gd name="T88" fmla="*/ 471 w 1490"/>
                <a:gd name="T89" fmla="*/ 69 h 612"/>
                <a:gd name="T90" fmla="*/ 476 w 1490"/>
                <a:gd name="T91" fmla="*/ 72 h 612"/>
                <a:gd name="T92" fmla="*/ 480 w 1490"/>
                <a:gd name="T93" fmla="*/ 75 h 612"/>
                <a:gd name="T94" fmla="*/ 485 w 1490"/>
                <a:gd name="T95" fmla="*/ 78 h 612"/>
                <a:gd name="T96" fmla="*/ 491 w 1490"/>
                <a:gd name="T97" fmla="*/ 80 h 612"/>
                <a:gd name="T98" fmla="*/ 498 w 1490"/>
                <a:gd name="T99" fmla="*/ 83 h 612"/>
                <a:gd name="T100" fmla="*/ 506 w 1490"/>
                <a:gd name="T101" fmla="*/ 86 h 612"/>
                <a:gd name="T102" fmla="*/ 515 w 1490"/>
                <a:gd name="T103" fmla="*/ 90 h 612"/>
                <a:gd name="T104" fmla="*/ 524 w 1490"/>
                <a:gd name="T105" fmla="*/ 92 h 612"/>
                <a:gd name="T106" fmla="*/ 534 w 1490"/>
                <a:gd name="T107" fmla="*/ 96 h 612"/>
                <a:gd name="T108" fmla="*/ 544 w 1490"/>
                <a:gd name="T109" fmla="*/ 99 h 612"/>
                <a:gd name="T110" fmla="*/ 556 w 1490"/>
                <a:gd name="T111" fmla="*/ 102 h 612"/>
                <a:gd name="T112" fmla="*/ 567 w 1490"/>
                <a:gd name="T113" fmla="*/ 105 h 612"/>
                <a:gd name="T114" fmla="*/ 591 w 1490"/>
                <a:gd name="T115" fmla="*/ 113 h 612"/>
                <a:gd name="T116" fmla="*/ 617 w 1490"/>
                <a:gd name="T117" fmla="*/ 119 h 612"/>
                <a:gd name="T118" fmla="*/ 643 w 1490"/>
                <a:gd name="T119" fmla="*/ 126 h 612"/>
                <a:gd name="T120" fmla="*/ 671 w 1490"/>
                <a:gd name="T121" fmla="*/ 133 h 612"/>
                <a:gd name="T122" fmla="*/ 699 w 1490"/>
                <a:gd name="T123" fmla="*/ 140 h 6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0"/>
                <a:gd name="T187" fmla="*/ 0 h 612"/>
                <a:gd name="T188" fmla="*/ 1490 w 1490"/>
                <a:gd name="T189" fmla="*/ 612 h 6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0" h="612">
                  <a:moveTo>
                    <a:pt x="0" y="611"/>
                  </a:moveTo>
                  <a:lnTo>
                    <a:pt x="108" y="543"/>
                  </a:lnTo>
                  <a:lnTo>
                    <a:pt x="162" y="509"/>
                  </a:lnTo>
                  <a:lnTo>
                    <a:pt x="215" y="475"/>
                  </a:lnTo>
                  <a:lnTo>
                    <a:pt x="266" y="440"/>
                  </a:lnTo>
                  <a:lnTo>
                    <a:pt x="316" y="404"/>
                  </a:lnTo>
                  <a:lnTo>
                    <a:pt x="364" y="366"/>
                  </a:lnTo>
                  <a:lnTo>
                    <a:pt x="410" y="329"/>
                  </a:lnTo>
                  <a:lnTo>
                    <a:pt x="433" y="308"/>
                  </a:lnTo>
                  <a:lnTo>
                    <a:pt x="455" y="287"/>
                  </a:lnTo>
                  <a:lnTo>
                    <a:pt x="475" y="263"/>
                  </a:lnTo>
                  <a:lnTo>
                    <a:pt x="497" y="239"/>
                  </a:lnTo>
                  <a:lnTo>
                    <a:pt x="537" y="187"/>
                  </a:lnTo>
                  <a:lnTo>
                    <a:pt x="577" y="136"/>
                  </a:lnTo>
                  <a:lnTo>
                    <a:pt x="597" y="111"/>
                  </a:lnTo>
                  <a:lnTo>
                    <a:pt x="615" y="88"/>
                  </a:lnTo>
                  <a:lnTo>
                    <a:pt x="633" y="67"/>
                  </a:lnTo>
                  <a:lnTo>
                    <a:pt x="650" y="49"/>
                  </a:lnTo>
                  <a:lnTo>
                    <a:pt x="668" y="32"/>
                  </a:lnTo>
                  <a:lnTo>
                    <a:pt x="685" y="18"/>
                  </a:lnTo>
                  <a:lnTo>
                    <a:pt x="702" y="8"/>
                  </a:lnTo>
                  <a:lnTo>
                    <a:pt x="710" y="4"/>
                  </a:lnTo>
                  <a:lnTo>
                    <a:pt x="718" y="1"/>
                  </a:lnTo>
                  <a:lnTo>
                    <a:pt x="726" y="0"/>
                  </a:lnTo>
                  <a:lnTo>
                    <a:pt x="734" y="0"/>
                  </a:lnTo>
                  <a:lnTo>
                    <a:pt x="749" y="0"/>
                  </a:lnTo>
                  <a:lnTo>
                    <a:pt x="764" y="4"/>
                  </a:lnTo>
                  <a:lnTo>
                    <a:pt x="778" y="12"/>
                  </a:lnTo>
                  <a:lnTo>
                    <a:pt x="792" y="22"/>
                  </a:lnTo>
                  <a:lnTo>
                    <a:pt x="805" y="34"/>
                  </a:lnTo>
                  <a:lnTo>
                    <a:pt x="818" y="48"/>
                  </a:lnTo>
                  <a:lnTo>
                    <a:pt x="831" y="62"/>
                  </a:lnTo>
                  <a:lnTo>
                    <a:pt x="843" y="79"/>
                  </a:lnTo>
                  <a:lnTo>
                    <a:pt x="855" y="96"/>
                  </a:lnTo>
                  <a:lnTo>
                    <a:pt x="878" y="130"/>
                  </a:lnTo>
                  <a:lnTo>
                    <a:pt x="889" y="146"/>
                  </a:lnTo>
                  <a:lnTo>
                    <a:pt x="901" y="161"/>
                  </a:lnTo>
                  <a:lnTo>
                    <a:pt x="913" y="176"/>
                  </a:lnTo>
                  <a:lnTo>
                    <a:pt x="924" y="189"/>
                  </a:lnTo>
                  <a:lnTo>
                    <a:pt x="934" y="201"/>
                  </a:lnTo>
                  <a:lnTo>
                    <a:pt x="944" y="212"/>
                  </a:lnTo>
                  <a:lnTo>
                    <a:pt x="960" y="235"/>
                  </a:lnTo>
                  <a:lnTo>
                    <a:pt x="974" y="257"/>
                  </a:lnTo>
                  <a:lnTo>
                    <a:pt x="988" y="280"/>
                  </a:lnTo>
                  <a:lnTo>
                    <a:pt x="1004" y="303"/>
                  </a:lnTo>
                  <a:lnTo>
                    <a:pt x="1013" y="313"/>
                  </a:lnTo>
                  <a:lnTo>
                    <a:pt x="1022" y="326"/>
                  </a:lnTo>
                  <a:lnTo>
                    <a:pt x="1033" y="338"/>
                  </a:lnTo>
                  <a:lnTo>
                    <a:pt x="1046" y="351"/>
                  </a:lnTo>
                  <a:lnTo>
                    <a:pt x="1061" y="363"/>
                  </a:lnTo>
                  <a:lnTo>
                    <a:pt x="1078" y="376"/>
                  </a:lnTo>
                  <a:lnTo>
                    <a:pt x="1096" y="390"/>
                  </a:lnTo>
                  <a:lnTo>
                    <a:pt x="1116" y="404"/>
                  </a:lnTo>
                  <a:lnTo>
                    <a:pt x="1137" y="417"/>
                  </a:lnTo>
                  <a:lnTo>
                    <a:pt x="1159" y="431"/>
                  </a:lnTo>
                  <a:lnTo>
                    <a:pt x="1183" y="446"/>
                  </a:lnTo>
                  <a:lnTo>
                    <a:pt x="1207" y="459"/>
                  </a:lnTo>
                  <a:lnTo>
                    <a:pt x="1259" y="490"/>
                  </a:lnTo>
                  <a:lnTo>
                    <a:pt x="1314" y="518"/>
                  </a:lnTo>
                  <a:lnTo>
                    <a:pt x="1371" y="549"/>
                  </a:lnTo>
                  <a:lnTo>
                    <a:pt x="1429" y="580"/>
                  </a:lnTo>
                  <a:lnTo>
                    <a:pt x="1489" y="611"/>
                  </a:lnTo>
                </a:path>
              </a:pathLst>
            </a:custGeom>
            <a:noFill/>
            <a:ln w="1905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0" name="Freeform 7">
              <a:extLst>
                <a:ext uri="{FF2B5EF4-FFF2-40B4-BE49-F238E27FC236}">
                  <a16:creationId xmlns:a16="http://schemas.microsoft.com/office/drawing/2014/main" id="{2813FA44-8553-4EF0-8B80-A369ED95FC14}"/>
                </a:ext>
              </a:extLst>
            </p:cNvPr>
            <p:cNvSpPr>
              <a:spLocks/>
            </p:cNvSpPr>
            <p:nvPr/>
          </p:nvSpPr>
          <p:spPr bwMode="auto">
            <a:xfrm>
              <a:off x="3659" y="1435"/>
              <a:ext cx="1079" cy="927"/>
            </a:xfrm>
            <a:custGeom>
              <a:avLst/>
              <a:gdLst>
                <a:gd name="T0" fmla="*/ 34 w 1574"/>
                <a:gd name="T1" fmla="*/ 518 h 1584"/>
                <a:gd name="T2" fmla="*/ 100 w 1574"/>
                <a:gd name="T3" fmla="*/ 469 h 1584"/>
                <a:gd name="T4" fmla="*/ 132 w 1574"/>
                <a:gd name="T5" fmla="*/ 444 h 1584"/>
                <a:gd name="T6" fmla="*/ 162 w 1574"/>
                <a:gd name="T7" fmla="*/ 417 h 1584"/>
                <a:gd name="T8" fmla="*/ 191 w 1574"/>
                <a:gd name="T9" fmla="*/ 389 h 1584"/>
                <a:gd name="T10" fmla="*/ 216 w 1574"/>
                <a:gd name="T11" fmla="*/ 358 h 1584"/>
                <a:gd name="T12" fmla="*/ 239 w 1574"/>
                <a:gd name="T13" fmla="*/ 325 h 1584"/>
                <a:gd name="T14" fmla="*/ 250 w 1574"/>
                <a:gd name="T15" fmla="*/ 307 h 1584"/>
                <a:gd name="T16" fmla="*/ 259 w 1574"/>
                <a:gd name="T17" fmla="*/ 285 h 1584"/>
                <a:gd name="T18" fmla="*/ 267 w 1574"/>
                <a:gd name="T19" fmla="*/ 262 h 1584"/>
                <a:gd name="T20" fmla="*/ 276 w 1574"/>
                <a:gd name="T21" fmla="*/ 236 h 1584"/>
                <a:gd name="T22" fmla="*/ 282 w 1574"/>
                <a:gd name="T23" fmla="*/ 210 h 1584"/>
                <a:gd name="T24" fmla="*/ 295 w 1574"/>
                <a:gd name="T25" fmla="*/ 155 h 1584"/>
                <a:gd name="T26" fmla="*/ 304 w 1574"/>
                <a:gd name="T27" fmla="*/ 115 h 1584"/>
                <a:gd name="T28" fmla="*/ 310 w 1574"/>
                <a:gd name="T29" fmla="*/ 90 h 1584"/>
                <a:gd name="T30" fmla="*/ 315 w 1574"/>
                <a:gd name="T31" fmla="*/ 67 h 1584"/>
                <a:gd name="T32" fmla="*/ 321 w 1574"/>
                <a:gd name="T33" fmla="*/ 46 h 1584"/>
                <a:gd name="T34" fmla="*/ 326 w 1574"/>
                <a:gd name="T35" fmla="*/ 29 h 1584"/>
                <a:gd name="T36" fmla="*/ 332 w 1574"/>
                <a:gd name="T37" fmla="*/ 15 h 1584"/>
                <a:gd name="T38" fmla="*/ 337 w 1574"/>
                <a:gd name="T39" fmla="*/ 7 h 1584"/>
                <a:gd name="T40" fmla="*/ 340 w 1574"/>
                <a:gd name="T41" fmla="*/ 4 h 1584"/>
                <a:gd name="T42" fmla="*/ 343 w 1574"/>
                <a:gd name="T43" fmla="*/ 1 h 1584"/>
                <a:gd name="T44" fmla="*/ 346 w 1574"/>
                <a:gd name="T45" fmla="*/ 0 h 1584"/>
                <a:gd name="T46" fmla="*/ 350 w 1574"/>
                <a:gd name="T47" fmla="*/ 0 h 1584"/>
                <a:gd name="T48" fmla="*/ 353 w 1574"/>
                <a:gd name="T49" fmla="*/ 2 h 1584"/>
                <a:gd name="T50" fmla="*/ 356 w 1574"/>
                <a:gd name="T51" fmla="*/ 5 h 1584"/>
                <a:gd name="T52" fmla="*/ 359 w 1574"/>
                <a:gd name="T53" fmla="*/ 9 h 1584"/>
                <a:gd name="T54" fmla="*/ 362 w 1574"/>
                <a:gd name="T55" fmla="*/ 15 h 1584"/>
                <a:gd name="T56" fmla="*/ 366 w 1574"/>
                <a:gd name="T57" fmla="*/ 25 h 1584"/>
                <a:gd name="T58" fmla="*/ 371 w 1574"/>
                <a:gd name="T59" fmla="*/ 41 h 1584"/>
                <a:gd name="T60" fmla="*/ 376 w 1574"/>
                <a:gd name="T61" fmla="*/ 61 h 1584"/>
                <a:gd name="T62" fmla="*/ 381 w 1574"/>
                <a:gd name="T63" fmla="*/ 84 h 1584"/>
                <a:gd name="T64" fmla="*/ 386 w 1574"/>
                <a:gd name="T65" fmla="*/ 109 h 1584"/>
                <a:gd name="T66" fmla="*/ 391 w 1574"/>
                <a:gd name="T67" fmla="*/ 136 h 1584"/>
                <a:gd name="T68" fmla="*/ 402 w 1574"/>
                <a:gd name="T69" fmla="*/ 193 h 1584"/>
                <a:gd name="T70" fmla="*/ 413 w 1574"/>
                <a:gd name="T71" fmla="*/ 235 h 1584"/>
                <a:gd name="T72" fmla="*/ 421 w 1574"/>
                <a:gd name="T73" fmla="*/ 262 h 1584"/>
                <a:gd name="T74" fmla="*/ 430 w 1574"/>
                <a:gd name="T75" fmla="*/ 287 h 1584"/>
                <a:gd name="T76" fmla="*/ 440 w 1574"/>
                <a:gd name="T77" fmla="*/ 310 h 1584"/>
                <a:gd name="T78" fmla="*/ 450 w 1574"/>
                <a:gd name="T79" fmla="*/ 329 h 1584"/>
                <a:gd name="T80" fmla="*/ 469 w 1574"/>
                <a:gd name="T81" fmla="*/ 355 h 1584"/>
                <a:gd name="T82" fmla="*/ 498 w 1574"/>
                <a:gd name="T83" fmla="*/ 386 h 1584"/>
                <a:gd name="T84" fmla="*/ 529 w 1574"/>
                <a:gd name="T85" fmla="*/ 415 h 1584"/>
                <a:gd name="T86" fmla="*/ 563 w 1574"/>
                <a:gd name="T87" fmla="*/ 441 h 1584"/>
                <a:gd name="T88" fmla="*/ 600 w 1574"/>
                <a:gd name="T89" fmla="*/ 465 h 1584"/>
                <a:gd name="T90" fmla="*/ 638 w 1574"/>
                <a:gd name="T91" fmla="*/ 488 h 1584"/>
                <a:gd name="T92" fmla="*/ 699 w 1574"/>
                <a:gd name="T93" fmla="*/ 521 h 15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74"/>
                <a:gd name="T142" fmla="*/ 0 h 1584"/>
                <a:gd name="T143" fmla="*/ 1574 w 1574"/>
                <a:gd name="T144" fmla="*/ 1584 h 15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74" h="1584">
                  <a:moveTo>
                    <a:pt x="0" y="1583"/>
                  </a:moveTo>
                  <a:lnTo>
                    <a:pt x="72" y="1513"/>
                  </a:lnTo>
                  <a:lnTo>
                    <a:pt x="144" y="1443"/>
                  </a:lnTo>
                  <a:lnTo>
                    <a:pt x="213" y="1371"/>
                  </a:lnTo>
                  <a:lnTo>
                    <a:pt x="248" y="1333"/>
                  </a:lnTo>
                  <a:lnTo>
                    <a:pt x="281" y="1296"/>
                  </a:lnTo>
                  <a:lnTo>
                    <a:pt x="314" y="1257"/>
                  </a:lnTo>
                  <a:lnTo>
                    <a:pt x="344" y="1217"/>
                  </a:lnTo>
                  <a:lnTo>
                    <a:pt x="375" y="1176"/>
                  </a:lnTo>
                  <a:lnTo>
                    <a:pt x="405" y="1134"/>
                  </a:lnTo>
                  <a:lnTo>
                    <a:pt x="433" y="1091"/>
                  </a:lnTo>
                  <a:lnTo>
                    <a:pt x="460" y="1045"/>
                  </a:lnTo>
                  <a:lnTo>
                    <a:pt x="485" y="998"/>
                  </a:lnTo>
                  <a:lnTo>
                    <a:pt x="508" y="949"/>
                  </a:lnTo>
                  <a:lnTo>
                    <a:pt x="520" y="923"/>
                  </a:lnTo>
                  <a:lnTo>
                    <a:pt x="531" y="895"/>
                  </a:lnTo>
                  <a:lnTo>
                    <a:pt x="541" y="865"/>
                  </a:lnTo>
                  <a:lnTo>
                    <a:pt x="551" y="832"/>
                  </a:lnTo>
                  <a:lnTo>
                    <a:pt x="561" y="798"/>
                  </a:lnTo>
                  <a:lnTo>
                    <a:pt x="569" y="763"/>
                  </a:lnTo>
                  <a:lnTo>
                    <a:pt x="578" y="726"/>
                  </a:lnTo>
                  <a:lnTo>
                    <a:pt x="586" y="689"/>
                  </a:lnTo>
                  <a:lnTo>
                    <a:pt x="594" y="650"/>
                  </a:lnTo>
                  <a:lnTo>
                    <a:pt x="601" y="611"/>
                  </a:lnTo>
                  <a:lnTo>
                    <a:pt x="616" y="532"/>
                  </a:lnTo>
                  <a:lnTo>
                    <a:pt x="629" y="452"/>
                  </a:lnTo>
                  <a:lnTo>
                    <a:pt x="642" y="373"/>
                  </a:lnTo>
                  <a:lnTo>
                    <a:pt x="648" y="336"/>
                  </a:lnTo>
                  <a:lnTo>
                    <a:pt x="655" y="298"/>
                  </a:lnTo>
                  <a:lnTo>
                    <a:pt x="660" y="262"/>
                  </a:lnTo>
                  <a:lnTo>
                    <a:pt x="665" y="228"/>
                  </a:lnTo>
                  <a:lnTo>
                    <a:pt x="671" y="195"/>
                  </a:lnTo>
                  <a:lnTo>
                    <a:pt x="677" y="163"/>
                  </a:lnTo>
                  <a:lnTo>
                    <a:pt x="683" y="135"/>
                  </a:lnTo>
                  <a:lnTo>
                    <a:pt x="689" y="109"/>
                  </a:lnTo>
                  <a:lnTo>
                    <a:pt x="694" y="84"/>
                  </a:lnTo>
                  <a:lnTo>
                    <a:pt x="700" y="62"/>
                  </a:lnTo>
                  <a:lnTo>
                    <a:pt x="706" y="43"/>
                  </a:lnTo>
                  <a:lnTo>
                    <a:pt x="713" y="28"/>
                  </a:lnTo>
                  <a:lnTo>
                    <a:pt x="716" y="21"/>
                  </a:lnTo>
                  <a:lnTo>
                    <a:pt x="720" y="15"/>
                  </a:lnTo>
                  <a:lnTo>
                    <a:pt x="723" y="10"/>
                  </a:lnTo>
                  <a:lnTo>
                    <a:pt x="726" y="6"/>
                  </a:lnTo>
                  <a:lnTo>
                    <a:pt x="729" y="3"/>
                  </a:lnTo>
                  <a:lnTo>
                    <a:pt x="733" y="1"/>
                  </a:lnTo>
                  <a:lnTo>
                    <a:pt x="736" y="0"/>
                  </a:lnTo>
                  <a:lnTo>
                    <a:pt x="740" y="0"/>
                  </a:lnTo>
                  <a:lnTo>
                    <a:pt x="744" y="0"/>
                  </a:lnTo>
                  <a:lnTo>
                    <a:pt x="747" y="2"/>
                  </a:lnTo>
                  <a:lnTo>
                    <a:pt x="751" y="5"/>
                  </a:lnTo>
                  <a:lnTo>
                    <a:pt x="754" y="9"/>
                  </a:lnTo>
                  <a:lnTo>
                    <a:pt x="757" y="14"/>
                  </a:lnTo>
                  <a:lnTo>
                    <a:pt x="760" y="19"/>
                  </a:lnTo>
                  <a:lnTo>
                    <a:pt x="763" y="26"/>
                  </a:lnTo>
                  <a:lnTo>
                    <a:pt x="766" y="33"/>
                  </a:lnTo>
                  <a:lnTo>
                    <a:pt x="770" y="42"/>
                  </a:lnTo>
                  <a:lnTo>
                    <a:pt x="773" y="51"/>
                  </a:lnTo>
                  <a:lnTo>
                    <a:pt x="779" y="71"/>
                  </a:lnTo>
                  <a:lnTo>
                    <a:pt x="784" y="94"/>
                  </a:lnTo>
                  <a:lnTo>
                    <a:pt x="789" y="120"/>
                  </a:lnTo>
                  <a:lnTo>
                    <a:pt x="795" y="149"/>
                  </a:lnTo>
                  <a:lnTo>
                    <a:pt x="800" y="178"/>
                  </a:lnTo>
                  <a:lnTo>
                    <a:pt x="806" y="211"/>
                  </a:lnTo>
                  <a:lnTo>
                    <a:pt x="811" y="246"/>
                  </a:lnTo>
                  <a:lnTo>
                    <a:pt x="817" y="283"/>
                  </a:lnTo>
                  <a:lnTo>
                    <a:pt x="821" y="320"/>
                  </a:lnTo>
                  <a:lnTo>
                    <a:pt x="826" y="358"/>
                  </a:lnTo>
                  <a:lnTo>
                    <a:pt x="832" y="398"/>
                  </a:lnTo>
                  <a:lnTo>
                    <a:pt x="844" y="480"/>
                  </a:lnTo>
                  <a:lnTo>
                    <a:pt x="857" y="562"/>
                  </a:lnTo>
                  <a:lnTo>
                    <a:pt x="872" y="644"/>
                  </a:lnTo>
                  <a:lnTo>
                    <a:pt x="880" y="685"/>
                  </a:lnTo>
                  <a:lnTo>
                    <a:pt x="887" y="725"/>
                  </a:lnTo>
                  <a:lnTo>
                    <a:pt x="896" y="763"/>
                  </a:lnTo>
                  <a:lnTo>
                    <a:pt x="905" y="800"/>
                  </a:lnTo>
                  <a:lnTo>
                    <a:pt x="914" y="837"/>
                  </a:lnTo>
                  <a:lnTo>
                    <a:pt x="925" y="871"/>
                  </a:lnTo>
                  <a:lnTo>
                    <a:pt x="936" y="904"/>
                  </a:lnTo>
                  <a:lnTo>
                    <a:pt x="946" y="934"/>
                  </a:lnTo>
                  <a:lnTo>
                    <a:pt x="959" y="962"/>
                  </a:lnTo>
                  <a:lnTo>
                    <a:pt x="972" y="989"/>
                  </a:lnTo>
                  <a:lnTo>
                    <a:pt x="998" y="1038"/>
                  </a:lnTo>
                  <a:lnTo>
                    <a:pt x="1027" y="1084"/>
                  </a:lnTo>
                  <a:lnTo>
                    <a:pt x="1059" y="1127"/>
                  </a:lnTo>
                  <a:lnTo>
                    <a:pt x="1092" y="1169"/>
                  </a:lnTo>
                  <a:lnTo>
                    <a:pt x="1126" y="1211"/>
                  </a:lnTo>
                  <a:lnTo>
                    <a:pt x="1161" y="1250"/>
                  </a:lnTo>
                  <a:lnTo>
                    <a:pt x="1198" y="1287"/>
                  </a:lnTo>
                  <a:lnTo>
                    <a:pt x="1237" y="1323"/>
                  </a:lnTo>
                  <a:lnTo>
                    <a:pt x="1277" y="1357"/>
                  </a:lnTo>
                  <a:lnTo>
                    <a:pt x="1318" y="1392"/>
                  </a:lnTo>
                  <a:lnTo>
                    <a:pt x="1358" y="1425"/>
                  </a:lnTo>
                  <a:lnTo>
                    <a:pt x="1401" y="1457"/>
                  </a:lnTo>
                  <a:lnTo>
                    <a:pt x="1486" y="1520"/>
                  </a:lnTo>
                  <a:lnTo>
                    <a:pt x="1573" y="1583"/>
                  </a:lnTo>
                </a:path>
              </a:pathLst>
            </a:custGeom>
            <a:noFill/>
            <a:ln w="19050" cap="rnd" cmpd="sng">
              <a:solidFill>
                <a:srgbClr val="FF33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1" name="Line 8">
              <a:extLst>
                <a:ext uri="{FF2B5EF4-FFF2-40B4-BE49-F238E27FC236}">
                  <a16:creationId xmlns:a16="http://schemas.microsoft.com/office/drawing/2014/main" id="{EAD7343A-FF41-4628-A56C-2576DC37BDB3}"/>
                </a:ext>
              </a:extLst>
            </p:cNvPr>
            <p:cNvSpPr>
              <a:spLocks noChangeShapeType="1"/>
            </p:cNvSpPr>
            <p:nvPr/>
          </p:nvSpPr>
          <p:spPr bwMode="auto">
            <a:xfrm>
              <a:off x="3659" y="2482"/>
              <a:ext cx="1251" cy="0"/>
            </a:xfrm>
            <a:prstGeom prst="line">
              <a:avLst/>
            </a:prstGeom>
            <a:noFill/>
            <a:ln w="19050">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Line 9">
              <a:extLst>
                <a:ext uri="{FF2B5EF4-FFF2-40B4-BE49-F238E27FC236}">
                  <a16:creationId xmlns:a16="http://schemas.microsoft.com/office/drawing/2014/main" id="{7C5BDC82-0076-44E7-82AD-100F42CA93ED}"/>
                </a:ext>
              </a:extLst>
            </p:cNvPr>
            <p:cNvSpPr>
              <a:spLocks noChangeShapeType="1"/>
            </p:cNvSpPr>
            <p:nvPr/>
          </p:nvSpPr>
          <p:spPr bwMode="auto">
            <a:xfrm flipH="1" flipV="1">
              <a:off x="3664" y="1136"/>
              <a:ext cx="0" cy="1346"/>
            </a:xfrm>
            <a:prstGeom prst="line">
              <a:avLst/>
            </a:prstGeom>
            <a:noFill/>
            <a:ln w="19050">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10">
              <a:extLst>
                <a:ext uri="{FF2B5EF4-FFF2-40B4-BE49-F238E27FC236}">
                  <a16:creationId xmlns:a16="http://schemas.microsoft.com/office/drawing/2014/main" id="{72224EE3-478A-47D2-8C4F-5B5734FBB4A9}"/>
                </a:ext>
              </a:extLst>
            </p:cNvPr>
            <p:cNvSpPr>
              <a:spLocks noChangeShapeType="1"/>
            </p:cNvSpPr>
            <p:nvPr/>
          </p:nvSpPr>
          <p:spPr bwMode="auto">
            <a:xfrm>
              <a:off x="4219" y="1272"/>
              <a:ext cx="4" cy="1193"/>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Rectangle 11">
              <a:extLst>
                <a:ext uri="{FF2B5EF4-FFF2-40B4-BE49-F238E27FC236}">
                  <a16:creationId xmlns:a16="http://schemas.microsoft.com/office/drawing/2014/main" id="{31D811EA-8F5F-4EBF-9BF2-0FE6004986B6}"/>
                </a:ext>
              </a:extLst>
            </p:cNvPr>
            <p:cNvSpPr>
              <a:spLocks noChangeArrowheads="1"/>
            </p:cNvSpPr>
            <p:nvPr/>
          </p:nvSpPr>
          <p:spPr bwMode="auto">
            <a:xfrm>
              <a:off x="3408" y="110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A</a:t>
              </a:r>
              <a:r>
                <a:rPr lang="en-US" altLang="zh-CN" baseline="-25000"/>
                <a:t>0</a:t>
              </a:r>
              <a:endParaRPr lang="en-US" altLang="zh-CN" i="1"/>
            </a:p>
          </p:txBody>
        </p:sp>
        <p:sp>
          <p:nvSpPr>
            <p:cNvPr id="24595" name="Rectangle 12">
              <a:extLst>
                <a:ext uri="{FF2B5EF4-FFF2-40B4-BE49-F238E27FC236}">
                  <a16:creationId xmlns:a16="http://schemas.microsoft.com/office/drawing/2014/main" id="{EA99BB5C-AB5E-476F-B0C7-A987DD4EE92C}"/>
                </a:ext>
              </a:extLst>
            </p:cNvPr>
            <p:cNvSpPr>
              <a:spLocks noChangeArrowheads="1"/>
            </p:cNvSpPr>
            <p:nvPr/>
          </p:nvSpPr>
          <p:spPr bwMode="auto">
            <a:xfrm>
              <a:off x="4695" y="2422"/>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sym typeface="Symbol" panose="05050102010706020507" pitchFamily="18" charset="2"/>
                </a:rPr>
                <a:t></a:t>
              </a:r>
              <a:endParaRPr lang="en-US" altLang="zh-CN" i="1"/>
            </a:p>
          </p:txBody>
        </p:sp>
        <p:sp>
          <p:nvSpPr>
            <p:cNvPr id="24596" name="Rectangle 13">
              <a:extLst>
                <a:ext uri="{FF2B5EF4-FFF2-40B4-BE49-F238E27FC236}">
                  <a16:creationId xmlns:a16="http://schemas.microsoft.com/office/drawing/2014/main" id="{67452283-6EDE-444B-888C-C79BA51ACFF1}"/>
                </a:ext>
              </a:extLst>
            </p:cNvPr>
            <p:cNvSpPr>
              <a:spLocks noChangeArrowheads="1"/>
            </p:cNvSpPr>
            <p:nvPr/>
          </p:nvSpPr>
          <p:spPr bwMode="auto">
            <a:xfrm>
              <a:off x="4044" y="2415"/>
              <a:ext cx="4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ω</a:t>
              </a:r>
              <a:r>
                <a:rPr lang="en-US" altLang="zh-CN" baseline="-25000"/>
                <a:t>0</a:t>
              </a:r>
              <a:endParaRPr lang="en-US" altLang="zh-CN"/>
            </a:p>
          </p:txBody>
        </p:sp>
        <p:sp>
          <p:nvSpPr>
            <p:cNvPr id="24597" name="Rectangle 14">
              <a:extLst>
                <a:ext uri="{FF2B5EF4-FFF2-40B4-BE49-F238E27FC236}">
                  <a16:creationId xmlns:a16="http://schemas.microsoft.com/office/drawing/2014/main" id="{ACFF63A7-2CBF-4FD0-83AB-E9B1D27D7324}"/>
                </a:ext>
              </a:extLst>
            </p:cNvPr>
            <p:cNvSpPr>
              <a:spLocks noChangeArrowheads="1"/>
            </p:cNvSpPr>
            <p:nvPr/>
          </p:nvSpPr>
          <p:spPr bwMode="auto">
            <a:xfrm>
              <a:off x="3493" y="241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O</a:t>
              </a:r>
            </a:p>
          </p:txBody>
        </p:sp>
        <p:sp>
          <p:nvSpPr>
            <p:cNvPr id="24598" name="Freeform 15">
              <a:extLst>
                <a:ext uri="{FF2B5EF4-FFF2-40B4-BE49-F238E27FC236}">
                  <a16:creationId xmlns:a16="http://schemas.microsoft.com/office/drawing/2014/main" id="{D699B0F6-1B6D-49B9-ADC0-FE7D27C13A30}"/>
                </a:ext>
              </a:extLst>
            </p:cNvPr>
            <p:cNvSpPr>
              <a:spLocks/>
            </p:cNvSpPr>
            <p:nvPr/>
          </p:nvSpPr>
          <p:spPr bwMode="auto">
            <a:xfrm>
              <a:off x="3658" y="1136"/>
              <a:ext cx="429" cy="1227"/>
            </a:xfrm>
            <a:custGeom>
              <a:avLst/>
              <a:gdLst>
                <a:gd name="T0" fmla="*/ 0 w 627"/>
                <a:gd name="T1" fmla="*/ 717 h 2098"/>
                <a:gd name="T2" fmla="*/ 40 w 627"/>
                <a:gd name="T3" fmla="*/ 682 h 2098"/>
                <a:gd name="T4" fmla="*/ 60 w 627"/>
                <a:gd name="T5" fmla="*/ 664 h 2098"/>
                <a:gd name="T6" fmla="*/ 79 w 627"/>
                <a:gd name="T7" fmla="*/ 645 h 2098"/>
                <a:gd name="T8" fmla="*/ 97 w 627"/>
                <a:gd name="T9" fmla="*/ 626 h 2098"/>
                <a:gd name="T10" fmla="*/ 115 w 627"/>
                <a:gd name="T11" fmla="*/ 606 h 2098"/>
                <a:gd name="T12" fmla="*/ 131 w 627"/>
                <a:gd name="T13" fmla="*/ 586 h 2098"/>
                <a:gd name="T14" fmla="*/ 146 w 627"/>
                <a:gd name="T15" fmla="*/ 564 h 2098"/>
                <a:gd name="T16" fmla="*/ 160 w 627"/>
                <a:gd name="T17" fmla="*/ 542 h 2098"/>
                <a:gd name="T18" fmla="*/ 172 w 627"/>
                <a:gd name="T19" fmla="*/ 519 h 2098"/>
                <a:gd name="T20" fmla="*/ 184 w 627"/>
                <a:gd name="T21" fmla="*/ 494 h 2098"/>
                <a:gd name="T22" fmla="*/ 195 w 627"/>
                <a:gd name="T23" fmla="*/ 469 h 2098"/>
                <a:gd name="T24" fmla="*/ 204 w 627"/>
                <a:gd name="T25" fmla="*/ 444 h 2098"/>
                <a:gd name="T26" fmla="*/ 213 w 627"/>
                <a:gd name="T27" fmla="*/ 418 h 2098"/>
                <a:gd name="T28" fmla="*/ 222 w 627"/>
                <a:gd name="T29" fmla="*/ 392 h 2098"/>
                <a:gd name="T30" fmla="*/ 230 w 627"/>
                <a:gd name="T31" fmla="*/ 366 h 2098"/>
                <a:gd name="T32" fmla="*/ 233 w 627"/>
                <a:gd name="T33" fmla="*/ 353 h 2098"/>
                <a:gd name="T34" fmla="*/ 237 w 627"/>
                <a:gd name="T35" fmla="*/ 340 h 2098"/>
                <a:gd name="T36" fmla="*/ 244 w 627"/>
                <a:gd name="T37" fmla="*/ 313 h 2098"/>
                <a:gd name="T38" fmla="*/ 250 w 627"/>
                <a:gd name="T39" fmla="*/ 284 h 2098"/>
                <a:gd name="T40" fmla="*/ 255 w 627"/>
                <a:gd name="T41" fmla="*/ 257 h 2098"/>
                <a:gd name="T42" fmla="*/ 259 w 627"/>
                <a:gd name="T43" fmla="*/ 229 h 2098"/>
                <a:gd name="T44" fmla="*/ 264 w 627"/>
                <a:gd name="T45" fmla="*/ 202 h 2098"/>
                <a:gd name="T46" fmla="*/ 265 w 627"/>
                <a:gd name="T47" fmla="*/ 189 h 2098"/>
                <a:gd name="T48" fmla="*/ 268 w 627"/>
                <a:gd name="T49" fmla="*/ 177 h 2098"/>
                <a:gd name="T50" fmla="*/ 270 w 627"/>
                <a:gd name="T51" fmla="*/ 164 h 2098"/>
                <a:gd name="T52" fmla="*/ 272 w 627"/>
                <a:gd name="T53" fmla="*/ 153 h 2098"/>
                <a:gd name="T54" fmla="*/ 274 w 627"/>
                <a:gd name="T55" fmla="*/ 142 h 2098"/>
                <a:gd name="T56" fmla="*/ 275 w 627"/>
                <a:gd name="T57" fmla="*/ 130 h 2098"/>
                <a:gd name="T58" fmla="*/ 279 w 627"/>
                <a:gd name="T59" fmla="*/ 109 h 2098"/>
                <a:gd name="T60" fmla="*/ 282 w 627"/>
                <a:gd name="T61" fmla="*/ 89 h 2098"/>
                <a:gd name="T62" fmla="*/ 285 w 627"/>
                <a:gd name="T63" fmla="*/ 70 h 2098"/>
                <a:gd name="T64" fmla="*/ 287 w 627"/>
                <a:gd name="T65" fmla="*/ 52 h 2098"/>
                <a:gd name="T66" fmla="*/ 289 w 627"/>
                <a:gd name="T67" fmla="*/ 35 h 2098"/>
                <a:gd name="T68" fmla="*/ 291 w 627"/>
                <a:gd name="T69" fmla="*/ 17 h 2098"/>
                <a:gd name="T70" fmla="*/ 293 w 627"/>
                <a:gd name="T71" fmla="*/ 0 h 20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7"/>
                <a:gd name="T109" fmla="*/ 0 h 2098"/>
                <a:gd name="T110" fmla="*/ 627 w 627"/>
                <a:gd name="T111" fmla="*/ 2098 h 20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7" h="2098">
                  <a:moveTo>
                    <a:pt x="0" y="2097"/>
                  </a:moveTo>
                  <a:lnTo>
                    <a:pt x="86" y="1993"/>
                  </a:lnTo>
                  <a:lnTo>
                    <a:pt x="129" y="1941"/>
                  </a:lnTo>
                  <a:lnTo>
                    <a:pt x="169" y="1886"/>
                  </a:lnTo>
                  <a:lnTo>
                    <a:pt x="208" y="1831"/>
                  </a:lnTo>
                  <a:lnTo>
                    <a:pt x="246" y="1773"/>
                  </a:lnTo>
                  <a:lnTo>
                    <a:pt x="280" y="1713"/>
                  </a:lnTo>
                  <a:lnTo>
                    <a:pt x="312" y="1650"/>
                  </a:lnTo>
                  <a:lnTo>
                    <a:pt x="342" y="1585"/>
                  </a:lnTo>
                  <a:lnTo>
                    <a:pt x="368" y="1516"/>
                  </a:lnTo>
                  <a:lnTo>
                    <a:pt x="393" y="1445"/>
                  </a:lnTo>
                  <a:lnTo>
                    <a:pt x="416" y="1372"/>
                  </a:lnTo>
                  <a:lnTo>
                    <a:pt x="436" y="1297"/>
                  </a:lnTo>
                  <a:lnTo>
                    <a:pt x="456" y="1222"/>
                  </a:lnTo>
                  <a:lnTo>
                    <a:pt x="474" y="1146"/>
                  </a:lnTo>
                  <a:lnTo>
                    <a:pt x="491" y="1070"/>
                  </a:lnTo>
                  <a:lnTo>
                    <a:pt x="499" y="1032"/>
                  </a:lnTo>
                  <a:lnTo>
                    <a:pt x="507" y="993"/>
                  </a:lnTo>
                  <a:lnTo>
                    <a:pt x="521" y="914"/>
                  </a:lnTo>
                  <a:lnTo>
                    <a:pt x="533" y="831"/>
                  </a:lnTo>
                  <a:lnTo>
                    <a:pt x="544" y="750"/>
                  </a:lnTo>
                  <a:lnTo>
                    <a:pt x="554" y="669"/>
                  </a:lnTo>
                  <a:lnTo>
                    <a:pt x="564" y="591"/>
                  </a:lnTo>
                  <a:lnTo>
                    <a:pt x="567" y="552"/>
                  </a:lnTo>
                  <a:lnTo>
                    <a:pt x="572" y="516"/>
                  </a:lnTo>
                  <a:lnTo>
                    <a:pt x="577" y="480"/>
                  </a:lnTo>
                  <a:lnTo>
                    <a:pt x="581" y="446"/>
                  </a:lnTo>
                  <a:lnTo>
                    <a:pt x="584" y="413"/>
                  </a:lnTo>
                  <a:lnTo>
                    <a:pt x="588" y="380"/>
                  </a:lnTo>
                  <a:lnTo>
                    <a:pt x="596" y="319"/>
                  </a:lnTo>
                  <a:lnTo>
                    <a:pt x="602" y="262"/>
                  </a:lnTo>
                  <a:lnTo>
                    <a:pt x="608" y="206"/>
                  </a:lnTo>
                  <a:lnTo>
                    <a:pt x="612" y="153"/>
                  </a:lnTo>
                  <a:lnTo>
                    <a:pt x="617" y="101"/>
                  </a:lnTo>
                  <a:lnTo>
                    <a:pt x="622" y="50"/>
                  </a:lnTo>
                  <a:lnTo>
                    <a:pt x="626" y="0"/>
                  </a:lnTo>
                </a:path>
              </a:pathLst>
            </a:custGeom>
            <a:noFill/>
            <a:ln w="19050" cap="rnd" cmpd="sng">
              <a:solidFill>
                <a:srgbClr val="000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9" name="Freeform 16">
              <a:extLst>
                <a:ext uri="{FF2B5EF4-FFF2-40B4-BE49-F238E27FC236}">
                  <a16:creationId xmlns:a16="http://schemas.microsoft.com/office/drawing/2014/main" id="{216DC15A-B88D-47A1-B023-11C1D7615F01}"/>
                </a:ext>
              </a:extLst>
            </p:cNvPr>
            <p:cNvSpPr>
              <a:spLocks/>
            </p:cNvSpPr>
            <p:nvPr/>
          </p:nvSpPr>
          <p:spPr bwMode="auto">
            <a:xfrm>
              <a:off x="4285" y="1125"/>
              <a:ext cx="494" cy="1229"/>
            </a:xfrm>
            <a:custGeom>
              <a:avLst/>
              <a:gdLst>
                <a:gd name="T0" fmla="*/ 338 w 721"/>
                <a:gd name="T1" fmla="*/ 719 h 2099"/>
                <a:gd name="T2" fmla="*/ 291 w 721"/>
                <a:gd name="T3" fmla="*/ 684 h 2099"/>
                <a:gd name="T4" fmla="*/ 268 w 721"/>
                <a:gd name="T5" fmla="*/ 666 h 2099"/>
                <a:gd name="T6" fmla="*/ 246 w 721"/>
                <a:gd name="T7" fmla="*/ 647 h 2099"/>
                <a:gd name="T8" fmla="*/ 225 w 721"/>
                <a:gd name="T9" fmla="*/ 628 h 2099"/>
                <a:gd name="T10" fmla="*/ 204 w 721"/>
                <a:gd name="T11" fmla="*/ 608 h 2099"/>
                <a:gd name="T12" fmla="*/ 186 w 721"/>
                <a:gd name="T13" fmla="*/ 588 h 2099"/>
                <a:gd name="T14" fmla="*/ 169 w 721"/>
                <a:gd name="T15" fmla="*/ 566 h 2099"/>
                <a:gd name="T16" fmla="*/ 153 w 721"/>
                <a:gd name="T17" fmla="*/ 544 h 2099"/>
                <a:gd name="T18" fmla="*/ 138 w 721"/>
                <a:gd name="T19" fmla="*/ 520 h 2099"/>
                <a:gd name="T20" fmla="*/ 125 w 721"/>
                <a:gd name="T21" fmla="*/ 496 h 2099"/>
                <a:gd name="T22" fmla="*/ 112 w 721"/>
                <a:gd name="T23" fmla="*/ 471 h 2099"/>
                <a:gd name="T24" fmla="*/ 102 w 721"/>
                <a:gd name="T25" fmla="*/ 445 h 2099"/>
                <a:gd name="T26" fmla="*/ 91 w 721"/>
                <a:gd name="T27" fmla="*/ 419 h 2099"/>
                <a:gd name="T28" fmla="*/ 82 w 721"/>
                <a:gd name="T29" fmla="*/ 393 h 2099"/>
                <a:gd name="T30" fmla="*/ 73 w 721"/>
                <a:gd name="T31" fmla="*/ 367 h 2099"/>
                <a:gd name="T32" fmla="*/ 68 w 721"/>
                <a:gd name="T33" fmla="*/ 354 h 2099"/>
                <a:gd name="T34" fmla="*/ 63 w 721"/>
                <a:gd name="T35" fmla="*/ 341 h 2099"/>
                <a:gd name="T36" fmla="*/ 56 w 721"/>
                <a:gd name="T37" fmla="*/ 314 h 2099"/>
                <a:gd name="T38" fmla="*/ 49 w 721"/>
                <a:gd name="T39" fmla="*/ 285 h 2099"/>
                <a:gd name="T40" fmla="*/ 44 w 721"/>
                <a:gd name="T41" fmla="*/ 258 h 2099"/>
                <a:gd name="T42" fmla="*/ 38 w 721"/>
                <a:gd name="T43" fmla="*/ 230 h 2099"/>
                <a:gd name="T44" fmla="*/ 33 w 721"/>
                <a:gd name="T45" fmla="*/ 203 h 2099"/>
                <a:gd name="T46" fmla="*/ 31 w 721"/>
                <a:gd name="T47" fmla="*/ 190 h 2099"/>
                <a:gd name="T48" fmla="*/ 28 w 721"/>
                <a:gd name="T49" fmla="*/ 177 h 2099"/>
                <a:gd name="T50" fmla="*/ 26 w 721"/>
                <a:gd name="T51" fmla="*/ 165 h 2099"/>
                <a:gd name="T52" fmla="*/ 23 w 721"/>
                <a:gd name="T53" fmla="*/ 153 h 2099"/>
                <a:gd name="T54" fmla="*/ 22 w 721"/>
                <a:gd name="T55" fmla="*/ 142 h 2099"/>
                <a:gd name="T56" fmla="*/ 20 w 721"/>
                <a:gd name="T57" fmla="*/ 131 h 2099"/>
                <a:gd name="T58" fmla="*/ 16 w 721"/>
                <a:gd name="T59" fmla="*/ 109 h 2099"/>
                <a:gd name="T60" fmla="*/ 12 w 721"/>
                <a:gd name="T61" fmla="*/ 90 h 2099"/>
                <a:gd name="T62" fmla="*/ 9 w 721"/>
                <a:gd name="T63" fmla="*/ 71 h 2099"/>
                <a:gd name="T64" fmla="*/ 7 w 721"/>
                <a:gd name="T65" fmla="*/ 53 h 2099"/>
                <a:gd name="T66" fmla="*/ 4 w 721"/>
                <a:gd name="T67" fmla="*/ 35 h 2099"/>
                <a:gd name="T68" fmla="*/ 1 w 721"/>
                <a:gd name="T69" fmla="*/ 18 h 2099"/>
                <a:gd name="T70" fmla="*/ 0 w 721"/>
                <a:gd name="T71" fmla="*/ 0 h 20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21"/>
                <a:gd name="T109" fmla="*/ 0 h 2099"/>
                <a:gd name="T110" fmla="*/ 721 w 721"/>
                <a:gd name="T111" fmla="*/ 2099 h 20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21" h="2099">
                  <a:moveTo>
                    <a:pt x="720" y="2098"/>
                  </a:moveTo>
                  <a:lnTo>
                    <a:pt x="619" y="1994"/>
                  </a:lnTo>
                  <a:lnTo>
                    <a:pt x="570" y="1942"/>
                  </a:lnTo>
                  <a:lnTo>
                    <a:pt x="524" y="1887"/>
                  </a:lnTo>
                  <a:lnTo>
                    <a:pt x="479" y="1832"/>
                  </a:lnTo>
                  <a:lnTo>
                    <a:pt x="435" y="1774"/>
                  </a:lnTo>
                  <a:lnTo>
                    <a:pt x="396" y="1714"/>
                  </a:lnTo>
                  <a:lnTo>
                    <a:pt x="360" y="1651"/>
                  </a:lnTo>
                  <a:lnTo>
                    <a:pt x="325" y="1586"/>
                  </a:lnTo>
                  <a:lnTo>
                    <a:pt x="295" y="1517"/>
                  </a:lnTo>
                  <a:lnTo>
                    <a:pt x="266" y="1446"/>
                  </a:lnTo>
                  <a:lnTo>
                    <a:pt x="240" y="1373"/>
                  </a:lnTo>
                  <a:lnTo>
                    <a:pt x="217" y="1298"/>
                  </a:lnTo>
                  <a:lnTo>
                    <a:pt x="194" y="1223"/>
                  </a:lnTo>
                  <a:lnTo>
                    <a:pt x="173" y="1147"/>
                  </a:lnTo>
                  <a:lnTo>
                    <a:pt x="154" y="1071"/>
                  </a:lnTo>
                  <a:lnTo>
                    <a:pt x="144" y="1033"/>
                  </a:lnTo>
                  <a:lnTo>
                    <a:pt x="135" y="994"/>
                  </a:lnTo>
                  <a:lnTo>
                    <a:pt x="119" y="915"/>
                  </a:lnTo>
                  <a:lnTo>
                    <a:pt x="105" y="832"/>
                  </a:lnTo>
                  <a:lnTo>
                    <a:pt x="93" y="751"/>
                  </a:lnTo>
                  <a:lnTo>
                    <a:pt x="81" y="670"/>
                  </a:lnTo>
                  <a:lnTo>
                    <a:pt x="70" y="592"/>
                  </a:lnTo>
                  <a:lnTo>
                    <a:pt x="66" y="553"/>
                  </a:lnTo>
                  <a:lnTo>
                    <a:pt x="60" y="517"/>
                  </a:lnTo>
                  <a:lnTo>
                    <a:pt x="55" y="481"/>
                  </a:lnTo>
                  <a:lnTo>
                    <a:pt x="50" y="447"/>
                  </a:lnTo>
                  <a:lnTo>
                    <a:pt x="47" y="414"/>
                  </a:lnTo>
                  <a:lnTo>
                    <a:pt x="42" y="381"/>
                  </a:lnTo>
                  <a:lnTo>
                    <a:pt x="33" y="320"/>
                  </a:lnTo>
                  <a:lnTo>
                    <a:pt x="26" y="263"/>
                  </a:lnTo>
                  <a:lnTo>
                    <a:pt x="19" y="207"/>
                  </a:lnTo>
                  <a:lnTo>
                    <a:pt x="14" y="154"/>
                  </a:lnTo>
                  <a:lnTo>
                    <a:pt x="9" y="102"/>
                  </a:lnTo>
                  <a:lnTo>
                    <a:pt x="3" y="51"/>
                  </a:lnTo>
                  <a:lnTo>
                    <a:pt x="0" y="0"/>
                  </a:lnTo>
                </a:path>
              </a:pathLst>
            </a:custGeom>
            <a:noFill/>
            <a:ln w="19050" cap="rnd" cmpd="sng">
              <a:solidFill>
                <a:srgbClr val="000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0" name="Line 17">
              <a:extLst>
                <a:ext uri="{FF2B5EF4-FFF2-40B4-BE49-F238E27FC236}">
                  <a16:creationId xmlns:a16="http://schemas.microsoft.com/office/drawing/2014/main" id="{1B76B63E-3025-41A6-8945-FF54D8A8029B}"/>
                </a:ext>
              </a:extLst>
            </p:cNvPr>
            <p:cNvSpPr>
              <a:spLocks noChangeShapeType="1"/>
            </p:cNvSpPr>
            <p:nvPr/>
          </p:nvSpPr>
          <p:spPr bwMode="auto">
            <a:xfrm>
              <a:off x="4177" y="1268"/>
              <a:ext cx="5" cy="1194"/>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1" name="Rectangle 18">
              <a:extLst>
                <a:ext uri="{FF2B5EF4-FFF2-40B4-BE49-F238E27FC236}">
                  <a16:creationId xmlns:a16="http://schemas.microsoft.com/office/drawing/2014/main" id="{C89AECA4-9921-45A1-9CBB-F97A12DA55A1}"/>
                </a:ext>
              </a:extLst>
            </p:cNvPr>
            <p:cNvSpPr>
              <a:spLocks noChangeArrowheads="1"/>
            </p:cNvSpPr>
            <p:nvPr/>
          </p:nvSpPr>
          <p:spPr bwMode="auto">
            <a:xfrm>
              <a:off x="3801" y="2176"/>
              <a:ext cx="5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ω</a:t>
              </a:r>
              <a:r>
                <a:rPr lang="en-US" altLang="zh-CN" baseline="-25000"/>
                <a:t>r</a:t>
              </a:r>
              <a:endParaRPr lang="en-US" altLang="zh-CN"/>
            </a:p>
          </p:txBody>
        </p:sp>
        <p:sp>
          <p:nvSpPr>
            <p:cNvPr id="24602" name="Line 19">
              <a:extLst>
                <a:ext uri="{FF2B5EF4-FFF2-40B4-BE49-F238E27FC236}">
                  <a16:creationId xmlns:a16="http://schemas.microsoft.com/office/drawing/2014/main" id="{C3A56244-7156-4170-A6AA-5241DFD8B613}"/>
                </a:ext>
              </a:extLst>
            </p:cNvPr>
            <p:cNvSpPr>
              <a:spLocks noChangeShapeType="1"/>
            </p:cNvSpPr>
            <p:nvPr/>
          </p:nvSpPr>
          <p:spPr bwMode="auto">
            <a:xfrm flipH="1">
              <a:off x="4085" y="2315"/>
              <a:ext cx="98" cy="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4579" name="Object 20">
            <a:extLst>
              <a:ext uri="{FF2B5EF4-FFF2-40B4-BE49-F238E27FC236}">
                <a16:creationId xmlns:a16="http://schemas.microsoft.com/office/drawing/2014/main" id="{0AED4233-CF8F-4312-902F-C15A29BB3B67}"/>
              </a:ext>
            </a:extLst>
          </p:cNvPr>
          <p:cNvGraphicFramePr>
            <a:graphicFrameLocks noChangeAspect="1"/>
          </p:cNvGraphicFramePr>
          <p:nvPr/>
        </p:nvGraphicFramePr>
        <p:xfrm>
          <a:off x="2806700" y="3140075"/>
          <a:ext cx="1231900" cy="744538"/>
        </p:xfrm>
        <a:graphic>
          <a:graphicData uri="http://schemas.openxmlformats.org/presentationml/2006/ole">
            <mc:AlternateContent xmlns:mc="http://schemas.openxmlformats.org/markup-compatibility/2006">
              <mc:Choice xmlns:v="urn:schemas-microsoft-com:vml" Requires="v">
                <p:oleObj spid="_x0000_s24604" name="Equation" r:id="rId5" imgW="583920" imgH="393480" progId="Equation.3">
                  <p:embed/>
                </p:oleObj>
              </mc:Choice>
              <mc:Fallback>
                <p:oleObj name="Equation" r:id="rId5" imgW="583920" imgH="39348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6700" y="3140075"/>
                        <a:ext cx="123190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21">
            <a:extLst>
              <a:ext uri="{FF2B5EF4-FFF2-40B4-BE49-F238E27FC236}">
                <a16:creationId xmlns:a16="http://schemas.microsoft.com/office/drawing/2014/main" id="{60699A3F-8404-4D18-B446-0EE7C76050D3}"/>
              </a:ext>
            </a:extLst>
          </p:cNvPr>
          <p:cNvGraphicFramePr>
            <a:graphicFrameLocks noChangeAspect="1"/>
          </p:cNvGraphicFramePr>
          <p:nvPr/>
        </p:nvGraphicFramePr>
        <p:xfrm>
          <a:off x="1676400" y="4425950"/>
          <a:ext cx="2116138" cy="603250"/>
        </p:xfrm>
        <a:graphic>
          <a:graphicData uri="http://schemas.openxmlformats.org/presentationml/2006/ole">
            <mc:AlternateContent xmlns:mc="http://schemas.openxmlformats.org/markup-compatibility/2006">
              <mc:Choice xmlns:v="urn:schemas-microsoft-com:vml" Requires="v">
                <p:oleObj spid="_x0000_s24605" name="Equation" r:id="rId7" imgW="1066680" imgH="304560" progId="Equation.3">
                  <p:embed/>
                </p:oleObj>
              </mc:Choice>
              <mc:Fallback>
                <p:oleObj name="Equation" r:id="rId7" imgW="1066680" imgH="30456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425950"/>
                        <a:ext cx="2116138"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5" name="Text Box 22">
            <a:extLst>
              <a:ext uri="{FF2B5EF4-FFF2-40B4-BE49-F238E27FC236}">
                <a16:creationId xmlns:a16="http://schemas.microsoft.com/office/drawing/2014/main" id="{B0A9CF11-801D-401E-BBD3-D55F7FAA3CE4}"/>
              </a:ext>
            </a:extLst>
          </p:cNvPr>
          <p:cNvSpPr txBox="1">
            <a:spLocks noChangeArrowheads="1"/>
          </p:cNvSpPr>
          <p:nvPr/>
        </p:nvSpPr>
        <p:spPr bwMode="auto">
          <a:xfrm>
            <a:off x="1008063" y="3263900"/>
            <a:ext cx="56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由 </a:t>
            </a:r>
          </a:p>
        </p:txBody>
      </p:sp>
      <p:sp>
        <p:nvSpPr>
          <p:cNvPr id="24586" name="Text Box 23">
            <a:extLst>
              <a:ext uri="{FF2B5EF4-FFF2-40B4-BE49-F238E27FC236}">
                <a16:creationId xmlns:a16="http://schemas.microsoft.com/office/drawing/2014/main" id="{7C02C5E7-57D8-4851-8422-C8698F05C74A}"/>
              </a:ext>
            </a:extLst>
          </p:cNvPr>
          <p:cNvSpPr txBox="1">
            <a:spLocks noChangeArrowheads="1"/>
          </p:cNvSpPr>
          <p:nvPr/>
        </p:nvSpPr>
        <p:spPr bwMode="auto">
          <a:xfrm>
            <a:off x="998538" y="3967163"/>
            <a:ext cx="1868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得共振频率  </a:t>
            </a:r>
          </a:p>
        </p:txBody>
      </p:sp>
      <p:sp>
        <p:nvSpPr>
          <p:cNvPr id="24587" name="Text Box 24">
            <a:extLst>
              <a:ext uri="{FF2B5EF4-FFF2-40B4-BE49-F238E27FC236}">
                <a16:creationId xmlns:a16="http://schemas.microsoft.com/office/drawing/2014/main" id="{3E5CF762-581A-4AF3-B6FF-166186278F07}"/>
              </a:ext>
            </a:extLst>
          </p:cNvPr>
          <p:cNvSpPr txBox="1">
            <a:spLocks noChangeArrowheads="1"/>
          </p:cNvSpPr>
          <p:nvPr/>
        </p:nvSpPr>
        <p:spPr bwMode="auto">
          <a:xfrm>
            <a:off x="4265613" y="4495800"/>
            <a:ext cx="245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zh-CN" altLang="en-US"/>
              <a:t>位移共振条件 </a:t>
            </a:r>
            <a:r>
              <a:rPr lang="en-US" altLang="zh-CN"/>
              <a:t>)  </a:t>
            </a:r>
          </a:p>
        </p:txBody>
      </p:sp>
      <p:sp>
        <p:nvSpPr>
          <p:cNvPr id="24588" name="Text Box 25">
            <a:extLst>
              <a:ext uri="{FF2B5EF4-FFF2-40B4-BE49-F238E27FC236}">
                <a16:creationId xmlns:a16="http://schemas.microsoft.com/office/drawing/2014/main" id="{73A4AE5F-B2C6-4AAF-A2CE-2DC831BCEDB4}"/>
              </a:ext>
            </a:extLst>
          </p:cNvPr>
          <p:cNvSpPr txBox="1">
            <a:spLocks noChangeArrowheads="1"/>
          </p:cNvSpPr>
          <p:nvPr/>
        </p:nvSpPr>
        <p:spPr bwMode="auto">
          <a:xfrm>
            <a:off x="990600" y="5267325"/>
            <a:ext cx="4395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共振时位移与驱动力的相位差   </a:t>
            </a:r>
          </a:p>
        </p:txBody>
      </p:sp>
      <p:graphicFrame>
        <p:nvGraphicFramePr>
          <p:cNvPr id="24581" name="Object 26">
            <a:extLst>
              <a:ext uri="{FF2B5EF4-FFF2-40B4-BE49-F238E27FC236}">
                <a16:creationId xmlns:a16="http://schemas.microsoft.com/office/drawing/2014/main" id="{9B75A1F9-6215-4A2C-8B88-0C000FF95D8C}"/>
              </a:ext>
            </a:extLst>
          </p:cNvPr>
          <p:cNvGraphicFramePr>
            <a:graphicFrameLocks noChangeAspect="1"/>
          </p:cNvGraphicFramePr>
          <p:nvPr/>
        </p:nvGraphicFramePr>
        <p:xfrm>
          <a:off x="5181600" y="4962525"/>
          <a:ext cx="2820988" cy="981075"/>
        </p:xfrm>
        <a:graphic>
          <a:graphicData uri="http://schemas.openxmlformats.org/presentationml/2006/ole">
            <mc:AlternateContent xmlns:mc="http://schemas.openxmlformats.org/markup-compatibility/2006">
              <mc:Choice xmlns:v="urn:schemas-microsoft-com:vml" Requires="v">
                <p:oleObj spid="_x0000_s24606" name="Equation" r:id="rId9" imgW="1422360" imgH="495000" progId="Equation.3">
                  <p:embed/>
                </p:oleObj>
              </mc:Choice>
              <mc:Fallback>
                <p:oleObj name="Equation" r:id="rId9" imgW="1422360" imgH="49500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4962525"/>
                        <a:ext cx="2820988"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50" name="Object 2">
            <a:extLst>
              <a:ext uri="{FF2B5EF4-FFF2-40B4-BE49-F238E27FC236}">
                <a16:creationId xmlns:a16="http://schemas.microsoft.com/office/drawing/2014/main" id="{D619FD4F-C14F-4AF0-9C17-3B2C26681167}"/>
              </a:ext>
            </a:extLst>
          </p:cNvPr>
          <p:cNvGraphicFramePr>
            <a:graphicFrameLocks noChangeAspect="1"/>
          </p:cNvGraphicFramePr>
          <p:nvPr/>
        </p:nvGraphicFramePr>
        <p:xfrm>
          <a:off x="2560638" y="1371600"/>
          <a:ext cx="3992562" cy="942975"/>
        </p:xfrm>
        <a:graphic>
          <a:graphicData uri="http://schemas.openxmlformats.org/presentationml/2006/ole">
            <mc:AlternateContent xmlns:mc="http://schemas.openxmlformats.org/markup-compatibility/2006">
              <mc:Choice xmlns:v="urn:schemas-microsoft-com:vml" Requires="v">
                <p:oleObj spid="_x0000_s2098" name="公式" r:id="rId3" imgW="1828800" imgH="431640" progId="Equation.3">
                  <p:embed/>
                </p:oleObj>
              </mc:Choice>
              <mc:Fallback>
                <p:oleObj name="公式" r:id="rId3" imgW="182880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638" y="1371600"/>
                        <a:ext cx="3992562"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1" name="Text Box 3">
            <a:extLst>
              <a:ext uri="{FF2B5EF4-FFF2-40B4-BE49-F238E27FC236}">
                <a16:creationId xmlns:a16="http://schemas.microsoft.com/office/drawing/2014/main" id="{D30FA5EC-FE8D-426F-9EC9-819D09B96C16}"/>
              </a:ext>
            </a:extLst>
          </p:cNvPr>
          <p:cNvSpPr txBox="1">
            <a:spLocks noChangeArrowheads="1"/>
          </p:cNvSpPr>
          <p:nvPr/>
        </p:nvSpPr>
        <p:spPr bwMode="auto">
          <a:xfrm>
            <a:off x="1143000" y="762000"/>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其中 </a:t>
            </a:r>
          </a:p>
        </p:txBody>
      </p:sp>
      <p:graphicFrame>
        <p:nvGraphicFramePr>
          <p:cNvPr id="2051" name="Object 4">
            <a:extLst>
              <a:ext uri="{FF2B5EF4-FFF2-40B4-BE49-F238E27FC236}">
                <a16:creationId xmlns:a16="http://schemas.microsoft.com/office/drawing/2014/main" id="{ABB4ADDF-A9F3-446E-AE04-3130C7E4CC5E}"/>
              </a:ext>
            </a:extLst>
          </p:cNvPr>
          <p:cNvGraphicFramePr>
            <a:graphicFrameLocks noChangeAspect="1"/>
          </p:cNvGraphicFramePr>
          <p:nvPr/>
        </p:nvGraphicFramePr>
        <p:xfrm>
          <a:off x="2514600" y="609600"/>
          <a:ext cx="4600575" cy="603250"/>
        </p:xfrm>
        <a:graphic>
          <a:graphicData uri="http://schemas.openxmlformats.org/presentationml/2006/ole">
            <mc:AlternateContent xmlns:mc="http://schemas.openxmlformats.org/markup-compatibility/2006">
              <mc:Choice xmlns:v="urn:schemas-microsoft-com:vml" Requires="v">
                <p:oleObj spid="_x0000_s2099" name="公式" r:id="rId5" imgW="2349360" imgH="291960" progId="Equation.3">
                  <p:embed/>
                </p:oleObj>
              </mc:Choice>
              <mc:Fallback>
                <p:oleObj name="公式" r:id="rId5" imgW="2349360" imgH="29196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609600"/>
                        <a:ext cx="460057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2" name="Group 5">
            <a:extLst>
              <a:ext uri="{FF2B5EF4-FFF2-40B4-BE49-F238E27FC236}">
                <a16:creationId xmlns:a16="http://schemas.microsoft.com/office/drawing/2014/main" id="{424A4168-7318-49EF-9BF4-C6B8BA0CB940}"/>
              </a:ext>
            </a:extLst>
          </p:cNvPr>
          <p:cNvGrpSpPr>
            <a:grpSpLocks/>
          </p:cNvGrpSpPr>
          <p:nvPr/>
        </p:nvGrpSpPr>
        <p:grpSpPr bwMode="auto">
          <a:xfrm>
            <a:off x="3481388" y="3417888"/>
            <a:ext cx="1757362" cy="914400"/>
            <a:chOff x="2256" y="2224"/>
            <a:chExt cx="853" cy="499"/>
          </a:xfrm>
        </p:grpSpPr>
        <p:sp>
          <p:nvSpPr>
            <p:cNvPr id="2096" name="Line 6">
              <a:extLst>
                <a:ext uri="{FF2B5EF4-FFF2-40B4-BE49-F238E27FC236}">
                  <a16:creationId xmlns:a16="http://schemas.microsoft.com/office/drawing/2014/main" id="{EABFFE27-15AF-4411-BFB4-26E0A9CC32D0}"/>
                </a:ext>
              </a:extLst>
            </p:cNvPr>
            <p:cNvSpPr>
              <a:spLocks noChangeShapeType="1"/>
            </p:cNvSpPr>
            <p:nvPr/>
          </p:nvSpPr>
          <p:spPr bwMode="auto">
            <a:xfrm flipV="1">
              <a:off x="2256" y="2224"/>
              <a:ext cx="853" cy="163"/>
            </a:xfrm>
            <a:prstGeom prst="line">
              <a:avLst/>
            </a:prstGeom>
            <a:noFill/>
            <a:ln w="317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7" name="Line 7">
              <a:extLst>
                <a:ext uri="{FF2B5EF4-FFF2-40B4-BE49-F238E27FC236}">
                  <a16:creationId xmlns:a16="http://schemas.microsoft.com/office/drawing/2014/main" id="{D19E552E-1217-4552-8FD3-48E0658A00D0}"/>
                </a:ext>
              </a:extLst>
            </p:cNvPr>
            <p:cNvSpPr>
              <a:spLocks noChangeShapeType="1"/>
            </p:cNvSpPr>
            <p:nvPr/>
          </p:nvSpPr>
          <p:spPr bwMode="auto">
            <a:xfrm flipH="1">
              <a:off x="2856" y="2224"/>
              <a:ext cx="253" cy="499"/>
            </a:xfrm>
            <a:prstGeom prst="line">
              <a:avLst/>
            </a:prstGeom>
            <a:noFill/>
            <a:ln w="317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63" name="Group 8">
            <a:extLst>
              <a:ext uri="{FF2B5EF4-FFF2-40B4-BE49-F238E27FC236}">
                <a16:creationId xmlns:a16="http://schemas.microsoft.com/office/drawing/2014/main" id="{4E8297CC-058B-49F0-BE35-8B4CB1143836}"/>
              </a:ext>
            </a:extLst>
          </p:cNvPr>
          <p:cNvGrpSpPr>
            <a:grpSpLocks/>
          </p:cNvGrpSpPr>
          <p:nvPr/>
        </p:nvGrpSpPr>
        <p:grpSpPr bwMode="auto">
          <a:xfrm>
            <a:off x="2544763" y="4219575"/>
            <a:ext cx="2466975" cy="617538"/>
            <a:chOff x="1536" y="2704"/>
            <a:chExt cx="1554" cy="389"/>
          </a:xfrm>
        </p:grpSpPr>
        <p:sp>
          <p:nvSpPr>
            <p:cNvPr id="2095" name="Line 9">
              <a:extLst>
                <a:ext uri="{FF2B5EF4-FFF2-40B4-BE49-F238E27FC236}">
                  <a16:creationId xmlns:a16="http://schemas.microsoft.com/office/drawing/2014/main" id="{EE4BAB75-A6E7-4B1F-BB1D-F725854A92BB}"/>
                </a:ext>
              </a:extLst>
            </p:cNvPr>
            <p:cNvSpPr>
              <a:spLocks noChangeShapeType="1"/>
            </p:cNvSpPr>
            <p:nvPr/>
          </p:nvSpPr>
          <p:spPr bwMode="auto">
            <a:xfrm flipV="1">
              <a:off x="1536" y="2824"/>
              <a:ext cx="1346" cy="269"/>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60" name="Object 10">
              <a:extLst>
                <a:ext uri="{FF2B5EF4-FFF2-40B4-BE49-F238E27FC236}">
                  <a16:creationId xmlns:a16="http://schemas.microsoft.com/office/drawing/2014/main" id="{AD81F827-1E19-4D9E-8015-EE8EE17A02C6}"/>
                </a:ext>
              </a:extLst>
            </p:cNvPr>
            <p:cNvGraphicFramePr>
              <a:graphicFrameLocks noChangeAspect="1"/>
            </p:cNvGraphicFramePr>
            <p:nvPr/>
          </p:nvGraphicFramePr>
          <p:xfrm>
            <a:off x="2859" y="2704"/>
            <a:ext cx="231" cy="282"/>
          </p:xfrm>
          <a:graphic>
            <a:graphicData uri="http://schemas.openxmlformats.org/presentationml/2006/ole">
              <mc:AlternateContent xmlns:mc="http://schemas.openxmlformats.org/markup-compatibility/2006">
                <mc:Choice xmlns:v="urn:schemas-microsoft-com:vml" Requires="v">
                  <p:oleObj spid="_x0000_s2100" name="公式" r:id="rId7" imgW="190440" imgH="241200" progId="Equation.3">
                    <p:embed/>
                  </p:oleObj>
                </mc:Choice>
                <mc:Fallback>
                  <p:oleObj name="公式" r:id="rId7" imgW="190440" imgH="241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9" y="2704"/>
                          <a:ext cx="231"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64" name="Group 11">
            <a:extLst>
              <a:ext uri="{FF2B5EF4-FFF2-40B4-BE49-F238E27FC236}">
                <a16:creationId xmlns:a16="http://schemas.microsoft.com/office/drawing/2014/main" id="{60BC7BC5-0C03-4146-A91C-91EF0433E710}"/>
              </a:ext>
            </a:extLst>
          </p:cNvPr>
          <p:cNvGrpSpPr>
            <a:grpSpLocks/>
          </p:cNvGrpSpPr>
          <p:nvPr/>
        </p:nvGrpSpPr>
        <p:grpSpPr bwMode="auto">
          <a:xfrm>
            <a:off x="2566988" y="3348038"/>
            <a:ext cx="944562" cy="1481137"/>
            <a:chOff x="1542" y="2154"/>
            <a:chExt cx="595" cy="933"/>
          </a:xfrm>
        </p:grpSpPr>
        <p:sp>
          <p:nvSpPr>
            <p:cNvPr id="2094" name="Line 12">
              <a:extLst>
                <a:ext uri="{FF2B5EF4-FFF2-40B4-BE49-F238E27FC236}">
                  <a16:creationId xmlns:a16="http://schemas.microsoft.com/office/drawing/2014/main" id="{51FC9723-B4DD-4B29-84C4-87D248ABACBE}"/>
                </a:ext>
              </a:extLst>
            </p:cNvPr>
            <p:cNvSpPr>
              <a:spLocks noChangeShapeType="1"/>
            </p:cNvSpPr>
            <p:nvPr/>
          </p:nvSpPr>
          <p:spPr bwMode="auto">
            <a:xfrm flipV="1">
              <a:off x="1542" y="2356"/>
              <a:ext cx="595" cy="731"/>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9" name="Object 13">
              <a:extLst>
                <a:ext uri="{FF2B5EF4-FFF2-40B4-BE49-F238E27FC236}">
                  <a16:creationId xmlns:a16="http://schemas.microsoft.com/office/drawing/2014/main" id="{63D61037-7AEB-4720-88EB-EA51ED39CF39}"/>
                </a:ext>
              </a:extLst>
            </p:cNvPr>
            <p:cNvGraphicFramePr>
              <a:graphicFrameLocks noChangeAspect="1"/>
            </p:cNvGraphicFramePr>
            <p:nvPr/>
          </p:nvGraphicFramePr>
          <p:xfrm>
            <a:off x="1810" y="2154"/>
            <a:ext cx="251" cy="300"/>
          </p:xfrm>
          <a:graphic>
            <a:graphicData uri="http://schemas.openxmlformats.org/presentationml/2006/ole">
              <mc:AlternateContent xmlns:mc="http://schemas.openxmlformats.org/markup-compatibility/2006">
                <mc:Choice xmlns:v="urn:schemas-microsoft-com:vml" Requires="v">
                  <p:oleObj spid="_x0000_s2101" name="公式" r:id="rId9" imgW="203040" imgH="241200" progId="Equation.3">
                    <p:embed/>
                  </p:oleObj>
                </mc:Choice>
                <mc:Fallback>
                  <p:oleObj name="公式" r:id="rId9" imgW="203040" imgH="241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0" y="2154"/>
                          <a:ext cx="251"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65" name="Group 14">
            <a:extLst>
              <a:ext uri="{FF2B5EF4-FFF2-40B4-BE49-F238E27FC236}">
                <a16:creationId xmlns:a16="http://schemas.microsoft.com/office/drawing/2014/main" id="{F31FCF39-A09B-4711-8729-3905D86114F7}"/>
              </a:ext>
            </a:extLst>
          </p:cNvPr>
          <p:cNvGrpSpPr>
            <a:grpSpLocks/>
          </p:cNvGrpSpPr>
          <p:nvPr/>
        </p:nvGrpSpPr>
        <p:grpSpPr bwMode="auto">
          <a:xfrm>
            <a:off x="2579688" y="4837113"/>
            <a:ext cx="4562475" cy="358775"/>
            <a:chOff x="1625" y="3047"/>
            <a:chExt cx="2874" cy="226"/>
          </a:xfrm>
        </p:grpSpPr>
        <p:sp>
          <p:nvSpPr>
            <p:cNvPr id="2093" name="Line 15">
              <a:extLst>
                <a:ext uri="{FF2B5EF4-FFF2-40B4-BE49-F238E27FC236}">
                  <a16:creationId xmlns:a16="http://schemas.microsoft.com/office/drawing/2014/main" id="{7C9F63F6-6CCC-4A54-9C63-8B59AAEC42A4}"/>
                </a:ext>
              </a:extLst>
            </p:cNvPr>
            <p:cNvSpPr>
              <a:spLocks noChangeShapeType="1"/>
            </p:cNvSpPr>
            <p:nvPr/>
          </p:nvSpPr>
          <p:spPr bwMode="auto">
            <a:xfrm>
              <a:off x="1625" y="3047"/>
              <a:ext cx="2867"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8" name="Object 16">
              <a:extLst>
                <a:ext uri="{FF2B5EF4-FFF2-40B4-BE49-F238E27FC236}">
                  <a16:creationId xmlns:a16="http://schemas.microsoft.com/office/drawing/2014/main" id="{6C81FAC7-D96A-43DD-A131-5968FC74F3EA}"/>
                </a:ext>
              </a:extLst>
            </p:cNvPr>
            <p:cNvGraphicFramePr>
              <a:graphicFrameLocks noChangeAspect="1"/>
            </p:cNvGraphicFramePr>
            <p:nvPr/>
          </p:nvGraphicFramePr>
          <p:xfrm>
            <a:off x="4251" y="3075"/>
            <a:ext cx="248" cy="198"/>
          </p:xfrm>
          <a:graphic>
            <a:graphicData uri="http://schemas.openxmlformats.org/presentationml/2006/ole">
              <mc:AlternateContent xmlns:mc="http://schemas.openxmlformats.org/markup-compatibility/2006">
                <mc:Choice xmlns:v="urn:schemas-microsoft-com:vml" Requires="v">
                  <p:oleObj spid="_x0000_s2102" name="公式" r:id="rId11" imgW="139680" imgH="139680" progId="Equation.3">
                    <p:embed/>
                  </p:oleObj>
                </mc:Choice>
                <mc:Fallback>
                  <p:oleObj name="公式" r:id="rId11" imgW="139680" imgH="1396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51" y="3075"/>
                          <a:ext cx="248"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66" name="Group 17">
            <a:extLst>
              <a:ext uri="{FF2B5EF4-FFF2-40B4-BE49-F238E27FC236}">
                <a16:creationId xmlns:a16="http://schemas.microsoft.com/office/drawing/2014/main" id="{9186CE49-E47F-4D56-9E0C-E9FB039EC521}"/>
              </a:ext>
            </a:extLst>
          </p:cNvPr>
          <p:cNvGrpSpPr>
            <a:grpSpLocks/>
          </p:cNvGrpSpPr>
          <p:nvPr/>
        </p:nvGrpSpPr>
        <p:grpSpPr bwMode="auto">
          <a:xfrm>
            <a:off x="2568575" y="3011488"/>
            <a:ext cx="2660650" cy="1809750"/>
            <a:chOff x="1543" y="1942"/>
            <a:chExt cx="1676" cy="1140"/>
          </a:xfrm>
        </p:grpSpPr>
        <p:sp>
          <p:nvSpPr>
            <p:cNvPr id="2092" name="Line 18">
              <a:extLst>
                <a:ext uri="{FF2B5EF4-FFF2-40B4-BE49-F238E27FC236}">
                  <a16:creationId xmlns:a16="http://schemas.microsoft.com/office/drawing/2014/main" id="{8674A6AC-8E0C-423D-A71A-94B5A61B3BB4}"/>
                </a:ext>
              </a:extLst>
            </p:cNvPr>
            <p:cNvSpPr>
              <a:spLocks noChangeShapeType="1"/>
            </p:cNvSpPr>
            <p:nvPr/>
          </p:nvSpPr>
          <p:spPr bwMode="auto">
            <a:xfrm flipV="1">
              <a:off x="1543" y="2205"/>
              <a:ext cx="1676" cy="877"/>
            </a:xfrm>
            <a:prstGeom prst="line">
              <a:avLst/>
            </a:prstGeom>
            <a:noFill/>
            <a:ln w="3175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7" name="Object 19">
              <a:extLst>
                <a:ext uri="{FF2B5EF4-FFF2-40B4-BE49-F238E27FC236}">
                  <a16:creationId xmlns:a16="http://schemas.microsoft.com/office/drawing/2014/main" id="{3012B852-4005-4F2B-8663-8BCFD14E9C67}"/>
                </a:ext>
              </a:extLst>
            </p:cNvPr>
            <p:cNvGraphicFramePr>
              <a:graphicFrameLocks noChangeAspect="1"/>
            </p:cNvGraphicFramePr>
            <p:nvPr/>
          </p:nvGraphicFramePr>
          <p:xfrm>
            <a:off x="2990" y="1942"/>
            <a:ext cx="201" cy="287"/>
          </p:xfrm>
          <a:graphic>
            <a:graphicData uri="http://schemas.openxmlformats.org/presentationml/2006/ole">
              <mc:AlternateContent xmlns:mc="http://schemas.openxmlformats.org/markup-compatibility/2006">
                <mc:Choice xmlns:v="urn:schemas-microsoft-com:vml" Requires="v">
                  <p:oleObj spid="_x0000_s2103" name="公式" r:id="rId13" imgW="164880" imgH="203040" progId="Equation.3">
                    <p:embed/>
                  </p:oleObj>
                </mc:Choice>
                <mc:Fallback>
                  <p:oleObj name="公式" r:id="rId13" imgW="164880" imgH="20304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90" y="1942"/>
                          <a:ext cx="201"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67" name="Line 20">
            <a:extLst>
              <a:ext uri="{FF2B5EF4-FFF2-40B4-BE49-F238E27FC236}">
                <a16:creationId xmlns:a16="http://schemas.microsoft.com/office/drawing/2014/main" id="{C0DEEC31-B556-4C3F-A1FD-9C90520E9FD8}"/>
              </a:ext>
            </a:extLst>
          </p:cNvPr>
          <p:cNvSpPr>
            <a:spLocks noChangeShapeType="1"/>
          </p:cNvSpPr>
          <p:nvPr/>
        </p:nvSpPr>
        <p:spPr bwMode="auto">
          <a:xfrm>
            <a:off x="5213350" y="3441700"/>
            <a:ext cx="0" cy="25066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68" name="Group 21">
            <a:extLst>
              <a:ext uri="{FF2B5EF4-FFF2-40B4-BE49-F238E27FC236}">
                <a16:creationId xmlns:a16="http://schemas.microsoft.com/office/drawing/2014/main" id="{94DA14B4-5ACB-447F-B360-6EC981E4F758}"/>
              </a:ext>
            </a:extLst>
          </p:cNvPr>
          <p:cNvGrpSpPr>
            <a:grpSpLocks/>
          </p:cNvGrpSpPr>
          <p:nvPr/>
        </p:nvGrpSpPr>
        <p:grpSpPr bwMode="auto">
          <a:xfrm>
            <a:off x="5281613" y="3422650"/>
            <a:ext cx="1423987" cy="976313"/>
            <a:chOff x="3252" y="2201"/>
            <a:chExt cx="897" cy="615"/>
          </a:xfrm>
        </p:grpSpPr>
        <p:sp>
          <p:nvSpPr>
            <p:cNvPr id="2090" name="Line 22">
              <a:extLst>
                <a:ext uri="{FF2B5EF4-FFF2-40B4-BE49-F238E27FC236}">
                  <a16:creationId xmlns:a16="http://schemas.microsoft.com/office/drawing/2014/main" id="{618ED186-704E-4C8E-A1D3-E2000586E6BF}"/>
                </a:ext>
              </a:extLst>
            </p:cNvPr>
            <p:cNvSpPr>
              <a:spLocks noChangeShapeType="1"/>
            </p:cNvSpPr>
            <p:nvPr/>
          </p:nvSpPr>
          <p:spPr bwMode="auto">
            <a:xfrm flipV="1">
              <a:off x="3252" y="2203"/>
              <a:ext cx="357"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1" name="Line 23">
              <a:extLst>
                <a:ext uri="{FF2B5EF4-FFF2-40B4-BE49-F238E27FC236}">
                  <a16:creationId xmlns:a16="http://schemas.microsoft.com/office/drawing/2014/main" id="{99003AB4-0626-4ED0-A32E-9C4427D98B33}"/>
                </a:ext>
              </a:extLst>
            </p:cNvPr>
            <p:cNvSpPr>
              <a:spLocks noChangeShapeType="1"/>
            </p:cNvSpPr>
            <p:nvPr/>
          </p:nvSpPr>
          <p:spPr bwMode="auto">
            <a:xfrm>
              <a:off x="3420" y="2201"/>
              <a:ext cx="0" cy="615"/>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6" name="Object 24">
              <a:extLst>
                <a:ext uri="{FF2B5EF4-FFF2-40B4-BE49-F238E27FC236}">
                  <a16:creationId xmlns:a16="http://schemas.microsoft.com/office/drawing/2014/main" id="{BE4E80C1-5DCC-449F-90E7-3AF11462C969}"/>
                </a:ext>
              </a:extLst>
            </p:cNvPr>
            <p:cNvGraphicFramePr>
              <a:graphicFrameLocks noChangeAspect="1"/>
            </p:cNvGraphicFramePr>
            <p:nvPr/>
          </p:nvGraphicFramePr>
          <p:xfrm>
            <a:off x="3425" y="2381"/>
            <a:ext cx="724" cy="267"/>
          </p:xfrm>
          <a:graphic>
            <a:graphicData uri="http://schemas.openxmlformats.org/presentationml/2006/ole">
              <mc:AlternateContent xmlns:mc="http://schemas.openxmlformats.org/markup-compatibility/2006">
                <mc:Choice xmlns:v="urn:schemas-microsoft-com:vml" Requires="v">
                  <p:oleObj spid="_x0000_s2104" name="公式" r:id="rId15" imgW="596880" imgH="215640" progId="Equation.3">
                    <p:embed/>
                  </p:oleObj>
                </mc:Choice>
                <mc:Fallback>
                  <p:oleObj name="公式" r:id="rId15" imgW="596880" imgH="21564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5" y="2381"/>
                          <a:ext cx="724"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69" name="Group 25">
            <a:extLst>
              <a:ext uri="{FF2B5EF4-FFF2-40B4-BE49-F238E27FC236}">
                <a16:creationId xmlns:a16="http://schemas.microsoft.com/office/drawing/2014/main" id="{5F97DC30-6C8A-4C7F-A56C-F93B4DDE08A7}"/>
              </a:ext>
            </a:extLst>
          </p:cNvPr>
          <p:cNvGrpSpPr>
            <a:grpSpLocks/>
          </p:cNvGrpSpPr>
          <p:nvPr/>
        </p:nvGrpSpPr>
        <p:grpSpPr bwMode="auto">
          <a:xfrm>
            <a:off x="5053013" y="4414838"/>
            <a:ext cx="1701800" cy="433387"/>
            <a:chOff x="3108" y="2826"/>
            <a:chExt cx="1072" cy="273"/>
          </a:xfrm>
        </p:grpSpPr>
        <p:sp>
          <p:nvSpPr>
            <p:cNvPr id="2088" name="Line 26">
              <a:extLst>
                <a:ext uri="{FF2B5EF4-FFF2-40B4-BE49-F238E27FC236}">
                  <a16:creationId xmlns:a16="http://schemas.microsoft.com/office/drawing/2014/main" id="{74F9FD6E-71EE-4DE6-B638-CE3AE96543C2}"/>
                </a:ext>
              </a:extLst>
            </p:cNvPr>
            <p:cNvSpPr>
              <a:spLocks noChangeShapeType="1"/>
            </p:cNvSpPr>
            <p:nvPr/>
          </p:nvSpPr>
          <p:spPr bwMode="auto">
            <a:xfrm>
              <a:off x="3108" y="2833"/>
              <a:ext cx="6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5" name="Object 27">
              <a:extLst>
                <a:ext uri="{FF2B5EF4-FFF2-40B4-BE49-F238E27FC236}">
                  <a16:creationId xmlns:a16="http://schemas.microsoft.com/office/drawing/2014/main" id="{ACBF4030-C4C1-4413-A9CA-8165226D52C5}"/>
                </a:ext>
              </a:extLst>
            </p:cNvPr>
            <p:cNvGraphicFramePr>
              <a:graphicFrameLocks noChangeAspect="1"/>
            </p:cNvGraphicFramePr>
            <p:nvPr/>
          </p:nvGraphicFramePr>
          <p:xfrm>
            <a:off x="3464" y="2826"/>
            <a:ext cx="716" cy="273"/>
          </p:xfrm>
          <a:graphic>
            <a:graphicData uri="http://schemas.openxmlformats.org/presentationml/2006/ole">
              <mc:AlternateContent xmlns:mc="http://schemas.openxmlformats.org/markup-compatibility/2006">
                <mc:Choice xmlns:v="urn:schemas-microsoft-com:vml" Requires="v">
                  <p:oleObj spid="_x0000_s2105" name="公式" r:id="rId17" imgW="571320" imgH="215640" progId="Equation.3">
                    <p:embed/>
                  </p:oleObj>
                </mc:Choice>
                <mc:Fallback>
                  <p:oleObj name="公式" r:id="rId17" imgW="571320" imgH="21564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64" y="2826"/>
                          <a:ext cx="71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9" name="Line 28">
              <a:extLst>
                <a:ext uri="{FF2B5EF4-FFF2-40B4-BE49-F238E27FC236}">
                  <a16:creationId xmlns:a16="http://schemas.microsoft.com/office/drawing/2014/main" id="{BC94F6EB-0466-4A58-95AB-EBCDE34A80EF}"/>
                </a:ext>
              </a:extLst>
            </p:cNvPr>
            <p:cNvSpPr>
              <a:spLocks noChangeShapeType="1"/>
            </p:cNvSpPr>
            <p:nvPr/>
          </p:nvSpPr>
          <p:spPr bwMode="auto">
            <a:xfrm>
              <a:off x="3427" y="2834"/>
              <a:ext cx="0" cy="258"/>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070" name="Line 29">
            <a:extLst>
              <a:ext uri="{FF2B5EF4-FFF2-40B4-BE49-F238E27FC236}">
                <a16:creationId xmlns:a16="http://schemas.microsoft.com/office/drawing/2014/main" id="{1C2ECCED-AC7C-4C6F-A2AE-39F8DFA2ECB5}"/>
              </a:ext>
            </a:extLst>
          </p:cNvPr>
          <p:cNvSpPr>
            <a:spLocks noChangeShapeType="1"/>
          </p:cNvSpPr>
          <p:nvPr/>
        </p:nvSpPr>
        <p:spPr bwMode="auto">
          <a:xfrm flipH="1">
            <a:off x="2566988" y="4852988"/>
            <a:ext cx="0" cy="984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71" name="Group 30">
            <a:extLst>
              <a:ext uri="{FF2B5EF4-FFF2-40B4-BE49-F238E27FC236}">
                <a16:creationId xmlns:a16="http://schemas.microsoft.com/office/drawing/2014/main" id="{E3647B7F-04B9-4769-B7C8-157965DF10BA}"/>
              </a:ext>
            </a:extLst>
          </p:cNvPr>
          <p:cNvGrpSpPr>
            <a:grpSpLocks/>
          </p:cNvGrpSpPr>
          <p:nvPr/>
        </p:nvGrpSpPr>
        <p:grpSpPr bwMode="auto">
          <a:xfrm>
            <a:off x="2562225" y="4510088"/>
            <a:ext cx="2122488" cy="898525"/>
            <a:chOff x="1539" y="2886"/>
            <a:chExt cx="1337" cy="566"/>
          </a:xfrm>
        </p:grpSpPr>
        <p:sp>
          <p:nvSpPr>
            <p:cNvPr id="2086" name="Line 31">
              <a:extLst>
                <a:ext uri="{FF2B5EF4-FFF2-40B4-BE49-F238E27FC236}">
                  <a16:creationId xmlns:a16="http://schemas.microsoft.com/office/drawing/2014/main" id="{D379B7BE-19CA-4247-8415-4C98DDA717B5}"/>
                </a:ext>
              </a:extLst>
            </p:cNvPr>
            <p:cNvSpPr>
              <a:spLocks noChangeShapeType="1"/>
            </p:cNvSpPr>
            <p:nvPr/>
          </p:nvSpPr>
          <p:spPr bwMode="auto">
            <a:xfrm>
              <a:off x="2876" y="2886"/>
              <a:ext cx="0" cy="5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7" name="Line 32">
              <a:extLst>
                <a:ext uri="{FF2B5EF4-FFF2-40B4-BE49-F238E27FC236}">
                  <a16:creationId xmlns:a16="http://schemas.microsoft.com/office/drawing/2014/main" id="{61399CF8-047F-4333-84D8-75E11A85A26F}"/>
                </a:ext>
              </a:extLst>
            </p:cNvPr>
            <p:cNvSpPr>
              <a:spLocks noChangeShapeType="1"/>
            </p:cNvSpPr>
            <p:nvPr/>
          </p:nvSpPr>
          <p:spPr bwMode="auto">
            <a:xfrm>
              <a:off x="1539" y="3365"/>
              <a:ext cx="1335"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4" name="Object 33">
              <a:extLst>
                <a:ext uri="{FF2B5EF4-FFF2-40B4-BE49-F238E27FC236}">
                  <a16:creationId xmlns:a16="http://schemas.microsoft.com/office/drawing/2014/main" id="{4DB1737E-AC3B-4CA2-A424-7DE7567B8639}"/>
                </a:ext>
              </a:extLst>
            </p:cNvPr>
            <p:cNvGraphicFramePr>
              <a:graphicFrameLocks noChangeAspect="1"/>
            </p:cNvGraphicFramePr>
            <p:nvPr/>
          </p:nvGraphicFramePr>
          <p:xfrm>
            <a:off x="1806" y="3082"/>
            <a:ext cx="879" cy="290"/>
          </p:xfrm>
          <a:graphic>
            <a:graphicData uri="http://schemas.openxmlformats.org/presentationml/2006/ole">
              <mc:AlternateContent xmlns:mc="http://schemas.openxmlformats.org/markup-compatibility/2006">
                <mc:Choice xmlns:v="urn:schemas-microsoft-com:vml" Requires="v">
                  <p:oleObj spid="_x0000_s2106" name="公式" r:id="rId19" imgW="583920" imgH="215640" progId="Equation.3">
                    <p:embed/>
                  </p:oleObj>
                </mc:Choice>
                <mc:Fallback>
                  <p:oleObj name="公式" r:id="rId19" imgW="583920" imgH="215640" progId="Equation.3">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06" y="3082"/>
                          <a:ext cx="879"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2" name="Group 34">
            <a:extLst>
              <a:ext uri="{FF2B5EF4-FFF2-40B4-BE49-F238E27FC236}">
                <a16:creationId xmlns:a16="http://schemas.microsoft.com/office/drawing/2014/main" id="{E15F80DA-5ABE-49AA-A129-97A37EB47639}"/>
              </a:ext>
            </a:extLst>
          </p:cNvPr>
          <p:cNvGrpSpPr>
            <a:grpSpLocks/>
          </p:cNvGrpSpPr>
          <p:nvPr/>
        </p:nvGrpSpPr>
        <p:grpSpPr bwMode="auto">
          <a:xfrm>
            <a:off x="2554288" y="5421313"/>
            <a:ext cx="2660650" cy="411162"/>
            <a:chOff x="1534" y="3460"/>
            <a:chExt cx="1676" cy="259"/>
          </a:xfrm>
        </p:grpSpPr>
        <p:sp>
          <p:nvSpPr>
            <p:cNvPr id="2085" name="Line 35">
              <a:extLst>
                <a:ext uri="{FF2B5EF4-FFF2-40B4-BE49-F238E27FC236}">
                  <a16:creationId xmlns:a16="http://schemas.microsoft.com/office/drawing/2014/main" id="{11925CFD-8E69-448C-8E72-0CA175A98656}"/>
                </a:ext>
              </a:extLst>
            </p:cNvPr>
            <p:cNvSpPr>
              <a:spLocks noChangeShapeType="1"/>
            </p:cNvSpPr>
            <p:nvPr/>
          </p:nvSpPr>
          <p:spPr bwMode="auto">
            <a:xfrm>
              <a:off x="1534" y="3694"/>
              <a:ext cx="1676"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3" name="Object 36">
              <a:extLst>
                <a:ext uri="{FF2B5EF4-FFF2-40B4-BE49-F238E27FC236}">
                  <a16:creationId xmlns:a16="http://schemas.microsoft.com/office/drawing/2014/main" id="{350A66FC-6307-4EF4-B558-4E6D90493667}"/>
                </a:ext>
              </a:extLst>
            </p:cNvPr>
            <p:cNvGraphicFramePr>
              <a:graphicFrameLocks noChangeAspect="1"/>
            </p:cNvGraphicFramePr>
            <p:nvPr/>
          </p:nvGraphicFramePr>
          <p:xfrm>
            <a:off x="1979" y="3460"/>
            <a:ext cx="786" cy="259"/>
          </p:xfrm>
          <a:graphic>
            <a:graphicData uri="http://schemas.openxmlformats.org/presentationml/2006/ole">
              <mc:AlternateContent xmlns:mc="http://schemas.openxmlformats.org/markup-compatibility/2006">
                <mc:Choice xmlns:v="urn:schemas-microsoft-com:vml" Requires="v">
                  <p:oleObj spid="_x0000_s2107" name="公式" r:id="rId21" imgW="495000" imgH="177480" progId="Equation.3">
                    <p:embed/>
                  </p:oleObj>
                </mc:Choice>
                <mc:Fallback>
                  <p:oleObj name="公式" r:id="rId21" imgW="495000" imgH="177480" progId="Equation.3">
                    <p:embed/>
                    <p:pic>
                      <p:nvPicPr>
                        <p:cNvPr id="0"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79" y="3460"/>
                          <a:ext cx="786"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3" name="Group 37">
            <a:extLst>
              <a:ext uri="{FF2B5EF4-FFF2-40B4-BE49-F238E27FC236}">
                <a16:creationId xmlns:a16="http://schemas.microsoft.com/office/drawing/2014/main" id="{F8D351BB-DE4F-4A09-AA2B-FC6A8AF6D918}"/>
              </a:ext>
            </a:extLst>
          </p:cNvPr>
          <p:cNvGrpSpPr>
            <a:grpSpLocks/>
          </p:cNvGrpSpPr>
          <p:nvPr/>
        </p:nvGrpSpPr>
        <p:grpSpPr bwMode="auto">
          <a:xfrm>
            <a:off x="5216525" y="4843463"/>
            <a:ext cx="1290638" cy="469900"/>
            <a:chOff x="3211" y="3096"/>
            <a:chExt cx="813" cy="296"/>
          </a:xfrm>
        </p:grpSpPr>
        <p:sp>
          <p:nvSpPr>
            <p:cNvPr id="2084" name="Line 38">
              <a:extLst>
                <a:ext uri="{FF2B5EF4-FFF2-40B4-BE49-F238E27FC236}">
                  <a16:creationId xmlns:a16="http://schemas.microsoft.com/office/drawing/2014/main" id="{34303BD0-F825-4118-89BC-3036A99ECDE6}"/>
                </a:ext>
              </a:extLst>
            </p:cNvPr>
            <p:cNvSpPr>
              <a:spLocks noChangeShapeType="1"/>
            </p:cNvSpPr>
            <p:nvPr/>
          </p:nvSpPr>
          <p:spPr bwMode="auto">
            <a:xfrm flipH="1">
              <a:off x="3211" y="3392"/>
              <a:ext cx="70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2" name="Object 39">
              <a:extLst>
                <a:ext uri="{FF2B5EF4-FFF2-40B4-BE49-F238E27FC236}">
                  <a16:creationId xmlns:a16="http://schemas.microsoft.com/office/drawing/2014/main" id="{E7387853-C952-46DE-B53B-765EFBA5DD6C}"/>
                </a:ext>
              </a:extLst>
            </p:cNvPr>
            <p:cNvGraphicFramePr>
              <a:graphicFrameLocks noChangeAspect="1"/>
            </p:cNvGraphicFramePr>
            <p:nvPr/>
          </p:nvGraphicFramePr>
          <p:xfrm>
            <a:off x="3215" y="3096"/>
            <a:ext cx="809" cy="282"/>
          </p:xfrm>
          <a:graphic>
            <a:graphicData uri="http://schemas.openxmlformats.org/presentationml/2006/ole">
              <mc:AlternateContent xmlns:mc="http://schemas.openxmlformats.org/markup-compatibility/2006">
                <mc:Choice xmlns:v="urn:schemas-microsoft-com:vml" Requires="v">
                  <p:oleObj spid="_x0000_s2108" name="公式" r:id="rId23" imgW="609480" imgH="215640" progId="Equation.3">
                    <p:embed/>
                  </p:oleObj>
                </mc:Choice>
                <mc:Fallback>
                  <p:oleObj name="公式" r:id="rId23" imgW="609480" imgH="215640" progId="Equation.3">
                    <p:embed/>
                    <p:pic>
                      <p:nvPicPr>
                        <p:cNvPr id="0" name="Object 3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15" y="3096"/>
                          <a:ext cx="809"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74" name="Text Box 40">
            <a:extLst>
              <a:ext uri="{FF2B5EF4-FFF2-40B4-BE49-F238E27FC236}">
                <a16:creationId xmlns:a16="http://schemas.microsoft.com/office/drawing/2014/main" id="{0B87FF69-0F16-4AC0-9E20-D324B586A9B1}"/>
              </a:ext>
            </a:extLst>
          </p:cNvPr>
          <p:cNvSpPr txBox="1">
            <a:spLocks noChangeArrowheads="1"/>
          </p:cNvSpPr>
          <p:nvPr/>
        </p:nvSpPr>
        <p:spPr bwMode="auto">
          <a:xfrm>
            <a:off x="1219200" y="2514600"/>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用旋转矢量法同样得上述结果  </a:t>
            </a:r>
          </a:p>
        </p:txBody>
      </p:sp>
      <p:grpSp>
        <p:nvGrpSpPr>
          <p:cNvPr id="2075" name="Group 41">
            <a:extLst>
              <a:ext uri="{FF2B5EF4-FFF2-40B4-BE49-F238E27FC236}">
                <a16:creationId xmlns:a16="http://schemas.microsoft.com/office/drawing/2014/main" id="{BF62DCB6-E0F5-4DC6-8253-FA219869FDE1}"/>
              </a:ext>
            </a:extLst>
          </p:cNvPr>
          <p:cNvGrpSpPr>
            <a:grpSpLocks/>
          </p:cNvGrpSpPr>
          <p:nvPr/>
        </p:nvGrpSpPr>
        <p:grpSpPr bwMode="auto">
          <a:xfrm>
            <a:off x="3395663" y="4419600"/>
            <a:ext cx="546100" cy="457200"/>
            <a:chOff x="2139" y="2784"/>
            <a:chExt cx="344" cy="288"/>
          </a:xfrm>
        </p:grpSpPr>
        <p:sp>
          <p:nvSpPr>
            <p:cNvPr id="2082" name="Freeform 42">
              <a:extLst>
                <a:ext uri="{FF2B5EF4-FFF2-40B4-BE49-F238E27FC236}">
                  <a16:creationId xmlns:a16="http://schemas.microsoft.com/office/drawing/2014/main" id="{A648E9C7-EC4A-4132-AC69-F66F050C4107}"/>
                </a:ext>
              </a:extLst>
            </p:cNvPr>
            <p:cNvSpPr>
              <a:spLocks/>
            </p:cNvSpPr>
            <p:nvPr/>
          </p:nvSpPr>
          <p:spPr bwMode="auto">
            <a:xfrm>
              <a:off x="2139" y="2957"/>
              <a:ext cx="15" cy="90"/>
            </a:xfrm>
            <a:custGeom>
              <a:avLst/>
              <a:gdLst>
                <a:gd name="T0" fmla="*/ 0 w 15"/>
                <a:gd name="T1" fmla="*/ 0 h 90"/>
                <a:gd name="T2" fmla="*/ 15 w 15"/>
                <a:gd name="T3" fmla="*/ 90 h 90"/>
                <a:gd name="T4" fmla="*/ 0 60000 65536"/>
                <a:gd name="T5" fmla="*/ 0 60000 65536"/>
                <a:gd name="T6" fmla="*/ 0 w 15"/>
                <a:gd name="T7" fmla="*/ 0 h 90"/>
                <a:gd name="T8" fmla="*/ 15 w 15"/>
                <a:gd name="T9" fmla="*/ 90 h 90"/>
              </a:gdLst>
              <a:ahLst/>
              <a:cxnLst>
                <a:cxn ang="T4">
                  <a:pos x="T0" y="T1"/>
                </a:cxn>
                <a:cxn ang="T5">
                  <a:pos x="T2" y="T3"/>
                </a:cxn>
              </a:cxnLst>
              <a:rect l="T6" t="T7" r="T8" b="T9"/>
              <a:pathLst>
                <a:path w="15" h="90">
                  <a:moveTo>
                    <a:pt x="0" y="0"/>
                  </a:moveTo>
                  <a:cubicBezTo>
                    <a:pt x="2" y="15"/>
                    <a:pt x="12" y="71"/>
                    <a:pt x="15" y="90"/>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83" name="Text Box 43">
              <a:extLst>
                <a:ext uri="{FF2B5EF4-FFF2-40B4-BE49-F238E27FC236}">
                  <a16:creationId xmlns:a16="http://schemas.microsoft.com/office/drawing/2014/main" id="{2DC6C9BD-D29C-4921-9694-D45B74009677}"/>
                </a:ext>
              </a:extLst>
            </p:cNvPr>
            <p:cNvSpPr txBox="1">
              <a:spLocks noChangeArrowheads="1"/>
            </p:cNvSpPr>
            <p:nvPr/>
          </p:nvSpPr>
          <p:spPr bwMode="auto">
            <a:xfrm>
              <a:off x="2182" y="2784"/>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a:t>
              </a:r>
              <a:r>
                <a:rPr lang="en-US" altLang="zh-CN" baseline="-25000">
                  <a:sym typeface="Symbol" panose="05050102010706020507" pitchFamily="18" charset="2"/>
                </a:rPr>
                <a:t>1</a:t>
              </a:r>
              <a:endParaRPr lang="en-US" altLang="zh-CN"/>
            </a:p>
          </p:txBody>
        </p:sp>
      </p:grpSp>
      <p:grpSp>
        <p:nvGrpSpPr>
          <p:cNvPr id="2076" name="Group 44">
            <a:extLst>
              <a:ext uri="{FF2B5EF4-FFF2-40B4-BE49-F238E27FC236}">
                <a16:creationId xmlns:a16="http://schemas.microsoft.com/office/drawing/2014/main" id="{95F22FCA-5589-471A-B483-D09C04800CBF}"/>
              </a:ext>
            </a:extLst>
          </p:cNvPr>
          <p:cNvGrpSpPr>
            <a:grpSpLocks/>
          </p:cNvGrpSpPr>
          <p:nvPr/>
        </p:nvGrpSpPr>
        <p:grpSpPr bwMode="auto">
          <a:xfrm>
            <a:off x="2767013" y="4064000"/>
            <a:ext cx="561975" cy="779463"/>
            <a:chOff x="1743" y="2560"/>
            <a:chExt cx="354" cy="491"/>
          </a:xfrm>
        </p:grpSpPr>
        <p:sp>
          <p:nvSpPr>
            <p:cNvPr id="2080" name="Freeform 45">
              <a:extLst>
                <a:ext uri="{FF2B5EF4-FFF2-40B4-BE49-F238E27FC236}">
                  <a16:creationId xmlns:a16="http://schemas.microsoft.com/office/drawing/2014/main" id="{1B5DBF53-8D74-41F1-A780-3DF26CD48C80}"/>
                </a:ext>
              </a:extLst>
            </p:cNvPr>
            <p:cNvSpPr>
              <a:spLocks/>
            </p:cNvSpPr>
            <p:nvPr/>
          </p:nvSpPr>
          <p:spPr bwMode="auto">
            <a:xfrm>
              <a:off x="1743" y="2878"/>
              <a:ext cx="98" cy="173"/>
            </a:xfrm>
            <a:custGeom>
              <a:avLst/>
              <a:gdLst>
                <a:gd name="T0" fmla="*/ 0 w 75"/>
                <a:gd name="T1" fmla="*/ 0 h 120"/>
                <a:gd name="T2" fmla="*/ 89 w 75"/>
                <a:gd name="T3" fmla="*/ 76 h 120"/>
                <a:gd name="T4" fmla="*/ 128 w 75"/>
                <a:gd name="T5" fmla="*/ 249 h 120"/>
                <a:gd name="T6" fmla="*/ 0 60000 65536"/>
                <a:gd name="T7" fmla="*/ 0 60000 65536"/>
                <a:gd name="T8" fmla="*/ 0 60000 65536"/>
                <a:gd name="T9" fmla="*/ 0 w 75"/>
                <a:gd name="T10" fmla="*/ 0 h 120"/>
                <a:gd name="T11" fmla="*/ 75 w 75"/>
                <a:gd name="T12" fmla="*/ 120 h 120"/>
              </a:gdLst>
              <a:ahLst/>
              <a:cxnLst>
                <a:cxn ang="T6">
                  <a:pos x="T0" y="T1"/>
                </a:cxn>
                <a:cxn ang="T7">
                  <a:pos x="T2" y="T3"/>
                </a:cxn>
                <a:cxn ang="T8">
                  <a:pos x="T4" y="T5"/>
                </a:cxn>
              </a:cxnLst>
              <a:rect l="T9" t="T10" r="T11" b="T12"/>
              <a:pathLst>
                <a:path w="75" h="120">
                  <a:moveTo>
                    <a:pt x="0" y="0"/>
                  </a:moveTo>
                  <a:cubicBezTo>
                    <a:pt x="10" y="6"/>
                    <a:pt x="40" y="17"/>
                    <a:pt x="52" y="37"/>
                  </a:cubicBezTo>
                  <a:cubicBezTo>
                    <a:pt x="64" y="57"/>
                    <a:pt x="70" y="103"/>
                    <a:pt x="75" y="120"/>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81" name="Text Box 46">
              <a:extLst>
                <a:ext uri="{FF2B5EF4-FFF2-40B4-BE49-F238E27FC236}">
                  <a16:creationId xmlns:a16="http://schemas.microsoft.com/office/drawing/2014/main" id="{0C536F1D-E816-4AD7-9753-C066949FA095}"/>
                </a:ext>
              </a:extLst>
            </p:cNvPr>
            <p:cNvSpPr txBox="1">
              <a:spLocks noChangeArrowheads="1"/>
            </p:cNvSpPr>
            <p:nvPr/>
          </p:nvSpPr>
          <p:spPr bwMode="auto">
            <a:xfrm>
              <a:off x="1796" y="2560"/>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a:t>
              </a:r>
              <a:r>
                <a:rPr lang="en-US" altLang="zh-CN" baseline="-25000">
                  <a:sym typeface="Symbol" panose="05050102010706020507" pitchFamily="18" charset="2"/>
                </a:rPr>
                <a:t>2</a:t>
              </a:r>
              <a:endParaRPr lang="en-US" altLang="zh-CN"/>
            </a:p>
          </p:txBody>
        </p:sp>
      </p:grpSp>
      <p:grpSp>
        <p:nvGrpSpPr>
          <p:cNvPr id="2077" name="Group 47">
            <a:extLst>
              <a:ext uri="{FF2B5EF4-FFF2-40B4-BE49-F238E27FC236}">
                <a16:creationId xmlns:a16="http://schemas.microsoft.com/office/drawing/2014/main" id="{00F92CEC-E1A8-456C-B49E-6AC272DA3660}"/>
              </a:ext>
            </a:extLst>
          </p:cNvPr>
          <p:cNvGrpSpPr>
            <a:grpSpLocks/>
          </p:cNvGrpSpPr>
          <p:nvPr/>
        </p:nvGrpSpPr>
        <p:grpSpPr bwMode="auto">
          <a:xfrm>
            <a:off x="3063875" y="4243388"/>
            <a:ext cx="493713" cy="603250"/>
            <a:chOff x="1930" y="2673"/>
            <a:chExt cx="311" cy="380"/>
          </a:xfrm>
        </p:grpSpPr>
        <p:sp>
          <p:nvSpPr>
            <p:cNvPr id="2078" name="Freeform 48">
              <a:extLst>
                <a:ext uri="{FF2B5EF4-FFF2-40B4-BE49-F238E27FC236}">
                  <a16:creationId xmlns:a16="http://schemas.microsoft.com/office/drawing/2014/main" id="{3682AB03-91B5-4317-9E79-0EB181F4BC40}"/>
                </a:ext>
              </a:extLst>
            </p:cNvPr>
            <p:cNvSpPr>
              <a:spLocks/>
            </p:cNvSpPr>
            <p:nvPr/>
          </p:nvSpPr>
          <p:spPr bwMode="auto">
            <a:xfrm>
              <a:off x="1930" y="2888"/>
              <a:ext cx="59" cy="165"/>
            </a:xfrm>
            <a:custGeom>
              <a:avLst/>
              <a:gdLst>
                <a:gd name="T0" fmla="*/ 0 w 59"/>
                <a:gd name="T1" fmla="*/ 0 h 165"/>
                <a:gd name="T2" fmla="*/ 52 w 59"/>
                <a:gd name="T3" fmla="*/ 52 h 165"/>
                <a:gd name="T4" fmla="*/ 45 w 59"/>
                <a:gd name="T5" fmla="*/ 165 h 165"/>
                <a:gd name="T6" fmla="*/ 0 60000 65536"/>
                <a:gd name="T7" fmla="*/ 0 60000 65536"/>
                <a:gd name="T8" fmla="*/ 0 60000 65536"/>
                <a:gd name="T9" fmla="*/ 0 w 59"/>
                <a:gd name="T10" fmla="*/ 0 h 165"/>
                <a:gd name="T11" fmla="*/ 59 w 59"/>
                <a:gd name="T12" fmla="*/ 165 h 165"/>
              </a:gdLst>
              <a:ahLst/>
              <a:cxnLst>
                <a:cxn ang="T6">
                  <a:pos x="T0" y="T1"/>
                </a:cxn>
                <a:cxn ang="T7">
                  <a:pos x="T2" y="T3"/>
                </a:cxn>
                <a:cxn ang="T8">
                  <a:pos x="T4" y="T5"/>
                </a:cxn>
              </a:cxnLst>
              <a:rect l="T9" t="T10" r="T11" b="T12"/>
              <a:pathLst>
                <a:path w="59" h="165">
                  <a:moveTo>
                    <a:pt x="0" y="0"/>
                  </a:moveTo>
                  <a:cubicBezTo>
                    <a:pt x="9" y="9"/>
                    <a:pt x="45" y="25"/>
                    <a:pt x="52" y="52"/>
                  </a:cubicBezTo>
                  <a:cubicBezTo>
                    <a:pt x="59" y="79"/>
                    <a:pt x="46" y="142"/>
                    <a:pt x="45" y="165"/>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9" name="Text Box 49">
              <a:extLst>
                <a:ext uri="{FF2B5EF4-FFF2-40B4-BE49-F238E27FC236}">
                  <a16:creationId xmlns:a16="http://schemas.microsoft.com/office/drawing/2014/main" id="{BBD4CB28-A0BE-4EA8-BB84-E5591E0E0541}"/>
                </a:ext>
              </a:extLst>
            </p:cNvPr>
            <p:cNvSpPr txBox="1">
              <a:spLocks noChangeArrowheads="1"/>
            </p:cNvSpPr>
            <p:nvPr/>
          </p:nvSpPr>
          <p:spPr bwMode="auto">
            <a:xfrm>
              <a:off x="2004" y="267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0000"/>
                  </a:solidFill>
                  <a:sym typeface="Symbol" panose="05050102010706020507" pitchFamily="18" charset="2"/>
                </a:rPr>
                <a:t></a:t>
              </a:r>
              <a:endParaRPr lang="en-US" altLang="zh-CN" i="1">
                <a:solidFill>
                  <a:srgbClr val="FF0000"/>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AE19765B-C016-441E-84AF-B4290E2778AE}"/>
              </a:ext>
            </a:extLst>
          </p:cNvPr>
          <p:cNvSpPr txBox="1">
            <a:spLocks noChangeArrowheads="1"/>
          </p:cNvSpPr>
          <p:nvPr/>
        </p:nvSpPr>
        <p:spPr bwMode="auto">
          <a:xfrm>
            <a:off x="762000" y="533400"/>
            <a:ext cx="4645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§9.7.4</a:t>
            </a:r>
            <a:r>
              <a:rPr lang="zh-CN" altLang="en-US" sz="2800">
                <a:ea typeface="黑体" panose="02010609060101010101" pitchFamily="49" charset="-122"/>
              </a:rPr>
              <a:t>受迫振动的能量转换  </a:t>
            </a:r>
          </a:p>
        </p:txBody>
      </p:sp>
      <p:sp>
        <p:nvSpPr>
          <p:cNvPr id="18439" name="Text Box 7">
            <a:extLst>
              <a:ext uri="{FF2B5EF4-FFF2-40B4-BE49-F238E27FC236}">
                <a16:creationId xmlns:a16="http://schemas.microsoft.com/office/drawing/2014/main" id="{FF583705-74DC-4A51-8BB1-6718D64AACBB}"/>
              </a:ext>
            </a:extLst>
          </p:cNvPr>
          <p:cNvSpPr txBox="1">
            <a:spLocks noChangeArrowheads="1"/>
          </p:cNvSpPr>
          <p:nvPr/>
        </p:nvSpPr>
        <p:spPr bwMode="auto">
          <a:xfrm>
            <a:off x="838200" y="914400"/>
            <a:ext cx="8126413"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buFontTx/>
              <a:buAutoNum type="arabicPeriod"/>
            </a:pPr>
            <a:r>
              <a:rPr lang="zh-CN" altLang="en-US"/>
              <a:t>在 </a:t>
            </a:r>
            <a:r>
              <a:rPr lang="zh-CN" altLang="en-US" i="1">
                <a:sym typeface="Symbol" panose="05050102010706020507" pitchFamily="18" charset="2"/>
              </a:rPr>
              <a:t></a:t>
            </a:r>
            <a:r>
              <a:rPr lang="zh-CN" altLang="en-US">
                <a:sym typeface="Symbol" panose="05050102010706020507" pitchFamily="18" charset="2"/>
              </a:rPr>
              <a:t>  </a:t>
            </a:r>
            <a:r>
              <a:rPr lang="en-US" altLang="zh-CN">
                <a:sym typeface="Symbol" panose="05050102010706020507" pitchFamily="18" charset="2"/>
              </a:rPr>
              <a:t>0</a:t>
            </a:r>
            <a:r>
              <a:rPr lang="zh-CN" altLang="en-US">
                <a:sym typeface="Symbol" panose="05050102010706020507" pitchFamily="18" charset="2"/>
              </a:rPr>
              <a:t>、</a:t>
            </a:r>
            <a:r>
              <a:rPr lang="zh-CN" altLang="en-US" i="1">
                <a:sym typeface="Symbol" panose="05050102010706020507" pitchFamily="18" charset="2"/>
              </a:rPr>
              <a:t></a:t>
            </a:r>
            <a:r>
              <a:rPr lang="en-US" altLang="zh-CN" i="1" baseline="-25000">
                <a:sym typeface="Symbol" panose="05050102010706020507" pitchFamily="18" charset="2"/>
              </a:rPr>
              <a:t>r</a:t>
            </a:r>
            <a:r>
              <a:rPr lang="en-US" altLang="zh-CN">
                <a:sym typeface="Symbol" panose="05050102010706020507" pitchFamily="18" charset="2"/>
              </a:rPr>
              <a:t>  </a:t>
            </a:r>
            <a:r>
              <a:rPr lang="en-US" altLang="zh-CN" i="1">
                <a:sym typeface="Symbol" panose="05050102010706020507" pitchFamily="18" charset="2"/>
              </a:rPr>
              <a:t></a:t>
            </a:r>
            <a:r>
              <a:rPr lang="en-US" altLang="zh-CN" baseline="-25000">
                <a:sym typeface="Symbol" panose="05050102010706020507" pitchFamily="18" charset="2"/>
              </a:rPr>
              <a:t>0</a:t>
            </a:r>
            <a:r>
              <a:rPr lang="zh-CN" altLang="en-US">
                <a:sym typeface="Symbol" panose="05050102010706020507" pitchFamily="18" charset="2"/>
              </a:rPr>
              <a:t>时，</a:t>
            </a:r>
            <a:endParaRPr lang="en-US" altLang="zh-CN">
              <a:sym typeface="Symbol" panose="05050102010706020507" pitchFamily="18" charset="2"/>
            </a:endParaRPr>
          </a:p>
          <a:p>
            <a:pPr eaLnBrk="1" hangingPunct="1">
              <a:lnSpc>
                <a:spcPct val="135000"/>
              </a:lnSpc>
            </a:pPr>
            <a:r>
              <a:rPr lang="zh-CN" altLang="en-US" sz="2000">
                <a:sym typeface="Symbol" panose="05050102010706020507" pitchFamily="18" charset="2"/>
              </a:rPr>
              <a:t>                                                                                                           有相位差</a:t>
            </a:r>
            <a:endParaRPr lang="en-US" altLang="zh-CN" sz="2000">
              <a:sym typeface="Symbol" panose="05050102010706020507" pitchFamily="18" charset="2"/>
            </a:endParaRPr>
          </a:p>
          <a:p>
            <a:pPr eaLnBrk="1" hangingPunct="1">
              <a:lnSpc>
                <a:spcPct val="135000"/>
              </a:lnSpc>
            </a:pPr>
            <a:r>
              <a:rPr lang="zh-CN" altLang="en-US">
                <a:sym typeface="Symbol" panose="05050102010706020507" pitchFamily="18" charset="2"/>
              </a:rPr>
              <a:t>驱动力有时作正功，有时作负功，而阻力永远作负功，</a:t>
            </a:r>
            <a:endParaRPr lang="en-US" altLang="zh-CN">
              <a:sym typeface="Symbol" panose="05050102010706020507" pitchFamily="18" charset="2"/>
            </a:endParaRPr>
          </a:p>
          <a:p>
            <a:pPr eaLnBrk="1" hangingPunct="1">
              <a:lnSpc>
                <a:spcPct val="135000"/>
              </a:lnSpc>
            </a:pPr>
            <a:r>
              <a:rPr lang="zh-CN" altLang="en-US">
                <a:sym typeface="Symbol" panose="05050102010706020507" pitchFamily="18" charset="2"/>
              </a:rPr>
              <a:t>系统的机械能不守恒</a:t>
            </a:r>
            <a:endParaRPr lang="en-US" altLang="zh-CN" sz="2000">
              <a:sym typeface="Symbol" panose="05050102010706020507" pitchFamily="18" charset="2"/>
            </a:endParaRPr>
          </a:p>
          <a:p>
            <a:pPr eaLnBrk="1" hangingPunct="1">
              <a:lnSpc>
                <a:spcPct val="135000"/>
              </a:lnSpc>
            </a:pPr>
            <a:endParaRPr lang="en-US" altLang="zh-CN" sz="2000">
              <a:sym typeface="Symbol" panose="05050102010706020507" pitchFamily="18" charset="2"/>
            </a:endParaRPr>
          </a:p>
          <a:p>
            <a:pPr eaLnBrk="1" hangingPunct="1">
              <a:lnSpc>
                <a:spcPct val="135000"/>
              </a:lnSpc>
            </a:pPr>
            <a:r>
              <a:rPr lang="zh-CN" altLang="en-US" sz="2000">
                <a:sym typeface="Symbol" panose="05050102010706020507" pitchFamily="18" charset="2"/>
              </a:rPr>
              <a:t>        </a:t>
            </a:r>
            <a:r>
              <a:rPr lang="zh-CN" altLang="en-US">
                <a:sym typeface="Symbol" panose="05050102010706020507" pitchFamily="18" charset="2"/>
              </a:rPr>
              <a:t>在未达到稳态振动以前，若一个周期内，驱动力作的功大于阻力的作的负功的绝对值，振幅将增大，阻力在一个周期内作的负功的绝对值也将增大，最终会达到稳态振动，此时在一个周期内，驱动力作的功正好等于阻力作的负功的绝对值</a:t>
            </a:r>
            <a:endParaRPr lang="en-US" altLang="zh-CN">
              <a:sym typeface="Symbol" panose="05050102010706020507" pitchFamily="18" charset="2"/>
            </a:endParaRPr>
          </a:p>
          <a:p>
            <a:pPr eaLnBrk="1" hangingPunct="1">
              <a:lnSpc>
                <a:spcPct val="135000"/>
              </a:lnSpc>
            </a:pPr>
            <a:r>
              <a:rPr lang="en-US" altLang="zh-CN">
                <a:sym typeface="Symbol" panose="05050102010706020507" pitchFamily="18" charset="2"/>
              </a:rPr>
              <a:t>       </a:t>
            </a:r>
            <a:r>
              <a:rPr lang="zh-CN" altLang="en-US">
                <a:sym typeface="Symbol" panose="05050102010706020507" pitchFamily="18" charset="2"/>
              </a:rPr>
              <a:t>相反，一个周期内驱动力作的功小于阻力作的负功的绝对值，振幅将减小，最终也会达到稳态振动</a:t>
            </a:r>
            <a:r>
              <a:rPr lang="en-US" altLang="zh-CN">
                <a:sym typeface="Symbol" panose="05050102010706020507" pitchFamily="18" charset="2"/>
              </a:rPr>
              <a:t>.</a:t>
            </a:r>
          </a:p>
        </p:txBody>
      </p:sp>
      <p:graphicFrame>
        <p:nvGraphicFramePr>
          <p:cNvPr id="25602" name="Object 6">
            <a:extLst>
              <a:ext uri="{FF2B5EF4-FFF2-40B4-BE49-F238E27FC236}">
                <a16:creationId xmlns:a16="http://schemas.microsoft.com/office/drawing/2014/main" id="{570F9289-CF53-451D-9BBE-5994A046396C}"/>
              </a:ext>
            </a:extLst>
          </p:cNvPr>
          <p:cNvGraphicFramePr>
            <a:graphicFrameLocks noChangeAspect="1"/>
          </p:cNvGraphicFramePr>
          <p:nvPr/>
        </p:nvGraphicFramePr>
        <p:xfrm>
          <a:off x="4246563" y="981075"/>
          <a:ext cx="1835150" cy="466725"/>
        </p:xfrm>
        <a:graphic>
          <a:graphicData uri="http://schemas.openxmlformats.org/presentationml/2006/ole">
            <mc:AlternateContent xmlns:mc="http://schemas.openxmlformats.org/markup-compatibility/2006">
              <mc:Choice xmlns:v="urn:schemas-microsoft-com:vml" Requires="v">
                <p:oleObj spid="_x0000_s25608" name="Equation" r:id="rId3" imgW="1002960" imgH="228600" progId="Equation.DSMT4">
                  <p:embed/>
                </p:oleObj>
              </mc:Choice>
              <mc:Fallback>
                <p:oleObj name="Equation" r:id="rId3" imgW="100296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563" y="981075"/>
                        <a:ext cx="18351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4">
            <a:extLst>
              <a:ext uri="{FF2B5EF4-FFF2-40B4-BE49-F238E27FC236}">
                <a16:creationId xmlns:a16="http://schemas.microsoft.com/office/drawing/2014/main" id="{A7A2349B-32AE-40D7-AB75-766E10C73B04}"/>
              </a:ext>
            </a:extLst>
          </p:cNvPr>
          <p:cNvGraphicFramePr>
            <a:graphicFrameLocks noChangeAspect="1"/>
          </p:cNvGraphicFramePr>
          <p:nvPr/>
        </p:nvGraphicFramePr>
        <p:xfrm>
          <a:off x="3851275" y="2276475"/>
          <a:ext cx="1849438" cy="649288"/>
        </p:xfrm>
        <a:graphic>
          <a:graphicData uri="http://schemas.openxmlformats.org/presentationml/2006/ole">
            <mc:AlternateContent xmlns:mc="http://schemas.openxmlformats.org/markup-compatibility/2006">
              <mc:Choice xmlns:v="urn:schemas-microsoft-com:vml" Requires="v">
                <p:oleObj spid="_x0000_s25609" name="Equation" r:id="rId5" imgW="1155600" imgH="393480" progId="Equation.DSMT4">
                  <p:embed/>
                </p:oleObj>
              </mc:Choice>
              <mc:Fallback>
                <p:oleObj name="Equation" r:id="rId5" imgW="1155600" imgH="3934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2276475"/>
                        <a:ext cx="1849438"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graphicFrame>
        <p:nvGraphicFramePr>
          <p:cNvPr id="25604" name="Object 5">
            <a:extLst>
              <a:ext uri="{FF2B5EF4-FFF2-40B4-BE49-F238E27FC236}">
                <a16:creationId xmlns:a16="http://schemas.microsoft.com/office/drawing/2014/main" id="{F46B708A-2BAA-4DB6-96F4-CE09DAD800F0}"/>
              </a:ext>
            </a:extLst>
          </p:cNvPr>
          <p:cNvGraphicFramePr>
            <a:graphicFrameLocks noChangeAspect="1"/>
          </p:cNvGraphicFramePr>
          <p:nvPr/>
        </p:nvGraphicFramePr>
        <p:xfrm>
          <a:off x="4427538" y="1484313"/>
          <a:ext cx="3187700" cy="444500"/>
        </p:xfrm>
        <a:graphic>
          <a:graphicData uri="http://schemas.openxmlformats.org/presentationml/2006/ole">
            <mc:AlternateContent xmlns:mc="http://schemas.openxmlformats.org/markup-compatibility/2006">
              <mc:Choice xmlns:v="urn:schemas-microsoft-com:vml" Requires="v">
                <p:oleObj spid="_x0000_s25610" name="Equation" r:id="rId7" imgW="1638000" imgH="228600" progId="Equation.DSMT4">
                  <p:embed/>
                </p:oleObj>
              </mc:Choice>
              <mc:Fallback>
                <p:oleObj name="Equation" r:id="rId7" imgW="163800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1484313"/>
                        <a:ext cx="31877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graphicFrame>
        <p:nvGraphicFramePr>
          <p:cNvPr id="25605" name="Object 6">
            <a:extLst>
              <a:ext uri="{FF2B5EF4-FFF2-40B4-BE49-F238E27FC236}">
                <a16:creationId xmlns:a16="http://schemas.microsoft.com/office/drawing/2014/main" id="{AE7CF957-76B1-4645-B5DD-B37448A24807}"/>
              </a:ext>
            </a:extLst>
          </p:cNvPr>
          <p:cNvGraphicFramePr>
            <a:graphicFrameLocks noChangeAspect="1"/>
          </p:cNvGraphicFramePr>
          <p:nvPr/>
        </p:nvGraphicFramePr>
        <p:xfrm>
          <a:off x="5076825" y="2852738"/>
          <a:ext cx="3797300" cy="538162"/>
        </p:xfrm>
        <a:graphic>
          <a:graphicData uri="http://schemas.openxmlformats.org/presentationml/2006/ole">
            <mc:AlternateContent xmlns:mc="http://schemas.openxmlformats.org/markup-compatibility/2006">
              <mc:Choice xmlns:v="urn:schemas-microsoft-com:vml" Requires="v">
                <p:oleObj spid="_x0000_s25611" name="Equation" r:id="rId9" imgW="2781000" imgH="393480" progId="Equation.DSMT4">
                  <p:embed/>
                </p:oleObj>
              </mc:Choice>
              <mc:Fallback>
                <p:oleObj name="Equation" r:id="rId9" imgW="2781000" imgH="3934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2852738"/>
                        <a:ext cx="37973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wipe(left)">
                                      <p:cBhvr>
                                        <p:cTn id="7" dur="500"/>
                                        <p:tgtEl>
                                          <p:spTgt spid="18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9">
                                            <p:txEl>
                                              <p:pRg st="0" end="0"/>
                                            </p:txEl>
                                          </p:spTgt>
                                        </p:tgtEl>
                                        <p:attrNameLst>
                                          <p:attrName>style.visibility</p:attrName>
                                        </p:attrNameLst>
                                      </p:cBhvr>
                                      <p:to>
                                        <p:strVal val="visible"/>
                                      </p:to>
                                    </p:set>
                                    <p:animEffect transition="in" filter="wipe(left)">
                                      <p:cBhvr>
                                        <p:cTn id="12" dur="500"/>
                                        <p:tgtEl>
                                          <p:spTgt spid="184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9">
                                            <p:txEl>
                                              <p:pRg st="1" end="1"/>
                                            </p:txEl>
                                          </p:spTgt>
                                        </p:tgtEl>
                                        <p:attrNameLst>
                                          <p:attrName>style.visibility</p:attrName>
                                        </p:attrNameLst>
                                      </p:cBhvr>
                                      <p:to>
                                        <p:strVal val="visible"/>
                                      </p:to>
                                    </p:set>
                                    <p:animEffect transition="in" filter="wipe(left)">
                                      <p:cBhvr>
                                        <p:cTn id="17" dur="500"/>
                                        <p:tgtEl>
                                          <p:spTgt spid="184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9">
                                            <p:txEl>
                                              <p:pRg st="2" end="2"/>
                                            </p:txEl>
                                          </p:spTgt>
                                        </p:tgtEl>
                                        <p:attrNameLst>
                                          <p:attrName>style.visibility</p:attrName>
                                        </p:attrNameLst>
                                      </p:cBhvr>
                                      <p:to>
                                        <p:strVal val="visible"/>
                                      </p:to>
                                    </p:set>
                                    <p:animEffect transition="in" filter="wipe(left)">
                                      <p:cBhvr>
                                        <p:cTn id="22" dur="500"/>
                                        <p:tgtEl>
                                          <p:spTgt spid="184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9">
                                            <p:txEl>
                                              <p:pRg st="3" end="3"/>
                                            </p:txEl>
                                          </p:spTgt>
                                        </p:tgtEl>
                                        <p:attrNameLst>
                                          <p:attrName>style.visibility</p:attrName>
                                        </p:attrNameLst>
                                      </p:cBhvr>
                                      <p:to>
                                        <p:strVal val="visible"/>
                                      </p:to>
                                    </p:set>
                                    <p:animEffect transition="in" filter="wipe(left)">
                                      <p:cBhvr>
                                        <p:cTn id="27" dur="500"/>
                                        <p:tgtEl>
                                          <p:spTgt spid="1843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9">
                                            <p:txEl>
                                              <p:pRg st="5" end="5"/>
                                            </p:txEl>
                                          </p:spTgt>
                                        </p:tgtEl>
                                        <p:attrNameLst>
                                          <p:attrName>style.visibility</p:attrName>
                                        </p:attrNameLst>
                                      </p:cBhvr>
                                      <p:to>
                                        <p:strVal val="visible"/>
                                      </p:to>
                                    </p:set>
                                    <p:animEffect transition="in" filter="wipe(left)">
                                      <p:cBhvr>
                                        <p:cTn id="32" dur="500"/>
                                        <p:tgtEl>
                                          <p:spTgt spid="184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39">
                                            <p:txEl>
                                              <p:pRg st="6" end="6"/>
                                            </p:txEl>
                                          </p:spTgt>
                                        </p:tgtEl>
                                        <p:attrNameLst>
                                          <p:attrName>style.visibility</p:attrName>
                                        </p:attrNameLst>
                                      </p:cBhvr>
                                      <p:to>
                                        <p:strVal val="visible"/>
                                      </p:to>
                                    </p:set>
                                    <p:animEffect transition="in" filter="wipe(left)">
                                      <p:cBhvr>
                                        <p:cTn id="37" dur="500"/>
                                        <p:tgtEl>
                                          <p:spTgt spid="184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autoUpdateAnimBg="0"/>
      <p:bldP spid="1843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0388CCA0-A001-4B5D-8307-A48DCE218BA6}"/>
              </a:ext>
            </a:extLst>
          </p:cNvPr>
          <p:cNvSpPr txBox="1">
            <a:spLocks noChangeArrowheads="1"/>
          </p:cNvSpPr>
          <p:nvPr/>
        </p:nvSpPr>
        <p:spPr bwMode="auto">
          <a:xfrm>
            <a:off x="762000" y="609600"/>
            <a:ext cx="7659688"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2. </a:t>
            </a:r>
            <a:r>
              <a:rPr lang="zh-CN" altLang="en-US"/>
              <a:t>在</a:t>
            </a:r>
            <a:r>
              <a:rPr lang="zh-CN" altLang="en-US" i="1">
                <a:sym typeface="Symbol" panose="05050102010706020507" pitchFamily="18" charset="2"/>
              </a:rPr>
              <a:t> </a:t>
            </a:r>
            <a:r>
              <a:rPr lang="zh-CN" altLang="en-US">
                <a:sym typeface="Symbol" panose="05050102010706020507" pitchFamily="18" charset="2"/>
              </a:rPr>
              <a:t>很小，</a:t>
            </a:r>
            <a:r>
              <a:rPr lang="zh-CN" altLang="en-US" i="1">
                <a:sym typeface="Symbol" panose="05050102010706020507" pitchFamily="18" charset="2"/>
              </a:rPr>
              <a:t></a:t>
            </a:r>
            <a:r>
              <a:rPr lang="en-US" altLang="zh-CN" baseline="-25000">
                <a:sym typeface="Symbol" panose="05050102010706020507" pitchFamily="18" charset="2"/>
              </a:rPr>
              <a:t>r    </a:t>
            </a:r>
            <a:r>
              <a:rPr lang="en-US" altLang="zh-CN" i="1">
                <a:sym typeface="Symbol" panose="05050102010706020507" pitchFamily="18" charset="2"/>
              </a:rPr>
              <a:t></a:t>
            </a:r>
            <a:r>
              <a:rPr lang="en-US" altLang="zh-CN" baseline="-25000">
                <a:sym typeface="Symbol" panose="05050102010706020507" pitchFamily="18" charset="2"/>
              </a:rPr>
              <a:t>0</a:t>
            </a:r>
            <a:r>
              <a:rPr lang="zh-CN" altLang="en-US">
                <a:sym typeface="Symbol" panose="05050102010706020507" pitchFamily="18" charset="2"/>
              </a:rPr>
              <a:t>时，</a:t>
            </a:r>
            <a:r>
              <a:rPr lang="zh-CN" altLang="en-US" i="1">
                <a:sym typeface="Symbol" panose="05050102010706020507" pitchFamily="18" charset="2"/>
              </a:rPr>
              <a:t>      </a:t>
            </a:r>
            <a:r>
              <a:rPr lang="en-US" altLang="zh-CN" i="1">
                <a:sym typeface="Symbol" panose="05050102010706020507" pitchFamily="18" charset="2"/>
              </a:rPr>
              <a:t>-</a:t>
            </a:r>
            <a:r>
              <a:rPr lang="en-US" altLang="zh-CN">
                <a:sym typeface="Symbol" panose="05050102010706020507" pitchFamily="18" charset="2"/>
              </a:rPr>
              <a:t>2 </a:t>
            </a:r>
            <a:r>
              <a:rPr lang="zh-CN" altLang="en-US">
                <a:sym typeface="Symbol" panose="05050102010706020507" pitchFamily="18" charset="2"/>
              </a:rPr>
              <a:t>，发生共振，</a:t>
            </a:r>
            <a:endParaRPr lang="en-US" altLang="zh-CN">
              <a:sym typeface="Symbol" panose="05050102010706020507" pitchFamily="18" charset="2"/>
            </a:endParaRPr>
          </a:p>
          <a:p>
            <a:pPr eaLnBrk="1" hangingPunct="1">
              <a:lnSpc>
                <a:spcPct val="135000"/>
              </a:lnSpc>
            </a:pPr>
            <a:endParaRPr lang="en-US" altLang="zh-CN">
              <a:sym typeface="Symbol" panose="05050102010706020507" pitchFamily="18" charset="2"/>
            </a:endParaRPr>
          </a:p>
          <a:p>
            <a:pPr eaLnBrk="1" hangingPunct="1">
              <a:lnSpc>
                <a:spcPct val="135000"/>
              </a:lnSpc>
            </a:pPr>
            <a:endParaRPr lang="en-US" altLang="zh-CN">
              <a:sym typeface="Symbol" panose="05050102010706020507" pitchFamily="18" charset="2"/>
            </a:endParaRPr>
          </a:p>
          <a:p>
            <a:pPr eaLnBrk="1" hangingPunct="1">
              <a:lnSpc>
                <a:spcPct val="135000"/>
              </a:lnSpc>
            </a:pPr>
            <a:r>
              <a:rPr lang="zh-CN" altLang="en-US">
                <a:sym typeface="Symbol" panose="05050102010706020507" pitchFamily="18" charset="2"/>
              </a:rPr>
              <a:t>此时，驱动力总作正功，而阻力总与速度反向总作负功</a:t>
            </a:r>
            <a:r>
              <a:rPr lang="en-US" altLang="zh-CN">
                <a:sym typeface="Symbol" panose="05050102010706020507" pitchFamily="18" charset="2"/>
              </a:rPr>
              <a:t>.</a:t>
            </a:r>
            <a:r>
              <a:rPr lang="zh-CN" altLang="en-US">
                <a:sym typeface="Symbol" panose="05050102010706020507" pitchFamily="18" charset="2"/>
              </a:rPr>
              <a:t>驱动力与阻力始终反相位，能保持稳态振动的振幅恒定不变，只能是驱动力与阻力刚好相抵</a:t>
            </a:r>
            <a:r>
              <a:rPr lang="en-US" altLang="zh-CN">
                <a:sym typeface="Symbol" panose="05050102010706020507" pitchFamily="18" charset="2"/>
              </a:rPr>
              <a:t>.</a:t>
            </a:r>
          </a:p>
        </p:txBody>
      </p:sp>
      <p:cxnSp>
        <p:nvCxnSpPr>
          <p:cNvPr id="26629" name="直接箭头连接符 5">
            <a:extLst>
              <a:ext uri="{FF2B5EF4-FFF2-40B4-BE49-F238E27FC236}">
                <a16:creationId xmlns:a16="http://schemas.microsoft.com/office/drawing/2014/main" id="{921EB78E-A01C-4C62-B5C9-60CCBC58C814}"/>
              </a:ext>
            </a:extLst>
          </p:cNvPr>
          <p:cNvCxnSpPr>
            <a:cxnSpLocks noChangeShapeType="1"/>
          </p:cNvCxnSpPr>
          <p:nvPr/>
        </p:nvCxnSpPr>
        <p:spPr bwMode="auto">
          <a:xfrm>
            <a:off x="4356100" y="981075"/>
            <a:ext cx="215900" cy="0"/>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0" name="直接箭头连接符 6">
            <a:extLst>
              <a:ext uri="{FF2B5EF4-FFF2-40B4-BE49-F238E27FC236}">
                <a16:creationId xmlns:a16="http://schemas.microsoft.com/office/drawing/2014/main" id="{CB6BF129-3558-4CF3-9028-93D1E1D8B00B}"/>
              </a:ext>
            </a:extLst>
          </p:cNvPr>
          <p:cNvCxnSpPr>
            <a:cxnSpLocks noChangeShapeType="1"/>
          </p:cNvCxnSpPr>
          <p:nvPr/>
        </p:nvCxnSpPr>
        <p:spPr bwMode="auto">
          <a:xfrm>
            <a:off x="2916238" y="981075"/>
            <a:ext cx="215900" cy="0"/>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6626" name="Object 6">
            <a:extLst>
              <a:ext uri="{FF2B5EF4-FFF2-40B4-BE49-F238E27FC236}">
                <a16:creationId xmlns:a16="http://schemas.microsoft.com/office/drawing/2014/main" id="{4EFA39B9-0816-4BE3-B106-7A1609A268CD}"/>
              </a:ext>
            </a:extLst>
          </p:cNvPr>
          <p:cNvGraphicFramePr>
            <a:graphicFrameLocks noChangeAspect="1"/>
          </p:cNvGraphicFramePr>
          <p:nvPr/>
        </p:nvGraphicFramePr>
        <p:xfrm>
          <a:off x="827088" y="1196975"/>
          <a:ext cx="1905000" cy="466725"/>
        </p:xfrm>
        <a:graphic>
          <a:graphicData uri="http://schemas.openxmlformats.org/presentationml/2006/ole">
            <mc:AlternateContent xmlns:mc="http://schemas.openxmlformats.org/markup-compatibility/2006">
              <mc:Choice xmlns:v="urn:schemas-microsoft-com:vml" Requires="v">
                <p:oleObj spid="_x0000_s26631" name="Equation" r:id="rId3" imgW="1041120" imgH="228600" progId="Equation.3">
                  <p:embed/>
                </p:oleObj>
              </mc:Choice>
              <mc:Fallback>
                <p:oleObj name="Equation" r:id="rId3" imgW="104112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196975"/>
                        <a:ext cx="19050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3">
            <a:extLst>
              <a:ext uri="{FF2B5EF4-FFF2-40B4-BE49-F238E27FC236}">
                <a16:creationId xmlns:a16="http://schemas.microsoft.com/office/drawing/2014/main" id="{6D9BF7E4-6306-495A-974F-D394474D3019}"/>
              </a:ext>
            </a:extLst>
          </p:cNvPr>
          <p:cNvGraphicFramePr>
            <a:graphicFrameLocks noChangeAspect="1"/>
          </p:cNvGraphicFramePr>
          <p:nvPr/>
        </p:nvGraphicFramePr>
        <p:xfrm>
          <a:off x="900113" y="1700213"/>
          <a:ext cx="2655887" cy="576262"/>
        </p:xfrm>
        <a:graphic>
          <a:graphicData uri="http://schemas.openxmlformats.org/presentationml/2006/ole">
            <mc:AlternateContent xmlns:mc="http://schemas.openxmlformats.org/markup-compatibility/2006">
              <mc:Choice xmlns:v="urn:schemas-microsoft-com:vml" Requires="v">
                <p:oleObj spid="_x0000_s26632" name="Equation" r:id="rId5" imgW="1054080" imgH="228600" progId="Equation.DSMT4">
                  <p:embed/>
                </p:oleObj>
              </mc:Choice>
              <mc:Fallback>
                <p:oleObj name="Equation" r:id="rId5" imgW="105408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700213"/>
                        <a:ext cx="265588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wipe(left)">
                                      <p:cBhvr>
                                        <p:cTn id="7" dur="500"/>
                                        <p:tgtEl>
                                          <p:spTgt spid="23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4">
                                            <p:txEl>
                                              <p:pRg st="3" end="3"/>
                                            </p:txEl>
                                          </p:spTgt>
                                        </p:tgtEl>
                                        <p:attrNameLst>
                                          <p:attrName>style.visibility</p:attrName>
                                        </p:attrNameLst>
                                      </p:cBhvr>
                                      <p:to>
                                        <p:strVal val="visible"/>
                                      </p:to>
                                    </p:set>
                                    <p:animEffect transition="in" filter="wipe(left)">
                                      <p:cBhvr>
                                        <p:cTn id="12" dur="500"/>
                                        <p:tgtEl>
                                          <p:spTgt spid="23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BAEAF8D1-EB0C-4B25-8420-357EA524EC44}"/>
              </a:ext>
            </a:extLst>
          </p:cNvPr>
          <p:cNvSpPr>
            <a:spLocks noChangeArrowheads="1"/>
          </p:cNvSpPr>
          <p:nvPr/>
        </p:nvSpPr>
        <p:spPr bwMode="auto">
          <a:xfrm>
            <a:off x="914400" y="1066800"/>
            <a:ext cx="7315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        </a:t>
            </a:r>
            <a:r>
              <a:rPr lang="zh-CN" altLang="en-US"/>
              <a:t>受迫振动的速度在一定条件下也可以发生共振叫</a:t>
            </a:r>
            <a:r>
              <a:rPr lang="zh-CN" altLang="en-US">
                <a:solidFill>
                  <a:srgbClr val="FF0000"/>
                </a:solidFill>
              </a:rPr>
              <a:t>速度共振</a:t>
            </a:r>
            <a:r>
              <a:rPr lang="zh-CN" altLang="en-US"/>
              <a:t>（速度振幅最大）</a:t>
            </a:r>
            <a:r>
              <a:rPr lang="en-US" altLang="zh-CN"/>
              <a:t>.</a:t>
            </a:r>
          </a:p>
        </p:txBody>
      </p:sp>
      <p:graphicFrame>
        <p:nvGraphicFramePr>
          <p:cNvPr id="27650" name="Object 3">
            <a:extLst>
              <a:ext uri="{FF2B5EF4-FFF2-40B4-BE49-F238E27FC236}">
                <a16:creationId xmlns:a16="http://schemas.microsoft.com/office/drawing/2014/main" id="{CD31DAD1-1065-4065-B5D2-28708C8EA014}"/>
              </a:ext>
            </a:extLst>
          </p:cNvPr>
          <p:cNvGraphicFramePr>
            <a:graphicFrameLocks noChangeAspect="1"/>
          </p:cNvGraphicFramePr>
          <p:nvPr/>
        </p:nvGraphicFramePr>
        <p:xfrm>
          <a:off x="3400425" y="2209800"/>
          <a:ext cx="893763" cy="460375"/>
        </p:xfrm>
        <a:graphic>
          <a:graphicData uri="http://schemas.openxmlformats.org/presentationml/2006/ole">
            <mc:AlternateContent xmlns:mc="http://schemas.openxmlformats.org/markup-compatibility/2006">
              <mc:Choice xmlns:v="urn:schemas-microsoft-com:vml" Requires="v">
                <p:oleObj spid="_x0000_s27669" name="Equation" r:id="rId3" imgW="469800" imgH="228600" progId="Equation.3">
                  <p:embed/>
                </p:oleObj>
              </mc:Choice>
              <mc:Fallback>
                <p:oleObj name="Equation" r:id="rId3" imgW="4698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0425" y="2209800"/>
                        <a:ext cx="8937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Text Box 4">
            <a:extLst>
              <a:ext uri="{FF2B5EF4-FFF2-40B4-BE49-F238E27FC236}">
                <a16:creationId xmlns:a16="http://schemas.microsoft.com/office/drawing/2014/main" id="{15276B34-D52E-4590-80C6-0BA4C15B9423}"/>
              </a:ext>
            </a:extLst>
          </p:cNvPr>
          <p:cNvSpPr txBox="1">
            <a:spLocks noChangeArrowheads="1"/>
          </p:cNvSpPr>
          <p:nvPr/>
        </p:nvSpPr>
        <p:spPr bwMode="auto">
          <a:xfrm>
            <a:off x="838200" y="533400"/>
            <a:ext cx="294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§9.7.5 </a:t>
            </a:r>
            <a:r>
              <a:rPr lang="zh-CN" altLang="en-US" sz="2800">
                <a:ea typeface="黑体" panose="02010609060101010101" pitchFamily="49" charset="-122"/>
              </a:rPr>
              <a:t>速度共振  </a:t>
            </a:r>
          </a:p>
        </p:txBody>
      </p:sp>
      <p:sp>
        <p:nvSpPr>
          <p:cNvPr id="27653" name="Text Box 5">
            <a:extLst>
              <a:ext uri="{FF2B5EF4-FFF2-40B4-BE49-F238E27FC236}">
                <a16:creationId xmlns:a16="http://schemas.microsoft.com/office/drawing/2014/main" id="{DFE053E0-E2D1-4769-BEED-795EBC555D45}"/>
              </a:ext>
            </a:extLst>
          </p:cNvPr>
          <p:cNvSpPr txBox="1">
            <a:spLocks noChangeArrowheads="1"/>
          </p:cNvSpPr>
          <p:nvPr/>
        </p:nvSpPr>
        <p:spPr bwMode="auto">
          <a:xfrm>
            <a:off x="914400" y="2209800"/>
            <a:ext cx="217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FF"/>
                </a:solidFill>
              </a:rPr>
              <a:t>速度共振条件  </a:t>
            </a:r>
          </a:p>
        </p:txBody>
      </p:sp>
      <p:grpSp>
        <p:nvGrpSpPr>
          <p:cNvPr id="27654" name="Group 6">
            <a:extLst>
              <a:ext uri="{FF2B5EF4-FFF2-40B4-BE49-F238E27FC236}">
                <a16:creationId xmlns:a16="http://schemas.microsoft.com/office/drawing/2014/main" id="{1C9BA488-7B34-462E-9FB6-AE7A51E1C9DE}"/>
              </a:ext>
            </a:extLst>
          </p:cNvPr>
          <p:cNvGrpSpPr>
            <a:grpSpLocks/>
          </p:cNvGrpSpPr>
          <p:nvPr/>
        </p:nvGrpSpPr>
        <p:grpSpPr bwMode="auto">
          <a:xfrm>
            <a:off x="5029200" y="2286000"/>
            <a:ext cx="2836863" cy="2743200"/>
            <a:chOff x="3168" y="1440"/>
            <a:chExt cx="1787" cy="1728"/>
          </a:xfrm>
        </p:grpSpPr>
        <p:sp>
          <p:nvSpPr>
            <p:cNvPr id="27656" name="Freeform 7">
              <a:extLst>
                <a:ext uri="{FF2B5EF4-FFF2-40B4-BE49-F238E27FC236}">
                  <a16:creationId xmlns:a16="http://schemas.microsoft.com/office/drawing/2014/main" id="{4C58DDB7-9133-419F-8A45-01AADF6B0705}"/>
                </a:ext>
              </a:extLst>
            </p:cNvPr>
            <p:cNvSpPr>
              <a:spLocks/>
            </p:cNvSpPr>
            <p:nvPr/>
          </p:nvSpPr>
          <p:spPr bwMode="auto">
            <a:xfrm>
              <a:off x="3659" y="2496"/>
              <a:ext cx="1021" cy="293"/>
            </a:xfrm>
            <a:custGeom>
              <a:avLst/>
              <a:gdLst>
                <a:gd name="T0" fmla="*/ 0 w 1490"/>
                <a:gd name="T1" fmla="*/ 140 h 612"/>
                <a:gd name="T2" fmla="*/ 51 w 1490"/>
                <a:gd name="T3" fmla="*/ 124 h 612"/>
                <a:gd name="T4" fmla="*/ 76 w 1490"/>
                <a:gd name="T5" fmla="*/ 117 h 612"/>
                <a:gd name="T6" fmla="*/ 101 w 1490"/>
                <a:gd name="T7" fmla="*/ 109 h 612"/>
                <a:gd name="T8" fmla="*/ 125 w 1490"/>
                <a:gd name="T9" fmla="*/ 101 h 612"/>
                <a:gd name="T10" fmla="*/ 149 w 1490"/>
                <a:gd name="T11" fmla="*/ 92 h 612"/>
                <a:gd name="T12" fmla="*/ 171 w 1490"/>
                <a:gd name="T13" fmla="*/ 84 h 612"/>
                <a:gd name="T14" fmla="*/ 193 w 1490"/>
                <a:gd name="T15" fmla="*/ 76 h 612"/>
                <a:gd name="T16" fmla="*/ 204 w 1490"/>
                <a:gd name="T17" fmla="*/ 70 h 612"/>
                <a:gd name="T18" fmla="*/ 214 w 1490"/>
                <a:gd name="T19" fmla="*/ 66 h 612"/>
                <a:gd name="T20" fmla="*/ 223 w 1490"/>
                <a:gd name="T21" fmla="*/ 60 h 612"/>
                <a:gd name="T22" fmla="*/ 234 w 1490"/>
                <a:gd name="T23" fmla="*/ 55 h 612"/>
                <a:gd name="T24" fmla="*/ 252 w 1490"/>
                <a:gd name="T25" fmla="*/ 43 h 612"/>
                <a:gd name="T26" fmla="*/ 271 w 1490"/>
                <a:gd name="T27" fmla="*/ 31 h 612"/>
                <a:gd name="T28" fmla="*/ 280 w 1490"/>
                <a:gd name="T29" fmla="*/ 25 h 612"/>
                <a:gd name="T30" fmla="*/ 288 w 1490"/>
                <a:gd name="T31" fmla="*/ 20 h 612"/>
                <a:gd name="T32" fmla="*/ 297 w 1490"/>
                <a:gd name="T33" fmla="*/ 15 h 612"/>
                <a:gd name="T34" fmla="*/ 305 w 1490"/>
                <a:gd name="T35" fmla="*/ 11 h 612"/>
                <a:gd name="T36" fmla="*/ 314 w 1490"/>
                <a:gd name="T37" fmla="*/ 7 h 612"/>
                <a:gd name="T38" fmla="*/ 321 w 1490"/>
                <a:gd name="T39" fmla="*/ 4 h 612"/>
                <a:gd name="T40" fmla="*/ 330 w 1490"/>
                <a:gd name="T41" fmla="*/ 2 h 612"/>
                <a:gd name="T42" fmla="*/ 334 w 1490"/>
                <a:gd name="T43" fmla="*/ 1 h 612"/>
                <a:gd name="T44" fmla="*/ 337 w 1490"/>
                <a:gd name="T45" fmla="*/ 0 h 612"/>
                <a:gd name="T46" fmla="*/ 341 w 1490"/>
                <a:gd name="T47" fmla="*/ 0 h 612"/>
                <a:gd name="T48" fmla="*/ 345 w 1490"/>
                <a:gd name="T49" fmla="*/ 0 h 612"/>
                <a:gd name="T50" fmla="*/ 352 w 1490"/>
                <a:gd name="T51" fmla="*/ 0 h 612"/>
                <a:gd name="T52" fmla="*/ 359 w 1490"/>
                <a:gd name="T53" fmla="*/ 1 h 612"/>
                <a:gd name="T54" fmla="*/ 365 w 1490"/>
                <a:gd name="T55" fmla="*/ 3 h 612"/>
                <a:gd name="T56" fmla="*/ 372 w 1490"/>
                <a:gd name="T57" fmla="*/ 5 h 612"/>
                <a:gd name="T58" fmla="*/ 378 w 1490"/>
                <a:gd name="T59" fmla="*/ 8 h 612"/>
                <a:gd name="T60" fmla="*/ 384 w 1490"/>
                <a:gd name="T61" fmla="*/ 11 h 612"/>
                <a:gd name="T62" fmla="*/ 390 w 1490"/>
                <a:gd name="T63" fmla="*/ 14 h 612"/>
                <a:gd name="T64" fmla="*/ 396 w 1490"/>
                <a:gd name="T65" fmla="*/ 18 h 612"/>
                <a:gd name="T66" fmla="*/ 402 w 1490"/>
                <a:gd name="T67" fmla="*/ 22 h 612"/>
                <a:gd name="T68" fmla="*/ 413 w 1490"/>
                <a:gd name="T69" fmla="*/ 30 h 612"/>
                <a:gd name="T70" fmla="*/ 417 w 1490"/>
                <a:gd name="T71" fmla="*/ 34 h 612"/>
                <a:gd name="T72" fmla="*/ 423 w 1490"/>
                <a:gd name="T73" fmla="*/ 37 h 612"/>
                <a:gd name="T74" fmla="*/ 429 w 1490"/>
                <a:gd name="T75" fmla="*/ 40 h 612"/>
                <a:gd name="T76" fmla="*/ 434 w 1490"/>
                <a:gd name="T77" fmla="*/ 43 h 612"/>
                <a:gd name="T78" fmla="*/ 439 w 1490"/>
                <a:gd name="T79" fmla="*/ 46 h 612"/>
                <a:gd name="T80" fmla="*/ 443 w 1490"/>
                <a:gd name="T81" fmla="*/ 48 h 612"/>
                <a:gd name="T82" fmla="*/ 451 w 1490"/>
                <a:gd name="T83" fmla="*/ 54 h 612"/>
                <a:gd name="T84" fmla="*/ 457 w 1490"/>
                <a:gd name="T85" fmla="*/ 59 h 612"/>
                <a:gd name="T86" fmla="*/ 464 w 1490"/>
                <a:gd name="T87" fmla="*/ 64 h 612"/>
                <a:gd name="T88" fmla="*/ 471 w 1490"/>
                <a:gd name="T89" fmla="*/ 69 h 612"/>
                <a:gd name="T90" fmla="*/ 476 w 1490"/>
                <a:gd name="T91" fmla="*/ 72 h 612"/>
                <a:gd name="T92" fmla="*/ 480 w 1490"/>
                <a:gd name="T93" fmla="*/ 75 h 612"/>
                <a:gd name="T94" fmla="*/ 485 w 1490"/>
                <a:gd name="T95" fmla="*/ 78 h 612"/>
                <a:gd name="T96" fmla="*/ 491 w 1490"/>
                <a:gd name="T97" fmla="*/ 80 h 612"/>
                <a:gd name="T98" fmla="*/ 498 w 1490"/>
                <a:gd name="T99" fmla="*/ 83 h 612"/>
                <a:gd name="T100" fmla="*/ 506 w 1490"/>
                <a:gd name="T101" fmla="*/ 86 h 612"/>
                <a:gd name="T102" fmla="*/ 515 w 1490"/>
                <a:gd name="T103" fmla="*/ 90 h 612"/>
                <a:gd name="T104" fmla="*/ 524 w 1490"/>
                <a:gd name="T105" fmla="*/ 92 h 612"/>
                <a:gd name="T106" fmla="*/ 534 w 1490"/>
                <a:gd name="T107" fmla="*/ 96 h 612"/>
                <a:gd name="T108" fmla="*/ 544 w 1490"/>
                <a:gd name="T109" fmla="*/ 99 h 612"/>
                <a:gd name="T110" fmla="*/ 556 w 1490"/>
                <a:gd name="T111" fmla="*/ 102 h 612"/>
                <a:gd name="T112" fmla="*/ 567 w 1490"/>
                <a:gd name="T113" fmla="*/ 105 h 612"/>
                <a:gd name="T114" fmla="*/ 591 w 1490"/>
                <a:gd name="T115" fmla="*/ 113 h 612"/>
                <a:gd name="T116" fmla="*/ 617 w 1490"/>
                <a:gd name="T117" fmla="*/ 119 h 612"/>
                <a:gd name="T118" fmla="*/ 643 w 1490"/>
                <a:gd name="T119" fmla="*/ 126 h 612"/>
                <a:gd name="T120" fmla="*/ 671 w 1490"/>
                <a:gd name="T121" fmla="*/ 133 h 612"/>
                <a:gd name="T122" fmla="*/ 699 w 1490"/>
                <a:gd name="T123" fmla="*/ 140 h 6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0"/>
                <a:gd name="T187" fmla="*/ 0 h 612"/>
                <a:gd name="T188" fmla="*/ 1490 w 1490"/>
                <a:gd name="T189" fmla="*/ 612 h 6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0" h="612">
                  <a:moveTo>
                    <a:pt x="0" y="611"/>
                  </a:moveTo>
                  <a:lnTo>
                    <a:pt x="108" y="543"/>
                  </a:lnTo>
                  <a:lnTo>
                    <a:pt x="162" y="509"/>
                  </a:lnTo>
                  <a:lnTo>
                    <a:pt x="215" y="475"/>
                  </a:lnTo>
                  <a:lnTo>
                    <a:pt x="266" y="440"/>
                  </a:lnTo>
                  <a:lnTo>
                    <a:pt x="316" y="404"/>
                  </a:lnTo>
                  <a:lnTo>
                    <a:pt x="364" y="366"/>
                  </a:lnTo>
                  <a:lnTo>
                    <a:pt x="410" y="329"/>
                  </a:lnTo>
                  <a:lnTo>
                    <a:pt x="433" y="308"/>
                  </a:lnTo>
                  <a:lnTo>
                    <a:pt x="455" y="287"/>
                  </a:lnTo>
                  <a:lnTo>
                    <a:pt x="475" y="263"/>
                  </a:lnTo>
                  <a:lnTo>
                    <a:pt x="497" y="239"/>
                  </a:lnTo>
                  <a:lnTo>
                    <a:pt x="537" y="187"/>
                  </a:lnTo>
                  <a:lnTo>
                    <a:pt x="577" y="136"/>
                  </a:lnTo>
                  <a:lnTo>
                    <a:pt x="597" y="111"/>
                  </a:lnTo>
                  <a:lnTo>
                    <a:pt x="615" y="88"/>
                  </a:lnTo>
                  <a:lnTo>
                    <a:pt x="633" y="67"/>
                  </a:lnTo>
                  <a:lnTo>
                    <a:pt x="650" y="49"/>
                  </a:lnTo>
                  <a:lnTo>
                    <a:pt x="668" y="32"/>
                  </a:lnTo>
                  <a:lnTo>
                    <a:pt x="685" y="18"/>
                  </a:lnTo>
                  <a:lnTo>
                    <a:pt x="702" y="8"/>
                  </a:lnTo>
                  <a:lnTo>
                    <a:pt x="710" y="4"/>
                  </a:lnTo>
                  <a:lnTo>
                    <a:pt x="718" y="1"/>
                  </a:lnTo>
                  <a:lnTo>
                    <a:pt x="726" y="0"/>
                  </a:lnTo>
                  <a:lnTo>
                    <a:pt x="734" y="0"/>
                  </a:lnTo>
                  <a:lnTo>
                    <a:pt x="749" y="0"/>
                  </a:lnTo>
                  <a:lnTo>
                    <a:pt x="764" y="4"/>
                  </a:lnTo>
                  <a:lnTo>
                    <a:pt x="778" y="12"/>
                  </a:lnTo>
                  <a:lnTo>
                    <a:pt x="792" y="22"/>
                  </a:lnTo>
                  <a:lnTo>
                    <a:pt x="805" y="34"/>
                  </a:lnTo>
                  <a:lnTo>
                    <a:pt x="818" y="48"/>
                  </a:lnTo>
                  <a:lnTo>
                    <a:pt x="831" y="62"/>
                  </a:lnTo>
                  <a:lnTo>
                    <a:pt x="843" y="79"/>
                  </a:lnTo>
                  <a:lnTo>
                    <a:pt x="855" y="96"/>
                  </a:lnTo>
                  <a:lnTo>
                    <a:pt x="878" y="130"/>
                  </a:lnTo>
                  <a:lnTo>
                    <a:pt x="889" y="146"/>
                  </a:lnTo>
                  <a:lnTo>
                    <a:pt x="901" y="161"/>
                  </a:lnTo>
                  <a:lnTo>
                    <a:pt x="913" y="176"/>
                  </a:lnTo>
                  <a:lnTo>
                    <a:pt x="924" y="189"/>
                  </a:lnTo>
                  <a:lnTo>
                    <a:pt x="934" y="201"/>
                  </a:lnTo>
                  <a:lnTo>
                    <a:pt x="944" y="212"/>
                  </a:lnTo>
                  <a:lnTo>
                    <a:pt x="960" y="235"/>
                  </a:lnTo>
                  <a:lnTo>
                    <a:pt x="974" y="257"/>
                  </a:lnTo>
                  <a:lnTo>
                    <a:pt x="988" y="280"/>
                  </a:lnTo>
                  <a:lnTo>
                    <a:pt x="1004" y="303"/>
                  </a:lnTo>
                  <a:lnTo>
                    <a:pt x="1013" y="313"/>
                  </a:lnTo>
                  <a:lnTo>
                    <a:pt x="1022" y="326"/>
                  </a:lnTo>
                  <a:lnTo>
                    <a:pt x="1033" y="338"/>
                  </a:lnTo>
                  <a:lnTo>
                    <a:pt x="1046" y="351"/>
                  </a:lnTo>
                  <a:lnTo>
                    <a:pt x="1061" y="363"/>
                  </a:lnTo>
                  <a:lnTo>
                    <a:pt x="1078" y="376"/>
                  </a:lnTo>
                  <a:lnTo>
                    <a:pt x="1096" y="390"/>
                  </a:lnTo>
                  <a:lnTo>
                    <a:pt x="1116" y="404"/>
                  </a:lnTo>
                  <a:lnTo>
                    <a:pt x="1137" y="417"/>
                  </a:lnTo>
                  <a:lnTo>
                    <a:pt x="1159" y="431"/>
                  </a:lnTo>
                  <a:lnTo>
                    <a:pt x="1183" y="446"/>
                  </a:lnTo>
                  <a:lnTo>
                    <a:pt x="1207" y="459"/>
                  </a:lnTo>
                  <a:lnTo>
                    <a:pt x="1259" y="490"/>
                  </a:lnTo>
                  <a:lnTo>
                    <a:pt x="1314" y="518"/>
                  </a:lnTo>
                  <a:lnTo>
                    <a:pt x="1371" y="549"/>
                  </a:lnTo>
                  <a:lnTo>
                    <a:pt x="1429" y="580"/>
                  </a:lnTo>
                  <a:lnTo>
                    <a:pt x="1489" y="611"/>
                  </a:lnTo>
                </a:path>
              </a:pathLst>
            </a:custGeom>
            <a:noFill/>
            <a:ln w="1905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57" name="Freeform 8">
              <a:extLst>
                <a:ext uri="{FF2B5EF4-FFF2-40B4-BE49-F238E27FC236}">
                  <a16:creationId xmlns:a16="http://schemas.microsoft.com/office/drawing/2014/main" id="{B591170A-D2B4-4D59-9114-3955D77A3732}"/>
                </a:ext>
              </a:extLst>
            </p:cNvPr>
            <p:cNvSpPr>
              <a:spLocks/>
            </p:cNvSpPr>
            <p:nvPr/>
          </p:nvSpPr>
          <p:spPr bwMode="auto">
            <a:xfrm>
              <a:off x="3636" y="1872"/>
              <a:ext cx="1079" cy="927"/>
            </a:xfrm>
            <a:custGeom>
              <a:avLst/>
              <a:gdLst>
                <a:gd name="T0" fmla="*/ 34 w 1574"/>
                <a:gd name="T1" fmla="*/ 518 h 1584"/>
                <a:gd name="T2" fmla="*/ 100 w 1574"/>
                <a:gd name="T3" fmla="*/ 469 h 1584"/>
                <a:gd name="T4" fmla="*/ 132 w 1574"/>
                <a:gd name="T5" fmla="*/ 444 h 1584"/>
                <a:gd name="T6" fmla="*/ 162 w 1574"/>
                <a:gd name="T7" fmla="*/ 417 h 1584"/>
                <a:gd name="T8" fmla="*/ 191 w 1574"/>
                <a:gd name="T9" fmla="*/ 389 h 1584"/>
                <a:gd name="T10" fmla="*/ 216 w 1574"/>
                <a:gd name="T11" fmla="*/ 358 h 1584"/>
                <a:gd name="T12" fmla="*/ 239 w 1574"/>
                <a:gd name="T13" fmla="*/ 325 h 1584"/>
                <a:gd name="T14" fmla="*/ 250 w 1574"/>
                <a:gd name="T15" fmla="*/ 307 h 1584"/>
                <a:gd name="T16" fmla="*/ 259 w 1574"/>
                <a:gd name="T17" fmla="*/ 285 h 1584"/>
                <a:gd name="T18" fmla="*/ 267 w 1574"/>
                <a:gd name="T19" fmla="*/ 262 h 1584"/>
                <a:gd name="T20" fmla="*/ 276 w 1574"/>
                <a:gd name="T21" fmla="*/ 236 h 1584"/>
                <a:gd name="T22" fmla="*/ 282 w 1574"/>
                <a:gd name="T23" fmla="*/ 210 h 1584"/>
                <a:gd name="T24" fmla="*/ 295 w 1574"/>
                <a:gd name="T25" fmla="*/ 155 h 1584"/>
                <a:gd name="T26" fmla="*/ 304 w 1574"/>
                <a:gd name="T27" fmla="*/ 115 h 1584"/>
                <a:gd name="T28" fmla="*/ 310 w 1574"/>
                <a:gd name="T29" fmla="*/ 90 h 1584"/>
                <a:gd name="T30" fmla="*/ 315 w 1574"/>
                <a:gd name="T31" fmla="*/ 67 h 1584"/>
                <a:gd name="T32" fmla="*/ 321 w 1574"/>
                <a:gd name="T33" fmla="*/ 46 h 1584"/>
                <a:gd name="T34" fmla="*/ 326 w 1574"/>
                <a:gd name="T35" fmla="*/ 29 h 1584"/>
                <a:gd name="T36" fmla="*/ 332 w 1574"/>
                <a:gd name="T37" fmla="*/ 15 h 1584"/>
                <a:gd name="T38" fmla="*/ 337 w 1574"/>
                <a:gd name="T39" fmla="*/ 7 h 1584"/>
                <a:gd name="T40" fmla="*/ 340 w 1574"/>
                <a:gd name="T41" fmla="*/ 4 h 1584"/>
                <a:gd name="T42" fmla="*/ 343 w 1574"/>
                <a:gd name="T43" fmla="*/ 1 h 1584"/>
                <a:gd name="T44" fmla="*/ 346 w 1574"/>
                <a:gd name="T45" fmla="*/ 0 h 1584"/>
                <a:gd name="T46" fmla="*/ 350 w 1574"/>
                <a:gd name="T47" fmla="*/ 0 h 1584"/>
                <a:gd name="T48" fmla="*/ 353 w 1574"/>
                <a:gd name="T49" fmla="*/ 2 h 1584"/>
                <a:gd name="T50" fmla="*/ 356 w 1574"/>
                <a:gd name="T51" fmla="*/ 5 h 1584"/>
                <a:gd name="T52" fmla="*/ 359 w 1574"/>
                <a:gd name="T53" fmla="*/ 9 h 1584"/>
                <a:gd name="T54" fmla="*/ 362 w 1574"/>
                <a:gd name="T55" fmla="*/ 15 h 1584"/>
                <a:gd name="T56" fmla="*/ 366 w 1574"/>
                <a:gd name="T57" fmla="*/ 25 h 1584"/>
                <a:gd name="T58" fmla="*/ 371 w 1574"/>
                <a:gd name="T59" fmla="*/ 41 h 1584"/>
                <a:gd name="T60" fmla="*/ 376 w 1574"/>
                <a:gd name="T61" fmla="*/ 61 h 1584"/>
                <a:gd name="T62" fmla="*/ 381 w 1574"/>
                <a:gd name="T63" fmla="*/ 84 h 1584"/>
                <a:gd name="T64" fmla="*/ 386 w 1574"/>
                <a:gd name="T65" fmla="*/ 109 h 1584"/>
                <a:gd name="T66" fmla="*/ 391 w 1574"/>
                <a:gd name="T67" fmla="*/ 136 h 1584"/>
                <a:gd name="T68" fmla="*/ 402 w 1574"/>
                <a:gd name="T69" fmla="*/ 193 h 1584"/>
                <a:gd name="T70" fmla="*/ 413 w 1574"/>
                <a:gd name="T71" fmla="*/ 235 h 1584"/>
                <a:gd name="T72" fmla="*/ 421 w 1574"/>
                <a:gd name="T73" fmla="*/ 262 h 1584"/>
                <a:gd name="T74" fmla="*/ 430 w 1574"/>
                <a:gd name="T75" fmla="*/ 287 h 1584"/>
                <a:gd name="T76" fmla="*/ 440 w 1574"/>
                <a:gd name="T77" fmla="*/ 310 h 1584"/>
                <a:gd name="T78" fmla="*/ 450 w 1574"/>
                <a:gd name="T79" fmla="*/ 329 h 1584"/>
                <a:gd name="T80" fmla="*/ 469 w 1574"/>
                <a:gd name="T81" fmla="*/ 355 h 1584"/>
                <a:gd name="T82" fmla="*/ 498 w 1574"/>
                <a:gd name="T83" fmla="*/ 386 h 1584"/>
                <a:gd name="T84" fmla="*/ 529 w 1574"/>
                <a:gd name="T85" fmla="*/ 415 h 1584"/>
                <a:gd name="T86" fmla="*/ 563 w 1574"/>
                <a:gd name="T87" fmla="*/ 441 h 1584"/>
                <a:gd name="T88" fmla="*/ 600 w 1574"/>
                <a:gd name="T89" fmla="*/ 465 h 1584"/>
                <a:gd name="T90" fmla="*/ 638 w 1574"/>
                <a:gd name="T91" fmla="*/ 488 h 1584"/>
                <a:gd name="T92" fmla="*/ 699 w 1574"/>
                <a:gd name="T93" fmla="*/ 521 h 15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74"/>
                <a:gd name="T142" fmla="*/ 0 h 1584"/>
                <a:gd name="T143" fmla="*/ 1574 w 1574"/>
                <a:gd name="T144" fmla="*/ 1584 h 15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74" h="1584">
                  <a:moveTo>
                    <a:pt x="0" y="1583"/>
                  </a:moveTo>
                  <a:lnTo>
                    <a:pt x="72" y="1513"/>
                  </a:lnTo>
                  <a:lnTo>
                    <a:pt x="144" y="1443"/>
                  </a:lnTo>
                  <a:lnTo>
                    <a:pt x="213" y="1371"/>
                  </a:lnTo>
                  <a:lnTo>
                    <a:pt x="248" y="1333"/>
                  </a:lnTo>
                  <a:lnTo>
                    <a:pt x="281" y="1296"/>
                  </a:lnTo>
                  <a:lnTo>
                    <a:pt x="314" y="1257"/>
                  </a:lnTo>
                  <a:lnTo>
                    <a:pt x="344" y="1217"/>
                  </a:lnTo>
                  <a:lnTo>
                    <a:pt x="375" y="1176"/>
                  </a:lnTo>
                  <a:lnTo>
                    <a:pt x="405" y="1134"/>
                  </a:lnTo>
                  <a:lnTo>
                    <a:pt x="433" y="1091"/>
                  </a:lnTo>
                  <a:lnTo>
                    <a:pt x="460" y="1045"/>
                  </a:lnTo>
                  <a:lnTo>
                    <a:pt x="485" y="998"/>
                  </a:lnTo>
                  <a:lnTo>
                    <a:pt x="508" y="949"/>
                  </a:lnTo>
                  <a:lnTo>
                    <a:pt x="520" y="923"/>
                  </a:lnTo>
                  <a:lnTo>
                    <a:pt x="531" y="895"/>
                  </a:lnTo>
                  <a:lnTo>
                    <a:pt x="541" y="865"/>
                  </a:lnTo>
                  <a:lnTo>
                    <a:pt x="551" y="832"/>
                  </a:lnTo>
                  <a:lnTo>
                    <a:pt x="561" y="798"/>
                  </a:lnTo>
                  <a:lnTo>
                    <a:pt x="569" y="763"/>
                  </a:lnTo>
                  <a:lnTo>
                    <a:pt x="578" y="726"/>
                  </a:lnTo>
                  <a:lnTo>
                    <a:pt x="586" y="689"/>
                  </a:lnTo>
                  <a:lnTo>
                    <a:pt x="594" y="650"/>
                  </a:lnTo>
                  <a:lnTo>
                    <a:pt x="601" y="611"/>
                  </a:lnTo>
                  <a:lnTo>
                    <a:pt x="616" y="532"/>
                  </a:lnTo>
                  <a:lnTo>
                    <a:pt x="629" y="452"/>
                  </a:lnTo>
                  <a:lnTo>
                    <a:pt x="642" y="373"/>
                  </a:lnTo>
                  <a:lnTo>
                    <a:pt x="648" y="336"/>
                  </a:lnTo>
                  <a:lnTo>
                    <a:pt x="655" y="298"/>
                  </a:lnTo>
                  <a:lnTo>
                    <a:pt x="660" y="262"/>
                  </a:lnTo>
                  <a:lnTo>
                    <a:pt x="665" y="228"/>
                  </a:lnTo>
                  <a:lnTo>
                    <a:pt x="671" y="195"/>
                  </a:lnTo>
                  <a:lnTo>
                    <a:pt x="677" y="163"/>
                  </a:lnTo>
                  <a:lnTo>
                    <a:pt x="683" y="135"/>
                  </a:lnTo>
                  <a:lnTo>
                    <a:pt x="689" y="109"/>
                  </a:lnTo>
                  <a:lnTo>
                    <a:pt x="694" y="84"/>
                  </a:lnTo>
                  <a:lnTo>
                    <a:pt x="700" y="62"/>
                  </a:lnTo>
                  <a:lnTo>
                    <a:pt x="706" y="43"/>
                  </a:lnTo>
                  <a:lnTo>
                    <a:pt x="713" y="28"/>
                  </a:lnTo>
                  <a:lnTo>
                    <a:pt x="716" y="21"/>
                  </a:lnTo>
                  <a:lnTo>
                    <a:pt x="720" y="15"/>
                  </a:lnTo>
                  <a:lnTo>
                    <a:pt x="723" y="10"/>
                  </a:lnTo>
                  <a:lnTo>
                    <a:pt x="726" y="6"/>
                  </a:lnTo>
                  <a:lnTo>
                    <a:pt x="729" y="3"/>
                  </a:lnTo>
                  <a:lnTo>
                    <a:pt x="733" y="1"/>
                  </a:lnTo>
                  <a:lnTo>
                    <a:pt x="736" y="0"/>
                  </a:lnTo>
                  <a:lnTo>
                    <a:pt x="740" y="0"/>
                  </a:lnTo>
                  <a:lnTo>
                    <a:pt x="744" y="0"/>
                  </a:lnTo>
                  <a:lnTo>
                    <a:pt x="747" y="2"/>
                  </a:lnTo>
                  <a:lnTo>
                    <a:pt x="751" y="5"/>
                  </a:lnTo>
                  <a:lnTo>
                    <a:pt x="754" y="9"/>
                  </a:lnTo>
                  <a:lnTo>
                    <a:pt x="757" y="14"/>
                  </a:lnTo>
                  <a:lnTo>
                    <a:pt x="760" y="19"/>
                  </a:lnTo>
                  <a:lnTo>
                    <a:pt x="763" y="26"/>
                  </a:lnTo>
                  <a:lnTo>
                    <a:pt x="766" y="33"/>
                  </a:lnTo>
                  <a:lnTo>
                    <a:pt x="770" y="42"/>
                  </a:lnTo>
                  <a:lnTo>
                    <a:pt x="773" y="51"/>
                  </a:lnTo>
                  <a:lnTo>
                    <a:pt x="779" y="71"/>
                  </a:lnTo>
                  <a:lnTo>
                    <a:pt x="784" y="94"/>
                  </a:lnTo>
                  <a:lnTo>
                    <a:pt x="789" y="120"/>
                  </a:lnTo>
                  <a:lnTo>
                    <a:pt x="795" y="149"/>
                  </a:lnTo>
                  <a:lnTo>
                    <a:pt x="800" y="178"/>
                  </a:lnTo>
                  <a:lnTo>
                    <a:pt x="806" y="211"/>
                  </a:lnTo>
                  <a:lnTo>
                    <a:pt x="811" y="246"/>
                  </a:lnTo>
                  <a:lnTo>
                    <a:pt x="817" y="283"/>
                  </a:lnTo>
                  <a:lnTo>
                    <a:pt x="821" y="320"/>
                  </a:lnTo>
                  <a:lnTo>
                    <a:pt x="826" y="358"/>
                  </a:lnTo>
                  <a:lnTo>
                    <a:pt x="832" y="398"/>
                  </a:lnTo>
                  <a:lnTo>
                    <a:pt x="844" y="480"/>
                  </a:lnTo>
                  <a:lnTo>
                    <a:pt x="857" y="562"/>
                  </a:lnTo>
                  <a:lnTo>
                    <a:pt x="872" y="644"/>
                  </a:lnTo>
                  <a:lnTo>
                    <a:pt x="880" y="685"/>
                  </a:lnTo>
                  <a:lnTo>
                    <a:pt x="887" y="725"/>
                  </a:lnTo>
                  <a:lnTo>
                    <a:pt x="896" y="763"/>
                  </a:lnTo>
                  <a:lnTo>
                    <a:pt x="905" y="800"/>
                  </a:lnTo>
                  <a:lnTo>
                    <a:pt x="914" y="837"/>
                  </a:lnTo>
                  <a:lnTo>
                    <a:pt x="925" y="871"/>
                  </a:lnTo>
                  <a:lnTo>
                    <a:pt x="936" y="904"/>
                  </a:lnTo>
                  <a:lnTo>
                    <a:pt x="946" y="934"/>
                  </a:lnTo>
                  <a:lnTo>
                    <a:pt x="959" y="962"/>
                  </a:lnTo>
                  <a:lnTo>
                    <a:pt x="972" y="989"/>
                  </a:lnTo>
                  <a:lnTo>
                    <a:pt x="998" y="1038"/>
                  </a:lnTo>
                  <a:lnTo>
                    <a:pt x="1027" y="1084"/>
                  </a:lnTo>
                  <a:lnTo>
                    <a:pt x="1059" y="1127"/>
                  </a:lnTo>
                  <a:lnTo>
                    <a:pt x="1092" y="1169"/>
                  </a:lnTo>
                  <a:lnTo>
                    <a:pt x="1126" y="1211"/>
                  </a:lnTo>
                  <a:lnTo>
                    <a:pt x="1161" y="1250"/>
                  </a:lnTo>
                  <a:lnTo>
                    <a:pt x="1198" y="1287"/>
                  </a:lnTo>
                  <a:lnTo>
                    <a:pt x="1237" y="1323"/>
                  </a:lnTo>
                  <a:lnTo>
                    <a:pt x="1277" y="1357"/>
                  </a:lnTo>
                  <a:lnTo>
                    <a:pt x="1318" y="1392"/>
                  </a:lnTo>
                  <a:lnTo>
                    <a:pt x="1358" y="1425"/>
                  </a:lnTo>
                  <a:lnTo>
                    <a:pt x="1401" y="1457"/>
                  </a:lnTo>
                  <a:lnTo>
                    <a:pt x="1486" y="1520"/>
                  </a:lnTo>
                  <a:lnTo>
                    <a:pt x="1573" y="1583"/>
                  </a:lnTo>
                </a:path>
              </a:pathLst>
            </a:custGeom>
            <a:noFill/>
            <a:ln w="19050" cap="rnd" cmpd="sng">
              <a:solidFill>
                <a:srgbClr val="FF33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58" name="Line 9">
              <a:extLst>
                <a:ext uri="{FF2B5EF4-FFF2-40B4-BE49-F238E27FC236}">
                  <a16:creationId xmlns:a16="http://schemas.microsoft.com/office/drawing/2014/main" id="{1D33F52E-0C58-41BC-AA1F-549657D587DE}"/>
                </a:ext>
              </a:extLst>
            </p:cNvPr>
            <p:cNvSpPr>
              <a:spLocks noChangeShapeType="1"/>
            </p:cNvSpPr>
            <p:nvPr/>
          </p:nvSpPr>
          <p:spPr bwMode="auto">
            <a:xfrm>
              <a:off x="3383" y="2914"/>
              <a:ext cx="1572" cy="14"/>
            </a:xfrm>
            <a:prstGeom prst="line">
              <a:avLst/>
            </a:prstGeom>
            <a:noFill/>
            <a:ln w="19050">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Line 10">
              <a:extLst>
                <a:ext uri="{FF2B5EF4-FFF2-40B4-BE49-F238E27FC236}">
                  <a16:creationId xmlns:a16="http://schemas.microsoft.com/office/drawing/2014/main" id="{2C6290AD-5D5D-421D-B23B-81D0FFC046D9}"/>
                </a:ext>
              </a:extLst>
            </p:cNvPr>
            <p:cNvSpPr>
              <a:spLocks noChangeShapeType="1"/>
            </p:cNvSpPr>
            <p:nvPr/>
          </p:nvSpPr>
          <p:spPr bwMode="auto">
            <a:xfrm flipH="1" flipV="1">
              <a:off x="3388" y="1568"/>
              <a:ext cx="0" cy="1346"/>
            </a:xfrm>
            <a:prstGeom prst="line">
              <a:avLst/>
            </a:prstGeom>
            <a:noFill/>
            <a:ln w="19050">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11">
              <a:extLst>
                <a:ext uri="{FF2B5EF4-FFF2-40B4-BE49-F238E27FC236}">
                  <a16:creationId xmlns:a16="http://schemas.microsoft.com/office/drawing/2014/main" id="{D717008B-69F7-4889-AD23-FD32EB42E114}"/>
                </a:ext>
              </a:extLst>
            </p:cNvPr>
            <p:cNvSpPr>
              <a:spLocks noChangeShapeType="1"/>
            </p:cNvSpPr>
            <p:nvPr/>
          </p:nvSpPr>
          <p:spPr bwMode="auto">
            <a:xfrm>
              <a:off x="4139" y="1632"/>
              <a:ext cx="4" cy="1193"/>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Rectangle 12">
              <a:extLst>
                <a:ext uri="{FF2B5EF4-FFF2-40B4-BE49-F238E27FC236}">
                  <a16:creationId xmlns:a16="http://schemas.microsoft.com/office/drawing/2014/main" id="{B2C73A7E-486C-47A4-BE2E-2B93CF66DCB5}"/>
                </a:ext>
              </a:extLst>
            </p:cNvPr>
            <p:cNvSpPr>
              <a:spLocks noChangeArrowheads="1"/>
            </p:cNvSpPr>
            <p:nvPr/>
          </p:nvSpPr>
          <p:spPr bwMode="auto">
            <a:xfrm>
              <a:off x="3371" y="1440"/>
              <a:ext cx="7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v</a:t>
              </a:r>
              <a:r>
                <a:rPr lang="en-US" altLang="zh-CN" baseline="-25000"/>
                <a:t>0</a:t>
              </a:r>
              <a:r>
                <a:rPr lang="en-US" altLang="zh-CN" i="1"/>
                <a:t>=ωA</a:t>
              </a:r>
              <a:r>
                <a:rPr lang="en-US" altLang="zh-CN" baseline="-25000"/>
                <a:t>0</a:t>
              </a:r>
            </a:p>
          </p:txBody>
        </p:sp>
        <p:sp>
          <p:nvSpPr>
            <p:cNvPr id="27662" name="Rectangle 13">
              <a:extLst>
                <a:ext uri="{FF2B5EF4-FFF2-40B4-BE49-F238E27FC236}">
                  <a16:creationId xmlns:a16="http://schemas.microsoft.com/office/drawing/2014/main" id="{69E68C7B-09CB-47F4-8B6B-F9A5CAFEA97D}"/>
                </a:ext>
              </a:extLst>
            </p:cNvPr>
            <p:cNvSpPr>
              <a:spLocks noChangeArrowheads="1"/>
            </p:cNvSpPr>
            <p:nvPr/>
          </p:nvSpPr>
          <p:spPr bwMode="auto">
            <a:xfrm>
              <a:off x="4667" y="2880"/>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sym typeface="Symbol" panose="05050102010706020507" pitchFamily="18" charset="2"/>
                </a:rPr>
                <a:t></a:t>
              </a:r>
              <a:endParaRPr lang="en-US" altLang="zh-CN" i="1"/>
            </a:p>
          </p:txBody>
        </p:sp>
        <p:sp>
          <p:nvSpPr>
            <p:cNvPr id="27663" name="Rectangle 14">
              <a:extLst>
                <a:ext uri="{FF2B5EF4-FFF2-40B4-BE49-F238E27FC236}">
                  <a16:creationId xmlns:a16="http://schemas.microsoft.com/office/drawing/2014/main" id="{99FCD8CA-ECDE-4B72-98B3-8F36495A8CF1}"/>
                </a:ext>
              </a:extLst>
            </p:cNvPr>
            <p:cNvSpPr>
              <a:spLocks noChangeArrowheads="1"/>
            </p:cNvSpPr>
            <p:nvPr/>
          </p:nvSpPr>
          <p:spPr bwMode="auto">
            <a:xfrm>
              <a:off x="3168" y="285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O</a:t>
              </a:r>
            </a:p>
          </p:txBody>
        </p:sp>
        <p:sp>
          <p:nvSpPr>
            <p:cNvPr id="27664" name="Freeform 15">
              <a:extLst>
                <a:ext uri="{FF2B5EF4-FFF2-40B4-BE49-F238E27FC236}">
                  <a16:creationId xmlns:a16="http://schemas.microsoft.com/office/drawing/2014/main" id="{C1E2D43D-9D0A-4BF9-9F60-19D4001F07AE}"/>
                </a:ext>
              </a:extLst>
            </p:cNvPr>
            <p:cNvSpPr>
              <a:spLocks/>
            </p:cNvSpPr>
            <p:nvPr/>
          </p:nvSpPr>
          <p:spPr bwMode="auto">
            <a:xfrm>
              <a:off x="3659" y="1568"/>
              <a:ext cx="429" cy="1227"/>
            </a:xfrm>
            <a:custGeom>
              <a:avLst/>
              <a:gdLst>
                <a:gd name="T0" fmla="*/ 0 w 627"/>
                <a:gd name="T1" fmla="*/ 717 h 2098"/>
                <a:gd name="T2" fmla="*/ 40 w 627"/>
                <a:gd name="T3" fmla="*/ 682 h 2098"/>
                <a:gd name="T4" fmla="*/ 60 w 627"/>
                <a:gd name="T5" fmla="*/ 664 h 2098"/>
                <a:gd name="T6" fmla="*/ 79 w 627"/>
                <a:gd name="T7" fmla="*/ 645 h 2098"/>
                <a:gd name="T8" fmla="*/ 97 w 627"/>
                <a:gd name="T9" fmla="*/ 626 h 2098"/>
                <a:gd name="T10" fmla="*/ 115 w 627"/>
                <a:gd name="T11" fmla="*/ 606 h 2098"/>
                <a:gd name="T12" fmla="*/ 131 w 627"/>
                <a:gd name="T13" fmla="*/ 586 h 2098"/>
                <a:gd name="T14" fmla="*/ 146 w 627"/>
                <a:gd name="T15" fmla="*/ 564 h 2098"/>
                <a:gd name="T16" fmla="*/ 160 w 627"/>
                <a:gd name="T17" fmla="*/ 542 h 2098"/>
                <a:gd name="T18" fmla="*/ 172 w 627"/>
                <a:gd name="T19" fmla="*/ 519 h 2098"/>
                <a:gd name="T20" fmla="*/ 184 w 627"/>
                <a:gd name="T21" fmla="*/ 494 h 2098"/>
                <a:gd name="T22" fmla="*/ 195 w 627"/>
                <a:gd name="T23" fmla="*/ 469 h 2098"/>
                <a:gd name="T24" fmla="*/ 204 w 627"/>
                <a:gd name="T25" fmla="*/ 444 h 2098"/>
                <a:gd name="T26" fmla="*/ 213 w 627"/>
                <a:gd name="T27" fmla="*/ 418 h 2098"/>
                <a:gd name="T28" fmla="*/ 222 w 627"/>
                <a:gd name="T29" fmla="*/ 392 h 2098"/>
                <a:gd name="T30" fmla="*/ 230 w 627"/>
                <a:gd name="T31" fmla="*/ 366 h 2098"/>
                <a:gd name="T32" fmla="*/ 233 w 627"/>
                <a:gd name="T33" fmla="*/ 353 h 2098"/>
                <a:gd name="T34" fmla="*/ 237 w 627"/>
                <a:gd name="T35" fmla="*/ 340 h 2098"/>
                <a:gd name="T36" fmla="*/ 244 w 627"/>
                <a:gd name="T37" fmla="*/ 313 h 2098"/>
                <a:gd name="T38" fmla="*/ 250 w 627"/>
                <a:gd name="T39" fmla="*/ 284 h 2098"/>
                <a:gd name="T40" fmla="*/ 255 w 627"/>
                <a:gd name="T41" fmla="*/ 257 h 2098"/>
                <a:gd name="T42" fmla="*/ 259 w 627"/>
                <a:gd name="T43" fmla="*/ 229 h 2098"/>
                <a:gd name="T44" fmla="*/ 264 w 627"/>
                <a:gd name="T45" fmla="*/ 202 h 2098"/>
                <a:gd name="T46" fmla="*/ 265 w 627"/>
                <a:gd name="T47" fmla="*/ 189 h 2098"/>
                <a:gd name="T48" fmla="*/ 268 w 627"/>
                <a:gd name="T49" fmla="*/ 177 h 2098"/>
                <a:gd name="T50" fmla="*/ 270 w 627"/>
                <a:gd name="T51" fmla="*/ 164 h 2098"/>
                <a:gd name="T52" fmla="*/ 272 w 627"/>
                <a:gd name="T53" fmla="*/ 153 h 2098"/>
                <a:gd name="T54" fmla="*/ 274 w 627"/>
                <a:gd name="T55" fmla="*/ 142 h 2098"/>
                <a:gd name="T56" fmla="*/ 275 w 627"/>
                <a:gd name="T57" fmla="*/ 130 h 2098"/>
                <a:gd name="T58" fmla="*/ 279 w 627"/>
                <a:gd name="T59" fmla="*/ 109 h 2098"/>
                <a:gd name="T60" fmla="*/ 282 w 627"/>
                <a:gd name="T61" fmla="*/ 89 h 2098"/>
                <a:gd name="T62" fmla="*/ 285 w 627"/>
                <a:gd name="T63" fmla="*/ 70 h 2098"/>
                <a:gd name="T64" fmla="*/ 287 w 627"/>
                <a:gd name="T65" fmla="*/ 52 h 2098"/>
                <a:gd name="T66" fmla="*/ 289 w 627"/>
                <a:gd name="T67" fmla="*/ 35 h 2098"/>
                <a:gd name="T68" fmla="*/ 291 w 627"/>
                <a:gd name="T69" fmla="*/ 17 h 2098"/>
                <a:gd name="T70" fmla="*/ 293 w 627"/>
                <a:gd name="T71" fmla="*/ 0 h 20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7"/>
                <a:gd name="T109" fmla="*/ 0 h 2098"/>
                <a:gd name="T110" fmla="*/ 627 w 627"/>
                <a:gd name="T111" fmla="*/ 2098 h 20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7" h="2098">
                  <a:moveTo>
                    <a:pt x="0" y="2097"/>
                  </a:moveTo>
                  <a:lnTo>
                    <a:pt x="86" y="1993"/>
                  </a:lnTo>
                  <a:lnTo>
                    <a:pt x="129" y="1941"/>
                  </a:lnTo>
                  <a:lnTo>
                    <a:pt x="169" y="1886"/>
                  </a:lnTo>
                  <a:lnTo>
                    <a:pt x="208" y="1831"/>
                  </a:lnTo>
                  <a:lnTo>
                    <a:pt x="246" y="1773"/>
                  </a:lnTo>
                  <a:lnTo>
                    <a:pt x="280" y="1713"/>
                  </a:lnTo>
                  <a:lnTo>
                    <a:pt x="312" y="1650"/>
                  </a:lnTo>
                  <a:lnTo>
                    <a:pt x="342" y="1585"/>
                  </a:lnTo>
                  <a:lnTo>
                    <a:pt x="368" y="1516"/>
                  </a:lnTo>
                  <a:lnTo>
                    <a:pt x="393" y="1445"/>
                  </a:lnTo>
                  <a:lnTo>
                    <a:pt x="416" y="1372"/>
                  </a:lnTo>
                  <a:lnTo>
                    <a:pt x="436" y="1297"/>
                  </a:lnTo>
                  <a:lnTo>
                    <a:pt x="456" y="1222"/>
                  </a:lnTo>
                  <a:lnTo>
                    <a:pt x="474" y="1146"/>
                  </a:lnTo>
                  <a:lnTo>
                    <a:pt x="491" y="1070"/>
                  </a:lnTo>
                  <a:lnTo>
                    <a:pt x="499" y="1032"/>
                  </a:lnTo>
                  <a:lnTo>
                    <a:pt x="507" y="993"/>
                  </a:lnTo>
                  <a:lnTo>
                    <a:pt x="521" y="914"/>
                  </a:lnTo>
                  <a:lnTo>
                    <a:pt x="533" y="831"/>
                  </a:lnTo>
                  <a:lnTo>
                    <a:pt x="544" y="750"/>
                  </a:lnTo>
                  <a:lnTo>
                    <a:pt x="554" y="669"/>
                  </a:lnTo>
                  <a:lnTo>
                    <a:pt x="564" y="591"/>
                  </a:lnTo>
                  <a:lnTo>
                    <a:pt x="567" y="552"/>
                  </a:lnTo>
                  <a:lnTo>
                    <a:pt x="572" y="516"/>
                  </a:lnTo>
                  <a:lnTo>
                    <a:pt x="577" y="480"/>
                  </a:lnTo>
                  <a:lnTo>
                    <a:pt x="581" y="446"/>
                  </a:lnTo>
                  <a:lnTo>
                    <a:pt x="584" y="413"/>
                  </a:lnTo>
                  <a:lnTo>
                    <a:pt x="588" y="380"/>
                  </a:lnTo>
                  <a:lnTo>
                    <a:pt x="596" y="319"/>
                  </a:lnTo>
                  <a:lnTo>
                    <a:pt x="602" y="262"/>
                  </a:lnTo>
                  <a:lnTo>
                    <a:pt x="608" y="206"/>
                  </a:lnTo>
                  <a:lnTo>
                    <a:pt x="612" y="153"/>
                  </a:lnTo>
                  <a:lnTo>
                    <a:pt x="617" y="101"/>
                  </a:lnTo>
                  <a:lnTo>
                    <a:pt x="622" y="50"/>
                  </a:lnTo>
                  <a:lnTo>
                    <a:pt x="626" y="0"/>
                  </a:lnTo>
                </a:path>
              </a:pathLst>
            </a:custGeom>
            <a:noFill/>
            <a:ln w="19050" cap="rnd" cmpd="sng">
              <a:solidFill>
                <a:srgbClr val="000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5" name="Freeform 16">
              <a:extLst>
                <a:ext uri="{FF2B5EF4-FFF2-40B4-BE49-F238E27FC236}">
                  <a16:creationId xmlns:a16="http://schemas.microsoft.com/office/drawing/2014/main" id="{FD5640CF-4920-4671-BA80-18A52B938DB0}"/>
                </a:ext>
              </a:extLst>
            </p:cNvPr>
            <p:cNvSpPr>
              <a:spLocks/>
            </p:cNvSpPr>
            <p:nvPr/>
          </p:nvSpPr>
          <p:spPr bwMode="auto">
            <a:xfrm>
              <a:off x="4221" y="1557"/>
              <a:ext cx="494" cy="1229"/>
            </a:xfrm>
            <a:custGeom>
              <a:avLst/>
              <a:gdLst>
                <a:gd name="T0" fmla="*/ 338 w 721"/>
                <a:gd name="T1" fmla="*/ 719 h 2099"/>
                <a:gd name="T2" fmla="*/ 291 w 721"/>
                <a:gd name="T3" fmla="*/ 684 h 2099"/>
                <a:gd name="T4" fmla="*/ 268 w 721"/>
                <a:gd name="T5" fmla="*/ 666 h 2099"/>
                <a:gd name="T6" fmla="*/ 246 w 721"/>
                <a:gd name="T7" fmla="*/ 647 h 2099"/>
                <a:gd name="T8" fmla="*/ 225 w 721"/>
                <a:gd name="T9" fmla="*/ 628 h 2099"/>
                <a:gd name="T10" fmla="*/ 204 w 721"/>
                <a:gd name="T11" fmla="*/ 608 h 2099"/>
                <a:gd name="T12" fmla="*/ 186 w 721"/>
                <a:gd name="T13" fmla="*/ 588 h 2099"/>
                <a:gd name="T14" fmla="*/ 169 w 721"/>
                <a:gd name="T15" fmla="*/ 566 h 2099"/>
                <a:gd name="T16" fmla="*/ 153 w 721"/>
                <a:gd name="T17" fmla="*/ 544 h 2099"/>
                <a:gd name="T18" fmla="*/ 138 w 721"/>
                <a:gd name="T19" fmla="*/ 520 h 2099"/>
                <a:gd name="T20" fmla="*/ 125 w 721"/>
                <a:gd name="T21" fmla="*/ 496 h 2099"/>
                <a:gd name="T22" fmla="*/ 112 w 721"/>
                <a:gd name="T23" fmla="*/ 471 h 2099"/>
                <a:gd name="T24" fmla="*/ 102 w 721"/>
                <a:gd name="T25" fmla="*/ 445 h 2099"/>
                <a:gd name="T26" fmla="*/ 91 w 721"/>
                <a:gd name="T27" fmla="*/ 419 h 2099"/>
                <a:gd name="T28" fmla="*/ 82 w 721"/>
                <a:gd name="T29" fmla="*/ 393 h 2099"/>
                <a:gd name="T30" fmla="*/ 73 w 721"/>
                <a:gd name="T31" fmla="*/ 367 h 2099"/>
                <a:gd name="T32" fmla="*/ 68 w 721"/>
                <a:gd name="T33" fmla="*/ 354 h 2099"/>
                <a:gd name="T34" fmla="*/ 63 w 721"/>
                <a:gd name="T35" fmla="*/ 341 h 2099"/>
                <a:gd name="T36" fmla="*/ 56 w 721"/>
                <a:gd name="T37" fmla="*/ 314 h 2099"/>
                <a:gd name="T38" fmla="*/ 49 w 721"/>
                <a:gd name="T39" fmla="*/ 285 h 2099"/>
                <a:gd name="T40" fmla="*/ 44 w 721"/>
                <a:gd name="T41" fmla="*/ 258 h 2099"/>
                <a:gd name="T42" fmla="*/ 38 w 721"/>
                <a:gd name="T43" fmla="*/ 230 h 2099"/>
                <a:gd name="T44" fmla="*/ 33 w 721"/>
                <a:gd name="T45" fmla="*/ 203 h 2099"/>
                <a:gd name="T46" fmla="*/ 31 w 721"/>
                <a:gd name="T47" fmla="*/ 190 h 2099"/>
                <a:gd name="T48" fmla="*/ 28 w 721"/>
                <a:gd name="T49" fmla="*/ 177 h 2099"/>
                <a:gd name="T50" fmla="*/ 26 w 721"/>
                <a:gd name="T51" fmla="*/ 165 h 2099"/>
                <a:gd name="T52" fmla="*/ 23 w 721"/>
                <a:gd name="T53" fmla="*/ 153 h 2099"/>
                <a:gd name="T54" fmla="*/ 22 w 721"/>
                <a:gd name="T55" fmla="*/ 142 h 2099"/>
                <a:gd name="T56" fmla="*/ 20 w 721"/>
                <a:gd name="T57" fmla="*/ 131 h 2099"/>
                <a:gd name="T58" fmla="*/ 16 w 721"/>
                <a:gd name="T59" fmla="*/ 109 h 2099"/>
                <a:gd name="T60" fmla="*/ 12 w 721"/>
                <a:gd name="T61" fmla="*/ 90 h 2099"/>
                <a:gd name="T62" fmla="*/ 9 w 721"/>
                <a:gd name="T63" fmla="*/ 71 h 2099"/>
                <a:gd name="T64" fmla="*/ 7 w 721"/>
                <a:gd name="T65" fmla="*/ 53 h 2099"/>
                <a:gd name="T66" fmla="*/ 4 w 721"/>
                <a:gd name="T67" fmla="*/ 35 h 2099"/>
                <a:gd name="T68" fmla="*/ 1 w 721"/>
                <a:gd name="T69" fmla="*/ 18 h 2099"/>
                <a:gd name="T70" fmla="*/ 0 w 721"/>
                <a:gd name="T71" fmla="*/ 0 h 20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21"/>
                <a:gd name="T109" fmla="*/ 0 h 2099"/>
                <a:gd name="T110" fmla="*/ 721 w 721"/>
                <a:gd name="T111" fmla="*/ 2099 h 20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21" h="2099">
                  <a:moveTo>
                    <a:pt x="720" y="2098"/>
                  </a:moveTo>
                  <a:lnTo>
                    <a:pt x="619" y="1994"/>
                  </a:lnTo>
                  <a:lnTo>
                    <a:pt x="570" y="1942"/>
                  </a:lnTo>
                  <a:lnTo>
                    <a:pt x="524" y="1887"/>
                  </a:lnTo>
                  <a:lnTo>
                    <a:pt x="479" y="1832"/>
                  </a:lnTo>
                  <a:lnTo>
                    <a:pt x="435" y="1774"/>
                  </a:lnTo>
                  <a:lnTo>
                    <a:pt x="396" y="1714"/>
                  </a:lnTo>
                  <a:lnTo>
                    <a:pt x="360" y="1651"/>
                  </a:lnTo>
                  <a:lnTo>
                    <a:pt x="325" y="1586"/>
                  </a:lnTo>
                  <a:lnTo>
                    <a:pt x="295" y="1517"/>
                  </a:lnTo>
                  <a:lnTo>
                    <a:pt x="266" y="1446"/>
                  </a:lnTo>
                  <a:lnTo>
                    <a:pt x="240" y="1373"/>
                  </a:lnTo>
                  <a:lnTo>
                    <a:pt x="217" y="1298"/>
                  </a:lnTo>
                  <a:lnTo>
                    <a:pt x="194" y="1223"/>
                  </a:lnTo>
                  <a:lnTo>
                    <a:pt x="173" y="1147"/>
                  </a:lnTo>
                  <a:lnTo>
                    <a:pt x="154" y="1071"/>
                  </a:lnTo>
                  <a:lnTo>
                    <a:pt x="144" y="1033"/>
                  </a:lnTo>
                  <a:lnTo>
                    <a:pt x="135" y="994"/>
                  </a:lnTo>
                  <a:lnTo>
                    <a:pt x="119" y="915"/>
                  </a:lnTo>
                  <a:lnTo>
                    <a:pt x="105" y="832"/>
                  </a:lnTo>
                  <a:lnTo>
                    <a:pt x="93" y="751"/>
                  </a:lnTo>
                  <a:lnTo>
                    <a:pt x="81" y="670"/>
                  </a:lnTo>
                  <a:lnTo>
                    <a:pt x="70" y="592"/>
                  </a:lnTo>
                  <a:lnTo>
                    <a:pt x="66" y="553"/>
                  </a:lnTo>
                  <a:lnTo>
                    <a:pt x="60" y="517"/>
                  </a:lnTo>
                  <a:lnTo>
                    <a:pt x="55" y="481"/>
                  </a:lnTo>
                  <a:lnTo>
                    <a:pt x="50" y="447"/>
                  </a:lnTo>
                  <a:lnTo>
                    <a:pt x="47" y="414"/>
                  </a:lnTo>
                  <a:lnTo>
                    <a:pt x="42" y="381"/>
                  </a:lnTo>
                  <a:lnTo>
                    <a:pt x="33" y="320"/>
                  </a:lnTo>
                  <a:lnTo>
                    <a:pt x="26" y="263"/>
                  </a:lnTo>
                  <a:lnTo>
                    <a:pt x="19" y="207"/>
                  </a:lnTo>
                  <a:lnTo>
                    <a:pt x="14" y="154"/>
                  </a:lnTo>
                  <a:lnTo>
                    <a:pt x="9" y="102"/>
                  </a:lnTo>
                  <a:lnTo>
                    <a:pt x="3" y="51"/>
                  </a:lnTo>
                  <a:lnTo>
                    <a:pt x="0" y="0"/>
                  </a:lnTo>
                </a:path>
              </a:pathLst>
            </a:custGeom>
            <a:noFill/>
            <a:ln w="19050" cap="rnd" cmpd="sng">
              <a:solidFill>
                <a:srgbClr val="000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7666" name="Group 17">
              <a:extLst>
                <a:ext uri="{FF2B5EF4-FFF2-40B4-BE49-F238E27FC236}">
                  <a16:creationId xmlns:a16="http://schemas.microsoft.com/office/drawing/2014/main" id="{C5587F17-6528-482B-8BFC-CA041500CD67}"/>
                </a:ext>
              </a:extLst>
            </p:cNvPr>
            <p:cNvGrpSpPr>
              <a:grpSpLocks/>
            </p:cNvGrpSpPr>
            <p:nvPr/>
          </p:nvGrpSpPr>
          <p:grpSpPr bwMode="auto">
            <a:xfrm>
              <a:off x="3803" y="2880"/>
              <a:ext cx="749" cy="288"/>
              <a:chOff x="3888" y="2928"/>
              <a:chExt cx="749" cy="288"/>
            </a:xfrm>
          </p:grpSpPr>
          <p:sp>
            <p:nvSpPr>
              <p:cNvPr id="27667" name="Rectangle 18">
                <a:extLst>
                  <a:ext uri="{FF2B5EF4-FFF2-40B4-BE49-F238E27FC236}">
                    <a16:creationId xmlns:a16="http://schemas.microsoft.com/office/drawing/2014/main" id="{56B53BA9-B0F1-4B1A-B3F7-D36B45505346}"/>
                  </a:ext>
                </a:extLst>
              </p:cNvPr>
              <p:cNvSpPr>
                <a:spLocks noChangeArrowheads="1"/>
              </p:cNvSpPr>
              <p:nvPr/>
            </p:nvSpPr>
            <p:spPr bwMode="auto">
              <a:xfrm>
                <a:off x="3888" y="2928"/>
                <a:ext cx="4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ω</a:t>
                </a:r>
                <a:r>
                  <a:rPr lang="en-US" altLang="zh-CN" baseline="-25000"/>
                  <a:t>0</a:t>
                </a:r>
                <a:endParaRPr lang="en-US" altLang="zh-CN"/>
              </a:p>
            </p:txBody>
          </p:sp>
          <p:sp>
            <p:nvSpPr>
              <p:cNvPr id="27668" name="Rectangle 19">
                <a:extLst>
                  <a:ext uri="{FF2B5EF4-FFF2-40B4-BE49-F238E27FC236}">
                    <a16:creationId xmlns:a16="http://schemas.microsoft.com/office/drawing/2014/main" id="{0403954A-78C7-441E-8C60-B799B1A0DD31}"/>
                  </a:ext>
                </a:extLst>
              </p:cNvPr>
              <p:cNvSpPr>
                <a:spLocks noChangeArrowheads="1"/>
              </p:cNvSpPr>
              <p:nvPr/>
            </p:nvSpPr>
            <p:spPr bwMode="auto">
              <a:xfrm>
                <a:off x="4128" y="2928"/>
                <a:ext cx="5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=ω</a:t>
                </a:r>
              </a:p>
            </p:txBody>
          </p:sp>
        </p:grpSp>
      </p:grpSp>
      <p:sp>
        <p:nvSpPr>
          <p:cNvPr id="27655" name="Text Box 20">
            <a:extLst>
              <a:ext uri="{FF2B5EF4-FFF2-40B4-BE49-F238E27FC236}">
                <a16:creationId xmlns:a16="http://schemas.microsoft.com/office/drawing/2014/main" id="{B91A2022-4340-452F-B33E-62F1D3595D4B}"/>
              </a:ext>
            </a:extLst>
          </p:cNvPr>
          <p:cNvSpPr txBox="1">
            <a:spLocks noChangeArrowheads="1"/>
          </p:cNvSpPr>
          <p:nvPr/>
        </p:nvSpPr>
        <p:spPr bwMode="auto">
          <a:xfrm>
            <a:off x="914400" y="2840038"/>
            <a:ext cx="4471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不同物理量有不同的共振条件</a:t>
            </a:r>
            <a:r>
              <a:rPr lang="en-US" altLang="zh-CN"/>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 name="Rectangle 2">
            <a:extLst>
              <a:ext uri="{FF2B5EF4-FFF2-40B4-BE49-F238E27FC236}">
                <a16:creationId xmlns:a16="http://schemas.microsoft.com/office/drawing/2014/main" id="{3B6164CF-76BA-4113-BE2B-4DE40DFEF4BB}"/>
              </a:ext>
            </a:extLst>
          </p:cNvPr>
          <p:cNvSpPr>
            <a:spLocks noChangeArrowheads="1"/>
          </p:cNvSpPr>
          <p:nvPr/>
        </p:nvSpPr>
        <p:spPr bwMode="auto">
          <a:xfrm>
            <a:off x="4095750" y="579438"/>
            <a:ext cx="35988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000000"/>
                </a:solidFill>
              </a:rPr>
              <a:t>反映了两谐振的步调关系</a:t>
            </a:r>
            <a:r>
              <a:rPr lang="en-US" altLang="zh-CN">
                <a:solidFill>
                  <a:srgbClr val="000000"/>
                </a:solidFill>
              </a:rPr>
              <a:t>.  </a:t>
            </a:r>
          </a:p>
        </p:txBody>
      </p:sp>
      <p:sp>
        <p:nvSpPr>
          <p:cNvPr id="3083" name="Rectangle 3">
            <a:extLst>
              <a:ext uri="{FF2B5EF4-FFF2-40B4-BE49-F238E27FC236}">
                <a16:creationId xmlns:a16="http://schemas.microsoft.com/office/drawing/2014/main" id="{14A54D96-4BB4-465C-9250-85BC37657EC4}"/>
              </a:ext>
            </a:extLst>
          </p:cNvPr>
          <p:cNvSpPr>
            <a:spLocks noChangeArrowheads="1"/>
          </p:cNvSpPr>
          <p:nvPr/>
        </p:nvSpPr>
        <p:spPr bwMode="auto">
          <a:xfrm>
            <a:off x="1219200" y="533400"/>
            <a:ext cx="9191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000000"/>
                </a:solidFill>
              </a:rPr>
              <a:t>相位差</a:t>
            </a:r>
          </a:p>
        </p:txBody>
      </p:sp>
      <p:graphicFrame>
        <p:nvGraphicFramePr>
          <p:cNvPr id="3074" name="Object 4">
            <a:extLst>
              <a:ext uri="{FF2B5EF4-FFF2-40B4-BE49-F238E27FC236}">
                <a16:creationId xmlns:a16="http://schemas.microsoft.com/office/drawing/2014/main" id="{F1DF514A-60D0-4419-815C-42A967986873}"/>
              </a:ext>
            </a:extLst>
          </p:cNvPr>
          <p:cNvGraphicFramePr>
            <a:graphicFrameLocks noChangeAspect="1"/>
          </p:cNvGraphicFramePr>
          <p:nvPr/>
        </p:nvGraphicFramePr>
        <p:xfrm>
          <a:off x="2206625" y="609600"/>
          <a:ext cx="1857375" cy="471488"/>
        </p:xfrm>
        <a:graphic>
          <a:graphicData uri="http://schemas.openxmlformats.org/presentationml/2006/ole">
            <mc:AlternateContent xmlns:mc="http://schemas.openxmlformats.org/markup-compatibility/2006">
              <mc:Choice xmlns:v="urn:schemas-microsoft-com:vml" Requires="v">
                <p:oleObj spid="_x0000_s3092" name="公式" r:id="rId3" imgW="850680" imgH="215640" progId="Equation.3">
                  <p:embed/>
                </p:oleObj>
              </mc:Choice>
              <mc:Fallback>
                <p:oleObj name="公式" r:id="rId3" imgW="85068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25" y="609600"/>
                        <a:ext cx="18573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5">
            <a:extLst>
              <a:ext uri="{FF2B5EF4-FFF2-40B4-BE49-F238E27FC236}">
                <a16:creationId xmlns:a16="http://schemas.microsoft.com/office/drawing/2014/main" id="{5B52E213-2E8A-4C03-BF34-540EA83595B6}"/>
              </a:ext>
            </a:extLst>
          </p:cNvPr>
          <p:cNvGraphicFramePr>
            <a:graphicFrameLocks noChangeAspect="1"/>
          </p:cNvGraphicFramePr>
          <p:nvPr/>
        </p:nvGraphicFramePr>
        <p:xfrm>
          <a:off x="1395413" y="1219200"/>
          <a:ext cx="5472112" cy="488950"/>
        </p:xfrm>
        <a:graphic>
          <a:graphicData uri="http://schemas.openxmlformats.org/presentationml/2006/ole">
            <mc:AlternateContent xmlns:mc="http://schemas.openxmlformats.org/markup-compatibility/2006">
              <mc:Choice xmlns:v="urn:schemas-microsoft-com:vml" Requires="v">
                <p:oleObj spid="_x0000_s3093" name="公式" r:id="rId5" imgW="2412720" imgH="215640" progId="Equation.3">
                  <p:embed/>
                </p:oleObj>
              </mc:Choice>
              <mc:Fallback>
                <p:oleObj name="公式" r:id="rId5" imgW="241272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5413" y="1219200"/>
                        <a:ext cx="54721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6">
            <a:extLst>
              <a:ext uri="{FF2B5EF4-FFF2-40B4-BE49-F238E27FC236}">
                <a16:creationId xmlns:a16="http://schemas.microsoft.com/office/drawing/2014/main" id="{56D6B2D8-AAD6-4E10-AE02-25EA8E2F0837}"/>
              </a:ext>
            </a:extLst>
          </p:cNvPr>
          <p:cNvGraphicFramePr>
            <a:graphicFrameLocks noChangeAspect="1"/>
          </p:cNvGraphicFramePr>
          <p:nvPr/>
        </p:nvGraphicFramePr>
        <p:xfrm>
          <a:off x="3384550" y="1676400"/>
          <a:ext cx="2025650" cy="481013"/>
        </p:xfrm>
        <a:graphic>
          <a:graphicData uri="http://schemas.openxmlformats.org/presentationml/2006/ole">
            <mc:AlternateContent xmlns:mc="http://schemas.openxmlformats.org/markup-compatibility/2006">
              <mc:Choice xmlns:v="urn:schemas-microsoft-com:vml" Requires="v">
                <p:oleObj spid="_x0000_s3094" name="公式" r:id="rId7" imgW="965160" imgH="228600" progId="Equation.3">
                  <p:embed/>
                </p:oleObj>
              </mc:Choice>
              <mc:Fallback>
                <p:oleObj name="公式" r:id="rId7" imgW="96516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4550" y="1676400"/>
                        <a:ext cx="202565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4" name="Rectangle 7">
            <a:extLst>
              <a:ext uri="{FF2B5EF4-FFF2-40B4-BE49-F238E27FC236}">
                <a16:creationId xmlns:a16="http://schemas.microsoft.com/office/drawing/2014/main" id="{F3AED3D6-E597-412E-91E9-E6900CA09539}"/>
              </a:ext>
            </a:extLst>
          </p:cNvPr>
          <p:cNvSpPr>
            <a:spLocks noChangeArrowheads="1"/>
          </p:cNvSpPr>
          <p:nvPr/>
        </p:nvSpPr>
        <p:spPr bwMode="auto">
          <a:xfrm>
            <a:off x="1295400" y="2209800"/>
            <a:ext cx="56657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000000"/>
                </a:solidFill>
              </a:rPr>
              <a:t>两振动步调一致，同达最大，同达平衡 </a:t>
            </a:r>
            <a:r>
              <a:rPr lang="en-US" altLang="zh-CN">
                <a:solidFill>
                  <a:srgbClr val="000000"/>
                </a:solidFill>
              </a:rPr>
              <a:t>.    </a:t>
            </a:r>
          </a:p>
        </p:txBody>
      </p:sp>
      <p:grpSp>
        <p:nvGrpSpPr>
          <p:cNvPr id="3085" name="Group 8">
            <a:extLst>
              <a:ext uri="{FF2B5EF4-FFF2-40B4-BE49-F238E27FC236}">
                <a16:creationId xmlns:a16="http://schemas.microsoft.com/office/drawing/2014/main" id="{FD147A80-0670-4696-B29E-D9EBEE6F223B}"/>
              </a:ext>
            </a:extLst>
          </p:cNvPr>
          <p:cNvGrpSpPr>
            <a:grpSpLocks/>
          </p:cNvGrpSpPr>
          <p:nvPr/>
        </p:nvGrpSpPr>
        <p:grpSpPr bwMode="auto">
          <a:xfrm>
            <a:off x="1981200" y="2819400"/>
            <a:ext cx="4191000" cy="2286000"/>
            <a:chOff x="1248" y="1776"/>
            <a:chExt cx="2640" cy="1440"/>
          </a:xfrm>
        </p:grpSpPr>
        <p:sp>
          <p:nvSpPr>
            <p:cNvPr id="3087" name="Line 9">
              <a:extLst>
                <a:ext uri="{FF2B5EF4-FFF2-40B4-BE49-F238E27FC236}">
                  <a16:creationId xmlns:a16="http://schemas.microsoft.com/office/drawing/2014/main" id="{B65D2F13-7888-4052-B9DA-8FA993D6C650}"/>
                </a:ext>
              </a:extLst>
            </p:cNvPr>
            <p:cNvSpPr>
              <a:spLocks noChangeShapeType="1"/>
            </p:cNvSpPr>
            <p:nvPr/>
          </p:nvSpPr>
          <p:spPr bwMode="auto">
            <a:xfrm>
              <a:off x="1392" y="2673"/>
              <a:ext cx="239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88" name="Line 10">
              <a:extLst>
                <a:ext uri="{FF2B5EF4-FFF2-40B4-BE49-F238E27FC236}">
                  <a16:creationId xmlns:a16="http://schemas.microsoft.com/office/drawing/2014/main" id="{AA003BC8-FD9A-4F06-988B-6A7774823A5D}"/>
                </a:ext>
              </a:extLst>
            </p:cNvPr>
            <p:cNvSpPr>
              <a:spLocks noChangeShapeType="1"/>
            </p:cNvSpPr>
            <p:nvPr/>
          </p:nvSpPr>
          <p:spPr bwMode="auto">
            <a:xfrm flipV="1">
              <a:off x="1506" y="1776"/>
              <a:ext cx="0" cy="141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89" name="Freeform 11">
              <a:extLst>
                <a:ext uri="{FF2B5EF4-FFF2-40B4-BE49-F238E27FC236}">
                  <a16:creationId xmlns:a16="http://schemas.microsoft.com/office/drawing/2014/main" id="{A56C984C-3957-4FDB-B227-98C1D886648C}"/>
                </a:ext>
              </a:extLst>
            </p:cNvPr>
            <p:cNvSpPr>
              <a:spLocks/>
            </p:cNvSpPr>
            <p:nvPr/>
          </p:nvSpPr>
          <p:spPr bwMode="auto">
            <a:xfrm>
              <a:off x="1506" y="2079"/>
              <a:ext cx="1993" cy="1137"/>
            </a:xfrm>
            <a:custGeom>
              <a:avLst/>
              <a:gdLst>
                <a:gd name="T0" fmla="*/ 0 w 1680"/>
                <a:gd name="T1" fmla="*/ 62 h 1224"/>
                <a:gd name="T2" fmla="*/ 338 w 1680"/>
                <a:gd name="T3" fmla="*/ 145 h 1224"/>
                <a:gd name="T4" fmla="*/ 607 w 1680"/>
                <a:gd name="T5" fmla="*/ 559 h 1224"/>
                <a:gd name="T6" fmla="*/ 1081 w 1680"/>
                <a:gd name="T7" fmla="*/ 1056 h 1224"/>
                <a:gd name="T8" fmla="*/ 1554 w 1680"/>
                <a:gd name="T9" fmla="*/ 559 h 1224"/>
                <a:gd name="T10" fmla="*/ 1959 w 1680"/>
                <a:gd name="T11" fmla="*/ 62 h 1224"/>
                <a:gd name="T12" fmla="*/ 2364 w 1680"/>
                <a:gd name="T13" fmla="*/ 187 h 1224"/>
                <a:gd name="T14" fmla="*/ 0 60000 65536"/>
                <a:gd name="T15" fmla="*/ 0 60000 65536"/>
                <a:gd name="T16" fmla="*/ 0 60000 65536"/>
                <a:gd name="T17" fmla="*/ 0 60000 65536"/>
                <a:gd name="T18" fmla="*/ 0 60000 65536"/>
                <a:gd name="T19" fmla="*/ 0 60000 65536"/>
                <a:gd name="T20" fmla="*/ 0 60000 65536"/>
                <a:gd name="T21" fmla="*/ 0 w 1680"/>
                <a:gd name="T22" fmla="*/ 0 h 1224"/>
                <a:gd name="T23" fmla="*/ 1680 w 1680"/>
                <a:gd name="T24" fmla="*/ 1224 h 1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0" h="1224">
                  <a:moveTo>
                    <a:pt x="0" y="72"/>
                  </a:moveTo>
                  <a:cubicBezTo>
                    <a:pt x="84" y="72"/>
                    <a:pt x="168" y="72"/>
                    <a:pt x="240" y="168"/>
                  </a:cubicBezTo>
                  <a:cubicBezTo>
                    <a:pt x="312" y="264"/>
                    <a:pt x="344" y="472"/>
                    <a:pt x="432" y="648"/>
                  </a:cubicBezTo>
                  <a:cubicBezTo>
                    <a:pt x="520" y="824"/>
                    <a:pt x="656" y="1224"/>
                    <a:pt x="768" y="1224"/>
                  </a:cubicBezTo>
                  <a:cubicBezTo>
                    <a:pt x="880" y="1224"/>
                    <a:pt x="1000" y="840"/>
                    <a:pt x="1104" y="648"/>
                  </a:cubicBezTo>
                  <a:cubicBezTo>
                    <a:pt x="1208" y="456"/>
                    <a:pt x="1296" y="144"/>
                    <a:pt x="1392" y="72"/>
                  </a:cubicBezTo>
                  <a:cubicBezTo>
                    <a:pt x="1488" y="0"/>
                    <a:pt x="1584" y="108"/>
                    <a:pt x="1680" y="216"/>
                  </a:cubicBezTo>
                </a:path>
              </a:pathLst>
            </a:custGeom>
            <a:noFill/>
            <a:ln w="31750"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0" name="Freeform 12">
              <a:extLst>
                <a:ext uri="{FF2B5EF4-FFF2-40B4-BE49-F238E27FC236}">
                  <a16:creationId xmlns:a16="http://schemas.microsoft.com/office/drawing/2014/main" id="{FF3B5F3B-5379-4FCD-9D7D-3F0D5DD547AD}"/>
                </a:ext>
              </a:extLst>
            </p:cNvPr>
            <p:cNvSpPr>
              <a:spLocks/>
            </p:cNvSpPr>
            <p:nvPr/>
          </p:nvSpPr>
          <p:spPr bwMode="auto">
            <a:xfrm>
              <a:off x="1506" y="2390"/>
              <a:ext cx="1993" cy="613"/>
            </a:xfrm>
            <a:custGeom>
              <a:avLst/>
              <a:gdLst>
                <a:gd name="T0" fmla="*/ 0 w 1680"/>
                <a:gd name="T1" fmla="*/ 0 h 624"/>
                <a:gd name="T2" fmla="*/ 270 w 1680"/>
                <a:gd name="T3" fmla="*/ 46 h 624"/>
                <a:gd name="T4" fmla="*/ 607 w 1680"/>
                <a:gd name="T5" fmla="*/ 278 h 624"/>
                <a:gd name="T6" fmla="*/ 1081 w 1680"/>
                <a:gd name="T7" fmla="*/ 602 h 624"/>
                <a:gd name="T8" fmla="*/ 1554 w 1680"/>
                <a:gd name="T9" fmla="*/ 278 h 624"/>
                <a:gd name="T10" fmla="*/ 1959 w 1680"/>
                <a:gd name="T11" fmla="*/ 0 h 624"/>
                <a:gd name="T12" fmla="*/ 2364 w 1680"/>
                <a:gd name="T13" fmla="*/ 278 h 624"/>
                <a:gd name="T14" fmla="*/ 0 60000 65536"/>
                <a:gd name="T15" fmla="*/ 0 60000 65536"/>
                <a:gd name="T16" fmla="*/ 0 60000 65536"/>
                <a:gd name="T17" fmla="*/ 0 60000 65536"/>
                <a:gd name="T18" fmla="*/ 0 60000 65536"/>
                <a:gd name="T19" fmla="*/ 0 60000 65536"/>
                <a:gd name="T20" fmla="*/ 0 60000 65536"/>
                <a:gd name="T21" fmla="*/ 0 w 1680"/>
                <a:gd name="T22" fmla="*/ 0 h 624"/>
                <a:gd name="T23" fmla="*/ 1680 w 1680"/>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0" h="624">
                  <a:moveTo>
                    <a:pt x="0" y="0"/>
                  </a:moveTo>
                  <a:cubicBezTo>
                    <a:pt x="60" y="0"/>
                    <a:pt x="120" y="0"/>
                    <a:pt x="192" y="48"/>
                  </a:cubicBezTo>
                  <a:cubicBezTo>
                    <a:pt x="264" y="96"/>
                    <a:pt x="336" y="192"/>
                    <a:pt x="432" y="288"/>
                  </a:cubicBezTo>
                  <a:cubicBezTo>
                    <a:pt x="528" y="384"/>
                    <a:pt x="656" y="624"/>
                    <a:pt x="768" y="624"/>
                  </a:cubicBezTo>
                  <a:cubicBezTo>
                    <a:pt x="880" y="624"/>
                    <a:pt x="1000" y="392"/>
                    <a:pt x="1104" y="288"/>
                  </a:cubicBezTo>
                  <a:cubicBezTo>
                    <a:pt x="1208" y="184"/>
                    <a:pt x="1296" y="0"/>
                    <a:pt x="1392" y="0"/>
                  </a:cubicBezTo>
                  <a:cubicBezTo>
                    <a:pt x="1488" y="0"/>
                    <a:pt x="1584" y="144"/>
                    <a:pt x="1680" y="288"/>
                  </a:cubicBezTo>
                </a:path>
              </a:pathLst>
            </a:custGeom>
            <a:noFill/>
            <a:ln w="317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1" name="Freeform 13">
              <a:extLst>
                <a:ext uri="{FF2B5EF4-FFF2-40B4-BE49-F238E27FC236}">
                  <a16:creationId xmlns:a16="http://schemas.microsoft.com/office/drawing/2014/main" id="{220B69F9-850B-498F-83CB-2DAB6D27CD90}"/>
                </a:ext>
              </a:extLst>
            </p:cNvPr>
            <p:cNvSpPr>
              <a:spLocks/>
            </p:cNvSpPr>
            <p:nvPr/>
          </p:nvSpPr>
          <p:spPr bwMode="auto">
            <a:xfrm>
              <a:off x="1506" y="2532"/>
              <a:ext cx="1993" cy="330"/>
            </a:xfrm>
            <a:custGeom>
              <a:avLst/>
              <a:gdLst>
                <a:gd name="T0" fmla="*/ 0 w 1680"/>
                <a:gd name="T1" fmla="*/ 0 h 624"/>
                <a:gd name="T2" fmla="*/ 270 w 1680"/>
                <a:gd name="T3" fmla="*/ 13 h 624"/>
                <a:gd name="T4" fmla="*/ 607 w 1680"/>
                <a:gd name="T5" fmla="*/ 80 h 624"/>
                <a:gd name="T6" fmla="*/ 1081 w 1680"/>
                <a:gd name="T7" fmla="*/ 175 h 624"/>
                <a:gd name="T8" fmla="*/ 1554 w 1680"/>
                <a:gd name="T9" fmla="*/ 80 h 624"/>
                <a:gd name="T10" fmla="*/ 1959 w 1680"/>
                <a:gd name="T11" fmla="*/ 0 h 624"/>
                <a:gd name="T12" fmla="*/ 2364 w 1680"/>
                <a:gd name="T13" fmla="*/ 80 h 624"/>
                <a:gd name="T14" fmla="*/ 0 60000 65536"/>
                <a:gd name="T15" fmla="*/ 0 60000 65536"/>
                <a:gd name="T16" fmla="*/ 0 60000 65536"/>
                <a:gd name="T17" fmla="*/ 0 60000 65536"/>
                <a:gd name="T18" fmla="*/ 0 60000 65536"/>
                <a:gd name="T19" fmla="*/ 0 60000 65536"/>
                <a:gd name="T20" fmla="*/ 0 60000 65536"/>
                <a:gd name="T21" fmla="*/ 0 w 1680"/>
                <a:gd name="T22" fmla="*/ 0 h 624"/>
                <a:gd name="T23" fmla="*/ 1680 w 1680"/>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0" h="624">
                  <a:moveTo>
                    <a:pt x="0" y="0"/>
                  </a:moveTo>
                  <a:cubicBezTo>
                    <a:pt x="60" y="0"/>
                    <a:pt x="120" y="0"/>
                    <a:pt x="192" y="48"/>
                  </a:cubicBezTo>
                  <a:cubicBezTo>
                    <a:pt x="264" y="96"/>
                    <a:pt x="336" y="192"/>
                    <a:pt x="432" y="288"/>
                  </a:cubicBezTo>
                  <a:cubicBezTo>
                    <a:pt x="528" y="384"/>
                    <a:pt x="656" y="624"/>
                    <a:pt x="768" y="624"/>
                  </a:cubicBezTo>
                  <a:cubicBezTo>
                    <a:pt x="880" y="624"/>
                    <a:pt x="1000" y="392"/>
                    <a:pt x="1104" y="288"/>
                  </a:cubicBezTo>
                  <a:cubicBezTo>
                    <a:pt x="1208" y="184"/>
                    <a:pt x="1296" y="0"/>
                    <a:pt x="1392" y="0"/>
                  </a:cubicBezTo>
                  <a:cubicBezTo>
                    <a:pt x="1488" y="0"/>
                    <a:pt x="1584" y="144"/>
                    <a:pt x="1680" y="288"/>
                  </a:cubicBezTo>
                </a:path>
              </a:pathLst>
            </a:custGeom>
            <a:noFill/>
            <a:ln w="317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077" name="Object 14">
              <a:extLst>
                <a:ext uri="{FF2B5EF4-FFF2-40B4-BE49-F238E27FC236}">
                  <a16:creationId xmlns:a16="http://schemas.microsoft.com/office/drawing/2014/main" id="{814E73F0-7DAB-4946-89C3-9637B4A2BF34}"/>
                </a:ext>
              </a:extLst>
            </p:cNvPr>
            <p:cNvGraphicFramePr>
              <a:graphicFrameLocks noChangeAspect="1"/>
            </p:cNvGraphicFramePr>
            <p:nvPr/>
          </p:nvGraphicFramePr>
          <p:xfrm>
            <a:off x="2304" y="2592"/>
            <a:ext cx="287" cy="288"/>
          </p:xfrm>
          <a:graphic>
            <a:graphicData uri="http://schemas.openxmlformats.org/presentationml/2006/ole">
              <mc:AlternateContent xmlns:mc="http://schemas.openxmlformats.org/markup-compatibility/2006">
                <mc:Choice xmlns:v="urn:schemas-microsoft-com:vml" Requires="v">
                  <p:oleObj spid="_x0000_s3095" name="公式" r:id="rId9" imgW="177480" imgH="215640" progId="Equation.3">
                    <p:embed/>
                  </p:oleObj>
                </mc:Choice>
                <mc:Fallback>
                  <p:oleObj name="公式" r:id="rId9" imgW="177480" imgH="2156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4" y="2592"/>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15">
              <a:extLst>
                <a:ext uri="{FF2B5EF4-FFF2-40B4-BE49-F238E27FC236}">
                  <a16:creationId xmlns:a16="http://schemas.microsoft.com/office/drawing/2014/main" id="{EAC15391-447F-4405-A194-CECB0E4309F7}"/>
                </a:ext>
              </a:extLst>
            </p:cNvPr>
            <p:cNvGraphicFramePr>
              <a:graphicFrameLocks noChangeAspect="1"/>
            </p:cNvGraphicFramePr>
            <p:nvPr/>
          </p:nvGraphicFramePr>
          <p:xfrm>
            <a:off x="3168" y="2160"/>
            <a:ext cx="310" cy="292"/>
          </p:xfrm>
          <a:graphic>
            <a:graphicData uri="http://schemas.openxmlformats.org/presentationml/2006/ole">
              <mc:AlternateContent xmlns:mc="http://schemas.openxmlformats.org/markup-compatibility/2006">
                <mc:Choice xmlns:v="urn:schemas-microsoft-com:vml" Requires="v">
                  <p:oleObj spid="_x0000_s3096" name="公式" r:id="rId11" imgW="190440" imgH="215640" progId="Equation.3">
                    <p:embed/>
                  </p:oleObj>
                </mc:Choice>
                <mc:Fallback>
                  <p:oleObj name="公式" r:id="rId11" imgW="190440" imgH="21564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8" y="2160"/>
                          <a:ext cx="31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16">
              <a:extLst>
                <a:ext uri="{FF2B5EF4-FFF2-40B4-BE49-F238E27FC236}">
                  <a16:creationId xmlns:a16="http://schemas.microsoft.com/office/drawing/2014/main" id="{DFB6D34C-0A31-4BAB-AA05-9D590CEEF42D}"/>
                </a:ext>
              </a:extLst>
            </p:cNvPr>
            <p:cNvGraphicFramePr>
              <a:graphicFrameLocks noChangeAspect="1"/>
            </p:cNvGraphicFramePr>
            <p:nvPr/>
          </p:nvGraphicFramePr>
          <p:xfrm>
            <a:off x="2880" y="1824"/>
            <a:ext cx="825" cy="275"/>
          </p:xfrm>
          <a:graphic>
            <a:graphicData uri="http://schemas.openxmlformats.org/presentationml/2006/ole">
              <mc:AlternateContent xmlns:mc="http://schemas.openxmlformats.org/markup-compatibility/2006">
                <mc:Choice xmlns:v="urn:schemas-microsoft-com:vml" Requires="v">
                  <p:oleObj spid="_x0000_s3097" name="公式" r:id="rId13" imgW="736560" imgH="215640" progId="Equation.3">
                    <p:embed/>
                  </p:oleObj>
                </mc:Choice>
                <mc:Fallback>
                  <p:oleObj name="公式" r:id="rId13" imgW="736560" imgH="2156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0" y="1824"/>
                          <a:ext cx="825"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17">
              <a:extLst>
                <a:ext uri="{FF2B5EF4-FFF2-40B4-BE49-F238E27FC236}">
                  <a16:creationId xmlns:a16="http://schemas.microsoft.com/office/drawing/2014/main" id="{AD2E50E2-D5B6-46EE-993B-2A8CE32A89A9}"/>
                </a:ext>
              </a:extLst>
            </p:cNvPr>
            <p:cNvGraphicFramePr>
              <a:graphicFrameLocks noChangeAspect="1"/>
            </p:cNvGraphicFramePr>
            <p:nvPr/>
          </p:nvGraphicFramePr>
          <p:xfrm>
            <a:off x="3600" y="2688"/>
            <a:ext cx="288" cy="245"/>
          </p:xfrm>
          <a:graphic>
            <a:graphicData uri="http://schemas.openxmlformats.org/presentationml/2006/ole">
              <mc:AlternateContent xmlns:mc="http://schemas.openxmlformats.org/markup-compatibility/2006">
                <mc:Choice xmlns:v="urn:schemas-microsoft-com:vml" Requires="v">
                  <p:oleObj spid="_x0000_s3098" name="公式" r:id="rId15" imgW="101520" imgH="164880" progId="Equation.3">
                    <p:embed/>
                  </p:oleObj>
                </mc:Choice>
                <mc:Fallback>
                  <p:oleObj name="公式" r:id="rId15" imgW="101520" imgH="16488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0" y="2688"/>
                          <a:ext cx="288"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18">
              <a:extLst>
                <a:ext uri="{FF2B5EF4-FFF2-40B4-BE49-F238E27FC236}">
                  <a16:creationId xmlns:a16="http://schemas.microsoft.com/office/drawing/2014/main" id="{1908785A-6692-4EB0-93AA-EBF49A980B9C}"/>
                </a:ext>
              </a:extLst>
            </p:cNvPr>
            <p:cNvGraphicFramePr>
              <a:graphicFrameLocks noChangeAspect="1"/>
            </p:cNvGraphicFramePr>
            <p:nvPr/>
          </p:nvGraphicFramePr>
          <p:xfrm>
            <a:off x="1248" y="1824"/>
            <a:ext cx="238" cy="195"/>
          </p:xfrm>
          <a:graphic>
            <a:graphicData uri="http://schemas.openxmlformats.org/presentationml/2006/ole">
              <mc:AlternateContent xmlns:mc="http://schemas.openxmlformats.org/markup-compatibility/2006">
                <mc:Choice xmlns:v="urn:schemas-microsoft-com:vml" Requires="v">
                  <p:oleObj spid="_x0000_s3099" name="公式" r:id="rId17" imgW="139680" imgH="139680" progId="Equation.3">
                    <p:embed/>
                  </p:oleObj>
                </mc:Choice>
                <mc:Fallback>
                  <p:oleObj name="公式" r:id="rId17" imgW="139680" imgH="13968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48" y="1824"/>
                          <a:ext cx="238"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86" name="Text Box 19">
            <a:hlinkClick r:id="rId19" action="ppaction://hlinkfile"/>
            <a:extLst>
              <a:ext uri="{FF2B5EF4-FFF2-40B4-BE49-F238E27FC236}">
                <a16:creationId xmlns:a16="http://schemas.microsoft.com/office/drawing/2014/main" id="{32D74BB6-828C-44D7-8F36-9A7D40CE2CB1}"/>
              </a:ext>
            </a:extLst>
          </p:cNvPr>
          <p:cNvSpPr txBox="1">
            <a:spLocks noChangeArrowheads="1"/>
          </p:cNvSpPr>
          <p:nvPr/>
        </p:nvSpPr>
        <p:spPr bwMode="auto">
          <a:xfrm>
            <a:off x="3059113" y="5373688"/>
            <a:ext cx="1800225"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3" name="Rectangle 2">
            <a:extLst>
              <a:ext uri="{FF2B5EF4-FFF2-40B4-BE49-F238E27FC236}">
                <a16:creationId xmlns:a16="http://schemas.microsoft.com/office/drawing/2014/main" id="{107BA7F5-C198-49D8-9510-4793B599F2A2}"/>
              </a:ext>
            </a:extLst>
          </p:cNvPr>
          <p:cNvSpPr>
            <a:spLocks noChangeArrowheads="1"/>
          </p:cNvSpPr>
          <p:nvPr/>
        </p:nvSpPr>
        <p:spPr bwMode="auto">
          <a:xfrm>
            <a:off x="1295400" y="4308475"/>
            <a:ext cx="30988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000000"/>
                </a:solidFill>
              </a:rPr>
              <a:t>两个振动的相位差对合    振动起着重要作用</a:t>
            </a:r>
            <a:r>
              <a:rPr lang="en-US" altLang="zh-CN">
                <a:solidFill>
                  <a:srgbClr val="000000"/>
                </a:solidFill>
              </a:rPr>
              <a:t>. </a:t>
            </a:r>
          </a:p>
        </p:txBody>
      </p:sp>
      <p:sp>
        <p:nvSpPr>
          <p:cNvPr id="4114" name="Text Box 3">
            <a:extLst>
              <a:ext uri="{FF2B5EF4-FFF2-40B4-BE49-F238E27FC236}">
                <a16:creationId xmlns:a16="http://schemas.microsoft.com/office/drawing/2014/main" id="{4329F9C5-C4C9-4746-A50F-26E25207A4A6}"/>
              </a:ext>
            </a:extLst>
          </p:cNvPr>
          <p:cNvSpPr txBox="1">
            <a:spLocks noChangeArrowheads="1"/>
          </p:cNvSpPr>
          <p:nvPr/>
        </p:nvSpPr>
        <p:spPr bwMode="auto">
          <a:xfrm>
            <a:off x="1219200" y="3124200"/>
            <a:ext cx="23463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solidFill>
                  <a:srgbClr val="000000"/>
                </a:solidFill>
              </a:rPr>
              <a:t>(3)  </a:t>
            </a:r>
            <a:r>
              <a:rPr lang="zh-CN" altLang="en-US">
                <a:solidFill>
                  <a:srgbClr val="000000"/>
                </a:solidFill>
              </a:rPr>
              <a:t>一般情况下，</a:t>
            </a:r>
          </a:p>
        </p:txBody>
      </p:sp>
      <p:graphicFrame>
        <p:nvGraphicFramePr>
          <p:cNvPr id="4098" name="Object 4">
            <a:extLst>
              <a:ext uri="{FF2B5EF4-FFF2-40B4-BE49-F238E27FC236}">
                <a16:creationId xmlns:a16="http://schemas.microsoft.com/office/drawing/2014/main" id="{7FAB284A-63D4-40F4-8DC3-D1368C37122C}"/>
              </a:ext>
            </a:extLst>
          </p:cNvPr>
          <p:cNvGraphicFramePr>
            <a:graphicFrameLocks noChangeAspect="1"/>
          </p:cNvGraphicFramePr>
          <p:nvPr/>
        </p:nvGraphicFramePr>
        <p:xfrm>
          <a:off x="1295400" y="3733800"/>
          <a:ext cx="3200400" cy="419100"/>
        </p:xfrm>
        <a:graphic>
          <a:graphicData uri="http://schemas.openxmlformats.org/presentationml/2006/ole">
            <mc:AlternateContent xmlns:mc="http://schemas.openxmlformats.org/markup-compatibility/2006">
              <mc:Choice xmlns:v="urn:schemas-microsoft-com:vml" Requires="v">
                <p:oleObj spid="_x0000_s4129" name="公式" r:id="rId3" imgW="3429000" imgH="444240" progId="Equation.3">
                  <p:embed/>
                </p:oleObj>
              </mc:Choice>
              <mc:Fallback>
                <p:oleObj name="公式" r:id="rId3" imgW="342900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733800"/>
                        <a:ext cx="3200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15" name="Group 5">
            <a:extLst>
              <a:ext uri="{FF2B5EF4-FFF2-40B4-BE49-F238E27FC236}">
                <a16:creationId xmlns:a16="http://schemas.microsoft.com/office/drawing/2014/main" id="{3614A78B-5CA3-4249-9C8E-BF140420DEB7}"/>
              </a:ext>
            </a:extLst>
          </p:cNvPr>
          <p:cNvGrpSpPr>
            <a:grpSpLocks/>
          </p:cNvGrpSpPr>
          <p:nvPr/>
        </p:nvGrpSpPr>
        <p:grpSpPr bwMode="auto">
          <a:xfrm>
            <a:off x="4495800" y="3276600"/>
            <a:ext cx="3530600" cy="2227263"/>
            <a:chOff x="2832" y="2064"/>
            <a:chExt cx="2224" cy="1403"/>
          </a:xfrm>
        </p:grpSpPr>
        <p:sp>
          <p:nvSpPr>
            <p:cNvPr id="4124" name="Line 6">
              <a:extLst>
                <a:ext uri="{FF2B5EF4-FFF2-40B4-BE49-F238E27FC236}">
                  <a16:creationId xmlns:a16="http://schemas.microsoft.com/office/drawing/2014/main" id="{4CD8AEA3-F7DA-4293-AE81-ACD224203ABE}"/>
                </a:ext>
              </a:extLst>
            </p:cNvPr>
            <p:cNvSpPr>
              <a:spLocks noChangeShapeType="1"/>
            </p:cNvSpPr>
            <p:nvPr/>
          </p:nvSpPr>
          <p:spPr bwMode="auto">
            <a:xfrm>
              <a:off x="2976" y="2973"/>
              <a:ext cx="201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25" name="Line 7">
              <a:extLst>
                <a:ext uri="{FF2B5EF4-FFF2-40B4-BE49-F238E27FC236}">
                  <a16:creationId xmlns:a16="http://schemas.microsoft.com/office/drawing/2014/main" id="{29E20DD5-55F5-47B3-9C03-C0E9730E4898}"/>
                </a:ext>
              </a:extLst>
            </p:cNvPr>
            <p:cNvSpPr>
              <a:spLocks noChangeShapeType="1"/>
            </p:cNvSpPr>
            <p:nvPr/>
          </p:nvSpPr>
          <p:spPr bwMode="auto">
            <a:xfrm flipV="1">
              <a:off x="3072" y="2121"/>
              <a:ext cx="0" cy="134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26" name="Freeform 8">
              <a:extLst>
                <a:ext uri="{FF2B5EF4-FFF2-40B4-BE49-F238E27FC236}">
                  <a16:creationId xmlns:a16="http://schemas.microsoft.com/office/drawing/2014/main" id="{CFCF3BD2-913D-4E79-B1BB-7D86C3229A9A}"/>
                </a:ext>
              </a:extLst>
            </p:cNvPr>
            <p:cNvSpPr>
              <a:spLocks/>
            </p:cNvSpPr>
            <p:nvPr/>
          </p:nvSpPr>
          <p:spPr bwMode="auto">
            <a:xfrm>
              <a:off x="3082" y="2457"/>
              <a:ext cx="1731" cy="970"/>
            </a:xfrm>
            <a:custGeom>
              <a:avLst/>
              <a:gdLst>
                <a:gd name="T0" fmla="*/ 0 w 1731"/>
                <a:gd name="T1" fmla="*/ 161 h 970"/>
                <a:gd name="T2" fmla="*/ 280 w 1731"/>
                <a:gd name="T3" fmla="*/ 78 h 970"/>
                <a:gd name="T4" fmla="*/ 538 w 1731"/>
                <a:gd name="T5" fmla="*/ 507 h 970"/>
                <a:gd name="T6" fmla="*/ 874 w 1731"/>
                <a:gd name="T7" fmla="*/ 970 h 970"/>
                <a:gd name="T8" fmla="*/ 1210 w 1731"/>
                <a:gd name="T9" fmla="*/ 507 h 970"/>
                <a:gd name="T10" fmla="*/ 1510 w 1731"/>
                <a:gd name="T11" fmla="*/ 49 h 970"/>
                <a:gd name="T12" fmla="*/ 1731 w 1731"/>
                <a:gd name="T13" fmla="*/ 213 h 970"/>
                <a:gd name="T14" fmla="*/ 0 60000 65536"/>
                <a:gd name="T15" fmla="*/ 0 60000 65536"/>
                <a:gd name="T16" fmla="*/ 0 60000 65536"/>
                <a:gd name="T17" fmla="*/ 0 60000 65536"/>
                <a:gd name="T18" fmla="*/ 0 60000 65536"/>
                <a:gd name="T19" fmla="*/ 0 60000 65536"/>
                <a:gd name="T20" fmla="*/ 0 60000 65536"/>
                <a:gd name="T21" fmla="*/ 0 w 1731"/>
                <a:gd name="T22" fmla="*/ 0 h 970"/>
                <a:gd name="T23" fmla="*/ 1731 w 1731"/>
                <a:gd name="T24" fmla="*/ 970 h 9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31" h="970">
                  <a:moveTo>
                    <a:pt x="0" y="161"/>
                  </a:moveTo>
                  <a:cubicBezTo>
                    <a:pt x="46" y="147"/>
                    <a:pt x="190" y="20"/>
                    <a:pt x="280" y="78"/>
                  </a:cubicBezTo>
                  <a:cubicBezTo>
                    <a:pt x="370" y="136"/>
                    <a:pt x="439" y="358"/>
                    <a:pt x="538" y="507"/>
                  </a:cubicBezTo>
                  <a:cubicBezTo>
                    <a:pt x="637" y="656"/>
                    <a:pt x="762" y="970"/>
                    <a:pt x="874" y="970"/>
                  </a:cubicBezTo>
                  <a:cubicBezTo>
                    <a:pt x="986" y="970"/>
                    <a:pt x="1104" y="660"/>
                    <a:pt x="1210" y="507"/>
                  </a:cubicBezTo>
                  <a:cubicBezTo>
                    <a:pt x="1316" y="354"/>
                    <a:pt x="1423" y="98"/>
                    <a:pt x="1510" y="49"/>
                  </a:cubicBezTo>
                  <a:cubicBezTo>
                    <a:pt x="1597" y="0"/>
                    <a:pt x="1685" y="179"/>
                    <a:pt x="1731" y="213"/>
                  </a:cubicBezTo>
                </a:path>
              </a:pathLst>
            </a:custGeom>
            <a:noFill/>
            <a:ln w="31750"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27" name="Freeform 9">
              <a:extLst>
                <a:ext uri="{FF2B5EF4-FFF2-40B4-BE49-F238E27FC236}">
                  <a16:creationId xmlns:a16="http://schemas.microsoft.com/office/drawing/2014/main" id="{F9F5EDC6-F8FE-4AA9-91FB-5C344A25FE7A}"/>
                </a:ext>
              </a:extLst>
            </p:cNvPr>
            <p:cNvSpPr>
              <a:spLocks/>
            </p:cNvSpPr>
            <p:nvPr/>
          </p:nvSpPr>
          <p:spPr bwMode="auto">
            <a:xfrm>
              <a:off x="3072" y="2704"/>
              <a:ext cx="1680" cy="583"/>
            </a:xfrm>
            <a:custGeom>
              <a:avLst/>
              <a:gdLst>
                <a:gd name="T0" fmla="*/ 0 w 1680"/>
                <a:gd name="T1" fmla="*/ 0 h 624"/>
                <a:gd name="T2" fmla="*/ 192 w 1680"/>
                <a:gd name="T3" fmla="*/ 42 h 624"/>
                <a:gd name="T4" fmla="*/ 432 w 1680"/>
                <a:gd name="T5" fmla="*/ 251 h 624"/>
                <a:gd name="T6" fmla="*/ 768 w 1680"/>
                <a:gd name="T7" fmla="*/ 545 h 624"/>
                <a:gd name="T8" fmla="*/ 1104 w 1680"/>
                <a:gd name="T9" fmla="*/ 251 h 624"/>
                <a:gd name="T10" fmla="*/ 1392 w 1680"/>
                <a:gd name="T11" fmla="*/ 0 h 624"/>
                <a:gd name="T12" fmla="*/ 1680 w 1680"/>
                <a:gd name="T13" fmla="*/ 251 h 624"/>
                <a:gd name="T14" fmla="*/ 0 60000 65536"/>
                <a:gd name="T15" fmla="*/ 0 60000 65536"/>
                <a:gd name="T16" fmla="*/ 0 60000 65536"/>
                <a:gd name="T17" fmla="*/ 0 60000 65536"/>
                <a:gd name="T18" fmla="*/ 0 60000 65536"/>
                <a:gd name="T19" fmla="*/ 0 60000 65536"/>
                <a:gd name="T20" fmla="*/ 0 60000 65536"/>
                <a:gd name="T21" fmla="*/ 0 w 1680"/>
                <a:gd name="T22" fmla="*/ 0 h 624"/>
                <a:gd name="T23" fmla="*/ 1680 w 1680"/>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0" h="624">
                  <a:moveTo>
                    <a:pt x="0" y="0"/>
                  </a:moveTo>
                  <a:cubicBezTo>
                    <a:pt x="60" y="0"/>
                    <a:pt x="120" y="0"/>
                    <a:pt x="192" y="48"/>
                  </a:cubicBezTo>
                  <a:cubicBezTo>
                    <a:pt x="264" y="96"/>
                    <a:pt x="336" y="192"/>
                    <a:pt x="432" y="288"/>
                  </a:cubicBezTo>
                  <a:cubicBezTo>
                    <a:pt x="528" y="384"/>
                    <a:pt x="656" y="624"/>
                    <a:pt x="768" y="624"/>
                  </a:cubicBezTo>
                  <a:cubicBezTo>
                    <a:pt x="880" y="624"/>
                    <a:pt x="1000" y="392"/>
                    <a:pt x="1104" y="288"/>
                  </a:cubicBezTo>
                  <a:cubicBezTo>
                    <a:pt x="1208" y="184"/>
                    <a:pt x="1296" y="0"/>
                    <a:pt x="1392" y="0"/>
                  </a:cubicBezTo>
                  <a:cubicBezTo>
                    <a:pt x="1488" y="0"/>
                    <a:pt x="1584" y="144"/>
                    <a:pt x="1680" y="288"/>
                  </a:cubicBezTo>
                </a:path>
              </a:pathLst>
            </a:custGeom>
            <a:noFill/>
            <a:ln w="317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28" name="Freeform 10">
              <a:extLst>
                <a:ext uri="{FF2B5EF4-FFF2-40B4-BE49-F238E27FC236}">
                  <a16:creationId xmlns:a16="http://schemas.microsoft.com/office/drawing/2014/main" id="{34357137-A4FF-4C25-B512-76E1AA24031F}"/>
                </a:ext>
              </a:extLst>
            </p:cNvPr>
            <p:cNvSpPr>
              <a:spLocks/>
            </p:cNvSpPr>
            <p:nvPr/>
          </p:nvSpPr>
          <p:spPr bwMode="auto">
            <a:xfrm>
              <a:off x="3079" y="2745"/>
              <a:ext cx="1817" cy="480"/>
            </a:xfrm>
            <a:custGeom>
              <a:avLst/>
              <a:gdLst>
                <a:gd name="T0" fmla="*/ 0 w 1817"/>
                <a:gd name="T1" fmla="*/ 212 h 480"/>
                <a:gd name="T2" fmla="*/ 313 w 1817"/>
                <a:gd name="T3" fmla="*/ 20 h 480"/>
                <a:gd name="T4" fmla="*/ 569 w 1817"/>
                <a:gd name="T5" fmla="*/ 222 h 480"/>
                <a:gd name="T6" fmla="*/ 905 w 1817"/>
                <a:gd name="T7" fmla="*/ 480 h 480"/>
                <a:gd name="T8" fmla="*/ 1241 w 1817"/>
                <a:gd name="T9" fmla="*/ 222 h 480"/>
                <a:gd name="T10" fmla="*/ 1529 w 1817"/>
                <a:gd name="T11" fmla="*/ 0 h 480"/>
                <a:gd name="T12" fmla="*/ 1817 w 1817"/>
                <a:gd name="T13" fmla="*/ 222 h 480"/>
                <a:gd name="T14" fmla="*/ 0 60000 65536"/>
                <a:gd name="T15" fmla="*/ 0 60000 65536"/>
                <a:gd name="T16" fmla="*/ 0 60000 65536"/>
                <a:gd name="T17" fmla="*/ 0 60000 65536"/>
                <a:gd name="T18" fmla="*/ 0 60000 65536"/>
                <a:gd name="T19" fmla="*/ 0 60000 65536"/>
                <a:gd name="T20" fmla="*/ 0 60000 65536"/>
                <a:gd name="T21" fmla="*/ 0 w 1817"/>
                <a:gd name="T22" fmla="*/ 0 h 480"/>
                <a:gd name="T23" fmla="*/ 1817 w 1817"/>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7" h="480">
                  <a:moveTo>
                    <a:pt x="0" y="212"/>
                  </a:moveTo>
                  <a:cubicBezTo>
                    <a:pt x="52" y="180"/>
                    <a:pt x="218" y="18"/>
                    <a:pt x="313" y="20"/>
                  </a:cubicBezTo>
                  <a:cubicBezTo>
                    <a:pt x="408" y="22"/>
                    <a:pt x="470" y="145"/>
                    <a:pt x="569" y="222"/>
                  </a:cubicBezTo>
                  <a:cubicBezTo>
                    <a:pt x="668" y="299"/>
                    <a:pt x="793" y="480"/>
                    <a:pt x="905" y="480"/>
                  </a:cubicBezTo>
                  <a:cubicBezTo>
                    <a:pt x="1017" y="480"/>
                    <a:pt x="1137" y="302"/>
                    <a:pt x="1241" y="222"/>
                  </a:cubicBezTo>
                  <a:cubicBezTo>
                    <a:pt x="1345" y="142"/>
                    <a:pt x="1433" y="0"/>
                    <a:pt x="1529" y="0"/>
                  </a:cubicBezTo>
                  <a:cubicBezTo>
                    <a:pt x="1625" y="0"/>
                    <a:pt x="1721" y="111"/>
                    <a:pt x="1817" y="222"/>
                  </a:cubicBezTo>
                </a:path>
              </a:pathLst>
            </a:custGeom>
            <a:noFill/>
            <a:ln w="317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4108" name="Object 11">
              <a:extLst>
                <a:ext uri="{FF2B5EF4-FFF2-40B4-BE49-F238E27FC236}">
                  <a16:creationId xmlns:a16="http://schemas.microsoft.com/office/drawing/2014/main" id="{108FBD9D-347C-4DC5-AD81-4FC6AAF50327}"/>
                </a:ext>
              </a:extLst>
            </p:cNvPr>
            <p:cNvGraphicFramePr>
              <a:graphicFrameLocks noChangeAspect="1"/>
            </p:cNvGraphicFramePr>
            <p:nvPr/>
          </p:nvGraphicFramePr>
          <p:xfrm>
            <a:off x="3456" y="3033"/>
            <a:ext cx="208" cy="261"/>
          </p:xfrm>
          <a:graphic>
            <a:graphicData uri="http://schemas.openxmlformats.org/presentationml/2006/ole">
              <mc:AlternateContent xmlns:mc="http://schemas.openxmlformats.org/markup-compatibility/2006">
                <mc:Choice xmlns:v="urn:schemas-microsoft-com:vml" Requires="v">
                  <p:oleObj spid="_x0000_s4130" name="公式" r:id="rId5" imgW="330120" imgH="444240" progId="Equation.3">
                    <p:embed/>
                  </p:oleObj>
                </mc:Choice>
                <mc:Fallback>
                  <p:oleObj name="公式" r:id="rId5" imgW="330120" imgH="4442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3033"/>
                          <a:ext cx="208"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9" name="Object 12">
              <a:extLst>
                <a:ext uri="{FF2B5EF4-FFF2-40B4-BE49-F238E27FC236}">
                  <a16:creationId xmlns:a16="http://schemas.microsoft.com/office/drawing/2014/main" id="{3E8F8725-010E-4B8F-8411-95AABAEE308E}"/>
                </a:ext>
              </a:extLst>
            </p:cNvPr>
            <p:cNvGraphicFramePr>
              <a:graphicFrameLocks noChangeAspect="1"/>
            </p:cNvGraphicFramePr>
            <p:nvPr/>
          </p:nvGraphicFramePr>
          <p:xfrm>
            <a:off x="4664" y="2553"/>
            <a:ext cx="232" cy="262"/>
          </p:xfrm>
          <a:graphic>
            <a:graphicData uri="http://schemas.openxmlformats.org/presentationml/2006/ole">
              <mc:AlternateContent xmlns:mc="http://schemas.openxmlformats.org/markup-compatibility/2006">
                <mc:Choice xmlns:v="urn:schemas-microsoft-com:vml" Requires="v">
                  <p:oleObj spid="_x0000_s4131" name="公式" r:id="rId7" imgW="368280" imgH="444240" progId="Equation.3">
                    <p:embed/>
                  </p:oleObj>
                </mc:Choice>
                <mc:Fallback>
                  <p:oleObj name="公式" r:id="rId7" imgW="368280" imgH="4442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4" y="2553"/>
                          <a:ext cx="23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0" name="Object 13">
              <a:extLst>
                <a:ext uri="{FF2B5EF4-FFF2-40B4-BE49-F238E27FC236}">
                  <a16:creationId xmlns:a16="http://schemas.microsoft.com/office/drawing/2014/main" id="{1694AF66-E3CB-46EE-ABC1-5630C98D6385}"/>
                </a:ext>
              </a:extLst>
            </p:cNvPr>
            <p:cNvGraphicFramePr>
              <a:graphicFrameLocks noChangeAspect="1"/>
            </p:cNvGraphicFramePr>
            <p:nvPr/>
          </p:nvGraphicFramePr>
          <p:xfrm>
            <a:off x="3168" y="2313"/>
            <a:ext cx="1040" cy="261"/>
          </p:xfrm>
          <a:graphic>
            <a:graphicData uri="http://schemas.openxmlformats.org/presentationml/2006/ole">
              <mc:AlternateContent xmlns:mc="http://schemas.openxmlformats.org/markup-compatibility/2006">
                <mc:Choice xmlns:v="urn:schemas-microsoft-com:vml" Requires="v">
                  <p:oleObj spid="_x0000_s4132" name="公式" r:id="rId9" imgW="1650960" imgH="444240" progId="Equation.3">
                    <p:embed/>
                  </p:oleObj>
                </mc:Choice>
                <mc:Fallback>
                  <p:oleObj name="公式" r:id="rId9" imgW="1650960" imgH="4442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 y="2313"/>
                          <a:ext cx="1040"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1" name="Object 14">
              <a:extLst>
                <a:ext uri="{FF2B5EF4-FFF2-40B4-BE49-F238E27FC236}">
                  <a16:creationId xmlns:a16="http://schemas.microsoft.com/office/drawing/2014/main" id="{19C1119A-ED4E-4FB6-935C-EC4376013630}"/>
                </a:ext>
              </a:extLst>
            </p:cNvPr>
            <p:cNvGraphicFramePr>
              <a:graphicFrameLocks noChangeAspect="1"/>
            </p:cNvGraphicFramePr>
            <p:nvPr/>
          </p:nvGraphicFramePr>
          <p:xfrm>
            <a:off x="4752" y="3024"/>
            <a:ext cx="304" cy="226"/>
          </p:xfrm>
          <a:graphic>
            <a:graphicData uri="http://schemas.openxmlformats.org/presentationml/2006/ole">
              <mc:AlternateContent xmlns:mc="http://schemas.openxmlformats.org/markup-compatibility/2006">
                <mc:Choice xmlns:v="urn:schemas-microsoft-com:vml" Requires="v">
                  <p:oleObj spid="_x0000_s4133" name="公式" r:id="rId11" imgW="101520" imgH="164880" progId="Equation.3">
                    <p:embed/>
                  </p:oleObj>
                </mc:Choice>
                <mc:Fallback>
                  <p:oleObj name="公式" r:id="rId11" imgW="101520" imgH="16488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2" y="3024"/>
                          <a:ext cx="304"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2" name="Object 15">
              <a:extLst>
                <a:ext uri="{FF2B5EF4-FFF2-40B4-BE49-F238E27FC236}">
                  <a16:creationId xmlns:a16="http://schemas.microsoft.com/office/drawing/2014/main" id="{6DA7C5BC-6303-4B27-BE84-ABD4219F596D}"/>
                </a:ext>
              </a:extLst>
            </p:cNvPr>
            <p:cNvGraphicFramePr>
              <a:graphicFrameLocks noChangeAspect="1"/>
            </p:cNvGraphicFramePr>
            <p:nvPr/>
          </p:nvGraphicFramePr>
          <p:xfrm>
            <a:off x="2832" y="2064"/>
            <a:ext cx="240" cy="224"/>
          </p:xfrm>
          <a:graphic>
            <a:graphicData uri="http://schemas.openxmlformats.org/presentationml/2006/ole">
              <mc:AlternateContent xmlns:mc="http://schemas.openxmlformats.org/markup-compatibility/2006">
                <mc:Choice xmlns:v="urn:schemas-microsoft-com:vml" Requires="v">
                  <p:oleObj spid="_x0000_s4134" name="公式" r:id="rId13" imgW="139680" imgH="139680" progId="Equation.3">
                    <p:embed/>
                  </p:oleObj>
                </mc:Choice>
                <mc:Fallback>
                  <p:oleObj name="公式" r:id="rId13" imgW="139680" imgH="13968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2" y="2064"/>
                          <a:ext cx="240"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7120" name="Object 16">
            <a:extLst>
              <a:ext uri="{FF2B5EF4-FFF2-40B4-BE49-F238E27FC236}">
                <a16:creationId xmlns:a16="http://schemas.microsoft.com/office/drawing/2014/main" id="{CAA8D08D-FACA-4615-88B0-40F06C7524A6}"/>
              </a:ext>
            </a:extLst>
          </p:cNvPr>
          <p:cNvGraphicFramePr>
            <a:graphicFrameLocks noChangeAspect="1"/>
          </p:cNvGraphicFramePr>
          <p:nvPr/>
        </p:nvGraphicFramePr>
        <p:xfrm>
          <a:off x="1276350" y="519113"/>
          <a:ext cx="5694363" cy="471487"/>
        </p:xfrm>
        <a:graphic>
          <a:graphicData uri="http://schemas.openxmlformats.org/presentationml/2006/ole">
            <mc:AlternateContent xmlns:mc="http://schemas.openxmlformats.org/markup-compatibility/2006">
              <mc:Choice xmlns:v="urn:schemas-microsoft-com:vml" Requires="v">
                <p:oleObj spid="_x0000_s4135" name="公式" r:id="rId15" imgW="2831760" imgH="215640" progId="Equation.3">
                  <p:embed/>
                </p:oleObj>
              </mc:Choice>
              <mc:Fallback>
                <p:oleObj name="公式" r:id="rId15" imgW="2831760" imgH="21564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76350" y="519113"/>
                        <a:ext cx="5694363"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1" name="Object 17">
            <a:extLst>
              <a:ext uri="{FF2B5EF4-FFF2-40B4-BE49-F238E27FC236}">
                <a16:creationId xmlns:a16="http://schemas.microsoft.com/office/drawing/2014/main" id="{EC4DB271-ADBA-453F-AD5E-089375855246}"/>
              </a:ext>
            </a:extLst>
          </p:cNvPr>
          <p:cNvGraphicFramePr>
            <a:graphicFrameLocks noChangeAspect="1"/>
          </p:cNvGraphicFramePr>
          <p:nvPr/>
        </p:nvGraphicFramePr>
        <p:xfrm>
          <a:off x="1981200" y="1074738"/>
          <a:ext cx="2133600" cy="536575"/>
        </p:xfrm>
        <a:graphic>
          <a:graphicData uri="http://schemas.openxmlformats.org/presentationml/2006/ole">
            <mc:AlternateContent xmlns:mc="http://schemas.openxmlformats.org/markup-compatibility/2006">
              <mc:Choice xmlns:v="urn:schemas-microsoft-com:vml" Requires="v">
                <p:oleObj spid="_x0000_s4136" name="公式" r:id="rId17" imgW="1002960" imgH="253800" progId="Equation.3">
                  <p:embed/>
                </p:oleObj>
              </mc:Choice>
              <mc:Fallback>
                <p:oleObj name="公式" r:id="rId17" imgW="1002960" imgH="25380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1200" y="1074738"/>
                        <a:ext cx="2133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6" name="Rectangle 18">
            <a:extLst>
              <a:ext uri="{FF2B5EF4-FFF2-40B4-BE49-F238E27FC236}">
                <a16:creationId xmlns:a16="http://schemas.microsoft.com/office/drawing/2014/main" id="{E2F50769-02ED-4806-8B25-BAB6139526FF}"/>
              </a:ext>
            </a:extLst>
          </p:cNvPr>
          <p:cNvSpPr>
            <a:spLocks noChangeArrowheads="1"/>
          </p:cNvSpPr>
          <p:nvPr/>
        </p:nvSpPr>
        <p:spPr bwMode="auto">
          <a:xfrm>
            <a:off x="1219200" y="1616075"/>
            <a:ext cx="252571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000000"/>
                </a:solidFill>
              </a:rPr>
              <a:t>两振动步调反向</a:t>
            </a:r>
            <a:r>
              <a:rPr lang="en-US" altLang="zh-CN">
                <a:solidFill>
                  <a:srgbClr val="000000"/>
                </a:solidFill>
              </a:rPr>
              <a:t>,    </a:t>
            </a:r>
          </a:p>
        </p:txBody>
      </p:sp>
      <p:graphicFrame>
        <p:nvGraphicFramePr>
          <p:cNvPr id="4101" name="Object 19">
            <a:extLst>
              <a:ext uri="{FF2B5EF4-FFF2-40B4-BE49-F238E27FC236}">
                <a16:creationId xmlns:a16="http://schemas.microsoft.com/office/drawing/2014/main" id="{393E78AB-C21F-4F4F-9A2E-D8D791A617EF}"/>
              </a:ext>
            </a:extLst>
          </p:cNvPr>
          <p:cNvGraphicFramePr>
            <a:graphicFrameLocks noChangeAspect="1"/>
          </p:cNvGraphicFramePr>
          <p:nvPr/>
        </p:nvGraphicFramePr>
        <p:xfrm>
          <a:off x="1143000" y="2217738"/>
          <a:ext cx="1477963" cy="449262"/>
        </p:xfrm>
        <a:graphic>
          <a:graphicData uri="http://schemas.openxmlformats.org/presentationml/2006/ole">
            <mc:AlternateContent xmlns:mc="http://schemas.openxmlformats.org/markup-compatibility/2006">
              <mc:Choice xmlns:v="urn:schemas-microsoft-com:vml" Requires="v">
                <p:oleObj spid="_x0000_s4137" name="公式" r:id="rId19" imgW="711000" imgH="215640" progId="Equation.3">
                  <p:embed/>
                </p:oleObj>
              </mc:Choice>
              <mc:Fallback>
                <p:oleObj name="公式" r:id="rId19" imgW="711000" imgH="21564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43000" y="2217738"/>
                        <a:ext cx="1477963"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17" name="Group 20">
            <a:extLst>
              <a:ext uri="{FF2B5EF4-FFF2-40B4-BE49-F238E27FC236}">
                <a16:creationId xmlns:a16="http://schemas.microsoft.com/office/drawing/2014/main" id="{9E2C4028-A8E6-4EBC-A217-C4957B93DE68}"/>
              </a:ext>
            </a:extLst>
          </p:cNvPr>
          <p:cNvGrpSpPr>
            <a:grpSpLocks/>
          </p:cNvGrpSpPr>
          <p:nvPr/>
        </p:nvGrpSpPr>
        <p:grpSpPr bwMode="auto">
          <a:xfrm>
            <a:off x="4495800" y="1143000"/>
            <a:ext cx="3657600" cy="1905000"/>
            <a:chOff x="2832" y="668"/>
            <a:chExt cx="2179" cy="1212"/>
          </a:xfrm>
        </p:grpSpPr>
        <p:sp>
          <p:nvSpPr>
            <p:cNvPr id="4119" name="Line 21">
              <a:extLst>
                <a:ext uri="{FF2B5EF4-FFF2-40B4-BE49-F238E27FC236}">
                  <a16:creationId xmlns:a16="http://schemas.microsoft.com/office/drawing/2014/main" id="{A862EC1E-4991-45EE-9DDC-64284EA76CF7}"/>
                </a:ext>
              </a:extLst>
            </p:cNvPr>
            <p:cNvSpPr>
              <a:spLocks noChangeShapeType="1"/>
            </p:cNvSpPr>
            <p:nvPr/>
          </p:nvSpPr>
          <p:spPr bwMode="auto">
            <a:xfrm>
              <a:off x="2928" y="1312"/>
              <a:ext cx="206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20" name="Line 22">
              <a:extLst>
                <a:ext uri="{FF2B5EF4-FFF2-40B4-BE49-F238E27FC236}">
                  <a16:creationId xmlns:a16="http://schemas.microsoft.com/office/drawing/2014/main" id="{FB518416-165F-4DCC-9402-D88846955B2E}"/>
                </a:ext>
              </a:extLst>
            </p:cNvPr>
            <p:cNvSpPr>
              <a:spLocks noChangeShapeType="1"/>
            </p:cNvSpPr>
            <p:nvPr/>
          </p:nvSpPr>
          <p:spPr bwMode="auto">
            <a:xfrm flipV="1">
              <a:off x="3072" y="668"/>
              <a:ext cx="0" cy="121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21" name="Freeform 23">
              <a:extLst>
                <a:ext uri="{FF2B5EF4-FFF2-40B4-BE49-F238E27FC236}">
                  <a16:creationId xmlns:a16="http://schemas.microsoft.com/office/drawing/2014/main" id="{A3A05E0E-2C17-471F-A051-01E2BEF7BDEF}"/>
                </a:ext>
              </a:extLst>
            </p:cNvPr>
            <p:cNvSpPr>
              <a:spLocks/>
            </p:cNvSpPr>
            <p:nvPr/>
          </p:nvSpPr>
          <p:spPr bwMode="auto">
            <a:xfrm flipV="1">
              <a:off x="3072" y="820"/>
              <a:ext cx="1584" cy="984"/>
            </a:xfrm>
            <a:custGeom>
              <a:avLst/>
              <a:gdLst>
                <a:gd name="T0" fmla="*/ 0 w 1680"/>
                <a:gd name="T1" fmla="*/ 47 h 1224"/>
                <a:gd name="T2" fmla="*/ 213 w 1680"/>
                <a:gd name="T3" fmla="*/ 109 h 1224"/>
                <a:gd name="T4" fmla="*/ 384 w 1680"/>
                <a:gd name="T5" fmla="*/ 419 h 1224"/>
                <a:gd name="T6" fmla="*/ 683 w 1680"/>
                <a:gd name="T7" fmla="*/ 791 h 1224"/>
                <a:gd name="T8" fmla="*/ 982 w 1680"/>
                <a:gd name="T9" fmla="*/ 419 h 1224"/>
                <a:gd name="T10" fmla="*/ 1237 w 1680"/>
                <a:gd name="T11" fmla="*/ 47 h 1224"/>
                <a:gd name="T12" fmla="*/ 1493 w 1680"/>
                <a:gd name="T13" fmla="*/ 140 h 1224"/>
                <a:gd name="T14" fmla="*/ 0 60000 65536"/>
                <a:gd name="T15" fmla="*/ 0 60000 65536"/>
                <a:gd name="T16" fmla="*/ 0 60000 65536"/>
                <a:gd name="T17" fmla="*/ 0 60000 65536"/>
                <a:gd name="T18" fmla="*/ 0 60000 65536"/>
                <a:gd name="T19" fmla="*/ 0 60000 65536"/>
                <a:gd name="T20" fmla="*/ 0 60000 65536"/>
                <a:gd name="T21" fmla="*/ 0 w 1680"/>
                <a:gd name="T22" fmla="*/ 0 h 1224"/>
                <a:gd name="T23" fmla="*/ 1680 w 1680"/>
                <a:gd name="T24" fmla="*/ 1224 h 1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0" h="1224">
                  <a:moveTo>
                    <a:pt x="0" y="72"/>
                  </a:moveTo>
                  <a:cubicBezTo>
                    <a:pt x="84" y="72"/>
                    <a:pt x="168" y="72"/>
                    <a:pt x="240" y="168"/>
                  </a:cubicBezTo>
                  <a:cubicBezTo>
                    <a:pt x="312" y="264"/>
                    <a:pt x="344" y="472"/>
                    <a:pt x="432" y="648"/>
                  </a:cubicBezTo>
                  <a:cubicBezTo>
                    <a:pt x="520" y="824"/>
                    <a:pt x="656" y="1224"/>
                    <a:pt x="768" y="1224"/>
                  </a:cubicBezTo>
                  <a:cubicBezTo>
                    <a:pt x="880" y="1224"/>
                    <a:pt x="1000" y="840"/>
                    <a:pt x="1104" y="648"/>
                  </a:cubicBezTo>
                  <a:cubicBezTo>
                    <a:pt x="1208" y="456"/>
                    <a:pt x="1296" y="144"/>
                    <a:pt x="1392" y="72"/>
                  </a:cubicBezTo>
                  <a:cubicBezTo>
                    <a:pt x="1488" y="0"/>
                    <a:pt x="1584" y="108"/>
                    <a:pt x="1680" y="216"/>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22" name="Freeform 24">
              <a:extLst>
                <a:ext uri="{FF2B5EF4-FFF2-40B4-BE49-F238E27FC236}">
                  <a16:creationId xmlns:a16="http://schemas.microsoft.com/office/drawing/2014/main" id="{C57914FE-B016-452D-A00C-B6CA24D5F12D}"/>
                </a:ext>
              </a:extLst>
            </p:cNvPr>
            <p:cNvSpPr>
              <a:spLocks/>
            </p:cNvSpPr>
            <p:nvPr/>
          </p:nvSpPr>
          <p:spPr bwMode="auto">
            <a:xfrm>
              <a:off x="3067" y="1040"/>
              <a:ext cx="1653" cy="504"/>
            </a:xfrm>
            <a:custGeom>
              <a:avLst/>
              <a:gdLst>
                <a:gd name="T0" fmla="*/ 0 w 1653"/>
                <a:gd name="T1" fmla="*/ 0 h 504"/>
                <a:gd name="T2" fmla="*/ 149 w 1653"/>
                <a:gd name="T3" fmla="*/ 45 h 504"/>
                <a:gd name="T4" fmla="*/ 419 w 1653"/>
                <a:gd name="T5" fmla="*/ 262 h 504"/>
                <a:gd name="T6" fmla="*/ 725 w 1653"/>
                <a:gd name="T7" fmla="*/ 499 h 504"/>
                <a:gd name="T8" fmla="*/ 1061 w 1653"/>
                <a:gd name="T9" fmla="*/ 234 h 504"/>
                <a:gd name="T10" fmla="*/ 1349 w 1653"/>
                <a:gd name="T11" fmla="*/ 7 h 504"/>
                <a:gd name="T12" fmla="*/ 1653 w 1653"/>
                <a:gd name="T13" fmla="*/ 254 h 504"/>
                <a:gd name="T14" fmla="*/ 0 60000 65536"/>
                <a:gd name="T15" fmla="*/ 0 60000 65536"/>
                <a:gd name="T16" fmla="*/ 0 60000 65536"/>
                <a:gd name="T17" fmla="*/ 0 60000 65536"/>
                <a:gd name="T18" fmla="*/ 0 60000 65536"/>
                <a:gd name="T19" fmla="*/ 0 60000 65536"/>
                <a:gd name="T20" fmla="*/ 0 60000 65536"/>
                <a:gd name="T21" fmla="*/ 0 w 1653"/>
                <a:gd name="T22" fmla="*/ 0 h 504"/>
                <a:gd name="T23" fmla="*/ 1653 w 1653"/>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3" h="504">
                  <a:moveTo>
                    <a:pt x="0" y="0"/>
                  </a:moveTo>
                  <a:cubicBezTo>
                    <a:pt x="24" y="7"/>
                    <a:pt x="79" y="1"/>
                    <a:pt x="149" y="45"/>
                  </a:cubicBezTo>
                  <a:cubicBezTo>
                    <a:pt x="219" y="89"/>
                    <a:pt x="323" y="186"/>
                    <a:pt x="419" y="262"/>
                  </a:cubicBezTo>
                  <a:cubicBezTo>
                    <a:pt x="515" y="338"/>
                    <a:pt x="618" y="504"/>
                    <a:pt x="725" y="499"/>
                  </a:cubicBezTo>
                  <a:cubicBezTo>
                    <a:pt x="832" y="494"/>
                    <a:pt x="957" y="316"/>
                    <a:pt x="1061" y="234"/>
                  </a:cubicBezTo>
                  <a:cubicBezTo>
                    <a:pt x="1165" y="152"/>
                    <a:pt x="1250" y="4"/>
                    <a:pt x="1349" y="7"/>
                  </a:cubicBezTo>
                  <a:cubicBezTo>
                    <a:pt x="1448" y="10"/>
                    <a:pt x="1590" y="203"/>
                    <a:pt x="1653" y="254"/>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23" name="Freeform 25">
              <a:extLst>
                <a:ext uri="{FF2B5EF4-FFF2-40B4-BE49-F238E27FC236}">
                  <a16:creationId xmlns:a16="http://schemas.microsoft.com/office/drawing/2014/main" id="{4CDA8034-122C-403F-AF76-64CEEE43992B}"/>
                </a:ext>
              </a:extLst>
            </p:cNvPr>
            <p:cNvSpPr>
              <a:spLocks/>
            </p:cNvSpPr>
            <p:nvPr/>
          </p:nvSpPr>
          <p:spPr bwMode="auto">
            <a:xfrm flipV="1">
              <a:off x="3072" y="1160"/>
              <a:ext cx="1680" cy="266"/>
            </a:xfrm>
            <a:custGeom>
              <a:avLst/>
              <a:gdLst>
                <a:gd name="T0" fmla="*/ 0 w 1680"/>
                <a:gd name="T1" fmla="*/ 0 h 624"/>
                <a:gd name="T2" fmla="*/ 192 w 1680"/>
                <a:gd name="T3" fmla="*/ 9 h 624"/>
                <a:gd name="T4" fmla="*/ 432 w 1680"/>
                <a:gd name="T5" fmla="*/ 52 h 624"/>
                <a:gd name="T6" fmla="*/ 768 w 1680"/>
                <a:gd name="T7" fmla="*/ 113 h 624"/>
                <a:gd name="T8" fmla="*/ 1104 w 1680"/>
                <a:gd name="T9" fmla="*/ 52 h 624"/>
                <a:gd name="T10" fmla="*/ 1392 w 1680"/>
                <a:gd name="T11" fmla="*/ 0 h 624"/>
                <a:gd name="T12" fmla="*/ 1680 w 1680"/>
                <a:gd name="T13" fmla="*/ 52 h 624"/>
                <a:gd name="T14" fmla="*/ 0 60000 65536"/>
                <a:gd name="T15" fmla="*/ 0 60000 65536"/>
                <a:gd name="T16" fmla="*/ 0 60000 65536"/>
                <a:gd name="T17" fmla="*/ 0 60000 65536"/>
                <a:gd name="T18" fmla="*/ 0 60000 65536"/>
                <a:gd name="T19" fmla="*/ 0 60000 65536"/>
                <a:gd name="T20" fmla="*/ 0 60000 65536"/>
                <a:gd name="T21" fmla="*/ 0 w 1680"/>
                <a:gd name="T22" fmla="*/ 0 h 624"/>
                <a:gd name="T23" fmla="*/ 1680 w 1680"/>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0" h="624">
                  <a:moveTo>
                    <a:pt x="0" y="0"/>
                  </a:moveTo>
                  <a:cubicBezTo>
                    <a:pt x="60" y="0"/>
                    <a:pt x="120" y="0"/>
                    <a:pt x="192" y="48"/>
                  </a:cubicBezTo>
                  <a:cubicBezTo>
                    <a:pt x="264" y="96"/>
                    <a:pt x="336" y="192"/>
                    <a:pt x="432" y="288"/>
                  </a:cubicBezTo>
                  <a:cubicBezTo>
                    <a:pt x="528" y="384"/>
                    <a:pt x="656" y="624"/>
                    <a:pt x="768" y="624"/>
                  </a:cubicBezTo>
                  <a:cubicBezTo>
                    <a:pt x="880" y="624"/>
                    <a:pt x="1000" y="392"/>
                    <a:pt x="1104" y="288"/>
                  </a:cubicBezTo>
                  <a:cubicBezTo>
                    <a:pt x="1208" y="184"/>
                    <a:pt x="1296" y="0"/>
                    <a:pt x="1392" y="0"/>
                  </a:cubicBezTo>
                  <a:cubicBezTo>
                    <a:pt x="1488" y="0"/>
                    <a:pt x="1584" y="144"/>
                    <a:pt x="1680" y="288"/>
                  </a:cubicBezTo>
                </a:path>
              </a:pathLst>
            </a:custGeom>
            <a:noFill/>
            <a:ln w="28575" cap="flat" cmpd="sng">
              <a:solidFill>
                <a:srgbClr val="FF33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4103" name="Object 26">
              <a:extLst>
                <a:ext uri="{FF2B5EF4-FFF2-40B4-BE49-F238E27FC236}">
                  <a16:creationId xmlns:a16="http://schemas.microsoft.com/office/drawing/2014/main" id="{D104F6E2-888E-4E9D-92E2-F521F8FD520D}"/>
                </a:ext>
              </a:extLst>
            </p:cNvPr>
            <p:cNvGraphicFramePr>
              <a:graphicFrameLocks noChangeAspect="1"/>
            </p:cNvGraphicFramePr>
            <p:nvPr/>
          </p:nvGraphicFramePr>
          <p:xfrm>
            <a:off x="4848" y="1344"/>
            <a:ext cx="163" cy="209"/>
          </p:xfrm>
          <a:graphic>
            <a:graphicData uri="http://schemas.openxmlformats.org/presentationml/2006/ole">
              <mc:AlternateContent xmlns:mc="http://schemas.openxmlformats.org/markup-compatibility/2006">
                <mc:Choice xmlns:v="urn:schemas-microsoft-com:vml" Requires="v">
                  <p:oleObj spid="_x0000_s4138" name="公式" r:id="rId21" imgW="101520" imgH="164880" progId="Equation.3">
                    <p:embed/>
                  </p:oleObj>
                </mc:Choice>
                <mc:Fallback>
                  <p:oleObj name="公式" r:id="rId21" imgW="101520" imgH="16488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8" y="1344"/>
                          <a:ext cx="1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27">
              <a:extLst>
                <a:ext uri="{FF2B5EF4-FFF2-40B4-BE49-F238E27FC236}">
                  <a16:creationId xmlns:a16="http://schemas.microsoft.com/office/drawing/2014/main" id="{59B9123C-67EF-494F-A38B-BC870F3F64B0}"/>
                </a:ext>
              </a:extLst>
            </p:cNvPr>
            <p:cNvGraphicFramePr>
              <a:graphicFrameLocks noChangeAspect="1"/>
            </p:cNvGraphicFramePr>
            <p:nvPr/>
          </p:nvGraphicFramePr>
          <p:xfrm>
            <a:off x="2832" y="672"/>
            <a:ext cx="240" cy="228"/>
          </p:xfrm>
          <a:graphic>
            <a:graphicData uri="http://schemas.openxmlformats.org/presentationml/2006/ole">
              <mc:AlternateContent xmlns:mc="http://schemas.openxmlformats.org/markup-compatibility/2006">
                <mc:Choice xmlns:v="urn:schemas-microsoft-com:vml" Requires="v">
                  <p:oleObj spid="_x0000_s4139" name="公式" r:id="rId22" imgW="139680" imgH="139680" progId="Equation.3">
                    <p:embed/>
                  </p:oleObj>
                </mc:Choice>
                <mc:Fallback>
                  <p:oleObj name="公式" r:id="rId22" imgW="139680" imgH="139680"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2" y="672"/>
                          <a:ext cx="240"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5" name="Object 28">
              <a:extLst>
                <a:ext uri="{FF2B5EF4-FFF2-40B4-BE49-F238E27FC236}">
                  <a16:creationId xmlns:a16="http://schemas.microsoft.com/office/drawing/2014/main" id="{BDE027A1-4366-4402-BC71-DAC1EDAEAC29}"/>
                </a:ext>
              </a:extLst>
            </p:cNvPr>
            <p:cNvGraphicFramePr>
              <a:graphicFrameLocks noChangeAspect="1"/>
            </p:cNvGraphicFramePr>
            <p:nvPr/>
          </p:nvGraphicFramePr>
          <p:xfrm>
            <a:off x="3696" y="1488"/>
            <a:ext cx="277" cy="264"/>
          </p:xfrm>
          <a:graphic>
            <a:graphicData uri="http://schemas.openxmlformats.org/presentationml/2006/ole">
              <mc:AlternateContent xmlns:mc="http://schemas.openxmlformats.org/markup-compatibility/2006">
                <mc:Choice xmlns:v="urn:schemas-microsoft-com:vml" Requires="v">
                  <p:oleObj spid="_x0000_s4140" name="公式" r:id="rId23" imgW="177480" imgH="215640" progId="Equation.3">
                    <p:embed/>
                  </p:oleObj>
                </mc:Choice>
                <mc:Fallback>
                  <p:oleObj name="公式" r:id="rId23" imgW="177480" imgH="215640"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96" y="1488"/>
                          <a:ext cx="277"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6" name="Object 29">
              <a:extLst>
                <a:ext uri="{FF2B5EF4-FFF2-40B4-BE49-F238E27FC236}">
                  <a16:creationId xmlns:a16="http://schemas.microsoft.com/office/drawing/2014/main" id="{DC99862E-75EA-4C16-A6BA-54B4F8BF2BAD}"/>
                </a:ext>
              </a:extLst>
            </p:cNvPr>
            <p:cNvGraphicFramePr>
              <a:graphicFrameLocks noChangeAspect="1"/>
            </p:cNvGraphicFramePr>
            <p:nvPr/>
          </p:nvGraphicFramePr>
          <p:xfrm>
            <a:off x="4368" y="1440"/>
            <a:ext cx="240" cy="188"/>
          </p:xfrm>
          <a:graphic>
            <a:graphicData uri="http://schemas.openxmlformats.org/presentationml/2006/ole">
              <mc:AlternateContent xmlns:mc="http://schemas.openxmlformats.org/markup-compatibility/2006">
                <mc:Choice xmlns:v="urn:schemas-microsoft-com:vml" Requires="v">
                  <p:oleObj spid="_x0000_s4141" name="公式" r:id="rId25" imgW="139680" imgH="139680" progId="Equation.3">
                    <p:embed/>
                  </p:oleObj>
                </mc:Choice>
                <mc:Fallback>
                  <p:oleObj name="公式" r:id="rId25" imgW="139680" imgH="13968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8" y="1440"/>
                          <a:ext cx="240"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7" name="Object 30">
              <a:extLst>
                <a:ext uri="{FF2B5EF4-FFF2-40B4-BE49-F238E27FC236}">
                  <a16:creationId xmlns:a16="http://schemas.microsoft.com/office/drawing/2014/main" id="{DF9212BE-6070-4462-B1CC-4CBDA62EC6DE}"/>
                </a:ext>
              </a:extLst>
            </p:cNvPr>
            <p:cNvGraphicFramePr>
              <a:graphicFrameLocks noChangeAspect="1"/>
            </p:cNvGraphicFramePr>
            <p:nvPr/>
          </p:nvGraphicFramePr>
          <p:xfrm>
            <a:off x="3648" y="816"/>
            <a:ext cx="288" cy="274"/>
          </p:xfrm>
          <a:graphic>
            <a:graphicData uri="http://schemas.openxmlformats.org/presentationml/2006/ole">
              <mc:AlternateContent xmlns:mc="http://schemas.openxmlformats.org/markup-compatibility/2006">
                <mc:Choice xmlns:v="urn:schemas-microsoft-com:vml" Requires="v">
                  <p:oleObj spid="_x0000_s4142" name="公式" r:id="rId26" imgW="190440" imgH="215640" progId="Equation.3">
                    <p:embed/>
                  </p:oleObj>
                </mc:Choice>
                <mc:Fallback>
                  <p:oleObj name="公式" r:id="rId26" imgW="190440" imgH="215640" progId="Equation.3">
                    <p:embed/>
                    <p:pic>
                      <p:nvPicPr>
                        <p:cNvPr id="0" name="Object 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48" y="816"/>
                          <a:ext cx="288"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02" name="Object 31">
            <a:extLst>
              <a:ext uri="{FF2B5EF4-FFF2-40B4-BE49-F238E27FC236}">
                <a16:creationId xmlns:a16="http://schemas.microsoft.com/office/drawing/2014/main" id="{A8942D48-75AB-421C-B7AA-B6BEC104F7F0}"/>
              </a:ext>
            </a:extLst>
          </p:cNvPr>
          <p:cNvGraphicFramePr>
            <a:graphicFrameLocks noChangeAspect="1"/>
          </p:cNvGraphicFramePr>
          <p:nvPr/>
        </p:nvGraphicFramePr>
        <p:xfrm>
          <a:off x="2971800" y="2217738"/>
          <a:ext cx="914400" cy="414337"/>
        </p:xfrm>
        <a:graphic>
          <a:graphicData uri="http://schemas.openxmlformats.org/presentationml/2006/ole">
            <mc:AlternateContent xmlns:mc="http://schemas.openxmlformats.org/markup-compatibility/2006">
              <mc:Choice xmlns:v="urn:schemas-microsoft-com:vml" Requires="v">
                <p:oleObj spid="_x0000_s4143" name="公式" r:id="rId28" imgW="393480" imgH="177480" progId="Equation.3">
                  <p:embed/>
                </p:oleObj>
              </mc:Choice>
              <mc:Fallback>
                <p:oleObj name="公式" r:id="rId28" imgW="393480" imgH="177480" progId="Equation.3">
                  <p:embed/>
                  <p:pic>
                    <p:nvPicPr>
                      <p:cNvPr id="0" name="Object 3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971800" y="2217738"/>
                        <a:ext cx="914400"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8" name="Text Box 32">
            <a:hlinkClick r:id="rId30" action="ppaction://hlinkfile"/>
            <a:extLst>
              <a:ext uri="{FF2B5EF4-FFF2-40B4-BE49-F238E27FC236}">
                <a16:creationId xmlns:a16="http://schemas.microsoft.com/office/drawing/2014/main" id="{52E63005-08D3-4D6A-9D33-406CAB068811}"/>
              </a:ext>
            </a:extLst>
          </p:cNvPr>
          <p:cNvSpPr txBox="1">
            <a:spLocks noChangeArrowheads="1"/>
          </p:cNvSpPr>
          <p:nvPr/>
        </p:nvSpPr>
        <p:spPr bwMode="auto">
          <a:xfrm>
            <a:off x="6084888" y="3068638"/>
            <a:ext cx="1944687"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20"/>
                                        </p:tgtEl>
                                        <p:attrNameLst>
                                          <p:attrName>style.visibility</p:attrName>
                                        </p:attrNameLst>
                                      </p:cBhvr>
                                      <p:to>
                                        <p:strVal val="visible"/>
                                      </p:to>
                                    </p:set>
                                    <p:animEffect transition="in" filter="wipe(left)">
                                      <p:cBhvr>
                                        <p:cTn id="7" dur="500"/>
                                        <p:tgtEl>
                                          <p:spTgt spid="471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121"/>
                                        </p:tgtEl>
                                        <p:attrNameLst>
                                          <p:attrName>style.visibility</p:attrName>
                                        </p:attrNameLst>
                                      </p:cBhvr>
                                      <p:to>
                                        <p:strVal val="visible"/>
                                      </p:to>
                                    </p:set>
                                    <p:animEffect transition="in" filter="wipe(left)">
                                      <p:cBhvr>
                                        <p:cTn id="12" dur="500"/>
                                        <p:tgtEl>
                                          <p:spTgt spid="47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9" name="Text Box 2">
            <a:extLst>
              <a:ext uri="{FF2B5EF4-FFF2-40B4-BE49-F238E27FC236}">
                <a16:creationId xmlns:a16="http://schemas.microsoft.com/office/drawing/2014/main" id="{B38B0303-863B-461F-992E-D00C28B32705}"/>
              </a:ext>
            </a:extLst>
          </p:cNvPr>
          <p:cNvSpPr txBox="1">
            <a:spLocks noChangeArrowheads="1"/>
          </p:cNvSpPr>
          <p:nvPr/>
        </p:nvSpPr>
        <p:spPr bwMode="auto">
          <a:xfrm>
            <a:off x="1143000" y="533400"/>
            <a:ext cx="6430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§9.4.2</a:t>
            </a:r>
            <a:r>
              <a:rPr lang="zh-CN" altLang="en-US" sz="2800">
                <a:ea typeface="黑体" panose="02010609060101010101" pitchFamily="49" charset="-122"/>
              </a:rPr>
              <a:t>同方向不同频率简谐振动的合成  </a:t>
            </a:r>
          </a:p>
        </p:txBody>
      </p:sp>
      <p:sp>
        <p:nvSpPr>
          <p:cNvPr id="5130" name="Text Box 3">
            <a:extLst>
              <a:ext uri="{FF2B5EF4-FFF2-40B4-BE49-F238E27FC236}">
                <a16:creationId xmlns:a16="http://schemas.microsoft.com/office/drawing/2014/main" id="{FE7E500A-A86A-4C67-B14A-48B2B92A0581}"/>
              </a:ext>
            </a:extLst>
          </p:cNvPr>
          <p:cNvSpPr txBox="1">
            <a:spLocks noChangeArrowheads="1"/>
          </p:cNvSpPr>
          <p:nvPr/>
        </p:nvSpPr>
        <p:spPr bwMode="auto">
          <a:xfrm>
            <a:off x="1260475" y="1066800"/>
            <a:ext cx="110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合成 </a:t>
            </a:r>
          </a:p>
        </p:txBody>
      </p:sp>
      <p:graphicFrame>
        <p:nvGraphicFramePr>
          <p:cNvPr id="5122" name="Object 4">
            <a:extLst>
              <a:ext uri="{FF2B5EF4-FFF2-40B4-BE49-F238E27FC236}">
                <a16:creationId xmlns:a16="http://schemas.microsoft.com/office/drawing/2014/main" id="{D6288985-39BA-4FED-B954-F10DF7D626F6}"/>
              </a:ext>
            </a:extLst>
          </p:cNvPr>
          <p:cNvGraphicFramePr>
            <a:graphicFrameLocks noChangeAspect="1"/>
          </p:cNvGraphicFramePr>
          <p:nvPr/>
        </p:nvGraphicFramePr>
        <p:xfrm>
          <a:off x="3538538" y="1371600"/>
          <a:ext cx="3178175" cy="509588"/>
        </p:xfrm>
        <a:graphic>
          <a:graphicData uri="http://schemas.openxmlformats.org/presentationml/2006/ole">
            <mc:AlternateContent xmlns:mc="http://schemas.openxmlformats.org/markup-compatibility/2006">
              <mc:Choice xmlns:v="urn:schemas-microsoft-com:vml" Requires="v">
                <p:oleObj spid="_x0000_s5135" name="公式" r:id="rId3" imgW="1396800" imgH="228600" progId="Equation.3">
                  <p:embed/>
                </p:oleObj>
              </mc:Choice>
              <mc:Fallback>
                <p:oleObj name="公式" r:id="rId3" imgW="13968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538" y="1371600"/>
                        <a:ext cx="3178175"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1" name="Text Box 5">
            <a:extLst>
              <a:ext uri="{FF2B5EF4-FFF2-40B4-BE49-F238E27FC236}">
                <a16:creationId xmlns:a16="http://schemas.microsoft.com/office/drawing/2014/main" id="{62E142C2-1AF0-4C0C-88FC-FE2BF7F1E65B}"/>
              </a:ext>
            </a:extLst>
          </p:cNvPr>
          <p:cNvSpPr txBox="1">
            <a:spLocks noChangeArrowheads="1"/>
          </p:cNvSpPr>
          <p:nvPr/>
        </p:nvSpPr>
        <p:spPr bwMode="auto">
          <a:xfrm>
            <a:off x="1262063" y="2362200"/>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a:t>
            </a:r>
          </a:p>
        </p:txBody>
      </p:sp>
      <p:graphicFrame>
        <p:nvGraphicFramePr>
          <p:cNvPr id="5123" name="Object 6">
            <a:extLst>
              <a:ext uri="{FF2B5EF4-FFF2-40B4-BE49-F238E27FC236}">
                <a16:creationId xmlns:a16="http://schemas.microsoft.com/office/drawing/2014/main" id="{921A6DA9-E7F1-4C4C-933A-99E5B3278B8E}"/>
              </a:ext>
            </a:extLst>
          </p:cNvPr>
          <p:cNvGraphicFramePr>
            <a:graphicFrameLocks noChangeAspect="1"/>
          </p:cNvGraphicFramePr>
          <p:nvPr/>
        </p:nvGraphicFramePr>
        <p:xfrm>
          <a:off x="3538538" y="1860550"/>
          <a:ext cx="3243262" cy="506413"/>
        </p:xfrm>
        <a:graphic>
          <a:graphicData uri="http://schemas.openxmlformats.org/presentationml/2006/ole">
            <mc:AlternateContent xmlns:mc="http://schemas.openxmlformats.org/markup-compatibility/2006">
              <mc:Choice xmlns:v="urn:schemas-microsoft-com:vml" Requires="v">
                <p:oleObj spid="_x0000_s5136" name="公式" r:id="rId5" imgW="1434960" imgH="228600" progId="Equation.3">
                  <p:embed/>
                </p:oleObj>
              </mc:Choice>
              <mc:Fallback>
                <p:oleObj name="公式" r:id="rId5" imgW="143496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8538" y="1860550"/>
                        <a:ext cx="3243262"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2" name="Text Box 7">
            <a:extLst>
              <a:ext uri="{FF2B5EF4-FFF2-40B4-BE49-F238E27FC236}">
                <a16:creationId xmlns:a16="http://schemas.microsoft.com/office/drawing/2014/main" id="{BB976389-BB25-415F-9285-9C3D8162951E}"/>
              </a:ext>
            </a:extLst>
          </p:cNvPr>
          <p:cNvSpPr txBox="1">
            <a:spLocks noChangeArrowheads="1"/>
          </p:cNvSpPr>
          <p:nvPr/>
        </p:nvSpPr>
        <p:spPr bwMode="auto">
          <a:xfrm>
            <a:off x="1257300" y="15240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两谐振动</a:t>
            </a:r>
          </a:p>
        </p:txBody>
      </p:sp>
      <p:graphicFrame>
        <p:nvGraphicFramePr>
          <p:cNvPr id="5124" name="Object 8">
            <a:extLst>
              <a:ext uri="{FF2B5EF4-FFF2-40B4-BE49-F238E27FC236}">
                <a16:creationId xmlns:a16="http://schemas.microsoft.com/office/drawing/2014/main" id="{B1396C34-4D0B-4601-AD18-C0484E96045E}"/>
              </a:ext>
            </a:extLst>
          </p:cNvPr>
          <p:cNvGraphicFramePr>
            <a:graphicFrameLocks noChangeAspect="1"/>
          </p:cNvGraphicFramePr>
          <p:nvPr/>
        </p:nvGraphicFramePr>
        <p:xfrm>
          <a:off x="1757363" y="2438400"/>
          <a:ext cx="3195637" cy="427038"/>
        </p:xfrm>
        <a:graphic>
          <a:graphicData uri="http://schemas.openxmlformats.org/presentationml/2006/ole">
            <mc:AlternateContent xmlns:mc="http://schemas.openxmlformats.org/markup-compatibility/2006">
              <mc:Choice xmlns:v="urn:schemas-microsoft-com:vml" Requires="v">
                <p:oleObj spid="_x0000_s5137" name="公式" r:id="rId7" imgW="1612800" imgH="215640" progId="Equation.3">
                  <p:embed/>
                </p:oleObj>
              </mc:Choice>
              <mc:Fallback>
                <p:oleObj name="公式" r:id="rId7" imgW="1612800" imgH="215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7363" y="2438400"/>
                        <a:ext cx="3195637"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9">
            <a:extLst>
              <a:ext uri="{FF2B5EF4-FFF2-40B4-BE49-F238E27FC236}">
                <a16:creationId xmlns:a16="http://schemas.microsoft.com/office/drawing/2014/main" id="{0DF148B4-F238-44A6-B8CB-1597B0C5704B}"/>
              </a:ext>
            </a:extLst>
          </p:cNvPr>
          <p:cNvGraphicFramePr>
            <a:graphicFrameLocks noChangeAspect="1"/>
          </p:cNvGraphicFramePr>
          <p:nvPr/>
        </p:nvGraphicFramePr>
        <p:xfrm>
          <a:off x="3538538" y="2824163"/>
          <a:ext cx="2195512" cy="509587"/>
        </p:xfrm>
        <a:graphic>
          <a:graphicData uri="http://schemas.openxmlformats.org/presentationml/2006/ole">
            <mc:AlternateContent xmlns:mc="http://schemas.openxmlformats.org/markup-compatibility/2006">
              <mc:Choice xmlns:v="urn:schemas-microsoft-com:vml" Requires="v">
                <p:oleObj spid="_x0000_s5138" name="公式" r:id="rId9" imgW="965160" imgH="228600" progId="Equation.3">
                  <p:embed/>
                </p:oleObj>
              </mc:Choice>
              <mc:Fallback>
                <p:oleObj name="公式" r:id="rId9" imgW="965160" imgH="228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8538" y="2824163"/>
                        <a:ext cx="2195512"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10">
            <a:extLst>
              <a:ext uri="{FF2B5EF4-FFF2-40B4-BE49-F238E27FC236}">
                <a16:creationId xmlns:a16="http://schemas.microsoft.com/office/drawing/2014/main" id="{0E4B8970-E631-4A3D-BE54-B34E77B170AF}"/>
              </a:ext>
            </a:extLst>
          </p:cNvPr>
          <p:cNvGraphicFramePr>
            <a:graphicFrameLocks noChangeAspect="1"/>
          </p:cNvGraphicFramePr>
          <p:nvPr/>
        </p:nvGraphicFramePr>
        <p:xfrm>
          <a:off x="3538538" y="3357563"/>
          <a:ext cx="2209800" cy="506412"/>
        </p:xfrm>
        <a:graphic>
          <a:graphicData uri="http://schemas.openxmlformats.org/presentationml/2006/ole">
            <mc:AlternateContent xmlns:mc="http://schemas.openxmlformats.org/markup-compatibility/2006">
              <mc:Choice xmlns:v="urn:schemas-microsoft-com:vml" Requires="v">
                <p:oleObj spid="_x0000_s5139" name="公式" r:id="rId11" imgW="977760" imgH="228600" progId="Equation.3">
                  <p:embed/>
                </p:oleObj>
              </mc:Choice>
              <mc:Fallback>
                <p:oleObj name="公式" r:id="rId11" imgW="977760" imgH="2286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8538" y="3357563"/>
                        <a:ext cx="220980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3" name="Text Box 11">
            <a:extLst>
              <a:ext uri="{FF2B5EF4-FFF2-40B4-BE49-F238E27FC236}">
                <a16:creationId xmlns:a16="http://schemas.microsoft.com/office/drawing/2014/main" id="{5768F0A8-9F2A-4B1C-9039-4BF054E8FF1E}"/>
              </a:ext>
            </a:extLst>
          </p:cNvPr>
          <p:cNvSpPr txBox="1">
            <a:spLocks noChangeArrowheads="1"/>
          </p:cNvSpPr>
          <p:nvPr/>
        </p:nvSpPr>
        <p:spPr bwMode="auto">
          <a:xfrm>
            <a:off x="1295400" y="396240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合位移</a:t>
            </a:r>
          </a:p>
        </p:txBody>
      </p:sp>
      <p:graphicFrame>
        <p:nvGraphicFramePr>
          <p:cNvPr id="5127" name="Object 12">
            <a:extLst>
              <a:ext uri="{FF2B5EF4-FFF2-40B4-BE49-F238E27FC236}">
                <a16:creationId xmlns:a16="http://schemas.microsoft.com/office/drawing/2014/main" id="{7B3DEAE5-66F4-4383-95D8-EE4AA9206F9E}"/>
              </a:ext>
            </a:extLst>
          </p:cNvPr>
          <p:cNvGraphicFramePr>
            <a:graphicFrameLocks noChangeAspect="1"/>
          </p:cNvGraphicFramePr>
          <p:nvPr/>
        </p:nvGraphicFramePr>
        <p:xfrm>
          <a:off x="2514600" y="3930650"/>
          <a:ext cx="1752600" cy="488950"/>
        </p:xfrm>
        <a:graphic>
          <a:graphicData uri="http://schemas.openxmlformats.org/presentationml/2006/ole">
            <mc:AlternateContent xmlns:mc="http://schemas.openxmlformats.org/markup-compatibility/2006">
              <mc:Choice xmlns:v="urn:schemas-microsoft-com:vml" Requires="v">
                <p:oleObj spid="_x0000_s5140" name="公式" r:id="rId13" imgW="736560" imgH="215640" progId="Equation.3">
                  <p:embed/>
                </p:oleObj>
              </mc:Choice>
              <mc:Fallback>
                <p:oleObj name="公式" r:id="rId13" imgW="736560" imgH="21564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0" y="3930650"/>
                        <a:ext cx="17526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13">
            <a:extLst>
              <a:ext uri="{FF2B5EF4-FFF2-40B4-BE49-F238E27FC236}">
                <a16:creationId xmlns:a16="http://schemas.microsoft.com/office/drawing/2014/main" id="{BEA2DA4C-BE9E-4BA0-8D7F-5505C28E7E83}"/>
              </a:ext>
            </a:extLst>
          </p:cNvPr>
          <p:cNvGraphicFramePr>
            <a:graphicFrameLocks noChangeAspect="1"/>
          </p:cNvGraphicFramePr>
          <p:nvPr/>
        </p:nvGraphicFramePr>
        <p:xfrm>
          <a:off x="4267200" y="3962400"/>
          <a:ext cx="3236913" cy="501650"/>
        </p:xfrm>
        <a:graphic>
          <a:graphicData uri="http://schemas.openxmlformats.org/presentationml/2006/ole">
            <mc:AlternateContent xmlns:mc="http://schemas.openxmlformats.org/markup-compatibility/2006">
              <mc:Choice xmlns:v="urn:schemas-microsoft-com:vml" Requires="v">
                <p:oleObj spid="_x0000_s5141" name="公式" r:id="rId15" imgW="1536480" imgH="228600" progId="Equation.3">
                  <p:embed/>
                </p:oleObj>
              </mc:Choice>
              <mc:Fallback>
                <p:oleObj name="公式" r:id="rId15" imgW="1536480" imgH="22860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67200" y="3962400"/>
                        <a:ext cx="3236913"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4" name="Text Box 14">
            <a:extLst>
              <a:ext uri="{FF2B5EF4-FFF2-40B4-BE49-F238E27FC236}">
                <a16:creationId xmlns:a16="http://schemas.microsoft.com/office/drawing/2014/main" id="{2967DDD3-EE1F-4ACF-927B-35D44F95FB53}"/>
              </a:ext>
            </a:extLst>
          </p:cNvPr>
          <p:cNvSpPr txBox="1">
            <a:spLocks noChangeArrowheads="1"/>
          </p:cNvSpPr>
          <p:nvPr/>
        </p:nvSpPr>
        <p:spPr bwMode="auto">
          <a:xfrm>
            <a:off x="1295400" y="4592638"/>
            <a:ext cx="6645275"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t>        </a:t>
            </a:r>
            <a:r>
              <a:rPr lang="zh-CN" altLang="en-US"/>
              <a:t>可用两分振动的位移时间曲线得出合振动的位移时间曲线，合振动不再是简谐振动，但却有周期性</a:t>
            </a:r>
            <a:r>
              <a:rPr lang="en-US" altLang="zh-CN"/>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722" name="Group 2">
            <a:extLst>
              <a:ext uri="{FF2B5EF4-FFF2-40B4-BE49-F238E27FC236}">
                <a16:creationId xmlns:a16="http://schemas.microsoft.com/office/drawing/2014/main" id="{509D1658-40D3-4EDF-8B84-FCE85221D22B}"/>
              </a:ext>
            </a:extLst>
          </p:cNvPr>
          <p:cNvGrpSpPr>
            <a:grpSpLocks/>
          </p:cNvGrpSpPr>
          <p:nvPr/>
        </p:nvGrpSpPr>
        <p:grpSpPr bwMode="auto">
          <a:xfrm>
            <a:off x="990600" y="2020888"/>
            <a:ext cx="3314700" cy="1668462"/>
            <a:chOff x="624" y="1273"/>
            <a:chExt cx="2088" cy="1051"/>
          </a:xfrm>
        </p:grpSpPr>
        <p:sp>
          <p:nvSpPr>
            <p:cNvPr id="30784" name="Line 3">
              <a:extLst>
                <a:ext uri="{FF2B5EF4-FFF2-40B4-BE49-F238E27FC236}">
                  <a16:creationId xmlns:a16="http://schemas.microsoft.com/office/drawing/2014/main" id="{C457ABC5-31DF-4B1B-AC66-8844258931F9}"/>
                </a:ext>
              </a:extLst>
            </p:cNvPr>
            <p:cNvSpPr>
              <a:spLocks noChangeShapeType="1"/>
            </p:cNvSpPr>
            <p:nvPr/>
          </p:nvSpPr>
          <p:spPr bwMode="auto">
            <a:xfrm>
              <a:off x="847" y="1791"/>
              <a:ext cx="183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85" name="Line 4">
              <a:extLst>
                <a:ext uri="{FF2B5EF4-FFF2-40B4-BE49-F238E27FC236}">
                  <a16:creationId xmlns:a16="http://schemas.microsoft.com/office/drawing/2014/main" id="{5C119AFC-151A-4C67-893B-8B8F4A362401}"/>
                </a:ext>
              </a:extLst>
            </p:cNvPr>
            <p:cNvSpPr>
              <a:spLocks noChangeShapeType="1"/>
            </p:cNvSpPr>
            <p:nvPr/>
          </p:nvSpPr>
          <p:spPr bwMode="auto">
            <a:xfrm flipV="1">
              <a:off x="856" y="1338"/>
              <a:ext cx="6" cy="82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86" name="Text Box 5">
              <a:extLst>
                <a:ext uri="{FF2B5EF4-FFF2-40B4-BE49-F238E27FC236}">
                  <a16:creationId xmlns:a16="http://schemas.microsoft.com/office/drawing/2014/main" id="{547B0638-852E-43B6-85DE-DA81DBD0F165}"/>
                </a:ext>
              </a:extLst>
            </p:cNvPr>
            <p:cNvSpPr txBox="1">
              <a:spLocks noChangeArrowheads="1"/>
            </p:cNvSpPr>
            <p:nvPr/>
          </p:nvSpPr>
          <p:spPr bwMode="auto">
            <a:xfrm>
              <a:off x="2543" y="1791"/>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t</a:t>
              </a:r>
            </a:p>
          </p:txBody>
        </p:sp>
        <p:sp>
          <p:nvSpPr>
            <p:cNvPr id="30787" name="Text Box 6">
              <a:extLst>
                <a:ext uri="{FF2B5EF4-FFF2-40B4-BE49-F238E27FC236}">
                  <a16:creationId xmlns:a16="http://schemas.microsoft.com/office/drawing/2014/main" id="{D95B2392-9AC2-44EF-BD4B-4A11CA6DC9AE}"/>
                </a:ext>
              </a:extLst>
            </p:cNvPr>
            <p:cNvSpPr txBox="1">
              <a:spLocks noChangeArrowheads="1"/>
            </p:cNvSpPr>
            <p:nvPr/>
          </p:nvSpPr>
          <p:spPr bwMode="auto">
            <a:xfrm>
              <a:off x="645" y="127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p>
          </p:txBody>
        </p:sp>
        <p:sp>
          <p:nvSpPr>
            <p:cNvPr id="30788" name="Text Box 7">
              <a:extLst>
                <a:ext uri="{FF2B5EF4-FFF2-40B4-BE49-F238E27FC236}">
                  <a16:creationId xmlns:a16="http://schemas.microsoft.com/office/drawing/2014/main" id="{A119B5C5-82B7-4412-AC55-3BFABB2EDCEE}"/>
                </a:ext>
              </a:extLst>
            </p:cNvPr>
            <p:cNvSpPr txBox="1">
              <a:spLocks noChangeArrowheads="1"/>
            </p:cNvSpPr>
            <p:nvPr/>
          </p:nvSpPr>
          <p:spPr bwMode="auto">
            <a:xfrm>
              <a:off x="624" y="172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sp>
          <p:nvSpPr>
            <p:cNvPr id="30789" name="Line 8">
              <a:extLst>
                <a:ext uri="{FF2B5EF4-FFF2-40B4-BE49-F238E27FC236}">
                  <a16:creationId xmlns:a16="http://schemas.microsoft.com/office/drawing/2014/main" id="{679FF186-C34A-4F02-9B07-8A20A69BE2FE}"/>
                </a:ext>
              </a:extLst>
            </p:cNvPr>
            <p:cNvSpPr>
              <a:spLocks noChangeShapeType="1"/>
            </p:cNvSpPr>
            <p:nvPr/>
          </p:nvSpPr>
          <p:spPr bwMode="auto">
            <a:xfrm>
              <a:off x="627" y="1784"/>
              <a:ext cx="19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0" name="Line 9">
              <a:extLst>
                <a:ext uri="{FF2B5EF4-FFF2-40B4-BE49-F238E27FC236}">
                  <a16:creationId xmlns:a16="http://schemas.microsoft.com/office/drawing/2014/main" id="{46878864-DEFE-450A-95FC-FF96E514D502}"/>
                </a:ext>
              </a:extLst>
            </p:cNvPr>
            <p:cNvSpPr>
              <a:spLocks noChangeShapeType="1"/>
            </p:cNvSpPr>
            <p:nvPr/>
          </p:nvSpPr>
          <p:spPr bwMode="auto">
            <a:xfrm flipH="1">
              <a:off x="2017" y="1626"/>
              <a:ext cx="0" cy="5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1" name="Freeform 10">
              <a:extLst>
                <a:ext uri="{FF2B5EF4-FFF2-40B4-BE49-F238E27FC236}">
                  <a16:creationId xmlns:a16="http://schemas.microsoft.com/office/drawing/2014/main" id="{E296D749-9277-4625-BF6F-87C5494E5C4F}"/>
                </a:ext>
              </a:extLst>
            </p:cNvPr>
            <p:cNvSpPr>
              <a:spLocks/>
            </p:cNvSpPr>
            <p:nvPr/>
          </p:nvSpPr>
          <p:spPr bwMode="auto">
            <a:xfrm>
              <a:off x="850" y="1605"/>
              <a:ext cx="1725" cy="357"/>
            </a:xfrm>
            <a:custGeom>
              <a:avLst/>
              <a:gdLst>
                <a:gd name="T0" fmla="*/ 0 w 3612"/>
                <a:gd name="T1" fmla="*/ 0 h 812"/>
                <a:gd name="T2" fmla="*/ 138 w 3612"/>
                <a:gd name="T3" fmla="*/ 78 h 812"/>
                <a:gd name="T4" fmla="*/ 284 w 3612"/>
                <a:gd name="T5" fmla="*/ 157 h 812"/>
                <a:gd name="T6" fmla="*/ 418 w 3612"/>
                <a:gd name="T7" fmla="*/ 80 h 812"/>
                <a:gd name="T8" fmla="*/ 559 w 3612"/>
                <a:gd name="T9" fmla="*/ 2 h 812"/>
                <a:gd name="T10" fmla="*/ 696 w 3612"/>
                <a:gd name="T11" fmla="*/ 80 h 812"/>
                <a:gd name="T12" fmla="*/ 824 w 3612"/>
                <a:gd name="T13" fmla="*/ 156 h 812"/>
                <a:gd name="T14" fmla="*/ 0 60000 65536"/>
                <a:gd name="T15" fmla="*/ 0 60000 65536"/>
                <a:gd name="T16" fmla="*/ 0 60000 65536"/>
                <a:gd name="T17" fmla="*/ 0 60000 65536"/>
                <a:gd name="T18" fmla="*/ 0 60000 65536"/>
                <a:gd name="T19" fmla="*/ 0 60000 65536"/>
                <a:gd name="T20" fmla="*/ 0 60000 65536"/>
                <a:gd name="T21" fmla="*/ 0 w 3612"/>
                <a:gd name="T22" fmla="*/ 0 h 812"/>
                <a:gd name="T23" fmla="*/ 3612 w 3612"/>
                <a:gd name="T24" fmla="*/ 812 h 8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2" h="812">
                  <a:moveTo>
                    <a:pt x="0" y="0"/>
                  </a:moveTo>
                  <a:cubicBezTo>
                    <a:pt x="200" y="134"/>
                    <a:pt x="401" y="271"/>
                    <a:pt x="607" y="405"/>
                  </a:cubicBezTo>
                  <a:cubicBezTo>
                    <a:pt x="814" y="539"/>
                    <a:pt x="1040" y="810"/>
                    <a:pt x="1244" y="811"/>
                  </a:cubicBezTo>
                  <a:cubicBezTo>
                    <a:pt x="1448" y="812"/>
                    <a:pt x="1631" y="546"/>
                    <a:pt x="1832" y="412"/>
                  </a:cubicBezTo>
                  <a:cubicBezTo>
                    <a:pt x="2033" y="278"/>
                    <a:pt x="2250" y="8"/>
                    <a:pt x="2453" y="8"/>
                  </a:cubicBezTo>
                  <a:cubicBezTo>
                    <a:pt x="2656" y="8"/>
                    <a:pt x="2858" y="279"/>
                    <a:pt x="3051" y="412"/>
                  </a:cubicBezTo>
                  <a:cubicBezTo>
                    <a:pt x="3244" y="545"/>
                    <a:pt x="3495" y="725"/>
                    <a:pt x="3612" y="808"/>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92" name="Line 11">
              <a:extLst>
                <a:ext uri="{FF2B5EF4-FFF2-40B4-BE49-F238E27FC236}">
                  <a16:creationId xmlns:a16="http://schemas.microsoft.com/office/drawing/2014/main" id="{B8246887-DB1C-42A8-9BFA-9A87FBC8F323}"/>
                </a:ext>
              </a:extLst>
            </p:cNvPr>
            <p:cNvSpPr>
              <a:spLocks noChangeShapeType="1"/>
            </p:cNvSpPr>
            <p:nvPr/>
          </p:nvSpPr>
          <p:spPr bwMode="auto">
            <a:xfrm>
              <a:off x="864" y="2064"/>
              <a:ext cx="1167"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93" name="Text Box 12">
              <a:extLst>
                <a:ext uri="{FF2B5EF4-FFF2-40B4-BE49-F238E27FC236}">
                  <a16:creationId xmlns:a16="http://schemas.microsoft.com/office/drawing/2014/main" id="{CB48A8B4-EA0E-4B29-AD2C-B2CF9C718B66}"/>
                </a:ext>
              </a:extLst>
            </p:cNvPr>
            <p:cNvSpPr txBox="1">
              <a:spLocks noChangeArrowheads="1"/>
            </p:cNvSpPr>
            <p:nvPr/>
          </p:nvSpPr>
          <p:spPr bwMode="auto">
            <a:xfrm>
              <a:off x="1104" y="2036"/>
              <a:ext cx="6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T</a:t>
              </a:r>
              <a:r>
                <a:rPr lang="en-US" altLang="zh-CN" baseline="-25000"/>
                <a:t>2</a:t>
              </a:r>
              <a:r>
                <a:rPr lang="en-US" altLang="zh-CN"/>
                <a:t>= 6s</a:t>
              </a:r>
            </a:p>
          </p:txBody>
        </p:sp>
      </p:grpSp>
      <p:grpSp>
        <p:nvGrpSpPr>
          <p:cNvPr id="30723" name="Group 13">
            <a:extLst>
              <a:ext uri="{FF2B5EF4-FFF2-40B4-BE49-F238E27FC236}">
                <a16:creationId xmlns:a16="http://schemas.microsoft.com/office/drawing/2014/main" id="{0F2642EA-EAE1-4B36-B649-1BE2E37FDD97}"/>
              </a:ext>
            </a:extLst>
          </p:cNvPr>
          <p:cNvGrpSpPr>
            <a:grpSpLocks/>
          </p:cNvGrpSpPr>
          <p:nvPr/>
        </p:nvGrpSpPr>
        <p:grpSpPr bwMode="auto">
          <a:xfrm>
            <a:off x="1028700" y="3581400"/>
            <a:ext cx="3314700" cy="1981200"/>
            <a:chOff x="648" y="2208"/>
            <a:chExt cx="2088" cy="1248"/>
          </a:xfrm>
        </p:grpSpPr>
        <p:sp>
          <p:nvSpPr>
            <p:cNvPr id="30774" name="Line 14">
              <a:extLst>
                <a:ext uri="{FF2B5EF4-FFF2-40B4-BE49-F238E27FC236}">
                  <a16:creationId xmlns:a16="http://schemas.microsoft.com/office/drawing/2014/main" id="{4F5E653F-314E-427E-9132-291B9EFB8FE6}"/>
                </a:ext>
              </a:extLst>
            </p:cNvPr>
            <p:cNvSpPr>
              <a:spLocks noChangeShapeType="1"/>
            </p:cNvSpPr>
            <p:nvPr/>
          </p:nvSpPr>
          <p:spPr bwMode="auto">
            <a:xfrm>
              <a:off x="871" y="2832"/>
              <a:ext cx="183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75" name="Line 15">
              <a:extLst>
                <a:ext uri="{FF2B5EF4-FFF2-40B4-BE49-F238E27FC236}">
                  <a16:creationId xmlns:a16="http://schemas.microsoft.com/office/drawing/2014/main" id="{0BB2F974-0BA4-45C2-ADEA-64BB533A8AAD}"/>
                </a:ext>
              </a:extLst>
            </p:cNvPr>
            <p:cNvSpPr>
              <a:spLocks noChangeShapeType="1"/>
            </p:cNvSpPr>
            <p:nvPr/>
          </p:nvSpPr>
          <p:spPr bwMode="auto">
            <a:xfrm flipV="1">
              <a:off x="864" y="2304"/>
              <a:ext cx="7" cy="100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76" name="Text Box 16">
              <a:extLst>
                <a:ext uri="{FF2B5EF4-FFF2-40B4-BE49-F238E27FC236}">
                  <a16:creationId xmlns:a16="http://schemas.microsoft.com/office/drawing/2014/main" id="{E032C383-4A13-4D3F-8711-ACD0BDA1829C}"/>
                </a:ext>
              </a:extLst>
            </p:cNvPr>
            <p:cNvSpPr txBox="1">
              <a:spLocks noChangeArrowheads="1"/>
            </p:cNvSpPr>
            <p:nvPr/>
          </p:nvSpPr>
          <p:spPr bwMode="auto">
            <a:xfrm>
              <a:off x="2567" y="283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t</a:t>
              </a:r>
            </a:p>
          </p:txBody>
        </p:sp>
        <p:sp>
          <p:nvSpPr>
            <p:cNvPr id="30777" name="Text Box 17">
              <a:extLst>
                <a:ext uri="{FF2B5EF4-FFF2-40B4-BE49-F238E27FC236}">
                  <a16:creationId xmlns:a16="http://schemas.microsoft.com/office/drawing/2014/main" id="{1030D448-1FBD-4D6B-97B7-7FC350559D71}"/>
                </a:ext>
              </a:extLst>
            </p:cNvPr>
            <p:cNvSpPr txBox="1">
              <a:spLocks noChangeArrowheads="1"/>
            </p:cNvSpPr>
            <p:nvPr/>
          </p:nvSpPr>
          <p:spPr bwMode="auto">
            <a:xfrm>
              <a:off x="648" y="22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p>
          </p:txBody>
        </p:sp>
        <p:sp>
          <p:nvSpPr>
            <p:cNvPr id="30778" name="Text Box 18">
              <a:extLst>
                <a:ext uri="{FF2B5EF4-FFF2-40B4-BE49-F238E27FC236}">
                  <a16:creationId xmlns:a16="http://schemas.microsoft.com/office/drawing/2014/main" id="{F71FCE9F-9F38-4B85-84CD-ED633FE18B43}"/>
                </a:ext>
              </a:extLst>
            </p:cNvPr>
            <p:cNvSpPr txBox="1">
              <a:spLocks noChangeArrowheads="1"/>
            </p:cNvSpPr>
            <p:nvPr/>
          </p:nvSpPr>
          <p:spPr bwMode="auto">
            <a:xfrm>
              <a:off x="648" y="278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sp>
          <p:nvSpPr>
            <p:cNvPr id="30779" name="Line 19">
              <a:extLst>
                <a:ext uri="{FF2B5EF4-FFF2-40B4-BE49-F238E27FC236}">
                  <a16:creationId xmlns:a16="http://schemas.microsoft.com/office/drawing/2014/main" id="{DC87FACD-6D81-4068-9A71-570CF537DBAA}"/>
                </a:ext>
              </a:extLst>
            </p:cNvPr>
            <p:cNvSpPr>
              <a:spLocks noChangeShapeType="1"/>
            </p:cNvSpPr>
            <p:nvPr/>
          </p:nvSpPr>
          <p:spPr bwMode="auto">
            <a:xfrm>
              <a:off x="654" y="2829"/>
              <a:ext cx="19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0" name="Freeform 20">
              <a:extLst>
                <a:ext uri="{FF2B5EF4-FFF2-40B4-BE49-F238E27FC236}">
                  <a16:creationId xmlns:a16="http://schemas.microsoft.com/office/drawing/2014/main" id="{15D1C191-8DC4-4765-BE43-2CBBA0B7AC9D}"/>
                </a:ext>
              </a:extLst>
            </p:cNvPr>
            <p:cNvSpPr>
              <a:spLocks/>
            </p:cNvSpPr>
            <p:nvPr/>
          </p:nvSpPr>
          <p:spPr bwMode="auto">
            <a:xfrm>
              <a:off x="880" y="2504"/>
              <a:ext cx="1610" cy="643"/>
            </a:xfrm>
            <a:custGeom>
              <a:avLst/>
              <a:gdLst>
                <a:gd name="T0" fmla="*/ 0 w 1610"/>
                <a:gd name="T1" fmla="*/ 0 h 643"/>
                <a:gd name="T2" fmla="*/ 80 w 1610"/>
                <a:gd name="T3" fmla="*/ 325 h 643"/>
                <a:gd name="T4" fmla="*/ 194 w 1610"/>
                <a:gd name="T5" fmla="*/ 404 h 643"/>
                <a:gd name="T6" fmla="*/ 277 w 1610"/>
                <a:gd name="T7" fmla="*/ 327 h 643"/>
                <a:gd name="T8" fmla="*/ 374 w 1610"/>
                <a:gd name="T9" fmla="*/ 254 h 643"/>
                <a:gd name="T10" fmla="*/ 479 w 1610"/>
                <a:gd name="T11" fmla="*/ 329 h 643"/>
                <a:gd name="T12" fmla="*/ 576 w 1610"/>
                <a:gd name="T13" fmla="*/ 643 h 643"/>
                <a:gd name="T14" fmla="*/ 659 w 1610"/>
                <a:gd name="T15" fmla="*/ 329 h 643"/>
                <a:gd name="T16" fmla="*/ 755 w 1610"/>
                <a:gd name="T17" fmla="*/ 254 h 643"/>
                <a:gd name="T18" fmla="*/ 850 w 1610"/>
                <a:gd name="T19" fmla="*/ 333 h 643"/>
                <a:gd name="T20" fmla="*/ 957 w 1610"/>
                <a:gd name="T21" fmla="*/ 404 h 643"/>
                <a:gd name="T22" fmla="*/ 1041 w 1610"/>
                <a:gd name="T23" fmla="*/ 329 h 643"/>
                <a:gd name="T24" fmla="*/ 1137 w 1610"/>
                <a:gd name="T25" fmla="*/ 0 h 643"/>
                <a:gd name="T26" fmla="*/ 1236 w 1610"/>
                <a:gd name="T27" fmla="*/ 331 h 643"/>
                <a:gd name="T28" fmla="*/ 1331 w 1610"/>
                <a:gd name="T29" fmla="*/ 389 h 643"/>
                <a:gd name="T30" fmla="*/ 1423 w 1610"/>
                <a:gd name="T31" fmla="*/ 325 h 643"/>
                <a:gd name="T32" fmla="*/ 1533 w 1610"/>
                <a:gd name="T33" fmla="*/ 262 h 643"/>
                <a:gd name="T34" fmla="*/ 1610 w 1610"/>
                <a:gd name="T35" fmla="*/ 325 h 6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0"/>
                <a:gd name="T55" fmla="*/ 0 h 643"/>
                <a:gd name="T56" fmla="*/ 1610 w 1610"/>
                <a:gd name="T57" fmla="*/ 643 h 6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0" h="643">
                  <a:moveTo>
                    <a:pt x="0" y="0"/>
                  </a:moveTo>
                  <a:cubicBezTo>
                    <a:pt x="13" y="55"/>
                    <a:pt x="48" y="258"/>
                    <a:pt x="80" y="325"/>
                  </a:cubicBezTo>
                  <a:cubicBezTo>
                    <a:pt x="112" y="392"/>
                    <a:pt x="161" y="404"/>
                    <a:pt x="194" y="404"/>
                  </a:cubicBezTo>
                  <a:cubicBezTo>
                    <a:pt x="227" y="404"/>
                    <a:pt x="247" y="352"/>
                    <a:pt x="277" y="327"/>
                  </a:cubicBezTo>
                  <a:cubicBezTo>
                    <a:pt x="307" y="302"/>
                    <a:pt x="340" y="254"/>
                    <a:pt x="374" y="254"/>
                  </a:cubicBezTo>
                  <a:cubicBezTo>
                    <a:pt x="408" y="254"/>
                    <a:pt x="445" y="264"/>
                    <a:pt x="479" y="329"/>
                  </a:cubicBezTo>
                  <a:cubicBezTo>
                    <a:pt x="513" y="394"/>
                    <a:pt x="546" y="643"/>
                    <a:pt x="576" y="643"/>
                  </a:cubicBezTo>
                  <a:cubicBezTo>
                    <a:pt x="606" y="643"/>
                    <a:pt x="629" y="394"/>
                    <a:pt x="659" y="329"/>
                  </a:cubicBezTo>
                  <a:cubicBezTo>
                    <a:pt x="689" y="264"/>
                    <a:pt x="723" y="253"/>
                    <a:pt x="755" y="254"/>
                  </a:cubicBezTo>
                  <a:cubicBezTo>
                    <a:pt x="787" y="255"/>
                    <a:pt x="816" y="308"/>
                    <a:pt x="850" y="333"/>
                  </a:cubicBezTo>
                  <a:cubicBezTo>
                    <a:pt x="884" y="358"/>
                    <a:pt x="925" y="405"/>
                    <a:pt x="957" y="404"/>
                  </a:cubicBezTo>
                  <a:cubicBezTo>
                    <a:pt x="989" y="403"/>
                    <a:pt x="1011" y="396"/>
                    <a:pt x="1041" y="329"/>
                  </a:cubicBezTo>
                  <a:cubicBezTo>
                    <a:pt x="1071" y="262"/>
                    <a:pt x="1105" y="0"/>
                    <a:pt x="1137" y="0"/>
                  </a:cubicBezTo>
                  <a:cubicBezTo>
                    <a:pt x="1169" y="0"/>
                    <a:pt x="1204" y="266"/>
                    <a:pt x="1236" y="331"/>
                  </a:cubicBezTo>
                  <a:cubicBezTo>
                    <a:pt x="1268" y="396"/>
                    <a:pt x="1300" y="390"/>
                    <a:pt x="1331" y="389"/>
                  </a:cubicBezTo>
                  <a:cubicBezTo>
                    <a:pt x="1362" y="388"/>
                    <a:pt x="1389" y="346"/>
                    <a:pt x="1423" y="325"/>
                  </a:cubicBezTo>
                  <a:cubicBezTo>
                    <a:pt x="1457" y="304"/>
                    <a:pt x="1502" y="262"/>
                    <a:pt x="1533" y="262"/>
                  </a:cubicBezTo>
                  <a:cubicBezTo>
                    <a:pt x="1564" y="262"/>
                    <a:pt x="1594" y="312"/>
                    <a:pt x="1610" y="325"/>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81" name="Line 21">
              <a:extLst>
                <a:ext uri="{FF2B5EF4-FFF2-40B4-BE49-F238E27FC236}">
                  <a16:creationId xmlns:a16="http://schemas.microsoft.com/office/drawing/2014/main" id="{6D736D1D-94FB-4498-8E2D-EBECC3BA698F}"/>
                </a:ext>
              </a:extLst>
            </p:cNvPr>
            <p:cNvSpPr>
              <a:spLocks noChangeShapeType="1"/>
            </p:cNvSpPr>
            <p:nvPr/>
          </p:nvSpPr>
          <p:spPr bwMode="auto">
            <a:xfrm>
              <a:off x="855" y="3216"/>
              <a:ext cx="1161"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82" name="Line 22">
              <a:extLst>
                <a:ext uri="{FF2B5EF4-FFF2-40B4-BE49-F238E27FC236}">
                  <a16:creationId xmlns:a16="http://schemas.microsoft.com/office/drawing/2014/main" id="{487E1FD1-4B29-47F6-9EE5-242E966D77CF}"/>
                </a:ext>
              </a:extLst>
            </p:cNvPr>
            <p:cNvSpPr>
              <a:spLocks noChangeShapeType="1"/>
            </p:cNvSpPr>
            <p:nvPr/>
          </p:nvSpPr>
          <p:spPr bwMode="auto">
            <a:xfrm flipH="1">
              <a:off x="2016" y="2519"/>
              <a:ext cx="1" cy="7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3" name="Text Box 23">
              <a:extLst>
                <a:ext uri="{FF2B5EF4-FFF2-40B4-BE49-F238E27FC236}">
                  <a16:creationId xmlns:a16="http://schemas.microsoft.com/office/drawing/2014/main" id="{1277F880-B615-47AA-9FF5-2123141D46BD}"/>
                </a:ext>
              </a:extLst>
            </p:cNvPr>
            <p:cNvSpPr txBox="1">
              <a:spLocks noChangeArrowheads="1"/>
            </p:cNvSpPr>
            <p:nvPr/>
          </p:nvSpPr>
          <p:spPr bwMode="auto">
            <a:xfrm>
              <a:off x="1104" y="3168"/>
              <a:ext cx="6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T = </a:t>
              </a:r>
              <a:r>
                <a:rPr lang="en-US" altLang="zh-CN"/>
                <a:t>6s</a:t>
              </a:r>
            </a:p>
          </p:txBody>
        </p:sp>
      </p:grpSp>
      <p:grpSp>
        <p:nvGrpSpPr>
          <p:cNvPr id="30724" name="Group 24">
            <a:extLst>
              <a:ext uri="{FF2B5EF4-FFF2-40B4-BE49-F238E27FC236}">
                <a16:creationId xmlns:a16="http://schemas.microsoft.com/office/drawing/2014/main" id="{6FAF502D-4E36-458C-8E39-2E8EAB45BE6F}"/>
              </a:ext>
            </a:extLst>
          </p:cNvPr>
          <p:cNvGrpSpPr>
            <a:grpSpLocks/>
          </p:cNvGrpSpPr>
          <p:nvPr/>
        </p:nvGrpSpPr>
        <p:grpSpPr bwMode="auto">
          <a:xfrm>
            <a:off x="4533900" y="625475"/>
            <a:ext cx="3314700" cy="1558925"/>
            <a:chOff x="2856" y="394"/>
            <a:chExt cx="2088" cy="982"/>
          </a:xfrm>
        </p:grpSpPr>
        <p:grpSp>
          <p:nvGrpSpPr>
            <p:cNvPr id="30762" name="Group 25">
              <a:extLst>
                <a:ext uri="{FF2B5EF4-FFF2-40B4-BE49-F238E27FC236}">
                  <a16:creationId xmlns:a16="http://schemas.microsoft.com/office/drawing/2014/main" id="{4157C0B7-0EB7-459B-9CC1-8EA82DB6AC70}"/>
                </a:ext>
              </a:extLst>
            </p:cNvPr>
            <p:cNvGrpSpPr>
              <a:grpSpLocks/>
            </p:cNvGrpSpPr>
            <p:nvPr/>
          </p:nvGrpSpPr>
          <p:grpSpPr bwMode="auto">
            <a:xfrm>
              <a:off x="2856" y="394"/>
              <a:ext cx="2088" cy="775"/>
              <a:chOff x="2856" y="394"/>
              <a:chExt cx="2088" cy="775"/>
            </a:xfrm>
          </p:grpSpPr>
          <p:sp>
            <p:nvSpPr>
              <p:cNvPr id="30764" name="Line 26">
                <a:extLst>
                  <a:ext uri="{FF2B5EF4-FFF2-40B4-BE49-F238E27FC236}">
                    <a16:creationId xmlns:a16="http://schemas.microsoft.com/office/drawing/2014/main" id="{219562F8-E420-4A51-946A-85603A80FD88}"/>
                  </a:ext>
                </a:extLst>
              </p:cNvPr>
              <p:cNvSpPr>
                <a:spLocks noChangeShapeType="1"/>
              </p:cNvSpPr>
              <p:nvPr/>
            </p:nvSpPr>
            <p:spPr bwMode="auto">
              <a:xfrm>
                <a:off x="3079" y="881"/>
                <a:ext cx="183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65" name="Line 27">
                <a:extLst>
                  <a:ext uri="{FF2B5EF4-FFF2-40B4-BE49-F238E27FC236}">
                    <a16:creationId xmlns:a16="http://schemas.microsoft.com/office/drawing/2014/main" id="{4B1E8975-BBC3-406A-B1D5-D1B7E2DDEBBC}"/>
                  </a:ext>
                </a:extLst>
              </p:cNvPr>
              <p:cNvSpPr>
                <a:spLocks noChangeShapeType="1"/>
              </p:cNvSpPr>
              <p:nvPr/>
            </p:nvSpPr>
            <p:spPr bwMode="auto">
              <a:xfrm flipV="1">
                <a:off x="3079" y="464"/>
                <a:ext cx="8" cy="68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66" name="Text Box 28">
                <a:extLst>
                  <a:ext uri="{FF2B5EF4-FFF2-40B4-BE49-F238E27FC236}">
                    <a16:creationId xmlns:a16="http://schemas.microsoft.com/office/drawing/2014/main" id="{76E69876-63B9-4303-8F6B-C0767DE13BBC}"/>
                  </a:ext>
                </a:extLst>
              </p:cNvPr>
              <p:cNvSpPr txBox="1">
                <a:spLocks noChangeArrowheads="1"/>
              </p:cNvSpPr>
              <p:nvPr/>
            </p:nvSpPr>
            <p:spPr bwMode="auto">
              <a:xfrm>
                <a:off x="4775" y="881"/>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t</a:t>
                </a:r>
              </a:p>
            </p:txBody>
          </p:sp>
          <p:sp>
            <p:nvSpPr>
              <p:cNvPr id="30767" name="Text Box 29">
                <a:extLst>
                  <a:ext uri="{FF2B5EF4-FFF2-40B4-BE49-F238E27FC236}">
                    <a16:creationId xmlns:a16="http://schemas.microsoft.com/office/drawing/2014/main" id="{93C828EF-314F-4A0A-9DF9-2E07FCEE18EB}"/>
                  </a:ext>
                </a:extLst>
              </p:cNvPr>
              <p:cNvSpPr txBox="1">
                <a:spLocks noChangeArrowheads="1"/>
              </p:cNvSpPr>
              <p:nvPr/>
            </p:nvSpPr>
            <p:spPr bwMode="auto">
              <a:xfrm>
                <a:off x="2878" y="39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p>
            </p:txBody>
          </p:sp>
          <p:sp>
            <p:nvSpPr>
              <p:cNvPr id="30768" name="Text Box 30">
                <a:extLst>
                  <a:ext uri="{FF2B5EF4-FFF2-40B4-BE49-F238E27FC236}">
                    <a16:creationId xmlns:a16="http://schemas.microsoft.com/office/drawing/2014/main" id="{C55F11FD-F8CF-4080-BD87-C14D5A833D14}"/>
                  </a:ext>
                </a:extLst>
              </p:cNvPr>
              <p:cNvSpPr txBox="1">
                <a:spLocks noChangeArrowheads="1"/>
              </p:cNvSpPr>
              <p:nvPr/>
            </p:nvSpPr>
            <p:spPr bwMode="auto">
              <a:xfrm>
                <a:off x="2856" y="78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sp>
            <p:nvSpPr>
              <p:cNvPr id="30769" name="Line 31">
                <a:extLst>
                  <a:ext uri="{FF2B5EF4-FFF2-40B4-BE49-F238E27FC236}">
                    <a16:creationId xmlns:a16="http://schemas.microsoft.com/office/drawing/2014/main" id="{BE16E72E-D8CA-418A-A75B-D8B0736F4144}"/>
                  </a:ext>
                </a:extLst>
              </p:cNvPr>
              <p:cNvSpPr>
                <a:spLocks noChangeShapeType="1"/>
              </p:cNvSpPr>
              <p:nvPr/>
            </p:nvSpPr>
            <p:spPr bwMode="auto">
              <a:xfrm>
                <a:off x="2862" y="878"/>
                <a:ext cx="19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0" name="Line 32">
                <a:extLst>
                  <a:ext uri="{FF2B5EF4-FFF2-40B4-BE49-F238E27FC236}">
                    <a16:creationId xmlns:a16="http://schemas.microsoft.com/office/drawing/2014/main" id="{826A4CED-FC53-4A99-A424-350A79B25754}"/>
                  </a:ext>
                </a:extLst>
              </p:cNvPr>
              <p:cNvSpPr>
                <a:spLocks noChangeShapeType="1"/>
              </p:cNvSpPr>
              <p:nvPr/>
            </p:nvSpPr>
            <p:spPr bwMode="auto">
              <a:xfrm>
                <a:off x="3091" y="1101"/>
                <a:ext cx="354"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71" name="Line 33">
                <a:extLst>
                  <a:ext uri="{FF2B5EF4-FFF2-40B4-BE49-F238E27FC236}">
                    <a16:creationId xmlns:a16="http://schemas.microsoft.com/office/drawing/2014/main" id="{2C5CCD91-2633-4E16-997E-D31F0A004CC1}"/>
                  </a:ext>
                </a:extLst>
              </p:cNvPr>
              <p:cNvSpPr>
                <a:spLocks noChangeShapeType="1"/>
              </p:cNvSpPr>
              <p:nvPr/>
            </p:nvSpPr>
            <p:spPr bwMode="auto">
              <a:xfrm>
                <a:off x="3081" y="708"/>
                <a:ext cx="0" cy="3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2" name="Line 34">
                <a:extLst>
                  <a:ext uri="{FF2B5EF4-FFF2-40B4-BE49-F238E27FC236}">
                    <a16:creationId xmlns:a16="http://schemas.microsoft.com/office/drawing/2014/main" id="{053A2C27-7413-4809-BE87-C1AB7D92921E}"/>
                  </a:ext>
                </a:extLst>
              </p:cNvPr>
              <p:cNvSpPr>
                <a:spLocks noChangeShapeType="1"/>
              </p:cNvSpPr>
              <p:nvPr/>
            </p:nvSpPr>
            <p:spPr bwMode="auto">
              <a:xfrm>
                <a:off x="3463" y="708"/>
                <a:ext cx="0" cy="4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3" name="Freeform 35">
                <a:extLst>
                  <a:ext uri="{FF2B5EF4-FFF2-40B4-BE49-F238E27FC236}">
                    <a16:creationId xmlns:a16="http://schemas.microsoft.com/office/drawing/2014/main" id="{71B72720-DF6C-42E0-BC29-E6EBD3464A26}"/>
                  </a:ext>
                </a:extLst>
              </p:cNvPr>
              <p:cNvSpPr>
                <a:spLocks/>
              </p:cNvSpPr>
              <p:nvPr/>
            </p:nvSpPr>
            <p:spPr bwMode="auto">
              <a:xfrm>
                <a:off x="3081" y="706"/>
                <a:ext cx="1617" cy="343"/>
              </a:xfrm>
              <a:custGeom>
                <a:avLst/>
                <a:gdLst>
                  <a:gd name="T0" fmla="*/ 0 w 3039"/>
                  <a:gd name="T1" fmla="*/ 1 h 1158"/>
                  <a:gd name="T2" fmla="*/ 46 w 3039"/>
                  <a:gd name="T3" fmla="*/ 51 h 1158"/>
                  <a:gd name="T4" fmla="*/ 104 w 3039"/>
                  <a:gd name="T5" fmla="*/ 101 h 1158"/>
                  <a:gd name="T6" fmla="*/ 151 w 3039"/>
                  <a:gd name="T7" fmla="*/ 52 h 1158"/>
                  <a:gd name="T8" fmla="*/ 206 w 3039"/>
                  <a:gd name="T9" fmla="*/ 0 h 1158"/>
                  <a:gd name="T10" fmla="*/ 250 w 3039"/>
                  <a:gd name="T11" fmla="*/ 51 h 1158"/>
                  <a:gd name="T12" fmla="*/ 305 w 3039"/>
                  <a:gd name="T13" fmla="*/ 100 h 1158"/>
                  <a:gd name="T14" fmla="*/ 354 w 3039"/>
                  <a:gd name="T15" fmla="*/ 52 h 1158"/>
                  <a:gd name="T16" fmla="*/ 407 w 3039"/>
                  <a:gd name="T17" fmla="*/ 1 h 1158"/>
                  <a:gd name="T18" fmla="*/ 456 w 3039"/>
                  <a:gd name="T19" fmla="*/ 53 h 1158"/>
                  <a:gd name="T20" fmla="*/ 511 w 3039"/>
                  <a:gd name="T21" fmla="*/ 101 h 1158"/>
                  <a:gd name="T22" fmla="*/ 558 w 3039"/>
                  <a:gd name="T23" fmla="*/ 52 h 1158"/>
                  <a:gd name="T24" fmla="*/ 613 w 3039"/>
                  <a:gd name="T25" fmla="*/ 0 h 1158"/>
                  <a:gd name="T26" fmla="*/ 661 w 3039"/>
                  <a:gd name="T27" fmla="*/ 53 h 1158"/>
                  <a:gd name="T28" fmla="*/ 714 w 3039"/>
                  <a:gd name="T29" fmla="*/ 101 h 1158"/>
                  <a:gd name="T30" fmla="*/ 761 w 3039"/>
                  <a:gd name="T31" fmla="*/ 51 h 1158"/>
                  <a:gd name="T32" fmla="*/ 814 w 3039"/>
                  <a:gd name="T33" fmla="*/ 1 h 1158"/>
                  <a:gd name="T34" fmla="*/ 860 w 3039"/>
                  <a:gd name="T35" fmla="*/ 51 h 1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39"/>
                  <a:gd name="T55" fmla="*/ 0 h 1158"/>
                  <a:gd name="T56" fmla="*/ 3039 w 3039"/>
                  <a:gd name="T57" fmla="*/ 1158 h 1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39" h="1158">
                    <a:moveTo>
                      <a:pt x="0" y="8"/>
                    </a:moveTo>
                    <a:cubicBezTo>
                      <a:pt x="55" y="199"/>
                      <a:pt x="103" y="391"/>
                      <a:pt x="164" y="582"/>
                    </a:cubicBezTo>
                    <a:cubicBezTo>
                      <a:pt x="225" y="773"/>
                      <a:pt x="307" y="1154"/>
                      <a:pt x="368" y="1155"/>
                    </a:cubicBezTo>
                    <a:cubicBezTo>
                      <a:pt x="429" y="1156"/>
                      <a:pt x="473" y="778"/>
                      <a:pt x="533" y="586"/>
                    </a:cubicBezTo>
                    <a:cubicBezTo>
                      <a:pt x="593" y="394"/>
                      <a:pt x="669" y="4"/>
                      <a:pt x="727" y="3"/>
                    </a:cubicBezTo>
                    <a:cubicBezTo>
                      <a:pt x="785" y="2"/>
                      <a:pt x="826" y="389"/>
                      <a:pt x="884" y="579"/>
                    </a:cubicBezTo>
                    <a:cubicBezTo>
                      <a:pt x="942" y="769"/>
                      <a:pt x="1015" y="1144"/>
                      <a:pt x="1076" y="1146"/>
                    </a:cubicBezTo>
                    <a:cubicBezTo>
                      <a:pt x="1137" y="1148"/>
                      <a:pt x="1191" y="782"/>
                      <a:pt x="1251" y="594"/>
                    </a:cubicBezTo>
                    <a:cubicBezTo>
                      <a:pt x="1311" y="406"/>
                      <a:pt x="1378" y="16"/>
                      <a:pt x="1438" y="18"/>
                    </a:cubicBezTo>
                    <a:cubicBezTo>
                      <a:pt x="1498" y="20"/>
                      <a:pt x="1548" y="419"/>
                      <a:pt x="1610" y="609"/>
                    </a:cubicBezTo>
                    <a:cubicBezTo>
                      <a:pt x="1672" y="799"/>
                      <a:pt x="1747" y="1158"/>
                      <a:pt x="1807" y="1156"/>
                    </a:cubicBezTo>
                    <a:cubicBezTo>
                      <a:pt x="1867" y="1154"/>
                      <a:pt x="1909" y="786"/>
                      <a:pt x="1969" y="594"/>
                    </a:cubicBezTo>
                    <a:cubicBezTo>
                      <a:pt x="2029" y="402"/>
                      <a:pt x="2104" y="0"/>
                      <a:pt x="2165" y="1"/>
                    </a:cubicBezTo>
                    <a:cubicBezTo>
                      <a:pt x="2226" y="2"/>
                      <a:pt x="2276" y="410"/>
                      <a:pt x="2336" y="601"/>
                    </a:cubicBezTo>
                    <a:cubicBezTo>
                      <a:pt x="2396" y="792"/>
                      <a:pt x="2465" y="1151"/>
                      <a:pt x="2523" y="1147"/>
                    </a:cubicBezTo>
                    <a:cubicBezTo>
                      <a:pt x="2581" y="1143"/>
                      <a:pt x="2628" y="769"/>
                      <a:pt x="2687" y="579"/>
                    </a:cubicBezTo>
                    <a:cubicBezTo>
                      <a:pt x="2746" y="389"/>
                      <a:pt x="2816" y="7"/>
                      <a:pt x="2875" y="8"/>
                    </a:cubicBezTo>
                    <a:cubicBezTo>
                      <a:pt x="2934" y="9"/>
                      <a:pt x="2984" y="295"/>
                      <a:pt x="3039" y="582"/>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763" name="Text Box 36">
              <a:extLst>
                <a:ext uri="{FF2B5EF4-FFF2-40B4-BE49-F238E27FC236}">
                  <a16:creationId xmlns:a16="http://schemas.microsoft.com/office/drawing/2014/main" id="{842C99E5-69A4-4BBE-8622-75A637EF7ADF}"/>
                </a:ext>
              </a:extLst>
            </p:cNvPr>
            <p:cNvSpPr txBox="1">
              <a:spLocks noChangeArrowheads="1"/>
            </p:cNvSpPr>
            <p:nvPr/>
          </p:nvSpPr>
          <p:spPr bwMode="auto">
            <a:xfrm>
              <a:off x="3062" y="1088"/>
              <a:ext cx="6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T</a:t>
              </a:r>
              <a:r>
                <a:rPr lang="en-US" altLang="zh-CN" baseline="-25000"/>
                <a:t>1</a:t>
              </a:r>
              <a:r>
                <a:rPr lang="en-US" altLang="zh-CN"/>
                <a:t>= 2s</a:t>
              </a:r>
            </a:p>
          </p:txBody>
        </p:sp>
      </p:grpSp>
      <p:grpSp>
        <p:nvGrpSpPr>
          <p:cNvPr id="30725" name="Group 37">
            <a:extLst>
              <a:ext uri="{FF2B5EF4-FFF2-40B4-BE49-F238E27FC236}">
                <a16:creationId xmlns:a16="http://schemas.microsoft.com/office/drawing/2014/main" id="{DEEDB3DB-4EF1-48D4-ACCE-CCEA2AFF4AA3}"/>
              </a:ext>
            </a:extLst>
          </p:cNvPr>
          <p:cNvGrpSpPr>
            <a:grpSpLocks/>
          </p:cNvGrpSpPr>
          <p:nvPr/>
        </p:nvGrpSpPr>
        <p:grpSpPr bwMode="auto">
          <a:xfrm>
            <a:off x="4510088" y="2138363"/>
            <a:ext cx="3292475" cy="1501775"/>
            <a:chOff x="2847" y="1438"/>
            <a:chExt cx="2074" cy="946"/>
          </a:xfrm>
        </p:grpSpPr>
        <p:sp>
          <p:nvSpPr>
            <p:cNvPr id="30751" name="Line 38">
              <a:extLst>
                <a:ext uri="{FF2B5EF4-FFF2-40B4-BE49-F238E27FC236}">
                  <a16:creationId xmlns:a16="http://schemas.microsoft.com/office/drawing/2014/main" id="{E3E0B1B8-EE95-45A2-BE5A-47A83A3EC9CA}"/>
                </a:ext>
              </a:extLst>
            </p:cNvPr>
            <p:cNvSpPr>
              <a:spLocks noChangeShapeType="1"/>
            </p:cNvSpPr>
            <p:nvPr/>
          </p:nvSpPr>
          <p:spPr bwMode="auto">
            <a:xfrm flipV="1">
              <a:off x="3068" y="1536"/>
              <a:ext cx="1" cy="70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52" name="Text Box 39">
              <a:extLst>
                <a:ext uri="{FF2B5EF4-FFF2-40B4-BE49-F238E27FC236}">
                  <a16:creationId xmlns:a16="http://schemas.microsoft.com/office/drawing/2014/main" id="{7D76B172-8DD7-4767-83F4-131A98EDCFAA}"/>
                </a:ext>
              </a:extLst>
            </p:cNvPr>
            <p:cNvSpPr txBox="1">
              <a:spLocks noChangeArrowheads="1"/>
            </p:cNvSpPr>
            <p:nvPr/>
          </p:nvSpPr>
          <p:spPr bwMode="auto">
            <a:xfrm>
              <a:off x="4752" y="1898"/>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t</a:t>
              </a:r>
            </a:p>
          </p:txBody>
        </p:sp>
        <p:sp>
          <p:nvSpPr>
            <p:cNvPr id="30753" name="Text Box 40">
              <a:extLst>
                <a:ext uri="{FF2B5EF4-FFF2-40B4-BE49-F238E27FC236}">
                  <a16:creationId xmlns:a16="http://schemas.microsoft.com/office/drawing/2014/main" id="{78D4E8FD-6E9B-4A85-B0B8-2B6AAFBE2EDB}"/>
                </a:ext>
              </a:extLst>
            </p:cNvPr>
            <p:cNvSpPr txBox="1">
              <a:spLocks noChangeArrowheads="1"/>
            </p:cNvSpPr>
            <p:nvPr/>
          </p:nvSpPr>
          <p:spPr bwMode="auto">
            <a:xfrm>
              <a:off x="2854" y="143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p>
          </p:txBody>
        </p:sp>
        <p:sp>
          <p:nvSpPr>
            <p:cNvPr id="30754" name="Text Box 41">
              <a:extLst>
                <a:ext uri="{FF2B5EF4-FFF2-40B4-BE49-F238E27FC236}">
                  <a16:creationId xmlns:a16="http://schemas.microsoft.com/office/drawing/2014/main" id="{E8B2EA4F-1E17-43B4-ABE3-4F7A17CA6528}"/>
                </a:ext>
              </a:extLst>
            </p:cNvPr>
            <p:cNvSpPr txBox="1">
              <a:spLocks noChangeArrowheads="1"/>
            </p:cNvSpPr>
            <p:nvPr/>
          </p:nvSpPr>
          <p:spPr bwMode="auto">
            <a:xfrm>
              <a:off x="2847" y="180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sp>
          <p:nvSpPr>
            <p:cNvPr id="30755" name="Line 42">
              <a:extLst>
                <a:ext uri="{FF2B5EF4-FFF2-40B4-BE49-F238E27FC236}">
                  <a16:creationId xmlns:a16="http://schemas.microsoft.com/office/drawing/2014/main" id="{AFDE52B1-0C60-414D-ABAA-5B673835AAA5}"/>
                </a:ext>
              </a:extLst>
            </p:cNvPr>
            <p:cNvSpPr>
              <a:spLocks noChangeShapeType="1"/>
            </p:cNvSpPr>
            <p:nvPr/>
          </p:nvSpPr>
          <p:spPr bwMode="auto">
            <a:xfrm>
              <a:off x="2853" y="1895"/>
              <a:ext cx="19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6" name="Line 43">
              <a:extLst>
                <a:ext uri="{FF2B5EF4-FFF2-40B4-BE49-F238E27FC236}">
                  <a16:creationId xmlns:a16="http://schemas.microsoft.com/office/drawing/2014/main" id="{1DA2409A-65AD-4363-949A-23EACBC369ED}"/>
                </a:ext>
              </a:extLst>
            </p:cNvPr>
            <p:cNvSpPr>
              <a:spLocks noChangeShapeType="1"/>
            </p:cNvSpPr>
            <p:nvPr/>
          </p:nvSpPr>
          <p:spPr bwMode="auto">
            <a:xfrm>
              <a:off x="3056" y="1895"/>
              <a:ext cx="184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57" name="Line 44">
              <a:extLst>
                <a:ext uri="{FF2B5EF4-FFF2-40B4-BE49-F238E27FC236}">
                  <a16:creationId xmlns:a16="http://schemas.microsoft.com/office/drawing/2014/main" id="{E28B9DDB-E771-4B02-995C-F7619C6D2347}"/>
                </a:ext>
              </a:extLst>
            </p:cNvPr>
            <p:cNvSpPr>
              <a:spLocks noChangeShapeType="1"/>
            </p:cNvSpPr>
            <p:nvPr/>
          </p:nvSpPr>
          <p:spPr bwMode="auto">
            <a:xfrm>
              <a:off x="3057" y="1724"/>
              <a:ext cx="0" cy="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8" name="Line 45">
              <a:extLst>
                <a:ext uri="{FF2B5EF4-FFF2-40B4-BE49-F238E27FC236}">
                  <a16:creationId xmlns:a16="http://schemas.microsoft.com/office/drawing/2014/main" id="{51A13EC1-2128-4DB6-A460-FD11207637CF}"/>
                </a:ext>
              </a:extLst>
            </p:cNvPr>
            <p:cNvSpPr>
              <a:spLocks noChangeShapeType="1"/>
            </p:cNvSpPr>
            <p:nvPr/>
          </p:nvSpPr>
          <p:spPr bwMode="auto">
            <a:xfrm flipH="1">
              <a:off x="3643" y="1724"/>
              <a:ext cx="7" cy="5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9" name="Freeform 46">
              <a:extLst>
                <a:ext uri="{FF2B5EF4-FFF2-40B4-BE49-F238E27FC236}">
                  <a16:creationId xmlns:a16="http://schemas.microsoft.com/office/drawing/2014/main" id="{5D4E56B8-F15E-4E00-A557-8512BCCCF7CC}"/>
                </a:ext>
              </a:extLst>
            </p:cNvPr>
            <p:cNvSpPr>
              <a:spLocks/>
            </p:cNvSpPr>
            <p:nvPr/>
          </p:nvSpPr>
          <p:spPr bwMode="auto">
            <a:xfrm>
              <a:off x="3057" y="1722"/>
              <a:ext cx="1629" cy="341"/>
            </a:xfrm>
            <a:custGeom>
              <a:avLst/>
              <a:gdLst>
                <a:gd name="T0" fmla="*/ 0 w 2215"/>
                <a:gd name="T1" fmla="*/ 0 h 1102"/>
                <a:gd name="T2" fmla="*/ 110 w 2215"/>
                <a:gd name="T3" fmla="*/ 54 h 1102"/>
                <a:gd name="T4" fmla="*/ 218 w 2215"/>
                <a:gd name="T5" fmla="*/ 105 h 1102"/>
                <a:gd name="T6" fmla="*/ 332 w 2215"/>
                <a:gd name="T7" fmla="*/ 55 h 1102"/>
                <a:gd name="T8" fmla="*/ 441 w 2215"/>
                <a:gd name="T9" fmla="*/ 2 h 1102"/>
                <a:gd name="T10" fmla="*/ 546 w 2215"/>
                <a:gd name="T11" fmla="*/ 55 h 1102"/>
                <a:gd name="T12" fmla="*/ 651 w 2215"/>
                <a:gd name="T13" fmla="*/ 105 h 1102"/>
                <a:gd name="T14" fmla="*/ 765 w 2215"/>
                <a:gd name="T15" fmla="*/ 53 h 1102"/>
                <a:gd name="T16" fmla="*/ 874 w 2215"/>
                <a:gd name="T17" fmla="*/ 2 h 1102"/>
                <a:gd name="T18" fmla="*/ 980 w 2215"/>
                <a:gd name="T19" fmla="*/ 54 h 1102"/>
                <a:gd name="T20" fmla="*/ 1088 w 2215"/>
                <a:gd name="T21" fmla="*/ 105 h 1102"/>
                <a:gd name="T22" fmla="*/ 1198 w 2215"/>
                <a:gd name="T23" fmla="*/ 52 h 1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15"/>
                <a:gd name="T37" fmla="*/ 0 h 1102"/>
                <a:gd name="T38" fmla="*/ 2215 w 2215"/>
                <a:gd name="T39" fmla="*/ 1102 h 1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15" h="1102">
                  <a:moveTo>
                    <a:pt x="0" y="0"/>
                  </a:moveTo>
                  <a:cubicBezTo>
                    <a:pt x="35" y="94"/>
                    <a:pt x="136" y="383"/>
                    <a:pt x="203" y="566"/>
                  </a:cubicBezTo>
                  <a:cubicBezTo>
                    <a:pt x="270" y="749"/>
                    <a:pt x="336" y="1098"/>
                    <a:pt x="404" y="1100"/>
                  </a:cubicBezTo>
                  <a:cubicBezTo>
                    <a:pt x="472" y="1102"/>
                    <a:pt x="545" y="755"/>
                    <a:pt x="613" y="576"/>
                  </a:cubicBezTo>
                  <a:cubicBezTo>
                    <a:pt x="681" y="397"/>
                    <a:pt x="749" y="23"/>
                    <a:pt x="815" y="23"/>
                  </a:cubicBezTo>
                  <a:cubicBezTo>
                    <a:pt x="881" y="23"/>
                    <a:pt x="945" y="398"/>
                    <a:pt x="1010" y="576"/>
                  </a:cubicBezTo>
                  <a:cubicBezTo>
                    <a:pt x="1075" y="754"/>
                    <a:pt x="1137" y="1096"/>
                    <a:pt x="1204" y="1092"/>
                  </a:cubicBezTo>
                  <a:cubicBezTo>
                    <a:pt x="1271" y="1088"/>
                    <a:pt x="1345" y="733"/>
                    <a:pt x="1414" y="554"/>
                  </a:cubicBezTo>
                  <a:cubicBezTo>
                    <a:pt x="1483" y="375"/>
                    <a:pt x="1550" y="14"/>
                    <a:pt x="1616" y="16"/>
                  </a:cubicBezTo>
                  <a:cubicBezTo>
                    <a:pt x="1682" y="18"/>
                    <a:pt x="1747" y="387"/>
                    <a:pt x="1813" y="566"/>
                  </a:cubicBezTo>
                  <a:cubicBezTo>
                    <a:pt x="1879" y="745"/>
                    <a:pt x="1945" y="1096"/>
                    <a:pt x="2012" y="1092"/>
                  </a:cubicBezTo>
                  <a:cubicBezTo>
                    <a:pt x="2079" y="1088"/>
                    <a:pt x="2173" y="658"/>
                    <a:pt x="2215" y="544"/>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60" name="Line 47">
              <a:extLst>
                <a:ext uri="{FF2B5EF4-FFF2-40B4-BE49-F238E27FC236}">
                  <a16:creationId xmlns:a16="http://schemas.microsoft.com/office/drawing/2014/main" id="{84F433FC-F348-4F9A-8B41-BBEAB20A7659}"/>
                </a:ext>
              </a:extLst>
            </p:cNvPr>
            <p:cNvSpPr>
              <a:spLocks noChangeShapeType="1"/>
            </p:cNvSpPr>
            <p:nvPr/>
          </p:nvSpPr>
          <p:spPr bwMode="auto">
            <a:xfrm>
              <a:off x="3060" y="2118"/>
              <a:ext cx="594" cy="7"/>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61" name="Text Box 48">
              <a:extLst>
                <a:ext uri="{FF2B5EF4-FFF2-40B4-BE49-F238E27FC236}">
                  <a16:creationId xmlns:a16="http://schemas.microsoft.com/office/drawing/2014/main" id="{BAEF9789-7BA9-40C6-974D-2E52F602C8CA}"/>
                </a:ext>
              </a:extLst>
            </p:cNvPr>
            <p:cNvSpPr txBox="1">
              <a:spLocks noChangeArrowheads="1"/>
            </p:cNvSpPr>
            <p:nvPr/>
          </p:nvSpPr>
          <p:spPr bwMode="auto">
            <a:xfrm>
              <a:off x="3045" y="2096"/>
              <a:ext cx="6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T</a:t>
              </a:r>
              <a:r>
                <a:rPr lang="en-US" altLang="zh-CN" baseline="-25000"/>
                <a:t>2</a:t>
              </a:r>
              <a:r>
                <a:rPr lang="en-US" altLang="zh-CN"/>
                <a:t>= 3s</a:t>
              </a:r>
            </a:p>
          </p:txBody>
        </p:sp>
      </p:grpSp>
      <p:grpSp>
        <p:nvGrpSpPr>
          <p:cNvPr id="30726" name="Group 49">
            <a:extLst>
              <a:ext uri="{FF2B5EF4-FFF2-40B4-BE49-F238E27FC236}">
                <a16:creationId xmlns:a16="http://schemas.microsoft.com/office/drawing/2014/main" id="{52A6F792-99A7-4034-BD3C-4583ABAA6E8D}"/>
              </a:ext>
            </a:extLst>
          </p:cNvPr>
          <p:cNvGrpSpPr>
            <a:grpSpLocks/>
          </p:cNvGrpSpPr>
          <p:nvPr/>
        </p:nvGrpSpPr>
        <p:grpSpPr bwMode="auto">
          <a:xfrm>
            <a:off x="4503738" y="3616325"/>
            <a:ext cx="3292475" cy="1725613"/>
            <a:chOff x="2823" y="2230"/>
            <a:chExt cx="2074" cy="1087"/>
          </a:xfrm>
        </p:grpSpPr>
        <p:sp>
          <p:nvSpPr>
            <p:cNvPr id="30740" name="Line 50">
              <a:extLst>
                <a:ext uri="{FF2B5EF4-FFF2-40B4-BE49-F238E27FC236}">
                  <a16:creationId xmlns:a16="http://schemas.microsoft.com/office/drawing/2014/main" id="{D6D0048E-8FA2-4EA7-B2EA-F68EE434B2D3}"/>
                </a:ext>
              </a:extLst>
            </p:cNvPr>
            <p:cNvSpPr>
              <a:spLocks noChangeShapeType="1"/>
            </p:cNvSpPr>
            <p:nvPr/>
          </p:nvSpPr>
          <p:spPr bwMode="auto">
            <a:xfrm flipV="1">
              <a:off x="3029" y="2326"/>
              <a:ext cx="9" cy="79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41" name="Text Box 51">
              <a:extLst>
                <a:ext uri="{FF2B5EF4-FFF2-40B4-BE49-F238E27FC236}">
                  <a16:creationId xmlns:a16="http://schemas.microsoft.com/office/drawing/2014/main" id="{13AA428B-0A19-4C1F-AC34-2C5C61716D8B}"/>
                </a:ext>
              </a:extLst>
            </p:cNvPr>
            <p:cNvSpPr txBox="1">
              <a:spLocks noChangeArrowheads="1"/>
            </p:cNvSpPr>
            <p:nvPr/>
          </p:nvSpPr>
          <p:spPr bwMode="auto">
            <a:xfrm>
              <a:off x="4728" y="2854"/>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t</a:t>
              </a:r>
            </a:p>
          </p:txBody>
        </p:sp>
        <p:sp>
          <p:nvSpPr>
            <p:cNvPr id="30742" name="Text Box 52">
              <a:extLst>
                <a:ext uri="{FF2B5EF4-FFF2-40B4-BE49-F238E27FC236}">
                  <a16:creationId xmlns:a16="http://schemas.microsoft.com/office/drawing/2014/main" id="{F4124998-A090-4564-8EE1-566B4996B44E}"/>
                </a:ext>
              </a:extLst>
            </p:cNvPr>
            <p:cNvSpPr txBox="1">
              <a:spLocks noChangeArrowheads="1"/>
            </p:cNvSpPr>
            <p:nvPr/>
          </p:nvSpPr>
          <p:spPr bwMode="auto">
            <a:xfrm>
              <a:off x="2823" y="223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p>
          </p:txBody>
        </p:sp>
        <p:sp>
          <p:nvSpPr>
            <p:cNvPr id="30743" name="Text Box 53">
              <a:extLst>
                <a:ext uri="{FF2B5EF4-FFF2-40B4-BE49-F238E27FC236}">
                  <a16:creationId xmlns:a16="http://schemas.microsoft.com/office/drawing/2014/main" id="{E309BA5D-1F55-4C30-ABF4-753E21BB045E}"/>
                </a:ext>
              </a:extLst>
            </p:cNvPr>
            <p:cNvSpPr txBox="1">
              <a:spLocks noChangeArrowheads="1"/>
            </p:cNvSpPr>
            <p:nvPr/>
          </p:nvSpPr>
          <p:spPr bwMode="auto">
            <a:xfrm>
              <a:off x="2823" y="279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sp>
          <p:nvSpPr>
            <p:cNvPr id="30744" name="Line 54">
              <a:extLst>
                <a:ext uri="{FF2B5EF4-FFF2-40B4-BE49-F238E27FC236}">
                  <a16:creationId xmlns:a16="http://schemas.microsoft.com/office/drawing/2014/main" id="{B7F2A2A3-78EA-4C37-BE7B-4CB17D244CD7}"/>
                </a:ext>
              </a:extLst>
            </p:cNvPr>
            <p:cNvSpPr>
              <a:spLocks noChangeShapeType="1"/>
            </p:cNvSpPr>
            <p:nvPr/>
          </p:nvSpPr>
          <p:spPr bwMode="auto">
            <a:xfrm>
              <a:off x="2829" y="2851"/>
              <a:ext cx="19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5" name="Line 55">
              <a:extLst>
                <a:ext uri="{FF2B5EF4-FFF2-40B4-BE49-F238E27FC236}">
                  <a16:creationId xmlns:a16="http://schemas.microsoft.com/office/drawing/2014/main" id="{5FF55727-5CAB-48F9-ADF7-99BBF73EA26D}"/>
                </a:ext>
              </a:extLst>
            </p:cNvPr>
            <p:cNvSpPr>
              <a:spLocks noChangeShapeType="1"/>
            </p:cNvSpPr>
            <p:nvPr/>
          </p:nvSpPr>
          <p:spPr bwMode="auto">
            <a:xfrm>
              <a:off x="3032" y="2851"/>
              <a:ext cx="184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46" name="Line 56">
              <a:extLst>
                <a:ext uri="{FF2B5EF4-FFF2-40B4-BE49-F238E27FC236}">
                  <a16:creationId xmlns:a16="http://schemas.microsoft.com/office/drawing/2014/main" id="{BD671AAC-3C33-4E93-9F90-04F4E83E12BC}"/>
                </a:ext>
              </a:extLst>
            </p:cNvPr>
            <p:cNvSpPr>
              <a:spLocks noChangeShapeType="1"/>
            </p:cNvSpPr>
            <p:nvPr/>
          </p:nvSpPr>
          <p:spPr bwMode="auto">
            <a:xfrm>
              <a:off x="3033" y="2680"/>
              <a:ext cx="0" cy="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7" name="Line 57">
              <a:extLst>
                <a:ext uri="{FF2B5EF4-FFF2-40B4-BE49-F238E27FC236}">
                  <a16:creationId xmlns:a16="http://schemas.microsoft.com/office/drawing/2014/main" id="{3F77E849-F258-488B-8A68-BCFA5921815C}"/>
                </a:ext>
              </a:extLst>
            </p:cNvPr>
            <p:cNvSpPr>
              <a:spLocks noChangeShapeType="1"/>
            </p:cNvSpPr>
            <p:nvPr/>
          </p:nvSpPr>
          <p:spPr bwMode="auto">
            <a:xfrm flipH="1">
              <a:off x="4225" y="2553"/>
              <a:ext cx="0" cy="59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8" name="Freeform 58">
              <a:extLst>
                <a:ext uri="{FF2B5EF4-FFF2-40B4-BE49-F238E27FC236}">
                  <a16:creationId xmlns:a16="http://schemas.microsoft.com/office/drawing/2014/main" id="{D602E692-3988-4B8C-97E5-72C4F52FCA60}"/>
                </a:ext>
              </a:extLst>
            </p:cNvPr>
            <p:cNvSpPr>
              <a:spLocks/>
            </p:cNvSpPr>
            <p:nvPr/>
          </p:nvSpPr>
          <p:spPr bwMode="auto">
            <a:xfrm>
              <a:off x="3030" y="2506"/>
              <a:ext cx="1503" cy="485"/>
            </a:xfrm>
            <a:custGeom>
              <a:avLst/>
              <a:gdLst>
                <a:gd name="T0" fmla="*/ 0 w 1503"/>
                <a:gd name="T1" fmla="*/ 0 h 485"/>
                <a:gd name="T2" fmla="*/ 254 w 1503"/>
                <a:gd name="T3" fmla="*/ 456 h 485"/>
                <a:gd name="T4" fmla="*/ 441 w 1503"/>
                <a:gd name="T5" fmla="*/ 172 h 485"/>
                <a:gd name="T6" fmla="*/ 598 w 1503"/>
                <a:gd name="T7" fmla="*/ 352 h 485"/>
                <a:gd name="T8" fmla="*/ 770 w 1503"/>
                <a:gd name="T9" fmla="*/ 194 h 485"/>
                <a:gd name="T10" fmla="*/ 942 w 1503"/>
                <a:gd name="T11" fmla="*/ 441 h 485"/>
                <a:gd name="T12" fmla="*/ 1189 w 1503"/>
                <a:gd name="T13" fmla="*/ 15 h 485"/>
                <a:gd name="T14" fmla="*/ 1391 w 1503"/>
                <a:gd name="T15" fmla="*/ 426 h 485"/>
                <a:gd name="T16" fmla="*/ 1503 w 1503"/>
                <a:gd name="T17" fmla="*/ 367 h 4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03"/>
                <a:gd name="T28" fmla="*/ 0 h 485"/>
                <a:gd name="T29" fmla="*/ 1503 w 1503"/>
                <a:gd name="T30" fmla="*/ 485 h 4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03" h="485">
                  <a:moveTo>
                    <a:pt x="0" y="0"/>
                  </a:moveTo>
                  <a:cubicBezTo>
                    <a:pt x="42" y="76"/>
                    <a:pt x="181" y="427"/>
                    <a:pt x="254" y="456"/>
                  </a:cubicBezTo>
                  <a:cubicBezTo>
                    <a:pt x="327" y="485"/>
                    <a:pt x="384" y="189"/>
                    <a:pt x="441" y="172"/>
                  </a:cubicBezTo>
                  <a:cubicBezTo>
                    <a:pt x="498" y="155"/>
                    <a:pt x="543" y="348"/>
                    <a:pt x="598" y="352"/>
                  </a:cubicBezTo>
                  <a:cubicBezTo>
                    <a:pt x="653" y="356"/>
                    <a:pt x="713" y="179"/>
                    <a:pt x="770" y="194"/>
                  </a:cubicBezTo>
                  <a:cubicBezTo>
                    <a:pt x="827" y="209"/>
                    <a:pt x="872" y="471"/>
                    <a:pt x="942" y="441"/>
                  </a:cubicBezTo>
                  <a:cubicBezTo>
                    <a:pt x="1012" y="411"/>
                    <a:pt x="1114" y="17"/>
                    <a:pt x="1189" y="15"/>
                  </a:cubicBezTo>
                  <a:cubicBezTo>
                    <a:pt x="1264" y="13"/>
                    <a:pt x="1339" y="367"/>
                    <a:pt x="1391" y="426"/>
                  </a:cubicBezTo>
                  <a:cubicBezTo>
                    <a:pt x="1443" y="485"/>
                    <a:pt x="1480" y="379"/>
                    <a:pt x="1503" y="367"/>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9" name="Line 59">
              <a:extLst>
                <a:ext uri="{FF2B5EF4-FFF2-40B4-BE49-F238E27FC236}">
                  <a16:creationId xmlns:a16="http://schemas.microsoft.com/office/drawing/2014/main" id="{C97F65A3-2CCF-4AAF-9671-B32159BC7442}"/>
                </a:ext>
              </a:extLst>
            </p:cNvPr>
            <p:cNvSpPr>
              <a:spLocks noChangeShapeType="1"/>
            </p:cNvSpPr>
            <p:nvPr/>
          </p:nvSpPr>
          <p:spPr bwMode="auto">
            <a:xfrm>
              <a:off x="3016" y="3043"/>
              <a:ext cx="1206"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50" name="Text Box 60">
              <a:extLst>
                <a:ext uri="{FF2B5EF4-FFF2-40B4-BE49-F238E27FC236}">
                  <a16:creationId xmlns:a16="http://schemas.microsoft.com/office/drawing/2014/main" id="{66B1759A-5CD2-42AC-82A6-F5BF3BB98DBC}"/>
                </a:ext>
              </a:extLst>
            </p:cNvPr>
            <p:cNvSpPr txBox="1">
              <a:spLocks noChangeArrowheads="1"/>
            </p:cNvSpPr>
            <p:nvPr/>
          </p:nvSpPr>
          <p:spPr bwMode="auto">
            <a:xfrm>
              <a:off x="3287" y="3029"/>
              <a:ext cx="6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T = </a:t>
              </a:r>
              <a:r>
                <a:rPr lang="en-US" altLang="zh-CN"/>
                <a:t>6s</a:t>
              </a:r>
            </a:p>
          </p:txBody>
        </p:sp>
      </p:grpSp>
      <p:grpSp>
        <p:nvGrpSpPr>
          <p:cNvPr id="30727" name="Group 61">
            <a:extLst>
              <a:ext uri="{FF2B5EF4-FFF2-40B4-BE49-F238E27FC236}">
                <a16:creationId xmlns:a16="http://schemas.microsoft.com/office/drawing/2014/main" id="{8368ACFA-1953-4145-BD5F-90CAB18406CE}"/>
              </a:ext>
            </a:extLst>
          </p:cNvPr>
          <p:cNvGrpSpPr>
            <a:grpSpLocks/>
          </p:cNvGrpSpPr>
          <p:nvPr/>
        </p:nvGrpSpPr>
        <p:grpSpPr bwMode="auto">
          <a:xfrm>
            <a:off x="990600" y="650875"/>
            <a:ext cx="3314700" cy="1558925"/>
            <a:chOff x="2856" y="394"/>
            <a:chExt cx="2088" cy="982"/>
          </a:xfrm>
        </p:grpSpPr>
        <p:grpSp>
          <p:nvGrpSpPr>
            <p:cNvPr id="30728" name="Group 62">
              <a:extLst>
                <a:ext uri="{FF2B5EF4-FFF2-40B4-BE49-F238E27FC236}">
                  <a16:creationId xmlns:a16="http://schemas.microsoft.com/office/drawing/2014/main" id="{881E144E-7F52-4B58-BE51-8DBF1F350C5E}"/>
                </a:ext>
              </a:extLst>
            </p:cNvPr>
            <p:cNvGrpSpPr>
              <a:grpSpLocks/>
            </p:cNvGrpSpPr>
            <p:nvPr/>
          </p:nvGrpSpPr>
          <p:grpSpPr bwMode="auto">
            <a:xfrm>
              <a:off x="2856" y="394"/>
              <a:ext cx="2088" cy="775"/>
              <a:chOff x="2856" y="394"/>
              <a:chExt cx="2088" cy="775"/>
            </a:xfrm>
          </p:grpSpPr>
          <p:sp>
            <p:nvSpPr>
              <p:cNvPr id="30730" name="Line 63">
                <a:extLst>
                  <a:ext uri="{FF2B5EF4-FFF2-40B4-BE49-F238E27FC236}">
                    <a16:creationId xmlns:a16="http://schemas.microsoft.com/office/drawing/2014/main" id="{489F2028-4132-47F0-A507-63DB641D28F9}"/>
                  </a:ext>
                </a:extLst>
              </p:cNvPr>
              <p:cNvSpPr>
                <a:spLocks noChangeShapeType="1"/>
              </p:cNvSpPr>
              <p:nvPr/>
            </p:nvSpPr>
            <p:spPr bwMode="auto">
              <a:xfrm>
                <a:off x="3079" y="881"/>
                <a:ext cx="183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31" name="Line 64">
                <a:extLst>
                  <a:ext uri="{FF2B5EF4-FFF2-40B4-BE49-F238E27FC236}">
                    <a16:creationId xmlns:a16="http://schemas.microsoft.com/office/drawing/2014/main" id="{AFD474D4-7E50-47EE-BDBE-8FE812CC88C8}"/>
                  </a:ext>
                </a:extLst>
              </p:cNvPr>
              <p:cNvSpPr>
                <a:spLocks noChangeShapeType="1"/>
              </p:cNvSpPr>
              <p:nvPr/>
            </p:nvSpPr>
            <p:spPr bwMode="auto">
              <a:xfrm flipV="1">
                <a:off x="3079" y="464"/>
                <a:ext cx="8" cy="68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32" name="Text Box 65">
                <a:extLst>
                  <a:ext uri="{FF2B5EF4-FFF2-40B4-BE49-F238E27FC236}">
                    <a16:creationId xmlns:a16="http://schemas.microsoft.com/office/drawing/2014/main" id="{6379843F-FE53-40F8-8146-7E2DCEF8C8E8}"/>
                  </a:ext>
                </a:extLst>
              </p:cNvPr>
              <p:cNvSpPr txBox="1">
                <a:spLocks noChangeArrowheads="1"/>
              </p:cNvSpPr>
              <p:nvPr/>
            </p:nvSpPr>
            <p:spPr bwMode="auto">
              <a:xfrm>
                <a:off x="4775" y="881"/>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t</a:t>
                </a:r>
              </a:p>
            </p:txBody>
          </p:sp>
          <p:sp>
            <p:nvSpPr>
              <p:cNvPr id="30733" name="Text Box 66">
                <a:extLst>
                  <a:ext uri="{FF2B5EF4-FFF2-40B4-BE49-F238E27FC236}">
                    <a16:creationId xmlns:a16="http://schemas.microsoft.com/office/drawing/2014/main" id="{75EE4582-794E-47E0-AC67-67C6AF3146A9}"/>
                  </a:ext>
                </a:extLst>
              </p:cNvPr>
              <p:cNvSpPr txBox="1">
                <a:spLocks noChangeArrowheads="1"/>
              </p:cNvSpPr>
              <p:nvPr/>
            </p:nvSpPr>
            <p:spPr bwMode="auto">
              <a:xfrm>
                <a:off x="2878" y="39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p>
            </p:txBody>
          </p:sp>
          <p:sp>
            <p:nvSpPr>
              <p:cNvPr id="30734" name="Text Box 67">
                <a:extLst>
                  <a:ext uri="{FF2B5EF4-FFF2-40B4-BE49-F238E27FC236}">
                    <a16:creationId xmlns:a16="http://schemas.microsoft.com/office/drawing/2014/main" id="{E260DFD1-FB47-4059-9326-F47B9DC88F6E}"/>
                  </a:ext>
                </a:extLst>
              </p:cNvPr>
              <p:cNvSpPr txBox="1">
                <a:spLocks noChangeArrowheads="1"/>
              </p:cNvSpPr>
              <p:nvPr/>
            </p:nvSpPr>
            <p:spPr bwMode="auto">
              <a:xfrm>
                <a:off x="2856" y="78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sp>
            <p:nvSpPr>
              <p:cNvPr id="30735" name="Line 68">
                <a:extLst>
                  <a:ext uri="{FF2B5EF4-FFF2-40B4-BE49-F238E27FC236}">
                    <a16:creationId xmlns:a16="http://schemas.microsoft.com/office/drawing/2014/main" id="{81C0D0B8-775D-492C-A140-C211EF36FE41}"/>
                  </a:ext>
                </a:extLst>
              </p:cNvPr>
              <p:cNvSpPr>
                <a:spLocks noChangeShapeType="1"/>
              </p:cNvSpPr>
              <p:nvPr/>
            </p:nvSpPr>
            <p:spPr bwMode="auto">
              <a:xfrm>
                <a:off x="2862" y="878"/>
                <a:ext cx="19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Line 69">
                <a:extLst>
                  <a:ext uri="{FF2B5EF4-FFF2-40B4-BE49-F238E27FC236}">
                    <a16:creationId xmlns:a16="http://schemas.microsoft.com/office/drawing/2014/main" id="{83FB8AB5-6BBE-4772-893D-72C4DDB2BCF8}"/>
                  </a:ext>
                </a:extLst>
              </p:cNvPr>
              <p:cNvSpPr>
                <a:spLocks noChangeShapeType="1"/>
              </p:cNvSpPr>
              <p:nvPr/>
            </p:nvSpPr>
            <p:spPr bwMode="auto">
              <a:xfrm>
                <a:off x="3091" y="1101"/>
                <a:ext cx="354"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37" name="Line 70">
                <a:extLst>
                  <a:ext uri="{FF2B5EF4-FFF2-40B4-BE49-F238E27FC236}">
                    <a16:creationId xmlns:a16="http://schemas.microsoft.com/office/drawing/2014/main" id="{16DBF762-D703-4CEC-9164-7C2551466C06}"/>
                  </a:ext>
                </a:extLst>
              </p:cNvPr>
              <p:cNvSpPr>
                <a:spLocks noChangeShapeType="1"/>
              </p:cNvSpPr>
              <p:nvPr/>
            </p:nvSpPr>
            <p:spPr bwMode="auto">
              <a:xfrm>
                <a:off x="3081" y="708"/>
                <a:ext cx="0" cy="3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Line 71">
                <a:extLst>
                  <a:ext uri="{FF2B5EF4-FFF2-40B4-BE49-F238E27FC236}">
                    <a16:creationId xmlns:a16="http://schemas.microsoft.com/office/drawing/2014/main" id="{716C1829-B3D6-4953-8FE3-80E772115DB8}"/>
                  </a:ext>
                </a:extLst>
              </p:cNvPr>
              <p:cNvSpPr>
                <a:spLocks noChangeShapeType="1"/>
              </p:cNvSpPr>
              <p:nvPr/>
            </p:nvSpPr>
            <p:spPr bwMode="auto">
              <a:xfrm>
                <a:off x="3463" y="708"/>
                <a:ext cx="0" cy="4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Freeform 72">
                <a:extLst>
                  <a:ext uri="{FF2B5EF4-FFF2-40B4-BE49-F238E27FC236}">
                    <a16:creationId xmlns:a16="http://schemas.microsoft.com/office/drawing/2014/main" id="{7802C4D4-1B94-4246-A920-F152C9105616}"/>
                  </a:ext>
                </a:extLst>
              </p:cNvPr>
              <p:cNvSpPr>
                <a:spLocks/>
              </p:cNvSpPr>
              <p:nvPr/>
            </p:nvSpPr>
            <p:spPr bwMode="auto">
              <a:xfrm>
                <a:off x="3081" y="706"/>
                <a:ext cx="1617" cy="343"/>
              </a:xfrm>
              <a:custGeom>
                <a:avLst/>
                <a:gdLst>
                  <a:gd name="T0" fmla="*/ 0 w 3039"/>
                  <a:gd name="T1" fmla="*/ 1 h 1158"/>
                  <a:gd name="T2" fmla="*/ 46 w 3039"/>
                  <a:gd name="T3" fmla="*/ 51 h 1158"/>
                  <a:gd name="T4" fmla="*/ 104 w 3039"/>
                  <a:gd name="T5" fmla="*/ 101 h 1158"/>
                  <a:gd name="T6" fmla="*/ 151 w 3039"/>
                  <a:gd name="T7" fmla="*/ 52 h 1158"/>
                  <a:gd name="T8" fmla="*/ 206 w 3039"/>
                  <a:gd name="T9" fmla="*/ 0 h 1158"/>
                  <a:gd name="T10" fmla="*/ 250 w 3039"/>
                  <a:gd name="T11" fmla="*/ 51 h 1158"/>
                  <a:gd name="T12" fmla="*/ 305 w 3039"/>
                  <a:gd name="T13" fmla="*/ 100 h 1158"/>
                  <a:gd name="T14" fmla="*/ 354 w 3039"/>
                  <a:gd name="T15" fmla="*/ 52 h 1158"/>
                  <a:gd name="T16" fmla="*/ 407 w 3039"/>
                  <a:gd name="T17" fmla="*/ 1 h 1158"/>
                  <a:gd name="T18" fmla="*/ 456 w 3039"/>
                  <a:gd name="T19" fmla="*/ 53 h 1158"/>
                  <a:gd name="T20" fmla="*/ 511 w 3039"/>
                  <a:gd name="T21" fmla="*/ 101 h 1158"/>
                  <a:gd name="T22" fmla="*/ 558 w 3039"/>
                  <a:gd name="T23" fmla="*/ 52 h 1158"/>
                  <a:gd name="T24" fmla="*/ 613 w 3039"/>
                  <a:gd name="T25" fmla="*/ 0 h 1158"/>
                  <a:gd name="T26" fmla="*/ 661 w 3039"/>
                  <a:gd name="T27" fmla="*/ 53 h 1158"/>
                  <a:gd name="T28" fmla="*/ 714 w 3039"/>
                  <a:gd name="T29" fmla="*/ 101 h 1158"/>
                  <a:gd name="T30" fmla="*/ 761 w 3039"/>
                  <a:gd name="T31" fmla="*/ 51 h 1158"/>
                  <a:gd name="T32" fmla="*/ 814 w 3039"/>
                  <a:gd name="T33" fmla="*/ 1 h 1158"/>
                  <a:gd name="T34" fmla="*/ 860 w 3039"/>
                  <a:gd name="T35" fmla="*/ 51 h 1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39"/>
                  <a:gd name="T55" fmla="*/ 0 h 1158"/>
                  <a:gd name="T56" fmla="*/ 3039 w 3039"/>
                  <a:gd name="T57" fmla="*/ 1158 h 1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39" h="1158">
                    <a:moveTo>
                      <a:pt x="0" y="8"/>
                    </a:moveTo>
                    <a:cubicBezTo>
                      <a:pt x="55" y="199"/>
                      <a:pt x="103" y="391"/>
                      <a:pt x="164" y="582"/>
                    </a:cubicBezTo>
                    <a:cubicBezTo>
                      <a:pt x="225" y="773"/>
                      <a:pt x="307" y="1154"/>
                      <a:pt x="368" y="1155"/>
                    </a:cubicBezTo>
                    <a:cubicBezTo>
                      <a:pt x="429" y="1156"/>
                      <a:pt x="473" y="778"/>
                      <a:pt x="533" y="586"/>
                    </a:cubicBezTo>
                    <a:cubicBezTo>
                      <a:pt x="593" y="394"/>
                      <a:pt x="669" y="4"/>
                      <a:pt x="727" y="3"/>
                    </a:cubicBezTo>
                    <a:cubicBezTo>
                      <a:pt x="785" y="2"/>
                      <a:pt x="826" y="389"/>
                      <a:pt x="884" y="579"/>
                    </a:cubicBezTo>
                    <a:cubicBezTo>
                      <a:pt x="942" y="769"/>
                      <a:pt x="1015" y="1144"/>
                      <a:pt x="1076" y="1146"/>
                    </a:cubicBezTo>
                    <a:cubicBezTo>
                      <a:pt x="1137" y="1148"/>
                      <a:pt x="1191" y="782"/>
                      <a:pt x="1251" y="594"/>
                    </a:cubicBezTo>
                    <a:cubicBezTo>
                      <a:pt x="1311" y="406"/>
                      <a:pt x="1378" y="16"/>
                      <a:pt x="1438" y="18"/>
                    </a:cubicBezTo>
                    <a:cubicBezTo>
                      <a:pt x="1498" y="20"/>
                      <a:pt x="1548" y="419"/>
                      <a:pt x="1610" y="609"/>
                    </a:cubicBezTo>
                    <a:cubicBezTo>
                      <a:pt x="1672" y="799"/>
                      <a:pt x="1747" y="1158"/>
                      <a:pt x="1807" y="1156"/>
                    </a:cubicBezTo>
                    <a:cubicBezTo>
                      <a:pt x="1867" y="1154"/>
                      <a:pt x="1909" y="786"/>
                      <a:pt x="1969" y="594"/>
                    </a:cubicBezTo>
                    <a:cubicBezTo>
                      <a:pt x="2029" y="402"/>
                      <a:pt x="2104" y="0"/>
                      <a:pt x="2165" y="1"/>
                    </a:cubicBezTo>
                    <a:cubicBezTo>
                      <a:pt x="2226" y="2"/>
                      <a:pt x="2276" y="410"/>
                      <a:pt x="2336" y="601"/>
                    </a:cubicBezTo>
                    <a:cubicBezTo>
                      <a:pt x="2396" y="792"/>
                      <a:pt x="2465" y="1151"/>
                      <a:pt x="2523" y="1147"/>
                    </a:cubicBezTo>
                    <a:cubicBezTo>
                      <a:pt x="2581" y="1143"/>
                      <a:pt x="2628" y="769"/>
                      <a:pt x="2687" y="579"/>
                    </a:cubicBezTo>
                    <a:cubicBezTo>
                      <a:pt x="2746" y="389"/>
                      <a:pt x="2816" y="7"/>
                      <a:pt x="2875" y="8"/>
                    </a:cubicBezTo>
                    <a:cubicBezTo>
                      <a:pt x="2934" y="9"/>
                      <a:pt x="2984" y="295"/>
                      <a:pt x="3039" y="582"/>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729" name="Text Box 73">
              <a:extLst>
                <a:ext uri="{FF2B5EF4-FFF2-40B4-BE49-F238E27FC236}">
                  <a16:creationId xmlns:a16="http://schemas.microsoft.com/office/drawing/2014/main" id="{3F14C72C-AA02-44BA-969F-F7051E34820B}"/>
                </a:ext>
              </a:extLst>
            </p:cNvPr>
            <p:cNvSpPr txBox="1">
              <a:spLocks noChangeArrowheads="1"/>
            </p:cNvSpPr>
            <p:nvPr/>
          </p:nvSpPr>
          <p:spPr bwMode="auto">
            <a:xfrm>
              <a:off x="3062" y="1088"/>
              <a:ext cx="6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T</a:t>
              </a:r>
              <a:r>
                <a:rPr lang="en-US" altLang="zh-CN" baseline="-25000"/>
                <a:t>1</a:t>
              </a:r>
              <a:r>
                <a:rPr lang="en-US" altLang="zh-CN"/>
                <a:t>= 2s</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2" name="Text Box 2">
            <a:extLst>
              <a:ext uri="{FF2B5EF4-FFF2-40B4-BE49-F238E27FC236}">
                <a16:creationId xmlns:a16="http://schemas.microsoft.com/office/drawing/2014/main" id="{52F29741-1971-4244-ACDC-B5825DDE2F79}"/>
              </a:ext>
            </a:extLst>
          </p:cNvPr>
          <p:cNvSpPr txBox="1">
            <a:spLocks noChangeArrowheads="1"/>
          </p:cNvSpPr>
          <p:nvPr/>
        </p:nvSpPr>
        <p:spPr bwMode="auto">
          <a:xfrm>
            <a:off x="1219200" y="533400"/>
            <a:ext cx="587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合振动周期称主周期，</a:t>
            </a:r>
            <a:r>
              <a:rPr lang="zh-CN" altLang="en-US">
                <a:solidFill>
                  <a:srgbClr val="0000FF"/>
                </a:solidFill>
              </a:rPr>
              <a:t>主周期有两个特点</a:t>
            </a:r>
            <a:r>
              <a:rPr lang="en-US" altLang="zh-CN">
                <a:solidFill>
                  <a:srgbClr val="0000FF"/>
                </a:solidFill>
              </a:rPr>
              <a:t>:</a:t>
            </a:r>
            <a:r>
              <a:rPr lang="en-US" altLang="zh-CN"/>
              <a:t> </a:t>
            </a:r>
          </a:p>
        </p:txBody>
      </p:sp>
      <p:sp>
        <p:nvSpPr>
          <p:cNvPr id="6153" name="Text Box 3">
            <a:extLst>
              <a:ext uri="{FF2B5EF4-FFF2-40B4-BE49-F238E27FC236}">
                <a16:creationId xmlns:a16="http://schemas.microsoft.com/office/drawing/2014/main" id="{21AF0E19-8B45-4CCE-8ACA-AFF3CC81EB8F}"/>
              </a:ext>
            </a:extLst>
          </p:cNvPr>
          <p:cNvSpPr txBox="1">
            <a:spLocks noChangeArrowheads="1"/>
          </p:cNvSpPr>
          <p:nvPr/>
        </p:nvSpPr>
        <p:spPr bwMode="auto">
          <a:xfrm>
            <a:off x="1295400" y="1066800"/>
            <a:ext cx="4751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(1)</a:t>
            </a:r>
            <a:r>
              <a:rPr lang="zh-CN" altLang="en-US"/>
              <a:t>主周期是分振动周期的整数倍</a:t>
            </a:r>
            <a:r>
              <a:rPr lang="en-US" altLang="zh-CN"/>
              <a:t>,  </a:t>
            </a:r>
          </a:p>
        </p:txBody>
      </p:sp>
      <p:sp>
        <p:nvSpPr>
          <p:cNvPr id="6154" name="Text Box 4">
            <a:extLst>
              <a:ext uri="{FF2B5EF4-FFF2-40B4-BE49-F238E27FC236}">
                <a16:creationId xmlns:a16="http://schemas.microsoft.com/office/drawing/2014/main" id="{1D4822C3-A581-47E2-9A32-78C99FD93C9D}"/>
              </a:ext>
            </a:extLst>
          </p:cNvPr>
          <p:cNvSpPr txBox="1">
            <a:spLocks noChangeArrowheads="1"/>
          </p:cNvSpPr>
          <p:nvPr/>
        </p:nvSpPr>
        <p:spPr bwMode="auto">
          <a:xfrm>
            <a:off x="1295400" y="1717675"/>
            <a:ext cx="551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(2)</a:t>
            </a:r>
            <a:r>
              <a:rPr lang="zh-CN" altLang="en-US"/>
              <a:t>主周期是分振动周期的最小公倍数</a:t>
            </a:r>
            <a:r>
              <a:rPr lang="en-US" altLang="zh-CN"/>
              <a:t>.    </a:t>
            </a:r>
          </a:p>
        </p:txBody>
      </p:sp>
      <p:sp>
        <p:nvSpPr>
          <p:cNvPr id="6155" name="Text Box 5">
            <a:extLst>
              <a:ext uri="{FF2B5EF4-FFF2-40B4-BE49-F238E27FC236}">
                <a16:creationId xmlns:a16="http://schemas.microsoft.com/office/drawing/2014/main" id="{26E84E95-8A76-4D56-A6A8-2C18BDD2010F}"/>
              </a:ext>
            </a:extLst>
          </p:cNvPr>
          <p:cNvSpPr txBox="1">
            <a:spLocks noChangeArrowheads="1"/>
          </p:cNvSpPr>
          <p:nvPr/>
        </p:nvSpPr>
        <p:spPr bwMode="auto">
          <a:xfrm>
            <a:off x="1143000" y="2209800"/>
            <a:ext cx="871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ea typeface="黑体" panose="02010609060101010101" pitchFamily="49" charset="-122"/>
              </a:rPr>
              <a:t>2. </a:t>
            </a:r>
            <a:r>
              <a:rPr lang="zh-CN" altLang="en-US">
                <a:ea typeface="黑体" panose="02010609060101010101" pitchFamily="49" charset="-122"/>
              </a:rPr>
              <a:t>拍 </a:t>
            </a:r>
          </a:p>
        </p:txBody>
      </p:sp>
      <p:graphicFrame>
        <p:nvGraphicFramePr>
          <p:cNvPr id="6146" name="Object 6">
            <a:extLst>
              <a:ext uri="{FF2B5EF4-FFF2-40B4-BE49-F238E27FC236}">
                <a16:creationId xmlns:a16="http://schemas.microsoft.com/office/drawing/2014/main" id="{F6A479BD-345F-471E-B98E-F761832D8448}"/>
              </a:ext>
            </a:extLst>
          </p:cNvPr>
          <p:cNvGraphicFramePr>
            <a:graphicFrameLocks noChangeAspect="1"/>
          </p:cNvGraphicFramePr>
          <p:nvPr/>
        </p:nvGraphicFramePr>
        <p:xfrm>
          <a:off x="2514600" y="3810000"/>
          <a:ext cx="3276600" cy="550863"/>
        </p:xfrm>
        <a:graphic>
          <a:graphicData uri="http://schemas.openxmlformats.org/presentationml/2006/ole">
            <mc:AlternateContent xmlns:mc="http://schemas.openxmlformats.org/markup-compatibility/2006">
              <mc:Choice xmlns:v="urn:schemas-microsoft-com:vml" Requires="v">
                <p:oleObj spid="_x0000_s6161" name="公式" r:id="rId3" imgW="1473120" imgH="253800" progId="Equation.3">
                  <p:embed/>
                </p:oleObj>
              </mc:Choice>
              <mc:Fallback>
                <p:oleObj name="公式" r:id="rId3" imgW="1473120" imgH="253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810000"/>
                        <a:ext cx="32766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6" name="Text Box 7">
            <a:extLst>
              <a:ext uri="{FF2B5EF4-FFF2-40B4-BE49-F238E27FC236}">
                <a16:creationId xmlns:a16="http://schemas.microsoft.com/office/drawing/2014/main" id="{44DEA30D-95FB-463D-A7C3-692A8A65C197}"/>
              </a:ext>
            </a:extLst>
          </p:cNvPr>
          <p:cNvSpPr txBox="1">
            <a:spLocks noChangeArrowheads="1"/>
          </p:cNvSpPr>
          <p:nvPr/>
        </p:nvSpPr>
        <p:spPr bwMode="auto">
          <a:xfrm>
            <a:off x="1143000" y="38862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a:t>
            </a:r>
          </a:p>
        </p:txBody>
      </p:sp>
      <p:graphicFrame>
        <p:nvGraphicFramePr>
          <p:cNvPr id="6147" name="Object 8">
            <a:extLst>
              <a:ext uri="{FF2B5EF4-FFF2-40B4-BE49-F238E27FC236}">
                <a16:creationId xmlns:a16="http://schemas.microsoft.com/office/drawing/2014/main" id="{A26886FD-1065-4BA2-A268-1FC6CBBDC57C}"/>
              </a:ext>
            </a:extLst>
          </p:cNvPr>
          <p:cNvGraphicFramePr>
            <a:graphicFrameLocks noChangeAspect="1"/>
          </p:cNvGraphicFramePr>
          <p:nvPr/>
        </p:nvGraphicFramePr>
        <p:xfrm>
          <a:off x="2743200" y="3048000"/>
          <a:ext cx="4811713" cy="847725"/>
        </p:xfrm>
        <a:graphic>
          <a:graphicData uri="http://schemas.openxmlformats.org/presentationml/2006/ole">
            <mc:AlternateContent xmlns:mc="http://schemas.openxmlformats.org/markup-compatibility/2006">
              <mc:Choice xmlns:v="urn:schemas-microsoft-com:vml" Requires="v">
                <p:oleObj spid="_x0000_s6162" name="公式" r:id="rId5" imgW="2184120" imgH="393480" progId="Equation.3">
                  <p:embed/>
                </p:oleObj>
              </mc:Choice>
              <mc:Fallback>
                <p:oleObj name="公式" r:id="rId5" imgW="2184120" imgH="393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048000"/>
                        <a:ext cx="4811713"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7" name="Text Box 9">
            <a:extLst>
              <a:ext uri="{FF2B5EF4-FFF2-40B4-BE49-F238E27FC236}">
                <a16:creationId xmlns:a16="http://schemas.microsoft.com/office/drawing/2014/main" id="{FC24F9C9-4EF6-4B0B-A5B1-82EA3C5442AC}"/>
              </a:ext>
            </a:extLst>
          </p:cNvPr>
          <p:cNvSpPr txBox="1">
            <a:spLocks noChangeArrowheads="1"/>
          </p:cNvSpPr>
          <p:nvPr/>
        </p:nvSpPr>
        <p:spPr bwMode="auto">
          <a:xfrm>
            <a:off x="1066800" y="259080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合振动</a:t>
            </a:r>
          </a:p>
        </p:txBody>
      </p:sp>
      <p:graphicFrame>
        <p:nvGraphicFramePr>
          <p:cNvPr id="6148" name="Object 10">
            <a:extLst>
              <a:ext uri="{FF2B5EF4-FFF2-40B4-BE49-F238E27FC236}">
                <a16:creationId xmlns:a16="http://schemas.microsoft.com/office/drawing/2014/main" id="{A59E9A7B-6BAC-410F-8D65-958B5258931A}"/>
              </a:ext>
            </a:extLst>
          </p:cNvPr>
          <p:cNvGraphicFramePr>
            <a:graphicFrameLocks noChangeAspect="1"/>
          </p:cNvGraphicFramePr>
          <p:nvPr/>
        </p:nvGraphicFramePr>
        <p:xfrm>
          <a:off x="2438400" y="2590800"/>
          <a:ext cx="1752600" cy="488950"/>
        </p:xfrm>
        <a:graphic>
          <a:graphicData uri="http://schemas.openxmlformats.org/presentationml/2006/ole">
            <mc:AlternateContent xmlns:mc="http://schemas.openxmlformats.org/markup-compatibility/2006">
              <mc:Choice xmlns:v="urn:schemas-microsoft-com:vml" Requires="v">
                <p:oleObj spid="_x0000_s6163" name="公式" r:id="rId7" imgW="736560" imgH="215640" progId="Equation.3">
                  <p:embed/>
                </p:oleObj>
              </mc:Choice>
              <mc:Fallback>
                <p:oleObj name="公式" r:id="rId7" imgW="736560" imgH="215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2590800"/>
                        <a:ext cx="17526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11">
            <a:extLst>
              <a:ext uri="{FF2B5EF4-FFF2-40B4-BE49-F238E27FC236}">
                <a16:creationId xmlns:a16="http://schemas.microsoft.com/office/drawing/2014/main" id="{332D4C87-7264-4750-8454-1F913E6F2A9B}"/>
              </a:ext>
            </a:extLst>
          </p:cNvPr>
          <p:cNvGraphicFramePr>
            <a:graphicFrameLocks noChangeAspect="1"/>
          </p:cNvGraphicFramePr>
          <p:nvPr/>
        </p:nvGraphicFramePr>
        <p:xfrm>
          <a:off x="4191000" y="2590800"/>
          <a:ext cx="3352800" cy="501650"/>
        </p:xfrm>
        <a:graphic>
          <a:graphicData uri="http://schemas.openxmlformats.org/presentationml/2006/ole">
            <mc:AlternateContent xmlns:mc="http://schemas.openxmlformats.org/markup-compatibility/2006">
              <mc:Choice xmlns:v="urn:schemas-microsoft-com:vml" Requires="v">
                <p:oleObj spid="_x0000_s6164" name="公式" r:id="rId9" imgW="1536480" imgH="228600" progId="Equation.3">
                  <p:embed/>
                </p:oleObj>
              </mc:Choice>
              <mc:Fallback>
                <p:oleObj name="公式" r:id="rId9" imgW="153648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2590800"/>
                        <a:ext cx="33528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Text Box 12">
            <a:extLst>
              <a:ext uri="{FF2B5EF4-FFF2-40B4-BE49-F238E27FC236}">
                <a16:creationId xmlns:a16="http://schemas.microsoft.com/office/drawing/2014/main" id="{79657A47-4A16-4DC8-86FE-9A7D0E96D1E4}"/>
              </a:ext>
            </a:extLst>
          </p:cNvPr>
          <p:cNvSpPr txBox="1">
            <a:spLocks noChangeArrowheads="1"/>
          </p:cNvSpPr>
          <p:nvPr/>
        </p:nvSpPr>
        <p:spPr bwMode="auto">
          <a:xfrm>
            <a:off x="5791200" y="5105400"/>
            <a:ext cx="247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FF"/>
                </a:solidFill>
              </a:rPr>
              <a:t>——</a:t>
            </a:r>
            <a:r>
              <a:rPr lang="zh-CN" altLang="en-US">
                <a:solidFill>
                  <a:srgbClr val="0000FF"/>
                </a:solidFill>
              </a:rPr>
              <a:t>准简谐振动</a:t>
            </a:r>
            <a:r>
              <a:rPr lang="en-US" altLang="zh-CN">
                <a:solidFill>
                  <a:srgbClr val="0000FF"/>
                </a:solidFill>
              </a:rPr>
              <a:t>. </a:t>
            </a:r>
          </a:p>
        </p:txBody>
      </p:sp>
      <p:sp>
        <p:nvSpPr>
          <p:cNvPr id="6159" name="Text Box 13">
            <a:extLst>
              <a:ext uri="{FF2B5EF4-FFF2-40B4-BE49-F238E27FC236}">
                <a16:creationId xmlns:a16="http://schemas.microsoft.com/office/drawing/2014/main" id="{F8837CBB-C8F5-428D-90A9-49532777FE3D}"/>
              </a:ext>
            </a:extLst>
          </p:cNvPr>
          <p:cNvSpPr txBox="1">
            <a:spLocks noChangeArrowheads="1"/>
          </p:cNvSpPr>
          <p:nvPr/>
        </p:nvSpPr>
        <p:spPr bwMode="auto">
          <a:xfrm>
            <a:off x="4379913" y="4648200"/>
            <a:ext cx="1951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随 </a:t>
            </a:r>
            <a:r>
              <a:rPr lang="en-US" altLang="zh-CN" i="1"/>
              <a:t>t </a:t>
            </a:r>
            <a:r>
              <a:rPr lang="zh-CN" altLang="en-US"/>
              <a:t>变化慢    </a:t>
            </a:r>
          </a:p>
        </p:txBody>
      </p:sp>
      <p:sp>
        <p:nvSpPr>
          <p:cNvPr id="6160" name="Text Box 14">
            <a:extLst>
              <a:ext uri="{FF2B5EF4-FFF2-40B4-BE49-F238E27FC236}">
                <a16:creationId xmlns:a16="http://schemas.microsoft.com/office/drawing/2014/main" id="{69BA264A-E3B0-4D5F-A942-8C6EF27A44AF}"/>
              </a:ext>
            </a:extLst>
          </p:cNvPr>
          <p:cNvSpPr txBox="1">
            <a:spLocks noChangeArrowheads="1"/>
          </p:cNvSpPr>
          <p:nvPr/>
        </p:nvSpPr>
        <p:spPr bwMode="auto">
          <a:xfrm>
            <a:off x="4379913" y="5486400"/>
            <a:ext cx="1798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随</a:t>
            </a:r>
            <a:r>
              <a:rPr lang="en-US" altLang="zh-CN" i="1"/>
              <a:t>t </a:t>
            </a:r>
            <a:r>
              <a:rPr lang="zh-CN" altLang="en-US"/>
              <a:t>变化快   </a:t>
            </a:r>
          </a:p>
        </p:txBody>
      </p:sp>
      <p:graphicFrame>
        <p:nvGraphicFramePr>
          <p:cNvPr id="6150" name="Object 15">
            <a:extLst>
              <a:ext uri="{FF2B5EF4-FFF2-40B4-BE49-F238E27FC236}">
                <a16:creationId xmlns:a16="http://schemas.microsoft.com/office/drawing/2014/main" id="{1E4DA47B-3E2F-4A90-96EF-8398BB981CA7}"/>
              </a:ext>
            </a:extLst>
          </p:cNvPr>
          <p:cNvGraphicFramePr>
            <a:graphicFrameLocks noChangeAspect="1"/>
          </p:cNvGraphicFramePr>
          <p:nvPr/>
        </p:nvGraphicFramePr>
        <p:xfrm>
          <a:off x="1712913" y="4419600"/>
          <a:ext cx="2070100" cy="847725"/>
        </p:xfrm>
        <a:graphic>
          <a:graphicData uri="http://schemas.openxmlformats.org/presentationml/2006/ole">
            <mc:AlternateContent xmlns:mc="http://schemas.openxmlformats.org/markup-compatibility/2006">
              <mc:Choice xmlns:v="urn:schemas-microsoft-com:vml" Requires="v">
                <p:oleObj spid="_x0000_s6165" name="公式" r:id="rId11" imgW="939600" imgH="393480" progId="Equation.3">
                  <p:embed/>
                </p:oleObj>
              </mc:Choice>
              <mc:Fallback>
                <p:oleObj name="公式" r:id="rId11" imgW="939600" imgH="39348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2913" y="4419600"/>
                        <a:ext cx="20701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16">
            <a:extLst>
              <a:ext uri="{FF2B5EF4-FFF2-40B4-BE49-F238E27FC236}">
                <a16:creationId xmlns:a16="http://schemas.microsoft.com/office/drawing/2014/main" id="{4C57C9E5-4BBB-4CE4-8EE9-09F4246AB65E}"/>
              </a:ext>
            </a:extLst>
          </p:cNvPr>
          <p:cNvGraphicFramePr>
            <a:graphicFrameLocks noChangeAspect="1"/>
          </p:cNvGraphicFramePr>
          <p:nvPr/>
        </p:nvGraphicFramePr>
        <p:xfrm>
          <a:off x="1712913" y="5334000"/>
          <a:ext cx="2070100" cy="847725"/>
        </p:xfrm>
        <a:graphic>
          <a:graphicData uri="http://schemas.openxmlformats.org/presentationml/2006/ole">
            <mc:AlternateContent xmlns:mc="http://schemas.openxmlformats.org/markup-compatibility/2006">
              <mc:Choice xmlns:v="urn:schemas-microsoft-com:vml" Requires="v">
                <p:oleObj spid="_x0000_s6166" name="公式" r:id="rId13" imgW="939600" imgH="393480" progId="Equation.3">
                  <p:embed/>
                </p:oleObj>
              </mc:Choice>
              <mc:Fallback>
                <p:oleObj name="公式" r:id="rId13" imgW="939600" imgH="39348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2913" y="5334000"/>
                        <a:ext cx="20701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5" name="Text Box 2">
            <a:extLst>
              <a:ext uri="{FF2B5EF4-FFF2-40B4-BE49-F238E27FC236}">
                <a16:creationId xmlns:a16="http://schemas.microsoft.com/office/drawing/2014/main" id="{8E4CE508-D5EF-4860-B03A-35C5686F5F52}"/>
              </a:ext>
            </a:extLst>
          </p:cNvPr>
          <p:cNvSpPr txBox="1">
            <a:spLocks noChangeArrowheads="1"/>
          </p:cNvSpPr>
          <p:nvPr/>
        </p:nvSpPr>
        <p:spPr bwMode="auto">
          <a:xfrm>
            <a:off x="1066800" y="727075"/>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准简谐振动的圆频率</a:t>
            </a:r>
          </a:p>
        </p:txBody>
      </p:sp>
      <p:graphicFrame>
        <p:nvGraphicFramePr>
          <p:cNvPr id="7170" name="Object 3">
            <a:extLst>
              <a:ext uri="{FF2B5EF4-FFF2-40B4-BE49-F238E27FC236}">
                <a16:creationId xmlns:a16="http://schemas.microsoft.com/office/drawing/2014/main" id="{EF98B669-83F5-4E1A-B019-E7F6AAF645FF}"/>
              </a:ext>
            </a:extLst>
          </p:cNvPr>
          <p:cNvGraphicFramePr>
            <a:graphicFrameLocks noChangeAspect="1"/>
          </p:cNvGraphicFramePr>
          <p:nvPr/>
        </p:nvGraphicFramePr>
        <p:xfrm>
          <a:off x="4191000" y="533400"/>
          <a:ext cx="2032000" cy="803275"/>
        </p:xfrm>
        <a:graphic>
          <a:graphicData uri="http://schemas.openxmlformats.org/presentationml/2006/ole">
            <mc:AlternateContent xmlns:mc="http://schemas.openxmlformats.org/markup-compatibility/2006">
              <mc:Choice xmlns:v="urn:schemas-microsoft-com:vml" Requires="v">
                <p:oleObj spid="_x0000_s7179" name="公式" r:id="rId3" imgW="1028520" imgH="393480" progId="Equation.3">
                  <p:embed/>
                </p:oleObj>
              </mc:Choice>
              <mc:Fallback>
                <p:oleObj name="公式" r:id="rId3" imgW="102852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33400"/>
                        <a:ext cx="203200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6" name="Text Box 4">
            <a:extLst>
              <a:ext uri="{FF2B5EF4-FFF2-40B4-BE49-F238E27FC236}">
                <a16:creationId xmlns:a16="http://schemas.microsoft.com/office/drawing/2014/main" id="{AA6C501F-FF9B-47AA-8BC8-EB646EE0473B}"/>
              </a:ext>
            </a:extLst>
          </p:cNvPr>
          <p:cNvSpPr txBox="1">
            <a:spLocks noChangeArrowheads="1"/>
          </p:cNvSpPr>
          <p:nvPr/>
        </p:nvSpPr>
        <p:spPr bwMode="auto">
          <a:xfrm>
            <a:off x="1066800" y="15652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振幅</a:t>
            </a:r>
          </a:p>
        </p:txBody>
      </p:sp>
      <p:graphicFrame>
        <p:nvGraphicFramePr>
          <p:cNvPr id="7171" name="Object 5">
            <a:extLst>
              <a:ext uri="{FF2B5EF4-FFF2-40B4-BE49-F238E27FC236}">
                <a16:creationId xmlns:a16="http://schemas.microsoft.com/office/drawing/2014/main" id="{8CAF0B04-65F1-471C-BDB7-C187505A37DD}"/>
              </a:ext>
            </a:extLst>
          </p:cNvPr>
          <p:cNvGraphicFramePr>
            <a:graphicFrameLocks noChangeAspect="1"/>
          </p:cNvGraphicFramePr>
          <p:nvPr/>
        </p:nvGraphicFramePr>
        <p:xfrm>
          <a:off x="3455988" y="1412875"/>
          <a:ext cx="2411412" cy="866775"/>
        </p:xfrm>
        <a:graphic>
          <a:graphicData uri="http://schemas.openxmlformats.org/presentationml/2006/ole">
            <mc:AlternateContent xmlns:mc="http://schemas.openxmlformats.org/markup-compatibility/2006">
              <mc:Choice xmlns:v="urn:schemas-microsoft-com:vml" Requires="v">
                <p:oleObj spid="_x0000_s7180" name="公式" r:id="rId5" imgW="1193760" imgH="431640" progId="Equation.3">
                  <p:embed/>
                </p:oleObj>
              </mc:Choice>
              <mc:Fallback>
                <p:oleObj name="公式" r:id="rId5" imgW="119376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5988" y="1412875"/>
                        <a:ext cx="2411412"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6">
            <a:extLst>
              <a:ext uri="{FF2B5EF4-FFF2-40B4-BE49-F238E27FC236}">
                <a16:creationId xmlns:a16="http://schemas.microsoft.com/office/drawing/2014/main" id="{7DA658B7-EA8C-4FC1-AEF3-E47E8925A373}"/>
              </a:ext>
            </a:extLst>
          </p:cNvPr>
          <p:cNvGraphicFramePr>
            <a:graphicFrameLocks noChangeAspect="1"/>
          </p:cNvGraphicFramePr>
          <p:nvPr/>
        </p:nvGraphicFramePr>
        <p:xfrm>
          <a:off x="3497263" y="2327275"/>
          <a:ext cx="2081212" cy="881063"/>
        </p:xfrm>
        <a:graphic>
          <a:graphicData uri="http://schemas.openxmlformats.org/presentationml/2006/ole">
            <mc:AlternateContent xmlns:mc="http://schemas.openxmlformats.org/markup-compatibility/2006">
              <mc:Choice xmlns:v="urn:schemas-microsoft-com:vml" Requires="v">
                <p:oleObj spid="_x0000_s7181" name="公式" r:id="rId7" imgW="1054080" imgH="431640" progId="Equation.3">
                  <p:embed/>
                </p:oleObj>
              </mc:Choice>
              <mc:Fallback>
                <p:oleObj name="公式" r:id="rId7" imgW="1054080" imgH="431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7263" y="2327275"/>
                        <a:ext cx="2081212"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7" name="Text Box 7">
            <a:extLst>
              <a:ext uri="{FF2B5EF4-FFF2-40B4-BE49-F238E27FC236}">
                <a16:creationId xmlns:a16="http://schemas.microsoft.com/office/drawing/2014/main" id="{D1A05266-76A4-424D-940F-6FF6AB1F41DD}"/>
              </a:ext>
            </a:extLst>
          </p:cNvPr>
          <p:cNvSpPr txBox="1">
            <a:spLocks noChangeArrowheads="1"/>
          </p:cNvSpPr>
          <p:nvPr/>
        </p:nvSpPr>
        <p:spPr bwMode="auto">
          <a:xfrm>
            <a:off x="1066800" y="2597150"/>
            <a:ext cx="2405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振幅调制圆频率 </a:t>
            </a:r>
          </a:p>
        </p:txBody>
      </p:sp>
      <p:graphicFrame>
        <p:nvGraphicFramePr>
          <p:cNvPr id="7173" name="Object 8">
            <a:extLst>
              <a:ext uri="{FF2B5EF4-FFF2-40B4-BE49-F238E27FC236}">
                <a16:creationId xmlns:a16="http://schemas.microsoft.com/office/drawing/2014/main" id="{659BB9D5-0A50-476C-A0F0-7A54D487DA5C}"/>
              </a:ext>
            </a:extLst>
          </p:cNvPr>
          <p:cNvGraphicFramePr>
            <a:graphicFrameLocks noChangeAspect="1"/>
          </p:cNvGraphicFramePr>
          <p:nvPr/>
        </p:nvGraphicFramePr>
        <p:xfrm>
          <a:off x="2362200" y="3808413"/>
          <a:ext cx="5181600" cy="957262"/>
        </p:xfrm>
        <a:graphic>
          <a:graphicData uri="http://schemas.openxmlformats.org/presentationml/2006/ole">
            <mc:AlternateContent xmlns:mc="http://schemas.openxmlformats.org/markup-compatibility/2006">
              <mc:Choice xmlns:v="urn:schemas-microsoft-com:vml" Requires="v">
                <p:oleObj spid="_x0000_s7182" name="公式" r:id="rId9" imgW="2400120" imgH="431640" progId="Equation.3">
                  <p:embed/>
                </p:oleObj>
              </mc:Choice>
              <mc:Fallback>
                <p:oleObj name="公式" r:id="rId9" imgW="2400120" imgH="4316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3808413"/>
                        <a:ext cx="5181600" cy="95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9">
            <a:extLst>
              <a:ext uri="{FF2B5EF4-FFF2-40B4-BE49-F238E27FC236}">
                <a16:creationId xmlns:a16="http://schemas.microsoft.com/office/drawing/2014/main" id="{B105C8F4-A4BD-44CB-A38D-A35803070522}"/>
              </a:ext>
            </a:extLst>
          </p:cNvPr>
          <p:cNvGraphicFramePr>
            <a:graphicFrameLocks noChangeAspect="1"/>
          </p:cNvGraphicFramePr>
          <p:nvPr/>
        </p:nvGraphicFramePr>
        <p:xfrm>
          <a:off x="3429000" y="3241675"/>
          <a:ext cx="2819400" cy="533400"/>
        </p:xfrm>
        <a:graphic>
          <a:graphicData uri="http://schemas.openxmlformats.org/presentationml/2006/ole">
            <mc:AlternateContent xmlns:mc="http://schemas.openxmlformats.org/markup-compatibility/2006">
              <mc:Choice xmlns:v="urn:schemas-microsoft-com:vml" Requires="v">
                <p:oleObj spid="_x0000_s7183" name="公式" r:id="rId11" imgW="1193760" imgH="228600" progId="Equation.3">
                  <p:embed/>
                </p:oleObj>
              </mc:Choice>
              <mc:Fallback>
                <p:oleObj name="公式" r:id="rId11" imgW="1193760" imgH="2286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3241675"/>
                        <a:ext cx="281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8" name="Text Box 10">
            <a:extLst>
              <a:ext uri="{FF2B5EF4-FFF2-40B4-BE49-F238E27FC236}">
                <a16:creationId xmlns:a16="http://schemas.microsoft.com/office/drawing/2014/main" id="{947DEA9F-6B46-4499-8BCB-243EBA2DF37E}"/>
              </a:ext>
            </a:extLst>
          </p:cNvPr>
          <p:cNvSpPr txBox="1">
            <a:spLocks noChangeArrowheads="1"/>
          </p:cNvSpPr>
          <p:nvPr/>
        </p:nvSpPr>
        <p:spPr bwMode="auto">
          <a:xfrm>
            <a:off x="1143000" y="4765675"/>
            <a:ext cx="7086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solidFill>
                  <a:srgbClr val="FF0000"/>
                </a:solidFill>
              </a:rPr>
              <a:t>拍</a:t>
            </a:r>
            <a:r>
              <a:rPr lang="en-US" altLang="zh-CN"/>
              <a:t>——</a:t>
            </a:r>
            <a:r>
              <a:rPr lang="zh-CN" altLang="en-US"/>
              <a:t>频率较大但相差不大的两个同方向简谐振动合成时产生合振动振幅周期性变化的现象</a:t>
            </a:r>
            <a:r>
              <a:rPr lang="en-US" altLang="zh-CN"/>
              <a:t>.</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1362</Words>
  <Application>Microsoft Office PowerPoint</Application>
  <PresentationFormat>全屏显示(4:3)</PresentationFormat>
  <Paragraphs>229</Paragraphs>
  <Slides>32</Slides>
  <Notes>0</Notes>
  <HiddenSlides>0</HiddenSlides>
  <MMClips>1</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43" baseType="lpstr">
      <vt:lpstr>Times New Roman</vt:lpstr>
      <vt:lpstr>宋体</vt:lpstr>
      <vt:lpstr>Arial</vt:lpstr>
      <vt:lpstr>华文新魏</vt:lpstr>
      <vt:lpstr>华文行楷</vt:lpstr>
      <vt:lpstr>楷体_GB2312</vt:lpstr>
      <vt:lpstr>黑体</vt:lpstr>
      <vt:lpstr>Symbol</vt:lpstr>
      <vt:lpstr>默认设计模板</vt:lpstr>
      <vt:lpstr>Microsoft 公式 3.0</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Qingdao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Shaou</dc:creator>
  <cp:lastModifiedBy>张伯望</cp:lastModifiedBy>
  <cp:revision>52</cp:revision>
  <dcterms:created xsi:type="dcterms:W3CDTF">2005-05-29T03:03:10Z</dcterms:created>
  <dcterms:modified xsi:type="dcterms:W3CDTF">2017-09-07T11:53:28Z</dcterms:modified>
</cp:coreProperties>
</file>