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3" r:id="rId9"/>
    <p:sldId id="264" r:id="rId10"/>
    <p:sldId id="269" r:id="rId11"/>
    <p:sldId id="287" r:id="rId12"/>
    <p:sldId id="265" r:id="rId13"/>
    <p:sldId id="266" r:id="rId14"/>
    <p:sldId id="267" r:id="rId15"/>
    <p:sldId id="288" r:id="rId16"/>
    <p:sldId id="28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4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3.wmf"/><Relationship Id="rId7" Type="http://schemas.openxmlformats.org/officeDocument/2006/relationships/image" Target="../media/image21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20.wmf"/><Relationship Id="rId5" Type="http://schemas.openxmlformats.org/officeDocument/2006/relationships/image" Target="../media/image18.wmf"/><Relationship Id="rId4" Type="http://schemas.openxmlformats.org/officeDocument/2006/relationships/image" Target="../media/image44.wmf"/><Relationship Id="rId9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79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emf"/><Relationship Id="rId7" Type="http://schemas.openxmlformats.org/officeDocument/2006/relationships/image" Target="../media/image109.wmf"/><Relationship Id="rId12" Type="http://schemas.openxmlformats.org/officeDocument/2006/relationships/image" Target="../media/image114.e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e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emf"/><Relationship Id="rId9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5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8.wmf"/><Relationship Id="rId2" Type="http://schemas.openxmlformats.org/officeDocument/2006/relationships/image" Target="../media/image13.wmf"/><Relationship Id="rId1" Type="http://schemas.openxmlformats.org/officeDocument/2006/relationships/image" Target="../media/image27.wmf"/><Relationship Id="rId6" Type="http://schemas.openxmlformats.org/officeDocument/2006/relationships/image" Target="../media/image2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53C338-3F5B-4673-837D-A10298186A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18B936-4CC6-4C4D-A8CB-07664C60C3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2BAB5D4-ED37-4191-BA91-00ADDE29AC9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C4AB534-6C92-4AF4-B823-D542C06BAB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68597AC-E5CB-41B1-B2BC-CA9DFA46FB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DEA1438-A8A2-4CBB-A647-5C31CF3E9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38C1977-E935-4D59-ADF4-908AE89DB9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0284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794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131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487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3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592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737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91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6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35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66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98">
            <a:extLst>
              <a:ext uri="{FF2B5EF4-FFF2-40B4-BE49-F238E27FC236}">
                <a16:creationId xmlns:a16="http://schemas.microsoft.com/office/drawing/2014/main" id="{70BA1C3C-8ACB-4416-B12D-09239E3B4B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0514446C-7169-46E2-A974-B4A857B91D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91B46B42-D0D3-450D-B732-3B82C5F575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047B9F55-955A-4C0F-87C9-56EA216E95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BDA7CC9A-B9F2-4EA4-8BD8-3693BD5BF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4B99E89D-6938-4340-8BE6-1FDB6BA0A0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95A88E5F-28DD-46EB-8393-78A51E715D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18CDADBF-8F0D-468F-839A-04ED0BB768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2A47F490-58EB-42DD-BDF7-A663FF901F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B747A18A-2616-40D7-8EA3-49741CAB4A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960CD078-5C14-4531-A2EE-139E6B8AA5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6F3C87AB-2756-43E8-9EBC-921DFB29B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>
              <a:extLst>
                <a:ext uri="{FF2B5EF4-FFF2-40B4-BE49-F238E27FC236}">
                  <a16:creationId xmlns:a16="http://schemas.microsoft.com/office/drawing/2014/main" id="{ED911E71-B155-473B-8363-F8B1BEE696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Rectangle 111">
              <a:extLst>
                <a:ext uri="{FF2B5EF4-FFF2-40B4-BE49-F238E27FC236}">
                  <a16:creationId xmlns:a16="http://schemas.microsoft.com/office/drawing/2014/main" id="{39D3C88A-F212-4E9C-87C5-1BE748291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Rectangle 112">
              <a:extLst>
                <a:ext uri="{FF2B5EF4-FFF2-40B4-BE49-F238E27FC236}">
                  <a16:creationId xmlns:a16="http://schemas.microsoft.com/office/drawing/2014/main" id="{DB252513-3147-4016-BF97-E92222BA62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Rectangle 113">
              <a:extLst>
                <a:ext uri="{FF2B5EF4-FFF2-40B4-BE49-F238E27FC236}">
                  <a16:creationId xmlns:a16="http://schemas.microsoft.com/office/drawing/2014/main" id="{90B50C4E-A180-4CA0-89D3-32F97A113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Rectangle 114">
              <a:extLst>
                <a:ext uri="{FF2B5EF4-FFF2-40B4-BE49-F238E27FC236}">
                  <a16:creationId xmlns:a16="http://schemas.microsoft.com/office/drawing/2014/main" id="{F6A67C0B-45FB-49A4-AFF2-A9863604C3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Rectangle 115">
              <a:extLst>
                <a:ext uri="{FF2B5EF4-FFF2-40B4-BE49-F238E27FC236}">
                  <a16:creationId xmlns:a16="http://schemas.microsoft.com/office/drawing/2014/main" id="{9EC2D7F2-577C-48A5-A001-3B5E36C79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Rectangle 116">
              <a:extLst>
                <a:ext uri="{FF2B5EF4-FFF2-40B4-BE49-F238E27FC236}">
                  <a16:creationId xmlns:a16="http://schemas.microsoft.com/office/drawing/2014/main" id="{B70E55A9-6B0E-43DD-97AF-73256ECA8A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Rectangle 117">
              <a:extLst>
                <a:ext uri="{FF2B5EF4-FFF2-40B4-BE49-F238E27FC236}">
                  <a16:creationId xmlns:a16="http://schemas.microsoft.com/office/drawing/2014/main" id="{373F82C7-E975-4EFD-83B1-C8C96EDCF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Rectangle 118">
              <a:extLst>
                <a:ext uri="{FF2B5EF4-FFF2-40B4-BE49-F238E27FC236}">
                  <a16:creationId xmlns:a16="http://schemas.microsoft.com/office/drawing/2014/main" id="{B2A7334F-28E6-45DD-87A7-7D7068DAC7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Rectangle 119">
              <a:extLst>
                <a:ext uri="{FF2B5EF4-FFF2-40B4-BE49-F238E27FC236}">
                  <a16:creationId xmlns:a16="http://schemas.microsoft.com/office/drawing/2014/main" id="{26CF6137-D42E-4007-A108-6146FC0350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Rectangle 120">
              <a:extLst>
                <a:ext uri="{FF2B5EF4-FFF2-40B4-BE49-F238E27FC236}">
                  <a16:creationId xmlns:a16="http://schemas.microsoft.com/office/drawing/2014/main" id="{D29B61ED-73FC-4560-B768-362BC446C7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>
              <a:extLst>
                <a:ext uri="{FF2B5EF4-FFF2-40B4-BE49-F238E27FC236}">
                  <a16:creationId xmlns:a16="http://schemas.microsoft.com/office/drawing/2014/main" id="{436CB36E-1B2E-4C7B-8F9F-E1E6ECADFB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>
              <a:extLst>
                <a:ext uri="{FF2B5EF4-FFF2-40B4-BE49-F238E27FC236}">
                  <a16:creationId xmlns:a16="http://schemas.microsoft.com/office/drawing/2014/main" id="{4EC9AABF-D2C3-4D7D-B24D-987E9DFF0D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Rectangle 123">
              <a:extLst>
                <a:ext uri="{FF2B5EF4-FFF2-40B4-BE49-F238E27FC236}">
                  <a16:creationId xmlns:a16="http://schemas.microsoft.com/office/drawing/2014/main" id="{2D82EF38-536A-4782-A608-75023C7951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Rectangle 124">
              <a:extLst>
                <a:ext uri="{FF2B5EF4-FFF2-40B4-BE49-F238E27FC236}">
                  <a16:creationId xmlns:a16="http://schemas.microsoft.com/office/drawing/2014/main" id="{62BBB6A4-BFDE-43E9-B6BC-A90188044A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49" name="Line 125">
            <a:extLst>
              <a:ext uri="{FF2B5EF4-FFF2-40B4-BE49-F238E27FC236}">
                <a16:creationId xmlns:a16="http://schemas.microsoft.com/office/drawing/2014/main" id="{A0B65066-E4DA-406F-A56E-F9531E38B3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0" name="Line 126">
            <a:extLst>
              <a:ext uri="{FF2B5EF4-FFF2-40B4-BE49-F238E27FC236}">
                <a16:creationId xmlns:a16="http://schemas.microsoft.com/office/drawing/2014/main" id="{86436BB2-1B84-43D3-A1BF-545413893F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1" name="Oval 127">
            <a:extLst>
              <a:ext uri="{FF2B5EF4-FFF2-40B4-BE49-F238E27FC236}">
                <a16:creationId xmlns:a16="http://schemas.microsoft.com/office/drawing/2014/main" id="{66E7743E-C249-49F4-AB4D-8C86B12E63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52" name="Oval 128">
            <a:extLst>
              <a:ext uri="{FF2B5EF4-FFF2-40B4-BE49-F238E27FC236}">
                <a16:creationId xmlns:a16="http://schemas.microsoft.com/office/drawing/2014/main" id="{4330B954-5B8B-4E24-A909-CDA4EE08DC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53" name="Oval 129">
            <a:extLst>
              <a:ext uri="{FF2B5EF4-FFF2-40B4-BE49-F238E27FC236}">
                <a16:creationId xmlns:a16="http://schemas.microsoft.com/office/drawing/2014/main" id="{D326E417-837F-4E9B-B220-74E32CEB7B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54" name="Oval 130">
            <a:extLst>
              <a:ext uri="{FF2B5EF4-FFF2-40B4-BE49-F238E27FC236}">
                <a16:creationId xmlns:a16="http://schemas.microsoft.com/office/drawing/2014/main" id="{25733DF4-1993-49DA-818F-5542F1D3E5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55" name="AutoShape 1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8287F-E1E5-40D7-B91C-266B4F65EA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6" name="AutoShape 1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1BEF7D-A1EC-4914-A81C-B24913C9B3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" name="AutoShape 13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A46FEF5-CFD7-4410-B31A-0C42755693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" name="AutoShape 13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9BFD41E3-E2DC-42C2-B950-E4F5F69EC5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05" name="WordArt 135">
            <a:extLst>
              <a:ext uri="{FF2B5EF4-FFF2-40B4-BE49-F238E27FC236}">
                <a16:creationId xmlns:a16="http://schemas.microsoft.com/office/drawing/2014/main" id="{50BC0875-29F2-4D42-BF7D-6AB2FA5B55F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60" name="Text Box 136">
            <a:extLst>
              <a:ext uri="{FF2B5EF4-FFF2-40B4-BE49-F238E27FC236}">
                <a16:creationId xmlns:a16="http://schemas.microsoft.com/office/drawing/2014/main" id="{3E663069-2BEB-446D-945A-1D7C0624C2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5963" y="60325"/>
            <a:ext cx="3119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第九章   振   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9&#25391;&#21160;\the%20wring%20pendulum.avi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8.wmf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09&#25391;&#21160;\09.05%20the%20physical%20pendulum.exe" TargetMode="External"/><Relationship Id="rId10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8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09&#25391;&#21160;\09.02%20simple%20harmonic%20motion%202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09&#25391;&#21160;\09.03%20simple%20harmonic%20motion%203.exe" TargetMode="External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3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7.wmf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0.wmf"/><Relationship Id="rId26" Type="http://schemas.openxmlformats.org/officeDocument/2006/relationships/image" Target="../media/image114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3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15.wmf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2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19.e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24.e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5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7" Type="http://schemas.openxmlformats.org/officeDocument/2006/relationships/hyperlink" Target="file:///G:\09.06%20energy%20in%20simple%20harmorric%20motion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4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4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8422;&#23433;&#24910;&#21147;&#23398;\&#21147;&#23398;&#65288;&#31532;&#20108;&#29256;&#65289;&#30005;&#23376;&#25945;&#26696;\&#12298;&#21147;&#23398;&#65288;&#31532;&#20108;&#29256;&#65289;&#12299;&#30005;&#23376;&#25945;&#26696;\09&#25391;&#21160;\simple%20harmonic%20motion%201.av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09&#25391;&#21160;\09.05%20the%20physical%20pendulum.exe" TargetMode="External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09&#25391;&#21160;\09.04%20the%20simple%20pendulum.exe" TargetMode="External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EB4515D4-6E58-4B56-A9DE-CE28B50D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620713"/>
            <a:ext cx="3754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第九章  振动  </a:t>
            </a:r>
          </a:p>
        </p:txBody>
      </p:sp>
      <p:sp>
        <p:nvSpPr>
          <p:cNvPr id="34819" name="Text Box 5">
            <a:extLst>
              <a:ext uri="{FF2B5EF4-FFF2-40B4-BE49-F238E27FC236}">
                <a16:creationId xmlns:a16="http://schemas.microsoft.com/office/drawing/2014/main" id="{A1697704-AF47-4130-ADA0-23329B01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24000"/>
            <a:ext cx="638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§9.1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简谐振动的动力学特征  </a:t>
            </a:r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CEDA6210-59ED-459E-B852-94B15905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184400"/>
            <a:ext cx="4376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§9.1 1 </a:t>
            </a:r>
            <a:r>
              <a:rPr lang="zh-CN" altLang="en-US" sz="2800">
                <a:ea typeface="黑体" panose="02010609060101010101" pitchFamily="49" charset="-122"/>
              </a:rPr>
              <a:t>简谐振动基本概念  </a:t>
            </a:r>
          </a:p>
        </p:txBody>
      </p:sp>
      <p:sp>
        <p:nvSpPr>
          <p:cNvPr id="34821" name="Text Box 7">
            <a:extLst>
              <a:ext uri="{FF2B5EF4-FFF2-40B4-BE49-F238E27FC236}">
                <a16:creationId xmlns:a16="http://schemas.microsoft.com/office/drawing/2014/main" id="{0952F5E2-E4EE-496A-B802-DC967129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17825"/>
            <a:ext cx="74723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§9.1.2 </a:t>
            </a:r>
            <a:r>
              <a:rPr lang="zh-CN" altLang="en-US" sz="2800">
                <a:ea typeface="黑体" panose="02010609060101010101" pitchFamily="49" charset="-122"/>
              </a:rPr>
              <a:t>简谐振动例子</a:t>
            </a:r>
            <a:r>
              <a:rPr lang="en-US" altLang="zh-CN" sz="2800">
                <a:ea typeface="黑体" panose="02010609060101010101" pitchFamily="49" charset="-122"/>
              </a:rPr>
              <a:t>(</a:t>
            </a:r>
            <a:r>
              <a:rPr lang="zh-CN" altLang="en-US" sz="2800">
                <a:ea typeface="黑体" panose="02010609060101010101" pitchFamily="49" charset="-122"/>
              </a:rPr>
              <a:t>弹簧振子，单摆，扭摆</a:t>
            </a:r>
            <a:r>
              <a:rPr lang="en-US" altLang="zh-CN" sz="2800">
                <a:ea typeface="黑体" panose="02010609060101010101" pitchFamily="49" charset="-122"/>
              </a:rPr>
              <a:t>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the wring pendulum.avi">
            <a:hlinkClick r:id="" action="ppaction://media"/>
            <a:extLst>
              <a:ext uri="{FF2B5EF4-FFF2-40B4-BE49-F238E27FC236}">
                <a16:creationId xmlns:a16="http://schemas.microsoft.com/office/drawing/2014/main" id="{374962FF-2810-4C5F-9050-C43A6922677D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934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7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1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2">
            <a:extLst>
              <a:ext uri="{FF2B5EF4-FFF2-40B4-BE49-F238E27FC236}">
                <a16:creationId xmlns:a16="http://schemas.microsoft.com/office/drawing/2014/main" id="{2BB6FFEF-5CEB-4B8B-8C8E-F00ED75A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265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4. </a:t>
            </a:r>
            <a:r>
              <a:rPr lang="zh-CN" altLang="en-US">
                <a:ea typeface="黑体" panose="02010609060101010101" pitchFamily="49" charset="-122"/>
              </a:rPr>
              <a:t>复摆  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806A0BCD-0573-45C3-8AAC-42C7E9C2B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844675"/>
          <a:ext cx="30607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1549080" imgH="1320480" progId="Equation.DSMT4">
                  <p:embed/>
                </p:oleObj>
              </mc:Choice>
              <mc:Fallback>
                <p:oleObj name="Equation" r:id="rId3" imgW="1549080" imgH="1320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3060700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A8D13235-174A-4236-890C-759A7927F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636838"/>
          <a:ext cx="10763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583920" imgH="177480" progId="Equation.3">
                  <p:embed/>
                </p:oleObj>
              </mc:Choice>
              <mc:Fallback>
                <p:oleObj name="Equation" r:id="rId5" imgW="58392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36838"/>
                        <a:ext cx="10763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1">
            <a:extLst>
              <a:ext uri="{FF2B5EF4-FFF2-40B4-BE49-F238E27FC236}">
                <a16:creationId xmlns:a16="http://schemas.microsoft.com/office/drawing/2014/main" id="{5FA63F6F-F533-4D89-980C-8F3E33D2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63600"/>
            <a:ext cx="49418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如图，铅直面内不计空气阻力</a:t>
            </a:r>
            <a:r>
              <a:rPr lang="en-US" altLang="zh-CN"/>
              <a:t>,.</a:t>
            </a:r>
          </a:p>
        </p:txBody>
      </p:sp>
      <p:sp>
        <p:nvSpPr>
          <p:cNvPr id="7179" name="Text Box 12">
            <a:extLst>
              <a:ext uri="{FF2B5EF4-FFF2-40B4-BE49-F238E27FC236}">
                <a16:creationId xmlns:a16="http://schemas.microsoft.com/office/drawing/2014/main" id="{72EF56EC-9CFC-457E-AAA6-A44F4231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322513"/>
            <a:ext cx="415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</a:t>
            </a:r>
          </a:p>
        </p:txBody>
      </p:sp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5AA59C07-1EC1-4A6C-9C95-8EEE950F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114925"/>
          <a:ext cx="1981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7" imgW="939600" imgH="444240" progId="Equation.3">
                  <p:embed/>
                </p:oleObj>
              </mc:Choice>
              <mc:Fallback>
                <p:oleObj name="Equation" r:id="rId7" imgW="9396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14925"/>
                        <a:ext cx="1981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39">
            <a:extLst>
              <a:ext uri="{FF2B5EF4-FFF2-40B4-BE49-F238E27FC236}">
                <a16:creationId xmlns:a16="http://schemas.microsoft.com/office/drawing/2014/main" id="{688246E1-E6BB-4BEB-98B0-EC344B9C1993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476250"/>
            <a:ext cx="1295400" cy="2905125"/>
            <a:chOff x="3766" y="576"/>
            <a:chExt cx="816" cy="1830"/>
          </a:xfrm>
        </p:grpSpPr>
        <p:graphicFrame>
          <p:nvGraphicFramePr>
            <p:cNvPr id="7175" name="Object 9">
              <a:extLst>
                <a:ext uri="{FF2B5EF4-FFF2-40B4-BE49-F238E27FC236}">
                  <a16:creationId xmlns:a16="http://schemas.microsoft.com/office/drawing/2014/main" id="{99A6F06F-FC6E-4300-B5BE-BC54BD216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3" y="1143"/>
            <a:ext cx="21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1143"/>
                          <a:ext cx="21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Freeform 6">
              <a:extLst>
                <a:ext uri="{FF2B5EF4-FFF2-40B4-BE49-F238E27FC236}">
                  <a16:creationId xmlns:a16="http://schemas.microsoft.com/office/drawing/2014/main" id="{D9506F3D-43F7-4CC3-84A2-31E01898A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1287"/>
              <a:ext cx="193" cy="58"/>
            </a:xfrm>
            <a:custGeom>
              <a:avLst/>
              <a:gdLst>
                <a:gd name="T0" fmla="*/ 0 w 193"/>
                <a:gd name="T1" fmla="*/ 36 h 58"/>
                <a:gd name="T2" fmla="*/ 108 w 193"/>
                <a:gd name="T3" fmla="*/ 52 h 58"/>
                <a:gd name="T4" fmla="*/ 193 w 193"/>
                <a:gd name="T5" fmla="*/ 0 h 58"/>
                <a:gd name="T6" fmla="*/ 0 60000 65536"/>
                <a:gd name="T7" fmla="*/ 0 60000 65536"/>
                <a:gd name="T8" fmla="*/ 0 60000 65536"/>
                <a:gd name="T9" fmla="*/ 0 w 193"/>
                <a:gd name="T10" fmla="*/ 0 h 58"/>
                <a:gd name="T11" fmla="*/ 193 w 19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58">
                  <a:moveTo>
                    <a:pt x="0" y="36"/>
                  </a:moveTo>
                  <a:cubicBezTo>
                    <a:pt x="18" y="37"/>
                    <a:pt x="76" y="58"/>
                    <a:pt x="108" y="52"/>
                  </a:cubicBezTo>
                  <a:cubicBezTo>
                    <a:pt x="140" y="46"/>
                    <a:pt x="175" y="11"/>
                    <a:pt x="193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89" name="Group 34">
              <a:extLst>
                <a:ext uri="{FF2B5EF4-FFF2-40B4-BE49-F238E27FC236}">
                  <a16:creationId xmlns:a16="http://schemas.microsoft.com/office/drawing/2014/main" id="{6366DDD0-3C35-48FF-865B-5374FDB67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" y="576"/>
              <a:ext cx="816" cy="1830"/>
              <a:chOff x="3774" y="576"/>
              <a:chExt cx="816" cy="1830"/>
            </a:xfrm>
          </p:grpSpPr>
          <p:sp>
            <p:nvSpPr>
              <p:cNvPr id="7190" name="Rectangle 19" descr="宽上对角线">
                <a:extLst>
                  <a:ext uri="{FF2B5EF4-FFF2-40B4-BE49-F238E27FC236}">
                    <a16:creationId xmlns:a16="http://schemas.microsoft.com/office/drawing/2014/main" id="{6FDE8602-8A72-4383-8B0C-7C161555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817"/>
                <a:ext cx="816" cy="47"/>
              </a:xfrm>
              <a:prstGeom prst="rect">
                <a:avLst/>
              </a:prstGeom>
              <a:pattFill prst="wdUpDiag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1" name="Line 20">
                <a:extLst>
                  <a:ext uri="{FF2B5EF4-FFF2-40B4-BE49-F238E27FC236}">
                    <a16:creationId xmlns:a16="http://schemas.microsoft.com/office/drawing/2014/main" id="{E07167E2-2309-4B43-93FB-82ED61B1A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88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Text Box 23">
                <a:extLst>
                  <a:ext uri="{FF2B5EF4-FFF2-40B4-BE49-F238E27FC236}">
                    <a16:creationId xmlns:a16="http://schemas.microsoft.com/office/drawing/2014/main" id="{F0149382-AAFF-497D-8FDE-6273CFED0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" y="2049"/>
                <a:ext cx="255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O</a:t>
                </a:r>
              </a:p>
            </p:txBody>
          </p:sp>
          <p:graphicFrame>
            <p:nvGraphicFramePr>
              <p:cNvPr id="7176" name="Object 10">
                <a:extLst>
                  <a:ext uri="{FF2B5EF4-FFF2-40B4-BE49-F238E27FC236}">
                    <a16:creationId xmlns:a16="http://schemas.microsoft.com/office/drawing/2014/main" id="{EA0EBF8B-DC2E-4223-A4D7-84D0BD6100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576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7" name="Equation" r:id="rId11" imgW="190440" imgH="177480" progId="Equation.3">
                      <p:embed/>
                    </p:oleObj>
                  </mc:Choice>
                  <mc:Fallback>
                    <p:oleObj name="Equation" r:id="rId11" imgW="190440" imgH="177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576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81" name="Text Box 33">
            <a:extLst>
              <a:ext uri="{FF2B5EF4-FFF2-40B4-BE49-F238E27FC236}">
                <a16:creationId xmlns:a16="http://schemas.microsoft.com/office/drawing/2014/main" id="{0B2A0F03-5A87-477F-BBBB-41B21562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300663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单摆作简谐振动  </a:t>
            </a:r>
          </a:p>
        </p:txBody>
      </p:sp>
      <p:grpSp>
        <p:nvGrpSpPr>
          <p:cNvPr id="7182" name="Group 37">
            <a:extLst>
              <a:ext uri="{FF2B5EF4-FFF2-40B4-BE49-F238E27FC236}">
                <a16:creationId xmlns:a16="http://schemas.microsoft.com/office/drawing/2014/main" id="{07105700-54FB-4875-8301-A300C67CFEA4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2492375"/>
            <a:ext cx="434975" cy="509588"/>
            <a:chOff x="4712" y="2094"/>
            <a:chExt cx="274" cy="321"/>
          </a:xfrm>
        </p:grpSpPr>
        <p:sp>
          <p:nvSpPr>
            <p:cNvPr id="7187" name="Line 29">
              <a:extLst>
                <a:ext uri="{FF2B5EF4-FFF2-40B4-BE49-F238E27FC236}">
                  <a16:creationId xmlns:a16="http://schemas.microsoft.com/office/drawing/2014/main" id="{CD460570-01CC-46DA-A455-BD5BF932B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2094"/>
              <a:ext cx="1" cy="32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4" name="Object 8">
              <a:extLst>
                <a:ext uri="{FF2B5EF4-FFF2-40B4-BE49-F238E27FC236}">
                  <a16:creationId xmlns:a16="http://schemas.microsoft.com/office/drawing/2014/main" id="{47F827B0-6880-4AFD-96AD-807E04E9B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3" y="2152"/>
            <a:ext cx="23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13" imgW="203040" imgH="215640" progId="Equation.3">
                    <p:embed/>
                  </p:oleObj>
                </mc:Choice>
                <mc:Fallback>
                  <p:oleObj name="Equation" r:id="rId13" imgW="2030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152"/>
                          <a:ext cx="23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 Box 46">
            <a:hlinkClick r:id="rId15" action="ppaction://hlinkfile"/>
            <a:extLst>
              <a:ext uri="{FF2B5EF4-FFF2-40B4-BE49-F238E27FC236}">
                <a16:creationId xmlns:a16="http://schemas.microsoft.com/office/drawing/2014/main" id="{3F31082B-35C1-424F-A39D-9E5BE818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00663"/>
            <a:ext cx="1655762" cy="841375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动画演示（复摆）</a:t>
            </a:r>
          </a:p>
        </p:txBody>
      </p:sp>
      <p:sp>
        <p:nvSpPr>
          <p:cNvPr id="7184" name="任意多边形 33">
            <a:extLst>
              <a:ext uri="{FF2B5EF4-FFF2-40B4-BE49-F238E27FC236}">
                <a16:creationId xmlns:a16="http://schemas.microsoft.com/office/drawing/2014/main" id="{10BF058E-2A3E-4C29-97DA-1550524C73FC}"/>
              </a:ext>
            </a:extLst>
          </p:cNvPr>
          <p:cNvSpPr>
            <a:spLocks/>
          </p:cNvSpPr>
          <p:nvPr/>
        </p:nvSpPr>
        <p:spPr bwMode="auto">
          <a:xfrm>
            <a:off x="7164388" y="908050"/>
            <a:ext cx="1455737" cy="2463800"/>
          </a:xfrm>
          <a:custGeom>
            <a:avLst/>
            <a:gdLst>
              <a:gd name="T0" fmla="*/ 29570 w 1455761"/>
              <a:gd name="T1" fmla="*/ 277676 h 2463420"/>
              <a:gd name="T2" fmla="*/ 275210 w 1455761"/>
              <a:gd name="T3" fmla="*/ 1971043 h 2463420"/>
              <a:gd name="T4" fmla="*/ 889319 w 1455761"/>
              <a:gd name="T5" fmla="*/ 2435352 h 2463420"/>
              <a:gd name="T6" fmla="*/ 1312372 w 1455761"/>
              <a:gd name="T7" fmla="*/ 2148568 h 2463420"/>
              <a:gd name="T8" fmla="*/ 1421550 w 1455761"/>
              <a:gd name="T9" fmla="*/ 1547701 h 2463420"/>
              <a:gd name="T10" fmla="*/ 1107672 w 1455761"/>
              <a:gd name="T11" fmla="*/ 1138016 h 2463420"/>
              <a:gd name="T12" fmla="*/ 507210 w 1455761"/>
              <a:gd name="T13" fmla="*/ 878546 h 2463420"/>
              <a:gd name="T14" fmla="*/ 97801 w 1455761"/>
              <a:gd name="T15" fmla="*/ 304988 h 2463420"/>
              <a:gd name="T16" fmla="*/ 29570 w 1455761"/>
              <a:gd name="T17" fmla="*/ 277676 h 24634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55761"/>
              <a:gd name="T28" fmla="*/ 0 h 2463420"/>
              <a:gd name="T29" fmla="*/ 1455761 w 1455761"/>
              <a:gd name="T30" fmla="*/ 2463420 h 24634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55761" h="2463420">
                <a:moveTo>
                  <a:pt x="29570" y="277504"/>
                </a:moveTo>
                <a:cubicBezTo>
                  <a:pt x="59140" y="555008"/>
                  <a:pt x="131929" y="1610436"/>
                  <a:pt x="275230" y="1969827"/>
                </a:cubicBezTo>
                <a:cubicBezTo>
                  <a:pt x="418531" y="2329218"/>
                  <a:pt x="716507" y="2404280"/>
                  <a:pt x="889379" y="2433850"/>
                </a:cubicBezTo>
                <a:cubicBezTo>
                  <a:pt x="1062251" y="2463420"/>
                  <a:pt x="1223750" y="2295098"/>
                  <a:pt x="1312460" y="2147247"/>
                </a:cubicBezTo>
                <a:cubicBezTo>
                  <a:pt x="1401170" y="1999396"/>
                  <a:pt x="1455761" y="1715068"/>
                  <a:pt x="1421642" y="1546746"/>
                </a:cubicBezTo>
                <a:cubicBezTo>
                  <a:pt x="1387523" y="1378424"/>
                  <a:pt x="1260144" y="1248770"/>
                  <a:pt x="1107744" y="1137313"/>
                </a:cubicBezTo>
                <a:cubicBezTo>
                  <a:pt x="955344" y="1025856"/>
                  <a:pt x="675564" y="1016758"/>
                  <a:pt x="507242" y="878006"/>
                </a:cubicBezTo>
                <a:cubicBezTo>
                  <a:pt x="338920" y="739254"/>
                  <a:pt x="177421" y="411707"/>
                  <a:pt x="97809" y="304800"/>
                </a:cubicBezTo>
                <a:cubicBezTo>
                  <a:pt x="18197" y="197893"/>
                  <a:pt x="0" y="0"/>
                  <a:pt x="29570" y="277504"/>
                </a:cubicBez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85" name="直接连接符 35">
            <a:extLst>
              <a:ext uri="{FF2B5EF4-FFF2-40B4-BE49-F238E27FC236}">
                <a16:creationId xmlns:a16="http://schemas.microsoft.com/office/drawing/2014/main" id="{EDC2B80B-9125-4F17-ADE7-61FA660D765B}"/>
              </a:ext>
            </a:extLst>
          </p:cNvPr>
          <p:cNvCxnSpPr>
            <a:cxnSpLocks noChangeShapeType="1"/>
            <a:stCxn id="7191" idx="0"/>
          </p:cNvCxnSpPr>
          <p:nvPr/>
        </p:nvCxnSpPr>
        <p:spPr bwMode="auto">
          <a:xfrm>
            <a:off x="7129463" y="968375"/>
            <a:ext cx="801687" cy="14779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椭圆 36">
            <a:extLst>
              <a:ext uri="{FF2B5EF4-FFF2-40B4-BE49-F238E27FC236}">
                <a16:creationId xmlns:a16="http://schemas.microsoft.com/office/drawing/2014/main" id="{ACFBA46C-E57A-4ED1-9236-93A36D5E1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60350"/>
            <a:ext cx="914400" cy="914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3" name="Object 11">
            <a:extLst>
              <a:ext uri="{FF2B5EF4-FFF2-40B4-BE49-F238E27FC236}">
                <a16:creationId xmlns:a16="http://schemas.microsoft.com/office/drawing/2014/main" id="{FA342DAE-FCF5-45C8-ACB0-461BDA1EE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2349500"/>
          <a:ext cx="207963" cy="14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349500"/>
                        <a:ext cx="207963" cy="14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2">
            <a:extLst>
              <a:ext uri="{FF2B5EF4-FFF2-40B4-BE49-F238E27FC236}">
                <a16:creationId xmlns:a16="http://schemas.microsoft.com/office/drawing/2014/main" id="{D27DDAF0-6DED-4365-9668-80CA649E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82600"/>
            <a:ext cx="7086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1]</a:t>
            </a:r>
            <a:r>
              <a:rPr lang="en-US" altLang="zh-CN"/>
              <a:t>  </a:t>
            </a:r>
            <a:r>
              <a:rPr lang="zh-CN" altLang="en-US"/>
              <a:t>弹簧下面悬挂物体，不计弹簧质量和阻力，证明在平衡位置附近的振动是简谐振动</a:t>
            </a:r>
            <a:r>
              <a:rPr lang="en-US" altLang="zh-CN"/>
              <a:t>.</a:t>
            </a:r>
          </a:p>
        </p:txBody>
      </p:sp>
      <p:grpSp>
        <p:nvGrpSpPr>
          <p:cNvPr id="8198" name="Group 66">
            <a:extLst>
              <a:ext uri="{FF2B5EF4-FFF2-40B4-BE49-F238E27FC236}">
                <a16:creationId xmlns:a16="http://schemas.microsoft.com/office/drawing/2014/main" id="{E4F59C30-509B-4AB4-9A6B-05C3554C9033}"/>
              </a:ext>
            </a:extLst>
          </p:cNvPr>
          <p:cNvGrpSpPr>
            <a:grpSpLocks/>
          </p:cNvGrpSpPr>
          <p:nvPr/>
        </p:nvGrpSpPr>
        <p:grpSpPr bwMode="auto">
          <a:xfrm>
            <a:off x="5946775" y="1787525"/>
            <a:ext cx="2220913" cy="3257550"/>
            <a:chOff x="2683" y="1186"/>
            <a:chExt cx="1399" cy="2052"/>
          </a:xfrm>
        </p:grpSpPr>
        <p:grpSp>
          <p:nvGrpSpPr>
            <p:cNvPr id="8203" name="Group 65">
              <a:extLst>
                <a:ext uri="{FF2B5EF4-FFF2-40B4-BE49-F238E27FC236}">
                  <a16:creationId xmlns:a16="http://schemas.microsoft.com/office/drawing/2014/main" id="{3607CE1F-76ED-4624-BEA0-9C3A5744F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1" y="1290"/>
              <a:ext cx="216" cy="1000"/>
              <a:chOff x="644" y="2165"/>
              <a:chExt cx="216" cy="1000"/>
            </a:xfrm>
          </p:grpSpPr>
          <p:sp>
            <p:nvSpPr>
              <p:cNvPr id="13365" name="Oval 53">
                <a:extLst>
                  <a:ext uri="{FF2B5EF4-FFF2-40B4-BE49-F238E27FC236}">
                    <a16:creationId xmlns:a16="http://schemas.microsoft.com/office/drawing/2014/main" id="{65CCE731-C43A-4D13-A278-B5487177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2933"/>
                <a:ext cx="216" cy="232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24" name="Freeform 6">
                <a:extLst>
                  <a:ext uri="{FF2B5EF4-FFF2-40B4-BE49-F238E27FC236}">
                    <a16:creationId xmlns:a16="http://schemas.microsoft.com/office/drawing/2014/main" id="{FF986FD4-7809-4CAC-BD61-F103772F72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51" y="2495"/>
                <a:ext cx="790" cy="130"/>
              </a:xfrm>
              <a:custGeom>
                <a:avLst/>
                <a:gdLst>
                  <a:gd name="T0" fmla="*/ 0 w 5568"/>
                  <a:gd name="T1" fmla="*/ 0 h 960"/>
                  <a:gd name="T2" fmla="*/ 0 w 5568"/>
                  <a:gd name="T3" fmla="*/ 0 h 960"/>
                  <a:gd name="T4" fmla="*/ 0 w 5568"/>
                  <a:gd name="T5" fmla="*/ 0 h 960"/>
                  <a:gd name="T6" fmla="*/ 0 w 5568"/>
                  <a:gd name="T7" fmla="*/ 0 h 960"/>
                  <a:gd name="T8" fmla="*/ 0 w 5568"/>
                  <a:gd name="T9" fmla="*/ 0 h 960"/>
                  <a:gd name="T10" fmla="*/ 0 w 5568"/>
                  <a:gd name="T11" fmla="*/ 0 h 960"/>
                  <a:gd name="T12" fmla="*/ 1 w 5568"/>
                  <a:gd name="T13" fmla="*/ 0 h 960"/>
                  <a:gd name="T14" fmla="*/ 1 w 5568"/>
                  <a:gd name="T15" fmla="*/ 0 h 960"/>
                  <a:gd name="T16" fmla="*/ 1 w 5568"/>
                  <a:gd name="T17" fmla="*/ 0 h 960"/>
                  <a:gd name="T18" fmla="*/ 1 w 5568"/>
                  <a:gd name="T19" fmla="*/ 0 h 960"/>
                  <a:gd name="T20" fmla="*/ 1 w 5568"/>
                  <a:gd name="T21" fmla="*/ 0 h 960"/>
                  <a:gd name="T22" fmla="*/ 1 w 5568"/>
                  <a:gd name="T23" fmla="*/ 0 h 960"/>
                  <a:gd name="T24" fmla="*/ 1 w 5568"/>
                  <a:gd name="T25" fmla="*/ 0 h 960"/>
                  <a:gd name="T26" fmla="*/ 1 w 5568"/>
                  <a:gd name="T27" fmla="*/ 0 h 960"/>
                  <a:gd name="T28" fmla="*/ 1 w 5568"/>
                  <a:gd name="T29" fmla="*/ 0 h 960"/>
                  <a:gd name="T30" fmla="*/ 1 w 5568"/>
                  <a:gd name="T31" fmla="*/ 0 h 960"/>
                  <a:gd name="T32" fmla="*/ 2 w 5568"/>
                  <a:gd name="T33" fmla="*/ 0 h 960"/>
                  <a:gd name="T34" fmla="*/ 2 w 5568"/>
                  <a:gd name="T35" fmla="*/ 0 h 960"/>
                  <a:gd name="T36" fmla="*/ 2 w 5568"/>
                  <a:gd name="T37" fmla="*/ 0 h 960"/>
                  <a:gd name="T38" fmla="*/ 2 w 5568"/>
                  <a:gd name="T39" fmla="*/ 0 h 960"/>
                  <a:gd name="T40" fmla="*/ 2 w 5568"/>
                  <a:gd name="T41" fmla="*/ 0 h 960"/>
                  <a:gd name="T42" fmla="*/ 2 w 5568"/>
                  <a:gd name="T43" fmla="*/ 0 h 960"/>
                  <a:gd name="T44" fmla="*/ 2 w 5568"/>
                  <a:gd name="T45" fmla="*/ 0 h 960"/>
                  <a:gd name="T46" fmla="*/ 2 w 5568"/>
                  <a:gd name="T47" fmla="*/ 0 h 960"/>
                  <a:gd name="T48" fmla="*/ 2 w 5568"/>
                  <a:gd name="T49" fmla="*/ 0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04" name="Group 45">
              <a:extLst>
                <a:ext uri="{FF2B5EF4-FFF2-40B4-BE49-F238E27FC236}">
                  <a16:creationId xmlns:a16="http://schemas.microsoft.com/office/drawing/2014/main" id="{8F8ADE7A-F29A-4B1C-9B98-57E958055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186"/>
              <a:ext cx="1296" cy="99"/>
              <a:chOff x="576" y="2061"/>
              <a:chExt cx="1296" cy="99"/>
            </a:xfrm>
          </p:grpSpPr>
          <p:sp>
            <p:nvSpPr>
              <p:cNvPr id="8221" name="Rectangle 44" descr="宽下对角线">
                <a:extLst>
                  <a:ext uri="{FF2B5EF4-FFF2-40B4-BE49-F238E27FC236}">
                    <a16:creationId xmlns:a16="http://schemas.microsoft.com/office/drawing/2014/main" id="{66B20361-6724-41F4-A789-0365373AF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2061"/>
                <a:ext cx="1248" cy="99"/>
              </a:xfrm>
              <a:prstGeom prst="rect">
                <a:avLst/>
              </a:prstGeom>
              <a:pattFill prst="wdDnDiag">
                <a:fgClr>
                  <a:srgbClr val="CC99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2" name="Line 43">
                <a:extLst>
                  <a:ext uri="{FF2B5EF4-FFF2-40B4-BE49-F238E27FC236}">
                    <a16:creationId xmlns:a16="http://schemas.microsoft.com/office/drawing/2014/main" id="{790715C0-6208-4643-863B-772A5D3D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Line 51">
              <a:extLst>
                <a:ext uri="{FF2B5EF4-FFF2-40B4-BE49-F238E27FC236}">
                  <a16:creationId xmlns:a16="http://schemas.microsoft.com/office/drawing/2014/main" id="{8A4B2FEE-4647-4839-8583-6E0EDFB31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3" y="2170"/>
              <a:ext cx="935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06" name="Group 64">
              <a:extLst>
                <a:ext uri="{FF2B5EF4-FFF2-40B4-BE49-F238E27FC236}">
                  <a16:creationId xmlns:a16="http://schemas.microsoft.com/office/drawing/2014/main" id="{E4391512-2D3D-41BE-B1D0-12B1A803F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1285"/>
              <a:ext cx="1119" cy="1953"/>
              <a:chOff x="846" y="2160"/>
              <a:chExt cx="1119" cy="1953"/>
            </a:xfrm>
          </p:grpSpPr>
          <p:sp>
            <p:nvSpPr>
              <p:cNvPr id="8207" name="Freeform 32">
                <a:extLst>
                  <a:ext uri="{FF2B5EF4-FFF2-40B4-BE49-F238E27FC236}">
                    <a16:creationId xmlns:a16="http://schemas.microsoft.com/office/drawing/2014/main" id="{360B2BE3-8B36-4BF2-B02A-2180C0BB17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99" y="2679"/>
                <a:ext cx="1157" cy="130"/>
              </a:xfrm>
              <a:custGeom>
                <a:avLst/>
                <a:gdLst>
                  <a:gd name="T0" fmla="*/ 0 w 5568"/>
                  <a:gd name="T1" fmla="*/ 0 h 960"/>
                  <a:gd name="T2" fmla="*/ 0 w 5568"/>
                  <a:gd name="T3" fmla="*/ 0 h 960"/>
                  <a:gd name="T4" fmla="*/ 1 w 5568"/>
                  <a:gd name="T5" fmla="*/ 0 h 960"/>
                  <a:gd name="T6" fmla="*/ 1 w 5568"/>
                  <a:gd name="T7" fmla="*/ 0 h 960"/>
                  <a:gd name="T8" fmla="*/ 2 w 5568"/>
                  <a:gd name="T9" fmla="*/ 0 h 960"/>
                  <a:gd name="T10" fmla="*/ 2 w 5568"/>
                  <a:gd name="T11" fmla="*/ 0 h 960"/>
                  <a:gd name="T12" fmla="*/ 3 w 5568"/>
                  <a:gd name="T13" fmla="*/ 0 h 960"/>
                  <a:gd name="T14" fmla="*/ 3 w 5568"/>
                  <a:gd name="T15" fmla="*/ 0 h 960"/>
                  <a:gd name="T16" fmla="*/ 4 w 5568"/>
                  <a:gd name="T17" fmla="*/ 0 h 960"/>
                  <a:gd name="T18" fmla="*/ 4 w 5568"/>
                  <a:gd name="T19" fmla="*/ 0 h 960"/>
                  <a:gd name="T20" fmla="*/ 5 w 5568"/>
                  <a:gd name="T21" fmla="*/ 0 h 960"/>
                  <a:gd name="T22" fmla="*/ 5 w 5568"/>
                  <a:gd name="T23" fmla="*/ 0 h 960"/>
                  <a:gd name="T24" fmla="*/ 5 w 5568"/>
                  <a:gd name="T25" fmla="*/ 0 h 960"/>
                  <a:gd name="T26" fmla="*/ 6 w 5568"/>
                  <a:gd name="T27" fmla="*/ 0 h 960"/>
                  <a:gd name="T28" fmla="*/ 6 w 5568"/>
                  <a:gd name="T29" fmla="*/ 0 h 960"/>
                  <a:gd name="T30" fmla="*/ 7 w 5568"/>
                  <a:gd name="T31" fmla="*/ 0 h 960"/>
                  <a:gd name="T32" fmla="*/ 7 w 5568"/>
                  <a:gd name="T33" fmla="*/ 0 h 960"/>
                  <a:gd name="T34" fmla="*/ 8 w 5568"/>
                  <a:gd name="T35" fmla="*/ 0 h 960"/>
                  <a:gd name="T36" fmla="*/ 8 w 5568"/>
                  <a:gd name="T37" fmla="*/ 0 h 960"/>
                  <a:gd name="T38" fmla="*/ 9 w 5568"/>
                  <a:gd name="T39" fmla="*/ 0 h 960"/>
                  <a:gd name="T40" fmla="*/ 9 w 5568"/>
                  <a:gd name="T41" fmla="*/ 0 h 960"/>
                  <a:gd name="T42" fmla="*/ 9 w 5568"/>
                  <a:gd name="T43" fmla="*/ 0 h 960"/>
                  <a:gd name="T44" fmla="*/ 10 w 5568"/>
                  <a:gd name="T45" fmla="*/ 0 h 960"/>
                  <a:gd name="T46" fmla="*/ 10 w 5568"/>
                  <a:gd name="T47" fmla="*/ 0 h 960"/>
                  <a:gd name="T48" fmla="*/ 10 w 5568"/>
                  <a:gd name="T49" fmla="*/ 0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Freeform 36">
                <a:extLst>
                  <a:ext uri="{FF2B5EF4-FFF2-40B4-BE49-F238E27FC236}">
                    <a16:creationId xmlns:a16="http://schemas.microsoft.com/office/drawing/2014/main" id="{AC3AF3E9-F3FE-4CDC-867C-E02750816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20" y="2831"/>
                <a:ext cx="1480" cy="137"/>
              </a:xfrm>
              <a:custGeom>
                <a:avLst/>
                <a:gdLst>
                  <a:gd name="T0" fmla="*/ 0 w 5568"/>
                  <a:gd name="T1" fmla="*/ 0 h 960"/>
                  <a:gd name="T2" fmla="*/ 1 w 5568"/>
                  <a:gd name="T3" fmla="*/ 0 h 960"/>
                  <a:gd name="T4" fmla="*/ 2 w 5568"/>
                  <a:gd name="T5" fmla="*/ 0 h 960"/>
                  <a:gd name="T6" fmla="*/ 4 w 5568"/>
                  <a:gd name="T7" fmla="*/ 0 h 960"/>
                  <a:gd name="T8" fmla="*/ 5 w 5568"/>
                  <a:gd name="T9" fmla="*/ 0 h 960"/>
                  <a:gd name="T10" fmla="*/ 6 w 5568"/>
                  <a:gd name="T11" fmla="*/ 0 h 960"/>
                  <a:gd name="T12" fmla="*/ 7 w 5568"/>
                  <a:gd name="T13" fmla="*/ 0 h 960"/>
                  <a:gd name="T14" fmla="*/ 9 w 5568"/>
                  <a:gd name="T15" fmla="*/ 0 h 960"/>
                  <a:gd name="T16" fmla="*/ 10 w 5568"/>
                  <a:gd name="T17" fmla="*/ 0 h 960"/>
                  <a:gd name="T18" fmla="*/ 11 w 5568"/>
                  <a:gd name="T19" fmla="*/ 0 h 960"/>
                  <a:gd name="T20" fmla="*/ 12 w 5568"/>
                  <a:gd name="T21" fmla="*/ 0 h 960"/>
                  <a:gd name="T22" fmla="*/ 13 w 5568"/>
                  <a:gd name="T23" fmla="*/ 0 h 960"/>
                  <a:gd name="T24" fmla="*/ 14 w 5568"/>
                  <a:gd name="T25" fmla="*/ 0 h 960"/>
                  <a:gd name="T26" fmla="*/ 15 w 5568"/>
                  <a:gd name="T27" fmla="*/ 0 h 960"/>
                  <a:gd name="T28" fmla="*/ 17 w 5568"/>
                  <a:gd name="T29" fmla="*/ 0 h 960"/>
                  <a:gd name="T30" fmla="*/ 18 w 5568"/>
                  <a:gd name="T31" fmla="*/ 0 h 960"/>
                  <a:gd name="T32" fmla="*/ 19 w 5568"/>
                  <a:gd name="T33" fmla="*/ 0 h 960"/>
                  <a:gd name="T34" fmla="*/ 20 w 5568"/>
                  <a:gd name="T35" fmla="*/ 0 h 960"/>
                  <a:gd name="T36" fmla="*/ 22 w 5568"/>
                  <a:gd name="T37" fmla="*/ 0 h 960"/>
                  <a:gd name="T38" fmla="*/ 23 w 5568"/>
                  <a:gd name="T39" fmla="*/ 0 h 960"/>
                  <a:gd name="T40" fmla="*/ 24 w 5568"/>
                  <a:gd name="T41" fmla="*/ 0 h 960"/>
                  <a:gd name="T42" fmla="*/ 25 w 5568"/>
                  <a:gd name="T43" fmla="*/ 0 h 960"/>
                  <a:gd name="T44" fmla="*/ 26 w 5568"/>
                  <a:gd name="T45" fmla="*/ 0 h 960"/>
                  <a:gd name="T46" fmla="*/ 27 w 5568"/>
                  <a:gd name="T47" fmla="*/ 0 h 960"/>
                  <a:gd name="T48" fmla="*/ 28 w 5568"/>
                  <a:gd name="T49" fmla="*/ 0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Text Box 41">
                <a:extLst>
                  <a:ext uri="{FF2B5EF4-FFF2-40B4-BE49-F238E27FC236}">
                    <a16:creationId xmlns:a16="http://schemas.microsoft.com/office/drawing/2014/main" id="{42B93912-7609-40E6-AA05-A70DC88F8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" y="335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  <p:sp>
            <p:nvSpPr>
              <p:cNvPr id="13366" name="Oval 54">
                <a:extLst>
                  <a:ext uri="{FF2B5EF4-FFF2-40B4-BE49-F238E27FC236}">
                    <a16:creationId xmlns:a16="http://schemas.microsoft.com/office/drawing/2014/main" id="{DDC04EB2-AB33-4EC9-A950-6BF3217A9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" y="3298"/>
                <a:ext cx="216" cy="232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367" name="Oval 55">
                <a:extLst>
                  <a:ext uri="{FF2B5EF4-FFF2-40B4-BE49-F238E27FC236}">
                    <a16:creationId xmlns:a16="http://schemas.microsoft.com/office/drawing/2014/main" id="{66DFB151-9F87-4996-917F-2DD28336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635"/>
                <a:ext cx="216" cy="232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12" name="Line 52">
                <a:extLst>
                  <a:ext uri="{FF2B5EF4-FFF2-40B4-BE49-F238E27FC236}">
                    <a16:creationId xmlns:a16="http://schemas.microsoft.com/office/drawing/2014/main" id="{A597BBA5-A0EB-4D31-90AA-C2BDDAC9D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3418"/>
                <a:ext cx="9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3" name="Line 56">
                <a:extLst>
                  <a:ext uri="{FF2B5EF4-FFF2-40B4-BE49-F238E27FC236}">
                    <a16:creationId xmlns:a16="http://schemas.microsoft.com/office/drawing/2014/main" id="{37F553CA-87DB-484C-909C-DF5616FEC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5" y="3054"/>
                <a:ext cx="15" cy="3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Oval 57">
                <a:extLst>
                  <a:ext uri="{FF2B5EF4-FFF2-40B4-BE49-F238E27FC236}">
                    <a16:creationId xmlns:a16="http://schemas.microsoft.com/office/drawing/2014/main" id="{B334B8D0-D3F9-4CD3-AAA3-B79EFD777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3397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5" name="Line 58">
                <a:extLst>
                  <a:ext uri="{FF2B5EF4-FFF2-40B4-BE49-F238E27FC236}">
                    <a16:creationId xmlns:a16="http://schemas.microsoft.com/office/drawing/2014/main" id="{F7641CD0-5010-458A-ABFB-795079B55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1" y="3419"/>
                <a:ext cx="0" cy="6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Text Box 59">
                <a:extLst>
                  <a:ext uri="{FF2B5EF4-FFF2-40B4-BE49-F238E27FC236}">
                    <a16:creationId xmlns:a16="http://schemas.microsoft.com/office/drawing/2014/main" id="{17067F64-7DE2-4002-8876-BBA48A011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" y="357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8217" name="Text Box 60">
                <a:extLst>
                  <a:ext uri="{FF2B5EF4-FFF2-40B4-BE49-F238E27FC236}">
                    <a16:creationId xmlns:a16="http://schemas.microsoft.com/office/drawing/2014/main" id="{E44475B1-C556-4321-92AD-2326A0898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" y="38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8218" name="Line 61">
                <a:extLst>
                  <a:ext uri="{FF2B5EF4-FFF2-40B4-BE49-F238E27FC236}">
                    <a16:creationId xmlns:a16="http://schemas.microsoft.com/office/drawing/2014/main" id="{91D46F7B-5AA0-4CC6-BC4C-45628B573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" y="3763"/>
                <a:ext cx="262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62">
                <a:extLst>
                  <a:ext uri="{FF2B5EF4-FFF2-40B4-BE49-F238E27FC236}">
                    <a16:creationId xmlns:a16="http://schemas.microsoft.com/office/drawing/2014/main" id="{392DC0A1-D763-4AC3-BE80-F990654BE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6" y="3763"/>
                <a:ext cx="0" cy="2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Text Box 63">
                <a:extLst>
                  <a:ext uri="{FF2B5EF4-FFF2-40B4-BE49-F238E27FC236}">
                    <a16:creationId xmlns:a16="http://schemas.microsoft.com/office/drawing/2014/main" id="{A3ED10FA-1559-44E8-A6E7-BFDB42CA1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l</a:t>
                </a:r>
              </a:p>
            </p:txBody>
          </p:sp>
        </p:grpSp>
      </p:grpSp>
      <p:sp>
        <p:nvSpPr>
          <p:cNvPr id="8199" name="Text Box 67">
            <a:extLst>
              <a:ext uri="{FF2B5EF4-FFF2-40B4-BE49-F238E27FC236}">
                <a16:creationId xmlns:a16="http://schemas.microsoft.com/office/drawing/2014/main" id="{51146D28-07A4-4D0B-B735-3C45D256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90663"/>
            <a:ext cx="3276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根据牛顿第二定律得</a:t>
            </a:r>
          </a:p>
        </p:txBody>
      </p:sp>
      <p:sp>
        <p:nvSpPr>
          <p:cNvPr id="8200" name="Text Box 68">
            <a:extLst>
              <a:ext uri="{FF2B5EF4-FFF2-40B4-BE49-F238E27FC236}">
                <a16:creationId xmlns:a16="http://schemas.microsoft.com/office/drawing/2014/main" id="{E1A20882-CBED-4B40-B730-A98326648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65275"/>
            <a:ext cx="76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 </a:t>
            </a:r>
          </a:p>
        </p:txBody>
      </p:sp>
      <p:sp>
        <p:nvSpPr>
          <p:cNvPr id="8201" name="Text Box 69">
            <a:extLst>
              <a:ext uri="{FF2B5EF4-FFF2-40B4-BE49-F238E27FC236}">
                <a16:creationId xmlns:a16="http://schemas.microsoft.com/office/drawing/2014/main" id="{25E2D55B-999C-4335-95BF-CA449B1E9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7391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与弹簧振子的动力学方程相同，故质点作简谐振动</a:t>
            </a:r>
            <a:r>
              <a:rPr lang="en-US" altLang="zh-CN"/>
              <a:t>.</a:t>
            </a:r>
          </a:p>
        </p:txBody>
      </p:sp>
      <p:graphicFrame>
        <p:nvGraphicFramePr>
          <p:cNvPr id="8194" name="Object 70">
            <a:extLst>
              <a:ext uri="{FF2B5EF4-FFF2-40B4-BE49-F238E27FC236}">
                <a16:creationId xmlns:a16="http://schemas.microsoft.com/office/drawing/2014/main" id="{6ADCE18E-67BA-4464-A3C7-A914AEBEE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733800"/>
          <a:ext cx="25082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952200" imgH="444240" progId="Equation.3">
                  <p:embed/>
                </p:oleObj>
              </mc:Choice>
              <mc:Fallback>
                <p:oleObj name="Equation" r:id="rId3" imgW="952200" imgH="4442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5082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1">
            <a:extLst>
              <a:ext uri="{FF2B5EF4-FFF2-40B4-BE49-F238E27FC236}">
                <a16:creationId xmlns:a16="http://schemas.microsoft.com/office/drawing/2014/main" id="{7AD7CCB3-C24E-4654-8F50-CE50D3A9F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3352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1536480" imgH="444240" progId="Equation.3">
                  <p:embed/>
                </p:oleObj>
              </mc:Choice>
              <mc:Fallback>
                <p:oleObj name="Equation" r:id="rId5" imgW="1536480" imgH="4442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33528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2">
            <a:extLst>
              <a:ext uri="{FF2B5EF4-FFF2-40B4-BE49-F238E27FC236}">
                <a16:creationId xmlns:a16="http://schemas.microsoft.com/office/drawing/2014/main" id="{9CCD78D3-6D8D-4D57-A6A5-9F62CD8C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1981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平衡位置有</a:t>
            </a:r>
          </a:p>
        </p:txBody>
      </p:sp>
      <p:graphicFrame>
        <p:nvGraphicFramePr>
          <p:cNvPr id="8196" name="Object 73">
            <a:extLst>
              <a:ext uri="{FF2B5EF4-FFF2-40B4-BE49-F238E27FC236}">
                <a16:creationId xmlns:a16="http://schemas.microsoft.com/office/drawing/2014/main" id="{4F1DE1B9-C2B5-409F-92B4-9AEF264DE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4200"/>
          <a:ext cx="1358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545760" imgH="203040" progId="Equation.3">
                  <p:embed/>
                </p:oleObj>
              </mc:Choice>
              <mc:Fallback>
                <p:oleObj name="Equation" r:id="rId7" imgW="545760" imgH="2030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1358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23650799-EA03-48D7-9941-85421501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93950"/>
            <a:ext cx="7359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求证：木块将作谐振动，并写出谐振动动力学方程</a:t>
            </a:r>
            <a:r>
              <a:rPr lang="en-US" altLang="zh-CN"/>
              <a:t>.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444AD7D-7345-49CB-A041-9700EFE5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3875"/>
            <a:ext cx="7543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2]</a:t>
            </a:r>
            <a:r>
              <a:rPr lang="en-US" altLang="zh-CN"/>
              <a:t> </a:t>
            </a:r>
            <a:r>
              <a:rPr lang="zh-CN" altLang="en-US"/>
              <a:t>水面上浮有一方形木块，在静止时水面以上高度为</a:t>
            </a:r>
            <a:r>
              <a:rPr lang="en-US" altLang="zh-CN" i="1"/>
              <a:t>a</a:t>
            </a:r>
            <a:r>
              <a:rPr lang="en-US" altLang="zh-CN"/>
              <a:t> ,</a:t>
            </a:r>
            <a:r>
              <a:rPr lang="zh-CN" altLang="en-US"/>
              <a:t>水面以下高度为</a:t>
            </a:r>
            <a:r>
              <a:rPr lang="en-US" altLang="zh-CN" i="1"/>
              <a:t>b</a:t>
            </a:r>
            <a:r>
              <a:rPr lang="en-US" altLang="zh-CN"/>
              <a:t> .</a:t>
            </a:r>
            <a:r>
              <a:rPr lang="zh-CN" altLang="en-US"/>
              <a:t>水密度为</a:t>
            </a:r>
            <a:r>
              <a:rPr lang="en-US" altLang="zh-CN" i="1"/>
              <a:t>ρ</a:t>
            </a:r>
            <a:r>
              <a:rPr lang="en-US" altLang="zh-CN" i="1">
                <a:sym typeface="Symbol" panose="05050102010706020507" pitchFamily="18" charset="2"/>
              </a:rPr>
              <a:t></a:t>
            </a:r>
            <a:r>
              <a:rPr lang="zh-CN" altLang="en-US"/>
              <a:t>木块密度为</a:t>
            </a:r>
            <a:r>
              <a:rPr lang="en-US" altLang="zh-CN" i="1"/>
              <a:t>ρ</a:t>
            </a:r>
            <a:r>
              <a:rPr lang="zh-CN" altLang="en-US"/>
              <a:t>不计水的阻力</a:t>
            </a:r>
            <a:r>
              <a:rPr lang="en-US" altLang="zh-CN"/>
              <a:t>.</a:t>
            </a:r>
            <a:r>
              <a:rPr lang="zh-CN" altLang="en-US"/>
              <a:t>现用外力将木块压入水中，使木快上表面与水面平齐</a:t>
            </a:r>
            <a:r>
              <a:rPr lang="en-US" altLang="zh-CN"/>
              <a:t>. 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FE65FD5C-811D-4622-8D27-7BC3B6674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77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[</a:t>
            </a:r>
            <a:r>
              <a:rPr lang="zh-CN" altLang="en-US" sz="2800">
                <a:solidFill>
                  <a:srgbClr val="FF0000"/>
                </a:solidFill>
              </a:rPr>
              <a:t>证</a:t>
            </a:r>
            <a:r>
              <a:rPr lang="en-US" altLang="zh-CN" sz="2800">
                <a:solidFill>
                  <a:srgbClr val="FF0000"/>
                </a:solidFill>
              </a:rPr>
              <a:t>]</a:t>
            </a:r>
          </a:p>
        </p:txBody>
      </p:sp>
      <p:grpSp>
        <p:nvGrpSpPr>
          <p:cNvPr id="38917" name="Group 56">
            <a:extLst>
              <a:ext uri="{FF2B5EF4-FFF2-40B4-BE49-F238E27FC236}">
                <a16:creationId xmlns:a16="http://schemas.microsoft.com/office/drawing/2014/main" id="{01F3CC0E-9508-40C6-AA20-8809BAACF7D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22663"/>
            <a:ext cx="3124200" cy="2127250"/>
            <a:chOff x="720" y="2219"/>
            <a:chExt cx="1968" cy="1340"/>
          </a:xfrm>
        </p:grpSpPr>
        <p:grpSp>
          <p:nvGrpSpPr>
            <p:cNvPr id="38944" name="Group 53">
              <a:extLst>
                <a:ext uri="{FF2B5EF4-FFF2-40B4-BE49-F238E27FC236}">
                  <a16:creationId xmlns:a16="http://schemas.microsoft.com/office/drawing/2014/main" id="{83B370D7-9006-41F3-9AE8-216EB7807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219"/>
              <a:ext cx="1968" cy="1315"/>
              <a:chOff x="720" y="2219"/>
              <a:chExt cx="1968" cy="1315"/>
            </a:xfrm>
          </p:grpSpPr>
          <p:sp>
            <p:nvSpPr>
              <p:cNvPr id="38946" name="Rectangle 6" descr="波浪线">
                <a:extLst>
                  <a:ext uri="{FF2B5EF4-FFF2-40B4-BE49-F238E27FC236}">
                    <a16:creationId xmlns:a16="http://schemas.microsoft.com/office/drawing/2014/main" id="{CCDC9497-7564-4D12-83BA-8ED25378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968" cy="1038"/>
              </a:xfrm>
              <a:prstGeom prst="rect">
                <a:avLst/>
              </a:prstGeom>
              <a:pattFill prst="wave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47" name="Rectangle 7" descr="栎木">
                <a:extLst>
                  <a:ext uri="{FF2B5EF4-FFF2-40B4-BE49-F238E27FC236}">
                    <a16:creationId xmlns:a16="http://schemas.microsoft.com/office/drawing/2014/main" id="{1A9199CD-3EF7-42CF-A668-BD782F9F0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224"/>
                <a:ext cx="694" cy="619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48" name="Line 8">
                <a:extLst>
                  <a:ext uri="{FF2B5EF4-FFF2-40B4-BE49-F238E27FC236}">
                    <a16:creationId xmlns:a16="http://schemas.microsoft.com/office/drawing/2014/main" id="{90B2D48E-4033-48DD-AD16-6AAB235E8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2" y="2220"/>
                <a:ext cx="5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Line 9">
                <a:extLst>
                  <a:ext uri="{FF2B5EF4-FFF2-40B4-BE49-F238E27FC236}">
                    <a16:creationId xmlns:a16="http://schemas.microsoft.com/office/drawing/2014/main" id="{8BCBBF15-AC91-4ADE-9411-0B664EDA6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2" y="2507"/>
                <a:ext cx="5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Line 10">
                <a:extLst>
                  <a:ext uri="{FF2B5EF4-FFF2-40B4-BE49-F238E27FC236}">
                    <a16:creationId xmlns:a16="http://schemas.microsoft.com/office/drawing/2014/main" id="{2720639F-3935-4B5B-B66E-B5E9CDCE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2" y="2843"/>
                <a:ext cx="5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Line 11">
                <a:extLst>
                  <a:ext uri="{FF2B5EF4-FFF2-40B4-BE49-F238E27FC236}">
                    <a16:creationId xmlns:a16="http://schemas.microsoft.com/office/drawing/2014/main" id="{E914C310-B87F-4348-A169-072975A28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2220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2" name="Line 12">
                <a:extLst>
                  <a:ext uri="{FF2B5EF4-FFF2-40B4-BE49-F238E27FC236}">
                    <a16:creationId xmlns:a16="http://schemas.microsoft.com/office/drawing/2014/main" id="{9EA33E85-8F98-4642-AF33-2E1216FF6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2489"/>
                <a:ext cx="2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Rectangle 13">
                <a:extLst>
                  <a:ext uri="{FF2B5EF4-FFF2-40B4-BE49-F238E27FC236}">
                    <a16:creationId xmlns:a16="http://schemas.microsoft.com/office/drawing/2014/main" id="{E9B0DB0C-6F68-47D3-9AE9-BFF5A4499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22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  <p:sp>
            <p:nvSpPr>
              <p:cNvPr id="38954" name="Rectangle 14">
                <a:extLst>
                  <a:ext uri="{FF2B5EF4-FFF2-40B4-BE49-F238E27FC236}">
                    <a16:creationId xmlns:a16="http://schemas.microsoft.com/office/drawing/2014/main" id="{8E1DB5CB-FDC2-42DB-B5EA-2EACB6930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252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b</a:t>
                </a:r>
              </a:p>
            </p:txBody>
          </p:sp>
          <p:sp>
            <p:nvSpPr>
              <p:cNvPr id="38955" name="Rectangle 15">
                <a:extLst>
                  <a:ext uri="{FF2B5EF4-FFF2-40B4-BE49-F238E27FC236}">
                    <a16:creationId xmlns:a16="http://schemas.microsoft.com/office/drawing/2014/main" id="{7614BFA0-6F2D-452F-BAA2-E3AE856E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" y="3035"/>
                <a:ext cx="4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tx2"/>
                    </a:solidFill>
                    <a:ea typeface="楷体_GB2312" pitchFamily="49" charset="-122"/>
                  </a:rPr>
                  <a:t>ρ</a:t>
                </a:r>
                <a:r>
                  <a:rPr lang="en-US" altLang="zh-CN" i="1">
                    <a:latin typeface="Bookman Old Style" panose="02050604050505020204" pitchFamily="18" charset="0"/>
                    <a:sym typeface="Symbol" panose="05050102010706020507" pitchFamily="18" charset="2"/>
                  </a:rPr>
                  <a:t>  </a:t>
                </a:r>
                <a:endParaRPr lang="en-US" altLang="zh-CN" sz="2800" i="1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8956" name="Rectangle 16">
                <a:extLst>
                  <a:ext uri="{FF2B5EF4-FFF2-40B4-BE49-F238E27FC236}">
                    <a16:creationId xmlns:a16="http://schemas.microsoft.com/office/drawing/2014/main" id="{B5814333-E80B-4840-B147-BEA7BFD12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2363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>
                    <a:latin typeface="Bookman Old Style" panose="02050604050505020204" pitchFamily="18" charset="0"/>
                  </a:rPr>
                  <a:t>ρ</a:t>
                </a:r>
              </a:p>
            </p:txBody>
          </p:sp>
          <p:sp>
            <p:nvSpPr>
              <p:cNvPr id="38957" name="AutoShape 17">
                <a:extLst>
                  <a:ext uri="{FF2B5EF4-FFF2-40B4-BE49-F238E27FC236}">
                    <a16:creationId xmlns:a16="http://schemas.microsoft.com/office/drawing/2014/main" id="{FA4FA87C-002C-4534-BD9D-E9CACBCD46C8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863" y="2610"/>
                <a:ext cx="96" cy="672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58" name="Text Box 18">
                <a:extLst>
                  <a:ext uri="{FF2B5EF4-FFF2-40B4-BE49-F238E27FC236}">
                    <a16:creationId xmlns:a16="http://schemas.microsoft.com/office/drawing/2014/main" id="{FDF4F211-7DEE-4BC8-8E21-83A27A5C5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S</a:t>
                </a:r>
              </a:p>
            </p:txBody>
          </p:sp>
        </p:grpSp>
        <p:sp>
          <p:nvSpPr>
            <p:cNvPr id="38945" name="Text Box 24">
              <a:extLst>
                <a:ext uri="{FF2B5EF4-FFF2-40B4-BE49-F238E27FC236}">
                  <a16:creationId xmlns:a16="http://schemas.microsoft.com/office/drawing/2014/main" id="{11E52FED-4B20-45A5-AE3D-B5BB4A5B3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271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平衡时 </a:t>
              </a:r>
            </a:p>
          </p:txBody>
        </p:sp>
      </p:grpSp>
      <p:grpSp>
        <p:nvGrpSpPr>
          <p:cNvPr id="38918" name="Group 60">
            <a:extLst>
              <a:ext uri="{FF2B5EF4-FFF2-40B4-BE49-F238E27FC236}">
                <a16:creationId xmlns:a16="http://schemas.microsoft.com/office/drawing/2014/main" id="{99DA4D03-FDC3-4006-9C19-D4C4887A9EA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49675"/>
            <a:ext cx="3124200" cy="1881188"/>
            <a:chOff x="3024" y="2362"/>
            <a:chExt cx="1968" cy="1185"/>
          </a:xfrm>
        </p:grpSpPr>
        <p:sp>
          <p:nvSpPr>
            <p:cNvPr id="38936" name="Rectangle 26" descr="波浪线">
              <a:extLst>
                <a:ext uri="{FF2B5EF4-FFF2-40B4-BE49-F238E27FC236}">
                  <a16:creationId xmlns:a16="http://schemas.microsoft.com/office/drawing/2014/main" id="{CE03589A-127A-4F02-A201-F1AF0057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1968" cy="1038"/>
            </a:xfrm>
            <a:prstGeom prst="rect">
              <a:avLst/>
            </a:prstGeom>
            <a:pattFill prst="wave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7" name="Rectangle 27" descr="栎木">
              <a:extLst>
                <a:ext uri="{FF2B5EF4-FFF2-40B4-BE49-F238E27FC236}">
                  <a16:creationId xmlns:a16="http://schemas.microsoft.com/office/drawing/2014/main" id="{AE3BA72D-497B-4E82-979F-F5865010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362"/>
              <a:ext cx="694" cy="6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8" name="Line 29">
              <a:extLst>
                <a:ext uri="{FF2B5EF4-FFF2-40B4-BE49-F238E27FC236}">
                  <a16:creationId xmlns:a16="http://schemas.microsoft.com/office/drawing/2014/main" id="{53BD8EDE-7ACF-4204-AA84-98D2E950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634"/>
              <a:ext cx="1389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35">
              <a:extLst>
                <a:ext uri="{FF2B5EF4-FFF2-40B4-BE49-F238E27FC236}">
                  <a16:creationId xmlns:a16="http://schemas.microsoft.com/office/drawing/2014/main" id="{FCA3B052-C213-4F02-82B8-EA9332107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16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ρ</a:t>
              </a:r>
              <a:r>
                <a:rPr lang="en-US" altLang="zh-CN" sz="2800" i="1">
                  <a:latin typeface="Bookman Old Style" panose="02050604050505020204" pitchFamily="18" charset="0"/>
                  <a:sym typeface="Symbol" panose="05050102010706020507" pitchFamily="18" charset="2"/>
                </a:rPr>
                <a:t>   </a:t>
              </a:r>
              <a:endParaRPr lang="en-US" altLang="zh-CN" sz="2800" i="1">
                <a:latin typeface="Bookman Old Style" panose="02050604050505020204" pitchFamily="18" charset="0"/>
              </a:endParaRPr>
            </a:p>
          </p:txBody>
        </p:sp>
        <p:sp>
          <p:nvSpPr>
            <p:cNvPr id="38940" name="Rectangle 36">
              <a:extLst>
                <a:ext uri="{FF2B5EF4-FFF2-40B4-BE49-F238E27FC236}">
                  <a16:creationId xmlns:a16="http://schemas.microsoft.com/office/drawing/2014/main" id="{02EF0CA4-BAB0-4C5F-B01F-1329BB8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471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latin typeface="Bookman Old Style" panose="02050604050505020204" pitchFamily="18" charset="0"/>
                </a:rPr>
                <a:t>ρ</a:t>
              </a:r>
            </a:p>
          </p:txBody>
        </p:sp>
        <p:sp>
          <p:nvSpPr>
            <p:cNvPr id="38941" name="AutoShape 37">
              <a:extLst>
                <a:ext uri="{FF2B5EF4-FFF2-40B4-BE49-F238E27FC236}">
                  <a16:creationId xmlns:a16="http://schemas.microsoft.com/office/drawing/2014/main" id="{84B36A3F-888B-4678-B0F9-2EAF27B2CE5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52" y="271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42" name="Text Box 38">
              <a:extLst>
                <a:ext uri="{FF2B5EF4-FFF2-40B4-BE49-F238E27FC236}">
                  <a16:creationId xmlns:a16="http://schemas.microsoft.com/office/drawing/2014/main" id="{31896287-00E7-4CAB-BA4C-8411B586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008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S  </a:t>
              </a:r>
            </a:p>
          </p:txBody>
        </p:sp>
        <p:sp>
          <p:nvSpPr>
            <p:cNvPr id="38943" name="Text Box 48">
              <a:extLst>
                <a:ext uri="{FF2B5EF4-FFF2-40B4-BE49-F238E27FC236}">
                  <a16:creationId xmlns:a16="http://schemas.microsoft.com/office/drawing/2014/main" id="{BA96992F-B470-45D1-9336-E283CF06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259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任意位置</a:t>
              </a:r>
            </a:p>
          </p:txBody>
        </p:sp>
      </p:grpSp>
      <p:grpSp>
        <p:nvGrpSpPr>
          <p:cNvPr id="38919" name="Group 57">
            <a:extLst>
              <a:ext uri="{FF2B5EF4-FFF2-40B4-BE49-F238E27FC236}">
                <a16:creationId xmlns:a16="http://schemas.microsoft.com/office/drawing/2014/main" id="{7B24C02B-BE92-4B60-99D5-ABBA7F50CA6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52850"/>
            <a:ext cx="874713" cy="1019175"/>
            <a:chOff x="3201" y="2327"/>
            <a:chExt cx="551" cy="642"/>
          </a:xfrm>
        </p:grpSpPr>
        <p:sp>
          <p:nvSpPr>
            <p:cNvPr id="38930" name="Line 28">
              <a:extLst>
                <a:ext uri="{FF2B5EF4-FFF2-40B4-BE49-F238E27FC236}">
                  <a16:creationId xmlns:a16="http://schemas.microsoft.com/office/drawing/2014/main" id="{0AF7B7DB-B0D2-4BD0-96FC-B294B13EB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328"/>
              <a:ext cx="5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30">
              <a:extLst>
                <a:ext uri="{FF2B5EF4-FFF2-40B4-BE49-F238E27FC236}">
                  <a16:creationId xmlns:a16="http://schemas.microsoft.com/office/drawing/2014/main" id="{082E8622-E130-4FE9-8037-7052903FB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951"/>
              <a:ext cx="5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31">
              <a:extLst>
                <a:ext uri="{FF2B5EF4-FFF2-40B4-BE49-F238E27FC236}">
                  <a16:creationId xmlns:a16="http://schemas.microsoft.com/office/drawing/2014/main" id="{81DB6F5B-ADE0-490C-AB6B-229A6F71F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2328"/>
              <a:ext cx="0" cy="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32">
              <a:extLst>
                <a:ext uri="{FF2B5EF4-FFF2-40B4-BE49-F238E27FC236}">
                  <a16:creationId xmlns:a16="http://schemas.microsoft.com/office/drawing/2014/main" id="{B16B7F8B-AC62-420E-8468-E3A4408F0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2597"/>
              <a:ext cx="5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Rectangle 33">
              <a:extLst>
                <a:ext uri="{FF2B5EF4-FFF2-40B4-BE49-F238E27FC236}">
                  <a16:creationId xmlns:a16="http://schemas.microsoft.com/office/drawing/2014/main" id="{9E786D5C-38C0-4023-BC57-462C070B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232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a</a:t>
              </a:r>
            </a:p>
          </p:txBody>
        </p:sp>
        <p:sp>
          <p:nvSpPr>
            <p:cNvPr id="38935" name="Rectangle 34">
              <a:extLst>
                <a:ext uri="{FF2B5EF4-FFF2-40B4-BE49-F238E27FC236}">
                  <a16:creationId xmlns:a16="http://schemas.microsoft.com/office/drawing/2014/main" id="{E9C06AC3-0DE0-4E00-87BD-FD2711A6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3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b</a:t>
              </a:r>
            </a:p>
          </p:txBody>
        </p:sp>
      </p:grpSp>
      <p:grpSp>
        <p:nvGrpSpPr>
          <p:cNvPr id="38920" name="Group 54">
            <a:extLst>
              <a:ext uri="{FF2B5EF4-FFF2-40B4-BE49-F238E27FC236}">
                <a16:creationId xmlns:a16="http://schemas.microsoft.com/office/drawing/2014/main" id="{F416B254-9706-4454-8C7B-3EABA2968E77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505200"/>
            <a:ext cx="458788" cy="2414588"/>
            <a:chOff x="4829" y="2208"/>
            <a:chExt cx="289" cy="1521"/>
          </a:xfrm>
        </p:grpSpPr>
        <p:sp>
          <p:nvSpPr>
            <p:cNvPr id="38926" name="Line 40">
              <a:extLst>
                <a:ext uri="{FF2B5EF4-FFF2-40B4-BE49-F238E27FC236}">
                  <a16:creationId xmlns:a16="http://schemas.microsoft.com/office/drawing/2014/main" id="{3233A738-1BFB-4577-81B8-9CEB976DB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249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41">
              <a:extLst>
                <a:ext uri="{FF2B5EF4-FFF2-40B4-BE49-F238E27FC236}">
                  <a16:creationId xmlns:a16="http://schemas.microsoft.com/office/drawing/2014/main" id="{B940B333-0250-4CDD-B2A1-47D3688F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40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x</a:t>
              </a:r>
            </a:p>
          </p:txBody>
        </p:sp>
        <p:sp>
          <p:nvSpPr>
            <p:cNvPr id="38928" name="Text Box 42">
              <a:extLst>
                <a:ext uri="{FF2B5EF4-FFF2-40B4-BE49-F238E27FC236}">
                  <a16:creationId xmlns:a16="http://schemas.microsoft.com/office/drawing/2014/main" id="{23028874-7054-463B-A80B-F5CA1CDD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0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O</a:t>
              </a:r>
            </a:p>
          </p:txBody>
        </p:sp>
        <p:sp>
          <p:nvSpPr>
            <p:cNvPr id="38929" name="Oval 43">
              <a:extLst>
                <a:ext uri="{FF2B5EF4-FFF2-40B4-BE49-F238E27FC236}">
                  <a16:creationId xmlns:a16="http://schemas.microsoft.com/office/drawing/2014/main" id="{010CDF17-04D2-48AA-BE4F-ECC62D37C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483"/>
              <a:ext cx="48" cy="48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921" name="Group 58">
            <a:extLst>
              <a:ext uri="{FF2B5EF4-FFF2-40B4-BE49-F238E27FC236}">
                <a16:creationId xmlns:a16="http://schemas.microsoft.com/office/drawing/2014/main" id="{3E6D9AE0-3914-41E0-8407-8F70E7768B91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829050"/>
            <a:ext cx="473075" cy="457200"/>
            <a:chOff x="4450" y="2412"/>
            <a:chExt cx="298" cy="288"/>
          </a:xfrm>
        </p:grpSpPr>
        <p:sp>
          <p:nvSpPr>
            <p:cNvPr id="38922" name="Line 44">
              <a:extLst>
                <a:ext uri="{FF2B5EF4-FFF2-40B4-BE49-F238E27FC236}">
                  <a16:creationId xmlns:a16="http://schemas.microsoft.com/office/drawing/2014/main" id="{B9165AAB-4AB5-4BEF-9078-6D41A3DA8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633"/>
              <a:ext cx="202" cy="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45">
              <a:extLst>
                <a:ext uri="{FF2B5EF4-FFF2-40B4-BE49-F238E27FC236}">
                  <a16:creationId xmlns:a16="http://schemas.microsoft.com/office/drawing/2014/main" id="{75F4C4F6-D612-41D2-BB9D-BF74440E1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498"/>
              <a:ext cx="19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46">
              <a:extLst>
                <a:ext uri="{FF2B5EF4-FFF2-40B4-BE49-F238E27FC236}">
                  <a16:creationId xmlns:a16="http://schemas.microsoft.com/office/drawing/2014/main" id="{CC672E6A-CE04-426F-9094-A1D03952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2491"/>
              <a:ext cx="0" cy="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Text Box 47">
              <a:extLst>
                <a:ext uri="{FF2B5EF4-FFF2-40B4-BE49-F238E27FC236}">
                  <a16:creationId xmlns:a16="http://schemas.microsoft.com/office/drawing/2014/main" id="{3879A04C-1709-45AC-B817-C62943A5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4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>
            <a:extLst>
              <a:ext uri="{FF2B5EF4-FFF2-40B4-BE49-F238E27FC236}">
                <a16:creationId xmlns:a16="http://schemas.microsoft.com/office/drawing/2014/main" id="{280E4422-2DBA-49DD-B97F-695410D5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19200"/>
            <a:ext cx="5207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</a:rPr>
              <a:t>任意位置木块受到的合外力为：</a:t>
            </a:r>
          </a:p>
        </p:txBody>
      </p:sp>
      <p:sp>
        <p:nvSpPr>
          <p:cNvPr id="9225" name="Text Box 3">
            <a:extLst>
              <a:ext uri="{FF2B5EF4-FFF2-40B4-BE49-F238E27FC236}">
                <a16:creationId xmlns:a16="http://schemas.microsoft.com/office/drawing/2014/main" id="{3281FFDF-B1C0-4DA8-A32C-22C699CF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57800"/>
            <a:ext cx="2438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</a:rPr>
              <a:t>木块作谐振动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23808D2C-B978-45D0-8E8D-3E1AC3828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1981200"/>
          <a:ext cx="4327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993680" imgH="253800" progId="Equation.3">
                  <p:embed/>
                </p:oleObj>
              </mc:Choice>
              <mc:Fallback>
                <p:oleObj name="Equation" r:id="rId3" imgW="1993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981200"/>
                        <a:ext cx="43275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6029D514-9096-45AF-82F2-C2F55C02C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2614613"/>
          <a:ext cx="1568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614613"/>
                        <a:ext cx="1568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6">
            <a:extLst>
              <a:ext uri="{FF2B5EF4-FFF2-40B4-BE49-F238E27FC236}">
                <a16:creationId xmlns:a16="http://schemas.microsoft.com/office/drawing/2014/main" id="{C74FA151-D2FB-4424-BCD8-8981452D0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5413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9220" name="Object 7">
            <a:extLst>
              <a:ext uri="{FF2B5EF4-FFF2-40B4-BE49-F238E27FC236}">
                <a16:creationId xmlns:a16="http://schemas.microsoft.com/office/drawing/2014/main" id="{A185C5A4-33B2-4DDA-8E27-F1948C2D1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3124200"/>
          <a:ext cx="39925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1663560" imgH="444240" progId="Equation.3">
                  <p:embed/>
                </p:oleObj>
              </mc:Choice>
              <mc:Fallback>
                <p:oleObj name="Equation" r:id="rId7" imgW="1663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124200"/>
                        <a:ext cx="39925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>
            <a:extLst>
              <a:ext uri="{FF2B5EF4-FFF2-40B4-BE49-F238E27FC236}">
                <a16:creationId xmlns:a16="http://schemas.microsoft.com/office/drawing/2014/main" id="{EB9587B1-4DCC-4438-8E9C-2EBFD4A2A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05400"/>
          <a:ext cx="2112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9" imgW="952200" imgH="444240" progId="Equation.3">
                  <p:embed/>
                </p:oleObj>
              </mc:Choice>
              <mc:Fallback>
                <p:oleObj name="Equation" r:id="rId9" imgW="9522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21129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>
            <a:extLst>
              <a:ext uri="{FF2B5EF4-FFF2-40B4-BE49-F238E27FC236}">
                <a16:creationId xmlns:a16="http://schemas.microsoft.com/office/drawing/2014/main" id="{7D083F80-A651-4973-8895-C0F5D9B07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91000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1" imgW="914400" imgH="419040" progId="Equation.3">
                  <p:embed/>
                </p:oleObj>
              </mc:Choice>
              <mc:Fallback>
                <p:oleObj name="Equation" r:id="rId11" imgW="9144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1752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8">
            <a:extLst>
              <a:ext uri="{FF2B5EF4-FFF2-40B4-BE49-F238E27FC236}">
                <a16:creationId xmlns:a16="http://schemas.microsoft.com/office/drawing/2014/main" id="{98D04084-66E8-4945-AC48-E6BD8602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1619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</a:rPr>
              <a:t>平衡时：</a:t>
            </a:r>
          </a:p>
        </p:txBody>
      </p:sp>
      <p:graphicFrame>
        <p:nvGraphicFramePr>
          <p:cNvPr id="9223" name="Object 19">
            <a:extLst>
              <a:ext uri="{FF2B5EF4-FFF2-40B4-BE49-F238E27FC236}">
                <a16:creationId xmlns:a16="http://schemas.microsoft.com/office/drawing/2014/main" id="{AC8E9E25-F170-4B15-98B9-D55A6D8CE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3" y="609600"/>
          <a:ext cx="3608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3" imgW="1434960" imgH="203040" progId="Equation.3">
                  <p:embed/>
                </p:oleObj>
              </mc:Choice>
              <mc:Fallback>
                <p:oleObj name="Equation" r:id="rId13" imgW="143496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609600"/>
                        <a:ext cx="3608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20">
            <a:extLst>
              <a:ext uri="{FF2B5EF4-FFF2-40B4-BE49-F238E27FC236}">
                <a16:creationId xmlns:a16="http://schemas.microsoft.com/office/drawing/2014/main" id="{DF60F834-33CE-4F07-AE2B-5FFE422B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5413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</a:rPr>
              <a:t>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408D8EF0-53C2-4AD9-8762-BB45C56A0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1290638"/>
          <a:ext cx="4589462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2323800" imgH="1879560" progId="Equation.DSMT4">
                  <p:embed/>
                </p:oleObj>
              </mc:Choice>
              <mc:Fallback>
                <p:oleObj name="Equation" r:id="rId3" imgW="232380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290638"/>
                        <a:ext cx="4589462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12">
            <a:extLst>
              <a:ext uri="{FF2B5EF4-FFF2-40B4-BE49-F238E27FC236}">
                <a16:creationId xmlns:a16="http://schemas.microsoft.com/office/drawing/2014/main" id="{39B6388A-38F3-4B96-82C7-3FED6EFE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322513"/>
            <a:ext cx="415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</a:t>
            </a:r>
          </a:p>
        </p:txBody>
      </p:sp>
      <p:grpSp>
        <p:nvGrpSpPr>
          <p:cNvPr id="10247" name="Group 39">
            <a:extLst>
              <a:ext uri="{FF2B5EF4-FFF2-40B4-BE49-F238E27FC236}">
                <a16:creationId xmlns:a16="http://schemas.microsoft.com/office/drawing/2014/main" id="{019F05D4-8605-41B4-91E9-7D36F818A824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476250"/>
            <a:ext cx="1295400" cy="2905125"/>
            <a:chOff x="3766" y="576"/>
            <a:chExt cx="816" cy="1830"/>
          </a:xfrm>
        </p:grpSpPr>
        <p:graphicFrame>
          <p:nvGraphicFramePr>
            <p:cNvPr id="10244" name="Object 9">
              <a:extLst>
                <a:ext uri="{FF2B5EF4-FFF2-40B4-BE49-F238E27FC236}">
                  <a16:creationId xmlns:a16="http://schemas.microsoft.com/office/drawing/2014/main" id="{109CE113-6E97-4C62-AA2E-9131AEF51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3" y="1143"/>
            <a:ext cx="21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1143"/>
                          <a:ext cx="21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Freeform 6">
              <a:extLst>
                <a:ext uri="{FF2B5EF4-FFF2-40B4-BE49-F238E27FC236}">
                  <a16:creationId xmlns:a16="http://schemas.microsoft.com/office/drawing/2014/main" id="{C7B7E43E-4EED-45C3-8051-1EA03D62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1287"/>
              <a:ext cx="193" cy="58"/>
            </a:xfrm>
            <a:custGeom>
              <a:avLst/>
              <a:gdLst>
                <a:gd name="T0" fmla="*/ 0 w 193"/>
                <a:gd name="T1" fmla="*/ 36 h 58"/>
                <a:gd name="T2" fmla="*/ 108 w 193"/>
                <a:gd name="T3" fmla="*/ 52 h 58"/>
                <a:gd name="T4" fmla="*/ 193 w 193"/>
                <a:gd name="T5" fmla="*/ 0 h 58"/>
                <a:gd name="T6" fmla="*/ 0 60000 65536"/>
                <a:gd name="T7" fmla="*/ 0 60000 65536"/>
                <a:gd name="T8" fmla="*/ 0 60000 65536"/>
                <a:gd name="T9" fmla="*/ 0 w 193"/>
                <a:gd name="T10" fmla="*/ 0 h 58"/>
                <a:gd name="T11" fmla="*/ 193 w 19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58">
                  <a:moveTo>
                    <a:pt x="0" y="36"/>
                  </a:moveTo>
                  <a:cubicBezTo>
                    <a:pt x="18" y="37"/>
                    <a:pt x="76" y="58"/>
                    <a:pt x="108" y="52"/>
                  </a:cubicBezTo>
                  <a:cubicBezTo>
                    <a:pt x="140" y="46"/>
                    <a:pt x="175" y="11"/>
                    <a:pt x="193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5" name="Group 34">
              <a:extLst>
                <a:ext uri="{FF2B5EF4-FFF2-40B4-BE49-F238E27FC236}">
                  <a16:creationId xmlns:a16="http://schemas.microsoft.com/office/drawing/2014/main" id="{6B652ADE-FA4E-4120-872D-86564C029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" y="576"/>
              <a:ext cx="816" cy="1830"/>
              <a:chOff x="3774" y="576"/>
              <a:chExt cx="816" cy="1830"/>
            </a:xfrm>
          </p:grpSpPr>
          <p:sp>
            <p:nvSpPr>
              <p:cNvPr id="10256" name="Rectangle 19" descr="宽上对角线">
                <a:extLst>
                  <a:ext uri="{FF2B5EF4-FFF2-40B4-BE49-F238E27FC236}">
                    <a16:creationId xmlns:a16="http://schemas.microsoft.com/office/drawing/2014/main" id="{07129C95-B7F1-419B-9D6C-EFC167840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817"/>
                <a:ext cx="816" cy="47"/>
              </a:xfrm>
              <a:prstGeom prst="rect">
                <a:avLst/>
              </a:prstGeom>
              <a:pattFill prst="wdUpDiag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Line 20">
                <a:extLst>
                  <a:ext uri="{FF2B5EF4-FFF2-40B4-BE49-F238E27FC236}">
                    <a16:creationId xmlns:a16="http://schemas.microsoft.com/office/drawing/2014/main" id="{0FC38176-1FED-475A-AF87-89E8B4BD1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88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Text Box 23">
                <a:extLst>
                  <a:ext uri="{FF2B5EF4-FFF2-40B4-BE49-F238E27FC236}">
                    <a16:creationId xmlns:a16="http://schemas.microsoft.com/office/drawing/2014/main" id="{86DEDAE6-D85B-4668-8F8C-6FF050B5C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" y="2049"/>
                <a:ext cx="255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O</a:t>
                </a:r>
              </a:p>
            </p:txBody>
          </p:sp>
          <p:graphicFrame>
            <p:nvGraphicFramePr>
              <p:cNvPr id="10245" name="Object 10">
                <a:extLst>
                  <a:ext uri="{FF2B5EF4-FFF2-40B4-BE49-F238E27FC236}">
                    <a16:creationId xmlns:a16="http://schemas.microsoft.com/office/drawing/2014/main" id="{BB7F0143-2601-4DAF-9B48-802AE38346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576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1" name="Equation" r:id="rId7" imgW="190440" imgH="177480" progId="Equation.3">
                      <p:embed/>
                    </p:oleObj>
                  </mc:Choice>
                  <mc:Fallback>
                    <p:oleObj name="Equation" r:id="rId7" imgW="190440" imgH="177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576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8" name="椭圆 36">
            <a:extLst>
              <a:ext uri="{FF2B5EF4-FFF2-40B4-BE49-F238E27FC236}">
                <a16:creationId xmlns:a16="http://schemas.microsoft.com/office/drawing/2014/main" id="{886062A9-6673-4312-8CAB-3BE7E8B2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60350"/>
            <a:ext cx="914400" cy="914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3" name="Object 11">
            <a:extLst>
              <a:ext uri="{FF2B5EF4-FFF2-40B4-BE49-F238E27FC236}">
                <a16:creationId xmlns:a16="http://schemas.microsoft.com/office/drawing/2014/main" id="{2DAFE22F-B31B-4603-979F-4D58B1446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2492375"/>
          <a:ext cx="406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9" imgW="114120" imgH="139680" progId="Equation.DSMT4">
                  <p:embed/>
                </p:oleObj>
              </mc:Choice>
              <mc:Fallback>
                <p:oleObj name="Equation" r:id="rId9" imgW="114120" imgH="139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492375"/>
                        <a:ext cx="406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矩形 25">
            <a:extLst>
              <a:ext uri="{FF2B5EF4-FFF2-40B4-BE49-F238E27FC236}">
                <a16:creationId xmlns:a16="http://schemas.microsoft.com/office/drawing/2014/main" id="{78D2BB93-6364-4C2B-B6B9-7211497C9159}"/>
              </a:ext>
            </a:extLst>
          </p:cNvPr>
          <p:cNvSpPr>
            <a:spLocks noChangeArrowheads="1"/>
          </p:cNvSpPr>
          <p:nvPr/>
        </p:nvSpPr>
        <p:spPr bwMode="auto">
          <a:xfrm rot="-1405893">
            <a:off x="8008938" y="3251200"/>
            <a:ext cx="935037" cy="952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矩形 26">
            <a:extLst>
              <a:ext uri="{FF2B5EF4-FFF2-40B4-BE49-F238E27FC236}">
                <a16:creationId xmlns:a16="http://schemas.microsoft.com/office/drawing/2014/main" id="{0DAB72F5-DCAB-4711-BCFA-4197BDCEC09A}"/>
              </a:ext>
            </a:extLst>
          </p:cNvPr>
          <p:cNvSpPr>
            <a:spLocks noChangeArrowheads="1"/>
          </p:cNvSpPr>
          <p:nvPr/>
        </p:nvSpPr>
        <p:spPr bwMode="auto">
          <a:xfrm rot="-1288109">
            <a:off x="7577138" y="906463"/>
            <a:ext cx="95250" cy="26638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0251" name="直接连接符 31">
            <a:extLst>
              <a:ext uri="{FF2B5EF4-FFF2-40B4-BE49-F238E27FC236}">
                <a16:creationId xmlns:a16="http://schemas.microsoft.com/office/drawing/2014/main" id="{E991B2C4-B606-471F-918C-2081F42C4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6188" y="2205038"/>
            <a:ext cx="862012" cy="10493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直接箭头连接符 34">
            <a:extLst>
              <a:ext uri="{FF2B5EF4-FFF2-40B4-BE49-F238E27FC236}">
                <a16:creationId xmlns:a16="http://schemas.microsoft.com/office/drawing/2014/main" id="{A70683F2-6766-4C29-BCFF-E412E56D8BB9}"/>
              </a:ext>
            </a:extLst>
          </p:cNvPr>
          <p:cNvCxnSpPr>
            <a:cxnSpLocks noChangeShapeType="1"/>
            <a:stCxn id="10250" idx="0"/>
          </p:cNvCxnSpPr>
          <p:nvPr/>
        </p:nvCxnSpPr>
        <p:spPr bwMode="auto">
          <a:xfrm>
            <a:off x="7137400" y="998538"/>
            <a:ext cx="819150" cy="16383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Box 35">
            <a:extLst>
              <a:ext uri="{FF2B5EF4-FFF2-40B4-BE49-F238E27FC236}">
                <a16:creationId xmlns:a16="http://schemas.microsoft.com/office/drawing/2014/main" id="{47A1936B-19BA-4518-9057-69B786EB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165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p276</a:t>
            </a:r>
            <a:r>
              <a:rPr lang="zh-CN" altLang="en-US"/>
              <a:t>例</a:t>
            </a:r>
            <a:r>
              <a:rPr lang="en-US" altLang="zh-CN"/>
              <a:t>8-2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03">
            <a:extLst>
              <a:ext uri="{FF2B5EF4-FFF2-40B4-BE49-F238E27FC236}">
                <a16:creationId xmlns:a16="http://schemas.microsoft.com/office/drawing/2014/main" id="{C554E01D-79C3-4C80-AA27-0A4225AE1D65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349500"/>
            <a:ext cx="3044825" cy="766763"/>
            <a:chOff x="2832" y="1680"/>
            <a:chExt cx="1918" cy="483"/>
          </a:xfrm>
        </p:grpSpPr>
        <p:sp>
          <p:nvSpPr>
            <p:cNvPr id="11302" name="Rectangle 35" descr="横向砖形">
              <a:extLst>
                <a:ext uri="{FF2B5EF4-FFF2-40B4-BE49-F238E27FC236}">
                  <a16:creationId xmlns:a16="http://schemas.microsoft.com/office/drawing/2014/main" id="{5B29DA73-D6D3-4323-84ED-AE4491D5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98" cy="340"/>
            </a:xfrm>
            <a:prstGeom prst="rect">
              <a:avLst/>
            </a:prstGeom>
            <a:pattFill prst="horzBrick">
              <a:fgClr>
                <a:srgbClr val="C08A5B"/>
              </a:fgClr>
              <a:bgClr>
                <a:srgbClr val="FFFFFF"/>
              </a:bgClr>
            </a:pattFill>
            <a:ln w="12700">
              <a:solidFill>
                <a:srgbClr val="CC66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3" name="Freeform 36">
              <a:extLst>
                <a:ext uri="{FF2B5EF4-FFF2-40B4-BE49-F238E27FC236}">
                  <a16:creationId xmlns:a16="http://schemas.microsoft.com/office/drawing/2014/main" id="{79FA0724-0501-4E8F-A769-3A035AD7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1784"/>
              <a:ext cx="1523" cy="131"/>
            </a:xfrm>
            <a:custGeom>
              <a:avLst/>
              <a:gdLst>
                <a:gd name="T0" fmla="*/ 0 w 5568"/>
                <a:gd name="T1" fmla="*/ 0 h 960"/>
                <a:gd name="T2" fmla="*/ 1 w 5568"/>
                <a:gd name="T3" fmla="*/ 0 h 960"/>
                <a:gd name="T4" fmla="*/ 3 w 5568"/>
                <a:gd name="T5" fmla="*/ 0 h 960"/>
                <a:gd name="T6" fmla="*/ 4 w 5568"/>
                <a:gd name="T7" fmla="*/ 0 h 960"/>
                <a:gd name="T8" fmla="*/ 5 w 5568"/>
                <a:gd name="T9" fmla="*/ 0 h 960"/>
                <a:gd name="T10" fmla="*/ 7 w 5568"/>
                <a:gd name="T11" fmla="*/ 0 h 960"/>
                <a:gd name="T12" fmla="*/ 8 w 5568"/>
                <a:gd name="T13" fmla="*/ 0 h 960"/>
                <a:gd name="T14" fmla="*/ 9 w 5568"/>
                <a:gd name="T15" fmla="*/ 0 h 960"/>
                <a:gd name="T16" fmla="*/ 11 w 5568"/>
                <a:gd name="T17" fmla="*/ 0 h 960"/>
                <a:gd name="T18" fmla="*/ 12 w 5568"/>
                <a:gd name="T19" fmla="*/ 0 h 960"/>
                <a:gd name="T20" fmla="*/ 13 w 5568"/>
                <a:gd name="T21" fmla="*/ 0 h 960"/>
                <a:gd name="T22" fmla="*/ 15 w 5568"/>
                <a:gd name="T23" fmla="*/ 0 h 960"/>
                <a:gd name="T24" fmla="*/ 16 w 5568"/>
                <a:gd name="T25" fmla="*/ 0 h 960"/>
                <a:gd name="T26" fmla="*/ 18 w 5568"/>
                <a:gd name="T27" fmla="*/ 0 h 960"/>
                <a:gd name="T28" fmla="*/ 19 w 5568"/>
                <a:gd name="T29" fmla="*/ 0 h 960"/>
                <a:gd name="T30" fmla="*/ 20 w 5568"/>
                <a:gd name="T31" fmla="*/ 0 h 960"/>
                <a:gd name="T32" fmla="*/ 22 w 5568"/>
                <a:gd name="T33" fmla="*/ 0 h 960"/>
                <a:gd name="T34" fmla="*/ 23 w 5568"/>
                <a:gd name="T35" fmla="*/ 0 h 960"/>
                <a:gd name="T36" fmla="*/ 24 w 5568"/>
                <a:gd name="T37" fmla="*/ 0 h 960"/>
                <a:gd name="T38" fmla="*/ 25 w 5568"/>
                <a:gd name="T39" fmla="*/ 0 h 960"/>
                <a:gd name="T40" fmla="*/ 27 w 5568"/>
                <a:gd name="T41" fmla="*/ 0 h 960"/>
                <a:gd name="T42" fmla="*/ 28 w 5568"/>
                <a:gd name="T43" fmla="*/ 0 h 960"/>
                <a:gd name="T44" fmla="*/ 30 w 5568"/>
                <a:gd name="T45" fmla="*/ 0 h 960"/>
                <a:gd name="T46" fmla="*/ 30 w 5568"/>
                <a:gd name="T47" fmla="*/ 0 h 960"/>
                <a:gd name="T48" fmla="*/ 31 w 5568"/>
                <a:gd name="T49" fmla="*/ 0 h 9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68"/>
                <a:gd name="T76" fmla="*/ 0 h 960"/>
                <a:gd name="T77" fmla="*/ 5568 w 5568"/>
                <a:gd name="T78" fmla="*/ 960 h 9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68" h="960">
                  <a:moveTo>
                    <a:pt x="0" y="480"/>
                  </a:moveTo>
                  <a:lnTo>
                    <a:pt x="240" y="480"/>
                  </a:lnTo>
                  <a:lnTo>
                    <a:pt x="480" y="0"/>
                  </a:lnTo>
                  <a:lnTo>
                    <a:pt x="720" y="960"/>
                  </a:lnTo>
                  <a:lnTo>
                    <a:pt x="960" y="0"/>
                  </a:lnTo>
                  <a:lnTo>
                    <a:pt x="1200" y="960"/>
                  </a:lnTo>
                  <a:lnTo>
                    <a:pt x="1440" y="0"/>
                  </a:lnTo>
                  <a:lnTo>
                    <a:pt x="1680" y="960"/>
                  </a:lnTo>
                  <a:lnTo>
                    <a:pt x="1920" y="0"/>
                  </a:lnTo>
                  <a:lnTo>
                    <a:pt x="2160" y="960"/>
                  </a:lnTo>
                  <a:lnTo>
                    <a:pt x="2400" y="0"/>
                  </a:lnTo>
                  <a:lnTo>
                    <a:pt x="2640" y="960"/>
                  </a:lnTo>
                  <a:lnTo>
                    <a:pt x="2880" y="0"/>
                  </a:lnTo>
                  <a:lnTo>
                    <a:pt x="3120" y="960"/>
                  </a:lnTo>
                  <a:lnTo>
                    <a:pt x="3360" y="0"/>
                  </a:lnTo>
                  <a:lnTo>
                    <a:pt x="3600" y="960"/>
                  </a:lnTo>
                  <a:lnTo>
                    <a:pt x="3840" y="0"/>
                  </a:lnTo>
                  <a:lnTo>
                    <a:pt x="4080" y="960"/>
                  </a:lnTo>
                  <a:lnTo>
                    <a:pt x="4320" y="0"/>
                  </a:lnTo>
                  <a:lnTo>
                    <a:pt x="4560" y="960"/>
                  </a:lnTo>
                  <a:lnTo>
                    <a:pt x="4800" y="0"/>
                  </a:lnTo>
                  <a:lnTo>
                    <a:pt x="5040" y="960"/>
                  </a:lnTo>
                  <a:lnTo>
                    <a:pt x="5280" y="0"/>
                  </a:lnTo>
                  <a:lnTo>
                    <a:pt x="5424" y="480"/>
                  </a:lnTo>
                  <a:lnTo>
                    <a:pt x="5568" y="4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6A664A23-77C2-48C9-BFEC-7F54572F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758"/>
              <a:ext cx="197" cy="18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05" name="Group 100">
              <a:extLst>
                <a:ext uri="{FF2B5EF4-FFF2-40B4-BE49-F238E27FC236}">
                  <a16:creationId xmlns:a16="http://schemas.microsoft.com/office/drawing/2014/main" id="{B95B25A9-B351-450C-88A9-E95208F48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841"/>
              <a:ext cx="367" cy="322"/>
              <a:chOff x="4299" y="1841"/>
              <a:chExt cx="367" cy="322"/>
            </a:xfrm>
          </p:grpSpPr>
          <p:sp>
            <p:nvSpPr>
              <p:cNvPr id="11306" name="Line 39">
                <a:extLst>
                  <a:ext uri="{FF2B5EF4-FFF2-40B4-BE49-F238E27FC236}">
                    <a16:creationId xmlns:a16="http://schemas.microsoft.com/office/drawing/2014/main" id="{7CDF505F-D59F-48A4-A3FC-1093D21B0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2085"/>
                <a:ext cx="3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Line 40">
                <a:extLst>
                  <a:ext uri="{FF2B5EF4-FFF2-40B4-BE49-F238E27FC236}">
                    <a16:creationId xmlns:a16="http://schemas.microsoft.com/office/drawing/2014/main" id="{12248314-1BD7-475A-8CC8-486BFDF62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1928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Text Box 41">
                <a:extLst>
                  <a:ext uri="{FF2B5EF4-FFF2-40B4-BE49-F238E27FC236}">
                    <a16:creationId xmlns:a16="http://schemas.microsoft.com/office/drawing/2014/main" id="{E3489101-D2BB-4F31-B1F3-901F822B0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841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</p:grpSp>
      </p:grpSp>
      <p:grpSp>
        <p:nvGrpSpPr>
          <p:cNvPr id="11269" name="Group 114">
            <a:extLst>
              <a:ext uri="{FF2B5EF4-FFF2-40B4-BE49-F238E27FC236}">
                <a16:creationId xmlns:a16="http://schemas.microsoft.com/office/drawing/2014/main" id="{D8305302-9131-40D7-809D-1CC99DD51C7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052513"/>
            <a:ext cx="3160712" cy="1127125"/>
            <a:chOff x="2832" y="826"/>
            <a:chExt cx="1991" cy="710"/>
          </a:xfrm>
        </p:grpSpPr>
        <p:sp>
          <p:nvSpPr>
            <p:cNvPr id="11271" name="Rectangle 50" descr="横向砖形">
              <a:extLst>
                <a:ext uri="{FF2B5EF4-FFF2-40B4-BE49-F238E27FC236}">
                  <a16:creationId xmlns:a16="http://schemas.microsoft.com/office/drawing/2014/main" id="{B7BD7986-7B20-4477-B219-042EBC01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60"/>
              <a:ext cx="129" cy="406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Rectangle 51" descr="宽上对角线">
              <a:extLst>
                <a:ext uri="{FF2B5EF4-FFF2-40B4-BE49-F238E27FC236}">
                  <a16:creationId xmlns:a16="http://schemas.microsoft.com/office/drawing/2014/main" id="{7837216E-3E4D-487E-A1AE-2FC3E8899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216"/>
              <a:ext cx="1680" cy="48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Text Box 52">
              <a:extLst>
                <a:ext uri="{FF2B5EF4-FFF2-40B4-BE49-F238E27FC236}">
                  <a16:creationId xmlns:a16="http://schemas.microsoft.com/office/drawing/2014/main" id="{DBDBE1EB-1EDF-45C0-88FA-4C428B1D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11274" name="Text Box 53">
              <a:extLst>
                <a:ext uri="{FF2B5EF4-FFF2-40B4-BE49-F238E27FC236}">
                  <a16:creationId xmlns:a16="http://schemas.microsoft.com/office/drawing/2014/main" id="{B9BEEDAB-C98F-4BBC-9B18-1D6B68FD8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11275" name="Line 54">
              <a:extLst>
                <a:ext uri="{FF2B5EF4-FFF2-40B4-BE49-F238E27FC236}">
                  <a16:creationId xmlns:a16="http://schemas.microsoft.com/office/drawing/2014/main" id="{365BCF80-D812-47A8-8C26-4D4A8543E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1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59">
              <a:extLst>
                <a:ext uri="{FF2B5EF4-FFF2-40B4-BE49-F238E27FC236}">
                  <a16:creationId xmlns:a16="http://schemas.microsoft.com/office/drawing/2014/main" id="{E0DA718F-5675-4000-832F-75FDF3E7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262"/>
              <a:ext cx="184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7" name="Object 60">
              <a:extLst>
                <a:ext uri="{FF2B5EF4-FFF2-40B4-BE49-F238E27FC236}">
                  <a16:creationId xmlns:a16="http://schemas.microsoft.com/office/drawing/2014/main" id="{43CAC830-56B0-4DEF-B451-961AC1F310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82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2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3" name="Oval 61">
              <a:extLst>
                <a:ext uri="{FF2B5EF4-FFF2-40B4-BE49-F238E27FC236}">
                  <a16:creationId xmlns:a16="http://schemas.microsoft.com/office/drawing/2014/main" id="{DC42B557-406A-4382-90EE-292DD2B05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991"/>
              <a:ext cx="209" cy="21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78" name="Group 62">
              <a:extLst>
                <a:ext uri="{FF2B5EF4-FFF2-40B4-BE49-F238E27FC236}">
                  <a16:creationId xmlns:a16="http://schemas.microsoft.com/office/drawing/2014/main" id="{EB331C23-86EC-47F9-8D9F-E85BB22C8A93}"/>
                </a:ext>
              </a:extLst>
            </p:cNvPr>
            <p:cNvGrpSpPr>
              <a:grpSpLocks/>
            </p:cNvGrpSpPr>
            <p:nvPr/>
          </p:nvGrpSpPr>
          <p:grpSpPr bwMode="auto">
            <a:xfrm rot="-179385">
              <a:off x="2961" y="1004"/>
              <a:ext cx="1214" cy="165"/>
              <a:chOff x="3655" y="724"/>
              <a:chExt cx="1214" cy="165"/>
            </a:xfrm>
          </p:grpSpPr>
          <p:grpSp>
            <p:nvGrpSpPr>
              <p:cNvPr id="11280" name="Group 63">
                <a:extLst>
                  <a:ext uri="{FF2B5EF4-FFF2-40B4-BE49-F238E27FC236}">
                    <a16:creationId xmlns:a16="http://schemas.microsoft.com/office/drawing/2014/main" id="{A1A94E81-59A2-470B-A664-79520B482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11293" name="Group 64">
                  <a:extLst>
                    <a:ext uri="{FF2B5EF4-FFF2-40B4-BE49-F238E27FC236}">
                      <a16:creationId xmlns:a16="http://schemas.microsoft.com/office/drawing/2014/main" id="{809CD887-D09F-4F5C-99D7-92BD8C1C01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300" name="Line 65">
                    <a:extLst>
                      <a:ext uri="{FF2B5EF4-FFF2-40B4-BE49-F238E27FC236}">
                        <a16:creationId xmlns:a16="http://schemas.microsoft.com/office/drawing/2014/main" id="{A48B5CED-7D46-452E-A55E-FB57BEE8CB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1" name="Line 66">
                    <a:extLst>
                      <a:ext uri="{FF2B5EF4-FFF2-40B4-BE49-F238E27FC236}">
                        <a16:creationId xmlns:a16="http://schemas.microsoft.com/office/drawing/2014/main" id="{8321F04E-E49F-4C90-B191-270385AD67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4" name="Group 67">
                  <a:extLst>
                    <a:ext uri="{FF2B5EF4-FFF2-40B4-BE49-F238E27FC236}">
                      <a16:creationId xmlns:a16="http://schemas.microsoft.com/office/drawing/2014/main" id="{06B5B44F-70FF-40AA-BFEE-A856D0E11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298" name="Line 68">
                    <a:extLst>
                      <a:ext uri="{FF2B5EF4-FFF2-40B4-BE49-F238E27FC236}">
                        <a16:creationId xmlns:a16="http://schemas.microsoft.com/office/drawing/2014/main" id="{590AD847-F3B0-465D-AB87-7E41C60C3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9" name="Line 69">
                    <a:extLst>
                      <a:ext uri="{FF2B5EF4-FFF2-40B4-BE49-F238E27FC236}">
                        <a16:creationId xmlns:a16="http://schemas.microsoft.com/office/drawing/2014/main" id="{A54A708E-E442-43FA-8C10-2BC766D1A5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5" name="Group 70">
                  <a:extLst>
                    <a:ext uri="{FF2B5EF4-FFF2-40B4-BE49-F238E27FC236}">
                      <a16:creationId xmlns:a16="http://schemas.microsoft.com/office/drawing/2014/main" id="{840ACA34-B949-4BDF-86F3-CEF5305129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296" name="Line 71">
                    <a:extLst>
                      <a:ext uri="{FF2B5EF4-FFF2-40B4-BE49-F238E27FC236}">
                        <a16:creationId xmlns:a16="http://schemas.microsoft.com/office/drawing/2014/main" id="{A0CCCBCA-0E61-4084-8B91-62533193F9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7" name="Line 72">
                    <a:extLst>
                      <a:ext uri="{FF2B5EF4-FFF2-40B4-BE49-F238E27FC236}">
                        <a16:creationId xmlns:a16="http://schemas.microsoft.com/office/drawing/2014/main" id="{5FDE361F-3D3A-4B79-B91F-F3F67C6C86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281" name="Line 73">
                <a:extLst>
                  <a:ext uri="{FF2B5EF4-FFF2-40B4-BE49-F238E27FC236}">
                    <a16:creationId xmlns:a16="http://schemas.microsoft.com/office/drawing/2014/main" id="{94FD22DC-1BA3-41A9-BE54-C6E9893CC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74">
                <a:extLst>
                  <a:ext uri="{FF2B5EF4-FFF2-40B4-BE49-F238E27FC236}">
                    <a16:creationId xmlns:a16="http://schemas.microsoft.com/office/drawing/2014/main" id="{F0E4DC1C-A03D-4B41-93B7-F8CC34DE9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283" name="Group 75">
                <a:extLst>
                  <a:ext uri="{FF2B5EF4-FFF2-40B4-BE49-F238E27FC236}">
                    <a16:creationId xmlns:a16="http://schemas.microsoft.com/office/drawing/2014/main" id="{1A07CCF3-874F-4A84-A8AD-F2C64778D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11284" name="Group 76">
                  <a:extLst>
                    <a:ext uri="{FF2B5EF4-FFF2-40B4-BE49-F238E27FC236}">
                      <a16:creationId xmlns:a16="http://schemas.microsoft.com/office/drawing/2014/main" id="{6A1917DD-EBC5-423D-9587-C481274B7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291" name="Line 77">
                    <a:extLst>
                      <a:ext uri="{FF2B5EF4-FFF2-40B4-BE49-F238E27FC236}">
                        <a16:creationId xmlns:a16="http://schemas.microsoft.com/office/drawing/2014/main" id="{7100E937-1C12-4089-9AF6-33D6D33E8B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2" name="Line 78">
                    <a:extLst>
                      <a:ext uri="{FF2B5EF4-FFF2-40B4-BE49-F238E27FC236}">
                        <a16:creationId xmlns:a16="http://schemas.microsoft.com/office/drawing/2014/main" id="{744B7624-6949-4441-A2C8-E4656C1ED8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5" name="Group 79">
                  <a:extLst>
                    <a:ext uri="{FF2B5EF4-FFF2-40B4-BE49-F238E27FC236}">
                      <a16:creationId xmlns:a16="http://schemas.microsoft.com/office/drawing/2014/main" id="{C0A30804-185B-43EE-A876-8A2BA79BB2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289" name="Line 80">
                    <a:extLst>
                      <a:ext uri="{FF2B5EF4-FFF2-40B4-BE49-F238E27FC236}">
                        <a16:creationId xmlns:a16="http://schemas.microsoft.com/office/drawing/2014/main" id="{6C1E4990-AD54-451F-967B-999D29E47B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0" name="Line 81">
                    <a:extLst>
                      <a:ext uri="{FF2B5EF4-FFF2-40B4-BE49-F238E27FC236}">
                        <a16:creationId xmlns:a16="http://schemas.microsoft.com/office/drawing/2014/main" id="{EF36D0C5-4B85-474B-9721-9016926B53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6" name="Group 82">
                  <a:extLst>
                    <a:ext uri="{FF2B5EF4-FFF2-40B4-BE49-F238E27FC236}">
                      <a16:creationId xmlns:a16="http://schemas.microsoft.com/office/drawing/2014/main" id="{87119C14-F018-42F9-B871-0BA0305937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1287" name="Line 83">
                    <a:extLst>
                      <a:ext uri="{FF2B5EF4-FFF2-40B4-BE49-F238E27FC236}">
                        <a16:creationId xmlns:a16="http://schemas.microsoft.com/office/drawing/2014/main" id="{CB4BC8F0-7E4C-432E-9F83-20FF827478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8" name="Line 84">
                    <a:extLst>
                      <a:ext uri="{FF2B5EF4-FFF2-40B4-BE49-F238E27FC236}">
                        <a16:creationId xmlns:a16="http://schemas.microsoft.com/office/drawing/2014/main" id="{3465A5F0-9288-45D9-A9F9-BE21CF9BFF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279" name="Text Box 85">
              <a:extLst>
                <a:ext uri="{FF2B5EF4-FFF2-40B4-BE49-F238E27FC236}">
                  <a16:creationId xmlns:a16="http://schemas.microsoft.com/office/drawing/2014/main" id="{BE9557A0-4CEC-4553-AB77-231794E84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190"/>
              <a:ext cx="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ym typeface="Symbol" panose="05050102010706020507" pitchFamily="18" charset="2"/>
                </a:rPr>
                <a:t></a:t>
              </a:r>
              <a:r>
                <a:rPr lang="en-US" altLang="zh-CN" sz="2800">
                  <a:sym typeface="Symbol" panose="05050102010706020507" pitchFamily="18" charset="2"/>
                </a:rPr>
                <a:t> = 0 </a:t>
              </a:r>
              <a:endParaRPr lang="en-US" altLang="zh-CN" sz="2800"/>
            </a:p>
          </p:txBody>
        </p:sp>
      </p:grpSp>
      <p:graphicFrame>
        <p:nvGraphicFramePr>
          <p:cNvPr id="11266" name="Object 86">
            <a:extLst>
              <a:ext uri="{FF2B5EF4-FFF2-40B4-BE49-F238E27FC236}">
                <a16:creationId xmlns:a16="http://schemas.microsoft.com/office/drawing/2014/main" id="{684A492D-6061-4447-8AA0-73FC1471A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765175"/>
          <a:ext cx="4841875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5" imgW="2031840" imgH="2565360" progId="Equation.DSMT4">
                  <p:embed/>
                </p:oleObj>
              </mc:Choice>
              <mc:Fallback>
                <p:oleObj name="Equation" r:id="rId5" imgW="2031840" imgH="256536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4841875" cy="60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116">
            <a:extLst>
              <a:ext uri="{FF2B5EF4-FFF2-40B4-BE49-F238E27FC236}">
                <a16:creationId xmlns:a16="http://schemas.microsoft.com/office/drawing/2014/main" id="{1D16519E-323E-446B-BDCC-4D94FC64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19621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黑体" panose="02010609060101010101" pitchFamily="49" charset="-122"/>
              </a:rPr>
              <a:t>P277</a:t>
            </a:r>
            <a:r>
              <a:rPr lang="zh-CN" altLang="en-US" sz="2800">
                <a:ea typeface="黑体" panose="02010609060101010101" pitchFamily="49" charset="-122"/>
              </a:rPr>
              <a:t>例</a:t>
            </a:r>
            <a:r>
              <a:rPr lang="en-US" altLang="zh-CN" sz="2800">
                <a:ea typeface="黑体" panose="02010609060101010101" pitchFamily="49" charset="-122"/>
              </a:rPr>
              <a:t>8-3 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8">
            <a:extLst>
              <a:ext uri="{FF2B5EF4-FFF2-40B4-BE49-F238E27FC236}">
                <a16:creationId xmlns:a16="http://schemas.microsoft.com/office/drawing/2014/main" id="{1FD551E2-8D30-41CC-8F02-09FDD25DD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781300"/>
          <a:ext cx="2246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1218960" imgH="203040" progId="Equation.DSMT4">
                  <p:embed/>
                </p:oleObj>
              </mc:Choice>
              <mc:Fallback>
                <p:oleObj name="Equation" r:id="rId3" imgW="12189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2246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">
            <a:extLst>
              <a:ext uri="{FF2B5EF4-FFF2-40B4-BE49-F238E27FC236}">
                <a16:creationId xmlns:a16="http://schemas.microsoft.com/office/drawing/2014/main" id="{8FDFE975-3101-4A36-8148-3AB300036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50180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2539800" imgH="279360" progId="Equation.DSMT4">
                  <p:embed/>
                </p:oleObj>
              </mc:Choice>
              <mc:Fallback>
                <p:oleObj name="Equation" r:id="rId5" imgW="253980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50180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>
            <a:extLst>
              <a:ext uri="{FF2B5EF4-FFF2-40B4-BE49-F238E27FC236}">
                <a16:creationId xmlns:a16="http://schemas.microsoft.com/office/drawing/2014/main" id="{FF745121-473E-43D8-8B10-5CDB044C6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00438"/>
          <a:ext cx="462915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1930320" imgH="1498320" progId="Equation.DSMT4">
                  <p:embed/>
                </p:oleObj>
              </mc:Choice>
              <mc:Fallback>
                <p:oleObj name="Equation" r:id="rId7" imgW="1930320" imgH="1498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462915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78F15398-50DE-4DB1-A9C8-88CE98CD7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441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     p277</a:t>
            </a:r>
            <a:r>
              <a:rPr lang="zh-CN" altLang="en-US"/>
              <a:t>例</a:t>
            </a:r>
            <a:r>
              <a:rPr lang="en-US" altLang="zh-CN"/>
              <a:t>8-4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D14A5BD2-CD5B-487E-BA70-91B1912D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16430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ym typeface="Symbol" panose="05050102010706020507" pitchFamily="18" charset="2"/>
              </a:rPr>
              <a:t> </a:t>
            </a:r>
            <a:r>
              <a:rPr lang="zh-CN" altLang="en-US"/>
              <a:t>很小时</a:t>
            </a:r>
            <a:r>
              <a:rPr lang="en-US" altLang="zh-CN"/>
              <a:t>,   </a:t>
            </a:r>
          </a:p>
        </p:txBody>
      </p:sp>
      <p:grpSp>
        <p:nvGrpSpPr>
          <p:cNvPr id="12301" name="Group 39">
            <a:extLst>
              <a:ext uri="{FF2B5EF4-FFF2-40B4-BE49-F238E27FC236}">
                <a16:creationId xmlns:a16="http://schemas.microsoft.com/office/drawing/2014/main" id="{7C551797-2CF2-4316-8032-CAC53265C3D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08050"/>
            <a:ext cx="2022475" cy="2905125"/>
            <a:chOff x="3648" y="576"/>
            <a:chExt cx="1274" cy="1830"/>
          </a:xfrm>
        </p:grpSpPr>
        <p:graphicFrame>
          <p:nvGraphicFramePr>
            <p:cNvPr id="12297" name="Object 5">
              <a:extLst>
                <a:ext uri="{FF2B5EF4-FFF2-40B4-BE49-F238E27FC236}">
                  <a16:creationId xmlns:a16="http://schemas.microsoft.com/office/drawing/2014/main" id="{A7526C03-50ED-43DB-80B1-7DE0DD83B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985"/>
            <a:ext cx="25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Equation" r:id="rId9" imgW="164880" imgH="406080" progId="Equation.DSMT4">
                    <p:embed/>
                  </p:oleObj>
                </mc:Choice>
                <mc:Fallback>
                  <p:oleObj name="Equation" r:id="rId9" imgW="164880" imgH="4060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985"/>
                          <a:ext cx="25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Freeform 6">
              <a:extLst>
                <a:ext uri="{FF2B5EF4-FFF2-40B4-BE49-F238E27FC236}">
                  <a16:creationId xmlns:a16="http://schemas.microsoft.com/office/drawing/2014/main" id="{419ECDC8-1077-4CB9-816E-F3B6A237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256"/>
              <a:ext cx="193" cy="58"/>
            </a:xfrm>
            <a:custGeom>
              <a:avLst/>
              <a:gdLst>
                <a:gd name="T0" fmla="*/ 0 w 193"/>
                <a:gd name="T1" fmla="*/ 36 h 58"/>
                <a:gd name="T2" fmla="*/ 108 w 193"/>
                <a:gd name="T3" fmla="*/ 52 h 58"/>
                <a:gd name="T4" fmla="*/ 193 w 193"/>
                <a:gd name="T5" fmla="*/ 0 h 58"/>
                <a:gd name="T6" fmla="*/ 0 60000 65536"/>
                <a:gd name="T7" fmla="*/ 0 60000 65536"/>
                <a:gd name="T8" fmla="*/ 0 60000 65536"/>
                <a:gd name="T9" fmla="*/ 0 w 193"/>
                <a:gd name="T10" fmla="*/ 0 h 58"/>
                <a:gd name="T11" fmla="*/ 193 w 19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58">
                  <a:moveTo>
                    <a:pt x="0" y="36"/>
                  </a:moveTo>
                  <a:cubicBezTo>
                    <a:pt x="18" y="37"/>
                    <a:pt x="76" y="58"/>
                    <a:pt x="108" y="52"/>
                  </a:cubicBezTo>
                  <a:cubicBezTo>
                    <a:pt x="140" y="46"/>
                    <a:pt x="175" y="11"/>
                    <a:pt x="193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8" name="Group 34">
              <a:extLst>
                <a:ext uri="{FF2B5EF4-FFF2-40B4-BE49-F238E27FC236}">
                  <a16:creationId xmlns:a16="http://schemas.microsoft.com/office/drawing/2014/main" id="{85DA601B-5B4A-4E73-B90F-ABF4D340B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576"/>
              <a:ext cx="1274" cy="1830"/>
              <a:chOff x="3656" y="576"/>
              <a:chExt cx="1274" cy="1830"/>
            </a:xfrm>
          </p:grpSpPr>
          <p:sp>
            <p:nvSpPr>
              <p:cNvPr id="12309" name="Rectangle 19" descr="宽上对角线">
                <a:extLst>
                  <a:ext uri="{FF2B5EF4-FFF2-40B4-BE49-F238E27FC236}">
                    <a16:creationId xmlns:a16="http://schemas.microsoft.com/office/drawing/2014/main" id="{742D5E13-7A4E-4D50-A3F9-2B43F6D28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817"/>
                <a:ext cx="816" cy="47"/>
              </a:xfrm>
              <a:prstGeom prst="rect">
                <a:avLst/>
              </a:prstGeom>
              <a:pattFill prst="wdUpDiag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0" name="Line 20">
                <a:extLst>
                  <a:ext uri="{FF2B5EF4-FFF2-40B4-BE49-F238E27FC236}">
                    <a16:creationId xmlns:a16="http://schemas.microsoft.com/office/drawing/2014/main" id="{2692884D-0A6C-4441-BF96-4300AFFD1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88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21">
                <a:extLst>
                  <a:ext uri="{FF2B5EF4-FFF2-40B4-BE49-F238E27FC236}">
                    <a16:creationId xmlns:a16="http://schemas.microsoft.com/office/drawing/2014/main" id="{429E385B-5DF3-4C2A-B9A2-478474179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7" y="894"/>
                <a:ext cx="421" cy="10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Arc 22">
                <a:extLst>
                  <a:ext uri="{FF2B5EF4-FFF2-40B4-BE49-F238E27FC236}">
                    <a16:creationId xmlns:a16="http://schemas.microsoft.com/office/drawing/2014/main" id="{21591B4C-49C1-43E0-A5B7-C8B40AD21EB8}"/>
                  </a:ext>
                </a:extLst>
              </p:cNvPr>
              <p:cNvSpPr>
                <a:spLocks/>
              </p:cNvSpPr>
              <p:nvPr/>
            </p:nvSpPr>
            <p:spPr bwMode="auto">
              <a:xfrm rot="-3900217" flipH="1" flipV="1">
                <a:off x="3766" y="1140"/>
                <a:ext cx="1053" cy="1274"/>
              </a:xfrm>
              <a:custGeom>
                <a:avLst/>
                <a:gdLst>
                  <a:gd name="T0" fmla="*/ 0 w 21600"/>
                  <a:gd name="T1" fmla="*/ 0 h 20549"/>
                  <a:gd name="T2" fmla="*/ 0 w 21600"/>
                  <a:gd name="T3" fmla="*/ 0 h 20549"/>
                  <a:gd name="T4" fmla="*/ 0 w 21600"/>
                  <a:gd name="T5" fmla="*/ 0 h 2054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549"/>
                  <a:gd name="T11" fmla="*/ 21600 w 21600"/>
                  <a:gd name="T12" fmla="*/ 20549 h 205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549" fill="none" extrusionOk="0">
                    <a:moveTo>
                      <a:pt x="6656" y="0"/>
                    </a:moveTo>
                    <a:cubicBezTo>
                      <a:pt x="15565" y="2886"/>
                      <a:pt x="21600" y="11184"/>
                      <a:pt x="21600" y="20549"/>
                    </a:cubicBezTo>
                  </a:path>
                  <a:path w="21600" h="20549" stroke="0" extrusionOk="0">
                    <a:moveTo>
                      <a:pt x="6656" y="0"/>
                    </a:moveTo>
                    <a:cubicBezTo>
                      <a:pt x="15565" y="2886"/>
                      <a:pt x="21600" y="11184"/>
                      <a:pt x="21600" y="20549"/>
                    </a:cubicBezTo>
                    <a:lnTo>
                      <a:pt x="0" y="2054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Text Box 23">
                <a:extLst>
                  <a:ext uri="{FF2B5EF4-FFF2-40B4-BE49-F238E27FC236}">
                    <a16:creationId xmlns:a16="http://schemas.microsoft.com/office/drawing/2014/main" id="{45C5AE35-6332-4164-BFB3-209EE1B06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" y="2049"/>
                <a:ext cx="255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O</a:t>
                </a:r>
              </a:p>
            </p:txBody>
          </p:sp>
          <p:graphicFrame>
            <p:nvGraphicFramePr>
              <p:cNvPr id="12298" name="Object 24">
                <a:extLst>
                  <a:ext uri="{FF2B5EF4-FFF2-40B4-BE49-F238E27FC236}">
                    <a16:creationId xmlns:a16="http://schemas.microsoft.com/office/drawing/2014/main" id="{DF477842-EA30-466B-A492-FFDB9D9341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576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Equation" r:id="rId11" imgW="190440" imgH="177480" progId="Equation.3">
                      <p:embed/>
                    </p:oleObj>
                  </mc:Choice>
                  <mc:Fallback>
                    <p:oleObj name="Equation" r:id="rId11" imgW="190440" imgH="1774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576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9" name="Oval 25">
                <a:extLst>
                  <a:ext uri="{FF2B5EF4-FFF2-40B4-BE49-F238E27FC236}">
                    <a16:creationId xmlns:a16="http://schemas.microsoft.com/office/drawing/2014/main" id="{4CC77702-852C-4854-A05F-2DCF319F4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198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302" name="Group 37">
            <a:extLst>
              <a:ext uri="{FF2B5EF4-FFF2-40B4-BE49-F238E27FC236}">
                <a16:creationId xmlns:a16="http://schemas.microsoft.com/office/drawing/2014/main" id="{11EA23E5-9C30-4F82-BDCB-3ECAE9E6283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357563"/>
            <a:ext cx="369888" cy="754062"/>
            <a:chOff x="4531" y="2094"/>
            <a:chExt cx="233" cy="475"/>
          </a:xfrm>
        </p:grpSpPr>
        <p:sp>
          <p:nvSpPr>
            <p:cNvPr id="12306" name="Line 29">
              <a:extLst>
                <a:ext uri="{FF2B5EF4-FFF2-40B4-BE49-F238E27FC236}">
                  <a16:creationId xmlns:a16="http://schemas.microsoft.com/office/drawing/2014/main" id="{C2072AA4-63EE-43DE-B095-A90E2A59D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2094"/>
              <a:ext cx="1" cy="32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6" name="Object 35">
              <a:extLst>
                <a:ext uri="{FF2B5EF4-FFF2-40B4-BE49-F238E27FC236}">
                  <a16:creationId xmlns:a16="http://schemas.microsoft.com/office/drawing/2014/main" id="{04DA1F74-F246-418B-97FF-FBE4E6A17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1" y="2321"/>
            <a:ext cx="23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Equation" r:id="rId13" imgW="203040" imgH="215640" progId="Equation.3">
                    <p:embed/>
                  </p:oleObj>
                </mc:Choice>
                <mc:Fallback>
                  <p:oleObj name="Equation" r:id="rId13" imgW="20304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2321"/>
                          <a:ext cx="23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41">
            <a:extLst>
              <a:ext uri="{FF2B5EF4-FFF2-40B4-BE49-F238E27FC236}">
                <a16:creationId xmlns:a16="http://schemas.microsoft.com/office/drawing/2014/main" id="{6DADCC9F-68C0-464B-874F-949AB12F6650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2133600"/>
            <a:ext cx="452437" cy="1106488"/>
            <a:chOff x="3742" y="1253"/>
            <a:chExt cx="285" cy="697"/>
          </a:xfrm>
        </p:grpSpPr>
        <p:sp>
          <p:nvSpPr>
            <p:cNvPr id="12305" name="Line 31">
              <a:extLst>
                <a:ext uri="{FF2B5EF4-FFF2-40B4-BE49-F238E27FC236}">
                  <a16:creationId xmlns:a16="http://schemas.microsoft.com/office/drawing/2014/main" id="{E5E0DC78-D725-4FA0-84AD-7C69A69C3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1525"/>
              <a:ext cx="152" cy="4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5" name="Object 36">
              <a:extLst>
                <a:ext uri="{FF2B5EF4-FFF2-40B4-BE49-F238E27FC236}">
                  <a16:creationId xmlns:a16="http://schemas.microsoft.com/office/drawing/2014/main" id="{B74F225F-83A0-43C2-B033-20D9550D7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253"/>
            <a:ext cx="24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253"/>
                          <a:ext cx="24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304" name="直接箭头连接符 32">
            <a:extLst>
              <a:ext uri="{FF2B5EF4-FFF2-40B4-BE49-F238E27FC236}">
                <a16:creationId xmlns:a16="http://schemas.microsoft.com/office/drawing/2014/main" id="{E679C353-F6EB-4336-9457-3F8A5605EBA4}"/>
              </a:ext>
            </a:extLst>
          </p:cNvPr>
          <p:cNvCxnSpPr>
            <a:cxnSpLocks noChangeShapeType="1"/>
            <a:stCxn id="11289" idx="3"/>
          </p:cNvCxnSpPr>
          <p:nvPr/>
        </p:nvCxnSpPr>
        <p:spPr bwMode="auto">
          <a:xfrm flipH="1">
            <a:off x="5435600" y="3335338"/>
            <a:ext cx="466725" cy="222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293" name="Object 12">
            <a:extLst>
              <a:ext uri="{FF2B5EF4-FFF2-40B4-BE49-F238E27FC236}">
                <a16:creationId xmlns:a16="http://schemas.microsoft.com/office/drawing/2014/main" id="{16475383-788A-49D5-8B8B-977A87119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63863"/>
          <a:ext cx="5032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7" imgW="241200" imgH="139680" progId="Equation.DSMT4">
                  <p:embed/>
                </p:oleObj>
              </mc:Choice>
              <mc:Fallback>
                <p:oleObj name="Equation" r:id="rId17" imgW="24120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63863"/>
                        <a:ext cx="5032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3">
            <a:extLst>
              <a:ext uri="{FF2B5EF4-FFF2-40B4-BE49-F238E27FC236}">
                <a16:creationId xmlns:a16="http://schemas.microsoft.com/office/drawing/2014/main" id="{C8C995A0-92D8-4476-A4B6-9314FE907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052513"/>
          <a:ext cx="15113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9" imgW="660240" imgH="419040" progId="Equation.DSMT4">
                  <p:embed/>
                </p:oleObj>
              </mc:Choice>
              <mc:Fallback>
                <p:oleObj name="Equation" r:id="rId19" imgW="66024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15113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FB2B5E5C-CB34-4A0C-85F9-4260A7C3E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557213"/>
            <a:ext cx="546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§8.2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简谐振动的运动学  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70112BA-F5AF-4049-B309-28D4929E5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484313"/>
            <a:ext cx="5091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§8.2.1 </a:t>
            </a:r>
            <a:r>
              <a:rPr lang="zh-CN" altLang="en-US" sz="2800">
                <a:ea typeface="黑体" panose="02010609060101010101" pitchFamily="49" charset="-122"/>
              </a:rPr>
              <a:t>简谐振动的运动学方程  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7B2100AD-827F-4A4E-B7F2-6AEFF5AD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276475"/>
            <a:ext cx="625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§8.2.2 </a:t>
            </a:r>
            <a:r>
              <a:rPr lang="zh-CN" altLang="en-US" sz="2800">
                <a:ea typeface="黑体" panose="02010609060101010101" pitchFamily="49" charset="-122"/>
              </a:rPr>
              <a:t>简谐振动的 </a:t>
            </a:r>
            <a:r>
              <a:rPr lang="en-US" altLang="zh-CN" sz="2800" i="1">
                <a:ea typeface="黑体" panose="02010609060101010101" pitchFamily="49" charset="-122"/>
              </a:rPr>
              <a:t>x-t </a:t>
            </a:r>
            <a:r>
              <a:rPr lang="zh-CN" altLang="en-US" sz="2800">
                <a:ea typeface="黑体" panose="02010609060101010101" pitchFamily="49" charset="-122"/>
              </a:rPr>
              <a:t>图线和相轨迹  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F2966686-7D13-4445-8626-B92EBD68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4376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§8.2.3 </a:t>
            </a:r>
            <a:r>
              <a:rPr lang="zh-CN" altLang="en-US" sz="2800">
                <a:ea typeface="黑体" panose="02010609060101010101" pitchFamily="49" charset="-122"/>
              </a:rPr>
              <a:t>简谐振动矢量表示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">
            <a:extLst>
              <a:ext uri="{FF2B5EF4-FFF2-40B4-BE49-F238E27FC236}">
                <a16:creationId xmlns:a16="http://schemas.microsoft.com/office/drawing/2014/main" id="{886770CB-E4F0-4B29-BA1D-6D340C15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6250"/>
            <a:ext cx="546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§8.2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简谐振动的运动学  </a:t>
            </a:r>
          </a:p>
        </p:txBody>
      </p:sp>
      <p:sp>
        <p:nvSpPr>
          <p:cNvPr id="13319" name="Text Box 3">
            <a:extLst>
              <a:ext uri="{FF2B5EF4-FFF2-40B4-BE49-F238E27FC236}">
                <a16:creationId xmlns:a16="http://schemas.microsoft.com/office/drawing/2014/main" id="{F4ED1D9D-3539-4F56-945E-08490BE5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5091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§.2.1 </a:t>
            </a:r>
            <a:r>
              <a:rPr lang="zh-CN" altLang="en-US" sz="2800">
                <a:ea typeface="黑体" panose="02010609060101010101" pitchFamily="49" charset="-122"/>
              </a:rPr>
              <a:t>简谐振动的运动学方程  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F50C286D-01A3-4542-80C8-0DF168AB0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0838" y="2884488"/>
          <a:ext cx="16049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3" imgW="952200" imgH="444240" progId="Equation.3">
                  <p:embed/>
                </p:oleObj>
              </mc:Choice>
              <mc:Fallback>
                <p:oleObj name="Equation" r:id="rId3" imgW="9522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884488"/>
                        <a:ext cx="16049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5">
            <a:extLst>
              <a:ext uri="{FF2B5EF4-FFF2-40B4-BE49-F238E27FC236}">
                <a16:creationId xmlns:a16="http://schemas.microsoft.com/office/drawing/2014/main" id="{986FC7A6-7625-46F0-8A6A-CE09BD229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828800"/>
            <a:ext cx="370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简谐振动的运动学方程  </a:t>
            </a:r>
          </a:p>
        </p:txBody>
      </p:sp>
      <p:sp>
        <p:nvSpPr>
          <p:cNvPr id="13321" name="Text Box 6">
            <a:extLst>
              <a:ext uri="{FF2B5EF4-FFF2-40B4-BE49-F238E27FC236}">
                <a16:creationId xmlns:a16="http://schemas.microsoft.com/office/drawing/2014/main" id="{844ED690-FDA0-4B72-8DA3-D9F5A312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62200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简谐振动的动力学方程  </a:t>
            </a:r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38D4ADF3-AC41-4BB2-9D3A-E2B2EB1B8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29050"/>
          <a:ext cx="279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29050"/>
                        <a:ext cx="279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8">
            <a:extLst>
              <a:ext uri="{FF2B5EF4-FFF2-40B4-BE49-F238E27FC236}">
                <a16:creationId xmlns:a16="http://schemas.microsoft.com/office/drawing/2014/main" id="{399ED1F9-AF74-47DC-BB61-E864AC85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2905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其解  </a:t>
            </a:r>
          </a:p>
        </p:txBody>
      </p:sp>
      <p:sp>
        <p:nvSpPr>
          <p:cNvPr id="13323" name="Text Box 9">
            <a:extLst>
              <a:ext uri="{FF2B5EF4-FFF2-40B4-BE49-F238E27FC236}">
                <a16:creationId xmlns:a16="http://schemas.microsoft.com/office/drawing/2014/main" id="{A4C121A8-DDD3-46F6-B7E3-80BFC64D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318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与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rgbClr val="0000FF"/>
                </a:solidFill>
              </a:rPr>
              <a:t>由初始条件定</a:t>
            </a:r>
            <a:r>
              <a:rPr lang="en-US" altLang="zh-CN">
                <a:solidFill>
                  <a:srgbClr val="0000FF"/>
                </a:solidFill>
              </a:rPr>
              <a:t>.    </a:t>
            </a:r>
          </a:p>
        </p:txBody>
      </p:sp>
      <p:graphicFrame>
        <p:nvGraphicFramePr>
          <p:cNvPr id="13316" name="Object 10">
            <a:extLst>
              <a:ext uri="{FF2B5EF4-FFF2-40B4-BE49-F238E27FC236}">
                <a16:creationId xmlns:a16="http://schemas.microsoft.com/office/drawing/2014/main" id="{138B00AA-10F6-4C47-AD96-C48592ED0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14850"/>
          <a:ext cx="2819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7" imgW="1371600" imgH="228600" progId="Equation.3">
                  <p:embed/>
                </p:oleObj>
              </mc:Choice>
              <mc:Fallback>
                <p:oleObj name="Equation" r:id="rId7" imgW="1371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14850"/>
                        <a:ext cx="2819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1">
            <a:extLst>
              <a:ext uri="{FF2B5EF4-FFF2-40B4-BE49-F238E27FC236}">
                <a16:creationId xmlns:a16="http://schemas.microsoft.com/office/drawing/2014/main" id="{9B6806F4-70A8-48C4-B24A-88190AEB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3548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  </a:t>
            </a:r>
          </a:p>
        </p:txBody>
      </p:sp>
      <p:grpSp>
        <p:nvGrpSpPr>
          <p:cNvPr id="13325" name="Group 12">
            <a:extLst>
              <a:ext uri="{FF2B5EF4-FFF2-40B4-BE49-F238E27FC236}">
                <a16:creationId xmlns:a16="http://schemas.microsoft.com/office/drawing/2014/main" id="{E9B63E1A-5FA3-487E-909D-F66C1B510D25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1895475"/>
            <a:ext cx="2625725" cy="1354138"/>
            <a:chOff x="3331" y="692"/>
            <a:chExt cx="1654" cy="853"/>
          </a:xfrm>
        </p:grpSpPr>
        <p:sp>
          <p:nvSpPr>
            <p:cNvPr id="13328" name="Rectangle 13" descr="横向砖形">
              <a:extLst>
                <a:ext uri="{FF2B5EF4-FFF2-40B4-BE49-F238E27FC236}">
                  <a16:creationId xmlns:a16="http://schemas.microsoft.com/office/drawing/2014/main" id="{65DBD98A-6B22-4B71-8C70-F696BF87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40"/>
              <a:ext cx="107" cy="338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9" name="Rectangle 14" descr="宽上对角线">
              <a:extLst>
                <a:ext uri="{FF2B5EF4-FFF2-40B4-BE49-F238E27FC236}">
                  <a16:creationId xmlns:a16="http://schemas.microsoft.com/office/drawing/2014/main" id="{3F9AD61D-94E0-46AC-AB35-6839C7DC6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236"/>
              <a:ext cx="1396" cy="40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Text Box 15">
              <a:extLst>
                <a:ext uri="{FF2B5EF4-FFF2-40B4-BE49-F238E27FC236}">
                  <a16:creationId xmlns:a16="http://schemas.microsoft.com/office/drawing/2014/main" id="{E7E52767-3EA2-4B8E-901A-62C87A90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122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13331" name="Text Box 16">
              <a:extLst>
                <a:ext uri="{FF2B5EF4-FFF2-40B4-BE49-F238E27FC236}">
                  <a16:creationId xmlns:a16="http://schemas.microsoft.com/office/drawing/2014/main" id="{954A0EEF-2368-48C9-B3B7-51DD8C92D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13332" name="Line 17">
              <a:extLst>
                <a:ext uri="{FF2B5EF4-FFF2-40B4-BE49-F238E27FC236}">
                  <a16:creationId xmlns:a16="http://schemas.microsoft.com/office/drawing/2014/main" id="{9BB48453-040A-4AF3-9EE4-F6FCC7454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1235"/>
              <a:ext cx="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18">
              <a:extLst>
                <a:ext uri="{FF2B5EF4-FFF2-40B4-BE49-F238E27FC236}">
                  <a16:creationId xmlns:a16="http://schemas.microsoft.com/office/drawing/2014/main" id="{2F4AB66D-DBA9-4789-ACBD-B057D1992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1" y="1274"/>
              <a:ext cx="1534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7" name="Object 19">
              <a:extLst>
                <a:ext uri="{FF2B5EF4-FFF2-40B4-BE49-F238E27FC236}">
                  <a16:creationId xmlns:a16="http://schemas.microsoft.com/office/drawing/2014/main" id="{CA6B61B6-4CF7-4187-9527-02E6A0DF9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1" y="970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公式" r:id="rId9" imgW="164880" imgH="139680" progId="Equation.3">
                    <p:embed/>
                  </p:oleObj>
                </mc:Choice>
                <mc:Fallback>
                  <p:oleObj name="公式" r:id="rId9" imgW="164880" imgH="139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970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Oval 20">
              <a:extLst>
                <a:ext uri="{FF2B5EF4-FFF2-40B4-BE49-F238E27FC236}">
                  <a16:creationId xmlns:a16="http://schemas.microsoft.com/office/drawing/2014/main" id="{22209467-2D69-42C6-B34D-A2CB1120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049"/>
              <a:ext cx="174" cy="1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35" name="Group 21">
              <a:extLst>
                <a:ext uri="{FF2B5EF4-FFF2-40B4-BE49-F238E27FC236}">
                  <a16:creationId xmlns:a16="http://schemas.microsoft.com/office/drawing/2014/main" id="{82FF78CF-C635-48C5-968F-6B766834B254}"/>
                </a:ext>
              </a:extLst>
            </p:cNvPr>
            <p:cNvGrpSpPr>
              <a:grpSpLocks/>
            </p:cNvGrpSpPr>
            <p:nvPr/>
          </p:nvGrpSpPr>
          <p:grpSpPr bwMode="auto">
            <a:xfrm rot="-179385">
              <a:off x="3438" y="1060"/>
              <a:ext cx="1009" cy="137"/>
              <a:chOff x="3655" y="724"/>
              <a:chExt cx="1214" cy="165"/>
            </a:xfrm>
          </p:grpSpPr>
          <p:grpSp>
            <p:nvGrpSpPr>
              <p:cNvPr id="13341" name="Group 22">
                <a:extLst>
                  <a:ext uri="{FF2B5EF4-FFF2-40B4-BE49-F238E27FC236}">
                    <a16:creationId xmlns:a16="http://schemas.microsoft.com/office/drawing/2014/main" id="{4E8B6848-10E2-4AA8-BAF0-9ACB282523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13354" name="Group 23">
                  <a:extLst>
                    <a:ext uri="{FF2B5EF4-FFF2-40B4-BE49-F238E27FC236}">
                      <a16:creationId xmlns:a16="http://schemas.microsoft.com/office/drawing/2014/main" id="{C896B499-6312-4AC7-A719-81CDD01A46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61" name="Line 24">
                    <a:extLst>
                      <a:ext uri="{FF2B5EF4-FFF2-40B4-BE49-F238E27FC236}">
                        <a16:creationId xmlns:a16="http://schemas.microsoft.com/office/drawing/2014/main" id="{B30C11DC-9B96-4E8F-BAAD-A893E2AE9E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2" name="Line 25">
                    <a:extLst>
                      <a:ext uri="{FF2B5EF4-FFF2-40B4-BE49-F238E27FC236}">
                        <a16:creationId xmlns:a16="http://schemas.microsoft.com/office/drawing/2014/main" id="{CEC4350D-ECA7-47CC-8CA8-FC2CB32431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55" name="Group 26">
                  <a:extLst>
                    <a:ext uri="{FF2B5EF4-FFF2-40B4-BE49-F238E27FC236}">
                      <a16:creationId xmlns:a16="http://schemas.microsoft.com/office/drawing/2014/main" id="{42323891-6C6A-4923-B835-F8774A6C0E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59" name="Line 27">
                    <a:extLst>
                      <a:ext uri="{FF2B5EF4-FFF2-40B4-BE49-F238E27FC236}">
                        <a16:creationId xmlns:a16="http://schemas.microsoft.com/office/drawing/2014/main" id="{2C5DFADD-59C5-43E8-89F0-0A29D89551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0" name="Line 28">
                    <a:extLst>
                      <a:ext uri="{FF2B5EF4-FFF2-40B4-BE49-F238E27FC236}">
                        <a16:creationId xmlns:a16="http://schemas.microsoft.com/office/drawing/2014/main" id="{94C3BB8D-3DC9-43A2-9E24-2B98CFB1D1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56" name="Group 29">
                  <a:extLst>
                    <a:ext uri="{FF2B5EF4-FFF2-40B4-BE49-F238E27FC236}">
                      <a16:creationId xmlns:a16="http://schemas.microsoft.com/office/drawing/2014/main" id="{2EFCD861-9B65-49B5-BE55-612DD7081D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57" name="Line 30">
                    <a:extLst>
                      <a:ext uri="{FF2B5EF4-FFF2-40B4-BE49-F238E27FC236}">
                        <a16:creationId xmlns:a16="http://schemas.microsoft.com/office/drawing/2014/main" id="{CB723B5D-CE3F-4CC7-8A39-75BA3BAE2A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8" name="Line 31">
                    <a:extLst>
                      <a:ext uri="{FF2B5EF4-FFF2-40B4-BE49-F238E27FC236}">
                        <a16:creationId xmlns:a16="http://schemas.microsoft.com/office/drawing/2014/main" id="{AA66BC94-3657-4FB1-95AD-37C0F7612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342" name="Line 32">
                <a:extLst>
                  <a:ext uri="{FF2B5EF4-FFF2-40B4-BE49-F238E27FC236}">
                    <a16:creationId xmlns:a16="http://schemas.microsoft.com/office/drawing/2014/main" id="{1BFB6682-79A1-4590-9511-B8744864E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33">
                <a:extLst>
                  <a:ext uri="{FF2B5EF4-FFF2-40B4-BE49-F238E27FC236}">
                    <a16:creationId xmlns:a16="http://schemas.microsoft.com/office/drawing/2014/main" id="{004424EE-5325-4881-83B7-555D26817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44" name="Group 34">
                <a:extLst>
                  <a:ext uri="{FF2B5EF4-FFF2-40B4-BE49-F238E27FC236}">
                    <a16:creationId xmlns:a16="http://schemas.microsoft.com/office/drawing/2014/main" id="{AC5A7456-E7C0-4887-B7CE-29AA05ED8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13345" name="Group 35">
                  <a:extLst>
                    <a:ext uri="{FF2B5EF4-FFF2-40B4-BE49-F238E27FC236}">
                      <a16:creationId xmlns:a16="http://schemas.microsoft.com/office/drawing/2014/main" id="{2F28112A-D9BB-42F7-9CB8-06B9395AE6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52" name="Line 36">
                    <a:extLst>
                      <a:ext uri="{FF2B5EF4-FFF2-40B4-BE49-F238E27FC236}">
                        <a16:creationId xmlns:a16="http://schemas.microsoft.com/office/drawing/2014/main" id="{1131B206-0F61-4AA5-9D7D-6AE9ABBD37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3" name="Line 37">
                    <a:extLst>
                      <a:ext uri="{FF2B5EF4-FFF2-40B4-BE49-F238E27FC236}">
                        <a16:creationId xmlns:a16="http://schemas.microsoft.com/office/drawing/2014/main" id="{F767BC4A-D3B3-4342-A9B3-99C6846A95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46" name="Group 38">
                  <a:extLst>
                    <a:ext uri="{FF2B5EF4-FFF2-40B4-BE49-F238E27FC236}">
                      <a16:creationId xmlns:a16="http://schemas.microsoft.com/office/drawing/2014/main" id="{06FC9C4D-F178-4D7A-ABFE-06ABAC0D69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50" name="Line 39">
                    <a:extLst>
                      <a:ext uri="{FF2B5EF4-FFF2-40B4-BE49-F238E27FC236}">
                        <a16:creationId xmlns:a16="http://schemas.microsoft.com/office/drawing/2014/main" id="{8170C079-04FE-4A37-B2E7-3978369D39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1" name="Line 40">
                    <a:extLst>
                      <a:ext uri="{FF2B5EF4-FFF2-40B4-BE49-F238E27FC236}">
                        <a16:creationId xmlns:a16="http://schemas.microsoft.com/office/drawing/2014/main" id="{12EA3716-C31B-414B-942E-03F1BE27BF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47" name="Group 41">
                  <a:extLst>
                    <a:ext uri="{FF2B5EF4-FFF2-40B4-BE49-F238E27FC236}">
                      <a16:creationId xmlns:a16="http://schemas.microsoft.com/office/drawing/2014/main" id="{424DA723-5B9E-4DC6-AC4B-447FB80023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13348" name="Line 42">
                    <a:extLst>
                      <a:ext uri="{FF2B5EF4-FFF2-40B4-BE49-F238E27FC236}">
                        <a16:creationId xmlns:a16="http://schemas.microsoft.com/office/drawing/2014/main" id="{283C8055-07C8-4FCB-A674-4DCA4254D7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9" name="Line 43">
                    <a:extLst>
                      <a:ext uri="{FF2B5EF4-FFF2-40B4-BE49-F238E27FC236}">
                        <a16:creationId xmlns:a16="http://schemas.microsoft.com/office/drawing/2014/main" id="{61216367-2CB1-4211-A682-61A96E0DEC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336" name="Text Box 44">
              <a:extLst>
                <a:ext uri="{FF2B5EF4-FFF2-40B4-BE49-F238E27FC236}">
                  <a16:creationId xmlns:a16="http://schemas.microsoft.com/office/drawing/2014/main" id="{59F3891C-BFC8-478F-A50B-A6813EB5D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1218"/>
              <a:ext cx="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</a:t>
              </a:r>
              <a:r>
                <a:rPr lang="en-US" altLang="zh-CN">
                  <a:sym typeface="Symbol" panose="05050102010706020507" pitchFamily="18" charset="2"/>
                </a:rPr>
                <a:t> = 0</a:t>
              </a:r>
              <a:r>
                <a:rPr lang="en-US" altLang="zh-CN" sz="2800">
                  <a:sym typeface="Symbol" panose="05050102010706020507" pitchFamily="18" charset="2"/>
                </a:rPr>
                <a:t> </a:t>
              </a:r>
              <a:endParaRPr lang="en-US" altLang="zh-CN" sz="2800"/>
            </a:p>
          </p:txBody>
        </p:sp>
        <p:sp>
          <p:nvSpPr>
            <p:cNvPr id="13337" name="Line 45">
              <a:extLst>
                <a:ext uri="{FF2B5EF4-FFF2-40B4-BE49-F238E27FC236}">
                  <a16:creationId xmlns:a16="http://schemas.microsoft.com/office/drawing/2014/main" id="{0C8BCA3C-B5C7-4FF9-9C04-CD22AFEA4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816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46">
              <a:extLst>
                <a:ext uri="{FF2B5EF4-FFF2-40B4-BE49-F238E27FC236}">
                  <a16:creationId xmlns:a16="http://schemas.microsoft.com/office/drawing/2014/main" id="{8E49A2EF-5BDD-4E2F-9279-AD234B60E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8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47">
              <a:extLst>
                <a:ext uri="{FF2B5EF4-FFF2-40B4-BE49-F238E27FC236}">
                  <a16:creationId xmlns:a16="http://schemas.microsoft.com/office/drawing/2014/main" id="{E04516C0-16D2-433F-9A42-6236F299D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934"/>
              <a:ext cx="2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Text Box 48">
              <a:extLst>
                <a:ext uri="{FF2B5EF4-FFF2-40B4-BE49-F238E27FC236}">
                  <a16:creationId xmlns:a16="http://schemas.microsoft.com/office/drawing/2014/main" id="{28B01813-E5B8-4B17-9AC2-B6F334E67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692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</p:grpSp>
      <p:sp>
        <p:nvSpPr>
          <p:cNvPr id="13326" name="Text Box 49">
            <a:hlinkClick r:id="rId11" action="ppaction://hlinkfile"/>
            <a:extLst>
              <a:ext uri="{FF2B5EF4-FFF2-40B4-BE49-F238E27FC236}">
                <a16:creationId xmlns:a16="http://schemas.microsoft.com/office/drawing/2014/main" id="{AB381176-75BF-49DC-9C1F-1D9135FFA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84763"/>
            <a:ext cx="1655762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  <a:r>
              <a:rPr lang="en-US" altLang="zh-CN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13327" name="Text Box 50">
            <a:hlinkClick r:id="rId12" action="ppaction://hlinkfile"/>
            <a:extLst>
              <a:ext uri="{FF2B5EF4-FFF2-40B4-BE49-F238E27FC236}">
                <a16:creationId xmlns:a16="http://schemas.microsoft.com/office/drawing/2014/main" id="{45422C38-7A6C-4023-9F66-1B6E101B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16338"/>
            <a:ext cx="1655762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  <a:r>
              <a:rPr lang="en-US" altLang="zh-CN">
                <a:solidFill>
                  <a:srgbClr val="33CC33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26">
            <a:extLst>
              <a:ext uri="{FF2B5EF4-FFF2-40B4-BE49-F238E27FC236}">
                <a16:creationId xmlns:a16="http://schemas.microsoft.com/office/drawing/2014/main" id="{F8137C3A-4281-4471-BD6B-16F6FDF7D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896938"/>
            <a:ext cx="24050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振动基本概念：</a:t>
            </a:r>
          </a:p>
        </p:txBody>
      </p:sp>
      <p:sp>
        <p:nvSpPr>
          <p:cNvPr id="35843" name="Text Box 1027">
            <a:extLst>
              <a:ext uri="{FF2B5EF4-FFF2-40B4-BE49-F238E27FC236}">
                <a16:creationId xmlns:a16="http://schemas.microsoft.com/office/drawing/2014/main" id="{BCD39CC4-37EC-48D8-9F11-F5662321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95463"/>
            <a:ext cx="6934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机械运动</a:t>
            </a:r>
            <a:r>
              <a:rPr lang="en-US" altLang="zh-CN"/>
              <a:t>:</a:t>
            </a:r>
            <a:r>
              <a:rPr lang="zh-CN" altLang="en-US"/>
              <a:t>物体在某一位置附近往复运动的现象</a:t>
            </a:r>
            <a:r>
              <a:rPr lang="en-US" altLang="zh-CN"/>
              <a:t>.</a:t>
            </a:r>
          </a:p>
        </p:txBody>
      </p:sp>
      <p:sp>
        <p:nvSpPr>
          <p:cNvPr id="35844" name="Text Box 1028">
            <a:extLst>
              <a:ext uri="{FF2B5EF4-FFF2-40B4-BE49-F238E27FC236}">
                <a16:creationId xmlns:a16="http://schemas.microsoft.com/office/drawing/2014/main" id="{F4FF62E2-1F42-4B2C-85C6-9CDF98B6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92400"/>
            <a:ext cx="5943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按振动规律：简谐、非简谐、随机振动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按振动原因：自由、受迫、自激、阻尼</a:t>
            </a:r>
            <a:r>
              <a:rPr lang="en-US" altLang="zh-CN"/>
              <a:t>.</a:t>
            </a:r>
          </a:p>
        </p:txBody>
      </p:sp>
      <p:sp>
        <p:nvSpPr>
          <p:cNvPr id="35845" name="Text Box 1029">
            <a:extLst>
              <a:ext uri="{FF2B5EF4-FFF2-40B4-BE49-F238E27FC236}">
                <a16:creationId xmlns:a16="http://schemas.microsoft.com/office/drawing/2014/main" id="{6ADDF8F1-2267-4777-B09E-781CEE21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1284288"/>
            <a:ext cx="75882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1.</a:t>
            </a:r>
            <a:r>
              <a:rPr lang="zh-CN" altLang="en-US"/>
              <a:t>振动</a:t>
            </a:r>
            <a:r>
              <a:rPr lang="en-US" altLang="zh-CN"/>
              <a:t>:</a:t>
            </a:r>
            <a:r>
              <a:rPr lang="zh-CN" altLang="en-US"/>
              <a:t>一个物理量在某一定值附近往复变化的过程</a:t>
            </a:r>
            <a:r>
              <a:rPr lang="en-US" altLang="zh-CN"/>
              <a:t>.   </a:t>
            </a:r>
          </a:p>
        </p:txBody>
      </p:sp>
      <p:sp>
        <p:nvSpPr>
          <p:cNvPr id="35846" name="Text Box 1030">
            <a:extLst>
              <a:ext uri="{FF2B5EF4-FFF2-40B4-BE49-F238E27FC236}">
                <a16:creationId xmlns:a16="http://schemas.microsoft.com/office/drawing/2014/main" id="{300600F0-F2CD-4CB2-96D5-14821ECAB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75063"/>
            <a:ext cx="60801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按 自 由  度：单自由度系统、多自由度系统</a:t>
            </a:r>
            <a:r>
              <a:rPr lang="en-US" altLang="zh-CN"/>
              <a:t>.</a:t>
            </a:r>
          </a:p>
        </p:txBody>
      </p:sp>
      <p:sp>
        <p:nvSpPr>
          <p:cNvPr id="35847" name="Text Box 1031">
            <a:extLst>
              <a:ext uri="{FF2B5EF4-FFF2-40B4-BE49-F238E27FC236}">
                <a16:creationId xmlns:a16="http://schemas.microsoft.com/office/drawing/2014/main" id="{BB6F9B63-B2CB-4B1A-8D79-C9463C38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83063"/>
            <a:ext cx="42433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/>
              <a:t>按振动位移：角振动、线振动</a:t>
            </a:r>
            <a:r>
              <a:rPr lang="en-US" altLang="zh-CN"/>
              <a:t>.</a:t>
            </a:r>
          </a:p>
        </p:txBody>
      </p:sp>
      <p:sp>
        <p:nvSpPr>
          <p:cNvPr id="35848" name="Text Box 1032">
            <a:extLst>
              <a:ext uri="{FF2B5EF4-FFF2-40B4-BE49-F238E27FC236}">
                <a16:creationId xmlns:a16="http://schemas.microsoft.com/office/drawing/2014/main" id="{36E70630-9C53-4D3F-AB29-B3055C72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91063"/>
            <a:ext cx="51625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/>
              <a:t>按系统参数特征：线性、非线性振动</a:t>
            </a:r>
            <a:r>
              <a:rPr lang="en-US" altLang="zh-CN"/>
              <a:t>.</a:t>
            </a:r>
          </a:p>
        </p:txBody>
      </p:sp>
      <p:sp>
        <p:nvSpPr>
          <p:cNvPr id="35849" name="Text Box 1033">
            <a:extLst>
              <a:ext uri="{FF2B5EF4-FFF2-40B4-BE49-F238E27FC236}">
                <a16:creationId xmlns:a16="http://schemas.microsoft.com/office/drawing/2014/main" id="{DC958D36-F432-471D-9F34-9E8EFFCA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2209800"/>
            <a:ext cx="11779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2. </a:t>
            </a:r>
            <a:r>
              <a:rPr lang="zh-CN" altLang="en-US"/>
              <a:t>分类 </a:t>
            </a:r>
          </a:p>
        </p:txBody>
      </p:sp>
      <p:sp>
        <p:nvSpPr>
          <p:cNvPr id="35850" name="Rectangle 1034">
            <a:extLst>
              <a:ext uri="{FF2B5EF4-FFF2-40B4-BE49-F238E27FC236}">
                <a16:creationId xmlns:a16="http://schemas.microsoft.com/office/drawing/2014/main" id="{68ED75B1-5407-4C2F-AB20-B955D45C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99063"/>
            <a:ext cx="48561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简谐振动是最简单、最基本的振动</a:t>
            </a:r>
            <a:r>
              <a:rPr lang="en-US" altLang="zh-CN"/>
              <a:t>.</a:t>
            </a:r>
          </a:p>
        </p:txBody>
      </p:sp>
      <p:sp>
        <p:nvSpPr>
          <p:cNvPr id="35851" name="Text Box 1035">
            <a:extLst>
              <a:ext uri="{FF2B5EF4-FFF2-40B4-BE49-F238E27FC236}">
                <a16:creationId xmlns:a16="http://schemas.microsoft.com/office/drawing/2014/main" id="{945CCE43-D5AC-463C-9ED3-19BA5E2B0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07063"/>
            <a:ext cx="57753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复杂的振动可分解为一些简谐振动的叠加</a:t>
            </a:r>
            <a:r>
              <a:rPr lang="en-US" altLang="zh-CN"/>
              <a:t>.</a:t>
            </a:r>
          </a:p>
        </p:txBody>
      </p:sp>
      <p:sp>
        <p:nvSpPr>
          <p:cNvPr id="6156" name="Text Box 1036">
            <a:extLst>
              <a:ext uri="{FF2B5EF4-FFF2-40B4-BE49-F238E27FC236}">
                <a16:creationId xmlns:a16="http://schemas.microsoft.com/office/drawing/2014/main" id="{45354BBC-371E-4F81-9C0F-CE434D2D0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381000"/>
            <a:ext cx="3754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第九章  振动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177E7D5A-3C0C-4618-8CE3-CE975A81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2786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 </a:t>
            </a:r>
            <a:r>
              <a:rPr lang="zh-CN" altLang="en-US"/>
              <a:t>特征量物理意义  </a:t>
            </a:r>
          </a:p>
        </p:txBody>
      </p:sp>
      <p:sp>
        <p:nvSpPr>
          <p:cNvPr id="14343" name="Text Box 3">
            <a:extLst>
              <a:ext uri="{FF2B5EF4-FFF2-40B4-BE49-F238E27FC236}">
                <a16:creationId xmlns:a16="http://schemas.microsoft.com/office/drawing/2014/main" id="{556EE82F-C3DE-4097-96A8-4758125E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337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(1)</a:t>
            </a:r>
            <a:r>
              <a:rPr lang="zh-CN" altLang="en-US"/>
              <a:t>周期、频率和圆频率 </a:t>
            </a:r>
          </a:p>
        </p:txBody>
      </p:sp>
      <p:sp>
        <p:nvSpPr>
          <p:cNvPr id="14344" name="Text Box 4">
            <a:extLst>
              <a:ext uri="{FF2B5EF4-FFF2-40B4-BE49-F238E27FC236}">
                <a16:creationId xmlns:a16="http://schemas.microsoft.com/office/drawing/2014/main" id="{146DDCC7-FD78-4932-BF20-41E7D518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周期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)——  </a:t>
            </a:r>
          </a:p>
        </p:txBody>
      </p:sp>
      <p:sp>
        <p:nvSpPr>
          <p:cNvPr id="14345" name="Text Box 5">
            <a:extLst>
              <a:ext uri="{FF2B5EF4-FFF2-40B4-BE49-F238E27FC236}">
                <a16:creationId xmlns:a16="http://schemas.microsoft.com/office/drawing/2014/main" id="{EEAA02E2-EAF0-4ADD-8478-29990BF27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97038"/>
            <a:ext cx="431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系统作一次完整振动所需时间</a:t>
            </a:r>
            <a:r>
              <a:rPr lang="en-US" altLang="zh-CN"/>
              <a:t>. </a:t>
            </a:r>
          </a:p>
        </p:txBody>
      </p:sp>
      <p:sp>
        <p:nvSpPr>
          <p:cNvPr id="14346" name="Text Box 6">
            <a:extLst>
              <a:ext uri="{FF2B5EF4-FFF2-40B4-BE49-F238E27FC236}">
                <a16:creationId xmlns:a16="http://schemas.microsoft.com/office/drawing/2014/main" id="{25A7C310-A47B-4D12-A050-9C519CCC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2209800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x</a:t>
            </a:r>
            <a:r>
              <a:rPr lang="en-US" altLang="zh-CN"/>
              <a:t>( </a:t>
            </a:r>
            <a:r>
              <a:rPr lang="en-US" altLang="zh-CN" i="1"/>
              <a:t>t </a:t>
            </a:r>
            <a:r>
              <a:rPr lang="en-US" altLang="zh-CN"/>
              <a:t>)</a:t>
            </a:r>
            <a:r>
              <a:rPr lang="en-US" altLang="zh-CN" i="1"/>
              <a:t> = x</a:t>
            </a:r>
            <a:r>
              <a:rPr lang="en-US" altLang="zh-CN"/>
              <a:t>( </a:t>
            </a:r>
            <a:r>
              <a:rPr lang="en-US" altLang="zh-CN" i="1"/>
              <a:t>t +T </a:t>
            </a:r>
            <a:r>
              <a:rPr lang="en-US" altLang="zh-CN"/>
              <a:t>) </a:t>
            </a:r>
            <a:r>
              <a:rPr lang="en-US" altLang="zh-CN" i="1"/>
              <a:t> </a:t>
            </a:r>
          </a:p>
        </p:txBody>
      </p:sp>
      <p:sp>
        <p:nvSpPr>
          <p:cNvPr id="14347" name="Text Box 7">
            <a:extLst>
              <a:ext uri="{FF2B5EF4-FFF2-40B4-BE49-F238E27FC236}">
                <a16:creationId xmlns:a16="http://schemas.microsoft.com/office/drawing/2014/main" id="{1205E7BB-7FB0-4149-ACEF-9F4801DD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497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A</a:t>
            </a:r>
            <a:r>
              <a:rPr lang="en-US" altLang="zh-CN"/>
              <a:t>cos(</a:t>
            </a:r>
            <a:r>
              <a:rPr lang="en-US" altLang="zh-CN" i="1"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 i="1"/>
              <a:t> t </a:t>
            </a:r>
            <a:r>
              <a:rPr lang="en-US" altLang="zh-CN"/>
              <a:t>+ 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/>
              <a:t>cos[</a:t>
            </a:r>
            <a:r>
              <a:rPr lang="en-US" altLang="zh-CN" i="1"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/>
              <a:t>(</a:t>
            </a:r>
            <a:r>
              <a:rPr lang="en-US" altLang="zh-CN" i="1"/>
              <a:t>t + T </a:t>
            </a:r>
            <a:r>
              <a:rPr lang="en-US" altLang="zh-CN"/>
              <a:t>)+ 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/>
              <a:t> </a:t>
            </a:r>
            <a:r>
              <a:rPr lang="en-US" altLang="zh-CN"/>
              <a:t>]  </a:t>
            </a:r>
          </a:p>
        </p:txBody>
      </p:sp>
      <p:sp>
        <p:nvSpPr>
          <p:cNvPr id="14348" name="Text Box 8">
            <a:extLst>
              <a:ext uri="{FF2B5EF4-FFF2-40B4-BE49-F238E27FC236}">
                <a16:creationId xmlns:a16="http://schemas.microsoft.com/office/drawing/2014/main" id="{0B1F40DD-2F7C-4F43-84CA-2009DD96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0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 i="1"/>
              <a:t>T</a:t>
            </a:r>
            <a:r>
              <a:rPr lang="en-US" altLang="zh-CN"/>
              <a:t> = 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en-US" altLang="zh-CN" i="1"/>
              <a:t>n</a:t>
            </a:r>
            <a:r>
              <a:rPr lang="en-US" altLang="zh-CN"/>
              <a:t>  </a:t>
            </a:r>
          </a:p>
        </p:txBody>
      </p:sp>
      <p:sp>
        <p:nvSpPr>
          <p:cNvPr id="14349" name="Text Box 9">
            <a:extLst>
              <a:ext uri="{FF2B5EF4-FFF2-40B4-BE49-F238E27FC236}">
                <a16:creationId xmlns:a16="http://schemas.microsoft.com/office/drawing/2014/main" id="{420B4413-EC8D-46B3-8302-0D2DB302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95750"/>
            <a:ext cx="182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T </a:t>
            </a:r>
            <a:r>
              <a:rPr lang="zh-CN" altLang="en-US"/>
              <a:t>的最小值  </a:t>
            </a:r>
          </a:p>
        </p:txBody>
      </p:sp>
      <p:graphicFrame>
        <p:nvGraphicFramePr>
          <p:cNvPr id="14338" name="Object 10">
            <a:extLst>
              <a:ext uri="{FF2B5EF4-FFF2-40B4-BE49-F238E27FC236}">
                <a16:creationId xmlns:a16="http://schemas.microsoft.com/office/drawing/2014/main" id="{CFA9ED6B-5B9C-4789-B882-C0FEFC646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8" y="3886200"/>
          <a:ext cx="823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495000" imgH="431640" progId="Equation.3">
                  <p:embed/>
                </p:oleObj>
              </mc:Choice>
              <mc:Fallback>
                <p:oleObj name="Equation" r:id="rId3" imgW="4950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886200"/>
                        <a:ext cx="823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1">
            <a:extLst>
              <a:ext uri="{FF2B5EF4-FFF2-40B4-BE49-F238E27FC236}">
                <a16:creationId xmlns:a16="http://schemas.microsoft.com/office/drawing/2014/main" id="{536AB7BE-0889-490A-82ED-E2C5A6D0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4724400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弹簧振子、单摆和扭摆周期分别为  </a:t>
            </a:r>
          </a:p>
        </p:txBody>
      </p:sp>
      <p:graphicFrame>
        <p:nvGraphicFramePr>
          <p:cNvPr id="14339" name="Object 12">
            <a:extLst>
              <a:ext uri="{FF2B5EF4-FFF2-40B4-BE49-F238E27FC236}">
                <a16:creationId xmlns:a16="http://schemas.microsoft.com/office/drawing/2014/main" id="{CFE23EF1-58D0-4D14-875B-5C2F78113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5257800"/>
          <a:ext cx="14763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736560" imgH="444240" progId="Equation.3">
                  <p:embed/>
                </p:oleObj>
              </mc:Choice>
              <mc:Fallback>
                <p:oleObj name="Equation" r:id="rId5" imgW="7365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257800"/>
                        <a:ext cx="14763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3">
            <a:extLst>
              <a:ext uri="{FF2B5EF4-FFF2-40B4-BE49-F238E27FC236}">
                <a16:creationId xmlns:a16="http://schemas.microsoft.com/office/drawing/2014/main" id="{2D53ABA4-F86A-4B07-BD58-FC5BC30BA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5257800"/>
          <a:ext cx="1422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711000" imgH="469800" progId="Equation.3">
                  <p:embed/>
                </p:oleObj>
              </mc:Choice>
              <mc:Fallback>
                <p:oleObj name="Equation" r:id="rId7" imgW="7110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5257800"/>
                        <a:ext cx="14224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4">
            <a:extLst>
              <a:ext uri="{FF2B5EF4-FFF2-40B4-BE49-F238E27FC236}">
                <a16:creationId xmlns:a16="http://schemas.microsoft.com/office/drawing/2014/main" id="{B1DF8097-691E-417E-8B2D-CA52B474B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5257800"/>
          <a:ext cx="1397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9" imgW="698400" imgH="444240" progId="Equation.3">
                  <p:embed/>
                </p:oleObj>
              </mc:Choice>
              <mc:Fallback>
                <p:oleObj name="Equation" r:id="rId9" imgW="6984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257800"/>
                        <a:ext cx="1397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>
            <a:extLst>
              <a:ext uri="{FF2B5EF4-FFF2-40B4-BE49-F238E27FC236}">
                <a16:creationId xmlns:a16="http://schemas.microsoft.com/office/drawing/2014/main" id="{B2719215-5C8B-4DCA-A1DB-A54664C5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频率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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/>
              <a:t>单位时间内物体所作完全振动的次数</a:t>
            </a:r>
            <a:r>
              <a:rPr lang="en-US" altLang="zh-CN"/>
              <a:t>.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8C6EC4E8-E155-4B84-97A5-40A1A824D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1690688"/>
          <a:ext cx="1647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761760" imgH="393480" progId="Equation.3">
                  <p:embed/>
                </p:oleObj>
              </mc:Choice>
              <mc:Fallback>
                <p:oleObj name="Equation" r:id="rId3" imgW="761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1690688"/>
                        <a:ext cx="1647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9D9FF43B-DBD6-4F5C-B4B4-D9D31047D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828800"/>
          <a:ext cx="1343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1343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2C046161-C77F-44FF-8188-F6D43D397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676400"/>
          <a:ext cx="687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7" imgW="355320" imgH="393480" progId="Equation.3">
                  <p:embed/>
                </p:oleObj>
              </mc:Choice>
              <mc:Fallback>
                <p:oleObj name="Equation" r:id="rId7" imgW="355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6873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6">
            <a:extLst>
              <a:ext uri="{FF2B5EF4-FFF2-40B4-BE49-F238E27FC236}">
                <a16:creationId xmlns:a16="http://schemas.microsoft.com/office/drawing/2014/main" id="{A3FF79AB-6C9E-4061-8A1C-DD0D35E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角频率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FF0000"/>
                </a:solidFill>
              </a:rPr>
              <a:t>——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秒内完成振动的次数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也称</a:t>
            </a:r>
            <a:r>
              <a:rPr lang="zh-CN" altLang="en-US"/>
              <a:t>固有频率</a:t>
            </a:r>
            <a:r>
              <a:rPr lang="en-US" altLang="zh-CN"/>
              <a:t>. </a:t>
            </a:r>
          </a:p>
        </p:txBody>
      </p:sp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84F2C062-27E1-467E-AC16-B867C52F1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76600"/>
          <a:ext cx="279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9" imgW="1358640" imgH="228600" progId="Equation.3">
                  <p:embed/>
                </p:oleObj>
              </mc:Choice>
              <mc:Fallback>
                <p:oleObj name="Equation" r:id="rId9" imgW="1358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279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8">
            <a:extLst>
              <a:ext uri="{FF2B5EF4-FFF2-40B4-BE49-F238E27FC236}">
                <a16:creationId xmlns:a16="http://schemas.microsoft.com/office/drawing/2014/main" id="{651E3DF9-B750-4179-BC8C-92BB62BC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简谐振动的运动学方程  </a:t>
            </a:r>
          </a:p>
        </p:txBody>
      </p:sp>
      <p:graphicFrame>
        <p:nvGraphicFramePr>
          <p:cNvPr id="15366" name="Object 9">
            <a:extLst>
              <a:ext uri="{FF2B5EF4-FFF2-40B4-BE49-F238E27FC236}">
                <a16:creationId xmlns:a16="http://schemas.microsoft.com/office/drawing/2014/main" id="{4FC523D9-9E90-4B30-A053-5DD27370A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05250"/>
          <a:ext cx="28971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1" imgW="1409400" imgH="393480" progId="Equation.3">
                  <p:embed/>
                </p:oleObj>
              </mc:Choice>
              <mc:Fallback>
                <p:oleObj name="Equation" r:id="rId11" imgW="14094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05250"/>
                        <a:ext cx="28971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">
            <a:extLst>
              <a:ext uri="{FF2B5EF4-FFF2-40B4-BE49-F238E27FC236}">
                <a16:creationId xmlns:a16="http://schemas.microsoft.com/office/drawing/2014/main" id="{0A0915F7-E70B-46B4-872C-44734D9E2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905375"/>
          <a:ext cx="3354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3" imgW="1434960" imgH="203040" progId="Equation.3">
                  <p:embed/>
                </p:oleObj>
              </mc:Choice>
              <mc:Fallback>
                <p:oleObj name="Equation" r:id="rId13" imgW="14349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05375"/>
                        <a:ext cx="3354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>
            <a:extLst>
              <a:ext uri="{FF2B5EF4-FFF2-40B4-BE49-F238E27FC236}">
                <a16:creationId xmlns:a16="http://schemas.microsoft.com/office/drawing/2014/main" id="{A8D17430-3F25-40A5-AD00-F21C1A6B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5578475"/>
            <a:ext cx="530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zh-CN" altLang="en-US">
                <a:solidFill>
                  <a:srgbClr val="0000FF"/>
                </a:solidFill>
              </a:rPr>
              <a:t>、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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zh-CN" altLang="en-US">
                <a:solidFill>
                  <a:srgbClr val="0000FF"/>
                </a:solidFill>
              </a:rPr>
              <a:t>由振动系统本身的性质决定</a:t>
            </a:r>
            <a:r>
              <a:rPr lang="en-US" altLang="zh-CN">
                <a:solidFill>
                  <a:srgbClr val="0000FF"/>
                </a:solidFill>
              </a:rPr>
              <a:t>.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2">
            <a:extLst>
              <a:ext uri="{FF2B5EF4-FFF2-40B4-BE49-F238E27FC236}">
                <a16:creationId xmlns:a16="http://schemas.microsoft.com/office/drawing/2014/main" id="{FFFE0B4C-8D57-47D8-AED3-C03A1B41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09600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振幅   </a:t>
            </a:r>
          </a:p>
        </p:txBody>
      </p:sp>
      <p:sp>
        <p:nvSpPr>
          <p:cNvPr id="16392" name="Text Box 3">
            <a:extLst>
              <a:ext uri="{FF2B5EF4-FFF2-40B4-BE49-F238E27FC236}">
                <a16:creationId xmlns:a16="http://schemas.microsoft.com/office/drawing/2014/main" id="{207ADF26-D223-4BCC-8AC1-09E3F54D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674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振幅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en-US" altLang="zh-CN"/>
              <a:t> </a:t>
            </a:r>
            <a:r>
              <a:rPr lang="zh-CN" altLang="en-US"/>
              <a:t>物体离开平衡位置最大位移的绝对值</a:t>
            </a:r>
            <a:r>
              <a:rPr lang="en-US" altLang="zh-CN"/>
              <a:t>. 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845FCE0D-7654-4A7A-A667-F21A96013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86000"/>
          <a:ext cx="2514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2514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5">
            <a:extLst>
              <a:ext uri="{FF2B5EF4-FFF2-40B4-BE49-F238E27FC236}">
                <a16:creationId xmlns:a16="http://schemas.microsoft.com/office/drawing/2014/main" id="{FCFE20D6-CB34-4046-B317-87871C93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7640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A</a:t>
            </a:r>
            <a:r>
              <a:rPr lang="zh-CN" altLang="en-US"/>
              <a:t>由初始条件定</a:t>
            </a:r>
            <a:r>
              <a:rPr lang="en-US" altLang="zh-CN"/>
              <a:t>.    </a:t>
            </a:r>
          </a:p>
        </p:txBody>
      </p:sp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39A9B640-172C-4C21-8E6B-B4B0A3A96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383088"/>
          <a:ext cx="2041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83088"/>
                        <a:ext cx="2041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>
            <a:extLst>
              <a:ext uri="{FF2B5EF4-FFF2-40B4-BE49-F238E27FC236}">
                <a16:creationId xmlns:a16="http://schemas.microsoft.com/office/drawing/2014/main" id="{CFF53101-AD78-49C4-8F3E-B0F1E1D57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4650" y="4373563"/>
          <a:ext cx="2216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054080" imgH="228600" progId="Equation.3">
                  <p:embed/>
                </p:oleObj>
              </mc:Choice>
              <mc:Fallback>
                <p:oleObj name="Equation" r:id="rId7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373563"/>
                        <a:ext cx="2216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6840D746-0983-4E88-B558-F5D2E6A6F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4953000"/>
          <a:ext cx="24161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9" imgW="939600" imgH="520560" progId="Equation.3">
                  <p:embed/>
                </p:oleObj>
              </mc:Choice>
              <mc:Fallback>
                <p:oleObj name="Equation" r:id="rId9" imgW="939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4953000"/>
                        <a:ext cx="24161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9">
            <a:extLst>
              <a:ext uri="{FF2B5EF4-FFF2-40B4-BE49-F238E27FC236}">
                <a16:creationId xmlns:a16="http://schemas.microsoft.com/office/drawing/2014/main" id="{1027B7E0-2C06-46F1-8AFB-A12437C7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97288"/>
            <a:ext cx="3709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t = </a:t>
            </a:r>
            <a:r>
              <a:rPr lang="en-US" altLang="zh-CN" sz="2800">
                <a:ea typeface="楷体_GB2312" pitchFamily="49" charset="-122"/>
              </a:rPr>
              <a:t>0</a:t>
            </a:r>
            <a:r>
              <a:rPr lang="en-US" altLang="zh-CN" sz="2800" i="1">
                <a:ea typeface="楷体_GB2312" pitchFamily="49" charset="-122"/>
              </a:rPr>
              <a:t>, x = x</a:t>
            </a:r>
            <a:r>
              <a:rPr lang="en-US" altLang="zh-CN" sz="2800" baseline="-25000">
                <a:ea typeface="楷体_GB2312" pitchFamily="49" charset="-122"/>
              </a:rPr>
              <a:t>0</a:t>
            </a:r>
            <a:r>
              <a:rPr lang="en-US" altLang="zh-CN" sz="2800" i="1">
                <a:ea typeface="楷体_GB2312" pitchFamily="49" charset="-122"/>
              </a:rPr>
              <a:t>  ,v = v</a:t>
            </a:r>
            <a:r>
              <a:rPr lang="en-US" altLang="zh-CN" sz="2800" baseline="-25000">
                <a:ea typeface="楷体_GB2312" pitchFamily="49" charset="-122"/>
              </a:rPr>
              <a:t>0</a:t>
            </a:r>
            <a:r>
              <a:rPr lang="en-US" altLang="zh-CN" sz="2800">
                <a:ea typeface="楷体_GB2312" pitchFamily="49" charset="-122"/>
              </a:rPr>
              <a:t>    </a:t>
            </a:r>
          </a:p>
        </p:txBody>
      </p:sp>
      <p:graphicFrame>
        <p:nvGraphicFramePr>
          <p:cNvPr id="16390" name="Object 10">
            <a:extLst>
              <a:ext uri="{FF2B5EF4-FFF2-40B4-BE49-F238E27FC236}">
                <a16:creationId xmlns:a16="http://schemas.microsoft.com/office/drawing/2014/main" id="{ACF53A04-709B-42E7-B90D-703AC95E7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19400"/>
          <a:ext cx="373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1" imgW="1854000" imgH="393480" progId="Equation.3">
                  <p:embed/>
                </p:oleObj>
              </mc:Choice>
              <mc:Fallback>
                <p:oleObj name="Equation" r:id="rId11" imgW="18540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3733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7ECA53E3-98D3-4698-ADFB-A642DBCB5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00200"/>
          <a:ext cx="1752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1752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>
            <a:extLst>
              <a:ext uri="{FF2B5EF4-FFF2-40B4-BE49-F238E27FC236}">
                <a16:creationId xmlns:a16="http://schemas.microsoft.com/office/drawing/2014/main" id="{66B07BB9-7152-41CB-AE37-4A07CF13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  <a:r>
              <a:rPr lang="zh-CN" altLang="en-US"/>
              <a:t>相位和初相位  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3ED97040-9940-44F8-96EC-C50A2B71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43000"/>
            <a:ext cx="788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相位</a:t>
            </a:r>
            <a:r>
              <a:rPr lang="zh-CN" altLang="en-US" i="1">
                <a:solidFill>
                  <a:srgbClr val="FF0000"/>
                </a:solidFill>
                <a:sym typeface="Symbol" panose="05050102010706020507" pitchFamily="18" charset="2"/>
              </a:rPr>
              <a:t>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t </a:t>
            </a:r>
            <a:r>
              <a:rPr lang="en-US" altLang="zh-CN">
                <a:solidFill>
                  <a:srgbClr val="FF0000"/>
                </a:solidFill>
              </a:rPr>
              <a:t>+ 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rgbClr val="FF0000"/>
                </a:solidFill>
              </a:rPr>
              <a:t> )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/>
              <a:t>决定振动系统在任意瞬时的运动状态</a:t>
            </a:r>
            <a:r>
              <a:rPr lang="en-US" altLang="zh-CN"/>
              <a:t>.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61C5B46E-B4C4-46BF-B0E9-E3013BEA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46250"/>
            <a:ext cx="359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初相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= 0 </a:t>
            </a:r>
            <a:r>
              <a:rPr lang="zh-CN" altLang="en-US">
                <a:sym typeface="Symbol" panose="05050102010706020507" pitchFamily="18" charset="2"/>
              </a:rPr>
              <a:t>时的相位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B306FED8-99E7-4D57-9605-25095764B72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95600"/>
            <a:ext cx="3962400" cy="2108200"/>
            <a:chOff x="2640" y="1824"/>
            <a:chExt cx="2496" cy="1328"/>
          </a:xfrm>
        </p:grpSpPr>
        <p:sp>
          <p:nvSpPr>
            <p:cNvPr id="17419" name="Text Box 7">
              <a:extLst>
                <a:ext uri="{FF2B5EF4-FFF2-40B4-BE49-F238E27FC236}">
                  <a16:creationId xmlns:a16="http://schemas.microsoft.com/office/drawing/2014/main" id="{5BAAEACB-F43E-4809-A5F3-A05CEDC33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" y="244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t</a:t>
              </a:r>
            </a:p>
          </p:txBody>
        </p:sp>
        <p:sp>
          <p:nvSpPr>
            <p:cNvPr id="17420" name="Freeform 8">
              <a:extLst>
                <a:ext uri="{FF2B5EF4-FFF2-40B4-BE49-F238E27FC236}">
                  <a16:creationId xmlns:a16="http://schemas.microsoft.com/office/drawing/2014/main" id="{A2E72327-82FA-4096-A6C3-9700C3C8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2300"/>
              <a:ext cx="2130" cy="820"/>
            </a:xfrm>
            <a:custGeom>
              <a:avLst/>
              <a:gdLst>
                <a:gd name="T0" fmla="*/ 0 w 2130"/>
                <a:gd name="T1" fmla="*/ 1 h 820"/>
                <a:gd name="T2" fmla="*/ 60 w 2130"/>
                <a:gd name="T3" fmla="*/ 46 h 820"/>
                <a:gd name="T4" fmla="*/ 41 w 2130"/>
                <a:gd name="T5" fmla="*/ 51 h 820"/>
                <a:gd name="T6" fmla="*/ 120 w 2130"/>
                <a:gd name="T7" fmla="*/ 128 h 820"/>
                <a:gd name="T8" fmla="*/ 606 w 2130"/>
                <a:gd name="T9" fmla="*/ 784 h 820"/>
                <a:gd name="T10" fmla="*/ 1187 w 2130"/>
                <a:gd name="T11" fmla="*/ 0 h 820"/>
                <a:gd name="T12" fmla="*/ 1767 w 2130"/>
                <a:gd name="T13" fmla="*/ 784 h 820"/>
                <a:gd name="T14" fmla="*/ 2130 w 2130"/>
                <a:gd name="T15" fmla="*/ 212 h 8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0"/>
                <a:gd name="T25" fmla="*/ 0 h 820"/>
                <a:gd name="T26" fmla="*/ 2130 w 2130"/>
                <a:gd name="T27" fmla="*/ 820 h 8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0" h="820">
                  <a:moveTo>
                    <a:pt x="0" y="1"/>
                  </a:moveTo>
                  <a:cubicBezTo>
                    <a:pt x="9" y="8"/>
                    <a:pt x="53" y="38"/>
                    <a:pt x="60" y="46"/>
                  </a:cubicBezTo>
                  <a:cubicBezTo>
                    <a:pt x="67" y="54"/>
                    <a:pt x="31" y="37"/>
                    <a:pt x="41" y="51"/>
                  </a:cubicBezTo>
                  <a:cubicBezTo>
                    <a:pt x="51" y="65"/>
                    <a:pt x="26" y="6"/>
                    <a:pt x="120" y="128"/>
                  </a:cubicBezTo>
                  <a:cubicBezTo>
                    <a:pt x="214" y="250"/>
                    <a:pt x="428" y="805"/>
                    <a:pt x="606" y="784"/>
                  </a:cubicBezTo>
                  <a:cubicBezTo>
                    <a:pt x="784" y="763"/>
                    <a:pt x="993" y="0"/>
                    <a:pt x="1187" y="0"/>
                  </a:cubicBezTo>
                  <a:cubicBezTo>
                    <a:pt x="1380" y="0"/>
                    <a:pt x="1610" y="749"/>
                    <a:pt x="1767" y="784"/>
                  </a:cubicBezTo>
                  <a:cubicBezTo>
                    <a:pt x="1925" y="820"/>
                    <a:pt x="2027" y="516"/>
                    <a:pt x="2130" y="212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Rectangle 9">
              <a:extLst>
                <a:ext uri="{FF2B5EF4-FFF2-40B4-BE49-F238E27FC236}">
                  <a16:creationId xmlns:a16="http://schemas.microsoft.com/office/drawing/2014/main" id="{317E4533-EBC5-4DFA-814D-4444467F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</a:t>
              </a:r>
            </a:p>
          </p:txBody>
        </p:sp>
        <p:sp>
          <p:nvSpPr>
            <p:cNvPr id="17422" name="Line 10">
              <a:extLst>
                <a:ext uri="{FF2B5EF4-FFF2-40B4-BE49-F238E27FC236}">
                  <a16:creationId xmlns:a16="http://schemas.microsoft.com/office/drawing/2014/main" id="{33886A00-2DD1-4AC4-991E-CC68A4AA0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92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1">
              <a:extLst>
                <a:ext uri="{FF2B5EF4-FFF2-40B4-BE49-F238E27FC236}">
                  <a16:creationId xmlns:a16="http://schemas.microsoft.com/office/drawing/2014/main" id="{03E5FC50-C169-4518-B0B4-5C2C8E3E4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0" y="1943"/>
              <a:ext cx="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2">
              <a:extLst>
                <a:ext uri="{FF2B5EF4-FFF2-40B4-BE49-F238E27FC236}">
                  <a16:creationId xmlns:a16="http://schemas.microsoft.com/office/drawing/2014/main" id="{E5D324D8-7572-4A8A-8835-78EF64A1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80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Text Box 13">
              <a:extLst>
                <a:ext uri="{FF2B5EF4-FFF2-40B4-BE49-F238E27FC236}">
                  <a16:creationId xmlns:a16="http://schemas.microsoft.com/office/drawing/2014/main" id="{1C3B898C-3277-4FD2-AD81-30FE485D8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17426" name="Text Box 14">
              <a:extLst>
                <a:ext uri="{FF2B5EF4-FFF2-40B4-BE49-F238E27FC236}">
                  <a16:creationId xmlns:a16="http://schemas.microsoft.com/office/drawing/2014/main" id="{FB176F31-E02C-44A8-A7AF-B8C0321B2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17427" name="Text Box 15">
              <a:extLst>
                <a:ext uri="{FF2B5EF4-FFF2-40B4-BE49-F238E27FC236}">
                  <a16:creationId xmlns:a16="http://schemas.microsoft.com/office/drawing/2014/main" id="{F7C445C3-5DC7-4CB4-ACF2-03258E6F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" y="28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c</a:t>
              </a:r>
            </a:p>
          </p:txBody>
        </p:sp>
      </p:grpSp>
      <p:sp>
        <p:nvSpPr>
          <p:cNvPr id="17415" name="Text Box 16">
            <a:extLst>
              <a:ext uri="{FF2B5EF4-FFF2-40B4-BE49-F238E27FC236}">
                <a16:creationId xmlns:a16="http://schemas.microsoft.com/office/drawing/2014/main" id="{C1DEE40A-DC36-401B-B65F-7D2C2BBB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485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一定的相位对应一定的运动状态</a:t>
            </a:r>
            <a:r>
              <a:rPr lang="en-US" altLang="zh-CN">
                <a:solidFill>
                  <a:srgbClr val="0000FF"/>
                </a:solidFill>
              </a:rPr>
              <a:t>.    </a:t>
            </a:r>
          </a:p>
        </p:txBody>
      </p:sp>
      <p:sp>
        <p:nvSpPr>
          <p:cNvPr id="17416" name="Text Box 17">
            <a:extLst>
              <a:ext uri="{FF2B5EF4-FFF2-40B4-BE49-F238E27FC236}">
                <a16:creationId xmlns:a16="http://schemas.microsoft.com/office/drawing/2014/main" id="{1EDFF0F8-1742-4C3E-B5DB-885BC7C7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895600"/>
            <a:ext cx="324008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如图</a:t>
            </a:r>
            <a:r>
              <a:rPr lang="en-US" altLang="zh-CN" i="1"/>
              <a:t>a</a:t>
            </a:r>
            <a:r>
              <a:rPr lang="zh-CN" altLang="en-US" i="1"/>
              <a:t>、</a:t>
            </a:r>
            <a:r>
              <a:rPr lang="en-US" altLang="zh-CN" i="1"/>
              <a:t>b</a:t>
            </a:r>
            <a:r>
              <a:rPr lang="zh-CN" altLang="en-US"/>
              <a:t>两点运动状态不同，相位亦不同</a:t>
            </a:r>
            <a:r>
              <a:rPr lang="en-US" altLang="zh-CN"/>
              <a:t>.  </a:t>
            </a:r>
          </a:p>
        </p:txBody>
      </p:sp>
      <p:sp>
        <p:nvSpPr>
          <p:cNvPr id="17417" name="Text Box 18">
            <a:extLst>
              <a:ext uri="{FF2B5EF4-FFF2-40B4-BE49-F238E27FC236}">
                <a16:creationId xmlns:a16="http://schemas.microsoft.com/office/drawing/2014/main" id="{71FBE683-DBFC-4687-AC36-B7062EA55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8590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/>
              <a:t>c</a:t>
            </a:r>
            <a:r>
              <a:rPr lang="zh-CN" altLang="en-US"/>
              <a:t>和</a:t>
            </a:r>
            <a:r>
              <a:rPr lang="en-US" altLang="zh-CN" i="1"/>
              <a:t>a</a:t>
            </a:r>
            <a:r>
              <a:rPr lang="zh-CN" altLang="en-US"/>
              <a:t>运动状态同，相位差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i="1"/>
              <a:t>n</a:t>
            </a:r>
            <a:r>
              <a:rPr lang="en-US" altLang="zh-CN"/>
              <a:t> .</a:t>
            </a:r>
          </a:p>
        </p:txBody>
      </p:sp>
      <p:sp>
        <p:nvSpPr>
          <p:cNvPr id="17418" name="Text Box 19">
            <a:extLst>
              <a:ext uri="{FF2B5EF4-FFF2-40B4-BE49-F238E27FC236}">
                <a16:creationId xmlns:a16="http://schemas.microsoft.com/office/drawing/2014/main" id="{AA8E4D29-F91A-4AB9-803B-D79DD5A2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716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用相位表征质点振动状态的优点在于它充分反映了振动周期性特征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Text Box 2">
            <a:extLst>
              <a:ext uri="{FF2B5EF4-FFF2-40B4-BE49-F238E27FC236}">
                <a16:creationId xmlns:a16="http://schemas.microsoft.com/office/drawing/2014/main" id="{8A5C7C35-BBCC-423C-A53B-C6ED781B3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70866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1]</a:t>
            </a:r>
            <a:r>
              <a:rPr kumimoji="0" lang="en-US" altLang="zh-CN"/>
              <a:t>  </a:t>
            </a:r>
            <a:r>
              <a:rPr kumimoji="0" lang="zh-CN" altLang="en-US"/>
              <a:t>质点按                               作简谐振动</a:t>
            </a:r>
            <a:r>
              <a:rPr kumimoji="0" lang="en-US" altLang="zh-CN"/>
              <a:t>.</a:t>
            </a:r>
            <a:r>
              <a:rPr kumimoji="0" lang="zh-CN" altLang="en-US"/>
              <a:t>设于某时刻</a:t>
            </a:r>
            <a:r>
              <a:rPr kumimoji="0" lang="en-US" altLang="zh-CN"/>
              <a:t>, </a:t>
            </a:r>
            <a:r>
              <a:rPr kumimoji="0" lang="zh-CN" altLang="en-US"/>
              <a:t>相位                                               问在这些瞬时质点的运动状态如何</a:t>
            </a:r>
            <a:r>
              <a:rPr kumimoji="0" lang="en-US" altLang="zh-CN"/>
              <a:t>?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2EBF1013-6DB4-4153-A83B-E60EA42B3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642938"/>
          <a:ext cx="2308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642938"/>
                        <a:ext cx="2308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F9C993D8-6FDE-4994-807E-EFA2B49D1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936625"/>
          <a:ext cx="31908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36625"/>
                        <a:ext cx="31908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5">
            <a:extLst>
              <a:ext uri="{FF2B5EF4-FFF2-40B4-BE49-F238E27FC236}">
                <a16:creationId xmlns:a16="http://schemas.microsoft.com/office/drawing/2014/main" id="{F8C128C3-06E8-421D-A71C-6F9337D41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052638"/>
            <a:ext cx="41592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zh-CN" altLang="en-US"/>
              <a:t>振动状态由</a:t>
            </a:r>
            <a:r>
              <a:rPr kumimoji="0" lang="en-US" altLang="zh-CN" i="1"/>
              <a:t>x </a:t>
            </a:r>
            <a:r>
              <a:rPr kumimoji="0" lang="zh-CN" altLang="en-US" i="1"/>
              <a:t>、</a:t>
            </a:r>
            <a:r>
              <a:rPr kumimoji="0" lang="en-US" altLang="zh-CN" i="1"/>
              <a:t>v </a:t>
            </a:r>
            <a:r>
              <a:rPr kumimoji="0" lang="zh-CN" altLang="en-US"/>
              <a:t>定 </a:t>
            </a:r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7129A80C-D880-4A35-9C16-0C07A5809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751138"/>
          <a:ext cx="2708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51138"/>
                        <a:ext cx="2708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id="{1A07929A-F2FD-44C1-8E42-B019B6D45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563" y="2590800"/>
          <a:ext cx="370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9" imgW="1854000" imgH="393480" progId="Equation.3">
                  <p:embed/>
                </p:oleObj>
              </mc:Choice>
              <mc:Fallback>
                <p:oleObj name="Equation" r:id="rId9" imgW="1854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590800"/>
                        <a:ext cx="370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>
            <a:extLst>
              <a:ext uri="{FF2B5EF4-FFF2-40B4-BE49-F238E27FC236}">
                <a16:creationId xmlns:a16="http://schemas.microsoft.com/office/drawing/2014/main" id="{EB8800D6-4E7F-49BB-9FBE-97F268AE5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487738"/>
          <a:ext cx="15001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1" imgW="736560" imgH="228600" progId="Equation.3">
                  <p:embed/>
                </p:oleObj>
              </mc:Choice>
              <mc:Fallback>
                <p:oleObj name="Equation" r:id="rId11" imgW="736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87738"/>
                        <a:ext cx="15001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9">
            <a:extLst>
              <a:ext uri="{FF2B5EF4-FFF2-40B4-BE49-F238E27FC236}">
                <a16:creationId xmlns:a16="http://schemas.microsoft.com/office/drawing/2014/main" id="{BFB2B553-9143-4FAC-8D19-5F2DAA3DD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9913" y="3487738"/>
          <a:ext cx="1797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3" imgW="927000" imgH="228600" progId="Equation.3">
                  <p:embed/>
                </p:oleObj>
              </mc:Choice>
              <mc:Fallback>
                <p:oleObj name="Equation" r:id="rId13" imgW="927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487738"/>
                        <a:ext cx="17970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">
            <a:extLst>
              <a:ext uri="{FF2B5EF4-FFF2-40B4-BE49-F238E27FC236}">
                <a16:creationId xmlns:a16="http://schemas.microsoft.com/office/drawing/2014/main" id="{115FC76B-F9FC-43E3-918E-B3EE8C1CB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960813"/>
          <a:ext cx="1473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5" imgW="749160" imgH="228600" progId="Equation.3">
                  <p:embed/>
                </p:oleObj>
              </mc:Choice>
              <mc:Fallback>
                <p:oleObj name="Equation" r:id="rId15" imgW="7491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0813"/>
                        <a:ext cx="1473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1">
            <a:extLst>
              <a:ext uri="{FF2B5EF4-FFF2-40B4-BE49-F238E27FC236}">
                <a16:creationId xmlns:a16="http://schemas.microsoft.com/office/drawing/2014/main" id="{6B7E2928-A6CE-48F2-ADB7-2D161D739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41148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7" imgW="990360" imgH="228600" progId="Equation.3">
                  <p:embed/>
                </p:oleObj>
              </mc:Choice>
              <mc:Fallback>
                <p:oleObj name="Equation" r:id="rId17" imgW="990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41148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2">
            <a:extLst>
              <a:ext uri="{FF2B5EF4-FFF2-40B4-BE49-F238E27FC236}">
                <a16:creationId xmlns:a16="http://schemas.microsoft.com/office/drawing/2014/main" id="{AD05E61A-7B88-4CAB-B9C5-A92309F8B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18013"/>
          <a:ext cx="15351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9" imgW="774360" imgH="393480" progId="Equation.3">
                  <p:embed/>
                </p:oleObj>
              </mc:Choice>
              <mc:Fallback>
                <p:oleObj name="Equation" r:id="rId19" imgW="7743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8013"/>
                        <a:ext cx="15351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3">
            <a:extLst>
              <a:ext uri="{FF2B5EF4-FFF2-40B4-BE49-F238E27FC236}">
                <a16:creationId xmlns:a16="http://schemas.microsoft.com/office/drawing/2014/main" id="{07794F36-57CC-47C9-8443-E0996F988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4676775"/>
          <a:ext cx="23669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21" imgW="1143000" imgH="228600" progId="Equation.3">
                  <p:embed/>
                </p:oleObj>
              </mc:Choice>
              <mc:Fallback>
                <p:oleObj name="Equation" r:id="rId21" imgW="1143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676775"/>
                        <a:ext cx="23669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4">
            <a:extLst>
              <a:ext uri="{FF2B5EF4-FFF2-40B4-BE49-F238E27FC236}">
                <a16:creationId xmlns:a16="http://schemas.microsoft.com/office/drawing/2014/main" id="{9C7771DB-3509-412C-9B52-068A143DC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095875"/>
          <a:ext cx="1546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23" imgW="876240" imgH="393480" progId="Equation.3">
                  <p:embed/>
                </p:oleObj>
              </mc:Choice>
              <mc:Fallback>
                <p:oleObj name="Equation" r:id="rId23" imgW="8762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95875"/>
                        <a:ext cx="15462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5">
            <a:extLst>
              <a:ext uri="{FF2B5EF4-FFF2-40B4-BE49-F238E27FC236}">
                <a16:creationId xmlns:a16="http://schemas.microsoft.com/office/drawing/2014/main" id="{9AE15782-5F6D-4466-997A-FC4851718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9913" y="5294313"/>
          <a:ext cx="20526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25" imgW="1054080" imgH="228600" progId="Equation.3">
                  <p:embed/>
                </p:oleObj>
              </mc:Choice>
              <mc:Fallback>
                <p:oleObj name="Equation" r:id="rId25" imgW="10540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5294313"/>
                        <a:ext cx="20526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2">
            <a:extLst>
              <a:ext uri="{FF2B5EF4-FFF2-40B4-BE49-F238E27FC236}">
                <a16:creationId xmlns:a16="http://schemas.microsoft.com/office/drawing/2014/main" id="{DF0DF57E-3879-41ED-BA69-ACCFAACF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33400"/>
            <a:ext cx="75041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2]</a:t>
            </a:r>
            <a:r>
              <a:rPr kumimoji="0" lang="en-US" altLang="zh-CN"/>
              <a:t> </a:t>
            </a:r>
            <a:r>
              <a:rPr kumimoji="0" lang="zh-CN" altLang="en-US"/>
              <a:t>二同频率不同振幅的简谐振动表示为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D5FF01A1-F373-4AE9-8BAF-4401DC23F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127125"/>
          <a:ext cx="6319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3047760" imgH="228600" progId="Equation.3">
                  <p:embed/>
                </p:oleObj>
              </mc:Choice>
              <mc:Fallback>
                <p:oleObj name="Equation" r:id="rId3" imgW="3047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27125"/>
                        <a:ext cx="63198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562DF8F9-B4D1-4237-97E0-B168B14B5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1676400"/>
          <a:ext cx="4286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209680" imgH="215640" progId="Equation.3">
                  <p:embed/>
                </p:oleObj>
              </mc:Choice>
              <mc:Fallback>
                <p:oleObj name="Equation" r:id="rId5" imgW="22096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1676400"/>
                        <a:ext cx="4286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>
            <a:extLst>
              <a:ext uri="{FF2B5EF4-FFF2-40B4-BE49-F238E27FC236}">
                <a16:creationId xmlns:a16="http://schemas.microsoft.com/office/drawing/2014/main" id="{175FD229-59F6-4515-BB86-953B8E447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2590800"/>
            <a:ext cx="457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/>
              <a:t>的情况比较两种振动</a:t>
            </a:r>
            <a:r>
              <a:rPr kumimoji="0" lang="en-US" altLang="zh-CN"/>
              <a:t>.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03BCC525-A371-43E5-BDA9-018C10D70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6764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试分别就 </a:t>
            </a: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B1CFEB00-F1A1-4350-8720-26AA666B9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209800"/>
          <a:ext cx="4843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2463480" imgH="215640" progId="Equation.3">
                  <p:embed/>
                </p:oleObj>
              </mc:Choice>
              <mc:Fallback>
                <p:oleObj name="Equation" r:id="rId7" imgW="2463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9800"/>
                        <a:ext cx="48434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2">
            <a:extLst>
              <a:ext uri="{FF2B5EF4-FFF2-40B4-BE49-F238E27FC236}">
                <a16:creationId xmlns:a16="http://schemas.microsoft.com/office/drawing/2014/main" id="{F914B140-5DC9-4BB6-A2C1-563D194C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15303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en-US" altLang="zh-CN"/>
              <a:t> </a:t>
            </a:r>
            <a:r>
              <a:rPr kumimoji="0" lang="zh-CN" altLang="en-US"/>
              <a:t>（</a:t>
            </a:r>
            <a:r>
              <a:rPr kumimoji="0" lang="en-US" altLang="zh-CN"/>
              <a:t>1</a:t>
            </a:r>
            <a:r>
              <a:rPr kumimoji="0" lang="zh-CN" altLang="en-US"/>
              <a:t>）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75D5B262-3AA4-48CC-861A-CD5844242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566738"/>
          <a:ext cx="4286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2209680" imgH="215640" progId="Equation.3">
                  <p:embed/>
                </p:oleObj>
              </mc:Choice>
              <mc:Fallback>
                <p:oleObj name="Equation" r:id="rId3" imgW="22096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66738"/>
                        <a:ext cx="4286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CCBECEA5-89E7-4F53-8DF5-0E6C73CAB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990600"/>
          <a:ext cx="3417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990600"/>
                        <a:ext cx="34178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852CB7D8-B608-4B25-96E0-B74566234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1490663"/>
          <a:ext cx="35131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490663"/>
                        <a:ext cx="35131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A9DA6120-FF83-44CC-A893-645DFA9F4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647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2920680" imgH="457200" progId="Equation.3">
                  <p:embed/>
                </p:oleObj>
              </mc:Choice>
              <mc:Fallback>
                <p:oleObj name="Equation" r:id="rId9" imgW="29206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47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7D79AC16-8D54-4EA6-9A07-510D65279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2971800"/>
          <a:ext cx="61642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1" imgW="2857320" imgH="228600" progId="Equation.DSMT4">
                  <p:embed/>
                </p:oleObj>
              </mc:Choice>
              <mc:Fallback>
                <p:oleObj name="Equation" r:id="rId11" imgW="28573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971800"/>
                        <a:ext cx="61642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8">
            <a:extLst>
              <a:ext uri="{FF2B5EF4-FFF2-40B4-BE49-F238E27FC236}">
                <a16:creationId xmlns:a16="http://schemas.microsoft.com/office/drawing/2014/main" id="{2EDDF906-7785-4B39-94E0-653DA34D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71863"/>
            <a:ext cx="6400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/>
              <a:t>二振动相位相同，即振动状态相同，同步调</a:t>
            </a:r>
            <a:r>
              <a:rPr kumimoji="0" lang="en-US" altLang="zh-CN"/>
              <a:t>.</a:t>
            </a:r>
          </a:p>
        </p:txBody>
      </p:sp>
      <p:sp>
        <p:nvSpPr>
          <p:cNvPr id="20492" name="Text Box 9">
            <a:extLst>
              <a:ext uri="{FF2B5EF4-FFF2-40B4-BE49-F238E27FC236}">
                <a16:creationId xmlns:a16="http://schemas.microsoft.com/office/drawing/2014/main" id="{2EEF46E5-DC3E-4D09-8F37-46088A68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05263"/>
            <a:ext cx="5397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/>
              <a:t>(2)</a:t>
            </a:r>
          </a:p>
        </p:txBody>
      </p:sp>
      <p:graphicFrame>
        <p:nvGraphicFramePr>
          <p:cNvPr id="20487" name="Object 10">
            <a:extLst>
              <a:ext uri="{FF2B5EF4-FFF2-40B4-BE49-F238E27FC236}">
                <a16:creationId xmlns:a16="http://schemas.microsoft.com/office/drawing/2014/main" id="{5DC914AB-1C5E-4E0F-9F6F-729903E29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4114800"/>
          <a:ext cx="43449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3" imgW="2209680" imgH="215640" progId="Equation.3">
                  <p:embed/>
                </p:oleObj>
              </mc:Choice>
              <mc:Fallback>
                <p:oleObj name="Equation" r:id="rId13" imgW="22096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114800"/>
                        <a:ext cx="43449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>
            <a:extLst>
              <a:ext uri="{FF2B5EF4-FFF2-40B4-BE49-F238E27FC236}">
                <a16:creationId xmlns:a16="http://schemas.microsoft.com/office/drawing/2014/main" id="{962EEE92-C8E6-4795-87BB-1171C1631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5121275"/>
          <a:ext cx="32178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5" imgW="1447560" imgH="228600" progId="Equation.DSMT4">
                  <p:embed/>
                </p:oleObj>
              </mc:Choice>
              <mc:Fallback>
                <p:oleObj name="Equation" r:id="rId15" imgW="1447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121275"/>
                        <a:ext cx="32178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2">
            <a:extLst>
              <a:ext uri="{FF2B5EF4-FFF2-40B4-BE49-F238E27FC236}">
                <a16:creationId xmlns:a16="http://schemas.microsoft.com/office/drawing/2014/main" id="{5F6957BA-FA1B-49C0-BA19-00722BEF2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4614863"/>
          <a:ext cx="6910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7" imgW="3301920" imgH="228600" progId="Equation.3">
                  <p:embed/>
                </p:oleObj>
              </mc:Choice>
              <mc:Fallback>
                <p:oleObj name="Equation" r:id="rId17" imgW="33019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614863"/>
                        <a:ext cx="69103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>
            <a:extLst>
              <a:ext uri="{FF2B5EF4-FFF2-40B4-BE49-F238E27FC236}">
                <a16:creationId xmlns:a16="http://schemas.microsoft.com/office/drawing/2014/main" id="{04105FDB-F4FF-46BF-BBE0-7BDD0A2C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05463"/>
            <a:ext cx="6400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/>
              <a:t>二振动相位相反，即二振动反步调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AF02606B-4EF9-440B-97A6-A8BB3B83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066800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二振动相位差 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-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),  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FEEE3C6-F9AF-4E38-B47A-5594638B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0050"/>
            <a:ext cx="689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-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 = 2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en-US" altLang="zh-CN" i="1">
                <a:sym typeface="Symbol" panose="05050102010706020507" pitchFamily="18" charset="2"/>
              </a:rPr>
              <a:t>,n</a:t>
            </a:r>
            <a:r>
              <a:rPr lang="zh-CN" altLang="en-US">
                <a:sym typeface="Symbol" panose="05050102010706020507" pitchFamily="18" charset="2"/>
              </a:rPr>
              <a:t>为整数，称两简谐振动同相位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AF71EC5-6CA4-46D9-BA8C-2E0D08A5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42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-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 = (2</a:t>
            </a:r>
            <a:r>
              <a:rPr lang="en-US" altLang="zh-CN" i="1">
                <a:sym typeface="Symbol" panose="05050102010706020507" pitchFamily="18" charset="2"/>
              </a:rPr>
              <a:t>n+</a:t>
            </a:r>
            <a:r>
              <a:rPr lang="en-US" altLang="zh-CN">
                <a:sym typeface="Symbol" panose="05050102010706020507" pitchFamily="18" charset="2"/>
              </a:rPr>
              <a:t>1)</a:t>
            </a:r>
            <a:r>
              <a:rPr lang="en-US" altLang="zh-CN" i="1">
                <a:sym typeface="Symbol" panose="05050102010706020507" pitchFamily="18" charset="2"/>
              </a:rPr>
              <a:t>, n</a:t>
            </a:r>
            <a:r>
              <a:rPr lang="zh-CN" altLang="en-US">
                <a:sym typeface="Symbol" panose="05050102010706020507" pitchFamily="18" charset="2"/>
              </a:rPr>
              <a:t>为整数，称两简谐振动反相位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7006F502-4E63-4974-9DB5-3CFEAD56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4038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两简谐振动步调的比较  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87F21D2B-DFA5-49D7-8CCA-0C2B8312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391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  <a:r>
              <a:rPr lang="en-US" altLang="zh-CN"/>
              <a:t>0&lt;(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-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 &lt;</a:t>
            </a:r>
            <a:r>
              <a:rPr lang="en-US" altLang="zh-CN" i="1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  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0967" name="Text Box 4">
            <a:extLst>
              <a:ext uri="{FF2B5EF4-FFF2-40B4-BE49-F238E27FC236}">
                <a16:creationId xmlns:a16="http://schemas.microsoft.com/office/drawing/2014/main" id="{4AFF7E9F-CBA8-4166-9C99-81061A8D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4156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en-US" altLang="zh-CN"/>
              <a:t>&lt;(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</a:t>
            </a:r>
            <a:r>
              <a:rPr lang="en-US" altLang="zh-CN"/>
              <a:t>-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 &lt;2</a:t>
            </a:r>
            <a:r>
              <a:rPr lang="en-US" altLang="zh-CN" i="1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</a:t>
            </a:r>
            <a:r>
              <a:rPr lang="en-US" altLang="zh-CN" baseline="-25000"/>
              <a:t>2    </a:t>
            </a:r>
            <a:r>
              <a:rPr lang="en-US" altLang="zh-CN"/>
              <a:t>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2">
            <a:extLst>
              <a:ext uri="{FF2B5EF4-FFF2-40B4-BE49-F238E27FC236}">
                <a16:creationId xmlns:a16="http://schemas.microsoft.com/office/drawing/2014/main" id="{764ED74A-BAB0-4A10-8F4A-18DA33A2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541338"/>
            <a:ext cx="77946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3]</a:t>
            </a:r>
            <a:r>
              <a:rPr lang="en-US" altLang="zh-CN"/>
              <a:t> </a:t>
            </a:r>
            <a:r>
              <a:rPr lang="zh-CN" altLang="en-US"/>
              <a:t>某简谐振动规律为                                    初始条件为                                               ，求该振动的初相位</a:t>
            </a:r>
            <a:r>
              <a:rPr lang="en-US" altLang="zh-CN"/>
              <a:t>.</a:t>
            </a:r>
          </a:p>
        </p:txBody>
      </p:sp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59C06415-51F8-48F6-B321-7CBE75A69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685800"/>
          <a:ext cx="2733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1180800" imgH="203040" progId="Equation.3">
                  <p:embed/>
                </p:oleObj>
              </mc:Choice>
              <mc:Fallback>
                <p:oleObj name="Equation" r:id="rId3" imgW="1180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685800"/>
                        <a:ext cx="27336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765DA656-FC73-44F1-BB94-B58DCD768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143000"/>
          <a:ext cx="1708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799920" imgH="228600" progId="Equation.3">
                  <p:embed/>
                </p:oleObj>
              </mc:Choice>
              <mc:Fallback>
                <p:oleObj name="Equation" r:id="rId5" imgW="799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43000"/>
                        <a:ext cx="17081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B781F8AB-8B14-4729-A932-457155A38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1066800"/>
          <a:ext cx="1565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838080" imgH="253800" progId="Equation.3">
                  <p:embed/>
                </p:oleObj>
              </mc:Choice>
              <mc:Fallback>
                <p:oleObj name="Equation" r:id="rId7" imgW="838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066800"/>
                        <a:ext cx="15652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317F221E-1BE6-4291-8DBA-BE5ED35A3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1676400"/>
          <a:ext cx="40116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9" imgW="2070000" imgH="469800" progId="Equation.3">
                  <p:embed/>
                </p:oleObj>
              </mc:Choice>
              <mc:Fallback>
                <p:oleObj name="Equation" r:id="rId9" imgW="20700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676400"/>
                        <a:ext cx="40116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4AA93BF1-36A1-42A2-A28D-3D5EFCBA8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781300"/>
          <a:ext cx="160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11" imgW="787320" imgH="393480" progId="Equation.3">
                  <p:embed/>
                </p:oleObj>
              </mc:Choice>
              <mc:Fallback>
                <p:oleObj name="Equation" r:id="rId11" imgW="787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81300"/>
                        <a:ext cx="1600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>
            <a:extLst>
              <a:ext uri="{FF2B5EF4-FFF2-40B4-BE49-F238E27FC236}">
                <a16:creationId xmlns:a16="http://schemas.microsoft.com/office/drawing/2014/main" id="{95AA53BD-6376-4349-9C0C-0E2CBBE28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368E6615-C54A-4F16-A6EF-0AD8ABF6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936875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由初始条件得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2">
            <a:extLst>
              <a:ext uri="{FF2B5EF4-FFF2-40B4-BE49-F238E27FC236}">
                <a16:creationId xmlns:a16="http://schemas.microsoft.com/office/drawing/2014/main" id="{BDC7567F-B4A1-415E-B7E7-B3CC9E8C6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74675"/>
            <a:ext cx="401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3.</a:t>
            </a:r>
            <a:r>
              <a:rPr lang="zh-CN" altLang="en-US"/>
              <a:t>简谐振动的速度和加速度   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986F8811-8B17-4240-B4C5-DF119D46D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066800"/>
          <a:ext cx="2514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2514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230797B0-EF6F-4A0F-BF53-6D0C339F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30350"/>
          <a:ext cx="373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854000" imgH="393480" progId="Equation.3">
                  <p:embed/>
                </p:oleObj>
              </mc:Choice>
              <mc:Fallback>
                <p:oleObj name="Equation" r:id="rId5" imgW="1854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30350"/>
                        <a:ext cx="3733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6B4FFF35-4CE3-4076-9909-A28F1C7C8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86000"/>
          <a:ext cx="3103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1473120" imgH="393480" progId="Equation.3">
                  <p:embed/>
                </p:oleObj>
              </mc:Choice>
              <mc:Fallback>
                <p:oleObj name="Equation" r:id="rId7" imgW="1473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3103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>
            <a:extLst>
              <a:ext uri="{FF2B5EF4-FFF2-40B4-BE49-F238E27FC236}">
                <a16:creationId xmlns:a16="http://schemas.microsoft.com/office/drawing/2014/main" id="{64F0567D-C0B9-4290-9F0C-35D32F7B5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1800"/>
          <a:ext cx="4038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1917360" imgH="393480" progId="Equation.3">
                  <p:embed/>
                </p:oleObj>
              </mc:Choice>
              <mc:Fallback>
                <p:oleObj name="Equation" r:id="rId9" imgW="19173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40386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DA2A4543-44A4-499F-A0D3-B41E656E2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3810000"/>
          <a:ext cx="3076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1" imgW="1460160" imgH="253800" progId="Equation.3">
                  <p:embed/>
                </p:oleObj>
              </mc:Choice>
              <mc:Fallback>
                <p:oleObj name="Equation" r:id="rId11" imgW="14601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810000"/>
                        <a:ext cx="3076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8">
            <a:extLst>
              <a:ext uri="{FF2B5EF4-FFF2-40B4-BE49-F238E27FC236}">
                <a16:creationId xmlns:a16="http://schemas.microsoft.com/office/drawing/2014/main" id="{960471D9-29EF-4A74-9E0C-8285CB3BD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13275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速度比加速度相位落后  </a:t>
            </a:r>
          </a:p>
        </p:txBody>
      </p:sp>
      <p:sp>
        <p:nvSpPr>
          <p:cNvPr id="22540" name="Text Box 9">
            <a:extLst>
              <a:ext uri="{FF2B5EF4-FFF2-40B4-BE49-F238E27FC236}">
                <a16:creationId xmlns:a16="http://schemas.microsoft.com/office/drawing/2014/main" id="{2742C2BD-380C-4243-9E6B-0A02DE36B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92638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位移比速度相位落后  </a:t>
            </a:r>
          </a:p>
        </p:txBody>
      </p:sp>
      <p:graphicFrame>
        <p:nvGraphicFramePr>
          <p:cNvPr id="22535" name="Object 10">
            <a:extLst>
              <a:ext uri="{FF2B5EF4-FFF2-40B4-BE49-F238E27FC236}">
                <a16:creationId xmlns:a16="http://schemas.microsoft.com/office/drawing/2014/main" id="{C48B7038-721B-48AB-A228-15F0CDBF2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4495800"/>
          <a:ext cx="45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3" imgW="164880" imgH="393480" progId="Equation.3">
                  <p:embed/>
                </p:oleObj>
              </mc:Choice>
              <mc:Fallback>
                <p:oleObj name="Equation" r:id="rId13" imgW="164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495800"/>
                        <a:ext cx="45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1">
            <a:extLst>
              <a:ext uri="{FF2B5EF4-FFF2-40B4-BE49-F238E27FC236}">
                <a16:creationId xmlns:a16="http://schemas.microsoft.com/office/drawing/2014/main" id="{1B4940DC-E2E2-4DDF-99D1-696C08C82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495800"/>
          <a:ext cx="45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5" imgW="164880" imgH="393480" progId="Equation.3">
                  <p:embed/>
                </p:oleObj>
              </mc:Choice>
              <mc:Fallback>
                <p:oleObj name="Equation" r:id="rId15" imgW="1648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95800"/>
                        <a:ext cx="45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2">
            <a:extLst>
              <a:ext uri="{FF2B5EF4-FFF2-40B4-BE49-F238E27FC236}">
                <a16:creationId xmlns:a16="http://schemas.microsoft.com/office/drawing/2014/main" id="{470387A8-4319-4E1D-8E41-D88B5CC2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299075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弹性力   </a:t>
            </a:r>
          </a:p>
        </p:txBody>
      </p:sp>
      <p:graphicFrame>
        <p:nvGraphicFramePr>
          <p:cNvPr id="22537" name="Object 13">
            <a:extLst>
              <a:ext uri="{FF2B5EF4-FFF2-40B4-BE49-F238E27FC236}">
                <a16:creationId xmlns:a16="http://schemas.microsoft.com/office/drawing/2014/main" id="{6DDEDF80-4E13-4EE9-A260-7EED6EA1A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5308600"/>
          <a:ext cx="42275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6" imgW="2006280" imgH="228600" progId="Equation.3">
                  <p:embed/>
                </p:oleObj>
              </mc:Choice>
              <mc:Fallback>
                <p:oleObj name="Equation" r:id="rId16" imgW="20062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308600"/>
                        <a:ext cx="42275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52BD3ADE-CB95-4A7A-A913-C17B8281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898775"/>
            <a:ext cx="73104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回复力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回复力矩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——</a:t>
            </a:r>
            <a:r>
              <a:rPr lang="zh-CN" altLang="en-US"/>
              <a:t>若作用于物体的力</a:t>
            </a:r>
            <a:r>
              <a:rPr lang="en-US" altLang="zh-CN"/>
              <a:t>(</a:t>
            </a:r>
            <a:r>
              <a:rPr lang="zh-CN" altLang="en-US"/>
              <a:t>或力矩</a:t>
            </a:r>
            <a:r>
              <a:rPr lang="en-US" altLang="zh-CN"/>
              <a:t>)</a:t>
            </a:r>
            <a:r>
              <a:rPr lang="zh-CN" altLang="en-US"/>
              <a:t>总与物体相对于平衡位置的位移</a:t>
            </a:r>
            <a:r>
              <a:rPr lang="en-US" altLang="zh-CN"/>
              <a:t>(</a:t>
            </a:r>
            <a:r>
              <a:rPr lang="zh-CN" altLang="en-US"/>
              <a:t>线位移或角位移</a:t>
            </a:r>
            <a:r>
              <a:rPr lang="en-US" altLang="zh-CN"/>
              <a:t>)</a:t>
            </a:r>
            <a:r>
              <a:rPr lang="zh-CN" altLang="en-US"/>
              <a:t>成正比，且力</a:t>
            </a:r>
            <a:r>
              <a:rPr lang="en-US" altLang="zh-CN"/>
              <a:t>(</a:t>
            </a:r>
            <a:r>
              <a:rPr lang="zh-CN" altLang="en-US"/>
              <a:t>或力矩</a:t>
            </a:r>
            <a:r>
              <a:rPr lang="en-US" altLang="zh-CN"/>
              <a:t>)</a:t>
            </a:r>
            <a:r>
              <a:rPr lang="zh-CN" altLang="en-US"/>
              <a:t>指向</a:t>
            </a:r>
            <a:r>
              <a:rPr lang="en-US" altLang="zh-CN"/>
              <a:t>(</a:t>
            </a:r>
            <a:r>
              <a:rPr lang="zh-CN" altLang="en-US"/>
              <a:t>或促使物体返回</a:t>
            </a:r>
            <a:r>
              <a:rPr lang="en-US" altLang="zh-CN"/>
              <a:t>)</a:t>
            </a:r>
            <a:r>
              <a:rPr lang="zh-CN" altLang="en-US"/>
              <a:t>平衡位置</a:t>
            </a:r>
            <a:r>
              <a:rPr lang="en-US" altLang="zh-CN"/>
              <a:t>.</a:t>
            </a:r>
            <a:r>
              <a:rPr lang="zh-CN" altLang="en-US"/>
              <a:t>则此作用力</a:t>
            </a:r>
            <a:r>
              <a:rPr lang="en-US" altLang="zh-CN"/>
              <a:t>(</a:t>
            </a:r>
            <a:r>
              <a:rPr lang="zh-CN" altLang="en-US"/>
              <a:t>或力矩</a:t>
            </a:r>
            <a:r>
              <a:rPr lang="en-US" altLang="zh-CN"/>
              <a:t>)</a:t>
            </a:r>
            <a:r>
              <a:rPr lang="zh-CN" altLang="en-US"/>
              <a:t>称线性回复力</a:t>
            </a:r>
            <a:r>
              <a:rPr lang="en-US" altLang="zh-CN"/>
              <a:t>(</a:t>
            </a:r>
            <a:r>
              <a:rPr lang="zh-CN" altLang="en-US"/>
              <a:t>回复力矩</a:t>
            </a:r>
            <a:r>
              <a:rPr lang="en-US" altLang="zh-CN"/>
              <a:t>).</a:t>
            </a:r>
            <a:r>
              <a:rPr lang="zh-CN" altLang="en-US"/>
              <a:t>即</a:t>
            </a:r>
          </a:p>
        </p:txBody>
      </p:sp>
      <p:sp>
        <p:nvSpPr>
          <p:cNvPr id="1028" name="Text Box 7">
            <a:extLst>
              <a:ext uri="{FF2B5EF4-FFF2-40B4-BE49-F238E27FC236}">
                <a16:creationId xmlns:a16="http://schemas.microsoft.com/office/drawing/2014/main" id="{BA548413-6A73-41FA-B1EF-D55DD309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239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平衡位置</a:t>
            </a:r>
            <a:r>
              <a:rPr lang="en-US" altLang="zh-CN"/>
              <a:t>——</a:t>
            </a:r>
            <a:r>
              <a:rPr lang="zh-CN" altLang="en-US"/>
              <a:t>物体在做往复运动时，在某位置所受的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力</a:t>
            </a:r>
            <a:r>
              <a:rPr lang="en-US" altLang="zh-CN"/>
              <a:t>(</a:t>
            </a:r>
            <a:r>
              <a:rPr lang="zh-CN" altLang="en-US"/>
              <a:t>或力矩</a:t>
            </a:r>
            <a:r>
              <a:rPr lang="en-US" altLang="zh-CN"/>
              <a:t>)</a:t>
            </a:r>
            <a:r>
              <a:rPr lang="zh-CN" altLang="en-US"/>
              <a:t>等于零，则此位置称平衡位置</a:t>
            </a:r>
            <a:r>
              <a:rPr lang="en-US" altLang="zh-CN"/>
              <a:t>.</a:t>
            </a:r>
          </a:p>
        </p:txBody>
      </p:sp>
      <p:sp>
        <p:nvSpPr>
          <p:cNvPr id="1029" name="Text Box 8">
            <a:extLst>
              <a:ext uri="{FF2B5EF4-FFF2-40B4-BE49-F238E27FC236}">
                <a16:creationId xmlns:a16="http://schemas.microsoft.com/office/drawing/2014/main" id="{324F40E1-B157-4E94-A442-180DC9A27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1013"/>
            <a:ext cx="638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§9.1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简谐振动的动力学特征  </a:t>
            </a:r>
          </a:p>
        </p:txBody>
      </p:sp>
      <p:graphicFrame>
        <p:nvGraphicFramePr>
          <p:cNvPr id="1026" name="Object 0">
            <a:extLst>
              <a:ext uri="{FF2B5EF4-FFF2-40B4-BE49-F238E27FC236}">
                <a16:creationId xmlns:a16="http://schemas.microsoft.com/office/drawing/2014/main" id="{90AB7E49-EAC4-4A3C-BE2F-49A6018A6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0"/>
          <a:ext cx="4781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2171520" imgH="228600" progId="Equation.3">
                  <p:embed/>
                </p:oleObj>
              </mc:Choice>
              <mc:Fallback>
                <p:oleObj name="公式" r:id="rId3" imgW="2171520" imgH="22860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4781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1">
            <a:extLst>
              <a:ext uri="{FF2B5EF4-FFF2-40B4-BE49-F238E27FC236}">
                <a16:creationId xmlns:a16="http://schemas.microsoft.com/office/drawing/2014/main" id="{C80B1FF7-D140-4DA8-9D72-3F419F96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2513"/>
            <a:ext cx="4376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§9.1 1 </a:t>
            </a:r>
            <a:r>
              <a:rPr lang="zh-CN" altLang="en-US" sz="2800">
                <a:ea typeface="黑体" panose="02010609060101010101" pitchFamily="49" charset="-122"/>
              </a:rPr>
              <a:t>简谐振动基本概念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2">
            <a:extLst>
              <a:ext uri="{FF2B5EF4-FFF2-40B4-BE49-F238E27FC236}">
                <a16:creationId xmlns:a16="http://schemas.microsoft.com/office/drawing/2014/main" id="{EF1570FD-40B8-46FD-B420-4A2D6C0F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6021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§9.2.2 </a:t>
            </a:r>
            <a:r>
              <a:rPr lang="zh-CN" altLang="en-US" sz="2800">
                <a:ea typeface="黑体" panose="02010609060101010101" pitchFamily="49" charset="-122"/>
              </a:rPr>
              <a:t>简谐振动的 </a:t>
            </a:r>
            <a:r>
              <a:rPr lang="en-US" altLang="zh-CN" sz="2800" i="1">
                <a:ea typeface="黑体" panose="02010609060101010101" pitchFamily="49" charset="-122"/>
              </a:rPr>
              <a:t>x-t </a:t>
            </a:r>
            <a:r>
              <a:rPr lang="zh-CN" altLang="en-US" sz="2800">
                <a:ea typeface="黑体" panose="02010609060101010101" pitchFamily="49" charset="-122"/>
              </a:rPr>
              <a:t>图线和相轨迹  </a:t>
            </a:r>
          </a:p>
        </p:txBody>
      </p:sp>
      <p:sp>
        <p:nvSpPr>
          <p:cNvPr id="23558" name="Text Box 3">
            <a:extLst>
              <a:ext uri="{FF2B5EF4-FFF2-40B4-BE49-F238E27FC236}">
                <a16:creationId xmlns:a16="http://schemas.microsoft.com/office/drawing/2014/main" id="{14913947-468F-4C7C-9B26-992BDBD4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108075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en-US" altLang="zh-CN" i="1"/>
              <a:t>x-t</a:t>
            </a:r>
            <a:r>
              <a:rPr lang="en-US" altLang="zh-CN"/>
              <a:t> </a:t>
            </a:r>
            <a:r>
              <a:rPr lang="zh-CN" altLang="en-US"/>
              <a:t>图线   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BB55FBFC-4361-417E-8BB4-6A22C68F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6934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振幅大小决定曲线的“高低”，频率影响曲线的“密集和疏散”</a:t>
            </a:r>
            <a:r>
              <a:rPr lang="en-US" altLang="zh-CN"/>
              <a:t>.</a:t>
            </a:r>
          </a:p>
        </p:txBody>
      </p:sp>
      <p:grpSp>
        <p:nvGrpSpPr>
          <p:cNvPr id="23560" name="Group 5">
            <a:extLst>
              <a:ext uri="{FF2B5EF4-FFF2-40B4-BE49-F238E27FC236}">
                <a16:creationId xmlns:a16="http://schemas.microsoft.com/office/drawing/2014/main" id="{3DEF90A9-45E1-47D5-A5EB-9E2DEFABA800}"/>
              </a:ext>
            </a:extLst>
          </p:cNvPr>
          <p:cNvGrpSpPr>
            <a:grpSpLocks/>
          </p:cNvGrpSpPr>
          <p:nvPr/>
        </p:nvGrpSpPr>
        <p:grpSpPr bwMode="auto">
          <a:xfrm>
            <a:off x="1614488" y="2743200"/>
            <a:ext cx="2667000" cy="2362200"/>
            <a:chOff x="1017" y="1728"/>
            <a:chExt cx="1680" cy="1488"/>
          </a:xfrm>
        </p:grpSpPr>
        <p:sp>
          <p:nvSpPr>
            <p:cNvPr id="23572" name="Text Box 6">
              <a:extLst>
                <a:ext uri="{FF2B5EF4-FFF2-40B4-BE49-F238E27FC236}">
                  <a16:creationId xmlns:a16="http://schemas.microsoft.com/office/drawing/2014/main" id="{76CCB1D8-94D7-4201-87C2-16C924D3F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244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t</a:t>
              </a:r>
            </a:p>
          </p:txBody>
        </p:sp>
        <p:sp>
          <p:nvSpPr>
            <p:cNvPr id="23573" name="Rectangle 7">
              <a:extLst>
                <a:ext uri="{FF2B5EF4-FFF2-40B4-BE49-F238E27FC236}">
                  <a16:creationId xmlns:a16="http://schemas.microsoft.com/office/drawing/2014/main" id="{18CC36DB-5CE0-4DC9-B309-A3F33C18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</a:t>
              </a:r>
              <a:endParaRPr lang="en-US" altLang="zh-CN" b="0" i="1"/>
            </a:p>
          </p:txBody>
        </p:sp>
        <p:sp>
          <p:nvSpPr>
            <p:cNvPr id="23574" name="Line 8">
              <a:extLst>
                <a:ext uri="{FF2B5EF4-FFF2-40B4-BE49-F238E27FC236}">
                  <a16:creationId xmlns:a16="http://schemas.microsoft.com/office/drawing/2014/main" id="{7C57E18E-E824-4CD4-9C4C-65704EAC1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448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9">
              <a:extLst>
                <a:ext uri="{FF2B5EF4-FFF2-40B4-BE49-F238E27FC236}">
                  <a16:creationId xmlns:a16="http://schemas.microsoft.com/office/drawing/2014/main" id="{9D967283-702A-4EA5-BCCC-0ADEB2164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2" y="1825"/>
              <a:ext cx="0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10">
              <a:extLst>
                <a:ext uri="{FF2B5EF4-FFF2-40B4-BE49-F238E27FC236}">
                  <a16:creationId xmlns:a16="http://schemas.microsoft.com/office/drawing/2014/main" id="{6B1340C1-FA6C-4FA2-823D-17B4A6AF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4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3577" name="Freeform 11">
              <a:extLst>
                <a:ext uri="{FF2B5EF4-FFF2-40B4-BE49-F238E27FC236}">
                  <a16:creationId xmlns:a16="http://schemas.microsoft.com/office/drawing/2014/main" id="{87B2EDBB-D827-4B6A-8786-06D84B622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2070"/>
              <a:ext cx="1220" cy="676"/>
            </a:xfrm>
            <a:custGeom>
              <a:avLst/>
              <a:gdLst>
                <a:gd name="T0" fmla="*/ 0 w 1220"/>
                <a:gd name="T1" fmla="*/ 376 h 676"/>
                <a:gd name="T2" fmla="*/ 195 w 1220"/>
                <a:gd name="T3" fmla="*/ 2 h 676"/>
                <a:gd name="T4" fmla="*/ 404 w 1220"/>
                <a:gd name="T5" fmla="*/ 386 h 676"/>
                <a:gd name="T6" fmla="*/ 596 w 1220"/>
                <a:gd name="T7" fmla="*/ 674 h 676"/>
                <a:gd name="T8" fmla="*/ 808 w 1220"/>
                <a:gd name="T9" fmla="*/ 376 h 676"/>
                <a:gd name="T10" fmla="*/ 1040 w 1220"/>
                <a:gd name="T11" fmla="*/ 25 h 676"/>
                <a:gd name="T12" fmla="*/ 1220 w 1220"/>
                <a:gd name="T13" fmla="*/ 386 h 6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0"/>
                <a:gd name="T22" fmla="*/ 0 h 676"/>
                <a:gd name="T23" fmla="*/ 1220 w 1220"/>
                <a:gd name="T24" fmla="*/ 676 h 6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20" h="676">
                  <a:moveTo>
                    <a:pt x="0" y="376"/>
                  </a:moveTo>
                  <a:cubicBezTo>
                    <a:pt x="32" y="314"/>
                    <a:pt x="128" y="0"/>
                    <a:pt x="195" y="2"/>
                  </a:cubicBezTo>
                  <a:cubicBezTo>
                    <a:pt x="262" y="4"/>
                    <a:pt x="337" y="274"/>
                    <a:pt x="404" y="386"/>
                  </a:cubicBezTo>
                  <a:cubicBezTo>
                    <a:pt x="471" y="498"/>
                    <a:pt x="529" y="676"/>
                    <a:pt x="596" y="674"/>
                  </a:cubicBezTo>
                  <a:cubicBezTo>
                    <a:pt x="663" y="672"/>
                    <a:pt x="734" y="484"/>
                    <a:pt x="808" y="376"/>
                  </a:cubicBezTo>
                  <a:cubicBezTo>
                    <a:pt x="882" y="268"/>
                    <a:pt x="971" y="23"/>
                    <a:pt x="1040" y="25"/>
                  </a:cubicBezTo>
                  <a:cubicBezTo>
                    <a:pt x="1109" y="27"/>
                    <a:pt x="1182" y="311"/>
                    <a:pt x="1220" y="386"/>
                  </a:cubicBezTo>
                </a:path>
              </a:pathLst>
            </a:custGeom>
            <a:noFill/>
            <a:ln w="317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Text Box 12">
              <a:extLst>
                <a:ext uri="{FF2B5EF4-FFF2-40B4-BE49-F238E27FC236}">
                  <a16:creationId xmlns:a16="http://schemas.microsoft.com/office/drawing/2014/main" id="{8C363514-6E8A-4441-80C5-2C0908DC0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928"/>
              <a:ext cx="1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初相位 </a:t>
              </a:r>
              <a:r>
                <a:rPr lang="zh-CN" altLang="en-US" i="1">
                  <a:sym typeface="Symbol" panose="05050102010706020507" pitchFamily="18" charset="2"/>
                </a:rPr>
                <a:t> </a:t>
              </a:r>
              <a:r>
                <a:rPr lang="en-US" altLang="zh-CN">
                  <a:sym typeface="Symbol" panose="05050102010706020507" pitchFamily="18" charset="2"/>
                </a:rPr>
                <a:t>= 0   </a:t>
              </a:r>
              <a:endParaRPr lang="en-US" altLang="zh-CN"/>
            </a:p>
          </p:txBody>
        </p:sp>
      </p:grpSp>
      <p:grpSp>
        <p:nvGrpSpPr>
          <p:cNvPr id="23561" name="Group 13">
            <a:extLst>
              <a:ext uri="{FF2B5EF4-FFF2-40B4-BE49-F238E27FC236}">
                <a16:creationId xmlns:a16="http://schemas.microsoft.com/office/drawing/2014/main" id="{6A4373DF-247F-4FBD-B7FA-B7C035C9D941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971800"/>
            <a:ext cx="2984500" cy="2590800"/>
            <a:chOff x="3037" y="1872"/>
            <a:chExt cx="1880" cy="1632"/>
          </a:xfrm>
        </p:grpSpPr>
        <p:grpSp>
          <p:nvGrpSpPr>
            <p:cNvPr id="23562" name="Group 14">
              <a:extLst>
                <a:ext uri="{FF2B5EF4-FFF2-40B4-BE49-F238E27FC236}">
                  <a16:creationId xmlns:a16="http://schemas.microsoft.com/office/drawing/2014/main" id="{434E2FE2-B7D7-49D6-8E66-85800DFDA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1872"/>
              <a:ext cx="1811" cy="1054"/>
              <a:chOff x="3037" y="1872"/>
              <a:chExt cx="1811" cy="1054"/>
            </a:xfrm>
          </p:grpSpPr>
          <p:sp>
            <p:nvSpPr>
              <p:cNvPr id="23563" name="Text Box 15">
                <a:extLst>
                  <a:ext uri="{FF2B5EF4-FFF2-40B4-BE49-F238E27FC236}">
                    <a16:creationId xmlns:a16="http://schemas.microsoft.com/office/drawing/2014/main" id="{8AD933EE-3865-4797-9E03-2F60DC131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44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t</a:t>
                </a:r>
              </a:p>
            </p:txBody>
          </p:sp>
          <p:sp>
            <p:nvSpPr>
              <p:cNvPr id="23564" name="Rectangle 16">
                <a:extLst>
                  <a:ext uri="{FF2B5EF4-FFF2-40B4-BE49-F238E27FC236}">
                    <a16:creationId xmlns:a16="http://schemas.microsoft.com/office/drawing/2014/main" id="{7C96E9B0-0802-4246-A384-F133ED06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x</a:t>
                </a:r>
                <a:endParaRPr lang="en-US" altLang="zh-CN" b="0" i="1"/>
              </a:p>
            </p:txBody>
          </p:sp>
          <p:sp>
            <p:nvSpPr>
              <p:cNvPr id="23565" name="Line 17">
                <a:extLst>
                  <a:ext uri="{FF2B5EF4-FFF2-40B4-BE49-F238E27FC236}">
                    <a16:creationId xmlns:a16="http://schemas.microsoft.com/office/drawing/2014/main" id="{1B0CCD2B-BFE6-4BA9-8D6A-023E2EFE0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443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18">
                <a:extLst>
                  <a:ext uri="{FF2B5EF4-FFF2-40B4-BE49-F238E27FC236}">
                    <a16:creationId xmlns:a16="http://schemas.microsoft.com/office/drawing/2014/main" id="{05F9372B-EDA5-4BC9-BE72-D9334FAFD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921"/>
                <a:ext cx="0" cy="1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Text Box 19">
                <a:extLst>
                  <a:ext uri="{FF2B5EF4-FFF2-40B4-BE49-F238E27FC236}">
                    <a16:creationId xmlns:a16="http://schemas.microsoft.com/office/drawing/2014/main" id="{909E6B00-DC76-4134-9447-A1CDAB430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40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  <p:sp>
            <p:nvSpPr>
              <p:cNvPr id="23568" name="Freeform 20">
                <a:extLst>
                  <a:ext uri="{FF2B5EF4-FFF2-40B4-BE49-F238E27FC236}">
                    <a16:creationId xmlns:a16="http://schemas.microsoft.com/office/drawing/2014/main" id="{069A35CC-8262-46A7-BB32-92612DF0C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161"/>
                <a:ext cx="1556" cy="527"/>
              </a:xfrm>
              <a:custGeom>
                <a:avLst/>
                <a:gdLst>
                  <a:gd name="T0" fmla="*/ 0 w 1391"/>
                  <a:gd name="T1" fmla="*/ 293 h 527"/>
                  <a:gd name="T2" fmla="*/ 413 w 1391"/>
                  <a:gd name="T3" fmla="*/ 2 h 527"/>
                  <a:gd name="T4" fmla="*/ 857 w 1391"/>
                  <a:gd name="T5" fmla="*/ 301 h 527"/>
                  <a:gd name="T6" fmla="*/ 1264 w 1391"/>
                  <a:gd name="T7" fmla="*/ 525 h 527"/>
                  <a:gd name="T8" fmla="*/ 1713 w 1391"/>
                  <a:gd name="T9" fmla="*/ 293 h 527"/>
                  <a:gd name="T10" fmla="*/ 1991 w 1391"/>
                  <a:gd name="T11" fmla="*/ 136 h 527"/>
                  <a:gd name="T12" fmla="*/ 2179 w 1391"/>
                  <a:gd name="T13" fmla="*/ 38 h 5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1"/>
                  <a:gd name="T22" fmla="*/ 0 h 527"/>
                  <a:gd name="T23" fmla="*/ 1391 w 1391"/>
                  <a:gd name="T24" fmla="*/ 527 h 5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1" h="527">
                    <a:moveTo>
                      <a:pt x="0" y="293"/>
                    </a:moveTo>
                    <a:cubicBezTo>
                      <a:pt x="43" y="245"/>
                      <a:pt x="173" y="0"/>
                      <a:pt x="264" y="2"/>
                    </a:cubicBezTo>
                    <a:cubicBezTo>
                      <a:pt x="355" y="3"/>
                      <a:pt x="456" y="214"/>
                      <a:pt x="547" y="301"/>
                    </a:cubicBezTo>
                    <a:cubicBezTo>
                      <a:pt x="638" y="388"/>
                      <a:pt x="716" y="527"/>
                      <a:pt x="807" y="525"/>
                    </a:cubicBezTo>
                    <a:cubicBezTo>
                      <a:pt x="898" y="524"/>
                      <a:pt x="1017" y="358"/>
                      <a:pt x="1094" y="293"/>
                    </a:cubicBezTo>
                    <a:cubicBezTo>
                      <a:pt x="1171" y="228"/>
                      <a:pt x="1222" y="178"/>
                      <a:pt x="1271" y="136"/>
                    </a:cubicBezTo>
                    <a:cubicBezTo>
                      <a:pt x="1320" y="94"/>
                      <a:pt x="1366" y="59"/>
                      <a:pt x="1391" y="38"/>
                    </a:cubicBezTo>
                  </a:path>
                </a:pathLst>
              </a:custGeom>
              <a:noFill/>
              <a:ln w="31750" cap="flat" cmpd="sng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Line 21">
                <a:extLst>
                  <a:ext uri="{FF2B5EF4-FFF2-40B4-BE49-F238E27FC236}">
                    <a16:creationId xmlns:a16="http://schemas.microsoft.com/office/drawing/2014/main" id="{B58BD89C-968C-42CA-9BDE-DD6F8C7F7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8" y="2160"/>
                <a:ext cx="8" cy="7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22">
                <a:extLst>
                  <a:ext uri="{FF2B5EF4-FFF2-40B4-BE49-F238E27FC236}">
                    <a16:creationId xmlns:a16="http://schemas.microsoft.com/office/drawing/2014/main" id="{A6537F88-42B1-4300-A1DE-DD20DD825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4" y="2843"/>
                <a:ext cx="3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Line 23">
                <a:extLst>
                  <a:ext uri="{FF2B5EF4-FFF2-40B4-BE49-F238E27FC236}">
                    <a16:creationId xmlns:a16="http://schemas.microsoft.com/office/drawing/2014/main" id="{62BFFDD8-805E-4C26-BAAB-575020668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6" y="2851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56" name="Object 24">
                <a:extLst>
                  <a:ext uri="{FF2B5EF4-FFF2-40B4-BE49-F238E27FC236}">
                    <a16:creationId xmlns:a16="http://schemas.microsoft.com/office/drawing/2014/main" id="{E8718435-0E90-40EC-875F-F50439EA1D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37" y="2423"/>
              <a:ext cx="401" cy="4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79" name="Equation" r:id="rId3" imgW="304560" imgH="279360" progId="Equation.3">
                      <p:embed/>
                    </p:oleObj>
                  </mc:Choice>
                  <mc:Fallback>
                    <p:oleObj name="Equation" r:id="rId3" imgW="304560" imgH="27936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7" y="2423"/>
                            <a:ext cx="401" cy="4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54" name="Object 25">
              <a:extLst>
                <a:ext uri="{FF2B5EF4-FFF2-40B4-BE49-F238E27FC236}">
                  <a16:creationId xmlns:a16="http://schemas.microsoft.com/office/drawing/2014/main" id="{F8EF3ADE-FB99-4E45-9BC1-6F7AC9289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2" y="3061"/>
            <a:ext cx="68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Equation" r:id="rId5" imgW="520560" imgH="279360" progId="Equation.3">
                    <p:embed/>
                  </p:oleObj>
                </mc:Choice>
                <mc:Fallback>
                  <p:oleObj name="Equation" r:id="rId5" imgW="520560" imgH="2793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061"/>
                          <a:ext cx="685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26">
              <a:extLst>
                <a:ext uri="{FF2B5EF4-FFF2-40B4-BE49-F238E27FC236}">
                  <a16:creationId xmlns:a16="http://schemas.microsoft.com/office/drawing/2014/main" id="{6D7AF708-70F4-499D-8131-915B7626CD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8" y="3086"/>
            <a:ext cx="97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Equation" r:id="rId7" imgW="736560" imgH="228600" progId="Equation.3">
                    <p:embed/>
                  </p:oleObj>
                </mc:Choice>
                <mc:Fallback>
                  <p:oleObj name="Equation" r:id="rId7" imgW="73656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086"/>
                          <a:ext cx="97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Text Box 2">
            <a:extLst>
              <a:ext uri="{FF2B5EF4-FFF2-40B4-BE49-F238E27FC236}">
                <a16:creationId xmlns:a16="http://schemas.microsoft.com/office/drawing/2014/main" id="{0EA95E21-E647-416A-98C3-892BE3FA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4376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§8.2.3 </a:t>
            </a:r>
            <a:r>
              <a:rPr lang="zh-CN" altLang="en-US" sz="2800">
                <a:ea typeface="黑体" panose="02010609060101010101" pitchFamily="49" charset="-122"/>
              </a:rPr>
              <a:t>简谐振动矢量表示  </a:t>
            </a:r>
          </a:p>
        </p:txBody>
      </p:sp>
      <p:grpSp>
        <p:nvGrpSpPr>
          <p:cNvPr id="24592" name="Group 3">
            <a:extLst>
              <a:ext uri="{FF2B5EF4-FFF2-40B4-BE49-F238E27FC236}">
                <a16:creationId xmlns:a16="http://schemas.microsoft.com/office/drawing/2014/main" id="{6B5B250C-D1DC-459C-8EF8-59D373367F9B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1995488"/>
            <a:ext cx="4664075" cy="2743200"/>
            <a:chOff x="1039" y="1392"/>
            <a:chExt cx="2938" cy="1728"/>
          </a:xfrm>
        </p:grpSpPr>
        <p:grpSp>
          <p:nvGrpSpPr>
            <p:cNvPr id="24605" name="Group 4">
              <a:extLst>
                <a:ext uri="{FF2B5EF4-FFF2-40B4-BE49-F238E27FC236}">
                  <a16:creationId xmlns:a16="http://schemas.microsoft.com/office/drawing/2014/main" id="{A6281872-8CC1-47CE-B1CD-46E9B7C6F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" y="1675"/>
              <a:ext cx="789" cy="540"/>
              <a:chOff x="1039" y="1675"/>
              <a:chExt cx="789" cy="540"/>
            </a:xfrm>
          </p:grpSpPr>
          <p:sp>
            <p:nvSpPr>
              <p:cNvPr id="24614" name="Rectangle 5">
                <a:extLst>
                  <a:ext uri="{FF2B5EF4-FFF2-40B4-BE49-F238E27FC236}">
                    <a16:creationId xmlns:a16="http://schemas.microsoft.com/office/drawing/2014/main" id="{C3E7E49C-0C5C-457D-B4F7-EF37EF0F2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508">
                <a:off x="1039" y="1702"/>
                <a:ext cx="4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FF0000"/>
                    </a:solidFill>
                  </a:rPr>
                  <a:t>ω</a:t>
                </a:r>
                <a:r>
                  <a:rPr lang="en-US" altLang="zh-CN" sz="2800" baseline="-25000">
                    <a:solidFill>
                      <a:srgbClr val="FF0000"/>
                    </a:solidFill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5" name="Arc 6">
                <a:extLst>
                  <a:ext uri="{FF2B5EF4-FFF2-40B4-BE49-F238E27FC236}">
                    <a16:creationId xmlns:a16="http://schemas.microsoft.com/office/drawing/2014/main" id="{45F2B8CE-AD17-4E92-9073-F3C093DBB22F}"/>
                  </a:ext>
                </a:extLst>
              </p:cNvPr>
              <p:cNvSpPr>
                <a:spLocks/>
              </p:cNvSpPr>
              <p:nvPr/>
            </p:nvSpPr>
            <p:spPr bwMode="auto">
              <a:xfrm rot="-6605056">
                <a:off x="1331" y="1717"/>
                <a:ext cx="540" cy="455"/>
              </a:xfrm>
              <a:custGeom>
                <a:avLst/>
                <a:gdLst>
                  <a:gd name="T0" fmla="*/ 0 w 21248"/>
                  <a:gd name="T1" fmla="*/ 0 h 21036"/>
                  <a:gd name="T2" fmla="*/ 0 w 21248"/>
                  <a:gd name="T3" fmla="*/ 0 h 21036"/>
                  <a:gd name="T4" fmla="*/ 0 w 21248"/>
                  <a:gd name="T5" fmla="*/ 0 h 21036"/>
                  <a:gd name="T6" fmla="*/ 0 60000 65536"/>
                  <a:gd name="T7" fmla="*/ 0 60000 65536"/>
                  <a:gd name="T8" fmla="*/ 0 60000 65536"/>
                  <a:gd name="T9" fmla="*/ 0 w 21248"/>
                  <a:gd name="T10" fmla="*/ 0 h 21036"/>
                  <a:gd name="T11" fmla="*/ 21248 w 21248"/>
                  <a:gd name="T12" fmla="*/ 21036 h 21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48" h="21036" fill="none" extrusionOk="0">
                    <a:moveTo>
                      <a:pt x="4902" y="-1"/>
                    </a:moveTo>
                    <a:cubicBezTo>
                      <a:pt x="13279" y="1951"/>
                      <a:pt x="19700" y="8689"/>
                      <a:pt x="21247" y="17151"/>
                    </a:cubicBezTo>
                  </a:path>
                  <a:path w="21248" h="21036" stroke="0" extrusionOk="0">
                    <a:moveTo>
                      <a:pt x="4902" y="-1"/>
                    </a:moveTo>
                    <a:cubicBezTo>
                      <a:pt x="13279" y="1951"/>
                      <a:pt x="19700" y="8689"/>
                      <a:pt x="21247" y="17151"/>
                    </a:cubicBezTo>
                    <a:lnTo>
                      <a:pt x="0" y="21036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FF0000"/>
                </a:solidFill>
                <a:round/>
                <a:headEnd type="triangle" w="sm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6" name="Line 7">
              <a:extLst>
                <a:ext uri="{FF2B5EF4-FFF2-40B4-BE49-F238E27FC236}">
                  <a16:creationId xmlns:a16="http://schemas.microsoft.com/office/drawing/2014/main" id="{0C9C28C2-E95D-40CF-BBC2-5EC989B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Oval 8">
              <a:extLst>
                <a:ext uri="{FF2B5EF4-FFF2-40B4-BE49-F238E27FC236}">
                  <a16:creationId xmlns:a16="http://schemas.microsoft.com/office/drawing/2014/main" id="{B0D6138F-39A0-4C4A-A275-9989435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92"/>
              <a:ext cx="1680" cy="1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8" name="Line 9">
              <a:extLst>
                <a:ext uri="{FF2B5EF4-FFF2-40B4-BE49-F238E27FC236}">
                  <a16:creationId xmlns:a16="http://schemas.microsoft.com/office/drawing/2014/main" id="{07345EBE-77AF-41CA-8677-71DC2821E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011"/>
              <a:ext cx="850" cy="2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10">
              <a:extLst>
                <a:ext uri="{FF2B5EF4-FFF2-40B4-BE49-F238E27FC236}">
                  <a16:creationId xmlns:a16="http://schemas.microsoft.com/office/drawing/2014/main" id="{0568795D-2CC2-42ED-8C7B-1C263879F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499"/>
              <a:ext cx="480" cy="75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11">
              <a:extLst>
                <a:ext uri="{FF2B5EF4-FFF2-40B4-BE49-F238E27FC236}">
                  <a16:creationId xmlns:a16="http://schemas.microsoft.com/office/drawing/2014/main" id="{FB3C21D2-2984-4E24-ACCE-CACDFCD4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536"/>
              <a:ext cx="0" cy="7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Freeform 12">
              <a:extLst>
                <a:ext uri="{FF2B5EF4-FFF2-40B4-BE49-F238E27FC236}">
                  <a16:creationId xmlns:a16="http://schemas.microsoft.com/office/drawing/2014/main" id="{E2998D47-09DB-4375-80E2-26F88FE5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169"/>
              <a:ext cx="23" cy="106"/>
            </a:xfrm>
            <a:custGeom>
              <a:avLst/>
              <a:gdLst>
                <a:gd name="T0" fmla="*/ 0 w 23"/>
                <a:gd name="T1" fmla="*/ 0 h 106"/>
                <a:gd name="T2" fmla="*/ 15 w 23"/>
                <a:gd name="T3" fmla="*/ 31 h 106"/>
                <a:gd name="T4" fmla="*/ 23 w 23"/>
                <a:gd name="T5" fmla="*/ 106 h 106"/>
                <a:gd name="T6" fmla="*/ 0 60000 65536"/>
                <a:gd name="T7" fmla="*/ 0 60000 65536"/>
                <a:gd name="T8" fmla="*/ 0 60000 65536"/>
                <a:gd name="T9" fmla="*/ 0 w 23"/>
                <a:gd name="T10" fmla="*/ 0 h 106"/>
                <a:gd name="T11" fmla="*/ 23 w 2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106">
                  <a:moveTo>
                    <a:pt x="0" y="0"/>
                  </a:moveTo>
                  <a:lnTo>
                    <a:pt x="15" y="31"/>
                  </a:lnTo>
                  <a:lnTo>
                    <a:pt x="23" y="10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Freeform 13">
              <a:extLst>
                <a:ext uri="{FF2B5EF4-FFF2-40B4-BE49-F238E27FC236}">
                  <a16:creationId xmlns:a16="http://schemas.microsoft.com/office/drawing/2014/main" id="{4C09FD22-2710-466E-89B0-BCD0988FC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102"/>
              <a:ext cx="83" cy="154"/>
            </a:xfrm>
            <a:custGeom>
              <a:avLst/>
              <a:gdLst>
                <a:gd name="T0" fmla="*/ 0 w 83"/>
                <a:gd name="T1" fmla="*/ 0 h 154"/>
                <a:gd name="T2" fmla="*/ 52 w 83"/>
                <a:gd name="T3" fmla="*/ 22 h 154"/>
                <a:gd name="T4" fmla="*/ 82 w 83"/>
                <a:gd name="T5" fmla="*/ 90 h 154"/>
                <a:gd name="T6" fmla="*/ 83 w 83"/>
                <a:gd name="T7" fmla="*/ 154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54"/>
                <a:gd name="T14" fmla="*/ 83 w 83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54">
                  <a:moveTo>
                    <a:pt x="0" y="0"/>
                  </a:moveTo>
                  <a:lnTo>
                    <a:pt x="52" y="22"/>
                  </a:lnTo>
                  <a:lnTo>
                    <a:pt x="82" y="90"/>
                  </a:lnTo>
                  <a:lnTo>
                    <a:pt x="83" y="15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3" name="Object 14">
              <a:extLst>
                <a:ext uri="{FF2B5EF4-FFF2-40B4-BE49-F238E27FC236}">
                  <a16:creationId xmlns:a16="http://schemas.microsoft.com/office/drawing/2014/main" id="{AB5EB992-822B-47D9-ABC6-520D0E783B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263"/>
            <a:ext cx="18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公式" r:id="rId3" imgW="317160" imgH="317160" progId="Equation.3">
                    <p:embed/>
                  </p:oleObj>
                </mc:Choice>
                <mc:Fallback>
                  <p:oleObj name="公式" r:id="rId3" imgW="31716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263"/>
                          <a:ext cx="18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5">
              <a:extLst>
                <a:ext uri="{FF2B5EF4-FFF2-40B4-BE49-F238E27FC236}">
                  <a16:creationId xmlns:a16="http://schemas.microsoft.com/office/drawing/2014/main" id="{4D618BC9-1EA2-4512-A206-11111E8DFC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256"/>
            <a:ext cx="38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Equation" r:id="rId5" imgW="279360" imgH="164880" progId="Equation.3">
                    <p:embed/>
                  </p:oleObj>
                </mc:Choice>
                <mc:Fallback>
                  <p:oleObj name="Equation" r:id="rId5" imgW="27936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256"/>
                          <a:ext cx="38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6">
              <a:extLst>
                <a:ext uri="{FF2B5EF4-FFF2-40B4-BE49-F238E27FC236}">
                  <a16:creationId xmlns:a16="http://schemas.microsoft.com/office/drawing/2014/main" id="{4DBB45BC-4280-470E-8274-36D10B4A73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6" y="1632"/>
            <a:ext cx="40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name="公式" r:id="rId7" imgW="723600" imgH="406080" progId="Equation.3">
                    <p:embed/>
                  </p:oleObj>
                </mc:Choice>
                <mc:Fallback>
                  <p:oleObj name="公式" r:id="rId7" imgW="72360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632"/>
                          <a:ext cx="40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7">
              <a:extLst>
                <a:ext uri="{FF2B5EF4-FFF2-40B4-BE49-F238E27FC236}">
                  <a16:creationId xmlns:a16="http://schemas.microsoft.com/office/drawing/2014/main" id="{53799428-4CCE-487E-8C36-C833B86B3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9" y="1881"/>
            <a:ext cx="7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公式" r:id="rId9" imgW="1307880" imgH="406080" progId="Equation.3">
                    <p:embed/>
                  </p:oleObj>
                </mc:Choice>
                <mc:Fallback>
                  <p:oleObj name="公式" r:id="rId9" imgW="130788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1881"/>
                          <a:ext cx="76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8">
              <a:extLst>
                <a:ext uri="{FF2B5EF4-FFF2-40B4-BE49-F238E27FC236}">
                  <a16:creationId xmlns:a16="http://schemas.microsoft.com/office/drawing/2014/main" id="{30AFB497-47D8-4AA3-97F5-B10F0E64A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304"/>
            <a:ext cx="14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name="公式" r:id="rId11" imgW="266400" imgH="253800" progId="Equation.3">
                    <p:embed/>
                  </p:oleObj>
                </mc:Choice>
                <mc:Fallback>
                  <p:oleObj name="公式" r:id="rId11" imgW="26640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304"/>
                          <a:ext cx="14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9">
              <a:extLst>
                <a:ext uri="{FF2B5EF4-FFF2-40B4-BE49-F238E27FC236}">
                  <a16:creationId xmlns:a16="http://schemas.microsoft.com/office/drawing/2014/main" id="{583661AA-CA8E-4D19-935C-4F890C0CB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0" y="2276"/>
            <a:ext cx="18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2276"/>
                          <a:ext cx="18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0">
              <a:extLst>
                <a:ext uri="{FF2B5EF4-FFF2-40B4-BE49-F238E27FC236}">
                  <a16:creationId xmlns:a16="http://schemas.microsoft.com/office/drawing/2014/main" id="{F0A33D4C-2F6E-4D96-83AB-F039039BF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7" y="2120"/>
            <a:ext cx="19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name="Equation" r:id="rId15" imgW="152280" imgH="139680" progId="Equation.3">
                    <p:embed/>
                  </p:oleObj>
                </mc:Choice>
                <mc:Fallback>
                  <p:oleObj name="Equation" r:id="rId15" imgW="15228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2120"/>
                          <a:ext cx="19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21">
              <a:extLst>
                <a:ext uri="{FF2B5EF4-FFF2-40B4-BE49-F238E27FC236}">
                  <a16:creationId xmlns:a16="http://schemas.microsoft.com/office/drawing/2014/main" id="{8DFFBF1F-FD4F-490B-A33B-56CE9C045F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5" y="1870"/>
            <a:ext cx="67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Equation" r:id="rId17" imgW="507960" imgH="228600" progId="Equation.3">
                    <p:embed/>
                  </p:oleObj>
                </mc:Choice>
                <mc:Fallback>
                  <p:oleObj name="Equation" r:id="rId17" imgW="50796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1870"/>
                          <a:ext cx="67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Text Box 22">
              <a:extLst>
                <a:ext uri="{FF2B5EF4-FFF2-40B4-BE49-F238E27FC236}">
                  <a16:creationId xmlns:a16="http://schemas.microsoft.com/office/drawing/2014/main" id="{6136B0EE-BF64-4DC5-B29B-0B30FDBE5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24593" name="Group 23">
            <a:extLst>
              <a:ext uri="{FF2B5EF4-FFF2-40B4-BE49-F238E27FC236}">
                <a16:creationId xmlns:a16="http://schemas.microsoft.com/office/drawing/2014/main" id="{C820A896-E1B9-4B60-8A5A-E839529FFA72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1331913"/>
            <a:ext cx="3189287" cy="1060450"/>
            <a:chOff x="1997" y="839"/>
            <a:chExt cx="2009" cy="668"/>
          </a:xfrm>
        </p:grpSpPr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ED8758E0-6009-40CE-BE5E-75DF7ED2C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1" y="1106"/>
              <a:ext cx="1056" cy="296"/>
              <a:chOff x="2356" y="1226"/>
              <a:chExt cx="1056" cy="296"/>
            </a:xfrm>
          </p:grpSpPr>
          <p:sp>
            <p:nvSpPr>
              <p:cNvPr id="24602" name="Line 25">
                <a:extLst>
                  <a:ext uri="{FF2B5EF4-FFF2-40B4-BE49-F238E27FC236}">
                    <a16:creationId xmlns:a16="http://schemas.microsoft.com/office/drawing/2014/main" id="{B33256D6-694D-4771-8BD0-53885DF2D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2" y="1521"/>
                <a:ext cx="101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Line 26">
                <a:extLst>
                  <a:ext uri="{FF2B5EF4-FFF2-40B4-BE49-F238E27FC236}">
                    <a16:creationId xmlns:a16="http://schemas.microsoft.com/office/drawing/2014/main" id="{811EE19C-30DC-47B1-A048-346592409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6" y="1226"/>
                <a:ext cx="464" cy="2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27">
                <a:extLst>
                  <a:ext uri="{FF2B5EF4-FFF2-40B4-BE49-F238E27FC236}">
                    <a16:creationId xmlns:a16="http://schemas.microsoft.com/office/drawing/2014/main" id="{E6E0944D-22BB-4EB3-8321-2F07681D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122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1" name="Freeform 28">
              <a:extLst>
                <a:ext uri="{FF2B5EF4-FFF2-40B4-BE49-F238E27FC236}">
                  <a16:creationId xmlns:a16="http://schemas.microsoft.com/office/drawing/2014/main" id="{2CE35552-94C8-42A6-983B-296C07560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1300"/>
              <a:ext cx="194" cy="91"/>
            </a:xfrm>
            <a:custGeom>
              <a:avLst/>
              <a:gdLst>
                <a:gd name="T0" fmla="*/ 194 w 194"/>
                <a:gd name="T1" fmla="*/ 91 h 91"/>
                <a:gd name="T2" fmla="*/ 150 w 194"/>
                <a:gd name="T3" fmla="*/ 31 h 91"/>
                <a:gd name="T4" fmla="*/ 75 w 194"/>
                <a:gd name="T5" fmla="*/ 1 h 91"/>
                <a:gd name="T6" fmla="*/ 0 w 194"/>
                <a:gd name="T7" fmla="*/ 39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91"/>
                <a:gd name="T14" fmla="*/ 194 w 194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91">
                  <a:moveTo>
                    <a:pt x="194" y="91"/>
                  </a:moveTo>
                  <a:cubicBezTo>
                    <a:pt x="187" y="81"/>
                    <a:pt x="170" y="46"/>
                    <a:pt x="150" y="31"/>
                  </a:cubicBezTo>
                  <a:cubicBezTo>
                    <a:pt x="130" y="16"/>
                    <a:pt x="100" y="0"/>
                    <a:pt x="75" y="1"/>
                  </a:cubicBezTo>
                  <a:cubicBezTo>
                    <a:pt x="50" y="2"/>
                    <a:pt x="16" y="31"/>
                    <a:pt x="0" y="39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1" name="Object 29">
              <a:extLst>
                <a:ext uri="{FF2B5EF4-FFF2-40B4-BE49-F238E27FC236}">
                  <a16:creationId xmlns:a16="http://schemas.microsoft.com/office/drawing/2014/main" id="{850B1490-A7FF-4F23-A72D-ECE525167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0" y="984"/>
            <a:ext cx="996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4" name="Equation" r:id="rId19" imgW="749160" imgH="393480" progId="Equation.3">
                    <p:embed/>
                  </p:oleObj>
                </mc:Choice>
                <mc:Fallback>
                  <p:oleObj name="Equation" r:id="rId19" imgW="74916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984"/>
                          <a:ext cx="996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30">
              <a:extLst>
                <a:ext uri="{FF2B5EF4-FFF2-40B4-BE49-F238E27FC236}">
                  <a16:creationId xmlns:a16="http://schemas.microsoft.com/office/drawing/2014/main" id="{0DBF4C13-5703-42D4-9C87-D35D6B5C7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7" y="839"/>
            <a:ext cx="68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5" name="Equation" r:id="rId21" imgW="545760" imgH="228600" progId="Equation.3">
                    <p:embed/>
                  </p:oleObj>
                </mc:Choice>
                <mc:Fallback>
                  <p:oleObj name="Equation" r:id="rId21" imgW="54576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839"/>
                          <a:ext cx="68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4" name="Group 31">
            <a:extLst>
              <a:ext uri="{FF2B5EF4-FFF2-40B4-BE49-F238E27FC236}">
                <a16:creationId xmlns:a16="http://schemas.microsoft.com/office/drawing/2014/main" id="{C79E352D-B8C5-4E7C-AAA9-C197E1E18F78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1411288"/>
            <a:ext cx="2593975" cy="1393825"/>
            <a:chOff x="1951" y="1024"/>
            <a:chExt cx="1634" cy="878"/>
          </a:xfrm>
        </p:grpSpPr>
        <p:sp>
          <p:nvSpPr>
            <p:cNvPr id="24597" name="Line 32">
              <a:extLst>
                <a:ext uri="{FF2B5EF4-FFF2-40B4-BE49-F238E27FC236}">
                  <a16:creationId xmlns:a16="http://schemas.microsoft.com/office/drawing/2014/main" id="{770D0E92-EE98-4FD2-A432-28639D57A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8" y="1519"/>
              <a:ext cx="232" cy="37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9" name="Object 33">
              <a:extLst>
                <a:ext uri="{FF2B5EF4-FFF2-40B4-BE49-F238E27FC236}">
                  <a16:creationId xmlns:a16="http://schemas.microsoft.com/office/drawing/2014/main" id="{6BD9C55A-30B2-4FD9-AE16-F1DB8CE64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1" y="1585"/>
            <a:ext cx="71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Equation" r:id="rId23" imgW="571320" imgH="253800" progId="Equation.3">
                    <p:embed/>
                  </p:oleObj>
                </mc:Choice>
                <mc:Fallback>
                  <p:oleObj name="Equation" r:id="rId23" imgW="571320" imgH="253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585"/>
                          <a:ext cx="71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34">
              <a:extLst>
                <a:ext uri="{FF2B5EF4-FFF2-40B4-BE49-F238E27FC236}">
                  <a16:creationId xmlns:a16="http://schemas.microsoft.com/office/drawing/2014/main" id="{26437D64-ACAF-4E9B-A8B9-11F55E4D9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3" y="1024"/>
            <a:ext cx="96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Equation" r:id="rId25" imgW="723600" imgH="228600" progId="Equation.3">
                    <p:embed/>
                  </p:oleObj>
                </mc:Choice>
                <mc:Fallback>
                  <p:oleObj name="Equation" r:id="rId25" imgW="7236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024"/>
                          <a:ext cx="96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Freeform 35">
              <a:extLst>
                <a:ext uri="{FF2B5EF4-FFF2-40B4-BE49-F238E27FC236}">
                  <a16:creationId xmlns:a16="http://schemas.microsoft.com/office/drawing/2014/main" id="{2FEA6DEA-7E30-48E2-9971-0C65D9797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" y="1382"/>
              <a:ext cx="353" cy="301"/>
            </a:xfrm>
            <a:custGeom>
              <a:avLst/>
              <a:gdLst>
                <a:gd name="T0" fmla="*/ 353 w 353"/>
                <a:gd name="T1" fmla="*/ 152 h 301"/>
                <a:gd name="T2" fmla="*/ 263 w 353"/>
                <a:gd name="T3" fmla="*/ 24 h 301"/>
                <a:gd name="T4" fmla="*/ 128 w 353"/>
                <a:gd name="T5" fmla="*/ 9 h 301"/>
                <a:gd name="T6" fmla="*/ 24 w 353"/>
                <a:gd name="T7" fmla="*/ 77 h 301"/>
                <a:gd name="T8" fmla="*/ 9 w 353"/>
                <a:gd name="T9" fmla="*/ 204 h 301"/>
                <a:gd name="T10" fmla="*/ 76 w 353"/>
                <a:gd name="T11" fmla="*/ 301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301"/>
                <a:gd name="T20" fmla="*/ 353 w 353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301">
                  <a:moveTo>
                    <a:pt x="353" y="152"/>
                  </a:moveTo>
                  <a:cubicBezTo>
                    <a:pt x="338" y="131"/>
                    <a:pt x="300" y="48"/>
                    <a:pt x="263" y="24"/>
                  </a:cubicBezTo>
                  <a:cubicBezTo>
                    <a:pt x="226" y="0"/>
                    <a:pt x="168" y="0"/>
                    <a:pt x="128" y="9"/>
                  </a:cubicBezTo>
                  <a:cubicBezTo>
                    <a:pt x="88" y="18"/>
                    <a:pt x="44" y="44"/>
                    <a:pt x="24" y="77"/>
                  </a:cubicBezTo>
                  <a:cubicBezTo>
                    <a:pt x="4" y="110"/>
                    <a:pt x="0" y="167"/>
                    <a:pt x="9" y="204"/>
                  </a:cubicBezTo>
                  <a:cubicBezTo>
                    <a:pt x="18" y="241"/>
                    <a:pt x="46" y="273"/>
                    <a:pt x="76" y="30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36">
              <a:extLst>
                <a:ext uri="{FF2B5EF4-FFF2-40B4-BE49-F238E27FC236}">
                  <a16:creationId xmlns:a16="http://schemas.microsoft.com/office/drawing/2014/main" id="{5D277611-8445-446B-B638-D6818E555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3" y="1256"/>
              <a:ext cx="37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5" name="Text Box 37">
            <a:extLst>
              <a:ext uri="{FF2B5EF4-FFF2-40B4-BE49-F238E27FC236}">
                <a16:creationId xmlns:a16="http://schemas.microsoft.com/office/drawing/2014/main" id="{D1C074FA-3340-4541-BC33-43A22758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922838"/>
            <a:ext cx="6561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矢量末端在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轴上投影点的运动</a:t>
            </a:r>
            <a:r>
              <a:rPr lang="zh-CN" altLang="zh-CN"/>
              <a:t>规律：</a:t>
            </a:r>
            <a:r>
              <a:rPr lang="zh-CN" altLang="en-US"/>
              <a:t> </a:t>
            </a:r>
          </a:p>
        </p:txBody>
      </p:sp>
      <p:graphicFrame>
        <p:nvGraphicFramePr>
          <p:cNvPr id="24578" name="Object 38">
            <a:extLst>
              <a:ext uri="{FF2B5EF4-FFF2-40B4-BE49-F238E27FC236}">
                <a16:creationId xmlns:a16="http://schemas.microsoft.com/office/drawing/2014/main" id="{F67BF189-8909-4662-B454-6431FB5C3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562600"/>
          <a:ext cx="2514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27" imgW="1193760" imgH="228600" progId="Equation.3">
                  <p:embed/>
                </p:oleObj>
              </mc:Choice>
              <mc:Fallback>
                <p:oleObj name="Equation" r:id="rId27" imgW="119376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62600"/>
                        <a:ext cx="2514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 Box 39">
            <a:extLst>
              <a:ext uri="{FF2B5EF4-FFF2-40B4-BE49-F238E27FC236}">
                <a16:creationId xmlns:a16="http://schemas.microsoft.com/office/drawing/2014/main" id="{70B78C88-4A30-4DFD-8520-FD7D7470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149725"/>
            <a:ext cx="1728787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2">
            <a:extLst>
              <a:ext uri="{FF2B5EF4-FFF2-40B4-BE49-F238E27FC236}">
                <a16:creationId xmlns:a16="http://schemas.microsoft.com/office/drawing/2014/main" id="{0504B21C-9DB2-498A-A8AF-AA97780A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4800"/>
            <a:ext cx="8305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zh-CN" altLang="en-US" sz="2800"/>
              <a:t>  已知某简谐振动的振动曲线如图所示，试写出该振动的位移与时间的关系。 </a:t>
            </a:r>
          </a:p>
        </p:txBody>
      </p:sp>
      <p:grpSp>
        <p:nvGrpSpPr>
          <p:cNvPr id="25608" name="Group 3">
            <a:extLst>
              <a:ext uri="{FF2B5EF4-FFF2-40B4-BE49-F238E27FC236}">
                <a16:creationId xmlns:a16="http://schemas.microsoft.com/office/drawing/2014/main" id="{CE3E3AAA-F2C7-46CF-A3ED-0FA93948F04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600200"/>
            <a:ext cx="2590800" cy="1714500"/>
            <a:chOff x="3744" y="1008"/>
            <a:chExt cx="1632" cy="1080"/>
          </a:xfrm>
        </p:grpSpPr>
        <p:sp>
          <p:nvSpPr>
            <p:cNvPr id="25642" name="Text Box 4">
              <a:extLst>
                <a:ext uri="{FF2B5EF4-FFF2-40B4-BE49-F238E27FC236}">
                  <a16:creationId xmlns:a16="http://schemas.microsoft.com/office/drawing/2014/main" id="{25B8D3EF-9056-44A1-83D3-45A813F21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110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5643" name="Freeform 5">
              <a:extLst>
                <a:ext uri="{FF2B5EF4-FFF2-40B4-BE49-F238E27FC236}">
                  <a16:creationId xmlns:a16="http://schemas.microsoft.com/office/drawing/2014/main" id="{AAD03567-4DD4-4345-8D82-41C14EEAE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008"/>
              <a:ext cx="1632" cy="1080"/>
            </a:xfrm>
            <a:custGeom>
              <a:avLst/>
              <a:gdLst>
                <a:gd name="T0" fmla="*/ 0 w 1536"/>
                <a:gd name="T1" fmla="*/ 360 h 1080"/>
                <a:gd name="T2" fmla="*/ 245 w 1536"/>
                <a:gd name="T3" fmla="*/ 120 h 1080"/>
                <a:gd name="T4" fmla="*/ 856 w 1536"/>
                <a:gd name="T5" fmla="*/ 1080 h 1080"/>
                <a:gd name="T6" fmla="*/ 1468 w 1536"/>
                <a:gd name="T7" fmla="*/ 120 h 1080"/>
                <a:gd name="T8" fmla="*/ 1957 w 1536"/>
                <a:gd name="T9" fmla="*/ 600 h 10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1080"/>
                <a:gd name="T17" fmla="*/ 1536 w 1536"/>
                <a:gd name="T18" fmla="*/ 1080 h 10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1080">
                  <a:moveTo>
                    <a:pt x="0" y="360"/>
                  </a:moveTo>
                  <a:cubicBezTo>
                    <a:pt x="40" y="180"/>
                    <a:pt x="80" y="0"/>
                    <a:pt x="192" y="120"/>
                  </a:cubicBezTo>
                  <a:cubicBezTo>
                    <a:pt x="304" y="240"/>
                    <a:pt x="512" y="1080"/>
                    <a:pt x="672" y="1080"/>
                  </a:cubicBezTo>
                  <a:cubicBezTo>
                    <a:pt x="832" y="1080"/>
                    <a:pt x="1008" y="200"/>
                    <a:pt x="1152" y="120"/>
                  </a:cubicBezTo>
                  <a:cubicBezTo>
                    <a:pt x="1296" y="40"/>
                    <a:pt x="1416" y="320"/>
                    <a:pt x="1536" y="60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Oval 6">
              <a:extLst>
                <a:ext uri="{FF2B5EF4-FFF2-40B4-BE49-F238E27FC236}">
                  <a16:creationId xmlns:a16="http://schemas.microsoft.com/office/drawing/2014/main" id="{C1637430-413D-4839-AFB2-E5099A331F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847" y="107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609" name="Group 7">
            <a:extLst>
              <a:ext uri="{FF2B5EF4-FFF2-40B4-BE49-F238E27FC236}">
                <a16:creationId xmlns:a16="http://schemas.microsoft.com/office/drawing/2014/main" id="{F2853EC2-7223-4B48-9136-89E5736066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295400"/>
            <a:ext cx="3733800" cy="2286000"/>
            <a:chOff x="3408" y="816"/>
            <a:chExt cx="2352" cy="1440"/>
          </a:xfrm>
        </p:grpSpPr>
        <p:sp>
          <p:nvSpPr>
            <p:cNvPr id="25627" name="Line 8">
              <a:extLst>
                <a:ext uri="{FF2B5EF4-FFF2-40B4-BE49-F238E27FC236}">
                  <a16:creationId xmlns:a16="http://schemas.microsoft.com/office/drawing/2014/main" id="{4CEF3935-6DB8-426D-996A-7EAC13B2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58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9">
              <a:extLst>
                <a:ext uri="{FF2B5EF4-FFF2-40B4-BE49-F238E27FC236}">
                  <a16:creationId xmlns:a16="http://schemas.microsoft.com/office/drawing/2014/main" id="{1BF17065-B9D8-4F79-97D3-D325CA6A3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9" name="Group 10">
              <a:extLst>
                <a:ext uri="{FF2B5EF4-FFF2-40B4-BE49-F238E27FC236}">
                  <a16:creationId xmlns:a16="http://schemas.microsoft.com/office/drawing/2014/main" id="{DAC679ED-CD6E-400F-9148-AF2B80D40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816"/>
              <a:ext cx="2352" cy="1383"/>
              <a:chOff x="3408" y="816"/>
              <a:chExt cx="2352" cy="1383"/>
            </a:xfrm>
          </p:grpSpPr>
          <p:sp>
            <p:nvSpPr>
              <p:cNvPr id="25630" name="Line 11">
                <a:extLst>
                  <a:ext uri="{FF2B5EF4-FFF2-40B4-BE49-F238E27FC236}">
                    <a16:creationId xmlns:a16="http://schemas.microsoft.com/office/drawing/2014/main" id="{0B11B217-C336-4F88-BEC8-66A0C26A2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82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1" name="Line 12">
                <a:extLst>
                  <a:ext uri="{FF2B5EF4-FFF2-40B4-BE49-F238E27FC236}">
                    <a16:creationId xmlns:a16="http://schemas.microsoft.com/office/drawing/2014/main" id="{27F13636-BFB0-47B5-9B90-F74DD34BB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Text Box 13">
                <a:extLst>
                  <a:ext uri="{FF2B5EF4-FFF2-40B4-BE49-F238E27FC236}">
                    <a16:creationId xmlns:a16="http://schemas.microsoft.com/office/drawing/2014/main" id="{C00FD633-099A-4970-B472-9497BCB24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4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0" i="1"/>
                  <a:t> </a:t>
                </a:r>
                <a:r>
                  <a:rPr lang="en-US" altLang="zh-CN" sz="1800" b="0"/>
                  <a:t>2.0</a:t>
                </a:r>
              </a:p>
            </p:txBody>
          </p:sp>
          <p:sp>
            <p:nvSpPr>
              <p:cNvPr id="25633" name="Line 14">
                <a:extLst>
                  <a:ext uri="{FF2B5EF4-FFF2-40B4-BE49-F238E27FC236}">
                    <a16:creationId xmlns:a16="http://schemas.microsoft.com/office/drawing/2014/main" id="{C3C97BCD-E85F-4B75-8865-7E6069B36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Line 15">
                <a:extLst>
                  <a:ext uri="{FF2B5EF4-FFF2-40B4-BE49-F238E27FC236}">
                    <a16:creationId xmlns:a16="http://schemas.microsoft.com/office/drawing/2014/main" id="{38108A1D-9ED5-45EA-9EC0-A0804B76C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Text Box 16">
                <a:extLst>
                  <a:ext uri="{FF2B5EF4-FFF2-40B4-BE49-F238E27FC236}">
                    <a16:creationId xmlns:a16="http://schemas.microsoft.com/office/drawing/2014/main" id="{565F6019-CFCF-4D61-98F2-E519A11C9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0" i="1"/>
                  <a:t>-</a:t>
                </a:r>
                <a:r>
                  <a:rPr lang="en-US" altLang="zh-CN" sz="1800" b="0"/>
                  <a:t>2.0</a:t>
                </a:r>
              </a:p>
            </p:txBody>
          </p:sp>
          <p:sp>
            <p:nvSpPr>
              <p:cNvPr id="25636" name="Text Box 17">
                <a:extLst>
                  <a:ext uri="{FF2B5EF4-FFF2-40B4-BE49-F238E27FC236}">
                    <a16:creationId xmlns:a16="http://schemas.microsoft.com/office/drawing/2014/main" id="{3CC857C3-250A-4FB2-AE18-168E1C468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81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 i="1"/>
                  <a:t>x</a:t>
                </a:r>
                <a:r>
                  <a:rPr lang="en-US" altLang="zh-CN" sz="2000" b="0"/>
                  <a:t>/cm</a:t>
                </a:r>
              </a:p>
            </p:txBody>
          </p:sp>
          <p:sp>
            <p:nvSpPr>
              <p:cNvPr id="25637" name="Text Box 18">
                <a:extLst>
                  <a:ext uri="{FF2B5EF4-FFF2-40B4-BE49-F238E27FC236}">
                    <a16:creationId xmlns:a16="http://schemas.microsoft.com/office/drawing/2014/main" id="{141711F9-61B2-4AA7-84FF-4393E535E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58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 i="1"/>
                  <a:t>t</a:t>
                </a:r>
                <a:r>
                  <a:rPr lang="en-US" altLang="zh-CN" sz="2000" b="0"/>
                  <a:t>/s</a:t>
                </a:r>
              </a:p>
            </p:txBody>
          </p:sp>
          <p:sp>
            <p:nvSpPr>
              <p:cNvPr id="25638" name="Text Box 19">
                <a:extLst>
                  <a:ext uri="{FF2B5EF4-FFF2-40B4-BE49-F238E27FC236}">
                    <a16:creationId xmlns:a16="http://schemas.microsoft.com/office/drawing/2014/main" id="{38B2B866-C28E-43DD-8C27-EFBCAF067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0" i="1"/>
                  <a:t>-</a:t>
                </a:r>
                <a:r>
                  <a:rPr lang="en-US" altLang="zh-CN" sz="1800" b="0"/>
                  <a:t>4.0</a:t>
                </a:r>
              </a:p>
            </p:txBody>
          </p:sp>
          <p:sp>
            <p:nvSpPr>
              <p:cNvPr id="25639" name="Text Box 20">
                <a:extLst>
                  <a:ext uri="{FF2B5EF4-FFF2-40B4-BE49-F238E27FC236}">
                    <a16:creationId xmlns:a16="http://schemas.microsoft.com/office/drawing/2014/main" id="{D413AA90-7D2E-4192-A07A-4DAD0ADB7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00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0" i="1"/>
                  <a:t> </a:t>
                </a:r>
                <a:r>
                  <a:rPr lang="en-US" altLang="zh-CN" sz="1800" b="0"/>
                  <a:t>4.0</a:t>
                </a:r>
              </a:p>
            </p:txBody>
          </p:sp>
          <p:sp>
            <p:nvSpPr>
              <p:cNvPr id="25640" name="Text Box 21">
                <a:extLst>
                  <a:ext uri="{FF2B5EF4-FFF2-40B4-BE49-F238E27FC236}">
                    <a16:creationId xmlns:a16="http://schemas.microsoft.com/office/drawing/2014/main" id="{C9FC0F3D-D49F-47D8-B774-2261676A7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0"/>
                  <a:t>1</a:t>
                </a:r>
              </a:p>
            </p:txBody>
          </p:sp>
          <p:sp>
            <p:nvSpPr>
              <p:cNvPr id="25641" name="Text Box 22">
                <a:extLst>
                  <a:ext uri="{FF2B5EF4-FFF2-40B4-BE49-F238E27FC236}">
                    <a16:creationId xmlns:a16="http://schemas.microsoft.com/office/drawing/2014/main" id="{84984FC2-AF1D-4AF2-8644-B308B5C81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48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/>
                  <a:t>O</a:t>
                </a:r>
              </a:p>
            </p:txBody>
          </p:sp>
        </p:grpSp>
      </p:grpSp>
      <p:sp>
        <p:nvSpPr>
          <p:cNvPr id="25610" name="Text Box 23">
            <a:extLst>
              <a:ext uri="{FF2B5EF4-FFF2-40B4-BE49-F238E27FC236}">
                <a16:creationId xmlns:a16="http://schemas.microsoft.com/office/drawing/2014/main" id="{4C8D68B7-BCBF-41A0-988C-E675F88D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解</a:t>
            </a:r>
            <a:r>
              <a:rPr lang="zh-CN" altLang="en-US" sz="2800"/>
              <a:t>  由图知    </a:t>
            </a:r>
            <a:r>
              <a:rPr lang="en-US" altLang="zh-CN" b="0" i="1"/>
              <a:t>A </a:t>
            </a:r>
            <a:r>
              <a:rPr lang="en-US" altLang="zh-CN" b="0"/>
              <a:t>= 4.0×10</a:t>
            </a:r>
            <a:r>
              <a:rPr lang="en-US" altLang="zh-CN" b="0" baseline="30000">
                <a:sym typeface="Symbol" panose="05050102010706020507" pitchFamily="18" charset="2"/>
              </a:rPr>
              <a:t></a:t>
            </a:r>
            <a:r>
              <a:rPr lang="en-US" altLang="zh-CN" b="0" baseline="30000"/>
              <a:t>2</a:t>
            </a:r>
            <a:r>
              <a:rPr lang="en-US" altLang="zh-CN" b="0"/>
              <a:t>  m</a:t>
            </a:r>
            <a:r>
              <a:rPr lang="en-US" altLang="zh-CN" sz="2800"/>
              <a:t> </a:t>
            </a:r>
          </a:p>
        </p:txBody>
      </p:sp>
      <p:sp>
        <p:nvSpPr>
          <p:cNvPr id="25611" name="Text Box 24">
            <a:extLst>
              <a:ext uri="{FF2B5EF4-FFF2-40B4-BE49-F238E27FC236}">
                <a16:creationId xmlns:a16="http://schemas.microsoft.com/office/drawing/2014/main" id="{AE7BCD51-5411-400A-93D9-5501D5B77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当</a:t>
            </a:r>
            <a:r>
              <a:rPr lang="en-US" altLang="zh-CN" sz="2800" b="0" i="1">
                <a:latin typeface="宋体" panose="02010600030101010101" pitchFamily="2" charset="-122"/>
              </a:rPr>
              <a:t>t </a:t>
            </a:r>
            <a:r>
              <a:rPr lang="en-US" altLang="zh-CN" sz="2800" b="0">
                <a:latin typeface="宋体" panose="02010600030101010101" pitchFamily="2" charset="-122"/>
              </a:rPr>
              <a:t>=0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时，</a:t>
            </a:r>
            <a:r>
              <a:rPr lang="zh-CN" altLang="en-US" sz="2800"/>
              <a:t> </a:t>
            </a:r>
          </a:p>
        </p:txBody>
      </p:sp>
      <p:graphicFrame>
        <p:nvGraphicFramePr>
          <p:cNvPr id="25602" name="Object 25">
            <a:extLst>
              <a:ext uri="{FF2B5EF4-FFF2-40B4-BE49-F238E27FC236}">
                <a16:creationId xmlns:a16="http://schemas.microsoft.com/office/drawing/2014/main" id="{D088B8D9-753A-4507-8090-D256D6FEC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981200"/>
          <a:ext cx="19288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19288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2" name="Group 26">
            <a:extLst>
              <a:ext uri="{FF2B5EF4-FFF2-40B4-BE49-F238E27FC236}">
                <a16:creationId xmlns:a16="http://schemas.microsoft.com/office/drawing/2014/main" id="{2ED49B8E-51B9-4ADD-8410-60DE26C0E6D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43200"/>
            <a:ext cx="3581400" cy="1054100"/>
            <a:chOff x="720" y="1728"/>
            <a:chExt cx="2256" cy="664"/>
          </a:xfrm>
        </p:grpSpPr>
        <p:sp>
          <p:nvSpPr>
            <p:cNvPr id="25625" name="Text Box 27">
              <a:extLst>
                <a:ext uri="{FF2B5EF4-FFF2-40B4-BE49-F238E27FC236}">
                  <a16:creationId xmlns:a16="http://schemas.microsoft.com/office/drawing/2014/main" id="{17C22039-69E9-4EDE-A9DF-63507D655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由式</a:t>
              </a:r>
              <a:r>
                <a:rPr lang="zh-CN" altLang="en-US" sz="2800"/>
                <a:t>     </a:t>
              </a:r>
              <a:r>
                <a:rPr lang="en-US" altLang="zh-CN" i="1"/>
                <a:t>x</a:t>
              </a:r>
              <a:r>
                <a:rPr lang="en-US" altLang="zh-CN" baseline="-30000"/>
                <a:t>0</a:t>
              </a:r>
              <a:r>
                <a:rPr lang="en-US" altLang="zh-CN"/>
                <a:t> = </a:t>
              </a:r>
              <a:r>
                <a:rPr lang="en-US" altLang="zh-CN" i="1"/>
                <a:t>A</a:t>
              </a:r>
              <a:r>
                <a:rPr lang="en-US" altLang="zh-CN"/>
                <a:t> cos </a:t>
              </a:r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/>
                <a:t> </a:t>
              </a:r>
            </a:p>
          </p:txBody>
        </p:sp>
        <p:sp>
          <p:nvSpPr>
            <p:cNvPr id="25626" name="Text Box 28">
              <a:extLst>
                <a:ext uri="{FF2B5EF4-FFF2-40B4-BE49-F238E27FC236}">
                  <a16:creationId xmlns:a16="http://schemas.microsoft.com/office/drawing/2014/main" id="{DCF44B07-BC91-421F-BD81-1D8590718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v</a:t>
              </a:r>
              <a:r>
                <a:rPr lang="en-US" altLang="zh-CN" baseline="-30000"/>
                <a:t>0</a:t>
              </a:r>
              <a:r>
                <a:rPr lang="en-US" altLang="zh-CN"/>
                <a:t> = </a:t>
              </a:r>
              <a:r>
                <a:rPr lang="en-US" altLang="zh-CN">
                  <a:sym typeface="Symbol" panose="05050102010706020507" pitchFamily="18" charset="2"/>
                </a:rPr>
                <a:t></a:t>
              </a:r>
              <a:r>
                <a:rPr lang="en-US" altLang="zh-CN" i="1"/>
                <a:t>A</a:t>
              </a:r>
              <a:r>
                <a:rPr lang="en-US" altLang="zh-CN" i="1">
                  <a:sym typeface="Symbol" panose="05050102010706020507" pitchFamily="18" charset="2"/>
                </a:rPr>
                <a:t></a:t>
              </a:r>
              <a:r>
                <a:rPr lang="en-US" altLang="zh-CN" i="1"/>
                <a:t> </a:t>
              </a:r>
              <a:r>
                <a:rPr lang="en-US" altLang="zh-CN"/>
                <a:t>sin </a:t>
              </a:r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25606" name="Object 29">
              <a:extLst>
                <a:ext uri="{FF2B5EF4-FFF2-40B4-BE49-F238E27FC236}">
                  <a16:creationId xmlns:a16="http://schemas.microsoft.com/office/drawing/2014/main" id="{8807CD1F-8B11-42D9-883B-619CE8DF5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872"/>
            <a:ext cx="24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872"/>
                          <a:ext cx="24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3" name="Group 30">
            <a:extLst>
              <a:ext uri="{FF2B5EF4-FFF2-40B4-BE49-F238E27FC236}">
                <a16:creationId xmlns:a16="http://schemas.microsoft.com/office/drawing/2014/main" id="{135CB718-2478-4D84-9A34-6624B05648B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657600"/>
            <a:ext cx="2209800" cy="876300"/>
            <a:chOff x="720" y="2304"/>
            <a:chExt cx="1392" cy="552"/>
          </a:xfrm>
        </p:grpSpPr>
        <p:sp>
          <p:nvSpPr>
            <p:cNvPr id="25624" name="Text Box 31">
              <a:extLst>
                <a:ext uri="{FF2B5EF4-FFF2-40B4-BE49-F238E27FC236}">
                  <a16:creationId xmlns:a16="http://schemas.microsoft.com/office/drawing/2014/main" id="{8407CCC4-5DF1-4CC8-BBC2-BA758840A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4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解得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25605" name="Object 32">
              <a:extLst>
                <a:ext uri="{FF2B5EF4-FFF2-40B4-BE49-F238E27FC236}">
                  <a16:creationId xmlns:a16="http://schemas.microsoft.com/office/drawing/2014/main" id="{0877E8D3-992F-4C94-B61A-B8CF16C8C8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304"/>
            <a:ext cx="67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r:id="rId7" imgW="431613" imgH="355446" progId="Equation.3">
                    <p:embed/>
                  </p:oleObj>
                </mc:Choice>
                <mc:Fallback>
                  <p:oleObj r:id="rId7" imgW="431613" imgH="35544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04"/>
                          <a:ext cx="672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4" name="Group 33">
            <a:extLst>
              <a:ext uri="{FF2B5EF4-FFF2-40B4-BE49-F238E27FC236}">
                <a16:creationId xmlns:a16="http://schemas.microsoft.com/office/drawing/2014/main" id="{52A564E5-97F2-4D52-A1D4-54045FBACF7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21163"/>
            <a:ext cx="5368925" cy="973137"/>
            <a:chOff x="768" y="2659"/>
            <a:chExt cx="3382" cy="613"/>
          </a:xfrm>
        </p:grpSpPr>
        <p:grpSp>
          <p:nvGrpSpPr>
            <p:cNvPr id="25621" name="Group 34">
              <a:extLst>
                <a:ext uri="{FF2B5EF4-FFF2-40B4-BE49-F238E27FC236}">
                  <a16:creationId xmlns:a16="http://schemas.microsoft.com/office/drawing/2014/main" id="{7426FE64-E2A4-4576-A787-1CA1357F8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659"/>
              <a:ext cx="3054" cy="613"/>
              <a:chOff x="768" y="2659"/>
              <a:chExt cx="3054" cy="613"/>
            </a:xfrm>
          </p:grpSpPr>
          <p:graphicFrame>
            <p:nvGraphicFramePr>
              <p:cNvPr id="25604" name="Object 35">
                <a:extLst>
                  <a:ext uri="{FF2B5EF4-FFF2-40B4-BE49-F238E27FC236}">
                    <a16:creationId xmlns:a16="http://schemas.microsoft.com/office/drawing/2014/main" id="{6FD667A0-C678-44FB-9077-A34821CD46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59" y="2659"/>
              <a:ext cx="2263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8" name="Equation" r:id="rId9" imgW="1346040" imgH="393480" progId="Equation.3">
                      <p:embed/>
                    </p:oleObj>
                  </mc:Choice>
                  <mc:Fallback>
                    <p:oleObj name="Equation" r:id="rId9" imgW="1346040" imgH="3934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9" y="2659"/>
                            <a:ext cx="2263" cy="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3" name="Text Box 36">
                <a:extLst>
                  <a:ext uri="{FF2B5EF4-FFF2-40B4-BE49-F238E27FC236}">
                    <a16:creationId xmlns:a16="http://schemas.microsoft.com/office/drawing/2014/main" id="{6BD4DB8F-4D25-4567-B6E7-011198E73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6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宋体" panose="02010600030101010101" pitchFamily="2" charset="-122"/>
                  </a:rPr>
                  <a:t>所以</a:t>
                </a:r>
                <a:r>
                  <a:rPr lang="zh-CN" altLang="en-US"/>
                  <a:t> </a:t>
                </a:r>
              </a:p>
            </p:txBody>
          </p:sp>
        </p:grpSp>
        <p:sp>
          <p:nvSpPr>
            <p:cNvPr id="25622" name="Text Box 37">
              <a:extLst>
                <a:ext uri="{FF2B5EF4-FFF2-40B4-BE49-F238E27FC236}">
                  <a16:creationId xmlns:a16="http://schemas.microsoft.com/office/drawing/2014/main" id="{E570BE32-6AE3-4B3C-A1EB-85F394406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2784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accent2"/>
                  </a:solidFill>
                  <a:latin typeface="宋体" panose="02010600030101010101" pitchFamily="2" charset="-122"/>
                </a:rPr>
                <a:t>m</a:t>
              </a:r>
              <a:r>
                <a:rPr lang="en-US" altLang="zh-CN" sz="2800" b="0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25615" name="Text Box 38">
            <a:extLst>
              <a:ext uri="{FF2B5EF4-FFF2-40B4-BE49-F238E27FC236}">
                <a16:creationId xmlns:a16="http://schemas.microsoft.com/office/drawing/2014/main" id="{5D9B3432-CDD7-4615-8DE2-2CFD6436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又由曲线知 当 </a:t>
            </a:r>
            <a:r>
              <a:rPr lang="en-US" altLang="zh-CN" sz="2800" b="0" i="1"/>
              <a:t>t </a:t>
            </a:r>
            <a:r>
              <a:rPr lang="en-US" altLang="zh-CN" sz="2800" b="0">
                <a:latin typeface="宋体" panose="02010600030101010101" pitchFamily="2" charset="-122"/>
              </a:rPr>
              <a:t>=1s </a:t>
            </a:r>
            <a:r>
              <a:rPr lang="zh-CN" altLang="en-US" sz="2800">
                <a:latin typeface="宋体" panose="02010600030101010101" pitchFamily="2" charset="-122"/>
              </a:rPr>
              <a:t>时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 b="0" i="1"/>
              <a:t>x </a:t>
            </a:r>
            <a:r>
              <a:rPr lang="en-US" altLang="zh-CN" sz="2800" b="0">
                <a:latin typeface="宋体" panose="02010600030101010101" pitchFamily="2" charset="-122"/>
              </a:rPr>
              <a:t>=0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代入上式得</a:t>
            </a:r>
            <a:r>
              <a:rPr lang="zh-CN" altLang="en-US"/>
              <a:t> </a:t>
            </a:r>
          </a:p>
        </p:txBody>
      </p:sp>
      <p:grpSp>
        <p:nvGrpSpPr>
          <p:cNvPr id="25616" name="Group 39">
            <a:extLst>
              <a:ext uri="{FF2B5EF4-FFF2-40B4-BE49-F238E27FC236}">
                <a16:creationId xmlns:a16="http://schemas.microsoft.com/office/drawing/2014/main" id="{6213A960-F33D-4CA4-A616-525CC013C92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62600"/>
            <a:ext cx="4267200" cy="885825"/>
            <a:chOff x="1392" y="3504"/>
            <a:chExt cx="2688" cy="558"/>
          </a:xfrm>
        </p:grpSpPr>
        <p:graphicFrame>
          <p:nvGraphicFramePr>
            <p:cNvPr id="25603" name="Object 40">
              <a:extLst>
                <a:ext uri="{FF2B5EF4-FFF2-40B4-BE49-F238E27FC236}">
                  <a16:creationId xmlns:a16="http://schemas.microsoft.com/office/drawing/2014/main" id="{DF5A1BC3-293F-494E-9B9F-BD2E20AC9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504"/>
            <a:ext cx="206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r:id="rId11" imgW="1307532" imgH="355446" progId="Equation.3">
                    <p:embed/>
                  </p:oleObj>
                </mc:Choice>
                <mc:Fallback>
                  <p:oleObj r:id="rId11" imgW="1307532" imgH="35544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04"/>
                          <a:ext cx="2064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Text Box 41">
              <a:extLst>
                <a:ext uri="{FF2B5EF4-FFF2-40B4-BE49-F238E27FC236}">
                  <a16:creationId xmlns:a16="http://schemas.microsoft.com/office/drawing/2014/main" id="{C5D821FF-3171-47F8-BB78-3BDE6D813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latin typeface="宋体" panose="02010600030101010101" pitchFamily="2" charset="-122"/>
                </a:rPr>
                <a:t>m</a:t>
              </a:r>
              <a:r>
                <a:rPr lang="en-US" altLang="zh-CN" sz="2800" b="0"/>
                <a:t> </a:t>
              </a:r>
            </a:p>
          </p:txBody>
        </p:sp>
      </p:grpSp>
      <p:grpSp>
        <p:nvGrpSpPr>
          <p:cNvPr id="25617" name="Group 42">
            <a:extLst>
              <a:ext uri="{FF2B5EF4-FFF2-40B4-BE49-F238E27FC236}">
                <a16:creationId xmlns:a16="http://schemas.microsoft.com/office/drawing/2014/main" id="{BDFC8F28-6357-4947-9107-E2E3D8E58332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25618" name="AutoShape 43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D4527D25-B46C-424E-BEBB-AD25425F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9" name="AutoShape 4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C45FADE6-6351-4FFA-8334-B597DF61F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0" name="Group 2">
            <a:extLst>
              <a:ext uri="{FF2B5EF4-FFF2-40B4-BE49-F238E27FC236}">
                <a16:creationId xmlns:a16="http://schemas.microsoft.com/office/drawing/2014/main" id="{129BA0D9-A7BB-4380-96F6-4BDAEC0AD19B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17463"/>
            <a:ext cx="6596062" cy="1125537"/>
            <a:chOff x="519" y="11"/>
            <a:chExt cx="4155" cy="709"/>
          </a:xfrm>
        </p:grpSpPr>
        <p:grpSp>
          <p:nvGrpSpPr>
            <p:cNvPr id="26638" name="Group 3">
              <a:extLst>
                <a:ext uri="{FF2B5EF4-FFF2-40B4-BE49-F238E27FC236}">
                  <a16:creationId xmlns:a16="http://schemas.microsoft.com/office/drawing/2014/main" id="{836C1C98-2879-40B6-AB0A-9D7380344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1"/>
              <a:ext cx="3090" cy="709"/>
              <a:chOff x="2160" y="11"/>
              <a:chExt cx="3090" cy="709"/>
            </a:xfrm>
          </p:grpSpPr>
          <p:sp>
            <p:nvSpPr>
              <p:cNvPr id="26641" name="Text Box 4">
                <a:extLst>
                  <a:ext uri="{FF2B5EF4-FFF2-40B4-BE49-F238E27FC236}">
                    <a16:creationId xmlns:a16="http://schemas.microsoft.com/office/drawing/2014/main" id="{85DE803A-E9E7-4AF9-9215-90E5A9209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宋体" panose="02010600030101010101" pitchFamily="2" charset="-122"/>
                  </a:rPr>
                  <a:t>所以</a:t>
                </a:r>
                <a:r>
                  <a:rPr lang="zh-CN" altLang="en-US"/>
                  <a:t> </a:t>
                </a:r>
              </a:p>
            </p:txBody>
          </p:sp>
          <p:graphicFrame>
            <p:nvGraphicFramePr>
              <p:cNvPr id="26629" name="Object 5">
                <a:extLst>
                  <a:ext uri="{FF2B5EF4-FFF2-40B4-BE49-F238E27FC236}">
                    <a16:creationId xmlns:a16="http://schemas.microsoft.com/office/drawing/2014/main" id="{8F108BE1-9EDC-4342-B4A4-9788C610FD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11"/>
              <a:ext cx="2466" cy="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2" name="Equation" r:id="rId3" imgW="1346040" imgH="393480" progId="Equation.3">
                      <p:embed/>
                    </p:oleObj>
                  </mc:Choice>
                  <mc:Fallback>
                    <p:oleObj name="Equation" r:id="rId3" imgW="1346040" imgH="3934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1"/>
                            <a:ext cx="2466" cy="7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9" name="Group 6">
              <a:extLst>
                <a:ext uri="{FF2B5EF4-FFF2-40B4-BE49-F238E27FC236}">
                  <a16:creationId xmlns:a16="http://schemas.microsoft.com/office/drawing/2014/main" id="{9FF39B79-0DDF-4CB9-AC22-D64A6E040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" y="249"/>
              <a:ext cx="921" cy="327"/>
              <a:chOff x="576" y="336"/>
              <a:chExt cx="921" cy="327"/>
            </a:xfrm>
          </p:grpSpPr>
          <p:sp>
            <p:nvSpPr>
              <p:cNvPr id="26640" name="Text Box 7">
                <a:extLst>
                  <a:ext uri="{FF2B5EF4-FFF2-40B4-BE49-F238E27FC236}">
                    <a16:creationId xmlns:a16="http://schemas.microsoft.com/office/drawing/2014/main" id="{13960A67-5D7A-45B8-B665-249CD410B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3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宋体" panose="02010600030101010101" pitchFamily="2" charset="-122"/>
                  </a:rPr>
                  <a:t>因</a:t>
                </a:r>
                <a:r>
                  <a:rPr lang="zh-CN" altLang="en-US"/>
                  <a:t> </a:t>
                </a:r>
              </a:p>
            </p:txBody>
          </p:sp>
          <p:graphicFrame>
            <p:nvGraphicFramePr>
              <p:cNvPr id="26628" name="Object 8">
                <a:extLst>
                  <a:ext uri="{FF2B5EF4-FFF2-40B4-BE49-F238E27FC236}">
                    <a16:creationId xmlns:a16="http://schemas.microsoft.com/office/drawing/2014/main" id="{2085999C-4A6B-4867-9105-127DA8A799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336"/>
              <a:ext cx="537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3" name="Equation" r:id="rId5" imgW="317160" imgH="152280" progId="Equation.3">
                      <p:embed/>
                    </p:oleObj>
                  </mc:Choice>
                  <mc:Fallback>
                    <p:oleObj name="Equation" r:id="rId5" imgW="317160" imgH="1522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36"/>
                            <a:ext cx="537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631" name="Group 9">
            <a:extLst>
              <a:ext uri="{FF2B5EF4-FFF2-40B4-BE49-F238E27FC236}">
                <a16:creationId xmlns:a16="http://schemas.microsoft.com/office/drawing/2014/main" id="{5B726AA8-0DC6-4A05-AC72-9E66A2D5BE7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5486400" cy="939800"/>
            <a:chOff x="576" y="768"/>
            <a:chExt cx="3456" cy="592"/>
          </a:xfrm>
        </p:grpSpPr>
        <p:sp>
          <p:nvSpPr>
            <p:cNvPr id="26637" name="Text Box 10">
              <a:extLst>
                <a:ext uri="{FF2B5EF4-FFF2-40B4-BE49-F238E27FC236}">
                  <a16:creationId xmlns:a16="http://schemas.microsoft.com/office/drawing/2014/main" id="{36B13B77-5AC7-4E32-9A5C-8F0CFC254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即</a:t>
              </a:r>
              <a:endParaRPr lang="zh-CN" altLang="en-US"/>
            </a:p>
          </p:txBody>
        </p:sp>
        <p:graphicFrame>
          <p:nvGraphicFramePr>
            <p:cNvPr id="26627" name="Object 11">
              <a:extLst>
                <a:ext uri="{FF2B5EF4-FFF2-40B4-BE49-F238E27FC236}">
                  <a16:creationId xmlns:a16="http://schemas.microsoft.com/office/drawing/2014/main" id="{998DD1C4-132F-48D6-84F1-7E7B6FEB5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68"/>
            <a:ext cx="292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r:id="rId7" imgW="1739900" imgH="355600" progId="Equation.3">
                    <p:embed/>
                  </p:oleObj>
                </mc:Choice>
                <mc:Fallback>
                  <p:oleObj r:id="rId7" imgW="1739900" imgH="355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2928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2" name="Group 12">
            <a:extLst>
              <a:ext uri="{FF2B5EF4-FFF2-40B4-BE49-F238E27FC236}">
                <a16:creationId xmlns:a16="http://schemas.microsoft.com/office/drawing/2014/main" id="{002B8D7F-23F1-40E4-AE57-8BF96D19504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63688"/>
            <a:ext cx="8382000" cy="1103312"/>
            <a:chOff x="192" y="985"/>
            <a:chExt cx="5280" cy="695"/>
          </a:xfrm>
        </p:grpSpPr>
        <p:sp>
          <p:nvSpPr>
            <p:cNvPr id="26636" name="Text Box 13">
              <a:extLst>
                <a:ext uri="{FF2B5EF4-FFF2-40B4-BE49-F238E27FC236}">
                  <a16:creationId xmlns:a16="http://schemas.microsoft.com/office/drawing/2014/main" id="{87415F0B-0640-41C1-93A5-EABA9B8A3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61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简谐振动的表达式为</a:t>
              </a:r>
              <a:endParaRPr lang="zh-CN" altLang="en-US"/>
            </a:p>
          </p:txBody>
        </p:sp>
        <p:graphicFrame>
          <p:nvGraphicFramePr>
            <p:cNvPr id="26626" name="Object 14">
              <a:extLst>
                <a:ext uri="{FF2B5EF4-FFF2-40B4-BE49-F238E27FC236}">
                  <a16:creationId xmlns:a16="http://schemas.microsoft.com/office/drawing/2014/main" id="{E941104F-855C-407D-B308-D8CBE93D75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9" y="985"/>
            <a:ext cx="3173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5" name="Equation" r:id="rId9" imgW="2006280" imgH="393480" progId="Equation.3">
                    <p:embed/>
                  </p:oleObj>
                </mc:Choice>
                <mc:Fallback>
                  <p:oleObj name="Equation" r:id="rId9" imgW="200628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985"/>
                          <a:ext cx="3173" cy="6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3" name="Group 22">
            <a:extLst>
              <a:ext uri="{FF2B5EF4-FFF2-40B4-BE49-F238E27FC236}">
                <a16:creationId xmlns:a16="http://schemas.microsoft.com/office/drawing/2014/main" id="{6A6309D8-3C58-4FF2-A036-B8DD69E43C66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26634" name="AutoShape 23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FB55215E-E020-40E6-95D8-E580F6337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5" name="AutoShape 2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7E04EBEC-AB98-4191-AB9D-09F1261AA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A8A928CC-BDF2-4CD9-A1F3-FB590F286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611188"/>
            <a:ext cx="73628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4]</a:t>
            </a:r>
            <a:r>
              <a:rPr lang="en-US" altLang="zh-CN"/>
              <a:t>  </a:t>
            </a:r>
            <a:r>
              <a:rPr lang="zh-CN" altLang="en-US"/>
              <a:t>如图右方表示 某简谐振动的 </a:t>
            </a:r>
            <a:r>
              <a:rPr lang="en-US" altLang="zh-CN" i="1"/>
              <a:t>x-t </a:t>
            </a:r>
            <a:r>
              <a:rPr lang="zh-CN" altLang="en-US"/>
              <a:t>图，试用作图方法画出 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时刻的旋转矢量的位置</a:t>
            </a:r>
            <a:r>
              <a:rPr lang="en-US" altLang="zh-CN"/>
              <a:t>.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B46BEA91-D8E7-4E74-A37A-EF7F6EE3AAA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362200"/>
            <a:ext cx="2667000" cy="1816100"/>
            <a:chOff x="3044" y="1099"/>
            <a:chExt cx="1680" cy="1144"/>
          </a:xfrm>
        </p:grpSpPr>
        <p:sp>
          <p:nvSpPr>
            <p:cNvPr id="42008" name="Text Box 4">
              <a:extLst>
                <a:ext uri="{FF2B5EF4-FFF2-40B4-BE49-F238E27FC236}">
                  <a16:creationId xmlns:a16="http://schemas.microsoft.com/office/drawing/2014/main" id="{E203A53E-1E5A-4529-AD4F-D57011F23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184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t</a:t>
              </a:r>
            </a:p>
          </p:txBody>
        </p:sp>
        <p:sp>
          <p:nvSpPr>
            <p:cNvPr id="42009" name="Rectangle 5">
              <a:extLst>
                <a:ext uri="{FF2B5EF4-FFF2-40B4-BE49-F238E27FC236}">
                  <a16:creationId xmlns:a16="http://schemas.microsoft.com/office/drawing/2014/main" id="{AFE1CBF2-2A0B-45BD-B9B7-CBC9B46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10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</a:t>
              </a:r>
              <a:endParaRPr lang="en-US" altLang="zh-CN" b="0" i="1"/>
            </a:p>
          </p:txBody>
        </p:sp>
        <p:sp>
          <p:nvSpPr>
            <p:cNvPr id="42010" name="Line 6">
              <a:extLst>
                <a:ext uri="{FF2B5EF4-FFF2-40B4-BE49-F238E27FC236}">
                  <a16:creationId xmlns:a16="http://schemas.microsoft.com/office/drawing/2014/main" id="{DA229B25-4E0B-436D-B682-E68FE4B82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84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7">
              <a:extLst>
                <a:ext uri="{FF2B5EF4-FFF2-40B4-BE49-F238E27FC236}">
                  <a16:creationId xmlns:a16="http://schemas.microsoft.com/office/drawing/2014/main" id="{5B993ABE-AD3B-45B8-AB72-E00985524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9" y="1219"/>
              <a:ext cx="0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Text Box 8">
              <a:extLst>
                <a:ext uri="{FF2B5EF4-FFF2-40B4-BE49-F238E27FC236}">
                  <a16:creationId xmlns:a16="http://schemas.microsoft.com/office/drawing/2014/main" id="{C111F3BF-A6A1-4B61-A2DE-DE79A15F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7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42013" name="Freeform 9">
              <a:extLst>
                <a:ext uri="{FF2B5EF4-FFF2-40B4-BE49-F238E27FC236}">
                  <a16:creationId xmlns:a16="http://schemas.microsoft.com/office/drawing/2014/main" id="{10EF78EE-0A2D-4A04-A9FC-EEE5ACA0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1423"/>
              <a:ext cx="1135" cy="717"/>
            </a:xfrm>
            <a:custGeom>
              <a:avLst/>
              <a:gdLst>
                <a:gd name="T0" fmla="*/ 0 w 1135"/>
                <a:gd name="T1" fmla="*/ 170 h 717"/>
                <a:gd name="T2" fmla="*/ 110 w 1135"/>
                <a:gd name="T3" fmla="*/ 43 h 717"/>
                <a:gd name="T4" fmla="*/ 319 w 1135"/>
                <a:gd name="T5" fmla="*/ 427 h 717"/>
                <a:gd name="T6" fmla="*/ 511 w 1135"/>
                <a:gd name="T7" fmla="*/ 715 h 717"/>
                <a:gd name="T8" fmla="*/ 723 w 1135"/>
                <a:gd name="T9" fmla="*/ 417 h 717"/>
                <a:gd name="T10" fmla="*/ 955 w 1135"/>
                <a:gd name="T11" fmla="*/ 66 h 717"/>
                <a:gd name="T12" fmla="*/ 1135 w 1135"/>
                <a:gd name="T13" fmla="*/ 427 h 7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5"/>
                <a:gd name="T22" fmla="*/ 0 h 717"/>
                <a:gd name="T23" fmla="*/ 1135 w 1135"/>
                <a:gd name="T24" fmla="*/ 717 h 7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5" h="717">
                  <a:moveTo>
                    <a:pt x="0" y="170"/>
                  </a:moveTo>
                  <a:cubicBezTo>
                    <a:pt x="17" y="150"/>
                    <a:pt x="57" y="0"/>
                    <a:pt x="110" y="43"/>
                  </a:cubicBezTo>
                  <a:cubicBezTo>
                    <a:pt x="163" y="86"/>
                    <a:pt x="252" y="315"/>
                    <a:pt x="319" y="427"/>
                  </a:cubicBezTo>
                  <a:cubicBezTo>
                    <a:pt x="386" y="539"/>
                    <a:pt x="444" y="717"/>
                    <a:pt x="511" y="715"/>
                  </a:cubicBezTo>
                  <a:cubicBezTo>
                    <a:pt x="578" y="713"/>
                    <a:pt x="649" y="525"/>
                    <a:pt x="723" y="417"/>
                  </a:cubicBezTo>
                  <a:cubicBezTo>
                    <a:pt x="797" y="309"/>
                    <a:pt x="886" y="64"/>
                    <a:pt x="955" y="66"/>
                  </a:cubicBezTo>
                  <a:cubicBezTo>
                    <a:pt x="1024" y="68"/>
                    <a:pt x="1097" y="352"/>
                    <a:pt x="1135" y="427"/>
                  </a:cubicBezTo>
                </a:path>
              </a:pathLst>
            </a:custGeom>
            <a:noFill/>
            <a:ln w="317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10">
              <a:extLst>
                <a:ext uri="{FF2B5EF4-FFF2-40B4-BE49-F238E27FC236}">
                  <a16:creationId xmlns:a16="http://schemas.microsoft.com/office/drawing/2014/main" id="{49612DBB-34BC-4FD0-A170-C36E47A77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1593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1">
              <a:extLst>
                <a:ext uri="{FF2B5EF4-FFF2-40B4-BE49-F238E27FC236}">
                  <a16:creationId xmlns:a16="http://schemas.microsoft.com/office/drawing/2014/main" id="{38A1BB7A-28AD-435B-877D-A115E66CE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833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Text Box 12">
              <a:extLst>
                <a:ext uri="{FF2B5EF4-FFF2-40B4-BE49-F238E27FC236}">
                  <a16:creationId xmlns:a16="http://schemas.microsoft.com/office/drawing/2014/main" id="{F7A225F4-DE27-4C92-AB3B-A684D3B5F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1569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en-US" altLang="zh-CN" i="1"/>
                <a:t>t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42017" name="Text Box 13">
              <a:extLst>
                <a:ext uri="{FF2B5EF4-FFF2-40B4-BE49-F238E27FC236}">
                  <a16:creationId xmlns:a16="http://schemas.microsoft.com/office/drawing/2014/main" id="{64046272-6C40-4C2E-A31D-627BEE4D1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1559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en-US" altLang="zh-CN" i="1"/>
                <a:t>t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42018" name="Oval 14">
              <a:extLst>
                <a:ext uri="{FF2B5EF4-FFF2-40B4-BE49-F238E27FC236}">
                  <a16:creationId xmlns:a16="http://schemas.microsoft.com/office/drawing/2014/main" id="{47100D8A-2BE0-42C0-80D3-4BA0D8EC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98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9" name="Oval 15">
              <a:extLst>
                <a:ext uri="{FF2B5EF4-FFF2-40B4-BE49-F238E27FC236}">
                  <a16:creationId xmlns:a16="http://schemas.microsoft.com/office/drawing/2014/main" id="{54A1A7C7-98B0-4C3F-8424-2720D9BDF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54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20" name="Text Box 16">
              <a:extLst>
                <a:ext uri="{FF2B5EF4-FFF2-40B4-BE49-F238E27FC236}">
                  <a16:creationId xmlns:a16="http://schemas.microsoft.com/office/drawing/2014/main" id="{9EE55306-1B95-4477-9C60-8F49E11C2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32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42021" name="Text Box 17">
              <a:extLst>
                <a:ext uri="{FF2B5EF4-FFF2-40B4-BE49-F238E27FC236}">
                  <a16:creationId xmlns:a16="http://schemas.microsoft.com/office/drawing/2014/main" id="{31584F74-63DA-44C1-9C2C-CFC9486AA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1955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sp>
        <p:nvSpPr>
          <p:cNvPr id="41988" name="Oval 18">
            <a:extLst>
              <a:ext uri="{FF2B5EF4-FFF2-40B4-BE49-F238E27FC236}">
                <a16:creationId xmlns:a16="http://schemas.microsoft.com/office/drawing/2014/main" id="{BF4DAB69-E38B-44B1-808C-855B306B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2909888"/>
            <a:ext cx="1235075" cy="11509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9" name="Line 19">
            <a:extLst>
              <a:ext uri="{FF2B5EF4-FFF2-40B4-BE49-F238E27FC236}">
                <a16:creationId xmlns:a16="http://schemas.microsoft.com/office/drawing/2014/main" id="{477D4AA1-4B97-4BF8-B899-6DA37DFD9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8263" y="3098800"/>
            <a:ext cx="21383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20">
            <a:extLst>
              <a:ext uri="{FF2B5EF4-FFF2-40B4-BE49-F238E27FC236}">
                <a16:creationId xmlns:a16="http://schemas.microsoft.com/office/drawing/2014/main" id="{A3E8C6F3-9526-4191-98E1-28724B0A6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3013" y="3803650"/>
            <a:ext cx="2898775" cy="238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1" name="Group 21">
            <a:extLst>
              <a:ext uri="{FF2B5EF4-FFF2-40B4-BE49-F238E27FC236}">
                <a16:creationId xmlns:a16="http://schemas.microsoft.com/office/drawing/2014/main" id="{9590F80F-8034-45A4-A08C-8E2F50B73FA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8400"/>
            <a:ext cx="404813" cy="1871663"/>
            <a:chOff x="1680" y="1536"/>
            <a:chExt cx="255" cy="1179"/>
          </a:xfrm>
        </p:grpSpPr>
        <p:sp>
          <p:nvSpPr>
            <p:cNvPr id="42005" name="Line 22">
              <a:extLst>
                <a:ext uri="{FF2B5EF4-FFF2-40B4-BE49-F238E27FC236}">
                  <a16:creationId xmlns:a16="http://schemas.microsoft.com/office/drawing/2014/main" id="{D3486AA3-2345-450C-BFA9-034A54663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5" y="1645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Rectangle 23">
              <a:extLst>
                <a:ext uri="{FF2B5EF4-FFF2-40B4-BE49-F238E27FC236}">
                  <a16:creationId xmlns:a16="http://schemas.microsoft.com/office/drawing/2014/main" id="{0228B194-957C-45C4-8977-17518AFD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</a:t>
              </a:r>
              <a:endParaRPr lang="en-US" altLang="zh-CN" b="0" i="1"/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98449F88-40F1-41C5-A055-FA740EBD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9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</p:grpSp>
      <p:grpSp>
        <p:nvGrpSpPr>
          <p:cNvPr id="41992" name="Group 25">
            <a:extLst>
              <a:ext uri="{FF2B5EF4-FFF2-40B4-BE49-F238E27FC236}">
                <a16:creationId xmlns:a16="http://schemas.microsoft.com/office/drawing/2014/main" id="{A615ADD8-CE70-4E1F-90C9-51B06E5AE56E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2746375"/>
            <a:ext cx="779462" cy="782638"/>
            <a:chOff x="1437" y="1730"/>
            <a:chExt cx="491" cy="493"/>
          </a:xfrm>
        </p:grpSpPr>
        <p:sp>
          <p:nvSpPr>
            <p:cNvPr id="42003" name="Line 26">
              <a:extLst>
                <a:ext uri="{FF2B5EF4-FFF2-40B4-BE49-F238E27FC236}">
                  <a16:creationId xmlns:a16="http://schemas.microsoft.com/office/drawing/2014/main" id="{29721245-C265-415E-A25E-5FAB12945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9" y="1915"/>
              <a:ext cx="299" cy="3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Text Box 27">
              <a:extLst>
                <a:ext uri="{FF2B5EF4-FFF2-40B4-BE49-F238E27FC236}">
                  <a16:creationId xmlns:a16="http://schemas.microsoft.com/office/drawing/2014/main" id="{90AF4B85-1C1E-4D3F-B441-55A83AA41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173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</p:grpSp>
      <p:sp>
        <p:nvSpPr>
          <p:cNvPr id="41993" name="Line 28">
            <a:extLst>
              <a:ext uri="{FF2B5EF4-FFF2-40B4-BE49-F238E27FC236}">
                <a16:creationId xmlns:a16="http://schemas.microsoft.com/office/drawing/2014/main" id="{E3AA39A8-5286-4646-B7EE-395C65C08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0850" y="3543300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4" name="Group 29">
            <a:extLst>
              <a:ext uri="{FF2B5EF4-FFF2-40B4-BE49-F238E27FC236}">
                <a16:creationId xmlns:a16="http://schemas.microsoft.com/office/drawing/2014/main" id="{7F133B5E-A13B-4DDD-ABC6-11D6B44A0A8F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644775"/>
            <a:ext cx="1095375" cy="871538"/>
            <a:chOff x="1937" y="1666"/>
            <a:chExt cx="690" cy="549"/>
          </a:xfrm>
        </p:grpSpPr>
        <p:sp>
          <p:nvSpPr>
            <p:cNvPr id="42001" name="Line 30">
              <a:extLst>
                <a:ext uri="{FF2B5EF4-FFF2-40B4-BE49-F238E27FC236}">
                  <a16:creationId xmlns:a16="http://schemas.microsoft.com/office/drawing/2014/main" id="{735CCA4B-ADC9-4D5E-984C-6758CDC17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7" y="1945"/>
              <a:ext cx="269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Text Box 31">
              <a:extLst>
                <a:ext uri="{FF2B5EF4-FFF2-40B4-BE49-F238E27FC236}">
                  <a16:creationId xmlns:a16="http://schemas.microsoft.com/office/drawing/2014/main" id="{2122FAE3-9A08-4D0E-9964-E1F8F2011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1666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  <a:r>
                <a:rPr lang="en-US" altLang="zh-CN" i="1">
                  <a:sym typeface="Symbol" panose="05050102010706020507" pitchFamily="18" charset="2"/>
                </a:rPr>
                <a:t>   </a:t>
              </a:r>
              <a:endParaRPr lang="en-US" altLang="zh-CN" i="1"/>
            </a:p>
          </p:txBody>
        </p:sp>
      </p:grpSp>
      <p:grpSp>
        <p:nvGrpSpPr>
          <p:cNvPr id="41995" name="Group 32">
            <a:extLst>
              <a:ext uri="{FF2B5EF4-FFF2-40B4-BE49-F238E27FC236}">
                <a16:creationId xmlns:a16="http://schemas.microsoft.com/office/drawing/2014/main" id="{31849E13-5709-4CE8-A141-AA4958351819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3516313"/>
            <a:ext cx="1752600" cy="711200"/>
            <a:chOff x="1317" y="2215"/>
            <a:chExt cx="1104" cy="448"/>
          </a:xfrm>
        </p:grpSpPr>
        <p:sp>
          <p:nvSpPr>
            <p:cNvPr id="41997" name="Line 33">
              <a:extLst>
                <a:ext uri="{FF2B5EF4-FFF2-40B4-BE49-F238E27FC236}">
                  <a16:creationId xmlns:a16="http://schemas.microsoft.com/office/drawing/2014/main" id="{E3D7450B-FC58-438F-8B63-7FC13C0A6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222"/>
              <a:ext cx="306" cy="1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34">
              <a:extLst>
                <a:ext uri="{FF2B5EF4-FFF2-40B4-BE49-F238E27FC236}">
                  <a16:creationId xmlns:a16="http://schemas.microsoft.com/office/drawing/2014/main" id="{C5039ED3-CD34-4D00-930A-15F8E08F3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1" y="2215"/>
              <a:ext cx="352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35">
              <a:extLst>
                <a:ext uri="{FF2B5EF4-FFF2-40B4-BE49-F238E27FC236}">
                  <a16:creationId xmlns:a16="http://schemas.microsoft.com/office/drawing/2014/main" id="{CA6453E3-34AD-45C0-B752-89414B953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37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42000" name="Text Box 36">
              <a:extLst>
                <a:ext uri="{FF2B5EF4-FFF2-40B4-BE49-F238E27FC236}">
                  <a16:creationId xmlns:a16="http://schemas.microsoft.com/office/drawing/2014/main" id="{0BD56266-C0DB-4F10-974F-5FC390D0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333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  <a:r>
                <a:rPr lang="en-US" altLang="zh-CN" i="1">
                  <a:sym typeface="Symbol" panose="05050102010706020507" pitchFamily="18" charset="2"/>
                </a:rPr>
                <a:t></a:t>
              </a:r>
              <a:endParaRPr lang="en-US" altLang="zh-CN" i="1"/>
            </a:p>
          </p:txBody>
        </p:sp>
      </p:grpSp>
      <p:sp>
        <p:nvSpPr>
          <p:cNvPr id="41996" name="Text Box 37">
            <a:extLst>
              <a:ext uri="{FF2B5EF4-FFF2-40B4-BE49-F238E27FC236}">
                <a16:creationId xmlns:a16="http://schemas.microsoft.com/office/drawing/2014/main" id="{5BF48A6C-1000-42BD-B960-B88BB9E66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9050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44B9103F-3C62-471B-BC37-D82DAB7B5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349500"/>
            <a:ext cx="5922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§8.3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简谐振动的能量转换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63EF6562-C3AC-49C8-A7D9-54BF9227A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60700"/>
          <a:ext cx="5486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3" imgW="2273040" imgH="393480" progId="Equation.3">
                  <p:embed/>
                </p:oleObj>
              </mc:Choice>
              <mc:Fallback>
                <p:oleObj name="Equation" r:id="rId3" imgW="22730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60700"/>
                        <a:ext cx="5486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3">
            <a:extLst>
              <a:ext uri="{FF2B5EF4-FFF2-40B4-BE49-F238E27FC236}">
                <a16:creationId xmlns:a16="http://schemas.microsoft.com/office/drawing/2014/main" id="{A4BF281C-0E7C-4DFC-AF35-847E285C7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1066800"/>
            <a:ext cx="3248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/>
              <a:t>以水平的弹簧振子为例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F6398832-3C81-4041-A404-444096B4D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6200"/>
          <a:ext cx="3200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5" imgW="1384200" imgH="393480" progId="Equation.3">
                  <p:embed/>
                </p:oleObj>
              </mc:Choice>
              <mc:Fallback>
                <p:oleObj name="Equation" r:id="rId5" imgW="1384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3200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A0E2E093-B857-413A-AF05-3E2363CD0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62400"/>
          <a:ext cx="16557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7" imgW="799920" imgH="253800" progId="Equation.3">
                  <p:embed/>
                </p:oleObj>
              </mc:Choice>
              <mc:Fallback>
                <p:oleObj name="Equation" r:id="rId7" imgW="799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16557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6">
            <a:extLst>
              <a:ext uri="{FF2B5EF4-FFF2-40B4-BE49-F238E27FC236}">
                <a16:creationId xmlns:a16="http://schemas.microsoft.com/office/drawing/2014/main" id="{34174EEC-4E60-404B-9A9A-8EC27E1B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2633663"/>
            <a:ext cx="1101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rgbClr val="FF0000"/>
                </a:solidFill>
              </a:rPr>
              <a:t>动能    </a:t>
            </a:r>
          </a:p>
        </p:txBody>
      </p:sp>
      <p:sp>
        <p:nvSpPr>
          <p:cNvPr id="27659" name="Text Box 7">
            <a:extLst>
              <a:ext uri="{FF2B5EF4-FFF2-40B4-BE49-F238E27FC236}">
                <a16:creationId xmlns:a16="http://schemas.microsoft.com/office/drawing/2014/main" id="{0E2F10CF-2A8D-4F64-80A7-45A3F6D90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"/>
            <a:ext cx="5287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§8.3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简谐振动的能量转换  </a:t>
            </a:r>
          </a:p>
        </p:txBody>
      </p:sp>
      <p:grpSp>
        <p:nvGrpSpPr>
          <p:cNvPr id="27660" name="Group 8">
            <a:extLst>
              <a:ext uri="{FF2B5EF4-FFF2-40B4-BE49-F238E27FC236}">
                <a16:creationId xmlns:a16="http://schemas.microsoft.com/office/drawing/2014/main" id="{EE214514-D242-4383-83CC-3B9E73401D97}"/>
              </a:ext>
            </a:extLst>
          </p:cNvPr>
          <p:cNvGrpSpPr>
            <a:grpSpLocks/>
          </p:cNvGrpSpPr>
          <p:nvPr/>
        </p:nvGrpSpPr>
        <p:grpSpPr bwMode="auto">
          <a:xfrm>
            <a:off x="5311775" y="1046163"/>
            <a:ext cx="2625725" cy="1538287"/>
            <a:chOff x="3331" y="636"/>
            <a:chExt cx="1654" cy="969"/>
          </a:xfrm>
        </p:grpSpPr>
        <p:sp>
          <p:nvSpPr>
            <p:cNvPr id="27662" name="Rectangle 9" descr="横向砖形">
              <a:extLst>
                <a:ext uri="{FF2B5EF4-FFF2-40B4-BE49-F238E27FC236}">
                  <a16:creationId xmlns:a16="http://schemas.microsoft.com/office/drawing/2014/main" id="{E565CE4F-C82E-4A8A-B69B-5D4207E2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40"/>
              <a:ext cx="107" cy="338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3" name="Rectangle 10" descr="宽上对角线">
              <a:extLst>
                <a:ext uri="{FF2B5EF4-FFF2-40B4-BE49-F238E27FC236}">
                  <a16:creationId xmlns:a16="http://schemas.microsoft.com/office/drawing/2014/main" id="{4DA0B203-468A-4DC3-A0D1-5608E398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236"/>
              <a:ext cx="1396" cy="40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4" name="Text Box 11">
              <a:extLst>
                <a:ext uri="{FF2B5EF4-FFF2-40B4-BE49-F238E27FC236}">
                  <a16:creationId xmlns:a16="http://schemas.microsoft.com/office/drawing/2014/main" id="{665CB847-6AE2-465C-B125-8A23A1AAE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1167"/>
              <a:ext cx="21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/>
                <a:t>x</a:t>
              </a:r>
            </a:p>
          </p:txBody>
        </p:sp>
        <p:sp>
          <p:nvSpPr>
            <p:cNvPr id="27665" name="Text Box 12">
              <a:extLst>
                <a:ext uri="{FF2B5EF4-FFF2-40B4-BE49-F238E27FC236}">
                  <a16:creationId xmlns:a16="http://schemas.microsoft.com/office/drawing/2014/main" id="{75CF7B3B-C968-41F8-8895-484C07799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23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/>
                <a:t>O</a:t>
              </a:r>
            </a:p>
          </p:txBody>
        </p:sp>
        <p:sp>
          <p:nvSpPr>
            <p:cNvPr id="27666" name="Line 13">
              <a:extLst>
                <a:ext uri="{FF2B5EF4-FFF2-40B4-BE49-F238E27FC236}">
                  <a16:creationId xmlns:a16="http://schemas.microsoft.com/office/drawing/2014/main" id="{6452AF45-C6D3-42B2-9BAD-99EF8C926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1235"/>
              <a:ext cx="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4">
              <a:extLst>
                <a:ext uri="{FF2B5EF4-FFF2-40B4-BE49-F238E27FC236}">
                  <a16:creationId xmlns:a16="http://schemas.microsoft.com/office/drawing/2014/main" id="{20C19055-01B9-4BE3-B2F9-1B5476482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1" y="1274"/>
              <a:ext cx="1534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6" name="Object 8">
              <a:extLst>
                <a:ext uri="{FF2B5EF4-FFF2-40B4-BE49-F238E27FC236}">
                  <a16:creationId xmlns:a16="http://schemas.microsoft.com/office/drawing/2014/main" id="{0C55C67A-012B-4BDE-B9D0-356A757FF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1" y="970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0" name="公式" r:id="rId9" imgW="164880" imgH="139680" progId="Equation.3">
                    <p:embed/>
                  </p:oleObj>
                </mc:Choice>
                <mc:Fallback>
                  <p:oleObj name="公式" r:id="rId9" imgW="16488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970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Oval 16">
              <a:extLst>
                <a:ext uri="{FF2B5EF4-FFF2-40B4-BE49-F238E27FC236}">
                  <a16:creationId xmlns:a16="http://schemas.microsoft.com/office/drawing/2014/main" id="{15152547-2902-4D1E-96EA-E7052BF9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049"/>
              <a:ext cx="174" cy="1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7669" name="Group 17">
              <a:extLst>
                <a:ext uri="{FF2B5EF4-FFF2-40B4-BE49-F238E27FC236}">
                  <a16:creationId xmlns:a16="http://schemas.microsoft.com/office/drawing/2014/main" id="{19A6CBA9-24B6-4134-B0BB-12CECBA8FD3D}"/>
                </a:ext>
              </a:extLst>
            </p:cNvPr>
            <p:cNvGrpSpPr>
              <a:grpSpLocks/>
            </p:cNvGrpSpPr>
            <p:nvPr/>
          </p:nvGrpSpPr>
          <p:grpSpPr bwMode="auto">
            <a:xfrm rot="-179385">
              <a:off x="3438" y="1060"/>
              <a:ext cx="1009" cy="137"/>
              <a:chOff x="3655" y="724"/>
              <a:chExt cx="1214" cy="165"/>
            </a:xfrm>
          </p:grpSpPr>
          <p:grpSp>
            <p:nvGrpSpPr>
              <p:cNvPr id="27675" name="Group 18">
                <a:extLst>
                  <a:ext uri="{FF2B5EF4-FFF2-40B4-BE49-F238E27FC236}">
                    <a16:creationId xmlns:a16="http://schemas.microsoft.com/office/drawing/2014/main" id="{CD6E867D-EFE6-459A-9BA1-54FF0E68E0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27688" name="Group 19">
                  <a:extLst>
                    <a:ext uri="{FF2B5EF4-FFF2-40B4-BE49-F238E27FC236}">
                      <a16:creationId xmlns:a16="http://schemas.microsoft.com/office/drawing/2014/main" id="{850BC4C0-4380-44CC-A33F-70944F8B38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95" name="Line 20">
                    <a:extLst>
                      <a:ext uri="{FF2B5EF4-FFF2-40B4-BE49-F238E27FC236}">
                        <a16:creationId xmlns:a16="http://schemas.microsoft.com/office/drawing/2014/main" id="{E3C8D782-CAA2-483F-9B6A-2C938FDA4B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6" name="Line 21">
                    <a:extLst>
                      <a:ext uri="{FF2B5EF4-FFF2-40B4-BE49-F238E27FC236}">
                        <a16:creationId xmlns:a16="http://schemas.microsoft.com/office/drawing/2014/main" id="{5E902174-18FF-4997-9508-0A1820F015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89" name="Group 22">
                  <a:extLst>
                    <a:ext uri="{FF2B5EF4-FFF2-40B4-BE49-F238E27FC236}">
                      <a16:creationId xmlns:a16="http://schemas.microsoft.com/office/drawing/2014/main" id="{BA820C43-0ECA-4E8A-AE86-D4CCE0101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93" name="Line 23">
                    <a:extLst>
                      <a:ext uri="{FF2B5EF4-FFF2-40B4-BE49-F238E27FC236}">
                        <a16:creationId xmlns:a16="http://schemas.microsoft.com/office/drawing/2014/main" id="{2899BA5A-1D4B-45C1-872E-B10034CF81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4" name="Line 24">
                    <a:extLst>
                      <a:ext uri="{FF2B5EF4-FFF2-40B4-BE49-F238E27FC236}">
                        <a16:creationId xmlns:a16="http://schemas.microsoft.com/office/drawing/2014/main" id="{B337918C-C21D-40E3-8103-1296A4DD1A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90" name="Group 25">
                  <a:extLst>
                    <a:ext uri="{FF2B5EF4-FFF2-40B4-BE49-F238E27FC236}">
                      <a16:creationId xmlns:a16="http://schemas.microsoft.com/office/drawing/2014/main" id="{94B2D9A4-0CF5-49F8-B02B-729B831920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91" name="Line 26">
                    <a:extLst>
                      <a:ext uri="{FF2B5EF4-FFF2-40B4-BE49-F238E27FC236}">
                        <a16:creationId xmlns:a16="http://schemas.microsoft.com/office/drawing/2014/main" id="{3ACCBF3D-9473-414F-B6AD-A56D26169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2" name="Line 27">
                    <a:extLst>
                      <a:ext uri="{FF2B5EF4-FFF2-40B4-BE49-F238E27FC236}">
                        <a16:creationId xmlns:a16="http://schemas.microsoft.com/office/drawing/2014/main" id="{A345DADD-6BB8-4196-83E9-02DF208B1D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676" name="Line 28">
                <a:extLst>
                  <a:ext uri="{FF2B5EF4-FFF2-40B4-BE49-F238E27FC236}">
                    <a16:creationId xmlns:a16="http://schemas.microsoft.com/office/drawing/2014/main" id="{BC379761-73F8-4C8D-BE7D-3EAC2259C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7C875667-DC30-4F8F-8794-9C1B52420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678" name="Group 30">
                <a:extLst>
                  <a:ext uri="{FF2B5EF4-FFF2-40B4-BE49-F238E27FC236}">
                    <a16:creationId xmlns:a16="http://schemas.microsoft.com/office/drawing/2014/main" id="{75A23BEF-D88F-47CF-82C4-1518F5787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27679" name="Group 31">
                  <a:extLst>
                    <a:ext uri="{FF2B5EF4-FFF2-40B4-BE49-F238E27FC236}">
                      <a16:creationId xmlns:a16="http://schemas.microsoft.com/office/drawing/2014/main" id="{E89E0C7D-FF62-46EE-9A52-6CF2604276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86" name="Line 32">
                    <a:extLst>
                      <a:ext uri="{FF2B5EF4-FFF2-40B4-BE49-F238E27FC236}">
                        <a16:creationId xmlns:a16="http://schemas.microsoft.com/office/drawing/2014/main" id="{1409DE9A-AA46-406D-A816-9A740576D1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7" name="Line 33">
                    <a:extLst>
                      <a:ext uri="{FF2B5EF4-FFF2-40B4-BE49-F238E27FC236}">
                        <a16:creationId xmlns:a16="http://schemas.microsoft.com/office/drawing/2014/main" id="{61E90195-932E-4CEE-9C02-12DA7EF327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80" name="Group 34">
                  <a:extLst>
                    <a:ext uri="{FF2B5EF4-FFF2-40B4-BE49-F238E27FC236}">
                      <a16:creationId xmlns:a16="http://schemas.microsoft.com/office/drawing/2014/main" id="{08B2DBDB-0030-40EF-BDCA-4CA429F89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84" name="Line 35">
                    <a:extLst>
                      <a:ext uri="{FF2B5EF4-FFF2-40B4-BE49-F238E27FC236}">
                        <a16:creationId xmlns:a16="http://schemas.microsoft.com/office/drawing/2014/main" id="{1BE184E4-081C-464C-BC5A-A9011770C3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5" name="Line 36">
                    <a:extLst>
                      <a:ext uri="{FF2B5EF4-FFF2-40B4-BE49-F238E27FC236}">
                        <a16:creationId xmlns:a16="http://schemas.microsoft.com/office/drawing/2014/main" id="{ABF50FF5-C1BF-4BE2-94A8-141B5D7519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81" name="Group 37">
                  <a:extLst>
                    <a:ext uri="{FF2B5EF4-FFF2-40B4-BE49-F238E27FC236}">
                      <a16:creationId xmlns:a16="http://schemas.microsoft.com/office/drawing/2014/main" id="{423BCC5E-35AB-49A2-8FB6-9BA83DE38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27682" name="Line 38">
                    <a:extLst>
                      <a:ext uri="{FF2B5EF4-FFF2-40B4-BE49-F238E27FC236}">
                        <a16:creationId xmlns:a16="http://schemas.microsoft.com/office/drawing/2014/main" id="{392B479A-3792-4DFB-BF47-3B53DE8DCB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3" name="Line 39">
                    <a:extLst>
                      <a:ext uri="{FF2B5EF4-FFF2-40B4-BE49-F238E27FC236}">
                        <a16:creationId xmlns:a16="http://schemas.microsoft.com/office/drawing/2014/main" id="{8F9A4616-5DCF-4AB3-9AA3-EDE2A0CDFC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7670" name="Text Box 40">
              <a:extLst>
                <a:ext uri="{FF2B5EF4-FFF2-40B4-BE49-F238E27FC236}">
                  <a16:creationId xmlns:a16="http://schemas.microsoft.com/office/drawing/2014/main" id="{76270F75-5185-41F1-B6D9-42B791A93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1189"/>
              <a:ext cx="57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>
                  <a:sym typeface="Symbol" panose="05050102010706020507" pitchFamily="18" charset="2"/>
                </a:rPr>
                <a:t></a:t>
              </a:r>
              <a:r>
                <a:rPr lang="en-US" altLang="zh-CN">
                  <a:sym typeface="Symbol" panose="05050102010706020507" pitchFamily="18" charset="2"/>
                </a:rPr>
                <a:t> = 0 </a:t>
              </a:r>
              <a:endParaRPr lang="en-US" altLang="zh-CN"/>
            </a:p>
          </p:txBody>
        </p:sp>
        <p:sp>
          <p:nvSpPr>
            <p:cNvPr id="27671" name="Line 41">
              <a:extLst>
                <a:ext uri="{FF2B5EF4-FFF2-40B4-BE49-F238E27FC236}">
                  <a16:creationId xmlns:a16="http://schemas.microsoft.com/office/drawing/2014/main" id="{317C96B0-6ECC-4104-856B-455D26551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816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42">
              <a:extLst>
                <a:ext uri="{FF2B5EF4-FFF2-40B4-BE49-F238E27FC236}">
                  <a16:creationId xmlns:a16="http://schemas.microsoft.com/office/drawing/2014/main" id="{63FC3CBD-C35C-42A1-82DE-DDB8D9E6D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8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43">
              <a:extLst>
                <a:ext uri="{FF2B5EF4-FFF2-40B4-BE49-F238E27FC236}">
                  <a16:creationId xmlns:a16="http://schemas.microsoft.com/office/drawing/2014/main" id="{2ADB2061-D5CD-4871-8F6A-7C899B10E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934"/>
              <a:ext cx="2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44">
              <a:extLst>
                <a:ext uri="{FF2B5EF4-FFF2-40B4-BE49-F238E27FC236}">
                  <a16:creationId xmlns:a16="http://schemas.microsoft.com/office/drawing/2014/main" id="{EC836CDC-15BC-4895-B2FE-C9DC86F4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636"/>
              <a:ext cx="21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i="1"/>
                <a:t>x</a:t>
              </a:r>
            </a:p>
          </p:txBody>
        </p:sp>
      </p:grp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61633CAB-F40E-4B0C-8B1E-371EF254F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29448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29448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4EB7B238-03D7-481A-A1B1-4D3E89E64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13" imgW="1434960" imgH="228600" progId="Equation.3">
                  <p:embed/>
                </p:oleObj>
              </mc:Choice>
              <mc:Fallback>
                <p:oleObj name="Equation" r:id="rId13" imgW="14349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327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47">
            <a:extLst>
              <a:ext uri="{FF2B5EF4-FFF2-40B4-BE49-F238E27FC236}">
                <a16:creationId xmlns:a16="http://schemas.microsoft.com/office/drawing/2014/main" id="{997E64CB-7FCD-47C1-9E9F-7703660AD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4572000"/>
            <a:ext cx="11017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rgbClr val="FF0000"/>
                </a:solidFill>
              </a:rPr>
              <a:t>势能    </a:t>
            </a: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53A7ACA3-0E85-48EF-A4A7-AB16A82DA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5067300"/>
          <a:ext cx="5022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15" imgW="2120760" imgH="393480" progId="Equation.3">
                  <p:embed/>
                </p:oleObj>
              </mc:Choice>
              <mc:Fallback>
                <p:oleObj name="Equation" r:id="rId15" imgW="2120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067300"/>
                        <a:ext cx="50228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438AF146-B416-4F64-80E8-47A190244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511175"/>
          <a:ext cx="1123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511175"/>
                        <a:ext cx="1123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C0E9CA3D-86B9-4D7F-BCEF-D5F6E1275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693738"/>
          <a:ext cx="1676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5" imgW="825480" imgH="241200" progId="Equation.3">
                  <p:embed/>
                </p:oleObj>
              </mc:Choice>
              <mc:Fallback>
                <p:oleObj name="Equation" r:id="rId5" imgW="8254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693738"/>
                        <a:ext cx="1676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>
            <a:extLst>
              <a:ext uri="{FF2B5EF4-FFF2-40B4-BE49-F238E27FC236}">
                <a16:creationId xmlns:a16="http://schemas.microsoft.com/office/drawing/2014/main" id="{23FC5DB3-EBE2-43BB-9426-A97E3305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5246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总能  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550E47F9-A91C-4778-97E8-F4BEAF68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430838"/>
            <a:ext cx="546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总机械能守恒，即总能量不随时间变化</a:t>
            </a:r>
            <a:r>
              <a:rPr kumimoji="0" lang="en-US" altLang="zh-CN"/>
              <a:t>.</a:t>
            </a:r>
          </a:p>
        </p:txBody>
      </p:sp>
      <p:grpSp>
        <p:nvGrpSpPr>
          <p:cNvPr id="28678" name="Group 6">
            <a:extLst>
              <a:ext uri="{FF2B5EF4-FFF2-40B4-BE49-F238E27FC236}">
                <a16:creationId xmlns:a16="http://schemas.microsoft.com/office/drawing/2014/main" id="{69272FBE-EC50-4414-905E-F4AD6EAB40AB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3263900"/>
            <a:ext cx="5732462" cy="1912938"/>
            <a:chOff x="853" y="2155"/>
            <a:chExt cx="3611" cy="1205"/>
          </a:xfrm>
        </p:grpSpPr>
        <p:sp>
          <p:nvSpPr>
            <p:cNvPr id="28705" name="Freeform 7">
              <a:extLst>
                <a:ext uri="{FF2B5EF4-FFF2-40B4-BE49-F238E27FC236}">
                  <a16:creationId xmlns:a16="http://schemas.microsoft.com/office/drawing/2014/main" id="{D3F6A078-1BD5-494B-82CB-0D8B3AFF9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" y="2500"/>
              <a:ext cx="3192" cy="773"/>
            </a:xfrm>
            <a:custGeom>
              <a:avLst/>
              <a:gdLst>
                <a:gd name="T0" fmla="*/ 0 w 3192"/>
                <a:gd name="T1" fmla="*/ 31 h 773"/>
                <a:gd name="T2" fmla="*/ 195 w 3192"/>
                <a:gd name="T3" fmla="*/ 195 h 773"/>
                <a:gd name="T4" fmla="*/ 724 w 3192"/>
                <a:gd name="T5" fmla="*/ 745 h 773"/>
                <a:gd name="T6" fmla="*/ 1397 w 3192"/>
                <a:gd name="T7" fmla="*/ 28 h 773"/>
                <a:gd name="T8" fmla="*/ 2070 w 3192"/>
                <a:gd name="T9" fmla="*/ 745 h 773"/>
                <a:gd name="T10" fmla="*/ 2743 w 3192"/>
                <a:gd name="T11" fmla="*/ 28 h 773"/>
                <a:gd name="T12" fmla="*/ 3192 w 3192"/>
                <a:gd name="T13" fmla="*/ 573 h 7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2"/>
                <a:gd name="T22" fmla="*/ 0 h 773"/>
                <a:gd name="T23" fmla="*/ 3192 w 3192"/>
                <a:gd name="T24" fmla="*/ 773 h 7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2" h="773">
                  <a:moveTo>
                    <a:pt x="0" y="31"/>
                  </a:moveTo>
                  <a:cubicBezTo>
                    <a:pt x="32" y="58"/>
                    <a:pt x="74" y="76"/>
                    <a:pt x="195" y="195"/>
                  </a:cubicBezTo>
                  <a:cubicBezTo>
                    <a:pt x="316" y="314"/>
                    <a:pt x="524" y="773"/>
                    <a:pt x="724" y="745"/>
                  </a:cubicBezTo>
                  <a:cubicBezTo>
                    <a:pt x="924" y="717"/>
                    <a:pt x="1173" y="28"/>
                    <a:pt x="1397" y="28"/>
                  </a:cubicBezTo>
                  <a:cubicBezTo>
                    <a:pt x="1622" y="28"/>
                    <a:pt x="1846" y="745"/>
                    <a:pt x="2070" y="745"/>
                  </a:cubicBezTo>
                  <a:cubicBezTo>
                    <a:pt x="2295" y="745"/>
                    <a:pt x="2556" y="57"/>
                    <a:pt x="2743" y="28"/>
                  </a:cubicBezTo>
                  <a:cubicBezTo>
                    <a:pt x="2930" y="0"/>
                    <a:pt x="3061" y="286"/>
                    <a:pt x="3192" y="573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8">
              <a:extLst>
                <a:ext uri="{FF2B5EF4-FFF2-40B4-BE49-F238E27FC236}">
                  <a16:creationId xmlns:a16="http://schemas.microsoft.com/office/drawing/2014/main" id="{C98AF55B-DFCA-4D75-9C38-F13314C4D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" y="2327"/>
              <a:ext cx="0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Text Box 9">
              <a:extLst>
                <a:ext uri="{FF2B5EF4-FFF2-40B4-BE49-F238E27FC236}">
                  <a16:creationId xmlns:a16="http://schemas.microsoft.com/office/drawing/2014/main" id="{78DEAF1F-D814-4700-9017-71996597D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8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O</a:t>
              </a:r>
            </a:p>
          </p:txBody>
        </p:sp>
        <p:sp>
          <p:nvSpPr>
            <p:cNvPr id="28708" name="Rectangle 10">
              <a:extLst>
                <a:ext uri="{FF2B5EF4-FFF2-40B4-BE49-F238E27FC236}">
                  <a16:creationId xmlns:a16="http://schemas.microsoft.com/office/drawing/2014/main" id="{C72310FF-2A34-4A79-BEB9-ED7A0064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226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/>
                <a:t>x</a:t>
              </a:r>
            </a:p>
          </p:txBody>
        </p:sp>
        <p:sp>
          <p:nvSpPr>
            <p:cNvPr id="28709" name="Rectangle 11">
              <a:extLst>
                <a:ext uri="{FF2B5EF4-FFF2-40B4-BE49-F238E27FC236}">
                  <a16:creationId xmlns:a16="http://schemas.microsoft.com/office/drawing/2014/main" id="{0C3886C0-988D-410C-A5F8-7B96D1C6F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356"/>
              <a:ext cx="532" cy="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0" name="Line 12">
              <a:extLst>
                <a:ext uri="{FF2B5EF4-FFF2-40B4-BE49-F238E27FC236}">
                  <a16:creationId xmlns:a16="http://schemas.microsoft.com/office/drawing/2014/main" id="{05D0CE09-0075-453C-9710-7AD211C1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2901"/>
              <a:ext cx="3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13">
              <a:extLst>
                <a:ext uri="{FF2B5EF4-FFF2-40B4-BE49-F238E27FC236}">
                  <a16:creationId xmlns:a16="http://schemas.microsoft.com/office/drawing/2014/main" id="{0DB942F0-ADBC-488A-9B8F-BB19A36C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77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t</a:t>
              </a:r>
            </a:p>
          </p:txBody>
        </p:sp>
        <p:sp>
          <p:nvSpPr>
            <p:cNvPr id="28712" name="Line 14">
              <a:extLst>
                <a:ext uri="{FF2B5EF4-FFF2-40B4-BE49-F238E27FC236}">
                  <a16:creationId xmlns:a16="http://schemas.microsoft.com/office/drawing/2014/main" id="{420645E0-3DEC-4F6F-AB2E-F2F3787FB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155"/>
              <a:ext cx="0" cy="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15">
              <a:extLst>
                <a:ext uri="{FF2B5EF4-FFF2-40B4-BE49-F238E27FC236}">
                  <a16:creationId xmlns:a16="http://schemas.microsoft.com/office/drawing/2014/main" id="{D17411FE-79E4-43D9-A1F4-B2DC03F7A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55"/>
              <a:ext cx="0" cy="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16">
              <a:extLst>
                <a:ext uri="{FF2B5EF4-FFF2-40B4-BE49-F238E27FC236}">
                  <a16:creationId xmlns:a16="http://schemas.microsoft.com/office/drawing/2014/main" id="{BECF808D-741E-4164-BB0B-769471A35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2155"/>
              <a:ext cx="0" cy="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17">
              <a:extLst>
                <a:ext uri="{FF2B5EF4-FFF2-40B4-BE49-F238E27FC236}">
                  <a16:creationId xmlns:a16="http://schemas.microsoft.com/office/drawing/2014/main" id="{D4D7D4B5-91EE-449A-B8D1-A97946F4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2155"/>
              <a:ext cx="0" cy="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716" name="Group 18">
              <a:extLst>
                <a:ext uri="{FF2B5EF4-FFF2-40B4-BE49-F238E27FC236}">
                  <a16:creationId xmlns:a16="http://schemas.microsoft.com/office/drawing/2014/main" id="{2046D81E-DDF4-48EB-B2E1-4C08D13DA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" y="2217"/>
              <a:ext cx="1120" cy="326"/>
              <a:chOff x="3911" y="2515"/>
              <a:chExt cx="1120" cy="326"/>
            </a:xfrm>
          </p:grpSpPr>
          <p:sp>
            <p:nvSpPr>
              <p:cNvPr id="28717" name="Rectangle 19">
                <a:extLst>
                  <a:ext uri="{FF2B5EF4-FFF2-40B4-BE49-F238E27FC236}">
                    <a16:creationId xmlns:a16="http://schemas.microsoft.com/office/drawing/2014/main" id="{9F95C472-55DC-40FE-BF54-7732E9B73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252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  <p:sp>
            <p:nvSpPr>
              <p:cNvPr id="28718" name="Rectangle 20">
                <a:extLst>
                  <a:ext uri="{FF2B5EF4-FFF2-40B4-BE49-F238E27FC236}">
                    <a16:creationId xmlns:a16="http://schemas.microsoft.com/office/drawing/2014/main" id="{95A10DB6-EB89-410C-B5D3-A6899E919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" y="25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x</a:t>
                </a:r>
              </a:p>
            </p:txBody>
          </p:sp>
          <p:sp>
            <p:nvSpPr>
              <p:cNvPr id="28719" name="Rectangle 21">
                <a:extLst>
                  <a:ext uri="{FF2B5EF4-FFF2-40B4-BE49-F238E27FC236}">
                    <a16:creationId xmlns:a16="http://schemas.microsoft.com/office/drawing/2014/main" id="{3263C937-53FF-4AFB-AF6C-8BF1B7264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55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=</a:t>
                </a:r>
              </a:p>
            </p:txBody>
          </p:sp>
          <p:sp>
            <p:nvSpPr>
              <p:cNvPr id="28720" name="Rectangle 22">
                <a:extLst>
                  <a:ext uri="{FF2B5EF4-FFF2-40B4-BE49-F238E27FC236}">
                    <a16:creationId xmlns:a16="http://schemas.microsoft.com/office/drawing/2014/main" id="{87161D76-C99B-4D14-9AEA-3EE181BDA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25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cos</a:t>
                </a:r>
              </a:p>
            </p:txBody>
          </p:sp>
          <p:sp>
            <p:nvSpPr>
              <p:cNvPr id="28721" name="Rectangle 23">
                <a:extLst>
                  <a:ext uri="{FF2B5EF4-FFF2-40B4-BE49-F238E27FC236}">
                    <a16:creationId xmlns:a16="http://schemas.microsoft.com/office/drawing/2014/main" id="{E3F43A8A-BC8D-4270-8B66-0DD0B15E6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2525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t</a:t>
                </a:r>
              </a:p>
            </p:txBody>
          </p:sp>
          <p:sp>
            <p:nvSpPr>
              <p:cNvPr id="28722" name="Rectangle 24">
                <a:extLst>
                  <a:ext uri="{FF2B5EF4-FFF2-40B4-BE49-F238E27FC236}">
                    <a16:creationId xmlns:a16="http://schemas.microsoft.com/office/drawing/2014/main" id="{0AD34F02-C853-46E9-BCCC-A542AA8B8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15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ω</a:t>
                </a:r>
                <a:r>
                  <a:rPr lang="en-US" altLang="zh-CN" baseline="-25000"/>
                  <a:t>0</a:t>
                </a:r>
                <a:endParaRPr lang="en-US" altLang="zh-CN"/>
              </a:p>
            </p:txBody>
          </p:sp>
        </p:grpSp>
      </p:grpSp>
      <p:grpSp>
        <p:nvGrpSpPr>
          <p:cNvPr id="28679" name="Group 25">
            <a:extLst>
              <a:ext uri="{FF2B5EF4-FFF2-40B4-BE49-F238E27FC236}">
                <a16:creationId xmlns:a16="http://schemas.microsoft.com/office/drawing/2014/main" id="{1C812EE7-B921-4D46-90AD-FA441E1A2073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1295400"/>
            <a:ext cx="6496050" cy="2143125"/>
            <a:chOff x="707" y="960"/>
            <a:chExt cx="4092" cy="1350"/>
          </a:xfrm>
        </p:grpSpPr>
        <p:sp>
          <p:nvSpPr>
            <p:cNvPr id="28681" name="Freeform 26">
              <a:extLst>
                <a:ext uri="{FF2B5EF4-FFF2-40B4-BE49-F238E27FC236}">
                  <a16:creationId xmlns:a16="http://schemas.microsoft.com/office/drawing/2014/main" id="{4E70E2BE-EEE5-4356-945E-E7EF3F64C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1266"/>
              <a:ext cx="2909" cy="775"/>
            </a:xfrm>
            <a:custGeom>
              <a:avLst/>
              <a:gdLst>
                <a:gd name="T0" fmla="*/ 0 w 4896"/>
                <a:gd name="T1" fmla="*/ 431 h 1296"/>
                <a:gd name="T2" fmla="*/ 171 w 4896"/>
                <a:gd name="T3" fmla="*/ 57 h 1296"/>
                <a:gd name="T4" fmla="*/ 513 w 4896"/>
                <a:gd name="T5" fmla="*/ 775 h 1296"/>
                <a:gd name="T6" fmla="*/ 856 w 4896"/>
                <a:gd name="T7" fmla="*/ 57 h 1296"/>
                <a:gd name="T8" fmla="*/ 1198 w 4896"/>
                <a:gd name="T9" fmla="*/ 775 h 1296"/>
                <a:gd name="T10" fmla="*/ 1540 w 4896"/>
                <a:gd name="T11" fmla="*/ 57 h 1296"/>
                <a:gd name="T12" fmla="*/ 1882 w 4896"/>
                <a:gd name="T13" fmla="*/ 775 h 1296"/>
                <a:gd name="T14" fmla="*/ 2225 w 4896"/>
                <a:gd name="T15" fmla="*/ 57 h 1296"/>
                <a:gd name="T16" fmla="*/ 2567 w 4896"/>
                <a:gd name="T17" fmla="*/ 775 h 1296"/>
                <a:gd name="T18" fmla="*/ 2909 w 4896"/>
                <a:gd name="T19" fmla="*/ 57 h 12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96"/>
                <a:gd name="T31" fmla="*/ 0 h 1296"/>
                <a:gd name="T32" fmla="*/ 4896 w 4896"/>
                <a:gd name="T33" fmla="*/ 1296 h 12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96" h="1296">
                  <a:moveTo>
                    <a:pt x="0" y="720"/>
                  </a:moveTo>
                  <a:cubicBezTo>
                    <a:pt x="72" y="360"/>
                    <a:pt x="144" y="0"/>
                    <a:pt x="288" y="96"/>
                  </a:cubicBezTo>
                  <a:cubicBezTo>
                    <a:pt x="432" y="192"/>
                    <a:pt x="672" y="1296"/>
                    <a:pt x="864" y="1296"/>
                  </a:cubicBezTo>
                  <a:cubicBezTo>
                    <a:pt x="1056" y="1296"/>
                    <a:pt x="1248" y="96"/>
                    <a:pt x="1440" y="96"/>
                  </a:cubicBezTo>
                  <a:cubicBezTo>
                    <a:pt x="1632" y="96"/>
                    <a:pt x="1824" y="1296"/>
                    <a:pt x="2016" y="1296"/>
                  </a:cubicBezTo>
                  <a:cubicBezTo>
                    <a:pt x="2208" y="1296"/>
                    <a:pt x="2400" y="96"/>
                    <a:pt x="2592" y="96"/>
                  </a:cubicBezTo>
                  <a:cubicBezTo>
                    <a:pt x="2784" y="96"/>
                    <a:pt x="2976" y="1296"/>
                    <a:pt x="3168" y="1296"/>
                  </a:cubicBezTo>
                  <a:cubicBezTo>
                    <a:pt x="3360" y="1296"/>
                    <a:pt x="3552" y="96"/>
                    <a:pt x="3744" y="96"/>
                  </a:cubicBezTo>
                  <a:cubicBezTo>
                    <a:pt x="3936" y="96"/>
                    <a:pt x="4128" y="1296"/>
                    <a:pt x="4320" y="1296"/>
                  </a:cubicBezTo>
                  <a:cubicBezTo>
                    <a:pt x="4512" y="1296"/>
                    <a:pt x="4736" y="144"/>
                    <a:pt x="4896" y="96"/>
                  </a:cubicBezTo>
                </a:path>
              </a:pathLst>
            </a:custGeom>
            <a:noFill/>
            <a:ln w="317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Freeform 27">
              <a:extLst>
                <a:ext uri="{FF2B5EF4-FFF2-40B4-BE49-F238E27FC236}">
                  <a16:creationId xmlns:a16="http://schemas.microsoft.com/office/drawing/2014/main" id="{867079F5-8628-44BA-AFAC-B25F160F2BC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20" y="1324"/>
              <a:ext cx="2909" cy="774"/>
            </a:xfrm>
            <a:custGeom>
              <a:avLst/>
              <a:gdLst>
                <a:gd name="T0" fmla="*/ 0 w 4896"/>
                <a:gd name="T1" fmla="*/ 430 h 1296"/>
                <a:gd name="T2" fmla="*/ 171 w 4896"/>
                <a:gd name="T3" fmla="*/ 57 h 1296"/>
                <a:gd name="T4" fmla="*/ 513 w 4896"/>
                <a:gd name="T5" fmla="*/ 774 h 1296"/>
                <a:gd name="T6" fmla="*/ 856 w 4896"/>
                <a:gd name="T7" fmla="*/ 57 h 1296"/>
                <a:gd name="T8" fmla="*/ 1198 w 4896"/>
                <a:gd name="T9" fmla="*/ 774 h 1296"/>
                <a:gd name="T10" fmla="*/ 1540 w 4896"/>
                <a:gd name="T11" fmla="*/ 57 h 1296"/>
                <a:gd name="T12" fmla="*/ 1882 w 4896"/>
                <a:gd name="T13" fmla="*/ 774 h 1296"/>
                <a:gd name="T14" fmla="*/ 2225 w 4896"/>
                <a:gd name="T15" fmla="*/ 57 h 1296"/>
                <a:gd name="T16" fmla="*/ 2567 w 4896"/>
                <a:gd name="T17" fmla="*/ 774 h 1296"/>
                <a:gd name="T18" fmla="*/ 2909 w 4896"/>
                <a:gd name="T19" fmla="*/ 57 h 12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96"/>
                <a:gd name="T31" fmla="*/ 0 h 1296"/>
                <a:gd name="T32" fmla="*/ 4896 w 4896"/>
                <a:gd name="T33" fmla="*/ 1296 h 12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96" h="1296">
                  <a:moveTo>
                    <a:pt x="0" y="720"/>
                  </a:moveTo>
                  <a:cubicBezTo>
                    <a:pt x="72" y="360"/>
                    <a:pt x="144" y="0"/>
                    <a:pt x="288" y="96"/>
                  </a:cubicBezTo>
                  <a:cubicBezTo>
                    <a:pt x="432" y="192"/>
                    <a:pt x="672" y="1296"/>
                    <a:pt x="864" y="1296"/>
                  </a:cubicBezTo>
                  <a:cubicBezTo>
                    <a:pt x="1056" y="1296"/>
                    <a:pt x="1248" y="96"/>
                    <a:pt x="1440" y="96"/>
                  </a:cubicBezTo>
                  <a:cubicBezTo>
                    <a:pt x="1632" y="96"/>
                    <a:pt x="1824" y="1296"/>
                    <a:pt x="2016" y="1296"/>
                  </a:cubicBezTo>
                  <a:cubicBezTo>
                    <a:pt x="2208" y="1296"/>
                    <a:pt x="2400" y="96"/>
                    <a:pt x="2592" y="96"/>
                  </a:cubicBezTo>
                  <a:cubicBezTo>
                    <a:pt x="2784" y="96"/>
                    <a:pt x="2976" y="1296"/>
                    <a:pt x="3168" y="1296"/>
                  </a:cubicBezTo>
                  <a:cubicBezTo>
                    <a:pt x="3360" y="1296"/>
                    <a:pt x="3552" y="96"/>
                    <a:pt x="3744" y="96"/>
                  </a:cubicBezTo>
                  <a:cubicBezTo>
                    <a:pt x="3936" y="96"/>
                    <a:pt x="4128" y="1296"/>
                    <a:pt x="4320" y="1296"/>
                  </a:cubicBezTo>
                  <a:cubicBezTo>
                    <a:pt x="4512" y="1296"/>
                    <a:pt x="4736" y="144"/>
                    <a:pt x="4896" y="96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Rectangle 28">
              <a:extLst>
                <a:ext uri="{FF2B5EF4-FFF2-40B4-BE49-F238E27FC236}">
                  <a16:creationId xmlns:a16="http://schemas.microsoft.com/office/drawing/2014/main" id="{88D26681-0350-4D02-97CA-124E35844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1180"/>
              <a:ext cx="355" cy="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Line 29">
              <a:extLst>
                <a:ext uri="{FF2B5EF4-FFF2-40B4-BE49-F238E27FC236}">
                  <a16:creationId xmlns:a16="http://schemas.microsoft.com/office/drawing/2014/main" id="{D5107B15-BAC1-455B-A1B9-CA427324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1324"/>
              <a:ext cx="29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30">
              <a:extLst>
                <a:ext uri="{FF2B5EF4-FFF2-40B4-BE49-F238E27FC236}">
                  <a16:creationId xmlns:a16="http://schemas.microsoft.com/office/drawing/2014/main" id="{78C374E5-6F86-43CB-9799-B39C432E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1324"/>
              <a:ext cx="0" cy="7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86" name="Group 31">
              <a:extLst>
                <a:ext uri="{FF2B5EF4-FFF2-40B4-BE49-F238E27FC236}">
                  <a16:creationId xmlns:a16="http://schemas.microsoft.com/office/drawing/2014/main" id="{9912F2E3-E172-471F-8DD9-2EC72F2ED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" y="1517"/>
              <a:ext cx="885" cy="442"/>
              <a:chOff x="3915" y="1718"/>
              <a:chExt cx="885" cy="442"/>
            </a:xfrm>
          </p:grpSpPr>
          <p:sp>
            <p:nvSpPr>
              <p:cNvPr id="28697" name="Rectangle 32">
                <a:extLst>
                  <a:ext uri="{FF2B5EF4-FFF2-40B4-BE49-F238E27FC236}">
                    <a16:creationId xmlns:a16="http://schemas.microsoft.com/office/drawing/2014/main" id="{0BA8F1F7-022B-46FC-8FB2-CDC658B46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76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tx2"/>
                    </a:solidFill>
                  </a:rPr>
                  <a:t>E</a:t>
                </a:r>
              </a:p>
            </p:txBody>
          </p:sp>
          <p:sp>
            <p:nvSpPr>
              <p:cNvPr id="28698" name="Rectangle 33">
                <a:extLst>
                  <a:ext uri="{FF2B5EF4-FFF2-40B4-BE49-F238E27FC236}">
                    <a16:creationId xmlns:a16="http://schemas.microsoft.com/office/drawing/2014/main" id="{3A16113B-4AB0-40B2-BC64-24218268A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76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28699" name="Rectangle 34">
                <a:extLst>
                  <a:ext uri="{FF2B5EF4-FFF2-40B4-BE49-F238E27FC236}">
                    <a16:creationId xmlns:a16="http://schemas.microsoft.com/office/drawing/2014/main" id="{01D0AE72-7420-4EA3-8F75-4039F0104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7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aseline="300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8700" name="Rectangle 35">
                <a:extLst>
                  <a:ext uri="{FF2B5EF4-FFF2-40B4-BE49-F238E27FC236}">
                    <a16:creationId xmlns:a16="http://schemas.microsoft.com/office/drawing/2014/main" id="{3E1E10CC-8CDC-47AA-A02B-585184BF5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8701" name="Line 36">
                <a:extLst>
                  <a:ext uri="{FF2B5EF4-FFF2-40B4-BE49-F238E27FC236}">
                    <a16:creationId xmlns:a16="http://schemas.microsoft.com/office/drawing/2014/main" id="{529F6E4C-C13B-4A10-89D0-6FECC4E20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1920"/>
                <a:ext cx="18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Rectangle 37">
                <a:extLst>
                  <a:ext uri="{FF2B5EF4-FFF2-40B4-BE49-F238E27FC236}">
                    <a16:creationId xmlns:a16="http://schemas.microsoft.com/office/drawing/2014/main" id="{FABC8662-003D-45A0-BD41-6D480E98A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8703" name="Rectangle 38">
                <a:extLst>
                  <a:ext uri="{FF2B5EF4-FFF2-40B4-BE49-F238E27FC236}">
                    <a16:creationId xmlns:a16="http://schemas.microsoft.com/office/drawing/2014/main" id="{BBC78E03-7FE6-47C8-AE57-8EAB3EAF9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1764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tx2"/>
                    </a:solidFill>
                  </a:rPr>
                  <a:t>k</a:t>
                </a:r>
              </a:p>
            </p:txBody>
          </p:sp>
          <p:sp>
            <p:nvSpPr>
              <p:cNvPr id="28704" name="Rectangle 39">
                <a:extLst>
                  <a:ext uri="{FF2B5EF4-FFF2-40B4-BE49-F238E27FC236}">
                    <a16:creationId xmlns:a16="http://schemas.microsoft.com/office/drawing/2014/main" id="{D625829B-DEB4-418C-B2BD-D484FE45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176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tx2"/>
                    </a:solidFill>
                  </a:rPr>
                  <a:t>=</a:t>
                </a:r>
              </a:p>
            </p:txBody>
          </p:sp>
        </p:grpSp>
        <p:sp>
          <p:nvSpPr>
            <p:cNvPr id="28687" name="Text Box 40">
              <a:extLst>
                <a:ext uri="{FF2B5EF4-FFF2-40B4-BE49-F238E27FC236}">
                  <a16:creationId xmlns:a16="http://schemas.microsoft.com/office/drawing/2014/main" id="{00D5C0C4-61F7-49EE-8911-1C95A094F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16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tx2"/>
                  </a:solidFill>
                </a:rPr>
                <a:t>E</a:t>
              </a:r>
            </a:p>
          </p:txBody>
        </p:sp>
        <p:sp>
          <p:nvSpPr>
            <p:cNvPr id="28688" name="Rectangle 41">
              <a:extLst>
                <a:ext uri="{FF2B5EF4-FFF2-40B4-BE49-F238E27FC236}">
                  <a16:creationId xmlns:a16="http://schemas.microsoft.com/office/drawing/2014/main" id="{0E4937F4-649C-4DBA-A38A-4CF49C31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9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</a:rPr>
                <a:t>E</a:t>
              </a:r>
              <a:r>
                <a:rPr lang="en-US" altLang="zh-CN" baseline="-25000">
                  <a:solidFill>
                    <a:srgbClr val="FF0000"/>
                  </a:solidFill>
                </a:rPr>
                <a:t>k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8689" name="Rectangle 42">
              <a:extLst>
                <a:ext uri="{FF2B5EF4-FFF2-40B4-BE49-F238E27FC236}">
                  <a16:creationId xmlns:a16="http://schemas.microsoft.com/office/drawing/2014/main" id="{63EFA46B-D71C-4816-9DE4-7ECD2F29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96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tx2"/>
                  </a:solidFill>
                </a:rPr>
                <a:t>E</a:t>
              </a:r>
              <a:r>
                <a:rPr lang="en-US" altLang="zh-CN" baseline="-25000">
                  <a:solidFill>
                    <a:schemeClr val="tx2"/>
                  </a:solidFill>
                </a:rPr>
                <a:t>P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8690" name="Line 43">
              <a:extLst>
                <a:ext uri="{FF2B5EF4-FFF2-40B4-BE49-F238E27FC236}">
                  <a16:creationId xmlns:a16="http://schemas.microsoft.com/office/drawing/2014/main" id="{181059FB-A088-4145-9D1A-3C7FFE8F9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180"/>
              <a:ext cx="284" cy="2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44">
              <a:extLst>
                <a:ext uri="{FF2B5EF4-FFF2-40B4-BE49-F238E27FC236}">
                  <a16:creationId xmlns:a16="http://schemas.microsoft.com/office/drawing/2014/main" id="{5E36576A-7D8D-4994-984E-FD5638C7B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6" y="1180"/>
              <a:ext cx="249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45">
              <a:extLst>
                <a:ext uri="{FF2B5EF4-FFF2-40B4-BE49-F238E27FC236}">
                  <a16:creationId xmlns:a16="http://schemas.microsoft.com/office/drawing/2014/main" id="{09E9A2E4-5282-49FD-8667-9045DC41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2" y="1094"/>
              <a:ext cx="0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3" name="Group 46">
              <a:extLst>
                <a:ext uri="{FF2B5EF4-FFF2-40B4-BE49-F238E27FC236}">
                  <a16:creationId xmlns:a16="http://schemas.microsoft.com/office/drawing/2014/main" id="{6C59F374-06EB-467C-9BD5-A8ECE5F30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" y="1964"/>
              <a:ext cx="3514" cy="346"/>
              <a:chOff x="846" y="1964"/>
              <a:chExt cx="3514" cy="346"/>
            </a:xfrm>
          </p:grpSpPr>
          <p:sp>
            <p:nvSpPr>
              <p:cNvPr id="28694" name="Line 47">
                <a:extLst>
                  <a:ext uri="{FF2B5EF4-FFF2-40B4-BE49-F238E27FC236}">
                    <a16:creationId xmlns:a16="http://schemas.microsoft.com/office/drawing/2014/main" id="{08461C7D-1F41-4138-977F-DA8650536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" y="2067"/>
                <a:ext cx="33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Rectangle 48">
                <a:extLst>
                  <a:ext uri="{FF2B5EF4-FFF2-40B4-BE49-F238E27FC236}">
                    <a16:creationId xmlns:a16="http://schemas.microsoft.com/office/drawing/2014/main" id="{758F1A24-3B1D-4AA3-B2D7-E74B720B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1964"/>
                <a:ext cx="2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t</a:t>
                </a:r>
              </a:p>
            </p:txBody>
          </p:sp>
          <p:sp>
            <p:nvSpPr>
              <p:cNvPr id="28696" name="Text Box 49">
                <a:extLst>
                  <a:ext uri="{FF2B5EF4-FFF2-40B4-BE49-F238E27FC236}">
                    <a16:creationId xmlns:a16="http://schemas.microsoft.com/office/drawing/2014/main" id="{C9FCC15F-CB7E-4077-B796-2313C0A6D5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" y="202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O</a:t>
                </a:r>
              </a:p>
            </p:txBody>
          </p:sp>
        </p:grpSp>
      </p:grpSp>
      <p:sp>
        <p:nvSpPr>
          <p:cNvPr id="28680" name="Text Box 50">
            <a:hlinkClick r:id="rId7" action="ppaction://hlinkfile"/>
            <a:extLst>
              <a:ext uri="{FF2B5EF4-FFF2-40B4-BE49-F238E27FC236}">
                <a16:creationId xmlns:a16="http://schemas.microsoft.com/office/drawing/2014/main" id="{1EE059E2-4AE9-4C83-BA8B-CB50ECD9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868863"/>
            <a:ext cx="1655763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6F1C9242-5317-4D66-9C1C-F793B4BC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97463"/>
            <a:ext cx="49323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/>
              <a:t>这些结论同样适用于任何简谐振动</a:t>
            </a:r>
            <a:r>
              <a:rPr kumimoji="0" lang="en-US" altLang="zh-CN"/>
              <a:t>. 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774D32AF-9693-43FF-A110-D097E5AD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6225"/>
            <a:ext cx="6934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/>
              <a:t>(3) </a:t>
            </a:r>
            <a:r>
              <a:rPr kumimoji="0" lang="zh-CN" altLang="en-US"/>
              <a:t>振幅不仅给出简谐振动运动的范围，而且</a:t>
            </a:r>
          </a:p>
          <a:p>
            <a:pPr>
              <a:lnSpc>
                <a:spcPct val="130000"/>
              </a:lnSpc>
            </a:pPr>
            <a:r>
              <a:rPr kumimoji="0" lang="zh-CN" altLang="en-US"/>
              <a:t>还反映了振动系统总能量的大小及振动的强度</a:t>
            </a:r>
            <a:r>
              <a:rPr kumimoji="0" lang="en-US" altLang="zh-CN"/>
              <a:t>.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A15FD858-0829-4063-8F0D-3CECBD5A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54113"/>
            <a:ext cx="6324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/>
              <a:t>(1) </a:t>
            </a:r>
            <a:r>
              <a:rPr kumimoji="0" lang="zh-CN" altLang="en-US"/>
              <a:t>任一简谐振动总能量与振幅的平方成正比</a:t>
            </a:r>
            <a:r>
              <a:rPr kumimoji="0" lang="en-US" altLang="zh-CN"/>
              <a:t>.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F8BFCE2D-9234-416E-ABD1-8BD9ECBD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747838"/>
            <a:ext cx="65135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/>
              <a:t>(2) </a:t>
            </a:r>
            <a:r>
              <a:rPr kumimoji="0" lang="zh-CN" altLang="en-US"/>
              <a:t>总能量不变</a:t>
            </a:r>
            <a:r>
              <a:rPr kumimoji="0" lang="en-US" altLang="zh-CN"/>
              <a:t>.</a:t>
            </a:r>
            <a:r>
              <a:rPr kumimoji="0" lang="zh-CN" altLang="en-US"/>
              <a:t>弹簧振子的动能和势能的平均值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/>
              <a:t>相等，且等于总机械能的一半</a:t>
            </a:r>
            <a:r>
              <a:rPr kumimoji="0" lang="en-US" altLang="zh-CN"/>
              <a:t>.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FEF9D9A1-A83B-4F47-BF33-7A0E8136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结论   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CDE7901D-B40A-43D1-85F7-3EEE403C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4613"/>
            <a:ext cx="29321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(4) </a:t>
            </a:r>
            <a:r>
              <a:rPr lang="en-US" altLang="zh-CN" i="1"/>
              <a:t>E</a:t>
            </a:r>
            <a:r>
              <a:rPr lang="en-US" altLang="zh-CN" baseline="-25000"/>
              <a:t>k</a:t>
            </a:r>
            <a:r>
              <a:rPr lang="zh-CN" altLang="en-US"/>
              <a:t>与</a:t>
            </a:r>
            <a:r>
              <a:rPr lang="en-US" altLang="zh-CN" i="1"/>
              <a:t>E</a:t>
            </a:r>
            <a:r>
              <a:rPr lang="en-US" altLang="zh-CN" baseline="-25000"/>
              <a:t>p</a:t>
            </a:r>
            <a:r>
              <a:rPr lang="en-US" altLang="zh-CN"/>
              <a:t> </a:t>
            </a:r>
            <a:r>
              <a:rPr lang="zh-CN" altLang="en-US"/>
              <a:t>相位相反</a:t>
            </a:r>
            <a:r>
              <a:rPr lang="en-US" altLang="zh-CN"/>
              <a:t>.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59119AD2-C8BE-41E7-974F-012CF4CF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78338"/>
            <a:ext cx="5842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(5) </a:t>
            </a:r>
            <a:r>
              <a:rPr lang="en-US" altLang="zh-CN" i="1"/>
              <a:t>E</a:t>
            </a:r>
            <a:r>
              <a:rPr lang="en-US" altLang="zh-CN" baseline="-25000"/>
              <a:t>k</a:t>
            </a:r>
            <a:r>
              <a:rPr lang="zh-CN" altLang="en-US"/>
              <a:t>与</a:t>
            </a:r>
            <a:r>
              <a:rPr lang="en-US" altLang="zh-CN" i="1"/>
              <a:t>E</a:t>
            </a:r>
            <a:r>
              <a:rPr lang="en-US" altLang="zh-CN" baseline="-25000"/>
              <a:t>p</a:t>
            </a:r>
            <a:r>
              <a:rPr lang="zh-CN" altLang="en-US"/>
              <a:t>的变化频率都是原频率的两倍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2">
            <a:extLst>
              <a:ext uri="{FF2B5EF4-FFF2-40B4-BE49-F238E27FC236}">
                <a16:creationId xmlns:a16="http://schemas.microsoft.com/office/drawing/2014/main" id="{9E5C0B6A-62A8-401B-8BB1-89D78C9F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29704" name="Text Box 3">
            <a:extLst>
              <a:ext uri="{FF2B5EF4-FFF2-40B4-BE49-F238E27FC236}">
                <a16:creationId xmlns:a16="http://schemas.microsoft.com/office/drawing/2014/main" id="{58B449CF-A597-4E0C-ACF6-EA2D93FF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1]</a:t>
            </a:r>
            <a:r>
              <a:rPr kumimoji="0" lang="en-US" altLang="zh-CN"/>
              <a:t> </a:t>
            </a:r>
            <a:r>
              <a:rPr kumimoji="0" lang="zh-CN" altLang="en-US"/>
              <a:t>弹簧振子水平放置，克服弹簧拉力将质点自平衡位置移开                     </a:t>
            </a:r>
            <a:r>
              <a:rPr kumimoji="0" lang="en-US" altLang="zh-CN"/>
              <a:t>m</a:t>
            </a:r>
            <a:r>
              <a:rPr kumimoji="0" lang="zh-CN" altLang="en-US"/>
              <a:t>，弹簧拉力为</a:t>
            </a:r>
            <a:r>
              <a:rPr kumimoji="0" lang="en-US" altLang="zh-CN" b="0"/>
              <a:t>24</a:t>
            </a:r>
            <a:r>
              <a:rPr kumimoji="0" lang="en-US" altLang="zh-CN"/>
              <a:t>N</a:t>
            </a:r>
            <a:r>
              <a:rPr kumimoji="0" lang="zh-CN" altLang="en-US"/>
              <a:t>，随即释放，形成简谐振动。计算</a:t>
            </a:r>
            <a:r>
              <a:rPr kumimoji="0" lang="en-US" altLang="zh-CN"/>
              <a:t>:</a:t>
            </a:r>
            <a:r>
              <a:rPr kumimoji="0" lang="zh-CN" altLang="en-US"/>
              <a:t>（</a:t>
            </a:r>
            <a:r>
              <a:rPr kumimoji="0" lang="en-US" altLang="zh-CN">
                <a:sym typeface="Wingdings" panose="05000000000000000000" pitchFamily="2" charset="2"/>
              </a:rPr>
              <a:t>1</a:t>
            </a:r>
            <a:r>
              <a:rPr kumimoji="0" lang="zh-CN" altLang="en-US">
                <a:sym typeface="Wingdings" panose="05000000000000000000" pitchFamily="2" charset="2"/>
              </a:rPr>
              <a:t>）弹簧振子的总能；（</a:t>
            </a:r>
            <a:r>
              <a:rPr kumimoji="0" lang="en-US" altLang="zh-CN">
                <a:sym typeface="Wingdings" panose="05000000000000000000" pitchFamily="2" charset="2"/>
              </a:rPr>
              <a:t>2</a:t>
            </a:r>
            <a:r>
              <a:rPr kumimoji="0" lang="zh-CN" altLang="en-US">
                <a:sym typeface="Wingdings" panose="05000000000000000000" pitchFamily="2" charset="2"/>
              </a:rPr>
              <a:t>）求质点被释放后，行至振幅一半时，振子的动能和势能</a:t>
            </a:r>
            <a:r>
              <a:rPr kumimoji="0" lang="en-US" altLang="zh-CN">
                <a:sym typeface="Wingdings" panose="05000000000000000000" pitchFamily="2" charset="2"/>
              </a:rPr>
              <a:t>.</a:t>
            </a:r>
            <a:r>
              <a:rPr kumimoji="0" lang="en-US" altLang="zh-CN"/>
              <a:t>  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2F9CD828-9382-457C-BA8B-993020CC6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1143000"/>
          <a:ext cx="14636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609480" imgH="215640" progId="Equation.3">
                  <p:embed/>
                </p:oleObj>
              </mc:Choice>
              <mc:Fallback>
                <p:oleObj name="Equation" r:id="rId3" imgW="609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143000"/>
                        <a:ext cx="14636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5">
            <a:extLst>
              <a:ext uri="{FF2B5EF4-FFF2-40B4-BE49-F238E27FC236}">
                <a16:creationId xmlns:a16="http://schemas.microsoft.com/office/drawing/2014/main" id="{5FE502BA-F48A-454E-A973-002DBA96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145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9706" name="Text Box 6">
            <a:extLst>
              <a:ext uri="{FF2B5EF4-FFF2-40B4-BE49-F238E27FC236}">
                <a16:creationId xmlns:a16="http://schemas.microsoft.com/office/drawing/2014/main" id="{CE02F765-00B3-4537-9DC9-88694126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2743200"/>
            <a:ext cx="249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0.04 m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0BB4EE3C-E7ED-4649-8CFE-4DCE89BC8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8" y="2514600"/>
          <a:ext cx="36623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1562040" imgH="393480" progId="Equation.3">
                  <p:embed/>
                </p:oleObj>
              </mc:Choice>
              <mc:Fallback>
                <p:oleObj name="Equation" r:id="rId5" imgW="15620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514600"/>
                        <a:ext cx="36623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243469BD-291F-4F19-8780-0CCFF5404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3429000"/>
          <a:ext cx="56483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7" imgW="2869920" imgH="393480" progId="Equation.3">
                  <p:embed/>
                </p:oleObj>
              </mc:Choice>
              <mc:Fallback>
                <p:oleObj name="Equation" r:id="rId7" imgW="286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429000"/>
                        <a:ext cx="56483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9">
            <a:extLst>
              <a:ext uri="{FF2B5EF4-FFF2-40B4-BE49-F238E27FC236}">
                <a16:creationId xmlns:a16="http://schemas.microsoft.com/office/drawing/2014/main" id="{5352ECC0-7C19-401E-9245-809A4264F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232275"/>
            <a:ext cx="7931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/>
              <a:t>(2) </a:t>
            </a:r>
            <a:r>
              <a:rPr kumimoji="0" lang="zh-CN" altLang="en-US"/>
              <a:t>取平衡位置为势能零点</a:t>
            </a:r>
            <a:r>
              <a:rPr kumimoji="0" lang="en-US" altLang="zh-CN"/>
              <a:t>,</a:t>
            </a:r>
            <a:r>
              <a:rPr kumimoji="0" lang="zh-CN" altLang="en-US"/>
              <a:t>行至振幅一半时相位为</a:t>
            </a:r>
            <a:r>
              <a:rPr kumimoji="0" lang="en-US" altLang="zh-CN"/>
              <a:t>60</a:t>
            </a:r>
            <a:r>
              <a:rPr kumimoji="0" lang="en-US" altLang="zh-CN" baseline="30000">
                <a:sym typeface="Symbol" panose="05050102010706020507" pitchFamily="18" charset="2"/>
              </a:rPr>
              <a:t></a:t>
            </a:r>
            <a:r>
              <a:rPr kumimoji="0" lang="en-US" altLang="zh-CN"/>
              <a:t>        </a:t>
            </a: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5801A85D-200C-4F3F-B7FE-9527090CF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4800600"/>
          <a:ext cx="68135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9" imgW="3276360" imgH="393480" progId="Equation.3">
                  <p:embed/>
                </p:oleObj>
              </mc:Choice>
              <mc:Fallback>
                <p:oleObj name="Equation" r:id="rId9" imgW="3276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800600"/>
                        <a:ext cx="68135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0175C37D-2C97-464B-8DC5-74B015ED3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5562600"/>
          <a:ext cx="37639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1" imgW="1879560" imgH="241200" progId="Equation.3">
                  <p:embed/>
                </p:oleObj>
              </mc:Choice>
              <mc:Fallback>
                <p:oleObj name="Equation" r:id="rId11" imgW="18795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562600"/>
                        <a:ext cx="37639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BD2F5306-5C53-4143-8372-FE12DDF8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简谐振动</a:t>
            </a:r>
            <a:r>
              <a:rPr lang="en-US" altLang="zh-CN"/>
              <a:t>——</a:t>
            </a:r>
            <a:r>
              <a:rPr lang="zh-CN" altLang="en-US"/>
              <a:t>物体在线性回复力</a:t>
            </a:r>
            <a:r>
              <a:rPr lang="en-US" altLang="zh-CN"/>
              <a:t>(</a:t>
            </a:r>
            <a:r>
              <a:rPr lang="zh-CN" altLang="en-US"/>
              <a:t>或力矩</a:t>
            </a:r>
            <a:r>
              <a:rPr lang="en-US" altLang="zh-CN"/>
              <a:t>)</a:t>
            </a:r>
            <a:r>
              <a:rPr lang="zh-CN" altLang="en-US"/>
              <a:t>作用下围绕平衡位置的运动叫简谐振动</a:t>
            </a:r>
            <a:r>
              <a:rPr lang="en-US" altLang="zh-CN"/>
              <a:t>.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55E76333-1C5D-45E1-8517-D0C65F1E5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685800"/>
          <a:ext cx="4781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2171520" imgH="228600" progId="Equation.3">
                  <p:embed/>
                </p:oleObj>
              </mc:Choice>
              <mc:Fallback>
                <p:oleObj name="公式" r:id="rId3" imgW="2171520" imgH="2286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85800"/>
                        <a:ext cx="4781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ADCF7827-03F4-4E1C-BC01-A2D23CE65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346200"/>
          <a:ext cx="3124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1460160" imgH="228600" progId="Equation.3">
                  <p:embed/>
                </p:oleObj>
              </mc:Choice>
              <mc:Fallback>
                <p:oleObj name="公式" r:id="rId5" imgW="1460160" imgH="228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46200"/>
                        <a:ext cx="3124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7005BBA8-EE41-4799-95B6-89F629CA0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997075"/>
          <a:ext cx="4629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7" imgW="2082600" imgH="203040" progId="Equation.3">
                  <p:embed/>
                </p:oleObj>
              </mc:Choice>
              <mc:Fallback>
                <p:oleObj name="公式" r:id="rId7" imgW="2082600" imgH="2030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997075"/>
                        <a:ext cx="4629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Text Box 2">
            <a:extLst>
              <a:ext uri="{FF2B5EF4-FFF2-40B4-BE49-F238E27FC236}">
                <a16:creationId xmlns:a16="http://schemas.microsoft.com/office/drawing/2014/main" id="{1A70957E-3A2E-4202-996F-9BA524AB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4038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可利用机械能守恒定律求出简谐振动的运动学方程</a:t>
            </a:r>
            <a:r>
              <a:rPr lang="en-US" altLang="zh-CN"/>
              <a:t>.   </a:t>
            </a:r>
          </a:p>
        </p:txBody>
      </p:sp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642CF81D-0752-451C-A9FE-406F86672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042988"/>
          <a:ext cx="3886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3" imgW="1612800" imgH="393480" progId="Equation.3">
                  <p:embed/>
                </p:oleObj>
              </mc:Choice>
              <mc:Fallback>
                <p:oleObj name="公式" r:id="rId3" imgW="1612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42988"/>
                        <a:ext cx="3886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6DEFE402-5089-4C04-A743-746744DB3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60575"/>
          <a:ext cx="281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5" imgW="1320480" imgH="482400" progId="Equation.3">
                  <p:embed/>
                </p:oleObj>
              </mc:Choice>
              <mc:Fallback>
                <p:oleObj name="Equation" r:id="rId5" imgW="13204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2819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FF053C7-87A7-45BA-8B84-B0E16A012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7" imgW="1371600" imgH="444240" progId="Equation.3">
                  <p:embed/>
                </p:oleObj>
              </mc:Choice>
              <mc:Fallback>
                <p:oleObj name="Equation" r:id="rId7" imgW="1371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3276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FB42844B-F0CB-4D69-AF03-2B3FF72F2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2892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9" imgW="1536480" imgH="444240" progId="Equation.3">
                  <p:embed/>
                </p:oleObj>
              </mc:Choice>
              <mc:Fallback>
                <p:oleObj name="Equation" r:id="rId9" imgW="1536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2892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C9AFB837-63CA-455D-BC58-C27ACF0AA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5072063"/>
          <a:ext cx="58086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1" imgW="2616120" imgH="228600" progId="Equation.3">
                  <p:embed/>
                </p:oleObj>
              </mc:Choice>
              <mc:Fallback>
                <p:oleObj name="Equation" r:id="rId11" imgW="2616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072063"/>
                        <a:ext cx="58086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8">
            <a:extLst>
              <a:ext uri="{FF2B5EF4-FFF2-40B4-BE49-F238E27FC236}">
                <a16:creationId xmlns:a16="http://schemas.microsoft.com/office/drawing/2014/main" id="{4CA01088-B0D5-40DE-9744-4EDA2352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972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积分既得  </a:t>
            </a: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3AE38AEB-020F-4064-A405-2DEA6700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232275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  </a:t>
            </a: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id="{395193DD-EA78-41F7-BA42-B1737741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1336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3CE338A8-FF79-43CF-8D44-63FE21629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989138"/>
          <a:ext cx="3097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13" imgW="1346040" imgH="444240" progId="Equation.3">
                  <p:embed/>
                </p:oleObj>
              </mc:Choice>
              <mc:Fallback>
                <p:oleObj name="公式" r:id="rId13" imgW="13460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30972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2">
            <a:extLst>
              <a:ext uri="{FF2B5EF4-FFF2-40B4-BE49-F238E27FC236}">
                <a16:creationId xmlns:a16="http://schemas.microsoft.com/office/drawing/2014/main" id="{FA968211-B942-4443-A21D-984087A9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538163"/>
            <a:ext cx="7543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例题</a:t>
            </a:r>
            <a:r>
              <a:rPr kumimoji="0" lang="en-US" altLang="zh-CN">
                <a:solidFill>
                  <a:srgbClr val="FF0000"/>
                </a:solidFill>
              </a:rPr>
              <a:t>2]</a:t>
            </a:r>
            <a:r>
              <a:rPr kumimoji="0" lang="en-US" altLang="zh-CN"/>
              <a:t>  </a:t>
            </a:r>
            <a:r>
              <a:rPr kumimoji="0" lang="zh-CN" altLang="en-US"/>
              <a:t>弹簧振子如图所示</a:t>
            </a:r>
            <a:r>
              <a:rPr kumimoji="0" lang="en-US" altLang="zh-CN"/>
              <a:t>,</a:t>
            </a:r>
            <a:r>
              <a:rPr kumimoji="0" lang="zh-CN" altLang="en-US"/>
              <a:t>弹簧原长</a:t>
            </a:r>
            <a:r>
              <a:rPr kumimoji="0" lang="en-US" altLang="zh-CN" i="1"/>
              <a:t>L</a:t>
            </a:r>
            <a:r>
              <a:rPr kumimoji="0" lang="zh-CN" altLang="en-US"/>
              <a:t>，质量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s</a:t>
            </a:r>
            <a:r>
              <a:rPr kumimoji="0" lang="zh-CN" altLang="en-US"/>
              <a:t>，劲度系数</a:t>
            </a:r>
            <a:r>
              <a:rPr kumimoji="0" lang="en-US" altLang="zh-CN" i="1"/>
              <a:t>k</a:t>
            </a:r>
            <a:r>
              <a:rPr kumimoji="0" lang="zh-CN" altLang="en-US"/>
              <a:t>，振子质量</a:t>
            </a:r>
            <a:r>
              <a:rPr kumimoji="0" lang="en-US" altLang="zh-CN" i="1"/>
              <a:t>m</a:t>
            </a:r>
            <a:r>
              <a:rPr kumimoji="0" lang="zh-CN" altLang="en-US"/>
              <a:t>，计算弹簧振子系统的固有频率</a:t>
            </a:r>
            <a:r>
              <a:rPr kumimoji="0" lang="en-US" altLang="zh-CN"/>
              <a:t>.</a:t>
            </a:r>
          </a:p>
        </p:txBody>
      </p:sp>
      <p:grpSp>
        <p:nvGrpSpPr>
          <p:cNvPr id="31752" name="Group 3">
            <a:extLst>
              <a:ext uri="{FF2B5EF4-FFF2-40B4-BE49-F238E27FC236}">
                <a16:creationId xmlns:a16="http://schemas.microsoft.com/office/drawing/2014/main" id="{A634511A-B458-40C3-A936-786E6C150B9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752600"/>
            <a:ext cx="2643188" cy="1516063"/>
            <a:chOff x="3360" y="1177"/>
            <a:chExt cx="1665" cy="955"/>
          </a:xfrm>
        </p:grpSpPr>
        <p:sp>
          <p:nvSpPr>
            <p:cNvPr id="31755" name="Rectangle 4" descr="横向砖形">
              <a:extLst>
                <a:ext uri="{FF2B5EF4-FFF2-40B4-BE49-F238E27FC236}">
                  <a16:creationId xmlns:a16="http://schemas.microsoft.com/office/drawing/2014/main" id="{87117994-96FA-449C-8CE6-7160AC77A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08"/>
              <a:ext cx="107" cy="338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6" name="Rectangle 5" descr="宽上对角线">
              <a:extLst>
                <a:ext uri="{FF2B5EF4-FFF2-40B4-BE49-F238E27FC236}">
                  <a16:creationId xmlns:a16="http://schemas.microsoft.com/office/drawing/2014/main" id="{34F0AA2D-05DE-4B75-A500-91330F4E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1704"/>
              <a:ext cx="1396" cy="40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750" name="Object 6">
              <a:extLst>
                <a:ext uri="{FF2B5EF4-FFF2-40B4-BE49-F238E27FC236}">
                  <a16:creationId xmlns:a16="http://schemas.microsoft.com/office/drawing/2014/main" id="{6EA7CFDE-4244-40B7-A15E-7451EB189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0" y="1438"/>
            <a:ext cx="2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2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438"/>
                          <a:ext cx="24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1B6508FF-A1DE-435A-99A6-C8394102C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517"/>
              <a:ext cx="174" cy="1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758" name="Group 8">
              <a:extLst>
                <a:ext uri="{FF2B5EF4-FFF2-40B4-BE49-F238E27FC236}">
                  <a16:creationId xmlns:a16="http://schemas.microsoft.com/office/drawing/2014/main" id="{35F95897-57D5-4EAE-BADF-8894E225A428}"/>
                </a:ext>
              </a:extLst>
            </p:cNvPr>
            <p:cNvGrpSpPr>
              <a:grpSpLocks/>
            </p:cNvGrpSpPr>
            <p:nvPr/>
          </p:nvGrpSpPr>
          <p:grpSpPr bwMode="auto">
            <a:xfrm rot="-179385">
              <a:off x="3467" y="1528"/>
              <a:ext cx="1009" cy="137"/>
              <a:chOff x="3655" y="724"/>
              <a:chExt cx="1214" cy="165"/>
            </a:xfrm>
          </p:grpSpPr>
          <p:grpSp>
            <p:nvGrpSpPr>
              <p:cNvPr id="31770" name="Group 9">
                <a:extLst>
                  <a:ext uri="{FF2B5EF4-FFF2-40B4-BE49-F238E27FC236}">
                    <a16:creationId xmlns:a16="http://schemas.microsoft.com/office/drawing/2014/main" id="{D0D746E3-7924-452B-AC6D-D5C30AFE6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31783" name="Group 10">
                  <a:extLst>
                    <a:ext uri="{FF2B5EF4-FFF2-40B4-BE49-F238E27FC236}">
                      <a16:creationId xmlns:a16="http://schemas.microsoft.com/office/drawing/2014/main" id="{88000230-F7A2-4600-9008-2FA3086814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90" name="Line 11">
                    <a:extLst>
                      <a:ext uri="{FF2B5EF4-FFF2-40B4-BE49-F238E27FC236}">
                        <a16:creationId xmlns:a16="http://schemas.microsoft.com/office/drawing/2014/main" id="{1DEC7C2F-CB75-4BDA-967F-9A46191562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1" name="Line 12">
                    <a:extLst>
                      <a:ext uri="{FF2B5EF4-FFF2-40B4-BE49-F238E27FC236}">
                        <a16:creationId xmlns:a16="http://schemas.microsoft.com/office/drawing/2014/main" id="{7F9ECA4A-3C5E-48EF-AA32-31F99164F5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4" name="Group 13">
                  <a:extLst>
                    <a:ext uri="{FF2B5EF4-FFF2-40B4-BE49-F238E27FC236}">
                      <a16:creationId xmlns:a16="http://schemas.microsoft.com/office/drawing/2014/main" id="{A6FA9C5F-3C25-4559-A037-3F16147988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88" name="Line 14">
                    <a:extLst>
                      <a:ext uri="{FF2B5EF4-FFF2-40B4-BE49-F238E27FC236}">
                        <a16:creationId xmlns:a16="http://schemas.microsoft.com/office/drawing/2014/main" id="{5D505A91-1CC3-4A8C-A84F-FEC3CC6F63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9" name="Line 15">
                    <a:extLst>
                      <a:ext uri="{FF2B5EF4-FFF2-40B4-BE49-F238E27FC236}">
                        <a16:creationId xmlns:a16="http://schemas.microsoft.com/office/drawing/2014/main" id="{96A07BAD-E85A-4188-9EF2-C4C9715CD0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5" name="Group 16">
                  <a:extLst>
                    <a:ext uri="{FF2B5EF4-FFF2-40B4-BE49-F238E27FC236}">
                      <a16:creationId xmlns:a16="http://schemas.microsoft.com/office/drawing/2014/main" id="{A00DAD4F-064E-4E77-8720-5E658A06C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86" name="Line 17">
                    <a:extLst>
                      <a:ext uri="{FF2B5EF4-FFF2-40B4-BE49-F238E27FC236}">
                        <a16:creationId xmlns:a16="http://schemas.microsoft.com/office/drawing/2014/main" id="{241298AF-F813-4C39-9F15-8514B56E76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7" name="Line 18">
                    <a:extLst>
                      <a:ext uri="{FF2B5EF4-FFF2-40B4-BE49-F238E27FC236}">
                        <a16:creationId xmlns:a16="http://schemas.microsoft.com/office/drawing/2014/main" id="{B7A3838E-AF55-4315-B56E-258A6B2D16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771" name="Line 19">
                <a:extLst>
                  <a:ext uri="{FF2B5EF4-FFF2-40B4-BE49-F238E27FC236}">
                    <a16:creationId xmlns:a16="http://schemas.microsoft.com/office/drawing/2014/main" id="{F715C801-17F5-49AE-94A3-CDC76B4C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2" name="Line 20">
                <a:extLst>
                  <a:ext uri="{FF2B5EF4-FFF2-40B4-BE49-F238E27FC236}">
                    <a16:creationId xmlns:a16="http://schemas.microsoft.com/office/drawing/2014/main" id="{1E2C7D78-F895-41E3-AD52-B20A6F488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73" name="Group 21">
                <a:extLst>
                  <a:ext uri="{FF2B5EF4-FFF2-40B4-BE49-F238E27FC236}">
                    <a16:creationId xmlns:a16="http://schemas.microsoft.com/office/drawing/2014/main" id="{E12601DA-3724-430A-A29A-9138AEF5C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31774" name="Group 22">
                  <a:extLst>
                    <a:ext uri="{FF2B5EF4-FFF2-40B4-BE49-F238E27FC236}">
                      <a16:creationId xmlns:a16="http://schemas.microsoft.com/office/drawing/2014/main" id="{FFBA7A9F-81D1-480D-AD23-B1F2B64E9B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81" name="Line 23">
                    <a:extLst>
                      <a:ext uri="{FF2B5EF4-FFF2-40B4-BE49-F238E27FC236}">
                        <a16:creationId xmlns:a16="http://schemas.microsoft.com/office/drawing/2014/main" id="{2C958A5F-5C79-494E-9355-1010B53B4B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2" name="Line 24">
                    <a:extLst>
                      <a:ext uri="{FF2B5EF4-FFF2-40B4-BE49-F238E27FC236}">
                        <a16:creationId xmlns:a16="http://schemas.microsoft.com/office/drawing/2014/main" id="{A8E259D1-597E-4FCA-9C54-6118687FCD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75" name="Group 25">
                  <a:extLst>
                    <a:ext uri="{FF2B5EF4-FFF2-40B4-BE49-F238E27FC236}">
                      <a16:creationId xmlns:a16="http://schemas.microsoft.com/office/drawing/2014/main" id="{50C4DF3E-9ECE-4930-AE8B-CDC9CFB55F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79" name="Line 26">
                    <a:extLst>
                      <a:ext uri="{FF2B5EF4-FFF2-40B4-BE49-F238E27FC236}">
                        <a16:creationId xmlns:a16="http://schemas.microsoft.com/office/drawing/2014/main" id="{EEABD213-285B-49D4-9A13-4B7FB4FEB1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Line 27">
                    <a:extLst>
                      <a:ext uri="{FF2B5EF4-FFF2-40B4-BE49-F238E27FC236}">
                        <a16:creationId xmlns:a16="http://schemas.microsoft.com/office/drawing/2014/main" id="{C58577A1-7D5B-4866-86E6-2E2F8ECCBF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76" name="Group 28">
                  <a:extLst>
                    <a:ext uri="{FF2B5EF4-FFF2-40B4-BE49-F238E27FC236}">
                      <a16:creationId xmlns:a16="http://schemas.microsoft.com/office/drawing/2014/main" id="{AC5CE0DC-4126-4368-8478-025F193A96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777" name="Line 29">
                    <a:extLst>
                      <a:ext uri="{FF2B5EF4-FFF2-40B4-BE49-F238E27FC236}">
                        <a16:creationId xmlns:a16="http://schemas.microsoft.com/office/drawing/2014/main" id="{19B9D782-EFD8-4336-90BD-4CCC8574F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8" name="Line 30">
                    <a:extLst>
                      <a:ext uri="{FF2B5EF4-FFF2-40B4-BE49-F238E27FC236}">
                        <a16:creationId xmlns:a16="http://schemas.microsoft.com/office/drawing/2014/main" id="{AF34A30F-E2AC-4735-8CDA-CEC89BE6A4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1759" name="Line 31">
              <a:extLst>
                <a:ext uri="{FF2B5EF4-FFF2-40B4-BE49-F238E27FC236}">
                  <a16:creationId xmlns:a16="http://schemas.microsoft.com/office/drawing/2014/main" id="{D1F9F2FC-5AEA-4EE1-A1FC-919CD09D4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327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32">
              <a:extLst>
                <a:ext uri="{FF2B5EF4-FFF2-40B4-BE49-F238E27FC236}">
                  <a16:creationId xmlns:a16="http://schemas.microsoft.com/office/drawing/2014/main" id="{0AD9876F-1D8D-480F-9E6D-A797F893C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32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33">
              <a:extLst>
                <a:ext uri="{FF2B5EF4-FFF2-40B4-BE49-F238E27FC236}">
                  <a16:creationId xmlns:a16="http://schemas.microsoft.com/office/drawing/2014/main" id="{FECA73B7-BA67-4F8E-AA31-F2BD887A0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1433"/>
              <a:ext cx="487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34">
              <a:extLst>
                <a:ext uri="{FF2B5EF4-FFF2-40B4-BE49-F238E27FC236}">
                  <a16:creationId xmlns:a16="http://schemas.microsoft.com/office/drawing/2014/main" id="{BFB5EC14-CC4D-4023-AE01-2FA5CD8C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450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63" name="Group 35">
              <a:extLst>
                <a:ext uri="{FF2B5EF4-FFF2-40B4-BE49-F238E27FC236}">
                  <a16:creationId xmlns:a16="http://schemas.microsoft.com/office/drawing/2014/main" id="{C6621E87-B22F-4DF0-A552-07341CF6D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758"/>
              <a:ext cx="864" cy="374"/>
              <a:chOff x="4176" y="1803"/>
              <a:chExt cx="864" cy="374"/>
            </a:xfrm>
          </p:grpSpPr>
          <p:sp>
            <p:nvSpPr>
              <p:cNvPr id="31766" name="Text Box 36">
                <a:extLst>
                  <a:ext uri="{FF2B5EF4-FFF2-40B4-BE49-F238E27FC236}">
                    <a16:creationId xmlns:a16="http://schemas.microsoft.com/office/drawing/2014/main" id="{7F626B04-9768-4874-A84A-3D50CE7ED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803"/>
                <a:ext cx="212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31767" name="Text Box 37">
                <a:extLst>
                  <a:ext uri="{FF2B5EF4-FFF2-40B4-BE49-F238E27FC236}">
                    <a16:creationId xmlns:a16="http://schemas.microsoft.com/office/drawing/2014/main" id="{96D15948-21D8-4E42-898D-EAE3363B3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820"/>
                <a:ext cx="239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O</a:t>
                </a:r>
              </a:p>
            </p:txBody>
          </p:sp>
          <p:sp>
            <p:nvSpPr>
              <p:cNvPr id="31768" name="Line 38">
                <a:extLst>
                  <a:ext uri="{FF2B5EF4-FFF2-40B4-BE49-F238E27FC236}">
                    <a16:creationId xmlns:a16="http://schemas.microsoft.com/office/drawing/2014/main" id="{18E4FAA8-416E-4037-AAC2-62F4EC5BD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8" y="1920"/>
                <a:ext cx="62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Oval 39">
                <a:extLst>
                  <a:ext uri="{FF2B5EF4-FFF2-40B4-BE49-F238E27FC236}">
                    <a16:creationId xmlns:a16="http://schemas.microsoft.com/office/drawing/2014/main" id="{A039A4C4-DBA1-409C-9A2E-548836429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190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764" name="Text Box 40">
              <a:extLst>
                <a:ext uri="{FF2B5EF4-FFF2-40B4-BE49-F238E27FC236}">
                  <a16:creationId xmlns:a16="http://schemas.microsoft.com/office/drawing/2014/main" id="{29850D01-37B2-470A-A33F-5D127312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1177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</a:p>
          </p:txBody>
        </p:sp>
        <p:sp>
          <p:nvSpPr>
            <p:cNvPr id="31765" name="Text Box 41">
              <a:extLst>
                <a:ext uri="{FF2B5EF4-FFF2-40B4-BE49-F238E27FC236}">
                  <a16:creationId xmlns:a16="http://schemas.microsoft.com/office/drawing/2014/main" id="{06E21D22-5181-4F62-BF97-1CE50D594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119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  <a:r>
                <a:rPr lang="en-US" altLang="zh-CN" i="1"/>
                <a:t>l</a:t>
              </a:r>
            </a:p>
          </p:txBody>
        </p:sp>
      </p:grpSp>
      <p:sp>
        <p:nvSpPr>
          <p:cNvPr id="31753" name="Text Box 42">
            <a:extLst>
              <a:ext uri="{FF2B5EF4-FFF2-40B4-BE49-F238E27FC236}">
                <a16:creationId xmlns:a16="http://schemas.microsoft.com/office/drawing/2014/main" id="{6D97790F-DDCA-4DEF-A438-9EE22F00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473200"/>
            <a:ext cx="4451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[</a:t>
            </a:r>
            <a:r>
              <a:rPr kumimoji="0" lang="zh-CN" altLang="en-US">
                <a:solidFill>
                  <a:srgbClr val="FF0000"/>
                </a:solidFill>
              </a:rPr>
              <a:t>解</a:t>
            </a:r>
            <a:r>
              <a:rPr kumimoji="0" lang="en-US" altLang="zh-CN">
                <a:solidFill>
                  <a:srgbClr val="FF0000"/>
                </a:solidFill>
              </a:rPr>
              <a:t>]</a:t>
            </a:r>
            <a:r>
              <a:rPr kumimoji="0" lang="en-US" altLang="zh-CN"/>
              <a:t>  </a:t>
            </a:r>
            <a:r>
              <a:rPr kumimoji="0" lang="zh-CN" altLang="en-US"/>
              <a:t>以弹簧子自由伸长处为原点建立坐标</a:t>
            </a:r>
            <a:r>
              <a:rPr kumimoji="0" lang="en-US" altLang="zh-CN" i="1"/>
              <a:t>Ox</a:t>
            </a:r>
            <a:r>
              <a:rPr kumimoji="0" lang="zh-CN" altLang="en-US"/>
              <a:t>，距弹簧固定端</a:t>
            </a:r>
            <a:r>
              <a:rPr kumimoji="0" lang="en-US" altLang="zh-CN" i="1"/>
              <a:t>l </a:t>
            </a:r>
            <a:r>
              <a:rPr kumimoji="0" lang="zh-CN" altLang="en-US"/>
              <a:t>处取一元段</a:t>
            </a:r>
            <a:r>
              <a:rPr kumimoji="0" lang="en-US" altLang="zh-CN"/>
              <a:t>d </a:t>
            </a:r>
            <a:r>
              <a:rPr kumimoji="0" lang="en-US" altLang="zh-CN" i="1"/>
              <a:t>l</a:t>
            </a:r>
            <a:r>
              <a:rPr kumimoji="0" lang="en-US" altLang="zh-CN"/>
              <a:t>.</a:t>
            </a:r>
            <a:r>
              <a:rPr kumimoji="0" lang="zh-CN" altLang="en-US"/>
              <a:t>振子发生位移</a:t>
            </a:r>
            <a:r>
              <a:rPr kumimoji="0" lang="en-US" altLang="zh-CN" i="1"/>
              <a:t>x</a:t>
            </a:r>
            <a:r>
              <a:rPr kumimoji="0" lang="en-US" altLang="zh-CN"/>
              <a:t>, </a:t>
            </a:r>
            <a:r>
              <a:rPr kumimoji="0" lang="zh-CN" altLang="en-US"/>
              <a:t>则</a:t>
            </a:r>
            <a:r>
              <a:rPr kumimoji="0" lang="en-US" altLang="zh-CN"/>
              <a:t>d</a:t>
            </a:r>
            <a:r>
              <a:rPr kumimoji="0" lang="en-US" altLang="zh-CN" i="1"/>
              <a:t>l </a:t>
            </a:r>
            <a:r>
              <a:rPr kumimoji="0" lang="zh-CN" altLang="en-US"/>
              <a:t>段的动能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8D642B96-CDD1-4F6D-B0DC-DF76FC731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3429000"/>
          <a:ext cx="48990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5" imgW="2387520" imgH="406080" progId="Equation.3">
                  <p:embed/>
                </p:oleObj>
              </mc:Choice>
              <mc:Fallback>
                <p:oleObj name="Equation" r:id="rId5" imgW="23875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429000"/>
                        <a:ext cx="48990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0A8862A9-C10D-4251-9BC2-45983C95E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4241800"/>
          <a:ext cx="5241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7" imgW="2603160" imgH="406080" progId="Equation.3">
                  <p:embed/>
                </p:oleObj>
              </mc:Choice>
              <mc:Fallback>
                <p:oleObj name="Equation" r:id="rId7" imgW="2603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241800"/>
                        <a:ext cx="52419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C6A7EC45-9732-439C-82A8-DFB2E9948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4475" y="5259388"/>
          <a:ext cx="15700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9" imgW="812520" imgH="393480" progId="Equation.3">
                  <p:embed/>
                </p:oleObj>
              </mc:Choice>
              <mc:Fallback>
                <p:oleObj name="Equation" r:id="rId9" imgW="8125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5259388"/>
                        <a:ext cx="15700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98D4D08E-3593-4F39-8E94-D05F7995A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5259388"/>
          <a:ext cx="1133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11" imgW="647640" imgH="393480" progId="Equation.3">
                  <p:embed/>
                </p:oleObj>
              </mc:Choice>
              <mc:Fallback>
                <p:oleObj name="Equation" r:id="rId11" imgW="647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5259388"/>
                        <a:ext cx="11334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47">
            <a:extLst>
              <a:ext uri="{FF2B5EF4-FFF2-40B4-BE49-F238E27FC236}">
                <a16:creationId xmlns:a16="http://schemas.microsoft.com/office/drawing/2014/main" id="{1192C38D-165B-45A2-B160-BF382437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55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等效质量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713B0947-7FAB-4D47-A6EF-7E21804DF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722313"/>
          <a:ext cx="1755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838080" imgH="215640" progId="Equation.3">
                  <p:embed/>
                </p:oleObj>
              </mc:Choice>
              <mc:Fallback>
                <p:oleObj name="Equation" r:id="rId3" imgW="8380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722313"/>
                        <a:ext cx="1755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3">
            <a:extLst>
              <a:ext uri="{FF2B5EF4-FFF2-40B4-BE49-F238E27FC236}">
                <a16:creationId xmlns:a16="http://schemas.microsoft.com/office/drawing/2014/main" id="{DF9A2E31-8126-4865-AFEC-818ABC3E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latin typeface="Arial" panose="020B0604020202020204" pitchFamily="34" charset="0"/>
              </a:rPr>
              <a:t>弹簧振子系统的总质量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ED4782BE-0493-447A-A293-957F096A8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1244600"/>
          <a:ext cx="27765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1485720" imgH="634680" progId="Equation.3">
                  <p:embed/>
                </p:oleObj>
              </mc:Choice>
              <mc:Fallback>
                <p:oleObj name="Equation" r:id="rId5" imgW="148572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1244600"/>
                        <a:ext cx="277653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3E4E8B5A-8784-4FA5-9DF5-BDCEC89B0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9700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系统的固有频率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simple harmonic motion 1.avi">
            <a:hlinkClick r:id="" action="ppaction://media"/>
            <a:extLst>
              <a:ext uri="{FF2B5EF4-FFF2-40B4-BE49-F238E27FC236}">
                <a16:creationId xmlns:a16="http://schemas.microsoft.com/office/drawing/2014/main" id="{C9F45B7F-A76E-4406-9ED9-8F5AE6EDD3F9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163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38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3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8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>
            <a:extLst>
              <a:ext uri="{FF2B5EF4-FFF2-40B4-BE49-F238E27FC236}">
                <a16:creationId xmlns:a16="http://schemas.microsoft.com/office/drawing/2014/main" id="{5F06AB36-3FA3-45CD-A589-5EC70584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09713"/>
            <a:ext cx="358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弹簧振子</a:t>
            </a:r>
            <a:r>
              <a:rPr lang="en-US" altLang="zh-CN"/>
              <a:t>——</a:t>
            </a:r>
            <a:r>
              <a:rPr lang="zh-CN" altLang="en-US"/>
              <a:t>轻弹簧与物体</a:t>
            </a:r>
            <a:r>
              <a:rPr lang="en-US" altLang="zh-CN" i="1"/>
              <a:t>m</a:t>
            </a:r>
            <a:r>
              <a:rPr lang="zh-CN" altLang="en-US"/>
              <a:t>组成的系统</a:t>
            </a:r>
            <a:r>
              <a:rPr lang="en-US" altLang="zh-CN"/>
              <a:t>.</a:t>
            </a:r>
          </a:p>
        </p:txBody>
      </p:sp>
      <p:sp>
        <p:nvSpPr>
          <p:cNvPr id="3079" name="Text Box 3">
            <a:extLst>
              <a:ext uri="{FF2B5EF4-FFF2-40B4-BE49-F238E27FC236}">
                <a16:creationId xmlns:a16="http://schemas.microsoft.com/office/drawing/2014/main" id="{A5AFD2F1-961F-409A-9FC9-5AFA203E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117600"/>
            <a:ext cx="270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  </a:t>
            </a:r>
            <a:r>
              <a:rPr lang="zh-CN" altLang="en-US">
                <a:ea typeface="黑体" panose="02010609060101010101" pitchFamily="49" charset="-122"/>
              </a:rPr>
              <a:t>弹簧振子的振动</a:t>
            </a:r>
          </a:p>
        </p:txBody>
      </p:sp>
      <p:grpSp>
        <p:nvGrpSpPr>
          <p:cNvPr id="3080" name="Group 106">
            <a:extLst>
              <a:ext uri="{FF2B5EF4-FFF2-40B4-BE49-F238E27FC236}">
                <a16:creationId xmlns:a16="http://schemas.microsoft.com/office/drawing/2014/main" id="{447730CE-2B33-4B80-80AF-D141A9F2A20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667000"/>
            <a:ext cx="868363" cy="3113088"/>
            <a:chOff x="4320" y="1680"/>
            <a:chExt cx="547" cy="1961"/>
          </a:xfrm>
        </p:grpSpPr>
        <p:sp>
          <p:nvSpPr>
            <p:cNvPr id="3163" name="Line 5">
              <a:extLst>
                <a:ext uri="{FF2B5EF4-FFF2-40B4-BE49-F238E27FC236}">
                  <a16:creationId xmlns:a16="http://schemas.microsoft.com/office/drawing/2014/main" id="{B4B647B8-05B7-49BE-9529-0C2667E32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80"/>
              <a:ext cx="0" cy="19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Dot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" name="Line 6">
              <a:extLst>
                <a:ext uri="{FF2B5EF4-FFF2-40B4-BE49-F238E27FC236}">
                  <a16:creationId xmlns:a16="http://schemas.microsoft.com/office/drawing/2014/main" id="{8EC5B753-9A77-49D9-979A-A333B6CB2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238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" name="Text Box 7">
              <a:extLst>
                <a:ext uri="{FF2B5EF4-FFF2-40B4-BE49-F238E27FC236}">
                  <a16:creationId xmlns:a16="http://schemas.microsoft.com/office/drawing/2014/main" id="{119545A3-7799-42CC-88F0-13D16ABE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23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</a:t>
              </a:r>
            </a:p>
          </p:txBody>
        </p:sp>
      </p:grpSp>
      <p:sp>
        <p:nvSpPr>
          <p:cNvPr id="3081" name="Freeform 8">
            <a:extLst>
              <a:ext uri="{FF2B5EF4-FFF2-40B4-BE49-F238E27FC236}">
                <a16:creationId xmlns:a16="http://schemas.microsoft.com/office/drawing/2014/main" id="{C93C288E-2FC2-4B59-8902-FA34DE1451E0}"/>
              </a:ext>
            </a:extLst>
          </p:cNvPr>
          <p:cNvSpPr>
            <a:spLocks/>
          </p:cNvSpPr>
          <p:nvPr/>
        </p:nvSpPr>
        <p:spPr bwMode="auto">
          <a:xfrm>
            <a:off x="6248400" y="2209800"/>
            <a:ext cx="1238250" cy="3279775"/>
          </a:xfrm>
          <a:custGeom>
            <a:avLst/>
            <a:gdLst>
              <a:gd name="T0" fmla="*/ 2147483647 w 1296"/>
              <a:gd name="T1" fmla="*/ 0 h 3312"/>
              <a:gd name="T2" fmla="*/ 2147483647 w 1296"/>
              <a:gd name="T3" fmla="*/ 2147483647 h 3312"/>
              <a:gd name="T4" fmla="*/ 2147483647 w 1296"/>
              <a:gd name="T5" fmla="*/ 2147483647 h 3312"/>
              <a:gd name="T6" fmla="*/ 0 w 1296"/>
              <a:gd name="T7" fmla="*/ 2147483647 h 3312"/>
              <a:gd name="T8" fmla="*/ 2147483647 w 1296"/>
              <a:gd name="T9" fmla="*/ 2147483647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312"/>
              <a:gd name="T17" fmla="*/ 1296 w 12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312">
                <a:moveTo>
                  <a:pt x="672" y="0"/>
                </a:moveTo>
                <a:cubicBezTo>
                  <a:pt x="984" y="272"/>
                  <a:pt x="1296" y="544"/>
                  <a:pt x="1296" y="816"/>
                </a:cubicBezTo>
                <a:cubicBezTo>
                  <a:pt x="1296" y="1088"/>
                  <a:pt x="888" y="1352"/>
                  <a:pt x="672" y="1632"/>
                </a:cubicBezTo>
                <a:cubicBezTo>
                  <a:pt x="456" y="1912"/>
                  <a:pt x="0" y="2216"/>
                  <a:pt x="0" y="2496"/>
                </a:cubicBezTo>
                <a:cubicBezTo>
                  <a:pt x="0" y="2776"/>
                  <a:pt x="336" y="3044"/>
                  <a:pt x="672" y="33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2" name="Group 111">
            <a:extLst>
              <a:ext uri="{FF2B5EF4-FFF2-40B4-BE49-F238E27FC236}">
                <a16:creationId xmlns:a16="http://schemas.microsoft.com/office/drawing/2014/main" id="{1B93939D-F8A3-4F56-A351-75D23A711C50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4476750"/>
            <a:ext cx="971550" cy="457200"/>
            <a:chOff x="4016" y="2820"/>
            <a:chExt cx="612" cy="288"/>
          </a:xfrm>
        </p:grpSpPr>
        <p:sp>
          <p:nvSpPr>
            <p:cNvPr id="3160" name="Line 10">
              <a:extLst>
                <a:ext uri="{FF2B5EF4-FFF2-40B4-BE49-F238E27FC236}">
                  <a16:creationId xmlns:a16="http://schemas.microsoft.com/office/drawing/2014/main" id="{B3BC0ABD-7D0C-4707-B030-F26EC19BE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32"/>
              <a:ext cx="395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1" name="Text Box 11">
              <a:extLst>
                <a:ext uri="{FF2B5EF4-FFF2-40B4-BE49-F238E27FC236}">
                  <a16:creationId xmlns:a16="http://schemas.microsoft.com/office/drawing/2014/main" id="{6F5A5213-FCE3-4792-A627-A336512EE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282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162" name="Line 12">
              <a:extLst>
                <a:ext uri="{FF2B5EF4-FFF2-40B4-BE49-F238E27FC236}">
                  <a16:creationId xmlns:a16="http://schemas.microsoft.com/office/drawing/2014/main" id="{1D7FFB38-DC00-46E4-B76E-703B61906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9" y="2869"/>
              <a:ext cx="130" cy="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" name="Group 112">
            <a:extLst>
              <a:ext uri="{FF2B5EF4-FFF2-40B4-BE49-F238E27FC236}">
                <a16:creationId xmlns:a16="http://schemas.microsoft.com/office/drawing/2014/main" id="{F0C45915-B515-4224-81C2-681A4C2EB199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5226050"/>
            <a:ext cx="2462213" cy="539750"/>
            <a:chOff x="2842" y="3292"/>
            <a:chExt cx="1551" cy="340"/>
          </a:xfrm>
        </p:grpSpPr>
        <p:sp>
          <p:nvSpPr>
            <p:cNvPr id="3157" name="Rectangle 14" descr="横向砖形">
              <a:extLst>
                <a:ext uri="{FF2B5EF4-FFF2-40B4-BE49-F238E27FC236}">
                  <a16:creationId xmlns:a16="http://schemas.microsoft.com/office/drawing/2014/main" id="{2E7B7BAD-328B-4B73-9255-64BED0EB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292"/>
              <a:ext cx="197" cy="340"/>
            </a:xfrm>
            <a:prstGeom prst="rect">
              <a:avLst/>
            </a:prstGeom>
            <a:pattFill prst="horzBrick">
              <a:fgClr>
                <a:srgbClr val="C08A5B"/>
              </a:fgClr>
              <a:bgClr>
                <a:srgbClr val="FFFFFF"/>
              </a:bgClr>
            </a:pattFill>
            <a:ln w="12700">
              <a:solidFill>
                <a:srgbClr val="CC66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8" name="Freeform 15">
              <a:extLst>
                <a:ext uri="{FF2B5EF4-FFF2-40B4-BE49-F238E27FC236}">
                  <a16:creationId xmlns:a16="http://schemas.microsoft.com/office/drawing/2014/main" id="{723CD525-FA2D-4CA8-89AC-470C4FE0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397"/>
              <a:ext cx="1157" cy="130"/>
            </a:xfrm>
            <a:custGeom>
              <a:avLst/>
              <a:gdLst>
                <a:gd name="T0" fmla="*/ 0 w 5568"/>
                <a:gd name="T1" fmla="*/ 0 h 960"/>
                <a:gd name="T2" fmla="*/ 0 w 5568"/>
                <a:gd name="T3" fmla="*/ 0 h 960"/>
                <a:gd name="T4" fmla="*/ 1 w 5568"/>
                <a:gd name="T5" fmla="*/ 0 h 960"/>
                <a:gd name="T6" fmla="*/ 1 w 5568"/>
                <a:gd name="T7" fmla="*/ 0 h 960"/>
                <a:gd name="T8" fmla="*/ 2 w 5568"/>
                <a:gd name="T9" fmla="*/ 0 h 960"/>
                <a:gd name="T10" fmla="*/ 2 w 5568"/>
                <a:gd name="T11" fmla="*/ 0 h 960"/>
                <a:gd name="T12" fmla="*/ 3 w 5568"/>
                <a:gd name="T13" fmla="*/ 0 h 960"/>
                <a:gd name="T14" fmla="*/ 3 w 5568"/>
                <a:gd name="T15" fmla="*/ 0 h 960"/>
                <a:gd name="T16" fmla="*/ 4 w 5568"/>
                <a:gd name="T17" fmla="*/ 0 h 960"/>
                <a:gd name="T18" fmla="*/ 4 w 5568"/>
                <a:gd name="T19" fmla="*/ 0 h 960"/>
                <a:gd name="T20" fmla="*/ 5 w 5568"/>
                <a:gd name="T21" fmla="*/ 0 h 960"/>
                <a:gd name="T22" fmla="*/ 5 w 5568"/>
                <a:gd name="T23" fmla="*/ 0 h 960"/>
                <a:gd name="T24" fmla="*/ 5 w 5568"/>
                <a:gd name="T25" fmla="*/ 0 h 960"/>
                <a:gd name="T26" fmla="*/ 6 w 5568"/>
                <a:gd name="T27" fmla="*/ 0 h 960"/>
                <a:gd name="T28" fmla="*/ 6 w 5568"/>
                <a:gd name="T29" fmla="*/ 0 h 960"/>
                <a:gd name="T30" fmla="*/ 7 w 5568"/>
                <a:gd name="T31" fmla="*/ 0 h 960"/>
                <a:gd name="T32" fmla="*/ 7 w 5568"/>
                <a:gd name="T33" fmla="*/ 0 h 960"/>
                <a:gd name="T34" fmla="*/ 8 w 5568"/>
                <a:gd name="T35" fmla="*/ 0 h 960"/>
                <a:gd name="T36" fmla="*/ 8 w 5568"/>
                <a:gd name="T37" fmla="*/ 0 h 960"/>
                <a:gd name="T38" fmla="*/ 9 w 5568"/>
                <a:gd name="T39" fmla="*/ 0 h 960"/>
                <a:gd name="T40" fmla="*/ 9 w 5568"/>
                <a:gd name="T41" fmla="*/ 0 h 960"/>
                <a:gd name="T42" fmla="*/ 9 w 5568"/>
                <a:gd name="T43" fmla="*/ 0 h 960"/>
                <a:gd name="T44" fmla="*/ 10 w 5568"/>
                <a:gd name="T45" fmla="*/ 0 h 960"/>
                <a:gd name="T46" fmla="*/ 10 w 5568"/>
                <a:gd name="T47" fmla="*/ 0 h 960"/>
                <a:gd name="T48" fmla="*/ 10 w 5568"/>
                <a:gd name="T49" fmla="*/ 0 h 9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68"/>
                <a:gd name="T76" fmla="*/ 0 h 960"/>
                <a:gd name="T77" fmla="*/ 5568 w 5568"/>
                <a:gd name="T78" fmla="*/ 960 h 9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68" h="960">
                  <a:moveTo>
                    <a:pt x="0" y="480"/>
                  </a:moveTo>
                  <a:lnTo>
                    <a:pt x="240" y="480"/>
                  </a:lnTo>
                  <a:lnTo>
                    <a:pt x="480" y="0"/>
                  </a:lnTo>
                  <a:lnTo>
                    <a:pt x="720" y="960"/>
                  </a:lnTo>
                  <a:lnTo>
                    <a:pt x="960" y="0"/>
                  </a:lnTo>
                  <a:lnTo>
                    <a:pt x="1200" y="960"/>
                  </a:lnTo>
                  <a:lnTo>
                    <a:pt x="1440" y="0"/>
                  </a:lnTo>
                  <a:lnTo>
                    <a:pt x="1680" y="960"/>
                  </a:lnTo>
                  <a:lnTo>
                    <a:pt x="1920" y="0"/>
                  </a:lnTo>
                  <a:lnTo>
                    <a:pt x="2160" y="960"/>
                  </a:lnTo>
                  <a:lnTo>
                    <a:pt x="2400" y="0"/>
                  </a:lnTo>
                  <a:lnTo>
                    <a:pt x="2640" y="960"/>
                  </a:lnTo>
                  <a:lnTo>
                    <a:pt x="2880" y="0"/>
                  </a:lnTo>
                  <a:lnTo>
                    <a:pt x="3120" y="960"/>
                  </a:lnTo>
                  <a:lnTo>
                    <a:pt x="3360" y="0"/>
                  </a:lnTo>
                  <a:lnTo>
                    <a:pt x="3600" y="960"/>
                  </a:lnTo>
                  <a:lnTo>
                    <a:pt x="3840" y="0"/>
                  </a:lnTo>
                  <a:lnTo>
                    <a:pt x="4080" y="960"/>
                  </a:lnTo>
                  <a:lnTo>
                    <a:pt x="4320" y="0"/>
                  </a:lnTo>
                  <a:lnTo>
                    <a:pt x="4560" y="960"/>
                  </a:lnTo>
                  <a:lnTo>
                    <a:pt x="4800" y="0"/>
                  </a:lnTo>
                  <a:lnTo>
                    <a:pt x="5040" y="960"/>
                  </a:lnTo>
                  <a:lnTo>
                    <a:pt x="5280" y="0"/>
                  </a:lnTo>
                  <a:lnTo>
                    <a:pt x="5424" y="480"/>
                  </a:lnTo>
                  <a:lnTo>
                    <a:pt x="5568" y="4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06EBCFD8-0F66-4C66-9644-648A4596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370"/>
              <a:ext cx="197" cy="18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84" name="Group 113">
            <a:extLst>
              <a:ext uri="{FF2B5EF4-FFF2-40B4-BE49-F238E27FC236}">
                <a16:creationId xmlns:a16="http://schemas.microsoft.com/office/drawing/2014/main" id="{C1CD0402-5125-4F04-B2BF-FD2234FBC656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5224463"/>
            <a:ext cx="655638" cy="519112"/>
            <a:chOff x="4430" y="3291"/>
            <a:chExt cx="413" cy="327"/>
          </a:xfrm>
        </p:grpSpPr>
        <p:sp>
          <p:nvSpPr>
            <p:cNvPr id="3154" name="Line 18">
              <a:extLst>
                <a:ext uri="{FF2B5EF4-FFF2-40B4-BE49-F238E27FC236}">
                  <a16:creationId xmlns:a16="http://schemas.microsoft.com/office/drawing/2014/main" id="{D7B299A5-8853-4E48-AD44-60E89622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3460"/>
              <a:ext cx="22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triangle" w="sm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5" name="Text Box 19">
              <a:extLst>
                <a:ext uri="{FF2B5EF4-FFF2-40B4-BE49-F238E27FC236}">
                  <a16:creationId xmlns:a16="http://schemas.microsoft.com/office/drawing/2014/main" id="{D469A21C-327E-41AF-B00D-99045BCE1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" y="3291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3156" name="Line 20">
              <a:extLst>
                <a:ext uri="{FF2B5EF4-FFF2-40B4-BE49-F238E27FC236}">
                  <a16:creationId xmlns:a16="http://schemas.microsoft.com/office/drawing/2014/main" id="{AA307D60-0A44-44D2-B771-DF29DDE5A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4" y="3382"/>
              <a:ext cx="11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5" name="Group 105">
            <a:extLst>
              <a:ext uri="{FF2B5EF4-FFF2-40B4-BE49-F238E27FC236}">
                <a16:creationId xmlns:a16="http://schemas.microsoft.com/office/drawing/2014/main" id="{9A4ABA64-739A-4FDE-A681-345E97D5EAE0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3524250"/>
            <a:ext cx="2462213" cy="539750"/>
            <a:chOff x="2842" y="2220"/>
            <a:chExt cx="1551" cy="340"/>
          </a:xfrm>
        </p:grpSpPr>
        <p:sp>
          <p:nvSpPr>
            <p:cNvPr id="3151" name="Rectangle 22" descr="横向砖形">
              <a:extLst>
                <a:ext uri="{FF2B5EF4-FFF2-40B4-BE49-F238E27FC236}">
                  <a16:creationId xmlns:a16="http://schemas.microsoft.com/office/drawing/2014/main" id="{09A2ECC1-8234-4C7B-8B1F-E3D71634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2220"/>
              <a:ext cx="197" cy="340"/>
            </a:xfrm>
            <a:prstGeom prst="rect">
              <a:avLst/>
            </a:prstGeom>
            <a:pattFill prst="horzBrick">
              <a:fgClr>
                <a:srgbClr val="C08A5B"/>
              </a:fgClr>
              <a:bgClr>
                <a:srgbClr val="FFFFFF"/>
              </a:bgClr>
            </a:pattFill>
            <a:ln w="12700">
              <a:solidFill>
                <a:srgbClr val="CC66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2" name="Freeform 23">
              <a:extLst>
                <a:ext uri="{FF2B5EF4-FFF2-40B4-BE49-F238E27FC236}">
                  <a16:creationId xmlns:a16="http://schemas.microsoft.com/office/drawing/2014/main" id="{E80D0E3D-4CD3-4C0B-8AF3-1DD918445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2325"/>
              <a:ext cx="1157" cy="130"/>
            </a:xfrm>
            <a:custGeom>
              <a:avLst/>
              <a:gdLst>
                <a:gd name="T0" fmla="*/ 0 w 5568"/>
                <a:gd name="T1" fmla="*/ 0 h 960"/>
                <a:gd name="T2" fmla="*/ 0 w 5568"/>
                <a:gd name="T3" fmla="*/ 0 h 960"/>
                <a:gd name="T4" fmla="*/ 1 w 5568"/>
                <a:gd name="T5" fmla="*/ 0 h 960"/>
                <a:gd name="T6" fmla="*/ 1 w 5568"/>
                <a:gd name="T7" fmla="*/ 0 h 960"/>
                <a:gd name="T8" fmla="*/ 2 w 5568"/>
                <a:gd name="T9" fmla="*/ 0 h 960"/>
                <a:gd name="T10" fmla="*/ 2 w 5568"/>
                <a:gd name="T11" fmla="*/ 0 h 960"/>
                <a:gd name="T12" fmla="*/ 3 w 5568"/>
                <a:gd name="T13" fmla="*/ 0 h 960"/>
                <a:gd name="T14" fmla="*/ 3 w 5568"/>
                <a:gd name="T15" fmla="*/ 0 h 960"/>
                <a:gd name="T16" fmla="*/ 4 w 5568"/>
                <a:gd name="T17" fmla="*/ 0 h 960"/>
                <a:gd name="T18" fmla="*/ 4 w 5568"/>
                <a:gd name="T19" fmla="*/ 0 h 960"/>
                <a:gd name="T20" fmla="*/ 5 w 5568"/>
                <a:gd name="T21" fmla="*/ 0 h 960"/>
                <a:gd name="T22" fmla="*/ 5 w 5568"/>
                <a:gd name="T23" fmla="*/ 0 h 960"/>
                <a:gd name="T24" fmla="*/ 5 w 5568"/>
                <a:gd name="T25" fmla="*/ 0 h 960"/>
                <a:gd name="T26" fmla="*/ 6 w 5568"/>
                <a:gd name="T27" fmla="*/ 0 h 960"/>
                <a:gd name="T28" fmla="*/ 6 w 5568"/>
                <a:gd name="T29" fmla="*/ 0 h 960"/>
                <a:gd name="T30" fmla="*/ 7 w 5568"/>
                <a:gd name="T31" fmla="*/ 0 h 960"/>
                <a:gd name="T32" fmla="*/ 7 w 5568"/>
                <a:gd name="T33" fmla="*/ 0 h 960"/>
                <a:gd name="T34" fmla="*/ 8 w 5568"/>
                <a:gd name="T35" fmla="*/ 0 h 960"/>
                <a:gd name="T36" fmla="*/ 8 w 5568"/>
                <a:gd name="T37" fmla="*/ 0 h 960"/>
                <a:gd name="T38" fmla="*/ 9 w 5568"/>
                <a:gd name="T39" fmla="*/ 0 h 960"/>
                <a:gd name="T40" fmla="*/ 9 w 5568"/>
                <a:gd name="T41" fmla="*/ 0 h 960"/>
                <a:gd name="T42" fmla="*/ 9 w 5568"/>
                <a:gd name="T43" fmla="*/ 0 h 960"/>
                <a:gd name="T44" fmla="*/ 10 w 5568"/>
                <a:gd name="T45" fmla="*/ 0 h 960"/>
                <a:gd name="T46" fmla="*/ 10 w 5568"/>
                <a:gd name="T47" fmla="*/ 0 h 960"/>
                <a:gd name="T48" fmla="*/ 10 w 5568"/>
                <a:gd name="T49" fmla="*/ 0 h 9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68"/>
                <a:gd name="T76" fmla="*/ 0 h 960"/>
                <a:gd name="T77" fmla="*/ 5568 w 5568"/>
                <a:gd name="T78" fmla="*/ 960 h 9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68" h="960">
                  <a:moveTo>
                    <a:pt x="0" y="480"/>
                  </a:moveTo>
                  <a:lnTo>
                    <a:pt x="240" y="480"/>
                  </a:lnTo>
                  <a:lnTo>
                    <a:pt x="480" y="0"/>
                  </a:lnTo>
                  <a:lnTo>
                    <a:pt x="720" y="960"/>
                  </a:lnTo>
                  <a:lnTo>
                    <a:pt x="960" y="0"/>
                  </a:lnTo>
                  <a:lnTo>
                    <a:pt x="1200" y="960"/>
                  </a:lnTo>
                  <a:lnTo>
                    <a:pt x="1440" y="0"/>
                  </a:lnTo>
                  <a:lnTo>
                    <a:pt x="1680" y="960"/>
                  </a:lnTo>
                  <a:lnTo>
                    <a:pt x="1920" y="0"/>
                  </a:lnTo>
                  <a:lnTo>
                    <a:pt x="2160" y="960"/>
                  </a:lnTo>
                  <a:lnTo>
                    <a:pt x="2400" y="0"/>
                  </a:lnTo>
                  <a:lnTo>
                    <a:pt x="2640" y="960"/>
                  </a:lnTo>
                  <a:lnTo>
                    <a:pt x="2880" y="0"/>
                  </a:lnTo>
                  <a:lnTo>
                    <a:pt x="3120" y="960"/>
                  </a:lnTo>
                  <a:lnTo>
                    <a:pt x="3360" y="0"/>
                  </a:lnTo>
                  <a:lnTo>
                    <a:pt x="3600" y="960"/>
                  </a:lnTo>
                  <a:lnTo>
                    <a:pt x="3840" y="0"/>
                  </a:lnTo>
                  <a:lnTo>
                    <a:pt x="4080" y="960"/>
                  </a:lnTo>
                  <a:lnTo>
                    <a:pt x="4320" y="0"/>
                  </a:lnTo>
                  <a:lnTo>
                    <a:pt x="4560" y="960"/>
                  </a:lnTo>
                  <a:lnTo>
                    <a:pt x="4800" y="0"/>
                  </a:lnTo>
                  <a:lnTo>
                    <a:pt x="5040" y="960"/>
                  </a:lnTo>
                  <a:lnTo>
                    <a:pt x="5280" y="0"/>
                  </a:lnTo>
                  <a:lnTo>
                    <a:pt x="5424" y="480"/>
                  </a:lnTo>
                  <a:lnTo>
                    <a:pt x="5568" y="4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3DB32A34-2BE2-4C80-8462-E16D2281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98"/>
              <a:ext cx="197" cy="18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86" name="Group 110">
            <a:extLst>
              <a:ext uri="{FF2B5EF4-FFF2-40B4-BE49-F238E27FC236}">
                <a16:creationId xmlns:a16="http://schemas.microsoft.com/office/drawing/2014/main" id="{F495D30B-F6A8-4C09-A4A2-59215BD6E36A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4114800"/>
            <a:ext cx="2346325" cy="820738"/>
            <a:chOff x="2842" y="2592"/>
            <a:chExt cx="1478" cy="517"/>
          </a:xfrm>
        </p:grpSpPr>
        <p:grpSp>
          <p:nvGrpSpPr>
            <p:cNvPr id="3143" name="Group 107">
              <a:extLst>
                <a:ext uri="{FF2B5EF4-FFF2-40B4-BE49-F238E27FC236}">
                  <a16:creationId xmlns:a16="http://schemas.microsoft.com/office/drawing/2014/main" id="{9D2EF5E9-15B7-4663-95CD-C96867AA0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" y="2769"/>
              <a:ext cx="1184" cy="340"/>
              <a:chOff x="2842" y="2769"/>
              <a:chExt cx="1184" cy="340"/>
            </a:xfrm>
          </p:grpSpPr>
          <p:sp>
            <p:nvSpPr>
              <p:cNvPr id="3148" name="Rectangle 27" descr="横向砖形">
                <a:extLst>
                  <a:ext uri="{FF2B5EF4-FFF2-40B4-BE49-F238E27FC236}">
                    <a16:creationId xmlns:a16="http://schemas.microsoft.com/office/drawing/2014/main" id="{6F053D38-7C77-49AD-869C-B4B4E054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769"/>
                <a:ext cx="197" cy="340"/>
              </a:xfrm>
              <a:prstGeom prst="rect">
                <a:avLst/>
              </a:prstGeom>
              <a:pattFill prst="horzBrick">
                <a:fgClr>
                  <a:srgbClr val="C08A5B"/>
                </a:fgClr>
                <a:bgClr>
                  <a:srgbClr val="FFFFFF"/>
                </a:bgClr>
              </a:pattFill>
              <a:ln w="12700">
                <a:solidFill>
                  <a:srgbClr val="CC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9" name="Freeform 28">
                <a:extLst>
                  <a:ext uri="{FF2B5EF4-FFF2-40B4-BE49-F238E27FC236}">
                    <a16:creationId xmlns:a16="http://schemas.microsoft.com/office/drawing/2014/main" id="{C7A462A5-CC20-4AF9-BCE4-BE0A3FCD1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2874"/>
                <a:ext cx="790" cy="130"/>
              </a:xfrm>
              <a:custGeom>
                <a:avLst/>
                <a:gdLst>
                  <a:gd name="T0" fmla="*/ 0 w 5568"/>
                  <a:gd name="T1" fmla="*/ 0 h 960"/>
                  <a:gd name="T2" fmla="*/ 0 w 5568"/>
                  <a:gd name="T3" fmla="*/ 0 h 960"/>
                  <a:gd name="T4" fmla="*/ 0 w 5568"/>
                  <a:gd name="T5" fmla="*/ 0 h 960"/>
                  <a:gd name="T6" fmla="*/ 0 w 5568"/>
                  <a:gd name="T7" fmla="*/ 0 h 960"/>
                  <a:gd name="T8" fmla="*/ 0 w 5568"/>
                  <a:gd name="T9" fmla="*/ 0 h 960"/>
                  <a:gd name="T10" fmla="*/ 0 w 5568"/>
                  <a:gd name="T11" fmla="*/ 0 h 960"/>
                  <a:gd name="T12" fmla="*/ 1 w 5568"/>
                  <a:gd name="T13" fmla="*/ 0 h 960"/>
                  <a:gd name="T14" fmla="*/ 1 w 5568"/>
                  <a:gd name="T15" fmla="*/ 0 h 960"/>
                  <a:gd name="T16" fmla="*/ 1 w 5568"/>
                  <a:gd name="T17" fmla="*/ 0 h 960"/>
                  <a:gd name="T18" fmla="*/ 1 w 5568"/>
                  <a:gd name="T19" fmla="*/ 0 h 960"/>
                  <a:gd name="T20" fmla="*/ 1 w 5568"/>
                  <a:gd name="T21" fmla="*/ 0 h 960"/>
                  <a:gd name="T22" fmla="*/ 1 w 5568"/>
                  <a:gd name="T23" fmla="*/ 0 h 960"/>
                  <a:gd name="T24" fmla="*/ 1 w 5568"/>
                  <a:gd name="T25" fmla="*/ 0 h 960"/>
                  <a:gd name="T26" fmla="*/ 1 w 5568"/>
                  <a:gd name="T27" fmla="*/ 0 h 960"/>
                  <a:gd name="T28" fmla="*/ 1 w 5568"/>
                  <a:gd name="T29" fmla="*/ 0 h 960"/>
                  <a:gd name="T30" fmla="*/ 1 w 5568"/>
                  <a:gd name="T31" fmla="*/ 0 h 960"/>
                  <a:gd name="T32" fmla="*/ 2 w 5568"/>
                  <a:gd name="T33" fmla="*/ 0 h 960"/>
                  <a:gd name="T34" fmla="*/ 2 w 5568"/>
                  <a:gd name="T35" fmla="*/ 0 h 960"/>
                  <a:gd name="T36" fmla="*/ 2 w 5568"/>
                  <a:gd name="T37" fmla="*/ 0 h 960"/>
                  <a:gd name="T38" fmla="*/ 2 w 5568"/>
                  <a:gd name="T39" fmla="*/ 0 h 960"/>
                  <a:gd name="T40" fmla="*/ 2 w 5568"/>
                  <a:gd name="T41" fmla="*/ 0 h 960"/>
                  <a:gd name="T42" fmla="*/ 2 w 5568"/>
                  <a:gd name="T43" fmla="*/ 0 h 960"/>
                  <a:gd name="T44" fmla="*/ 2 w 5568"/>
                  <a:gd name="T45" fmla="*/ 0 h 960"/>
                  <a:gd name="T46" fmla="*/ 2 w 5568"/>
                  <a:gd name="T47" fmla="*/ 0 h 960"/>
                  <a:gd name="T48" fmla="*/ 2 w 5568"/>
                  <a:gd name="T49" fmla="*/ 0 h 9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68"/>
                  <a:gd name="T76" fmla="*/ 0 h 960"/>
                  <a:gd name="T77" fmla="*/ 5568 w 5568"/>
                  <a:gd name="T78" fmla="*/ 960 h 9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68" h="960">
                    <a:moveTo>
                      <a:pt x="0" y="480"/>
                    </a:moveTo>
                    <a:lnTo>
                      <a:pt x="240" y="480"/>
                    </a:lnTo>
                    <a:lnTo>
                      <a:pt x="480" y="0"/>
                    </a:lnTo>
                    <a:lnTo>
                      <a:pt x="720" y="960"/>
                    </a:lnTo>
                    <a:lnTo>
                      <a:pt x="960" y="0"/>
                    </a:lnTo>
                    <a:lnTo>
                      <a:pt x="1200" y="960"/>
                    </a:lnTo>
                    <a:lnTo>
                      <a:pt x="1440" y="0"/>
                    </a:lnTo>
                    <a:lnTo>
                      <a:pt x="1680" y="960"/>
                    </a:lnTo>
                    <a:lnTo>
                      <a:pt x="1920" y="0"/>
                    </a:lnTo>
                    <a:lnTo>
                      <a:pt x="2160" y="960"/>
                    </a:lnTo>
                    <a:lnTo>
                      <a:pt x="2400" y="0"/>
                    </a:lnTo>
                    <a:lnTo>
                      <a:pt x="2640" y="960"/>
                    </a:lnTo>
                    <a:lnTo>
                      <a:pt x="2880" y="0"/>
                    </a:lnTo>
                    <a:lnTo>
                      <a:pt x="3120" y="960"/>
                    </a:lnTo>
                    <a:lnTo>
                      <a:pt x="3360" y="0"/>
                    </a:lnTo>
                    <a:lnTo>
                      <a:pt x="3600" y="960"/>
                    </a:lnTo>
                    <a:lnTo>
                      <a:pt x="3840" y="0"/>
                    </a:lnTo>
                    <a:lnTo>
                      <a:pt x="4080" y="960"/>
                    </a:lnTo>
                    <a:lnTo>
                      <a:pt x="4320" y="0"/>
                    </a:lnTo>
                    <a:lnTo>
                      <a:pt x="4560" y="960"/>
                    </a:lnTo>
                    <a:lnTo>
                      <a:pt x="4800" y="0"/>
                    </a:lnTo>
                    <a:lnTo>
                      <a:pt x="5040" y="960"/>
                    </a:lnTo>
                    <a:lnTo>
                      <a:pt x="5280" y="0"/>
                    </a:lnTo>
                    <a:lnTo>
                      <a:pt x="5424" y="480"/>
                    </a:lnTo>
                    <a:lnTo>
                      <a:pt x="5568" y="48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Oval 29">
                <a:extLst>
                  <a:ext uri="{FF2B5EF4-FFF2-40B4-BE49-F238E27FC236}">
                    <a16:creationId xmlns:a16="http://schemas.microsoft.com/office/drawing/2014/main" id="{2D5CB7B6-4C75-42C2-B8E6-670162153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" y="2847"/>
                <a:ext cx="197" cy="1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144" name="Group 109">
              <a:extLst>
                <a:ext uri="{FF2B5EF4-FFF2-40B4-BE49-F238E27FC236}">
                  <a16:creationId xmlns:a16="http://schemas.microsoft.com/office/drawing/2014/main" id="{024DF4D4-B5AD-4C0C-B71A-9F564887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8" y="2592"/>
              <a:ext cx="402" cy="288"/>
              <a:chOff x="3918" y="2592"/>
              <a:chExt cx="402" cy="288"/>
            </a:xfrm>
          </p:grpSpPr>
          <p:sp>
            <p:nvSpPr>
              <p:cNvPr id="3145" name="Line 31">
                <a:extLst>
                  <a:ext uri="{FF2B5EF4-FFF2-40B4-BE49-F238E27FC236}">
                    <a16:creationId xmlns:a16="http://schemas.microsoft.com/office/drawing/2014/main" id="{64A011A7-BFA6-4C0D-9ED9-3CB78D93E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259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32">
                <a:extLst>
                  <a:ext uri="{FF2B5EF4-FFF2-40B4-BE49-F238E27FC236}">
                    <a16:creationId xmlns:a16="http://schemas.microsoft.com/office/drawing/2014/main" id="{1CFC11C8-A30A-41E4-98D3-FC47EF90D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3" y="2660"/>
                <a:ext cx="39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Text Box 33">
                <a:extLst>
                  <a:ext uri="{FF2B5EF4-FFF2-40B4-BE49-F238E27FC236}">
                    <a16:creationId xmlns:a16="http://schemas.microsoft.com/office/drawing/2014/main" id="{4FE46E31-F101-4C7F-BD29-C862D4A69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" y="2592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 -A</a:t>
                </a:r>
              </a:p>
            </p:txBody>
          </p:sp>
        </p:grpSp>
      </p:grpSp>
      <p:grpSp>
        <p:nvGrpSpPr>
          <p:cNvPr id="3087" name="Group 103">
            <a:extLst>
              <a:ext uri="{FF2B5EF4-FFF2-40B4-BE49-F238E27FC236}">
                <a16:creationId xmlns:a16="http://schemas.microsoft.com/office/drawing/2014/main" id="{7FDCA76F-3366-4025-97AE-FC5B38547DA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667000"/>
            <a:ext cx="3044825" cy="766763"/>
            <a:chOff x="2832" y="1680"/>
            <a:chExt cx="1918" cy="483"/>
          </a:xfrm>
        </p:grpSpPr>
        <p:sp>
          <p:nvSpPr>
            <p:cNvPr id="3136" name="Rectangle 35" descr="横向砖形">
              <a:extLst>
                <a:ext uri="{FF2B5EF4-FFF2-40B4-BE49-F238E27FC236}">
                  <a16:creationId xmlns:a16="http://schemas.microsoft.com/office/drawing/2014/main" id="{F2B2851D-3F6B-49B9-A3B6-AFB47CF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98" cy="340"/>
            </a:xfrm>
            <a:prstGeom prst="rect">
              <a:avLst/>
            </a:prstGeom>
            <a:pattFill prst="horzBrick">
              <a:fgClr>
                <a:srgbClr val="C08A5B"/>
              </a:fgClr>
              <a:bgClr>
                <a:srgbClr val="FFFFFF"/>
              </a:bgClr>
            </a:pattFill>
            <a:ln w="12700">
              <a:solidFill>
                <a:srgbClr val="CC66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7" name="Freeform 36">
              <a:extLst>
                <a:ext uri="{FF2B5EF4-FFF2-40B4-BE49-F238E27FC236}">
                  <a16:creationId xmlns:a16="http://schemas.microsoft.com/office/drawing/2014/main" id="{2A26365B-266F-4833-8267-07D3F3A1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1784"/>
              <a:ext cx="1523" cy="131"/>
            </a:xfrm>
            <a:custGeom>
              <a:avLst/>
              <a:gdLst>
                <a:gd name="T0" fmla="*/ 0 w 5568"/>
                <a:gd name="T1" fmla="*/ 0 h 960"/>
                <a:gd name="T2" fmla="*/ 1 w 5568"/>
                <a:gd name="T3" fmla="*/ 0 h 960"/>
                <a:gd name="T4" fmla="*/ 3 w 5568"/>
                <a:gd name="T5" fmla="*/ 0 h 960"/>
                <a:gd name="T6" fmla="*/ 4 w 5568"/>
                <a:gd name="T7" fmla="*/ 0 h 960"/>
                <a:gd name="T8" fmla="*/ 5 w 5568"/>
                <a:gd name="T9" fmla="*/ 0 h 960"/>
                <a:gd name="T10" fmla="*/ 7 w 5568"/>
                <a:gd name="T11" fmla="*/ 0 h 960"/>
                <a:gd name="T12" fmla="*/ 8 w 5568"/>
                <a:gd name="T13" fmla="*/ 0 h 960"/>
                <a:gd name="T14" fmla="*/ 9 w 5568"/>
                <a:gd name="T15" fmla="*/ 0 h 960"/>
                <a:gd name="T16" fmla="*/ 11 w 5568"/>
                <a:gd name="T17" fmla="*/ 0 h 960"/>
                <a:gd name="T18" fmla="*/ 12 w 5568"/>
                <a:gd name="T19" fmla="*/ 0 h 960"/>
                <a:gd name="T20" fmla="*/ 13 w 5568"/>
                <a:gd name="T21" fmla="*/ 0 h 960"/>
                <a:gd name="T22" fmla="*/ 15 w 5568"/>
                <a:gd name="T23" fmla="*/ 0 h 960"/>
                <a:gd name="T24" fmla="*/ 16 w 5568"/>
                <a:gd name="T25" fmla="*/ 0 h 960"/>
                <a:gd name="T26" fmla="*/ 18 w 5568"/>
                <a:gd name="T27" fmla="*/ 0 h 960"/>
                <a:gd name="T28" fmla="*/ 19 w 5568"/>
                <a:gd name="T29" fmla="*/ 0 h 960"/>
                <a:gd name="T30" fmla="*/ 20 w 5568"/>
                <a:gd name="T31" fmla="*/ 0 h 960"/>
                <a:gd name="T32" fmla="*/ 22 w 5568"/>
                <a:gd name="T33" fmla="*/ 0 h 960"/>
                <a:gd name="T34" fmla="*/ 23 w 5568"/>
                <a:gd name="T35" fmla="*/ 0 h 960"/>
                <a:gd name="T36" fmla="*/ 24 w 5568"/>
                <a:gd name="T37" fmla="*/ 0 h 960"/>
                <a:gd name="T38" fmla="*/ 25 w 5568"/>
                <a:gd name="T39" fmla="*/ 0 h 960"/>
                <a:gd name="T40" fmla="*/ 27 w 5568"/>
                <a:gd name="T41" fmla="*/ 0 h 960"/>
                <a:gd name="T42" fmla="*/ 28 w 5568"/>
                <a:gd name="T43" fmla="*/ 0 h 960"/>
                <a:gd name="T44" fmla="*/ 30 w 5568"/>
                <a:gd name="T45" fmla="*/ 0 h 960"/>
                <a:gd name="T46" fmla="*/ 30 w 5568"/>
                <a:gd name="T47" fmla="*/ 0 h 960"/>
                <a:gd name="T48" fmla="*/ 31 w 5568"/>
                <a:gd name="T49" fmla="*/ 0 h 9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68"/>
                <a:gd name="T76" fmla="*/ 0 h 960"/>
                <a:gd name="T77" fmla="*/ 5568 w 5568"/>
                <a:gd name="T78" fmla="*/ 960 h 9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68" h="960">
                  <a:moveTo>
                    <a:pt x="0" y="480"/>
                  </a:moveTo>
                  <a:lnTo>
                    <a:pt x="240" y="480"/>
                  </a:lnTo>
                  <a:lnTo>
                    <a:pt x="480" y="0"/>
                  </a:lnTo>
                  <a:lnTo>
                    <a:pt x="720" y="960"/>
                  </a:lnTo>
                  <a:lnTo>
                    <a:pt x="960" y="0"/>
                  </a:lnTo>
                  <a:lnTo>
                    <a:pt x="1200" y="960"/>
                  </a:lnTo>
                  <a:lnTo>
                    <a:pt x="1440" y="0"/>
                  </a:lnTo>
                  <a:lnTo>
                    <a:pt x="1680" y="960"/>
                  </a:lnTo>
                  <a:lnTo>
                    <a:pt x="1920" y="0"/>
                  </a:lnTo>
                  <a:lnTo>
                    <a:pt x="2160" y="960"/>
                  </a:lnTo>
                  <a:lnTo>
                    <a:pt x="2400" y="0"/>
                  </a:lnTo>
                  <a:lnTo>
                    <a:pt x="2640" y="960"/>
                  </a:lnTo>
                  <a:lnTo>
                    <a:pt x="2880" y="0"/>
                  </a:lnTo>
                  <a:lnTo>
                    <a:pt x="3120" y="960"/>
                  </a:lnTo>
                  <a:lnTo>
                    <a:pt x="3360" y="0"/>
                  </a:lnTo>
                  <a:lnTo>
                    <a:pt x="3600" y="960"/>
                  </a:lnTo>
                  <a:lnTo>
                    <a:pt x="3840" y="0"/>
                  </a:lnTo>
                  <a:lnTo>
                    <a:pt x="4080" y="960"/>
                  </a:lnTo>
                  <a:lnTo>
                    <a:pt x="4320" y="0"/>
                  </a:lnTo>
                  <a:lnTo>
                    <a:pt x="4560" y="960"/>
                  </a:lnTo>
                  <a:lnTo>
                    <a:pt x="4800" y="0"/>
                  </a:lnTo>
                  <a:lnTo>
                    <a:pt x="5040" y="960"/>
                  </a:lnTo>
                  <a:lnTo>
                    <a:pt x="5280" y="0"/>
                  </a:lnTo>
                  <a:lnTo>
                    <a:pt x="5424" y="480"/>
                  </a:lnTo>
                  <a:lnTo>
                    <a:pt x="5568" y="4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9DDF251E-79BC-4D1C-AF40-3DC71A28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758"/>
              <a:ext cx="197" cy="18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39" name="Group 100">
              <a:extLst>
                <a:ext uri="{FF2B5EF4-FFF2-40B4-BE49-F238E27FC236}">
                  <a16:creationId xmlns:a16="http://schemas.microsoft.com/office/drawing/2014/main" id="{082EDA39-6504-463D-B0F5-7C9EAF4C7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841"/>
              <a:ext cx="367" cy="322"/>
              <a:chOff x="4299" y="1841"/>
              <a:chExt cx="367" cy="322"/>
            </a:xfrm>
          </p:grpSpPr>
          <p:sp>
            <p:nvSpPr>
              <p:cNvPr id="3140" name="Line 39">
                <a:extLst>
                  <a:ext uri="{FF2B5EF4-FFF2-40B4-BE49-F238E27FC236}">
                    <a16:creationId xmlns:a16="http://schemas.microsoft.com/office/drawing/2014/main" id="{817E08A7-ECE3-4719-AF77-23BAF0B6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2085"/>
                <a:ext cx="3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40">
                <a:extLst>
                  <a:ext uri="{FF2B5EF4-FFF2-40B4-BE49-F238E27FC236}">
                    <a16:creationId xmlns:a16="http://schemas.microsoft.com/office/drawing/2014/main" id="{2F4AC441-0245-4B79-AA2F-80A65C1F2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1928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Text Box 41">
                <a:extLst>
                  <a:ext uri="{FF2B5EF4-FFF2-40B4-BE49-F238E27FC236}">
                    <a16:creationId xmlns:a16="http://schemas.microsoft.com/office/drawing/2014/main" id="{A8A1F0CA-9D73-4ED2-88C9-70D04D033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841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</p:grpSp>
      </p:grpSp>
      <p:grpSp>
        <p:nvGrpSpPr>
          <p:cNvPr id="3088" name="Group 42">
            <a:extLst>
              <a:ext uri="{FF2B5EF4-FFF2-40B4-BE49-F238E27FC236}">
                <a16:creationId xmlns:a16="http://schemas.microsoft.com/office/drawing/2014/main" id="{AC985E23-A236-40C0-BA0D-96C8878BB5B9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5710238"/>
            <a:ext cx="1333500" cy="458787"/>
            <a:chOff x="3216" y="4078"/>
            <a:chExt cx="1429" cy="530"/>
          </a:xfrm>
        </p:grpSpPr>
        <p:sp>
          <p:nvSpPr>
            <p:cNvPr id="3134" name="Text Box 43">
              <a:extLst>
                <a:ext uri="{FF2B5EF4-FFF2-40B4-BE49-F238E27FC236}">
                  <a16:creationId xmlns:a16="http://schemas.microsoft.com/office/drawing/2014/main" id="{79667C57-CB7E-46A9-ABA2-94879CDCB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4080"/>
              <a:ext cx="709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x=</a:t>
              </a:r>
              <a:r>
                <a:rPr lang="en-US" altLang="zh-CN"/>
                <a:t>0</a:t>
              </a:r>
              <a:endParaRPr lang="en-US" altLang="zh-CN" i="1"/>
            </a:p>
          </p:txBody>
        </p:sp>
        <p:sp>
          <p:nvSpPr>
            <p:cNvPr id="3135" name="Text Box 44">
              <a:extLst>
                <a:ext uri="{FF2B5EF4-FFF2-40B4-BE49-F238E27FC236}">
                  <a16:creationId xmlns:a16="http://schemas.microsoft.com/office/drawing/2014/main" id="{AB791E67-5630-4EA8-88C9-8E93F56D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4078"/>
              <a:ext cx="76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F=</a:t>
              </a:r>
              <a:r>
                <a:rPr lang="en-US" altLang="zh-CN"/>
                <a:t>0</a:t>
              </a:r>
              <a:endParaRPr lang="en-US" altLang="zh-CN" i="1"/>
            </a:p>
          </p:txBody>
        </p:sp>
      </p:grpSp>
      <p:grpSp>
        <p:nvGrpSpPr>
          <p:cNvPr id="3089" name="Group 104">
            <a:extLst>
              <a:ext uri="{FF2B5EF4-FFF2-40B4-BE49-F238E27FC236}">
                <a16:creationId xmlns:a16="http://schemas.microsoft.com/office/drawing/2014/main" id="{D7BC9026-5479-4A58-A27E-392697C23B3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14688"/>
            <a:ext cx="617538" cy="571500"/>
            <a:chOff x="3840" y="2025"/>
            <a:chExt cx="389" cy="360"/>
          </a:xfrm>
        </p:grpSpPr>
        <p:sp>
          <p:nvSpPr>
            <p:cNvPr id="3131" name="Text Box 46">
              <a:extLst>
                <a:ext uri="{FF2B5EF4-FFF2-40B4-BE49-F238E27FC236}">
                  <a16:creationId xmlns:a16="http://schemas.microsoft.com/office/drawing/2014/main" id="{B703C830-62E3-49D1-91AE-774FD260B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2025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3132" name="Line 47">
              <a:extLst>
                <a:ext uri="{FF2B5EF4-FFF2-40B4-BE49-F238E27FC236}">
                  <a16:creationId xmlns:a16="http://schemas.microsoft.com/office/drawing/2014/main" id="{FAFFED4D-EEFC-4F1B-AD85-90681D113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2125"/>
              <a:ext cx="11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" name="Line 48">
              <a:extLst>
                <a:ext uri="{FF2B5EF4-FFF2-40B4-BE49-F238E27FC236}">
                  <a16:creationId xmlns:a16="http://schemas.microsoft.com/office/drawing/2014/main" id="{8281C12E-FD96-4CA9-9C64-01D0C0241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85"/>
              <a:ext cx="389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sm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0" name="Group 114">
            <a:extLst>
              <a:ext uri="{FF2B5EF4-FFF2-40B4-BE49-F238E27FC236}">
                <a16:creationId xmlns:a16="http://schemas.microsoft.com/office/drawing/2014/main" id="{91192369-7A5C-43AF-8042-DDAAB2164EB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311275"/>
            <a:ext cx="3160713" cy="1127125"/>
            <a:chOff x="2832" y="826"/>
            <a:chExt cx="1991" cy="710"/>
          </a:xfrm>
        </p:grpSpPr>
        <p:sp>
          <p:nvSpPr>
            <p:cNvPr id="3100" name="Rectangle 50" descr="横向砖形">
              <a:extLst>
                <a:ext uri="{FF2B5EF4-FFF2-40B4-BE49-F238E27FC236}">
                  <a16:creationId xmlns:a16="http://schemas.microsoft.com/office/drawing/2014/main" id="{9261AD99-149F-4B30-A1EA-36C5C18EF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60"/>
              <a:ext cx="129" cy="406"/>
            </a:xfrm>
            <a:prstGeom prst="rect">
              <a:avLst/>
            </a:prstGeom>
            <a:pattFill prst="horzBrick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1" name="Rectangle 51" descr="宽上对角线">
              <a:extLst>
                <a:ext uri="{FF2B5EF4-FFF2-40B4-BE49-F238E27FC236}">
                  <a16:creationId xmlns:a16="http://schemas.microsoft.com/office/drawing/2014/main" id="{4C0A9715-4337-4A8E-9133-3DC5166B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216"/>
              <a:ext cx="1680" cy="48"/>
            </a:xfrm>
            <a:prstGeom prst="rect">
              <a:avLst/>
            </a:prstGeom>
            <a:pattFill prst="wdUpDiag">
              <a:fgClr>
                <a:srgbClr val="CC9900"/>
              </a:fgClr>
              <a:bgClr>
                <a:schemeClr val="bg1"/>
              </a:bgClr>
            </a:patt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2" name="Text Box 52">
              <a:extLst>
                <a:ext uri="{FF2B5EF4-FFF2-40B4-BE49-F238E27FC236}">
                  <a16:creationId xmlns:a16="http://schemas.microsoft.com/office/drawing/2014/main" id="{6C5AB337-A535-4644-8813-9383654F0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103" name="Text Box 53">
              <a:extLst>
                <a:ext uri="{FF2B5EF4-FFF2-40B4-BE49-F238E27FC236}">
                  <a16:creationId xmlns:a16="http://schemas.microsoft.com/office/drawing/2014/main" id="{AF206FA9-4AE7-43A5-BA29-F9F17EC13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3104" name="Line 54">
              <a:extLst>
                <a:ext uri="{FF2B5EF4-FFF2-40B4-BE49-F238E27FC236}">
                  <a16:creationId xmlns:a16="http://schemas.microsoft.com/office/drawing/2014/main" id="{A7207F64-5F09-4C34-AAD7-B19E0CC9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1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59">
              <a:extLst>
                <a:ext uri="{FF2B5EF4-FFF2-40B4-BE49-F238E27FC236}">
                  <a16:creationId xmlns:a16="http://schemas.microsoft.com/office/drawing/2014/main" id="{2779704A-6B91-46FD-8C6F-3E7D44350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262"/>
              <a:ext cx="184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7" name="Object 60">
              <a:extLst>
                <a:ext uri="{FF2B5EF4-FFF2-40B4-BE49-F238E27FC236}">
                  <a16:creationId xmlns:a16="http://schemas.microsoft.com/office/drawing/2014/main" id="{3E02B1F1-1A04-4A39-8A0E-3FCF44BA50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82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2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3" name="Oval 61">
              <a:extLst>
                <a:ext uri="{FF2B5EF4-FFF2-40B4-BE49-F238E27FC236}">
                  <a16:creationId xmlns:a16="http://schemas.microsoft.com/office/drawing/2014/main" id="{F7910E30-D8DA-4C92-A881-4FDE6B36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991"/>
              <a:ext cx="209" cy="21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07" name="Group 62">
              <a:extLst>
                <a:ext uri="{FF2B5EF4-FFF2-40B4-BE49-F238E27FC236}">
                  <a16:creationId xmlns:a16="http://schemas.microsoft.com/office/drawing/2014/main" id="{4957C120-2283-4AF8-A7A2-EB4676CB639C}"/>
                </a:ext>
              </a:extLst>
            </p:cNvPr>
            <p:cNvGrpSpPr>
              <a:grpSpLocks/>
            </p:cNvGrpSpPr>
            <p:nvPr/>
          </p:nvGrpSpPr>
          <p:grpSpPr bwMode="auto">
            <a:xfrm rot="-179385">
              <a:off x="2961" y="1004"/>
              <a:ext cx="1214" cy="165"/>
              <a:chOff x="3655" y="724"/>
              <a:chExt cx="1214" cy="165"/>
            </a:xfrm>
          </p:grpSpPr>
          <p:grpSp>
            <p:nvGrpSpPr>
              <p:cNvPr id="3109" name="Group 63">
                <a:extLst>
                  <a:ext uri="{FF2B5EF4-FFF2-40B4-BE49-F238E27FC236}">
                    <a16:creationId xmlns:a16="http://schemas.microsoft.com/office/drawing/2014/main" id="{ACC2CF87-1FE8-4EC0-A2BF-9C13538F7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" y="750"/>
                <a:ext cx="528" cy="133"/>
                <a:chOff x="960" y="1344"/>
                <a:chExt cx="890" cy="240"/>
              </a:xfrm>
            </p:grpSpPr>
            <p:grpSp>
              <p:nvGrpSpPr>
                <p:cNvPr id="3122" name="Group 64">
                  <a:extLst>
                    <a:ext uri="{FF2B5EF4-FFF2-40B4-BE49-F238E27FC236}">
                      <a16:creationId xmlns:a16="http://schemas.microsoft.com/office/drawing/2014/main" id="{4C77EC74-37E5-416F-B818-B11604CE29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29" name="Line 65">
                    <a:extLst>
                      <a:ext uri="{FF2B5EF4-FFF2-40B4-BE49-F238E27FC236}">
                        <a16:creationId xmlns:a16="http://schemas.microsoft.com/office/drawing/2014/main" id="{C8DA4E11-9BC7-4EDC-8B66-14E33C776F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0" name="Line 66">
                    <a:extLst>
                      <a:ext uri="{FF2B5EF4-FFF2-40B4-BE49-F238E27FC236}">
                        <a16:creationId xmlns:a16="http://schemas.microsoft.com/office/drawing/2014/main" id="{D0EAA6FB-3151-4583-B0AA-C13ADD3EA2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23" name="Group 67">
                  <a:extLst>
                    <a:ext uri="{FF2B5EF4-FFF2-40B4-BE49-F238E27FC236}">
                      <a16:creationId xmlns:a16="http://schemas.microsoft.com/office/drawing/2014/main" id="{6AFED0A5-BDFF-4101-A73C-E6BBC27C51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27" name="Line 68">
                    <a:extLst>
                      <a:ext uri="{FF2B5EF4-FFF2-40B4-BE49-F238E27FC236}">
                        <a16:creationId xmlns:a16="http://schemas.microsoft.com/office/drawing/2014/main" id="{78891A61-11C5-46B4-9886-7A4240448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8" name="Line 69">
                    <a:extLst>
                      <a:ext uri="{FF2B5EF4-FFF2-40B4-BE49-F238E27FC236}">
                        <a16:creationId xmlns:a16="http://schemas.microsoft.com/office/drawing/2014/main" id="{43F3BBDD-C246-4725-A90E-A17E444F6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24" name="Group 70">
                  <a:extLst>
                    <a:ext uri="{FF2B5EF4-FFF2-40B4-BE49-F238E27FC236}">
                      <a16:creationId xmlns:a16="http://schemas.microsoft.com/office/drawing/2014/main" id="{B53E0010-E033-4E7E-A5B7-AA7FA5A334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25" name="Line 71">
                    <a:extLst>
                      <a:ext uri="{FF2B5EF4-FFF2-40B4-BE49-F238E27FC236}">
                        <a16:creationId xmlns:a16="http://schemas.microsoft.com/office/drawing/2014/main" id="{4EA2187F-A746-4FA3-ABDF-C8CAC33F11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6" name="Line 72">
                    <a:extLst>
                      <a:ext uri="{FF2B5EF4-FFF2-40B4-BE49-F238E27FC236}">
                        <a16:creationId xmlns:a16="http://schemas.microsoft.com/office/drawing/2014/main" id="{A0BF9D7E-D5F0-4655-BABA-C5006CEBC0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10" name="Line 73">
                <a:extLst>
                  <a:ext uri="{FF2B5EF4-FFF2-40B4-BE49-F238E27FC236}">
                    <a16:creationId xmlns:a16="http://schemas.microsoft.com/office/drawing/2014/main" id="{8EC4DB20-8480-460B-AE49-3EAA1903C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7" y="781"/>
                <a:ext cx="112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74">
                <a:extLst>
                  <a:ext uri="{FF2B5EF4-FFF2-40B4-BE49-F238E27FC236}">
                    <a16:creationId xmlns:a16="http://schemas.microsoft.com/office/drawing/2014/main" id="{3DD20283-53FE-4A85-AF36-DBF662DFA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38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12" name="Group 75">
                <a:extLst>
                  <a:ext uri="{FF2B5EF4-FFF2-40B4-BE49-F238E27FC236}">
                    <a16:creationId xmlns:a16="http://schemas.microsoft.com/office/drawing/2014/main" id="{6D05213C-3FE9-40A7-9056-BCE4FF5CA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760282">
                <a:off x="3655" y="724"/>
                <a:ext cx="528" cy="133"/>
                <a:chOff x="960" y="1344"/>
                <a:chExt cx="890" cy="240"/>
              </a:xfrm>
            </p:grpSpPr>
            <p:grpSp>
              <p:nvGrpSpPr>
                <p:cNvPr id="3113" name="Group 76">
                  <a:extLst>
                    <a:ext uri="{FF2B5EF4-FFF2-40B4-BE49-F238E27FC236}">
                      <a16:creationId xmlns:a16="http://schemas.microsoft.com/office/drawing/2014/main" id="{360CD8EF-AD52-438C-90F0-6BBED67FF4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20" name="Line 77">
                    <a:extLst>
                      <a:ext uri="{FF2B5EF4-FFF2-40B4-BE49-F238E27FC236}">
                        <a16:creationId xmlns:a16="http://schemas.microsoft.com/office/drawing/2014/main" id="{8D95BC75-6201-4120-8EA1-46E29827AD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1" name="Line 78">
                    <a:extLst>
                      <a:ext uri="{FF2B5EF4-FFF2-40B4-BE49-F238E27FC236}">
                        <a16:creationId xmlns:a16="http://schemas.microsoft.com/office/drawing/2014/main" id="{6A30ABE3-7278-4274-8B76-CB7CEB60D9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14" name="Group 79">
                  <a:extLst>
                    <a:ext uri="{FF2B5EF4-FFF2-40B4-BE49-F238E27FC236}">
                      <a16:creationId xmlns:a16="http://schemas.microsoft.com/office/drawing/2014/main" id="{2B18CA15-DBAE-420D-8CB7-F772EC8640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18" name="Line 80">
                    <a:extLst>
                      <a:ext uri="{FF2B5EF4-FFF2-40B4-BE49-F238E27FC236}">
                        <a16:creationId xmlns:a16="http://schemas.microsoft.com/office/drawing/2014/main" id="{0E24350C-F968-417B-896A-0976981EC5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9" name="Line 81">
                    <a:extLst>
                      <a:ext uri="{FF2B5EF4-FFF2-40B4-BE49-F238E27FC236}">
                        <a16:creationId xmlns:a16="http://schemas.microsoft.com/office/drawing/2014/main" id="{1CE8C70E-0963-4445-9F14-CC4E6072C4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15" name="Group 82">
                  <a:extLst>
                    <a:ext uri="{FF2B5EF4-FFF2-40B4-BE49-F238E27FC236}">
                      <a16:creationId xmlns:a16="http://schemas.microsoft.com/office/drawing/2014/main" id="{8C8F51E6-FAA0-4802-AAC4-A9D3DCB6B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3" y="1344"/>
                  <a:ext cx="297" cy="240"/>
                  <a:chOff x="960" y="1344"/>
                  <a:chExt cx="297" cy="240"/>
                </a:xfrm>
              </p:grpSpPr>
              <p:sp>
                <p:nvSpPr>
                  <p:cNvPr id="3116" name="Line 83">
                    <a:extLst>
                      <a:ext uri="{FF2B5EF4-FFF2-40B4-BE49-F238E27FC236}">
                        <a16:creationId xmlns:a16="http://schemas.microsoft.com/office/drawing/2014/main" id="{3F30758E-7FD3-48E2-B7DE-ECB51396BF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7" name="Line 84">
                    <a:extLst>
                      <a:ext uri="{FF2B5EF4-FFF2-40B4-BE49-F238E27FC236}">
                        <a16:creationId xmlns:a16="http://schemas.microsoft.com/office/drawing/2014/main" id="{A371661F-BE91-4980-8373-171D29805F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13" y="1344"/>
                    <a:ext cx="14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108" name="Text Box 85">
              <a:extLst>
                <a:ext uri="{FF2B5EF4-FFF2-40B4-BE49-F238E27FC236}">
                  <a16:creationId xmlns:a16="http://schemas.microsoft.com/office/drawing/2014/main" id="{5CBB9A0F-2960-4914-AEC5-79C49E81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190"/>
              <a:ext cx="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ym typeface="Symbol" panose="05050102010706020507" pitchFamily="18" charset="2"/>
                </a:rPr>
                <a:t></a:t>
              </a:r>
              <a:r>
                <a:rPr lang="en-US" altLang="zh-CN" sz="2800">
                  <a:sym typeface="Symbol" panose="05050102010706020507" pitchFamily="18" charset="2"/>
                </a:rPr>
                <a:t> = 0 </a:t>
              </a:r>
              <a:endParaRPr lang="en-US" altLang="zh-CN" sz="2800"/>
            </a:p>
          </p:txBody>
        </p:sp>
      </p:grpSp>
      <p:graphicFrame>
        <p:nvGraphicFramePr>
          <p:cNvPr id="3074" name="Object 86">
            <a:extLst>
              <a:ext uri="{FF2B5EF4-FFF2-40B4-BE49-F238E27FC236}">
                <a16:creationId xmlns:a16="http://schemas.microsoft.com/office/drawing/2014/main" id="{D1FB1F26-7267-4BE5-B380-48D4C132E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3028950"/>
          <a:ext cx="1287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公式" r:id="rId5" imgW="634680" imgH="228600" progId="Equation.3">
                  <p:embed/>
                </p:oleObj>
              </mc:Choice>
              <mc:Fallback>
                <p:oleObj name="公式" r:id="rId5" imgW="634680" imgH="228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028950"/>
                        <a:ext cx="12874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87">
            <a:extLst>
              <a:ext uri="{FF2B5EF4-FFF2-40B4-BE49-F238E27FC236}">
                <a16:creationId xmlns:a16="http://schemas.microsoft.com/office/drawing/2014/main" id="{DCEAB293-533B-476E-9FF5-27E6CCD5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029075"/>
            <a:ext cx="275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由牛顿第二定律有    </a:t>
            </a:r>
          </a:p>
        </p:txBody>
      </p:sp>
      <p:graphicFrame>
        <p:nvGraphicFramePr>
          <p:cNvPr id="3075" name="Object 88">
            <a:extLst>
              <a:ext uri="{FF2B5EF4-FFF2-40B4-BE49-F238E27FC236}">
                <a16:creationId xmlns:a16="http://schemas.microsoft.com/office/drawing/2014/main" id="{5AF0B541-D2BD-4A33-9885-CA04C1FA6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72000"/>
          <a:ext cx="1527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7" imgW="863280" imgH="444240" progId="Equation.3">
                  <p:embed/>
                </p:oleObj>
              </mc:Choice>
              <mc:Fallback>
                <p:oleObj name="公式" r:id="rId7" imgW="863280" imgH="44424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15271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9">
            <a:extLst>
              <a:ext uri="{FF2B5EF4-FFF2-40B4-BE49-F238E27FC236}">
                <a16:creationId xmlns:a16="http://schemas.microsoft.com/office/drawing/2014/main" id="{EF29B99D-C02D-45F8-B347-9EC1D8893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10200"/>
          <a:ext cx="1685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公式" r:id="rId9" imgW="952200" imgH="444240" progId="Equation.3">
                  <p:embed/>
                </p:oleObj>
              </mc:Choice>
              <mc:Fallback>
                <p:oleObj name="公式" r:id="rId9" imgW="952200" imgH="44424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1685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90">
            <a:extLst>
              <a:ext uri="{FF2B5EF4-FFF2-40B4-BE49-F238E27FC236}">
                <a16:creationId xmlns:a16="http://schemas.microsoft.com/office/drawing/2014/main" id="{1C9ED0FE-930B-4051-A09D-FBD6F3E42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6292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sp>
        <p:nvSpPr>
          <p:cNvPr id="3093" name="Text Box 91">
            <a:extLst>
              <a:ext uri="{FF2B5EF4-FFF2-40B4-BE49-F238E27FC236}">
                <a16:creationId xmlns:a16="http://schemas.microsoft.com/office/drawing/2014/main" id="{BEDB1095-E3B6-404B-88FF-6A926376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3546475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 k——</a:t>
            </a:r>
            <a:r>
              <a:rPr lang="zh-CN" altLang="en-US"/>
              <a:t>劲度系数</a:t>
            </a:r>
            <a:r>
              <a:rPr lang="en-US" altLang="zh-CN"/>
              <a:t>.   </a:t>
            </a:r>
          </a:p>
        </p:txBody>
      </p:sp>
      <p:sp>
        <p:nvSpPr>
          <p:cNvPr id="3094" name="Text Box 92">
            <a:extLst>
              <a:ext uri="{FF2B5EF4-FFF2-40B4-BE49-F238E27FC236}">
                <a16:creationId xmlns:a16="http://schemas.microsoft.com/office/drawing/2014/main" id="{9FE3E9EA-7D01-4ACF-8429-19BAC642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368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物体只受弹力作用</a:t>
            </a:r>
          </a:p>
        </p:txBody>
      </p:sp>
      <p:grpSp>
        <p:nvGrpSpPr>
          <p:cNvPr id="3095" name="Group 98">
            <a:extLst>
              <a:ext uri="{FF2B5EF4-FFF2-40B4-BE49-F238E27FC236}">
                <a16:creationId xmlns:a16="http://schemas.microsoft.com/office/drawing/2014/main" id="{99F673F6-A714-4B0A-B08C-7C592AB14C8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438400"/>
            <a:ext cx="760413" cy="519113"/>
            <a:chOff x="4032" y="1536"/>
            <a:chExt cx="479" cy="327"/>
          </a:xfrm>
        </p:grpSpPr>
        <p:sp>
          <p:nvSpPr>
            <p:cNvPr id="3097" name="Text Box 94">
              <a:extLst>
                <a:ext uri="{FF2B5EF4-FFF2-40B4-BE49-F238E27FC236}">
                  <a16:creationId xmlns:a16="http://schemas.microsoft.com/office/drawing/2014/main" id="{1F7F7B54-3961-4FB2-A3E6-92EE8177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536"/>
              <a:ext cx="2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>
                  <a:solidFill>
                    <a:srgbClr val="FF0000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  <p:sp>
          <p:nvSpPr>
            <p:cNvPr id="3098" name="Line 95">
              <a:extLst>
                <a:ext uri="{FF2B5EF4-FFF2-40B4-BE49-F238E27FC236}">
                  <a16:creationId xmlns:a16="http://schemas.microsoft.com/office/drawing/2014/main" id="{608F3BAC-3623-4778-8B95-A2358775C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84"/>
              <a:ext cx="111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96">
              <a:extLst>
                <a:ext uri="{FF2B5EF4-FFF2-40B4-BE49-F238E27FC236}">
                  <a16:creationId xmlns:a16="http://schemas.microsoft.com/office/drawing/2014/main" id="{FB1E3911-6832-4CFC-899C-D6E0E4072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6" y="1858"/>
              <a:ext cx="395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6" name="Text Box 116">
            <a:extLst>
              <a:ext uri="{FF2B5EF4-FFF2-40B4-BE49-F238E27FC236}">
                <a16:creationId xmlns:a16="http://schemas.microsoft.com/office/drawing/2014/main" id="{95D58E06-BBF1-488C-87FA-7D8872EA2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7838"/>
            <a:ext cx="36623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§9.1.2 </a:t>
            </a:r>
            <a:r>
              <a:rPr lang="zh-CN" altLang="en-US" sz="2800">
                <a:ea typeface="黑体" panose="02010609060101010101" pitchFamily="49" charset="-122"/>
              </a:rPr>
              <a:t>简谐振动例子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726F5459-A550-46EB-9C0C-4815EC05F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52450"/>
          <a:ext cx="1084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533160" imgH="393480" progId="Equation.3">
                  <p:embed/>
                </p:oleObj>
              </mc:Choice>
              <mc:Fallback>
                <p:oleObj name="公式" r:id="rId3" imgW="53316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2450"/>
                        <a:ext cx="10842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>
            <a:extLst>
              <a:ext uri="{FF2B5EF4-FFF2-40B4-BE49-F238E27FC236}">
                <a16:creationId xmlns:a16="http://schemas.microsoft.com/office/drawing/2014/main" id="{516C1EA7-581D-4FF2-B6CB-C35B7DF9B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390650"/>
          <a:ext cx="1752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952200" imgH="444240" progId="Equation.3">
                  <p:embed/>
                </p:oleObj>
              </mc:Choice>
              <mc:Fallback>
                <p:oleObj name="公式" r:id="rId5" imgW="95220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90650"/>
                        <a:ext cx="1752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17">
            <a:extLst>
              <a:ext uri="{FF2B5EF4-FFF2-40B4-BE49-F238E27FC236}">
                <a16:creationId xmlns:a16="http://schemas.microsoft.com/office/drawing/2014/main" id="{C3DACE40-C4FE-46C0-A485-286168F8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68538"/>
            <a:ext cx="48768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0 </a:t>
            </a:r>
            <a:r>
              <a:rPr lang="zh-CN" altLang="en-US">
                <a:solidFill>
                  <a:srgbClr val="FF0000"/>
                </a:solidFill>
              </a:rPr>
              <a:t>由振动系统本身的性质决定</a:t>
            </a:r>
            <a:r>
              <a:rPr lang="en-US" altLang="zh-CN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102" name="Rectangle 18">
            <a:extLst>
              <a:ext uri="{FF2B5EF4-FFF2-40B4-BE49-F238E27FC236}">
                <a16:creationId xmlns:a16="http://schemas.microsoft.com/office/drawing/2014/main" id="{DC9848E5-5464-488B-97B7-42CBA8A7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7086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zh-CN" altLang="en-US"/>
              <a:t>且其中</a:t>
            </a:r>
            <a:r>
              <a:rPr lang="zh-CN" altLang="en-US" i="1"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ym typeface="Symbol" panose="05050102010706020507" pitchFamily="18" charset="2"/>
              </a:rPr>
              <a:t>0 </a:t>
            </a:r>
            <a:r>
              <a:rPr lang="zh-CN" altLang="en-US"/>
              <a:t>是由系统本身的性质所决定的，则此物体做简谐振动</a:t>
            </a:r>
            <a:r>
              <a:rPr lang="en-US" altLang="zh-CN"/>
              <a:t>.</a:t>
            </a:r>
          </a:p>
        </p:txBody>
      </p:sp>
      <p:sp>
        <p:nvSpPr>
          <p:cNvPr id="4103" name="Rectangle 19">
            <a:extLst>
              <a:ext uri="{FF2B5EF4-FFF2-40B4-BE49-F238E27FC236}">
                <a16:creationId xmlns:a16="http://schemas.microsoft.com/office/drawing/2014/main" id="{AB9D60E1-210F-4F68-99E6-F02EF323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3640138"/>
            <a:ext cx="50006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zh-CN" altLang="en-US"/>
              <a:t>若物体运动的动力方程可表示为</a:t>
            </a:r>
          </a:p>
        </p:txBody>
      </p:sp>
      <p:sp>
        <p:nvSpPr>
          <p:cNvPr id="4104" name="Text Box 21">
            <a:extLst>
              <a:ext uri="{FF2B5EF4-FFF2-40B4-BE49-F238E27FC236}">
                <a16:creationId xmlns:a16="http://schemas.microsoft.com/office/drawing/2014/main" id="{0739F187-71A3-482F-A018-33608085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简谐振动的动力学定义：</a:t>
            </a:r>
          </a:p>
        </p:txBody>
      </p:sp>
      <p:graphicFrame>
        <p:nvGraphicFramePr>
          <p:cNvPr id="4100" name="Object 2">
            <a:extLst>
              <a:ext uri="{FF2B5EF4-FFF2-40B4-BE49-F238E27FC236}">
                <a16:creationId xmlns:a16="http://schemas.microsoft.com/office/drawing/2014/main" id="{5D3BC286-4419-466D-82A6-BD5ABDC93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098925"/>
          <a:ext cx="1828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7" imgW="952200" imgH="444240" progId="Equation.3">
                  <p:embed/>
                </p:oleObj>
              </mc:Choice>
              <mc:Fallback>
                <p:oleObj name="公式" r:id="rId7" imgW="9522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98925"/>
                        <a:ext cx="1828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23">
            <a:extLst>
              <a:ext uri="{FF2B5EF4-FFF2-40B4-BE49-F238E27FC236}">
                <a16:creationId xmlns:a16="http://schemas.microsoft.com/office/drawing/2014/main" id="{6CB72C96-DC47-43A6-9DD4-21261AA5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3084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(9.1.5)</a:t>
            </a:r>
          </a:p>
        </p:txBody>
      </p:sp>
      <p:sp>
        <p:nvSpPr>
          <p:cNvPr id="4106" name="Text Box 24">
            <a:extLst>
              <a:ext uri="{FF2B5EF4-FFF2-40B4-BE49-F238E27FC236}">
                <a16:creationId xmlns:a16="http://schemas.microsoft.com/office/drawing/2014/main" id="{9000BB8C-6575-4929-9CD1-467E51AC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0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 Box 2">
            <a:extLst>
              <a:ext uri="{FF2B5EF4-FFF2-40B4-BE49-F238E27FC236}">
                <a16:creationId xmlns:a16="http://schemas.microsoft.com/office/drawing/2014/main" id="{594B3733-21B1-408C-9A1E-0DC8F6F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单摆  </a:t>
            </a:r>
          </a:p>
        </p:txBody>
      </p:sp>
      <p:graphicFrame>
        <p:nvGraphicFramePr>
          <p:cNvPr id="5122" name="Object 7">
            <a:extLst>
              <a:ext uri="{FF2B5EF4-FFF2-40B4-BE49-F238E27FC236}">
                <a16:creationId xmlns:a16="http://schemas.microsoft.com/office/drawing/2014/main" id="{AF5F915C-930A-40D4-B6D3-99AE40375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413" y="1935163"/>
          <a:ext cx="19065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1935163"/>
                        <a:ext cx="19065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>
            <a:extLst>
              <a:ext uri="{FF2B5EF4-FFF2-40B4-BE49-F238E27FC236}">
                <a16:creationId xmlns:a16="http://schemas.microsoft.com/office/drawing/2014/main" id="{0214C01C-E62A-421E-A202-1C680154B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438400"/>
          <a:ext cx="10763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5" imgW="583920" imgH="177480" progId="Equation.3">
                  <p:embed/>
                </p:oleObj>
              </mc:Choice>
              <mc:Fallback>
                <p:oleObj name="公式" r:id="rId5" imgW="5839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10763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>
            <a:extLst>
              <a:ext uri="{FF2B5EF4-FFF2-40B4-BE49-F238E27FC236}">
                <a16:creationId xmlns:a16="http://schemas.microsoft.com/office/drawing/2014/main" id="{CB744044-46D8-4372-B055-B716EBF9B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2982913"/>
          <a:ext cx="1479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7" imgW="749160" imgH="228600" progId="Equation.3">
                  <p:embed/>
                </p:oleObj>
              </mc:Choice>
              <mc:Fallback>
                <p:oleObj name="公式" r:id="rId7" imgW="7491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982913"/>
                        <a:ext cx="14795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>
            <a:extLst>
              <a:ext uri="{FF2B5EF4-FFF2-40B4-BE49-F238E27FC236}">
                <a16:creationId xmlns:a16="http://schemas.microsoft.com/office/drawing/2014/main" id="{035C81BE-E896-44CF-B19A-3B19EFDFD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70288"/>
          <a:ext cx="23383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9" imgW="1180800" imgH="444240" progId="Equation.3">
                  <p:embed/>
                </p:oleObj>
              </mc:Choice>
              <mc:Fallback>
                <p:oleObj name="公式" r:id="rId9" imgW="11808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70288"/>
                        <a:ext cx="23383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1">
            <a:extLst>
              <a:ext uri="{FF2B5EF4-FFF2-40B4-BE49-F238E27FC236}">
                <a16:creationId xmlns:a16="http://schemas.microsoft.com/office/drawing/2014/main" id="{EEA56E31-283E-44F6-AA90-71134EBBE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63600"/>
            <a:ext cx="4419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如图，铅直面内不计空气阻力</a:t>
            </a:r>
            <a:r>
              <a:rPr lang="en-US" altLang="zh-CN"/>
              <a:t>,</a:t>
            </a:r>
            <a:r>
              <a:rPr lang="zh-CN" altLang="en-US"/>
              <a:t>绳不可伸长</a:t>
            </a:r>
            <a:r>
              <a:rPr lang="en-US" altLang="zh-CN"/>
              <a:t>.</a:t>
            </a:r>
          </a:p>
        </p:txBody>
      </p:sp>
      <p:sp>
        <p:nvSpPr>
          <p:cNvPr id="5134" name="Text Box 12">
            <a:extLst>
              <a:ext uri="{FF2B5EF4-FFF2-40B4-BE49-F238E27FC236}">
                <a16:creationId xmlns:a16="http://schemas.microsoft.com/office/drawing/2014/main" id="{3901537E-D13D-4D55-92BC-AD0A3074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322513"/>
            <a:ext cx="16430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ym typeface="Symbol" panose="05050102010706020507" pitchFamily="18" charset="2"/>
              </a:rPr>
              <a:t> </a:t>
            </a:r>
            <a:r>
              <a:rPr lang="zh-CN" altLang="en-US"/>
              <a:t>很小时</a:t>
            </a:r>
            <a:r>
              <a:rPr lang="en-US" altLang="zh-CN"/>
              <a:t>,   </a:t>
            </a:r>
          </a:p>
        </p:txBody>
      </p:sp>
      <p:graphicFrame>
        <p:nvGraphicFramePr>
          <p:cNvPr id="5126" name="Object 13">
            <a:extLst>
              <a:ext uri="{FF2B5EF4-FFF2-40B4-BE49-F238E27FC236}">
                <a16:creationId xmlns:a16="http://schemas.microsoft.com/office/drawing/2014/main" id="{BA3F050A-4966-4769-9D4D-6EE470A74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114925"/>
          <a:ext cx="1981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11" imgW="939600" imgH="444240" progId="Equation.3">
                  <p:embed/>
                </p:oleObj>
              </mc:Choice>
              <mc:Fallback>
                <p:oleObj name="公式" r:id="rId11" imgW="9396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14925"/>
                        <a:ext cx="1981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Group 39">
            <a:extLst>
              <a:ext uri="{FF2B5EF4-FFF2-40B4-BE49-F238E27FC236}">
                <a16:creationId xmlns:a16="http://schemas.microsoft.com/office/drawing/2014/main" id="{B8AB9EC1-0D10-4140-95D6-D265C8CC7D4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914400"/>
            <a:ext cx="2022475" cy="2905125"/>
            <a:chOff x="3648" y="576"/>
            <a:chExt cx="1274" cy="1830"/>
          </a:xfrm>
        </p:grpSpPr>
        <p:graphicFrame>
          <p:nvGraphicFramePr>
            <p:cNvPr id="5130" name="Object 5">
              <a:extLst>
                <a:ext uri="{FF2B5EF4-FFF2-40B4-BE49-F238E27FC236}">
                  <a16:creationId xmlns:a16="http://schemas.microsoft.com/office/drawing/2014/main" id="{19A9F4E0-1C99-4BEB-BF5B-655AEC3DA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3" y="1143"/>
            <a:ext cx="21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13" imgW="139680" imgH="177480" progId="Equation.3">
                    <p:embed/>
                  </p:oleObj>
                </mc:Choice>
                <mc:Fallback>
                  <p:oleObj name="公式" r:id="rId13" imgW="1396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1143"/>
                          <a:ext cx="21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Freeform 6">
              <a:extLst>
                <a:ext uri="{FF2B5EF4-FFF2-40B4-BE49-F238E27FC236}">
                  <a16:creationId xmlns:a16="http://schemas.microsoft.com/office/drawing/2014/main" id="{E54619B1-C29B-4BFF-9976-843CE73E6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1287"/>
              <a:ext cx="193" cy="58"/>
            </a:xfrm>
            <a:custGeom>
              <a:avLst/>
              <a:gdLst>
                <a:gd name="T0" fmla="*/ 0 w 193"/>
                <a:gd name="T1" fmla="*/ 36 h 58"/>
                <a:gd name="T2" fmla="*/ 108 w 193"/>
                <a:gd name="T3" fmla="*/ 52 h 58"/>
                <a:gd name="T4" fmla="*/ 193 w 193"/>
                <a:gd name="T5" fmla="*/ 0 h 58"/>
                <a:gd name="T6" fmla="*/ 0 60000 65536"/>
                <a:gd name="T7" fmla="*/ 0 60000 65536"/>
                <a:gd name="T8" fmla="*/ 0 60000 65536"/>
                <a:gd name="T9" fmla="*/ 0 w 193"/>
                <a:gd name="T10" fmla="*/ 0 h 58"/>
                <a:gd name="T11" fmla="*/ 193 w 19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58">
                  <a:moveTo>
                    <a:pt x="0" y="36"/>
                  </a:moveTo>
                  <a:cubicBezTo>
                    <a:pt x="18" y="37"/>
                    <a:pt x="76" y="58"/>
                    <a:pt x="108" y="52"/>
                  </a:cubicBezTo>
                  <a:cubicBezTo>
                    <a:pt x="140" y="46"/>
                    <a:pt x="175" y="11"/>
                    <a:pt x="193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45" name="Group 34">
              <a:extLst>
                <a:ext uri="{FF2B5EF4-FFF2-40B4-BE49-F238E27FC236}">
                  <a16:creationId xmlns:a16="http://schemas.microsoft.com/office/drawing/2014/main" id="{20D150BD-E180-4CE8-8654-0A8FEEE4E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576"/>
              <a:ext cx="1274" cy="1830"/>
              <a:chOff x="3656" y="576"/>
              <a:chExt cx="1274" cy="1830"/>
            </a:xfrm>
          </p:grpSpPr>
          <p:sp>
            <p:nvSpPr>
              <p:cNvPr id="5146" name="Rectangle 19" descr="宽上对角线">
                <a:extLst>
                  <a:ext uri="{FF2B5EF4-FFF2-40B4-BE49-F238E27FC236}">
                    <a16:creationId xmlns:a16="http://schemas.microsoft.com/office/drawing/2014/main" id="{0ACF1B3A-EC65-4911-8C34-72BE8487A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817"/>
                <a:ext cx="816" cy="47"/>
              </a:xfrm>
              <a:prstGeom prst="rect">
                <a:avLst/>
              </a:prstGeom>
              <a:pattFill prst="wdUpDiag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7" name="Line 20">
                <a:extLst>
                  <a:ext uri="{FF2B5EF4-FFF2-40B4-BE49-F238E27FC236}">
                    <a16:creationId xmlns:a16="http://schemas.microsoft.com/office/drawing/2014/main" id="{30452F7D-648B-4B9D-8A40-EE5D9C419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88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Line 21">
                <a:extLst>
                  <a:ext uri="{FF2B5EF4-FFF2-40B4-BE49-F238E27FC236}">
                    <a16:creationId xmlns:a16="http://schemas.microsoft.com/office/drawing/2014/main" id="{333E8593-C2B3-4749-BE39-2516B36C1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886"/>
                <a:ext cx="48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Arc 22">
                <a:extLst>
                  <a:ext uri="{FF2B5EF4-FFF2-40B4-BE49-F238E27FC236}">
                    <a16:creationId xmlns:a16="http://schemas.microsoft.com/office/drawing/2014/main" id="{F44D4B8B-0AAC-4089-B374-B2CC8A26BF6C}"/>
                  </a:ext>
                </a:extLst>
              </p:cNvPr>
              <p:cNvSpPr>
                <a:spLocks/>
              </p:cNvSpPr>
              <p:nvPr/>
            </p:nvSpPr>
            <p:spPr bwMode="auto">
              <a:xfrm rot="-3900217" flipH="1" flipV="1">
                <a:off x="3766" y="1140"/>
                <a:ext cx="1053" cy="1274"/>
              </a:xfrm>
              <a:custGeom>
                <a:avLst/>
                <a:gdLst>
                  <a:gd name="T0" fmla="*/ 0 w 21600"/>
                  <a:gd name="T1" fmla="*/ 0 h 20549"/>
                  <a:gd name="T2" fmla="*/ 0 w 21600"/>
                  <a:gd name="T3" fmla="*/ 0 h 20549"/>
                  <a:gd name="T4" fmla="*/ 0 w 21600"/>
                  <a:gd name="T5" fmla="*/ 0 h 2054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549"/>
                  <a:gd name="T11" fmla="*/ 21600 w 21600"/>
                  <a:gd name="T12" fmla="*/ 20549 h 205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549" fill="none" extrusionOk="0">
                    <a:moveTo>
                      <a:pt x="6656" y="0"/>
                    </a:moveTo>
                    <a:cubicBezTo>
                      <a:pt x="15565" y="2886"/>
                      <a:pt x="21600" y="11184"/>
                      <a:pt x="21600" y="20549"/>
                    </a:cubicBezTo>
                  </a:path>
                  <a:path w="21600" h="20549" stroke="0" extrusionOk="0">
                    <a:moveTo>
                      <a:pt x="6656" y="0"/>
                    </a:moveTo>
                    <a:cubicBezTo>
                      <a:pt x="15565" y="2886"/>
                      <a:pt x="21600" y="11184"/>
                      <a:pt x="21600" y="20549"/>
                    </a:cubicBezTo>
                    <a:lnTo>
                      <a:pt x="0" y="2054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Text Box 23">
                <a:extLst>
                  <a:ext uri="{FF2B5EF4-FFF2-40B4-BE49-F238E27FC236}">
                    <a16:creationId xmlns:a16="http://schemas.microsoft.com/office/drawing/2014/main" id="{1750C21C-5B4A-4A58-800F-D8F1318D9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" y="2049"/>
                <a:ext cx="255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i="1"/>
                  <a:t>O</a:t>
                </a:r>
              </a:p>
            </p:txBody>
          </p:sp>
          <p:graphicFrame>
            <p:nvGraphicFramePr>
              <p:cNvPr id="5131" name="Object 24">
                <a:extLst>
                  <a:ext uri="{FF2B5EF4-FFF2-40B4-BE49-F238E27FC236}">
                    <a16:creationId xmlns:a16="http://schemas.microsoft.com/office/drawing/2014/main" id="{4715F16B-E5B5-4E56-A66B-C4C77FEB97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576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" name="公式" r:id="rId15" imgW="190440" imgH="177480" progId="Equation.3">
                      <p:embed/>
                    </p:oleObj>
                  </mc:Choice>
                  <mc:Fallback>
                    <p:oleObj name="公式" r:id="rId15" imgW="190440" imgH="1774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576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9" name="Oval 25">
                <a:extLst>
                  <a:ext uri="{FF2B5EF4-FFF2-40B4-BE49-F238E27FC236}">
                    <a16:creationId xmlns:a16="http://schemas.microsoft.com/office/drawing/2014/main" id="{9B41DA76-F265-429D-9649-941D9D930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941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36" name="Text Box 26">
            <a:extLst>
              <a:ext uri="{FF2B5EF4-FFF2-40B4-BE49-F238E27FC236}">
                <a16:creationId xmlns:a16="http://schemas.microsoft.com/office/drawing/2014/main" id="{984CEDD7-B8AF-4265-8968-12F275F7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95600"/>
            <a:ext cx="23241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——</a:t>
            </a:r>
            <a:r>
              <a:rPr lang="zh-CN" altLang="en-US"/>
              <a:t>称回复力</a:t>
            </a:r>
            <a:r>
              <a:rPr lang="en-US" altLang="zh-CN"/>
              <a:t>.   </a:t>
            </a:r>
          </a:p>
        </p:txBody>
      </p:sp>
      <p:graphicFrame>
        <p:nvGraphicFramePr>
          <p:cNvPr id="5127" name="Object 32">
            <a:extLst>
              <a:ext uri="{FF2B5EF4-FFF2-40B4-BE49-F238E27FC236}">
                <a16:creationId xmlns:a16="http://schemas.microsoft.com/office/drawing/2014/main" id="{5F439E02-7A0F-427E-BA9C-C698240BA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343400"/>
          <a:ext cx="154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17" imgW="761760" imgH="393480" progId="Equation.3">
                  <p:embed/>
                </p:oleObj>
              </mc:Choice>
              <mc:Fallback>
                <p:oleObj name="公式" r:id="rId17" imgW="76176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154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33">
            <a:extLst>
              <a:ext uri="{FF2B5EF4-FFF2-40B4-BE49-F238E27FC236}">
                <a16:creationId xmlns:a16="http://schemas.microsoft.com/office/drawing/2014/main" id="{D2532945-9AA3-4AE1-BA48-416D27472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300663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单摆作简谐振动  </a:t>
            </a:r>
          </a:p>
        </p:txBody>
      </p:sp>
      <p:grpSp>
        <p:nvGrpSpPr>
          <p:cNvPr id="5138" name="Group 37">
            <a:extLst>
              <a:ext uri="{FF2B5EF4-FFF2-40B4-BE49-F238E27FC236}">
                <a16:creationId xmlns:a16="http://schemas.microsoft.com/office/drawing/2014/main" id="{B9654529-5051-4DA8-AF33-F0264A986E4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276600"/>
            <a:ext cx="434975" cy="509588"/>
            <a:chOff x="4712" y="2094"/>
            <a:chExt cx="274" cy="321"/>
          </a:xfrm>
        </p:grpSpPr>
        <p:sp>
          <p:nvSpPr>
            <p:cNvPr id="5143" name="Line 29">
              <a:extLst>
                <a:ext uri="{FF2B5EF4-FFF2-40B4-BE49-F238E27FC236}">
                  <a16:creationId xmlns:a16="http://schemas.microsoft.com/office/drawing/2014/main" id="{812BA7A5-6A6E-45A9-BA01-4FC8910D0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2094"/>
              <a:ext cx="1" cy="32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35">
              <a:extLst>
                <a:ext uri="{FF2B5EF4-FFF2-40B4-BE49-F238E27FC236}">
                  <a16:creationId xmlns:a16="http://schemas.microsoft.com/office/drawing/2014/main" id="{9C8DEC6A-4468-4C38-85FE-6B7D5B93C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3" y="2152"/>
            <a:ext cx="23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19" imgW="203040" imgH="215640" progId="Equation.3">
                    <p:embed/>
                  </p:oleObj>
                </mc:Choice>
                <mc:Fallback>
                  <p:oleObj name="公式" r:id="rId19" imgW="20304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152"/>
                          <a:ext cx="23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9" name="Group 41">
            <a:extLst>
              <a:ext uri="{FF2B5EF4-FFF2-40B4-BE49-F238E27FC236}">
                <a16:creationId xmlns:a16="http://schemas.microsoft.com/office/drawing/2014/main" id="{5BC47533-BB5E-4C71-B6B6-90479B1B1B1C}"/>
              </a:ext>
            </a:extLst>
          </p:cNvPr>
          <p:cNvGrpSpPr>
            <a:grpSpLocks/>
          </p:cNvGrpSpPr>
          <p:nvPr/>
        </p:nvGrpSpPr>
        <p:grpSpPr bwMode="auto">
          <a:xfrm>
            <a:off x="7159625" y="2244725"/>
            <a:ext cx="463550" cy="850900"/>
            <a:chOff x="4510" y="1414"/>
            <a:chExt cx="292" cy="536"/>
          </a:xfrm>
        </p:grpSpPr>
        <p:sp>
          <p:nvSpPr>
            <p:cNvPr id="5142" name="Line 31">
              <a:extLst>
                <a:ext uri="{FF2B5EF4-FFF2-40B4-BE49-F238E27FC236}">
                  <a16:creationId xmlns:a16="http://schemas.microsoft.com/office/drawing/2014/main" id="{0A1AC302-F874-483C-A84C-316AA0743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0" y="1554"/>
              <a:ext cx="168" cy="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" name="Object 36">
              <a:extLst>
                <a:ext uri="{FF2B5EF4-FFF2-40B4-BE49-F238E27FC236}">
                  <a16:creationId xmlns:a16="http://schemas.microsoft.com/office/drawing/2014/main" id="{489F7BBF-6CFE-4F08-95CD-5F50C1EB4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2" y="1414"/>
            <a:ext cx="24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21" imgW="215640" imgH="241200" progId="Equation.3">
                    <p:embed/>
                  </p:oleObj>
                </mc:Choice>
                <mc:Fallback>
                  <p:oleObj name="公式" r:id="rId21" imgW="21564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1414"/>
                          <a:ext cx="24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0" name="Text Box 45">
            <a:hlinkClick r:id="rId23" action="ppaction://hlinkfile"/>
            <a:extLst>
              <a:ext uri="{FF2B5EF4-FFF2-40B4-BE49-F238E27FC236}">
                <a16:creationId xmlns:a16="http://schemas.microsoft.com/office/drawing/2014/main" id="{C7609473-D01B-46BC-A37F-5A0B2844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76700"/>
            <a:ext cx="1655762" cy="841375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  <a:r>
              <a:rPr lang="en-US" altLang="zh-CN">
                <a:solidFill>
                  <a:srgbClr val="33CC33"/>
                </a:solidFill>
              </a:rPr>
              <a:t>(</a:t>
            </a:r>
            <a:r>
              <a:rPr lang="zh-CN" altLang="en-US">
                <a:solidFill>
                  <a:srgbClr val="33CC33"/>
                </a:solidFill>
              </a:rPr>
              <a:t>单摆</a:t>
            </a:r>
            <a:r>
              <a:rPr lang="en-US" altLang="zh-CN">
                <a:solidFill>
                  <a:srgbClr val="33CC33"/>
                </a:solidFill>
              </a:rPr>
              <a:t>)</a:t>
            </a:r>
          </a:p>
        </p:txBody>
      </p:sp>
      <p:sp>
        <p:nvSpPr>
          <p:cNvPr id="5141" name="Text Box 46">
            <a:hlinkClick r:id="rId24" action="ppaction://hlinkfile"/>
            <a:extLst>
              <a:ext uri="{FF2B5EF4-FFF2-40B4-BE49-F238E27FC236}">
                <a16:creationId xmlns:a16="http://schemas.microsoft.com/office/drawing/2014/main" id="{451D4464-973F-4B03-A6AC-CE83C1B3D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00663"/>
            <a:ext cx="1655762" cy="841375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动画演示（复摆）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>
            <a:extLst>
              <a:ext uri="{FF2B5EF4-FFF2-40B4-BE49-F238E27FC236}">
                <a16:creationId xmlns:a16="http://schemas.microsoft.com/office/drawing/2014/main" id="{44A7BFBE-AE99-48C3-8661-0D8FB56D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74675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3. </a:t>
            </a:r>
            <a:r>
              <a:rPr lang="zh-CN" altLang="en-US">
                <a:ea typeface="黑体" panose="02010609060101010101" pitchFamily="49" charset="-122"/>
              </a:rPr>
              <a:t>扭摆 </a:t>
            </a:r>
          </a:p>
        </p:txBody>
      </p:sp>
      <p:grpSp>
        <p:nvGrpSpPr>
          <p:cNvPr id="6151" name="Group 60">
            <a:extLst>
              <a:ext uri="{FF2B5EF4-FFF2-40B4-BE49-F238E27FC236}">
                <a16:creationId xmlns:a16="http://schemas.microsoft.com/office/drawing/2014/main" id="{05B9BE98-8579-4E47-933E-9ADF029BDE8C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596900"/>
            <a:ext cx="2371725" cy="3271838"/>
            <a:chOff x="3563" y="354"/>
            <a:chExt cx="1494" cy="2061"/>
          </a:xfrm>
        </p:grpSpPr>
        <p:grpSp>
          <p:nvGrpSpPr>
            <p:cNvPr id="6157" name="Group 46">
              <a:extLst>
                <a:ext uri="{FF2B5EF4-FFF2-40B4-BE49-F238E27FC236}">
                  <a16:creationId xmlns:a16="http://schemas.microsoft.com/office/drawing/2014/main" id="{C12735E4-168F-4CEA-B0F5-B9FF67128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1" y="629"/>
              <a:ext cx="808" cy="1614"/>
              <a:chOff x="3499" y="584"/>
              <a:chExt cx="808" cy="1614"/>
            </a:xfrm>
          </p:grpSpPr>
          <p:grpSp>
            <p:nvGrpSpPr>
              <p:cNvPr id="6170" name="Group 45">
                <a:extLst>
                  <a:ext uri="{FF2B5EF4-FFF2-40B4-BE49-F238E27FC236}">
                    <a16:creationId xmlns:a16="http://schemas.microsoft.com/office/drawing/2014/main" id="{295DDB5B-7775-4CEA-BA44-2E5F09E1E6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9" y="1585"/>
                <a:ext cx="808" cy="613"/>
                <a:chOff x="4210" y="1309"/>
                <a:chExt cx="808" cy="613"/>
              </a:xfrm>
            </p:grpSpPr>
            <p:sp>
              <p:nvSpPr>
                <p:cNvPr id="6173" name="Oval 42">
                  <a:extLst>
                    <a:ext uri="{FF2B5EF4-FFF2-40B4-BE49-F238E27FC236}">
                      <a16:creationId xmlns:a16="http://schemas.microsoft.com/office/drawing/2014/main" id="{143FD264-924E-47D2-9B8D-3393F9E07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1383"/>
                  <a:ext cx="808" cy="539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28" name="Oval 40">
                  <a:extLst>
                    <a:ext uri="{FF2B5EF4-FFF2-40B4-BE49-F238E27FC236}">
                      <a16:creationId xmlns:a16="http://schemas.microsoft.com/office/drawing/2014/main" id="{DA04876D-2744-4174-9F2C-C1DE41144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1309"/>
                  <a:ext cx="808" cy="5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5" name="Line 43">
                  <a:extLst>
                    <a:ext uri="{FF2B5EF4-FFF2-40B4-BE49-F238E27FC236}">
                      <a16:creationId xmlns:a16="http://schemas.microsoft.com/office/drawing/2014/main" id="{BB95545B-954A-401B-9B90-5EAE8E62B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2" y="1556"/>
                  <a:ext cx="0" cy="11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6" name="Line 44">
                  <a:extLst>
                    <a:ext uri="{FF2B5EF4-FFF2-40B4-BE49-F238E27FC236}">
                      <a16:creationId xmlns:a16="http://schemas.microsoft.com/office/drawing/2014/main" id="{19F25D3F-97FD-44CB-9667-D437BD0A9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1" y="1554"/>
                  <a:ext cx="0" cy="11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25" name="AutoShape 37">
                <a:extLst>
                  <a:ext uri="{FF2B5EF4-FFF2-40B4-BE49-F238E27FC236}">
                    <a16:creationId xmlns:a16="http://schemas.microsoft.com/office/drawing/2014/main" id="{D248804A-6284-4385-91F3-10C80FE4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8" y="718"/>
                <a:ext cx="75" cy="1155"/>
              </a:xfrm>
              <a:prstGeom prst="can">
                <a:avLst>
                  <a:gd name="adj" fmla="val 58677"/>
                </a:avLst>
              </a:pr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24" name="AutoShape 36">
                <a:extLst>
                  <a:ext uri="{FF2B5EF4-FFF2-40B4-BE49-F238E27FC236}">
                    <a16:creationId xmlns:a16="http://schemas.microsoft.com/office/drawing/2014/main" id="{7BFDDA7E-5FBA-438B-8901-9F946DED2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584"/>
                <a:ext cx="164" cy="189"/>
              </a:xfrm>
              <a:prstGeom prst="can">
                <a:avLst>
                  <a:gd name="adj" fmla="val 37262"/>
                </a:avLst>
              </a:prstGeom>
              <a:gradFill rotWithShape="0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58" name="Line 47">
              <a:extLst>
                <a:ext uri="{FF2B5EF4-FFF2-40B4-BE49-F238E27FC236}">
                  <a16:creationId xmlns:a16="http://schemas.microsoft.com/office/drawing/2014/main" id="{2E09B59D-7F13-4569-99F1-89A4EF6FB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383"/>
              <a:ext cx="0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Text Box 53">
              <a:extLst>
                <a:ext uri="{FF2B5EF4-FFF2-40B4-BE49-F238E27FC236}">
                  <a16:creationId xmlns:a16="http://schemas.microsoft.com/office/drawing/2014/main" id="{3F1BCC74-1C7C-41FF-AF79-E4707E1B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5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z</a:t>
              </a:r>
            </a:p>
          </p:txBody>
        </p:sp>
        <p:grpSp>
          <p:nvGrpSpPr>
            <p:cNvPr id="6160" name="Group 59">
              <a:extLst>
                <a:ext uri="{FF2B5EF4-FFF2-40B4-BE49-F238E27FC236}">
                  <a16:creationId xmlns:a16="http://schemas.microsoft.com/office/drawing/2014/main" id="{9BFC9F3F-4F28-44C7-99D7-69F956CC7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739"/>
              <a:ext cx="1494" cy="676"/>
              <a:chOff x="3563" y="1739"/>
              <a:chExt cx="1494" cy="676"/>
            </a:xfrm>
          </p:grpSpPr>
          <p:sp>
            <p:nvSpPr>
              <p:cNvPr id="6161" name="Line 48">
                <a:extLst>
                  <a:ext uri="{FF2B5EF4-FFF2-40B4-BE49-F238E27FC236}">
                    <a16:creationId xmlns:a16="http://schemas.microsoft.com/office/drawing/2014/main" id="{60CD222C-6842-4679-A747-ADC57269E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" y="1921"/>
                <a:ext cx="8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Line 49">
                <a:extLst>
                  <a:ext uri="{FF2B5EF4-FFF2-40B4-BE49-F238E27FC236}">
                    <a16:creationId xmlns:a16="http://schemas.microsoft.com/office/drawing/2014/main" id="{012E2103-1103-4855-8B5C-ABE7F441C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6" y="1906"/>
                <a:ext cx="464" cy="4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Line 50">
                <a:extLst>
                  <a:ext uri="{FF2B5EF4-FFF2-40B4-BE49-F238E27FC236}">
                    <a16:creationId xmlns:a16="http://schemas.microsoft.com/office/drawing/2014/main" id="{ECDBDA32-12B4-4B97-B952-F2AF82240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" y="1921"/>
                <a:ext cx="165" cy="4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Freeform 52">
                <a:extLst>
                  <a:ext uri="{FF2B5EF4-FFF2-40B4-BE49-F238E27FC236}">
                    <a16:creationId xmlns:a16="http://schemas.microsoft.com/office/drawing/2014/main" id="{50E087BF-2AA6-4F93-8D9A-B659288E4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2013"/>
                <a:ext cx="157" cy="32"/>
              </a:xfrm>
              <a:custGeom>
                <a:avLst/>
                <a:gdLst>
                  <a:gd name="T0" fmla="*/ 0 w 157"/>
                  <a:gd name="T1" fmla="*/ 0 h 32"/>
                  <a:gd name="T2" fmla="*/ 91 w 157"/>
                  <a:gd name="T3" fmla="*/ 29 h 32"/>
                  <a:gd name="T4" fmla="*/ 157 w 157"/>
                  <a:gd name="T5" fmla="*/ 19 h 32"/>
                  <a:gd name="T6" fmla="*/ 0 60000 65536"/>
                  <a:gd name="T7" fmla="*/ 0 60000 65536"/>
                  <a:gd name="T8" fmla="*/ 0 60000 65536"/>
                  <a:gd name="T9" fmla="*/ 0 w 157"/>
                  <a:gd name="T10" fmla="*/ 0 h 32"/>
                  <a:gd name="T11" fmla="*/ 157 w 157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" h="32">
                    <a:moveTo>
                      <a:pt x="0" y="0"/>
                    </a:moveTo>
                    <a:cubicBezTo>
                      <a:pt x="15" y="5"/>
                      <a:pt x="65" y="26"/>
                      <a:pt x="91" y="29"/>
                    </a:cubicBezTo>
                    <a:cubicBezTo>
                      <a:pt x="117" y="32"/>
                      <a:pt x="143" y="21"/>
                      <a:pt x="157" y="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Text Box 54">
                <a:extLst>
                  <a:ext uri="{FF2B5EF4-FFF2-40B4-BE49-F238E27FC236}">
                    <a16:creationId xmlns:a16="http://schemas.microsoft.com/office/drawing/2014/main" id="{5DC4258A-37FD-43E8-94CB-B639A8124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" y="208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6166" name="Text Box 55">
                <a:extLst>
                  <a:ext uri="{FF2B5EF4-FFF2-40B4-BE49-F238E27FC236}">
                    <a16:creationId xmlns:a16="http://schemas.microsoft.com/office/drawing/2014/main" id="{B4BEE636-0989-4AF5-82F1-BD616E51C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" y="188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</a:p>
            </p:txBody>
          </p:sp>
          <p:sp>
            <p:nvSpPr>
              <p:cNvPr id="6167" name="Text Box 56">
                <a:extLst>
                  <a:ext uri="{FF2B5EF4-FFF2-40B4-BE49-F238E27FC236}">
                    <a16:creationId xmlns:a16="http://schemas.microsoft.com/office/drawing/2014/main" id="{0C7C84E7-F284-4709-B70B-8C37044F2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173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  <p:sp>
            <p:nvSpPr>
              <p:cNvPr id="6168" name="Text Box 57">
                <a:extLst>
                  <a:ext uri="{FF2B5EF4-FFF2-40B4-BE49-F238E27FC236}">
                    <a16:creationId xmlns:a16="http://schemas.microsoft.com/office/drawing/2014/main" id="{92866A4F-2514-4FA8-A594-959A161D1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" y="189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B</a:t>
                </a:r>
              </a:p>
            </p:txBody>
          </p:sp>
          <p:sp>
            <p:nvSpPr>
              <p:cNvPr id="6169" name="Text Box 58">
                <a:extLst>
                  <a:ext uri="{FF2B5EF4-FFF2-40B4-BE49-F238E27FC236}">
                    <a16:creationId xmlns:a16="http://schemas.microsoft.com/office/drawing/2014/main" id="{5B38CC04-6D81-4A9C-ACB3-24D15A0BA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1944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ym typeface="Symbol" panose="05050102010706020507" pitchFamily="18" charset="2"/>
                  </a:rPr>
                  <a:t>  </a:t>
                </a:r>
                <a:endParaRPr lang="en-US" altLang="zh-CN" i="1"/>
              </a:p>
            </p:txBody>
          </p:sp>
        </p:grpSp>
      </p:grpSp>
      <p:sp>
        <p:nvSpPr>
          <p:cNvPr id="6152" name="Text Box 61">
            <a:extLst>
              <a:ext uri="{FF2B5EF4-FFF2-40B4-BE49-F238E27FC236}">
                <a16:creationId xmlns:a16="http://schemas.microsoft.com/office/drawing/2014/main" id="{B597D06B-DA2E-4BA1-B2DA-A1064341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57263"/>
            <a:ext cx="4876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如图，不计空气阻力</a:t>
            </a:r>
            <a:r>
              <a:rPr lang="en-US" altLang="zh-CN"/>
              <a:t>,</a:t>
            </a:r>
            <a:r>
              <a:rPr lang="zh-CN" altLang="en-US"/>
              <a:t>小角扭动</a:t>
            </a:r>
          </a:p>
        </p:txBody>
      </p:sp>
      <p:sp>
        <p:nvSpPr>
          <p:cNvPr id="6153" name="Text Box 63">
            <a:extLst>
              <a:ext uri="{FF2B5EF4-FFF2-40B4-BE49-F238E27FC236}">
                <a16:creationId xmlns:a16="http://schemas.microsoft.com/office/drawing/2014/main" id="{0D72D040-6F48-4724-BC9A-540984B6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回复扭转力矩</a:t>
            </a:r>
          </a:p>
        </p:txBody>
      </p:sp>
      <p:graphicFrame>
        <p:nvGraphicFramePr>
          <p:cNvPr id="6146" name="Object 64">
            <a:extLst>
              <a:ext uri="{FF2B5EF4-FFF2-40B4-BE49-F238E27FC236}">
                <a16:creationId xmlns:a16="http://schemas.microsoft.com/office/drawing/2014/main" id="{728DECED-D72A-4FEC-A361-CEAAE6975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5240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65">
            <a:extLst>
              <a:ext uri="{FF2B5EF4-FFF2-40B4-BE49-F238E27FC236}">
                <a16:creationId xmlns:a16="http://schemas.microsoft.com/office/drawing/2014/main" id="{F51CBB3B-7A99-48C2-A870-B0B1483B4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由刚体定轴转动定律 </a:t>
            </a:r>
          </a:p>
        </p:txBody>
      </p:sp>
      <p:graphicFrame>
        <p:nvGraphicFramePr>
          <p:cNvPr id="6147" name="Object 66">
            <a:extLst>
              <a:ext uri="{FF2B5EF4-FFF2-40B4-BE49-F238E27FC236}">
                <a16:creationId xmlns:a16="http://schemas.microsoft.com/office/drawing/2014/main" id="{9E4D22E7-0189-4070-BFF9-8EAE1A8C5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2667000"/>
          <a:ext cx="1765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5" imgW="901440" imgH="444240" progId="Equation.3">
                  <p:embed/>
                </p:oleObj>
              </mc:Choice>
              <mc:Fallback>
                <p:oleObj name="公式" r:id="rId5" imgW="901440" imgH="4442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667000"/>
                        <a:ext cx="17653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7">
            <a:extLst>
              <a:ext uri="{FF2B5EF4-FFF2-40B4-BE49-F238E27FC236}">
                <a16:creationId xmlns:a16="http://schemas.microsoft.com/office/drawing/2014/main" id="{72BEA9F7-C550-4CE2-B7F2-39E396645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4343400"/>
          <a:ext cx="2008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7" imgW="952200" imgH="444240" progId="Equation.3">
                  <p:embed/>
                </p:oleObj>
              </mc:Choice>
              <mc:Fallback>
                <p:oleObj name="公式" r:id="rId7" imgW="952200" imgH="4442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43400"/>
                        <a:ext cx="2008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8">
            <a:extLst>
              <a:ext uri="{FF2B5EF4-FFF2-40B4-BE49-F238E27FC236}">
                <a16:creationId xmlns:a16="http://schemas.microsoft.com/office/drawing/2014/main" id="{51DBCA61-7942-4E11-A2B9-93195D008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429000"/>
          <a:ext cx="16525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9" imgW="812520" imgH="431640" progId="Equation.3">
                  <p:embed/>
                </p:oleObj>
              </mc:Choice>
              <mc:Fallback>
                <p:oleObj name="公式" r:id="rId9" imgW="812520" imgH="4316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429000"/>
                        <a:ext cx="16525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69">
            <a:extLst>
              <a:ext uri="{FF2B5EF4-FFF2-40B4-BE49-F238E27FC236}">
                <a16:creationId xmlns:a16="http://schemas.microsoft.com/office/drawing/2014/main" id="{9F2CE303-01C9-41F9-8600-FC2916ED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刚体作简谐振动  </a:t>
            </a:r>
          </a:p>
        </p:txBody>
      </p:sp>
      <p:sp>
        <p:nvSpPr>
          <p:cNvPr id="6156" name="Text Box 70">
            <a:extLst>
              <a:ext uri="{FF2B5EF4-FFF2-40B4-BE49-F238E27FC236}">
                <a16:creationId xmlns:a16="http://schemas.microsoft.com/office/drawing/2014/main" id="{8D279593-B177-485D-B91E-1FEBACB0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394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zh-CN" altLang="en-US"/>
              <a:t>由系统本身的性质所决定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1765</Words>
  <Application>Microsoft Office PowerPoint</Application>
  <PresentationFormat>全屏显示(4:3)</PresentationFormat>
  <Paragraphs>295</Paragraphs>
  <Slides>42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Times New Roman</vt:lpstr>
      <vt:lpstr>宋体</vt:lpstr>
      <vt:lpstr>Arial</vt:lpstr>
      <vt:lpstr>华文新魏</vt:lpstr>
      <vt:lpstr>华文行楷</vt:lpstr>
      <vt:lpstr>隶书</vt:lpstr>
      <vt:lpstr>楷体_GB2312</vt:lpstr>
      <vt:lpstr>黑体</vt:lpstr>
      <vt:lpstr>Symbol</vt:lpstr>
      <vt:lpstr>Bookman Old Style</vt:lpstr>
      <vt:lpstr>Wingdings</vt:lpstr>
      <vt:lpstr>默认设计模板</vt:lpstr>
      <vt:lpstr>Microsoft 公式 3.0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65</cp:revision>
  <dcterms:created xsi:type="dcterms:W3CDTF">2005-05-29T03:03:10Z</dcterms:created>
  <dcterms:modified xsi:type="dcterms:W3CDTF">2017-09-07T11:54:08Z</dcterms:modified>
</cp:coreProperties>
</file>