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90"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e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emf"/><Relationship Id="rId1" Type="http://schemas.openxmlformats.org/officeDocument/2006/relationships/image" Target="../media/image89.e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image" Target="../media/image98.emf"/><Relationship Id="rId5" Type="http://schemas.openxmlformats.org/officeDocument/2006/relationships/image" Target="../media/image102.emf"/><Relationship Id="rId4" Type="http://schemas.openxmlformats.org/officeDocument/2006/relationships/image" Target="../media/image101.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image" Target="../media/image119.wmf"/><Relationship Id="rId18" Type="http://schemas.openxmlformats.org/officeDocument/2006/relationships/image" Target="../media/image124.wmf"/><Relationship Id="rId3" Type="http://schemas.openxmlformats.org/officeDocument/2006/relationships/image" Target="../media/image109.wmf"/><Relationship Id="rId21" Type="http://schemas.openxmlformats.org/officeDocument/2006/relationships/image" Target="../media/image127.wmf"/><Relationship Id="rId7" Type="http://schemas.openxmlformats.org/officeDocument/2006/relationships/image" Target="../media/image113.wmf"/><Relationship Id="rId12" Type="http://schemas.openxmlformats.org/officeDocument/2006/relationships/image" Target="../media/image118.wmf"/><Relationship Id="rId17" Type="http://schemas.openxmlformats.org/officeDocument/2006/relationships/image" Target="../media/image123.wmf"/><Relationship Id="rId2" Type="http://schemas.openxmlformats.org/officeDocument/2006/relationships/image" Target="../media/image108.wmf"/><Relationship Id="rId16" Type="http://schemas.openxmlformats.org/officeDocument/2006/relationships/image" Target="../media/image122.wmf"/><Relationship Id="rId20" Type="http://schemas.openxmlformats.org/officeDocument/2006/relationships/image" Target="../media/image126.wmf"/><Relationship Id="rId1" Type="http://schemas.openxmlformats.org/officeDocument/2006/relationships/image" Target="../media/image107.wmf"/><Relationship Id="rId6" Type="http://schemas.openxmlformats.org/officeDocument/2006/relationships/image" Target="../media/image112.wmf"/><Relationship Id="rId11" Type="http://schemas.openxmlformats.org/officeDocument/2006/relationships/image" Target="../media/image117.wmf"/><Relationship Id="rId24" Type="http://schemas.openxmlformats.org/officeDocument/2006/relationships/image" Target="../media/image130.wmf"/><Relationship Id="rId5" Type="http://schemas.openxmlformats.org/officeDocument/2006/relationships/image" Target="../media/image111.wmf"/><Relationship Id="rId15" Type="http://schemas.openxmlformats.org/officeDocument/2006/relationships/image" Target="../media/image121.wmf"/><Relationship Id="rId23" Type="http://schemas.openxmlformats.org/officeDocument/2006/relationships/image" Target="../media/image129.wmf"/><Relationship Id="rId10" Type="http://schemas.openxmlformats.org/officeDocument/2006/relationships/image" Target="../media/image116.wmf"/><Relationship Id="rId19" Type="http://schemas.openxmlformats.org/officeDocument/2006/relationships/image" Target="../media/image125.wmf"/><Relationship Id="rId4" Type="http://schemas.openxmlformats.org/officeDocument/2006/relationships/image" Target="../media/image110.wmf"/><Relationship Id="rId9" Type="http://schemas.openxmlformats.org/officeDocument/2006/relationships/image" Target="../media/image115.wmf"/><Relationship Id="rId14" Type="http://schemas.openxmlformats.org/officeDocument/2006/relationships/image" Target="../media/image120.wmf"/><Relationship Id="rId22" Type="http://schemas.openxmlformats.org/officeDocument/2006/relationships/image" Target="../media/image128.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emf"/><Relationship Id="rId7" Type="http://schemas.openxmlformats.org/officeDocument/2006/relationships/image" Target="../media/image137.wmf"/><Relationship Id="rId2" Type="http://schemas.openxmlformats.org/officeDocument/2006/relationships/image" Target="../media/image132.emf"/><Relationship Id="rId1" Type="http://schemas.openxmlformats.org/officeDocument/2006/relationships/image" Target="../media/image131.emf"/><Relationship Id="rId6" Type="http://schemas.openxmlformats.org/officeDocument/2006/relationships/image" Target="../media/image136.wmf"/><Relationship Id="rId5" Type="http://schemas.openxmlformats.org/officeDocument/2006/relationships/image" Target="../media/image135.emf"/><Relationship Id="rId10" Type="http://schemas.openxmlformats.org/officeDocument/2006/relationships/image" Target="../media/image140.wmf"/><Relationship Id="rId4" Type="http://schemas.openxmlformats.org/officeDocument/2006/relationships/image" Target="../media/image134.emf"/><Relationship Id="rId9" Type="http://schemas.openxmlformats.org/officeDocument/2006/relationships/image" Target="../media/image139.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48.emf"/><Relationship Id="rId13" Type="http://schemas.openxmlformats.org/officeDocument/2006/relationships/image" Target="../media/image153.emf"/><Relationship Id="rId3" Type="http://schemas.openxmlformats.org/officeDocument/2006/relationships/image" Target="../media/image143.emf"/><Relationship Id="rId7" Type="http://schemas.openxmlformats.org/officeDocument/2006/relationships/image" Target="../media/image147.emf"/><Relationship Id="rId12" Type="http://schemas.openxmlformats.org/officeDocument/2006/relationships/image" Target="../media/image152.emf"/><Relationship Id="rId2" Type="http://schemas.openxmlformats.org/officeDocument/2006/relationships/image" Target="../media/image142.emf"/><Relationship Id="rId1" Type="http://schemas.openxmlformats.org/officeDocument/2006/relationships/image" Target="../media/image141.emf"/><Relationship Id="rId6" Type="http://schemas.openxmlformats.org/officeDocument/2006/relationships/image" Target="../media/image146.emf"/><Relationship Id="rId11" Type="http://schemas.openxmlformats.org/officeDocument/2006/relationships/image" Target="../media/image151.emf"/><Relationship Id="rId5" Type="http://schemas.openxmlformats.org/officeDocument/2006/relationships/image" Target="../media/image145.emf"/><Relationship Id="rId10" Type="http://schemas.openxmlformats.org/officeDocument/2006/relationships/image" Target="../media/image150.emf"/><Relationship Id="rId4" Type="http://schemas.openxmlformats.org/officeDocument/2006/relationships/image" Target="../media/image144.emf"/><Relationship Id="rId9" Type="http://schemas.openxmlformats.org/officeDocument/2006/relationships/image" Target="../media/image149.emf"/><Relationship Id="rId14" Type="http://schemas.openxmlformats.org/officeDocument/2006/relationships/image" Target="../media/image15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167.emf"/><Relationship Id="rId3" Type="http://schemas.openxmlformats.org/officeDocument/2006/relationships/image" Target="../media/image162.emf"/><Relationship Id="rId7" Type="http://schemas.openxmlformats.org/officeDocument/2006/relationships/image" Target="../media/image166.emf"/><Relationship Id="rId12" Type="http://schemas.openxmlformats.org/officeDocument/2006/relationships/image" Target="../media/image171.emf"/><Relationship Id="rId2" Type="http://schemas.openxmlformats.org/officeDocument/2006/relationships/image" Target="../media/image161.emf"/><Relationship Id="rId1" Type="http://schemas.openxmlformats.org/officeDocument/2006/relationships/image" Target="../media/image160.emf"/><Relationship Id="rId6" Type="http://schemas.openxmlformats.org/officeDocument/2006/relationships/image" Target="../media/image165.emf"/><Relationship Id="rId11" Type="http://schemas.openxmlformats.org/officeDocument/2006/relationships/image" Target="../media/image170.emf"/><Relationship Id="rId5" Type="http://schemas.openxmlformats.org/officeDocument/2006/relationships/image" Target="../media/image164.emf"/><Relationship Id="rId10" Type="http://schemas.openxmlformats.org/officeDocument/2006/relationships/image" Target="../media/image169.emf"/><Relationship Id="rId4" Type="http://schemas.openxmlformats.org/officeDocument/2006/relationships/image" Target="../media/image163.emf"/><Relationship Id="rId9" Type="http://schemas.openxmlformats.org/officeDocument/2006/relationships/image" Target="../media/image16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76.emf"/><Relationship Id="rId1" Type="http://schemas.openxmlformats.org/officeDocument/2006/relationships/image" Target="../media/image175.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80.wmf"/><Relationship Id="rId1" Type="http://schemas.openxmlformats.org/officeDocument/2006/relationships/image" Target="../media/image17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emf"/><Relationship Id="rId4" Type="http://schemas.openxmlformats.org/officeDocument/2006/relationships/image" Target="../media/image184.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90.emf"/><Relationship Id="rId2" Type="http://schemas.openxmlformats.org/officeDocument/2006/relationships/image" Target="../media/image189.emf"/><Relationship Id="rId1" Type="http://schemas.openxmlformats.org/officeDocument/2006/relationships/image" Target="../media/image188.emf"/><Relationship Id="rId5" Type="http://schemas.openxmlformats.org/officeDocument/2006/relationships/image" Target="../media/image186.wmf"/><Relationship Id="rId4" Type="http://schemas.openxmlformats.org/officeDocument/2006/relationships/image" Target="../media/image191.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92.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image" Target="../media/image196.wmf"/><Relationship Id="rId7" Type="http://schemas.openxmlformats.org/officeDocument/2006/relationships/image" Target="../media/image200.wmf"/><Relationship Id="rId2" Type="http://schemas.openxmlformats.org/officeDocument/2006/relationships/image" Target="../media/image195.wmf"/><Relationship Id="rId1" Type="http://schemas.openxmlformats.org/officeDocument/2006/relationships/image" Target="../media/image194.w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03.emf"/><Relationship Id="rId1" Type="http://schemas.openxmlformats.org/officeDocument/2006/relationships/image" Target="../media/image202.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05.emf"/><Relationship Id="rId1" Type="http://schemas.openxmlformats.org/officeDocument/2006/relationships/image" Target="../media/image204.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08.emf"/><Relationship Id="rId2" Type="http://schemas.openxmlformats.org/officeDocument/2006/relationships/image" Target="../media/image207.emf"/><Relationship Id="rId1" Type="http://schemas.openxmlformats.org/officeDocument/2006/relationships/image" Target="../media/image206.emf"/><Relationship Id="rId5" Type="http://schemas.openxmlformats.org/officeDocument/2006/relationships/image" Target="../media/image210.emf"/><Relationship Id="rId4" Type="http://schemas.openxmlformats.org/officeDocument/2006/relationships/image" Target="../media/image209.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18.emf"/><Relationship Id="rId1" Type="http://schemas.openxmlformats.org/officeDocument/2006/relationships/image" Target="../media/image2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22.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emf"/><Relationship Id="rId1" Type="http://schemas.openxmlformats.org/officeDocument/2006/relationships/image" Target="../media/image226.wmf"/><Relationship Id="rId4" Type="http://schemas.openxmlformats.org/officeDocument/2006/relationships/image" Target="../media/image229.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 Id="rId4" Type="http://schemas.openxmlformats.org/officeDocument/2006/relationships/image" Target="../media/image23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34.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38.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44.wmf"/><Relationship Id="rId1" Type="http://schemas.openxmlformats.org/officeDocument/2006/relationships/image" Target="../media/image243.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45.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E1970-CA35-41BE-85B9-1A30BDB8B0B7}" type="datetimeFigureOut">
              <a:rPr lang="zh-CN" altLang="en-US" smtClean="0"/>
              <a:t>2016/6/24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2D60C-DA5A-4FFF-9F8E-008EAD34DCEA}" type="slidenum">
              <a:rPr lang="zh-CN" altLang="en-US" smtClean="0"/>
              <a:t>‹#›</a:t>
            </a:fld>
            <a:endParaRPr lang="zh-CN" altLang="en-US"/>
          </a:p>
        </p:txBody>
      </p:sp>
    </p:spTree>
    <p:extLst>
      <p:ext uri="{BB962C8B-B14F-4D97-AF65-F5344CB8AC3E}">
        <p14:creationId xmlns:p14="http://schemas.microsoft.com/office/powerpoint/2010/main" val="2813630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8F0B59F-0BED-454F-9FA9-EA4A67F1B9B4}" type="slidenum">
              <a:rPr lang="zh-CN" altLang="en-US" smtClean="0"/>
              <a:pPr>
                <a:defRPr/>
              </a:pPr>
              <a:t>56</a:t>
            </a:fld>
            <a:endParaRPr lang="en-US" altLang="zh-CN"/>
          </a:p>
        </p:txBody>
      </p:sp>
    </p:spTree>
    <p:extLst>
      <p:ext uri="{BB962C8B-B14F-4D97-AF65-F5344CB8AC3E}">
        <p14:creationId xmlns:p14="http://schemas.microsoft.com/office/powerpoint/2010/main" val="2724886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角三角形 3"/>
          <p:cNvSpPr/>
          <p:nvPr/>
        </p:nvSpPr>
        <p:spPr>
          <a:xfrm>
            <a:off x="1"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sz="1350"/>
          </a:p>
        </p:txBody>
      </p:sp>
      <p:grpSp>
        <p:nvGrpSpPr>
          <p:cNvPr id="5" name="组合 10"/>
          <p:cNvGrpSpPr>
            <a:grpSpLocks/>
          </p:cNvGrpSpPr>
          <p:nvPr/>
        </p:nvGrpSpPr>
        <p:grpSpPr bwMode="auto">
          <a:xfrm>
            <a:off x="468316" y="333375"/>
            <a:ext cx="2016125" cy="431800"/>
            <a:chOff x="467544" y="332704"/>
            <a:chExt cx="2016224" cy="432000"/>
          </a:xfrm>
        </p:grpSpPr>
        <p:pic>
          <p:nvPicPr>
            <p:cNvPr id="6" name="图片 11" descr="nenu3.jpg"/>
            <p:cNvPicPr>
              <a:picLocks noChangeAspect="1"/>
            </p:cNvPicPr>
            <p:nvPr/>
          </p:nvPicPr>
          <p:blipFill>
            <a:blip r:embed="rId2" cstate="print">
              <a:clrChange>
                <a:clrFrom>
                  <a:srgbClr val="FCFDFF"/>
                </a:clrFrom>
                <a:clrTo>
                  <a:srgbClr val="FCFDFF">
                    <a:alpha val="0"/>
                  </a:srgbClr>
                </a:clrTo>
              </a:clrChange>
              <a:extLst>
                <a:ext uri="{28A0092B-C50C-407E-A947-70E740481C1C}">
                  <a14:useLocalDpi xmlns:a14="http://schemas.microsoft.com/office/drawing/2010/main" val="0"/>
                </a:ext>
              </a:extLst>
            </a:blip>
            <a:srcRect/>
            <a:stretch>
              <a:fillRect/>
            </a:stretch>
          </p:blipFill>
          <p:spPr bwMode="auto">
            <a:xfrm>
              <a:off x="467544" y="332704"/>
              <a:ext cx="531975"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3" descr="nen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02" y="404704"/>
              <a:ext cx="140606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13"/>
          <p:cNvGrpSpPr>
            <a:grpSpLocks/>
          </p:cNvGrpSpPr>
          <p:nvPr/>
        </p:nvGrpSpPr>
        <p:grpSpPr bwMode="auto">
          <a:xfrm>
            <a:off x="171453" y="920750"/>
            <a:ext cx="8721725" cy="553998"/>
            <a:chOff x="171712" y="-171400"/>
            <a:chExt cx="8720768" cy="553889"/>
          </a:xfrm>
        </p:grpSpPr>
        <p:cxnSp>
          <p:nvCxnSpPr>
            <p:cNvPr id="10" name="直接连接符 9"/>
            <p:cNvCxnSpPr/>
            <p:nvPr/>
          </p:nvCxnSpPr>
          <p:spPr>
            <a:xfrm>
              <a:off x="251078" y="188892"/>
              <a:ext cx="86414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21"/>
            <p:cNvSpPr txBox="1">
              <a:spLocks noChangeArrowheads="1"/>
            </p:cNvSpPr>
            <p:nvPr/>
          </p:nvSpPr>
          <p:spPr bwMode="auto">
            <a:xfrm>
              <a:off x="171712" y="-171400"/>
              <a:ext cx="721593" cy="55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a:solidFill>
                    <a:srgbClr val="7F7F7F"/>
                  </a:solidFill>
                </a:rPr>
                <a:t>.....</a:t>
              </a:r>
              <a:endParaRPr lang="zh-CN" altLang="en-US" sz="3000">
                <a:solidFill>
                  <a:srgbClr val="7F7F7F"/>
                </a:solidFill>
              </a:endParaRPr>
            </a:p>
          </p:txBody>
        </p:sp>
      </p:grpSp>
      <p:grpSp>
        <p:nvGrpSpPr>
          <p:cNvPr id="13" name="组合 18"/>
          <p:cNvGrpSpPr>
            <a:grpSpLocks/>
          </p:cNvGrpSpPr>
          <p:nvPr/>
        </p:nvGrpSpPr>
        <p:grpSpPr bwMode="auto">
          <a:xfrm>
            <a:off x="3" y="1268413"/>
            <a:ext cx="9251947" cy="2978150"/>
            <a:chOff x="0" y="1268760"/>
            <a:chExt cx="9252478" cy="2978150"/>
          </a:xfrm>
        </p:grpSpPr>
        <p:pic>
          <p:nvPicPr>
            <p:cNvPr id="14" name="图片 19" descr="Untitled-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268760"/>
              <a:ext cx="9144001"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20"/>
            <p:cNvGrpSpPr>
              <a:grpSpLocks/>
            </p:cNvGrpSpPr>
            <p:nvPr/>
          </p:nvGrpSpPr>
          <p:grpSpPr bwMode="auto">
            <a:xfrm>
              <a:off x="251520" y="1268760"/>
              <a:ext cx="1440161" cy="720080"/>
              <a:chOff x="251520" y="1268760"/>
              <a:chExt cx="1440160" cy="720080"/>
            </a:xfrm>
          </p:grpSpPr>
          <p:sp>
            <p:nvSpPr>
              <p:cNvPr id="79" name="矩形 78"/>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80" name="矩形 79"/>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6" name="组合 22"/>
            <p:cNvGrpSpPr>
              <a:grpSpLocks/>
            </p:cNvGrpSpPr>
            <p:nvPr/>
          </p:nvGrpSpPr>
          <p:grpSpPr bwMode="auto">
            <a:xfrm>
              <a:off x="2411760" y="1268760"/>
              <a:ext cx="1440161" cy="720080"/>
              <a:chOff x="251520" y="1268760"/>
              <a:chExt cx="1440160" cy="720080"/>
            </a:xfrm>
          </p:grpSpPr>
          <p:sp>
            <p:nvSpPr>
              <p:cNvPr id="77" name="矩形 76"/>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8" name="矩形 77"/>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3"/>
            <p:cNvGrpSpPr>
              <a:grpSpLocks/>
            </p:cNvGrpSpPr>
            <p:nvPr/>
          </p:nvGrpSpPr>
          <p:grpSpPr bwMode="auto">
            <a:xfrm>
              <a:off x="4572000" y="1268760"/>
              <a:ext cx="1440161" cy="720080"/>
              <a:chOff x="251520" y="1268760"/>
              <a:chExt cx="1440160" cy="720080"/>
            </a:xfrm>
          </p:grpSpPr>
          <p:sp>
            <p:nvSpPr>
              <p:cNvPr id="75" name="矩形 74"/>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6" name="矩形 75"/>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4"/>
            <p:cNvGrpSpPr>
              <a:grpSpLocks/>
            </p:cNvGrpSpPr>
            <p:nvPr/>
          </p:nvGrpSpPr>
          <p:grpSpPr bwMode="auto">
            <a:xfrm>
              <a:off x="6732240" y="1268760"/>
              <a:ext cx="1440161" cy="720080"/>
              <a:chOff x="251520" y="1268760"/>
              <a:chExt cx="1440160" cy="720080"/>
            </a:xfrm>
          </p:grpSpPr>
          <p:sp>
            <p:nvSpPr>
              <p:cNvPr id="73" name="矩形 72"/>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4" name="矩形 73"/>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0" name="矩形 19"/>
            <p:cNvSpPr/>
            <p:nvPr/>
          </p:nvSpPr>
          <p:spPr>
            <a:xfrm>
              <a:off x="8892098"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1" name="矩形 20"/>
            <p:cNvSpPr/>
            <p:nvPr/>
          </p:nvSpPr>
          <p:spPr>
            <a:xfrm>
              <a:off x="250839" y="1989485"/>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2" name="矩形 21"/>
            <p:cNvSpPr/>
            <p:nvPr/>
          </p:nvSpPr>
          <p:spPr>
            <a:xfrm>
              <a:off x="0" y="1989485"/>
              <a:ext cx="25083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3" name="组合 28"/>
            <p:cNvGrpSpPr>
              <a:grpSpLocks/>
            </p:cNvGrpSpPr>
            <p:nvPr/>
          </p:nvGrpSpPr>
          <p:grpSpPr bwMode="auto">
            <a:xfrm>
              <a:off x="1691680" y="1988840"/>
              <a:ext cx="1440161" cy="720080"/>
              <a:chOff x="251520" y="1268760"/>
              <a:chExt cx="1440160" cy="720080"/>
            </a:xfrm>
          </p:grpSpPr>
          <p:sp>
            <p:nvSpPr>
              <p:cNvPr id="71" name="矩形 70"/>
              <p:cNvSpPr/>
              <p:nvPr/>
            </p:nvSpPr>
            <p:spPr>
              <a:xfrm>
                <a:off x="972978"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2" name="矩形 71"/>
              <p:cNvSpPr/>
              <p:nvPr/>
            </p:nvSpPr>
            <p:spPr>
              <a:xfrm>
                <a:off x="252212"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0"/>
            <p:cNvGrpSpPr>
              <a:grpSpLocks/>
            </p:cNvGrpSpPr>
            <p:nvPr/>
          </p:nvGrpSpPr>
          <p:grpSpPr bwMode="auto">
            <a:xfrm>
              <a:off x="3923928" y="1988840"/>
              <a:ext cx="1440161" cy="720080"/>
              <a:chOff x="251520" y="1268760"/>
              <a:chExt cx="1440160" cy="720080"/>
            </a:xfrm>
          </p:grpSpPr>
          <p:sp>
            <p:nvSpPr>
              <p:cNvPr id="69" name="矩形 68"/>
              <p:cNvSpPr/>
              <p:nvPr/>
            </p:nvSpPr>
            <p:spPr>
              <a:xfrm>
                <a:off x="972883"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0" name="矩形 69"/>
              <p:cNvSpPr/>
              <p:nvPr/>
            </p:nvSpPr>
            <p:spPr>
              <a:xfrm>
                <a:off x="25211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5" name="组合 31"/>
            <p:cNvGrpSpPr>
              <a:grpSpLocks/>
            </p:cNvGrpSpPr>
            <p:nvPr/>
          </p:nvGrpSpPr>
          <p:grpSpPr bwMode="auto">
            <a:xfrm>
              <a:off x="6012161" y="1988840"/>
              <a:ext cx="1440161" cy="720080"/>
              <a:chOff x="251520" y="1268760"/>
              <a:chExt cx="1440160" cy="720080"/>
            </a:xfrm>
          </p:grpSpPr>
          <p:sp>
            <p:nvSpPr>
              <p:cNvPr id="67" name="矩形 66"/>
              <p:cNvSpPr/>
              <p:nvPr/>
            </p:nvSpPr>
            <p:spPr>
              <a:xfrm>
                <a:off x="972333" y="1269405"/>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156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6" name="矩形 25"/>
            <p:cNvSpPr/>
            <p:nvPr/>
          </p:nvSpPr>
          <p:spPr>
            <a:xfrm>
              <a:off x="8892098" y="1989485"/>
              <a:ext cx="25242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8172919" y="1989485"/>
              <a:ext cx="71917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8" name="矩形 27"/>
            <p:cNvSpPr/>
            <p:nvPr/>
          </p:nvSpPr>
          <p:spPr>
            <a:xfrm>
              <a:off x="0" y="2708622"/>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9" name="组合 35"/>
            <p:cNvGrpSpPr>
              <a:grpSpLocks/>
            </p:cNvGrpSpPr>
            <p:nvPr/>
          </p:nvGrpSpPr>
          <p:grpSpPr bwMode="auto">
            <a:xfrm>
              <a:off x="971600" y="2708920"/>
              <a:ext cx="1440161" cy="720080"/>
              <a:chOff x="251520" y="1268760"/>
              <a:chExt cx="1440160" cy="720080"/>
            </a:xfrm>
          </p:grpSpPr>
          <p:sp>
            <p:nvSpPr>
              <p:cNvPr id="65" name="矩形 64"/>
              <p:cNvSpPr/>
              <p:nvPr/>
            </p:nvSpPr>
            <p:spPr>
              <a:xfrm>
                <a:off x="972292"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526"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36"/>
            <p:cNvGrpSpPr>
              <a:grpSpLocks/>
            </p:cNvGrpSpPr>
            <p:nvPr/>
          </p:nvGrpSpPr>
          <p:grpSpPr bwMode="auto">
            <a:xfrm>
              <a:off x="3131841" y="2708920"/>
              <a:ext cx="1440161" cy="720080"/>
              <a:chOff x="251520" y="1268760"/>
              <a:chExt cx="1440160" cy="720080"/>
            </a:xfrm>
          </p:grpSpPr>
          <p:sp>
            <p:nvSpPr>
              <p:cNvPr id="63" name="矩形 62"/>
              <p:cNvSpPr/>
              <p:nvPr/>
            </p:nvSpPr>
            <p:spPr>
              <a:xfrm>
                <a:off x="972763" y="1268462"/>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997"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1" name="组合 37"/>
            <p:cNvGrpSpPr>
              <a:grpSpLocks/>
            </p:cNvGrpSpPr>
            <p:nvPr/>
          </p:nvGrpSpPr>
          <p:grpSpPr bwMode="auto">
            <a:xfrm>
              <a:off x="5292081" y="2708920"/>
              <a:ext cx="1440161" cy="720080"/>
              <a:chOff x="251520" y="1268760"/>
              <a:chExt cx="1440160" cy="720080"/>
            </a:xfrm>
          </p:grpSpPr>
          <p:sp>
            <p:nvSpPr>
              <p:cNvPr id="61" name="矩形 60"/>
              <p:cNvSpPr/>
              <p:nvPr/>
            </p:nvSpPr>
            <p:spPr>
              <a:xfrm>
                <a:off x="971647" y="1268462"/>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0881"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2" name="组合 38"/>
            <p:cNvGrpSpPr>
              <a:grpSpLocks/>
            </p:cNvGrpSpPr>
            <p:nvPr/>
          </p:nvGrpSpPr>
          <p:grpSpPr bwMode="auto">
            <a:xfrm>
              <a:off x="7452321" y="2708920"/>
              <a:ext cx="1440161" cy="720080"/>
              <a:chOff x="251520" y="1268760"/>
              <a:chExt cx="1440160" cy="720080"/>
            </a:xfrm>
          </p:grpSpPr>
          <p:sp>
            <p:nvSpPr>
              <p:cNvPr id="59" name="矩形 58"/>
              <p:cNvSpPr/>
              <p:nvPr/>
            </p:nvSpPr>
            <p:spPr>
              <a:xfrm>
                <a:off x="972118"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1352"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3" name="组合 39"/>
            <p:cNvGrpSpPr>
              <a:grpSpLocks/>
            </p:cNvGrpSpPr>
            <p:nvPr/>
          </p:nvGrpSpPr>
          <p:grpSpPr bwMode="auto">
            <a:xfrm>
              <a:off x="251520" y="3429000"/>
              <a:ext cx="1440161" cy="720080"/>
              <a:chOff x="251520" y="1268760"/>
              <a:chExt cx="1440160" cy="720080"/>
            </a:xfrm>
          </p:grpSpPr>
          <p:sp>
            <p:nvSpPr>
              <p:cNvPr id="57" name="矩形 56"/>
              <p:cNvSpPr/>
              <p:nvPr/>
            </p:nvSpPr>
            <p:spPr>
              <a:xfrm>
                <a:off x="971605" y="1269107"/>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0839"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4" name="组合 40"/>
            <p:cNvGrpSpPr>
              <a:grpSpLocks/>
            </p:cNvGrpSpPr>
            <p:nvPr/>
          </p:nvGrpSpPr>
          <p:grpSpPr bwMode="auto">
            <a:xfrm>
              <a:off x="2411760" y="3429000"/>
              <a:ext cx="1440161" cy="720080"/>
              <a:chOff x="251520" y="1268760"/>
              <a:chExt cx="1440160" cy="720080"/>
            </a:xfrm>
          </p:grpSpPr>
          <p:sp>
            <p:nvSpPr>
              <p:cNvPr id="55" name="矩形 54"/>
              <p:cNvSpPr/>
              <p:nvPr/>
            </p:nvSpPr>
            <p:spPr>
              <a:xfrm>
                <a:off x="972077"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311"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5" name="组合 41"/>
            <p:cNvGrpSpPr>
              <a:grpSpLocks/>
            </p:cNvGrpSpPr>
            <p:nvPr/>
          </p:nvGrpSpPr>
          <p:grpSpPr bwMode="auto">
            <a:xfrm>
              <a:off x="4572000" y="3429000"/>
              <a:ext cx="1440161" cy="720080"/>
              <a:chOff x="251520" y="1268760"/>
              <a:chExt cx="1440160" cy="720080"/>
            </a:xfrm>
          </p:grpSpPr>
          <p:sp>
            <p:nvSpPr>
              <p:cNvPr id="53" name="矩形 52"/>
              <p:cNvSpPr/>
              <p:nvPr/>
            </p:nvSpPr>
            <p:spPr>
              <a:xfrm>
                <a:off x="972548" y="1269107"/>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782"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6" name="组合 42"/>
            <p:cNvGrpSpPr>
              <a:grpSpLocks/>
            </p:cNvGrpSpPr>
            <p:nvPr/>
          </p:nvGrpSpPr>
          <p:grpSpPr bwMode="auto">
            <a:xfrm>
              <a:off x="6732240" y="3429000"/>
              <a:ext cx="1440161" cy="720080"/>
              <a:chOff x="251520" y="1268760"/>
              <a:chExt cx="1440160" cy="720080"/>
            </a:xfrm>
          </p:grpSpPr>
          <p:sp>
            <p:nvSpPr>
              <p:cNvPr id="51" name="矩形 50"/>
              <p:cNvSpPr/>
              <p:nvPr/>
            </p:nvSpPr>
            <p:spPr>
              <a:xfrm>
                <a:off x="973020"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2254"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7" name="矩形 36"/>
            <p:cNvSpPr/>
            <p:nvPr/>
          </p:nvSpPr>
          <p:spPr>
            <a:xfrm>
              <a:off x="8892098" y="3429347"/>
              <a:ext cx="25242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0839" y="4148485"/>
              <a:ext cx="720766" cy="9048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9" name="矩形 38"/>
            <p:cNvSpPr/>
            <p:nvPr/>
          </p:nvSpPr>
          <p:spPr>
            <a:xfrm>
              <a:off x="0" y="4148485"/>
              <a:ext cx="250839" cy="9048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40" name="组合 46"/>
            <p:cNvGrpSpPr>
              <a:grpSpLocks/>
            </p:cNvGrpSpPr>
            <p:nvPr/>
          </p:nvGrpSpPr>
          <p:grpSpPr bwMode="auto">
            <a:xfrm>
              <a:off x="1691680" y="4131088"/>
              <a:ext cx="1440161" cy="90000"/>
              <a:chOff x="251520" y="1268760"/>
              <a:chExt cx="1440160" cy="720080"/>
            </a:xfrm>
          </p:grpSpPr>
          <p:sp>
            <p:nvSpPr>
              <p:cNvPr id="49" name="矩形 48"/>
              <p:cNvSpPr/>
              <p:nvPr/>
            </p:nvSpPr>
            <p:spPr>
              <a:xfrm>
                <a:off x="972978" y="1268232"/>
                <a:ext cx="719179" cy="723984"/>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2212" y="1268232"/>
                <a:ext cx="720766" cy="723984"/>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1" name="组合 47"/>
            <p:cNvGrpSpPr>
              <a:grpSpLocks/>
            </p:cNvGrpSpPr>
            <p:nvPr/>
          </p:nvGrpSpPr>
          <p:grpSpPr bwMode="auto">
            <a:xfrm>
              <a:off x="3851920" y="4149080"/>
              <a:ext cx="1440161" cy="72000"/>
              <a:chOff x="251520" y="1268760"/>
              <a:chExt cx="1440160" cy="720080"/>
            </a:xfrm>
          </p:grpSpPr>
          <p:sp>
            <p:nvSpPr>
              <p:cNvPr id="47" name="矩形 46"/>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2" name="组合 48"/>
            <p:cNvGrpSpPr>
              <a:grpSpLocks/>
            </p:cNvGrpSpPr>
            <p:nvPr/>
          </p:nvGrpSpPr>
          <p:grpSpPr bwMode="auto">
            <a:xfrm>
              <a:off x="6012161" y="4149080"/>
              <a:ext cx="1440161" cy="72000"/>
              <a:chOff x="251520" y="1268760"/>
              <a:chExt cx="1440160" cy="720080"/>
            </a:xfrm>
          </p:grpSpPr>
          <p:sp>
            <p:nvSpPr>
              <p:cNvPr id="45" name="矩形 44"/>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43" name="矩形 42"/>
            <p:cNvSpPr/>
            <p:nvPr/>
          </p:nvSpPr>
          <p:spPr>
            <a:xfrm>
              <a:off x="8892095"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9" name="标题 8"/>
          <p:cNvSpPr>
            <a:spLocks noGrp="1"/>
          </p:cNvSpPr>
          <p:nvPr>
            <p:ph type="ctrTitle"/>
          </p:nvPr>
        </p:nvSpPr>
        <p:spPr>
          <a:xfrm>
            <a:off x="268518" y="4287332"/>
            <a:ext cx="8640960" cy="1013876"/>
          </a:xfrm>
        </p:spPr>
        <p:txBody>
          <a:bodyPr anchor="b"/>
          <a:lstStyle>
            <a:lvl1pPr algn="r">
              <a:defRPr sz="3000" b="1">
                <a:solidFill>
                  <a:schemeClr val="tx1">
                    <a:lumMod val="85000"/>
                    <a:lumOff val="15000"/>
                  </a:schemeClr>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dirty="0"/>
          </a:p>
        </p:txBody>
      </p:sp>
      <p:sp>
        <p:nvSpPr>
          <p:cNvPr id="17" name="副标题 16"/>
          <p:cNvSpPr>
            <a:spLocks noGrp="1"/>
          </p:cNvSpPr>
          <p:nvPr>
            <p:ph type="subTitle" idx="1"/>
          </p:nvPr>
        </p:nvSpPr>
        <p:spPr>
          <a:xfrm>
            <a:off x="251520" y="5358411"/>
            <a:ext cx="8640960" cy="590875"/>
          </a:xfrm>
        </p:spPr>
        <p:txBody>
          <a:bodyPr lIns="45720" rIns="45720"/>
          <a:lstStyle>
            <a:lvl1pPr marL="0" marR="48006" indent="0" algn="r">
              <a:buNone/>
              <a:defRPr>
                <a:solidFill>
                  <a:schemeClr val="tx1">
                    <a:lumMod val="85000"/>
                    <a:lumOff val="1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smtClean="0"/>
              <a:t>单击此处编辑母版副标题样式</a:t>
            </a:r>
            <a:endParaRPr lang="en-US" dirty="0"/>
          </a:p>
        </p:txBody>
      </p:sp>
      <p:sp>
        <p:nvSpPr>
          <p:cNvPr id="81" name="日期占位符 29"/>
          <p:cNvSpPr>
            <a:spLocks noGrp="1"/>
          </p:cNvSpPr>
          <p:nvPr>
            <p:ph type="dt" sz="half" idx="10"/>
          </p:nvPr>
        </p:nvSpPr>
        <p:spPr/>
        <p:txBody>
          <a:bodyPr/>
          <a:lstStyle>
            <a:lvl1pPr algn="ctr">
              <a:defRPr sz="1050" smtClean="0">
                <a:solidFill>
                  <a:srgbClr val="FFFFFF"/>
                </a:solidFill>
              </a:defRPr>
            </a:lvl1pPr>
            <a:extLst/>
          </a:lstStyle>
          <a:p>
            <a:fld id="{8D2477B9-BC85-48EE-81E5-FCC672C48D66}" type="datetimeFigureOut">
              <a:rPr lang="zh-CN" altLang="en-US" smtClean="0"/>
              <a:t>2016/6/24</a:t>
            </a:fld>
            <a:endParaRPr lang="zh-CN" altLang="en-US"/>
          </a:p>
        </p:txBody>
      </p:sp>
      <p:sp>
        <p:nvSpPr>
          <p:cNvPr id="82" name="页脚占位符 18"/>
          <p:cNvSpPr>
            <a:spLocks noGrp="1"/>
          </p:cNvSpPr>
          <p:nvPr>
            <p:ph type="ftr" sz="quarter" idx="11"/>
          </p:nvPr>
        </p:nvSpPr>
        <p:spPr/>
        <p:txBody>
          <a:bodyPr/>
          <a:lstStyle>
            <a:lvl1pPr>
              <a:defRPr sz="1050">
                <a:solidFill>
                  <a:schemeClr val="accent1">
                    <a:tint val="20000"/>
                  </a:schemeClr>
                </a:solidFill>
              </a:defRPr>
            </a:lvl1pPr>
            <a:extLst/>
          </a:lstStyle>
          <a:p>
            <a:endParaRPr lang="zh-CN" altLang="en-US"/>
          </a:p>
        </p:txBody>
      </p:sp>
      <p:sp>
        <p:nvSpPr>
          <p:cNvPr id="83" name="灯片编号占位符 26"/>
          <p:cNvSpPr>
            <a:spLocks noGrp="1"/>
          </p:cNvSpPr>
          <p:nvPr>
            <p:ph type="sldNum" sz="quarter" idx="12"/>
          </p:nvPr>
        </p:nvSpPr>
        <p:spPr/>
        <p:txBody>
          <a:bodyPr/>
          <a:lstStyle>
            <a:lvl1pPr>
              <a:defRPr sz="825" smtClean="0">
                <a:solidFill>
                  <a:srgbClr val="FFFFFF"/>
                </a:solidFill>
              </a:defRPr>
            </a:lvl1pPr>
            <a:extLst/>
          </a:lstStyle>
          <a:p>
            <a:fld id="{4368969F-1D8F-4FE6-BCA5-CC2EE457B656}" type="slidenum">
              <a:rPr lang="zh-CN" altLang="en-US" smtClean="0"/>
              <a:t>‹#›</a:t>
            </a:fld>
            <a:endParaRPr lang="zh-CN" altLang="en-US"/>
          </a:p>
        </p:txBody>
      </p:sp>
    </p:spTree>
    <p:extLst>
      <p:ext uri="{BB962C8B-B14F-4D97-AF65-F5344CB8AC3E}">
        <p14:creationId xmlns:p14="http://schemas.microsoft.com/office/powerpoint/2010/main" val="241728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804150" cy="5514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781800" y="6324600"/>
            <a:ext cx="1905000" cy="457200"/>
          </a:xfrm>
        </p:spPr>
        <p:txBody>
          <a:bodyPr/>
          <a:lstStyle>
            <a:lvl1pPr>
              <a:defRPr/>
            </a:lvl1pPr>
          </a:lstStyle>
          <a:p>
            <a:fld id="{91E46B90-217D-4128-BB5B-2144F5243DC4}" type="slidenum">
              <a:rPr lang="zh-CN" altLang="en-US"/>
              <a:pPr/>
              <a:t>‹#›</a:t>
            </a:fld>
            <a:endParaRPr lang="en-US" altLang="zh-CN"/>
          </a:p>
        </p:txBody>
      </p:sp>
    </p:spTree>
    <p:extLst>
      <p:ext uri="{BB962C8B-B14F-4D97-AF65-F5344CB8AC3E}">
        <p14:creationId xmlns:p14="http://schemas.microsoft.com/office/powerpoint/2010/main" val="38481390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10" name="Slide Number Placeholder 5"/>
          <p:cNvSpPr>
            <a:spLocks noGrp="1"/>
          </p:cNvSpPr>
          <p:nvPr>
            <p:ph type="sldNum" sz="quarter" idx="12"/>
          </p:nvPr>
        </p:nvSpPr>
        <p:spPr>
          <a:xfrm>
            <a:off x="511228" y="787783"/>
            <a:ext cx="584978" cy="365125"/>
          </a:xfrm>
        </p:spPr>
        <p:txBody>
          <a:bodyPr/>
          <a:lstStyle/>
          <a:p>
            <a:fld id="{80448801-103E-489D-AEA5-29E73A593C4C}" type="slidenum">
              <a:rPr lang="zh-CN" altLang="en-US" smtClean="0"/>
              <a:pPr/>
              <a:t>‹#›</a:t>
            </a:fld>
            <a:endParaRPr lang="en-US" altLang="zh-CN"/>
          </a:p>
        </p:txBody>
      </p:sp>
    </p:spTree>
    <p:extLst>
      <p:ext uri="{BB962C8B-B14F-4D97-AF65-F5344CB8AC3E}">
        <p14:creationId xmlns:p14="http://schemas.microsoft.com/office/powerpoint/2010/main" val="1178363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3056B87E-3DC6-4A02-A8DA-EF2609343F3F}" type="slidenum">
              <a:rPr lang="zh-CN" altLang="en-US"/>
              <a:pPr/>
              <a:t>‹#›</a:t>
            </a:fld>
            <a:endParaRPr lang="en-US" altLang="zh-CN"/>
          </a:p>
        </p:txBody>
      </p:sp>
    </p:spTree>
    <p:extLst>
      <p:ext uri="{BB962C8B-B14F-4D97-AF65-F5344CB8AC3E}">
        <p14:creationId xmlns:p14="http://schemas.microsoft.com/office/powerpoint/2010/main" val="305861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617538"/>
            <a:ext cx="7793037"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1826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1826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2DB88DF1-39DC-4A27-9226-77716542549F}" type="slidenum">
              <a:rPr lang="zh-CN" altLang="en-US"/>
              <a:pPr>
                <a:defRPr/>
              </a:pPr>
              <a:t>‹#›</a:t>
            </a:fld>
            <a:endParaRPr lang="en-US" altLang="zh-CN"/>
          </a:p>
        </p:txBody>
      </p:sp>
    </p:spTree>
    <p:extLst>
      <p:ext uri="{BB962C8B-B14F-4D97-AF65-F5344CB8AC3E}">
        <p14:creationId xmlns:p14="http://schemas.microsoft.com/office/powerpoint/2010/main" val="352263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1800"/>
            </a:lvl1pPr>
            <a:lvl2pPr>
              <a:defRPr sz="1500"/>
            </a:lvl2pPr>
            <a:lvl3pPr>
              <a:defRPr sz="1350"/>
            </a:lvl3pPr>
            <a:lvl4pPr>
              <a:defRPr sz="1200"/>
            </a:lvl4pPr>
            <a:lvl5pPr>
              <a:defRPr sz="10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标题 6"/>
          <p:cNvSpPr>
            <a:spLocks noGrp="1"/>
          </p:cNvSpPr>
          <p:nvPr>
            <p:ph type="title"/>
          </p:nvPr>
        </p:nvSpPr>
        <p:spPr>
          <a:xfrm>
            <a:off x="457200" y="274638"/>
            <a:ext cx="8229600" cy="994122"/>
          </a:xfrm>
        </p:spPr>
        <p:txBody>
          <a:bodyPr rtlCol="0"/>
          <a:lstStyle>
            <a:lvl1pPr>
              <a:defRPr sz="2400" b="1">
                <a:solidFill>
                  <a:schemeClr val="tx1">
                    <a:lumMod val="85000"/>
                    <a:lumOff val="15000"/>
                  </a:schemeClr>
                </a:solidFill>
              </a:defRPr>
            </a:lvl1pPr>
            <a:extLst/>
          </a:lstStyle>
          <a:p>
            <a:r>
              <a:rPr lang="zh-CN" altLang="en-US" smtClean="0"/>
              <a:t>单击此处编辑母版标题样式</a:t>
            </a:r>
            <a:endParaRPr lang="en-US" dirty="0"/>
          </a:p>
        </p:txBody>
      </p:sp>
      <p:sp>
        <p:nvSpPr>
          <p:cNvPr id="5" name="日期占位符 3"/>
          <p:cNvSpPr>
            <a:spLocks noGrp="1"/>
          </p:cNvSpPr>
          <p:nvPr>
            <p:ph type="dt" sz="half" idx="10"/>
          </p:nvPr>
        </p:nvSpPr>
        <p:spPr>
          <a:xfrm>
            <a:off x="6727828" y="6408744"/>
            <a:ext cx="1588591" cy="365125"/>
          </a:xfrm>
        </p:spPr>
        <p:txBody>
          <a:bodyPr/>
          <a:lstStyle>
            <a:lvl1pPr algn="ctr">
              <a:defRPr sz="1050"/>
            </a:lvl1pPr>
            <a:extLst/>
          </a:lstStyle>
          <a:p>
            <a:fld id="{8D2477B9-BC85-48EE-81E5-FCC672C48D66}" type="datetimeFigureOut">
              <a:rPr lang="zh-CN" altLang="en-US" smtClean="0"/>
              <a:t>2016/6/24</a:t>
            </a:fld>
            <a:endParaRPr lang="zh-CN" altLang="en-US"/>
          </a:p>
        </p:txBody>
      </p:sp>
      <p:sp>
        <p:nvSpPr>
          <p:cNvPr id="6" name="页脚占位符 4"/>
          <p:cNvSpPr>
            <a:spLocks noGrp="1"/>
          </p:cNvSpPr>
          <p:nvPr>
            <p:ph type="ftr" sz="quarter" idx="11"/>
          </p:nvPr>
        </p:nvSpPr>
        <p:spPr/>
        <p:txBody>
          <a:bodyPr/>
          <a:lstStyle>
            <a:lvl1pPr>
              <a:defRPr sz="1050"/>
            </a:lvl1pPr>
            <a:extLst/>
          </a:lstStyle>
          <a:p>
            <a:endParaRPr lang="zh-CN" altLang="en-US"/>
          </a:p>
        </p:txBody>
      </p:sp>
      <p:sp>
        <p:nvSpPr>
          <p:cNvPr id="8" name="灯片编号占位符 5"/>
          <p:cNvSpPr>
            <a:spLocks noGrp="1"/>
          </p:cNvSpPr>
          <p:nvPr>
            <p:ph type="sldNum" sz="quarter" idx="12"/>
          </p:nvPr>
        </p:nvSpPr>
        <p:spPr>
          <a:xfrm>
            <a:off x="8532443" y="6408744"/>
            <a:ext cx="481385" cy="365125"/>
          </a:xfrm>
        </p:spPr>
        <p:txBody>
          <a:bodyPr/>
          <a:lstStyle>
            <a:lvl1pPr>
              <a:defRPr/>
            </a:lvl1pPr>
            <a:extLst/>
          </a:lstStyle>
          <a:p>
            <a:fld id="{4368969F-1D8F-4FE6-BCA5-CC2EE457B656}" type="slidenum">
              <a:rPr lang="zh-CN" altLang="en-US" smtClean="0"/>
              <a:t>‹#›</a:t>
            </a:fld>
            <a:endParaRPr lang="zh-CN" altLang="en-US"/>
          </a:p>
        </p:txBody>
      </p:sp>
    </p:spTree>
    <p:extLst>
      <p:ext uri="{BB962C8B-B14F-4D97-AF65-F5344CB8AC3E}">
        <p14:creationId xmlns:p14="http://schemas.microsoft.com/office/powerpoint/2010/main" val="121782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995710"/>
          </a:xfrm>
        </p:spPr>
        <p:txBody>
          <a:bodyPr/>
          <a:lstStyle>
            <a:lvl1pPr>
              <a:defRPr sz="2400">
                <a:solidFill>
                  <a:schemeClr val="tx1">
                    <a:lumMod val="85000"/>
                    <a:lumOff val="15000"/>
                  </a:schemeClr>
                </a:solidFill>
              </a:defRPr>
            </a:lvl1pPr>
            <a:extLst/>
          </a:lstStyle>
          <a:p>
            <a:r>
              <a:rPr lang="zh-CN" altLang="en-US" smtClean="0"/>
              <a:t>单击此处编辑母版标题样式</a:t>
            </a:r>
            <a:endParaRPr lang="en-US" dirty="0"/>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300"/>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8" y="1444300"/>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extLst/>
          </a:lstStyle>
          <a:p>
            <a:fld id="{8D2477B9-BC85-48EE-81E5-FCC672C48D66}" type="datetimeFigureOut">
              <a:rPr lang="zh-CN" altLang="en-US" smtClean="0"/>
              <a:t>2016/6/24</a:t>
            </a:fld>
            <a:endParaRPr lang="zh-CN" altLang="en-US"/>
          </a:p>
        </p:txBody>
      </p:sp>
      <p:sp>
        <p:nvSpPr>
          <p:cNvPr id="9" name="页脚占位符 7"/>
          <p:cNvSpPr>
            <a:spLocks noGrp="1"/>
          </p:cNvSpPr>
          <p:nvPr>
            <p:ph type="ftr" sz="quarter" idx="11"/>
          </p:nvPr>
        </p:nvSpPr>
        <p:spPr/>
        <p:txBody>
          <a:bodyPr/>
          <a:lstStyle>
            <a:lvl1pPr>
              <a:defRPr/>
            </a:lvl1pPr>
            <a:extLst/>
          </a:lstStyle>
          <a:p>
            <a:endParaRPr lang="zh-CN" altLang="en-US"/>
          </a:p>
        </p:txBody>
      </p:sp>
      <p:sp>
        <p:nvSpPr>
          <p:cNvPr id="10" name="灯片编号占位符 8"/>
          <p:cNvSpPr>
            <a:spLocks noGrp="1"/>
          </p:cNvSpPr>
          <p:nvPr>
            <p:ph type="sldNum" sz="quarter" idx="12"/>
          </p:nvPr>
        </p:nvSpPr>
        <p:spPr/>
        <p:txBody>
          <a:bodyPr/>
          <a:lstStyle>
            <a:lvl1pPr>
              <a:defRPr/>
            </a:lvl1pPr>
            <a:extLst/>
          </a:lstStyle>
          <a:p>
            <a:fld id="{4368969F-1D8F-4FE6-BCA5-CC2EE457B656}" type="slidenum">
              <a:rPr lang="zh-CN" altLang="en-US" smtClean="0"/>
              <a:t>‹#›</a:t>
            </a:fld>
            <a:endParaRPr lang="zh-CN" altLang="en-US"/>
          </a:p>
        </p:txBody>
      </p:sp>
    </p:spTree>
    <p:extLst>
      <p:ext uri="{BB962C8B-B14F-4D97-AF65-F5344CB8AC3E}">
        <p14:creationId xmlns:p14="http://schemas.microsoft.com/office/powerpoint/2010/main" val="116854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extLst/>
          </a:lstStyle>
          <a:p>
            <a:fld id="{8D2477B9-BC85-48EE-81E5-FCC672C48D66}" type="datetimeFigureOut">
              <a:rPr lang="zh-CN" altLang="en-US" smtClean="0"/>
              <a:t>2016/6/24</a:t>
            </a:fld>
            <a:endParaRPr lang="zh-CN" altLang="en-US"/>
          </a:p>
        </p:txBody>
      </p:sp>
      <p:sp>
        <p:nvSpPr>
          <p:cNvPr id="4" name="页脚占位符 2"/>
          <p:cNvSpPr>
            <a:spLocks noGrp="1"/>
          </p:cNvSpPr>
          <p:nvPr>
            <p:ph type="ftr" sz="quarter" idx="11"/>
          </p:nvPr>
        </p:nvSpPr>
        <p:spPr/>
        <p:txBody>
          <a:bodyPr/>
          <a:lstStyle>
            <a:lvl1pPr>
              <a:defRPr/>
            </a:lvl1pPr>
            <a:extLst/>
          </a:lstStyle>
          <a:p>
            <a:endParaRPr lang="zh-CN" altLang="en-US"/>
          </a:p>
        </p:txBody>
      </p:sp>
      <p:sp>
        <p:nvSpPr>
          <p:cNvPr id="5" name="灯片编号占位符 3"/>
          <p:cNvSpPr>
            <a:spLocks noGrp="1"/>
          </p:cNvSpPr>
          <p:nvPr>
            <p:ph type="sldNum" sz="quarter" idx="12"/>
          </p:nvPr>
        </p:nvSpPr>
        <p:spPr/>
        <p:txBody>
          <a:bodyPr/>
          <a:lstStyle>
            <a:lvl1pPr>
              <a:defRPr/>
            </a:lvl1pPr>
            <a:extLst/>
          </a:lstStyle>
          <a:p>
            <a:fld id="{4368969F-1D8F-4FE6-BCA5-CC2EE457B656}" type="slidenum">
              <a:rPr lang="zh-CN" altLang="en-US" smtClean="0"/>
              <a:t>‹#›</a:t>
            </a:fld>
            <a:endParaRPr lang="zh-CN" altLang="en-US"/>
          </a:p>
        </p:txBody>
      </p:sp>
    </p:spTree>
    <p:extLst>
      <p:ext uri="{BB962C8B-B14F-4D97-AF65-F5344CB8AC3E}">
        <p14:creationId xmlns:p14="http://schemas.microsoft.com/office/powerpoint/2010/main" val="372339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extLst/>
          </a:lstStyle>
          <a:p>
            <a:fld id="{8D2477B9-BC85-48EE-81E5-FCC672C48D66}" type="datetimeFigureOut">
              <a:rPr lang="zh-CN" altLang="en-US" smtClean="0"/>
              <a:t>2016/6/24</a:t>
            </a:fld>
            <a:endParaRPr lang="zh-CN" altLang="en-US"/>
          </a:p>
        </p:txBody>
      </p:sp>
      <p:sp>
        <p:nvSpPr>
          <p:cNvPr id="7" name="页脚占位符 5"/>
          <p:cNvSpPr>
            <a:spLocks noGrp="1"/>
          </p:cNvSpPr>
          <p:nvPr>
            <p:ph type="ftr" sz="quarter" idx="11"/>
          </p:nvPr>
        </p:nvSpPr>
        <p:spPr/>
        <p:txBody>
          <a:bodyPr/>
          <a:lstStyle>
            <a:lvl1pPr>
              <a:defRPr/>
            </a:lvl1pPr>
            <a:extLst/>
          </a:lstStyle>
          <a:p>
            <a:endParaRPr lang="zh-CN" altLang="en-US"/>
          </a:p>
        </p:txBody>
      </p:sp>
      <p:sp>
        <p:nvSpPr>
          <p:cNvPr id="8" name="灯片编号占位符 6"/>
          <p:cNvSpPr>
            <a:spLocks noGrp="1"/>
          </p:cNvSpPr>
          <p:nvPr>
            <p:ph type="sldNum" sz="quarter" idx="12"/>
          </p:nvPr>
        </p:nvSpPr>
        <p:spPr/>
        <p:txBody>
          <a:bodyPr/>
          <a:lstStyle>
            <a:lvl1pPr>
              <a:defRPr/>
            </a:lvl1pPr>
            <a:extLst/>
          </a:lstStyle>
          <a:p>
            <a:fld id="{4368969F-1D8F-4FE6-BCA5-CC2EE457B656}" type="slidenum">
              <a:rPr lang="zh-CN" altLang="en-US" smtClean="0"/>
              <a:t>‹#›</a:t>
            </a:fld>
            <a:endParaRPr lang="zh-CN" altLang="en-US"/>
          </a:p>
        </p:txBody>
      </p:sp>
    </p:spTree>
    <p:extLst>
      <p:ext uri="{BB962C8B-B14F-4D97-AF65-F5344CB8AC3E}">
        <p14:creationId xmlns:p14="http://schemas.microsoft.com/office/powerpoint/2010/main" val="288446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33"/>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fld id="{8D2477B9-BC85-48EE-81E5-FCC672C48D66}" type="datetimeFigureOut">
              <a:rPr lang="zh-CN" altLang="en-US" smtClean="0"/>
              <a:t>2016/6/24</a:t>
            </a:fld>
            <a:endParaRPr lang="zh-CN" altLang="en-US"/>
          </a:p>
        </p:txBody>
      </p:sp>
      <p:sp>
        <p:nvSpPr>
          <p:cNvPr id="6" name="页脚占位符 4"/>
          <p:cNvSpPr>
            <a:spLocks noGrp="1"/>
          </p:cNvSpPr>
          <p:nvPr>
            <p:ph type="ftr" sz="quarter" idx="11"/>
          </p:nvPr>
        </p:nvSpPr>
        <p:spPr/>
        <p:txBody>
          <a:bodyPr/>
          <a:lstStyle>
            <a:lvl1pPr>
              <a:defRPr/>
            </a:lvl1pPr>
            <a:extLst/>
          </a:lstStyle>
          <a:p>
            <a:endParaRPr lang="zh-CN" altLang="en-US"/>
          </a:p>
        </p:txBody>
      </p:sp>
      <p:sp>
        <p:nvSpPr>
          <p:cNvPr id="7" name="灯片编号占位符 5"/>
          <p:cNvSpPr>
            <a:spLocks noGrp="1"/>
          </p:cNvSpPr>
          <p:nvPr>
            <p:ph type="sldNum" sz="quarter" idx="12"/>
          </p:nvPr>
        </p:nvSpPr>
        <p:spPr/>
        <p:txBody>
          <a:bodyPr/>
          <a:lstStyle>
            <a:lvl1pPr>
              <a:defRPr/>
            </a:lvl1pPr>
            <a:extLst/>
          </a:lstStyle>
          <a:p>
            <a:fld id="{4368969F-1D8F-4FE6-BCA5-CC2EE457B656}" type="slidenum">
              <a:rPr lang="zh-CN" altLang="en-US" smtClean="0"/>
              <a:t>‹#›</a:t>
            </a:fld>
            <a:endParaRPr lang="zh-CN" altLang="en-US"/>
          </a:p>
        </p:txBody>
      </p:sp>
    </p:spTree>
    <p:extLst>
      <p:ext uri="{BB962C8B-B14F-4D97-AF65-F5344CB8AC3E}">
        <p14:creationId xmlns:p14="http://schemas.microsoft.com/office/powerpoint/2010/main" val="406183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6"/>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fld id="{8D2477B9-BC85-48EE-81E5-FCC672C48D66}" type="datetimeFigureOut">
              <a:rPr lang="zh-CN" altLang="en-US" smtClean="0"/>
              <a:t>2016/6/24</a:t>
            </a:fld>
            <a:endParaRPr lang="zh-CN" altLang="en-US"/>
          </a:p>
        </p:txBody>
      </p:sp>
      <p:sp>
        <p:nvSpPr>
          <p:cNvPr id="6" name="页脚占位符 4"/>
          <p:cNvSpPr>
            <a:spLocks noGrp="1"/>
          </p:cNvSpPr>
          <p:nvPr>
            <p:ph type="ftr" sz="quarter" idx="11"/>
          </p:nvPr>
        </p:nvSpPr>
        <p:spPr/>
        <p:txBody>
          <a:bodyPr/>
          <a:lstStyle>
            <a:lvl1pPr>
              <a:defRPr/>
            </a:lvl1pPr>
            <a:extLst/>
          </a:lstStyle>
          <a:p>
            <a:endParaRPr lang="zh-CN" altLang="en-US"/>
          </a:p>
        </p:txBody>
      </p:sp>
      <p:sp>
        <p:nvSpPr>
          <p:cNvPr id="7" name="灯片编号占位符 5"/>
          <p:cNvSpPr>
            <a:spLocks noGrp="1"/>
          </p:cNvSpPr>
          <p:nvPr>
            <p:ph type="sldNum" sz="quarter" idx="12"/>
          </p:nvPr>
        </p:nvSpPr>
        <p:spPr/>
        <p:txBody>
          <a:bodyPr/>
          <a:lstStyle>
            <a:lvl1pPr>
              <a:defRPr/>
            </a:lvl1pPr>
            <a:extLst/>
          </a:lstStyle>
          <a:p>
            <a:fld id="{4368969F-1D8F-4FE6-BCA5-CC2EE457B656}" type="slidenum">
              <a:rPr lang="zh-CN" altLang="en-US" smtClean="0"/>
              <a:t>‹#›</a:t>
            </a:fld>
            <a:endParaRPr lang="zh-CN" altLang="en-US"/>
          </a:p>
        </p:txBody>
      </p:sp>
    </p:spTree>
    <p:extLst>
      <p:ext uri="{BB962C8B-B14F-4D97-AF65-F5344CB8AC3E}">
        <p14:creationId xmlns:p14="http://schemas.microsoft.com/office/powerpoint/2010/main" val="292847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0" y="-1133475"/>
            <a:ext cx="9251950" cy="2978150"/>
            <a:chOff x="0" y="1268760"/>
            <a:chExt cx="9252480" cy="2978150"/>
          </a:xfrm>
        </p:grpSpPr>
        <p:pic>
          <p:nvPicPr>
            <p:cNvPr id="3" name="图片 10" descr="Untitled-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11"/>
            <p:cNvGrpSpPr>
              <a:grpSpLocks/>
            </p:cNvGrpSpPr>
            <p:nvPr/>
          </p:nvGrpSpPr>
          <p:grpSpPr bwMode="auto">
            <a:xfrm>
              <a:off x="251520" y="1268760"/>
              <a:ext cx="1440160" cy="720080"/>
              <a:chOff x="251520" y="1268760"/>
              <a:chExt cx="1440160" cy="720080"/>
            </a:xfrm>
          </p:grpSpPr>
          <p:sp>
            <p:nvSpPr>
              <p:cNvPr id="67" name="矩形 66"/>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5" name="组合 12"/>
            <p:cNvGrpSpPr>
              <a:grpSpLocks/>
            </p:cNvGrpSpPr>
            <p:nvPr/>
          </p:nvGrpSpPr>
          <p:grpSpPr bwMode="auto">
            <a:xfrm>
              <a:off x="2411760" y="1268760"/>
              <a:ext cx="1440160" cy="720080"/>
              <a:chOff x="251520" y="1268760"/>
              <a:chExt cx="1440160" cy="720080"/>
            </a:xfrm>
          </p:grpSpPr>
          <p:sp>
            <p:nvSpPr>
              <p:cNvPr id="65" name="矩形 64"/>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6" name="组合 13"/>
            <p:cNvGrpSpPr>
              <a:grpSpLocks/>
            </p:cNvGrpSpPr>
            <p:nvPr/>
          </p:nvGrpSpPr>
          <p:grpSpPr bwMode="auto">
            <a:xfrm>
              <a:off x="4572000" y="1268760"/>
              <a:ext cx="1440160" cy="720080"/>
              <a:chOff x="251520" y="1268760"/>
              <a:chExt cx="1440160" cy="720080"/>
            </a:xfrm>
          </p:grpSpPr>
          <p:sp>
            <p:nvSpPr>
              <p:cNvPr id="63" name="矩形 62"/>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7" name="组合 14"/>
            <p:cNvGrpSpPr>
              <a:grpSpLocks/>
            </p:cNvGrpSpPr>
            <p:nvPr/>
          </p:nvGrpSpPr>
          <p:grpSpPr bwMode="auto">
            <a:xfrm>
              <a:off x="6732240" y="1268760"/>
              <a:ext cx="1440160" cy="720080"/>
              <a:chOff x="251520" y="1268760"/>
              <a:chExt cx="1440160" cy="720080"/>
            </a:xfrm>
          </p:grpSpPr>
          <p:sp>
            <p:nvSpPr>
              <p:cNvPr id="61" name="矩形 60"/>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8" name="矩形 7"/>
            <p:cNvSpPr/>
            <p:nvPr/>
          </p:nvSpPr>
          <p:spPr>
            <a:xfrm>
              <a:off x="8892097"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矩形 8"/>
            <p:cNvSpPr/>
            <p:nvPr/>
          </p:nvSpPr>
          <p:spPr>
            <a:xfrm>
              <a:off x="250839" y="1989485"/>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0" name="矩形 9"/>
            <p:cNvSpPr/>
            <p:nvPr/>
          </p:nvSpPr>
          <p:spPr>
            <a:xfrm>
              <a:off x="0" y="1989485"/>
              <a:ext cx="25083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1" name="组合 19"/>
            <p:cNvGrpSpPr>
              <a:grpSpLocks/>
            </p:cNvGrpSpPr>
            <p:nvPr/>
          </p:nvGrpSpPr>
          <p:grpSpPr bwMode="auto">
            <a:xfrm>
              <a:off x="1691680" y="1988840"/>
              <a:ext cx="1440160" cy="720080"/>
              <a:chOff x="251520" y="1268760"/>
              <a:chExt cx="1440160" cy="720080"/>
            </a:xfrm>
          </p:grpSpPr>
          <p:sp>
            <p:nvSpPr>
              <p:cNvPr id="59" name="矩形 58"/>
              <p:cNvSpPr/>
              <p:nvPr/>
            </p:nvSpPr>
            <p:spPr>
              <a:xfrm>
                <a:off x="972978"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2212"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2" name="组合 20"/>
            <p:cNvGrpSpPr>
              <a:grpSpLocks/>
            </p:cNvGrpSpPr>
            <p:nvPr/>
          </p:nvGrpSpPr>
          <p:grpSpPr bwMode="auto">
            <a:xfrm>
              <a:off x="3923928" y="1988840"/>
              <a:ext cx="1440160" cy="720080"/>
              <a:chOff x="251520" y="1268760"/>
              <a:chExt cx="1440160" cy="720080"/>
            </a:xfrm>
          </p:grpSpPr>
          <p:sp>
            <p:nvSpPr>
              <p:cNvPr id="57" name="矩形 56"/>
              <p:cNvSpPr/>
              <p:nvPr/>
            </p:nvSpPr>
            <p:spPr>
              <a:xfrm>
                <a:off x="972883"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211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3" name="组合 22"/>
            <p:cNvGrpSpPr>
              <a:grpSpLocks/>
            </p:cNvGrpSpPr>
            <p:nvPr/>
          </p:nvGrpSpPr>
          <p:grpSpPr bwMode="auto">
            <a:xfrm>
              <a:off x="6012160" y="1988840"/>
              <a:ext cx="1440160" cy="720080"/>
              <a:chOff x="251520" y="1268760"/>
              <a:chExt cx="1440160" cy="720080"/>
            </a:xfrm>
          </p:grpSpPr>
          <p:sp>
            <p:nvSpPr>
              <p:cNvPr id="55" name="矩形 54"/>
              <p:cNvSpPr/>
              <p:nvPr/>
            </p:nvSpPr>
            <p:spPr>
              <a:xfrm>
                <a:off x="972333" y="1269405"/>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56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14" name="矩形 13"/>
            <p:cNvSpPr/>
            <p:nvPr/>
          </p:nvSpPr>
          <p:spPr>
            <a:xfrm>
              <a:off x="8892097" y="1989485"/>
              <a:ext cx="25242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5" name="矩形 14"/>
            <p:cNvSpPr/>
            <p:nvPr/>
          </p:nvSpPr>
          <p:spPr>
            <a:xfrm>
              <a:off x="8172918" y="1989485"/>
              <a:ext cx="71917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6" name="矩形 15"/>
            <p:cNvSpPr/>
            <p:nvPr/>
          </p:nvSpPr>
          <p:spPr>
            <a:xfrm>
              <a:off x="0" y="2708623"/>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7" name="组合 26"/>
            <p:cNvGrpSpPr>
              <a:grpSpLocks/>
            </p:cNvGrpSpPr>
            <p:nvPr/>
          </p:nvGrpSpPr>
          <p:grpSpPr bwMode="auto">
            <a:xfrm>
              <a:off x="971600" y="2708920"/>
              <a:ext cx="1440160" cy="720080"/>
              <a:chOff x="251520" y="1268760"/>
              <a:chExt cx="1440160" cy="720080"/>
            </a:xfrm>
          </p:grpSpPr>
          <p:sp>
            <p:nvSpPr>
              <p:cNvPr id="53" name="矩形 52"/>
              <p:cNvSpPr/>
              <p:nvPr/>
            </p:nvSpPr>
            <p:spPr>
              <a:xfrm>
                <a:off x="972292"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526"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7"/>
            <p:cNvGrpSpPr>
              <a:grpSpLocks/>
            </p:cNvGrpSpPr>
            <p:nvPr/>
          </p:nvGrpSpPr>
          <p:grpSpPr bwMode="auto">
            <a:xfrm>
              <a:off x="3131840" y="2708920"/>
              <a:ext cx="1440160" cy="720080"/>
              <a:chOff x="251520" y="1268760"/>
              <a:chExt cx="1440160" cy="720080"/>
            </a:xfrm>
          </p:grpSpPr>
          <p:sp>
            <p:nvSpPr>
              <p:cNvPr id="51" name="矩形 50"/>
              <p:cNvSpPr/>
              <p:nvPr/>
            </p:nvSpPr>
            <p:spPr>
              <a:xfrm>
                <a:off x="972763" y="1268463"/>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1997"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8"/>
            <p:cNvGrpSpPr>
              <a:grpSpLocks/>
            </p:cNvGrpSpPr>
            <p:nvPr/>
          </p:nvGrpSpPr>
          <p:grpSpPr bwMode="auto">
            <a:xfrm>
              <a:off x="5292080" y="2708920"/>
              <a:ext cx="1440160" cy="720080"/>
              <a:chOff x="251520" y="1268760"/>
              <a:chExt cx="1440160" cy="720080"/>
            </a:xfrm>
          </p:grpSpPr>
          <p:sp>
            <p:nvSpPr>
              <p:cNvPr id="49" name="矩形 48"/>
              <p:cNvSpPr/>
              <p:nvPr/>
            </p:nvSpPr>
            <p:spPr>
              <a:xfrm>
                <a:off x="971647" y="1268463"/>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0881"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0" name="组合 30"/>
            <p:cNvGrpSpPr>
              <a:grpSpLocks/>
            </p:cNvGrpSpPr>
            <p:nvPr/>
          </p:nvGrpSpPr>
          <p:grpSpPr bwMode="auto">
            <a:xfrm>
              <a:off x="7452320" y="2708920"/>
              <a:ext cx="1440160" cy="720080"/>
              <a:chOff x="251520" y="1268760"/>
              <a:chExt cx="1440160" cy="720080"/>
            </a:xfrm>
          </p:grpSpPr>
          <p:sp>
            <p:nvSpPr>
              <p:cNvPr id="47" name="矩形 46"/>
              <p:cNvSpPr/>
              <p:nvPr/>
            </p:nvSpPr>
            <p:spPr>
              <a:xfrm>
                <a:off x="972118"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352"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1" name="组合 31"/>
            <p:cNvGrpSpPr>
              <a:grpSpLocks/>
            </p:cNvGrpSpPr>
            <p:nvPr/>
          </p:nvGrpSpPr>
          <p:grpSpPr bwMode="auto">
            <a:xfrm>
              <a:off x="251520" y="3429000"/>
              <a:ext cx="1440160" cy="720080"/>
              <a:chOff x="251520" y="1268760"/>
              <a:chExt cx="1440160" cy="720080"/>
            </a:xfrm>
          </p:grpSpPr>
          <p:sp>
            <p:nvSpPr>
              <p:cNvPr id="45" name="矩形 44"/>
              <p:cNvSpPr/>
              <p:nvPr/>
            </p:nvSpPr>
            <p:spPr>
              <a:xfrm>
                <a:off x="971605" y="1269108"/>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0839"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2" name="组合 32"/>
            <p:cNvGrpSpPr>
              <a:grpSpLocks/>
            </p:cNvGrpSpPr>
            <p:nvPr/>
          </p:nvGrpSpPr>
          <p:grpSpPr bwMode="auto">
            <a:xfrm>
              <a:off x="2411760" y="3429000"/>
              <a:ext cx="1440160" cy="720080"/>
              <a:chOff x="251520" y="1268760"/>
              <a:chExt cx="1440160" cy="720080"/>
            </a:xfrm>
          </p:grpSpPr>
          <p:sp>
            <p:nvSpPr>
              <p:cNvPr id="43" name="矩形 42"/>
              <p:cNvSpPr/>
              <p:nvPr/>
            </p:nvSpPr>
            <p:spPr>
              <a:xfrm>
                <a:off x="972077"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251311"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3" name="组合 33"/>
            <p:cNvGrpSpPr>
              <a:grpSpLocks/>
            </p:cNvGrpSpPr>
            <p:nvPr/>
          </p:nvGrpSpPr>
          <p:grpSpPr bwMode="auto">
            <a:xfrm>
              <a:off x="4572000" y="3429000"/>
              <a:ext cx="1440160" cy="720080"/>
              <a:chOff x="251520" y="1268760"/>
              <a:chExt cx="1440160" cy="720080"/>
            </a:xfrm>
          </p:grpSpPr>
          <p:sp>
            <p:nvSpPr>
              <p:cNvPr id="41" name="矩形 40"/>
              <p:cNvSpPr/>
              <p:nvPr/>
            </p:nvSpPr>
            <p:spPr>
              <a:xfrm>
                <a:off x="972548" y="1269108"/>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2" name="矩形 41"/>
              <p:cNvSpPr/>
              <p:nvPr/>
            </p:nvSpPr>
            <p:spPr>
              <a:xfrm>
                <a:off x="251782"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4"/>
            <p:cNvGrpSpPr>
              <a:grpSpLocks/>
            </p:cNvGrpSpPr>
            <p:nvPr/>
          </p:nvGrpSpPr>
          <p:grpSpPr bwMode="auto">
            <a:xfrm>
              <a:off x="6732240" y="3429000"/>
              <a:ext cx="1440160" cy="720080"/>
              <a:chOff x="251520" y="1268760"/>
              <a:chExt cx="1440160" cy="720080"/>
            </a:xfrm>
          </p:grpSpPr>
          <p:sp>
            <p:nvSpPr>
              <p:cNvPr id="39" name="矩形 38"/>
              <p:cNvSpPr/>
              <p:nvPr/>
            </p:nvSpPr>
            <p:spPr>
              <a:xfrm>
                <a:off x="973020"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0" name="矩形 39"/>
              <p:cNvSpPr/>
              <p:nvPr/>
            </p:nvSpPr>
            <p:spPr>
              <a:xfrm>
                <a:off x="252254"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5" name="矩形 24"/>
            <p:cNvSpPr/>
            <p:nvPr/>
          </p:nvSpPr>
          <p:spPr>
            <a:xfrm>
              <a:off x="8892097" y="3429348"/>
              <a:ext cx="25242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6" name="矩形 25"/>
            <p:cNvSpPr/>
            <p:nvPr/>
          </p:nvSpPr>
          <p:spPr>
            <a:xfrm>
              <a:off x="250839" y="4148485"/>
              <a:ext cx="720766" cy="9048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0" y="4148485"/>
              <a:ext cx="250839" cy="9048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8" name="组合 38"/>
            <p:cNvGrpSpPr>
              <a:grpSpLocks/>
            </p:cNvGrpSpPr>
            <p:nvPr/>
          </p:nvGrpSpPr>
          <p:grpSpPr bwMode="auto">
            <a:xfrm>
              <a:off x="1691680" y="4131088"/>
              <a:ext cx="1440160" cy="90000"/>
              <a:chOff x="251520" y="1268760"/>
              <a:chExt cx="1440160" cy="720080"/>
            </a:xfrm>
          </p:grpSpPr>
          <p:sp>
            <p:nvSpPr>
              <p:cNvPr id="37" name="矩形 36"/>
              <p:cNvSpPr/>
              <p:nvPr/>
            </p:nvSpPr>
            <p:spPr>
              <a:xfrm>
                <a:off x="972978" y="1268240"/>
                <a:ext cx="719179" cy="723976"/>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2212" y="1268240"/>
                <a:ext cx="720766" cy="723976"/>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9" name="组合 39"/>
            <p:cNvGrpSpPr>
              <a:grpSpLocks/>
            </p:cNvGrpSpPr>
            <p:nvPr/>
          </p:nvGrpSpPr>
          <p:grpSpPr bwMode="auto">
            <a:xfrm>
              <a:off x="3851920" y="4149080"/>
              <a:ext cx="1440160" cy="72000"/>
              <a:chOff x="251520" y="1268760"/>
              <a:chExt cx="1440160" cy="720080"/>
            </a:xfrm>
          </p:grpSpPr>
          <p:sp>
            <p:nvSpPr>
              <p:cNvPr id="35" name="矩形 34"/>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 name="矩形 35"/>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40"/>
            <p:cNvGrpSpPr>
              <a:grpSpLocks/>
            </p:cNvGrpSpPr>
            <p:nvPr/>
          </p:nvGrpSpPr>
          <p:grpSpPr bwMode="auto">
            <a:xfrm>
              <a:off x="6012160" y="4149080"/>
              <a:ext cx="1440160" cy="72000"/>
              <a:chOff x="251520" y="1268760"/>
              <a:chExt cx="1440160" cy="720080"/>
            </a:xfrm>
          </p:grpSpPr>
          <p:sp>
            <p:nvSpPr>
              <p:cNvPr id="33" name="矩形 32"/>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4" name="矩形 33"/>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1" name="矩形 30"/>
            <p:cNvSpPr/>
            <p:nvPr/>
          </p:nvSpPr>
          <p:spPr>
            <a:xfrm>
              <a:off x="8892097"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2" name="矩形 31"/>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69" name="日期占位符 2"/>
          <p:cNvSpPr>
            <a:spLocks noGrp="1"/>
          </p:cNvSpPr>
          <p:nvPr>
            <p:ph type="dt" sz="half" idx="10"/>
          </p:nvPr>
        </p:nvSpPr>
        <p:spPr/>
        <p:txBody>
          <a:bodyPr/>
          <a:lstStyle>
            <a:lvl1pPr>
              <a:defRPr/>
            </a:lvl1pPr>
          </a:lstStyle>
          <a:p>
            <a:fld id="{8D2477B9-BC85-48EE-81E5-FCC672C48D66}" type="datetimeFigureOut">
              <a:rPr lang="zh-CN" altLang="en-US" smtClean="0"/>
              <a:t>2016/6/24</a:t>
            </a:fld>
            <a:endParaRPr lang="zh-CN" altLang="en-US"/>
          </a:p>
        </p:txBody>
      </p:sp>
      <p:sp>
        <p:nvSpPr>
          <p:cNvPr id="70" name="页脚占位符 3"/>
          <p:cNvSpPr>
            <a:spLocks noGrp="1"/>
          </p:cNvSpPr>
          <p:nvPr>
            <p:ph type="ftr" sz="quarter" idx="11"/>
          </p:nvPr>
        </p:nvSpPr>
        <p:spPr/>
        <p:txBody>
          <a:bodyPr/>
          <a:lstStyle>
            <a:lvl1pPr>
              <a:defRPr/>
            </a:lvl1pPr>
          </a:lstStyle>
          <a:p>
            <a:endParaRPr lang="zh-CN" altLang="en-US"/>
          </a:p>
        </p:txBody>
      </p:sp>
      <p:sp>
        <p:nvSpPr>
          <p:cNvPr id="71" name="灯片编号占位符 4"/>
          <p:cNvSpPr>
            <a:spLocks noGrp="1"/>
          </p:cNvSpPr>
          <p:nvPr>
            <p:ph type="sldNum" sz="quarter" idx="12"/>
          </p:nvPr>
        </p:nvSpPr>
        <p:spPr/>
        <p:txBody>
          <a:bodyPr/>
          <a:lstStyle>
            <a:lvl1pPr>
              <a:defRPr/>
            </a:lvl1pPr>
          </a:lstStyle>
          <a:p>
            <a:fld id="{4368969F-1D8F-4FE6-BCA5-CC2EE457B656}" type="slidenum">
              <a:rPr lang="zh-CN" altLang="en-US" smtClean="0"/>
              <a:t>‹#›</a:t>
            </a:fld>
            <a:endParaRPr lang="zh-CN" altLang="en-US"/>
          </a:p>
        </p:txBody>
      </p:sp>
    </p:spTree>
    <p:extLst>
      <p:ext uri="{BB962C8B-B14F-4D97-AF65-F5344CB8AC3E}">
        <p14:creationId xmlns:p14="http://schemas.microsoft.com/office/powerpoint/2010/main" val="203011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2411415" y="1268419"/>
            <a:ext cx="5056525" cy="769937"/>
            <a:chOff x="2411760" y="1268760"/>
            <a:chExt cx="5056841" cy="769441"/>
          </a:xfrm>
        </p:grpSpPr>
        <p:sp>
          <p:nvSpPr>
            <p:cNvPr id="3" name="文本框 10"/>
            <p:cNvSpPr txBox="1">
              <a:spLocks noChangeArrowheads="1"/>
            </p:cNvSpPr>
            <p:nvPr/>
          </p:nvSpPr>
          <p:spPr bwMode="auto">
            <a:xfrm>
              <a:off x="2411760" y="1268760"/>
              <a:ext cx="2160240" cy="59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a:solidFill>
                    <a:srgbClr val="7F7F7F"/>
                  </a:solidFill>
                  <a:latin typeface="Impact" panose="020B0806030902050204" pitchFamily="34" charset="0"/>
                </a:rPr>
                <a:t>Zhangl</a:t>
              </a:r>
              <a:r>
                <a:rPr lang="en-US" altLang="zh-CN" sz="1800">
                  <a:latin typeface="Impact" panose="020B0806030902050204" pitchFamily="34" charset="0"/>
                </a:rPr>
                <a:t> Design</a:t>
              </a:r>
            </a:p>
            <a:p>
              <a:pPr eaLnBrk="1" hangingPunct="1"/>
              <a:endParaRPr lang="en-US" altLang="zh-CN" sz="600">
                <a:latin typeface="Impact" panose="020B0806030902050204" pitchFamily="34" charset="0"/>
              </a:endParaRPr>
            </a:p>
            <a:p>
              <a:pPr eaLnBrk="1" hangingPunct="1"/>
              <a:r>
                <a:rPr lang="en-US" altLang="zh-CN" sz="900">
                  <a:solidFill>
                    <a:srgbClr val="7F7F7F"/>
                  </a:solidFill>
                  <a:latin typeface="Calibri" panose="020F0502020204030204" pitchFamily="34" charset="0"/>
                </a:rPr>
                <a:t>zhangl179@nenu.edu.cn</a:t>
              </a:r>
              <a:endParaRPr lang="zh-CN" altLang="en-US" sz="1350">
                <a:solidFill>
                  <a:srgbClr val="7F7F7F"/>
                </a:solidFill>
                <a:latin typeface="Calibri" panose="020F0502020204030204" pitchFamily="34" charset="0"/>
              </a:endParaRPr>
            </a:p>
          </p:txBody>
        </p:sp>
        <p:cxnSp>
          <p:nvCxnSpPr>
            <p:cNvPr id="4" name="直接连接符 3"/>
            <p:cNvCxnSpPr/>
            <p:nvPr/>
          </p:nvCxnSpPr>
          <p:spPr>
            <a:xfrm>
              <a:off x="4572482" y="1268760"/>
              <a:ext cx="0" cy="769441"/>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12"/>
            <p:cNvSpPr txBox="1">
              <a:spLocks noChangeArrowheads="1"/>
            </p:cNvSpPr>
            <p:nvPr/>
          </p:nvSpPr>
          <p:spPr bwMode="auto">
            <a:xfrm>
              <a:off x="4860032" y="1351801"/>
              <a:ext cx="2608569" cy="2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latin typeface="华文细黑" panose="02010600040101010101" pitchFamily="2" charset="-122"/>
                  <a:ea typeface="华文细黑" panose="02010600040101010101" pitchFamily="2" charset="-122"/>
                </a:rPr>
                <a:t>本模板仅供校内教学使用，请勿用于商业使用！</a:t>
              </a:r>
              <a:endParaRPr lang="zh-CN" altLang="en-US" sz="1350">
                <a:latin typeface="华文细黑" panose="02010600040101010101" pitchFamily="2" charset="-122"/>
                <a:ea typeface="华文细黑" panose="02010600040101010101" pitchFamily="2" charset="-122"/>
              </a:endParaRPr>
            </a:p>
          </p:txBody>
        </p:sp>
      </p:grpSp>
      <p:sp>
        <p:nvSpPr>
          <p:cNvPr id="6" name="日期占位符 2"/>
          <p:cNvSpPr>
            <a:spLocks noGrp="1"/>
          </p:cNvSpPr>
          <p:nvPr>
            <p:ph type="dt" sz="half" idx="10"/>
          </p:nvPr>
        </p:nvSpPr>
        <p:spPr/>
        <p:txBody>
          <a:bodyPr/>
          <a:lstStyle>
            <a:lvl1pPr>
              <a:defRPr/>
            </a:lvl1pPr>
          </a:lstStyle>
          <a:p>
            <a:fld id="{8D2477B9-BC85-48EE-81E5-FCC672C48D66}" type="datetimeFigureOut">
              <a:rPr lang="zh-CN" altLang="en-US" smtClean="0"/>
              <a:t>2016/6/24</a:t>
            </a:fld>
            <a:endParaRPr lang="zh-CN" altLang="en-US"/>
          </a:p>
        </p:txBody>
      </p:sp>
      <p:sp>
        <p:nvSpPr>
          <p:cNvPr id="7" name="页脚占位符 3"/>
          <p:cNvSpPr>
            <a:spLocks noGrp="1"/>
          </p:cNvSpPr>
          <p:nvPr>
            <p:ph type="ftr" sz="quarter" idx="11"/>
          </p:nvPr>
        </p:nvSpPr>
        <p:spPr/>
        <p:txBody>
          <a:bodyPr/>
          <a:lstStyle>
            <a:lvl1pPr>
              <a:defRPr/>
            </a:lvl1pPr>
          </a:lstStyle>
          <a:p>
            <a:endParaRPr lang="zh-CN" altLang="en-US"/>
          </a:p>
        </p:txBody>
      </p:sp>
      <p:sp>
        <p:nvSpPr>
          <p:cNvPr id="8" name="灯片编号占位符 4"/>
          <p:cNvSpPr>
            <a:spLocks noGrp="1"/>
          </p:cNvSpPr>
          <p:nvPr>
            <p:ph type="sldNum" sz="quarter" idx="12"/>
          </p:nvPr>
        </p:nvSpPr>
        <p:spPr/>
        <p:txBody>
          <a:bodyPr/>
          <a:lstStyle>
            <a:lvl1pPr>
              <a:defRPr/>
            </a:lvl1pPr>
          </a:lstStyle>
          <a:p>
            <a:fld id="{4368969F-1D8F-4FE6-BCA5-CC2EE457B656}" type="slidenum">
              <a:rPr lang="zh-CN" altLang="en-US" smtClean="0"/>
              <a:t>‹#›</a:t>
            </a:fld>
            <a:endParaRPr lang="zh-CN" altLang="en-US"/>
          </a:p>
        </p:txBody>
      </p:sp>
    </p:spTree>
    <p:extLst>
      <p:ext uri="{BB962C8B-B14F-4D97-AF65-F5344CB8AC3E}">
        <p14:creationId xmlns:p14="http://schemas.microsoft.com/office/powerpoint/2010/main" val="73145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2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727828" y="6408744"/>
            <a:ext cx="1588591" cy="365125"/>
          </a:xfrm>
          <a:prstGeom prst="rect">
            <a:avLst/>
          </a:prstGeom>
        </p:spPr>
        <p:txBody>
          <a:bodyPr vert="horz" anchor="b"/>
          <a:lstStyle>
            <a:lvl1pPr algn="ctr" eaLnBrk="1" latinLnBrk="0" hangingPunct="1">
              <a:defRPr kumimoji="0" sz="1050" smtClean="0">
                <a:solidFill>
                  <a:schemeClr val="tx1"/>
                </a:solidFill>
                <a:latin typeface="Arial" charset="0"/>
              </a:defRPr>
            </a:lvl1pPr>
            <a:extLst/>
          </a:lstStyle>
          <a:p>
            <a:fld id="{8D2477B9-BC85-48EE-81E5-FCC672C48D66}" type="datetimeFigureOut">
              <a:rPr lang="zh-CN" altLang="en-US" smtClean="0"/>
              <a:t>2016/6/24</a:t>
            </a:fld>
            <a:endParaRPr lang="zh-CN" altLang="en-US"/>
          </a:p>
        </p:txBody>
      </p:sp>
      <p:sp>
        <p:nvSpPr>
          <p:cNvPr id="22" name="页脚占位符 21"/>
          <p:cNvSpPr>
            <a:spLocks noGrp="1"/>
          </p:cNvSpPr>
          <p:nvPr>
            <p:ph type="ftr" sz="quarter" idx="3"/>
          </p:nvPr>
        </p:nvSpPr>
        <p:spPr>
          <a:xfrm>
            <a:off x="4379913" y="6408744"/>
            <a:ext cx="2351087" cy="365125"/>
          </a:xfrm>
          <a:prstGeom prst="rect">
            <a:avLst/>
          </a:prstGeom>
        </p:spPr>
        <p:txBody>
          <a:bodyPr vert="horz" anchor="b"/>
          <a:lstStyle>
            <a:lvl1pPr algn="r" eaLnBrk="1" latinLnBrk="0" hangingPunct="1">
              <a:defRPr kumimoji="0" sz="1050">
                <a:solidFill>
                  <a:schemeClr val="tx1"/>
                </a:solidFill>
                <a:latin typeface="Arial" charset="0"/>
              </a:defRPr>
            </a:lvl1pPr>
            <a:extLst/>
          </a:lstStyle>
          <a:p>
            <a:endParaRPr lang="zh-CN" altLang="en-US"/>
          </a:p>
        </p:txBody>
      </p:sp>
      <p:sp>
        <p:nvSpPr>
          <p:cNvPr id="18" name="灯片编号占位符 17"/>
          <p:cNvSpPr>
            <a:spLocks noGrp="1"/>
          </p:cNvSpPr>
          <p:nvPr>
            <p:ph type="sldNum" sz="quarter" idx="4"/>
          </p:nvPr>
        </p:nvSpPr>
        <p:spPr>
          <a:xfrm>
            <a:off x="8429591" y="6408744"/>
            <a:ext cx="584237" cy="365125"/>
          </a:xfrm>
          <a:prstGeom prst="rect">
            <a:avLst/>
          </a:prstGeom>
        </p:spPr>
        <p:txBody>
          <a:bodyPr vert="horz" anchor="b"/>
          <a:lstStyle>
            <a:lvl1pPr algn="r" eaLnBrk="1" latinLnBrk="0" hangingPunct="1">
              <a:defRPr kumimoji="0" sz="1050" b="0" smtClean="0">
                <a:solidFill>
                  <a:schemeClr val="tx1"/>
                </a:solidFill>
                <a:latin typeface="Arial" charset="0"/>
              </a:defRPr>
            </a:lvl1pPr>
            <a:extLst/>
          </a:lstStyle>
          <a:p>
            <a:fld id="{4368969F-1D8F-4FE6-BCA5-CC2EE457B656}" type="slidenum">
              <a:rPr lang="zh-CN" altLang="en-US" smtClean="0"/>
              <a:t>‹#›</a:t>
            </a:fld>
            <a:endParaRPr lang="zh-CN" altLang="en-US"/>
          </a:p>
        </p:txBody>
      </p:sp>
      <p:grpSp>
        <p:nvGrpSpPr>
          <p:cNvPr id="8" name="组合 7"/>
          <p:cNvGrpSpPr/>
          <p:nvPr/>
        </p:nvGrpSpPr>
        <p:grpSpPr>
          <a:xfrm>
            <a:off x="127038" y="6381334"/>
            <a:ext cx="4252876" cy="371857"/>
            <a:chOff x="127037" y="6361715"/>
            <a:chExt cx="4252876" cy="371857"/>
          </a:xfrm>
        </p:grpSpPr>
        <p:pic>
          <p:nvPicPr>
            <p:cNvPr id="11" name="图片 16"/>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37" y="6408738"/>
              <a:ext cx="2554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rotWithShape="1">
            <a:blip r:embed="rId16" cstate="print">
              <a:extLst>
                <a:ext uri="{28A0092B-C50C-407E-A947-70E740481C1C}">
                  <a14:useLocalDpi xmlns:a14="http://schemas.microsoft.com/office/drawing/2010/main" val="0"/>
                </a:ext>
              </a:extLst>
            </a:blip>
            <a:srcRect l="7183" r="32369"/>
            <a:stretch/>
          </p:blipFill>
          <p:spPr>
            <a:xfrm>
              <a:off x="2651721" y="6361715"/>
              <a:ext cx="1728192" cy="371857"/>
            </a:xfrm>
            <a:prstGeom prst="rect">
              <a:avLst/>
            </a:prstGeom>
          </p:spPr>
        </p:pic>
      </p:grpSp>
    </p:spTree>
    <p:extLst>
      <p:ext uri="{BB962C8B-B14F-4D97-AF65-F5344CB8AC3E}">
        <p14:creationId xmlns:p14="http://schemas.microsoft.com/office/powerpoint/2010/main" val="1209837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2pPr>
      <a:lvl3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3pPr>
      <a:lvl4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4pPr>
      <a:lvl5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25" kern="1200">
          <a:solidFill>
            <a:schemeClr val="tx1"/>
          </a:solidFill>
          <a:latin typeface="+mn-lt"/>
          <a:ea typeface="+mn-ea"/>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725" kern="1200">
          <a:solidFill>
            <a:schemeClr val="tx1"/>
          </a:solidFill>
          <a:latin typeface="+mn-lt"/>
          <a:ea typeface="+mn-ea"/>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mn-lt"/>
          <a:ea typeface="+mn-ea"/>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mn-lt"/>
          <a:ea typeface="+mn-ea"/>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NULL"/><Relationship Id="rId2" Type="http://schemas.openxmlformats.org/officeDocument/2006/relationships/slideLayout" Target="../slideLayouts/slideLayout11.xml"/><Relationship Id="rId1" Type="http://schemas.openxmlformats.org/officeDocument/2006/relationships/vmlDrawing" Target="../drawings/vmlDrawing9.v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NULL"/><Relationship Id="rId2" Type="http://schemas.openxmlformats.org/officeDocument/2006/relationships/image" Target="../media/image31.wmf"/><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0.xml"/><Relationship Id="rId1" Type="http://schemas.openxmlformats.org/officeDocument/2006/relationships/vmlDrawing" Target="../drawings/vmlDrawing10.vml"/><Relationship Id="rId4" Type="http://schemas.openxmlformats.org/officeDocument/2006/relationships/image" Target="../media/image36.wmf"/></Relationships>
</file>

<file path=ppt/slides/_rels/slide18.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8.wmf"/><Relationship Id="rId5" Type="http://schemas.openxmlformats.org/officeDocument/2006/relationships/oleObject" Target="../embeddings/oleObject14.bin"/><Relationship Id="rId4" Type="http://schemas.openxmlformats.org/officeDocument/2006/relationships/image" Target="../media/image3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0.xml"/><Relationship Id="rId1" Type="http://schemas.openxmlformats.org/officeDocument/2006/relationships/vmlDrawing" Target="../drawings/vmlDrawing12.vml"/><Relationship Id="rId4" Type="http://schemas.openxmlformats.org/officeDocument/2006/relationships/image" Target="../media/image40.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2.emf"/></Relationships>
</file>

<file path=ppt/slides/_rels/slide22.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18.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0.xml"/><Relationship Id="rId1" Type="http://schemas.openxmlformats.org/officeDocument/2006/relationships/vmlDrawing" Target="../drawings/vmlDrawing14.vml"/><Relationship Id="rId4" Type="http://schemas.openxmlformats.org/officeDocument/2006/relationships/image" Target="../media/image4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50.emf"/><Relationship Id="rId2" Type="http://schemas.openxmlformats.org/officeDocument/2006/relationships/slideLayout" Target="../slideLayouts/slideLayout11.xml"/><Relationship Id="rId1" Type="http://schemas.openxmlformats.org/officeDocument/2006/relationships/vmlDrawing" Target="../drawings/vmlDrawing15.vml"/><Relationship Id="rId6" Type="http://schemas.openxmlformats.org/officeDocument/2006/relationships/image" Target="../media/image49.wmf"/><Relationship Id="rId5" Type="http://schemas.openxmlformats.org/officeDocument/2006/relationships/oleObject" Target="../embeddings/oleObject23.bin"/><Relationship Id="rId4" Type="http://schemas.openxmlformats.org/officeDocument/2006/relationships/image" Target="../media/image4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0.xml"/><Relationship Id="rId1" Type="http://schemas.openxmlformats.org/officeDocument/2006/relationships/vmlDrawing" Target="../drawings/vmlDrawing16.vml"/><Relationship Id="rId4" Type="http://schemas.openxmlformats.org/officeDocument/2006/relationships/image" Target="../media/image5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78.png"/><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53.wmf"/><Relationship Id="rId5" Type="http://schemas.openxmlformats.org/officeDocument/2006/relationships/oleObject" Target="../embeddings/oleObject26.bin"/><Relationship Id="rId4" Type="http://schemas.openxmlformats.org/officeDocument/2006/relationships/image" Target="../media/image5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4.wmf"/></Relationships>
</file>

<file path=ppt/slides/_rels/slide2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oleObject" Target="../embeddings/oleObject28.bin"/><Relationship Id="rId7" Type="http://schemas.openxmlformats.org/officeDocument/2006/relationships/image" Target="../media/image82.png"/><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56.wmf"/><Relationship Id="rId5" Type="http://schemas.openxmlformats.org/officeDocument/2006/relationships/oleObject" Target="../embeddings/oleObject29.bin"/><Relationship Id="rId4" Type="http://schemas.openxmlformats.org/officeDocument/2006/relationships/image" Target="../media/image55.wmf"/></Relationships>
</file>

<file path=ppt/slides/_rels/slide2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image" Target="NULL"/><Relationship Id="rId5" Type="http://schemas.openxmlformats.org/officeDocument/2006/relationships/image" Target="../media/image11.emf"/><Relationship Id="rId4" Type="http://schemas.openxmlformats.org/officeDocument/2006/relationships/image" Target="../media/image10.wmf"/></Relationships>
</file>

<file path=ppt/slides/_rels/slide3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57.emf"/><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1.xml"/><Relationship Id="rId1" Type="http://schemas.openxmlformats.org/officeDocument/2006/relationships/vmlDrawing" Target="../drawings/vmlDrawing20.vml"/><Relationship Id="rId4" Type="http://schemas.openxmlformats.org/officeDocument/2006/relationships/image" Target="../media/image5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0.xml"/><Relationship Id="rId1" Type="http://schemas.openxmlformats.org/officeDocument/2006/relationships/vmlDrawing" Target="../drawings/vmlDrawing21.vml"/><Relationship Id="rId5" Type="http://schemas.openxmlformats.org/officeDocument/2006/relationships/image" Target="../media/image60.emf"/><Relationship Id="rId4" Type="http://schemas.openxmlformats.org/officeDocument/2006/relationships/image" Target="../media/image5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0.xml"/><Relationship Id="rId1" Type="http://schemas.openxmlformats.org/officeDocument/2006/relationships/vmlDrawing" Target="../drawings/vmlDrawing22.vml"/><Relationship Id="rId4" Type="http://schemas.openxmlformats.org/officeDocument/2006/relationships/image" Target="../media/image6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1.xml"/><Relationship Id="rId1" Type="http://schemas.openxmlformats.org/officeDocument/2006/relationships/vmlDrawing" Target="../drawings/vmlDrawing23.vml"/><Relationship Id="rId6" Type="http://schemas.openxmlformats.org/officeDocument/2006/relationships/image" Target="../media/image63.wmf"/><Relationship Id="rId5" Type="http://schemas.openxmlformats.org/officeDocument/2006/relationships/oleObject" Target="../embeddings/oleObject34.bin"/><Relationship Id="rId4" Type="http://schemas.openxmlformats.org/officeDocument/2006/relationships/image" Target="../media/image6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0.xml"/><Relationship Id="rId1" Type="http://schemas.openxmlformats.org/officeDocument/2006/relationships/vmlDrawing" Target="../drawings/vmlDrawing24.vml"/><Relationship Id="rId4" Type="http://schemas.openxmlformats.org/officeDocument/2006/relationships/image" Target="../media/image64.wmf"/></Relationships>
</file>

<file path=ppt/slides/_rels/slide37.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70.wmf"/><Relationship Id="rId2" Type="http://schemas.openxmlformats.org/officeDocument/2006/relationships/slideLayout" Target="../slideLayouts/slideLayout2.xml"/><Relationship Id="rId16" Type="http://schemas.openxmlformats.org/officeDocument/2006/relationships/image" Target="../media/image72.wmf"/><Relationship Id="rId1" Type="http://schemas.openxmlformats.org/officeDocument/2006/relationships/vmlDrawing" Target="../drawings/vmlDrawing25.vml"/><Relationship Id="rId6" Type="http://schemas.openxmlformats.org/officeDocument/2006/relationships/image" Target="../media/image67.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69.wmf"/><Relationship Id="rId4" Type="http://schemas.openxmlformats.org/officeDocument/2006/relationships/image" Target="../media/image66.emf"/><Relationship Id="rId9" Type="http://schemas.openxmlformats.org/officeDocument/2006/relationships/oleObject" Target="../embeddings/oleObject39.bin"/><Relationship Id="rId14" Type="http://schemas.openxmlformats.org/officeDocument/2006/relationships/image" Target="../media/image7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0.xml"/><Relationship Id="rId1" Type="http://schemas.openxmlformats.org/officeDocument/2006/relationships/vmlDrawing" Target="../drawings/vmlDrawing26.vml"/><Relationship Id="rId4" Type="http://schemas.openxmlformats.org/officeDocument/2006/relationships/image" Target="../media/image7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vmlDrawing" Target="../drawings/vmlDrawing4.vml"/><Relationship Id="rId5" Type="http://schemas.openxmlformats.org/officeDocument/2006/relationships/image" Target="NULL"/><Relationship Id="rId4" Type="http://schemas.openxmlformats.org/officeDocument/2006/relationships/image" Target="../media/image12.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1.xml"/><Relationship Id="rId1" Type="http://schemas.openxmlformats.org/officeDocument/2006/relationships/vmlDrawing" Target="../drawings/vmlDrawing27.vml"/><Relationship Id="rId6" Type="http://schemas.openxmlformats.org/officeDocument/2006/relationships/image" Target="../media/image75.wmf"/><Relationship Id="rId5" Type="http://schemas.openxmlformats.org/officeDocument/2006/relationships/oleObject" Target="../embeddings/oleObject45.bin"/><Relationship Id="rId4" Type="http://schemas.openxmlformats.org/officeDocument/2006/relationships/image" Target="../media/image7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1.xml"/><Relationship Id="rId1" Type="http://schemas.openxmlformats.org/officeDocument/2006/relationships/vmlDrawing" Target="../drawings/vmlDrawing28.vml"/><Relationship Id="rId6" Type="http://schemas.openxmlformats.org/officeDocument/2006/relationships/image" Target="../media/image77.wmf"/><Relationship Id="rId5" Type="http://schemas.openxmlformats.org/officeDocument/2006/relationships/oleObject" Target="../embeddings/oleObject47.bin"/><Relationship Id="rId4" Type="http://schemas.openxmlformats.org/officeDocument/2006/relationships/image" Target="../media/image76.wmf"/></Relationships>
</file>

<file path=ppt/slides/_rels/slide42.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81.png"/><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1.emf"/><Relationship Id="rId5" Type="http://schemas.openxmlformats.org/officeDocument/2006/relationships/image" Target="../media/image80.emf"/><Relationship Id="rId10" Type="http://schemas.openxmlformats.org/officeDocument/2006/relationships/image" Target="../media/image83.wmf"/><Relationship Id="rId4" Type="http://schemas.openxmlformats.org/officeDocument/2006/relationships/image" Target="../media/image79.emf"/><Relationship Id="rId9" Type="http://schemas.openxmlformats.org/officeDocument/2006/relationships/image" Target="../media/image82.wmf"/></Relationships>
</file>

<file path=ppt/slides/_rels/slide43.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5.emf"/><Relationship Id="rId5" Type="http://schemas.openxmlformats.org/officeDocument/2006/relationships/oleObject" Target="../embeddings/oleObject50.bin"/><Relationship Id="rId4" Type="http://schemas.openxmlformats.org/officeDocument/2006/relationships/image" Target="../media/image84.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94.png"/><Relationship Id="rId4" Type="http://schemas.openxmlformats.org/officeDocument/2006/relationships/image" Target="../media/image87.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0.xml"/><Relationship Id="rId1" Type="http://schemas.openxmlformats.org/officeDocument/2006/relationships/vmlDrawing" Target="../drawings/vmlDrawing32.vml"/><Relationship Id="rId4" Type="http://schemas.openxmlformats.org/officeDocument/2006/relationships/image" Target="../media/image88.emf"/></Relationships>
</file>

<file path=ppt/slides/_rels/slide46.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59.bin"/><Relationship Id="rId18" Type="http://schemas.openxmlformats.org/officeDocument/2006/relationships/image" Target="../media/image96.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93.wmf"/><Relationship Id="rId17"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image" Target="../media/image95.wmf"/><Relationship Id="rId1" Type="http://schemas.openxmlformats.org/officeDocument/2006/relationships/vmlDrawing" Target="../drawings/vmlDrawing33.vml"/><Relationship Id="rId6" Type="http://schemas.openxmlformats.org/officeDocument/2006/relationships/image" Target="../media/image90.e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92.wmf"/><Relationship Id="rId4" Type="http://schemas.openxmlformats.org/officeDocument/2006/relationships/image" Target="../media/image89.emf"/><Relationship Id="rId9" Type="http://schemas.openxmlformats.org/officeDocument/2006/relationships/oleObject" Target="../embeddings/oleObject57.bin"/><Relationship Id="rId14" Type="http://schemas.openxmlformats.org/officeDocument/2006/relationships/image" Target="../media/image94.wmf"/></Relationships>
</file>

<file path=ppt/slides/_rels/slide47.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oleObject" Target="../embeddings/oleObject64.bin"/><Relationship Id="rId18" Type="http://schemas.openxmlformats.org/officeDocument/2006/relationships/image" Target="../media/image94.wmf"/><Relationship Id="rId26" Type="http://schemas.openxmlformats.org/officeDocument/2006/relationships/image" Target="NULL"/><Relationship Id="rId3" Type="http://schemas.openxmlformats.org/officeDocument/2006/relationships/image" Target="../media/image95.png"/><Relationship Id="rId21" Type="http://schemas.openxmlformats.org/officeDocument/2006/relationships/oleObject" Target="../embeddings/oleObject66.bin"/><Relationship Id="rId7" Type="http://schemas.openxmlformats.org/officeDocument/2006/relationships/oleObject" Target="../embeddings/oleObject580.bin"/><Relationship Id="rId12" Type="http://schemas.openxmlformats.org/officeDocument/2006/relationships/image" Target="NULL"/><Relationship Id="rId17" Type="http://schemas.openxmlformats.org/officeDocument/2006/relationships/oleObject" Target="../embeddings/oleObject65.bin"/><Relationship Id="rId25" Type="http://schemas.openxmlformats.org/officeDocument/2006/relationships/oleObject" Target="../embeddings/oleObject630.bin"/><Relationship Id="rId2" Type="http://schemas.openxmlformats.org/officeDocument/2006/relationships/slideLayout" Target="../slideLayouts/slideLayout2.xml"/><Relationship Id="rId16" Type="http://schemas.openxmlformats.org/officeDocument/2006/relationships/image" Target="NULL"/><Relationship Id="rId20" Type="http://schemas.openxmlformats.org/officeDocument/2006/relationships/image" Target="NULL"/><Relationship Id="rId29" Type="http://schemas.openxmlformats.org/officeDocument/2006/relationships/image" Target="../media/image99.png"/><Relationship Id="rId1" Type="http://schemas.openxmlformats.org/officeDocument/2006/relationships/vmlDrawing" Target="../drawings/vmlDrawing34.vml"/><Relationship Id="rId6" Type="http://schemas.openxmlformats.org/officeDocument/2006/relationships/image" Target="../media/image91.wmf"/><Relationship Id="rId11" Type="http://schemas.openxmlformats.org/officeDocument/2006/relationships/oleObject" Target="../embeddings/oleObject590.bin"/><Relationship Id="rId24" Type="http://schemas.openxmlformats.org/officeDocument/2006/relationships/oleObject" Target="../embeddings/oleObject67.bin"/><Relationship Id="rId5" Type="http://schemas.openxmlformats.org/officeDocument/2006/relationships/oleObject" Target="../embeddings/oleObject62.bin"/><Relationship Id="rId15" Type="http://schemas.openxmlformats.org/officeDocument/2006/relationships/oleObject" Target="../embeddings/oleObject600.bin"/><Relationship Id="rId23" Type="http://schemas.openxmlformats.org/officeDocument/2006/relationships/image" Target="NULL"/><Relationship Id="rId28" Type="http://schemas.openxmlformats.org/officeDocument/2006/relationships/image" Target="../media/image98.png"/><Relationship Id="rId10" Type="http://schemas.openxmlformats.org/officeDocument/2006/relationships/image" Target="../media/image92.wmf"/><Relationship Id="rId19" Type="http://schemas.openxmlformats.org/officeDocument/2006/relationships/oleObject" Target="../embeddings/oleObject610.bin"/><Relationship Id="rId4" Type="http://schemas.openxmlformats.org/officeDocument/2006/relationships/image" Target="../media/image96.png"/><Relationship Id="rId9" Type="http://schemas.openxmlformats.org/officeDocument/2006/relationships/oleObject" Target="../embeddings/oleObject63.bin"/><Relationship Id="rId14" Type="http://schemas.openxmlformats.org/officeDocument/2006/relationships/image" Target="../media/image93.wmf"/><Relationship Id="rId22" Type="http://schemas.openxmlformats.org/officeDocument/2006/relationships/oleObject" Target="../embeddings/oleObject620.bin"/><Relationship Id="rId27" Type="http://schemas.openxmlformats.org/officeDocument/2006/relationships/image" Target="../media/image97.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0.xml"/><Relationship Id="rId1" Type="http://schemas.openxmlformats.org/officeDocument/2006/relationships/vmlDrawing" Target="../drawings/vmlDrawing35.vml"/><Relationship Id="rId4" Type="http://schemas.openxmlformats.org/officeDocument/2006/relationships/image" Target="../media/image97.emf"/></Relationships>
</file>

<file path=ppt/slides/_rels/slide49.xml.rels><?xml version="1.0" encoding="UTF-8" standalone="yes"?>
<Relationships xmlns="http://schemas.openxmlformats.org/package/2006/relationships"><Relationship Id="rId8" Type="http://schemas.openxmlformats.org/officeDocument/2006/relationships/image" Target="../media/image100.e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102.e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99.e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101.emf"/><Relationship Id="rId4" Type="http://schemas.openxmlformats.org/officeDocument/2006/relationships/image" Target="../media/image98.emf"/><Relationship Id="rId9" Type="http://schemas.openxmlformats.org/officeDocument/2006/relationships/oleObject" Target="../embeddings/oleObject72.bin"/></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oleObject" Target="../embeddings/oleObject74.bin"/><Relationship Id="rId7" Type="http://schemas.openxmlformats.org/officeDocument/2006/relationships/image" Target="../media/image108.png"/><Relationship Id="rId2" Type="http://schemas.openxmlformats.org/officeDocument/2006/relationships/slideLayout" Target="../slideLayouts/slideLayout11.xml"/><Relationship Id="rId1" Type="http://schemas.openxmlformats.org/officeDocument/2006/relationships/vmlDrawing" Target="../drawings/vmlDrawing37.vml"/><Relationship Id="rId6" Type="http://schemas.openxmlformats.org/officeDocument/2006/relationships/image" Target="../media/image104.wmf"/><Relationship Id="rId5" Type="http://schemas.openxmlformats.org/officeDocument/2006/relationships/oleObject" Target="../embeddings/oleObject75.bin"/><Relationship Id="rId4" Type="http://schemas.openxmlformats.org/officeDocument/2006/relationships/image" Target="../media/image103.emf"/></Relationships>
</file>

<file path=ppt/slides/_rels/slide5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0.xml"/><Relationship Id="rId1" Type="http://schemas.openxmlformats.org/officeDocument/2006/relationships/vmlDrawing" Target="../drawings/vmlDrawing38.vml"/><Relationship Id="rId4" Type="http://schemas.openxmlformats.org/officeDocument/2006/relationships/image" Target="../media/image10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1.xml"/><Relationship Id="rId1" Type="http://schemas.openxmlformats.org/officeDocument/2006/relationships/vmlDrawing" Target="../drawings/vmlDrawing39.vml"/><Relationship Id="rId4" Type="http://schemas.openxmlformats.org/officeDocument/2006/relationships/image" Target="../media/image106.wmf"/></Relationships>
</file>

<file path=ppt/slides/_rels/slide54.xml.rels><?xml version="1.0" encoding="UTF-8" standalone="yes"?>
<Relationships xmlns="http://schemas.openxmlformats.org/package/2006/relationships"><Relationship Id="rId13" Type="http://schemas.openxmlformats.org/officeDocument/2006/relationships/oleObject" Target="../embeddings/oleObject83.bin"/><Relationship Id="rId18" Type="http://schemas.openxmlformats.org/officeDocument/2006/relationships/image" Target="../media/image114.wmf"/><Relationship Id="rId26" Type="http://schemas.openxmlformats.org/officeDocument/2006/relationships/image" Target="../media/image118.wmf"/><Relationship Id="rId39" Type="http://schemas.openxmlformats.org/officeDocument/2006/relationships/oleObject" Target="../embeddings/oleObject96.bin"/><Relationship Id="rId21" Type="http://schemas.openxmlformats.org/officeDocument/2006/relationships/oleObject" Target="../embeddings/oleObject87.bin"/><Relationship Id="rId34" Type="http://schemas.openxmlformats.org/officeDocument/2006/relationships/image" Target="../media/image122.wmf"/><Relationship Id="rId42" Type="http://schemas.openxmlformats.org/officeDocument/2006/relationships/image" Target="../media/image126.wmf"/><Relationship Id="rId47" Type="http://schemas.openxmlformats.org/officeDocument/2006/relationships/oleObject" Target="../embeddings/oleObject100.bin"/><Relationship Id="rId50" Type="http://schemas.openxmlformats.org/officeDocument/2006/relationships/image" Target="../media/image130.wmf"/><Relationship Id="rId7" Type="http://schemas.openxmlformats.org/officeDocument/2006/relationships/oleObject" Target="../embeddings/oleObject80.bin"/><Relationship Id="rId2" Type="http://schemas.openxmlformats.org/officeDocument/2006/relationships/slideLayout" Target="../slideLayouts/slideLayout10.xml"/><Relationship Id="rId16" Type="http://schemas.openxmlformats.org/officeDocument/2006/relationships/image" Target="../media/image113.wmf"/><Relationship Id="rId29" Type="http://schemas.openxmlformats.org/officeDocument/2006/relationships/oleObject" Target="../embeddings/oleObject91.bin"/><Relationship Id="rId11" Type="http://schemas.openxmlformats.org/officeDocument/2006/relationships/oleObject" Target="../embeddings/oleObject82.bin"/><Relationship Id="rId24" Type="http://schemas.openxmlformats.org/officeDocument/2006/relationships/image" Target="../media/image117.wmf"/><Relationship Id="rId32" Type="http://schemas.openxmlformats.org/officeDocument/2006/relationships/image" Target="../media/image121.wmf"/><Relationship Id="rId37" Type="http://schemas.openxmlformats.org/officeDocument/2006/relationships/oleObject" Target="../embeddings/oleObject95.bin"/><Relationship Id="rId40" Type="http://schemas.openxmlformats.org/officeDocument/2006/relationships/image" Target="../media/image125.wmf"/><Relationship Id="rId45" Type="http://schemas.openxmlformats.org/officeDocument/2006/relationships/oleObject" Target="../embeddings/oleObject99.bin"/><Relationship Id="rId5" Type="http://schemas.openxmlformats.org/officeDocument/2006/relationships/oleObject" Target="../embeddings/oleObject79.bin"/><Relationship Id="rId15" Type="http://schemas.openxmlformats.org/officeDocument/2006/relationships/oleObject" Target="../embeddings/oleObject84.bin"/><Relationship Id="rId23" Type="http://schemas.openxmlformats.org/officeDocument/2006/relationships/oleObject" Target="../embeddings/oleObject88.bin"/><Relationship Id="rId28" Type="http://schemas.openxmlformats.org/officeDocument/2006/relationships/image" Target="../media/image119.wmf"/><Relationship Id="rId36" Type="http://schemas.openxmlformats.org/officeDocument/2006/relationships/image" Target="../media/image123.wmf"/><Relationship Id="rId49" Type="http://schemas.openxmlformats.org/officeDocument/2006/relationships/oleObject" Target="../embeddings/oleObject101.bin"/><Relationship Id="rId10" Type="http://schemas.openxmlformats.org/officeDocument/2006/relationships/image" Target="../media/image110.wmf"/><Relationship Id="rId19" Type="http://schemas.openxmlformats.org/officeDocument/2006/relationships/oleObject" Target="../embeddings/oleObject86.bin"/><Relationship Id="rId31" Type="http://schemas.openxmlformats.org/officeDocument/2006/relationships/oleObject" Target="../embeddings/oleObject92.bin"/><Relationship Id="rId44" Type="http://schemas.openxmlformats.org/officeDocument/2006/relationships/image" Target="../media/image127.wmf"/><Relationship Id="rId4" Type="http://schemas.openxmlformats.org/officeDocument/2006/relationships/image" Target="../media/image107.wmf"/><Relationship Id="rId9" Type="http://schemas.openxmlformats.org/officeDocument/2006/relationships/oleObject" Target="../embeddings/oleObject81.bin"/><Relationship Id="rId14" Type="http://schemas.openxmlformats.org/officeDocument/2006/relationships/image" Target="../media/image112.wmf"/><Relationship Id="rId22" Type="http://schemas.openxmlformats.org/officeDocument/2006/relationships/image" Target="../media/image116.wmf"/><Relationship Id="rId27" Type="http://schemas.openxmlformats.org/officeDocument/2006/relationships/oleObject" Target="../embeddings/oleObject90.bin"/><Relationship Id="rId30" Type="http://schemas.openxmlformats.org/officeDocument/2006/relationships/image" Target="../media/image120.wmf"/><Relationship Id="rId35" Type="http://schemas.openxmlformats.org/officeDocument/2006/relationships/oleObject" Target="../embeddings/oleObject94.bin"/><Relationship Id="rId43" Type="http://schemas.openxmlformats.org/officeDocument/2006/relationships/oleObject" Target="../embeddings/oleObject98.bin"/><Relationship Id="rId48" Type="http://schemas.openxmlformats.org/officeDocument/2006/relationships/image" Target="../media/image129.wmf"/><Relationship Id="rId8" Type="http://schemas.openxmlformats.org/officeDocument/2006/relationships/image" Target="../media/image109.wmf"/><Relationship Id="rId3" Type="http://schemas.openxmlformats.org/officeDocument/2006/relationships/oleObject" Target="../embeddings/oleObject78.bin"/><Relationship Id="rId12" Type="http://schemas.openxmlformats.org/officeDocument/2006/relationships/image" Target="../media/image111.wmf"/><Relationship Id="rId17" Type="http://schemas.openxmlformats.org/officeDocument/2006/relationships/oleObject" Target="../embeddings/oleObject85.bin"/><Relationship Id="rId25" Type="http://schemas.openxmlformats.org/officeDocument/2006/relationships/oleObject" Target="../embeddings/oleObject89.bin"/><Relationship Id="rId33" Type="http://schemas.openxmlformats.org/officeDocument/2006/relationships/oleObject" Target="../embeddings/oleObject93.bin"/><Relationship Id="rId38" Type="http://schemas.openxmlformats.org/officeDocument/2006/relationships/image" Target="../media/image124.wmf"/><Relationship Id="rId46" Type="http://schemas.openxmlformats.org/officeDocument/2006/relationships/image" Target="../media/image128.wmf"/><Relationship Id="rId20" Type="http://schemas.openxmlformats.org/officeDocument/2006/relationships/image" Target="../media/image115.wmf"/><Relationship Id="rId41" Type="http://schemas.openxmlformats.org/officeDocument/2006/relationships/oleObject" Target="../embeddings/oleObject97.bin"/><Relationship Id="rId1" Type="http://schemas.openxmlformats.org/officeDocument/2006/relationships/vmlDrawing" Target="../drawings/vmlDrawing40.vml"/><Relationship Id="rId6" Type="http://schemas.openxmlformats.org/officeDocument/2006/relationships/image" Target="../media/image108.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35.emf"/><Relationship Id="rId18" Type="http://schemas.openxmlformats.org/officeDocument/2006/relationships/oleObject" Target="../embeddings/oleObject109.bin"/><Relationship Id="rId3" Type="http://schemas.openxmlformats.org/officeDocument/2006/relationships/notesSlide" Target="../notesSlides/notesSlide1.xml"/><Relationship Id="rId21" Type="http://schemas.openxmlformats.org/officeDocument/2006/relationships/image" Target="../media/image139.wmf"/><Relationship Id="rId7" Type="http://schemas.openxmlformats.org/officeDocument/2006/relationships/image" Target="../media/image132.emf"/><Relationship Id="rId12" Type="http://schemas.openxmlformats.org/officeDocument/2006/relationships/oleObject" Target="../embeddings/oleObject106.bin"/><Relationship Id="rId17" Type="http://schemas.openxmlformats.org/officeDocument/2006/relationships/image" Target="../media/image137.wmf"/><Relationship Id="rId2" Type="http://schemas.openxmlformats.org/officeDocument/2006/relationships/slideLayout" Target="../slideLayouts/slideLayout4.xml"/><Relationship Id="rId16" Type="http://schemas.openxmlformats.org/officeDocument/2006/relationships/oleObject" Target="../embeddings/oleObject108.bin"/><Relationship Id="rId20" Type="http://schemas.openxmlformats.org/officeDocument/2006/relationships/oleObject" Target="../embeddings/oleObject110.bin"/><Relationship Id="rId1" Type="http://schemas.openxmlformats.org/officeDocument/2006/relationships/vmlDrawing" Target="../drawings/vmlDrawing41.vml"/><Relationship Id="rId6" Type="http://schemas.openxmlformats.org/officeDocument/2006/relationships/oleObject" Target="../embeddings/oleObject103.bin"/><Relationship Id="rId11" Type="http://schemas.openxmlformats.org/officeDocument/2006/relationships/image" Target="../media/image134.emf"/><Relationship Id="rId5" Type="http://schemas.openxmlformats.org/officeDocument/2006/relationships/image" Target="../media/image131.emf"/><Relationship Id="rId15" Type="http://schemas.openxmlformats.org/officeDocument/2006/relationships/image" Target="../media/image136.wmf"/><Relationship Id="rId23" Type="http://schemas.openxmlformats.org/officeDocument/2006/relationships/image" Target="../media/image140.wmf"/><Relationship Id="rId10" Type="http://schemas.openxmlformats.org/officeDocument/2006/relationships/oleObject" Target="../embeddings/oleObject105.bin"/><Relationship Id="rId19" Type="http://schemas.openxmlformats.org/officeDocument/2006/relationships/image" Target="../media/image138.wmf"/><Relationship Id="rId4" Type="http://schemas.openxmlformats.org/officeDocument/2006/relationships/oleObject" Target="../embeddings/oleObject102.bin"/><Relationship Id="rId9" Type="http://schemas.openxmlformats.org/officeDocument/2006/relationships/image" Target="../media/image133.emf"/><Relationship Id="rId14" Type="http://schemas.openxmlformats.org/officeDocument/2006/relationships/oleObject" Target="../embeddings/oleObject107.bin"/><Relationship Id="rId22" Type="http://schemas.openxmlformats.org/officeDocument/2006/relationships/oleObject" Target="../embeddings/oleObject111.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43.emf"/><Relationship Id="rId13" Type="http://schemas.openxmlformats.org/officeDocument/2006/relationships/oleObject" Target="../embeddings/oleObject117.bin"/><Relationship Id="rId18" Type="http://schemas.openxmlformats.org/officeDocument/2006/relationships/image" Target="../media/image148.emf"/><Relationship Id="rId26" Type="http://schemas.openxmlformats.org/officeDocument/2006/relationships/image" Target="../media/image152.emf"/><Relationship Id="rId3" Type="http://schemas.openxmlformats.org/officeDocument/2006/relationships/oleObject" Target="../embeddings/oleObject112.bin"/><Relationship Id="rId21" Type="http://schemas.openxmlformats.org/officeDocument/2006/relationships/oleObject" Target="../embeddings/oleObject121.bin"/><Relationship Id="rId7" Type="http://schemas.openxmlformats.org/officeDocument/2006/relationships/oleObject" Target="../embeddings/oleObject114.bin"/><Relationship Id="rId12" Type="http://schemas.openxmlformats.org/officeDocument/2006/relationships/image" Target="../media/image145.emf"/><Relationship Id="rId17" Type="http://schemas.openxmlformats.org/officeDocument/2006/relationships/oleObject" Target="../embeddings/oleObject119.bin"/><Relationship Id="rId25" Type="http://schemas.openxmlformats.org/officeDocument/2006/relationships/oleObject" Target="../embeddings/oleObject123.bin"/><Relationship Id="rId2" Type="http://schemas.openxmlformats.org/officeDocument/2006/relationships/slideLayout" Target="../slideLayouts/slideLayout4.xml"/><Relationship Id="rId16" Type="http://schemas.openxmlformats.org/officeDocument/2006/relationships/image" Target="../media/image147.emf"/><Relationship Id="rId20" Type="http://schemas.openxmlformats.org/officeDocument/2006/relationships/image" Target="../media/image149.emf"/><Relationship Id="rId29" Type="http://schemas.openxmlformats.org/officeDocument/2006/relationships/oleObject" Target="../embeddings/oleObject125.bin"/><Relationship Id="rId1" Type="http://schemas.openxmlformats.org/officeDocument/2006/relationships/vmlDrawing" Target="../drawings/vmlDrawing42.vml"/><Relationship Id="rId6" Type="http://schemas.openxmlformats.org/officeDocument/2006/relationships/image" Target="../media/image142.emf"/><Relationship Id="rId11" Type="http://schemas.openxmlformats.org/officeDocument/2006/relationships/oleObject" Target="../embeddings/oleObject116.bin"/><Relationship Id="rId24" Type="http://schemas.openxmlformats.org/officeDocument/2006/relationships/image" Target="../media/image151.emf"/><Relationship Id="rId5" Type="http://schemas.openxmlformats.org/officeDocument/2006/relationships/oleObject" Target="../embeddings/oleObject113.bin"/><Relationship Id="rId15" Type="http://schemas.openxmlformats.org/officeDocument/2006/relationships/oleObject" Target="../embeddings/oleObject118.bin"/><Relationship Id="rId23" Type="http://schemas.openxmlformats.org/officeDocument/2006/relationships/oleObject" Target="../embeddings/oleObject122.bin"/><Relationship Id="rId28" Type="http://schemas.openxmlformats.org/officeDocument/2006/relationships/image" Target="../media/image153.emf"/><Relationship Id="rId10" Type="http://schemas.openxmlformats.org/officeDocument/2006/relationships/image" Target="../media/image144.emf"/><Relationship Id="rId19" Type="http://schemas.openxmlformats.org/officeDocument/2006/relationships/oleObject" Target="../embeddings/oleObject120.bin"/><Relationship Id="rId4" Type="http://schemas.openxmlformats.org/officeDocument/2006/relationships/image" Target="../media/image141.emf"/><Relationship Id="rId9" Type="http://schemas.openxmlformats.org/officeDocument/2006/relationships/oleObject" Target="../embeddings/oleObject115.bin"/><Relationship Id="rId14" Type="http://schemas.openxmlformats.org/officeDocument/2006/relationships/image" Target="../media/image146.emf"/><Relationship Id="rId22" Type="http://schemas.openxmlformats.org/officeDocument/2006/relationships/image" Target="../media/image150.emf"/><Relationship Id="rId27" Type="http://schemas.openxmlformats.org/officeDocument/2006/relationships/oleObject" Target="../embeddings/oleObject124.bin"/><Relationship Id="rId30" Type="http://schemas.openxmlformats.org/officeDocument/2006/relationships/image" Target="../media/image154.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11.xml"/><Relationship Id="rId1" Type="http://schemas.openxmlformats.org/officeDocument/2006/relationships/vmlDrawing" Target="../drawings/vmlDrawing43.vml"/><Relationship Id="rId6" Type="http://schemas.openxmlformats.org/officeDocument/2006/relationships/image" Target="../media/image156.wmf"/><Relationship Id="rId5" Type="http://schemas.openxmlformats.org/officeDocument/2006/relationships/oleObject" Target="../embeddings/oleObject127.bin"/><Relationship Id="rId4" Type="http://schemas.openxmlformats.org/officeDocument/2006/relationships/image" Target="../media/image155.wmf"/></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11.xml"/><Relationship Id="rId1" Type="http://schemas.openxmlformats.org/officeDocument/2006/relationships/vmlDrawing" Target="../drawings/vmlDrawing44.vml"/><Relationship Id="rId6" Type="http://schemas.openxmlformats.org/officeDocument/2006/relationships/image" Target="../media/image158.wmf"/><Relationship Id="rId5" Type="http://schemas.openxmlformats.org/officeDocument/2006/relationships/oleObject" Target="../embeddings/oleObject129.bin"/><Relationship Id="rId4" Type="http://schemas.openxmlformats.org/officeDocument/2006/relationships/image" Target="../media/image157.wmf"/></Relationships>
</file>

<file path=ppt/slides/_rels/slide61.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62.emf"/><Relationship Id="rId13" Type="http://schemas.openxmlformats.org/officeDocument/2006/relationships/oleObject" Target="../embeddings/oleObject135.bin"/><Relationship Id="rId18" Type="http://schemas.openxmlformats.org/officeDocument/2006/relationships/image" Target="../media/image167.emf"/><Relationship Id="rId26" Type="http://schemas.openxmlformats.org/officeDocument/2006/relationships/image" Target="../media/image171.emf"/><Relationship Id="rId3" Type="http://schemas.openxmlformats.org/officeDocument/2006/relationships/oleObject" Target="../embeddings/oleObject130.bin"/><Relationship Id="rId21" Type="http://schemas.openxmlformats.org/officeDocument/2006/relationships/oleObject" Target="../embeddings/oleObject139.bin"/><Relationship Id="rId7" Type="http://schemas.openxmlformats.org/officeDocument/2006/relationships/oleObject" Target="../embeddings/oleObject132.bin"/><Relationship Id="rId12" Type="http://schemas.openxmlformats.org/officeDocument/2006/relationships/image" Target="../media/image164.emf"/><Relationship Id="rId17" Type="http://schemas.openxmlformats.org/officeDocument/2006/relationships/oleObject" Target="../embeddings/oleObject137.bin"/><Relationship Id="rId25" Type="http://schemas.openxmlformats.org/officeDocument/2006/relationships/oleObject" Target="../embeddings/oleObject141.bin"/><Relationship Id="rId2" Type="http://schemas.openxmlformats.org/officeDocument/2006/relationships/slideLayout" Target="../slideLayouts/slideLayout4.xml"/><Relationship Id="rId16" Type="http://schemas.openxmlformats.org/officeDocument/2006/relationships/image" Target="../media/image166.emf"/><Relationship Id="rId20" Type="http://schemas.openxmlformats.org/officeDocument/2006/relationships/image" Target="../media/image168.emf"/><Relationship Id="rId1" Type="http://schemas.openxmlformats.org/officeDocument/2006/relationships/vmlDrawing" Target="../drawings/vmlDrawing45.vml"/><Relationship Id="rId6" Type="http://schemas.openxmlformats.org/officeDocument/2006/relationships/image" Target="../media/image161.emf"/><Relationship Id="rId11" Type="http://schemas.openxmlformats.org/officeDocument/2006/relationships/oleObject" Target="../embeddings/oleObject134.bin"/><Relationship Id="rId24" Type="http://schemas.openxmlformats.org/officeDocument/2006/relationships/image" Target="../media/image170.emf"/><Relationship Id="rId5" Type="http://schemas.openxmlformats.org/officeDocument/2006/relationships/oleObject" Target="../embeddings/oleObject131.bin"/><Relationship Id="rId15" Type="http://schemas.openxmlformats.org/officeDocument/2006/relationships/oleObject" Target="../embeddings/oleObject136.bin"/><Relationship Id="rId23" Type="http://schemas.openxmlformats.org/officeDocument/2006/relationships/oleObject" Target="../embeddings/oleObject140.bin"/><Relationship Id="rId10" Type="http://schemas.openxmlformats.org/officeDocument/2006/relationships/image" Target="../media/image163.emf"/><Relationship Id="rId19" Type="http://schemas.openxmlformats.org/officeDocument/2006/relationships/oleObject" Target="../embeddings/oleObject138.bin"/><Relationship Id="rId4" Type="http://schemas.openxmlformats.org/officeDocument/2006/relationships/image" Target="../media/image160.emf"/><Relationship Id="rId9" Type="http://schemas.openxmlformats.org/officeDocument/2006/relationships/oleObject" Target="../embeddings/oleObject133.bin"/><Relationship Id="rId14" Type="http://schemas.openxmlformats.org/officeDocument/2006/relationships/image" Target="../media/image165.emf"/><Relationship Id="rId22" Type="http://schemas.openxmlformats.org/officeDocument/2006/relationships/image" Target="../media/image169.emf"/></Relationships>
</file>

<file path=ppt/slides/_rels/slide64.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slideLayout" Target="../slideLayouts/slideLayout4.xml"/><Relationship Id="rId1" Type="http://schemas.openxmlformats.org/officeDocument/2006/relationships/vmlDrawing" Target="../drawings/vmlDrawing46.vml"/><Relationship Id="rId6" Type="http://schemas.openxmlformats.org/officeDocument/2006/relationships/image" Target="../media/image172.wmf"/><Relationship Id="rId5" Type="http://schemas.openxmlformats.org/officeDocument/2006/relationships/oleObject" Target="../embeddings/oleObject142.bin"/><Relationship Id="rId4" Type="http://schemas.openxmlformats.org/officeDocument/2006/relationships/image" Target="../media/image174.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76.emf"/><Relationship Id="rId5" Type="http://schemas.openxmlformats.org/officeDocument/2006/relationships/oleObject" Target="../embeddings/oleObject144.bin"/><Relationship Id="rId4" Type="http://schemas.openxmlformats.org/officeDocument/2006/relationships/image" Target="../media/image175.emf"/></Relationships>
</file>

<file path=ppt/slides/_rels/slide66.xml.rels><?xml version="1.0" encoding="UTF-8" standalone="yes"?>
<Relationships xmlns="http://schemas.openxmlformats.org/package/2006/relationships"><Relationship Id="rId3" Type="http://schemas.openxmlformats.org/officeDocument/2006/relationships/image" Target="../media/image440.png"/><Relationship Id="rId7" Type="http://schemas.openxmlformats.org/officeDocument/2006/relationships/image" Target="../media/image178.wmf"/><Relationship Id="rId2" Type="http://schemas.openxmlformats.org/officeDocument/2006/relationships/slideLayout" Target="../slideLayouts/slideLayout10.xml"/><Relationship Id="rId1" Type="http://schemas.openxmlformats.org/officeDocument/2006/relationships/vmlDrawing" Target="../drawings/vmlDrawing48.vml"/><Relationship Id="rId6" Type="http://schemas.openxmlformats.org/officeDocument/2006/relationships/oleObject" Target="../embeddings/oleObject146.bin"/><Relationship Id="rId5" Type="http://schemas.openxmlformats.org/officeDocument/2006/relationships/image" Target="../media/image177.emf"/><Relationship Id="rId4" Type="http://schemas.openxmlformats.org/officeDocument/2006/relationships/oleObject" Target="../embeddings/oleObject145.bin"/></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180.wmf"/><Relationship Id="rId2" Type="http://schemas.openxmlformats.org/officeDocument/2006/relationships/slideLayout" Target="../slideLayouts/slideLayout12.xml"/><Relationship Id="rId1" Type="http://schemas.openxmlformats.org/officeDocument/2006/relationships/vmlDrawing" Target="../drawings/vmlDrawing49.vml"/><Relationship Id="rId6" Type="http://schemas.openxmlformats.org/officeDocument/2006/relationships/oleObject" Target="../embeddings/oleObject148.bin"/><Relationship Id="rId5" Type="http://schemas.openxmlformats.org/officeDocument/2006/relationships/image" Target="../media/image179.emf"/><Relationship Id="rId4" Type="http://schemas.openxmlformats.org/officeDocument/2006/relationships/oleObject" Target="../embeddings/oleObject147.bin"/></Relationships>
</file>

<file path=ppt/slides/_rels/slide68.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11.xml"/><Relationship Id="rId1" Type="http://schemas.openxmlformats.org/officeDocument/2006/relationships/vmlDrawing" Target="../drawings/vmlDrawing50.vml"/><Relationship Id="rId6" Type="http://schemas.openxmlformats.org/officeDocument/2006/relationships/image" Target="../media/image182.wmf"/><Relationship Id="rId5" Type="http://schemas.openxmlformats.org/officeDocument/2006/relationships/oleObject" Target="../embeddings/oleObject150.bin"/><Relationship Id="rId10" Type="http://schemas.openxmlformats.org/officeDocument/2006/relationships/image" Target="../media/image184.wmf"/><Relationship Id="rId4" Type="http://schemas.openxmlformats.org/officeDocument/2006/relationships/image" Target="../media/image181.emf"/><Relationship Id="rId9" Type="http://schemas.openxmlformats.org/officeDocument/2006/relationships/oleObject" Target="../embeddings/oleObject152.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0.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70.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86.wmf"/><Relationship Id="rId5" Type="http://schemas.openxmlformats.org/officeDocument/2006/relationships/oleObject" Target="../embeddings/oleObject154.bin"/><Relationship Id="rId4" Type="http://schemas.openxmlformats.org/officeDocument/2006/relationships/image" Target="../media/image185.wmf"/></Relationships>
</file>

<file path=ppt/slides/_rels/slide71.xml.rels><?xml version="1.0" encoding="UTF-8" standalone="yes"?>
<Relationships xmlns="http://schemas.openxmlformats.org/package/2006/relationships"><Relationship Id="rId8" Type="http://schemas.openxmlformats.org/officeDocument/2006/relationships/image" Target="../media/image190.emf"/><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86.wmf"/><Relationship Id="rId2" Type="http://schemas.openxmlformats.org/officeDocument/2006/relationships/slideLayout" Target="../slideLayouts/slideLayout10.xml"/><Relationship Id="rId1" Type="http://schemas.openxmlformats.org/officeDocument/2006/relationships/vmlDrawing" Target="../drawings/vmlDrawing52.vml"/><Relationship Id="rId6" Type="http://schemas.openxmlformats.org/officeDocument/2006/relationships/image" Target="../media/image189.emf"/><Relationship Id="rId11" Type="http://schemas.openxmlformats.org/officeDocument/2006/relationships/oleObject" Target="../embeddings/oleObject160.bin"/><Relationship Id="rId5" Type="http://schemas.openxmlformats.org/officeDocument/2006/relationships/oleObject" Target="../embeddings/oleObject157.bin"/><Relationship Id="rId10" Type="http://schemas.openxmlformats.org/officeDocument/2006/relationships/image" Target="../media/image191.emf"/><Relationship Id="rId4" Type="http://schemas.openxmlformats.org/officeDocument/2006/relationships/image" Target="../media/image188.emf"/><Relationship Id="rId9" Type="http://schemas.openxmlformats.org/officeDocument/2006/relationships/oleObject" Target="../embeddings/oleObject159.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11.xml"/><Relationship Id="rId1" Type="http://schemas.openxmlformats.org/officeDocument/2006/relationships/vmlDrawing" Target="../drawings/vmlDrawing53.vml"/><Relationship Id="rId6" Type="http://schemas.openxmlformats.org/officeDocument/2006/relationships/image" Target="../media/image193.wmf"/><Relationship Id="rId5" Type="http://schemas.openxmlformats.org/officeDocument/2006/relationships/oleObject" Target="../embeddings/oleObject162.bin"/><Relationship Id="rId4" Type="http://schemas.openxmlformats.org/officeDocument/2006/relationships/image" Target="../media/image192.wmf"/></Relationships>
</file>

<file path=ppt/slides/_rels/slide73.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oleObject" Target="../embeddings/oleObject168.bin"/><Relationship Id="rId18" Type="http://schemas.openxmlformats.org/officeDocument/2006/relationships/image" Target="../media/image201.w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198.wmf"/><Relationship Id="rId17" Type="http://schemas.openxmlformats.org/officeDocument/2006/relationships/oleObject" Target="../embeddings/oleObject170.bin"/><Relationship Id="rId2" Type="http://schemas.openxmlformats.org/officeDocument/2006/relationships/slideLayout" Target="../slideLayouts/slideLayout13.xml"/><Relationship Id="rId16" Type="http://schemas.openxmlformats.org/officeDocument/2006/relationships/image" Target="../media/image200.wmf"/><Relationship Id="rId1" Type="http://schemas.openxmlformats.org/officeDocument/2006/relationships/vmlDrawing" Target="../drawings/vmlDrawing54.vml"/><Relationship Id="rId6" Type="http://schemas.openxmlformats.org/officeDocument/2006/relationships/image" Target="../media/image195.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166.bin"/><Relationship Id="rId14" Type="http://schemas.openxmlformats.org/officeDocument/2006/relationships/image" Target="../media/image199.wmf"/></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10.xml"/><Relationship Id="rId1" Type="http://schemas.openxmlformats.org/officeDocument/2006/relationships/vmlDrawing" Target="../drawings/vmlDrawing55.vml"/><Relationship Id="rId6" Type="http://schemas.openxmlformats.org/officeDocument/2006/relationships/image" Target="../media/image203.emf"/><Relationship Id="rId5" Type="http://schemas.openxmlformats.org/officeDocument/2006/relationships/oleObject" Target="../embeddings/oleObject172.bin"/><Relationship Id="rId4" Type="http://schemas.openxmlformats.org/officeDocument/2006/relationships/image" Target="../media/image202.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205.emf"/><Relationship Id="rId5" Type="http://schemas.openxmlformats.org/officeDocument/2006/relationships/oleObject" Target="../embeddings/oleObject174.bin"/><Relationship Id="rId4" Type="http://schemas.openxmlformats.org/officeDocument/2006/relationships/image" Target="../media/image204.emf"/></Relationships>
</file>

<file path=ppt/slides/_rels/slide77.xml.rels><?xml version="1.0" encoding="UTF-8" standalone="yes"?>
<Relationships xmlns="http://schemas.openxmlformats.org/package/2006/relationships"><Relationship Id="rId8" Type="http://schemas.openxmlformats.org/officeDocument/2006/relationships/image" Target="../media/image208.emf"/><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210.emf"/><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207.e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209.emf"/><Relationship Id="rId4" Type="http://schemas.openxmlformats.org/officeDocument/2006/relationships/image" Target="../media/image206.emf"/><Relationship Id="rId9" Type="http://schemas.openxmlformats.org/officeDocument/2006/relationships/oleObject" Target="../embeddings/oleObject178.bin"/></Relationships>
</file>

<file path=ppt/slides/_rels/slide78.xml.rels><?xml version="1.0" encoding="UTF-8" standalone="yes"?>
<Relationships xmlns="http://schemas.openxmlformats.org/package/2006/relationships"><Relationship Id="rId3" Type="http://schemas.openxmlformats.org/officeDocument/2006/relationships/image" Target="../media/image212.emf"/><Relationship Id="rId2" Type="http://schemas.openxmlformats.org/officeDocument/2006/relationships/image" Target="../media/image211.emf"/><Relationship Id="rId1" Type="http://schemas.openxmlformats.org/officeDocument/2006/relationships/slideLayout" Target="../slideLayouts/slideLayout2.xml"/><Relationship Id="rId4" Type="http://schemas.openxmlformats.org/officeDocument/2006/relationships/image" Target="../media/image213.emf"/></Relationships>
</file>

<file path=ppt/slides/_rels/slide79.xml.rels><?xml version="1.0" encoding="UTF-8" standalone="yes"?>
<Relationships xmlns="http://schemas.openxmlformats.org/package/2006/relationships"><Relationship Id="rId3" Type="http://schemas.openxmlformats.org/officeDocument/2006/relationships/image" Target="../media/image215.emf"/><Relationship Id="rId2" Type="http://schemas.openxmlformats.org/officeDocument/2006/relationships/image" Target="../media/image214.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216.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10.xml"/><Relationship Id="rId1" Type="http://schemas.openxmlformats.org/officeDocument/2006/relationships/vmlDrawing" Target="../drawings/vmlDrawing59.vml"/><Relationship Id="rId6" Type="http://schemas.openxmlformats.org/officeDocument/2006/relationships/image" Target="../media/image218.emf"/><Relationship Id="rId5" Type="http://schemas.openxmlformats.org/officeDocument/2006/relationships/oleObject" Target="../embeddings/oleObject182.bin"/><Relationship Id="rId4" Type="http://schemas.openxmlformats.org/officeDocument/2006/relationships/image" Target="../media/image217.emf"/></Relationships>
</file>

<file path=ppt/slides/_rels/slide82.x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oleObject" Target="../embeddings/oleObject183.bin"/><Relationship Id="rId7" Type="http://schemas.openxmlformats.org/officeDocument/2006/relationships/oleObject" Target="../embeddings/oleObject185.bin"/><Relationship Id="rId2" Type="http://schemas.openxmlformats.org/officeDocument/2006/relationships/slideLayout" Target="../slideLayouts/slideLayout11.xml"/><Relationship Id="rId1" Type="http://schemas.openxmlformats.org/officeDocument/2006/relationships/vmlDrawing" Target="../drawings/vmlDrawing60.vml"/><Relationship Id="rId6" Type="http://schemas.openxmlformats.org/officeDocument/2006/relationships/image" Target="../media/image220.wmf"/><Relationship Id="rId5" Type="http://schemas.openxmlformats.org/officeDocument/2006/relationships/oleObject" Target="../embeddings/oleObject184.bin"/><Relationship Id="rId4" Type="http://schemas.openxmlformats.org/officeDocument/2006/relationships/image" Target="../media/image219.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2.xml"/><Relationship Id="rId1" Type="http://schemas.openxmlformats.org/officeDocument/2006/relationships/vmlDrawing" Target="../drawings/vmlDrawing61.vml"/><Relationship Id="rId4" Type="http://schemas.openxmlformats.org/officeDocument/2006/relationships/image" Target="../media/image222.wmf"/></Relationships>
</file>

<file path=ppt/slides/_rels/slide84.xml.rels><?xml version="1.0" encoding="UTF-8" standalone="yes"?>
<Relationships xmlns="http://schemas.openxmlformats.org/package/2006/relationships"><Relationship Id="rId2" Type="http://schemas.openxmlformats.org/officeDocument/2006/relationships/image" Target="../media/image2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25.emf"/><Relationship Id="rId2" Type="http://schemas.openxmlformats.org/officeDocument/2006/relationships/image" Target="../media/image224.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227.emf"/><Relationship Id="rId5" Type="http://schemas.openxmlformats.org/officeDocument/2006/relationships/oleObject" Target="../embeddings/oleObject188.bin"/><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190.bin"/></Relationships>
</file>

<file path=ppt/slides/_rels/slide87.xml.rels><?xml version="1.0" encoding="UTF-8" standalone="yes"?>
<Relationships xmlns="http://schemas.openxmlformats.org/package/2006/relationships"><Relationship Id="rId8" Type="http://schemas.openxmlformats.org/officeDocument/2006/relationships/image" Target="../media/image232.wmf"/><Relationship Id="rId3" Type="http://schemas.openxmlformats.org/officeDocument/2006/relationships/oleObject" Target="../embeddings/oleObject191.bin"/><Relationship Id="rId7" Type="http://schemas.openxmlformats.org/officeDocument/2006/relationships/oleObject" Target="../embeddings/oleObject193.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231.wmf"/><Relationship Id="rId5" Type="http://schemas.openxmlformats.org/officeDocument/2006/relationships/oleObject" Target="../embeddings/oleObject192.bin"/><Relationship Id="rId10" Type="http://schemas.openxmlformats.org/officeDocument/2006/relationships/image" Target="../media/image233.wmf"/><Relationship Id="rId4" Type="http://schemas.openxmlformats.org/officeDocument/2006/relationships/image" Target="../media/image230.wmf"/><Relationship Id="rId9" Type="http://schemas.openxmlformats.org/officeDocument/2006/relationships/oleObject" Target="../embeddings/oleObject194.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10.xml"/><Relationship Id="rId1" Type="http://schemas.openxmlformats.org/officeDocument/2006/relationships/vmlDrawing" Target="../drawings/vmlDrawing64.vml"/><Relationship Id="rId4" Type="http://schemas.openxmlformats.org/officeDocument/2006/relationships/image" Target="../media/image234.wmf"/></Relationships>
</file>

<file path=ppt/slides/_rels/slide89.xml.rels><?xml version="1.0" encoding="UTF-8" standalone="yes"?>
<Relationships xmlns="http://schemas.openxmlformats.org/package/2006/relationships"><Relationship Id="rId8" Type="http://schemas.openxmlformats.org/officeDocument/2006/relationships/image" Target="../media/image237.w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11.xml"/><Relationship Id="rId1" Type="http://schemas.openxmlformats.org/officeDocument/2006/relationships/vmlDrawing" Target="../drawings/vmlDrawing65.vml"/><Relationship Id="rId6" Type="http://schemas.openxmlformats.org/officeDocument/2006/relationships/image" Target="../media/image236.wmf"/><Relationship Id="rId5" Type="http://schemas.openxmlformats.org/officeDocument/2006/relationships/oleObject" Target="../embeddings/oleObject197.bin"/><Relationship Id="rId4" Type="http://schemas.openxmlformats.org/officeDocument/2006/relationships/image" Target="../media/image23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0.xml"/><Relationship Id="rId1" Type="http://schemas.openxmlformats.org/officeDocument/2006/relationships/vmlDrawing" Target="../drawings/vmlDrawing7.vml"/><Relationship Id="rId5" Type="http://schemas.openxmlformats.org/officeDocument/2006/relationships/image" Target="NULL"/><Relationship Id="rId4" Type="http://schemas.openxmlformats.org/officeDocument/2006/relationships/image" Target="../media/image16.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10.xml"/><Relationship Id="rId1" Type="http://schemas.openxmlformats.org/officeDocument/2006/relationships/vmlDrawing" Target="../drawings/vmlDrawing66.vml"/><Relationship Id="rId4" Type="http://schemas.openxmlformats.org/officeDocument/2006/relationships/image" Target="../media/image238.wmf"/></Relationships>
</file>

<file path=ppt/slides/_rels/slide9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9.png"/><Relationship Id="rId1" Type="http://schemas.openxmlformats.org/officeDocument/2006/relationships/slideLayout" Target="../slideLayouts/slideLayout2.xml"/><Relationship Id="rId5" Type="http://schemas.openxmlformats.org/officeDocument/2006/relationships/image" Target="../media/image242.png"/><Relationship Id="rId4" Type="http://schemas.openxmlformats.org/officeDocument/2006/relationships/image" Target="../media/image24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11.xml"/><Relationship Id="rId1" Type="http://schemas.openxmlformats.org/officeDocument/2006/relationships/vmlDrawing" Target="../drawings/vmlDrawing67.vml"/><Relationship Id="rId6" Type="http://schemas.openxmlformats.org/officeDocument/2006/relationships/image" Target="../media/image244.wmf"/><Relationship Id="rId5" Type="http://schemas.openxmlformats.org/officeDocument/2006/relationships/oleObject" Target="../embeddings/oleObject201.bin"/><Relationship Id="rId4" Type="http://schemas.openxmlformats.org/officeDocument/2006/relationships/image" Target="../media/image243.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10.xml"/><Relationship Id="rId1" Type="http://schemas.openxmlformats.org/officeDocument/2006/relationships/vmlDrawing" Target="../drawings/vmlDrawing68.vml"/><Relationship Id="rId4" Type="http://schemas.openxmlformats.org/officeDocument/2006/relationships/image" Target="../media/image245.wmf"/></Relationships>
</file>

<file path=ppt/slides/_rels/slide95.xml.rels><?xml version="1.0" encoding="UTF-8" standalone="yes"?>
<Relationships xmlns="http://schemas.openxmlformats.org/package/2006/relationships"><Relationship Id="rId2" Type="http://schemas.openxmlformats.org/officeDocument/2006/relationships/image" Target="../media/image246.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10.xml"/><Relationship Id="rId1" Type="http://schemas.openxmlformats.org/officeDocument/2006/relationships/vmlDrawing" Target="../drawings/vmlDrawing69.vml"/><Relationship Id="rId4" Type="http://schemas.openxmlformats.org/officeDocument/2006/relationships/image" Target="../media/image24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23528" y="620688"/>
                <a:ext cx="8363272" cy="5386412"/>
              </a:xfrm>
            </p:spPr>
            <p:txBody>
              <a:bodyPr/>
              <a:lstStyle/>
              <a:p>
                <a:pPr>
                  <a:spcAft>
                    <a:spcPts val="1200"/>
                  </a:spcAft>
                </a:pPr>
                <a14:m>
                  <m:oMath xmlns:m="http://schemas.openxmlformats.org/officeDocument/2006/math">
                    <m:r>
                      <a:rPr lang="en-US" altLang="zh-CN" sz="2400" i="1" smtClean="0">
                        <a:latin typeface="Cambria Math" panose="02040503050406030204" pitchFamily="18" charset="0"/>
                      </a:rPr>
                      <m:t>𝑑𝑁</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𝑁𝑛𝑡𝑑</m:t>
                    </m:r>
                    <m:r>
                      <a:rPr lang="en-US" altLang="zh-CN" sz="2400" i="1" smtClean="0">
                        <a:latin typeface="Cambria Math" panose="02040503050406030204" pitchFamily="18" charset="0"/>
                      </a:rPr>
                      <m:t>𝜎</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𝑁𝑛𝑡</m:t>
                    </m:r>
                    <m:r>
                      <a:rPr lang="en-US" altLang="zh-CN" sz="2400" i="1" smtClean="0">
                        <a:latin typeface="Cambria Math" panose="02040503050406030204" pitchFamily="18" charset="0"/>
                      </a:rPr>
                      <m:t> ⋅2</m:t>
                    </m:r>
                    <m:r>
                      <a:rPr lang="en-US" altLang="zh-CN" sz="2400" i="1" smtClean="0">
                        <a:latin typeface="Cambria Math" panose="02040503050406030204" pitchFamily="18" charset="0"/>
                      </a:rPr>
                      <m:t>𝜋</m:t>
                    </m:r>
                    <m:r>
                      <a:rPr lang="en-US" altLang="zh-CN" sz="2400" i="1" smtClean="0">
                        <a:latin typeface="Cambria Math" panose="02040503050406030204" pitchFamily="18" charset="0"/>
                      </a:rPr>
                      <m:t>𝑏</m:t>
                    </m:r>
                    <m:r>
                      <m:rPr>
                        <m:sty m:val="p"/>
                      </m:rPr>
                      <a:rPr lang="en-US" altLang="zh-CN" sz="2400">
                        <a:latin typeface="Cambria Math" panose="02040503050406030204" pitchFamily="18" charset="0"/>
                      </a:rPr>
                      <m:t>d</m:t>
                    </m:r>
                    <m:r>
                      <a:rPr lang="en-US" altLang="zh-CN" sz="2400" i="1">
                        <a:latin typeface="Cambria Math" panose="02040503050406030204" pitchFamily="18" charset="0"/>
                      </a:rPr>
                      <m:t>𝑏</m:t>
                    </m:r>
                    <m:r>
                      <a:rPr lang="en-US" altLang="zh-CN" sz="2400" i="1">
                        <a:latin typeface="Cambria Math" panose="02040503050406030204" pitchFamily="18" charset="0"/>
                      </a:rPr>
                      <m:t>=</m:t>
                    </m:r>
                    <m:r>
                      <a:rPr lang="en-US" altLang="zh-CN" sz="2400" i="1">
                        <a:latin typeface="Cambria Math" panose="02040503050406030204" pitchFamily="18" charset="0"/>
                      </a:rPr>
                      <m:t>𝑁𝑛𝑡</m:t>
                    </m:r>
                    <m:sSup>
                      <m:sSupPr>
                        <m:ctrlPr>
                          <a:rPr lang="zh-CN" altLang="zh-CN" sz="2400" i="1">
                            <a:latin typeface="Cambria Math" panose="02040503050406030204" pitchFamily="18" charset="0"/>
                          </a:rPr>
                        </m:ctrlPr>
                      </m:sSupPr>
                      <m:e>
                        <m:d>
                          <m:dPr>
                            <m:ctrlPr>
                              <a:rPr lang="zh-CN" altLang="zh-CN" sz="2400" i="1">
                                <a:latin typeface="Cambria Math" panose="02040503050406030204" pitchFamily="18" charset="0"/>
                              </a:rPr>
                            </m:ctrlPr>
                          </m:dPr>
                          <m:e>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𝑎</m:t>
                                </m:r>
                              </m:num>
                              <m:den>
                                <m:r>
                                  <a:rPr lang="en-US" altLang="zh-CN" sz="2400" i="1">
                                    <a:latin typeface="Cambria Math" panose="02040503050406030204" pitchFamily="18" charset="0"/>
                                  </a:rPr>
                                  <m:t>4</m:t>
                                </m:r>
                              </m:den>
                            </m:f>
                          </m:e>
                        </m:d>
                      </m:e>
                      <m:sup>
                        <m:r>
                          <a:rPr lang="en-US" altLang="zh-CN" sz="2400" i="1">
                            <a:latin typeface="Cambria Math" panose="02040503050406030204" pitchFamily="18" charset="0"/>
                          </a:rPr>
                          <m:t>2</m:t>
                        </m:r>
                      </m:sup>
                    </m:sSup>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𝑑</m:t>
                        </m:r>
                        <m:r>
                          <m:rPr>
                            <m:sty m:val="p"/>
                          </m:rPr>
                          <a:rPr lang="en-US" altLang="zh-CN" sz="2400">
                            <a:latin typeface="Cambria Math" panose="02040503050406030204" pitchFamily="18" charset="0"/>
                          </a:rPr>
                          <m:t>Ω</m:t>
                        </m:r>
                      </m:num>
                      <m:den>
                        <m:func>
                          <m:funcPr>
                            <m:ctrlPr>
                              <a:rPr lang="zh-CN" altLang="zh-CN" sz="2400" i="1">
                                <a:latin typeface="Cambria Math" panose="02040503050406030204" pitchFamily="18" charset="0"/>
                              </a:rPr>
                            </m:ctrlPr>
                          </m:funcPr>
                          <m:fName>
                            <m:sSup>
                              <m:sSupPr>
                                <m:ctrlPr>
                                  <a:rPr lang="zh-CN" altLang="zh-CN" sz="2400" i="1">
                                    <a:latin typeface="Cambria Math" panose="02040503050406030204" pitchFamily="18" charset="0"/>
                                  </a:rPr>
                                </m:ctrlPr>
                              </m:sSupPr>
                              <m:e>
                                <m:r>
                                  <m:rPr>
                                    <m:sty m:val="p"/>
                                  </m:rPr>
                                  <a:rPr lang="en-US" altLang="zh-CN" sz="2400">
                                    <a:latin typeface="Cambria Math" panose="02040503050406030204" pitchFamily="18" charset="0"/>
                                  </a:rPr>
                                  <m:t>sin</m:t>
                                </m:r>
                              </m:e>
                              <m:sup>
                                <m:r>
                                  <a:rPr lang="en-US" altLang="zh-CN" sz="2400">
                                    <a:latin typeface="Cambria Math" panose="02040503050406030204" pitchFamily="18" charset="0"/>
                                  </a:rPr>
                                  <m:t>4</m:t>
                                </m:r>
                              </m:sup>
                            </m:sSup>
                          </m:fName>
                          <m:e>
                            <m:r>
                              <a:rPr lang="en-US" altLang="zh-CN" sz="2400" i="1">
                                <a:latin typeface="Cambria Math" panose="02040503050406030204" pitchFamily="18" charset="0"/>
                              </a:rPr>
                              <m:t>(</m:t>
                            </m:r>
                            <m:r>
                              <a:rPr lang="en-US" altLang="zh-CN" sz="2400" i="1">
                                <a:latin typeface="Cambria Math" panose="02040503050406030204" pitchFamily="18" charset="0"/>
                              </a:rPr>
                              <m:t>𝜃</m:t>
                            </m:r>
                            <m:r>
                              <a:rPr lang="en-US" altLang="zh-CN" sz="2400" i="1">
                                <a:latin typeface="Cambria Math" panose="02040503050406030204" pitchFamily="18" charset="0"/>
                              </a:rPr>
                              <m:t>/2)</m:t>
                            </m:r>
                          </m:e>
                        </m:func>
                      </m:den>
                    </m:f>
                    <m:r>
                      <a:rPr lang="en-US" altLang="zh-CN" sz="2400" i="1">
                        <a:latin typeface="Cambria Math" panose="02040503050406030204" pitchFamily="18" charset="0"/>
                      </a:rPr>
                      <m:t> </m:t>
                    </m:r>
                  </m:oMath>
                </a14:m>
                <a:r>
                  <a:rPr lang="en-US" altLang="zh-CN" sz="2400" dirty="0"/>
                  <a:t> (1</a:t>
                </a:r>
                <a:r>
                  <a:rPr lang="en-US" altLang="zh-CN" sz="2400" dirty="0" smtClean="0"/>
                  <a:t>)</a:t>
                </a:r>
              </a:p>
              <a:p>
                <a:pPr>
                  <a:spcAft>
                    <a:spcPts val="1200"/>
                  </a:spcAft>
                </a:pPr>
                <a:r>
                  <a:rPr lang="en-US" altLang="zh-CN" sz="2400" dirty="0"/>
                  <a:t>                                                    (2</a:t>
                </a:r>
                <a:r>
                  <a:rPr lang="en-US" altLang="zh-CN" sz="2400" dirty="0" smtClean="0"/>
                  <a:t>)</a:t>
                </a:r>
              </a:p>
              <a:p>
                <a:pPr>
                  <a:spcAft>
                    <a:spcPts val="1200"/>
                  </a:spcAft>
                </a:pPr>
                <a14:m>
                  <m:oMath xmlns:m="http://schemas.openxmlformats.org/officeDocument/2006/math">
                    <m:r>
                      <a:rPr lang="en-US" altLang="zh-CN" sz="2400" i="1">
                        <a:latin typeface="Cambria Math" panose="02040503050406030204" pitchFamily="18" charset="0"/>
                      </a:rPr>
                      <m:t>𝑑𝑁</m:t>
                    </m:r>
                    <m:r>
                      <a:rPr lang="en-US" altLang="zh-CN" sz="2400" i="1">
                        <a:latin typeface="Cambria Math" panose="02040503050406030204" pitchFamily="18" charset="0"/>
                      </a:rPr>
                      <m:t>=</m:t>
                    </m:r>
                    <m:r>
                      <a:rPr lang="en-US" altLang="zh-CN" sz="2400" i="1">
                        <a:latin typeface="Cambria Math" panose="02040503050406030204" pitchFamily="18" charset="0"/>
                      </a:rPr>
                      <m:t>𝑁</m:t>
                    </m:r>
                    <m:r>
                      <a:rPr lang="en-US" altLang="zh-CN" sz="2400" i="1">
                        <a:latin typeface="Cambria Math" panose="02040503050406030204" pitchFamily="18" charset="0"/>
                      </a:rPr>
                      <m:t>𝜋</m:t>
                    </m:r>
                    <m:r>
                      <a:rPr lang="en-US" altLang="zh-CN" sz="2400" i="1">
                        <a:latin typeface="Cambria Math" panose="02040503050406030204" pitchFamily="18" charset="0"/>
                      </a:rPr>
                      <m:t>𝑛𝑡</m:t>
                    </m:r>
                    <m:r>
                      <a:rPr lang="en-US" altLang="zh-CN"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𝑏</m:t>
                        </m:r>
                      </m:e>
                      <m:sub>
                        <m:r>
                          <a:rPr lang="en-US" altLang="zh-CN" sz="2400">
                            <a:latin typeface="Cambria Math" panose="02040503050406030204" pitchFamily="18" charset="0"/>
                          </a:rPr>
                          <m:t>60°</m:t>
                        </m:r>
                      </m:sub>
                      <m:sup>
                        <m:r>
                          <a:rPr lang="en-US" altLang="zh-CN" sz="2400" i="1">
                            <a:latin typeface="Cambria Math" panose="02040503050406030204" pitchFamily="18" charset="0"/>
                          </a:rPr>
                          <m:t>2</m:t>
                        </m:r>
                      </m:sup>
                    </m:sSubSup>
                  </m:oMath>
                </a14:m>
                <a:r>
                  <a:rPr lang="en-US" altLang="zh-CN" sz="2400" dirty="0"/>
                  <a:t>-</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𝑏</m:t>
                        </m:r>
                      </m:e>
                      <m:sub>
                        <m:r>
                          <a:rPr lang="en-US" altLang="zh-CN" sz="2400">
                            <a:latin typeface="Cambria Math" panose="02040503050406030204" pitchFamily="18" charset="0"/>
                          </a:rPr>
                          <m:t>90°</m:t>
                        </m:r>
                      </m:sub>
                      <m:sup>
                        <m:r>
                          <a:rPr lang="en-US" altLang="zh-CN" sz="2400" i="1">
                            <a:latin typeface="Cambria Math" panose="02040503050406030204" pitchFamily="18" charset="0"/>
                          </a:rPr>
                          <m:t>2</m:t>
                        </m:r>
                      </m:sup>
                    </m:sSubSup>
                    <m:r>
                      <a:rPr lang="en-US" altLang="zh-CN" sz="2400">
                        <a:latin typeface="Cambria Math" panose="02040503050406030204" pitchFamily="18" charset="0"/>
                      </a:rPr>
                      <m:t>)</m:t>
                    </m:r>
                  </m:oMath>
                </a14:m>
                <a:r>
                  <a:rPr lang="en-US" altLang="zh-CN" sz="2400" dirty="0"/>
                  <a:t>  (3</a:t>
                </a:r>
                <a:r>
                  <a:rPr lang="en-US" altLang="zh-CN" sz="2400" dirty="0" smtClean="0"/>
                  <a:t>)</a:t>
                </a:r>
              </a:p>
              <a:p>
                <a:pPr>
                  <a:spcAft>
                    <a:spcPts val="1200"/>
                  </a:spcAft>
                </a:pPr>
                <a14:m>
                  <m:oMath xmlns:m="http://schemas.openxmlformats.org/officeDocument/2006/math">
                    <m:r>
                      <a:rPr lang="en-US" altLang="zh-CN" sz="2400" i="1">
                        <a:latin typeface="Cambria Math" panose="02040503050406030204" pitchFamily="18" charset="0"/>
                      </a:rPr>
                      <m:t>𝑑𝑁</m:t>
                    </m:r>
                    <m:r>
                      <a:rPr lang="en-US" altLang="zh-CN" sz="2400" i="1">
                        <a:latin typeface="Cambria Math" panose="02040503050406030204" pitchFamily="18" charset="0"/>
                      </a:rPr>
                      <m:t>=</m:t>
                    </m:r>
                    <m:r>
                      <a:rPr lang="en-US" altLang="zh-CN" sz="2400" i="1">
                        <a:latin typeface="Cambria Math" panose="02040503050406030204" pitchFamily="18" charset="0"/>
                      </a:rPr>
                      <m:t>𝑁</m:t>
                    </m:r>
                    <m:r>
                      <a:rPr lang="en-US" altLang="zh-CN" sz="2400" i="1">
                        <a:latin typeface="Cambria Math" panose="02040503050406030204" pitchFamily="18" charset="0"/>
                      </a:rPr>
                      <m:t>𝜋</m:t>
                    </m:r>
                    <m:r>
                      <a:rPr lang="en-US" altLang="zh-CN" sz="2400" i="1">
                        <a:latin typeface="Cambria Math" panose="02040503050406030204" pitchFamily="18" charset="0"/>
                      </a:rPr>
                      <m:t>𝑛𝑡</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𝑏</m:t>
                        </m:r>
                      </m:e>
                      <m:sub>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θ</m:t>
                            </m:r>
                          </m:e>
                          <m:sub>
                            <m:r>
                              <a:rPr lang="en-US" altLang="zh-CN" sz="2400">
                                <a:latin typeface="Cambria Math" panose="02040503050406030204" pitchFamily="18" charset="0"/>
                              </a:rPr>
                              <m:t>0</m:t>
                            </m:r>
                          </m:sub>
                        </m:sSub>
                      </m:sub>
                      <m:sup>
                        <m:r>
                          <a:rPr lang="en-US" altLang="zh-CN" sz="2400" i="1">
                            <a:latin typeface="Cambria Math" panose="02040503050406030204" pitchFamily="18" charset="0"/>
                          </a:rPr>
                          <m:t>2</m:t>
                        </m:r>
                      </m:sup>
                    </m:sSubSup>
                  </m:oMath>
                </a14:m>
                <a:r>
                  <a:rPr lang="en-US" altLang="zh-CN" sz="2400" dirty="0"/>
                  <a:t> (4</a:t>
                </a:r>
                <a:r>
                  <a:rPr lang="en-US" altLang="zh-CN" sz="2400" dirty="0" smtClean="0"/>
                  <a:t>)</a:t>
                </a:r>
              </a:p>
              <a:p>
                <a:pPr>
                  <a:spcAft>
                    <a:spcPts val="1200"/>
                  </a:spcAft>
                </a:pPr>
                <a14:m>
                  <m:oMath xmlns:m="http://schemas.openxmlformats.org/officeDocument/2006/math">
                    <m:r>
                      <a:rPr lang="en-US" altLang="zh-CN" sz="2400" b="0" i="1" smtClean="0">
                        <a:latin typeface="Cambria Math" panose="02040503050406030204" pitchFamily="18" charset="0"/>
                      </a:rPr>
                      <m:t>𝑛𝑡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𝜌</m:t>
                    </m:r>
                    <m:r>
                      <a:rPr lang="en-US" altLang="zh-CN" sz="2400" b="0" i="1" smtClean="0">
                        <a:latin typeface="Cambria Math" panose="02040503050406030204" pitchFamily="18" charset="0"/>
                      </a:rPr>
                      <m:t>𝑡</m:t>
                    </m:r>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N</m:t>
                        </m:r>
                      </m:e>
                      <m:sub>
                        <m:r>
                          <a:rPr lang="en-US" altLang="zh-CN" sz="2400" b="0" i="0" smtClean="0">
                            <a:latin typeface="Cambria Math" panose="02040503050406030204" pitchFamily="18" charset="0"/>
                          </a:rPr>
                          <m:t>0</m:t>
                        </m:r>
                      </m:sub>
                    </m:sSub>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A</m:t>
                    </m:r>
                  </m:oMath>
                </a14:m>
                <a:endParaRPr lang="zh-CN" altLang="zh-CN" sz="2400" dirty="0"/>
              </a:p>
              <a:p>
                <a:pPr>
                  <a:spcAft>
                    <a:spcPts val="1200"/>
                  </a:spcAft>
                </a:pPr>
                <a:r>
                  <a:rPr lang="zh-CN" altLang="en-US" sz="2400" dirty="0"/>
                  <a:t> </a:t>
                </a:r>
                <a:r>
                  <a:rPr lang="zh-CN" altLang="en-US" sz="2400" dirty="0" smtClean="0"/>
                  <a:t>                                </a:t>
                </a:r>
                <a:r>
                  <a:rPr lang="en-US" altLang="zh-CN" sz="2400" dirty="0" smtClean="0"/>
                  <a:t>(</a:t>
                </a:r>
                <a:r>
                  <a:rPr lang="en-US" altLang="zh-CN" sz="2400" dirty="0"/>
                  <a:t>5</a:t>
                </a:r>
                <a:r>
                  <a:rPr lang="en-US" altLang="zh-CN" sz="2400" dirty="0" smtClean="0"/>
                  <a:t>)</a:t>
                </a:r>
              </a:p>
              <a:p>
                <a:pPr>
                  <a:spcAft>
                    <a:spcPts val="1200"/>
                  </a:spcAft>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𝑚</m:t>
                        </m:r>
                      </m:sub>
                    </m:sSub>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𝑎</m:t>
                        </m:r>
                      </m:num>
                      <m:den>
                        <m:r>
                          <a:rPr lang="en-US" altLang="zh-CN" sz="2400" i="1">
                            <a:latin typeface="Cambria Math" panose="02040503050406030204" pitchFamily="18" charset="0"/>
                          </a:rPr>
                          <m:t>2</m:t>
                        </m:r>
                      </m:den>
                    </m:f>
                    <m:d>
                      <m:dPr>
                        <m:ctrlPr>
                          <a:rPr lang="zh-CN" altLang="zh-CN" sz="2400" i="1">
                            <a:latin typeface="Cambria Math" panose="02040503050406030204" pitchFamily="18" charset="0"/>
                          </a:rPr>
                        </m:ctrlPr>
                      </m:dPr>
                      <m:e>
                        <m:r>
                          <a:rPr lang="en-US" altLang="zh-CN" sz="2400" i="1">
                            <a:latin typeface="Cambria Math" panose="02040503050406030204" pitchFamily="18" charset="0"/>
                          </a:rPr>
                          <m:t>1+</m:t>
                        </m:r>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csc</m:t>
                            </m:r>
                          </m:fName>
                          <m:e>
                            <m:f>
                              <m:fPr>
                                <m:ctrlPr>
                                  <a:rPr lang="zh-CN" altLang="zh-CN" sz="2400" i="1">
                                    <a:latin typeface="Cambria Math" panose="02040503050406030204" pitchFamily="18" charset="0"/>
                                  </a:rPr>
                                </m:ctrlPr>
                              </m:fPr>
                              <m:num>
                                <m:r>
                                  <a:rPr lang="en-US" altLang="zh-CN" sz="2400" i="1">
                                    <a:latin typeface="Cambria Math" panose="02040503050406030204" pitchFamily="18" charset="0"/>
                                  </a:rPr>
                                  <m:t>𝜃</m:t>
                                </m:r>
                              </m:num>
                              <m:den>
                                <m:r>
                                  <a:rPr lang="en-US" altLang="zh-CN" sz="2400" i="1">
                                    <a:latin typeface="Cambria Math" panose="02040503050406030204" pitchFamily="18" charset="0"/>
                                  </a:rPr>
                                  <m:t>2</m:t>
                                </m:r>
                              </m:den>
                            </m:f>
                          </m:e>
                        </m:func>
                      </m:e>
                    </m:d>
                    <m:r>
                      <a:rPr lang="en-US" altLang="zh-CN" sz="2400">
                        <a:latin typeface="Cambria Math" panose="02040503050406030204" pitchFamily="18" charset="0"/>
                      </a:rPr>
                      <m:t>,</m:t>
                    </m:r>
                  </m:oMath>
                </a14:m>
                <a:r>
                  <a:rPr lang="en-US" altLang="zh-CN" sz="2400" dirty="0"/>
                  <a:t>  (6</a:t>
                </a:r>
                <a:r>
                  <a:rPr lang="en-US" altLang="zh-CN" sz="2400" dirty="0" smtClean="0"/>
                  <a:t>)</a:t>
                </a:r>
              </a:p>
              <a:p>
                <a:pPr>
                  <a:spcAft>
                    <a:spcPts val="1200"/>
                  </a:spcAft>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𝐶</m:t>
                        </m:r>
                      </m:sub>
                    </m:sSub>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𝑚</m:t>
                            </m:r>
                          </m:e>
                          <m:sup>
                            <m:r>
                              <a:rPr lang="en-US" altLang="zh-CN" sz="2400" i="1">
                                <a:latin typeface="Cambria Math" panose="02040503050406030204" pitchFamily="18" charset="0"/>
                              </a:rPr>
                              <m:t>′</m:t>
                            </m:r>
                          </m:sup>
                        </m:sSup>
                      </m:num>
                      <m:den>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𝑚</m:t>
                        </m:r>
                        <m:r>
                          <a:rPr lang="en-US" altLang="zh-CN" sz="2400" i="1">
                            <a:latin typeface="Cambria Math" panose="02040503050406030204" pitchFamily="18" charset="0"/>
                          </a:rPr>
                          <m:t>′</m:t>
                        </m:r>
                      </m:den>
                    </m:f>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𝐿</m:t>
                        </m:r>
                      </m:sub>
                    </m:sSub>
                  </m:oMath>
                </a14:m>
                <a:r>
                  <a:rPr lang="en-US" altLang="zh-CN" sz="2400" dirty="0"/>
                  <a:t> (7</a:t>
                </a:r>
                <a:r>
                  <a:rPr lang="en-US" altLang="zh-CN" sz="2400" dirty="0" smtClean="0"/>
                  <a:t>)</a:t>
                </a:r>
                <a:endParaRPr lang="zh-CN" altLang="zh-CN"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23528" y="620688"/>
                <a:ext cx="8363272" cy="5386412"/>
              </a:xfrm>
              <a:blipFill rotWithShape="0">
                <a:blip r:embed="rId3"/>
                <a:stretch>
                  <a:fillRect/>
                </a:stretch>
              </a:blipFill>
            </p:spPr>
            <p:txBody>
              <a:bodyPr/>
              <a:lstStyle/>
              <a:p>
                <a:r>
                  <a:rPr lang="zh-CN" altLang="en-US">
                    <a:noFill/>
                  </a:rPr>
                  <a:t> </a:t>
                </a:r>
              </a:p>
            </p:txBody>
          </p:sp>
        </mc:Fallback>
      </mc:AlternateContent>
      <p:graphicFrame>
        <p:nvGraphicFramePr>
          <p:cNvPr id="4" name="Object 4"/>
          <p:cNvGraphicFramePr>
            <a:graphicFrameLocks noChangeAspect="1"/>
          </p:cNvGraphicFramePr>
          <p:nvPr>
            <p:extLst/>
          </p:nvPr>
        </p:nvGraphicFramePr>
        <p:xfrm>
          <a:off x="755576" y="1268760"/>
          <a:ext cx="4824536" cy="695113"/>
        </p:xfrm>
        <a:graphic>
          <a:graphicData uri="http://schemas.openxmlformats.org/presentationml/2006/ole">
            <mc:AlternateContent xmlns:mc="http://schemas.openxmlformats.org/markup-compatibility/2006">
              <mc:Choice xmlns:v="urn:schemas-microsoft-com:vml" Requires="v">
                <p:oleObj spid="_x0000_s18441" name="Equation" r:id="rId4" imgW="3797300" imgH="635000" progId="Equation.DSMT4">
                  <p:embed/>
                </p:oleObj>
              </mc:Choice>
              <mc:Fallback>
                <p:oleObj name="Equation" r:id="rId4" imgW="3797300" imgH="635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268760"/>
                        <a:ext cx="4824536" cy="695113"/>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nvPr>
        </p:nvGraphicFramePr>
        <p:xfrm>
          <a:off x="611560" y="3786035"/>
          <a:ext cx="3168352" cy="507061"/>
        </p:xfrm>
        <a:graphic>
          <a:graphicData uri="http://schemas.openxmlformats.org/presentationml/2006/ole">
            <mc:AlternateContent xmlns:mc="http://schemas.openxmlformats.org/markup-compatibility/2006">
              <mc:Choice xmlns:v="urn:schemas-microsoft-com:vml" Requires="v">
                <p:oleObj spid="_x0000_s18442" name="Equation" r:id="rId6" imgW="1511280" imgH="241200" progId="Equation.DSMT4">
                  <p:embed/>
                </p:oleObj>
              </mc:Choice>
              <mc:Fallback>
                <p:oleObj name="Equation" r:id="rId6" imgW="1511280" imgH="241200" progId="Equation.DSMT4">
                  <p:embed/>
                  <p:pic>
                    <p:nvPicPr>
                      <p:cNvPr id="0" name=""/>
                      <p:cNvPicPr>
                        <a:picLocks noChangeAspect="1" noChangeArrowheads="1"/>
                      </p:cNvPicPr>
                      <p:nvPr/>
                    </p:nvPicPr>
                    <p:blipFill>
                      <a:blip r:embed="rId7"/>
                      <a:srcRect/>
                      <a:stretch>
                        <a:fillRect/>
                      </a:stretch>
                    </p:blipFill>
                    <p:spPr bwMode="auto">
                      <a:xfrm>
                        <a:off x="611560" y="3786035"/>
                        <a:ext cx="3168352" cy="507061"/>
                      </a:xfrm>
                      <a:prstGeom prst="rect">
                        <a:avLst/>
                      </a:prstGeom>
                      <a:noFill/>
                    </p:spPr>
                  </p:pic>
                </p:oleObj>
              </mc:Fallback>
            </mc:AlternateContent>
          </a:graphicData>
        </a:graphic>
      </p:graphicFrame>
    </p:spTree>
    <p:extLst>
      <p:ext uri="{BB962C8B-B14F-4D97-AF65-F5344CB8AC3E}">
        <p14:creationId xmlns:p14="http://schemas.microsoft.com/office/powerpoint/2010/main" val="29201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1352398" y="692696"/>
            <a:ext cx="659988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a:t>
            </a:r>
            <a:r>
              <a:rPr lang="en-US" altLang="zh-CN" b="1" baseline="30000" dirty="0">
                <a:latin typeface="Times New Roman" panose="02020603050405020304" pitchFamily="18" charset="0"/>
                <a:ea typeface="楷体_GB2312" pitchFamily="49" charset="-122"/>
              </a:rPr>
              <a:t>7</a:t>
            </a:r>
            <a:r>
              <a:rPr lang="en-US" altLang="zh-CN" b="1" dirty="0">
                <a:latin typeface="Times New Roman" panose="02020603050405020304" pitchFamily="18" charset="0"/>
                <a:ea typeface="楷体_GB2312" pitchFamily="49" charset="-122"/>
              </a:rPr>
              <a:t>Li+</a:t>
            </a:r>
            <a:r>
              <a:rPr lang="el-GR" altLang="zh-CN" b="1" i="1" dirty="0" smtClean="0">
                <a:latin typeface="楷体_GB2312" pitchFamily="49" charset="-122"/>
                <a:ea typeface="楷体_GB2312" pitchFamily="49" charset="-122"/>
              </a:rPr>
              <a:t>α</a:t>
            </a:r>
            <a:r>
              <a:rPr lang="en-US" altLang="zh-CN" b="1" i="1" dirty="0" smtClean="0">
                <a:latin typeface="楷体_GB2312" pitchFamily="49" charset="-122"/>
                <a:ea typeface="楷体_GB2312" pitchFamily="49" charset="-122"/>
              </a:rPr>
              <a:t> </a:t>
            </a:r>
            <a:r>
              <a:rPr lang="zh-CN" altLang="en-US" b="1" dirty="0" smtClean="0">
                <a:latin typeface="Times New Roman" panose="02020603050405020304" pitchFamily="18" charset="0"/>
                <a:ea typeface="楷体_GB2312" pitchFamily="49" charset="-122"/>
              </a:rPr>
              <a:t>（</a:t>
            </a:r>
            <a:r>
              <a:rPr lang="en-US" altLang="zh-CN" b="1" dirty="0" smtClean="0">
                <a:latin typeface="Times New Roman" panose="02020603050405020304" pitchFamily="18" charset="0"/>
                <a:ea typeface="楷体_GB2312" pitchFamily="49" charset="-122"/>
              </a:rPr>
              <a:t>Z</a:t>
            </a:r>
            <a:r>
              <a:rPr lang="en-US" altLang="zh-CN" b="1" baseline="-25000" dirty="0" smtClean="0">
                <a:latin typeface="Times New Roman" panose="02020603050405020304" pitchFamily="18" charset="0"/>
                <a:ea typeface="楷体_GB2312" pitchFamily="49" charset="-122"/>
              </a:rPr>
              <a:t>2</a:t>
            </a:r>
            <a:r>
              <a:rPr lang="en-US" altLang="zh-CN" b="1" dirty="0" smtClean="0">
                <a:latin typeface="Times New Roman" panose="02020603050405020304" pitchFamily="18" charset="0"/>
                <a:ea typeface="楷体_GB2312" pitchFamily="49" charset="-122"/>
              </a:rPr>
              <a:t>=3</a:t>
            </a:r>
            <a:r>
              <a:rPr lang="zh-CN" altLang="en-US" b="1" dirty="0" smtClean="0">
                <a:latin typeface="Times New Roman" panose="02020603050405020304" pitchFamily="18" charset="0"/>
                <a:ea typeface="楷体_GB2312" pitchFamily="49" charset="-122"/>
              </a:rPr>
              <a:t>，</a:t>
            </a:r>
            <a:r>
              <a:rPr lang="en-US" altLang="zh-CN" b="1" dirty="0" smtClean="0">
                <a:latin typeface="Times New Roman" panose="02020603050405020304" pitchFamily="18" charset="0"/>
                <a:ea typeface="楷体_GB2312" pitchFamily="49" charset="-122"/>
              </a:rPr>
              <a:t>A=7</a:t>
            </a:r>
            <a:r>
              <a:rPr lang="zh-CN" altLang="en-US" b="1" dirty="0" smtClean="0">
                <a:latin typeface="Times New Roman" panose="02020603050405020304" pitchFamily="18" charset="0"/>
                <a:ea typeface="楷体_GB2312" pitchFamily="49" charset="-122"/>
              </a:rPr>
              <a:t>）</a:t>
            </a:r>
            <a:endParaRPr lang="el-GR" altLang="zh-CN" b="1" i="1" dirty="0">
              <a:latin typeface="楷体_GB2312" pitchFamily="49" charset="-122"/>
              <a:ea typeface="楷体_GB2312" pitchFamily="49" charset="-122"/>
            </a:endParaRPr>
          </a:p>
          <a:p>
            <a:pPr algn="l">
              <a:spcBef>
                <a:spcPct val="50000"/>
              </a:spcBef>
            </a:pPr>
            <a:r>
              <a:rPr lang="zh-CN" altLang="en-US" b="1" dirty="0">
                <a:latin typeface="Times New Roman" panose="02020603050405020304" pitchFamily="18" charset="0"/>
                <a:ea typeface="楷体_GB2312" pitchFamily="49" charset="-122"/>
              </a:rPr>
              <a:t>           二核的质量相差不大，应考虑为折合质量</a:t>
            </a:r>
          </a:p>
        </p:txBody>
      </p:sp>
      <mc:AlternateContent xmlns:mc="http://schemas.openxmlformats.org/markup-compatibility/2006" xmlns:a14="http://schemas.microsoft.com/office/drawing/2010/main">
        <mc:Choice Requires="a14">
          <p:sp>
            <p:nvSpPr>
              <p:cNvPr id="2" name="文本框 1"/>
              <p:cNvSpPr txBox="1"/>
              <p:nvPr/>
            </p:nvSpPr>
            <p:spPr>
              <a:xfrm>
                <a:off x="1840911" y="2348880"/>
                <a:ext cx="6067045" cy="17919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2×3×1.44</m:t>
                          </m:r>
                          <m:r>
                            <a:rPr lang="en-US" altLang="zh-CN" b="0" i="1" smtClean="0">
                              <a:latin typeface="Cambria Math" panose="02040503050406030204" pitchFamily="18" charset="0"/>
                            </a:rPr>
                            <m:t>𝑓𝑚</m:t>
                          </m:r>
                          <m:r>
                            <a:rPr lang="en-US" altLang="zh-CN" b="0" i="1" smtClean="0">
                              <a:latin typeface="Cambria Math" panose="02040503050406030204" pitchFamily="18" charset="0"/>
                            </a:rPr>
                            <m:t>⋅</m:t>
                          </m:r>
                          <m:r>
                            <a:rPr lang="en-US" altLang="zh-CN" b="0" i="1" smtClean="0">
                              <a:latin typeface="Cambria Math" panose="02040503050406030204" pitchFamily="18" charset="0"/>
                            </a:rPr>
                            <m:t>𝑀𝑒𝑉</m:t>
                          </m:r>
                        </m:num>
                        <m:den>
                          <m:r>
                            <a:rPr lang="en-US" altLang="zh-CN" b="0" i="1" smtClean="0">
                              <a:latin typeface="Cambria Math" panose="02040503050406030204" pitchFamily="18" charset="0"/>
                            </a:rPr>
                            <m:t>4.5</m:t>
                          </m:r>
                          <m:r>
                            <a:rPr lang="en-US" altLang="zh-CN" b="0" i="1" smtClean="0">
                              <a:latin typeface="Cambria Math" panose="02040503050406030204" pitchFamily="18" charset="0"/>
                            </a:rPr>
                            <m:t>𝑀𝑒𝑉</m:t>
                          </m:r>
                        </m:den>
                      </m:f>
                      <m:r>
                        <a:rPr lang="en-US" altLang="zh-CN" b="0" i="1" smtClean="0">
                          <a:latin typeface="Cambria Math" panose="02040503050406030204" pitchFamily="18" charset="0"/>
                        </a:rPr>
                        <m:t>=1.92</m:t>
                      </m:r>
                      <m:r>
                        <a:rPr lang="en-US" altLang="zh-CN" b="0" i="1" smtClean="0">
                          <a:latin typeface="Cambria Math" panose="02040503050406030204" pitchFamily="18" charset="0"/>
                        </a:rPr>
                        <m:t>𝑓𝑚</m:t>
                      </m:r>
                    </m:oMath>
                  </m:oMathPara>
                </a14:m>
                <a:endParaRPr lang="en-US" altLang="zh-CN" b="0" dirty="0" smtClean="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2×3×1.44</m:t>
                          </m:r>
                          <m:r>
                            <a:rPr lang="en-US" altLang="zh-CN" b="0" i="1" smtClean="0">
                              <a:latin typeface="Cambria Math" panose="02040503050406030204" pitchFamily="18" charset="0"/>
                            </a:rPr>
                            <m:t>𝑓𝑚</m:t>
                          </m:r>
                          <m:r>
                            <a:rPr lang="en-US" altLang="zh-CN" b="0" i="1" smtClean="0">
                              <a:latin typeface="Cambria Math" panose="02040503050406030204" pitchFamily="18" charset="0"/>
                            </a:rPr>
                            <m:t>⋅</m:t>
                          </m:r>
                          <m:r>
                            <a:rPr lang="en-US" altLang="zh-CN" b="0" i="1" smtClean="0">
                              <a:latin typeface="Cambria Math" panose="02040503050406030204" pitchFamily="18" charset="0"/>
                            </a:rPr>
                            <m:t>𝑀𝑒𝑉</m:t>
                          </m:r>
                        </m:num>
                        <m:den>
                          <m:r>
                            <a:rPr lang="en-US" altLang="zh-CN" b="0" i="1" smtClean="0">
                              <a:latin typeface="Cambria Math" panose="02040503050406030204" pitchFamily="18" charset="0"/>
                            </a:rPr>
                            <m:t>4.5</m:t>
                          </m:r>
                          <m:r>
                            <a:rPr lang="en-US" altLang="zh-CN" b="0" i="1" smtClean="0">
                              <a:latin typeface="Cambria Math" panose="02040503050406030204" pitchFamily="18" charset="0"/>
                            </a:rPr>
                            <m:t>𝑀𝑒𝑉</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7</m:t>
                              </m:r>
                            </m:num>
                            <m:den>
                              <m:r>
                                <a:rPr lang="en-US" altLang="zh-CN" b="0" i="1" smtClean="0">
                                  <a:latin typeface="Cambria Math" panose="02040503050406030204" pitchFamily="18" charset="0"/>
                                </a:rPr>
                                <m:t>4+7</m:t>
                              </m:r>
                            </m:den>
                          </m:f>
                        </m:den>
                      </m:f>
                      <m:r>
                        <a:rPr lang="en-US" altLang="zh-CN" b="0" i="1" smtClean="0">
                          <a:latin typeface="Cambria Math" panose="02040503050406030204" pitchFamily="18" charset="0"/>
                        </a:rPr>
                        <m:t>=3.02</m:t>
                      </m:r>
                      <m:r>
                        <a:rPr lang="en-US" altLang="zh-CN" b="0" i="1" smtClean="0">
                          <a:latin typeface="Cambria Math" panose="02040503050406030204" pitchFamily="18" charset="0"/>
                        </a:rPr>
                        <m:t>𝑓𝑚</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840911" y="2348880"/>
                <a:ext cx="6067045" cy="1791965"/>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0411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Text Box 4"/>
          <p:cNvSpPr txBox="1">
            <a:spLocks noChangeArrowheads="1"/>
          </p:cNvSpPr>
          <p:nvPr/>
        </p:nvSpPr>
        <p:spPr bwMode="auto">
          <a:xfrm>
            <a:off x="971600" y="1004132"/>
            <a:ext cx="7632700" cy="2830513"/>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dirty="0">
                <a:solidFill>
                  <a:schemeClr val="accent1"/>
                </a:solidFill>
                <a:latin typeface="Times New Roman" panose="02020603050405020304" pitchFamily="18" charset="0"/>
                <a:ea typeface="楷体_GB2312" pitchFamily="49" charset="-122"/>
              </a:rPr>
              <a:t>1-5 </a:t>
            </a:r>
            <a:r>
              <a:rPr lang="zh-CN" altLang="en-US" b="1" dirty="0">
                <a:latin typeface="Times New Roman" panose="02020603050405020304" pitchFamily="18" charset="0"/>
                <a:ea typeface="楷体_GB2312" pitchFamily="49" charset="-122"/>
              </a:rPr>
              <a:t>动能为</a:t>
            </a:r>
            <a:r>
              <a:rPr lang="en-US" altLang="zh-CN" b="1" dirty="0">
                <a:latin typeface="Times New Roman" panose="02020603050405020304" pitchFamily="18" charset="0"/>
                <a:ea typeface="楷体_GB2312" pitchFamily="49" charset="-122"/>
              </a:rPr>
              <a:t>1.0</a:t>
            </a:r>
            <a:r>
              <a:rPr lang="en-US" altLang="zh-CN" b="1" i="1" dirty="0">
                <a:latin typeface="Times New Roman" panose="02020603050405020304" pitchFamily="18" charset="0"/>
                <a:ea typeface="楷体_GB2312" pitchFamily="49" charset="-122"/>
              </a:rPr>
              <a:t>MeV</a:t>
            </a:r>
            <a:r>
              <a:rPr lang="zh-CN" altLang="en-US" b="1" dirty="0">
                <a:latin typeface="Times New Roman" panose="02020603050405020304" pitchFamily="18" charset="0"/>
                <a:ea typeface="楷体_GB2312" pitchFamily="49" charset="-122"/>
              </a:rPr>
              <a:t>的窄质子束垂直地射在质量厚度为</a:t>
            </a:r>
            <a:r>
              <a:rPr lang="en-US" altLang="zh-CN" b="1" u="sng" dirty="0">
                <a:latin typeface="Times New Roman" panose="02020603050405020304" pitchFamily="18" charset="0"/>
                <a:ea typeface="楷体_GB2312" pitchFamily="49" charset="-122"/>
              </a:rPr>
              <a:t>1.5mg\cm</a:t>
            </a:r>
            <a:r>
              <a:rPr lang="en-US" altLang="zh-CN" b="1" u="sng" baseline="30000"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的金箔上，记数器记录以</a:t>
            </a:r>
            <a:r>
              <a:rPr lang="en-US" altLang="zh-CN" b="1" dirty="0">
                <a:latin typeface="Times New Roman" panose="02020603050405020304" pitchFamily="18" charset="0"/>
                <a:ea typeface="楷体_GB2312" pitchFamily="49" charset="-122"/>
              </a:rPr>
              <a:t>60</a:t>
            </a:r>
            <a:r>
              <a:rPr lang="el-GR" altLang="zh-CN" b="1" dirty="0"/>
              <a:t>°</a:t>
            </a:r>
            <a:r>
              <a:rPr lang="zh-CN" altLang="en-US" b="1" dirty="0">
                <a:latin typeface="Times New Roman" panose="02020603050405020304" pitchFamily="18" charset="0"/>
                <a:ea typeface="楷体_GB2312" pitchFamily="49" charset="-122"/>
              </a:rPr>
              <a:t>角散射的质子。计数器圆形输入孔的面积为</a:t>
            </a:r>
            <a:r>
              <a:rPr lang="en-US" altLang="zh-CN" b="1" dirty="0">
                <a:latin typeface="Times New Roman" panose="02020603050405020304" pitchFamily="18" charset="0"/>
                <a:ea typeface="楷体_GB2312" pitchFamily="49" charset="-122"/>
              </a:rPr>
              <a:t>1.5cm</a:t>
            </a:r>
            <a:r>
              <a:rPr lang="en-US" altLang="zh-CN" b="1" baseline="30000"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，离金核散射区的距离为</a:t>
            </a:r>
            <a:r>
              <a:rPr lang="en-US" altLang="zh-CN" b="1" dirty="0">
                <a:latin typeface="Times New Roman" panose="02020603050405020304" pitchFamily="18" charset="0"/>
                <a:ea typeface="楷体_GB2312" pitchFamily="49" charset="-122"/>
              </a:rPr>
              <a:t>10cm</a:t>
            </a:r>
            <a:r>
              <a:rPr lang="zh-CN" altLang="en-US" b="1" dirty="0">
                <a:latin typeface="Times New Roman" panose="02020603050405020304" pitchFamily="18" charset="0"/>
                <a:ea typeface="楷体_GB2312" pitchFamily="49" charset="-122"/>
              </a:rPr>
              <a:t>，输入孔对着且垂直于射到它上面的质子。试问：散射到计数器输入孔的质子数与入射到金箔的质子数之比为多少？</a:t>
            </a:r>
          </a:p>
          <a:p>
            <a:pPr algn="l">
              <a:spcBef>
                <a:spcPct val="50000"/>
              </a:spcBef>
            </a:pPr>
            <a:r>
              <a:rPr lang="zh-CN" altLang="en-US" b="1" dirty="0">
                <a:latin typeface="Times New Roman" panose="02020603050405020304" pitchFamily="18" charset="0"/>
                <a:ea typeface="楷体_GB2312" pitchFamily="49" charset="-122"/>
              </a:rPr>
              <a:t>解：</a:t>
            </a:r>
            <a:endParaRPr lang="zh-CN" altLang="el-GR" b="1" dirty="0">
              <a:latin typeface="Times New Roman" panose="02020603050405020304" pitchFamily="18" charset="0"/>
              <a:ea typeface="楷体_GB2312" pitchFamily="49" charset="-122"/>
            </a:endParaRPr>
          </a:p>
        </p:txBody>
      </p:sp>
      <p:graphicFrame>
        <p:nvGraphicFramePr>
          <p:cNvPr id="222213" name="Object 5"/>
          <p:cNvGraphicFramePr>
            <a:graphicFrameLocks noGrp="1" noChangeAspect="1"/>
          </p:cNvGraphicFramePr>
          <p:nvPr>
            <p:ph sz="half" idx="1"/>
            <p:extLst/>
          </p:nvPr>
        </p:nvGraphicFramePr>
        <p:xfrm>
          <a:off x="2123728" y="3555718"/>
          <a:ext cx="3384376" cy="698028"/>
        </p:xfrm>
        <a:graphic>
          <a:graphicData uri="http://schemas.openxmlformats.org/presentationml/2006/ole">
            <mc:AlternateContent xmlns:mc="http://schemas.openxmlformats.org/markup-compatibility/2006">
              <mc:Choice xmlns:v="urn:schemas-microsoft-com:vml" Requires="v">
                <p:oleObj spid="_x0000_s11273" name="公式" r:id="rId3" imgW="2032000" imgH="419100" progId="Equation.3">
                  <p:embed/>
                </p:oleObj>
              </mc:Choice>
              <mc:Fallback>
                <p:oleObj name="公式" r:id="rId3" imgW="2032000" imgH="4191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555718"/>
                        <a:ext cx="3384376" cy="698028"/>
                      </a:xfrm>
                      <a:prstGeom prst="rect">
                        <a:avLst/>
                      </a:prstGeom>
                      <a:solidFill>
                        <a:srgbClr val="99CCFF"/>
                      </a:solidFill>
                    </p:spPr>
                  </p:pic>
                </p:oleObj>
              </mc:Fallback>
            </mc:AlternateContent>
          </a:graphicData>
        </a:graphic>
      </p:graphicFrame>
      <p:graphicFrame>
        <p:nvGraphicFramePr>
          <p:cNvPr id="222215" name="Object 7"/>
          <p:cNvGraphicFramePr>
            <a:graphicFrameLocks noGrp="1" noChangeAspect="1"/>
          </p:cNvGraphicFramePr>
          <p:nvPr>
            <p:ph sz="half" idx="2"/>
            <p:extLst/>
          </p:nvPr>
        </p:nvGraphicFramePr>
        <p:xfrm>
          <a:off x="1979712" y="4725144"/>
          <a:ext cx="3703637" cy="1044575"/>
        </p:xfrm>
        <a:graphic>
          <a:graphicData uri="http://schemas.openxmlformats.org/presentationml/2006/ole">
            <mc:AlternateContent xmlns:mc="http://schemas.openxmlformats.org/markup-compatibility/2006">
              <mc:Choice xmlns:v="urn:schemas-microsoft-com:vml" Requires="v">
                <p:oleObj spid="_x0000_s11274" name="公式" r:id="rId5" imgW="1485900" imgH="419100" progId="Equation.3">
                  <p:embed/>
                </p:oleObj>
              </mc:Choice>
              <mc:Fallback>
                <p:oleObj name="公式" r:id="rId5" imgW="1485900" imgH="4191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4725144"/>
                        <a:ext cx="3703637" cy="1044575"/>
                      </a:xfrm>
                      <a:prstGeom prst="rect">
                        <a:avLst/>
                      </a:prstGeom>
                      <a:solidFill>
                        <a:srgbClr val="FFCC99"/>
                      </a:solidFill>
                    </p:spPr>
                  </p:pic>
                </p:oleObj>
              </mc:Fallback>
            </mc:AlternateContent>
          </a:graphicData>
        </a:graphic>
      </p:graphicFrame>
    </p:spTree>
    <p:extLst>
      <p:ext uri="{BB962C8B-B14F-4D97-AF65-F5344CB8AC3E}">
        <p14:creationId xmlns:p14="http://schemas.microsoft.com/office/powerpoint/2010/main" val="401380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22213"/>
                                        </p:tgtEl>
                                        <p:attrNameLst>
                                          <p:attrName>style.visibility</p:attrName>
                                        </p:attrNameLst>
                                      </p:cBhvr>
                                      <p:to>
                                        <p:strVal val="visible"/>
                                      </p:to>
                                    </p:set>
                                    <p:animEffect transition="in" filter="diamond(in)">
                                      <p:cBhvr>
                                        <p:cTn id="7" dur="1000"/>
                                        <p:tgtEl>
                                          <p:spTgt spid="222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2215"/>
                                        </p:tgtEl>
                                        <p:attrNameLst>
                                          <p:attrName>style.visibility</p:attrName>
                                        </p:attrNameLst>
                                      </p:cBhvr>
                                      <p:to>
                                        <p:strVal val="visible"/>
                                      </p:to>
                                    </p:set>
                                    <p:animEffect transition="in" filter="box(in)">
                                      <p:cBhvr>
                                        <p:cTn id="12" dur="500"/>
                                        <p:tgtEl>
                                          <p:spTgt spid="22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57228"/>
          <a:stretch/>
        </p:blipFill>
        <p:spPr>
          <a:xfrm>
            <a:off x="509614" y="1471140"/>
            <a:ext cx="8024786" cy="1093764"/>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478135" y="2852936"/>
                <a:ext cx="8653843" cy="138730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15</m:t>
                          </m:r>
                          <m:f>
                            <m:fPr>
                              <m:type m:val="lin"/>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𝑔</m:t>
                              </m:r>
                            </m:num>
                            <m:den>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𝑚</m:t>
                                  </m:r>
                                </m:e>
                                <m:sup>
                                  <m:r>
                                    <a:rPr lang="en-US" altLang="zh-CN" sz="2000" b="0" i="1" smtClean="0">
                                      <a:latin typeface="Cambria Math" panose="02040503050406030204" pitchFamily="18" charset="0"/>
                                    </a:rPr>
                                    <m:t>2</m:t>
                                  </m:r>
                                </m:sup>
                              </m:sSup>
                            </m:den>
                          </m:f>
                          <m:r>
                            <a:rPr lang="en-US" altLang="zh-CN" sz="2000" b="0" i="1" smtClean="0">
                              <a:latin typeface="Cambria Math" panose="02040503050406030204" pitchFamily="18" charset="0"/>
                            </a:rPr>
                            <m:t>×6.022×</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23</m:t>
                              </m:r>
                            </m:sup>
                          </m:sSup>
                          <m:r>
                            <a:rPr lang="en-US" altLang="zh-CN" sz="2000" b="0" i="1" smtClean="0">
                              <a:latin typeface="Cambria Math" panose="02040503050406030204" pitchFamily="18" charset="0"/>
                            </a:rPr>
                            <m:t>𝑚𝑜</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𝑙</m:t>
                              </m:r>
                            </m:e>
                            <m:sup>
                              <m:r>
                                <a:rPr lang="en-US" altLang="zh-CN" sz="2000" b="0" i="1" smtClean="0">
                                  <a:latin typeface="Cambria Math" panose="02040503050406030204" pitchFamily="18" charset="0"/>
                                </a:rPr>
                                <m:t>−1</m:t>
                              </m:r>
                            </m:sup>
                          </m:sSup>
                        </m:num>
                        <m:den>
                          <m:r>
                            <a:rPr lang="en-US" altLang="zh-CN" sz="2000" b="0" i="1" smtClean="0">
                              <a:latin typeface="Cambria Math" panose="02040503050406030204" pitchFamily="18" charset="0"/>
                            </a:rPr>
                            <m:t>197</m:t>
                          </m:r>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𝑚𝑜𝑙</m:t>
                          </m:r>
                        </m:den>
                      </m:f>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1.44</m:t>
                                  </m:r>
                                  <m:r>
                                    <a:rPr lang="en-US" altLang="zh-CN" sz="2000" b="0" i="1" smtClean="0">
                                      <a:latin typeface="Cambria Math" panose="02040503050406030204" pitchFamily="18" charset="0"/>
                                    </a:rPr>
                                    <m:t>𝑓𝑚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𝑀𝑒𝑉</m:t>
                                  </m:r>
                                  <m:r>
                                    <a:rPr lang="en-US" altLang="zh-CN" sz="2000" b="0" i="1" smtClean="0">
                                      <a:latin typeface="Cambria Math" panose="02040503050406030204" pitchFamily="18" charset="0"/>
                                    </a:rPr>
                                    <m:t>×1×79</m:t>
                                  </m:r>
                                </m:num>
                                <m:den>
                                  <m:r>
                                    <a:rPr lang="en-US" altLang="zh-CN" sz="2000" b="0" i="1" smtClean="0">
                                      <a:latin typeface="Cambria Math" panose="02040503050406030204" pitchFamily="18" charset="0"/>
                                    </a:rPr>
                                    <m:t>4×1</m:t>
                                  </m:r>
                                  <m:r>
                                    <a:rPr lang="en-US" altLang="zh-CN" sz="2000" b="0" i="1" smtClean="0">
                                      <a:latin typeface="Cambria Math" panose="02040503050406030204" pitchFamily="18" charset="0"/>
                                    </a:rPr>
                                    <m:t>𝑀𝑒𝑉</m:t>
                                  </m:r>
                                </m:den>
                              </m:f>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1.5×</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−2</m:t>
                              </m:r>
                            </m:sup>
                          </m:sSup>
                        </m:num>
                        <m:den>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d>
                            </m:e>
                            <m:sup>
                              <m:r>
                                <a:rPr lang="en-US" altLang="zh-CN" sz="2000" b="0" i="1" smtClean="0">
                                  <a:latin typeface="Cambria Math" panose="02040503050406030204" pitchFamily="18" charset="0"/>
                                </a:rPr>
                                <m:t>4</m:t>
                              </m:r>
                            </m:sup>
                          </m:sSup>
                        </m:den>
                      </m:f>
                    </m:oMath>
                  </m:oMathPara>
                </a14:m>
                <a:endParaRPr lang="en-US" altLang="zh-CN" sz="2000" b="0" i="1" dirty="0" smtClean="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=8.9×</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−6</m:t>
                          </m:r>
                        </m:sup>
                      </m:sSup>
                    </m:oMath>
                  </m:oMathPara>
                </a14:m>
                <a:endParaRPr lang="zh-CN" altLang="en-US" sz="2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478135" y="2852936"/>
                <a:ext cx="8653843" cy="1387303"/>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7690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510783" y="396463"/>
            <a:ext cx="7632700" cy="2465388"/>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dirty="0">
                <a:solidFill>
                  <a:schemeClr val="accent1"/>
                </a:solidFill>
                <a:latin typeface="Times New Roman" panose="02020603050405020304" pitchFamily="18" charset="0"/>
                <a:ea typeface="楷体_GB2312" pitchFamily="49" charset="-122"/>
              </a:rPr>
              <a:t>1-7 </a:t>
            </a:r>
            <a:r>
              <a:rPr lang="zh-CN" altLang="en-US" b="1" dirty="0">
                <a:latin typeface="Times New Roman" panose="02020603050405020304" pitchFamily="18" charset="0"/>
                <a:ea typeface="楷体_GB2312" pitchFamily="49" charset="-122"/>
              </a:rPr>
              <a:t>单能的窄</a:t>
            </a:r>
            <a:r>
              <a:rPr lang="el-GR" altLang="zh-CN" b="1" i="1" dirty="0">
                <a:latin typeface="楷体_GB2312" pitchFamily="49" charset="-122"/>
                <a:ea typeface="楷体_GB2312" pitchFamily="49" charset="-122"/>
              </a:rPr>
              <a:t>α</a:t>
            </a:r>
            <a:r>
              <a:rPr lang="zh-CN" altLang="en-US" b="1" dirty="0">
                <a:latin typeface="Times New Roman" panose="02020603050405020304" pitchFamily="18" charset="0"/>
                <a:ea typeface="楷体_GB2312" pitchFamily="49" charset="-122"/>
              </a:rPr>
              <a:t>粒子束垂直地射到质量厚度为</a:t>
            </a:r>
            <a:r>
              <a:rPr lang="en-US" altLang="zh-CN" b="1" dirty="0">
                <a:latin typeface="Times New Roman" panose="02020603050405020304" pitchFamily="18" charset="0"/>
                <a:ea typeface="楷体_GB2312" pitchFamily="49" charset="-122"/>
              </a:rPr>
              <a:t>2.0mg\cm</a:t>
            </a:r>
            <a:r>
              <a:rPr lang="en-US" altLang="zh-CN" b="1" baseline="30000"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的钽（</a:t>
            </a:r>
            <a:r>
              <a:rPr lang="en-US" altLang="zh-CN" b="1" dirty="0">
                <a:latin typeface="Times New Roman" panose="02020603050405020304" pitchFamily="18" charset="0"/>
                <a:ea typeface="楷体_GB2312" pitchFamily="49" charset="-122"/>
              </a:rPr>
              <a:t>Z</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=73</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A=181</a:t>
            </a:r>
            <a:r>
              <a:rPr lang="zh-CN" altLang="en-US" b="1" dirty="0">
                <a:latin typeface="Times New Roman" panose="02020603050405020304" pitchFamily="18" charset="0"/>
                <a:ea typeface="楷体_GB2312" pitchFamily="49" charset="-122"/>
              </a:rPr>
              <a:t>）箔上，这时以散射角</a:t>
            </a:r>
            <a:r>
              <a:rPr lang="en-US" altLang="zh-CN" b="1" i="1" dirty="0">
                <a:latin typeface="Times New Roman" panose="02020603050405020304" pitchFamily="18" charset="0"/>
                <a:ea typeface="楷体_GB2312" pitchFamily="49" charset="-122"/>
              </a:rPr>
              <a:t>θ</a:t>
            </a:r>
            <a:r>
              <a:rPr lang="en-US" altLang="zh-CN" b="1" baseline="-25000" dirty="0">
                <a:latin typeface="Times New Roman" panose="02020603050405020304" pitchFamily="18" charset="0"/>
                <a:ea typeface="楷体_GB2312" pitchFamily="49" charset="-122"/>
              </a:rPr>
              <a:t>0</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20</a:t>
            </a:r>
            <a:r>
              <a:rPr lang="en-US" altLang="zh-CN" b="1" dirty="0"/>
              <a:t>°</a:t>
            </a:r>
            <a:r>
              <a:rPr lang="zh-CN" altLang="en-US" b="1" dirty="0">
                <a:latin typeface="Times New Roman" panose="02020603050405020304" pitchFamily="18" charset="0"/>
                <a:ea typeface="楷体_GB2312" pitchFamily="49" charset="-122"/>
              </a:rPr>
              <a:t>散射的相对粒子数（散射粒子数与入射数之比）为</a:t>
            </a:r>
            <a:r>
              <a:rPr lang="en-US" altLang="zh-CN" b="1" dirty="0">
                <a:latin typeface="Times New Roman" panose="02020603050405020304" pitchFamily="18" charset="0"/>
                <a:ea typeface="楷体_GB2312" pitchFamily="49" charset="-122"/>
              </a:rPr>
              <a:t>4.0×10</a:t>
            </a:r>
            <a:r>
              <a:rPr lang="en-US" altLang="zh-CN" b="1" baseline="30000"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。试计算：散射角</a:t>
            </a:r>
            <a:r>
              <a:rPr lang="en-US" altLang="zh-CN" b="1" i="1" dirty="0">
                <a:latin typeface="Times New Roman" panose="02020603050405020304" pitchFamily="18" charset="0"/>
                <a:ea typeface="楷体_GB2312" pitchFamily="49" charset="-122"/>
              </a:rPr>
              <a:t>θ</a:t>
            </a:r>
            <a:r>
              <a:rPr lang="en-US" altLang="zh-CN" b="1" dirty="0">
                <a:latin typeface="Times New Roman" panose="02020603050405020304" pitchFamily="18" charset="0"/>
                <a:ea typeface="楷体_GB2312" pitchFamily="49" charset="-122"/>
              </a:rPr>
              <a:t>=60</a:t>
            </a:r>
            <a:r>
              <a:rPr lang="en-US" altLang="zh-CN" b="1" dirty="0"/>
              <a:t>°</a:t>
            </a:r>
            <a:r>
              <a:rPr lang="zh-CN" altLang="en-US" b="1" dirty="0">
                <a:latin typeface="Times New Roman" panose="02020603050405020304" pitchFamily="18" charset="0"/>
                <a:ea typeface="楷体_GB2312" pitchFamily="49" charset="-122"/>
              </a:rPr>
              <a:t>相对应的微分散射截面</a:t>
            </a:r>
            <a:r>
              <a:rPr lang="en-US" altLang="zh-CN" b="1" i="1" dirty="0">
                <a:latin typeface="Times New Roman" panose="02020603050405020304" pitchFamily="18" charset="0"/>
                <a:ea typeface="楷体_GB2312" pitchFamily="49" charset="-122"/>
              </a:rPr>
              <a:t>d</a:t>
            </a:r>
            <a:r>
              <a:rPr lang="el-GR" altLang="zh-CN" b="1" i="1" dirty="0">
                <a:latin typeface="Times New Roman" panose="02020603050405020304" pitchFamily="18" charset="0"/>
                <a:ea typeface="楷体_GB2312" pitchFamily="49" charset="-122"/>
                <a:cs typeface="Times New Roman" panose="02020603050405020304" pitchFamily="18" charset="0"/>
              </a:rPr>
              <a:t>σ</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d</a:t>
            </a:r>
            <a:r>
              <a:rPr lang="el-GR" altLang="zh-CN" b="1" i="1" dirty="0">
                <a:latin typeface="Times New Roman" panose="02020603050405020304" pitchFamily="18" charset="0"/>
                <a:ea typeface="楷体_GB2312" pitchFamily="49" charset="-122"/>
                <a:cs typeface="Times New Roman" panose="02020603050405020304" pitchFamily="18" charset="0"/>
              </a:rPr>
              <a:t>Ω</a:t>
            </a:r>
            <a:r>
              <a:rPr lang="zh-CN" altLang="en-US" b="1" dirty="0">
                <a:latin typeface="Times New Roman" panose="02020603050405020304" pitchFamily="18" charset="0"/>
                <a:ea typeface="楷体_GB2312" pitchFamily="49" charset="-122"/>
                <a:cs typeface="Times New Roman" panose="02020603050405020304" pitchFamily="18" charset="0"/>
              </a:rPr>
              <a:t>。</a:t>
            </a:r>
            <a:endParaRPr lang="zh-CN" altLang="el-GR" b="1" dirty="0">
              <a:latin typeface="Times New Roman" panose="02020603050405020304" pitchFamily="18" charset="0"/>
              <a:ea typeface="楷体_GB2312" pitchFamily="49" charset="-122"/>
              <a:cs typeface="Times New Roman" panose="02020603050405020304" pitchFamily="18" charset="0"/>
            </a:endParaRPr>
          </a:p>
          <a:p>
            <a:pPr algn="l">
              <a:spcBef>
                <a:spcPct val="50000"/>
              </a:spcBef>
            </a:pPr>
            <a:r>
              <a:rPr lang="zh-CN" altLang="en-US" b="1" dirty="0">
                <a:latin typeface="Times New Roman" panose="02020603050405020304" pitchFamily="18" charset="0"/>
                <a:ea typeface="楷体_GB2312" pitchFamily="49" charset="-122"/>
              </a:rPr>
              <a:t>解：</a:t>
            </a:r>
            <a:endParaRPr lang="zh-CN" altLang="el-GR" b="1" dirty="0">
              <a:latin typeface="Times New Roman" panose="02020603050405020304" pitchFamily="18" charset="0"/>
              <a:ea typeface="楷体_GB2312" pitchFamily="49" charset="-122"/>
            </a:endParaRPr>
          </a:p>
        </p:txBody>
      </p:sp>
      <p:graphicFrame>
        <p:nvGraphicFramePr>
          <p:cNvPr id="232459" name="Object 11"/>
          <p:cNvGraphicFramePr>
            <a:graphicFrameLocks noGrp="1" noChangeAspect="1"/>
          </p:cNvGraphicFramePr>
          <p:nvPr>
            <p:ph sz="half" idx="1"/>
            <p:extLst/>
          </p:nvPr>
        </p:nvGraphicFramePr>
        <p:xfrm>
          <a:off x="454025" y="5494338"/>
          <a:ext cx="6551613" cy="1030287"/>
        </p:xfrm>
        <a:graphic>
          <a:graphicData uri="http://schemas.openxmlformats.org/presentationml/2006/ole">
            <mc:AlternateContent xmlns:mc="http://schemas.openxmlformats.org/markup-compatibility/2006">
              <mc:Choice xmlns:v="urn:schemas-microsoft-com:vml" Requires="v">
                <p:oleObj spid="_x0000_s10245" name="公式" r:id="rId3" imgW="2667000" imgH="419100" progId="Equation.3">
                  <p:embed/>
                </p:oleObj>
              </mc:Choice>
              <mc:Fallback>
                <p:oleObj name="公式" r:id="rId3" imgW="2667000" imgH="4191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 y="5494338"/>
                        <a:ext cx="6551613" cy="1030287"/>
                      </a:xfrm>
                      <a:prstGeom prst="rect">
                        <a:avLst/>
                      </a:prstGeom>
                      <a:solidFill>
                        <a:srgbClr val="FFFF99"/>
                      </a:solidFill>
                    </p:spPr>
                  </p:pic>
                </p:oleObj>
              </mc:Fallback>
            </mc:AlternateContent>
          </a:graphicData>
        </a:graphic>
      </p:graphicFrame>
      <mc:AlternateContent xmlns:mc="http://schemas.openxmlformats.org/markup-compatibility/2006" xmlns:a14="http://schemas.microsoft.com/office/drawing/2010/main">
        <mc:Choice Requires="a14">
          <p:sp>
            <p:nvSpPr>
              <p:cNvPr id="2" name="文本框 1"/>
              <p:cNvSpPr txBox="1"/>
              <p:nvPr/>
            </p:nvSpPr>
            <p:spPr>
              <a:xfrm>
                <a:off x="1331640" y="2493992"/>
                <a:ext cx="6984776" cy="19936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𝑁</m:t>
                          </m:r>
                        </m:num>
                        <m:den>
                          <m:r>
                            <a:rPr lang="en-US" altLang="zh-CN" b="0" i="1" smtClean="0">
                              <a:latin typeface="Cambria Math" panose="02040503050406030204" pitchFamily="18" charset="0"/>
                            </a:rPr>
                            <m:t>𝑁</m:t>
                          </m:r>
                        </m:den>
                      </m:f>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𝑛𝑡</m:t>
                          </m:r>
                          <m:r>
                            <a:rPr lang="en-US" altLang="zh-CN" b="0" i="1" smtClean="0">
                              <a:latin typeface="Cambria Math" panose="02040503050406030204" pitchFamily="18" charset="0"/>
                            </a:rPr>
                            <m:t>𝜋</m:t>
                          </m:r>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𝑛𝑡</m:t>
                      </m:r>
                      <m:r>
                        <a:rPr lang="en-US" altLang="zh-CN" b="0" i="1" smtClean="0">
                          <a:latin typeface="Cambria Math" panose="02040503050406030204" pitchFamily="18" charset="0"/>
                        </a:rPr>
                        <m:t>𝜋</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2</m:t>
                                  </m:r>
                                </m:den>
                              </m:f>
                            </m:e>
                          </m:d>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cot</m:t>
                              </m:r>
                            </m:e>
                            <m:sup>
                              <m:r>
                                <a:rPr lang="en-US" altLang="zh-CN" b="0" i="1" smtClean="0">
                                  <a:latin typeface="Cambria Math" panose="02040503050406030204" pitchFamily="18" charset="0"/>
                                </a:rPr>
                                <m:t>2</m:t>
                              </m:r>
                            </m:sup>
                          </m:sSup>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6</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𝐴</m:t>
                          </m:r>
                        </m:den>
                      </m:f>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2</m:t>
                                  </m:r>
                                </m:den>
                              </m:f>
                            </m:e>
                          </m:d>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cot</m:t>
                              </m:r>
                            </m:e>
                            <m:sup>
                              <m:r>
                                <a:rPr lang="en-US" altLang="zh-CN" b="0" i="1" smtClean="0">
                                  <a:latin typeface="Cambria Math" panose="02040503050406030204" pitchFamily="18" charset="0"/>
                                </a:rPr>
                                <m:t>2</m:t>
                              </m:r>
                            </m:sup>
                          </m:sSup>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6</m:t>
                              </m:r>
                            </m:den>
                          </m:f>
                        </m:e>
                      </m:func>
                    </m:oMath>
                  </m:oMathPara>
                </a14:m>
                <a:endParaRPr lang="en-US" altLang="zh-CN" b="0" i="1" dirty="0" smtClean="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20</m:t>
                          </m:r>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𝑔</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×6.02×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23</m:t>
                              </m:r>
                            </m:sup>
                          </m:sSup>
                          <m:r>
                            <a:rPr lang="en-US" altLang="zh-CN" b="0" i="1" smtClean="0">
                              <a:latin typeface="Cambria Math" panose="02040503050406030204" pitchFamily="18" charset="0"/>
                            </a:rPr>
                            <m:t>𝑚𝑜</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×3.14</m:t>
                          </m:r>
                        </m:num>
                        <m:den>
                          <m:r>
                            <a:rPr lang="en-US" altLang="zh-CN" b="0" i="1" smtClean="0">
                              <a:latin typeface="Cambria Math" panose="02040503050406030204" pitchFamily="18" charset="0"/>
                            </a:rPr>
                            <m:t>181</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𝑚𝑜𝑙</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−3</m:t>
                          </m:r>
                        </m:sup>
                      </m:sSup>
                    </m:oMath>
                  </m:oMathPara>
                </a14:m>
                <a:endParaRPr lang="zh-CN" altLang="en-US" i="1" dirty="0"/>
              </a:p>
            </p:txBody>
          </p:sp>
        </mc:Choice>
        <mc:Fallback xmlns="">
          <p:sp>
            <p:nvSpPr>
              <p:cNvPr id="2" name="文本框 1"/>
              <p:cNvSpPr txBox="1">
                <a:spLocks noRot="1" noChangeAspect="1" noMove="1" noResize="1" noEditPoints="1" noAdjustHandles="1" noChangeArrowheads="1" noChangeShapeType="1" noTextEdit="1"/>
              </p:cNvSpPr>
              <p:nvPr/>
            </p:nvSpPr>
            <p:spPr>
              <a:xfrm>
                <a:off x="1331640" y="2493992"/>
                <a:ext cx="6984776" cy="199368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547664" y="4760176"/>
                <a:ext cx="22672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=2552</m:t>
                      </m:r>
                      <m:r>
                        <a:rPr lang="en-US" altLang="zh-CN" b="0" i="1" smtClean="0">
                          <a:latin typeface="Cambria Math" panose="02040503050406030204" pitchFamily="18" charset="0"/>
                        </a:rPr>
                        <m:t>𝑓</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547664" y="4760176"/>
                <a:ext cx="2267224" cy="461665"/>
              </a:xfrm>
              <a:prstGeom prst="rect">
                <a:avLst/>
              </a:prstGeom>
              <a:blipFill rotWithShape="0">
                <a:blip r:embed="rId6"/>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7006031" y="5747225"/>
                <a:ext cx="22222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=25.5</m:t>
                      </m:r>
                      <m:r>
                        <a:rPr lang="en-US" altLang="zh-CN" sz="2800" b="0" i="1" smtClean="0">
                          <a:latin typeface="Cambria Math" panose="02040503050406030204" pitchFamily="18" charset="0"/>
                        </a:rPr>
                        <m:t>𝑏</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𝑠𝑐𝑟</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7006031" y="5747225"/>
                <a:ext cx="2222211" cy="523220"/>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7691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Text Box 4"/>
          <p:cNvSpPr txBox="1">
            <a:spLocks noChangeArrowheads="1"/>
          </p:cNvSpPr>
          <p:nvPr/>
        </p:nvSpPr>
        <p:spPr bwMode="auto">
          <a:xfrm>
            <a:off x="755576" y="692696"/>
            <a:ext cx="7632700" cy="2308324"/>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smtClean="0">
                <a:solidFill>
                  <a:schemeClr val="accent1"/>
                </a:solidFill>
                <a:latin typeface="+mn-ea"/>
                <a:ea typeface="+mn-ea"/>
              </a:rPr>
              <a:t>1-8</a:t>
            </a:r>
            <a:r>
              <a:rPr lang="zh-CN" altLang="en-US" dirty="0" smtClean="0">
                <a:solidFill>
                  <a:schemeClr val="accent1"/>
                </a:solidFill>
                <a:latin typeface="+mn-ea"/>
                <a:ea typeface="+mn-ea"/>
              </a:rPr>
              <a:t>*</a:t>
            </a:r>
            <a:r>
              <a:rPr lang="zh-CN" altLang="en-US" dirty="0" smtClean="0">
                <a:latin typeface="+mn-ea"/>
                <a:ea typeface="+mn-ea"/>
              </a:rPr>
              <a:t>（</a:t>
            </a:r>
            <a:r>
              <a:rPr lang="en-US" altLang="zh-CN" dirty="0">
                <a:latin typeface="+mn-ea"/>
                <a:ea typeface="+mn-ea"/>
              </a:rPr>
              <a:t>1</a:t>
            </a:r>
            <a:r>
              <a:rPr lang="zh-CN" altLang="en-US" dirty="0">
                <a:latin typeface="+mn-ea"/>
                <a:ea typeface="+mn-ea"/>
              </a:rPr>
              <a:t>）</a:t>
            </a:r>
            <a:r>
              <a:rPr lang="zh-CN" altLang="el-GR" dirty="0">
                <a:latin typeface="+mn-ea"/>
                <a:ea typeface="+mn-ea"/>
              </a:rPr>
              <a:t>质量为</a:t>
            </a:r>
            <a:r>
              <a:rPr lang="en-US" altLang="zh-CN" dirty="0">
                <a:latin typeface="+mn-ea"/>
                <a:ea typeface="+mn-ea"/>
              </a:rPr>
              <a:t>m</a:t>
            </a:r>
            <a:r>
              <a:rPr lang="en-US" altLang="zh-CN" baseline="-25000" dirty="0">
                <a:latin typeface="+mn-ea"/>
                <a:ea typeface="+mn-ea"/>
              </a:rPr>
              <a:t>1</a:t>
            </a:r>
            <a:r>
              <a:rPr lang="zh-CN" altLang="en-US" dirty="0">
                <a:latin typeface="+mn-ea"/>
                <a:ea typeface="+mn-ea"/>
              </a:rPr>
              <a:t>的入射粒子被质量为</a:t>
            </a:r>
            <a:r>
              <a:rPr lang="en-US" altLang="zh-CN" dirty="0">
                <a:latin typeface="+mn-ea"/>
                <a:ea typeface="+mn-ea"/>
              </a:rPr>
              <a:t>m</a:t>
            </a:r>
            <a:r>
              <a:rPr lang="en-US" altLang="zh-CN" baseline="-25000" dirty="0">
                <a:latin typeface="+mn-ea"/>
                <a:ea typeface="+mn-ea"/>
              </a:rPr>
              <a:t>2</a:t>
            </a:r>
            <a:r>
              <a:rPr lang="en-US" altLang="zh-CN" dirty="0">
                <a:latin typeface="+mn-ea"/>
                <a:ea typeface="+mn-ea"/>
              </a:rPr>
              <a:t>(m</a:t>
            </a:r>
            <a:r>
              <a:rPr lang="en-US" altLang="zh-CN" baseline="-25000" dirty="0">
                <a:latin typeface="+mn-ea"/>
                <a:ea typeface="+mn-ea"/>
              </a:rPr>
              <a:t>2</a:t>
            </a:r>
            <a:r>
              <a:rPr lang="en-US" altLang="zh-CN" dirty="0">
                <a:latin typeface="+mn-ea"/>
                <a:ea typeface="+mn-ea"/>
              </a:rPr>
              <a:t>≤m</a:t>
            </a:r>
            <a:r>
              <a:rPr lang="en-US" altLang="zh-CN" baseline="-25000" dirty="0">
                <a:latin typeface="+mn-ea"/>
                <a:ea typeface="+mn-ea"/>
              </a:rPr>
              <a:t>1</a:t>
            </a:r>
            <a:r>
              <a:rPr lang="en-US" altLang="zh-CN" dirty="0">
                <a:latin typeface="+mn-ea"/>
                <a:ea typeface="+mn-ea"/>
              </a:rPr>
              <a:t>)</a:t>
            </a:r>
            <a:r>
              <a:rPr lang="zh-CN" altLang="en-US" dirty="0">
                <a:latin typeface="+mn-ea"/>
                <a:ea typeface="+mn-ea"/>
              </a:rPr>
              <a:t>的静止靶核弹性散射，试证明：入射粒子在实验室坐标系中的最大可能偏转角</a:t>
            </a:r>
            <a:r>
              <a:rPr lang="en-US" altLang="zh-CN" i="1" dirty="0" err="1">
                <a:latin typeface="+mn-ea"/>
                <a:ea typeface="+mn-ea"/>
              </a:rPr>
              <a:t>θ</a:t>
            </a:r>
            <a:r>
              <a:rPr lang="en-US" altLang="zh-CN" i="1" baseline="-25000" dirty="0" err="1">
                <a:latin typeface="+mn-ea"/>
                <a:ea typeface="+mn-ea"/>
              </a:rPr>
              <a:t>L</a:t>
            </a:r>
            <a:r>
              <a:rPr lang="zh-CN" altLang="en-US" dirty="0">
                <a:latin typeface="+mn-ea"/>
                <a:ea typeface="+mn-ea"/>
              </a:rPr>
              <a:t>由下式决定：</a:t>
            </a:r>
            <a:r>
              <a:rPr lang="en-US" altLang="zh-CN" dirty="0" err="1">
                <a:latin typeface="+mn-ea"/>
                <a:ea typeface="+mn-ea"/>
              </a:rPr>
              <a:t>sin</a:t>
            </a:r>
            <a:r>
              <a:rPr lang="en-US" altLang="zh-CN" i="1" dirty="0" err="1">
                <a:latin typeface="+mn-ea"/>
                <a:ea typeface="+mn-ea"/>
              </a:rPr>
              <a:t>θ</a:t>
            </a:r>
            <a:r>
              <a:rPr lang="en-US" altLang="zh-CN" i="1" baseline="-25000" dirty="0" err="1">
                <a:latin typeface="+mn-ea"/>
                <a:ea typeface="+mn-ea"/>
              </a:rPr>
              <a:t>L</a:t>
            </a:r>
            <a:r>
              <a:rPr lang="en-US" altLang="zh-CN" dirty="0">
                <a:latin typeface="+mn-ea"/>
                <a:ea typeface="+mn-ea"/>
              </a:rPr>
              <a:t>=m</a:t>
            </a:r>
            <a:r>
              <a:rPr lang="en-US" altLang="zh-CN" baseline="-25000" dirty="0">
                <a:latin typeface="+mn-ea"/>
                <a:ea typeface="+mn-ea"/>
              </a:rPr>
              <a:t>2</a:t>
            </a:r>
            <a:r>
              <a:rPr lang="en-US" altLang="zh-CN" dirty="0">
                <a:latin typeface="+mn-ea"/>
                <a:ea typeface="+mn-ea"/>
              </a:rPr>
              <a:t>/m</a:t>
            </a:r>
            <a:r>
              <a:rPr lang="en-US" altLang="zh-CN" baseline="-25000" dirty="0">
                <a:latin typeface="+mn-ea"/>
                <a:ea typeface="+mn-ea"/>
              </a:rPr>
              <a:t>1</a:t>
            </a:r>
            <a:r>
              <a:rPr lang="zh-CN" altLang="en-US" dirty="0">
                <a:latin typeface="+mn-ea"/>
                <a:ea typeface="+mn-ea"/>
              </a:rPr>
              <a:t>。</a:t>
            </a:r>
          </a:p>
          <a:p>
            <a:pPr algn="l"/>
            <a:r>
              <a:rPr lang="zh-CN" altLang="en-US" dirty="0">
                <a:latin typeface="+mn-ea"/>
                <a:ea typeface="+mn-ea"/>
              </a:rPr>
              <a:t>    </a:t>
            </a:r>
            <a:r>
              <a:rPr lang="zh-CN" altLang="en-US" dirty="0" smtClean="0">
                <a:latin typeface="+mn-ea"/>
                <a:ea typeface="+mn-ea"/>
              </a:rPr>
              <a:t>（</a:t>
            </a:r>
            <a:r>
              <a:rPr lang="en-US" altLang="zh-CN" dirty="0" smtClean="0">
                <a:latin typeface="+mn-ea"/>
                <a:ea typeface="+mn-ea"/>
              </a:rPr>
              <a:t>2</a:t>
            </a:r>
            <a:r>
              <a:rPr lang="zh-CN" altLang="en-US" dirty="0">
                <a:latin typeface="+mn-ea"/>
                <a:ea typeface="+mn-ea"/>
              </a:rPr>
              <a:t>）假如</a:t>
            </a:r>
            <a:r>
              <a:rPr lang="el-GR" altLang="zh-CN" i="1" dirty="0">
                <a:latin typeface="+mn-ea"/>
                <a:ea typeface="+mn-ea"/>
              </a:rPr>
              <a:t>α</a:t>
            </a:r>
            <a:r>
              <a:rPr lang="zh-CN" altLang="en-US" dirty="0">
                <a:latin typeface="+mn-ea"/>
                <a:ea typeface="+mn-ea"/>
              </a:rPr>
              <a:t>粒子在原来静止的氦核上散射，试问：它在实验室坐标系中最大的散射角为多大</a:t>
            </a:r>
            <a:r>
              <a:rPr lang="zh-CN" altLang="en-US" dirty="0" smtClean="0">
                <a:latin typeface="+mn-ea"/>
                <a:ea typeface="+mn-ea"/>
              </a:rPr>
              <a:t>？</a:t>
            </a:r>
            <a:endParaRPr lang="en-US" altLang="zh-CN" dirty="0" smtClean="0">
              <a:latin typeface="+mn-ea"/>
              <a:ea typeface="+mn-ea"/>
            </a:endParaRPr>
          </a:p>
          <a:p>
            <a:pPr algn="l"/>
            <a:endParaRPr lang="en-US" altLang="zh-CN" dirty="0">
              <a:latin typeface="+mn-ea"/>
              <a:ea typeface="+mn-ea"/>
              <a:cs typeface="Times New Roman" panose="02020603050405020304" pitchFamily="18" charset="0"/>
            </a:endParaRPr>
          </a:p>
        </p:txBody>
      </p:sp>
      <p:pic>
        <p:nvPicPr>
          <p:cNvPr id="250884" name="Picture 4" descr="散射"/>
          <p:cNvPicPr>
            <a:picLocks noChangeAspect="1" noChangeArrowheads="1"/>
          </p:cNvPicPr>
          <p:nvPr/>
        </p:nvPicPr>
        <p:blipFill>
          <a:blip r:embed="rId2">
            <a:clrChange>
              <a:clrFrom>
                <a:srgbClr val="FFFFFF"/>
              </a:clrFrom>
              <a:clrTo>
                <a:srgbClr val="FFFFFF">
                  <a:alpha val="0"/>
                </a:srgbClr>
              </a:clrTo>
            </a:clrChange>
            <a:lum bright="-12000" contrast="36000"/>
            <a:extLst>
              <a:ext uri="{28A0092B-C50C-407E-A947-70E740481C1C}">
                <a14:useLocalDpi xmlns:a14="http://schemas.microsoft.com/office/drawing/2010/main" val="0"/>
              </a:ext>
            </a:extLst>
          </a:blip>
          <a:srcRect t="16357" b="31999"/>
          <a:stretch>
            <a:fillRect/>
          </a:stretch>
        </p:blipFill>
        <p:spPr bwMode="auto">
          <a:xfrm>
            <a:off x="899592" y="2759678"/>
            <a:ext cx="4686300" cy="942975"/>
          </a:xfrm>
          <a:prstGeom prst="rect">
            <a:avLst/>
          </a:prstGeom>
          <a:solidFill>
            <a:srgbClr val="FFFF00"/>
          </a:solidFill>
        </p:spPr>
      </p:pic>
      <p:pic>
        <p:nvPicPr>
          <p:cNvPr id="2508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079" y="4343038"/>
            <a:ext cx="2597611" cy="613170"/>
          </a:xfrm>
          <a:prstGeom prst="rect">
            <a:avLst/>
          </a:prstGeom>
          <a:solidFill>
            <a:srgbClr val="FFFF00"/>
          </a:solidFill>
        </p:spPr>
      </p:pic>
      <p:pic>
        <p:nvPicPr>
          <p:cNvPr id="25088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079" y="5076800"/>
            <a:ext cx="2857500" cy="352425"/>
          </a:xfrm>
          <a:prstGeom prst="rect">
            <a:avLst/>
          </a:prstGeom>
          <a:solidFill>
            <a:srgbClr val="FFFF00"/>
          </a:solidFill>
        </p:spPr>
      </p:pic>
      <p:pic>
        <p:nvPicPr>
          <p:cNvPr id="250881"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3634" y="5550717"/>
            <a:ext cx="2476500" cy="352425"/>
          </a:xfrm>
          <a:prstGeom prst="rect">
            <a:avLst/>
          </a:prstGeom>
          <a:solidFill>
            <a:srgbClr val="FFFF00"/>
          </a:solidFill>
        </p:spPr>
      </p:pic>
      <p:sp>
        <p:nvSpPr>
          <p:cNvPr id="3" name="Rectangle 6"/>
          <p:cNvSpPr>
            <a:spLocks noChangeArrowheads="1"/>
          </p:cNvSpPr>
          <p:nvPr/>
        </p:nvSpPr>
        <p:spPr bwMode="auto">
          <a:xfrm>
            <a:off x="971600" y="3789040"/>
            <a:ext cx="46863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lang="zh-CN" altLang="zh-CN" dirty="0">
                <a:latin typeface="+mn-ea"/>
                <a:ea typeface="+mn-ea"/>
              </a:rPr>
              <a:t>要点分析：同第一题结果类似。</a:t>
            </a:r>
          </a:p>
          <a:p>
            <a:pPr marL="0" marR="0" lvl="0" indent="228600" algn="l" defTabSz="914400" rtl="0" eaLnBrk="0" fontAlgn="base" latinLnBrk="0" hangingPunct="0">
              <a:lnSpc>
                <a:spcPct val="100000"/>
              </a:lnSpc>
              <a:spcBef>
                <a:spcPct val="0"/>
              </a:spcBef>
              <a:spcAft>
                <a:spcPct val="0"/>
              </a:spcAft>
              <a:buClrTx/>
              <a:buSzTx/>
              <a:buFontTx/>
              <a:buNone/>
              <a:tabLst/>
            </a:pPr>
            <a:r>
              <a:rPr lang="zh-CN" altLang="zh-CN" dirty="0">
                <a:latin typeface="+mn-ea"/>
                <a:ea typeface="+mn-ea"/>
              </a:rPr>
              <a:t>证明</a:t>
            </a:r>
            <a:r>
              <a:rPr kumimoji="0" lang="zh-CN" altLang="zh-CN"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zh-CN" altLang="en-US"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         </a:t>
            </a:r>
            <a:endParaRPr kumimoji="0" lang="zh-CN" altLang="en-US" b="0" i="0" u="none" strike="noStrike" cap="none" normalizeH="0" baseline="0" dirty="0" smtClean="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796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08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08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08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1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712" y="589483"/>
            <a:ext cx="2032090" cy="648072"/>
          </a:xfrm>
          <a:prstGeom prst="rect">
            <a:avLst/>
          </a:prstGeom>
          <a:solidFill>
            <a:srgbClr val="FFFF00"/>
          </a:solidFill>
        </p:spPr>
      </p:pic>
      <p:pic>
        <p:nvPicPr>
          <p:cNvPr id="25190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921" y="1436029"/>
            <a:ext cx="1962150" cy="609600"/>
          </a:xfrm>
          <a:prstGeom prst="rect">
            <a:avLst/>
          </a:prstGeom>
          <a:solidFill>
            <a:srgbClr val="FFFF00"/>
          </a:solidFill>
        </p:spPr>
      </p:pic>
      <p:pic>
        <p:nvPicPr>
          <p:cNvPr id="25190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2348880"/>
            <a:ext cx="4000500" cy="666750"/>
          </a:xfrm>
          <a:prstGeom prst="rect">
            <a:avLst/>
          </a:prstGeom>
          <a:solidFill>
            <a:srgbClr val="FFFF00"/>
          </a:solidFill>
        </p:spPr>
      </p:pic>
      <p:pic>
        <p:nvPicPr>
          <p:cNvPr id="25190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2444" y="3324486"/>
            <a:ext cx="3067050" cy="685800"/>
          </a:xfrm>
          <a:prstGeom prst="rect">
            <a:avLst/>
          </a:prstGeom>
          <a:solidFill>
            <a:srgbClr val="FFFF00"/>
          </a:solidFill>
        </p:spPr>
      </p:pic>
      <p:pic>
        <p:nvPicPr>
          <p:cNvPr id="25190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18221" y="4431657"/>
            <a:ext cx="816055" cy="720849"/>
          </a:xfrm>
          <a:prstGeom prst="rect">
            <a:avLst/>
          </a:prstGeom>
          <a:solidFill>
            <a:srgbClr val="FFFF00"/>
          </a:solidFill>
        </p:spPr>
      </p:pic>
      <p:pic>
        <p:nvPicPr>
          <p:cNvPr id="251905" name="Picture 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2444" y="5396879"/>
            <a:ext cx="3279371" cy="377180"/>
          </a:xfrm>
          <a:prstGeom prst="rect">
            <a:avLst/>
          </a:prstGeom>
          <a:solidFill>
            <a:srgbClr val="FFFF00"/>
          </a:solidFill>
        </p:spPr>
      </p:pic>
      <p:sp>
        <p:nvSpPr>
          <p:cNvPr id="8" name="Rectangle 11"/>
          <p:cNvSpPr>
            <a:spLocks noChangeArrowheads="1"/>
          </p:cNvSpPr>
          <p:nvPr/>
        </p:nvSpPr>
        <p:spPr bwMode="auto">
          <a:xfrm>
            <a:off x="442587" y="3852311"/>
            <a:ext cx="182614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　　</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   　　</a:t>
            </a:r>
            <a:endParaRPr kumimoji="0" lang="zh-CN" altLang="en-US" sz="2000" b="0" i="0" u="none" strike="noStrike" cap="none" normalizeH="0" baseline="0" dirty="0" smtClean="0">
              <a:ln>
                <a:noFill/>
              </a:ln>
              <a:solidFill>
                <a:schemeClr val="tx1"/>
              </a:solidFill>
              <a:effectLst/>
              <a:latin typeface="+mn-ea"/>
              <a:ea typeface="+mn-ea"/>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若记</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11" name="矩形 10"/>
          <p:cNvSpPr/>
          <p:nvPr/>
        </p:nvSpPr>
        <p:spPr>
          <a:xfrm>
            <a:off x="4288894" y="5310835"/>
            <a:ext cx="646331" cy="461665"/>
          </a:xfrm>
          <a:prstGeom prst="rect">
            <a:avLst/>
          </a:prstGeom>
        </p:spPr>
        <p:txBody>
          <a:bodyPr wrap="none">
            <a:spAutoFit/>
          </a:bodyPr>
          <a:lstStyle/>
          <a:p>
            <a:r>
              <a:rPr kumimoji="0" lang="en-US" altLang="zh-CN" dirty="0">
                <a:latin typeface="宋体" panose="02010600030101010101" pitchFamily="2" charset="-122"/>
                <a:cs typeface="Times New Roman" panose="02020603050405020304" pitchFamily="18" charset="0"/>
              </a:rPr>
              <a:t>(7)</a:t>
            </a:r>
            <a:endParaRPr lang="zh-CN" altLang="en-US" dirty="0"/>
          </a:p>
        </p:txBody>
      </p:sp>
    </p:spTree>
    <p:extLst>
      <p:ext uri="{BB962C8B-B14F-4D97-AF65-F5344CB8AC3E}">
        <p14:creationId xmlns:p14="http://schemas.microsoft.com/office/powerpoint/2010/main" val="3905156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325" y="953451"/>
            <a:ext cx="4743450" cy="619125"/>
          </a:xfrm>
          <a:prstGeom prst="rect">
            <a:avLst/>
          </a:prstGeom>
          <a:solidFill>
            <a:srgbClr val="FFFF00"/>
          </a:solidFill>
        </p:spPr>
      </p:pic>
      <p:pic>
        <p:nvPicPr>
          <p:cNvPr id="25293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325" y="2029776"/>
            <a:ext cx="590550" cy="523875"/>
          </a:xfrm>
          <a:prstGeom prst="rect">
            <a:avLst/>
          </a:prstGeom>
          <a:solidFill>
            <a:srgbClr val="FFFF00"/>
          </a:solidFill>
        </p:spPr>
      </p:pic>
      <p:pic>
        <p:nvPicPr>
          <p:cNvPr id="25293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975" y="3684865"/>
            <a:ext cx="3619500" cy="381000"/>
          </a:xfrm>
          <a:prstGeom prst="rect">
            <a:avLst/>
          </a:prstGeom>
          <a:solidFill>
            <a:srgbClr val="FFFF00"/>
          </a:solidFill>
        </p:spPr>
      </p:pic>
      <p:pic>
        <p:nvPicPr>
          <p:cNvPr id="25293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4301" y="4359127"/>
            <a:ext cx="1381125" cy="619125"/>
          </a:xfrm>
          <a:prstGeom prst="rect">
            <a:avLst/>
          </a:prstGeom>
          <a:solidFill>
            <a:srgbClr val="FFFF00"/>
          </a:solidFill>
        </p:spPr>
      </p:pic>
      <p:pic>
        <p:nvPicPr>
          <p:cNvPr id="252929"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2283" y="5564340"/>
            <a:ext cx="2428875" cy="619125"/>
          </a:xfrm>
          <a:prstGeom prst="rect">
            <a:avLst/>
          </a:prstGeom>
          <a:solidFill>
            <a:srgbClr val="FFFF00"/>
          </a:solidFill>
        </p:spPr>
      </p:pic>
      <p:sp>
        <p:nvSpPr>
          <p:cNvPr id="4" name="Rectangle 6"/>
          <p:cNvSpPr>
            <a:spLocks noChangeArrowheads="1"/>
          </p:cNvSpPr>
          <p:nvPr/>
        </p:nvSpPr>
        <p:spPr bwMode="auto">
          <a:xfrm>
            <a:off x="676325" y="370908"/>
            <a:ext cx="59298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视</a:t>
            </a: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θ</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为</a:t>
            </a: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φ</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的函数</a:t>
            </a: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θ(φ)</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，对</a:t>
            </a: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(7)</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式求</a:t>
            </a: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θ</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的极值，有</a:t>
            </a:r>
            <a:endParaRPr kumimoji="0" lang="zh-CN" altLang="en-US" sz="2000" b="0" i="0" u="none" strike="noStrike" cap="none" normalizeH="0" baseline="0" dirty="0" smtClean="0">
              <a:ln>
                <a:noFill/>
              </a:ln>
              <a:solidFill>
                <a:schemeClr val="tx1"/>
              </a:solidFill>
              <a:effectLst/>
              <a:latin typeface="+mn-ea"/>
              <a:ea typeface="+mn-ea"/>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mn-ea"/>
              <a:ea typeface="+mn-ea"/>
            </a:endParaRPr>
          </a:p>
        </p:txBody>
      </p:sp>
      <p:sp>
        <p:nvSpPr>
          <p:cNvPr id="5" name="Rectangle 7"/>
          <p:cNvSpPr>
            <a:spLocks noChangeArrowheads="1"/>
          </p:cNvSpPr>
          <p:nvPr/>
        </p:nvSpPr>
        <p:spPr bwMode="auto">
          <a:xfrm>
            <a:off x="676325" y="1601121"/>
            <a:ext cx="9284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mn-ea"/>
                <a:ea typeface="+mn-ea"/>
                <a:cs typeface="Times New Roman" panose="02020603050405020304" pitchFamily="18" charset="0"/>
              </a:rPr>
              <a:t>令</a:t>
            </a:r>
            <a:r>
              <a:rPr kumimoji="0" lang="zh-CN" altLang="en-US" sz="2000" b="0" i="0" u="none" strike="noStrike" cap="none" normalizeH="0" baseline="0" smtClean="0">
                <a:ln>
                  <a:noFill/>
                </a:ln>
                <a:solidFill>
                  <a:schemeClr val="tx1"/>
                </a:solidFill>
                <a:effectLst/>
                <a:latin typeface="+mn-ea"/>
                <a:ea typeface="+mn-ea"/>
                <a:cs typeface="Times New Roman" panose="02020603050405020304" pitchFamily="18" charset="0"/>
              </a:rPr>
              <a:t>  </a:t>
            </a:r>
            <a:endParaRPr kumimoji="0" lang="zh-CN" altLang="en-US" sz="2000" b="0" i="0" u="none" strike="noStrike" cap="none" normalizeH="0" baseline="0" smtClean="0">
              <a:ln>
                <a:noFill/>
              </a:ln>
              <a:solidFill>
                <a:schemeClr val="tx1"/>
              </a:solidFill>
              <a:effectLst/>
              <a:latin typeface="+mn-ea"/>
              <a:ea typeface="+mn-ea"/>
            </a:endParaRPr>
          </a:p>
        </p:txBody>
      </p:sp>
      <mc:AlternateContent xmlns:mc="http://schemas.openxmlformats.org/markup-compatibility/2006" xmlns:a14="http://schemas.microsoft.com/office/drawing/2010/main">
        <mc:Choice Requires="a14">
          <p:sp>
            <p:nvSpPr>
              <p:cNvPr id="6" name="Rectangle 8"/>
              <p:cNvSpPr>
                <a:spLocks noChangeArrowheads="1"/>
              </p:cNvSpPr>
              <p:nvPr/>
            </p:nvSpPr>
            <p:spPr bwMode="auto">
              <a:xfrm>
                <a:off x="971600" y="2082586"/>
                <a:ext cx="6999224" cy="14239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，则</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 </a:t>
                </a:r>
                <a14:m>
                  <m:oMath xmlns:m="http://schemas.openxmlformats.org/officeDocument/2006/math">
                    <m:r>
                      <m:rPr>
                        <m:sty m:val="p"/>
                      </m:r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sin</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2(</m:t>
                    </m:r>
                    <m:r>
                      <a:rPr kumimoji="0" lang="en-US" altLang="zh-CN" sz="2000" b="0" i="1" u="none" strike="noStrike" cap="none" normalizeH="0" baseline="0" dirty="0" err="1" smtClean="0">
                        <a:ln>
                          <a:noFill/>
                        </a:ln>
                        <a:solidFill>
                          <a:schemeClr val="tx1"/>
                        </a:solidFill>
                        <a:effectLst/>
                        <a:latin typeface="Cambria Math" panose="02040503050406030204" pitchFamily="18" charset="0"/>
                        <a:ea typeface="+mn-ea"/>
                        <a:cs typeface="Times New Roman" panose="02020603050405020304" pitchFamily="18" charset="0"/>
                      </a:rPr>
                      <m:t>𝜃</m:t>
                    </m:r>
                    <m:r>
                      <a:rPr kumimoji="0" lang="en-US" altLang="zh-CN" sz="2000" b="0" i="1" u="none" strike="noStrike" cap="none" normalizeH="0" baseline="0" dirty="0" err="1" smtClean="0">
                        <a:ln>
                          <a:noFill/>
                        </a:ln>
                        <a:solidFill>
                          <a:schemeClr val="tx1"/>
                        </a:solidFill>
                        <a:effectLst/>
                        <a:latin typeface="Cambria Math" panose="02040503050406030204" pitchFamily="18" charset="0"/>
                        <a:ea typeface="+mn-ea"/>
                        <a:cs typeface="Times New Roman" panose="02020603050405020304" pitchFamily="18" charset="0"/>
                      </a:rPr>
                      <m:t>+</m:t>
                    </m:r>
                    <m:r>
                      <a:rPr kumimoji="0" lang="en-US" altLang="zh-CN" sz="2000" b="0" i="1" u="none" strike="noStrike" cap="none" normalizeH="0" baseline="0" dirty="0" err="1" smtClean="0">
                        <a:ln>
                          <a:noFill/>
                        </a:ln>
                        <a:solidFill>
                          <a:schemeClr val="tx1"/>
                        </a:solidFill>
                        <a:effectLst/>
                        <a:latin typeface="Cambria Math" panose="02040503050406030204" pitchFamily="18" charset="0"/>
                        <a:ea typeface="+mn-ea"/>
                        <a:cs typeface="Times New Roman" panose="02020603050405020304" pitchFamily="18" charset="0"/>
                      </a:rPr>
                      <m:t>𝜑</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m:t>
                    </m:r>
                    <m:r>
                      <m:rPr>
                        <m:sty m:val="p"/>
                      </m:r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sin</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2</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𝜑</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=0       2</m:t>
                    </m:r>
                    <m:r>
                      <m:rPr>
                        <m:sty m:val="p"/>
                      </m:r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cos</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𝜃</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+2</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𝜑</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m:t>
                    </m:r>
                    <m:r>
                      <m:rPr>
                        <m:sty m:val="p"/>
                      </m:rPr>
                      <a:rPr kumimoji="0" lang="en-US" altLang="zh-CN" sz="2000" b="0" i="1" u="none" strike="noStrike" cap="none" normalizeH="0" baseline="0" dirty="0" err="1" smtClean="0">
                        <a:ln>
                          <a:noFill/>
                        </a:ln>
                        <a:solidFill>
                          <a:schemeClr val="tx1"/>
                        </a:solidFill>
                        <a:effectLst/>
                        <a:latin typeface="Cambria Math" panose="02040503050406030204" pitchFamily="18" charset="0"/>
                        <a:ea typeface="+mn-ea"/>
                        <a:cs typeface="Times New Roman" panose="02020603050405020304" pitchFamily="18" charset="0"/>
                      </a:rPr>
                      <m:t>sin</m:t>
                    </m:r>
                    <m:r>
                      <a:rPr kumimoji="0" lang="en-US" altLang="zh-CN" sz="2000" b="0" i="1" u="none" strike="noStrike" cap="none" normalizeH="0" baseline="0" dirty="0" err="1" smtClean="0">
                        <a:ln>
                          <a:noFill/>
                        </a:ln>
                        <a:solidFill>
                          <a:schemeClr val="tx1"/>
                        </a:solidFill>
                        <a:effectLst/>
                        <a:latin typeface="Cambria Math" panose="02040503050406030204" pitchFamily="18" charset="0"/>
                        <a:ea typeface="+mn-ea"/>
                        <a:cs typeface="Times New Roman" panose="02020603050405020304" pitchFamily="18" charset="0"/>
                      </a:rPr>
                      <m:t>𝜃</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=0</m:t>
                    </m:r>
                  </m:oMath>
                </a14:m>
                <a:endParaRPr kumimoji="0" lang="en-US" altLang="zh-CN" sz="2000" b="0" i="0" u="none" strike="noStrike" cap="none" normalizeH="0" baseline="0" dirty="0" smtClean="0">
                  <a:ln>
                    <a:noFill/>
                  </a:ln>
                  <a:solidFill>
                    <a:schemeClr val="tx1"/>
                  </a:solidFill>
                  <a:effectLst/>
                  <a:latin typeface="+mn-ea"/>
                  <a:ea typeface="+mn-ea"/>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若  </a:t>
                </a:r>
                <a14:m>
                  <m:oMath xmlns:m="http://schemas.openxmlformats.org/officeDocument/2006/math">
                    <m:r>
                      <m:rPr>
                        <m:sty m:val="p"/>
                      </m:r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sin</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𝜃</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=0</m:t>
                    </m:r>
                  </m:oMath>
                </a14:m>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则  </a:t>
                </a:r>
                <a14:m>
                  <m:oMath xmlns:m="http://schemas.openxmlformats.org/officeDocument/2006/math">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𝜃</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=0</m:t>
                    </m:r>
                  </m:oMath>
                </a14:m>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（极小）                 （</a:t>
                </a: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8</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zh-CN" altLang="en-US" sz="2000" b="0" i="0" u="none" strike="noStrike" cap="none" normalizeH="0" baseline="0" dirty="0" smtClean="0">
                  <a:ln>
                    <a:noFill/>
                  </a:ln>
                  <a:solidFill>
                    <a:schemeClr val="tx1"/>
                  </a:solidFill>
                  <a:effectLst/>
                  <a:latin typeface="+mn-ea"/>
                  <a:ea typeface="+mn-ea"/>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若</a:t>
                </a:r>
                <a14:m>
                  <m:oMath xmlns:m="http://schemas.openxmlformats.org/officeDocument/2006/math">
                    <m:r>
                      <m:rPr>
                        <m:sty m:val="p"/>
                      </m:r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cos</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𝜃</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+2</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𝜑</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)=0</m:t>
                    </m:r>
                  </m:oMath>
                </a14:m>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，则  </a:t>
                </a:r>
                <a14:m>
                  <m:oMath xmlns:m="http://schemas.openxmlformats.org/officeDocument/2006/math">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𝜃</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m:t>
                    </m:r>
                    <m:f>
                      <m:fPr>
                        <m:ctrl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ctrlPr>
                      </m:fPr>
                      <m:num>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𝜋</m:t>
                        </m:r>
                      </m:num>
                      <m:den>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2</m:t>
                        </m:r>
                      </m:den>
                    </m:f>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−2</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𝜑</m:t>
                    </m:r>
                  </m:oMath>
                </a14:m>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         </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9</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zh-CN" altLang="en-US" sz="2000" b="0" i="0" u="none" strike="noStrike" cap="none" normalizeH="0" baseline="0" dirty="0" smtClean="0">
                  <a:ln>
                    <a:noFill/>
                  </a:ln>
                  <a:solidFill>
                    <a:schemeClr val="tx1"/>
                  </a:solidFill>
                  <a:effectLst/>
                  <a:latin typeface="+mn-ea"/>
                  <a:ea typeface="+mn-ea"/>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将</a:t>
                </a: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(9)</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式代入</a:t>
                </a: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(7)</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式，有</a:t>
                </a:r>
                <a:endParaRPr kumimoji="0" lang="zh-CN" altLang="en-US" sz="2000" b="0" i="0" u="none" strike="noStrike" cap="none" normalizeH="0" baseline="0" dirty="0" smtClean="0">
                  <a:ln>
                    <a:noFill/>
                  </a:ln>
                  <a:solidFill>
                    <a:schemeClr val="tx1"/>
                  </a:solidFill>
                  <a:effectLst/>
                  <a:latin typeface="+mn-ea"/>
                  <a:ea typeface="+mn-ea"/>
                </a:endParaRPr>
              </a:p>
            </p:txBody>
          </p:sp>
        </mc:Choice>
        <mc:Fallback xmlns="">
          <p:sp>
            <p:nvSpPr>
              <p:cNvPr id="6" name="Rectangle 8"/>
              <p:cNvSpPr>
                <a:spLocks noRot="1" noChangeAspect="1" noMove="1" noResize="1" noEditPoints="1" noAdjustHandles="1" noChangeArrowheads="1" noChangeShapeType="1" noTextEdit="1"/>
              </p:cNvSpPr>
              <p:nvPr/>
            </p:nvSpPr>
            <p:spPr bwMode="auto">
              <a:xfrm>
                <a:off x="971600" y="2082586"/>
                <a:ext cx="6999224" cy="1423980"/>
              </a:xfrm>
              <a:prstGeom prst="rect">
                <a:avLst/>
              </a:prstGeom>
              <a:blipFill rotWithShape="0">
                <a:blip r:embed="rId7"/>
                <a:stretch>
                  <a:fillRect t="-3004" b="-729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Rectangle 9"/>
          <p:cNvSpPr>
            <a:spLocks noChangeArrowheads="1"/>
          </p:cNvSpPr>
          <p:nvPr/>
        </p:nvSpPr>
        <p:spPr bwMode="auto">
          <a:xfrm>
            <a:off x="742079" y="4490091"/>
            <a:ext cx="14414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由此可得</a:t>
            </a:r>
            <a:endParaRPr kumimoji="0" lang="zh-CN" altLang="zh-CN" sz="2000" b="0" i="0" u="none" strike="noStrike" cap="none" normalizeH="0" baseline="0" dirty="0" smtClean="0">
              <a:ln>
                <a:noFill/>
              </a:ln>
              <a:solidFill>
                <a:schemeClr val="tx1"/>
              </a:solidFill>
              <a:effectLst/>
              <a:latin typeface="+mn-ea"/>
              <a:ea typeface="+mn-ea"/>
            </a:endParaRPr>
          </a:p>
        </p:txBody>
      </p:sp>
      <p:sp>
        <p:nvSpPr>
          <p:cNvPr id="8" name="Rectangle 10"/>
          <p:cNvSpPr>
            <a:spLocks noChangeArrowheads="1"/>
          </p:cNvSpPr>
          <p:nvPr/>
        </p:nvSpPr>
        <p:spPr bwMode="auto">
          <a:xfrm>
            <a:off x="655038" y="5071241"/>
            <a:ext cx="23391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若</a:t>
            </a:r>
            <a:r>
              <a:rPr kumimoji="0" lang="en-US"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m2=m1 </a:t>
            </a:r>
            <a:r>
              <a:rPr kumimoji="0" lang="zh-CN" altLang="en-US" sz="2000" b="0" i="0" u="none" strike="noStrike" cap="none" normalizeH="0" baseline="0" dirty="0" smtClean="0">
                <a:ln>
                  <a:noFill/>
                </a:ln>
                <a:solidFill>
                  <a:schemeClr val="tx1"/>
                </a:solidFill>
                <a:effectLst/>
                <a:latin typeface="+mn-ea"/>
                <a:ea typeface="+mn-ea"/>
                <a:cs typeface="Times New Roman" panose="02020603050405020304" pitchFamily="18" charset="0"/>
              </a:rPr>
              <a:t>则有   </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9" name="Rectangle 11"/>
          <p:cNvSpPr>
            <a:spLocks noChangeArrowheads="1"/>
          </p:cNvSpPr>
          <p:nvPr/>
        </p:nvSpPr>
        <p:spPr bwMode="auto">
          <a:xfrm>
            <a:off x="3854294" y="5983410"/>
            <a:ext cx="16979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mn-ea"/>
                <a:ea typeface="+mn-ea"/>
                <a:cs typeface="Times New Roman" panose="02020603050405020304" pitchFamily="18" charset="0"/>
              </a:rPr>
              <a:t>此题得证。</a:t>
            </a:r>
            <a:endParaRPr kumimoji="0" lang="zh-CN" altLang="zh-CN" sz="2000" b="0" i="0" u="none" strike="noStrike" cap="none" normalizeH="0" baseline="0" dirty="0" smtClean="0">
              <a:ln>
                <a:noFill/>
              </a:ln>
              <a:solidFill>
                <a:schemeClr val="tx1"/>
              </a:solidFill>
              <a:effectLst/>
              <a:latin typeface="+mn-ea"/>
              <a:ea typeface="+mn-ea"/>
            </a:endParaRPr>
          </a:p>
        </p:txBody>
      </p:sp>
    </p:spTree>
    <p:extLst>
      <p:ext uri="{BB962C8B-B14F-4D97-AF65-F5344CB8AC3E}">
        <p14:creationId xmlns:p14="http://schemas.microsoft.com/office/powerpoint/2010/main" val="1880431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Text Box 4"/>
          <p:cNvSpPr txBox="1">
            <a:spLocks noChangeArrowheads="1"/>
          </p:cNvSpPr>
          <p:nvPr/>
        </p:nvSpPr>
        <p:spPr bwMode="auto">
          <a:xfrm>
            <a:off x="900113" y="1412875"/>
            <a:ext cx="7632700" cy="26479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solidFill>
                  <a:schemeClr val="accent1"/>
                </a:solidFill>
                <a:latin typeface="Times New Roman" panose="02020603050405020304" pitchFamily="18" charset="0"/>
                <a:ea typeface="楷体_GB2312" pitchFamily="49" charset="-122"/>
              </a:rPr>
              <a:t>1-10 </a:t>
            </a:r>
            <a:r>
              <a:rPr lang="zh-CN" altLang="en-US" b="1">
                <a:latin typeface="Times New Roman" panose="02020603050405020304" pitchFamily="18" charset="0"/>
                <a:ea typeface="楷体_GB2312" pitchFamily="49" charset="-122"/>
              </a:rPr>
              <a:t>由加速器产生的能量为</a:t>
            </a:r>
            <a:r>
              <a:rPr lang="en-US" altLang="zh-CN" b="1">
                <a:latin typeface="Times New Roman" panose="02020603050405020304" pitchFamily="18" charset="0"/>
                <a:ea typeface="楷体_GB2312" pitchFamily="49" charset="-122"/>
              </a:rPr>
              <a:t>1.2</a:t>
            </a:r>
            <a:r>
              <a:rPr lang="en-US" altLang="zh-CN" b="1" i="1">
                <a:latin typeface="Times New Roman" panose="02020603050405020304" pitchFamily="18" charset="0"/>
                <a:ea typeface="楷体_GB2312" pitchFamily="49" charset="-122"/>
              </a:rPr>
              <a:t>MeV</a:t>
            </a:r>
            <a:r>
              <a:rPr lang="zh-CN" altLang="en-US" b="1">
                <a:latin typeface="Times New Roman" panose="02020603050405020304" pitchFamily="18" charset="0"/>
                <a:ea typeface="楷体_GB2312" pitchFamily="49" charset="-122"/>
              </a:rPr>
              <a:t>、束流为</a:t>
            </a:r>
            <a:r>
              <a:rPr lang="en-US" altLang="zh-CN" b="1">
                <a:latin typeface="Times New Roman" panose="02020603050405020304" pitchFamily="18" charset="0"/>
                <a:ea typeface="楷体_GB2312" pitchFamily="49" charset="-122"/>
              </a:rPr>
              <a:t>5.0</a:t>
            </a:r>
            <a:r>
              <a:rPr lang="en-US" altLang="zh-CN" b="1" i="1">
                <a:latin typeface="Times New Roman" panose="02020603050405020304" pitchFamily="18" charset="0"/>
                <a:ea typeface="楷体_GB2312" pitchFamily="49" charset="-122"/>
              </a:rPr>
              <a:t>nA</a:t>
            </a:r>
            <a:r>
              <a:rPr lang="zh-CN" altLang="en-US" b="1">
                <a:latin typeface="Times New Roman" panose="02020603050405020304" pitchFamily="18" charset="0"/>
                <a:ea typeface="楷体_GB2312" pitchFamily="49" charset="-122"/>
              </a:rPr>
              <a:t>的质子束，垂直地射到厚为</a:t>
            </a:r>
            <a:r>
              <a:rPr lang="en-US" altLang="zh-CN" b="1">
                <a:latin typeface="Times New Roman" panose="02020603050405020304" pitchFamily="18" charset="0"/>
                <a:ea typeface="楷体_GB2312" pitchFamily="49" charset="-122"/>
              </a:rPr>
              <a:t>1.5</a:t>
            </a:r>
            <a:r>
              <a:rPr lang="en-US" altLang="zh-CN" b="1" i="1">
                <a:latin typeface="Times New Roman" panose="02020603050405020304" pitchFamily="18" charset="0"/>
                <a:ea typeface="楷体_GB2312" pitchFamily="49" charset="-122"/>
              </a:rPr>
              <a:t>μm</a:t>
            </a:r>
            <a:r>
              <a:rPr lang="zh-CN" altLang="en-US" b="1">
                <a:latin typeface="Times New Roman" panose="02020603050405020304" pitchFamily="18" charset="0"/>
                <a:ea typeface="楷体_GB2312" pitchFamily="49" charset="-122"/>
              </a:rPr>
              <a:t>的金箔上，试求</a:t>
            </a:r>
            <a:r>
              <a:rPr lang="en-US" altLang="zh-CN" b="1">
                <a:latin typeface="Times New Roman" panose="02020603050405020304" pitchFamily="18" charset="0"/>
                <a:ea typeface="楷体_GB2312" pitchFamily="49" charset="-122"/>
              </a:rPr>
              <a:t>5</a:t>
            </a:r>
            <a:r>
              <a:rPr lang="zh-CN" altLang="en-US" b="1">
                <a:latin typeface="Times New Roman" panose="02020603050405020304" pitchFamily="18" charset="0"/>
                <a:ea typeface="楷体_GB2312" pitchFamily="49" charset="-122"/>
              </a:rPr>
              <a:t>分钟内被金箔散射到下列角间隔内的质子数：</a:t>
            </a:r>
          </a:p>
          <a:p>
            <a:pPr algn="l"/>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59</a:t>
            </a:r>
            <a:r>
              <a:rPr lang="en-US" altLang="en-US" b="1"/>
              <a:t>°－</a:t>
            </a:r>
            <a:r>
              <a:rPr lang="en-US" altLang="zh-CN" b="1">
                <a:latin typeface="Times New Roman" panose="02020603050405020304" pitchFamily="18" charset="0"/>
                <a:ea typeface="楷体_GB2312" pitchFamily="49" charset="-122"/>
              </a:rPr>
              <a:t>61</a:t>
            </a:r>
            <a:r>
              <a:rPr lang="en-US" altLang="en-US" b="1"/>
              <a:t>°</a:t>
            </a:r>
            <a:r>
              <a:rPr lang="en-US" altLang="zh-CN" b="1"/>
              <a:t>；</a:t>
            </a:r>
          </a:p>
          <a:p>
            <a:pPr algn="l"/>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θ</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θ</a:t>
            </a:r>
            <a:r>
              <a:rPr lang="en-US" altLang="zh-CN" b="1" baseline="-25000">
                <a:latin typeface="Times New Roman" panose="02020603050405020304" pitchFamily="18" charset="0"/>
                <a:ea typeface="楷体_GB2312" pitchFamily="49" charset="-122"/>
              </a:rPr>
              <a:t>0</a:t>
            </a:r>
            <a:r>
              <a:rPr lang="en-US" altLang="zh-CN" b="1">
                <a:latin typeface="Times New Roman" panose="02020603050405020304" pitchFamily="18" charset="0"/>
                <a:ea typeface="楷体_GB2312" pitchFamily="49" charset="-122"/>
              </a:rPr>
              <a:t>=60</a:t>
            </a:r>
            <a:r>
              <a:rPr lang="en-US" altLang="zh-CN" b="1"/>
              <a:t>°</a:t>
            </a:r>
            <a:r>
              <a:rPr lang="zh-CN" altLang="en-US" b="1"/>
              <a:t>；</a:t>
            </a:r>
            <a:endParaRPr lang="zh-CN" altLang="en-US" b="1">
              <a:latin typeface="Times New Roman" panose="02020603050405020304" pitchFamily="18" charset="0"/>
              <a:ea typeface="楷体_GB2312" pitchFamily="49" charset="-122"/>
            </a:endParaRPr>
          </a:p>
          <a:p>
            <a:pPr algn="l"/>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θ</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θ</a:t>
            </a:r>
            <a:r>
              <a:rPr lang="en-US" altLang="zh-CN" b="1" baseline="-25000">
                <a:latin typeface="Times New Roman" panose="02020603050405020304" pitchFamily="18" charset="0"/>
                <a:ea typeface="楷体_GB2312" pitchFamily="49" charset="-122"/>
              </a:rPr>
              <a:t>0</a:t>
            </a:r>
            <a:r>
              <a:rPr lang="en-US" altLang="zh-CN" b="1">
                <a:latin typeface="Times New Roman" panose="02020603050405020304" pitchFamily="18" charset="0"/>
                <a:ea typeface="楷体_GB2312" pitchFamily="49" charset="-122"/>
              </a:rPr>
              <a:t>=10 </a:t>
            </a:r>
            <a:r>
              <a:rPr lang="en-US" altLang="zh-CN" b="1"/>
              <a:t>°</a:t>
            </a:r>
            <a:r>
              <a:rPr lang="zh-CN" altLang="en-US" b="1"/>
              <a:t>。</a:t>
            </a:r>
          </a:p>
          <a:p>
            <a:pPr algn="l"/>
            <a:r>
              <a:rPr lang="zh-CN" altLang="en-US" b="1">
                <a:latin typeface="Times New Roman" panose="02020603050405020304" pitchFamily="18" charset="0"/>
                <a:ea typeface="楷体_GB2312" pitchFamily="49" charset="-122"/>
              </a:rPr>
              <a:t>解</a:t>
            </a:r>
            <a:r>
              <a:rPr lang="zh-CN" altLang="en-US" b="1">
                <a:latin typeface="Times New Roman" panose="02020603050405020304" pitchFamily="18" charset="0"/>
                <a:ea typeface="楷体_GB2312" pitchFamily="49" charset="-122"/>
                <a:sym typeface="Wingdings" panose="05000000000000000000" pitchFamily="2" charset="2"/>
              </a:rPr>
              <a:t>：（</a:t>
            </a:r>
            <a:r>
              <a:rPr lang="en-US" altLang="zh-CN" b="1">
                <a:latin typeface="Times New Roman" panose="02020603050405020304" pitchFamily="18" charset="0"/>
                <a:ea typeface="楷体_GB2312" pitchFamily="49" charset="-122"/>
                <a:sym typeface="Wingdings" panose="05000000000000000000" pitchFamily="2" charset="2"/>
              </a:rPr>
              <a:t>1</a:t>
            </a:r>
            <a:r>
              <a:rPr lang="zh-CN" altLang="en-US" b="1">
                <a:latin typeface="Times New Roman" panose="02020603050405020304" pitchFamily="18" charset="0"/>
                <a:ea typeface="楷体_GB2312" pitchFamily="49" charset="-122"/>
                <a:sym typeface="Wingdings" panose="05000000000000000000" pitchFamily="2" charset="2"/>
              </a:rPr>
              <a:t>）</a:t>
            </a:r>
            <a:endParaRPr lang="zh-CN" altLang="el-GR" b="1">
              <a:latin typeface="Times New Roman" panose="02020603050405020304" pitchFamily="18" charset="0"/>
              <a:ea typeface="楷体_GB2312" pitchFamily="49" charset="-122"/>
            </a:endParaRPr>
          </a:p>
        </p:txBody>
      </p:sp>
      <p:graphicFrame>
        <p:nvGraphicFramePr>
          <p:cNvPr id="238600" name="Object 8"/>
          <p:cNvGraphicFramePr>
            <a:graphicFrameLocks noGrp="1" noChangeAspect="1"/>
          </p:cNvGraphicFramePr>
          <p:nvPr>
            <p:ph/>
            <p:extLst/>
          </p:nvPr>
        </p:nvGraphicFramePr>
        <p:xfrm>
          <a:off x="1666875" y="4221163"/>
          <a:ext cx="6242050" cy="1076325"/>
        </p:xfrm>
        <a:graphic>
          <a:graphicData uri="http://schemas.openxmlformats.org/presentationml/2006/ole">
            <mc:AlternateContent xmlns:mc="http://schemas.openxmlformats.org/markup-compatibility/2006">
              <mc:Choice xmlns:v="urn:schemas-microsoft-com:vml" Requires="v">
                <p:oleObj spid="_x0000_s9221" name="Equation" r:id="rId3" imgW="2577960" imgH="444240" progId="Equation.DSMT4">
                  <p:embed/>
                </p:oleObj>
              </mc:Choice>
              <mc:Fallback>
                <p:oleObj name="Equation" r:id="rId3" imgW="2577960" imgH="444240" progId="Equation.DSMT4">
                  <p:embed/>
                  <p:pic>
                    <p:nvPicPr>
                      <p:cNvPr id="0" name=""/>
                      <p:cNvPicPr>
                        <a:picLocks noGrp="1" noChangeAspect="1" noChangeArrowheads="1"/>
                      </p:cNvPicPr>
                      <p:nvPr/>
                    </p:nvPicPr>
                    <p:blipFill>
                      <a:blip r:embed="rId4"/>
                      <a:srcRect/>
                      <a:stretch>
                        <a:fillRect/>
                      </a:stretch>
                    </p:blipFill>
                    <p:spPr bwMode="auto">
                      <a:xfrm>
                        <a:off x="1666875" y="4221163"/>
                        <a:ext cx="6242050" cy="1076325"/>
                      </a:xfrm>
                      <a:prstGeom prst="rect">
                        <a:avLst/>
                      </a:prstGeom>
                      <a:solidFill>
                        <a:srgbClr val="FFCC99"/>
                      </a:solidFill>
                    </p:spPr>
                  </p:pic>
                </p:oleObj>
              </mc:Fallback>
            </mc:AlternateContent>
          </a:graphicData>
        </a:graphic>
      </p:graphicFrame>
    </p:spTree>
    <p:extLst>
      <p:ext uri="{BB962C8B-B14F-4D97-AF65-F5344CB8AC3E}">
        <p14:creationId xmlns:p14="http://schemas.microsoft.com/office/powerpoint/2010/main" val="1465746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38600"/>
                                        </p:tgtEl>
                                        <p:attrNameLst>
                                          <p:attrName>style.visibility</p:attrName>
                                        </p:attrNameLst>
                                      </p:cBhvr>
                                      <p:to>
                                        <p:strVal val="visible"/>
                                      </p:to>
                                    </p:set>
                                    <p:animEffect transition="in" filter="diamond(in)">
                                      <p:cBhvr>
                                        <p:cTn id="7" dur="1000"/>
                                        <p:tgtEl>
                                          <p:spTgt spid="238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608" name="Group 40"/>
          <p:cNvGrpSpPr>
            <a:grpSpLocks noChangeAspect="1"/>
          </p:cNvGrpSpPr>
          <p:nvPr/>
        </p:nvGrpSpPr>
        <p:grpSpPr bwMode="auto">
          <a:xfrm>
            <a:off x="2627313" y="0"/>
            <a:ext cx="3024187" cy="1406525"/>
            <a:chOff x="6477" y="3624"/>
            <a:chExt cx="3150" cy="1464"/>
          </a:xfrm>
        </p:grpSpPr>
        <p:sp>
          <p:nvSpPr>
            <p:cNvPr id="237609" name="Rectangle 41"/>
            <p:cNvSpPr>
              <a:spLocks noChangeAspect="1" noChangeArrowheads="1"/>
            </p:cNvSpPr>
            <p:nvPr/>
          </p:nvSpPr>
          <p:spPr bwMode="auto">
            <a:xfrm>
              <a:off x="7197" y="3624"/>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i="1">
                  <a:solidFill>
                    <a:schemeClr val="hlink"/>
                  </a:solidFill>
                  <a:latin typeface="Times New Roman" panose="02020603050405020304" pitchFamily="18" charset="0"/>
                </a:rPr>
                <a:t>20º</a:t>
              </a:r>
            </a:p>
          </p:txBody>
        </p:sp>
        <p:sp>
          <p:nvSpPr>
            <p:cNvPr id="237610" name="Rectangle 42"/>
            <p:cNvSpPr>
              <a:spLocks noChangeAspect="1" noChangeArrowheads="1"/>
            </p:cNvSpPr>
            <p:nvPr/>
          </p:nvSpPr>
          <p:spPr bwMode="auto">
            <a:xfrm>
              <a:off x="6507" y="4308"/>
              <a:ext cx="1080" cy="7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i="1">
                  <a:solidFill>
                    <a:schemeClr val="hlink"/>
                  </a:solidFill>
                  <a:latin typeface="Times New Roman" panose="02020603050405020304" pitchFamily="18" charset="0"/>
                </a:rPr>
                <a:t>60°</a:t>
              </a:r>
            </a:p>
          </p:txBody>
        </p:sp>
        <p:sp>
          <p:nvSpPr>
            <p:cNvPr id="237611" name="Rectangle 43"/>
            <p:cNvSpPr>
              <a:spLocks noChangeAspect="1" noChangeArrowheads="1"/>
            </p:cNvSpPr>
            <p:nvPr/>
          </p:nvSpPr>
          <p:spPr bwMode="auto">
            <a:xfrm rot="660686">
              <a:off x="7002" y="3780"/>
              <a:ext cx="180" cy="7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37612" name="Line 44"/>
            <p:cNvSpPr>
              <a:spLocks noChangeAspect="1" noChangeShapeType="1"/>
            </p:cNvSpPr>
            <p:nvPr/>
          </p:nvSpPr>
          <p:spPr bwMode="auto">
            <a:xfrm flipV="1">
              <a:off x="6477" y="3936"/>
              <a:ext cx="108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13" name="Line 45"/>
            <p:cNvSpPr>
              <a:spLocks noChangeAspect="1" noChangeShapeType="1"/>
            </p:cNvSpPr>
            <p:nvPr/>
          </p:nvSpPr>
          <p:spPr bwMode="auto">
            <a:xfrm>
              <a:off x="7062" y="4203"/>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14" name="Oval 46"/>
            <p:cNvSpPr>
              <a:spLocks noChangeAspect="1" noChangeArrowheads="1"/>
            </p:cNvSpPr>
            <p:nvPr/>
          </p:nvSpPr>
          <p:spPr bwMode="auto">
            <a:xfrm>
              <a:off x="8637" y="4026"/>
              <a:ext cx="180" cy="312"/>
            </a:xfrm>
            <a:prstGeom prst="ellipse">
              <a:avLst/>
            </a:prstGeom>
            <a:solidFill>
              <a:srgbClr val="FFFFFF"/>
            </a:solidFill>
            <a:ln w="9525">
              <a:solidFill>
                <a:srgbClr val="000000"/>
              </a:solidFill>
              <a:round/>
              <a:headEnd/>
              <a:tailEnd/>
            </a:ln>
          </p:spPr>
          <p:txBody>
            <a:bodyPr/>
            <a:lstStyle/>
            <a:p>
              <a:endParaRPr lang="zh-CN" altLang="en-US"/>
            </a:p>
          </p:txBody>
        </p:sp>
        <p:sp>
          <p:nvSpPr>
            <p:cNvPr id="237615" name="Line 47"/>
            <p:cNvSpPr>
              <a:spLocks noChangeAspect="1" noChangeShapeType="1"/>
            </p:cNvSpPr>
            <p:nvPr/>
          </p:nvSpPr>
          <p:spPr bwMode="auto">
            <a:xfrm>
              <a:off x="8772" y="4011"/>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16" name="Line 48"/>
            <p:cNvSpPr>
              <a:spLocks noChangeAspect="1" noChangeShapeType="1"/>
            </p:cNvSpPr>
            <p:nvPr/>
          </p:nvSpPr>
          <p:spPr bwMode="auto">
            <a:xfrm>
              <a:off x="8772" y="433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17" name="Oval 49"/>
            <p:cNvSpPr>
              <a:spLocks noChangeAspect="1" noChangeArrowheads="1"/>
            </p:cNvSpPr>
            <p:nvPr/>
          </p:nvSpPr>
          <p:spPr bwMode="auto">
            <a:xfrm>
              <a:off x="8997" y="4011"/>
              <a:ext cx="180" cy="312"/>
            </a:xfrm>
            <a:prstGeom prst="ellipse">
              <a:avLst/>
            </a:prstGeom>
            <a:solidFill>
              <a:srgbClr val="FFFFFF"/>
            </a:solidFill>
            <a:ln w="9525">
              <a:solidFill>
                <a:srgbClr val="000000"/>
              </a:solidFill>
              <a:round/>
              <a:headEnd/>
              <a:tailEnd/>
            </a:ln>
          </p:spPr>
          <p:txBody>
            <a:bodyPr/>
            <a:lstStyle/>
            <a:p>
              <a:endParaRPr lang="zh-CN" altLang="en-US"/>
            </a:p>
          </p:txBody>
        </p:sp>
        <p:sp>
          <p:nvSpPr>
            <p:cNvPr id="237618" name="Line 50"/>
            <p:cNvSpPr>
              <a:spLocks noChangeAspect="1" noChangeShapeType="1"/>
            </p:cNvSpPr>
            <p:nvPr/>
          </p:nvSpPr>
          <p:spPr bwMode="auto">
            <a:xfrm>
              <a:off x="9087" y="417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7575" name="Rectangle 7"/>
          <p:cNvSpPr>
            <a:spLocks noChangeArrowheads="1"/>
          </p:cNvSpPr>
          <p:nvPr/>
        </p:nvSpPr>
        <p:spPr bwMode="auto">
          <a:xfrm>
            <a:off x="468313" y="1412875"/>
            <a:ext cx="8324850" cy="48387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chemeClr val="accent1"/>
                </a:solidFill>
                <a:latin typeface="Times New Roman" panose="02020603050405020304" pitchFamily="18" charset="0"/>
                <a:ea typeface="楷体_GB2312" pitchFamily="49" charset="-122"/>
              </a:rPr>
              <a:t>1-11  </a:t>
            </a:r>
            <a:r>
              <a:rPr lang="en-US" altLang="zh-CN" b="1">
                <a:latin typeface="Times New Roman" panose="02020603050405020304" pitchFamily="18" charset="0"/>
                <a:ea typeface="楷体_GB2312" pitchFamily="49" charset="-122"/>
              </a:rPr>
              <a:t> 3.5 MeV </a:t>
            </a:r>
            <a:r>
              <a:rPr lang="en-US" altLang="zh-CN" b="1">
                <a:latin typeface="Times New Roman" panose="02020603050405020304" pitchFamily="18" charset="0"/>
                <a:ea typeface="楷体_GB2312" pitchFamily="49" charset="-122"/>
                <a:sym typeface="Symbol" panose="05050102010706020507" pitchFamily="18" charset="2"/>
              </a:rPr>
              <a:t></a:t>
            </a:r>
            <a:r>
              <a:rPr lang="zh-CN" altLang="en-US" b="1">
                <a:latin typeface="Times New Roman" panose="02020603050405020304" pitchFamily="18" charset="0"/>
                <a:ea typeface="楷体_GB2312" pitchFamily="49" charset="-122"/>
              </a:rPr>
              <a:t>粒子细束射到质量厚度为</a:t>
            </a:r>
            <a:r>
              <a:rPr lang="zh-CN" altLang="en-US" b="1">
                <a:latin typeface="Times New Roman" panose="02020603050405020304" pitchFamily="18" charset="0"/>
                <a:ea typeface="楷体_GB2312" pitchFamily="49" charset="-122"/>
                <a:sym typeface="Symbol" panose="05050102010706020507" pitchFamily="18" charset="2"/>
              </a:rPr>
              <a:t> </a:t>
            </a:r>
            <a:r>
              <a:rPr lang="en-US" altLang="zh-CN" b="1">
                <a:latin typeface="Times New Roman" panose="02020603050405020304" pitchFamily="18" charset="0"/>
                <a:ea typeface="楷体_GB2312" pitchFamily="49" charset="-122"/>
                <a:sym typeface="Symbol" panose="05050102010706020507" pitchFamily="18" charset="2"/>
              </a:rPr>
              <a:t>0.001g/cm</a:t>
            </a:r>
            <a:r>
              <a:rPr lang="en-US" altLang="zh-CN" b="1" baseline="30000">
                <a:latin typeface="Times New Roman" panose="02020603050405020304" pitchFamily="18" charset="0"/>
                <a:ea typeface="楷体_GB2312" pitchFamily="49" charset="-122"/>
                <a:sym typeface="Symbol" panose="05050102010706020507" pitchFamily="18" charset="2"/>
              </a:rPr>
              <a:t>2</a:t>
            </a:r>
            <a:r>
              <a:rPr lang="en-US" altLang="zh-CN" b="1">
                <a:latin typeface="Times New Roman" panose="02020603050405020304" pitchFamily="18" charset="0"/>
                <a:ea typeface="楷体_GB2312" pitchFamily="49" charset="-122"/>
                <a:sym typeface="Symbol" panose="05050102010706020507" pitchFamily="18" charset="2"/>
              </a:rPr>
              <a:t> </a:t>
            </a:r>
            <a:r>
              <a:rPr lang="zh-CN" altLang="en-US" b="1">
                <a:latin typeface="Times New Roman" panose="02020603050405020304" pitchFamily="18" charset="0"/>
                <a:ea typeface="楷体_GB2312" pitchFamily="49" charset="-122"/>
                <a:sym typeface="Symbol" panose="05050102010706020507" pitchFamily="18" charset="2"/>
              </a:rPr>
              <a:t>的银箔上。</a:t>
            </a:r>
            <a:r>
              <a:rPr lang="zh-CN" altLang="en-US" b="1">
                <a:latin typeface="Times New Roman" panose="02020603050405020304" pitchFamily="18" charset="0"/>
                <a:ea typeface="楷体_GB2312" pitchFamily="49" charset="-122"/>
              </a:rPr>
              <a:t>粒子与银箔表面成</a:t>
            </a:r>
            <a:r>
              <a:rPr lang="en-US" altLang="zh-CN" b="1">
                <a:latin typeface="Times New Roman" panose="02020603050405020304" pitchFamily="18" charset="0"/>
                <a:ea typeface="楷体_GB2312" pitchFamily="49" charset="-122"/>
                <a:sym typeface="Symbol" panose="05050102010706020507" pitchFamily="18" charset="2"/>
              </a:rPr>
              <a:t>60</a:t>
            </a:r>
            <a:r>
              <a:rPr lang="zh-CN" altLang="en-US" b="1">
                <a:latin typeface="Times New Roman" panose="02020603050405020304" pitchFamily="18" charset="0"/>
                <a:ea typeface="楷体_GB2312" pitchFamily="49" charset="-122"/>
              </a:rPr>
              <a:t>角。在与</a:t>
            </a:r>
            <a:r>
              <a:rPr lang="zh-CN" altLang="en-US" b="1">
                <a:latin typeface="Times New Roman" panose="02020603050405020304" pitchFamily="18" charset="0"/>
                <a:ea typeface="楷体_GB2312" pitchFamily="49" charset="-122"/>
                <a:sym typeface="Symbol" panose="05050102010706020507" pitchFamily="18" charset="2"/>
              </a:rPr>
              <a:t></a:t>
            </a:r>
            <a:r>
              <a:rPr lang="zh-CN" altLang="en-US" b="1">
                <a:latin typeface="Times New Roman" panose="02020603050405020304" pitchFamily="18" charset="0"/>
                <a:ea typeface="楷体_GB2312" pitchFamily="49" charset="-122"/>
              </a:rPr>
              <a:t>入射线成</a:t>
            </a:r>
            <a:r>
              <a:rPr lang="en-US" altLang="zh-CN" b="1">
                <a:latin typeface="Times New Roman" panose="02020603050405020304" pitchFamily="18" charset="0"/>
                <a:ea typeface="楷体_GB2312" pitchFamily="49" charset="-122"/>
                <a:sym typeface="Symbol" panose="05050102010706020507" pitchFamily="18" charset="2"/>
              </a:rPr>
              <a:t>20</a:t>
            </a:r>
            <a:r>
              <a:rPr lang="zh-CN" altLang="en-US" b="1">
                <a:latin typeface="Times New Roman" panose="02020603050405020304" pitchFamily="18" charset="0"/>
                <a:ea typeface="楷体_GB2312" pitchFamily="49" charset="-122"/>
              </a:rPr>
              <a:t>的方向上，距离银箔</a:t>
            </a:r>
            <a:r>
              <a:rPr lang="en-US" altLang="zh-CN" b="1">
                <a:latin typeface="Times New Roman" panose="02020603050405020304" pitchFamily="18" charset="0"/>
                <a:ea typeface="楷体_GB2312" pitchFamily="49" charset="-122"/>
              </a:rPr>
              <a:t>r</a:t>
            </a:r>
            <a:r>
              <a:rPr lang="en-US" altLang="zh-CN" b="1">
                <a:latin typeface="Times New Roman" panose="02020603050405020304" pitchFamily="18" charset="0"/>
                <a:ea typeface="楷体_GB2312" pitchFamily="49" charset="-122"/>
                <a:sym typeface="Symbol" panose="05050102010706020507" pitchFamily="18" charset="2"/>
              </a:rPr>
              <a:t>=0.12 m</a:t>
            </a:r>
            <a:r>
              <a:rPr lang="zh-CN" altLang="en-US" b="1">
                <a:latin typeface="Times New Roman" panose="02020603050405020304" pitchFamily="18" charset="0"/>
                <a:ea typeface="楷体_GB2312" pitchFamily="49" charset="-122"/>
                <a:sym typeface="Symbol" panose="05050102010706020507" pitchFamily="18" charset="2"/>
              </a:rPr>
              <a:t>处放一窗口面积为</a:t>
            </a:r>
            <a:r>
              <a:rPr lang="en-US" altLang="zh-CN" b="1">
                <a:latin typeface="Times New Roman" panose="02020603050405020304" pitchFamily="18" charset="0"/>
                <a:ea typeface="楷体_GB2312" pitchFamily="49" charset="-122"/>
                <a:sym typeface="Symbol" panose="05050102010706020507" pitchFamily="18" charset="2"/>
              </a:rPr>
              <a:t>dS=6.0 </a:t>
            </a:r>
            <a:r>
              <a:rPr lang="en-US" altLang="zh-CN" b="1">
                <a:latin typeface="Times New Roman" panose="02020603050405020304" pitchFamily="18" charset="0"/>
                <a:ea typeface="楷体_GB2312" pitchFamily="49" charset="-122"/>
              </a:rPr>
              <a:t> 10</a:t>
            </a:r>
            <a:r>
              <a:rPr lang="en-US" altLang="zh-CN" b="1" baseline="30000">
                <a:latin typeface="Times New Roman" panose="02020603050405020304" pitchFamily="18" charset="0"/>
                <a:ea typeface="楷体_GB2312" pitchFamily="49" charset="-122"/>
                <a:sym typeface="Symbol" panose="05050102010706020507" pitchFamily="18" charset="2"/>
              </a:rPr>
              <a:t>-5</a:t>
            </a:r>
            <a:r>
              <a:rPr lang="en-US" altLang="zh-CN" b="1">
                <a:latin typeface="Times New Roman" panose="02020603050405020304" pitchFamily="18" charset="0"/>
                <a:ea typeface="楷体_GB2312" pitchFamily="49" charset="-122"/>
                <a:sym typeface="Symbol" panose="05050102010706020507" pitchFamily="18" charset="2"/>
              </a:rPr>
              <a:t> m</a:t>
            </a:r>
            <a:r>
              <a:rPr lang="en-US" altLang="zh-CN" b="1" baseline="30000">
                <a:latin typeface="Times New Roman" panose="02020603050405020304" pitchFamily="18" charset="0"/>
                <a:ea typeface="楷体_GB2312" pitchFamily="49" charset="-122"/>
                <a:sym typeface="Symbol" panose="05050102010706020507" pitchFamily="18" charset="2"/>
              </a:rPr>
              <a:t>2</a:t>
            </a:r>
            <a:r>
              <a:rPr lang="zh-CN" altLang="en-US" b="1">
                <a:latin typeface="Times New Roman" panose="02020603050405020304" pitchFamily="18" charset="0"/>
                <a:ea typeface="楷体_GB2312" pitchFamily="49" charset="-122"/>
                <a:sym typeface="Symbol" panose="05050102010706020507" pitchFamily="18" charset="2"/>
              </a:rPr>
              <a:t>的计数器。测得散射进此计数器窗口的</a:t>
            </a:r>
            <a:r>
              <a:rPr lang="zh-CN" altLang="en-US" b="1">
                <a:latin typeface="Times New Roman" panose="02020603050405020304" pitchFamily="18" charset="0"/>
                <a:ea typeface="楷体_GB2312" pitchFamily="49" charset="-122"/>
              </a:rPr>
              <a:t>粒子是全部入射</a:t>
            </a:r>
            <a:r>
              <a:rPr lang="zh-CN" altLang="en-US" b="1">
                <a:latin typeface="Times New Roman" panose="02020603050405020304" pitchFamily="18" charset="0"/>
                <a:ea typeface="楷体_GB2312" pitchFamily="49" charset="-122"/>
                <a:sym typeface="Symbol" panose="05050102010706020507" pitchFamily="18" charset="2"/>
              </a:rPr>
              <a:t></a:t>
            </a:r>
            <a:r>
              <a:rPr lang="zh-CN" altLang="en-US" b="1">
                <a:latin typeface="Times New Roman" panose="02020603050405020304" pitchFamily="18" charset="0"/>
                <a:ea typeface="楷体_GB2312" pitchFamily="49" charset="-122"/>
              </a:rPr>
              <a:t>粒子的百万分之</a:t>
            </a:r>
            <a:r>
              <a:rPr lang="en-US" altLang="zh-CN" b="1">
                <a:latin typeface="Times New Roman" panose="02020603050405020304" pitchFamily="18" charset="0"/>
                <a:ea typeface="楷体_GB2312" pitchFamily="49" charset="-122"/>
                <a:sym typeface="Symbol" panose="05050102010706020507" pitchFamily="18" charset="2"/>
              </a:rPr>
              <a:t>29</a:t>
            </a:r>
            <a:r>
              <a:rPr lang="zh-CN" altLang="en-US" b="1">
                <a:latin typeface="Times New Roman" panose="02020603050405020304" pitchFamily="18" charset="0"/>
                <a:ea typeface="楷体_GB2312" pitchFamily="49" charset="-122"/>
                <a:sym typeface="Symbol" panose="05050102010706020507" pitchFamily="18" charset="2"/>
              </a:rPr>
              <a:t>（银原子量为</a:t>
            </a:r>
            <a:r>
              <a:rPr lang="en-US" altLang="zh-CN" b="1">
                <a:latin typeface="Times New Roman" panose="02020603050405020304" pitchFamily="18" charset="0"/>
                <a:ea typeface="楷体_GB2312" pitchFamily="49" charset="-122"/>
                <a:sym typeface="Symbol" panose="05050102010706020507" pitchFamily="18" charset="2"/>
              </a:rPr>
              <a:t>107.9</a:t>
            </a:r>
            <a:r>
              <a:rPr lang="zh-CN" altLang="en-US" b="1">
                <a:latin typeface="Times New Roman" panose="02020603050405020304" pitchFamily="18" charset="0"/>
                <a:ea typeface="楷体_GB2312" pitchFamily="49" charset="-122"/>
                <a:sym typeface="Symbol" panose="05050102010706020507" pitchFamily="18" charset="2"/>
              </a:rPr>
              <a:t>），求银的原子序数</a:t>
            </a:r>
            <a:r>
              <a:rPr lang="en-US" altLang="zh-CN" b="1">
                <a:latin typeface="Times New Roman" panose="02020603050405020304" pitchFamily="18" charset="0"/>
                <a:ea typeface="楷体_GB2312" pitchFamily="49" charset="-122"/>
                <a:sym typeface="Symbol" panose="05050102010706020507" pitchFamily="18" charset="2"/>
              </a:rPr>
              <a:t>Z</a:t>
            </a:r>
            <a:r>
              <a:rPr lang="zh-CN" altLang="en-US" b="1">
                <a:latin typeface="Times New Roman" panose="02020603050405020304" pitchFamily="18" charset="0"/>
                <a:ea typeface="楷体_GB2312" pitchFamily="49" charset="-122"/>
                <a:sym typeface="Symbol" panose="05050102010706020507" pitchFamily="18" charset="2"/>
              </a:rPr>
              <a:t>。 </a:t>
            </a:r>
          </a:p>
          <a:p>
            <a:pPr algn="l"/>
            <a:endParaRPr lang="zh-CN" altLang="en-US" b="1">
              <a:latin typeface="Times New Roman" panose="02020603050405020304" pitchFamily="18" charset="0"/>
              <a:ea typeface="楷体_GB2312" pitchFamily="49" charset="-122"/>
              <a:sym typeface="Symbol" panose="05050102010706020507" pitchFamily="18" charset="2"/>
            </a:endParaRPr>
          </a:p>
          <a:p>
            <a:pPr algn="l"/>
            <a:r>
              <a:rPr lang="zh-CN" altLang="en-US" b="1">
                <a:latin typeface="Times New Roman" panose="02020603050405020304" pitchFamily="18" charset="0"/>
                <a:ea typeface="楷体_GB2312" pitchFamily="49" charset="-122"/>
                <a:sym typeface="Symbol" panose="05050102010706020507" pitchFamily="18" charset="2"/>
              </a:rPr>
              <a:t>解：立体角</a:t>
            </a:r>
          </a:p>
          <a:p>
            <a:pPr algn="l"/>
            <a:endParaRPr lang="zh-CN" altLang="en-US" b="1">
              <a:latin typeface="Times New Roman" panose="02020603050405020304" pitchFamily="18" charset="0"/>
              <a:ea typeface="楷体_GB2312" pitchFamily="49" charset="-122"/>
              <a:sym typeface="Symbol" panose="05050102010706020507" pitchFamily="18" charset="2"/>
            </a:endParaRPr>
          </a:p>
          <a:p>
            <a:pPr algn="l"/>
            <a:r>
              <a:rPr lang="zh-CN" altLang="en-US" b="1">
                <a:latin typeface="Times New Roman" panose="02020603050405020304" pitchFamily="18" charset="0"/>
                <a:ea typeface="楷体_GB2312" pitchFamily="49" charset="-122"/>
                <a:sym typeface="Symbol" panose="05050102010706020507" pitchFamily="18" charset="2"/>
              </a:rPr>
              <a:t> </a:t>
            </a:r>
          </a:p>
          <a:p>
            <a:pPr algn="l"/>
            <a:r>
              <a:rPr lang="zh-CN" altLang="en-US" b="1">
                <a:latin typeface="Times New Roman" panose="02020603050405020304" pitchFamily="18" charset="0"/>
                <a:ea typeface="楷体_GB2312" pitchFamily="49" charset="-122"/>
                <a:sym typeface="Symbol" panose="05050102010706020507" pitchFamily="18" charset="2"/>
              </a:rPr>
              <a:t>        厚度</a:t>
            </a:r>
          </a:p>
          <a:p>
            <a:pPr algn="l"/>
            <a:endParaRPr lang="zh-CN" altLang="en-US" b="1">
              <a:latin typeface="Times New Roman" panose="02020603050405020304" pitchFamily="18" charset="0"/>
              <a:ea typeface="楷体_GB2312" pitchFamily="49" charset="-122"/>
              <a:sym typeface="Symbol" panose="05050102010706020507" pitchFamily="18" charset="2"/>
            </a:endParaRPr>
          </a:p>
          <a:p>
            <a:pPr algn="l"/>
            <a:endParaRPr lang="zh-CN" altLang="en-US" b="1">
              <a:latin typeface="Times New Roman" panose="02020603050405020304" pitchFamily="18" charset="0"/>
              <a:ea typeface="楷体_GB2312" pitchFamily="49" charset="-122"/>
              <a:sym typeface="Symbol" panose="05050102010706020507" pitchFamily="18" charset="2"/>
            </a:endParaRPr>
          </a:p>
          <a:p>
            <a:pPr algn="l"/>
            <a:r>
              <a:rPr lang="zh-CN" altLang="en-US" b="1">
                <a:latin typeface="Times New Roman" panose="02020603050405020304" pitchFamily="18" charset="0"/>
                <a:ea typeface="楷体_GB2312" pitchFamily="49" charset="-122"/>
                <a:sym typeface="Symbol" panose="05050102010706020507" pitchFamily="18" charset="2"/>
              </a:rPr>
              <a:t>       几率    </a:t>
            </a:r>
          </a:p>
        </p:txBody>
      </p:sp>
      <p:graphicFrame>
        <p:nvGraphicFramePr>
          <p:cNvPr id="237576" name="Object 8"/>
          <p:cNvGraphicFramePr>
            <a:graphicFrameLocks noGrp="1" noChangeAspect="1"/>
          </p:cNvGraphicFramePr>
          <p:nvPr>
            <p:ph sz="half" idx="1"/>
          </p:nvPr>
        </p:nvGraphicFramePr>
        <p:xfrm>
          <a:off x="2339975" y="3332163"/>
          <a:ext cx="6119813" cy="1009650"/>
        </p:xfrm>
        <a:graphic>
          <a:graphicData uri="http://schemas.openxmlformats.org/presentationml/2006/ole">
            <mc:AlternateContent xmlns:mc="http://schemas.openxmlformats.org/markup-compatibility/2006">
              <mc:Choice xmlns:v="urn:schemas-microsoft-com:vml" Requires="v">
                <p:oleObj spid="_x0000_s8205" name="公式" r:id="rId3" imgW="2540000" imgH="419100" progId="Equation.3">
                  <p:embed/>
                </p:oleObj>
              </mc:Choice>
              <mc:Fallback>
                <p:oleObj name="公式" r:id="rId3" imgW="2540000" imgH="4191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332163"/>
                        <a:ext cx="6119813" cy="1009650"/>
                      </a:xfrm>
                      <a:prstGeom prst="rect">
                        <a:avLst/>
                      </a:prstGeom>
                      <a:solidFill>
                        <a:srgbClr val="99CCFF"/>
                      </a:solidFill>
                    </p:spPr>
                  </p:pic>
                </p:oleObj>
              </mc:Fallback>
            </mc:AlternateContent>
          </a:graphicData>
        </a:graphic>
      </p:graphicFrame>
      <p:graphicFrame>
        <p:nvGraphicFramePr>
          <p:cNvPr id="237578" name="Object 10"/>
          <p:cNvGraphicFramePr>
            <a:graphicFrameLocks noGrp="1" noChangeAspect="1"/>
          </p:cNvGraphicFramePr>
          <p:nvPr>
            <p:ph sz="quarter" idx="2"/>
          </p:nvPr>
        </p:nvGraphicFramePr>
        <p:xfrm>
          <a:off x="2339975" y="4581525"/>
          <a:ext cx="3455988" cy="560388"/>
        </p:xfrm>
        <a:graphic>
          <a:graphicData uri="http://schemas.openxmlformats.org/presentationml/2006/ole">
            <mc:AlternateContent xmlns:mc="http://schemas.openxmlformats.org/markup-compatibility/2006">
              <mc:Choice xmlns:v="urn:schemas-microsoft-com:vml" Requires="v">
                <p:oleObj spid="_x0000_s8206" name="公式" r:id="rId5" imgW="1409700" imgH="228600" progId="Equation.3">
                  <p:embed/>
                </p:oleObj>
              </mc:Choice>
              <mc:Fallback>
                <p:oleObj name="公式" r:id="rId5" imgW="1409700" imgH="2286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581525"/>
                        <a:ext cx="3455988" cy="560388"/>
                      </a:xfrm>
                      <a:prstGeom prst="rect">
                        <a:avLst/>
                      </a:prstGeom>
                      <a:solidFill>
                        <a:srgbClr val="CCFFFF"/>
                      </a:solidFill>
                    </p:spPr>
                  </p:pic>
                </p:oleObj>
              </mc:Fallback>
            </mc:AlternateContent>
          </a:graphicData>
        </a:graphic>
      </p:graphicFrame>
      <p:graphicFrame>
        <p:nvGraphicFramePr>
          <p:cNvPr id="237585" name="Object 17"/>
          <p:cNvGraphicFramePr>
            <a:graphicFrameLocks noGrp="1" noChangeAspect="1"/>
          </p:cNvGraphicFramePr>
          <p:nvPr>
            <p:ph sz="quarter" idx="3"/>
          </p:nvPr>
        </p:nvGraphicFramePr>
        <p:xfrm>
          <a:off x="2339975" y="5516563"/>
          <a:ext cx="2247900" cy="893762"/>
        </p:xfrm>
        <a:graphic>
          <a:graphicData uri="http://schemas.openxmlformats.org/presentationml/2006/ole">
            <mc:AlternateContent xmlns:mc="http://schemas.openxmlformats.org/markup-compatibility/2006">
              <mc:Choice xmlns:v="urn:schemas-microsoft-com:vml" Requires="v">
                <p:oleObj spid="_x0000_s8207" name="公式" r:id="rId7" imgW="990170" imgH="393529" progId="Equation.3">
                  <p:embed/>
                </p:oleObj>
              </mc:Choice>
              <mc:Fallback>
                <p:oleObj name="公式" r:id="rId7" imgW="990170" imgH="393529"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5516563"/>
                        <a:ext cx="2247900" cy="893762"/>
                      </a:xfrm>
                      <a:prstGeom prst="rect">
                        <a:avLst/>
                      </a:prstGeom>
                      <a:solidFill>
                        <a:srgbClr val="FFCC99"/>
                      </a:solidFill>
                    </p:spPr>
                  </p:pic>
                </p:oleObj>
              </mc:Fallback>
            </mc:AlternateContent>
          </a:graphicData>
        </a:graphic>
      </p:graphicFrame>
      <p:grpSp>
        <p:nvGrpSpPr>
          <p:cNvPr id="237619" name="Group 51"/>
          <p:cNvGrpSpPr>
            <a:grpSpLocks/>
          </p:cNvGrpSpPr>
          <p:nvPr/>
        </p:nvGrpSpPr>
        <p:grpSpPr bwMode="auto">
          <a:xfrm>
            <a:off x="6300788" y="4941888"/>
            <a:ext cx="2016125" cy="1312862"/>
            <a:chOff x="1519" y="1117"/>
            <a:chExt cx="1270" cy="827"/>
          </a:xfrm>
        </p:grpSpPr>
        <p:sp>
          <p:nvSpPr>
            <p:cNvPr id="237620" name="Rectangle 52"/>
            <p:cNvSpPr>
              <a:spLocks noChangeAspect="1" noChangeArrowheads="1"/>
            </p:cNvSpPr>
            <p:nvPr/>
          </p:nvSpPr>
          <p:spPr bwMode="auto">
            <a:xfrm>
              <a:off x="1519" y="1661"/>
              <a:ext cx="436"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i="1">
                  <a:solidFill>
                    <a:schemeClr val="hlink"/>
                  </a:solidFill>
                  <a:latin typeface="Times New Roman" panose="02020603050405020304" pitchFamily="18" charset="0"/>
                </a:rPr>
                <a:t>60º</a:t>
              </a:r>
            </a:p>
          </p:txBody>
        </p:sp>
        <p:sp>
          <p:nvSpPr>
            <p:cNvPr id="237621" name="Rectangle 53"/>
            <p:cNvSpPr>
              <a:spLocks noChangeAspect="1" noChangeArrowheads="1"/>
            </p:cNvSpPr>
            <p:nvPr/>
          </p:nvSpPr>
          <p:spPr bwMode="auto">
            <a:xfrm>
              <a:off x="1973" y="1162"/>
              <a:ext cx="326"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i="1">
                  <a:solidFill>
                    <a:schemeClr val="hlink"/>
                  </a:solidFill>
                  <a:latin typeface="Times New Roman" panose="02020603050405020304" pitchFamily="18" charset="0"/>
                </a:rPr>
                <a:t>t</a:t>
              </a:r>
            </a:p>
          </p:txBody>
        </p:sp>
        <p:sp>
          <p:nvSpPr>
            <p:cNvPr id="237622" name="Rectangle 54"/>
            <p:cNvSpPr>
              <a:spLocks noChangeAspect="1" noChangeArrowheads="1"/>
            </p:cNvSpPr>
            <p:nvPr/>
          </p:nvSpPr>
          <p:spPr bwMode="auto">
            <a:xfrm>
              <a:off x="1982" y="1523"/>
              <a:ext cx="308"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b="1" i="1">
                  <a:solidFill>
                    <a:schemeClr val="hlink"/>
                  </a:solidFill>
                  <a:latin typeface="Times New Roman" panose="02020603050405020304" pitchFamily="18" charset="0"/>
                </a:rPr>
                <a:t>t’</a:t>
              </a:r>
              <a:endParaRPr lang="zh-CN" altLang="en-US" b="1" i="1">
                <a:solidFill>
                  <a:schemeClr val="hlink"/>
                </a:solidFill>
                <a:latin typeface="Times New Roman" panose="02020603050405020304" pitchFamily="18" charset="0"/>
              </a:endParaRPr>
            </a:p>
          </p:txBody>
        </p:sp>
        <p:sp>
          <p:nvSpPr>
            <p:cNvPr id="237623" name="Line 55"/>
            <p:cNvSpPr>
              <a:spLocks noChangeAspect="1" noChangeShapeType="1"/>
            </p:cNvSpPr>
            <p:nvPr/>
          </p:nvSpPr>
          <p:spPr bwMode="auto">
            <a:xfrm>
              <a:off x="1873" y="1117"/>
              <a:ext cx="0" cy="78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24" name="Line 56"/>
            <p:cNvSpPr>
              <a:spLocks noChangeAspect="1" noChangeShapeType="1"/>
            </p:cNvSpPr>
            <p:nvPr/>
          </p:nvSpPr>
          <p:spPr bwMode="auto">
            <a:xfrm>
              <a:off x="2308" y="1117"/>
              <a:ext cx="0" cy="78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25" name="Line 57"/>
            <p:cNvSpPr>
              <a:spLocks noChangeAspect="1" noChangeShapeType="1"/>
            </p:cNvSpPr>
            <p:nvPr/>
          </p:nvSpPr>
          <p:spPr bwMode="auto">
            <a:xfrm flipV="1">
              <a:off x="1546" y="1270"/>
              <a:ext cx="1243" cy="478"/>
            </a:xfrm>
            <a:prstGeom prst="line">
              <a:avLst/>
            </a:prstGeom>
            <a:noFill/>
            <a:ln w="25400">
              <a:solidFill>
                <a:srgbClr val="CC66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26" name="Line 58"/>
            <p:cNvSpPr>
              <a:spLocks noChangeAspect="1" noChangeShapeType="1"/>
            </p:cNvSpPr>
            <p:nvPr/>
          </p:nvSpPr>
          <p:spPr bwMode="auto">
            <a:xfrm>
              <a:off x="1873" y="1460"/>
              <a:ext cx="4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577861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7576"/>
                                        </p:tgtEl>
                                        <p:attrNameLst>
                                          <p:attrName>style.visibility</p:attrName>
                                        </p:attrNameLst>
                                      </p:cBhvr>
                                      <p:to>
                                        <p:strVal val="visible"/>
                                      </p:to>
                                    </p:set>
                                    <p:animEffect transition="in" filter="wipe(left)">
                                      <p:cBhvr>
                                        <p:cTn id="7" dur="500"/>
                                        <p:tgtEl>
                                          <p:spTgt spid="2375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ntr" presetSubtype="0" fill="hold" nodeType="clickEffect">
                                  <p:stCondLst>
                                    <p:cond delay="0"/>
                                  </p:stCondLst>
                                  <p:childTnLst>
                                    <p:set>
                                      <p:cBhvr>
                                        <p:cTn id="11" dur="1" fill="hold">
                                          <p:stCondLst>
                                            <p:cond delay="0"/>
                                          </p:stCondLst>
                                        </p:cTn>
                                        <p:tgtEl>
                                          <p:spTgt spid="237619"/>
                                        </p:tgtEl>
                                        <p:attrNameLst>
                                          <p:attrName>style.visibility</p:attrName>
                                        </p:attrNameLst>
                                      </p:cBhvr>
                                      <p:to>
                                        <p:strVal val="visible"/>
                                      </p:to>
                                    </p:set>
                                    <p:animEffect transition="in" filter="fade">
                                      <p:cBhvr>
                                        <p:cTn id="12" dur="2000"/>
                                        <p:tgtEl>
                                          <p:spTgt spid="237619"/>
                                        </p:tgtEl>
                                      </p:cBhvr>
                                    </p:animEffect>
                                    <p:anim calcmode="lin" valueType="num">
                                      <p:cBhvr>
                                        <p:cTn id="13" dur="2000" fill="hold"/>
                                        <p:tgtEl>
                                          <p:spTgt spid="237619"/>
                                        </p:tgtEl>
                                        <p:attrNameLst>
                                          <p:attrName>style.rotation</p:attrName>
                                        </p:attrNameLst>
                                      </p:cBhvr>
                                      <p:tavLst>
                                        <p:tav tm="0">
                                          <p:val>
                                            <p:fltVal val="720"/>
                                          </p:val>
                                        </p:tav>
                                        <p:tav tm="100000">
                                          <p:val>
                                            <p:fltVal val="0"/>
                                          </p:val>
                                        </p:tav>
                                      </p:tavLst>
                                    </p:anim>
                                    <p:anim calcmode="lin" valueType="num">
                                      <p:cBhvr>
                                        <p:cTn id="14" dur="2000" fill="hold"/>
                                        <p:tgtEl>
                                          <p:spTgt spid="237619"/>
                                        </p:tgtEl>
                                        <p:attrNameLst>
                                          <p:attrName>ppt_h</p:attrName>
                                        </p:attrNameLst>
                                      </p:cBhvr>
                                      <p:tavLst>
                                        <p:tav tm="0">
                                          <p:val>
                                            <p:fltVal val="0"/>
                                          </p:val>
                                        </p:tav>
                                        <p:tav tm="100000">
                                          <p:val>
                                            <p:strVal val="#ppt_h"/>
                                          </p:val>
                                        </p:tav>
                                      </p:tavLst>
                                    </p:anim>
                                    <p:anim calcmode="lin" valueType="num">
                                      <p:cBhvr>
                                        <p:cTn id="15" dur="2000" fill="hold"/>
                                        <p:tgtEl>
                                          <p:spTgt spid="237619"/>
                                        </p:tgtEl>
                                        <p:attrNameLst>
                                          <p:attrName>ppt_w</p:attrName>
                                        </p:attrNameLst>
                                      </p:cBhvr>
                                      <p:tavLst>
                                        <p:tav tm="0">
                                          <p:val>
                                            <p:fltVal val="0"/>
                                          </p:val>
                                        </p:tav>
                                        <p:tav tm="100000">
                                          <p:val>
                                            <p:strVal val="#ppt_w"/>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37578"/>
                                        </p:tgtEl>
                                        <p:attrNameLst>
                                          <p:attrName>style.visibility</p:attrName>
                                        </p:attrNameLst>
                                      </p:cBhvr>
                                      <p:to>
                                        <p:strVal val="visible"/>
                                      </p:to>
                                    </p:set>
                                    <p:animEffect transition="in" filter="wipe(left)">
                                      <p:cBhvr>
                                        <p:cTn id="20" dur="500"/>
                                        <p:tgtEl>
                                          <p:spTgt spid="2375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237585"/>
                                        </p:tgtEl>
                                        <p:attrNameLst>
                                          <p:attrName>style.visibility</p:attrName>
                                        </p:attrNameLst>
                                      </p:cBhvr>
                                      <p:to>
                                        <p:strVal val="visible"/>
                                      </p:to>
                                    </p:set>
                                    <p:animEffect transition="in" filter="diamond(in)">
                                      <p:cBhvr>
                                        <p:cTn id="25" dur="1000"/>
                                        <p:tgtEl>
                                          <p:spTgt spid="237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4" name="Object 4"/>
          <p:cNvGraphicFramePr>
            <a:graphicFrameLocks noGrp="1" noChangeAspect="1"/>
          </p:cNvGraphicFramePr>
          <p:nvPr>
            <p:ph/>
            <p:extLst/>
          </p:nvPr>
        </p:nvGraphicFramePr>
        <p:xfrm>
          <a:off x="1619672" y="3068960"/>
          <a:ext cx="6048375" cy="2239962"/>
        </p:xfrm>
        <a:graphic>
          <a:graphicData uri="http://schemas.openxmlformats.org/presentationml/2006/ole">
            <mc:AlternateContent xmlns:mc="http://schemas.openxmlformats.org/markup-compatibility/2006">
              <mc:Choice xmlns:v="urn:schemas-microsoft-com:vml" Requires="v">
                <p:oleObj spid="_x0000_s7173" name="公式" r:id="rId3" imgW="2400300" imgH="889000" progId="Equation.3">
                  <p:embed/>
                </p:oleObj>
              </mc:Choice>
              <mc:Fallback>
                <p:oleObj name="公式" r:id="rId3" imgW="2400300" imgH="8890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068960"/>
                        <a:ext cx="6048375" cy="2239962"/>
                      </a:xfrm>
                      <a:prstGeom prst="rect">
                        <a:avLst/>
                      </a:prstGeom>
                      <a:solidFill>
                        <a:srgbClr val="CC99FF"/>
                      </a:solidFill>
                    </p:spPr>
                  </p:pic>
                </p:oleObj>
              </mc:Fallback>
            </mc:AlternateContent>
          </a:graphicData>
        </a:graphic>
      </p:graphicFrame>
      <p:sp>
        <p:nvSpPr>
          <p:cNvPr id="235526" name="Rectangle 6"/>
          <p:cNvSpPr>
            <a:spLocks noChangeArrowheads="1"/>
          </p:cNvSpPr>
          <p:nvPr/>
        </p:nvSpPr>
        <p:spPr bwMode="auto">
          <a:xfrm>
            <a:off x="395536" y="836712"/>
            <a:ext cx="8324850" cy="19177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dirty="0">
                <a:solidFill>
                  <a:schemeClr val="accent1"/>
                </a:solidFill>
                <a:latin typeface="Times New Roman" panose="02020603050405020304" pitchFamily="18" charset="0"/>
                <a:ea typeface="楷体_GB2312" pitchFamily="49" charset="-122"/>
              </a:rPr>
              <a:t>1-12  </a:t>
            </a:r>
            <a:r>
              <a:rPr lang="zh-CN" altLang="en-US" b="1" dirty="0">
                <a:latin typeface="Times New Roman" panose="02020603050405020304" pitchFamily="18" charset="0"/>
                <a:ea typeface="楷体_GB2312" pitchFamily="49" charset="-122"/>
                <a:sym typeface="Symbol" panose="05050102010706020507" pitchFamily="18" charset="2"/>
              </a:rPr>
              <a:t>能量为</a:t>
            </a:r>
            <a:r>
              <a:rPr lang="en-US" altLang="zh-CN" b="1" dirty="0">
                <a:latin typeface="Times New Roman" panose="02020603050405020304" pitchFamily="18" charset="0"/>
                <a:ea typeface="楷体_GB2312" pitchFamily="49" charset="-122"/>
                <a:sym typeface="Symbol" panose="05050102010706020507" pitchFamily="18" charset="2"/>
              </a:rPr>
              <a:t>3MeV</a:t>
            </a:r>
            <a:r>
              <a:rPr lang="zh-CN" altLang="en-US" b="1" dirty="0">
                <a:latin typeface="Times New Roman" panose="02020603050405020304" pitchFamily="18" charset="0"/>
                <a:ea typeface="楷体_GB2312" pitchFamily="49" charset="-122"/>
                <a:sym typeface="Symbol" panose="05050102010706020507" pitchFamily="18" charset="2"/>
              </a:rPr>
              <a:t>的粒子束射向厚度为</a:t>
            </a:r>
            <a:r>
              <a:rPr lang="en-US" altLang="zh-CN" b="1" dirty="0">
                <a:latin typeface="Times New Roman" panose="02020603050405020304" pitchFamily="18" charset="0"/>
                <a:ea typeface="楷体_GB2312" pitchFamily="49" charset="-122"/>
                <a:sym typeface="Symbol" panose="05050102010706020507" pitchFamily="18" charset="2"/>
              </a:rPr>
              <a:t>1.5m</a:t>
            </a:r>
            <a:r>
              <a:rPr lang="zh-CN" altLang="en-US" b="1" dirty="0">
                <a:latin typeface="Times New Roman" panose="02020603050405020304" pitchFamily="18" charset="0"/>
                <a:ea typeface="楷体_GB2312" pitchFamily="49" charset="-122"/>
                <a:sym typeface="Symbol" panose="05050102010706020507" pitchFamily="18" charset="2"/>
              </a:rPr>
              <a:t>的</a:t>
            </a:r>
            <a:r>
              <a:rPr lang="en-US" altLang="zh-CN" b="1" dirty="0" err="1">
                <a:latin typeface="Times New Roman" panose="02020603050405020304" pitchFamily="18" charset="0"/>
                <a:ea typeface="楷体_GB2312" pitchFamily="49" charset="-122"/>
                <a:sym typeface="Symbol" panose="05050102010706020507" pitchFamily="18" charset="2"/>
              </a:rPr>
              <a:t>Pb</a:t>
            </a:r>
            <a:r>
              <a:rPr lang="zh-CN" altLang="en-US" b="1" dirty="0">
                <a:latin typeface="Times New Roman" panose="02020603050405020304" pitchFamily="18" charset="0"/>
                <a:ea typeface="楷体_GB2312" pitchFamily="49" charset="-122"/>
                <a:sym typeface="Symbol" panose="05050102010706020507" pitchFamily="18" charset="2"/>
              </a:rPr>
              <a:t>箔。试求粒子被散射到 </a:t>
            </a:r>
            <a:r>
              <a:rPr lang="en-US" altLang="zh-CN" b="1" dirty="0">
                <a:latin typeface="Times New Roman" panose="02020603050405020304" pitchFamily="18" charset="0"/>
                <a:ea typeface="楷体_GB2312" pitchFamily="49" charset="-122"/>
                <a:sym typeface="Symbol" panose="05050102010706020507" pitchFamily="18" charset="2"/>
              </a:rPr>
              <a:t>60~90</a:t>
            </a:r>
            <a:r>
              <a:rPr lang="zh-CN" altLang="en-US" b="1" dirty="0">
                <a:latin typeface="Times New Roman" panose="02020603050405020304" pitchFamily="18" charset="0"/>
                <a:ea typeface="楷体_GB2312" pitchFamily="49" charset="-122"/>
                <a:sym typeface="Symbol" panose="05050102010706020507" pitchFamily="18" charset="2"/>
              </a:rPr>
              <a:t>的几率。</a:t>
            </a:r>
            <a:r>
              <a:rPr lang="en-US" altLang="zh-CN" b="1" dirty="0" err="1">
                <a:latin typeface="Times New Roman" panose="02020603050405020304" pitchFamily="18" charset="0"/>
                <a:ea typeface="楷体_GB2312" pitchFamily="49" charset="-122"/>
                <a:sym typeface="Symbol" panose="05050102010706020507" pitchFamily="18" charset="2"/>
              </a:rPr>
              <a:t>Pb</a:t>
            </a:r>
            <a:r>
              <a:rPr lang="zh-CN" altLang="en-US" b="1" dirty="0">
                <a:latin typeface="Times New Roman" panose="02020603050405020304" pitchFamily="18" charset="0"/>
                <a:ea typeface="楷体_GB2312" pitchFamily="49" charset="-122"/>
                <a:sym typeface="Symbol" panose="05050102010706020507" pitchFamily="18" charset="2"/>
              </a:rPr>
              <a:t>的密度为 </a:t>
            </a:r>
            <a:r>
              <a:rPr lang="en-US" altLang="zh-CN" b="1" dirty="0">
                <a:latin typeface="Times New Roman" panose="02020603050405020304" pitchFamily="18" charset="0"/>
                <a:ea typeface="楷体_GB2312" pitchFamily="49" charset="-122"/>
                <a:sym typeface="Symbol" panose="05050102010706020507" pitchFamily="18" charset="2"/>
              </a:rPr>
              <a:t>11.35g/cm</a:t>
            </a:r>
            <a:r>
              <a:rPr lang="en-US" altLang="zh-CN" b="1" baseline="30000" dirty="0">
                <a:latin typeface="Times New Roman" panose="02020603050405020304" pitchFamily="18" charset="0"/>
                <a:ea typeface="楷体_GB2312" pitchFamily="49" charset="-122"/>
                <a:sym typeface="Symbol" panose="05050102010706020507" pitchFamily="18" charset="2"/>
              </a:rPr>
              <a:t>3</a:t>
            </a:r>
            <a:r>
              <a:rPr lang="zh-CN" altLang="en-US" b="1" dirty="0">
                <a:latin typeface="Times New Roman" panose="02020603050405020304" pitchFamily="18" charset="0"/>
                <a:ea typeface="楷体_GB2312" pitchFamily="49" charset="-122"/>
                <a:sym typeface="Symbol" panose="05050102010706020507" pitchFamily="18" charset="2"/>
              </a:rPr>
              <a:t>，原子序数为 </a:t>
            </a:r>
            <a:r>
              <a:rPr lang="en-US" altLang="zh-CN" b="1" dirty="0">
                <a:latin typeface="Times New Roman" panose="02020603050405020304" pitchFamily="18" charset="0"/>
                <a:ea typeface="楷体_GB2312" pitchFamily="49" charset="-122"/>
                <a:sym typeface="Symbol" panose="05050102010706020507" pitchFamily="18" charset="2"/>
              </a:rPr>
              <a:t>82</a:t>
            </a:r>
            <a:r>
              <a:rPr lang="zh-CN" altLang="en-US" b="1" dirty="0">
                <a:latin typeface="Times New Roman" panose="02020603050405020304" pitchFamily="18" charset="0"/>
                <a:ea typeface="楷体_GB2312" pitchFamily="49" charset="-122"/>
                <a:sym typeface="Symbol" panose="05050102010706020507" pitchFamily="18" charset="2"/>
              </a:rPr>
              <a:t>，原子量为 </a:t>
            </a:r>
            <a:r>
              <a:rPr lang="en-US" altLang="zh-CN" b="1" dirty="0">
                <a:latin typeface="Times New Roman" panose="02020603050405020304" pitchFamily="18" charset="0"/>
                <a:ea typeface="楷体_GB2312" pitchFamily="49" charset="-122"/>
                <a:sym typeface="Symbol" panose="05050102010706020507" pitchFamily="18" charset="2"/>
              </a:rPr>
              <a:t>207</a:t>
            </a:r>
            <a:r>
              <a:rPr lang="zh-CN" altLang="en-US" b="1" dirty="0">
                <a:latin typeface="Times New Roman" panose="02020603050405020304" pitchFamily="18" charset="0"/>
                <a:ea typeface="楷体_GB2312" pitchFamily="49" charset="-122"/>
                <a:sym typeface="Symbol" panose="05050102010706020507" pitchFamily="18" charset="2"/>
              </a:rPr>
              <a:t>。</a:t>
            </a:r>
          </a:p>
          <a:p>
            <a:pPr algn="l"/>
            <a:endParaRPr lang="zh-CN" altLang="en-US" b="1" dirty="0">
              <a:latin typeface="Times New Roman" panose="02020603050405020304" pitchFamily="18" charset="0"/>
              <a:ea typeface="楷体_GB2312" pitchFamily="49" charset="-122"/>
              <a:sym typeface="Symbol" panose="05050102010706020507" pitchFamily="18" charset="2"/>
            </a:endParaRPr>
          </a:p>
          <a:p>
            <a:pPr algn="l"/>
            <a:r>
              <a:rPr lang="zh-CN" altLang="en-US" b="1" dirty="0">
                <a:latin typeface="Times New Roman" panose="02020603050405020304" pitchFamily="18" charset="0"/>
                <a:ea typeface="楷体_GB2312" pitchFamily="49" charset="-122"/>
                <a:sym typeface="Symbol" panose="05050102010706020507" pitchFamily="18" charset="2"/>
              </a:rPr>
              <a:t>解：</a:t>
            </a:r>
          </a:p>
        </p:txBody>
      </p:sp>
    </p:spTree>
    <p:extLst>
      <p:ext uri="{BB962C8B-B14F-4D97-AF65-F5344CB8AC3E}">
        <p14:creationId xmlns:p14="http://schemas.microsoft.com/office/powerpoint/2010/main" val="3153737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900113" y="1412875"/>
            <a:ext cx="7632700" cy="301307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dirty="0">
                <a:solidFill>
                  <a:schemeClr val="accent1"/>
                </a:solidFill>
                <a:latin typeface="Times New Roman" panose="02020603050405020304" pitchFamily="18" charset="0"/>
                <a:ea typeface="楷体_GB2312" pitchFamily="49" charset="-122"/>
              </a:rPr>
              <a:t>1-2 </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）动能为</a:t>
            </a:r>
            <a:r>
              <a:rPr lang="en-US" altLang="zh-CN" b="1" dirty="0">
                <a:latin typeface="Times New Roman" panose="02020603050405020304" pitchFamily="18" charset="0"/>
                <a:ea typeface="楷体_GB2312" pitchFamily="49" charset="-122"/>
              </a:rPr>
              <a:t>5.00</a:t>
            </a:r>
            <a:r>
              <a:rPr lang="en-US" altLang="zh-CN" b="1" i="1" dirty="0">
                <a:latin typeface="Times New Roman" panose="02020603050405020304" pitchFamily="18" charset="0"/>
                <a:ea typeface="楷体_GB2312" pitchFamily="49" charset="-122"/>
              </a:rPr>
              <a:t>MeV</a:t>
            </a:r>
            <a:r>
              <a:rPr lang="zh-CN" altLang="en-US" b="1" dirty="0">
                <a:latin typeface="Times New Roman" panose="02020603050405020304" pitchFamily="18" charset="0"/>
                <a:ea typeface="楷体_GB2312" pitchFamily="49" charset="-122"/>
              </a:rPr>
              <a:t>的</a:t>
            </a:r>
            <a:r>
              <a:rPr lang="el-GR" altLang="zh-CN" b="1" i="1" dirty="0">
                <a:latin typeface="Times New Roman" panose="02020603050405020304" pitchFamily="18" charset="0"/>
                <a:ea typeface="楷体_GB2312" pitchFamily="49" charset="-122"/>
              </a:rPr>
              <a:t>α</a:t>
            </a:r>
            <a:r>
              <a:rPr lang="zh-CN" altLang="en-US" b="1" dirty="0">
                <a:latin typeface="Times New Roman" panose="02020603050405020304" pitchFamily="18" charset="0"/>
                <a:ea typeface="楷体_GB2312" pitchFamily="49" charset="-122"/>
              </a:rPr>
              <a:t>粒子被金（</a:t>
            </a:r>
            <a:r>
              <a:rPr lang="en-US" altLang="zh-CN" b="1" dirty="0">
                <a:latin typeface="Times New Roman" panose="02020603050405020304" pitchFamily="18" charset="0"/>
                <a:ea typeface="楷体_GB2312" pitchFamily="49" charset="-122"/>
              </a:rPr>
              <a:t>Z</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=79</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A=196</a:t>
            </a:r>
            <a:r>
              <a:rPr lang="zh-CN" altLang="en-US" b="1" dirty="0">
                <a:latin typeface="Times New Roman" panose="02020603050405020304" pitchFamily="18" charset="0"/>
                <a:ea typeface="楷体_GB2312" pitchFamily="49" charset="-122"/>
              </a:rPr>
              <a:t>）核以</a:t>
            </a:r>
            <a:r>
              <a:rPr lang="en-US" altLang="zh-CN" b="1" dirty="0">
                <a:latin typeface="Times New Roman" panose="02020603050405020304" pitchFamily="18" charset="0"/>
                <a:ea typeface="楷体_GB2312" pitchFamily="49" charset="-122"/>
              </a:rPr>
              <a:t>90°</a:t>
            </a:r>
            <a:r>
              <a:rPr lang="zh-CN" altLang="en-US" b="1" dirty="0">
                <a:latin typeface="Times New Roman" panose="02020603050405020304" pitchFamily="18" charset="0"/>
                <a:ea typeface="楷体_GB2312" pitchFamily="49" charset="-122"/>
              </a:rPr>
              <a:t>散射时，它的瞄准距离（碰撞参数）为多大？</a:t>
            </a:r>
          </a:p>
          <a:p>
            <a:pPr algn="l">
              <a:spcBef>
                <a:spcPct val="50000"/>
              </a:spcBef>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）如果金箔厚</a:t>
            </a:r>
            <a:r>
              <a:rPr lang="en-US" altLang="zh-CN" b="1" dirty="0">
                <a:latin typeface="Times New Roman" panose="02020603050405020304" pitchFamily="18" charset="0"/>
                <a:ea typeface="楷体_GB2312" pitchFamily="49" charset="-122"/>
              </a:rPr>
              <a:t>1.0</a:t>
            </a:r>
            <a:r>
              <a:rPr lang="el-GR" altLang="zh-CN" b="1" i="1" dirty="0">
                <a:latin typeface="Times New Roman" panose="02020603050405020304" pitchFamily="18" charset="0"/>
                <a:ea typeface="楷体_GB2312" pitchFamily="49" charset="-122"/>
              </a:rPr>
              <a:t>μ</a:t>
            </a:r>
            <a:r>
              <a:rPr lang="en-US" altLang="zh-CN" b="1" i="1" dirty="0">
                <a:latin typeface="Times New Roman" panose="02020603050405020304" pitchFamily="18" charset="0"/>
                <a:ea typeface="楷体_GB2312" pitchFamily="49" charset="-122"/>
              </a:rPr>
              <a:t>m</a:t>
            </a:r>
            <a:r>
              <a:rPr lang="zh-CN" altLang="en-US" b="1" dirty="0">
                <a:latin typeface="Times New Roman" panose="02020603050405020304" pitchFamily="18" charset="0"/>
                <a:ea typeface="楷体_GB2312" pitchFamily="49" charset="-122"/>
              </a:rPr>
              <a:t>，则入射</a:t>
            </a:r>
            <a:r>
              <a:rPr lang="el-GR" altLang="zh-CN" b="1" i="1" dirty="0">
                <a:latin typeface="Times New Roman" panose="02020603050405020304" pitchFamily="18" charset="0"/>
                <a:ea typeface="楷体_GB2312" pitchFamily="49" charset="-122"/>
              </a:rPr>
              <a:t>α</a:t>
            </a:r>
            <a:r>
              <a:rPr lang="zh-CN" altLang="en-US" b="1" dirty="0">
                <a:latin typeface="Times New Roman" panose="02020603050405020304" pitchFamily="18" charset="0"/>
                <a:ea typeface="楷体_GB2312" pitchFamily="49" charset="-122"/>
              </a:rPr>
              <a:t>粒子束以大于</a:t>
            </a:r>
            <a:r>
              <a:rPr lang="en-US" altLang="zh-CN" b="1" dirty="0">
                <a:latin typeface="Times New Roman" panose="02020603050405020304" pitchFamily="18" charset="0"/>
                <a:ea typeface="楷体_GB2312" pitchFamily="49" charset="-122"/>
              </a:rPr>
              <a:t>90°</a:t>
            </a:r>
            <a:r>
              <a:rPr lang="zh-CN" altLang="en-US" b="1" dirty="0">
                <a:latin typeface="Times New Roman" panose="02020603050405020304" pitchFamily="18" charset="0"/>
                <a:ea typeface="楷体_GB2312" pitchFamily="49" charset="-122"/>
              </a:rPr>
              <a:t>散射（称为背散射）的粒子数是全部入射粒子的百分之机？</a:t>
            </a:r>
          </a:p>
          <a:p>
            <a:pPr algn="l">
              <a:spcBef>
                <a:spcPct val="50000"/>
              </a:spcBef>
            </a:pPr>
            <a:r>
              <a:rPr lang="zh-CN" altLang="en-US" b="1" dirty="0">
                <a:latin typeface="Times New Roman" panose="02020603050405020304" pitchFamily="18" charset="0"/>
                <a:ea typeface="楷体_GB2312" pitchFamily="49" charset="-122"/>
              </a:rPr>
              <a:t>解：（</a:t>
            </a:r>
            <a:r>
              <a:rPr lang="en-US" altLang="zh-CN" b="1"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a:t>
            </a:r>
            <a:endParaRPr lang="zh-CN" altLang="el-GR" b="1" dirty="0">
              <a:latin typeface="Times New Roman" panose="02020603050405020304" pitchFamily="18" charset="0"/>
              <a:ea typeface="楷体_GB2312" pitchFamily="49" charset="-122"/>
            </a:endParaRPr>
          </a:p>
        </p:txBody>
      </p:sp>
      <p:graphicFrame>
        <p:nvGraphicFramePr>
          <p:cNvPr id="210949" name="Object 5"/>
          <p:cNvGraphicFramePr>
            <a:graphicFrameLocks noGrp="1" noChangeAspect="1"/>
          </p:cNvGraphicFramePr>
          <p:nvPr>
            <p:ph/>
            <p:extLst>
              <p:ext uri="{D42A27DB-BD31-4B8C-83A1-F6EECF244321}">
                <p14:modId xmlns:p14="http://schemas.microsoft.com/office/powerpoint/2010/main" val="3342490444"/>
              </p:ext>
            </p:extLst>
          </p:nvPr>
        </p:nvGraphicFramePr>
        <p:xfrm>
          <a:off x="1801511" y="3532782"/>
          <a:ext cx="5370513" cy="2098675"/>
        </p:xfrm>
        <a:graphic>
          <a:graphicData uri="http://schemas.openxmlformats.org/presentationml/2006/ole">
            <mc:AlternateContent xmlns:mc="http://schemas.openxmlformats.org/markup-compatibility/2006">
              <mc:Choice xmlns:v="urn:schemas-microsoft-com:vml" Requires="v">
                <p:oleObj spid="_x0000_s17413" name="公式" r:id="rId3" imgW="2209800" imgH="863600" progId="Equation.3">
                  <p:embed/>
                </p:oleObj>
              </mc:Choice>
              <mc:Fallback>
                <p:oleObj name="公式" r:id="rId3" imgW="2209800" imgH="8636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511" y="3532782"/>
                        <a:ext cx="5370513" cy="2098675"/>
                      </a:xfrm>
                      <a:prstGeom prst="rect">
                        <a:avLst/>
                      </a:prstGeom>
                      <a:noFill/>
                    </p:spPr>
                  </p:pic>
                </p:oleObj>
              </mc:Fallback>
            </mc:AlternateContent>
          </a:graphicData>
        </a:graphic>
      </p:graphicFrame>
      <p:sp>
        <p:nvSpPr>
          <p:cNvPr id="6" name="Rectangle 4"/>
          <p:cNvSpPr txBox="1">
            <a:spLocks noChangeArrowheads="1"/>
          </p:cNvSpPr>
          <p:nvPr/>
        </p:nvSpPr>
        <p:spPr>
          <a:xfrm>
            <a:off x="1043608" y="548680"/>
            <a:ext cx="7793037" cy="708025"/>
          </a:xfrm>
          <a:prstGeom prst="rect">
            <a:avLst/>
          </a:prstGeom>
          <a:no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fontAlgn="auto">
              <a:lnSpc>
                <a:spcPct val="80000"/>
              </a:lnSpc>
            </a:pPr>
            <a:r>
              <a:rPr kumimoji="0" lang="zh-CN" altLang="en-US" sz="3600" b="1" smtClean="0">
                <a:solidFill>
                  <a:schemeClr val="hlink"/>
                </a:solidFill>
                <a:latin typeface="Times New Roman" panose="02020603050405020304" pitchFamily="18" charset="0"/>
                <a:ea typeface="楷体_GB2312" pitchFamily="49" charset="-122"/>
              </a:rPr>
              <a:t>习题</a:t>
            </a:r>
            <a:endParaRPr kumimoji="0" lang="zh-CN" altLang="en-US" sz="3600" b="1" dirty="0">
              <a:solidFill>
                <a:schemeClr val="hlink"/>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5302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10949"/>
                                        </p:tgtEl>
                                        <p:attrNameLst>
                                          <p:attrName>style.visibility</p:attrName>
                                        </p:attrNameLst>
                                      </p:cBhvr>
                                      <p:to>
                                        <p:strVal val="visible"/>
                                      </p:to>
                                    </p:set>
                                    <p:animEffect transition="in" filter="circle(in)">
                                      <p:cBhvr>
                                        <p:cTn id="7" dur="1000"/>
                                        <p:tgtEl>
                                          <p:spTgt spid="21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4" name="Rectangle 6"/>
          <p:cNvSpPr>
            <a:spLocks noChangeArrowheads="1"/>
          </p:cNvSpPr>
          <p:nvPr/>
        </p:nvSpPr>
        <p:spPr bwMode="auto">
          <a:xfrm>
            <a:off x="409575" y="1260624"/>
            <a:ext cx="8324850" cy="19177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chemeClr val="accent1"/>
                </a:solidFill>
                <a:latin typeface="Times New Roman" panose="02020603050405020304" pitchFamily="18" charset="0"/>
                <a:ea typeface="楷体_GB2312" pitchFamily="49" charset="-122"/>
              </a:rPr>
              <a:t>1-13</a:t>
            </a:r>
            <a:r>
              <a:rPr lang="zh-CN" altLang="en-US" b="1">
                <a:latin typeface="Times New Roman" panose="02020603050405020304" pitchFamily="18" charset="0"/>
                <a:ea typeface="楷体_GB2312" pitchFamily="49" charset="-122"/>
                <a:sym typeface="Symbol" panose="05050102010706020507" pitchFamily="18" charset="2"/>
              </a:rPr>
              <a:t>若用动能为</a:t>
            </a:r>
            <a:r>
              <a:rPr lang="en-US" altLang="zh-CN" b="1">
                <a:latin typeface="Times New Roman" panose="02020603050405020304" pitchFamily="18" charset="0"/>
                <a:ea typeface="楷体_GB2312" pitchFamily="49" charset="-122"/>
                <a:sym typeface="Symbol" panose="05050102010706020507" pitchFamily="18" charset="2"/>
              </a:rPr>
              <a:t>1MeV</a:t>
            </a:r>
            <a:r>
              <a:rPr lang="zh-CN" altLang="en-US" b="1">
                <a:latin typeface="Times New Roman" panose="02020603050405020304" pitchFamily="18" charset="0"/>
                <a:ea typeface="楷体_GB2312" pitchFamily="49" charset="-122"/>
                <a:sym typeface="Symbol" panose="05050102010706020507" pitchFamily="18" charset="2"/>
              </a:rPr>
              <a:t>的质子</a:t>
            </a:r>
            <a:r>
              <a:rPr lang="en-US" altLang="zh-CN" b="1">
                <a:latin typeface="Times New Roman" panose="02020603050405020304" pitchFamily="18" charset="0"/>
                <a:ea typeface="楷体_GB2312" pitchFamily="49" charset="-122"/>
                <a:sym typeface="Symbol" panose="05050102010706020507" pitchFamily="18" charset="2"/>
              </a:rPr>
              <a:t>p</a:t>
            </a:r>
            <a:r>
              <a:rPr lang="zh-CN" altLang="en-US" b="1">
                <a:latin typeface="Times New Roman" panose="02020603050405020304" pitchFamily="18" charset="0"/>
                <a:ea typeface="楷体_GB2312" pitchFamily="49" charset="-122"/>
                <a:sym typeface="Symbol" panose="05050102010706020507" pitchFamily="18" charset="2"/>
              </a:rPr>
              <a:t>射向金箔，问质子</a:t>
            </a:r>
            <a:r>
              <a:rPr lang="en-US" altLang="zh-CN" b="1">
                <a:latin typeface="Times New Roman" panose="02020603050405020304" pitchFamily="18" charset="0"/>
                <a:ea typeface="楷体_GB2312" pitchFamily="49" charset="-122"/>
                <a:sym typeface="Symbol" panose="05050102010706020507" pitchFamily="18" charset="2"/>
              </a:rPr>
              <a:t>p</a:t>
            </a:r>
            <a:r>
              <a:rPr lang="zh-CN" altLang="en-US" b="1">
                <a:latin typeface="Times New Roman" panose="02020603050405020304" pitchFamily="18" charset="0"/>
                <a:ea typeface="楷体_GB2312" pitchFamily="49" charset="-122"/>
                <a:sym typeface="Symbol" panose="05050102010706020507" pitchFamily="18" charset="2"/>
              </a:rPr>
              <a:t>与金箔原子核可能达到的最小距离多大？又问如果用同样能量的氘</a:t>
            </a:r>
            <a:r>
              <a:rPr lang="en-US" altLang="zh-CN" b="1">
                <a:latin typeface="Times New Roman" panose="02020603050405020304" pitchFamily="18" charset="0"/>
                <a:ea typeface="楷体_GB2312" pitchFamily="49" charset="-122"/>
                <a:sym typeface="Symbol" panose="05050102010706020507" pitchFamily="18" charset="2"/>
              </a:rPr>
              <a:t>d</a:t>
            </a:r>
            <a:r>
              <a:rPr lang="zh-CN" altLang="en-US" b="1">
                <a:latin typeface="Times New Roman" panose="02020603050405020304" pitchFamily="18" charset="0"/>
                <a:ea typeface="楷体_GB2312" pitchFamily="49" charset="-122"/>
                <a:sym typeface="Symbol" panose="05050102010706020507" pitchFamily="18" charset="2"/>
              </a:rPr>
              <a:t>核代替质子，其与金箔原子核的最小距离多大？</a:t>
            </a:r>
            <a:r>
              <a:rPr lang="zh-CN" altLang="en-US">
                <a:latin typeface="Times New Roman" panose="02020603050405020304" pitchFamily="18" charset="0"/>
                <a:ea typeface="楷体_GB2312" pitchFamily="49" charset="-122"/>
                <a:sym typeface="Symbol" panose="05050102010706020507" pitchFamily="18" charset="2"/>
              </a:rPr>
              <a:t> </a:t>
            </a:r>
            <a:endParaRPr lang="zh-CN" altLang="en-US" b="1">
              <a:latin typeface="Times New Roman" panose="02020603050405020304" pitchFamily="18" charset="0"/>
              <a:ea typeface="楷体_GB2312" pitchFamily="49" charset="-122"/>
              <a:sym typeface="Symbol" panose="05050102010706020507" pitchFamily="18" charset="2"/>
            </a:endParaRPr>
          </a:p>
          <a:p>
            <a:pPr algn="l"/>
            <a:endParaRPr lang="zh-CN" altLang="en-US" b="1">
              <a:latin typeface="Times New Roman" panose="02020603050405020304" pitchFamily="18" charset="0"/>
              <a:ea typeface="楷体_GB2312" pitchFamily="49" charset="-122"/>
              <a:sym typeface="Symbol" panose="05050102010706020507" pitchFamily="18" charset="2"/>
            </a:endParaRPr>
          </a:p>
          <a:p>
            <a:pPr algn="l"/>
            <a:r>
              <a:rPr lang="zh-CN" altLang="en-US" b="1">
                <a:latin typeface="Times New Roman" panose="02020603050405020304" pitchFamily="18" charset="0"/>
                <a:ea typeface="楷体_GB2312" pitchFamily="49" charset="-122"/>
                <a:sym typeface="Symbol" panose="05050102010706020507" pitchFamily="18" charset="2"/>
              </a:rPr>
              <a:t>解：</a:t>
            </a:r>
          </a:p>
        </p:txBody>
      </p:sp>
      <p:sp>
        <p:nvSpPr>
          <p:cNvPr id="252936" name="Rectangle 8"/>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2937" name="Rectangle 9"/>
          <p:cNvSpPr>
            <a:spLocks noChangeArrowheads="1"/>
          </p:cNvSpPr>
          <p:nvPr/>
        </p:nvSpPr>
        <p:spPr bwMode="auto">
          <a:xfrm>
            <a:off x="792162" y="3194485"/>
            <a:ext cx="7559675" cy="11874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i="1" dirty="0">
                <a:solidFill>
                  <a:schemeClr val="folHlink"/>
                </a:solidFill>
                <a:latin typeface="Times New Roman" panose="02020603050405020304" pitchFamily="18" charset="0"/>
                <a:ea typeface="楷体_GB2312" pitchFamily="49" charset="-122"/>
                <a:cs typeface="Times New Roman" panose="02020603050405020304" pitchFamily="18" charset="0"/>
              </a:rPr>
              <a:t>        </a:t>
            </a:r>
            <a:r>
              <a:rPr lang="en-US" altLang="zh-CN" b="1" i="1" dirty="0" err="1">
                <a:solidFill>
                  <a:schemeClr val="folHlink"/>
                </a:solidFill>
                <a:latin typeface="Times New Roman" panose="02020603050405020304" pitchFamily="18" charset="0"/>
                <a:ea typeface="楷体_GB2312" pitchFamily="49" charset="-122"/>
                <a:cs typeface="Times New Roman" panose="02020603050405020304" pitchFamily="18" charset="0"/>
              </a:rPr>
              <a:t>r</a:t>
            </a:r>
            <a:r>
              <a:rPr lang="en-US" altLang="zh-CN" b="1" i="1" baseline="-25000" dirty="0" err="1">
                <a:solidFill>
                  <a:schemeClr val="folHlink"/>
                </a:solidFill>
                <a:latin typeface="Times New Roman" panose="02020603050405020304" pitchFamily="18" charset="0"/>
                <a:ea typeface="楷体_GB2312" pitchFamily="49" charset="-122"/>
                <a:cs typeface="Times New Roman" panose="02020603050405020304" pitchFamily="18" charset="0"/>
              </a:rPr>
              <a:t>m</a:t>
            </a:r>
            <a:r>
              <a:rPr lang="zh-CN" altLang="en-US" b="1" dirty="0">
                <a:solidFill>
                  <a:schemeClr val="folHlink"/>
                </a:solidFill>
                <a:latin typeface="Times New Roman" panose="02020603050405020304" pitchFamily="18" charset="0"/>
                <a:ea typeface="楷体_GB2312" pitchFamily="49" charset="-122"/>
                <a:cs typeface="Times New Roman" panose="02020603050405020304" pitchFamily="18" charset="0"/>
              </a:rPr>
              <a:t>与入射粒子的质量无关，所以当用相同能量和相同电量的核代替质子</a:t>
            </a:r>
            <a:r>
              <a:rPr lang="en-US" altLang="zh-CN" b="1" dirty="0">
                <a:solidFill>
                  <a:schemeClr val="folHlink"/>
                </a:solidFill>
                <a:latin typeface="Times New Roman" panose="02020603050405020304" pitchFamily="18" charset="0"/>
                <a:ea typeface="楷体_GB2312" pitchFamily="49" charset="-122"/>
                <a:cs typeface="Times New Roman" panose="02020603050405020304" pitchFamily="18" charset="0"/>
              </a:rPr>
              <a:t>p</a:t>
            </a:r>
            <a:r>
              <a:rPr lang="zh-CN" altLang="en-US" b="1" dirty="0">
                <a:solidFill>
                  <a:schemeClr val="folHlink"/>
                </a:solidFill>
                <a:latin typeface="Times New Roman" panose="02020603050405020304" pitchFamily="18" charset="0"/>
                <a:ea typeface="楷体_GB2312" pitchFamily="49" charset="-122"/>
                <a:cs typeface="Times New Roman" panose="02020603050405020304" pitchFamily="18" charset="0"/>
              </a:rPr>
              <a:t>时，其与靶核作用的最小距离相同。</a:t>
            </a:r>
            <a:r>
              <a:rPr lang="en-US" altLang="zh-CN" b="1" dirty="0">
                <a:solidFill>
                  <a:schemeClr val="folHlink"/>
                </a:solidFill>
                <a:latin typeface="Times New Roman" panose="02020603050405020304" pitchFamily="18" charset="0"/>
                <a:ea typeface="楷体_GB2312" pitchFamily="49" charset="-122"/>
                <a:cs typeface="Times New Roman" panose="02020603050405020304" pitchFamily="18" charset="0"/>
              </a:rPr>
              <a:t> </a:t>
            </a:r>
          </a:p>
        </p:txBody>
      </p:sp>
    </p:spTree>
    <p:extLst>
      <p:ext uri="{BB962C8B-B14F-4D97-AF65-F5344CB8AC3E}">
        <p14:creationId xmlns:p14="http://schemas.microsoft.com/office/powerpoint/2010/main" val="3463133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37"/>
                                        </p:tgtEl>
                                        <p:attrNameLst>
                                          <p:attrName>style.visibility</p:attrName>
                                        </p:attrNameLst>
                                      </p:cBhvr>
                                      <p:to>
                                        <p:strVal val="visible"/>
                                      </p:to>
                                    </p:set>
                                    <p:animEffect transition="in" filter="wipe(left)">
                                      <p:cBhvr>
                                        <p:cTn id="7" dur="500"/>
                                        <p:tgtEl>
                                          <p:spTgt spid="252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243840"/>
                <a:ext cx="8229600" cy="5763260"/>
              </a:xfrm>
            </p:spPr>
            <p:txBody>
              <a:bodyPr/>
              <a:lstStyle/>
              <a:p>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𝑘</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𝑚</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𝑣</m:t>
                        </m:r>
                      </m:e>
                      <m:sub>
                        <m:r>
                          <a:rPr lang="zh-CN" altLang="zh-CN" i="1">
                            <a:latin typeface="Cambria Math" panose="02040503050406030204" pitchFamily="18" charset="0"/>
                          </a:rPr>
                          <m:t>最大</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𝜈</m:t>
                    </m:r>
                    <m:r>
                      <a:rPr lang="en-US" altLang="zh-CN" i="1">
                        <a:latin typeface="Cambria Math" panose="02040503050406030204" pitchFamily="18" charset="0"/>
                      </a:rPr>
                      <m:t>−</m:t>
                    </m:r>
                    <m:r>
                      <a:rPr lang="en-US" altLang="zh-CN" i="1">
                        <a:latin typeface="Cambria Math" panose="02040503050406030204" pitchFamily="18" charset="0"/>
                      </a:rPr>
                      <m:t>𝜙</m:t>
                    </m:r>
                  </m:oMath>
                </a14:m>
                <a:endParaRPr lang="en-US" altLang="zh-CN" dirty="0" smtClean="0"/>
              </a:p>
              <a:p>
                <a:endParaRPr lang="en-US" altLang="zh-CN" dirty="0" smtClean="0"/>
              </a:p>
              <a:p>
                <a:endParaRPr lang="en-US" altLang="zh-CN" dirty="0"/>
              </a:p>
              <a:p>
                <a:endParaRPr lang="en-US" altLang="zh-CN" dirty="0" smtClean="0"/>
              </a:p>
              <a:p>
                <a:r>
                  <a:rPr lang="zh-CN" altLang="zh-CN" dirty="0" smtClean="0"/>
                  <a:t>第一</a:t>
                </a:r>
                <a:r>
                  <a:rPr lang="en-US" altLang="zh-CN" dirty="0"/>
                  <a:t>Bohr</a:t>
                </a:r>
                <a:r>
                  <a:rPr lang="zh-CN" altLang="zh-CN" dirty="0"/>
                  <a:t>半径 </a:t>
                </a:r>
                <a14:m>
                  <m:oMath xmlns:m="http://schemas.openxmlformats.org/officeDocument/2006/math">
                    <m:sSub>
                      <m:sSubPr>
                        <m:ctrlPr>
                          <a:rPr lang="zh-CN" altLang="zh-CN" i="1">
                            <a:latin typeface="Cambria Math" panose="02040503050406030204" pitchFamily="18" charset="0"/>
                          </a:rPr>
                        </m:ctrlPr>
                      </m:sSubPr>
                      <m:e>
                        <m:r>
                          <a:rPr lang="en-US" altLang="zh-CN" b="0" i="1">
                            <a:latin typeface="Cambria Math" panose="02040503050406030204" pitchFamily="18" charset="0"/>
                          </a:rPr>
                          <m:t>𝑟</m:t>
                        </m:r>
                      </m:e>
                      <m:sub>
                        <m:r>
                          <a:rPr lang="en-US" altLang="zh-CN" b="0" i="1">
                            <a:latin typeface="Cambria Math" panose="02040503050406030204" pitchFamily="18" charset="0"/>
                          </a:rPr>
                          <m:t>1</m:t>
                        </m:r>
                      </m:sub>
                    </m:sSub>
                    <m:r>
                      <a:rPr lang="en-US" altLang="zh-CN" b="0" i="1">
                        <a:latin typeface="Cambria Math" panose="02040503050406030204" pitchFamily="18" charset="0"/>
                      </a:rPr>
                      <m:t>=0.53Å</m:t>
                    </m:r>
                  </m:oMath>
                </a14:m>
                <a:endParaRPr lang="zh-CN" altLang="zh-CN" dirty="0"/>
              </a:p>
              <a:p>
                <a:r>
                  <a:rPr lang="zh-CN" altLang="zh-CN" dirty="0"/>
                  <a:t>基态能量 </a:t>
                </a:r>
                <a14:m>
                  <m:oMath xmlns:m="http://schemas.openxmlformats.org/officeDocument/2006/math">
                    <m:sSub>
                      <m:sSubPr>
                        <m:ctrlPr>
                          <a:rPr lang="zh-CN" altLang="zh-CN" i="1">
                            <a:latin typeface="Cambria Math" panose="02040503050406030204" pitchFamily="18" charset="0"/>
                          </a:rPr>
                        </m:ctrlPr>
                      </m:sSubPr>
                      <m:e>
                        <m:r>
                          <a:rPr lang="en-US" altLang="zh-CN" b="0" i="1">
                            <a:latin typeface="Cambria Math" panose="02040503050406030204" pitchFamily="18" charset="0"/>
                          </a:rPr>
                          <m:t>𝐸</m:t>
                        </m:r>
                      </m:e>
                      <m:sub>
                        <m:r>
                          <a:rPr lang="en-US" altLang="zh-CN" b="0" i="1">
                            <a:latin typeface="Cambria Math" panose="02040503050406030204" pitchFamily="18" charset="0"/>
                          </a:rPr>
                          <m:t>1</m:t>
                        </m:r>
                      </m:sub>
                    </m:sSub>
                    <m:r>
                      <a:rPr lang="en-US" altLang="zh-CN" b="0" i="1">
                        <a:latin typeface="Cambria Math" panose="02040503050406030204" pitchFamily="18" charset="0"/>
                      </a:rPr>
                      <m:t>=−13.6</m:t>
                    </m:r>
                    <m:r>
                      <a:rPr lang="en-US" altLang="zh-CN" b="0" i="1">
                        <a:latin typeface="Cambria Math" panose="02040503050406030204" pitchFamily="18" charset="0"/>
                      </a:rPr>
                      <m:t>𝑒𝑉</m:t>
                    </m:r>
                  </m:oMath>
                </a14:m>
                <a:endParaRPr lang="zh-CN" altLang="zh-CN" dirty="0"/>
              </a:p>
              <a:p>
                <a:r>
                  <a:rPr lang="zh-CN" altLang="zh-CN" dirty="0"/>
                  <a:t>能级 </a:t>
                </a:r>
                <a14:m>
                  <m:oMath xmlns:m="http://schemas.openxmlformats.org/officeDocument/2006/math">
                    <m:sSub>
                      <m:sSubPr>
                        <m:ctrlPr>
                          <a:rPr lang="zh-CN" altLang="zh-CN" i="1">
                            <a:latin typeface="Cambria Math" panose="02040503050406030204" pitchFamily="18" charset="0"/>
                          </a:rPr>
                        </m:ctrlPr>
                      </m:sSubPr>
                      <m:e>
                        <m:r>
                          <a:rPr lang="en-US" altLang="zh-CN" b="0" i="1">
                            <a:latin typeface="Cambria Math" panose="02040503050406030204" pitchFamily="18" charset="0"/>
                          </a:rPr>
                          <m:t>𝐸</m:t>
                        </m:r>
                      </m:e>
                      <m:sub>
                        <m:r>
                          <a:rPr lang="en-US" altLang="zh-CN" b="0" i="1">
                            <a:latin typeface="Cambria Math" panose="02040503050406030204" pitchFamily="18" charset="0"/>
                          </a:rPr>
                          <m:t>𝑛</m:t>
                        </m:r>
                      </m:sub>
                    </m:sSub>
                    <m:r>
                      <a:rPr lang="en-US" altLang="zh-CN" b="0" i="1">
                        <a:latin typeface="Cambria Math" panose="02040503050406030204" pitchFamily="18" charset="0"/>
                      </a:rPr>
                      <m:t>=</m:t>
                    </m:r>
                    <m:f>
                      <m:fPr>
                        <m:ctrlPr>
                          <a:rPr lang="zh-CN" altLang="zh-CN" i="1">
                            <a:latin typeface="Cambria Math" panose="02040503050406030204" pitchFamily="18" charset="0"/>
                          </a:rPr>
                        </m:ctrlPr>
                      </m:fPr>
                      <m:num>
                        <m:r>
                          <a:rPr lang="en-US" altLang="zh-CN" b="0" i="1">
                            <a:latin typeface="Cambria Math" panose="02040503050406030204" pitchFamily="18" charset="0"/>
                          </a:rPr>
                          <m:t>1</m:t>
                        </m:r>
                      </m:num>
                      <m:den>
                        <m:r>
                          <a:rPr lang="en-US" altLang="zh-CN" b="0" i="1">
                            <a:latin typeface="Cambria Math" panose="02040503050406030204" pitchFamily="18" charset="0"/>
                          </a:rPr>
                          <m:t>2</m:t>
                        </m:r>
                      </m:den>
                    </m:f>
                    <m:r>
                      <a:rPr lang="en-US" altLang="zh-CN" b="0" i="1">
                        <a:latin typeface="Cambria Math" panose="02040503050406030204" pitchFamily="18" charset="0"/>
                      </a:rPr>
                      <m:t>𝑚</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b="0" i="1">
                                <a:latin typeface="Cambria Math" panose="02040503050406030204" pitchFamily="18" charset="0"/>
                              </a:rPr>
                              <m:t>𝛼</m:t>
                            </m:r>
                            <m:r>
                              <a:rPr lang="en-US" altLang="zh-CN" b="0" i="1">
                                <a:latin typeface="Cambria Math" panose="02040503050406030204" pitchFamily="18" charset="0"/>
                              </a:rPr>
                              <m:t>𝑐</m:t>
                            </m:r>
                          </m:e>
                        </m:d>
                      </m:e>
                      <m:sup>
                        <m:r>
                          <a:rPr lang="en-US" altLang="zh-CN" b="0" i="1">
                            <a:latin typeface="Cambria Math" panose="02040503050406030204" pitchFamily="18" charset="0"/>
                          </a:rPr>
                          <m:t>2</m:t>
                        </m:r>
                      </m:sup>
                    </m:sSup>
                    <m:f>
                      <m:fPr>
                        <m:ctrlPr>
                          <a:rPr lang="zh-CN" altLang="zh-CN" i="1">
                            <a:latin typeface="Cambria Math" panose="02040503050406030204" pitchFamily="18" charset="0"/>
                          </a:rPr>
                        </m:ctrlPr>
                      </m:fPr>
                      <m:num>
                        <m:r>
                          <a:rPr lang="en-US" altLang="zh-CN" b="0" i="1">
                            <a:latin typeface="Cambria Math" panose="02040503050406030204" pitchFamily="18" charset="0"/>
                          </a:rPr>
                          <m:t>1</m:t>
                        </m:r>
                      </m:num>
                      <m:den>
                        <m:sSup>
                          <m:sSupPr>
                            <m:ctrlPr>
                              <a:rPr lang="zh-CN" altLang="zh-CN" i="1">
                                <a:latin typeface="Cambria Math" panose="02040503050406030204" pitchFamily="18" charset="0"/>
                              </a:rPr>
                            </m:ctrlPr>
                          </m:sSupPr>
                          <m:e>
                            <m:r>
                              <a:rPr lang="en-US" altLang="zh-CN" b="0" i="1">
                                <a:latin typeface="Cambria Math" panose="02040503050406030204" pitchFamily="18" charset="0"/>
                              </a:rPr>
                              <m:t>𝑛</m:t>
                            </m:r>
                          </m:e>
                          <m:sup>
                            <m:r>
                              <a:rPr lang="en-US" altLang="zh-CN" b="0" i="1">
                                <a:latin typeface="Cambria Math" panose="02040503050406030204" pitchFamily="18" charset="0"/>
                              </a:rPr>
                              <m:t>2</m:t>
                            </m:r>
                          </m:sup>
                        </m:sSup>
                      </m:den>
                    </m:f>
                    <m:r>
                      <a:rPr lang="en-US" altLang="zh-CN" b="0" i="1">
                        <a:latin typeface="Cambria Math" panose="02040503050406030204" pitchFamily="18" charset="0"/>
                      </a:rPr>
                      <m:t>=−</m:t>
                    </m:r>
                    <m:f>
                      <m:fPr>
                        <m:ctrlPr>
                          <a:rPr lang="zh-CN" altLang="zh-CN" i="1">
                            <a:latin typeface="Cambria Math" panose="02040503050406030204" pitchFamily="18" charset="0"/>
                          </a:rPr>
                        </m:ctrlPr>
                      </m:fPr>
                      <m:num>
                        <m:r>
                          <a:rPr lang="en-US" altLang="zh-CN" b="0" i="1">
                            <a:latin typeface="Cambria Math" panose="02040503050406030204" pitchFamily="18" charset="0"/>
                          </a:rPr>
                          <m:t>𝑅h𝑐</m:t>
                        </m:r>
                      </m:num>
                      <m:den>
                        <m:sSup>
                          <m:sSupPr>
                            <m:ctrlPr>
                              <a:rPr lang="zh-CN" altLang="zh-CN" i="1">
                                <a:latin typeface="Cambria Math" panose="02040503050406030204" pitchFamily="18" charset="0"/>
                              </a:rPr>
                            </m:ctrlPr>
                          </m:sSupPr>
                          <m:e>
                            <m:r>
                              <a:rPr lang="en-US" altLang="zh-CN" b="0" i="1">
                                <a:latin typeface="Cambria Math" panose="02040503050406030204" pitchFamily="18" charset="0"/>
                              </a:rPr>
                              <m:t>𝑛</m:t>
                            </m:r>
                          </m:e>
                          <m:sup>
                            <m:r>
                              <a:rPr lang="en-US" altLang="zh-CN" b="0" i="1">
                                <a:latin typeface="Cambria Math" panose="02040503050406030204" pitchFamily="18" charset="0"/>
                              </a:rPr>
                              <m:t>2</m:t>
                            </m:r>
                          </m:sup>
                        </m:sSup>
                      </m:den>
                    </m:f>
                  </m:oMath>
                </a14:m>
                <a:endParaRPr lang="zh-CN" altLang="zh-CN" dirty="0"/>
              </a:p>
              <a:p>
                <a:r>
                  <a:rPr lang="zh-CN" altLang="zh-CN" dirty="0"/>
                  <a:t>里德堡公式与能级跃迁：</a:t>
                </a:r>
                <a14:m>
                  <m:oMath xmlns:m="http://schemas.openxmlformats.org/officeDocument/2006/math">
                    <m:acc>
                      <m:accPr>
                        <m:chr m:val="̃"/>
                        <m:ctrlPr>
                          <a:rPr lang="zh-CN" altLang="zh-CN" i="1">
                            <a:latin typeface="Cambria Math" panose="02040503050406030204" pitchFamily="18" charset="0"/>
                          </a:rPr>
                        </m:ctrlPr>
                      </m:accPr>
                      <m:e>
                        <m:r>
                          <a:rPr lang="en-US" altLang="zh-CN" b="0" i="1">
                            <a:latin typeface="Cambria Math" panose="02040503050406030204" pitchFamily="18" charset="0"/>
                          </a:rPr>
                          <m:t>𝜈</m:t>
                        </m:r>
                      </m:e>
                    </m:acc>
                    <m:r>
                      <a:rPr lang="en-US" altLang="zh-CN" b="0" i="1">
                        <a:latin typeface="Cambria Math" panose="02040503050406030204" pitchFamily="18" charset="0"/>
                      </a:rPr>
                      <m:t>=</m:t>
                    </m:r>
                    <m:f>
                      <m:fPr>
                        <m:ctrlPr>
                          <a:rPr lang="zh-CN" altLang="zh-CN" i="1">
                            <a:latin typeface="Cambria Math" panose="02040503050406030204" pitchFamily="18" charset="0"/>
                          </a:rPr>
                        </m:ctrlPr>
                      </m:fPr>
                      <m:num>
                        <m:r>
                          <a:rPr lang="en-US" altLang="zh-CN" b="0" i="1">
                            <a:latin typeface="Cambria Math" panose="02040503050406030204" pitchFamily="18" charset="0"/>
                          </a:rPr>
                          <m:t>1</m:t>
                        </m:r>
                      </m:num>
                      <m:den>
                        <m:r>
                          <a:rPr lang="en-US" altLang="zh-CN" b="0" i="1">
                            <a:latin typeface="Cambria Math" panose="02040503050406030204" pitchFamily="18" charset="0"/>
                          </a:rPr>
                          <m:t>𝜆</m:t>
                        </m:r>
                      </m:den>
                    </m:f>
                    <m:r>
                      <a:rPr lang="en-US" altLang="zh-CN" b="0" i="1">
                        <a:latin typeface="Cambria Math" panose="02040503050406030204" pitchFamily="18" charset="0"/>
                      </a:rPr>
                      <m:t>=</m:t>
                    </m:r>
                    <m:f>
                      <m:fPr>
                        <m:ctrlPr>
                          <a:rPr lang="zh-CN" altLang="zh-CN" i="1">
                            <a:latin typeface="Cambria Math" panose="02040503050406030204" pitchFamily="18" charset="0"/>
                          </a:rPr>
                        </m:ctrlPr>
                      </m:fPr>
                      <m:num>
                        <m:r>
                          <a:rPr lang="en-US" altLang="zh-CN" b="0" i="1">
                            <a:latin typeface="Cambria Math" panose="02040503050406030204" pitchFamily="18" charset="0"/>
                          </a:rPr>
                          <m:t>1</m:t>
                        </m:r>
                      </m:num>
                      <m:den>
                        <m:r>
                          <a:rPr lang="en-US" altLang="zh-CN" b="0" i="1">
                            <a:latin typeface="Cambria Math" panose="02040503050406030204" pitchFamily="18" charset="0"/>
                          </a:rPr>
                          <m:t>h𝑐</m:t>
                        </m:r>
                      </m:den>
                    </m:f>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b="0" i="1">
                                <a:latin typeface="Cambria Math" panose="02040503050406030204" pitchFamily="18" charset="0"/>
                              </a:rPr>
                              <m:t>𝐸</m:t>
                            </m:r>
                          </m:e>
                          <m:sub>
                            <m:sSup>
                              <m:sSupPr>
                                <m:ctrlPr>
                                  <a:rPr lang="zh-CN" altLang="zh-CN" i="1">
                                    <a:latin typeface="Cambria Math" panose="02040503050406030204" pitchFamily="18" charset="0"/>
                                  </a:rPr>
                                </m:ctrlPr>
                              </m:sSupPr>
                              <m:e>
                                <m:r>
                                  <a:rPr lang="en-US" altLang="zh-CN" b="0" i="1">
                                    <a:latin typeface="Cambria Math" panose="02040503050406030204" pitchFamily="18" charset="0"/>
                                  </a:rPr>
                                  <m:t>𝑛</m:t>
                                </m:r>
                              </m:e>
                              <m:sup>
                                <m:r>
                                  <a:rPr lang="en-US" altLang="zh-CN" b="0" i="1">
                                    <a:latin typeface="Cambria Math" panose="02040503050406030204" pitchFamily="18" charset="0"/>
                                  </a:rPr>
                                  <m:t>′</m:t>
                                </m:r>
                              </m:sup>
                            </m:sSup>
                          </m:sub>
                        </m:sSub>
                        <m:r>
                          <a:rPr lang="en-US" altLang="zh-CN" b="0" i="1">
                            <a:latin typeface="Cambria Math" panose="02040503050406030204" pitchFamily="18" charset="0"/>
                          </a:rPr>
                          <m:t>−</m:t>
                        </m:r>
                        <m:sSub>
                          <m:sSubPr>
                            <m:ctrlPr>
                              <a:rPr lang="zh-CN" altLang="zh-CN" i="1">
                                <a:latin typeface="Cambria Math" panose="02040503050406030204" pitchFamily="18" charset="0"/>
                              </a:rPr>
                            </m:ctrlPr>
                          </m:sSubPr>
                          <m:e>
                            <m:r>
                              <a:rPr lang="en-US" altLang="zh-CN" b="0" i="1">
                                <a:latin typeface="Cambria Math" panose="02040503050406030204" pitchFamily="18" charset="0"/>
                              </a:rPr>
                              <m:t>𝐸</m:t>
                            </m:r>
                          </m:e>
                          <m:sub>
                            <m:r>
                              <a:rPr lang="en-US" altLang="zh-CN" b="0" i="1">
                                <a:latin typeface="Cambria Math" panose="02040503050406030204" pitchFamily="18" charset="0"/>
                              </a:rPr>
                              <m:t>𝑛</m:t>
                            </m:r>
                          </m:sub>
                        </m:sSub>
                      </m:e>
                    </m:d>
                  </m:oMath>
                </a14:m>
                <a:endParaRPr lang="zh-CN" altLang="zh-CN" dirty="0"/>
              </a:p>
              <a:p>
                <a:r>
                  <a:rPr lang="zh-CN" altLang="zh-CN" dirty="0"/>
                  <a:t>半径 </a:t>
                </a:r>
                <a14:m>
                  <m:oMath xmlns:m="http://schemas.openxmlformats.org/officeDocument/2006/math">
                    <m:sSub>
                      <m:sSubPr>
                        <m:ctrlPr>
                          <a:rPr lang="zh-CN" altLang="zh-CN" i="1">
                            <a:latin typeface="Cambria Math" panose="02040503050406030204" pitchFamily="18" charset="0"/>
                          </a:rPr>
                        </m:ctrlPr>
                      </m:sSubPr>
                      <m:e>
                        <m:r>
                          <a:rPr lang="en-US" altLang="zh-CN" b="0" i="1">
                            <a:latin typeface="Cambria Math" panose="02040503050406030204" pitchFamily="18" charset="0"/>
                          </a:rPr>
                          <m:t>𝑟</m:t>
                        </m:r>
                      </m:e>
                      <m:sub>
                        <m:r>
                          <a:rPr lang="en-US" altLang="zh-CN" b="0" i="1">
                            <a:latin typeface="Cambria Math" panose="02040503050406030204" pitchFamily="18" charset="0"/>
                          </a:rPr>
                          <m:t>𝑛</m:t>
                        </m:r>
                      </m:sub>
                    </m:sSub>
                    <m:r>
                      <a:rPr lang="en-US" altLang="zh-CN" b="0" i="1">
                        <a:latin typeface="Cambria Math" panose="02040503050406030204" pitchFamily="18" charset="0"/>
                      </a:rPr>
                      <m:t>=</m:t>
                    </m:r>
                    <m:f>
                      <m:fPr>
                        <m:ctrlPr>
                          <a:rPr lang="zh-CN" altLang="zh-CN" i="1">
                            <a:latin typeface="Cambria Math" panose="02040503050406030204" pitchFamily="18" charset="0"/>
                          </a:rPr>
                        </m:ctrlPr>
                      </m:fPr>
                      <m:num>
                        <m:r>
                          <a:rPr lang="en-US" altLang="zh-CN" b="0" i="1">
                            <a:latin typeface="Cambria Math" panose="02040503050406030204" pitchFamily="18" charset="0"/>
                          </a:rPr>
                          <m:t>ℏ</m:t>
                        </m:r>
                        <m:sSup>
                          <m:sSupPr>
                            <m:ctrlPr>
                              <a:rPr lang="zh-CN" altLang="zh-CN" i="1">
                                <a:latin typeface="Cambria Math" panose="02040503050406030204" pitchFamily="18" charset="0"/>
                              </a:rPr>
                            </m:ctrlPr>
                          </m:sSupPr>
                          <m:e>
                            <m:r>
                              <a:rPr lang="en-US" altLang="zh-CN" b="0" i="1">
                                <a:latin typeface="Cambria Math" panose="02040503050406030204" pitchFamily="18" charset="0"/>
                              </a:rPr>
                              <m:t>𝑛</m:t>
                            </m:r>
                          </m:e>
                          <m:sup>
                            <m:r>
                              <a:rPr lang="en-US" altLang="zh-CN" b="0" i="1">
                                <a:latin typeface="Cambria Math" panose="02040503050406030204" pitchFamily="18" charset="0"/>
                              </a:rPr>
                              <m:t>2</m:t>
                            </m:r>
                          </m:sup>
                        </m:sSup>
                      </m:num>
                      <m:den>
                        <m:r>
                          <a:rPr lang="en-US" altLang="zh-CN" b="0" i="1">
                            <a:latin typeface="Cambria Math" panose="02040503050406030204" pitchFamily="18" charset="0"/>
                          </a:rPr>
                          <m:t>𝑚𝑐</m:t>
                        </m:r>
                        <m:r>
                          <a:rPr lang="en-US" altLang="zh-CN" b="0" i="1">
                            <a:latin typeface="Cambria Math" panose="02040503050406030204" pitchFamily="18" charset="0"/>
                          </a:rPr>
                          <m:t>𝛼</m:t>
                        </m:r>
                      </m:den>
                    </m:f>
                  </m:oMath>
                </a14:m>
                <a:endParaRPr lang="zh-CN" altLang="zh-CN" dirty="0"/>
              </a:p>
              <a:p>
                <a:r>
                  <a:rPr lang="zh-CN" altLang="zh-CN" dirty="0"/>
                  <a:t>速度 </a:t>
                </a:r>
                <a14:m>
                  <m:oMath xmlns:m="http://schemas.openxmlformats.org/officeDocument/2006/math">
                    <m:sSub>
                      <m:sSubPr>
                        <m:ctrlPr>
                          <a:rPr lang="zh-CN" altLang="zh-CN" i="1">
                            <a:latin typeface="Cambria Math" panose="02040503050406030204" pitchFamily="18" charset="0"/>
                          </a:rPr>
                        </m:ctrlPr>
                      </m:sSubPr>
                      <m:e>
                        <m:r>
                          <a:rPr lang="en-US" altLang="zh-CN" b="0" i="1">
                            <a:latin typeface="Cambria Math" panose="02040503050406030204" pitchFamily="18" charset="0"/>
                          </a:rPr>
                          <m:t>𝑣</m:t>
                        </m:r>
                      </m:e>
                      <m:sub>
                        <m:r>
                          <a:rPr lang="en-US" altLang="zh-CN" b="0" i="1">
                            <a:latin typeface="Cambria Math" panose="02040503050406030204" pitchFamily="18" charset="0"/>
                          </a:rPr>
                          <m:t>𝑛</m:t>
                        </m:r>
                      </m:sub>
                    </m:sSub>
                    <m:r>
                      <a:rPr lang="en-US" altLang="zh-CN" b="0" i="1">
                        <a:latin typeface="Cambria Math" panose="02040503050406030204" pitchFamily="18" charset="0"/>
                      </a:rPr>
                      <m:t>=</m:t>
                    </m:r>
                    <m:f>
                      <m:fPr>
                        <m:ctrlPr>
                          <a:rPr lang="zh-CN" altLang="zh-CN" i="1">
                            <a:latin typeface="Cambria Math" panose="02040503050406030204" pitchFamily="18" charset="0"/>
                          </a:rPr>
                        </m:ctrlPr>
                      </m:fPr>
                      <m:num>
                        <m:r>
                          <a:rPr lang="en-US" altLang="zh-CN" b="0" i="1">
                            <a:latin typeface="Cambria Math" panose="02040503050406030204" pitchFamily="18" charset="0"/>
                          </a:rPr>
                          <m:t>𝛼</m:t>
                        </m:r>
                        <m:r>
                          <a:rPr lang="en-US" altLang="zh-CN" b="0" i="1">
                            <a:latin typeface="Cambria Math" panose="02040503050406030204" pitchFamily="18" charset="0"/>
                          </a:rPr>
                          <m:t>𝑐</m:t>
                        </m:r>
                      </m:num>
                      <m:den>
                        <m:r>
                          <a:rPr lang="en-US" altLang="zh-CN" b="0" i="1">
                            <a:latin typeface="Cambria Math" panose="02040503050406030204" pitchFamily="18" charset="0"/>
                          </a:rPr>
                          <m:t>𝑛</m:t>
                        </m:r>
                      </m:den>
                    </m:f>
                  </m:oMath>
                </a14:m>
                <a:endParaRPr lang="zh-CN" altLang="zh-CN" dirty="0"/>
              </a:p>
              <a:p>
                <a:r>
                  <a:rPr lang="zh-CN" altLang="zh-CN" dirty="0"/>
                  <a:t>角动量 </a:t>
                </a:r>
                <a14:m>
                  <m:oMath xmlns:m="http://schemas.openxmlformats.org/officeDocument/2006/math">
                    <m:r>
                      <a:rPr lang="en-US" altLang="zh-CN" b="0" i="1">
                        <a:latin typeface="Cambria Math" panose="02040503050406030204" pitchFamily="18" charset="0"/>
                      </a:rPr>
                      <m:t>𝐿</m:t>
                    </m:r>
                    <m:r>
                      <a:rPr lang="en-US" altLang="zh-CN" b="0" i="1">
                        <a:latin typeface="Cambria Math" panose="02040503050406030204" pitchFamily="18" charset="0"/>
                      </a:rPr>
                      <m:t>=</m:t>
                    </m:r>
                    <m:r>
                      <a:rPr lang="en-US" altLang="zh-CN" b="0" i="1">
                        <a:latin typeface="Cambria Math" panose="02040503050406030204" pitchFamily="18" charset="0"/>
                      </a:rPr>
                      <m:t>𝑛</m:t>
                    </m:r>
                    <m:r>
                      <a:rPr lang="en-US" altLang="zh-CN" b="0" i="1">
                        <a:latin typeface="Cambria Math" panose="02040503050406030204" pitchFamily="18" charset="0"/>
                      </a:rPr>
                      <m:t>ℏ</m:t>
                    </m:r>
                  </m:oMath>
                </a14:m>
                <a:r>
                  <a:rPr lang="zh-CN" altLang="zh-CN" dirty="0"/>
                  <a:t>（此公式仅限于第二章玻尔理论</a:t>
                </a:r>
                <a:r>
                  <a:rPr lang="zh-CN" altLang="zh-CN" dirty="0" smtClean="0"/>
                  <a:t>）</a:t>
                </a:r>
                <a:endParaRPr lang="en-US" altLang="zh-CN" dirty="0" smtClean="0"/>
              </a:p>
              <a:p>
                <a14:m>
                  <m:oMath xmlns:m="http://schemas.openxmlformats.org/officeDocument/2006/math">
                    <m:r>
                      <a:rPr lang="en-US" altLang="zh-CN" i="1">
                        <a:latin typeface="Cambria Math" panose="02040503050406030204" pitchFamily="18" charset="0"/>
                      </a:rPr>
                      <m:t>ℏ</m:t>
                    </m:r>
                    <m:r>
                      <a:rPr lang="en-US" altLang="zh-CN" i="1">
                        <a:latin typeface="Cambria Math" panose="02040503050406030204" pitchFamily="18" charset="0"/>
                      </a:rPr>
                      <m:t>𝑐</m:t>
                    </m:r>
                    <m:r>
                      <a:rPr lang="en-US" altLang="zh-CN" i="1">
                        <a:latin typeface="Cambria Math" panose="02040503050406030204" pitchFamily="18" charset="0"/>
                      </a:rPr>
                      <m:t>=197</m:t>
                    </m:r>
                    <m:r>
                      <a:rPr lang="en-US" altLang="zh-CN" i="1">
                        <a:latin typeface="Cambria Math" panose="02040503050406030204" pitchFamily="18" charset="0"/>
                      </a:rPr>
                      <m:t>𝑓𝑚</m:t>
                    </m:r>
                    <m:r>
                      <a:rPr lang="en-US" altLang="zh-CN" i="1">
                        <a:latin typeface="Cambria Math" panose="02040503050406030204" pitchFamily="18" charset="0"/>
                      </a:rPr>
                      <m:t>⋅</m:t>
                    </m:r>
                    <m:r>
                      <a:rPr lang="en-US" altLang="zh-CN" i="1">
                        <a:latin typeface="Cambria Math" panose="02040503050406030204" pitchFamily="18" charset="0"/>
                      </a:rPr>
                      <m:t>𝑀𝑒𝑉</m:t>
                    </m:r>
                    <m:r>
                      <a:rPr lang="en-US" altLang="zh-CN" i="1">
                        <a:latin typeface="Cambria Math" panose="02040503050406030204" pitchFamily="18" charset="0"/>
                      </a:rPr>
                      <m:t>=197</m:t>
                    </m:r>
                    <m:r>
                      <a:rPr lang="en-US" altLang="zh-CN" i="1">
                        <a:latin typeface="Cambria Math" panose="02040503050406030204" pitchFamily="18" charset="0"/>
                      </a:rPr>
                      <m:t>𝑛𝑚</m:t>
                    </m:r>
                    <m:r>
                      <a:rPr lang="en-US" altLang="zh-CN" i="1">
                        <a:latin typeface="Cambria Math" panose="02040503050406030204" pitchFamily="18" charset="0"/>
                      </a:rPr>
                      <m:t>⋅</m:t>
                    </m:r>
                    <m:r>
                      <a:rPr lang="en-US" altLang="zh-CN" i="1">
                        <a:latin typeface="Cambria Math" panose="02040503050406030204" pitchFamily="18" charset="0"/>
                      </a:rPr>
                      <m:t>𝑒𝑉</m:t>
                    </m:r>
                  </m:oMath>
                </a14:m>
                <a:endParaRPr lang="zh-CN" altLang="zh-CN" dirty="0"/>
              </a:p>
              <a:p>
                <a14:m>
                  <m:oMath xmlns:m="http://schemas.openxmlformats.org/officeDocument/2006/math">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𝜋</m:t>
                        </m:r>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0</m:t>
                            </m:r>
                          </m:sub>
                        </m:sSub>
                      </m:den>
                    </m:f>
                    <m:r>
                      <a:rPr lang="en-US" altLang="zh-CN" i="1">
                        <a:latin typeface="Cambria Math" panose="02040503050406030204" pitchFamily="18" charset="0"/>
                      </a:rPr>
                      <m:t>=1.44</m:t>
                    </m:r>
                    <m:r>
                      <a:rPr lang="en-US" altLang="zh-CN" i="1">
                        <a:latin typeface="Cambria Math" panose="02040503050406030204" pitchFamily="18" charset="0"/>
                      </a:rPr>
                      <m:t>𝑓𝑚</m:t>
                    </m:r>
                    <m:r>
                      <a:rPr lang="en-US" altLang="zh-CN" i="1">
                        <a:latin typeface="Cambria Math" panose="02040503050406030204" pitchFamily="18" charset="0"/>
                      </a:rPr>
                      <m:t>⋅</m:t>
                    </m:r>
                    <m:r>
                      <a:rPr lang="en-US" altLang="zh-CN" i="1">
                        <a:latin typeface="Cambria Math" panose="02040503050406030204" pitchFamily="18" charset="0"/>
                      </a:rPr>
                      <m:t>𝑀𝑒𝑉</m:t>
                    </m:r>
                    <m:r>
                      <a:rPr lang="en-US" altLang="zh-CN" i="1">
                        <a:latin typeface="Cambria Math" panose="02040503050406030204" pitchFamily="18" charset="0"/>
                      </a:rPr>
                      <m:t>=1.44</m:t>
                    </m:r>
                    <m:r>
                      <a:rPr lang="en-US" altLang="zh-CN" i="1">
                        <a:latin typeface="Cambria Math" panose="02040503050406030204" pitchFamily="18" charset="0"/>
                      </a:rPr>
                      <m:t>𝑛𝑚</m:t>
                    </m:r>
                    <m:r>
                      <a:rPr lang="en-US" altLang="zh-CN" i="1">
                        <a:latin typeface="Cambria Math" panose="02040503050406030204" pitchFamily="18" charset="0"/>
                      </a:rPr>
                      <m:t>⋅</m:t>
                    </m:r>
                    <m:r>
                      <a:rPr lang="en-US" altLang="zh-CN" i="1">
                        <a:latin typeface="Cambria Math" panose="02040503050406030204" pitchFamily="18" charset="0"/>
                      </a:rPr>
                      <m:t>𝑒𝑉</m:t>
                    </m:r>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𝑒</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𝑐</m:t>
                        </m:r>
                      </m:e>
                      <m:sup>
                        <m:r>
                          <a:rPr lang="en-US" altLang="zh-CN" i="1">
                            <a:latin typeface="Cambria Math" panose="02040503050406030204" pitchFamily="18" charset="0"/>
                          </a:rPr>
                          <m:t>2</m:t>
                        </m:r>
                      </m:sup>
                    </m:sSup>
                    <m:r>
                      <a:rPr lang="en-US" altLang="zh-CN" i="1">
                        <a:latin typeface="Cambria Math" panose="02040503050406030204" pitchFamily="18" charset="0"/>
                      </a:rPr>
                      <m:t>=0.511</m:t>
                    </m:r>
                    <m:r>
                      <a:rPr lang="en-US" altLang="zh-CN" i="1">
                        <a:latin typeface="Cambria Math" panose="02040503050406030204" pitchFamily="18" charset="0"/>
                      </a:rPr>
                      <m:t>𝑀𝑒𝑉</m:t>
                    </m:r>
                    <m:r>
                      <a:rPr lang="en-US" altLang="zh-CN" i="1">
                        <a:latin typeface="Cambria Math" panose="02040503050406030204" pitchFamily="18" charset="0"/>
                      </a:rPr>
                      <m:t>=511</m:t>
                    </m:r>
                    <m:r>
                      <a:rPr lang="en-US" altLang="zh-CN" i="1">
                        <a:latin typeface="Cambria Math" panose="02040503050406030204" pitchFamily="18" charset="0"/>
                      </a:rPr>
                      <m:t>𝐾𝑒𝑉</m:t>
                    </m:r>
                  </m:oMath>
                </a14:m>
                <a:endParaRPr lang="zh-CN" altLang="zh-CN" dirty="0"/>
              </a:p>
              <a:p>
                <a14:m>
                  <m:oMath xmlns:m="http://schemas.openxmlformats.org/officeDocument/2006/math">
                    <m:r>
                      <a:rPr lang="en-US" altLang="zh-CN" i="1">
                        <a:latin typeface="Cambria Math" panose="02040503050406030204" pitchFamily="18" charset="0"/>
                      </a:rPr>
                      <m:t>h𝑐</m:t>
                    </m:r>
                    <m:r>
                      <a:rPr lang="en-US" altLang="zh-CN" i="1">
                        <a:latin typeface="Cambria Math" panose="02040503050406030204" pitchFamily="18" charset="0"/>
                      </a:rPr>
                      <m:t>=1.24</m:t>
                    </m:r>
                    <m:r>
                      <a:rPr lang="en-US" altLang="zh-CN" i="1">
                        <a:latin typeface="Cambria Math" panose="02040503050406030204" pitchFamily="18" charset="0"/>
                      </a:rPr>
                      <m:t>𝑛𝑚</m:t>
                    </m:r>
                    <m:r>
                      <a:rPr lang="en-US" altLang="zh-CN" i="1">
                        <a:latin typeface="Cambria Math" panose="02040503050406030204" pitchFamily="18" charset="0"/>
                      </a:rPr>
                      <m:t>⋅</m:t>
                    </m:r>
                    <m:r>
                      <a:rPr lang="en-US" altLang="zh-CN" i="1">
                        <a:latin typeface="Cambria Math" panose="02040503050406030204" pitchFamily="18" charset="0"/>
                      </a:rPr>
                      <m:t>𝐾𝑒𝑉</m:t>
                    </m:r>
                  </m:oMath>
                </a14:m>
                <a:endParaRPr lang="zh-CN" altLang="zh-CN" dirty="0"/>
              </a:p>
              <a:p>
                <a:endParaRPr lang="zh-CN" altLang="zh-CN" dirty="0"/>
              </a:p>
              <a:p>
                <a:endParaRPr lang="zh-CN" altLang="zh-CN" dirty="0"/>
              </a:p>
              <a:p>
                <a:endParaRPr lang="zh-CN" altLang="en-US" b="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243840"/>
                <a:ext cx="8229600" cy="5763260"/>
              </a:xfrm>
              <a:blipFill rotWithShape="0">
                <a:blip r:embed="rId2"/>
                <a:stretch>
                  <a:fillRect/>
                </a:stretch>
              </a:blipFill>
            </p:spPr>
            <p:txBody>
              <a:bodyPr/>
              <a:lstStyle/>
              <a:p>
                <a:r>
                  <a:rPr lang="zh-CN" altLang="en-US">
                    <a:noFill/>
                  </a:rPr>
                  <a:t> </a:t>
                </a:r>
              </a:p>
            </p:txBody>
          </p:sp>
        </mc:Fallback>
      </mc:AlternateContent>
      <p:pic>
        <p:nvPicPr>
          <p:cNvPr id="4" name="图片 3"/>
          <p:cNvPicPr/>
          <p:nvPr/>
        </p:nvPicPr>
        <p:blipFill>
          <a:blip r:embed="rId3" cstate="print">
            <a:clrChange>
              <a:clrFrom>
                <a:srgbClr val="CCFFCC"/>
              </a:clrFrom>
              <a:clrTo>
                <a:srgbClr val="CCFFCC">
                  <a:alpha val="0"/>
                </a:srgbClr>
              </a:clrTo>
            </a:clrChange>
            <a:extLst>
              <a:ext uri="{28A0092B-C50C-407E-A947-70E740481C1C}">
                <a14:useLocalDpi xmlns:a14="http://schemas.microsoft.com/office/drawing/2010/main" val="0"/>
              </a:ext>
            </a:extLst>
          </a:blip>
          <a:srcRect/>
          <a:stretch>
            <a:fillRect/>
          </a:stretch>
        </p:blipFill>
        <p:spPr bwMode="auto">
          <a:xfrm>
            <a:off x="764175" y="769257"/>
            <a:ext cx="2283823" cy="867954"/>
          </a:xfrm>
          <a:prstGeom prst="rect">
            <a:avLst/>
          </a:prstGeom>
          <a:noFill/>
          <a:ln>
            <a:noFill/>
          </a:ln>
        </p:spPr>
      </p:pic>
      <p:pic>
        <p:nvPicPr>
          <p:cNvPr id="8" name="图片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72029" y="4860289"/>
            <a:ext cx="1681617" cy="765447"/>
          </a:xfrm>
          <a:prstGeom prst="rect">
            <a:avLst/>
          </a:prstGeom>
          <a:noFill/>
          <a:ln>
            <a:noFill/>
          </a:ln>
        </p:spPr>
      </p:pic>
      <mc:AlternateContent xmlns:mc="http://schemas.openxmlformats.org/markup-compatibility/2006" xmlns:a14="http://schemas.microsoft.com/office/drawing/2010/main">
        <mc:Choice Requires="a14">
          <p:sp>
            <p:nvSpPr>
              <p:cNvPr id="7" name="矩形 6"/>
              <p:cNvSpPr/>
              <p:nvPr/>
            </p:nvSpPr>
            <p:spPr>
              <a:xfrm>
                <a:off x="5804263" y="1957401"/>
                <a:ext cx="2207623" cy="2521524"/>
              </a:xfrm>
              <a:prstGeom prst="rect">
                <a:avLst/>
              </a:prstGeom>
            </p:spPr>
            <p:txBody>
              <a:bodyPr wrap="square">
                <a:spAutoFit/>
              </a:bodyPr>
              <a:lstStyle/>
              <a:p>
                <a:pPr algn="just" fontAlgn="base">
                  <a:spcAft>
                    <a:spcPts val="0"/>
                  </a:spcAft>
                </a:pPr>
                <a14:m>
                  <m:oMathPara xmlns:m="http://schemas.openxmlformats.org/officeDocument/2006/math">
                    <m:oMathParaPr>
                      <m:jc m:val="centerGroup"/>
                    </m:oMathParaPr>
                    <m:oMath xmlns:m="http://schemas.openxmlformats.org/officeDocument/2006/math">
                      <m:sSub>
                        <m:sSubPr>
                          <m:ctrlPr>
                            <a:rPr lang="zh-CN" altLang="zh-CN" sz="2000" i="1" kern="100" smtClean="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𝑚</m:t>
                          </m:r>
                          <m:d>
                            <m:d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𝑐</m:t>
                              </m:r>
                            </m:e>
                          </m:d>
                        </m:e>
                        <m:sup>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f>
                        <m:f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𝑍</m:t>
                              </m:r>
                            </m:e>
                            <m:sup>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num>
                        <m:den>
                          <m:sSup>
                            <m:sSup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𝑅h𝑐</m:t>
                          </m:r>
                          <m:sSup>
                            <m:sSup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𝑍</m:t>
                              </m:r>
                            </m:e>
                            <m:sup>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num>
                        <m:den>
                          <m:sSup>
                            <m:sSup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den>
                      </m:f>
                    </m:oMath>
                  </m:oMathPara>
                </a14:m>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spcAft>
                    <a:spcPts val="0"/>
                  </a:spcAft>
                </a:pPr>
                <a14:m>
                  <m:oMathPara xmlns:m="http://schemas.openxmlformats.org/officeDocument/2006/math">
                    <m:oMathParaPr>
                      <m:jc m:val="centerGroup"/>
                    </m:oMathParaPr>
                    <m:oMath xmlns:m="http://schemas.openxmlformats.org/officeDocument/2006/math">
                      <m:sSub>
                        <m:sSub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ℏ</m:t>
                          </m:r>
                          <m:sSup>
                            <m:sSup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𝑚𝑐</m:t>
                          </m:r>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𝑍</m:t>
                          </m:r>
                        </m:den>
                      </m:f>
                    </m:oMath>
                  </m:oMathPara>
                </a14:m>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spcAft>
                    <a:spcPts val="0"/>
                  </a:spcAft>
                </a:pPr>
                <a14:m>
                  <m:oMathPara xmlns:m="http://schemas.openxmlformats.org/officeDocument/2006/math">
                    <m:oMathParaPr>
                      <m:jc m:val="centerGroup"/>
                    </m:oMathParaPr>
                    <m:oMath xmlns:m="http://schemas.openxmlformats.org/officeDocument/2006/math">
                      <m:sSub>
                        <m:sSub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𝑐𝑍</m:t>
                          </m:r>
                        </m:num>
                        <m:den>
                          <m:r>
                            <a:rPr lang="en-US" altLang="zh-CN" sz="2000" i="1" kern="100">
                              <a:solidFill>
                                <a:srgbClr val="C00000"/>
                              </a:solidFill>
                              <a:effectLst/>
                              <a:latin typeface="Cambria Math" panose="02040503050406030204" pitchFamily="18" charset="0"/>
                              <a:ea typeface="宋体" panose="02010600030101010101" pitchFamily="2" charset="-122"/>
                              <a:cs typeface="Times New Roman" panose="02020603050405020304" pitchFamily="18" charset="0"/>
                            </a:rPr>
                            <m:t>𝑛</m:t>
                          </m:r>
                        </m:den>
                      </m:f>
                    </m:oMath>
                  </m:oMathPara>
                </a14:m>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5804263" y="1957401"/>
                <a:ext cx="2207623" cy="2521524"/>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851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503685" y="581770"/>
            <a:ext cx="8064500" cy="19177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tabLst>
                <a:tab pos="40005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400050" algn="l"/>
              </a:tabLst>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400050" algn="l"/>
              </a:tabLst>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40005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CC6600"/>
                </a:solidFill>
                <a:latin typeface="Times New Roman" panose="02020603050405020304" pitchFamily="18" charset="0"/>
                <a:ea typeface="楷体_GB2312" pitchFamily="49" charset="-122"/>
              </a:rPr>
              <a:t>2-1</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铯的逸出功为</a:t>
            </a:r>
            <a:r>
              <a:rPr lang="en-US" altLang="zh-CN" sz="2400" b="1" dirty="0">
                <a:latin typeface="Times New Roman" panose="02020603050405020304" pitchFamily="18" charset="0"/>
                <a:ea typeface="楷体_GB2312" pitchFamily="49" charset="-122"/>
              </a:rPr>
              <a:t>1.9eV</a:t>
            </a:r>
            <a:r>
              <a:rPr lang="zh-CN" altLang="en-US" sz="2400" b="1" dirty="0">
                <a:latin typeface="Times New Roman" panose="02020603050405020304" pitchFamily="18" charset="0"/>
                <a:ea typeface="楷体_GB2312" pitchFamily="49" charset="-122"/>
              </a:rPr>
              <a:t>，试求：</a:t>
            </a:r>
          </a:p>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     (1)</a:t>
            </a:r>
            <a:r>
              <a:rPr lang="zh-CN" altLang="en-US" sz="2400" b="1" dirty="0">
                <a:latin typeface="Times New Roman" panose="02020603050405020304" pitchFamily="18" charset="0"/>
                <a:ea typeface="楷体_GB2312" pitchFamily="49" charset="-122"/>
              </a:rPr>
              <a:t>铯的光电效应阈频率及阈值波长</a:t>
            </a:r>
            <a:r>
              <a:rPr lang="en-US" altLang="zh-CN" sz="2400" b="1" dirty="0">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2400" b="1" dirty="0">
                <a:latin typeface="Times New Roman" panose="02020603050405020304" pitchFamily="18" charset="0"/>
                <a:ea typeface="楷体_GB2312" pitchFamily="49" charset="-122"/>
              </a:rPr>
              <a:t>     (2)</a:t>
            </a:r>
            <a:r>
              <a:rPr lang="zh-CN" altLang="en-US" sz="2400" b="1" dirty="0">
                <a:latin typeface="Times New Roman" panose="02020603050405020304" pitchFamily="18" charset="0"/>
                <a:ea typeface="楷体_GB2312" pitchFamily="49" charset="-122"/>
              </a:rPr>
              <a:t>如果要得到能量为</a:t>
            </a:r>
            <a:r>
              <a:rPr lang="en-US" altLang="zh-CN" sz="2400" b="1" dirty="0">
                <a:latin typeface="Times New Roman" panose="02020603050405020304" pitchFamily="18" charset="0"/>
                <a:ea typeface="楷体_GB2312" pitchFamily="49" charset="-122"/>
              </a:rPr>
              <a:t>1.5eV</a:t>
            </a:r>
            <a:r>
              <a:rPr lang="zh-CN" altLang="en-US" sz="2400" b="1" dirty="0">
                <a:latin typeface="Times New Roman" panose="02020603050405020304" pitchFamily="18" charset="0"/>
                <a:ea typeface="楷体_GB2312" pitchFamily="49" charset="-122"/>
              </a:rPr>
              <a:t>的光电子，必须使用多少波长的光照射？</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解：</a:t>
            </a:r>
            <a:r>
              <a:rPr lang="en-US" altLang="zh-CN" sz="2400" b="1" dirty="0">
                <a:latin typeface="Times New Roman" panose="02020603050405020304" pitchFamily="18" charset="0"/>
                <a:ea typeface="楷体_GB2312" pitchFamily="49" charset="-122"/>
              </a:rPr>
              <a:t>(1)</a:t>
            </a:r>
            <a:endParaRPr lang="zh-CN" altLang="en-US" sz="2400" b="1" dirty="0">
              <a:latin typeface="Times New Roman" panose="02020603050405020304" pitchFamily="18" charset="0"/>
              <a:ea typeface="楷体_GB2312" pitchFamily="49" charset="-122"/>
            </a:endParaRPr>
          </a:p>
        </p:txBody>
      </p:sp>
      <p:sp>
        <p:nvSpPr>
          <p:cNvPr id="373774" name="Rectangle 14"/>
          <p:cNvSpPr>
            <a:spLocks noChangeArrowheads="1"/>
          </p:cNvSpPr>
          <p:nvPr/>
        </p:nvSpPr>
        <p:spPr bwMode="auto">
          <a:xfrm>
            <a:off x="1151385" y="4109195"/>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ea typeface="楷体_GB2312" pitchFamily="49" charset="-122"/>
              </a:rPr>
              <a:t>(2)</a:t>
            </a:r>
            <a:endParaRPr lang="zh-CN" altLang="en-US" b="1">
              <a:latin typeface="Times New Roman" panose="02020603050405020304" pitchFamily="18" charset="0"/>
              <a:ea typeface="楷体_GB2312" pitchFamily="49" charset="-122"/>
            </a:endParaRPr>
          </a:p>
        </p:txBody>
      </p:sp>
      <p:graphicFrame>
        <p:nvGraphicFramePr>
          <p:cNvPr id="6" name="对象 5"/>
          <p:cNvGraphicFramePr>
            <a:graphicFrameLocks noChangeAspect="1"/>
          </p:cNvGraphicFramePr>
          <p:nvPr>
            <p:extLst/>
          </p:nvPr>
        </p:nvGraphicFramePr>
        <p:xfrm>
          <a:off x="1754635" y="2165276"/>
          <a:ext cx="6916312" cy="1001045"/>
        </p:xfrm>
        <a:graphic>
          <a:graphicData uri="http://schemas.openxmlformats.org/presentationml/2006/ole">
            <mc:AlternateContent xmlns:mc="http://schemas.openxmlformats.org/markup-compatibility/2006">
              <mc:Choice xmlns:v="urn:schemas-microsoft-com:vml" Requires="v">
                <p:oleObj spid="_x0000_s47122" name="Equation" r:id="rId3" imgW="2895600" imgH="419100" progId="Equation.DSMT4">
                  <p:embed/>
                </p:oleObj>
              </mc:Choice>
              <mc:Fallback>
                <p:oleObj name="Equation" r:id="rId3" imgW="28956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635" y="2165276"/>
                        <a:ext cx="6916312" cy="1001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nvPr>
        </p:nvGraphicFramePr>
        <p:xfrm>
          <a:off x="1754635" y="3124945"/>
          <a:ext cx="5589165" cy="947959"/>
        </p:xfrm>
        <a:graphic>
          <a:graphicData uri="http://schemas.openxmlformats.org/presentationml/2006/ole">
            <mc:AlternateContent xmlns:mc="http://schemas.openxmlformats.org/markup-compatibility/2006">
              <mc:Choice xmlns:v="urn:schemas-microsoft-com:vml" Requires="v">
                <p:oleObj spid="_x0000_s47123" name="Equation" r:id="rId5" imgW="2336800" imgH="393700" progId="Equation.DSMT4">
                  <p:embed/>
                </p:oleObj>
              </mc:Choice>
              <mc:Fallback>
                <p:oleObj name="Equation" r:id="rId5" imgW="23368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635" y="3124945"/>
                        <a:ext cx="5589165" cy="9479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1"/>
          <p:cNvSpPr>
            <a:spLocks noChangeArrowheads="1"/>
          </p:cNvSpPr>
          <p:nvPr/>
        </p:nvSpPr>
        <p:spPr bwMode="auto">
          <a:xfrm>
            <a:off x="-180528" y="11663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1871192" y="3965476"/>
          <a:ext cx="3750361" cy="966588"/>
        </p:xfrm>
        <a:graphic>
          <a:graphicData uri="http://schemas.openxmlformats.org/presentationml/2006/ole">
            <mc:AlternateContent xmlns:mc="http://schemas.openxmlformats.org/markup-compatibility/2006">
              <mc:Choice xmlns:v="urn:schemas-microsoft-com:vml" Requires="v">
                <p:oleObj spid="_x0000_s47124" name="Equation" r:id="rId7" imgW="1536033" imgH="393529" progId="Equation.DSMT4">
                  <p:embed/>
                </p:oleObj>
              </mc:Choice>
              <mc:Fallback>
                <p:oleObj name="Equation" r:id="rId7" imgW="1536033" imgH="39352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192" y="3965476"/>
                        <a:ext cx="3750361" cy="96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nvPr>
        </p:nvGraphicFramePr>
        <p:xfrm>
          <a:off x="1762218" y="4901580"/>
          <a:ext cx="6085638" cy="966588"/>
        </p:xfrm>
        <a:graphic>
          <a:graphicData uri="http://schemas.openxmlformats.org/presentationml/2006/ole">
            <mc:AlternateContent xmlns:mc="http://schemas.openxmlformats.org/markup-compatibility/2006">
              <mc:Choice xmlns:v="urn:schemas-microsoft-com:vml" Requires="v">
                <p:oleObj spid="_x0000_s47125" name="Equation" r:id="rId9" imgW="2501900" imgH="393700" progId="Equation.DSMT4">
                  <p:embed/>
                </p:oleObj>
              </mc:Choice>
              <mc:Fallback>
                <p:oleObj name="Equation" r:id="rId9" imgW="2501900" imgH="3937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2218" y="4901580"/>
                        <a:ext cx="6085638" cy="96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5"/>
          <p:cNvSpPr>
            <a:spLocks noChangeArrowheads="1"/>
          </p:cNvSpPr>
          <p:nvPr/>
        </p:nvSpPr>
        <p:spPr bwMode="auto">
          <a:xfrm>
            <a:off x="-180528" y="9440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912280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74"/>
                                        </p:tgtEl>
                                        <p:attrNameLst>
                                          <p:attrName>style.visibility</p:attrName>
                                        </p:attrNameLst>
                                      </p:cBhvr>
                                      <p:to>
                                        <p:strVal val="visible"/>
                                      </p:to>
                                    </p:set>
                                    <p:anim calcmode="lin" valueType="num">
                                      <p:cBhvr additive="base">
                                        <p:cTn id="7" dur="500" fill="hold"/>
                                        <p:tgtEl>
                                          <p:spTgt spid="373774"/>
                                        </p:tgtEl>
                                        <p:attrNameLst>
                                          <p:attrName>ppt_x</p:attrName>
                                        </p:attrNameLst>
                                      </p:cBhvr>
                                      <p:tavLst>
                                        <p:tav tm="0">
                                          <p:val>
                                            <p:strVal val="0-#ppt_w/2"/>
                                          </p:val>
                                        </p:tav>
                                        <p:tav tm="100000">
                                          <p:val>
                                            <p:strVal val="#ppt_x"/>
                                          </p:val>
                                        </p:tav>
                                      </p:tavLst>
                                    </p:anim>
                                    <p:anim calcmode="lin" valueType="num">
                                      <p:cBhvr additive="base">
                                        <p:cTn id="8" dur="500" fill="hold"/>
                                        <p:tgtEl>
                                          <p:spTgt spid="3737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611560" y="836712"/>
            <a:ext cx="7991475" cy="228282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2-2</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对于氢原子、一次电离的氦离子</a:t>
            </a:r>
            <a:r>
              <a:rPr lang="en-US" altLang="zh-CN" b="1">
                <a:latin typeface="Times New Roman" panose="02020603050405020304" pitchFamily="18" charset="0"/>
                <a:ea typeface="楷体_GB2312" pitchFamily="49" charset="-122"/>
              </a:rPr>
              <a:t>He</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和两次电离的锂离子</a:t>
            </a:r>
            <a:r>
              <a:rPr lang="en-US" altLang="zh-CN" b="1">
                <a:latin typeface="Times New Roman" panose="02020603050405020304" pitchFamily="18" charset="0"/>
                <a:ea typeface="楷体_GB2312" pitchFamily="49" charset="-122"/>
              </a:rPr>
              <a:t>Li</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，分别计算它们的：</a:t>
            </a:r>
            <a:r>
              <a:rPr lang="en-US" altLang="zh-CN" b="1">
                <a:latin typeface="Times New Roman" panose="02020603050405020304" pitchFamily="18" charset="0"/>
                <a:ea typeface="楷体_GB2312" pitchFamily="49" charset="-122"/>
              </a:rPr>
              <a:t>(1) </a:t>
            </a:r>
            <a:r>
              <a:rPr lang="zh-CN" altLang="en-US" b="1">
                <a:latin typeface="Times New Roman" panose="02020603050405020304" pitchFamily="18" charset="0"/>
                <a:ea typeface="楷体_GB2312" pitchFamily="49" charset="-122"/>
              </a:rPr>
              <a:t>第一、第二玻尔轨道半径及电子在这些轨道上的速度；</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电子在基态的结合能；</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由基态到第一激发态所需的激发能量及由第一激发态退激到基态所放光子的波长。</a:t>
            </a:r>
          </a:p>
          <a:p>
            <a:pPr algn="l"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 </a:t>
            </a:r>
            <a:endParaRPr lang="zh-CN" altLang="en-US">
              <a:latin typeface="Times New Roman" panose="02020603050405020304" pitchFamily="18" charset="0"/>
              <a:ea typeface="楷体_GB2312" pitchFamily="49" charset="-122"/>
            </a:endParaRPr>
          </a:p>
        </p:txBody>
      </p:sp>
      <p:graphicFrame>
        <p:nvGraphicFramePr>
          <p:cNvPr id="374789" name="Object 5"/>
          <p:cNvGraphicFramePr>
            <a:graphicFrameLocks noGrp="1" noChangeAspect="1"/>
          </p:cNvGraphicFramePr>
          <p:nvPr>
            <p:ph/>
            <p:extLst/>
          </p:nvPr>
        </p:nvGraphicFramePr>
        <p:xfrm>
          <a:off x="1332285" y="3284637"/>
          <a:ext cx="7056437" cy="2316162"/>
        </p:xfrm>
        <a:graphic>
          <a:graphicData uri="http://schemas.openxmlformats.org/presentationml/2006/ole">
            <mc:AlternateContent xmlns:mc="http://schemas.openxmlformats.org/markup-compatibility/2006">
              <mc:Choice xmlns:v="urn:schemas-microsoft-com:vml" Requires="v">
                <p:oleObj spid="_x0000_s48134" name="公式" r:id="rId3" imgW="2476500" imgH="812800" progId="Equation.3">
                  <p:embed/>
                </p:oleObj>
              </mc:Choice>
              <mc:Fallback>
                <p:oleObj name="公式" r:id="rId3" imgW="2476500" imgH="8128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285" y="3284637"/>
                        <a:ext cx="7056437" cy="2316162"/>
                      </a:xfrm>
                      <a:prstGeom prst="rect">
                        <a:avLst/>
                      </a:prstGeom>
                      <a:solidFill>
                        <a:srgbClr val="99CCFF"/>
                      </a:solidFill>
                    </p:spPr>
                  </p:pic>
                </p:oleObj>
              </mc:Fallback>
            </mc:AlternateContent>
          </a:graphicData>
        </a:graphic>
      </p:graphicFrame>
    </p:spTree>
    <p:extLst>
      <p:ext uri="{BB962C8B-B14F-4D97-AF65-F5344CB8AC3E}">
        <p14:creationId xmlns:p14="http://schemas.microsoft.com/office/powerpoint/2010/main" val="2866743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box(in)">
                                      <p:cBhvr>
                                        <p:cTn id="7" dur="500"/>
                                        <p:tgtEl>
                                          <p:spTgt spid="374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596057" y="1040606"/>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(2)</a:t>
            </a:r>
            <a:endParaRPr lang="zh-CN" altLang="en-US" b="1">
              <a:latin typeface="Times New Roman" panose="02020603050405020304" pitchFamily="18" charset="0"/>
            </a:endParaRPr>
          </a:p>
        </p:txBody>
      </p:sp>
      <p:graphicFrame>
        <p:nvGraphicFramePr>
          <p:cNvPr id="390149" name="Object 5"/>
          <p:cNvGraphicFramePr>
            <a:graphicFrameLocks noGrp="1" noChangeAspect="1"/>
          </p:cNvGraphicFramePr>
          <p:nvPr>
            <p:ph sz="half" idx="1"/>
            <p:extLst/>
          </p:nvPr>
        </p:nvGraphicFramePr>
        <p:xfrm>
          <a:off x="1259632" y="1124744"/>
          <a:ext cx="6983413" cy="1152525"/>
        </p:xfrm>
        <a:graphic>
          <a:graphicData uri="http://schemas.openxmlformats.org/presentationml/2006/ole">
            <mc:AlternateContent xmlns:mc="http://schemas.openxmlformats.org/markup-compatibility/2006">
              <mc:Choice xmlns:v="urn:schemas-microsoft-com:vml" Requires="v">
                <p:oleObj spid="_x0000_s49162" name="公式" r:id="rId3" imgW="2540000" imgH="419100" progId="Equation.3">
                  <p:embed/>
                </p:oleObj>
              </mc:Choice>
              <mc:Fallback>
                <p:oleObj name="公式" r:id="rId3" imgW="2540000" imgH="4191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124744"/>
                        <a:ext cx="6983413" cy="1152525"/>
                      </a:xfrm>
                      <a:prstGeom prst="rect">
                        <a:avLst/>
                      </a:prstGeom>
                      <a:solidFill>
                        <a:srgbClr val="FFCC99"/>
                      </a:solidFill>
                    </p:spPr>
                  </p:pic>
                </p:oleObj>
              </mc:Fallback>
            </mc:AlternateContent>
          </a:graphicData>
        </a:graphic>
      </p:graphicFrame>
      <p:sp>
        <p:nvSpPr>
          <p:cNvPr id="390151" name="Rectangle 7"/>
          <p:cNvSpPr>
            <a:spLocks noChangeArrowheads="1"/>
          </p:cNvSpPr>
          <p:nvPr/>
        </p:nvSpPr>
        <p:spPr bwMode="auto">
          <a:xfrm>
            <a:off x="610345" y="2543969"/>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(3)</a:t>
            </a:r>
            <a:endParaRPr lang="zh-CN" altLang="en-US" b="1">
              <a:latin typeface="Times New Roman" panose="02020603050405020304" pitchFamily="18" charset="0"/>
            </a:endParaRPr>
          </a:p>
        </p:txBody>
      </p:sp>
      <p:sp>
        <p:nvSpPr>
          <p:cNvPr id="2" name="Rectangle 13"/>
          <p:cNvSpPr>
            <a:spLocks noChangeArrowheads="1"/>
          </p:cNvSpPr>
          <p:nvPr/>
        </p:nvSpPr>
        <p:spPr bwMode="auto">
          <a:xfrm>
            <a:off x="2123727" y="5440363"/>
            <a:ext cx="194387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1399020" y="3807220"/>
          <a:ext cx="4176128" cy="1324374"/>
        </p:xfrm>
        <a:graphic>
          <a:graphicData uri="http://schemas.openxmlformats.org/presentationml/2006/ole">
            <mc:AlternateContent xmlns:mc="http://schemas.openxmlformats.org/markup-compatibility/2006">
              <mc:Choice xmlns:v="urn:schemas-microsoft-com:vml" Requires="v">
                <p:oleObj spid="_x0000_s49163" name="公式" r:id="rId5" imgW="1371600" imgH="431800" progId="Equation.3">
                  <p:embed/>
                </p:oleObj>
              </mc:Choice>
              <mc:Fallback>
                <p:oleObj name="公式" r:id="rId5" imgW="13716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9020" y="3807220"/>
                        <a:ext cx="4176128" cy="1324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rotWithShape="1">
          <a:blip r:embed="rId7"/>
          <a:srcRect b="50703"/>
          <a:stretch/>
        </p:blipFill>
        <p:spPr>
          <a:xfrm>
            <a:off x="1268016" y="2619728"/>
            <a:ext cx="7127217" cy="1076567"/>
          </a:xfrm>
          <a:prstGeom prst="rect">
            <a:avLst/>
          </a:prstGeom>
        </p:spPr>
      </p:pic>
    </p:spTree>
    <p:extLst>
      <p:ext uri="{BB962C8B-B14F-4D97-AF65-F5344CB8AC3E}">
        <p14:creationId xmlns:p14="http://schemas.microsoft.com/office/powerpoint/2010/main" val="550585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390149"/>
                                        </p:tgtEl>
                                        <p:attrNameLst>
                                          <p:attrName>style.visibility</p:attrName>
                                        </p:attrNameLst>
                                      </p:cBhvr>
                                      <p:to>
                                        <p:strVal val="visible"/>
                                      </p:to>
                                    </p:set>
                                    <p:animEffect transition="in" filter="diamond(out)">
                                      <p:cBhvr>
                                        <p:cTn id="7" dur="1000"/>
                                        <p:tgtEl>
                                          <p:spTgt spid="390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90151"/>
                                        </p:tgtEl>
                                        <p:attrNameLst>
                                          <p:attrName>style.visibility</p:attrName>
                                        </p:attrNameLst>
                                      </p:cBhvr>
                                      <p:to>
                                        <p:strVal val="visible"/>
                                      </p:to>
                                    </p:set>
                                    <p:anim calcmode="lin" valueType="num">
                                      <p:cBhvr additive="base">
                                        <p:cTn id="12" dur="500" fill="hold"/>
                                        <p:tgtEl>
                                          <p:spTgt spid="390151"/>
                                        </p:tgtEl>
                                        <p:attrNameLst>
                                          <p:attrName>ppt_x</p:attrName>
                                        </p:attrNameLst>
                                      </p:cBhvr>
                                      <p:tavLst>
                                        <p:tav tm="0">
                                          <p:val>
                                            <p:strVal val="0-#ppt_w/2"/>
                                          </p:val>
                                        </p:tav>
                                        <p:tav tm="100000">
                                          <p:val>
                                            <p:strVal val="#ppt_x"/>
                                          </p:val>
                                        </p:tav>
                                      </p:tavLst>
                                    </p:anim>
                                    <p:anim calcmode="lin" valueType="num">
                                      <p:cBhvr additive="base">
                                        <p:cTn id="13" dur="500" fill="hold"/>
                                        <p:tgtEl>
                                          <p:spTgt spid="3901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611188" y="1412875"/>
            <a:ext cx="8208962" cy="11874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2-3 </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欲使电子与处于基态的锂离子</a:t>
            </a:r>
            <a:r>
              <a:rPr lang="en-US" altLang="zh-CN" b="1">
                <a:latin typeface="Times New Roman" panose="02020603050405020304" pitchFamily="18" charset="0"/>
                <a:ea typeface="楷体_GB2312" pitchFamily="49" charset="-122"/>
              </a:rPr>
              <a:t>Li</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发生非弹性散射，试问电子至少具有多大的动能？</a:t>
            </a:r>
          </a:p>
          <a:p>
            <a:pPr algn="l" eaLnBrk="1" hangingPunct="1"/>
            <a:r>
              <a:rPr lang="zh-CN" altLang="en-US" b="1">
                <a:latin typeface="Times New Roman" panose="02020603050405020304" pitchFamily="18" charset="0"/>
                <a:ea typeface="楷体_GB2312" pitchFamily="49" charset="-122"/>
              </a:rPr>
              <a:t>解：</a:t>
            </a:r>
          </a:p>
        </p:txBody>
      </p:sp>
      <p:graphicFrame>
        <p:nvGraphicFramePr>
          <p:cNvPr id="375813" name="Object 5"/>
          <p:cNvGraphicFramePr>
            <a:graphicFrameLocks noGrp="1" noChangeAspect="1"/>
          </p:cNvGraphicFramePr>
          <p:nvPr>
            <p:ph/>
          </p:nvPr>
        </p:nvGraphicFramePr>
        <p:xfrm>
          <a:off x="1403350" y="2565400"/>
          <a:ext cx="5903913" cy="2935288"/>
        </p:xfrm>
        <a:graphic>
          <a:graphicData uri="http://schemas.openxmlformats.org/presentationml/2006/ole">
            <mc:AlternateContent xmlns:mc="http://schemas.openxmlformats.org/markup-compatibility/2006">
              <mc:Choice xmlns:v="urn:schemas-microsoft-com:vml" Requires="v">
                <p:oleObj spid="_x0000_s50182" name="公式" r:id="rId3" imgW="2171700" imgH="1079500" progId="Equation.3">
                  <p:embed/>
                </p:oleObj>
              </mc:Choice>
              <mc:Fallback>
                <p:oleObj name="公式" r:id="rId3" imgW="2171700" imgH="10795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565400"/>
                        <a:ext cx="5903913" cy="2935288"/>
                      </a:xfrm>
                      <a:prstGeom prst="rect">
                        <a:avLst/>
                      </a:prstGeom>
                      <a:solidFill>
                        <a:srgbClr val="99CCFF"/>
                      </a:solidFill>
                    </p:spPr>
                  </p:pic>
                </p:oleObj>
              </mc:Fallback>
            </mc:AlternateContent>
          </a:graphicData>
        </a:graphic>
      </p:graphicFrame>
    </p:spTree>
    <p:extLst>
      <p:ext uri="{BB962C8B-B14F-4D97-AF65-F5344CB8AC3E}">
        <p14:creationId xmlns:p14="http://schemas.microsoft.com/office/powerpoint/2010/main" val="109599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5813"/>
                                        </p:tgtEl>
                                        <p:attrNameLst>
                                          <p:attrName>style.visibility</p:attrName>
                                        </p:attrNameLst>
                                      </p:cBhvr>
                                      <p:to>
                                        <p:strVal val="visible"/>
                                      </p:to>
                                    </p:set>
                                    <p:animEffect transition="in" filter="checkerboard(across)">
                                      <p:cBhvr>
                                        <p:cTn id="7" dur="1000"/>
                                        <p:tgtEl>
                                          <p:spTgt spid="375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539552" y="860377"/>
            <a:ext cx="8208962" cy="155257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CC6600"/>
                </a:solidFill>
                <a:latin typeface="Times New Roman" panose="02020603050405020304" pitchFamily="18" charset="0"/>
                <a:ea typeface="楷体_GB2312" pitchFamily="49" charset="-122"/>
              </a:rPr>
              <a:t>2-4 </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运动质子与一个处于静止的基态氢原子作</a:t>
            </a:r>
            <a:r>
              <a:rPr lang="zh-CN" altLang="en-US" b="1" dirty="0">
                <a:solidFill>
                  <a:schemeClr val="hlink"/>
                </a:solidFill>
                <a:latin typeface="Times New Roman" panose="02020603050405020304" pitchFamily="18" charset="0"/>
                <a:ea typeface="楷体_GB2312" pitchFamily="49" charset="-122"/>
              </a:rPr>
              <a:t>完全非弹性的对心碰撞</a:t>
            </a:r>
            <a:r>
              <a:rPr lang="zh-CN" altLang="en-US" b="1" dirty="0">
                <a:latin typeface="Times New Roman" panose="02020603050405020304" pitchFamily="18" charset="0"/>
                <a:ea typeface="楷体_GB2312" pitchFamily="49" charset="-122"/>
              </a:rPr>
              <a:t>，欲使氢原子发射出光子，质子至少应以多大的速度运动？</a:t>
            </a:r>
          </a:p>
          <a:p>
            <a:pPr algn="l" eaLnBrk="1" hangingPunct="1"/>
            <a:r>
              <a:rPr lang="zh-CN" altLang="en-US" b="1" dirty="0">
                <a:latin typeface="Times New Roman" panose="02020603050405020304" pitchFamily="18" charset="0"/>
                <a:ea typeface="楷体_GB2312" pitchFamily="49" charset="-122"/>
              </a:rPr>
              <a:t>解</a:t>
            </a:r>
            <a:r>
              <a:rPr lang="en-US" altLang="zh-CN" b="1" dirty="0">
                <a:latin typeface="Times New Roman" panose="02020603050405020304" pitchFamily="18" charset="0"/>
                <a:ea typeface="楷体_GB2312" pitchFamily="49" charset="-122"/>
              </a:rPr>
              <a:t>: </a:t>
            </a:r>
          </a:p>
        </p:txBody>
      </p:sp>
      <p:graphicFrame>
        <p:nvGraphicFramePr>
          <p:cNvPr id="38915" name="Object 5"/>
          <p:cNvGraphicFramePr>
            <a:graphicFrameLocks noGrp="1" noChangeAspect="1"/>
          </p:cNvGraphicFramePr>
          <p:nvPr>
            <p:ph sz="quarter" idx="1"/>
            <p:extLst/>
          </p:nvPr>
        </p:nvGraphicFramePr>
        <p:xfrm>
          <a:off x="1062038" y="2046288"/>
          <a:ext cx="5173662" cy="798512"/>
        </p:xfrm>
        <a:graphic>
          <a:graphicData uri="http://schemas.openxmlformats.org/presentationml/2006/ole">
            <mc:AlternateContent xmlns:mc="http://schemas.openxmlformats.org/markup-compatibility/2006">
              <mc:Choice xmlns:v="urn:schemas-microsoft-com:vml" Requires="v">
                <p:oleObj spid="_x0000_s51210" name="Equation" r:id="rId3" imgW="3784600" imgH="584200" progId="Equation.DSMT4">
                  <p:embed/>
                </p:oleObj>
              </mc:Choice>
              <mc:Fallback>
                <p:oleObj name="Equation" r:id="rId3" imgW="3784600" imgH="5842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8" y="2046288"/>
                        <a:ext cx="5173662" cy="798512"/>
                      </a:xfrm>
                      <a:prstGeom prst="rect">
                        <a:avLst/>
                      </a:prstGeom>
                      <a:solidFill>
                        <a:srgbClr val="FF00FF">
                          <a:alpha val="50195"/>
                        </a:srgbClr>
                      </a:solidFill>
                    </p:spPr>
                  </p:pic>
                </p:oleObj>
              </mc:Fallback>
            </mc:AlternateContent>
          </a:graphicData>
        </a:graphic>
      </p:graphicFrame>
      <p:graphicFrame>
        <p:nvGraphicFramePr>
          <p:cNvPr id="38916" name="Object 15"/>
          <p:cNvGraphicFramePr>
            <a:graphicFrameLocks noGrp="1" noChangeAspect="1"/>
          </p:cNvGraphicFramePr>
          <p:nvPr>
            <p:ph sz="quarter" idx="2"/>
            <p:extLst/>
          </p:nvPr>
        </p:nvGraphicFramePr>
        <p:xfrm>
          <a:off x="6588125" y="2292350"/>
          <a:ext cx="1368425" cy="547688"/>
        </p:xfrm>
        <a:graphic>
          <a:graphicData uri="http://schemas.openxmlformats.org/presentationml/2006/ole">
            <mc:AlternateContent xmlns:mc="http://schemas.openxmlformats.org/markup-compatibility/2006">
              <mc:Choice xmlns:v="urn:schemas-microsoft-com:vml" Requires="v">
                <p:oleObj spid="_x0000_s51211" name="Equation" r:id="rId5" imgW="888614" imgH="355446" progId="Equation.DSMT4">
                  <p:embed/>
                </p:oleObj>
              </mc:Choice>
              <mc:Fallback>
                <p:oleObj name="Equation" r:id="rId5" imgW="888614" imgH="355446"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2292350"/>
                        <a:ext cx="1368425" cy="547688"/>
                      </a:xfrm>
                      <a:prstGeom prst="rect">
                        <a:avLst/>
                      </a:prstGeom>
                      <a:solidFill>
                        <a:srgbClr val="FFCC99">
                          <a:alpha val="50195"/>
                        </a:srgbClr>
                      </a:solidFill>
                    </p:spPr>
                  </p:pic>
                </p:oleObj>
              </mc:Fallback>
            </mc:AlternateContent>
          </a:graphicData>
        </a:graphic>
      </p:graphicFrame>
      <p:sp>
        <p:nvSpPr>
          <p:cNvPr id="38918" name="Rectangle 7"/>
          <p:cNvSpPr>
            <a:spLocks noChangeArrowheads="1"/>
          </p:cNvSpPr>
          <p:nvPr/>
        </p:nvSpPr>
        <p:spPr bwMode="auto">
          <a:xfrm>
            <a:off x="1258888" y="3025868"/>
            <a:ext cx="4779962"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chemeClr val="hlink"/>
                </a:solidFill>
                <a:ea typeface="楷体_GB2312" pitchFamily="49" charset="-122"/>
              </a:rPr>
              <a:t>完全非弹性的对心碰撞</a:t>
            </a:r>
            <a:r>
              <a:rPr lang="zh-CN" altLang="en-US" b="1"/>
              <a:t>→动量守恒</a:t>
            </a:r>
          </a:p>
        </p:txBody>
      </p:sp>
      <mc:AlternateContent xmlns:mc="http://schemas.openxmlformats.org/markup-compatibility/2006" xmlns:a14="http://schemas.microsoft.com/office/drawing/2010/main">
        <mc:Choice Requires="a14">
          <p:sp>
            <p:nvSpPr>
              <p:cNvPr id="2" name="文本框 1"/>
              <p:cNvSpPr txBox="1"/>
              <p:nvPr/>
            </p:nvSpPr>
            <p:spPr>
              <a:xfrm>
                <a:off x="1230710" y="3584783"/>
                <a:ext cx="5832648" cy="29907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𝐻</m:t>
                              </m:r>
                            </m:sub>
                          </m:sSub>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oMath>
                  </m:oMathPara>
                </a14:m>
                <a:endParaRPr lang="en-US" altLang="zh-CN" b="0" dirty="0" smtClean="0"/>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𝐻</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1→2</m:t>
                          </m:r>
                        </m:sub>
                      </m:sSub>
                    </m:oMath>
                  </m:oMathPara>
                </a14:m>
                <a:endParaRPr lang="en-US" altLang="zh-CN" dirty="0" smtClean="0"/>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1→2</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𝑝</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2</m:t>
                          </m:r>
                        </m:sup>
                      </m:sSup>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4</m:t>
                              </m:r>
                              <m:r>
                                <m:rPr>
                                  <m:sty m:val="p"/>
                                </m:rPr>
                                <a:rPr lang="en-US" altLang="zh-CN">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1→2</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den>
                          </m:f>
                        </m:e>
                      </m:rad>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230710" y="3584783"/>
                <a:ext cx="5832648" cy="2990755"/>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575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ChangeArrowheads="1"/>
          </p:cNvSpPr>
          <p:nvPr/>
        </p:nvSpPr>
        <p:spPr bwMode="auto">
          <a:xfrm>
            <a:off x="827584" y="764704"/>
            <a:ext cx="7705725" cy="11874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2-5</a:t>
            </a:r>
            <a:r>
              <a:rPr lang="en-US" altLang="zh-CN" b="1">
                <a:latin typeface="Times New Roman" panose="02020603050405020304" pitchFamily="18" charset="0"/>
                <a:ea typeface="楷体_GB2312" pitchFamily="49" charset="-122"/>
              </a:rPr>
              <a:t> (1) </a:t>
            </a:r>
            <a:r>
              <a:rPr lang="zh-CN" altLang="en-US" b="1">
                <a:latin typeface="Times New Roman" panose="02020603050405020304" pitchFamily="18" charset="0"/>
                <a:ea typeface="楷体_GB2312" pitchFamily="49" charset="-122"/>
              </a:rPr>
              <a:t>原子在热平衡条件下处于不同能量状态的数目是按玻耳兹曼分布的，即处于能量为</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的激发态的原子数为</a:t>
            </a:r>
          </a:p>
        </p:txBody>
      </p:sp>
      <p:graphicFrame>
        <p:nvGraphicFramePr>
          <p:cNvPr id="39939" name="Object 4"/>
          <p:cNvGraphicFramePr>
            <a:graphicFrameLocks noChangeAspect="1"/>
          </p:cNvGraphicFramePr>
          <p:nvPr>
            <p:extLst/>
          </p:nvPr>
        </p:nvGraphicFramePr>
        <p:xfrm>
          <a:off x="1829296" y="1699741"/>
          <a:ext cx="3468688" cy="1133475"/>
        </p:xfrm>
        <a:graphic>
          <a:graphicData uri="http://schemas.openxmlformats.org/presentationml/2006/ole">
            <mc:AlternateContent xmlns:mc="http://schemas.openxmlformats.org/markup-compatibility/2006">
              <mc:Choice xmlns:v="urn:schemas-microsoft-com:vml" Requires="v">
                <p:oleObj spid="_x0000_s52230" name="Equation" r:id="rId3" imgW="1333500" imgH="431800" progId="Equation.DSMT4">
                  <p:embed/>
                </p:oleObj>
              </mc:Choice>
              <mc:Fallback>
                <p:oleObj name="Equation" r:id="rId3" imgW="13335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9296" y="1699741"/>
                        <a:ext cx="3468688" cy="1133475"/>
                      </a:xfrm>
                      <a:prstGeom prst="rect">
                        <a:avLst/>
                      </a:prstGeom>
                      <a:solidFill>
                        <a:srgbClr val="CCFFCC"/>
                      </a:solidFill>
                    </p:spPr>
                  </p:pic>
                </p:oleObj>
              </mc:Fallback>
            </mc:AlternateContent>
          </a:graphicData>
        </a:graphic>
      </p:graphicFrame>
      <p:sp>
        <p:nvSpPr>
          <p:cNvPr id="39940" name="Rectangle 6"/>
          <p:cNvSpPr>
            <a:spLocks noChangeArrowheads="1"/>
          </p:cNvSpPr>
          <p:nvPr/>
        </p:nvSpPr>
        <p:spPr bwMode="auto">
          <a:xfrm>
            <a:off x="684709" y="2996729"/>
            <a:ext cx="7920037" cy="26479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a:latin typeface="Times New Roman" panose="02020603050405020304" pitchFamily="18" charset="0"/>
                <a:ea typeface="楷体_GB2312" pitchFamily="49" charset="-122"/>
              </a:rPr>
              <a:t>式中</a:t>
            </a:r>
            <a:r>
              <a:rPr lang="en-US" altLang="zh-CN" b="1">
                <a:latin typeface="Times New Roman" panose="02020603050405020304" pitchFamily="18" charset="0"/>
                <a:ea typeface="楷体_GB2312" pitchFamily="49" charset="-122"/>
              </a:rPr>
              <a:t>N</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是能量为</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状态的原子数，</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为玻耳兹曼常数，</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为相应能量状态的统计权重。试问：原子态的氢在一个大气压、</a:t>
            </a:r>
            <a:r>
              <a:rPr lang="en-US" altLang="zh-CN" b="1">
                <a:latin typeface="Times New Roman" panose="02020603050405020304" pitchFamily="18" charset="0"/>
                <a:ea typeface="楷体_GB2312" pitchFamily="49" charset="-122"/>
              </a:rPr>
              <a:t>20℃</a:t>
            </a:r>
            <a:r>
              <a:rPr lang="zh-CN" altLang="en-US" b="1">
                <a:latin typeface="Times New Roman" panose="02020603050405020304" pitchFamily="18" charset="0"/>
                <a:ea typeface="楷体_GB2312" pitchFamily="49" charset="-122"/>
              </a:rPr>
              <a:t>温度的条件下，容器必须多大才能有一个原子处在第一激发态？巳知氢原子处于基态和第一激发态的统计权重分别为</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1</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=8</a:t>
            </a:r>
            <a:r>
              <a:rPr lang="zh-CN" altLang="en-US" b="1">
                <a:latin typeface="Times New Roman" panose="02020603050405020304" pitchFamily="18" charset="0"/>
                <a:ea typeface="楷体_GB2312" pitchFamily="49" charset="-122"/>
              </a:rPr>
              <a:t>。</a:t>
            </a:r>
          </a:p>
          <a:p>
            <a:pPr algn="l"/>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(2) </a:t>
            </a:r>
            <a:r>
              <a:rPr lang="zh-CN" altLang="en-US" b="1">
                <a:latin typeface="Times New Roman" panose="02020603050405020304" pitchFamily="18" charset="0"/>
                <a:ea typeface="楷体_GB2312" pitchFamily="49" charset="-122"/>
              </a:rPr>
              <a:t>电子与室温下的氢原子气体相碰撞，要观察到</a:t>
            </a:r>
            <a:r>
              <a:rPr lang="en-US" altLang="zh-CN" b="1">
                <a:latin typeface="Times New Roman" panose="02020603050405020304" pitchFamily="18" charset="0"/>
                <a:ea typeface="楷体_GB2312" pitchFamily="49" charset="-122"/>
              </a:rPr>
              <a:t>H</a:t>
            </a:r>
            <a:r>
              <a:rPr lang="el-GR" altLang="zh-CN" b="1" i="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线，试问电子的最小动能为多大？</a:t>
            </a:r>
          </a:p>
        </p:txBody>
      </p:sp>
    </p:spTree>
    <p:extLst>
      <p:ext uri="{BB962C8B-B14F-4D97-AF65-F5344CB8AC3E}">
        <p14:creationId xmlns:p14="http://schemas.microsoft.com/office/powerpoint/2010/main" val="986763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611188" y="1341438"/>
            <a:ext cx="1247775"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r>
              <a:rPr lang="en-US" altLang="zh-CN"/>
              <a:t> </a:t>
            </a:r>
            <a:endParaRPr lang="zh-CN" altLang="en-US"/>
          </a:p>
        </p:txBody>
      </p:sp>
      <p:graphicFrame>
        <p:nvGraphicFramePr>
          <p:cNvPr id="40963" name="Object 5"/>
          <p:cNvGraphicFramePr>
            <a:graphicFrameLocks noGrp="1" noChangeAspect="1"/>
          </p:cNvGraphicFramePr>
          <p:nvPr>
            <p:ph sz="quarter" idx="1"/>
            <p:extLst/>
          </p:nvPr>
        </p:nvGraphicFramePr>
        <p:xfrm>
          <a:off x="1847850" y="1412875"/>
          <a:ext cx="5662613" cy="1962150"/>
        </p:xfrm>
        <a:graphic>
          <a:graphicData uri="http://schemas.openxmlformats.org/presentationml/2006/ole">
            <mc:AlternateContent xmlns:mc="http://schemas.openxmlformats.org/markup-compatibility/2006">
              <mc:Choice xmlns:v="urn:schemas-microsoft-com:vml" Requires="v">
                <p:oleObj spid="_x0000_s53258" name="Equation" r:id="rId3" imgW="2565360" imgH="888840" progId="Equation.DSMT4">
                  <p:embed/>
                </p:oleObj>
              </mc:Choice>
              <mc:Fallback>
                <p:oleObj name="Equation" r:id="rId3" imgW="2565360" imgH="888840" progId="Equation.DSMT4">
                  <p:embed/>
                  <p:pic>
                    <p:nvPicPr>
                      <p:cNvPr id="0" name=""/>
                      <p:cNvPicPr>
                        <a:picLocks noGrp="1" noChangeAspect="1" noChangeArrowheads="1"/>
                      </p:cNvPicPr>
                      <p:nvPr/>
                    </p:nvPicPr>
                    <p:blipFill>
                      <a:blip r:embed="rId4"/>
                      <a:srcRect/>
                      <a:stretch>
                        <a:fillRect/>
                      </a:stretch>
                    </p:blipFill>
                    <p:spPr bwMode="auto">
                      <a:xfrm>
                        <a:off x="1847850" y="1412875"/>
                        <a:ext cx="5662613" cy="1962150"/>
                      </a:xfrm>
                      <a:prstGeom prst="rect">
                        <a:avLst/>
                      </a:prstGeom>
                      <a:solidFill>
                        <a:srgbClr val="00FFFF"/>
                      </a:solidFill>
                    </p:spPr>
                  </p:pic>
                </p:oleObj>
              </mc:Fallback>
            </mc:AlternateContent>
          </a:graphicData>
        </a:graphic>
      </p:graphicFrame>
      <p:graphicFrame>
        <p:nvGraphicFramePr>
          <p:cNvPr id="426005" name="Object 21"/>
          <p:cNvGraphicFramePr>
            <a:graphicFrameLocks noGrp="1" noChangeAspect="1"/>
          </p:cNvGraphicFramePr>
          <p:nvPr>
            <p:ph sz="quarter" idx="2"/>
            <p:extLst/>
          </p:nvPr>
        </p:nvGraphicFramePr>
        <p:xfrm>
          <a:off x="1423988" y="4943475"/>
          <a:ext cx="5395912" cy="1470025"/>
        </p:xfrm>
        <a:graphic>
          <a:graphicData uri="http://schemas.openxmlformats.org/presentationml/2006/ole">
            <mc:AlternateContent xmlns:mc="http://schemas.openxmlformats.org/markup-compatibility/2006">
              <mc:Choice xmlns:v="urn:schemas-microsoft-com:vml" Requires="v">
                <p:oleObj spid="_x0000_s53259" name="Equation" r:id="rId5" imgW="2984400" imgH="812520" progId="Equation.DSMT4">
                  <p:embed/>
                </p:oleObj>
              </mc:Choice>
              <mc:Fallback>
                <p:oleObj name="Equation" r:id="rId5" imgW="2984400" imgH="812520" progId="Equation.DSMT4">
                  <p:embed/>
                  <p:pic>
                    <p:nvPicPr>
                      <p:cNvPr id="0" name=""/>
                      <p:cNvPicPr>
                        <a:picLocks noGrp="1" noChangeAspect="1" noChangeArrowheads="1"/>
                      </p:cNvPicPr>
                      <p:nvPr/>
                    </p:nvPicPr>
                    <p:blipFill>
                      <a:blip r:embed="rId6"/>
                      <a:srcRect/>
                      <a:stretch>
                        <a:fillRect/>
                      </a:stretch>
                    </p:blipFill>
                    <p:spPr bwMode="auto">
                      <a:xfrm>
                        <a:off x="1423988" y="4943475"/>
                        <a:ext cx="5395912" cy="1470025"/>
                      </a:xfrm>
                      <a:prstGeom prst="rect">
                        <a:avLst/>
                      </a:prstGeom>
                      <a:solidFill>
                        <a:srgbClr val="99CCFF"/>
                      </a:solidFill>
                    </p:spPr>
                  </p:pic>
                </p:oleObj>
              </mc:Fallback>
            </mc:AlternateContent>
          </a:graphicData>
        </a:graphic>
      </p:graphicFrame>
      <p:sp>
        <p:nvSpPr>
          <p:cNvPr id="40964" name="Rectangle 19"/>
          <p:cNvSpPr>
            <a:spLocks noChangeArrowheads="1"/>
          </p:cNvSpPr>
          <p:nvPr/>
        </p:nvSpPr>
        <p:spPr bwMode="auto">
          <a:xfrm>
            <a:off x="1297341" y="4197157"/>
            <a:ext cx="1954212"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(2) </a:t>
            </a:r>
            <a:r>
              <a:rPr lang="en-US" altLang="zh-CN"/>
              <a:t> </a:t>
            </a:r>
            <a:r>
              <a:rPr lang="en-US" altLang="zh-CN" b="1">
                <a:latin typeface="Times New Roman" panose="02020603050405020304" pitchFamily="18" charset="0"/>
                <a:ea typeface="楷体_GB2312" pitchFamily="49" charset="-122"/>
              </a:rPr>
              <a:t>H</a:t>
            </a:r>
            <a:r>
              <a:rPr lang="el-GR" altLang="zh-CN" b="1" i="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=3</a:t>
            </a:r>
          </a:p>
        </p:txBody>
      </p:sp>
      <mc:AlternateContent xmlns:mc="http://schemas.openxmlformats.org/markup-compatibility/2006" xmlns:a14="http://schemas.microsoft.com/office/drawing/2010/main">
        <mc:Choice Requires="a14">
          <p:sp>
            <p:nvSpPr>
              <p:cNvPr id="2" name="矩形 1"/>
              <p:cNvSpPr/>
              <p:nvPr/>
            </p:nvSpPr>
            <p:spPr>
              <a:xfrm>
                <a:off x="1733726" y="3375025"/>
                <a:ext cx="7086746" cy="83099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i="1" dirty="0" smtClean="0">
                          <a:latin typeface="Cambria Math" panose="02040503050406030204" pitchFamily="18" charset="0"/>
                        </a:rPr>
                        <m:t>𝑅</m:t>
                      </m:r>
                      <m:r>
                        <a:rPr lang="en-US" altLang="zh-CN" i="1" dirty="0" smtClean="0">
                          <a:latin typeface="Cambria Math" panose="02040503050406030204" pitchFamily="18" charset="0"/>
                        </a:rPr>
                        <m:t>=8.31441±0.00026</m:t>
                      </m:r>
                      <m:r>
                        <a:rPr lang="en-US" altLang="zh-CN" i="1" dirty="0" smtClean="0">
                          <a:latin typeface="Cambria Math" panose="02040503050406030204" pitchFamily="18" charset="0"/>
                        </a:rPr>
                        <m:t>𝐽</m:t>
                      </m:r>
                      <m:r>
                        <a:rPr lang="en-US" altLang="zh-CN" i="1" dirty="0">
                          <a:latin typeface="Cambria Math" panose="02040503050406030204" pitchFamily="18" charset="0"/>
                        </a:rPr>
                        <m:t>/(</m:t>
                      </m:r>
                      <m:r>
                        <a:rPr lang="en-US" altLang="zh-CN" i="1" dirty="0" err="1">
                          <a:latin typeface="Cambria Math" panose="02040503050406030204" pitchFamily="18" charset="0"/>
                        </a:rPr>
                        <m:t>𝑚𝑜𝑙</m:t>
                      </m:r>
                      <m:r>
                        <a:rPr lang="en-US" altLang="zh-CN" i="1" dirty="0" err="1">
                          <a:latin typeface="Cambria Math" panose="02040503050406030204" pitchFamily="18" charset="0"/>
                        </a:rPr>
                        <m:t>·</m:t>
                      </m:r>
                      <m:r>
                        <a:rPr lang="en-US" altLang="zh-CN" i="1" dirty="0" err="1">
                          <a:latin typeface="Cambria Math" panose="02040503050406030204" pitchFamily="18" charset="0"/>
                        </a:rPr>
                        <m:t>𝐾</m:t>
                      </m:r>
                      <m:r>
                        <a:rPr lang="zh-CN" altLang="en-US" i="1" dirty="0" smtClean="0">
                          <a:latin typeface="Cambria Math" panose="02040503050406030204" pitchFamily="18" charset="0"/>
                        </a:rPr>
                        <m:t>）</m:t>
                      </m:r>
                    </m:oMath>
                  </m:oMathPara>
                </a14:m>
                <a:endParaRPr lang="en-US" altLang="zh-CN" dirty="0" smtClean="0"/>
              </a:p>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nor/>
                        </m:rPr>
                        <a:rPr lang="en-US" altLang="zh-CN"/>
                        <m:t>6.022 141 29 ±0.000 000 27</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23</m:t>
                          </m:r>
                        </m:sup>
                      </m:sSup>
                      <m:r>
                        <a:rPr lang="en-US" altLang="zh-CN" b="0" i="1" smtClean="0">
                          <a:latin typeface="Cambria Math" panose="02040503050406030204" pitchFamily="18" charset="0"/>
                        </a:rPr>
                        <m:t>𝑚𝑜</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−1</m:t>
                          </m:r>
                        </m:sup>
                      </m:sSup>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1733726" y="3375025"/>
                <a:ext cx="7086746" cy="830997"/>
              </a:xfrm>
              <a:prstGeom prst="rect">
                <a:avLst/>
              </a:prstGeom>
              <a:blipFill rotWithShape="0">
                <a:blip r:embed="rId7"/>
                <a:stretch>
                  <a:fillRect l="-172" b="-1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3419872" y="4356987"/>
                <a:ext cx="5112568" cy="461665"/>
              </a:xfrm>
              <a:prstGeom prst="rect">
                <a:avLst/>
              </a:prstGeom>
              <a:noFill/>
            </p:spPr>
            <p:txBody>
              <a:bodyPr wrap="square" rtlCol="0">
                <a:spAutoFit/>
              </a:bodyPr>
              <a:lstStyle/>
              <a:p>
                <a:r>
                  <a:rPr lang="zh-CN" altLang="en-US" dirty="0" smtClean="0"/>
                  <a:t>只有</a:t>
                </a:r>
                <a:r>
                  <a:rPr lang="zh-CN" altLang="en-US" dirty="0"/>
                  <a:t>激发</a:t>
                </a:r>
                <a:r>
                  <a:rPr lang="zh-CN" altLang="en-US" dirty="0" smtClean="0"/>
                  <a:t>到</a:t>
                </a:r>
                <a:r>
                  <a:rPr lang="en-US" altLang="zh-CN" dirty="0" smtClean="0"/>
                  <a:t>n=3, </a:t>
                </a:r>
                <a:r>
                  <a:rPr lang="zh-CN" altLang="en-US" dirty="0" smtClean="0"/>
                  <a:t>才会有</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𝐻</m:t>
                        </m:r>
                      </m:e>
                      <m:sub>
                        <m:r>
                          <a:rPr lang="en-US" altLang="zh-CN" b="0" i="1" dirty="0" smtClean="0">
                            <a:latin typeface="Cambria Math" panose="02040503050406030204" pitchFamily="18" charset="0"/>
                          </a:rPr>
                          <m:t>𝛼</m:t>
                        </m:r>
                      </m:sub>
                    </m:sSub>
                  </m:oMath>
                </a14:m>
                <a:r>
                  <a:rPr lang="zh-CN" altLang="en-US" dirty="0" smtClean="0"/>
                  <a:t>线</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3</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1</m:t>
                        </m:r>
                      </m:sub>
                    </m:sSub>
                  </m:oMath>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3419872" y="4356987"/>
                <a:ext cx="5112568" cy="461665"/>
              </a:xfrm>
              <a:prstGeom prst="rect">
                <a:avLst/>
              </a:prstGeom>
              <a:blipFill rotWithShape="0">
                <a:blip r:embed="rId8"/>
                <a:stretch>
                  <a:fillRect l="-1788" t="-14667" b="-29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0814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6" name="Rectangle 4"/>
              <p:cNvSpPr>
                <a:spLocks noChangeArrowheads="1"/>
              </p:cNvSpPr>
              <p:nvPr/>
            </p:nvSpPr>
            <p:spPr bwMode="auto">
              <a:xfrm>
                <a:off x="0" y="727623"/>
                <a:ext cx="9157518" cy="2037609"/>
              </a:xfrm>
              <a:prstGeom prst="rect">
                <a:avLst/>
              </a:prstGeom>
              <a:noFill/>
              <a:ln>
                <a:noFill/>
              </a:ln>
              <a:effectLst/>
              <a:extLst>
                <a:ext uri="{909E8E84-426E-40DD-AFC4-6F175D3DCCD1}">
                  <a14:hiddenFill>
                    <a:gradFill rotWithShape="1">
                      <a:gsLst>
                        <a:gs pos="0">
                          <a:srgbClr val="006A4E"/>
                        </a:gs>
                        <a:gs pos="100000">
                          <a:schemeClr val="accent1"/>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smtClean="0">
                    <a:solidFill>
                      <a:srgbClr val="CC6600"/>
                    </a:solidFill>
                    <a:latin typeface="Times New Roman" panose="02020603050405020304" pitchFamily="18" charset="0"/>
                    <a:ea typeface="楷体_GB2312" pitchFamily="49" charset="-122"/>
                  </a:rPr>
                  <a:t>2-6</a:t>
                </a:r>
                <a:r>
                  <a:rPr lang="zh-CN" altLang="en-US" b="1" dirty="0">
                    <a:latin typeface="Times New Roman" panose="02020603050405020304" pitchFamily="18" charset="0"/>
                    <a:ea typeface="楷体_GB2312" pitchFamily="49" charset="-122"/>
                  </a:rPr>
                  <a:t>在波长从</a:t>
                </a:r>
                <a:r>
                  <a:rPr lang="en-US" altLang="zh-CN" b="1" dirty="0">
                    <a:latin typeface="Times New Roman" panose="02020603050405020304" pitchFamily="18" charset="0"/>
                    <a:ea typeface="楷体_GB2312" pitchFamily="49" charset="-122"/>
                  </a:rPr>
                  <a:t>950 </a:t>
                </a:r>
                <a:r>
                  <a:rPr lang="en-US" altLang="zh-CN" b="1" dirty="0">
                    <a:latin typeface="Times New Roman" panose="02020603050405020304" pitchFamily="18" charset="0"/>
                  </a:rPr>
                  <a:t>Å</a:t>
                </a:r>
                <a:r>
                  <a:rPr lang="zh-CN" altLang="en-US" b="1" dirty="0">
                    <a:latin typeface="Times New Roman" panose="02020603050405020304" pitchFamily="18" charset="0"/>
                    <a:ea typeface="楷体_GB2312" pitchFamily="49" charset="-122"/>
                  </a:rPr>
                  <a:t>到</a:t>
                </a:r>
                <a:r>
                  <a:rPr lang="en-US" altLang="zh-CN" b="1" dirty="0">
                    <a:latin typeface="Times New Roman" panose="02020603050405020304" pitchFamily="18" charset="0"/>
                    <a:ea typeface="楷体_GB2312" pitchFamily="49" charset="-122"/>
                  </a:rPr>
                  <a:t>1250 Å </a:t>
                </a:r>
                <a:r>
                  <a:rPr lang="zh-CN" altLang="en-US" b="1" dirty="0">
                    <a:latin typeface="Times New Roman" panose="02020603050405020304" pitchFamily="18" charset="0"/>
                    <a:ea typeface="楷体_GB2312" pitchFamily="49" charset="-122"/>
                  </a:rPr>
                  <a:t>的光带范围内，氢原子的吸收光谱中包含哪些谱线？</a:t>
                </a:r>
              </a:p>
              <a:p>
                <a:pPr algn="l" eaLnBrk="1" hangingPunct="1"/>
                <a:r>
                  <a:rPr lang="zh-CN" altLang="en-US" b="1" dirty="0">
                    <a:latin typeface="Times New Roman" panose="02020603050405020304" pitchFamily="18" charset="0"/>
                    <a:ea typeface="楷体_GB2312" pitchFamily="49" charset="-122"/>
                  </a:rPr>
                  <a:t>解</a:t>
                </a:r>
                <a:r>
                  <a:rPr lang="en-US" altLang="zh-CN" b="1" dirty="0" smtClean="0">
                    <a:latin typeface="Times New Roman" panose="02020603050405020304" pitchFamily="18" charset="0"/>
                    <a:ea typeface="楷体_GB2312" pitchFamily="49" charset="-122"/>
                  </a:rPr>
                  <a:t>:</a:t>
                </a:r>
                <a14:m>
                  <m:oMath xmlns:m="http://schemas.openxmlformats.org/officeDocument/2006/math">
                    <m:sSub>
                      <m:sSubPr>
                        <m:ctrlPr>
                          <a:rPr lang="en-US" altLang="zh-CN" b="0" i="1" smtClean="0">
                            <a:latin typeface="Cambria Math" panose="02040503050406030204" pitchFamily="18" charset="0"/>
                            <a:ea typeface="楷体_GB2312" pitchFamily="49" charset="-122"/>
                          </a:rPr>
                        </m:ctrlPr>
                      </m:sSubPr>
                      <m:e>
                        <m:r>
                          <a:rPr lang="en-US" altLang="zh-CN" b="0" i="1" smtClean="0">
                            <a:latin typeface="Cambria Math" panose="02040503050406030204" pitchFamily="18" charset="0"/>
                            <a:ea typeface="楷体_GB2312" pitchFamily="49" charset="-122"/>
                          </a:rPr>
                          <m:t>𝜆</m:t>
                        </m:r>
                      </m:e>
                      <m:sub>
                        <m:r>
                          <a:rPr lang="en-US" altLang="zh-CN" b="0" i="1" smtClean="0">
                            <a:latin typeface="Cambria Math" panose="02040503050406030204" pitchFamily="18" charset="0"/>
                            <a:ea typeface="楷体_GB2312" pitchFamily="49" charset="-122"/>
                          </a:rPr>
                          <m:t>𝑛</m:t>
                        </m:r>
                        <m:sSup>
                          <m:sSupPr>
                            <m:ctrlPr>
                              <a:rPr lang="en-US" altLang="zh-CN" b="0" i="1" smtClean="0">
                                <a:latin typeface="Cambria Math" panose="02040503050406030204" pitchFamily="18" charset="0"/>
                                <a:ea typeface="楷体_GB2312" pitchFamily="49" charset="-122"/>
                              </a:rPr>
                            </m:ctrlPr>
                          </m:sSupPr>
                          <m:e>
                            <m:r>
                              <a:rPr lang="en-US" altLang="zh-CN" b="0" i="1" smtClean="0">
                                <a:latin typeface="Cambria Math" panose="02040503050406030204" pitchFamily="18" charset="0"/>
                                <a:ea typeface="楷体_GB2312" pitchFamily="49" charset="-122"/>
                              </a:rPr>
                              <m:t>𝑛</m:t>
                            </m:r>
                          </m:e>
                          <m:sup>
                            <m:r>
                              <a:rPr lang="en-US" altLang="zh-CN" b="0" i="1" smtClean="0">
                                <a:latin typeface="Cambria Math" panose="02040503050406030204" pitchFamily="18" charset="0"/>
                                <a:ea typeface="楷体_GB2312" pitchFamily="49" charset="-122"/>
                              </a:rPr>
                              <m:t>′</m:t>
                            </m:r>
                          </m:sup>
                        </m:sSup>
                      </m:sub>
                    </m:sSub>
                    <m:r>
                      <a:rPr lang="en-US" altLang="zh-CN" b="0" i="1" smtClean="0">
                        <a:latin typeface="Cambria Math" panose="02040503050406030204" pitchFamily="18" charset="0"/>
                        <a:ea typeface="楷体_GB2312" pitchFamily="49" charset="-122"/>
                      </a:rPr>
                      <m:t>=</m:t>
                    </m:r>
                    <m:f>
                      <m:fPr>
                        <m:ctrlPr>
                          <a:rPr lang="en-US" altLang="zh-CN" b="0" i="1" smtClean="0">
                            <a:latin typeface="Cambria Math" panose="02040503050406030204" pitchFamily="18" charset="0"/>
                            <a:ea typeface="楷体_GB2312" pitchFamily="49" charset="-122"/>
                          </a:rPr>
                        </m:ctrlPr>
                      </m:fPr>
                      <m:num>
                        <m:r>
                          <a:rPr lang="en-US" altLang="zh-CN" b="0" i="1" smtClean="0">
                            <a:latin typeface="Cambria Math" panose="02040503050406030204" pitchFamily="18" charset="0"/>
                            <a:ea typeface="楷体_GB2312" pitchFamily="49" charset="-122"/>
                          </a:rPr>
                          <m:t>h𝑐</m:t>
                        </m:r>
                      </m:num>
                      <m:den>
                        <m:r>
                          <m:rPr>
                            <m:sty m:val="p"/>
                          </m:rPr>
                          <a:rPr lang="en-US" altLang="zh-CN" b="0" i="0" smtClean="0">
                            <a:latin typeface="Cambria Math" panose="02040503050406030204" pitchFamily="18" charset="0"/>
                            <a:ea typeface="楷体_GB2312" pitchFamily="49" charset="-122"/>
                          </a:rPr>
                          <m:t>Δ</m:t>
                        </m:r>
                        <m:sSub>
                          <m:sSubPr>
                            <m:ctrlPr>
                              <a:rPr lang="en-US" altLang="zh-CN" b="0" i="1" smtClean="0">
                                <a:latin typeface="Cambria Math" panose="02040503050406030204" pitchFamily="18" charset="0"/>
                                <a:ea typeface="楷体_GB2312" pitchFamily="49" charset="-122"/>
                              </a:rPr>
                            </m:ctrlPr>
                          </m:sSubPr>
                          <m:e>
                            <m:r>
                              <a:rPr lang="en-US" altLang="zh-CN" b="0" i="1" smtClean="0">
                                <a:latin typeface="Cambria Math" panose="02040503050406030204" pitchFamily="18" charset="0"/>
                                <a:ea typeface="楷体_GB2312" pitchFamily="49" charset="-122"/>
                              </a:rPr>
                              <m:t>𝐸</m:t>
                            </m:r>
                          </m:e>
                          <m:sub>
                            <m:r>
                              <a:rPr lang="en-US" altLang="zh-CN" b="0" i="1" smtClean="0">
                                <a:latin typeface="Cambria Math" panose="02040503050406030204" pitchFamily="18" charset="0"/>
                                <a:ea typeface="楷体_GB2312" pitchFamily="49" charset="-122"/>
                              </a:rPr>
                              <m:t>𝑛</m:t>
                            </m:r>
                            <m:sSup>
                              <m:sSupPr>
                                <m:ctrlPr>
                                  <a:rPr lang="en-US" altLang="zh-CN" b="0" i="1" smtClean="0">
                                    <a:latin typeface="Cambria Math" panose="02040503050406030204" pitchFamily="18" charset="0"/>
                                    <a:ea typeface="楷体_GB2312" pitchFamily="49" charset="-122"/>
                                  </a:rPr>
                                </m:ctrlPr>
                              </m:sSupPr>
                              <m:e>
                                <m:r>
                                  <a:rPr lang="en-US" altLang="zh-CN" b="0" i="1" smtClean="0">
                                    <a:latin typeface="Cambria Math" panose="02040503050406030204" pitchFamily="18" charset="0"/>
                                    <a:ea typeface="楷体_GB2312" pitchFamily="49" charset="-122"/>
                                  </a:rPr>
                                  <m:t>𝑛</m:t>
                                </m:r>
                              </m:e>
                              <m:sup>
                                <m:r>
                                  <a:rPr lang="en-US" altLang="zh-CN" b="0" i="1" smtClean="0">
                                    <a:latin typeface="Cambria Math" panose="02040503050406030204" pitchFamily="18" charset="0"/>
                                    <a:ea typeface="楷体_GB2312" pitchFamily="49" charset="-122"/>
                                  </a:rPr>
                                  <m:t>′</m:t>
                                </m:r>
                              </m:sup>
                            </m:sSup>
                          </m:sub>
                        </m:sSub>
                      </m:den>
                    </m:f>
                    <m:r>
                      <a:rPr lang="en-US" altLang="zh-CN" b="0" i="1" smtClean="0">
                        <a:latin typeface="Cambria Math" panose="02040503050406030204" pitchFamily="18" charset="0"/>
                        <a:ea typeface="楷体_GB2312" pitchFamily="49" charset="-122"/>
                      </a:rPr>
                      <m:t>=</m:t>
                    </m:r>
                    <m:f>
                      <m:fPr>
                        <m:ctrlPr>
                          <a:rPr lang="en-US" altLang="zh-CN" b="0" i="1" smtClean="0">
                            <a:latin typeface="Cambria Math" panose="02040503050406030204" pitchFamily="18" charset="0"/>
                            <a:ea typeface="楷体_GB2312" pitchFamily="49" charset="-122"/>
                          </a:rPr>
                        </m:ctrlPr>
                      </m:fPr>
                      <m:num>
                        <m:r>
                          <a:rPr lang="en-US" altLang="zh-CN" b="0" i="1" smtClean="0">
                            <a:latin typeface="Cambria Math" panose="02040503050406030204" pitchFamily="18" charset="0"/>
                            <a:ea typeface="楷体_GB2312" pitchFamily="49" charset="-122"/>
                          </a:rPr>
                          <m:t>h𝑐</m:t>
                        </m:r>
                      </m:num>
                      <m:den>
                        <m:sSub>
                          <m:sSubPr>
                            <m:ctrlPr>
                              <a:rPr lang="en-US" altLang="zh-CN" b="0" i="1" smtClean="0">
                                <a:latin typeface="Cambria Math" panose="02040503050406030204" pitchFamily="18" charset="0"/>
                                <a:ea typeface="楷体_GB2312" pitchFamily="49" charset="-122"/>
                              </a:rPr>
                            </m:ctrlPr>
                          </m:sSubPr>
                          <m:e>
                            <m:r>
                              <a:rPr lang="en-US" altLang="zh-CN" b="0" i="1" smtClean="0">
                                <a:latin typeface="Cambria Math" panose="02040503050406030204" pitchFamily="18" charset="0"/>
                                <a:ea typeface="楷体_GB2312" pitchFamily="49" charset="-122"/>
                              </a:rPr>
                              <m:t>𝐸</m:t>
                            </m:r>
                          </m:e>
                          <m:sub>
                            <m:sSup>
                              <m:sSupPr>
                                <m:ctrlPr>
                                  <a:rPr lang="en-US" altLang="zh-CN" b="0" i="1" smtClean="0">
                                    <a:latin typeface="Cambria Math" panose="02040503050406030204" pitchFamily="18" charset="0"/>
                                    <a:ea typeface="楷体_GB2312" pitchFamily="49" charset="-122"/>
                                  </a:rPr>
                                </m:ctrlPr>
                              </m:sSupPr>
                              <m:e>
                                <m:r>
                                  <a:rPr lang="en-US" altLang="zh-CN" b="0" i="1" smtClean="0">
                                    <a:latin typeface="Cambria Math" panose="02040503050406030204" pitchFamily="18" charset="0"/>
                                    <a:ea typeface="楷体_GB2312" pitchFamily="49" charset="-122"/>
                                  </a:rPr>
                                  <m:t>𝑛</m:t>
                                </m:r>
                              </m:e>
                              <m:sup>
                                <m:r>
                                  <a:rPr lang="en-US" altLang="zh-CN" b="0" i="1" smtClean="0">
                                    <a:latin typeface="Cambria Math" panose="02040503050406030204" pitchFamily="18" charset="0"/>
                                    <a:ea typeface="楷体_GB2312" pitchFamily="49" charset="-122"/>
                                  </a:rPr>
                                  <m:t>′</m:t>
                                </m:r>
                              </m:sup>
                            </m:sSup>
                          </m:sub>
                        </m:sSub>
                        <m:r>
                          <a:rPr lang="en-US" altLang="zh-CN" b="0" i="1" smtClean="0">
                            <a:latin typeface="Cambria Math" panose="02040503050406030204" pitchFamily="18" charset="0"/>
                            <a:ea typeface="楷体_GB2312" pitchFamily="49" charset="-122"/>
                          </a:rPr>
                          <m:t>−</m:t>
                        </m:r>
                        <m:sSub>
                          <m:sSubPr>
                            <m:ctrlPr>
                              <a:rPr lang="en-US" altLang="zh-CN" b="0" i="1" smtClean="0">
                                <a:latin typeface="Cambria Math" panose="02040503050406030204" pitchFamily="18" charset="0"/>
                                <a:ea typeface="楷体_GB2312" pitchFamily="49" charset="-122"/>
                              </a:rPr>
                            </m:ctrlPr>
                          </m:sSubPr>
                          <m:e>
                            <m:r>
                              <a:rPr lang="en-US" altLang="zh-CN" b="0" i="1" smtClean="0">
                                <a:latin typeface="Cambria Math" panose="02040503050406030204" pitchFamily="18" charset="0"/>
                                <a:ea typeface="楷体_GB2312" pitchFamily="49" charset="-122"/>
                              </a:rPr>
                              <m:t>𝐸</m:t>
                            </m:r>
                          </m:e>
                          <m:sub>
                            <m:r>
                              <a:rPr lang="en-US" altLang="zh-CN" b="0" i="1" smtClean="0">
                                <a:latin typeface="Cambria Math" panose="02040503050406030204" pitchFamily="18" charset="0"/>
                                <a:ea typeface="楷体_GB2312" pitchFamily="49" charset="-122"/>
                              </a:rPr>
                              <m:t>𝑛</m:t>
                            </m:r>
                          </m:sub>
                        </m:sSub>
                      </m:den>
                    </m:f>
                    <m:r>
                      <a:rPr lang="en-US" altLang="zh-CN" b="0" i="1" dirty="0" smtClean="0">
                        <a:latin typeface="Cambria Math" panose="02040503050406030204" pitchFamily="18" charset="0"/>
                        <a:ea typeface="楷体_GB2312" pitchFamily="49" charset="-122"/>
                      </a:rPr>
                      <m:t>h𝑐</m:t>
                    </m:r>
                    <m:r>
                      <a:rPr lang="en-US" altLang="zh-CN" b="0" i="1" dirty="0" smtClean="0">
                        <a:latin typeface="Cambria Math" panose="02040503050406030204" pitchFamily="18" charset="0"/>
                        <a:ea typeface="楷体_GB2312" pitchFamily="49" charset="-122"/>
                      </a:rPr>
                      <m:t>=1.24</m:t>
                    </m:r>
                    <m:r>
                      <a:rPr lang="en-US" altLang="zh-CN" b="0" i="1" dirty="0" smtClean="0">
                        <a:latin typeface="Cambria Math" panose="02040503050406030204" pitchFamily="18" charset="0"/>
                        <a:ea typeface="楷体_GB2312" pitchFamily="49" charset="-122"/>
                      </a:rPr>
                      <m:t>𝑛𝑚</m:t>
                    </m:r>
                    <m:r>
                      <a:rPr lang="en-US" altLang="zh-CN" b="0" i="1" dirty="0" smtClean="0">
                        <a:latin typeface="Cambria Math" panose="02040503050406030204" pitchFamily="18" charset="0"/>
                        <a:ea typeface="楷体_GB2312" pitchFamily="49" charset="-122"/>
                      </a:rPr>
                      <m:t>⋅</m:t>
                    </m:r>
                    <m:r>
                      <a:rPr lang="en-US" altLang="zh-CN" b="0" i="1" dirty="0" smtClean="0">
                        <a:latin typeface="Cambria Math" panose="02040503050406030204" pitchFamily="18" charset="0"/>
                        <a:ea typeface="楷体_GB2312" pitchFamily="49" charset="-122"/>
                      </a:rPr>
                      <m:t>𝐾𝑒𝑉</m:t>
                    </m:r>
                    <m:r>
                      <a:rPr lang="en-US" altLang="zh-CN" b="0" i="0" dirty="0" smtClean="0">
                        <a:latin typeface="Cambria Math" panose="02040503050406030204" pitchFamily="18" charset="0"/>
                        <a:ea typeface="楷体_GB2312" pitchFamily="49" charset="-122"/>
                      </a:rPr>
                      <m:t>, </m:t>
                    </m:r>
                    <m:sSub>
                      <m:sSubPr>
                        <m:ctrlPr>
                          <a:rPr lang="en-US" altLang="zh-CN" b="0" i="1" dirty="0" smtClean="0">
                            <a:latin typeface="Cambria Math" panose="02040503050406030204" pitchFamily="18" charset="0"/>
                            <a:ea typeface="楷体_GB2312" pitchFamily="49" charset="-122"/>
                          </a:rPr>
                        </m:ctrlPr>
                      </m:sSubPr>
                      <m:e>
                        <m:r>
                          <m:rPr>
                            <m:sty m:val="p"/>
                          </m:rPr>
                          <a:rPr lang="en-US" altLang="zh-CN" b="0" i="0" dirty="0" smtClean="0">
                            <a:latin typeface="Cambria Math" panose="02040503050406030204" pitchFamily="18" charset="0"/>
                            <a:ea typeface="楷体_GB2312" pitchFamily="49" charset="-122"/>
                          </a:rPr>
                          <m:t>E</m:t>
                        </m:r>
                      </m:e>
                      <m:sub>
                        <m:r>
                          <a:rPr lang="en-US" altLang="zh-CN" b="0" i="0" dirty="0" smtClean="0">
                            <a:latin typeface="Cambria Math" panose="02040503050406030204" pitchFamily="18" charset="0"/>
                            <a:ea typeface="楷体_GB2312" pitchFamily="49" charset="-122"/>
                          </a:rPr>
                          <m:t>1</m:t>
                        </m:r>
                      </m:sub>
                    </m:sSub>
                    <m:r>
                      <a:rPr lang="en-US" altLang="zh-CN" b="0" i="0" dirty="0" smtClean="0">
                        <a:latin typeface="Cambria Math" panose="02040503050406030204" pitchFamily="18" charset="0"/>
                        <a:ea typeface="楷体_GB2312" pitchFamily="49" charset="-122"/>
                      </a:rPr>
                      <m:t>=−13.6</m:t>
                    </m:r>
                    <m:r>
                      <m:rPr>
                        <m:sty m:val="p"/>
                      </m:rPr>
                      <a:rPr lang="en-US" altLang="zh-CN" b="0" i="0" dirty="0" smtClean="0">
                        <a:latin typeface="Cambria Math" panose="02040503050406030204" pitchFamily="18" charset="0"/>
                        <a:ea typeface="楷体_GB2312" pitchFamily="49" charset="-122"/>
                      </a:rPr>
                      <m:t>eV</m:t>
                    </m:r>
                  </m:oMath>
                </a14:m>
                <a:endParaRPr lang="en-US" altLang="zh-CN" dirty="0" smtClean="0">
                  <a:latin typeface="Times New Roman" panose="02020603050405020304" pitchFamily="18" charset="0"/>
                  <a:ea typeface="楷体_GB2312" pitchFamily="49" charset="-122"/>
                </a:endParaRPr>
              </a:p>
              <a:p>
                <a:pPr algn="l" eaLnBrk="1" hangingPunct="1"/>
                <a:r>
                  <a:rPr lang="zh-CN" altLang="en-US" dirty="0" smtClean="0">
                    <a:latin typeface="Times New Roman" panose="02020603050405020304" pitchFamily="18" charset="0"/>
                    <a:ea typeface="楷体_GB2312" pitchFamily="49" charset="-122"/>
                  </a:rPr>
                  <a:t>吸收光谱</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 </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′=2,3,4,…</m:t>
                    </m:r>
                    <m:r>
                      <m:rPr>
                        <m:sty m:val="p"/>
                      </m:rPr>
                      <a:rPr lang="en-US" altLang="zh-CN" b="0" i="0" dirty="0" smtClean="0">
                        <a:latin typeface="Cambria Math" panose="02040503050406030204" pitchFamily="18" charset="0"/>
                        <a:ea typeface="楷体_GB2312" pitchFamily="49" charset="-122"/>
                      </a:rPr>
                      <m:t>Δ</m:t>
                    </m:r>
                    <m:sSub>
                      <m:sSubPr>
                        <m:ctrlPr>
                          <a:rPr lang="en-US" altLang="zh-CN" b="0" i="1" dirty="0" smtClean="0">
                            <a:latin typeface="Cambria Math" panose="02040503050406030204" pitchFamily="18" charset="0"/>
                            <a:ea typeface="楷体_GB2312" pitchFamily="49" charset="-122"/>
                          </a:rPr>
                        </m:ctrlPr>
                      </m:sSubPr>
                      <m:e>
                        <m:r>
                          <a:rPr lang="en-US" altLang="zh-CN" b="0" i="1" dirty="0" smtClean="0">
                            <a:latin typeface="Cambria Math" panose="02040503050406030204" pitchFamily="18" charset="0"/>
                            <a:ea typeface="楷体_GB2312" pitchFamily="49" charset="-122"/>
                          </a:rPr>
                          <m:t>𝐸</m:t>
                        </m:r>
                      </m:e>
                      <m:sub>
                        <m:r>
                          <a:rPr lang="en-US" altLang="zh-CN" b="0" i="1" dirty="0" smtClean="0">
                            <a:latin typeface="Cambria Math" panose="02040503050406030204" pitchFamily="18" charset="0"/>
                            <a:ea typeface="楷体_GB2312" pitchFamily="49" charset="-122"/>
                          </a:rPr>
                          <m:t>1</m:t>
                        </m:r>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𝑛</m:t>
                            </m:r>
                          </m:e>
                          <m:sup>
                            <m:r>
                              <a:rPr lang="en-US" altLang="zh-CN" b="0" i="1" dirty="0" smtClean="0">
                                <a:latin typeface="Cambria Math" panose="02040503050406030204" pitchFamily="18" charset="0"/>
                                <a:ea typeface="楷体_GB2312" pitchFamily="49" charset="-122"/>
                              </a:rPr>
                              <m:t>′</m:t>
                            </m:r>
                          </m:sup>
                        </m:sSup>
                      </m:sub>
                    </m:sSub>
                    <m:r>
                      <a:rPr lang="en-US" altLang="zh-CN" b="0" i="1" dirty="0" smtClean="0">
                        <a:latin typeface="Cambria Math" panose="02040503050406030204" pitchFamily="18" charset="0"/>
                        <a:ea typeface="楷体_GB2312" pitchFamily="49" charset="-122"/>
                      </a:rPr>
                      <m:t>=</m:t>
                    </m:r>
                    <m:f>
                      <m:fPr>
                        <m:ctrlPr>
                          <a:rPr lang="en-US" altLang="zh-CN" b="0" i="1" dirty="0" smtClean="0">
                            <a:latin typeface="Cambria Math" panose="02040503050406030204" pitchFamily="18" charset="0"/>
                            <a:ea typeface="楷体_GB2312" pitchFamily="49" charset="-122"/>
                          </a:rPr>
                        </m:ctrlPr>
                      </m:fPr>
                      <m:num>
                        <m:sSub>
                          <m:sSubPr>
                            <m:ctrlPr>
                              <a:rPr lang="en-US" altLang="zh-CN" b="0" i="1" dirty="0" smtClean="0">
                                <a:latin typeface="Cambria Math" panose="02040503050406030204" pitchFamily="18" charset="0"/>
                                <a:ea typeface="楷体_GB2312" pitchFamily="49" charset="-122"/>
                              </a:rPr>
                            </m:ctrlPr>
                          </m:sSubPr>
                          <m:e>
                            <m:r>
                              <a:rPr lang="en-US" altLang="zh-CN" b="0" i="1" dirty="0" smtClean="0">
                                <a:latin typeface="Cambria Math" panose="02040503050406030204" pitchFamily="18" charset="0"/>
                                <a:ea typeface="楷体_GB2312" pitchFamily="49" charset="-122"/>
                              </a:rPr>
                              <m:t>𝐸</m:t>
                            </m:r>
                          </m:e>
                          <m:sub>
                            <m:r>
                              <a:rPr lang="en-US" altLang="zh-CN" b="0" i="1" dirty="0" smtClean="0">
                                <a:latin typeface="Cambria Math" panose="02040503050406030204" pitchFamily="18" charset="0"/>
                                <a:ea typeface="楷体_GB2312" pitchFamily="49" charset="-122"/>
                              </a:rPr>
                              <m:t>1</m:t>
                            </m:r>
                          </m:sub>
                        </m:sSub>
                      </m:num>
                      <m:den>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𝑛</m:t>
                            </m:r>
                          </m:e>
                          <m:sup>
                            <m:r>
                              <a:rPr lang="en-US" altLang="zh-CN" b="0" i="1" dirty="0" smtClean="0">
                                <a:latin typeface="Cambria Math" panose="02040503050406030204" pitchFamily="18" charset="0"/>
                                <a:ea typeface="楷体_GB2312" pitchFamily="49" charset="-122"/>
                              </a:rPr>
                              <m:t>2</m:t>
                            </m:r>
                          </m:sup>
                        </m:sSup>
                      </m:den>
                    </m:f>
                    <m:r>
                      <a:rPr lang="en-US" altLang="zh-CN" b="0" i="1" dirty="0" smtClean="0">
                        <a:latin typeface="Cambria Math" panose="02040503050406030204" pitchFamily="18" charset="0"/>
                        <a:ea typeface="楷体_GB2312" pitchFamily="49" charset="-122"/>
                      </a:rPr>
                      <m:t>−</m:t>
                    </m:r>
                    <m:sSub>
                      <m:sSubPr>
                        <m:ctrlPr>
                          <a:rPr lang="en-US" altLang="zh-CN" b="0" i="1" dirty="0" smtClean="0">
                            <a:latin typeface="Cambria Math" panose="02040503050406030204" pitchFamily="18" charset="0"/>
                            <a:ea typeface="楷体_GB2312" pitchFamily="49" charset="-122"/>
                          </a:rPr>
                        </m:ctrlPr>
                      </m:sSubPr>
                      <m:e>
                        <m:r>
                          <a:rPr lang="en-US" altLang="zh-CN" b="0" i="1" dirty="0" smtClean="0">
                            <a:latin typeface="Cambria Math" panose="02040503050406030204" pitchFamily="18" charset="0"/>
                            <a:ea typeface="楷体_GB2312" pitchFamily="49" charset="-122"/>
                          </a:rPr>
                          <m:t>𝐸</m:t>
                        </m:r>
                      </m:e>
                      <m:sub>
                        <m:r>
                          <a:rPr lang="en-US" altLang="zh-CN" b="0" i="1" dirty="0" smtClean="0">
                            <a:latin typeface="Cambria Math" panose="02040503050406030204" pitchFamily="18" charset="0"/>
                            <a:ea typeface="楷体_GB2312" pitchFamily="49" charset="-122"/>
                          </a:rPr>
                          <m:t>1</m:t>
                        </m:r>
                      </m:sub>
                    </m:sSub>
                    <m:r>
                      <a:rPr lang="en-US" altLang="zh-CN" b="0" i="1" dirty="0" smtClean="0">
                        <a:latin typeface="Cambria Math" panose="02040503050406030204" pitchFamily="18" charset="0"/>
                        <a:ea typeface="楷体_GB2312" pitchFamily="49" charset="-122"/>
                      </a:rPr>
                      <m:t>=</m:t>
                    </m:r>
                    <m:f>
                      <m:fPr>
                        <m:ctrlPr>
                          <a:rPr lang="en-US" altLang="zh-CN" b="0" i="1" dirty="0" smtClean="0">
                            <a:latin typeface="Cambria Math" panose="02040503050406030204" pitchFamily="18" charset="0"/>
                            <a:ea typeface="楷体_GB2312" pitchFamily="49" charset="-122"/>
                          </a:rPr>
                        </m:ctrlPr>
                      </m:fPr>
                      <m:num>
                        <m:r>
                          <a:rPr lang="en-US" altLang="zh-CN" b="0" i="1" dirty="0" smtClean="0">
                            <a:latin typeface="Cambria Math" panose="02040503050406030204" pitchFamily="18" charset="0"/>
                            <a:ea typeface="楷体_GB2312" pitchFamily="49" charset="-122"/>
                          </a:rPr>
                          <m:t>13.6</m:t>
                        </m:r>
                        <m:d>
                          <m:dPr>
                            <m:ctrlPr>
                              <a:rPr lang="en-US" altLang="zh-CN" b="0" i="1" dirty="0" smtClean="0">
                                <a:latin typeface="Cambria Math" panose="02040503050406030204" pitchFamily="18" charset="0"/>
                                <a:ea typeface="楷体_GB2312" pitchFamily="49" charset="-122"/>
                              </a:rPr>
                            </m:ctrlPr>
                          </m:dPr>
                          <m:e>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𝑛</m:t>
                                </m:r>
                              </m:e>
                              <m:sup>
                                <m:r>
                                  <a:rPr lang="en-US" altLang="zh-CN" b="0" i="1" dirty="0" smtClean="0">
                                    <a:latin typeface="Cambria Math" panose="02040503050406030204" pitchFamily="18" charset="0"/>
                                    <a:ea typeface="楷体_GB2312" pitchFamily="49" charset="-122"/>
                                  </a:rPr>
                                  <m:t>2</m:t>
                                </m:r>
                              </m:sup>
                            </m:sSup>
                            <m:r>
                              <a:rPr lang="en-US" altLang="zh-CN" b="0" i="1" dirty="0" smtClean="0">
                                <a:latin typeface="Cambria Math" panose="02040503050406030204" pitchFamily="18" charset="0"/>
                                <a:ea typeface="楷体_GB2312" pitchFamily="49" charset="-122"/>
                              </a:rPr>
                              <m:t>−1</m:t>
                            </m:r>
                          </m:e>
                        </m:d>
                      </m:num>
                      <m:den>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𝑛</m:t>
                            </m:r>
                          </m:e>
                          <m:sup>
                            <m:r>
                              <a:rPr lang="en-US" altLang="zh-CN" b="0" i="1" dirty="0" smtClean="0">
                                <a:latin typeface="Cambria Math" panose="02040503050406030204" pitchFamily="18" charset="0"/>
                                <a:ea typeface="楷体_GB2312" pitchFamily="49" charset="-122"/>
                              </a:rPr>
                              <m:t>2</m:t>
                            </m:r>
                          </m:sup>
                        </m:sSup>
                      </m:den>
                    </m:f>
                  </m:oMath>
                </a14:m>
                <a:endParaRPr lang="en-US" altLang="zh-CN" dirty="0">
                  <a:latin typeface="Times New Roman" panose="02020603050405020304" pitchFamily="18" charset="0"/>
                  <a:ea typeface="楷体_GB2312" pitchFamily="49" charset="-122"/>
                </a:endParaRPr>
              </a:p>
            </p:txBody>
          </p:sp>
        </mc:Choice>
        <mc:Fallback xmlns="">
          <p:sp>
            <p:nvSpPr>
              <p:cNvPr id="41986" name="Rectangle 4"/>
              <p:cNvSpPr>
                <a:spLocks noRot="1" noChangeAspect="1" noMove="1" noResize="1" noEditPoints="1" noAdjustHandles="1" noChangeArrowheads="1" noChangeShapeType="1" noTextEdit="1"/>
              </p:cNvSpPr>
              <p:nvPr/>
            </p:nvSpPr>
            <p:spPr bwMode="auto">
              <a:xfrm>
                <a:off x="0" y="727623"/>
                <a:ext cx="9157518" cy="2037609"/>
              </a:xfrm>
              <a:prstGeom prst="rect">
                <a:avLst/>
              </a:prstGeom>
              <a:blipFill rotWithShape="0">
                <a:blip r:embed="rId2"/>
                <a:stretch>
                  <a:fillRect l="-999" t="-2687" b="-1194"/>
                </a:stretch>
              </a:blipFill>
              <a:ln>
                <a:noFill/>
              </a:ln>
              <a:effectLst/>
              <a:extLst>
                <a:ext uri="{909E8E84-426E-40DD-AFC4-6F175D3DCCD1}">
                  <a14:hiddenFill xmlns:a14="http://schemas.microsoft.com/office/drawing/2010/main" xmlns="">
                    <a:gradFill rotWithShape="1">
                      <a:gsLst>
                        <a:gs pos="0">
                          <a:srgbClr val="006A4E"/>
                        </a:gs>
                        <a:gs pos="100000">
                          <a:schemeClr val="accent1"/>
                        </a:gs>
                      </a:gsLst>
                      <a:lin ang="5400000" scaled="1"/>
                    </a:gra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41990" name="Group 46"/>
          <p:cNvGrpSpPr>
            <a:grpSpLocks/>
          </p:cNvGrpSpPr>
          <p:nvPr/>
        </p:nvGrpSpPr>
        <p:grpSpPr bwMode="auto">
          <a:xfrm>
            <a:off x="1115616" y="3140075"/>
            <a:ext cx="2482850" cy="2311400"/>
            <a:chOff x="476" y="2659"/>
            <a:chExt cx="1564" cy="1456"/>
          </a:xfrm>
        </p:grpSpPr>
        <p:sp>
          <p:nvSpPr>
            <p:cNvPr id="41991" name="Line 32"/>
            <p:cNvSpPr>
              <a:spLocks noChangeShapeType="1"/>
            </p:cNvSpPr>
            <p:nvPr/>
          </p:nvSpPr>
          <p:spPr bwMode="auto">
            <a:xfrm>
              <a:off x="680" y="4020"/>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2" name="Line 33"/>
            <p:cNvSpPr>
              <a:spLocks noChangeShapeType="1"/>
            </p:cNvSpPr>
            <p:nvPr/>
          </p:nvSpPr>
          <p:spPr bwMode="auto">
            <a:xfrm>
              <a:off x="657" y="3113"/>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3" name="Line 34"/>
            <p:cNvSpPr>
              <a:spLocks noChangeShapeType="1"/>
            </p:cNvSpPr>
            <p:nvPr/>
          </p:nvSpPr>
          <p:spPr bwMode="auto">
            <a:xfrm>
              <a:off x="680" y="3430"/>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4" name="Line 35"/>
            <p:cNvSpPr>
              <a:spLocks noChangeShapeType="1"/>
            </p:cNvSpPr>
            <p:nvPr/>
          </p:nvSpPr>
          <p:spPr bwMode="auto">
            <a:xfrm>
              <a:off x="680" y="2931"/>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5" name="Line 36"/>
            <p:cNvSpPr>
              <a:spLocks noChangeShapeType="1"/>
            </p:cNvSpPr>
            <p:nvPr/>
          </p:nvSpPr>
          <p:spPr bwMode="auto">
            <a:xfrm>
              <a:off x="680" y="2795"/>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6" name="Line 37"/>
            <p:cNvSpPr>
              <a:spLocks noChangeShapeType="1"/>
            </p:cNvSpPr>
            <p:nvPr/>
          </p:nvSpPr>
          <p:spPr bwMode="auto">
            <a:xfrm flipV="1">
              <a:off x="1020" y="3430"/>
              <a:ext cx="0" cy="59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7" name="Line 38"/>
            <p:cNvSpPr>
              <a:spLocks noChangeShapeType="1"/>
            </p:cNvSpPr>
            <p:nvPr/>
          </p:nvSpPr>
          <p:spPr bwMode="auto">
            <a:xfrm flipV="1">
              <a:off x="1247" y="3113"/>
              <a:ext cx="0" cy="907"/>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8" name="Line 39"/>
            <p:cNvSpPr>
              <a:spLocks noChangeShapeType="1"/>
            </p:cNvSpPr>
            <p:nvPr/>
          </p:nvSpPr>
          <p:spPr bwMode="auto">
            <a:xfrm flipV="1">
              <a:off x="1519" y="2931"/>
              <a:ext cx="0" cy="1089"/>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9" name="Line 40"/>
            <p:cNvSpPr>
              <a:spLocks noChangeShapeType="1"/>
            </p:cNvSpPr>
            <p:nvPr/>
          </p:nvSpPr>
          <p:spPr bwMode="auto">
            <a:xfrm flipV="1">
              <a:off x="1746" y="2795"/>
              <a:ext cx="0" cy="1225"/>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0" name="Text Box 41"/>
            <p:cNvSpPr txBox="1">
              <a:spLocks noChangeArrowheads="1"/>
            </p:cNvSpPr>
            <p:nvPr/>
          </p:nvSpPr>
          <p:spPr bwMode="auto">
            <a:xfrm>
              <a:off x="476" y="297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latin typeface="Times New Roman" panose="02020603050405020304" pitchFamily="18" charset="0"/>
                </a:rPr>
                <a:t>3</a:t>
              </a:r>
            </a:p>
          </p:txBody>
        </p:sp>
        <p:sp>
          <p:nvSpPr>
            <p:cNvPr id="42001" name="Text Box 42"/>
            <p:cNvSpPr txBox="1">
              <a:spLocks noChangeArrowheads="1"/>
            </p:cNvSpPr>
            <p:nvPr/>
          </p:nvSpPr>
          <p:spPr bwMode="auto">
            <a:xfrm>
              <a:off x="476" y="329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latin typeface="Times New Roman" panose="02020603050405020304" pitchFamily="18" charset="0"/>
                </a:rPr>
                <a:t>2</a:t>
              </a:r>
            </a:p>
          </p:txBody>
        </p:sp>
        <p:sp>
          <p:nvSpPr>
            <p:cNvPr id="42002" name="Text Box 43"/>
            <p:cNvSpPr txBox="1">
              <a:spLocks noChangeArrowheads="1"/>
            </p:cNvSpPr>
            <p:nvPr/>
          </p:nvSpPr>
          <p:spPr bwMode="auto">
            <a:xfrm>
              <a:off x="480" y="265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latin typeface="Times New Roman" panose="02020603050405020304" pitchFamily="18" charset="0"/>
                </a:rPr>
                <a:t>5</a:t>
              </a:r>
            </a:p>
          </p:txBody>
        </p:sp>
        <p:sp>
          <p:nvSpPr>
            <p:cNvPr id="42003" name="Text Box 44"/>
            <p:cNvSpPr txBox="1">
              <a:spLocks noChangeArrowheads="1"/>
            </p:cNvSpPr>
            <p:nvPr/>
          </p:nvSpPr>
          <p:spPr bwMode="auto">
            <a:xfrm>
              <a:off x="480" y="279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latin typeface="Times New Roman" panose="02020603050405020304" pitchFamily="18" charset="0"/>
                </a:rPr>
                <a:t>4</a:t>
              </a:r>
            </a:p>
          </p:txBody>
        </p:sp>
        <p:sp>
          <p:nvSpPr>
            <p:cNvPr id="42004" name="Text Box 45"/>
            <p:cNvSpPr txBox="1">
              <a:spLocks noChangeArrowheads="1"/>
            </p:cNvSpPr>
            <p:nvPr/>
          </p:nvSpPr>
          <p:spPr bwMode="auto">
            <a:xfrm>
              <a:off x="476" y="388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latin typeface="Times New Roman" panose="02020603050405020304" pitchFamily="18" charset="0"/>
                </a:rPr>
                <a:t>1</a:t>
              </a:r>
            </a:p>
          </p:txBody>
        </p:sp>
      </p:gr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230412" y="3019425"/>
                <a:ext cx="4662067" cy="2547937"/>
              </a:xfrm>
            </p:spPr>
            <p:txBody>
              <a:bodyPr>
                <a:noAutofit/>
              </a:bodyPr>
              <a:lstStyle/>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12</m:t>
                        </m:r>
                        <m:r>
                          <m:rPr>
                            <m:nor/>
                          </m:rPr>
                          <a:rPr lang="zh-CN" altLang="en-US" sz="2400" dirty="0"/>
                          <m:t> </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1240</m:t>
                        </m:r>
                      </m:num>
                      <m:den>
                        <m:r>
                          <a:rPr lang="en-US" altLang="zh-CN" sz="2400" b="0" i="1" smtClean="0">
                            <a:latin typeface="Cambria Math" panose="02040503050406030204" pitchFamily="18" charset="0"/>
                          </a:rPr>
                          <m:t>13.6</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4</m:t>
                        </m:r>
                      </m:num>
                      <m:den>
                        <m:r>
                          <a:rPr lang="en-US" altLang="zh-CN" sz="2400" b="0" i="1" smtClean="0">
                            <a:latin typeface="Cambria Math" panose="02040503050406030204" pitchFamily="18" charset="0"/>
                          </a:rPr>
                          <m:t>3</m:t>
                        </m:r>
                      </m:den>
                    </m:f>
                    <m:r>
                      <a:rPr lang="en-US" altLang="zh-CN" sz="2400" b="0" i="1" smtClean="0">
                        <a:latin typeface="Cambria Math" panose="02040503050406030204" pitchFamily="18" charset="0"/>
                      </a:rPr>
                      <m:t>=121.57</m:t>
                    </m:r>
                    <m:r>
                      <a:rPr lang="en-US" altLang="zh-CN" sz="2400" b="0" i="1" smtClean="0">
                        <a:latin typeface="Cambria Math" panose="02040503050406030204" pitchFamily="18" charset="0"/>
                      </a:rPr>
                      <m:t>𝑛𝑚</m:t>
                    </m:r>
                  </m:oMath>
                </a14:m>
                <a:endParaRPr lang="en-US" altLang="zh-CN" sz="2400" b="0" dirty="0" smtClean="0"/>
              </a:p>
              <a:p>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𝜆</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3</m:t>
                        </m:r>
                        <m:r>
                          <m:rPr>
                            <m:nor/>
                          </m:rPr>
                          <a:rPr lang="zh-CN" altLang="en-US" sz="2400" dirty="0"/>
                          <m:t> </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1240</m:t>
                        </m:r>
                      </m:num>
                      <m:den>
                        <m:r>
                          <a:rPr lang="en-US" altLang="zh-CN" sz="2400" i="1">
                            <a:latin typeface="Cambria Math" panose="02040503050406030204" pitchFamily="18" charset="0"/>
                          </a:rPr>
                          <m:t>13.6</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9</m:t>
                        </m:r>
                      </m:num>
                      <m:den>
                        <m:r>
                          <a:rPr lang="en-US" altLang="zh-CN" sz="2400" b="0" i="1" smtClean="0">
                            <a:latin typeface="Cambria Math" panose="02040503050406030204" pitchFamily="18" charset="0"/>
                          </a:rPr>
                          <m:t>8</m:t>
                        </m:r>
                      </m:den>
                    </m:f>
                    <m:r>
                      <a:rPr lang="en-US" altLang="zh-CN" sz="2400" i="1">
                        <a:latin typeface="Cambria Math" panose="02040503050406030204" pitchFamily="18" charset="0"/>
                      </a:rPr>
                      <m:t>=1</m:t>
                    </m:r>
                    <m:r>
                      <a:rPr lang="en-US" altLang="zh-CN" sz="2400" b="0" i="1" smtClean="0">
                        <a:latin typeface="Cambria Math" panose="02040503050406030204" pitchFamily="18" charset="0"/>
                      </a:rPr>
                      <m:t>02</m:t>
                    </m:r>
                    <m:r>
                      <a:rPr lang="en-US" altLang="zh-CN" sz="2400" i="1">
                        <a:latin typeface="Cambria Math" panose="02040503050406030204" pitchFamily="18" charset="0"/>
                      </a:rPr>
                      <m:t>.57</m:t>
                    </m:r>
                    <m:r>
                      <a:rPr lang="en-US" altLang="zh-CN" sz="2400" i="1">
                        <a:latin typeface="Cambria Math" panose="02040503050406030204" pitchFamily="18" charset="0"/>
                      </a:rPr>
                      <m:t>𝑛𝑚</m:t>
                    </m:r>
                  </m:oMath>
                </a14:m>
                <a:endParaRPr lang="zh-CN" altLang="en-US" sz="2400" dirty="0"/>
              </a:p>
              <a:p>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𝜆</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4</m:t>
                        </m:r>
                        <m:r>
                          <m:rPr>
                            <m:nor/>
                          </m:rPr>
                          <a:rPr lang="zh-CN" altLang="en-US" sz="2400" dirty="0"/>
                          <m:t> </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1240</m:t>
                        </m:r>
                      </m:num>
                      <m:den>
                        <m:r>
                          <a:rPr lang="en-US" altLang="zh-CN" sz="2400" i="1">
                            <a:latin typeface="Cambria Math" panose="02040503050406030204" pitchFamily="18" charset="0"/>
                          </a:rPr>
                          <m:t>13.6</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16</m:t>
                        </m:r>
                      </m:num>
                      <m:den>
                        <m:r>
                          <a:rPr lang="en-US" altLang="zh-CN" sz="2400" b="0" i="1" smtClean="0">
                            <a:latin typeface="Cambria Math" panose="02040503050406030204" pitchFamily="18" charset="0"/>
                          </a:rPr>
                          <m:t>15</m:t>
                        </m:r>
                      </m:den>
                    </m:f>
                    <m:r>
                      <a:rPr lang="en-US" altLang="zh-CN" sz="2400" i="1">
                        <a:latin typeface="Cambria Math" panose="02040503050406030204" pitchFamily="18" charset="0"/>
                      </a:rPr>
                      <m:t>=</m:t>
                    </m:r>
                    <m:r>
                      <a:rPr lang="en-US" altLang="zh-CN" sz="2400" b="0" i="1" smtClean="0">
                        <a:latin typeface="Cambria Math" panose="02040503050406030204" pitchFamily="18" charset="0"/>
                      </a:rPr>
                      <m:t>97.25</m:t>
                    </m:r>
                    <m:r>
                      <a:rPr lang="en-US" altLang="zh-CN" sz="2400" i="1">
                        <a:latin typeface="Cambria Math" panose="02040503050406030204" pitchFamily="18" charset="0"/>
                      </a:rPr>
                      <m:t>𝑛𝑚</m:t>
                    </m:r>
                  </m:oMath>
                </a14:m>
                <a:endParaRPr lang="zh-CN" altLang="en-US" sz="2400" dirty="0"/>
              </a:p>
              <a:p>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𝜆</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5</m:t>
                        </m:r>
                        <m:r>
                          <m:rPr>
                            <m:nor/>
                          </m:rPr>
                          <a:rPr lang="zh-CN" altLang="en-US" sz="2400" dirty="0"/>
                          <m:t> </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1240</m:t>
                        </m:r>
                      </m:num>
                      <m:den>
                        <m:r>
                          <a:rPr lang="en-US" altLang="zh-CN" sz="2400" i="1">
                            <a:latin typeface="Cambria Math" panose="02040503050406030204" pitchFamily="18" charset="0"/>
                          </a:rPr>
                          <m:t>13.6</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25</m:t>
                        </m:r>
                      </m:num>
                      <m:den>
                        <m:r>
                          <a:rPr lang="en-US" altLang="zh-CN" sz="2400" b="0" i="1" smtClean="0">
                            <a:latin typeface="Cambria Math" panose="02040503050406030204" pitchFamily="18" charset="0"/>
                          </a:rPr>
                          <m:t>24</m:t>
                        </m:r>
                      </m:den>
                    </m:f>
                    <m:r>
                      <a:rPr lang="en-US" altLang="zh-CN" sz="2400" i="1">
                        <a:latin typeface="Cambria Math" panose="02040503050406030204" pitchFamily="18" charset="0"/>
                      </a:rPr>
                      <m:t>=</m:t>
                    </m:r>
                    <m:r>
                      <a:rPr lang="en-US" altLang="zh-CN" sz="2400" b="0" i="1" smtClean="0">
                        <a:latin typeface="Cambria Math" panose="02040503050406030204" pitchFamily="18" charset="0"/>
                      </a:rPr>
                      <m:t>94.97</m:t>
                    </m:r>
                    <m:r>
                      <a:rPr lang="en-US" altLang="zh-CN" sz="2400" i="1">
                        <a:latin typeface="Cambria Math" panose="02040503050406030204" pitchFamily="18" charset="0"/>
                      </a:rPr>
                      <m:t>𝑛𝑚</m:t>
                    </m:r>
                  </m:oMath>
                </a14:m>
                <a:endParaRPr lang="en-US" altLang="zh-CN" sz="2400" dirty="0" smtClean="0"/>
              </a:p>
              <a:p>
                <a14:m>
                  <m:oMath xmlns:m="http://schemas.openxmlformats.org/officeDocument/2006/math">
                    <m:r>
                      <m:rPr>
                        <m:sty m:val="p"/>
                      </m:rPr>
                      <a:rPr lang="en-US" altLang="zh-CN" sz="2400" b="0" i="0" smtClean="0">
                        <a:latin typeface="Cambria Math" panose="02040503050406030204" pitchFamily="18" charset="0"/>
                      </a:rPr>
                      <m:t>Δ</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=±1</m:t>
                    </m:r>
                  </m:oMath>
                </a14:m>
                <a:endParaRPr lang="zh-CN" altLang="en-US" sz="2400" dirty="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sz="quarter" idx="2"/>
              </p:nvPr>
            </p:nvSpPr>
            <p:spPr>
              <a:xfrm>
                <a:off x="4230412" y="3019425"/>
                <a:ext cx="4662067" cy="2547937"/>
              </a:xfrm>
              <a:blipFill rotWithShape="0">
                <a:blip r:embed="rId3"/>
                <a:stretch>
                  <a:fillRect l="-1830" b="-248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895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Text Box 4"/>
          <p:cNvSpPr txBox="1">
            <a:spLocks noChangeArrowheads="1"/>
          </p:cNvSpPr>
          <p:nvPr/>
        </p:nvSpPr>
        <p:spPr bwMode="auto">
          <a:xfrm>
            <a:off x="684833" y="621507"/>
            <a:ext cx="95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a:t>
            </a:r>
          </a:p>
        </p:txBody>
      </p:sp>
      <p:graphicFrame>
        <p:nvGraphicFramePr>
          <p:cNvPr id="211973" name="Object 5"/>
          <p:cNvGraphicFramePr>
            <a:graphicFrameLocks noGrp="1" noChangeAspect="1"/>
          </p:cNvGraphicFramePr>
          <p:nvPr>
            <p:ph sz="half" idx="1"/>
            <p:extLst/>
          </p:nvPr>
        </p:nvGraphicFramePr>
        <p:xfrm>
          <a:off x="1043608" y="1124744"/>
          <a:ext cx="4175125" cy="1141413"/>
        </p:xfrm>
        <a:graphic>
          <a:graphicData uri="http://schemas.openxmlformats.org/presentationml/2006/ole">
            <mc:AlternateContent xmlns:mc="http://schemas.openxmlformats.org/markup-compatibility/2006">
              <mc:Choice xmlns:v="urn:schemas-microsoft-com:vml" Requires="v">
                <p:oleObj spid="_x0000_s16389" name="公式" r:id="rId3" imgW="1765300" imgH="482600" progId="Equation.3">
                  <p:embed/>
                </p:oleObj>
              </mc:Choice>
              <mc:Fallback>
                <p:oleObj name="公式" r:id="rId3" imgW="1765300" imgH="4826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124744"/>
                        <a:ext cx="4175125" cy="1141413"/>
                      </a:xfrm>
                      <a:prstGeom prst="rect">
                        <a:avLst/>
                      </a:prstGeom>
                      <a:noFill/>
                    </p:spPr>
                  </p:pic>
                </p:oleObj>
              </mc:Fallback>
            </mc:AlternateContent>
          </a:graphicData>
        </a:graphic>
      </p:graphicFrame>
      <p:pic>
        <p:nvPicPr>
          <p:cNvPr id="2" name="图片 1"/>
          <p:cNvPicPr>
            <a:picLocks noChangeAspect="1"/>
          </p:cNvPicPr>
          <p:nvPr/>
        </p:nvPicPr>
        <p:blipFill rotWithShape="1">
          <a:blip r:embed="rId5">
            <a:clrChange>
              <a:clrFrom>
                <a:srgbClr val="00FFFF"/>
              </a:clrFrom>
              <a:clrTo>
                <a:srgbClr val="00FFFF">
                  <a:alpha val="0"/>
                </a:srgbClr>
              </a:clrTo>
            </a:clrChange>
          </a:blip>
          <a:srcRect t="28074"/>
          <a:stretch/>
        </p:blipFill>
        <p:spPr>
          <a:xfrm>
            <a:off x="651782" y="3501157"/>
            <a:ext cx="7794680" cy="2398289"/>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1269817" y="2493045"/>
                <a:ext cx="2190280" cy="898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800" b="0" i="1" smtClean="0">
                              <a:latin typeface="Cambria Math" panose="02040503050406030204" pitchFamily="18" charset="0"/>
                            </a:rPr>
                          </m:ctrlPr>
                        </m:fPr>
                        <m:num>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𝑁</m:t>
                          </m:r>
                        </m:num>
                        <m:den>
                          <m:r>
                            <a:rPr lang="en-US" altLang="zh-CN" sz="2800" b="0" i="1" smtClean="0">
                              <a:latin typeface="Cambria Math" panose="02040503050406030204" pitchFamily="18" charset="0"/>
                            </a:rPr>
                            <m:t>𝑁</m:t>
                          </m:r>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𝑛𝑡</m:t>
                      </m:r>
                      <m:r>
                        <a:rPr lang="en-US" altLang="zh-CN" sz="2800" b="0" i="1" smtClean="0">
                          <a:latin typeface="Cambria Math" panose="02040503050406030204" pitchFamily="18" charset="0"/>
                        </a:rPr>
                        <m:t>𝜋</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𝑏</m:t>
                          </m:r>
                        </m:e>
                        <m:sup>
                          <m:r>
                            <a:rPr lang="en-US" altLang="zh-CN" sz="2800" b="0" i="1" smtClean="0">
                              <a:latin typeface="Cambria Math" panose="02040503050406030204" pitchFamily="18" charset="0"/>
                            </a:rPr>
                            <m:t>2</m:t>
                          </m:r>
                        </m:sup>
                      </m:sSup>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269817" y="2493045"/>
                <a:ext cx="2190280" cy="898964"/>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45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611188" y="1301750"/>
            <a:ext cx="8064500" cy="11874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CC6600"/>
                </a:solidFill>
                <a:latin typeface="Times New Roman" panose="02020603050405020304" pitchFamily="18" charset="0"/>
                <a:ea typeface="楷体_GB2312" pitchFamily="49" charset="-122"/>
              </a:rPr>
              <a:t>2-7</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试问哪种类氢离子的巴耳末系和赖曼系主线的波长差等于</a:t>
            </a:r>
            <a:r>
              <a:rPr lang="en-US" altLang="zh-CN" b="1" dirty="0">
                <a:latin typeface="Times New Roman" panose="02020603050405020304" pitchFamily="18" charset="0"/>
                <a:ea typeface="楷体_GB2312" pitchFamily="49" charset="-122"/>
              </a:rPr>
              <a:t>1337 Å </a:t>
            </a:r>
            <a:r>
              <a:rPr lang="zh-CN" altLang="en-US" b="1" dirty="0">
                <a:latin typeface="Times New Roman" panose="02020603050405020304" pitchFamily="18" charset="0"/>
                <a:ea typeface="楷体_GB2312" pitchFamily="49" charset="-122"/>
              </a:rPr>
              <a:t>？</a:t>
            </a:r>
          </a:p>
          <a:p>
            <a:pPr algn="l" eaLnBrk="1" hangingPunct="1"/>
            <a:r>
              <a:rPr lang="zh-CN" altLang="en-US" b="1" dirty="0">
                <a:latin typeface="Times New Roman" panose="02020603050405020304" pitchFamily="18" charset="0"/>
                <a:ea typeface="楷体_GB2312" pitchFamily="49" charset="-122"/>
              </a:rPr>
              <a:t>解：</a:t>
            </a:r>
          </a:p>
        </p:txBody>
      </p:sp>
      <mc:AlternateContent xmlns:mc="http://schemas.openxmlformats.org/markup-compatibility/2006" xmlns:a14="http://schemas.microsoft.com/office/drawing/2010/main">
        <mc:Choice Requires="a14">
          <p:sp>
            <p:nvSpPr>
              <p:cNvPr id="2" name="矩形 1"/>
              <p:cNvSpPr/>
              <p:nvPr/>
            </p:nvSpPr>
            <p:spPr>
              <a:xfrm>
                <a:off x="711970" y="2636912"/>
                <a:ext cx="8415212" cy="3207353"/>
              </a:xfrm>
              <a:prstGeom prst="rect">
                <a:avLst/>
              </a:prstGeom>
            </p:spPr>
            <p:txBody>
              <a:bodyPr wrap="square">
                <a:spAutoFit/>
              </a:bodyPr>
              <a:lstStyle/>
              <a:p>
                <a:pPr eaLnBrk="1" hangingPunct="1"/>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_GB2312" pitchFamily="49" charset="-122"/>
                            </a:rPr>
                          </m:ctrlPr>
                        </m:sSubPr>
                        <m:e>
                          <m:r>
                            <a:rPr lang="en-US" altLang="zh-CN" i="1">
                              <a:latin typeface="Cambria Math" panose="02040503050406030204" pitchFamily="18" charset="0"/>
                              <a:ea typeface="楷体_GB2312" pitchFamily="49" charset="-122"/>
                            </a:rPr>
                            <m:t>𝜆</m:t>
                          </m:r>
                        </m:e>
                        <m:sub>
                          <m:r>
                            <a:rPr lang="en-US" altLang="zh-CN" i="1">
                              <a:latin typeface="Cambria Math" panose="02040503050406030204" pitchFamily="18" charset="0"/>
                              <a:ea typeface="楷体_GB2312" pitchFamily="49" charset="-122"/>
                            </a:rPr>
                            <m:t>𝑛</m:t>
                          </m:r>
                          <m:sSup>
                            <m:sSupPr>
                              <m:ctrlPr>
                                <a:rPr lang="en-US" altLang="zh-CN" i="1">
                                  <a:latin typeface="Cambria Math" panose="02040503050406030204" pitchFamily="18" charset="0"/>
                                  <a:ea typeface="楷体_GB2312" pitchFamily="49" charset="-122"/>
                                </a:rPr>
                              </m:ctrlPr>
                            </m:sSupPr>
                            <m:e>
                              <m:r>
                                <a:rPr lang="en-US" altLang="zh-CN" i="1">
                                  <a:latin typeface="Cambria Math" panose="02040503050406030204" pitchFamily="18" charset="0"/>
                                  <a:ea typeface="楷体_GB2312" pitchFamily="49" charset="-122"/>
                                </a:rPr>
                                <m:t>𝑛</m:t>
                              </m:r>
                            </m:e>
                            <m:sup>
                              <m:r>
                                <a:rPr lang="en-US" altLang="zh-CN" i="1">
                                  <a:latin typeface="Cambria Math" panose="02040503050406030204" pitchFamily="18" charset="0"/>
                                  <a:ea typeface="楷体_GB2312" pitchFamily="49" charset="-122"/>
                                </a:rPr>
                                <m:t>′</m:t>
                              </m:r>
                            </m:sup>
                          </m:sSup>
                        </m:sub>
                      </m:sSub>
                      <m:r>
                        <a:rPr lang="en-US" altLang="zh-CN" i="1">
                          <a:latin typeface="Cambria Math" panose="02040503050406030204" pitchFamily="18" charset="0"/>
                          <a:ea typeface="楷体_GB2312" pitchFamily="49" charset="-122"/>
                        </a:rPr>
                        <m:t>=</m:t>
                      </m:r>
                      <m:f>
                        <m:fPr>
                          <m:ctrlPr>
                            <a:rPr lang="en-US" altLang="zh-CN" i="1">
                              <a:latin typeface="Cambria Math" panose="02040503050406030204" pitchFamily="18" charset="0"/>
                              <a:ea typeface="楷体_GB2312" pitchFamily="49" charset="-122"/>
                            </a:rPr>
                          </m:ctrlPr>
                        </m:fPr>
                        <m:num>
                          <m:r>
                            <a:rPr lang="en-US" altLang="zh-CN" i="1">
                              <a:latin typeface="Cambria Math" panose="02040503050406030204" pitchFamily="18" charset="0"/>
                              <a:ea typeface="楷体_GB2312" pitchFamily="49" charset="-122"/>
                            </a:rPr>
                            <m:t>h𝑐</m:t>
                          </m:r>
                        </m:num>
                        <m:den>
                          <m:r>
                            <m:rPr>
                              <m:sty m:val="p"/>
                            </m:rPr>
                            <a:rPr lang="en-US" altLang="zh-CN">
                              <a:latin typeface="Cambria Math" panose="02040503050406030204" pitchFamily="18" charset="0"/>
                              <a:ea typeface="楷体_GB2312" pitchFamily="49" charset="-122"/>
                            </a:rPr>
                            <m:t>Δ</m:t>
                          </m:r>
                          <m:sSub>
                            <m:sSubPr>
                              <m:ctrlPr>
                                <a:rPr lang="en-US" altLang="zh-CN" i="1">
                                  <a:latin typeface="Cambria Math" panose="02040503050406030204" pitchFamily="18" charset="0"/>
                                  <a:ea typeface="楷体_GB2312" pitchFamily="49" charset="-122"/>
                                </a:rPr>
                              </m:ctrlPr>
                            </m:sSubPr>
                            <m:e>
                              <m:r>
                                <a:rPr lang="en-US" altLang="zh-CN" i="1">
                                  <a:latin typeface="Cambria Math" panose="02040503050406030204" pitchFamily="18" charset="0"/>
                                  <a:ea typeface="楷体_GB2312" pitchFamily="49" charset="-122"/>
                                </a:rPr>
                                <m:t>𝐸</m:t>
                              </m:r>
                            </m:e>
                            <m:sub>
                              <m:r>
                                <a:rPr lang="en-US" altLang="zh-CN" i="1">
                                  <a:latin typeface="Cambria Math" panose="02040503050406030204" pitchFamily="18" charset="0"/>
                                  <a:ea typeface="楷体_GB2312" pitchFamily="49" charset="-122"/>
                                </a:rPr>
                                <m:t>𝑛</m:t>
                              </m:r>
                              <m:sSup>
                                <m:sSupPr>
                                  <m:ctrlPr>
                                    <a:rPr lang="en-US" altLang="zh-CN" i="1">
                                      <a:latin typeface="Cambria Math" panose="02040503050406030204" pitchFamily="18" charset="0"/>
                                      <a:ea typeface="楷体_GB2312" pitchFamily="49" charset="-122"/>
                                    </a:rPr>
                                  </m:ctrlPr>
                                </m:sSupPr>
                                <m:e>
                                  <m:r>
                                    <a:rPr lang="en-US" altLang="zh-CN" i="1">
                                      <a:latin typeface="Cambria Math" panose="02040503050406030204" pitchFamily="18" charset="0"/>
                                      <a:ea typeface="楷体_GB2312" pitchFamily="49" charset="-122"/>
                                    </a:rPr>
                                    <m:t>𝑛</m:t>
                                  </m:r>
                                </m:e>
                                <m:sup>
                                  <m:r>
                                    <a:rPr lang="en-US" altLang="zh-CN" i="1">
                                      <a:latin typeface="Cambria Math" panose="02040503050406030204" pitchFamily="18" charset="0"/>
                                      <a:ea typeface="楷体_GB2312" pitchFamily="49" charset="-122"/>
                                    </a:rPr>
                                    <m:t>′</m:t>
                                  </m:r>
                                </m:sup>
                              </m:sSup>
                            </m:sub>
                          </m:sSub>
                        </m:den>
                      </m:f>
                      <m:r>
                        <a:rPr lang="en-US" altLang="zh-CN" i="1">
                          <a:latin typeface="Cambria Math" panose="02040503050406030204" pitchFamily="18" charset="0"/>
                          <a:ea typeface="楷体_GB2312" pitchFamily="49" charset="-122"/>
                        </a:rPr>
                        <m:t>=</m:t>
                      </m:r>
                      <m:f>
                        <m:fPr>
                          <m:ctrlPr>
                            <a:rPr lang="en-US" altLang="zh-CN" i="1">
                              <a:latin typeface="Cambria Math" panose="02040503050406030204" pitchFamily="18" charset="0"/>
                              <a:ea typeface="楷体_GB2312" pitchFamily="49" charset="-122"/>
                            </a:rPr>
                          </m:ctrlPr>
                        </m:fPr>
                        <m:num>
                          <m:r>
                            <a:rPr lang="en-US" altLang="zh-CN" i="1">
                              <a:latin typeface="Cambria Math" panose="02040503050406030204" pitchFamily="18" charset="0"/>
                              <a:ea typeface="楷体_GB2312" pitchFamily="49" charset="-122"/>
                            </a:rPr>
                            <m:t>h𝑐</m:t>
                          </m:r>
                        </m:num>
                        <m:den>
                          <m:sSub>
                            <m:sSubPr>
                              <m:ctrlPr>
                                <a:rPr lang="en-US" altLang="zh-CN" i="1">
                                  <a:latin typeface="Cambria Math" panose="02040503050406030204" pitchFamily="18" charset="0"/>
                                  <a:ea typeface="楷体_GB2312" pitchFamily="49" charset="-122"/>
                                </a:rPr>
                              </m:ctrlPr>
                            </m:sSubPr>
                            <m:e>
                              <m:r>
                                <a:rPr lang="en-US" altLang="zh-CN" i="1">
                                  <a:latin typeface="Cambria Math" panose="02040503050406030204" pitchFamily="18" charset="0"/>
                                  <a:ea typeface="楷体_GB2312" pitchFamily="49" charset="-122"/>
                                </a:rPr>
                                <m:t>𝐸</m:t>
                              </m:r>
                            </m:e>
                            <m:sub>
                              <m:sSup>
                                <m:sSupPr>
                                  <m:ctrlPr>
                                    <a:rPr lang="en-US" altLang="zh-CN" i="1">
                                      <a:latin typeface="Cambria Math" panose="02040503050406030204" pitchFamily="18" charset="0"/>
                                      <a:ea typeface="楷体_GB2312" pitchFamily="49" charset="-122"/>
                                    </a:rPr>
                                  </m:ctrlPr>
                                </m:sSupPr>
                                <m:e>
                                  <m:r>
                                    <a:rPr lang="en-US" altLang="zh-CN" i="1">
                                      <a:latin typeface="Cambria Math" panose="02040503050406030204" pitchFamily="18" charset="0"/>
                                      <a:ea typeface="楷体_GB2312" pitchFamily="49" charset="-122"/>
                                    </a:rPr>
                                    <m:t>𝑛</m:t>
                                  </m:r>
                                </m:e>
                                <m:sup>
                                  <m:r>
                                    <a:rPr lang="en-US" altLang="zh-CN" i="1">
                                      <a:latin typeface="Cambria Math" panose="02040503050406030204" pitchFamily="18" charset="0"/>
                                      <a:ea typeface="楷体_GB2312" pitchFamily="49" charset="-122"/>
                                    </a:rPr>
                                    <m:t>′</m:t>
                                  </m:r>
                                </m:sup>
                              </m:sSup>
                            </m:sub>
                          </m:sSub>
                          <m:r>
                            <a:rPr lang="en-US" altLang="zh-CN" i="1">
                              <a:latin typeface="Cambria Math" panose="02040503050406030204" pitchFamily="18" charset="0"/>
                              <a:ea typeface="楷体_GB2312" pitchFamily="49" charset="-122"/>
                            </a:rPr>
                            <m:t>−</m:t>
                          </m:r>
                          <m:sSub>
                            <m:sSubPr>
                              <m:ctrlPr>
                                <a:rPr lang="en-US" altLang="zh-CN" i="1">
                                  <a:latin typeface="Cambria Math" panose="02040503050406030204" pitchFamily="18" charset="0"/>
                                  <a:ea typeface="楷体_GB2312" pitchFamily="49" charset="-122"/>
                                </a:rPr>
                              </m:ctrlPr>
                            </m:sSubPr>
                            <m:e>
                              <m:r>
                                <a:rPr lang="en-US" altLang="zh-CN" i="1">
                                  <a:latin typeface="Cambria Math" panose="02040503050406030204" pitchFamily="18" charset="0"/>
                                  <a:ea typeface="楷体_GB2312" pitchFamily="49" charset="-122"/>
                                </a:rPr>
                                <m:t>𝐸</m:t>
                              </m:r>
                            </m:e>
                            <m:sub>
                              <m:r>
                                <a:rPr lang="en-US" altLang="zh-CN" i="1">
                                  <a:latin typeface="Cambria Math" panose="02040503050406030204" pitchFamily="18" charset="0"/>
                                  <a:ea typeface="楷体_GB2312" pitchFamily="49" charset="-122"/>
                                </a:rPr>
                                <m:t>𝑛</m:t>
                              </m:r>
                            </m:sub>
                          </m:sSub>
                        </m:den>
                      </m:f>
                      <m:r>
                        <a:rPr lang="en-US" altLang="zh-CN" i="1" dirty="0">
                          <a:latin typeface="Cambria Math" panose="02040503050406030204" pitchFamily="18" charset="0"/>
                          <a:ea typeface="楷体_GB2312" pitchFamily="49" charset="-122"/>
                        </a:rPr>
                        <m:t>h𝑐</m:t>
                      </m:r>
                      <m:r>
                        <a:rPr lang="en-US" altLang="zh-CN" i="1" dirty="0">
                          <a:latin typeface="Cambria Math" panose="02040503050406030204" pitchFamily="18" charset="0"/>
                          <a:ea typeface="楷体_GB2312" pitchFamily="49" charset="-122"/>
                        </a:rPr>
                        <m:t>=1.24</m:t>
                      </m:r>
                      <m:r>
                        <a:rPr lang="en-US" altLang="zh-CN" i="1" dirty="0">
                          <a:latin typeface="Cambria Math" panose="02040503050406030204" pitchFamily="18" charset="0"/>
                          <a:ea typeface="楷体_GB2312" pitchFamily="49" charset="-122"/>
                        </a:rPr>
                        <m:t>𝑛𝑚</m:t>
                      </m:r>
                      <m:r>
                        <a:rPr lang="en-US" altLang="zh-CN" i="1" dirty="0">
                          <a:latin typeface="Cambria Math" panose="02040503050406030204" pitchFamily="18" charset="0"/>
                          <a:ea typeface="楷体_GB2312" pitchFamily="49" charset="-122"/>
                        </a:rPr>
                        <m:t>⋅</m:t>
                      </m:r>
                      <m:r>
                        <a:rPr lang="en-US" altLang="zh-CN" i="1" dirty="0">
                          <a:latin typeface="Cambria Math" panose="02040503050406030204" pitchFamily="18" charset="0"/>
                          <a:ea typeface="楷体_GB2312" pitchFamily="49" charset="-122"/>
                        </a:rPr>
                        <m:t>𝐾𝑒𝑉</m:t>
                      </m:r>
                      <m:r>
                        <a:rPr lang="en-US" altLang="zh-CN" dirty="0">
                          <a:latin typeface="Cambria Math" panose="02040503050406030204" pitchFamily="18" charset="0"/>
                          <a:ea typeface="楷体_GB2312" pitchFamily="49" charset="-122"/>
                        </a:rPr>
                        <m:t>, </m:t>
                      </m:r>
                      <m:sSub>
                        <m:sSubPr>
                          <m:ctrlPr>
                            <a:rPr lang="en-US" altLang="zh-CN" i="1" dirty="0">
                              <a:latin typeface="Cambria Math" panose="02040503050406030204" pitchFamily="18" charset="0"/>
                              <a:ea typeface="楷体_GB2312" pitchFamily="49" charset="-122"/>
                            </a:rPr>
                          </m:ctrlPr>
                        </m:sSubPr>
                        <m:e>
                          <m:r>
                            <m:rPr>
                              <m:sty m:val="p"/>
                            </m:rPr>
                            <a:rPr lang="en-US" altLang="zh-CN" dirty="0">
                              <a:latin typeface="Cambria Math" panose="02040503050406030204" pitchFamily="18" charset="0"/>
                              <a:ea typeface="楷体_GB2312" pitchFamily="49" charset="-122"/>
                            </a:rPr>
                            <m:t>E</m:t>
                          </m:r>
                        </m:e>
                        <m:sub>
                          <m:r>
                            <a:rPr lang="en-US" altLang="zh-CN" dirty="0">
                              <a:latin typeface="Cambria Math" panose="02040503050406030204" pitchFamily="18" charset="0"/>
                              <a:ea typeface="楷体_GB2312" pitchFamily="49" charset="-122"/>
                            </a:rPr>
                            <m:t>1</m:t>
                          </m:r>
                        </m:sub>
                      </m:sSub>
                      <m:r>
                        <a:rPr lang="en-US" altLang="zh-CN" dirty="0">
                          <a:latin typeface="Cambria Math" panose="02040503050406030204" pitchFamily="18" charset="0"/>
                          <a:ea typeface="楷体_GB2312" pitchFamily="49" charset="-122"/>
                        </a:rPr>
                        <m:t>=−13.6</m:t>
                      </m:r>
                      <m:sSup>
                        <m:sSupPr>
                          <m:ctrlPr>
                            <a:rPr lang="en-US" altLang="zh-CN" b="0" i="1" dirty="0" smtClean="0">
                              <a:latin typeface="Cambria Math" panose="02040503050406030204" pitchFamily="18" charset="0"/>
                              <a:ea typeface="楷体_GB2312" pitchFamily="49" charset="-122"/>
                            </a:rPr>
                          </m:ctrlPr>
                        </m:sSupPr>
                        <m:e>
                          <m:r>
                            <m:rPr>
                              <m:sty m:val="p"/>
                            </m:rPr>
                            <a:rPr lang="en-US" altLang="zh-CN" b="0" i="0" dirty="0" smtClean="0">
                              <a:latin typeface="Cambria Math" panose="02040503050406030204" pitchFamily="18" charset="0"/>
                              <a:ea typeface="楷体_GB2312" pitchFamily="49" charset="-122"/>
                            </a:rPr>
                            <m:t>Z</m:t>
                          </m:r>
                        </m:e>
                        <m:sup>
                          <m:r>
                            <a:rPr lang="en-US" altLang="zh-CN" b="0" i="0" dirty="0" smtClean="0">
                              <a:latin typeface="Cambria Math" panose="02040503050406030204" pitchFamily="18" charset="0"/>
                              <a:ea typeface="楷体_GB2312" pitchFamily="49" charset="-122"/>
                            </a:rPr>
                            <m:t>2</m:t>
                          </m:r>
                        </m:sup>
                      </m:sSup>
                      <m:r>
                        <m:rPr>
                          <m:sty m:val="p"/>
                        </m:rPr>
                        <a:rPr lang="en-US" altLang="zh-CN" dirty="0">
                          <a:latin typeface="Cambria Math" panose="02040503050406030204" pitchFamily="18" charset="0"/>
                          <a:ea typeface="楷体_GB2312" pitchFamily="49" charset="-122"/>
                        </a:rPr>
                        <m:t>eV</m:t>
                      </m:r>
                    </m:oMath>
                  </m:oMathPara>
                </a14:m>
                <a:endParaRPr lang="en-US" altLang="zh-CN" dirty="0">
                  <a:latin typeface="Times New Roman" panose="02020603050405020304" pitchFamily="18" charset="0"/>
                  <a:ea typeface="楷体_GB2312" pitchFamily="49" charset="-122"/>
                </a:endParaRPr>
              </a:p>
              <a:p>
                <a:pPr eaLnBrk="1" hangingPunct="1"/>
                <a:r>
                  <a:rPr lang="en-US" altLang="zh-CN" i="0" dirty="0" smtClean="0">
                    <a:latin typeface="+mj-lt"/>
                    <a:ea typeface="楷体_GB2312" pitchFamily="49" charset="-122"/>
                  </a:rPr>
                  <a:t>L</a:t>
                </a:r>
                <a:r>
                  <a:rPr lang="en-US" altLang="zh-CN" b="0" i="0" dirty="0" smtClean="0">
                    <a:latin typeface="+mj-lt"/>
                    <a:ea typeface="Cambria Math" panose="02040503050406030204" pitchFamily="18" charset="0"/>
                  </a:rPr>
                  <a:t>yman</a:t>
                </a:r>
                <a:r>
                  <a:rPr lang="zh-CN" altLang="en-US" b="0" i="0" dirty="0" smtClean="0">
                    <a:latin typeface="+mj-lt"/>
                    <a:ea typeface="Cambria Math" panose="02040503050406030204" pitchFamily="18" charset="0"/>
                  </a:rPr>
                  <a:t>主线</a:t>
                </a:r>
                <a:r>
                  <a:rPr lang="en-US" altLang="zh-CN" b="0" i="0" dirty="0" smtClean="0">
                    <a:latin typeface="+mj-lt"/>
                    <a:ea typeface="Cambria Math" panose="02040503050406030204" pitchFamily="18" charset="0"/>
                  </a:rPr>
                  <a:t>:</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 </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r>
                      <m:rPr>
                        <m:sty m:val="p"/>
                      </m:rPr>
                      <a:rPr lang="en-US" altLang="zh-CN" dirty="0">
                        <a:latin typeface="Cambria Math" panose="02040503050406030204" pitchFamily="18" charset="0"/>
                        <a:ea typeface="楷体_GB2312" pitchFamily="49" charset="-122"/>
                      </a:rPr>
                      <m:t>Δ</m:t>
                    </m:r>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1</m:t>
                        </m:r>
                        <m:r>
                          <a:rPr lang="en-US" altLang="zh-CN" b="0" i="1" dirty="0" smtClean="0">
                            <a:latin typeface="Cambria Math" panose="02040503050406030204" pitchFamily="18" charset="0"/>
                            <a:ea typeface="楷体_GB2312" pitchFamily="49" charset="-122"/>
                          </a:rPr>
                          <m:t>2</m:t>
                        </m:r>
                      </m:sub>
                    </m:sSub>
                    <m:r>
                      <a:rPr lang="en-US" altLang="zh-CN" i="1" dirty="0">
                        <a:latin typeface="Cambria Math" panose="02040503050406030204" pitchFamily="18" charset="0"/>
                        <a:ea typeface="楷体_GB2312" pitchFamily="49" charset="-122"/>
                      </a:rPr>
                      <m:t>=</m:t>
                    </m:r>
                    <m:f>
                      <m:fPr>
                        <m:ctrlPr>
                          <a:rPr lang="en-US" altLang="zh-CN" i="1" dirty="0">
                            <a:latin typeface="Cambria Math" panose="02040503050406030204" pitchFamily="18" charset="0"/>
                            <a:ea typeface="楷体_GB2312" pitchFamily="49" charset="-122"/>
                          </a:rPr>
                        </m:ctrlPr>
                      </m:fPr>
                      <m:num>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1</m:t>
                            </m:r>
                          </m:sub>
                        </m:sSub>
                      </m:num>
                      <m:den>
                        <m:sSup>
                          <m:sSupPr>
                            <m:ctrlPr>
                              <a:rPr lang="en-US" altLang="zh-CN" i="1" dirty="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2</m:t>
                            </m:r>
                          </m:e>
                          <m:sup>
                            <m:r>
                              <a:rPr lang="en-US" altLang="zh-CN" i="1" dirty="0">
                                <a:latin typeface="Cambria Math" panose="02040503050406030204" pitchFamily="18" charset="0"/>
                                <a:ea typeface="楷体_GB2312" pitchFamily="49" charset="-122"/>
                              </a:rPr>
                              <m:t>2</m:t>
                            </m:r>
                          </m:sup>
                        </m:sSup>
                      </m:den>
                    </m:f>
                    <m:r>
                      <a:rPr lang="en-US" altLang="zh-CN" i="1" dirty="0">
                        <a:latin typeface="Cambria Math" panose="02040503050406030204" pitchFamily="18" charset="0"/>
                        <a:ea typeface="楷体_GB2312" pitchFamily="49" charset="-122"/>
                      </a:rPr>
                      <m:t>−</m:t>
                    </m:r>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1</m:t>
                        </m:r>
                      </m:sub>
                    </m:sSub>
                    <m:r>
                      <a:rPr lang="en-US" altLang="zh-CN" i="1" dirty="0">
                        <a:latin typeface="Cambria Math" panose="02040503050406030204" pitchFamily="18" charset="0"/>
                        <a:ea typeface="楷体_GB2312" pitchFamily="49" charset="-122"/>
                      </a:rPr>
                      <m:t>=</m:t>
                    </m:r>
                    <m:f>
                      <m:fPr>
                        <m:ctrlPr>
                          <a:rPr lang="en-US" altLang="zh-CN" i="1" dirty="0">
                            <a:latin typeface="Cambria Math" panose="02040503050406030204" pitchFamily="18" charset="0"/>
                            <a:ea typeface="楷体_GB2312" pitchFamily="49" charset="-122"/>
                          </a:rPr>
                        </m:ctrlPr>
                      </m:fPr>
                      <m:num>
                        <m:r>
                          <a:rPr lang="en-US" altLang="zh-CN" i="1" dirty="0">
                            <a:latin typeface="Cambria Math" panose="02040503050406030204" pitchFamily="18" charset="0"/>
                            <a:ea typeface="楷体_GB2312" pitchFamily="49" charset="-122"/>
                          </a:rPr>
                          <m:t>13.6</m:t>
                        </m:r>
                        <m:r>
                          <a:rPr lang="en-US" altLang="zh-CN" b="0" i="1" dirty="0" smtClean="0">
                            <a:latin typeface="Cambria Math" panose="02040503050406030204" pitchFamily="18" charset="0"/>
                            <a:ea typeface="楷体_GB2312" pitchFamily="49" charset="-122"/>
                          </a:rPr>
                          <m:t>×3</m:t>
                        </m:r>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𝑍</m:t>
                            </m:r>
                          </m:e>
                          <m:sup>
                            <m:r>
                              <a:rPr lang="en-US" altLang="zh-CN" b="0" i="1" dirty="0" smtClean="0">
                                <a:latin typeface="Cambria Math" panose="02040503050406030204" pitchFamily="18" charset="0"/>
                                <a:ea typeface="楷体_GB2312" pitchFamily="49" charset="-122"/>
                              </a:rPr>
                              <m:t>2</m:t>
                            </m:r>
                          </m:sup>
                        </m:sSup>
                        <m:r>
                          <a:rPr lang="en-US" altLang="zh-CN" b="0" i="1" dirty="0" smtClean="0">
                            <a:latin typeface="Cambria Math" panose="02040503050406030204" pitchFamily="18" charset="0"/>
                            <a:ea typeface="楷体_GB2312" pitchFamily="49" charset="-122"/>
                          </a:rPr>
                          <m:t>𝑒𝑉</m:t>
                        </m:r>
                      </m:num>
                      <m:den>
                        <m:r>
                          <a:rPr lang="en-US" altLang="zh-CN" b="0" i="1" dirty="0" smtClean="0">
                            <a:latin typeface="Cambria Math" panose="02040503050406030204" pitchFamily="18" charset="0"/>
                            <a:ea typeface="楷体_GB2312" pitchFamily="49" charset="-122"/>
                          </a:rPr>
                          <m:t>4</m:t>
                        </m:r>
                      </m:den>
                    </m:f>
                  </m:oMath>
                </a14:m>
                <a:endParaRPr lang="en-US" altLang="zh-CN" dirty="0" smtClean="0">
                  <a:latin typeface="Times New Roman" panose="02020603050405020304" pitchFamily="18" charset="0"/>
                  <a:ea typeface="楷体_GB2312" pitchFamily="49" charset="-122"/>
                </a:endParaRPr>
              </a:p>
              <a:p>
                <a:pPr eaLnBrk="1" hangingPunct="1"/>
                <a:r>
                  <a:rPr lang="en-US" altLang="zh-CN" dirty="0" err="1" smtClean="0">
                    <a:ea typeface="楷体_GB2312" pitchFamily="49" charset="-122"/>
                  </a:rPr>
                  <a:t>Balmer</a:t>
                </a:r>
                <a:r>
                  <a:rPr lang="zh-CN" altLang="en-US" dirty="0" smtClean="0">
                    <a:ea typeface="Cambria Math" panose="02040503050406030204" pitchFamily="18" charset="0"/>
                  </a:rPr>
                  <a:t>主线</a:t>
                </a:r>
                <a:r>
                  <a:rPr lang="en-US" altLang="zh-CN" dirty="0">
                    <a:ea typeface="Cambria Math" panose="02040503050406030204" pitchFamily="18" charset="0"/>
                  </a:rPr>
                  <a:t>:</a:t>
                </a:r>
                <a14:m>
                  <m:oMath xmlns:m="http://schemas.openxmlformats.org/officeDocument/2006/math">
                    <m:r>
                      <a:rPr lang="en-US" altLang="zh-CN">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 </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′=3，</m:t>
                    </m:r>
                    <m:r>
                      <m:rPr>
                        <m:sty m:val="p"/>
                      </m:rPr>
                      <a:rPr lang="en-US" altLang="zh-CN" dirty="0">
                        <a:latin typeface="Cambria Math" panose="02040503050406030204" pitchFamily="18" charset="0"/>
                        <a:ea typeface="楷体_GB2312" pitchFamily="49" charset="-122"/>
                      </a:rPr>
                      <m:t>Δ</m:t>
                    </m:r>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2</m:t>
                        </m:r>
                        <m:r>
                          <a:rPr lang="en-US" altLang="zh-CN" b="0" i="1" dirty="0" smtClean="0">
                            <a:latin typeface="Cambria Math" panose="02040503050406030204" pitchFamily="18" charset="0"/>
                            <a:ea typeface="楷体_GB2312" pitchFamily="49" charset="-122"/>
                          </a:rPr>
                          <m:t>3</m:t>
                        </m:r>
                      </m:sub>
                    </m:sSub>
                    <m:r>
                      <a:rPr lang="en-US" altLang="zh-CN" i="1" dirty="0">
                        <a:latin typeface="Cambria Math" panose="02040503050406030204" pitchFamily="18" charset="0"/>
                        <a:ea typeface="楷体_GB2312" pitchFamily="49" charset="-122"/>
                      </a:rPr>
                      <m:t>=</m:t>
                    </m:r>
                    <m:f>
                      <m:fPr>
                        <m:ctrlPr>
                          <a:rPr lang="en-US" altLang="zh-CN" i="1" dirty="0">
                            <a:latin typeface="Cambria Math" panose="02040503050406030204" pitchFamily="18" charset="0"/>
                            <a:ea typeface="楷体_GB2312" pitchFamily="49" charset="-122"/>
                          </a:rPr>
                        </m:ctrlPr>
                      </m:fPr>
                      <m:num>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1</m:t>
                            </m:r>
                          </m:sub>
                        </m:sSub>
                      </m:num>
                      <m:den>
                        <m:sSup>
                          <m:sSupPr>
                            <m:ctrlPr>
                              <a:rPr lang="en-US" altLang="zh-CN" i="1" dirty="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3</m:t>
                            </m:r>
                          </m:e>
                          <m:sup>
                            <m:r>
                              <a:rPr lang="en-US" altLang="zh-CN" i="1" dirty="0">
                                <a:latin typeface="Cambria Math" panose="02040503050406030204" pitchFamily="18" charset="0"/>
                                <a:ea typeface="楷体_GB2312" pitchFamily="49" charset="-122"/>
                              </a:rPr>
                              <m:t>2</m:t>
                            </m:r>
                          </m:sup>
                        </m:sSup>
                      </m:den>
                    </m:f>
                    <m:r>
                      <a:rPr lang="en-US" altLang="zh-CN" i="1" dirty="0">
                        <a:latin typeface="Cambria Math" panose="02040503050406030204" pitchFamily="18" charset="0"/>
                        <a:ea typeface="楷体_GB2312" pitchFamily="49" charset="-122"/>
                      </a:rPr>
                      <m:t>−</m:t>
                    </m:r>
                    <m:f>
                      <m:fPr>
                        <m:ctrlPr>
                          <a:rPr lang="en-US" altLang="zh-CN" b="0" i="1" dirty="0" smtClean="0">
                            <a:latin typeface="Cambria Math" panose="02040503050406030204" pitchFamily="18" charset="0"/>
                            <a:ea typeface="楷体_GB2312" pitchFamily="49" charset="-122"/>
                          </a:rPr>
                        </m:ctrlPr>
                      </m:fPr>
                      <m:num>
                        <m:sSub>
                          <m:sSubPr>
                            <m:ctrlPr>
                              <a:rPr lang="en-US" altLang="zh-CN" i="1" dirty="0">
                                <a:latin typeface="Cambria Math" panose="02040503050406030204" pitchFamily="18" charset="0"/>
                                <a:ea typeface="楷体_GB2312" pitchFamily="49" charset="-122"/>
                              </a:rPr>
                            </m:ctrlPr>
                          </m:sSubPr>
                          <m:e>
                            <m:r>
                              <a:rPr lang="en-US" altLang="zh-CN" i="1" dirty="0">
                                <a:latin typeface="Cambria Math" panose="02040503050406030204" pitchFamily="18" charset="0"/>
                                <a:ea typeface="楷体_GB2312" pitchFamily="49" charset="-122"/>
                              </a:rPr>
                              <m:t>𝐸</m:t>
                            </m:r>
                          </m:e>
                          <m:sub>
                            <m:r>
                              <a:rPr lang="en-US" altLang="zh-CN" i="1" dirty="0">
                                <a:latin typeface="Cambria Math" panose="02040503050406030204" pitchFamily="18" charset="0"/>
                                <a:ea typeface="楷体_GB2312" pitchFamily="49" charset="-122"/>
                              </a:rPr>
                              <m:t>1</m:t>
                            </m:r>
                          </m:sub>
                        </m:sSub>
                      </m:num>
                      <m:den>
                        <m:sSup>
                          <m:sSupPr>
                            <m:ctrlPr>
                              <a:rPr lang="en-US" altLang="zh-CN" b="0" i="1" dirty="0" smtClean="0">
                                <a:latin typeface="Cambria Math" panose="02040503050406030204" pitchFamily="18" charset="0"/>
                                <a:ea typeface="楷体_GB2312" pitchFamily="49" charset="-122"/>
                              </a:rPr>
                            </m:ctrlPr>
                          </m:sSupPr>
                          <m:e>
                            <m:r>
                              <a:rPr lang="en-US" altLang="zh-CN" b="0" i="1" dirty="0" smtClean="0">
                                <a:latin typeface="Cambria Math" panose="02040503050406030204" pitchFamily="18" charset="0"/>
                                <a:ea typeface="楷体_GB2312" pitchFamily="49" charset="-122"/>
                              </a:rPr>
                              <m:t>2</m:t>
                            </m:r>
                          </m:e>
                          <m:sup>
                            <m:r>
                              <a:rPr lang="en-US" altLang="zh-CN" b="0" i="1" dirty="0" smtClean="0">
                                <a:latin typeface="Cambria Math" panose="02040503050406030204" pitchFamily="18" charset="0"/>
                                <a:ea typeface="楷体_GB2312" pitchFamily="49" charset="-122"/>
                              </a:rPr>
                              <m:t>2</m:t>
                            </m:r>
                          </m:sup>
                        </m:sSup>
                      </m:den>
                    </m:f>
                    <m:r>
                      <a:rPr lang="en-US" altLang="zh-CN" i="1" dirty="0">
                        <a:latin typeface="Cambria Math" panose="02040503050406030204" pitchFamily="18" charset="0"/>
                        <a:ea typeface="楷体_GB2312" pitchFamily="49" charset="-122"/>
                      </a:rPr>
                      <m:t>=</m:t>
                    </m:r>
                    <m:f>
                      <m:fPr>
                        <m:ctrlPr>
                          <a:rPr lang="en-US" altLang="zh-CN" i="1" dirty="0">
                            <a:latin typeface="Cambria Math" panose="02040503050406030204" pitchFamily="18" charset="0"/>
                            <a:ea typeface="楷体_GB2312" pitchFamily="49" charset="-122"/>
                          </a:rPr>
                        </m:ctrlPr>
                      </m:fPr>
                      <m:num>
                        <m:r>
                          <a:rPr lang="en-US" altLang="zh-CN" i="1" dirty="0">
                            <a:latin typeface="Cambria Math" panose="02040503050406030204" pitchFamily="18" charset="0"/>
                            <a:ea typeface="楷体_GB2312" pitchFamily="49" charset="-122"/>
                          </a:rPr>
                          <m:t>13.6×</m:t>
                        </m:r>
                        <m:r>
                          <a:rPr lang="en-US" altLang="zh-CN" b="0" i="1" dirty="0" smtClean="0">
                            <a:latin typeface="Cambria Math" panose="02040503050406030204" pitchFamily="18" charset="0"/>
                            <a:ea typeface="楷体_GB2312" pitchFamily="49" charset="-122"/>
                          </a:rPr>
                          <m:t>5</m:t>
                        </m:r>
                        <m:sSup>
                          <m:sSupPr>
                            <m:ctrlPr>
                              <a:rPr lang="en-US" altLang="zh-CN" i="1" dirty="0">
                                <a:latin typeface="Cambria Math" panose="02040503050406030204" pitchFamily="18" charset="0"/>
                                <a:ea typeface="楷体_GB2312" pitchFamily="49" charset="-122"/>
                              </a:rPr>
                            </m:ctrlPr>
                          </m:sSupPr>
                          <m:e>
                            <m:r>
                              <a:rPr lang="en-US" altLang="zh-CN" i="1" dirty="0">
                                <a:latin typeface="Cambria Math" panose="02040503050406030204" pitchFamily="18" charset="0"/>
                                <a:ea typeface="楷体_GB2312" pitchFamily="49" charset="-122"/>
                              </a:rPr>
                              <m:t>𝑍</m:t>
                            </m:r>
                          </m:e>
                          <m:sup>
                            <m:r>
                              <a:rPr lang="en-US" altLang="zh-CN" i="1" dirty="0">
                                <a:latin typeface="Cambria Math" panose="02040503050406030204" pitchFamily="18" charset="0"/>
                                <a:ea typeface="楷体_GB2312" pitchFamily="49" charset="-122"/>
                              </a:rPr>
                              <m:t>2</m:t>
                            </m:r>
                          </m:sup>
                        </m:sSup>
                        <m:r>
                          <a:rPr lang="en-US" altLang="zh-CN" b="0" i="1" dirty="0" smtClean="0">
                            <a:latin typeface="Cambria Math" panose="02040503050406030204" pitchFamily="18" charset="0"/>
                            <a:ea typeface="楷体_GB2312" pitchFamily="49" charset="-122"/>
                          </a:rPr>
                          <m:t>𝑒𝑉</m:t>
                        </m:r>
                      </m:num>
                      <m:den>
                        <m:r>
                          <a:rPr lang="en-US" altLang="zh-CN" b="0" i="1" dirty="0" smtClean="0">
                            <a:latin typeface="Cambria Math" panose="02040503050406030204" pitchFamily="18" charset="0"/>
                            <a:ea typeface="楷体_GB2312" pitchFamily="49" charset="-122"/>
                          </a:rPr>
                          <m:t>36</m:t>
                        </m:r>
                      </m:den>
                    </m:f>
                  </m:oMath>
                </a14:m>
                <a:endParaRPr lang="en-US" altLang="zh-CN" dirty="0" smtClean="0">
                  <a:latin typeface="Times New Roman" panose="02020603050405020304" pitchFamily="18" charset="0"/>
                  <a:ea typeface="楷体_GB2312" pitchFamily="49" charset="-122"/>
                </a:endParaRPr>
              </a:p>
              <a:p>
                <a:pPr eaLnBrk="1" hangingPunct="1"/>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楷体_GB2312" pitchFamily="49" charset="-122"/>
                            </a:rPr>
                          </m:ctrlPr>
                        </m:sSubPr>
                        <m:e>
                          <m:sSub>
                            <m:sSubPr>
                              <m:ctrlPr>
                                <a:rPr lang="en-US" altLang="zh-CN" b="0" i="1" smtClean="0">
                                  <a:latin typeface="Cambria Math" panose="02040503050406030204" pitchFamily="18" charset="0"/>
                                  <a:ea typeface="楷体_GB2312" pitchFamily="49" charset="-122"/>
                                </a:rPr>
                              </m:ctrlPr>
                            </m:sSubPr>
                            <m:e>
                              <m:r>
                                <a:rPr lang="en-US" altLang="zh-CN" b="0" i="1" smtClean="0">
                                  <a:latin typeface="Cambria Math" panose="02040503050406030204" pitchFamily="18" charset="0"/>
                                  <a:ea typeface="楷体_GB2312" pitchFamily="49" charset="-122"/>
                                </a:rPr>
                                <m:t>𝜆</m:t>
                              </m:r>
                            </m:e>
                            <m:sub>
                              <m:r>
                                <a:rPr lang="en-US" altLang="zh-CN" b="0" i="1" smtClean="0">
                                  <a:latin typeface="Cambria Math" panose="02040503050406030204" pitchFamily="18" charset="0"/>
                                  <a:ea typeface="楷体_GB2312" pitchFamily="49" charset="-122"/>
                                </a:rPr>
                                <m:t>12</m:t>
                              </m:r>
                            </m:sub>
                          </m:sSub>
                          <m:r>
                            <a:rPr lang="en-US" altLang="zh-CN" b="0" i="1" smtClean="0">
                              <a:latin typeface="Cambria Math" panose="02040503050406030204" pitchFamily="18" charset="0"/>
                              <a:ea typeface="楷体_GB2312" pitchFamily="49" charset="-122"/>
                            </a:rPr>
                            <m:t>−</m:t>
                          </m:r>
                          <m:r>
                            <a:rPr lang="en-US" altLang="zh-CN" b="0" i="1" smtClean="0">
                              <a:latin typeface="Cambria Math" panose="02040503050406030204" pitchFamily="18" charset="0"/>
                              <a:ea typeface="楷体_GB2312" pitchFamily="49" charset="-122"/>
                            </a:rPr>
                            <m:t>𝜆</m:t>
                          </m:r>
                        </m:e>
                        <m:sub>
                          <m:r>
                            <a:rPr lang="en-US" altLang="zh-CN" b="0" i="1" smtClean="0">
                              <a:latin typeface="Cambria Math" panose="02040503050406030204" pitchFamily="18" charset="0"/>
                              <a:ea typeface="楷体_GB2312" pitchFamily="49" charset="-122"/>
                            </a:rPr>
                            <m:t>23</m:t>
                          </m:r>
                        </m:sub>
                      </m:sSub>
                      <m:r>
                        <a:rPr lang="en-US" altLang="zh-CN" b="0" i="1" smtClean="0">
                          <a:latin typeface="Cambria Math" panose="02040503050406030204" pitchFamily="18" charset="0"/>
                          <a:ea typeface="楷体_GB2312" pitchFamily="49" charset="-122"/>
                        </a:rPr>
                        <m:t>=</m:t>
                      </m:r>
                      <m:f>
                        <m:fPr>
                          <m:ctrlPr>
                            <a:rPr lang="en-US" altLang="zh-CN" b="0" i="1" smtClean="0">
                              <a:latin typeface="Cambria Math" panose="02040503050406030204" pitchFamily="18" charset="0"/>
                              <a:ea typeface="楷体_GB2312" pitchFamily="49" charset="-122"/>
                            </a:rPr>
                          </m:ctrlPr>
                        </m:fPr>
                        <m:num>
                          <m:r>
                            <a:rPr lang="en-US" altLang="zh-CN" b="0" i="1" smtClean="0">
                              <a:latin typeface="Cambria Math" panose="02040503050406030204" pitchFamily="18" charset="0"/>
                              <a:ea typeface="楷体_GB2312" pitchFamily="49" charset="-122"/>
                            </a:rPr>
                            <m:t>1240</m:t>
                          </m:r>
                        </m:num>
                        <m:den>
                          <m:r>
                            <a:rPr lang="en-US" altLang="zh-CN" b="0" i="1" smtClean="0">
                              <a:latin typeface="Cambria Math" panose="02040503050406030204" pitchFamily="18" charset="0"/>
                              <a:ea typeface="楷体_GB2312" pitchFamily="49" charset="-122"/>
                            </a:rPr>
                            <m:t>13.6</m:t>
                          </m:r>
                          <m:sSup>
                            <m:sSupPr>
                              <m:ctrlPr>
                                <a:rPr lang="en-US" altLang="zh-CN" b="0" i="1" smtClean="0">
                                  <a:latin typeface="Cambria Math" panose="02040503050406030204" pitchFamily="18" charset="0"/>
                                  <a:ea typeface="楷体_GB2312" pitchFamily="49" charset="-122"/>
                                </a:rPr>
                              </m:ctrlPr>
                            </m:sSupPr>
                            <m:e>
                              <m:r>
                                <a:rPr lang="en-US" altLang="zh-CN" b="0" i="1" smtClean="0">
                                  <a:latin typeface="Cambria Math" panose="02040503050406030204" pitchFamily="18" charset="0"/>
                                  <a:ea typeface="楷体_GB2312" pitchFamily="49" charset="-122"/>
                                </a:rPr>
                                <m:t>𝑍</m:t>
                              </m:r>
                            </m:e>
                            <m:sup>
                              <m:r>
                                <a:rPr lang="en-US" altLang="zh-CN" b="0" i="1" smtClean="0">
                                  <a:latin typeface="Cambria Math" panose="02040503050406030204" pitchFamily="18" charset="0"/>
                                  <a:ea typeface="楷体_GB2312" pitchFamily="49" charset="-122"/>
                                </a:rPr>
                                <m:t>2</m:t>
                              </m:r>
                            </m:sup>
                          </m:sSup>
                        </m:den>
                      </m:f>
                      <m:d>
                        <m:dPr>
                          <m:ctrlPr>
                            <a:rPr lang="en-US" altLang="zh-CN" b="0" i="1" smtClean="0">
                              <a:latin typeface="Cambria Math" panose="02040503050406030204" pitchFamily="18" charset="0"/>
                              <a:ea typeface="楷体_GB2312" pitchFamily="49" charset="-122"/>
                            </a:rPr>
                          </m:ctrlPr>
                        </m:dPr>
                        <m:e>
                          <m:f>
                            <m:fPr>
                              <m:ctrlPr>
                                <a:rPr lang="en-US" altLang="zh-CN" i="1">
                                  <a:latin typeface="Cambria Math" panose="02040503050406030204" pitchFamily="18" charset="0"/>
                                  <a:ea typeface="楷体_GB2312" pitchFamily="49" charset="-122"/>
                                </a:rPr>
                              </m:ctrlPr>
                            </m:fPr>
                            <m:num>
                              <m:r>
                                <a:rPr lang="en-US" altLang="zh-CN" i="1">
                                  <a:latin typeface="Cambria Math" panose="02040503050406030204" pitchFamily="18" charset="0"/>
                                  <a:ea typeface="楷体_GB2312" pitchFamily="49" charset="-122"/>
                                </a:rPr>
                                <m:t>36</m:t>
                              </m:r>
                            </m:num>
                            <m:den>
                              <m:r>
                                <a:rPr lang="en-US" altLang="zh-CN" i="1">
                                  <a:latin typeface="Cambria Math" panose="02040503050406030204" pitchFamily="18" charset="0"/>
                                  <a:ea typeface="楷体_GB2312" pitchFamily="49" charset="-122"/>
                                </a:rPr>
                                <m:t>5</m:t>
                              </m:r>
                            </m:den>
                          </m:f>
                          <m:r>
                            <a:rPr lang="en-US" altLang="zh-CN" i="1">
                              <a:latin typeface="Cambria Math" panose="02040503050406030204" pitchFamily="18" charset="0"/>
                              <a:ea typeface="楷体_GB2312" pitchFamily="49" charset="-122"/>
                            </a:rPr>
                            <m:t>−</m:t>
                          </m:r>
                          <m:f>
                            <m:fPr>
                              <m:ctrlPr>
                                <a:rPr lang="en-US" altLang="zh-CN" b="0" i="1" smtClean="0">
                                  <a:latin typeface="Cambria Math" panose="02040503050406030204" pitchFamily="18" charset="0"/>
                                  <a:ea typeface="楷体_GB2312" pitchFamily="49" charset="-122"/>
                                </a:rPr>
                              </m:ctrlPr>
                            </m:fPr>
                            <m:num>
                              <m:r>
                                <a:rPr lang="en-US" altLang="zh-CN" b="0" i="1" smtClean="0">
                                  <a:latin typeface="Cambria Math" panose="02040503050406030204" pitchFamily="18" charset="0"/>
                                  <a:ea typeface="楷体_GB2312" pitchFamily="49" charset="-122"/>
                                </a:rPr>
                                <m:t>4</m:t>
                              </m:r>
                            </m:num>
                            <m:den>
                              <m:r>
                                <a:rPr lang="en-US" altLang="zh-CN" b="0" i="1" smtClean="0">
                                  <a:latin typeface="Cambria Math" panose="02040503050406030204" pitchFamily="18" charset="0"/>
                                  <a:ea typeface="楷体_GB2312" pitchFamily="49" charset="-122"/>
                                </a:rPr>
                                <m:t>3</m:t>
                              </m:r>
                            </m:den>
                          </m:f>
                        </m:e>
                      </m:d>
                      <m:r>
                        <a:rPr lang="en-US" altLang="zh-CN" b="0" i="1" smtClean="0">
                          <a:latin typeface="Cambria Math" panose="02040503050406030204" pitchFamily="18" charset="0"/>
                          <a:ea typeface="楷体_GB2312" pitchFamily="49" charset="-122"/>
                        </a:rPr>
                        <m:t>𝑛𝑚</m:t>
                      </m:r>
                      <m:r>
                        <a:rPr lang="en-US" altLang="zh-CN" b="0" i="1" smtClean="0">
                          <a:latin typeface="Cambria Math" panose="02040503050406030204" pitchFamily="18" charset="0"/>
                          <a:ea typeface="楷体_GB2312" pitchFamily="49" charset="-122"/>
                        </a:rPr>
                        <m:t>=133.7</m:t>
                      </m:r>
                      <m:r>
                        <a:rPr lang="en-US" altLang="zh-CN" b="0" i="1" smtClean="0">
                          <a:latin typeface="Cambria Math" panose="02040503050406030204" pitchFamily="18" charset="0"/>
                          <a:ea typeface="楷体_GB2312" pitchFamily="49" charset="-122"/>
                        </a:rPr>
                        <m:t>𝑛𝑚</m:t>
                      </m:r>
                    </m:oMath>
                  </m:oMathPara>
                </a14:m>
                <a:endParaRPr lang="en-US" altLang="zh-CN" b="0" dirty="0" smtClean="0">
                  <a:latin typeface="Times New Roman" panose="02020603050405020304" pitchFamily="18" charset="0"/>
                  <a:ea typeface="楷体_GB2312" pitchFamily="49" charset="-122"/>
                </a:endParaRPr>
              </a:p>
              <a:p>
                <a:pPr eaLnBrk="1" hangingPunct="1"/>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楷体_GB2312" pitchFamily="49" charset="-122"/>
                        </a:rPr>
                        <m:t>𝑍</m:t>
                      </m:r>
                      <m:r>
                        <a:rPr lang="en-US" altLang="zh-CN" i="1" dirty="0" smtClean="0">
                          <a:latin typeface="Cambria Math" panose="02040503050406030204" pitchFamily="18" charset="0"/>
                          <a:ea typeface="楷体_GB2312" pitchFamily="49" charset="-122"/>
                        </a:rPr>
                        <m:t>=2</m:t>
                      </m:r>
                    </m:oMath>
                  </m:oMathPara>
                </a14:m>
                <a:endParaRPr lang="en-US" altLang="zh-CN" dirty="0">
                  <a:latin typeface="Times New Roman" panose="02020603050405020304" pitchFamily="18" charset="0"/>
                  <a:ea typeface="楷体_GB2312" pitchFamily="49"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711970" y="2636912"/>
                <a:ext cx="8415212" cy="3207353"/>
              </a:xfrm>
              <a:prstGeom prst="rect">
                <a:avLst/>
              </a:prstGeom>
              <a:blipFill rotWithShape="0">
                <a:blip r:embed="rId2"/>
                <a:stretch>
                  <a:fillRect l="-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6615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736566" y="692696"/>
            <a:ext cx="7993063" cy="155257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CC6600"/>
                </a:solidFill>
                <a:latin typeface="Times New Roman" panose="02020603050405020304" pitchFamily="18" charset="0"/>
                <a:ea typeface="楷体_GB2312" pitchFamily="49" charset="-122"/>
              </a:rPr>
              <a:t>2-8</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一次电离的氦离子</a:t>
            </a:r>
            <a:r>
              <a:rPr lang="en-US" altLang="zh-CN" b="1" dirty="0">
                <a:latin typeface="Times New Roman" panose="02020603050405020304" pitchFamily="18" charset="0"/>
                <a:ea typeface="楷体_GB2312" pitchFamily="49" charset="-122"/>
              </a:rPr>
              <a:t>He</a:t>
            </a:r>
            <a:r>
              <a:rPr lang="en-US" altLang="zh-CN" b="1" baseline="30000"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从第一激发态向基态跃迁时所辐射的光子，能使处于基态的氢原子电离，从而放出电子，试求该电子的速度。</a:t>
            </a:r>
          </a:p>
          <a:p>
            <a:pPr algn="l" eaLnBrk="1" hangingPunct="1"/>
            <a:r>
              <a:rPr lang="zh-CN" altLang="en-US" b="1" dirty="0">
                <a:latin typeface="Times New Roman" panose="02020603050405020304" pitchFamily="18" charset="0"/>
                <a:ea typeface="楷体_GB2312" pitchFamily="49" charset="-122"/>
              </a:rPr>
              <a:t>解：</a:t>
            </a:r>
          </a:p>
        </p:txBody>
      </p:sp>
      <p:pic>
        <p:nvPicPr>
          <p:cNvPr id="2" name="图片 1"/>
          <p:cNvPicPr>
            <a:picLocks noChangeAspect="1"/>
          </p:cNvPicPr>
          <p:nvPr/>
        </p:nvPicPr>
        <p:blipFill rotWithShape="1">
          <a:blip r:embed="rId2"/>
          <a:srcRect b="25518"/>
          <a:stretch/>
        </p:blipFill>
        <p:spPr>
          <a:xfrm>
            <a:off x="880712" y="2245271"/>
            <a:ext cx="7704770" cy="2847894"/>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404381" y="5073693"/>
                <a:ext cx="8748713" cy="1196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𝑚</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2</m:t>
                                  </m:r>
                                </m:sup>
                              </m:sSup>
                            </m:den>
                          </m:f>
                        </m:e>
                      </m:rad>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i="1">
                                  <a:latin typeface="Cambria Math" panose="02040503050406030204" pitchFamily="18" charset="0"/>
                                </a:rPr>
                                <m:t>2×</m:t>
                              </m:r>
                              <m:r>
                                <a:rPr lang="en-US" altLang="zh-CN" b="0" i="1" smtClean="0">
                                  <a:latin typeface="Cambria Math" panose="02040503050406030204" pitchFamily="18" charset="0"/>
                                </a:rPr>
                                <m:t>27.2</m:t>
                              </m:r>
                              <m:r>
                                <a:rPr lang="en-US" altLang="zh-CN" b="0" i="1" smtClean="0">
                                  <a:latin typeface="Cambria Math" panose="02040503050406030204" pitchFamily="18" charset="0"/>
                                </a:rPr>
                                <m:t>𝑒𝑉</m:t>
                              </m:r>
                            </m:num>
                            <m:den>
                              <m:r>
                                <a:rPr lang="en-US" altLang="zh-CN" b="0" i="1" smtClean="0">
                                  <a:latin typeface="Cambria Math" panose="02040503050406030204" pitchFamily="18" charset="0"/>
                                </a:rPr>
                                <m:t>511</m:t>
                              </m:r>
                              <m:r>
                                <a:rPr lang="en-US" altLang="zh-CN" b="0" i="1" smtClean="0">
                                  <a:latin typeface="Cambria Math" panose="02040503050406030204" pitchFamily="18" charset="0"/>
                                </a:rPr>
                                <m:t>𝐾𝑒𝑉</m:t>
                              </m:r>
                              <m:r>
                                <a:rPr lang="en-US" altLang="zh-CN" b="0" i="1" smtClean="0">
                                  <a:latin typeface="Cambria Math" panose="02040503050406030204" pitchFamily="18" charset="0"/>
                                </a:rPr>
                                <m:t> </m:t>
                              </m:r>
                            </m:den>
                          </m:f>
                        </m:e>
                      </m:rad>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8</m:t>
                          </m:r>
                        </m:sup>
                      </m:sSup>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num>
                        <m:den>
                          <m:r>
                            <a:rPr lang="en-US" altLang="zh-CN" b="0" i="1" smtClean="0">
                              <a:latin typeface="Cambria Math" panose="02040503050406030204" pitchFamily="18" charset="0"/>
                            </a:rPr>
                            <m:t>𝑠</m:t>
                          </m:r>
                        </m:den>
                      </m:f>
                      <m:r>
                        <a:rPr lang="en-US" altLang="zh-CN" b="0" i="1" smtClean="0">
                          <a:latin typeface="Cambria Math" panose="02040503050406030204" pitchFamily="18" charset="0"/>
                        </a:rPr>
                        <m:t>=3.09×</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404381" y="5073693"/>
                <a:ext cx="8748713" cy="1196931"/>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026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468313" y="1230313"/>
            <a:ext cx="8351837" cy="19177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2-9</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电子偶素是由一个正电子和一个电子所组成的一种束缚系统，试求出：</a:t>
            </a:r>
            <a:r>
              <a:rPr lang="en-US" altLang="zh-CN" b="1">
                <a:latin typeface="Times New Roman" panose="02020603050405020304" pitchFamily="18" charset="0"/>
                <a:ea typeface="楷体_GB2312" pitchFamily="49" charset="-122"/>
              </a:rPr>
              <a:t>(1) </a:t>
            </a:r>
            <a:r>
              <a:rPr lang="zh-CN" altLang="en-US" b="1">
                <a:latin typeface="Times New Roman" panose="02020603050405020304" pitchFamily="18" charset="0"/>
                <a:ea typeface="楷体_GB2312" pitchFamily="49" charset="-122"/>
              </a:rPr>
              <a:t>基态时两电子之间的距离；</a:t>
            </a:r>
            <a:r>
              <a:rPr lang="en-US" altLang="zh-CN" b="1">
                <a:latin typeface="Times New Roman" panose="02020603050405020304" pitchFamily="18" charset="0"/>
                <a:ea typeface="楷体_GB2312" pitchFamily="49" charset="-122"/>
              </a:rPr>
              <a:t>(2) </a:t>
            </a:r>
            <a:r>
              <a:rPr lang="zh-CN" altLang="en-US" b="1">
                <a:latin typeface="Times New Roman" panose="02020603050405020304" pitchFamily="18" charset="0"/>
                <a:ea typeface="楷体_GB2312" pitchFamily="49" charset="-122"/>
              </a:rPr>
              <a:t>基态电子的电离能和由基态到第一激发态的激发能；</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由第一激发态退激到基态所放光子的波长。</a:t>
            </a:r>
          </a:p>
          <a:p>
            <a:pPr algn="l"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r>
              <a:rPr lang="en-US" altLang="zh-CN"/>
              <a:t> </a:t>
            </a:r>
          </a:p>
        </p:txBody>
      </p:sp>
      <p:graphicFrame>
        <p:nvGraphicFramePr>
          <p:cNvPr id="45059" name="Object 9"/>
          <p:cNvGraphicFramePr>
            <a:graphicFrameLocks noGrp="1" noChangeAspect="1"/>
          </p:cNvGraphicFramePr>
          <p:nvPr>
            <p:ph sz="half" idx="1"/>
            <p:extLst/>
          </p:nvPr>
        </p:nvGraphicFramePr>
        <p:xfrm>
          <a:off x="1943100" y="3176588"/>
          <a:ext cx="5116820" cy="2700684"/>
        </p:xfrm>
        <a:graphic>
          <a:graphicData uri="http://schemas.openxmlformats.org/presentationml/2006/ole">
            <mc:AlternateContent xmlns:mc="http://schemas.openxmlformats.org/markup-compatibility/2006">
              <mc:Choice xmlns:v="urn:schemas-microsoft-com:vml" Requires="v">
                <p:oleObj spid="_x0000_s54278" name="Equation" r:id="rId3" imgW="3416300" imgH="1803400" progId="Equation.DSMT4">
                  <p:embed/>
                </p:oleObj>
              </mc:Choice>
              <mc:Fallback>
                <p:oleObj name="Equation" r:id="rId3" imgW="3416300" imgH="18034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3176588"/>
                        <a:ext cx="5116820" cy="2700684"/>
                      </a:xfrm>
                      <a:prstGeom prst="rect">
                        <a:avLst/>
                      </a:prstGeom>
                      <a:solidFill>
                        <a:srgbClr val="CCFFFF"/>
                      </a:solidFill>
                    </p:spPr>
                  </p:pic>
                </p:oleObj>
              </mc:Fallback>
            </mc:AlternateContent>
          </a:graphicData>
        </a:graphic>
      </p:graphicFrame>
    </p:spTree>
    <p:extLst>
      <p:ext uri="{BB962C8B-B14F-4D97-AF65-F5344CB8AC3E}">
        <p14:creationId xmlns:p14="http://schemas.microsoft.com/office/powerpoint/2010/main" val="32188197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6"/>
          <p:cNvSpPr>
            <a:spLocks noChangeArrowheads="1"/>
          </p:cNvSpPr>
          <p:nvPr/>
        </p:nvSpPr>
        <p:spPr bwMode="auto">
          <a:xfrm>
            <a:off x="741363" y="1349375"/>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(2)</a:t>
            </a:r>
            <a:endParaRPr lang="zh-CN" altLang="en-US" b="1">
              <a:latin typeface="Times New Roman" panose="02020603050405020304" pitchFamily="18" charset="0"/>
            </a:endParaRPr>
          </a:p>
        </p:txBody>
      </p:sp>
      <p:sp>
        <p:nvSpPr>
          <p:cNvPr id="46084" name="Rectangle 7"/>
          <p:cNvSpPr>
            <a:spLocks noChangeArrowheads="1"/>
          </p:cNvSpPr>
          <p:nvPr/>
        </p:nvSpPr>
        <p:spPr bwMode="auto">
          <a:xfrm>
            <a:off x="827088" y="3284538"/>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(3)</a:t>
            </a:r>
            <a:endParaRPr lang="zh-CN" altLang="en-US" b="1">
              <a:latin typeface="Times New Roman" panose="02020603050405020304" pitchFamily="18" charset="0"/>
            </a:endParaRPr>
          </a:p>
        </p:txBody>
      </p:sp>
      <p:graphicFrame>
        <p:nvGraphicFramePr>
          <p:cNvPr id="46085" name="Object 8"/>
          <p:cNvGraphicFramePr>
            <a:graphicFrameLocks noGrp="1" noChangeAspect="1"/>
          </p:cNvGraphicFramePr>
          <p:nvPr>
            <p:ph/>
            <p:extLst/>
          </p:nvPr>
        </p:nvGraphicFramePr>
        <p:xfrm>
          <a:off x="1476375" y="3308350"/>
          <a:ext cx="4305300" cy="1030288"/>
        </p:xfrm>
        <a:graphic>
          <a:graphicData uri="http://schemas.openxmlformats.org/presentationml/2006/ole">
            <mc:AlternateContent xmlns:mc="http://schemas.openxmlformats.org/markup-compatibility/2006">
              <mc:Choice xmlns:v="urn:schemas-microsoft-com:vml" Requires="v">
                <p:oleObj spid="_x0000_s55302" name="Equation" r:id="rId3" imgW="2971800" imgH="711200" progId="Equation.DSMT4">
                  <p:embed/>
                </p:oleObj>
              </mc:Choice>
              <mc:Fallback>
                <p:oleObj name="Equation" r:id="rId3" imgW="2971800" imgH="7112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308350"/>
                        <a:ext cx="4305300" cy="1030288"/>
                      </a:xfrm>
                      <a:prstGeom prst="rect">
                        <a:avLst/>
                      </a:prstGeom>
                      <a:solidFill>
                        <a:srgbClr val="FFCC99">
                          <a:alpha val="50195"/>
                        </a:srgbClr>
                      </a:solidFill>
                    </p:spPr>
                  </p:pic>
                </p:oleObj>
              </mc:Fallback>
            </mc:AlternateContent>
          </a:graphicData>
        </a:graphic>
      </p:graphicFrame>
      <p:pic>
        <p:nvPicPr>
          <p:cNvPr id="2" name="图片 1"/>
          <p:cNvPicPr>
            <a:picLocks noChangeAspect="1"/>
          </p:cNvPicPr>
          <p:nvPr/>
        </p:nvPicPr>
        <p:blipFill rotWithShape="1">
          <a:blip r:embed="rId5"/>
          <a:srcRect l="12645" t="55153"/>
          <a:stretch/>
        </p:blipFill>
        <p:spPr>
          <a:xfrm>
            <a:off x="1476375" y="2348880"/>
            <a:ext cx="5969011" cy="826271"/>
          </a:xfrm>
          <a:prstGeom prst="rect">
            <a:avLst/>
          </a:prstGeom>
        </p:spPr>
      </p:pic>
      <p:pic>
        <p:nvPicPr>
          <p:cNvPr id="7" name="图片 6"/>
          <p:cNvPicPr>
            <a:picLocks noChangeAspect="1"/>
          </p:cNvPicPr>
          <p:nvPr/>
        </p:nvPicPr>
        <p:blipFill rotWithShape="1">
          <a:blip r:embed="rId5"/>
          <a:srcRect b="42945"/>
          <a:stretch/>
        </p:blipFill>
        <p:spPr>
          <a:xfrm>
            <a:off x="1476375" y="1297663"/>
            <a:ext cx="6833107" cy="1051217"/>
          </a:xfrm>
          <a:prstGeom prst="rect">
            <a:avLst/>
          </a:prstGeom>
        </p:spPr>
      </p:pic>
    </p:spTree>
    <p:extLst>
      <p:ext uri="{BB962C8B-B14F-4D97-AF65-F5344CB8AC3E}">
        <p14:creationId xmlns:p14="http://schemas.microsoft.com/office/powerpoint/2010/main" val="482842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611188" y="1230313"/>
            <a:ext cx="8064500" cy="228282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2-10 </a:t>
            </a:r>
            <a:r>
              <a:rPr lang="en-US" altLang="zh-CN" b="1">
                <a:latin typeface="Times New Roman" panose="02020603050405020304" pitchFamily="18" charset="0"/>
                <a:ea typeface="楷体_GB2312" pitchFamily="49" charset="-122"/>
              </a:rPr>
              <a:t> </a:t>
            </a:r>
            <a:r>
              <a:rPr lang="en-US" altLang="zh-CN" b="1" i="1">
                <a:latin typeface="Times New Roman" panose="02020603050405020304" pitchFamily="18" charset="0"/>
                <a:ea typeface="楷体_GB2312" pitchFamily="49" charset="-122"/>
              </a:rPr>
              <a:t>μ</a:t>
            </a:r>
            <a:r>
              <a:rPr lang="zh-CN" altLang="en-US" b="1" baseline="30000"/>
              <a:t>－</a:t>
            </a:r>
            <a:r>
              <a:rPr lang="zh-CN" altLang="en-US" b="1">
                <a:latin typeface="Times New Roman" panose="02020603050405020304" pitchFamily="18" charset="0"/>
                <a:ea typeface="楷体_GB2312" pitchFamily="49" charset="-122"/>
              </a:rPr>
              <a:t>子是一种基本粒子，除静止质量为电子质量的</a:t>
            </a:r>
            <a:r>
              <a:rPr lang="en-US" altLang="zh-CN" b="1">
                <a:latin typeface="Times New Roman" panose="02020603050405020304" pitchFamily="18" charset="0"/>
                <a:ea typeface="楷体_GB2312" pitchFamily="49" charset="-122"/>
              </a:rPr>
              <a:t>207</a:t>
            </a:r>
            <a:r>
              <a:rPr lang="zh-CN" altLang="en-US" b="1">
                <a:latin typeface="Times New Roman" panose="02020603050405020304" pitchFamily="18" charset="0"/>
                <a:ea typeface="楷体_GB2312" pitchFamily="49" charset="-122"/>
              </a:rPr>
              <a:t>倍外，其余性质与电子都一样。当它运动速度较慢时，被质子俘获形成</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子原子。试计算：</a:t>
            </a:r>
            <a:r>
              <a:rPr lang="en-US" altLang="zh-CN" b="1">
                <a:latin typeface="Times New Roman" panose="02020603050405020304" pitchFamily="18" charset="0"/>
                <a:ea typeface="楷体_GB2312" pitchFamily="49" charset="-122"/>
              </a:rPr>
              <a:t>(1)</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子原子的第一玻尔轨道半径；</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子原子的最低能量；</a:t>
            </a:r>
            <a:r>
              <a:rPr lang="en-US" altLang="zh-CN" b="1">
                <a:latin typeface="Times New Roman" panose="02020603050405020304" pitchFamily="18" charset="0"/>
                <a:ea typeface="楷体_GB2312" pitchFamily="49" charset="-122"/>
              </a:rPr>
              <a:t>(3)</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子原子赖曼线系中的最短波长。</a:t>
            </a:r>
          </a:p>
          <a:p>
            <a:pPr algn="l"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rPr>
              <a:t>(1)</a:t>
            </a:r>
            <a:endParaRPr lang="zh-CN" altLang="en-US" b="1">
              <a:latin typeface="Times New Roman" panose="02020603050405020304" pitchFamily="18" charset="0"/>
            </a:endParaRPr>
          </a:p>
        </p:txBody>
      </p:sp>
      <p:graphicFrame>
        <p:nvGraphicFramePr>
          <p:cNvPr id="47107" name="Object 5"/>
          <p:cNvGraphicFramePr>
            <a:graphicFrameLocks noGrp="1" noChangeAspect="1"/>
          </p:cNvGraphicFramePr>
          <p:nvPr>
            <p:ph/>
          </p:nvPr>
        </p:nvGraphicFramePr>
        <p:xfrm>
          <a:off x="1835150" y="3201988"/>
          <a:ext cx="5975350" cy="2997200"/>
        </p:xfrm>
        <a:graphic>
          <a:graphicData uri="http://schemas.openxmlformats.org/presentationml/2006/ole">
            <mc:AlternateContent xmlns:mc="http://schemas.openxmlformats.org/markup-compatibility/2006">
              <mc:Choice xmlns:v="urn:schemas-microsoft-com:vml" Requires="v">
                <p:oleObj spid="_x0000_s56326" name="Equation" r:id="rId3" imgW="3949700" imgH="1981200" progId="Equation.DSMT4">
                  <p:embed/>
                </p:oleObj>
              </mc:Choice>
              <mc:Fallback>
                <p:oleObj name="Equation" r:id="rId3" imgW="3949700" imgH="19812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201988"/>
                        <a:ext cx="5975350" cy="2997200"/>
                      </a:xfrm>
                      <a:prstGeom prst="rect">
                        <a:avLst/>
                      </a:prstGeom>
                      <a:solidFill>
                        <a:srgbClr val="CCFFFF"/>
                      </a:solidFill>
                    </p:spPr>
                  </p:pic>
                </p:oleObj>
              </mc:Fallback>
            </mc:AlternateContent>
          </a:graphicData>
        </a:graphic>
      </p:graphicFrame>
    </p:spTree>
    <p:extLst>
      <p:ext uri="{BB962C8B-B14F-4D97-AF65-F5344CB8AC3E}">
        <p14:creationId xmlns:p14="http://schemas.microsoft.com/office/powerpoint/2010/main" val="206924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884238" y="1349375"/>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(2)</a:t>
            </a:r>
            <a:endParaRPr lang="zh-CN" altLang="en-US" b="1">
              <a:latin typeface="Times New Roman" panose="02020603050405020304" pitchFamily="18" charset="0"/>
            </a:endParaRPr>
          </a:p>
        </p:txBody>
      </p:sp>
      <p:graphicFrame>
        <p:nvGraphicFramePr>
          <p:cNvPr id="48131" name="Object 5"/>
          <p:cNvGraphicFramePr>
            <a:graphicFrameLocks noGrp="1" noChangeAspect="1"/>
          </p:cNvGraphicFramePr>
          <p:nvPr>
            <p:ph sz="half" idx="1"/>
          </p:nvPr>
        </p:nvGraphicFramePr>
        <p:xfrm>
          <a:off x="1477963" y="1412875"/>
          <a:ext cx="6980237" cy="1516063"/>
        </p:xfrm>
        <a:graphic>
          <a:graphicData uri="http://schemas.openxmlformats.org/presentationml/2006/ole">
            <mc:AlternateContent xmlns:mc="http://schemas.openxmlformats.org/markup-compatibility/2006">
              <mc:Choice xmlns:v="urn:schemas-microsoft-com:vml" Requires="v">
                <p:oleObj spid="_x0000_s57354" name="Equation" r:id="rId3" imgW="5029200" imgH="1092200" progId="Equation.DSMT4">
                  <p:embed/>
                </p:oleObj>
              </mc:Choice>
              <mc:Fallback>
                <p:oleObj name="Equation" r:id="rId3" imgW="5029200" imgH="10922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963" y="1412875"/>
                        <a:ext cx="6980237" cy="1516063"/>
                      </a:xfrm>
                      <a:prstGeom prst="rect">
                        <a:avLst/>
                      </a:prstGeom>
                      <a:solidFill>
                        <a:srgbClr val="FF00FF">
                          <a:alpha val="50195"/>
                        </a:srgbClr>
                      </a:solidFill>
                    </p:spPr>
                  </p:pic>
                </p:oleObj>
              </mc:Fallback>
            </mc:AlternateContent>
          </a:graphicData>
        </a:graphic>
      </p:graphicFrame>
      <p:graphicFrame>
        <p:nvGraphicFramePr>
          <p:cNvPr id="48133" name="Object 8"/>
          <p:cNvGraphicFramePr>
            <a:graphicFrameLocks noGrp="1" noChangeAspect="1"/>
          </p:cNvGraphicFramePr>
          <p:nvPr>
            <p:ph sz="half" idx="2"/>
          </p:nvPr>
        </p:nvGraphicFramePr>
        <p:xfrm>
          <a:off x="1547813" y="3357563"/>
          <a:ext cx="4248150" cy="1138237"/>
        </p:xfrm>
        <a:graphic>
          <a:graphicData uri="http://schemas.openxmlformats.org/presentationml/2006/ole">
            <mc:AlternateContent xmlns:mc="http://schemas.openxmlformats.org/markup-compatibility/2006">
              <mc:Choice xmlns:v="urn:schemas-microsoft-com:vml" Requires="v">
                <p:oleObj spid="_x0000_s57355" name="Equation" r:id="rId5" imgW="2654300" imgH="711200" progId="Equation.DSMT4">
                  <p:embed/>
                </p:oleObj>
              </mc:Choice>
              <mc:Fallback>
                <p:oleObj name="Equation" r:id="rId5" imgW="2654300" imgH="71120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357563"/>
                        <a:ext cx="4248150" cy="1138237"/>
                      </a:xfrm>
                      <a:prstGeom prst="rect">
                        <a:avLst/>
                      </a:prstGeom>
                      <a:solidFill>
                        <a:srgbClr val="FFCC99">
                          <a:alpha val="50195"/>
                        </a:srgbClr>
                      </a:solidFill>
                    </p:spPr>
                  </p:pic>
                </p:oleObj>
              </mc:Fallback>
            </mc:AlternateContent>
          </a:graphicData>
        </a:graphic>
      </p:graphicFrame>
      <p:sp>
        <p:nvSpPr>
          <p:cNvPr id="48132" name="Rectangle 7"/>
          <p:cNvSpPr>
            <a:spLocks noChangeArrowheads="1"/>
          </p:cNvSpPr>
          <p:nvPr/>
        </p:nvSpPr>
        <p:spPr bwMode="auto">
          <a:xfrm>
            <a:off x="900113" y="3284538"/>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(3)</a:t>
            </a:r>
            <a:endParaRPr lang="zh-CN" altLang="en-US" b="1">
              <a:latin typeface="Times New Roman" panose="02020603050405020304" pitchFamily="18" charset="0"/>
            </a:endParaRPr>
          </a:p>
        </p:txBody>
      </p:sp>
    </p:spTree>
    <p:extLst>
      <p:ext uri="{BB962C8B-B14F-4D97-AF65-F5344CB8AC3E}">
        <p14:creationId xmlns:p14="http://schemas.microsoft.com/office/powerpoint/2010/main" val="19115390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539750" y="1268413"/>
            <a:ext cx="8207375" cy="155257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2-11</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巳知氢和重氢的里德伯常数之比为</a:t>
            </a:r>
            <a:r>
              <a:rPr lang="en-US" altLang="zh-CN" b="1">
                <a:latin typeface="Times New Roman" panose="02020603050405020304" pitchFamily="18" charset="0"/>
                <a:ea typeface="楷体_GB2312" pitchFamily="49" charset="-122"/>
              </a:rPr>
              <a:t>0.999728</a:t>
            </a:r>
            <a:r>
              <a:rPr lang="zh-CN" altLang="en-US" b="1">
                <a:latin typeface="Times New Roman" panose="02020603050405020304" pitchFamily="18" charset="0"/>
                <a:ea typeface="楷体_GB2312" pitchFamily="49" charset="-122"/>
              </a:rPr>
              <a:t>，而它们的核质量之比为</a:t>
            </a:r>
            <a:r>
              <a:rPr lang="en-US" altLang="zh-CN" b="1">
                <a:latin typeface="Times New Roman" panose="02020603050405020304" pitchFamily="18" charset="0"/>
                <a:ea typeface="楷体_GB2312" pitchFamily="49" charset="-122"/>
              </a:rPr>
              <a:t>m</a:t>
            </a:r>
            <a:r>
              <a:rPr lang="en-US" altLang="zh-CN" b="1" baseline="-25000">
                <a:latin typeface="Times New Roman" panose="02020603050405020304" pitchFamily="18" charset="0"/>
                <a:ea typeface="楷体_GB2312" pitchFamily="49" charset="-122"/>
              </a:rPr>
              <a:t>H</a:t>
            </a:r>
            <a:r>
              <a:rPr lang="en-US" altLang="zh-CN" b="1">
                <a:latin typeface="Times New Roman" panose="02020603050405020304" pitchFamily="18" charset="0"/>
                <a:ea typeface="楷体_GB2312" pitchFamily="49" charset="-122"/>
              </a:rPr>
              <a:t>/m</a:t>
            </a:r>
            <a:r>
              <a:rPr lang="en-US" altLang="zh-CN" b="1" baseline="-25000">
                <a:latin typeface="Times New Roman" panose="02020603050405020304" pitchFamily="18" charset="0"/>
                <a:ea typeface="楷体_GB2312" pitchFamily="49" charset="-122"/>
              </a:rPr>
              <a:t>D</a:t>
            </a:r>
            <a:r>
              <a:rPr lang="en-US" altLang="zh-CN" b="1">
                <a:latin typeface="Times New Roman" panose="02020603050405020304" pitchFamily="18" charset="0"/>
                <a:ea typeface="楷体_GB2312" pitchFamily="49" charset="-122"/>
              </a:rPr>
              <a:t>=0.50020</a:t>
            </a:r>
            <a:r>
              <a:rPr lang="zh-CN" altLang="en-US" b="1">
                <a:latin typeface="Times New Roman" panose="02020603050405020304" pitchFamily="18" charset="0"/>
                <a:ea typeface="楷体_GB2312" pitchFamily="49" charset="-122"/>
              </a:rPr>
              <a:t>，试计算质子质量与电子质量之比。</a:t>
            </a:r>
          </a:p>
          <a:p>
            <a:pPr algn="l" eaLnBrk="1" hangingPunct="1"/>
            <a:r>
              <a:rPr lang="zh-CN" altLang="en-US" b="1">
                <a:latin typeface="Times New Roman" panose="02020603050405020304" pitchFamily="18" charset="0"/>
                <a:ea typeface="楷体_GB2312" pitchFamily="49" charset="-122"/>
              </a:rPr>
              <a:t>解：</a:t>
            </a:r>
          </a:p>
        </p:txBody>
      </p:sp>
      <p:graphicFrame>
        <p:nvGraphicFramePr>
          <p:cNvPr id="49155" name="Object 5"/>
          <p:cNvGraphicFramePr>
            <a:graphicFrameLocks noGrp="1" noChangeAspect="1"/>
          </p:cNvGraphicFramePr>
          <p:nvPr>
            <p:ph/>
          </p:nvPr>
        </p:nvGraphicFramePr>
        <p:xfrm>
          <a:off x="1516063" y="2400300"/>
          <a:ext cx="7046912" cy="4457700"/>
        </p:xfrm>
        <a:graphic>
          <a:graphicData uri="http://schemas.openxmlformats.org/presentationml/2006/ole">
            <mc:AlternateContent xmlns:mc="http://schemas.openxmlformats.org/markup-compatibility/2006">
              <mc:Choice xmlns:v="urn:schemas-microsoft-com:vml" Requires="v">
                <p:oleObj spid="_x0000_s58374" name="公式" r:id="rId3" imgW="3352800" imgH="2120900" progId="Equation.3">
                  <p:embed/>
                </p:oleObj>
              </mc:Choice>
              <mc:Fallback>
                <p:oleObj name="公式" r:id="rId3" imgW="3352800" imgH="21209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063" y="2400300"/>
                        <a:ext cx="7046912" cy="4457700"/>
                      </a:xfrm>
                      <a:prstGeom prst="rect">
                        <a:avLst/>
                      </a:prstGeom>
                      <a:solidFill>
                        <a:srgbClr val="C0C0C0"/>
                      </a:solidFill>
                    </p:spPr>
                  </p:pic>
                </p:oleObj>
              </mc:Fallback>
            </mc:AlternateContent>
          </a:graphicData>
        </a:graphic>
      </p:graphicFrame>
    </p:spTree>
    <p:extLst>
      <p:ext uri="{BB962C8B-B14F-4D97-AF65-F5344CB8AC3E}">
        <p14:creationId xmlns:p14="http://schemas.microsoft.com/office/powerpoint/2010/main" val="16963558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323528" y="260648"/>
            <a:ext cx="8135938" cy="156966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CC6600"/>
                </a:solidFill>
                <a:latin typeface="Times New Roman" panose="02020603050405020304" pitchFamily="18" charset="0"/>
                <a:ea typeface="楷体_GB2312" pitchFamily="49" charset="-122"/>
              </a:rPr>
              <a:t>2-12 </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当静止的氢原子从第一激发态向基态跃迁放出一个光子时，</a:t>
            </a:r>
            <a:r>
              <a:rPr lang="en-US" altLang="zh-CN" b="1" dirty="0">
                <a:latin typeface="Times New Roman" panose="02020603050405020304" pitchFamily="18" charset="0"/>
                <a:ea typeface="楷体_GB2312" pitchFamily="49" charset="-122"/>
              </a:rPr>
              <a:t>(1) </a:t>
            </a:r>
            <a:r>
              <a:rPr lang="zh-CN" altLang="en-US" b="1" dirty="0">
                <a:latin typeface="Times New Roman" panose="02020603050405020304" pitchFamily="18" charset="0"/>
                <a:ea typeface="楷体_GB2312" pitchFamily="49" charset="-122"/>
              </a:rPr>
              <a:t>试求这个氢原子所获得的反冲速率为多大？</a:t>
            </a:r>
            <a:r>
              <a:rPr lang="en-US" altLang="zh-CN" b="1" dirty="0">
                <a:latin typeface="Times New Roman" panose="02020603050405020304" pitchFamily="18" charset="0"/>
                <a:ea typeface="楷体_GB2312" pitchFamily="49" charset="-122"/>
              </a:rPr>
              <a:t>(2) </a:t>
            </a:r>
            <a:r>
              <a:rPr lang="zh-CN" altLang="en-US" b="1" dirty="0">
                <a:latin typeface="Times New Roman" panose="02020603050405020304" pitchFamily="18" charset="0"/>
                <a:ea typeface="楷体_GB2312" pitchFamily="49" charset="-122"/>
              </a:rPr>
              <a:t>试估计氢原子的反冲能量与所发光子的能量之比。</a:t>
            </a:r>
          </a:p>
          <a:p>
            <a:pPr algn="l" eaLnBrk="1" hangingPunct="1"/>
            <a:r>
              <a:rPr lang="zh-CN" altLang="en-US" b="1" dirty="0">
                <a:latin typeface="Times New Roman" panose="02020603050405020304" pitchFamily="18" charset="0"/>
                <a:ea typeface="楷体_GB2312" pitchFamily="49" charset="-122"/>
              </a:rPr>
              <a:t>解</a:t>
            </a:r>
            <a:r>
              <a:rPr lang="en-US" altLang="zh-CN" b="1" dirty="0">
                <a:latin typeface="Times New Roman" panose="02020603050405020304" pitchFamily="18" charset="0"/>
                <a:ea typeface="楷体_GB2312" pitchFamily="49" charset="-122"/>
              </a:rPr>
              <a:t>: </a:t>
            </a:r>
            <a:r>
              <a:rPr lang="en-US" altLang="zh-CN" dirty="0" smtClean="0"/>
              <a:t> </a:t>
            </a:r>
            <a:endParaRPr lang="en-US" altLang="zh-CN" dirty="0"/>
          </a:p>
        </p:txBody>
      </p:sp>
      <p:pic>
        <p:nvPicPr>
          <p:cNvPr id="39" name="图片 38"/>
          <p:cNvPicPr>
            <a:picLocks noChangeAspect="1"/>
          </p:cNvPicPr>
          <p:nvPr/>
        </p:nvPicPr>
        <p:blipFill>
          <a:blip r:embed="rId2"/>
          <a:stretch>
            <a:fillRect/>
          </a:stretch>
        </p:blipFill>
        <p:spPr>
          <a:xfrm>
            <a:off x="827584" y="1340768"/>
            <a:ext cx="9001966" cy="5749310"/>
          </a:xfrm>
          <a:prstGeom prst="rect">
            <a:avLst/>
          </a:prstGeom>
        </p:spPr>
      </p:pic>
    </p:spTree>
    <p:extLst>
      <p:ext uri="{BB962C8B-B14F-4D97-AF65-F5344CB8AC3E}">
        <p14:creationId xmlns:p14="http://schemas.microsoft.com/office/powerpoint/2010/main" val="34545284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611188" y="1341438"/>
            <a:ext cx="7991475" cy="11874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2-13</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钠原子的基态为</a:t>
            </a:r>
            <a:r>
              <a:rPr lang="en-US" altLang="zh-CN" b="1">
                <a:latin typeface="Times New Roman" panose="02020603050405020304" pitchFamily="18" charset="0"/>
                <a:ea typeface="楷体_GB2312" pitchFamily="49" charset="-122"/>
              </a:rPr>
              <a:t>3S</a:t>
            </a:r>
            <a:r>
              <a:rPr lang="zh-CN" altLang="en-US" b="1">
                <a:latin typeface="Times New Roman" panose="02020603050405020304" pitchFamily="18" charset="0"/>
                <a:ea typeface="楷体_GB2312" pitchFamily="49" charset="-122"/>
              </a:rPr>
              <a:t>，试问钠原子从</a:t>
            </a:r>
            <a:r>
              <a:rPr lang="en-US" altLang="zh-CN" b="1">
                <a:latin typeface="Times New Roman" panose="02020603050405020304" pitchFamily="18" charset="0"/>
                <a:ea typeface="楷体_GB2312" pitchFamily="49" charset="-122"/>
              </a:rPr>
              <a:t>4P</a:t>
            </a:r>
            <a:r>
              <a:rPr lang="zh-CN" altLang="en-US" b="1">
                <a:latin typeface="Times New Roman" panose="02020603050405020304" pitchFamily="18" charset="0"/>
                <a:ea typeface="楷体_GB2312" pitchFamily="49" charset="-122"/>
              </a:rPr>
              <a:t>激发态向低能级跃迁时，可产生几条谱线（不考虑精细结构）？</a:t>
            </a:r>
          </a:p>
          <a:p>
            <a:pPr algn="l" eaLnBrk="1" hangingPunct="1"/>
            <a:r>
              <a:rPr lang="zh-CN" altLang="en-US" b="1">
                <a:latin typeface="Times New Roman" panose="02020603050405020304" pitchFamily="18" charset="0"/>
                <a:ea typeface="楷体_GB2312" pitchFamily="49" charset="-122"/>
              </a:rPr>
              <a:t>解：</a:t>
            </a:r>
          </a:p>
        </p:txBody>
      </p:sp>
      <p:grpSp>
        <p:nvGrpSpPr>
          <p:cNvPr id="386054" name="Group 6"/>
          <p:cNvGrpSpPr>
            <a:grpSpLocks/>
          </p:cNvGrpSpPr>
          <p:nvPr/>
        </p:nvGrpSpPr>
        <p:grpSpPr bwMode="auto">
          <a:xfrm>
            <a:off x="2268538" y="4868863"/>
            <a:ext cx="1817687" cy="1002148"/>
            <a:chOff x="3936" y="2897"/>
            <a:chExt cx="1208" cy="711"/>
          </a:xfrm>
        </p:grpSpPr>
        <p:graphicFrame>
          <p:nvGraphicFramePr>
            <p:cNvPr id="51228" name="Object 7"/>
            <p:cNvGraphicFramePr>
              <a:graphicFrameLocks noChangeAspect="1"/>
            </p:cNvGraphicFramePr>
            <p:nvPr/>
          </p:nvGraphicFramePr>
          <p:xfrm>
            <a:off x="3984" y="3272"/>
            <a:ext cx="1160" cy="336"/>
          </p:xfrm>
          <a:graphic>
            <a:graphicData uri="http://schemas.openxmlformats.org/presentationml/2006/ole">
              <mc:AlternateContent xmlns:mc="http://schemas.openxmlformats.org/markup-compatibility/2006">
                <mc:Choice xmlns:v="urn:schemas-microsoft-com:vml" Requires="v">
                  <p:oleObj spid="_x0000_s59422" name="Equation" r:id="rId3" imgW="838440" imgH="279360" progId="Equation.3">
                    <p:embed/>
                  </p:oleObj>
                </mc:Choice>
                <mc:Fallback>
                  <p:oleObj name="Equation" r:id="rId3" imgW="838440" imgH="279360"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3984" y="3272"/>
                          <a:ext cx="1160" cy="336"/>
                        </a:xfrm>
                        <a:prstGeom prst="rect">
                          <a:avLst/>
                        </a:prstGeom>
                        <a:noFill/>
                        <a:extLst>
                          <a:ext uri="{909E8E84-426E-40DD-AFC4-6F175D3DCCD1}">
                            <a14:hiddenFill xmlns:a14="http://schemas.microsoft.com/office/drawing/2010/main">
                              <a:solidFill>
                                <a:srgbClr val="0000CC"/>
                              </a:solidFill>
                            </a14:hiddenFill>
                          </a:ext>
                        </a:extLst>
                      </p:spPr>
                    </p:pic>
                  </p:oleObj>
                </mc:Fallback>
              </mc:AlternateContent>
            </a:graphicData>
          </a:graphic>
        </p:graphicFrame>
        <p:sp>
          <p:nvSpPr>
            <p:cNvPr id="51229" name="Rectangle 8"/>
            <p:cNvSpPr>
              <a:spLocks noChangeArrowheads="1"/>
            </p:cNvSpPr>
            <p:nvPr/>
          </p:nvSpPr>
          <p:spPr bwMode="auto">
            <a:xfrm>
              <a:off x="3936" y="2897"/>
              <a:ext cx="1200" cy="444"/>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a:solidFill>
                    <a:schemeClr val="hlink"/>
                  </a:solidFill>
                  <a:latin typeface="Times New Roman" panose="02020603050405020304" pitchFamily="18" charset="0"/>
                  <a:ea typeface="楷体_GB2312" pitchFamily="49" charset="-122"/>
                </a:rPr>
                <a:t>选择定则</a:t>
              </a:r>
            </a:p>
          </p:txBody>
        </p:sp>
      </p:grpSp>
      <p:grpSp>
        <p:nvGrpSpPr>
          <p:cNvPr id="386057" name="Group 9"/>
          <p:cNvGrpSpPr>
            <a:grpSpLocks/>
          </p:cNvGrpSpPr>
          <p:nvPr/>
        </p:nvGrpSpPr>
        <p:grpSpPr bwMode="auto">
          <a:xfrm>
            <a:off x="611188" y="2565400"/>
            <a:ext cx="3935412" cy="3762375"/>
            <a:chOff x="778" y="639"/>
            <a:chExt cx="3993" cy="3649"/>
          </a:xfrm>
        </p:grpSpPr>
        <p:sp>
          <p:nvSpPr>
            <p:cNvPr id="51212" name="Line 10"/>
            <p:cNvSpPr>
              <a:spLocks noChangeShapeType="1"/>
            </p:cNvSpPr>
            <p:nvPr/>
          </p:nvSpPr>
          <p:spPr bwMode="auto">
            <a:xfrm>
              <a:off x="1162" y="1623"/>
              <a:ext cx="1363" cy="698"/>
            </a:xfrm>
            <a:prstGeom prst="line">
              <a:avLst/>
            </a:prstGeom>
            <a:noFill/>
            <a:ln w="31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13" name="Line 11"/>
            <p:cNvSpPr>
              <a:spLocks noChangeShapeType="1"/>
            </p:cNvSpPr>
            <p:nvPr/>
          </p:nvSpPr>
          <p:spPr bwMode="auto">
            <a:xfrm flipH="1">
              <a:off x="2605" y="1296"/>
              <a:ext cx="1139" cy="1025"/>
            </a:xfrm>
            <a:prstGeom prst="line">
              <a:avLst/>
            </a:prstGeom>
            <a:noFill/>
            <a:ln w="31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14" name="Line 12"/>
            <p:cNvSpPr>
              <a:spLocks noChangeShapeType="1"/>
            </p:cNvSpPr>
            <p:nvPr/>
          </p:nvSpPr>
          <p:spPr bwMode="auto">
            <a:xfrm>
              <a:off x="793" y="4080"/>
              <a:ext cx="778"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5" name="Line 13"/>
            <p:cNvSpPr>
              <a:spLocks noChangeShapeType="1"/>
            </p:cNvSpPr>
            <p:nvPr/>
          </p:nvSpPr>
          <p:spPr bwMode="auto">
            <a:xfrm>
              <a:off x="778" y="1618"/>
              <a:ext cx="777"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6" name="Text Box 14"/>
            <p:cNvSpPr txBox="1">
              <a:spLocks noChangeArrowheads="1"/>
            </p:cNvSpPr>
            <p:nvPr/>
          </p:nvSpPr>
          <p:spPr bwMode="auto">
            <a:xfrm>
              <a:off x="4275" y="1102"/>
              <a:ext cx="496"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000000"/>
                  </a:solidFill>
                  <a:latin typeface="Times New Roman" panose="02020603050405020304" pitchFamily="18" charset="0"/>
                </a:rPr>
                <a:t>3</a:t>
              </a:r>
              <a:r>
                <a:rPr lang="en-US" altLang="en-US" b="1" i="1">
                  <a:solidFill>
                    <a:srgbClr val="000000"/>
                  </a:solidFill>
                  <a:latin typeface="Times New Roman" panose="02020603050405020304" pitchFamily="18" charset="0"/>
                </a:rPr>
                <a:t>d</a:t>
              </a:r>
              <a:endParaRPr lang="en-US" altLang="zh-CN" i="1">
                <a:solidFill>
                  <a:srgbClr val="000000"/>
                </a:solidFill>
                <a:latin typeface="Times New Roman" panose="02020603050405020304" pitchFamily="18" charset="0"/>
              </a:endParaRPr>
            </a:p>
          </p:txBody>
        </p:sp>
        <p:sp>
          <p:nvSpPr>
            <p:cNvPr id="51217" name="Text Box 15"/>
            <p:cNvSpPr txBox="1">
              <a:spLocks noChangeArrowheads="1"/>
            </p:cNvSpPr>
            <p:nvPr/>
          </p:nvSpPr>
          <p:spPr bwMode="auto">
            <a:xfrm>
              <a:off x="2970" y="2129"/>
              <a:ext cx="497"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000000"/>
                  </a:solidFill>
                  <a:latin typeface="Times New Roman" panose="02020603050405020304" pitchFamily="18" charset="0"/>
                </a:rPr>
                <a:t>3</a:t>
              </a:r>
              <a:r>
                <a:rPr lang="en-US" altLang="en-US" b="1" i="1">
                  <a:solidFill>
                    <a:srgbClr val="000000"/>
                  </a:solidFill>
                  <a:latin typeface="Times New Roman" panose="02020603050405020304" pitchFamily="18" charset="0"/>
                </a:rPr>
                <a:t>p</a:t>
              </a:r>
              <a:endParaRPr lang="en-US" altLang="zh-CN" i="1">
                <a:solidFill>
                  <a:srgbClr val="000000"/>
                </a:solidFill>
                <a:latin typeface="Times New Roman" panose="02020603050405020304" pitchFamily="18" charset="0"/>
              </a:endParaRPr>
            </a:p>
          </p:txBody>
        </p:sp>
        <p:sp>
          <p:nvSpPr>
            <p:cNvPr id="51218" name="Text Box 16"/>
            <p:cNvSpPr txBox="1">
              <a:spLocks noChangeArrowheads="1"/>
            </p:cNvSpPr>
            <p:nvPr/>
          </p:nvSpPr>
          <p:spPr bwMode="auto">
            <a:xfrm>
              <a:off x="1620" y="3845"/>
              <a:ext cx="463"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zh-CN" b="1" i="1">
                  <a:solidFill>
                    <a:srgbClr val="000000"/>
                  </a:solidFill>
                  <a:latin typeface="Times New Roman" panose="02020603050405020304" pitchFamily="18" charset="0"/>
                </a:rPr>
                <a:t>3</a:t>
              </a:r>
              <a:r>
                <a:rPr lang="en-US" altLang="zh-CN" b="1" i="1">
                  <a:solidFill>
                    <a:srgbClr val="000000"/>
                  </a:solidFill>
                  <a:latin typeface="Times New Roman" panose="02020603050405020304" pitchFamily="18" charset="0"/>
                </a:rPr>
                <a:t>s</a:t>
              </a:r>
            </a:p>
          </p:txBody>
        </p:sp>
        <p:sp>
          <p:nvSpPr>
            <p:cNvPr id="51219" name="Line 17"/>
            <p:cNvSpPr>
              <a:spLocks noChangeShapeType="1"/>
            </p:cNvSpPr>
            <p:nvPr/>
          </p:nvSpPr>
          <p:spPr bwMode="auto">
            <a:xfrm>
              <a:off x="2112" y="2349"/>
              <a:ext cx="778"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0" name="Line 18"/>
            <p:cNvSpPr>
              <a:spLocks noChangeShapeType="1"/>
            </p:cNvSpPr>
            <p:nvPr/>
          </p:nvSpPr>
          <p:spPr bwMode="auto">
            <a:xfrm>
              <a:off x="2097" y="973"/>
              <a:ext cx="777"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1" name="Line 19"/>
            <p:cNvSpPr>
              <a:spLocks noChangeShapeType="1"/>
            </p:cNvSpPr>
            <p:nvPr/>
          </p:nvSpPr>
          <p:spPr bwMode="auto">
            <a:xfrm>
              <a:off x="3360" y="1296"/>
              <a:ext cx="778"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2" name="Text Box 20"/>
            <p:cNvSpPr txBox="1">
              <a:spLocks noChangeArrowheads="1"/>
            </p:cNvSpPr>
            <p:nvPr/>
          </p:nvSpPr>
          <p:spPr bwMode="auto">
            <a:xfrm>
              <a:off x="1620" y="1380"/>
              <a:ext cx="463"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000000"/>
                  </a:solidFill>
                  <a:latin typeface="Times New Roman" panose="02020603050405020304" pitchFamily="18" charset="0"/>
                </a:rPr>
                <a:t>4</a:t>
              </a:r>
              <a:r>
                <a:rPr lang="en-US" altLang="en-US" b="1" i="1">
                  <a:solidFill>
                    <a:srgbClr val="000000"/>
                  </a:solidFill>
                  <a:latin typeface="Times New Roman" panose="02020603050405020304" pitchFamily="18" charset="0"/>
                </a:rPr>
                <a:t>s</a:t>
              </a:r>
              <a:endParaRPr lang="en-US" altLang="zh-CN" i="1">
                <a:solidFill>
                  <a:srgbClr val="000000"/>
                </a:solidFill>
                <a:latin typeface="Times New Roman" panose="02020603050405020304" pitchFamily="18" charset="0"/>
              </a:endParaRPr>
            </a:p>
          </p:txBody>
        </p:sp>
        <p:sp>
          <p:nvSpPr>
            <p:cNvPr id="51223" name="Rectangle 21"/>
            <p:cNvSpPr>
              <a:spLocks noChangeArrowheads="1"/>
            </p:cNvSpPr>
            <p:nvPr/>
          </p:nvSpPr>
          <p:spPr bwMode="auto">
            <a:xfrm>
              <a:off x="2908" y="639"/>
              <a:ext cx="4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zh-CN" b="1" i="1">
                  <a:solidFill>
                    <a:srgbClr val="000000"/>
                  </a:solidFill>
                  <a:latin typeface="Times New Roman" panose="02020603050405020304" pitchFamily="18" charset="0"/>
                  <a:sym typeface="Symbol" panose="05050102010706020507" pitchFamily="18" charset="2"/>
                </a:rPr>
                <a:t>4</a:t>
              </a:r>
              <a:r>
                <a:rPr lang="en-US" altLang="zh-CN" b="1" i="1">
                  <a:solidFill>
                    <a:srgbClr val="000000"/>
                  </a:solidFill>
                  <a:latin typeface="Times New Roman" panose="02020603050405020304" pitchFamily="18" charset="0"/>
                  <a:sym typeface="Symbol" panose="05050102010706020507" pitchFamily="18" charset="2"/>
                </a:rPr>
                <a:t>p</a:t>
              </a:r>
              <a:endParaRPr lang="en-US" altLang="zh-CN" b="1" i="1" baseline="30000">
                <a:solidFill>
                  <a:srgbClr val="000000"/>
                </a:solidFill>
                <a:latin typeface="Times New Roman" panose="02020603050405020304" pitchFamily="18" charset="0"/>
                <a:sym typeface="Symbol" panose="05050102010706020507" pitchFamily="18" charset="2"/>
              </a:endParaRPr>
            </a:p>
          </p:txBody>
        </p:sp>
        <p:sp>
          <p:nvSpPr>
            <p:cNvPr id="51224" name="Line 22"/>
            <p:cNvSpPr>
              <a:spLocks noChangeShapeType="1"/>
            </p:cNvSpPr>
            <p:nvPr/>
          </p:nvSpPr>
          <p:spPr bwMode="auto">
            <a:xfrm flipH="1">
              <a:off x="1162" y="2321"/>
              <a:ext cx="1443" cy="1776"/>
            </a:xfrm>
            <a:prstGeom prst="line">
              <a:avLst/>
            </a:prstGeom>
            <a:noFill/>
            <a:ln w="31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25" name="Line 23"/>
            <p:cNvSpPr>
              <a:spLocks noChangeShapeType="1"/>
            </p:cNvSpPr>
            <p:nvPr/>
          </p:nvSpPr>
          <p:spPr bwMode="auto">
            <a:xfrm flipH="1">
              <a:off x="1162" y="1003"/>
              <a:ext cx="1363" cy="3094"/>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26" name="Line 24"/>
            <p:cNvSpPr>
              <a:spLocks noChangeShapeType="1"/>
            </p:cNvSpPr>
            <p:nvPr/>
          </p:nvSpPr>
          <p:spPr bwMode="auto">
            <a:xfrm flipH="1">
              <a:off x="1162" y="989"/>
              <a:ext cx="1363" cy="634"/>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27" name="Line 25"/>
            <p:cNvSpPr>
              <a:spLocks noChangeShapeType="1"/>
            </p:cNvSpPr>
            <p:nvPr/>
          </p:nvSpPr>
          <p:spPr bwMode="auto">
            <a:xfrm>
              <a:off x="2496" y="960"/>
              <a:ext cx="1296" cy="288"/>
            </a:xfrm>
            <a:prstGeom prst="line">
              <a:avLst/>
            </a:prstGeom>
            <a:noFill/>
            <a:ln w="31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86082" name="Group 34"/>
          <p:cNvGrpSpPr>
            <a:grpSpLocks/>
          </p:cNvGrpSpPr>
          <p:nvPr/>
        </p:nvGrpSpPr>
        <p:grpSpPr bwMode="auto">
          <a:xfrm>
            <a:off x="4857750" y="2133600"/>
            <a:ext cx="3530600" cy="4678363"/>
            <a:chOff x="3060" y="1344"/>
            <a:chExt cx="2091" cy="2767"/>
          </a:xfrm>
        </p:grpSpPr>
        <p:graphicFrame>
          <p:nvGraphicFramePr>
            <p:cNvPr id="51206" name="Object 27"/>
            <p:cNvGraphicFramePr>
              <a:graphicFrameLocks noChangeAspect="1"/>
            </p:cNvGraphicFramePr>
            <p:nvPr/>
          </p:nvGraphicFramePr>
          <p:xfrm>
            <a:off x="3061" y="1344"/>
            <a:ext cx="2022" cy="453"/>
          </p:xfrm>
          <a:graphic>
            <a:graphicData uri="http://schemas.openxmlformats.org/presentationml/2006/ole">
              <mc:AlternateContent xmlns:mc="http://schemas.openxmlformats.org/markup-compatibility/2006">
                <mc:Choice xmlns:v="urn:schemas-microsoft-com:vml" Requires="v">
                  <p:oleObj spid="_x0000_s59423" name="Equation" r:id="rId5" imgW="1244600" imgH="444500" progId="Equation.3">
                    <p:embed/>
                  </p:oleObj>
                </mc:Choice>
                <mc:Fallback>
                  <p:oleObj name="Equation" r:id="rId5" imgW="12446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1" y="1344"/>
                          <a:ext cx="2022" cy="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7" name="Object 28"/>
            <p:cNvGraphicFramePr>
              <a:graphicFrameLocks noChangeAspect="1"/>
            </p:cNvGraphicFramePr>
            <p:nvPr/>
          </p:nvGraphicFramePr>
          <p:xfrm>
            <a:off x="3060" y="1805"/>
            <a:ext cx="2043" cy="454"/>
          </p:xfrm>
          <a:graphic>
            <a:graphicData uri="http://schemas.openxmlformats.org/presentationml/2006/ole">
              <mc:AlternateContent xmlns:mc="http://schemas.openxmlformats.org/markup-compatibility/2006">
                <mc:Choice xmlns:v="urn:schemas-microsoft-com:vml" Requires="v">
                  <p:oleObj spid="_x0000_s59424" name="Equation" r:id="rId7" imgW="1256755" imgH="444307" progId="Equation.3">
                    <p:embed/>
                  </p:oleObj>
                </mc:Choice>
                <mc:Fallback>
                  <p:oleObj name="Equation" r:id="rId7" imgW="1256755"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 y="1805"/>
                          <a:ext cx="2043"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8" name="Object 29"/>
            <p:cNvGraphicFramePr>
              <a:graphicFrameLocks noChangeAspect="1"/>
            </p:cNvGraphicFramePr>
            <p:nvPr/>
          </p:nvGraphicFramePr>
          <p:xfrm>
            <a:off x="3060" y="2267"/>
            <a:ext cx="2090" cy="454"/>
          </p:xfrm>
          <a:graphic>
            <a:graphicData uri="http://schemas.openxmlformats.org/presentationml/2006/ole">
              <mc:AlternateContent xmlns:mc="http://schemas.openxmlformats.org/markup-compatibility/2006">
                <mc:Choice xmlns:v="urn:schemas-microsoft-com:vml" Requires="v">
                  <p:oleObj spid="_x0000_s59425" name="Equation" r:id="rId9" imgW="1282700" imgH="444500" progId="Equation.3">
                    <p:embed/>
                  </p:oleObj>
                </mc:Choice>
                <mc:Fallback>
                  <p:oleObj name="Equation" r:id="rId9" imgW="1282700" imgH="444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0" y="2267"/>
                          <a:ext cx="2090"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9" name="Object 30"/>
            <p:cNvGraphicFramePr>
              <a:graphicFrameLocks noChangeAspect="1"/>
            </p:cNvGraphicFramePr>
            <p:nvPr/>
          </p:nvGraphicFramePr>
          <p:xfrm>
            <a:off x="3061" y="2750"/>
            <a:ext cx="2049" cy="454"/>
          </p:xfrm>
          <a:graphic>
            <a:graphicData uri="http://schemas.openxmlformats.org/presentationml/2006/ole">
              <mc:AlternateContent xmlns:mc="http://schemas.openxmlformats.org/markup-compatibility/2006">
                <mc:Choice xmlns:v="urn:schemas-microsoft-com:vml" Requires="v">
                  <p:oleObj spid="_x0000_s59426" name="Equation" r:id="rId11" imgW="1256755" imgH="444307" progId="Equation.3">
                    <p:embed/>
                  </p:oleObj>
                </mc:Choice>
                <mc:Fallback>
                  <p:oleObj name="Equation" r:id="rId11" imgW="1256755" imgH="44430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1" y="2750"/>
                          <a:ext cx="2049"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10" name="Object 31"/>
            <p:cNvGraphicFramePr>
              <a:graphicFrameLocks noChangeAspect="1"/>
            </p:cNvGraphicFramePr>
            <p:nvPr/>
          </p:nvGraphicFramePr>
          <p:xfrm>
            <a:off x="3061" y="3203"/>
            <a:ext cx="2090" cy="454"/>
          </p:xfrm>
          <a:graphic>
            <a:graphicData uri="http://schemas.openxmlformats.org/presentationml/2006/ole">
              <mc:AlternateContent xmlns:mc="http://schemas.openxmlformats.org/markup-compatibility/2006">
                <mc:Choice xmlns:v="urn:schemas-microsoft-com:vml" Requires="v">
                  <p:oleObj spid="_x0000_s59427" name="Equation" r:id="rId13" imgW="1282700" imgH="444500" progId="Equation.3">
                    <p:embed/>
                  </p:oleObj>
                </mc:Choice>
                <mc:Fallback>
                  <p:oleObj name="Equation" r:id="rId13" imgW="1282700" imgH="444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1" y="3203"/>
                          <a:ext cx="2090"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11" name="Object 32"/>
            <p:cNvGraphicFramePr>
              <a:graphicFrameLocks noChangeAspect="1"/>
            </p:cNvGraphicFramePr>
            <p:nvPr/>
          </p:nvGraphicFramePr>
          <p:xfrm>
            <a:off x="3061" y="3657"/>
            <a:ext cx="2043" cy="454"/>
          </p:xfrm>
          <a:graphic>
            <a:graphicData uri="http://schemas.openxmlformats.org/presentationml/2006/ole">
              <mc:AlternateContent xmlns:mc="http://schemas.openxmlformats.org/markup-compatibility/2006">
                <mc:Choice xmlns:v="urn:schemas-microsoft-com:vml" Requires="v">
                  <p:oleObj spid="_x0000_s59428" name="Equation" r:id="rId15" imgW="1256755" imgH="444307" progId="Equation.3">
                    <p:embed/>
                  </p:oleObj>
                </mc:Choice>
                <mc:Fallback>
                  <p:oleObj name="Equation" r:id="rId15" imgW="1256755" imgH="44430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1" y="3657"/>
                          <a:ext cx="2043"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275801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6057"/>
                                        </p:tgtEl>
                                        <p:attrNameLst>
                                          <p:attrName>style.visibility</p:attrName>
                                        </p:attrNameLst>
                                      </p:cBhvr>
                                      <p:to>
                                        <p:strVal val="visible"/>
                                      </p:to>
                                    </p:set>
                                    <p:animEffect transition="in" filter="wipe(up)">
                                      <p:cBhvr>
                                        <p:cTn id="7" dur="1000"/>
                                        <p:tgtEl>
                                          <p:spTgt spid="3860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ntr" presetSubtype="0" fill="hold" nodeType="clickEffect">
                                  <p:stCondLst>
                                    <p:cond delay="0"/>
                                  </p:stCondLst>
                                  <p:childTnLst>
                                    <p:set>
                                      <p:cBhvr>
                                        <p:cTn id="11" dur="1" fill="hold">
                                          <p:stCondLst>
                                            <p:cond delay="0"/>
                                          </p:stCondLst>
                                        </p:cTn>
                                        <p:tgtEl>
                                          <p:spTgt spid="386054"/>
                                        </p:tgtEl>
                                        <p:attrNameLst>
                                          <p:attrName>style.visibility</p:attrName>
                                        </p:attrNameLst>
                                      </p:cBhvr>
                                      <p:to>
                                        <p:strVal val="visible"/>
                                      </p:to>
                                    </p:set>
                                    <p:animEffect transition="in" filter="fade">
                                      <p:cBhvr>
                                        <p:cTn id="12" dur="2000"/>
                                        <p:tgtEl>
                                          <p:spTgt spid="386054"/>
                                        </p:tgtEl>
                                      </p:cBhvr>
                                    </p:animEffect>
                                    <p:anim calcmode="lin" valueType="num">
                                      <p:cBhvr>
                                        <p:cTn id="13" dur="2000" fill="hold"/>
                                        <p:tgtEl>
                                          <p:spTgt spid="386054"/>
                                        </p:tgtEl>
                                        <p:attrNameLst>
                                          <p:attrName>style.rotation</p:attrName>
                                        </p:attrNameLst>
                                      </p:cBhvr>
                                      <p:tavLst>
                                        <p:tav tm="0">
                                          <p:val>
                                            <p:fltVal val="720"/>
                                          </p:val>
                                        </p:tav>
                                        <p:tav tm="100000">
                                          <p:val>
                                            <p:fltVal val="0"/>
                                          </p:val>
                                        </p:tav>
                                      </p:tavLst>
                                    </p:anim>
                                    <p:anim calcmode="lin" valueType="num">
                                      <p:cBhvr>
                                        <p:cTn id="14" dur="2000" fill="hold"/>
                                        <p:tgtEl>
                                          <p:spTgt spid="386054"/>
                                        </p:tgtEl>
                                        <p:attrNameLst>
                                          <p:attrName>ppt_h</p:attrName>
                                        </p:attrNameLst>
                                      </p:cBhvr>
                                      <p:tavLst>
                                        <p:tav tm="0">
                                          <p:val>
                                            <p:fltVal val="0"/>
                                          </p:val>
                                        </p:tav>
                                        <p:tav tm="100000">
                                          <p:val>
                                            <p:strVal val="#ppt_h"/>
                                          </p:val>
                                        </p:tav>
                                      </p:tavLst>
                                    </p:anim>
                                    <p:anim calcmode="lin" valueType="num">
                                      <p:cBhvr>
                                        <p:cTn id="15" dur="2000" fill="hold"/>
                                        <p:tgtEl>
                                          <p:spTgt spid="386054"/>
                                        </p:tgtEl>
                                        <p:attrNameLst>
                                          <p:attrName>ppt_w</p:attrName>
                                        </p:attrNameLst>
                                      </p:cBhvr>
                                      <p:tavLst>
                                        <p:tav tm="0">
                                          <p:val>
                                            <p:fltVal val="0"/>
                                          </p:val>
                                        </p:tav>
                                        <p:tav tm="100000">
                                          <p:val>
                                            <p:strVal val="#ppt_w"/>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86082"/>
                                        </p:tgtEl>
                                        <p:attrNameLst>
                                          <p:attrName>style.visibility</p:attrName>
                                        </p:attrNameLst>
                                      </p:cBhvr>
                                      <p:to>
                                        <p:strVal val="visible"/>
                                      </p:to>
                                    </p:set>
                                    <p:animEffect transition="in" filter="wipe(up)">
                                      <p:cBhvr>
                                        <p:cTn id="20" dur="10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611188" y="1341438"/>
            <a:ext cx="8208962" cy="19177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2-14</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钠原子光谱共振线</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主线系第一条</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的波长</a:t>
            </a:r>
            <a:r>
              <a:rPr lang="en-US" altLang="zh-CN" b="1" i="1">
                <a:latin typeface="Times New Roman" panose="02020603050405020304" pitchFamily="18" charset="0"/>
                <a:ea typeface="楷体_GB2312" pitchFamily="49" charset="-122"/>
              </a:rPr>
              <a:t>λ</a:t>
            </a:r>
            <a:r>
              <a:rPr lang="en-US" altLang="zh-CN" b="1" i="1" baseline="-25000">
                <a:latin typeface="Times New Roman" panose="02020603050405020304" pitchFamily="18" charset="0"/>
                <a:ea typeface="楷体_GB2312" pitchFamily="49" charset="-122"/>
              </a:rPr>
              <a:t>c</a:t>
            </a:r>
            <a:r>
              <a:rPr lang="en-US" altLang="zh-CN" b="1">
                <a:latin typeface="Times New Roman" panose="02020603050405020304" pitchFamily="18" charset="0"/>
                <a:ea typeface="楷体_GB2312" pitchFamily="49" charset="-122"/>
              </a:rPr>
              <a:t>=5893 </a:t>
            </a:r>
            <a:r>
              <a:rPr lang="en-US" altLang="zh-CN" b="1">
                <a:latin typeface="Times New Roman" panose="02020603050405020304" pitchFamily="18" charset="0"/>
              </a:rPr>
              <a:t>Å</a:t>
            </a:r>
            <a:r>
              <a:rPr lang="en-US" altLang="zh-CN"/>
              <a:t> </a:t>
            </a:r>
            <a:r>
              <a:rPr lang="zh-CN" altLang="en-US" b="1">
                <a:latin typeface="Times New Roman" panose="02020603050405020304" pitchFamily="18" charset="0"/>
                <a:ea typeface="楷体_GB2312" pitchFamily="49" charset="-122"/>
              </a:rPr>
              <a:t>，辅线系线系限的波长</a:t>
            </a:r>
            <a:r>
              <a:rPr lang="en-US" altLang="zh-CN" b="1" i="1">
                <a:latin typeface="Times New Roman" panose="02020603050405020304" pitchFamily="18" charset="0"/>
                <a:ea typeface="楷体_GB2312" pitchFamily="49" charset="-122"/>
              </a:rPr>
              <a:t>λ</a:t>
            </a:r>
            <a:r>
              <a:rPr lang="en-US" altLang="en-US" b="1" baseline="-25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=4086 </a:t>
            </a:r>
            <a:r>
              <a:rPr lang="en-US" altLang="zh-CN" b="1">
                <a:latin typeface="Times New Roman" panose="02020603050405020304" pitchFamily="18" charset="0"/>
              </a:rPr>
              <a:t>Å</a:t>
            </a:r>
            <a:r>
              <a:rPr lang="en-US" altLang="zh-CN"/>
              <a:t> </a:t>
            </a:r>
            <a:r>
              <a:rPr lang="zh-CN" altLang="en-US" b="1">
                <a:latin typeface="Times New Roman" panose="02020603050405020304" pitchFamily="18" charset="0"/>
                <a:ea typeface="楷体_GB2312" pitchFamily="49" charset="-122"/>
              </a:rPr>
              <a:t>，试求：</a:t>
            </a:r>
            <a:r>
              <a:rPr lang="en-US" altLang="zh-CN" b="1">
                <a:latin typeface="Times New Roman" panose="02020603050405020304" pitchFamily="18" charset="0"/>
                <a:ea typeface="楷体_GB2312" pitchFamily="49" charset="-122"/>
              </a:rPr>
              <a:t>(1)3S</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3P</a:t>
            </a:r>
            <a:r>
              <a:rPr lang="zh-CN" altLang="en-US" b="1">
                <a:latin typeface="Times New Roman" panose="02020603050405020304" pitchFamily="18" charset="0"/>
                <a:ea typeface="楷体_GB2312" pitchFamily="49" charset="-122"/>
              </a:rPr>
              <a:t>对应的光谱项和能量；</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钠原子基态电子的电离能和由基态到第一激发态的激发能。</a:t>
            </a:r>
          </a:p>
          <a:p>
            <a:pPr algn="l"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endParaRPr lang="zh-CN" altLang="en-US" b="1">
              <a:latin typeface="Times New Roman" panose="02020603050405020304" pitchFamily="18" charset="0"/>
              <a:ea typeface="楷体_GB2312" pitchFamily="49" charset="-122"/>
            </a:endParaRPr>
          </a:p>
        </p:txBody>
      </p:sp>
      <p:graphicFrame>
        <p:nvGraphicFramePr>
          <p:cNvPr id="387077" name="Object 5"/>
          <p:cNvGraphicFramePr>
            <a:graphicFrameLocks noGrp="1" noChangeAspect="1"/>
          </p:cNvGraphicFramePr>
          <p:nvPr>
            <p:ph/>
          </p:nvPr>
        </p:nvGraphicFramePr>
        <p:xfrm>
          <a:off x="971550" y="3429000"/>
          <a:ext cx="7705725" cy="2295525"/>
        </p:xfrm>
        <a:graphic>
          <a:graphicData uri="http://schemas.openxmlformats.org/presentationml/2006/ole">
            <mc:AlternateContent xmlns:mc="http://schemas.openxmlformats.org/markup-compatibility/2006">
              <mc:Choice xmlns:v="urn:schemas-microsoft-com:vml" Requires="v">
                <p:oleObj spid="_x0000_s60422" name="公式" r:id="rId3" imgW="2984500" imgH="889000" progId="Equation.3">
                  <p:embed/>
                </p:oleObj>
              </mc:Choice>
              <mc:Fallback>
                <p:oleObj name="公式" r:id="rId3" imgW="2984500" imgH="8890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429000"/>
                        <a:ext cx="7705725" cy="2295525"/>
                      </a:xfrm>
                      <a:prstGeom prst="rect">
                        <a:avLst/>
                      </a:prstGeom>
                      <a:solidFill>
                        <a:srgbClr val="CCFFCC"/>
                      </a:solidFill>
                    </p:spPr>
                  </p:pic>
                </p:oleObj>
              </mc:Fallback>
            </mc:AlternateContent>
          </a:graphicData>
        </a:graphic>
      </p:graphicFrame>
    </p:spTree>
    <p:extLst>
      <p:ext uri="{BB962C8B-B14F-4D97-AF65-F5344CB8AC3E}">
        <p14:creationId xmlns:p14="http://schemas.microsoft.com/office/powerpoint/2010/main" val="4256397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87077"/>
                                        </p:tgtEl>
                                        <p:attrNameLst>
                                          <p:attrName>style.visibility</p:attrName>
                                        </p:attrNameLst>
                                      </p:cBhvr>
                                      <p:to>
                                        <p:strVal val="visible"/>
                                      </p:to>
                                    </p:set>
                                    <p:anim calcmode="lin" valueType="num">
                                      <p:cBhvr>
                                        <p:cTn id="7" dur="500" fill="hold"/>
                                        <p:tgtEl>
                                          <p:spTgt spid="387077"/>
                                        </p:tgtEl>
                                        <p:attrNameLst>
                                          <p:attrName>ppt_w</p:attrName>
                                        </p:attrNameLst>
                                      </p:cBhvr>
                                      <p:tavLst>
                                        <p:tav tm="0">
                                          <p:val>
                                            <p:fltVal val="0"/>
                                          </p:val>
                                        </p:tav>
                                        <p:tav tm="100000">
                                          <p:val>
                                            <p:strVal val="#ppt_w"/>
                                          </p:val>
                                        </p:tav>
                                      </p:tavLst>
                                    </p:anim>
                                    <p:anim calcmode="lin" valueType="num">
                                      <p:cBhvr>
                                        <p:cTn id="8" dur="500" fill="hold"/>
                                        <p:tgtEl>
                                          <p:spTgt spid="3870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Text Box 4"/>
          <p:cNvSpPr txBox="1">
            <a:spLocks noChangeArrowheads="1"/>
          </p:cNvSpPr>
          <p:nvPr/>
        </p:nvSpPr>
        <p:spPr bwMode="auto">
          <a:xfrm>
            <a:off x="900113" y="548680"/>
            <a:ext cx="7632700" cy="3046988"/>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dirty="0">
                <a:solidFill>
                  <a:schemeClr val="accent1"/>
                </a:solidFill>
                <a:latin typeface="Times New Roman" panose="02020603050405020304" pitchFamily="18" charset="0"/>
                <a:ea typeface="楷体_GB2312" pitchFamily="49" charset="-122"/>
              </a:rPr>
              <a:t>1-4  </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）假定金核半径为</a:t>
            </a:r>
            <a:r>
              <a:rPr lang="en-US" altLang="zh-CN" b="1" dirty="0">
                <a:latin typeface="Times New Roman" panose="02020603050405020304" pitchFamily="18" charset="0"/>
                <a:ea typeface="楷体_GB2312" pitchFamily="49" charset="-122"/>
              </a:rPr>
              <a:t>7.0fm</a:t>
            </a:r>
            <a:r>
              <a:rPr lang="zh-CN" altLang="en-US" b="1" dirty="0">
                <a:latin typeface="Times New Roman" panose="02020603050405020304" pitchFamily="18" charset="0"/>
                <a:ea typeface="楷体_GB2312" pitchFamily="49" charset="-122"/>
              </a:rPr>
              <a:t>，试问：入射质子需要多少能量，才能在对头碰撞时刚好到达</a:t>
            </a:r>
            <a:r>
              <a:rPr lang="zh-CN" altLang="en-US" b="1" dirty="0" smtClean="0">
                <a:latin typeface="Times New Roman" panose="02020603050405020304" pitchFamily="18" charset="0"/>
                <a:ea typeface="楷体_GB2312" pitchFamily="49" charset="-122"/>
              </a:rPr>
              <a:t>金核（</a:t>
            </a:r>
            <a:r>
              <a:rPr lang="en-US" altLang="zh-CN" b="1" dirty="0" smtClean="0">
                <a:latin typeface="Times New Roman" panose="02020603050405020304" pitchFamily="18" charset="0"/>
                <a:ea typeface="楷体_GB2312" pitchFamily="49" charset="-122"/>
              </a:rPr>
              <a:t>Z</a:t>
            </a:r>
            <a:r>
              <a:rPr lang="en-US" altLang="zh-CN" b="1" baseline="-25000" dirty="0" smtClean="0">
                <a:latin typeface="Times New Roman" panose="02020603050405020304" pitchFamily="18" charset="0"/>
                <a:ea typeface="楷体_GB2312" pitchFamily="49" charset="-122"/>
              </a:rPr>
              <a:t>2</a:t>
            </a:r>
            <a:r>
              <a:rPr lang="en-US" altLang="zh-CN" b="1" dirty="0" smtClean="0">
                <a:latin typeface="Times New Roman" panose="02020603050405020304" pitchFamily="18" charset="0"/>
                <a:ea typeface="楷体_GB2312" pitchFamily="49" charset="-122"/>
              </a:rPr>
              <a:t>=79</a:t>
            </a:r>
            <a:r>
              <a:rPr lang="zh-CN" altLang="en-US" b="1" dirty="0" smtClean="0">
                <a:latin typeface="Times New Roman" panose="02020603050405020304" pitchFamily="18" charset="0"/>
                <a:ea typeface="楷体_GB2312" pitchFamily="49" charset="-122"/>
              </a:rPr>
              <a:t>，</a:t>
            </a:r>
            <a:r>
              <a:rPr lang="en-US" altLang="zh-CN" b="1" dirty="0" smtClean="0">
                <a:latin typeface="Times New Roman" panose="02020603050405020304" pitchFamily="18" charset="0"/>
                <a:ea typeface="楷体_GB2312" pitchFamily="49" charset="-122"/>
              </a:rPr>
              <a:t>A=197</a:t>
            </a:r>
            <a:r>
              <a:rPr lang="zh-CN" altLang="en-US" b="1" dirty="0" smtClean="0">
                <a:latin typeface="Times New Roman" panose="02020603050405020304" pitchFamily="18" charset="0"/>
                <a:ea typeface="楷体_GB2312" pitchFamily="49" charset="-122"/>
              </a:rPr>
              <a:t>）的</a:t>
            </a:r>
            <a:r>
              <a:rPr lang="zh-CN" altLang="en-US" b="1" dirty="0">
                <a:latin typeface="Times New Roman" panose="02020603050405020304" pitchFamily="18" charset="0"/>
                <a:ea typeface="楷体_GB2312" pitchFamily="49" charset="-122"/>
              </a:rPr>
              <a:t>表面。</a:t>
            </a:r>
          </a:p>
          <a:p>
            <a:pPr algn="l">
              <a:spcBef>
                <a:spcPct val="50000"/>
              </a:spcBef>
            </a:pPr>
            <a:r>
              <a:rPr lang="zh-CN" altLang="en-US" b="1" dirty="0">
                <a:latin typeface="Times New Roman" panose="02020603050405020304" pitchFamily="18" charset="0"/>
                <a:ea typeface="楷体_GB2312" pitchFamily="49" charset="-122"/>
              </a:rPr>
              <a:t>        （</a:t>
            </a:r>
            <a:r>
              <a:rPr lang="en-US" altLang="zh-CN" b="1"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）若金核改为铝核（</a:t>
            </a:r>
            <a:r>
              <a:rPr lang="en-US" altLang="zh-CN" b="1" dirty="0" smtClean="0">
                <a:latin typeface="Times New Roman" panose="02020603050405020304" pitchFamily="18" charset="0"/>
                <a:ea typeface="楷体_GB2312" pitchFamily="49" charset="-122"/>
              </a:rPr>
              <a:t>Z</a:t>
            </a:r>
            <a:r>
              <a:rPr lang="en-US" altLang="zh-CN" b="1" baseline="-25000" dirty="0" smtClean="0">
                <a:latin typeface="Times New Roman" panose="02020603050405020304" pitchFamily="18" charset="0"/>
                <a:ea typeface="楷体_GB2312" pitchFamily="49" charset="-122"/>
              </a:rPr>
              <a:t>2</a:t>
            </a:r>
            <a:r>
              <a:rPr lang="en-US" altLang="zh-CN" b="1" dirty="0" smtClean="0">
                <a:latin typeface="Times New Roman" panose="02020603050405020304" pitchFamily="18" charset="0"/>
                <a:ea typeface="楷体_GB2312" pitchFamily="49" charset="-122"/>
              </a:rPr>
              <a:t>=13</a:t>
            </a:r>
            <a:r>
              <a:rPr lang="zh-CN" altLang="en-US" b="1" dirty="0" smtClean="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A=27</a:t>
            </a:r>
            <a:r>
              <a:rPr lang="zh-CN" altLang="en-US" b="1" dirty="0">
                <a:latin typeface="Times New Roman" panose="02020603050405020304" pitchFamily="18" charset="0"/>
                <a:ea typeface="楷体_GB2312" pitchFamily="49" charset="-122"/>
              </a:rPr>
              <a:t>），使质子在对头碰撞时刚好到达铝核的表面，那么，入射质子的能量应为多少？设铝核半径为</a:t>
            </a:r>
            <a:r>
              <a:rPr lang="en-US" altLang="zh-CN" b="1" dirty="0">
                <a:latin typeface="Times New Roman" panose="02020603050405020304" pitchFamily="18" charset="0"/>
                <a:ea typeface="楷体_GB2312" pitchFamily="49" charset="-122"/>
              </a:rPr>
              <a:t>4.0fm</a:t>
            </a:r>
            <a:r>
              <a:rPr lang="zh-CN" altLang="en-US" b="1" dirty="0">
                <a:latin typeface="Times New Roman" panose="02020603050405020304" pitchFamily="18" charset="0"/>
                <a:ea typeface="楷体_GB2312" pitchFamily="49" charset="-122"/>
              </a:rPr>
              <a:t>。</a:t>
            </a:r>
          </a:p>
          <a:p>
            <a:pPr algn="l">
              <a:spcBef>
                <a:spcPct val="50000"/>
              </a:spcBef>
            </a:pPr>
            <a:r>
              <a:rPr lang="zh-CN" altLang="en-US" b="1" dirty="0">
                <a:latin typeface="Times New Roman" panose="02020603050405020304" pitchFamily="18" charset="0"/>
                <a:ea typeface="楷体_GB2312" pitchFamily="49" charset="-122"/>
              </a:rPr>
              <a:t>解：（</a:t>
            </a:r>
            <a:r>
              <a:rPr lang="en-US" altLang="zh-CN" b="1"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Au+p</a:t>
            </a:r>
            <a:endParaRPr lang="el-GR" altLang="zh-CN" b="1" dirty="0">
              <a:latin typeface="Times New Roman" panose="02020603050405020304" pitchFamily="18" charset="0"/>
              <a:ea typeface="楷体_GB2312" pitchFamily="49" charset="-122"/>
            </a:endParaRPr>
          </a:p>
        </p:txBody>
      </p:sp>
      <p:graphicFrame>
        <p:nvGraphicFramePr>
          <p:cNvPr id="215046" name="Object 6"/>
          <p:cNvGraphicFramePr>
            <a:graphicFrameLocks noGrp="1" noChangeAspect="1"/>
          </p:cNvGraphicFramePr>
          <p:nvPr>
            <p:ph/>
            <p:extLst/>
          </p:nvPr>
        </p:nvGraphicFramePr>
        <p:xfrm>
          <a:off x="1619250" y="3595688"/>
          <a:ext cx="5832475" cy="1728787"/>
        </p:xfrm>
        <a:graphic>
          <a:graphicData uri="http://schemas.openxmlformats.org/presentationml/2006/ole">
            <mc:AlternateContent xmlns:mc="http://schemas.openxmlformats.org/markup-compatibility/2006">
              <mc:Choice xmlns:v="urn:schemas-microsoft-com:vml" Requires="v">
                <p:oleObj spid="_x0000_s15365" name="Equation" r:id="rId3" imgW="3086100" imgH="914400" progId="Equation.DSMT4">
                  <p:embed/>
                </p:oleObj>
              </mc:Choice>
              <mc:Fallback>
                <p:oleObj name="Equation" r:id="rId3" imgW="3086100" imgH="9144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595688"/>
                        <a:ext cx="5832475" cy="1728787"/>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文本框 5"/>
              <p:cNvSpPr txBox="1"/>
              <p:nvPr/>
            </p:nvSpPr>
            <p:spPr>
              <a:xfrm>
                <a:off x="1301753" y="5517232"/>
                <a:ext cx="6829420" cy="721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en>
                      </m:f>
                      <m:r>
                        <a:rPr lang="en-US" altLang="zh-CN" b="0" i="1" smtClean="0">
                          <a:latin typeface="Cambria Math" panose="02040503050406030204" pitchFamily="18" charset="0"/>
                        </a:rPr>
                        <m:t>𝐸</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1+79</m:t>
                          </m:r>
                        </m:num>
                        <m:den>
                          <m:r>
                            <a:rPr lang="en-US" altLang="zh-CN" b="0" i="1" smtClean="0">
                              <a:latin typeface="Cambria Math" panose="02040503050406030204" pitchFamily="18" charset="0"/>
                            </a:rPr>
                            <m:t>79</m:t>
                          </m:r>
                        </m:den>
                      </m:f>
                      <m:r>
                        <a:rPr lang="en-US" altLang="zh-CN" b="0" i="1" smtClean="0">
                          <a:latin typeface="Cambria Math" panose="02040503050406030204" pitchFamily="18" charset="0"/>
                        </a:rPr>
                        <m:t>×16.25</m:t>
                      </m:r>
                      <m:r>
                        <a:rPr lang="en-US" altLang="zh-CN" b="0" i="1" smtClean="0">
                          <a:latin typeface="Cambria Math" panose="02040503050406030204" pitchFamily="18" charset="0"/>
                        </a:rPr>
                        <m:t>𝑀𝑒𝑉</m:t>
                      </m:r>
                      <m:r>
                        <a:rPr lang="en-US" altLang="zh-CN" b="0" i="1" smtClean="0">
                          <a:latin typeface="Cambria Math" panose="02040503050406030204" pitchFamily="18" charset="0"/>
                        </a:rPr>
                        <m:t>=16.33</m:t>
                      </m:r>
                      <m:r>
                        <a:rPr lang="en-US" altLang="zh-CN" b="0" i="1" smtClean="0">
                          <a:latin typeface="Cambria Math" panose="02040503050406030204" pitchFamily="18" charset="0"/>
                        </a:rPr>
                        <m:t>𝑀𝑒𝑉</m:t>
                      </m:r>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301753" y="5517232"/>
                <a:ext cx="6829420" cy="721993"/>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8865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5046"/>
                                        </p:tgtEl>
                                        <p:attrNameLst>
                                          <p:attrName>style.visibility</p:attrName>
                                        </p:attrNameLst>
                                      </p:cBhvr>
                                      <p:to>
                                        <p:strVal val="visible"/>
                                      </p:to>
                                    </p:set>
                                    <p:animEffect transition="in" filter="box(in)">
                                      <p:cBhvr>
                                        <p:cTn id="7" dur="1000"/>
                                        <p:tgtEl>
                                          <p:spTgt spid="2150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64" name="Object 4"/>
          <p:cNvGraphicFramePr>
            <a:graphicFrameLocks noGrp="1" noChangeAspect="1"/>
          </p:cNvGraphicFramePr>
          <p:nvPr>
            <p:ph sz="half" idx="1"/>
          </p:nvPr>
        </p:nvGraphicFramePr>
        <p:xfrm>
          <a:off x="914400" y="1255713"/>
          <a:ext cx="7602538" cy="3324225"/>
        </p:xfrm>
        <a:graphic>
          <a:graphicData uri="http://schemas.openxmlformats.org/presentationml/2006/ole">
            <mc:AlternateContent xmlns:mc="http://schemas.openxmlformats.org/markup-compatibility/2006">
              <mc:Choice xmlns:v="urn:schemas-microsoft-com:vml" Requires="v">
                <p:oleObj spid="_x0000_s61450" name="公式" r:id="rId3" imgW="2933700" imgH="1282700" progId="Equation.3">
                  <p:embed/>
                </p:oleObj>
              </mc:Choice>
              <mc:Fallback>
                <p:oleObj name="公式" r:id="rId3" imgW="2933700" imgH="12827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55713"/>
                        <a:ext cx="7602538" cy="3324225"/>
                      </a:xfrm>
                      <a:prstGeom prst="rect">
                        <a:avLst/>
                      </a:prstGeom>
                      <a:solidFill>
                        <a:srgbClr val="FFCC99"/>
                      </a:solidFill>
                    </p:spPr>
                  </p:pic>
                </p:oleObj>
              </mc:Fallback>
            </mc:AlternateContent>
          </a:graphicData>
        </a:graphic>
      </p:graphicFrame>
      <p:graphicFrame>
        <p:nvGraphicFramePr>
          <p:cNvPr id="399366" name="Object 6"/>
          <p:cNvGraphicFramePr>
            <a:graphicFrameLocks noGrp="1" noChangeAspect="1"/>
          </p:cNvGraphicFramePr>
          <p:nvPr>
            <p:ph sz="half" idx="2"/>
          </p:nvPr>
        </p:nvGraphicFramePr>
        <p:xfrm>
          <a:off x="755650" y="4652963"/>
          <a:ext cx="6121400" cy="1917700"/>
        </p:xfrm>
        <a:graphic>
          <a:graphicData uri="http://schemas.openxmlformats.org/presentationml/2006/ole">
            <mc:AlternateContent xmlns:mc="http://schemas.openxmlformats.org/markup-compatibility/2006">
              <mc:Choice xmlns:v="urn:schemas-microsoft-com:vml" Requires="v">
                <p:oleObj spid="_x0000_s61451" name="公式" r:id="rId5" imgW="2108200" imgH="660400" progId="Equation.3">
                  <p:embed/>
                </p:oleObj>
              </mc:Choice>
              <mc:Fallback>
                <p:oleObj name="公式" r:id="rId5" imgW="2108200" imgH="6604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652963"/>
                        <a:ext cx="6121400" cy="1917700"/>
                      </a:xfrm>
                      <a:prstGeom prst="rect">
                        <a:avLst/>
                      </a:prstGeom>
                      <a:solidFill>
                        <a:srgbClr val="00CCFF"/>
                      </a:solidFill>
                    </p:spPr>
                  </p:pic>
                </p:oleObj>
              </mc:Fallback>
            </mc:AlternateContent>
          </a:graphicData>
        </a:graphic>
      </p:graphicFrame>
      <p:sp>
        <p:nvSpPr>
          <p:cNvPr id="399369" name="Rectangle 9"/>
          <p:cNvSpPr>
            <a:spLocks noChangeArrowheads="1"/>
          </p:cNvSpPr>
          <p:nvPr/>
        </p:nvSpPr>
        <p:spPr bwMode="auto">
          <a:xfrm>
            <a:off x="4787900" y="1557338"/>
            <a:ext cx="2941638"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3333FF"/>
                </a:solidFill>
                <a:latin typeface="Times New Roman" panose="02020603050405020304" pitchFamily="18" charset="0"/>
                <a:ea typeface="楷体_GB2312" pitchFamily="49" charset="-122"/>
              </a:rPr>
              <a:t>钠原子的共振线波长</a:t>
            </a:r>
          </a:p>
        </p:txBody>
      </p:sp>
    </p:spTree>
    <p:extLst>
      <p:ext uri="{BB962C8B-B14F-4D97-AF65-F5344CB8AC3E}">
        <p14:creationId xmlns:p14="http://schemas.microsoft.com/office/powerpoint/2010/main" val="1479935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99364"/>
                                        </p:tgtEl>
                                        <p:attrNameLst>
                                          <p:attrName>style.visibility</p:attrName>
                                        </p:attrNameLst>
                                      </p:cBhvr>
                                      <p:to>
                                        <p:strVal val="visible"/>
                                      </p:to>
                                    </p:set>
                                    <p:animEffect transition="in" filter="strips(downRight)">
                                      <p:cBhvr>
                                        <p:cTn id="7" dur="500"/>
                                        <p:tgtEl>
                                          <p:spTgt spid="399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69"/>
                                        </p:tgtEl>
                                        <p:attrNameLst>
                                          <p:attrName>style.visibility</p:attrName>
                                        </p:attrNameLst>
                                      </p:cBhvr>
                                      <p:to>
                                        <p:strVal val="visible"/>
                                      </p:to>
                                    </p:set>
                                    <p:animEffect transition="in" filter="wipe(left)">
                                      <p:cBhvr>
                                        <p:cTn id="12" dur="1000"/>
                                        <p:tgtEl>
                                          <p:spTgt spid="3993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399366"/>
                                        </p:tgtEl>
                                        <p:attrNameLst>
                                          <p:attrName>style.visibility</p:attrName>
                                        </p:attrNameLst>
                                      </p:cBhvr>
                                      <p:to>
                                        <p:strVal val="visible"/>
                                      </p:to>
                                    </p:set>
                                    <p:animEffect transition="in" filter="strips(downLeft)">
                                      <p:cBhvr>
                                        <p:cTn id="17" dur="500"/>
                                        <p:tgtEl>
                                          <p:spTgt spid="399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684213" y="1341438"/>
            <a:ext cx="539750"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a:latin typeface="Times New Roman" panose="02020603050405020304" pitchFamily="18" charset="0"/>
              </a:rPr>
              <a:t>(2)</a:t>
            </a:r>
            <a:endParaRPr lang="zh-CN" altLang="en-US" b="1">
              <a:latin typeface="Times New Roman" panose="02020603050405020304" pitchFamily="18" charset="0"/>
            </a:endParaRPr>
          </a:p>
        </p:txBody>
      </p:sp>
      <p:sp>
        <p:nvSpPr>
          <p:cNvPr id="54275" name="Rectangle 5"/>
          <p:cNvSpPr>
            <a:spLocks noChangeArrowheads="1"/>
          </p:cNvSpPr>
          <p:nvPr/>
        </p:nvSpPr>
        <p:spPr bwMode="auto">
          <a:xfrm>
            <a:off x="1187450" y="1341438"/>
            <a:ext cx="3554413"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楷体_GB2312" pitchFamily="49" charset="-122"/>
              </a:rPr>
              <a:t>钠原子基态电子的电离能</a:t>
            </a:r>
          </a:p>
        </p:txBody>
      </p:sp>
      <p:graphicFrame>
        <p:nvGraphicFramePr>
          <p:cNvPr id="401414" name="Object 6"/>
          <p:cNvGraphicFramePr>
            <a:graphicFrameLocks noGrp="1" noChangeAspect="1"/>
          </p:cNvGraphicFramePr>
          <p:nvPr>
            <p:ph sz="half" idx="1"/>
          </p:nvPr>
        </p:nvGraphicFramePr>
        <p:xfrm>
          <a:off x="1404938" y="1960563"/>
          <a:ext cx="4387850" cy="587375"/>
        </p:xfrm>
        <a:graphic>
          <a:graphicData uri="http://schemas.openxmlformats.org/presentationml/2006/ole">
            <mc:AlternateContent xmlns:mc="http://schemas.openxmlformats.org/markup-compatibility/2006">
              <mc:Choice xmlns:v="urn:schemas-microsoft-com:vml" Requires="v">
                <p:oleObj spid="_x0000_s62477" name="公式" r:id="rId3" imgW="1612900" imgH="215900" progId="Equation.3">
                  <p:embed/>
                </p:oleObj>
              </mc:Choice>
              <mc:Fallback>
                <p:oleObj name="公式" r:id="rId3" imgW="1612900" imgH="2159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938" y="1960563"/>
                        <a:ext cx="4387850" cy="587375"/>
                      </a:xfrm>
                      <a:prstGeom prst="rect">
                        <a:avLst/>
                      </a:prstGeom>
                      <a:solidFill>
                        <a:srgbClr val="CC99FF"/>
                      </a:solidFill>
                    </p:spPr>
                  </p:pic>
                </p:oleObj>
              </mc:Fallback>
            </mc:AlternateContent>
          </a:graphicData>
        </a:graphic>
      </p:graphicFrame>
      <p:graphicFrame>
        <p:nvGraphicFramePr>
          <p:cNvPr id="401417" name="Object 9"/>
          <p:cNvGraphicFramePr>
            <a:graphicFrameLocks noGrp="1" noChangeAspect="1"/>
          </p:cNvGraphicFramePr>
          <p:nvPr>
            <p:ph sz="half" idx="2"/>
          </p:nvPr>
        </p:nvGraphicFramePr>
        <p:xfrm>
          <a:off x="1403350" y="3644900"/>
          <a:ext cx="4897438" cy="1173163"/>
        </p:xfrm>
        <a:graphic>
          <a:graphicData uri="http://schemas.openxmlformats.org/presentationml/2006/ole">
            <mc:AlternateContent xmlns:mc="http://schemas.openxmlformats.org/markup-compatibility/2006">
              <mc:Choice xmlns:v="urn:schemas-microsoft-com:vml" Requires="v">
                <p:oleObj spid="_x0000_s62478" name="公式" r:id="rId5" imgW="1803400" imgH="431800" progId="Equation.3">
                  <p:embed/>
                </p:oleObj>
              </mc:Choice>
              <mc:Fallback>
                <p:oleObj name="公式" r:id="rId5" imgW="1803400" imgH="4318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644900"/>
                        <a:ext cx="4897438" cy="1173163"/>
                      </a:xfrm>
                      <a:prstGeom prst="rect">
                        <a:avLst/>
                      </a:prstGeom>
                      <a:solidFill>
                        <a:srgbClr val="FFCC99"/>
                      </a:solidFill>
                    </p:spPr>
                  </p:pic>
                </p:oleObj>
              </mc:Fallback>
            </mc:AlternateContent>
          </a:graphicData>
        </a:graphic>
      </p:graphicFrame>
      <p:sp>
        <p:nvSpPr>
          <p:cNvPr id="401416" name="Rectangle 8"/>
          <p:cNvSpPr>
            <a:spLocks noChangeArrowheads="1"/>
          </p:cNvSpPr>
          <p:nvPr/>
        </p:nvSpPr>
        <p:spPr bwMode="auto">
          <a:xfrm>
            <a:off x="1187450" y="2924175"/>
            <a:ext cx="4167188"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ea typeface="楷体_GB2312" pitchFamily="49" charset="-122"/>
              </a:rPr>
              <a:t>由基态到第一激发态的激发能</a:t>
            </a:r>
          </a:p>
        </p:txBody>
      </p:sp>
    </p:spTree>
    <p:extLst>
      <p:ext uri="{BB962C8B-B14F-4D97-AF65-F5344CB8AC3E}">
        <p14:creationId xmlns:p14="http://schemas.microsoft.com/office/powerpoint/2010/main" val="1803749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1414"/>
                                        </p:tgtEl>
                                        <p:attrNameLst>
                                          <p:attrName>style.visibility</p:attrName>
                                        </p:attrNameLst>
                                      </p:cBhvr>
                                      <p:to>
                                        <p:strVal val="visible"/>
                                      </p:to>
                                    </p:set>
                                    <p:animEffect transition="in" filter="wipe(left)">
                                      <p:cBhvr>
                                        <p:cTn id="7" dur="1000"/>
                                        <p:tgtEl>
                                          <p:spTgt spid="401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1416"/>
                                        </p:tgtEl>
                                        <p:attrNameLst>
                                          <p:attrName>style.visibility</p:attrName>
                                        </p:attrNameLst>
                                      </p:cBhvr>
                                      <p:to>
                                        <p:strVal val="visible"/>
                                      </p:to>
                                    </p:set>
                                    <p:anim calcmode="lin" valueType="num">
                                      <p:cBhvr additive="base">
                                        <p:cTn id="12" dur="500" fill="hold"/>
                                        <p:tgtEl>
                                          <p:spTgt spid="401416"/>
                                        </p:tgtEl>
                                        <p:attrNameLst>
                                          <p:attrName>ppt_x</p:attrName>
                                        </p:attrNameLst>
                                      </p:cBhvr>
                                      <p:tavLst>
                                        <p:tav tm="0">
                                          <p:val>
                                            <p:strVal val="#ppt_x"/>
                                          </p:val>
                                        </p:tav>
                                        <p:tav tm="100000">
                                          <p:val>
                                            <p:strVal val="#ppt_x"/>
                                          </p:val>
                                        </p:tav>
                                      </p:tavLst>
                                    </p:anim>
                                    <p:anim calcmode="lin" valueType="num">
                                      <p:cBhvr additive="base">
                                        <p:cTn id="13" dur="500" fill="hold"/>
                                        <p:tgtEl>
                                          <p:spTgt spid="40141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01417"/>
                                        </p:tgtEl>
                                        <p:attrNameLst>
                                          <p:attrName>style.visibility</p:attrName>
                                        </p:attrNameLst>
                                      </p:cBhvr>
                                      <p:to>
                                        <p:strVal val="visible"/>
                                      </p:to>
                                    </p:set>
                                    <p:anim calcmode="lin" valueType="num">
                                      <p:cBhvr additive="base">
                                        <p:cTn id="18" dur="500" fill="hold"/>
                                        <p:tgtEl>
                                          <p:spTgt spid="401417"/>
                                        </p:tgtEl>
                                        <p:attrNameLst>
                                          <p:attrName>ppt_x</p:attrName>
                                        </p:attrNameLst>
                                      </p:cBhvr>
                                      <p:tavLst>
                                        <p:tav tm="0">
                                          <p:val>
                                            <p:strVal val="#ppt_x"/>
                                          </p:val>
                                        </p:tav>
                                        <p:tav tm="100000">
                                          <p:val>
                                            <p:strVal val="#ppt_x"/>
                                          </p:val>
                                        </p:tav>
                                      </p:tavLst>
                                    </p:anim>
                                    <p:anim calcmode="lin" valueType="num">
                                      <p:cBhvr additive="base">
                                        <p:cTn id="19" dur="500" fill="hold"/>
                                        <p:tgtEl>
                                          <p:spTgt spid="401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p:cNvSpPr>
                <a:spLocks noGrp="1"/>
              </p:cNvSpPr>
              <p:nvPr>
                <p:ph idx="1"/>
              </p:nvPr>
            </p:nvSpPr>
            <p:spPr>
              <a:xfrm>
                <a:off x="457200" y="418011"/>
                <a:ext cx="8229600" cy="5589089"/>
              </a:xfrm>
            </p:spPr>
            <p:txBody>
              <a:bodyPr/>
              <a:lstStyle/>
              <a:p>
                <a:r>
                  <a:rPr lang="zh-CN" altLang="zh-CN" b="1" dirty="0"/>
                  <a:t>单电子跃迁选择定则 </a:t>
                </a:r>
                <a14:m>
                  <m:oMath xmlns:m="http://schemas.openxmlformats.org/officeDocument/2006/math">
                    <m:r>
                      <a:rPr lang="en-US" altLang="zh-CN" b="1" i="1">
                        <a:latin typeface="Cambria Math" panose="02040503050406030204" pitchFamily="18" charset="0"/>
                      </a:rPr>
                      <m:t>𝚫</m:t>
                    </m:r>
                    <m:r>
                      <a:rPr lang="en-US" altLang="zh-CN" b="1" i="1">
                        <a:latin typeface="Cambria Math" panose="02040503050406030204" pitchFamily="18" charset="0"/>
                      </a:rPr>
                      <m:t>𝒍</m:t>
                    </m:r>
                    <m:r>
                      <a:rPr lang="en-US" altLang="zh-CN" b="1" i="1">
                        <a:latin typeface="Cambria Math" panose="02040503050406030204" pitchFamily="18" charset="0"/>
                      </a:rPr>
                      <m:t>=±</m:t>
                    </m:r>
                    <m:r>
                      <a:rPr lang="en-US" altLang="zh-CN" b="1" i="1">
                        <a:latin typeface="Cambria Math" panose="02040503050406030204" pitchFamily="18" charset="0"/>
                      </a:rPr>
                      <m:t>𝟏</m:t>
                    </m:r>
                    <m:r>
                      <a:rPr lang="en-US" altLang="zh-CN" b="1" i="1">
                        <a:latin typeface="Cambria Math" panose="02040503050406030204" pitchFamily="18" charset="0"/>
                      </a:rPr>
                      <m:t>, </m:t>
                    </m:r>
                    <m:r>
                      <a:rPr lang="en-US" altLang="zh-CN" b="1" i="1">
                        <a:latin typeface="Cambria Math" panose="02040503050406030204" pitchFamily="18" charset="0"/>
                      </a:rPr>
                      <m:t>𝚫</m:t>
                    </m:r>
                    <m:r>
                      <a:rPr lang="en-US" altLang="zh-CN" b="1" i="1">
                        <a:latin typeface="Cambria Math" panose="02040503050406030204" pitchFamily="18" charset="0"/>
                      </a:rPr>
                      <m:t>𝒋</m:t>
                    </m:r>
                    <m:r>
                      <a:rPr lang="en-US" altLang="zh-CN" b="1" i="1">
                        <a:latin typeface="Cambria Math" panose="02040503050406030204" pitchFamily="18" charset="0"/>
                      </a:rPr>
                      <m:t>=</m:t>
                    </m:r>
                    <m:r>
                      <a:rPr lang="en-US" altLang="zh-CN" b="1" i="1">
                        <a:latin typeface="Cambria Math" panose="02040503050406030204" pitchFamily="18" charset="0"/>
                      </a:rPr>
                      <m:t>𝟎</m:t>
                    </m:r>
                    <m:r>
                      <a:rPr lang="en-US" altLang="zh-CN" b="1" i="1">
                        <a:latin typeface="Cambria Math" panose="02040503050406030204" pitchFamily="18" charset="0"/>
                      </a:rPr>
                      <m:t>,±</m:t>
                    </m:r>
                    <m:r>
                      <a:rPr lang="en-US" altLang="zh-CN" b="1" i="1">
                        <a:latin typeface="Cambria Math" panose="02040503050406030204" pitchFamily="18" charset="0"/>
                      </a:rPr>
                      <m:t>𝟏</m:t>
                    </m:r>
                    <m:r>
                      <a:rPr lang="en-US" altLang="zh-CN" b="1" i="1">
                        <a:latin typeface="Cambria Math" panose="02040503050406030204" pitchFamily="18" charset="0"/>
                      </a:rPr>
                      <m:t>, </m:t>
                    </m:r>
                    <m:r>
                      <a:rPr lang="zh-CN" altLang="zh-CN" b="1">
                        <a:latin typeface="Cambria Math" panose="02040503050406030204" pitchFamily="18" charset="0"/>
                      </a:rPr>
                      <m:t>以及磁场中</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𝒎</m:t>
                        </m:r>
                      </m:e>
                      <m:sub>
                        <m:r>
                          <a:rPr lang="en-US" altLang="zh-CN" b="1" i="1">
                            <a:latin typeface="Cambria Math" panose="02040503050406030204" pitchFamily="18" charset="0"/>
                          </a:rPr>
                          <m:t>𝒋</m:t>
                        </m:r>
                      </m:sub>
                    </m:sSub>
                    <m:r>
                      <a:rPr lang="en-US" altLang="zh-CN" b="1" i="1">
                        <a:latin typeface="Cambria Math" panose="02040503050406030204" pitchFamily="18" charset="0"/>
                      </a:rPr>
                      <m:t>=</m:t>
                    </m:r>
                    <m:r>
                      <a:rPr lang="en-US" altLang="zh-CN" b="1" i="1">
                        <a:latin typeface="Cambria Math" panose="02040503050406030204" pitchFamily="18" charset="0"/>
                      </a:rPr>
                      <m:t>𝟎</m:t>
                    </m:r>
                    <m:r>
                      <a:rPr lang="en-US" altLang="zh-CN" b="1" i="1">
                        <a:latin typeface="Cambria Math" panose="02040503050406030204" pitchFamily="18" charset="0"/>
                      </a:rPr>
                      <m:t>,±</m:t>
                    </m:r>
                    <m:r>
                      <a:rPr lang="en-US" altLang="zh-CN" b="1" i="1">
                        <a:latin typeface="Cambria Math" panose="02040503050406030204" pitchFamily="18" charset="0"/>
                      </a:rPr>
                      <m:t>𝟏</m:t>
                    </m:r>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𝑗</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a:latin typeface="Cambria Math" panose="02040503050406030204" pitchFamily="18" charset="0"/>
                          </a:rPr>
                          <m:t>2</m:t>
                        </m:r>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𝑠</m:t>
                                    </m:r>
                                  </m:e>
                                </m:acc>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𝑙</m:t>
                                </m:r>
                              </m:e>
                              <m:sup>
                                <m:r>
                                  <a:rPr lang="en-US" altLang="zh-CN" i="1">
                                    <a:latin typeface="Cambria Math" panose="02040503050406030204" pitchFamily="18" charset="0"/>
                                  </a:rPr>
                                  <m:t>2</m:t>
                                </m:r>
                              </m:sup>
                            </m:sSup>
                          </m:num>
                          <m:den>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𝑗</m:t>
                                    </m:r>
                                  </m:e>
                                </m:acc>
                              </m:e>
                              <m:sup>
                                <m:r>
                                  <a:rPr lang="en-US" altLang="zh-CN" i="1">
                                    <a:latin typeface="Cambria Math" panose="02040503050406030204" pitchFamily="18" charset="0"/>
                                  </a:rPr>
                                  <m:t>2</m:t>
                                </m:r>
                              </m:sup>
                            </m:sSup>
                          </m:den>
                        </m:f>
                        <m:r>
                          <a:rPr lang="en-US" altLang="zh-CN" i="1">
                            <a:latin typeface="Cambria Math" panose="02040503050406030204" pitchFamily="18" charset="0"/>
                          </a:rPr>
                          <m:t> </m:t>
                        </m:r>
                      </m:e>
                    </m:d>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𝑗</m:t>
                        </m:r>
                      </m:sub>
                    </m:sSub>
                    <m:r>
                      <a:rPr lang="en-US" altLang="zh-CN">
                        <a:latin typeface="Cambria Math" panose="02040503050406030204" pitchFamily="18" charset="0"/>
                      </a:rPr>
                      <m:t>=</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𝑗</m:t>
                        </m:r>
                      </m:sub>
                    </m:sSub>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𝑗</m:t>
                        </m:r>
                        <m:d>
                          <m:dPr>
                            <m:ctrlPr>
                              <a:rPr lang="zh-CN"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+1</m:t>
                            </m:r>
                          </m:e>
                        </m:d>
                      </m:e>
                    </m:rad>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𝐵</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𝑍</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𝑗</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𝐵</m:t>
                        </m:r>
                      </m:sub>
                    </m:sSub>
                    <m:r>
                      <a:rPr lang="en-US" altLang="zh-CN" i="1">
                        <a:latin typeface="Cambria Math" panose="02040503050406030204" pitchFamily="18" charset="0"/>
                      </a:rPr>
                      <m:t>,</m:t>
                    </m:r>
                  </m:oMath>
                </a14:m>
                <a:r>
                  <a:rPr lang="en-US" altLang="zh-CN" i="1" dirty="0"/>
                  <a:t> </a:t>
                </a:r>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𝐵</m:t>
                        </m:r>
                      </m:sub>
                    </m:sSub>
                    <m:r>
                      <a:rPr lang="en-US" altLang="zh-CN" i="1">
                        <a:latin typeface="Cambria Math" panose="02040503050406030204" pitchFamily="18" charset="0"/>
                      </a:rPr>
                      <m:t>=</m:t>
                    </m:r>
                    <m:r>
                      <a:rPr lang="en-US" altLang="zh-CN" i="1">
                        <a:latin typeface="Cambria Math" panose="02040503050406030204" pitchFamily="18" charset="0"/>
                      </a:rPr>
                      <m:t>𝛾</m:t>
                    </m:r>
                    <m:r>
                      <a:rPr lang="en-US" altLang="zh-CN" i="1">
                        <a:latin typeface="Cambria Math" panose="02040503050406030204" pitchFamily="18" charset="0"/>
                      </a:rPr>
                      <m:t>ℏ=</m:t>
                    </m:r>
                    <m:f>
                      <m:fPr>
                        <m:ctrlPr>
                          <a:rPr lang="zh-CN" altLang="zh-CN" i="1">
                            <a:latin typeface="Cambria Math" panose="02040503050406030204" pitchFamily="18" charset="0"/>
                          </a:rPr>
                        </m:ctrlPr>
                      </m:fPr>
                      <m:num>
                        <m:r>
                          <a:rPr lang="en-US" altLang="zh-CN" i="1">
                            <a:latin typeface="Cambria Math" panose="02040503050406030204" pitchFamily="18" charset="0"/>
                          </a:rPr>
                          <m:t>𝑒</m:t>
                        </m:r>
                        <m:r>
                          <a:rPr lang="en-US" altLang="zh-CN" i="1">
                            <a:latin typeface="Cambria Math" panose="02040503050406030204" pitchFamily="18" charset="0"/>
                          </a:rPr>
                          <m:t>ℏ</m:t>
                        </m:r>
                      </m:num>
                      <m:den>
                        <m:r>
                          <a:rPr lang="en-US" altLang="zh-CN" i="1">
                            <a:latin typeface="Cambria Math" panose="02040503050406030204" pitchFamily="18" charset="0"/>
                          </a:rPr>
                          <m:t>2</m:t>
                        </m:r>
                        <m:r>
                          <a:rPr lang="en-US" altLang="zh-CN" i="1">
                            <a:latin typeface="Cambria Math" panose="02040503050406030204" pitchFamily="18" charset="0"/>
                          </a:rPr>
                          <m:t>𝑚</m:t>
                        </m:r>
                      </m:den>
                    </m:f>
                  </m:oMath>
                </a14:m>
                <a:r>
                  <a:rPr lang="zh-CN" altLang="zh-CN" dirty="0"/>
                  <a:t>被称为玻尔磁子</a:t>
                </a:r>
              </a:p>
              <a:p>
                <a:r>
                  <a:rPr lang="zh-CN" altLang="zh-CN" dirty="0"/>
                  <a:t>（注：</a:t>
                </a:r>
                <a14:m>
                  <m:oMath xmlns:m="http://schemas.openxmlformats.org/officeDocument/2006/math">
                    <m:r>
                      <a:rPr lang="en-US" altLang="zh-CN" i="1">
                        <a:latin typeface="Cambria Math" panose="02040503050406030204" pitchFamily="18" charset="0"/>
                      </a:rPr>
                      <m:t>𝑗</m:t>
                    </m:r>
                    <m:r>
                      <a:rPr lang="en-US" altLang="zh-CN" i="1">
                        <a:latin typeface="Cambria Math" panose="02040503050406030204" pitchFamily="18" charset="0"/>
                      </a:rPr>
                      <m:t>=0</m:t>
                    </m:r>
                  </m:oMath>
                </a14:m>
                <a:r>
                  <a:rPr lang="zh-CN" altLang="zh-CN" dirty="0"/>
                  <a:t>时，</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𝑗</m:t>
                        </m:r>
                      </m:sub>
                    </m:sSub>
                  </m:oMath>
                </a14:m>
                <a:r>
                  <a:rPr lang="zh-CN" altLang="zh-CN" dirty="0"/>
                  <a:t>无意义，不过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𝑗</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r>
                      <a:rPr lang="en-US" altLang="zh-CN" i="1">
                        <a:latin typeface="Cambria Math" panose="02040503050406030204" pitchFamily="18" charset="0"/>
                      </a:rPr>
                      <m:t>=0</m:t>
                    </m:r>
                  </m:oMath>
                </a14:m>
                <a:r>
                  <a:rPr lang="zh-CN" altLang="zh-CN" dirty="0"/>
                  <a:t>）</a:t>
                </a:r>
              </a:p>
              <a:p>
                <a14:m>
                  <m:oMath xmlns:m="http://schemas.openxmlformats.org/officeDocument/2006/math">
                    <m:r>
                      <a:rPr lang="zh-CN" altLang="zh-CN">
                        <a:latin typeface="Cambria Math" panose="02040503050406030204" pitchFamily="18" charset="0"/>
                      </a:rPr>
                      <m:t>对</m:t>
                    </m:r>
                    <m:r>
                      <a:rPr lang="en-US" altLang="zh-CN" b="1" i="1">
                        <a:latin typeface="Cambria Math" panose="02040503050406030204" pitchFamily="18" charset="0"/>
                      </a:rPr>
                      <m:t>𝑩</m:t>
                    </m:r>
                    <m:r>
                      <a:rPr lang="en-US" altLang="zh-CN" b="1"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𝑧</m:t>
                        </m:r>
                      </m:sub>
                    </m:sSub>
                  </m:oMath>
                </a14:m>
                <a:r>
                  <a:rPr lang="zh-CN" altLang="zh-CN" dirty="0"/>
                  <a:t>有，</a:t>
                </a:r>
                <a14:m>
                  <m:oMath xmlns:m="http://schemas.openxmlformats.org/officeDocument/2006/math">
                    <m:r>
                      <a:rPr lang="en-US" altLang="zh-CN" i="1">
                        <a:latin typeface="Cambria Math" panose="02040503050406030204" pitchFamily="18" charset="0"/>
                      </a:rPr>
                      <m:t>𝑈</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𝑍</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𝐵</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𝑗</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𝐵</m:t>
                        </m:r>
                      </m:sub>
                    </m:sSub>
                    <m:r>
                      <a:rPr lang="en-US" altLang="zh-CN" i="1">
                        <a:latin typeface="Cambria Math" panose="02040503050406030204" pitchFamily="18" charset="0"/>
                      </a:rPr>
                      <m:t>𝐵</m:t>
                    </m:r>
                  </m:oMath>
                </a14:m>
                <a:r>
                  <a:rPr lang="zh-CN" altLang="zh-CN" dirty="0"/>
                  <a:t>，</a:t>
                </a:r>
                <a:r>
                  <a:rPr lang="zh-CN" altLang="zh-CN" b="1" dirty="0"/>
                  <a:t>施特恩</a:t>
                </a:r>
                <a:r>
                  <a:rPr lang="en-US" altLang="zh-CN" b="1" dirty="0"/>
                  <a:t>-</a:t>
                </a:r>
                <a:r>
                  <a:rPr lang="zh-CN" altLang="zh-CN" b="1" dirty="0"/>
                  <a:t>盖拉赫实验，塞曼效应</a:t>
                </a:r>
                <a:endParaRPr lang="zh-CN" altLang="zh-CN" dirty="0"/>
              </a:p>
              <a:p>
                <a14:m>
                  <m:oMath xmlns:m="http://schemas.openxmlformats.org/officeDocument/2006/math">
                    <m:r>
                      <a:rPr lang="zh-CN" altLang="zh-CN">
                        <a:latin typeface="Cambria Math" panose="02040503050406030204" pitchFamily="18" charset="0"/>
                      </a:rPr>
                      <m:t>对内在磁场</m:t>
                    </m:r>
                    <m:r>
                      <a:rPr lang="en-US" altLang="zh-CN" b="1" i="1">
                        <a:latin typeface="Cambria Math" panose="02040503050406030204" pitchFamily="18" charset="0"/>
                      </a:rPr>
                      <m:t>𝑩</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r>
                          <a:rPr lang="en-US" altLang="zh-CN" i="1">
                            <a:latin typeface="Cambria Math" panose="02040503050406030204" pitchFamily="18" charset="0"/>
                          </a:rPr>
                          <m:t>𝜋</m:t>
                        </m:r>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0</m:t>
                            </m:r>
                          </m:sub>
                        </m:sSub>
                      </m:den>
                    </m:f>
                    <m:f>
                      <m:fPr>
                        <m:ctrlPr>
                          <a:rPr lang="zh-CN" altLang="zh-CN" i="1">
                            <a:latin typeface="Cambria Math" panose="02040503050406030204" pitchFamily="18" charset="0"/>
                          </a:rPr>
                        </m:ctrlPr>
                      </m:fPr>
                      <m:num>
                        <m:r>
                          <a:rPr lang="en-US" altLang="zh-CN" i="1">
                            <a:latin typeface="Cambria Math" panose="02040503050406030204" pitchFamily="18" charset="0"/>
                          </a:rPr>
                          <m:t>𝑍𝑒</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0</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3</m:t>
                            </m:r>
                          </m:sup>
                        </m:sSup>
                      </m:den>
                    </m:f>
                    <m:r>
                      <a:rPr lang="en-US" altLang="zh-CN" b="1" i="1">
                        <a:latin typeface="Cambria Math" panose="02040503050406030204" pitchFamily="18" charset="0"/>
                      </a:rPr>
                      <m:t>𝑳</m:t>
                    </m:r>
                  </m:oMath>
                </a14:m>
                <a:r>
                  <a:rPr lang="zh-CN" altLang="zh-CN" dirty="0"/>
                  <a:t>有，</a:t>
                </a:r>
                <a14:m>
                  <m:oMath xmlns:m="http://schemas.openxmlformats.org/officeDocument/2006/math">
                    <m:r>
                      <a:rPr lang="en-US" altLang="zh-CN" b="1" i="1">
                        <a:latin typeface="Cambria Math" panose="02040503050406030204" pitchFamily="18" charset="0"/>
                      </a:rPr>
                      <m:t>𝑼</m:t>
                    </m:r>
                    <m:r>
                      <a:rPr lang="en-US" altLang="zh-CN" b="1"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r>
                          <a:rPr lang="en-US" altLang="zh-CN" i="1">
                            <a:latin typeface="Cambria Math" panose="02040503050406030204" pitchFamily="18" charset="0"/>
                          </a:rPr>
                          <m:t>𝜋</m:t>
                        </m:r>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0</m:t>
                            </m:r>
                          </m:sub>
                        </m:sSub>
                      </m:den>
                    </m:f>
                    <m:f>
                      <m:fPr>
                        <m:ctrlPr>
                          <a:rPr lang="zh-CN" altLang="zh-CN" i="1">
                            <a:latin typeface="Cambria Math" panose="02040503050406030204" pitchFamily="18" charset="0"/>
                          </a:rPr>
                        </m:ctrlPr>
                      </m:fPr>
                      <m:num>
                        <m:r>
                          <a:rPr lang="en-US" altLang="zh-CN" i="1">
                            <a:latin typeface="Cambria Math" panose="02040503050406030204" pitchFamily="18" charset="0"/>
                          </a:rPr>
                          <m:t>𝑍𝑒</m:t>
                        </m:r>
                      </m:num>
                      <m:den>
                        <m:r>
                          <a:rPr lang="en-US" altLang="zh-CN" i="1">
                            <a:latin typeface="Cambria Math" panose="02040503050406030204" pitchFamily="18" charset="0"/>
                          </a:rPr>
                          <m:t>2</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𝑚</m:t>
                            </m:r>
                          </m:e>
                          <m:sub>
                            <m:r>
                              <a:rPr lang="en-US" altLang="zh-CN" i="1">
                                <a:latin typeface="Cambria Math" panose="02040503050406030204" pitchFamily="18" charset="0"/>
                              </a:rPr>
                              <m:t>𝑒</m:t>
                            </m:r>
                          </m:sub>
                          <m:sup>
                            <m:r>
                              <a:rPr lang="en-US" altLang="zh-CN" i="1">
                                <a:latin typeface="Cambria Math" panose="02040503050406030204" pitchFamily="18" charset="0"/>
                              </a:rPr>
                              <m:t>2</m:t>
                            </m:r>
                          </m:sup>
                        </m:sSubSup>
                        <m:sSup>
                          <m:sSupPr>
                            <m:ctrlPr>
                              <a:rPr lang="zh-CN" altLang="zh-CN" i="1">
                                <a:latin typeface="Cambria Math" panose="02040503050406030204" pitchFamily="18" charset="0"/>
                              </a:rPr>
                            </m:ctrlPr>
                          </m:sSupPr>
                          <m:e>
                            <m:r>
                              <a:rPr lang="en-US" altLang="zh-CN" i="1">
                                <a:latin typeface="Cambria Math" panose="02040503050406030204" pitchFamily="18" charset="0"/>
                              </a:rPr>
                              <m:t>𝑐</m:t>
                            </m:r>
                          </m:e>
                          <m:sup>
                            <m:r>
                              <a:rPr lang="en-US" altLang="zh-CN" i="1">
                                <a:latin typeface="Cambria Math" panose="02040503050406030204" pitchFamily="18" charset="0"/>
                              </a:rPr>
                              <m:t>2</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3</m:t>
                            </m:r>
                          </m:sup>
                        </m:sSup>
                      </m:den>
                    </m:f>
                    <m:r>
                      <a:rPr lang="en-US" altLang="zh-CN" b="1" i="1">
                        <a:latin typeface="Cambria Math" panose="02040503050406030204" pitchFamily="18" charset="0"/>
                      </a:rPr>
                      <m:t>𝒔</m:t>
                    </m:r>
                    <m:r>
                      <a:rPr lang="en-US" altLang="zh-CN" b="1" i="1">
                        <a:latin typeface="Cambria Math" panose="02040503050406030204" pitchFamily="18" charset="0"/>
                      </a:rPr>
                      <m:t>⋅</m:t>
                    </m:r>
                    <m:r>
                      <a:rPr lang="en-US" altLang="zh-CN" b="1" i="1">
                        <a:latin typeface="Cambria Math" panose="02040503050406030204" pitchFamily="18" charset="0"/>
                      </a:rPr>
                      <m:t>𝑳</m:t>
                    </m:r>
                  </m:oMath>
                </a14:m>
                <a:r>
                  <a:rPr lang="en-US" altLang="zh-CN" dirty="0"/>
                  <a:t> </a:t>
                </a:r>
                <a:r>
                  <a:rPr lang="en-US" altLang="zh-CN" b="1" dirty="0"/>
                  <a:t> </a:t>
                </a:r>
                <a:r>
                  <a:rPr lang="zh-CN" altLang="zh-CN" b="1" dirty="0"/>
                  <a:t>碱金属双线</a:t>
                </a:r>
                <a:endParaRPr lang="zh-CN" altLang="zh-CN" dirty="0"/>
              </a:p>
              <a:p>
                <a:endParaRPr lang="zh-CN" altLang="en-US"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457200" y="418011"/>
                <a:ext cx="8229600" cy="5589089"/>
              </a:xfrm>
              <a:blipFill rotWithShape="0">
                <a:blip r:embed="rId3"/>
                <a:stretch>
                  <a:fillRect t="-873"/>
                </a:stretch>
              </a:blipFill>
            </p:spPr>
            <p:txBody>
              <a:bodyPr/>
              <a:lstStyle/>
              <a:p>
                <a:r>
                  <a:rPr lang="zh-CN" altLang="en-US">
                    <a:noFill/>
                  </a:rPr>
                  <a:t> </a:t>
                </a:r>
              </a:p>
            </p:txBody>
          </p:sp>
        </mc:Fallback>
      </mc:AlternateContent>
      <p:pic>
        <p:nvPicPr>
          <p:cNvPr id="7" name="图片 6"/>
          <p:cNvPicPr/>
          <p:nvPr/>
        </p:nvPicPr>
        <p:blipFill>
          <a:blip r:embed="rId4" cstate="print">
            <a:clrChange>
              <a:clrFrom>
                <a:srgbClr val="FF99CC"/>
              </a:clrFrom>
              <a:clrTo>
                <a:srgbClr val="FF99CC">
                  <a:alpha val="0"/>
                </a:srgbClr>
              </a:clrTo>
            </a:clrChange>
            <a:extLst>
              <a:ext uri="{28A0092B-C50C-407E-A947-70E740481C1C}">
                <a14:useLocalDpi xmlns:a14="http://schemas.microsoft.com/office/drawing/2010/main" val="0"/>
              </a:ext>
            </a:extLst>
          </a:blip>
          <a:srcRect/>
          <a:stretch>
            <a:fillRect/>
          </a:stretch>
        </p:blipFill>
        <p:spPr bwMode="auto">
          <a:xfrm>
            <a:off x="717368" y="3055799"/>
            <a:ext cx="3523706" cy="1045937"/>
          </a:xfrm>
          <a:prstGeom prst="rect">
            <a:avLst/>
          </a:prstGeom>
          <a:noFill/>
          <a:ln>
            <a:noFill/>
          </a:ln>
        </p:spPr>
      </p:pic>
      <p:pic>
        <p:nvPicPr>
          <p:cNvPr id="8" name="图片 7"/>
          <p:cNvPicPr/>
          <p:nvPr/>
        </p:nvPicPr>
        <p:blipFill rotWithShape="1">
          <a:blip r:embed="rId5" cstate="print">
            <a:extLst>
              <a:ext uri="{28A0092B-C50C-407E-A947-70E740481C1C}">
                <a14:useLocalDpi xmlns:a14="http://schemas.microsoft.com/office/drawing/2010/main" val="0"/>
              </a:ext>
            </a:extLst>
          </a:blip>
          <a:srcRect t="58075" b="1"/>
          <a:stretch/>
        </p:blipFill>
        <p:spPr bwMode="auto">
          <a:xfrm>
            <a:off x="717368" y="4197531"/>
            <a:ext cx="3036026" cy="1088572"/>
          </a:xfrm>
          <a:prstGeom prst="rect">
            <a:avLst/>
          </a:prstGeom>
          <a:noFill/>
          <a:ln>
            <a:noFill/>
          </a:ln>
          <a:extLst>
            <a:ext uri="{53640926-AAD7-44D8-BBD7-CCE9431645EC}">
              <a14:shadowObscured xmlns:a14="http://schemas.microsoft.com/office/drawing/2010/main"/>
            </a:ext>
          </a:extLst>
        </p:spPr>
      </p:pic>
      <p:pic>
        <p:nvPicPr>
          <p:cNvPr id="9" name="图片 8"/>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7254" y="4285432"/>
            <a:ext cx="1353820" cy="768985"/>
          </a:xfrm>
          <a:prstGeom prst="rect">
            <a:avLst/>
          </a:prstGeom>
          <a:noFill/>
          <a:ln>
            <a:noFill/>
          </a:ln>
        </p:spPr>
      </p:pic>
      <p:sp>
        <p:nvSpPr>
          <p:cNvPr id="10" name="Rectangle 2"/>
          <p:cNvSpPr>
            <a:spLocks noChangeArrowheads="1"/>
          </p:cNvSpPr>
          <p:nvPr/>
        </p:nvSpPr>
        <p:spPr bwMode="auto">
          <a:xfrm>
            <a:off x="322217" y="32923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186043003"/>
              </p:ext>
            </p:extLst>
          </p:nvPr>
        </p:nvGraphicFramePr>
        <p:xfrm>
          <a:off x="797106" y="5463947"/>
          <a:ext cx="2876550" cy="857250"/>
        </p:xfrm>
        <a:graphic>
          <a:graphicData uri="http://schemas.openxmlformats.org/presentationml/2006/ole">
            <mc:AlternateContent xmlns:mc="http://schemas.openxmlformats.org/markup-compatibility/2006">
              <mc:Choice xmlns:v="urn:schemas-microsoft-com:vml" Requires="v">
                <p:oleObj spid="_x0000_s64518" name="Equation" r:id="rId7" imgW="4651248" imgH="1389888" progId="Equation.DSMT4">
                  <p:embed/>
                </p:oleObj>
              </mc:Choice>
              <mc:Fallback>
                <p:oleObj name="Equation" r:id="rId7" imgW="4651248" imgH="1389888"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106" y="5463947"/>
                        <a:ext cx="28765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 name="图片 1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03480" y="5452605"/>
            <a:ext cx="2451735" cy="281305"/>
          </a:xfrm>
          <a:prstGeom prst="rect">
            <a:avLst/>
          </a:prstGeom>
          <a:solidFill>
            <a:srgbClr val="FFCC99"/>
          </a:solidFill>
          <a:ln>
            <a:noFill/>
          </a:ln>
          <a:extLst/>
        </p:spPr>
      </p:pic>
      <p:pic>
        <p:nvPicPr>
          <p:cNvPr id="13" name="图片 12"/>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13562" y="5892572"/>
            <a:ext cx="1973580" cy="412750"/>
          </a:xfrm>
          <a:prstGeom prst="rect">
            <a:avLst/>
          </a:prstGeom>
          <a:solidFill>
            <a:srgbClr val="00CCFF"/>
          </a:solidFill>
          <a:ln>
            <a:noFill/>
          </a:ln>
          <a:extLst/>
        </p:spPr>
      </p:pic>
    </p:spTree>
    <p:extLst>
      <p:ext uri="{BB962C8B-B14F-4D97-AF65-F5344CB8AC3E}">
        <p14:creationId xmlns:p14="http://schemas.microsoft.com/office/powerpoint/2010/main" val="4226045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ChangeArrowheads="1"/>
          </p:cNvSpPr>
          <p:nvPr/>
        </p:nvSpPr>
        <p:spPr bwMode="auto">
          <a:xfrm>
            <a:off x="611560" y="764704"/>
            <a:ext cx="8064500" cy="11874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4-1 </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一束电子进入</a:t>
            </a:r>
            <a:r>
              <a:rPr lang="en-US" altLang="zh-CN" b="1">
                <a:latin typeface="Times New Roman" panose="02020603050405020304" pitchFamily="18" charset="0"/>
                <a:ea typeface="楷体_GB2312" pitchFamily="49" charset="-122"/>
              </a:rPr>
              <a:t>1.2T</a:t>
            </a:r>
            <a:r>
              <a:rPr lang="zh-CN" altLang="en-US" b="1">
                <a:latin typeface="Times New Roman" panose="02020603050405020304" pitchFamily="18" charset="0"/>
                <a:ea typeface="楷体_GB2312" pitchFamily="49" charset="-122"/>
              </a:rPr>
              <a:t>的均匀磁场时，试问电子自旋平行于和反平行于磁场的电子的能量差为多大？</a:t>
            </a:r>
          </a:p>
          <a:p>
            <a:pPr algn="l" eaLnBrk="1" hangingPunct="1"/>
            <a:r>
              <a:rPr lang="zh-CN" altLang="en-US" b="1">
                <a:latin typeface="Times New Roman" panose="02020603050405020304" pitchFamily="18" charset="0"/>
                <a:ea typeface="楷体_GB2312" pitchFamily="49" charset="-122"/>
              </a:rPr>
              <a:t>解：</a:t>
            </a:r>
          </a:p>
        </p:txBody>
      </p:sp>
      <p:graphicFrame>
        <p:nvGraphicFramePr>
          <p:cNvPr id="338951" name="Object 7"/>
          <p:cNvGraphicFramePr>
            <a:graphicFrameLocks noChangeAspect="1"/>
          </p:cNvGraphicFramePr>
          <p:nvPr>
            <p:extLst/>
          </p:nvPr>
        </p:nvGraphicFramePr>
        <p:xfrm>
          <a:off x="1495797" y="1772766"/>
          <a:ext cx="4192588" cy="539750"/>
        </p:xfrm>
        <a:graphic>
          <a:graphicData uri="http://schemas.openxmlformats.org/presentationml/2006/ole">
            <mc:AlternateContent xmlns:mc="http://schemas.openxmlformats.org/markup-compatibility/2006">
              <mc:Choice xmlns:v="urn:schemas-microsoft-com:vml" Requires="v">
                <p:oleObj spid="_x0000_s65547" name="公式" r:id="rId3" imgW="1552755" imgH="219175" progId="Equation.3">
                  <p:embed/>
                </p:oleObj>
              </mc:Choice>
              <mc:Fallback>
                <p:oleObj name="公式" r:id="rId3" imgW="1552755" imgH="219175"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1495797" y="1772766"/>
                        <a:ext cx="4192588" cy="53975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952" name="Object 8"/>
          <p:cNvGraphicFramePr>
            <a:graphicFrameLocks noChangeAspect="1"/>
          </p:cNvGraphicFramePr>
          <p:nvPr>
            <p:extLst/>
          </p:nvPr>
        </p:nvGraphicFramePr>
        <p:xfrm>
          <a:off x="1444997" y="2564929"/>
          <a:ext cx="3248025" cy="2100262"/>
        </p:xfrm>
        <a:graphic>
          <a:graphicData uri="http://schemas.openxmlformats.org/presentationml/2006/ole">
            <mc:AlternateContent xmlns:mc="http://schemas.openxmlformats.org/markup-compatibility/2006">
              <mc:Choice xmlns:v="urn:schemas-microsoft-com:vml" Requires="v">
                <p:oleObj spid="_x0000_s65548" name="公式" r:id="rId5" imgW="1200030" imgH="876314" progId="Equation.3">
                  <p:embed/>
                </p:oleObj>
              </mc:Choice>
              <mc:Fallback>
                <p:oleObj name="公式" r:id="rId5" imgW="1200030" imgH="876314" progId="Equation.3">
                  <p:embed/>
                  <p:pic>
                    <p:nvPicPr>
                      <p:cNvPr id="0" name=""/>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1444997" y="2564929"/>
                        <a:ext cx="3248025" cy="2100262"/>
                      </a:xfrm>
                      <a:prstGeom prst="rect">
                        <a:avLst/>
                      </a:prstGeom>
                      <a:solidFill>
                        <a:srgbClr val="FFCC99">
                          <a:alpha val="7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953" name="Object 9"/>
          <p:cNvGraphicFramePr>
            <a:graphicFrameLocks noChangeAspect="1"/>
          </p:cNvGraphicFramePr>
          <p:nvPr>
            <p:extLst/>
          </p:nvPr>
        </p:nvGraphicFramePr>
        <p:xfrm>
          <a:off x="1546597" y="4868391"/>
          <a:ext cx="5916613" cy="1139825"/>
        </p:xfrm>
        <a:graphic>
          <a:graphicData uri="http://schemas.openxmlformats.org/presentationml/2006/ole">
            <mc:AlternateContent xmlns:mc="http://schemas.openxmlformats.org/markup-compatibility/2006">
              <mc:Choice xmlns:v="urn:schemas-microsoft-com:vml" Requires="v">
                <p:oleObj spid="_x0000_s65549" name="公式" r:id="rId7" imgW="2190726" imgH="476350" progId="Equation.3">
                  <p:embed/>
                </p:oleObj>
              </mc:Choice>
              <mc:Fallback>
                <p:oleObj name="公式" r:id="rId7" imgW="2190726" imgH="476350" progId="Equation.3">
                  <p:embed/>
                  <p:pic>
                    <p:nvPicPr>
                      <p:cNvPr id="0" name=""/>
                      <p:cNvPicPr>
                        <a:picLocks noChangeAspect="1" noChangeArrowheads="1"/>
                      </p:cNvPicPr>
                      <p:nvPr/>
                    </p:nvPicPr>
                    <p:blipFill>
                      <a:blip r:embed="rId8">
                        <a:lum contrast="38000"/>
                        <a:extLst>
                          <a:ext uri="{28A0092B-C50C-407E-A947-70E740481C1C}">
                            <a14:useLocalDpi xmlns:a14="http://schemas.microsoft.com/office/drawing/2010/main" val="0"/>
                          </a:ext>
                        </a:extLst>
                      </a:blip>
                      <a:srcRect/>
                      <a:stretch>
                        <a:fillRect/>
                      </a:stretch>
                    </p:blipFill>
                    <p:spPr bwMode="auto">
                      <a:xfrm>
                        <a:off x="1546597" y="4868391"/>
                        <a:ext cx="5916613" cy="1139825"/>
                      </a:xfrm>
                      <a:prstGeom prst="rect">
                        <a:avLst/>
                      </a:prstGeom>
                      <a:solidFill>
                        <a:srgbClr val="FF99CC">
                          <a:alpha val="7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17200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338951"/>
                                        </p:tgtEl>
                                        <p:attrNameLst>
                                          <p:attrName>style.visibility</p:attrName>
                                        </p:attrNameLst>
                                      </p:cBhvr>
                                      <p:to>
                                        <p:strVal val="visible"/>
                                      </p:to>
                                    </p:set>
                                    <p:animEffect transition="in" filter="box(out)">
                                      <p:cBhvr>
                                        <p:cTn id="7" dur="500"/>
                                        <p:tgtEl>
                                          <p:spTgt spid="338951"/>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338952"/>
                                        </p:tgtEl>
                                        <p:attrNameLst>
                                          <p:attrName>style.visibility</p:attrName>
                                        </p:attrNameLst>
                                      </p:cBhvr>
                                      <p:to>
                                        <p:strVal val="visible"/>
                                      </p:to>
                                    </p:set>
                                    <p:animEffect transition="in" filter="box(out)">
                                      <p:cBhvr>
                                        <p:cTn id="11" dur="500"/>
                                        <p:tgtEl>
                                          <p:spTgt spid="338952"/>
                                        </p:tgtEl>
                                      </p:cBhvr>
                                    </p:animEffect>
                                  </p:childTnLst>
                                </p:cTn>
                              </p:par>
                            </p:childTnLst>
                          </p:cTn>
                        </p:par>
                        <p:par>
                          <p:cTn id="12" fill="hold" nodeType="afterGroup">
                            <p:stCondLst>
                              <p:cond delay="1000"/>
                            </p:stCondLst>
                            <p:childTnLst>
                              <p:par>
                                <p:cTn id="13" presetID="4" presetClass="entr" presetSubtype="32" fill="hold" nodeType="afterEffect">
                                  <p:stCondLst>
                                    <p:cond delay="0"/>
                                  </p:stCondLst>
                                  <p:childTnLst>
                                    <p:set>
                                      <p:cBhvr>
                                        <p:cTn id="14" dur="1" fill="hold">
                                          <p:stCondLst>
                                            <p:cond delay="0"/>
                                          </p:stCondLst>
                                        </p:cTn>
                                        <p:tgtEl>
                                          <p:spTgt spid="338953"/>
                                        </p:tgtEl>
                                        <p:attrNameLst>
                                          <p:attrName>style.visibility</p:attrName>
                                        </p:attrNameLst>
                                      </p:cBhvr>
                                      <p:to>
                                        <p:strVal val="visible"/>
                                      </p:to>
                                    </p:set>
                                    <p:animEffect transition="in" filter="box(out)">
                                      <p:cBhvr>
                                        <p:cTn id="15" dur="500"/>
                                        <p:tgtEl>
                                          <p:spTgt spid="338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683568" y="908720"/>
            <a:ext cx="7948010" cy="156966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CC6600"/>
                </a:solidFill>
                <a:latin typeface="Times New Roman" panose="02020603050405020304" pitchFamily="18" charset="0"/>
                <a:ea typeface="楷体_GB2312" pitchFamily="49" charset="-122"/>
              </a:rPr>
              <a:t>4-2 </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试计算原子处于</a:t>
            </a:r>
            <a:r>
              <a:rPr lang="en-US" altLang="zh-CN" b="1" baseline="30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D</a:t>
            </a:r>
            <a:r>
              <a:rPr lang="en-US" altLang="zh-CN" b="1" baseline="-25000" dirty="0">
                <a:latin typeface="Times New Roman" panose="02020603050405020304" pitchFamily="18" charset="0"/>
                <a:ea typeface="楷体_GB2312" pitchFamily="49" charset="-122"/>
              </a:rPr>
              <a:t>3/2</a:t>
            </a:r>
            <a:r>
              <a:rPr lang="zh-CN" altLang="en-US" b="1" dirty="0">
                <a:latin typeface="Times New Roman" panose="02020603050405020304" pitchFamily="18" charset="0"/>
                <a:ea typeface="楷体_GB2312" pitchFamily="49" charset="-122"/>
              </a:rPr>
              <a:t>状态的磁矩</a:t>
            </a:r>
            <a:r>
              <a:rPr lang="en-US" altLang="zh-CN" b="1" i="1" dirty="0">
                <a:latin typeface="Times New Roman" panose="02020603050405020304" pitchFamily="18" charset="0"/>
                <a:ea typeface="楷体_GB2312" pitchFamily="49" charset="-122"/>
              </a:rPr>
              <a:t>μ</a:t>
            </a:r>
            <a:r>
              <a:rPr lang="zh-CN" altLang="en-US" b="1" dirty="0">
                <a:latin typeface="Times New Roman" panose="02020603050405020304" pitchFamily="18" charset="0"/>
                <a:ea typeface="楷体_GB2312" pitchFamily="49" charset="-122"/>
              </a:rPr>
              <a:t>及投影</a:t>
            </a:r>
            <a:r>
              <a:rPr lang="en-US" altLang="zh-CN" b="1" i="1" dirty="0" err="1">
                <a:latin typeface="Times New Roman" panose="02020603050405020304" pitchFamily="18" charset="0"/>
                <a:ea typeface="楷体_GB2312" pitchFamily="49" charset="-122"/>
              </a:rPr>
              <a:t>μ</a:t>
            </a:r>
            <a:r>
              <a:rPr lang="en-US" altLang="zh-CN" b="1" i="1" baseline="-25000" dirty="0" err="1">
                <a:latin typeface="Times New Roman" panose="02020603050405020304" pitchFamily="18" charset="0"/>
                <a:ea typeface="楷体_GB2312" pitchFamily="49" charset="-122"/>
              </a:rPr>
              <a:t>z</a:t>
            </a:r>
            <a:r>
              <a:rPr lang="zh-CN" altLang="en-US" b="1" dirty="0">
                <a:latin typeface="Times New Roman" panose="02020603050405020304" pitchFamily="18" charset="0"/>
                <a:ea typeface="楷体_GB2312" pitchFamily="49" charset="-122"/>
              </a:rPr>
              <a:t>的可能值。</a:t>
            </a:r>
          </a:p>
          <a:p>
            <a:pPr algn="l" eaLnBrk="1" hangingPunct="1"/>
            <a:r>
              <a:rPr lang="zh-CN" altLang="en-US" b="1" dirty="0">
                <a:latin typeface="Times New Roman" panose="02020603050405020304" pitchFamily="18" charset="0"/>
                <a:ea typeface="楷体_GB2312" pitchFamily="49" charset="-122"/>
              </a:rPr>
              <a:t>解：         </a:t>
            </a:r>
          </a:p>
          <a:p>
            <a:pPr algn="l" eaLnBrk="1" hangingPunct="1"/>
            <a:endParaRPr lang="zh-CN" altLang="en-US" b="1" dirty="0">
              <a:latin typeface="Times New Roman" panose="02020603050405020304" pitchFamily="18" charset="0"/>
              <a:ea typeface="楷体_GB2312" pitchFamily="49" charset="-122"/>
            </a:endParaRPr>
          </a:p>
          <a:p>
            <a:pPr algn="l" eaLnBrk="1" hangingPunct="1"/>
            <a:r>
              <a:rPr lang="zh-CN" altLang="en-US" b="1" dirty="0">
                <a:latin typeface="Times New Roman" panose="02020603050405020304" pitchFamily="18" charset="0"/>
                <a:ea typeface="楷体_GB2312" pitchFamily="49" charset="-122"/>
              </a:rPr>
              <a:t>      </a:t>
            </a:r>
            <a:r>
              <a:rPr lang="en-US" altLang="zh-CN" b="1" baseline="30000" dirty="0">
                <a:solidFill>
                  <a:schemeClr val="hlink"/>
                </a:solidFill>
                <a:latin typeface="Times New Roman" panose="02020603050405020304" pitchFamily="18" charset="0"/>
                <a:ea typeface="楷体_GB2312" pitchFamily="49" charset="-122"/>
              </a:rPr>
              <a:t>2</a:t>
            </a:r>
            <a:r>
              <a:rPr lang="en-US" altLang="zh-CN" b="1" dirty="0">
                <a:solidFill>
                  <a:schemeClr val="hlink"/>
                </a:solidFill>
                <a:latin typeface="Times New Roman" panose="02020603050405020304" pitchFamily="18" charset="0"/>
                <a:ea typeface="楷体_GB2312" pitchFamily="49" charset="-122"/>
              </a:rPr>
              <a:t>D</a:t>
            </a:r>
            <a:r>
              <a:rPr lang="en-US" altLang="zh-CN" b="1" baseline="-25000" dirty="0">
                <a:solidFill>
                  <a:schemeClr val="hlink"/>
                </a:solidFill>
                <a:latin typeface="Times New Roman" panose="02020603050405020304" pitchFamily="18" charset="0"/>
                <a:ea typeface="楷体_GB2312" pitchFamily="49" charset="-122"/>
              </a:rPr>
              <a:t>3/2  </a:t>
            </a:r>
            <a:r>
              <a:rPr lang="en-US" altLang="en-US" b="1" dirty="0">
                <a:solidFill>
                  <a:schemeClr val="hlink"/>
                </a:solidFill>
              </a:rPr>
              <a:t>→</a:t>
            </a:r>
            <a:r>
              <a:rPr lang="en-US" altLang="zh-CN" b="1" dirty="0">
                <a:solidFill>
                  <a:schemeClr val="hlink"/>
                </a:solidFill>
                <a:latin typeface="Times New Roman" panose="02020603050405020304" pitchFamily="18" charset="0"/>
                <a:ea typeface="楷体_GB2312" pitchFamily="49" charset="-122"/>
              </a:rPr>
              <a:t>  </a:t>
            </a:r>
            <a:r>
              <a:rPr lang="en-US" altLang="zh-CN" b="1" i="1" dirty="0" smtClean="0">
                <a:solidFill>
                  <a:schemeClr val="hlink"/>
                </a:solidFill>
                <a:latin typeface="Times New Roman" panose="02020603050405020304" pitchFamily="18" charset="0"/>
                <a:ea typeface="楷体_GB2312" pitchFamily="49" charset="-122"/>
              </a:rPr>
              <a:t>l</a:t>
            </a:r>
            <a:r>
              <a:rPr lang="en-US" altLang="zh-CN" b="1" dirty="0" smtClean="0">
                <a:solidFill>
                  <a:schemeClr val="hlink"/>
                </a:solidFill>
                <a:latin typeface="Times New Roman" panose="02020603050405020304" pitchFamily="18" charset="0"/>
                <a:ea typeface="楷体_GB2312" pitchFamily="49" charset="-122"/>
              </a:rPr>
              <a:t>=2；</a:t>
            </a:r>
            <a:r>
              <a:rPr lang="en-US" altLang="zh-CN" b="1" i="1" dirty="0" smtClean="0">
                <a:solidFill>
                  <a:schemeClr val="hlink"/>
                </a:solidFill>
                <a:latin typeface="Times New Roman" panose="02020603050405020304" pitchFamily="18" charset="0"/>
                <a:ea typeface="楷体_GB2312" pitchFamily="49" charset="-122"/>
              </a:rPr>
              <a:t>j</a:t>
            </a:r>
            <a:r>
              <a:rPr lang="en-US" altLang="zh-CN" b="1" dirty="0" smtClean="0">
                <a:solidFill>
                  <a:schemeClr val="hlink"/>
                </a:solidFill>
                <a:latin typeface="Times New Roman" panose="02020603050405020304" pitchFamily="18" charset="0"/>
                <a:ea typeface="楷体_GB2312" pitchFamily="49" charset="-122"/>
              </a:rPr>
              <a:t>=3/2</a:t>
            </a:r>
            <a:r>
              <a:rPr lang="zh-CN" altLang="en-US" b="1" dirty="0">
                <a:solidFill>
                  <a:schemeClr val="hlink"/>
                </a:solidFill>
                <a:latin typeface="Times New Roman" panose="02020603050405020304" pitchFamily="18" charset="0"/>
                <a:ea typeface="楷体_GB2312" pitchFamily="49" charset="-122"/>
              </a:rPr>
              <a:t>；</a:t>
            </a:r>
            <a:r>
              <a:rPr lang="en-US" altLang="zh-CN" b="1" dirty="0" smtClean="0">
                <a:solidFill>
                  <a:schemeClr val="hlink"/>
                </a:solidFill>
                <a:latin typeface="Times New Roman" panose="02020603050405020304" pitchFamily="18" charset="0"/>
                <a:ea typeface="楷体_GB2312" pitchFamily="49" charset="-122"/>
              </a:rPr>
              <a:t>2</a:t>
            </a:r>
            <a:r>
              <a:rPr lang="en-US" altLang="zh-CN" b="1" i="1" dirty="0" smtClean="0">
                <a:solidFill>
                  <a:schemeClr val="hlink"/>
                </a:solidFill>
                <a:latin typeface="Times New Roman" panose="02020603050405020304" pitchFamily="18" charset="0"/>
                <a:ea typeface="楷体_GB2312" pitchFamily="49" charset="-122"/>
              </a:rPr>
              <a:t>s+</a:t>
            </a:r>
            <a:r>
              <a:rPr lang="en-US" altLang="zh-CN" b="1" dirty="0" smtClean="0">
                <a:solidFill>
                  <a:schemeClr val="hlink"/>
                </a:solidFill>
                <a:latin typeface="Times New Roman" panose="02020603050405020304" pitchFamily="18" charset="0"/>
                <a:ea typeface="楷体_GB2312" pitchFamily="49" charset="-122"/>
              </a:rPr>
              <a:t>1</a:t>
            </a:r>
            <a:r>
              <a:rPr lang="en-US" altLang="zh-CN" b="1" i="1" dirty="0" smtClean="0">
                <a:solidFill>
                  <a:schemeClr val="hlink"/>
                </a:solidFill>
                <a:latin typeface="Times New Roman" panose="02020603050405020304" pitchFamily="18" charset="0"/>
                <a:ea typeface="楷体_GB2312" pitchFamily="49" charset="-122"/>
              </a:rPr>
              <a:t>=</a:t>
            </a:r>
            <a:r>
              <a:rPr lang="en-US" altLang="zh-CN" b="1" dirty="0" smtClean="0">
                <a:solidFill>
                  <a:schemeClr val="hlink"/>
                </a:solidFill>
                <a:latin typeface="Times New Roman" panose="02020603050405020304" pitchFamily="18" charset="0"/>
                <a:ea typeface="楷体_GB2312" pitchFamily="49" charset="-122"/>
              </a:rPr>
              <a:t>2</a:t>
            </a:r>
            <a:r>
              <a:rPr lang="zh-CN" altLang="en-US" b="1" dirty="0" smtClean="0">
                <a:solidFill>
                  <a:schemeClr val="hlink"/>
                </a:solidFill>
                <a:latin typeface="Times New Roman" panose="02020603050405020304" pitchFamily="18" charset="0"/>
                <a:ea typeface="楷体_GB2312" pitchFamily="49" charset="-122"/>
              </a:rPr>
              <a:t>，</a:t>
            </a:r>
            <a:r>
              <a:rPr lang="en-US" altLang="zh-CN" b="1" i="1" dirty="0" smtClean="0">
                <a:solidFill>
                  <a:schemeClr val="hlink"/>
                </a:solidFill>
                <a:latin typeface="Times New Roman" panose="02020603050405020304" pitchFamily="18" charset="0"/>
                <a:ea typeface="楷体_GB2312" pitchFamily="49" charset="-122"/>
              </a:rPr>
              <a:t>s</a:t>
            </a:r>
            <a:r>
              <a:rPr lang="en-US" altLang="zh-CN" b="1" dirty="0" smtClean="0">
                <a:solidFill>
                  <a:schemeClr val="hlink"/>
                </a:solidFill>
                <a:latin typeface="Times New Roman" panose="02020603050405020304" pitchFamily="18" charset="0"/>
                <a:ea typeface="楷体_GB2312" pitchFamily="49" charset="-122"/>
              </a:rPr>
              <a:t>=1/2</a:t>
            </a:r>
            <a:r>
              <a:rPr lang="zh-CN" altLang="en-US" dirty="0" smtClean="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graphicFrame>
        <p:nvGraphicFramePr>
          <p:cNvPr id="286726" name="Object 6"/>
          <p:cNvGraphicFramePr>
            <a:graphicFrameLocks noChangeAspect="1"/>
          </p:cNvGraphicFramePr>
          <p:nvPr>
            <p:extLst/>
          </p:nvPr>
        </p:nvGraphicFramePr>
        <p:xfrm>
          <a:off x="1199505" y="2717487"/>
          <a:ext cx="6942138" cy="1770062"/>
        </p:xfrm>
        <a:graphic>
          <a:graphicData uri="http://schemas.openxmlformats.org/presentationml/2006/ole">
            <mc:AlternateContent xmlns:mc="http://schemas.openxmlformats.org/markup-compatibility/2006">
              <mc:Choice xmlns:v="urn:schemas-microsoft-com:vml" Requires="v">
                <p:oleObj spid="_x0000_s66565" name="公式" r:id="rId3" imgW="3162252" imgH="752333" progId="Equation.3">
                  <p:embed/>
                </p:oleObj>
              </mc:Choice>
              <mc:Fallback>
                <p:oleObj name="公式" r:id="rId3" imgW="3162252" imgH="752333"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1199505" y="2717487"/>
                        <a:ext cx="6942138" cy="1770062"/>
                      </a:xfrm>
                      <a:prstGeom prst="rect">
                        <a:avLst/>
                      </a:prstGeom>
                      <a:solidFill>
                        <a:srgbClr val="00FFFF">
                          <a:alpha val="70195"/>
                        </a:srgbClr>
                      </a:solidFill>
                      <a:ln>
                        <a:noFill/>
                      </a:ln>
                      <a:effectLst/>
                      <a:extLs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文本框 1"/>
              <p:cNvSpPr txBox="1"/>
              <p:nvPr/>
            </p:nvSpPr>
            <p:spPr>
              <a:xfrm>
                <a:off x="1232253" y="4726656"/>
                <a:ext cx="7049237" cy="1183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𝝁</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𝑗</m:t>
                          </m:r>
                        </m:sub>
                      </m:sSub>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𝑗</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e>
                      </m:ra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5</m:t>
                          </m:r>
                        </m:den>
                      </m:f>
                      <m:r>
                        <a:rPr lang="en-US" altLang="zh-CN" b="0" i="1" smtClean="0">
                          <a:latin typeface="Cambria Math" panose="02040503050406030204" pitchFamily="18" charset="0"/>
                        </a:rPr>
                        <m:t> </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3</m:t>
                              </m:r>
                            </m:den>
                          </m:f>
                        </m:e>
                      </m:ra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=−1.55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𝐵</m:t>
                          </m:r>
                        </m:sub>
                      </m:sSub>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232253" y="4726656"/>
                <a:ext cx="7049237" cy="1183529"/>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3917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22">
                                            <p:txEl>
                                              <p:pRg st="3" end="3"/>
                                            </p:txEl>
                                          </p:spTgt>
                                        </p:tgtEl>
                                        <p:attrNameLst>
                                          <p:attrName>style.visibility</p:attrName>
                                        </p:attrNameLst>
                                      </p:cBhvr>
                                      <p:to>
                                        <p:strVal val="visible"/>
                                      </p:to>
                                    </p:set>
                                    <p:animEffect transition="in" filter="wipe(left)">
                                      <p:cBhvr>
                                        <p:cTn id="7" dur="500"/>
                                        <p:tgtEl>
                                          <p:spTgt spid="28672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26"/>
                                        </p:tgtEl>
                                        <p:attrNameLst>
                                          <p:attrName>style.visibility</p:attrName>
                                        </p:attrNameLst>
                                      </p:cBhvr>
                                      <p:to>
                                        <p:strVal val="visible"/>
                                      </p:to>
                                    </p:set>
                                    <p:animEffect transition="in" filter="wipe(left)">
                                      <p:cBhvr>
                                        <p:cTn id="12" dur="500"/>
                                        <p:tgtEl>
                                          <p:spTgt spid="286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4308" name="Object 4"/>
          <p:cNvGraphicFramePr>
            <a:graphicFrameLocks noGrp="1" noChangeAspect="1"/>
          </p:cNvGraphicFramePr>
          <p:nvPr>
            <p:ph/>
          </p:nvPr>
        </p:nvGraphicFramePr>
        <p:xfrm>
          <a:off x="1403350" y="1635125"/>
          <a:ext cx="6265863" cy="4176713"/>
        </p:xfrm>
        <a:graphic>
          <a:graphicData uri="http://schemas.openxmlformats.org/presentationml/2006/ole">
            <mc:AlternateContent xmlns:mc="http://schemas.openxmlformats.org/markup-compatibility/2006">
              <mc:Choice xmlns:v="urn:schemas-microsoft-com:vml" Requires="v">
                <p:oleObj spid="_x0000_s67589" name="公式" r:id="rId3" imgW="2457570" imgH="1638243" progId="Equation.3">
                  <p:embed/>
                </p:oleObj>
              </mc:Choice>
              <mc:Fallback>
                <p:oleObj name="公式" r:id="rId3" imgW="2457570" imgH="1638243"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1403350" y="1635125"/>
                        <a:ext cx="6265863" cy="4176713"/>
                      </a:xfrm>
                      <a:prstGeom prst="rect">
                        <a:avLst/>
                      </a:prstGeom>
                      <a:noFill/>
                      <a:ln w="38100">
                        <a:solidFill>
                          <a:srgbClr val="FF99CC"/>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95116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4308"/>
                                        </p:tgtEl>
                                        <p:attrNameLst>
                                          <p:attrName>style.visibility</p:attrName>
                                        </p:attrNameLst>
                                      </p:cBhvr>
                                      <p:to>
                                        <p:strVal val="visible"/>
                                      </p:to>
                                    </p:set>
                                    <p:animEffect transition="in" filter="wipe(left)">
                                      <p:cBhvr>
                                        <p:cTn id="7" dur="500"/>
                                        <p:tgtEl>
                                          <p:spTgt spid="35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ChangeArrowheads="1"/>
          </p:cNvSpPr>
          <p:nvPr/>
        </p:nvSpPr>
        <p:spPr bwMode="auto">
          <a:xfrm>
            <a:off x="611188" y="1196975"/>
            <a:ext cx="8280400" cy="155257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4-3</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试证实：原子在</a:t>
            </a:r>
            <a:r>
              <a:rPr lang="en-US" altLang="zh-CN" b="1" baseline="30000">
                <a:latin typeface="Times New Roman" panose="02020603050405020304" pitchFamily="18" charset="0"/>
                <a:ea typeface="楷体_GB2312" pitchFamily="49" charset="-122"/>
              </a:rPr>
              <a:t>6</a:t>
            </a:r>
            <a:r>
              <a:rPr lang="en-US" altLang="zh-CN" b="1">
                <a:latin typeface="Times New Roman" panose="02020603050405020304" pitchFamily="18" charset="0"/>
                <a:ea typeface="楷体_GB2312" pitchFamily="49" charset="-122"/>
              </a:rPr>
              <a:t>G</a:t>
            </a:r>
            <a:r>
              <a:rPr lang="en-US" altLang="zh-CN" b="1" baseline="-25000">
                <a:latin typeface="Times New Roman" panose="02020603050405020304" pitchFamily="18" charset="0"/>
                <a:ea typeface="楷体_GB2312" pitchFamily="49" charset="-122"/>
              </a:rPr>
              <a:t>3/2</a:t>
            </a:r>
            <a:r>
              <a:rPr lang="zh-CN" altLang="en-US" b="1">
                <a:latin typeface="Times New Roman" panose="02020603050405020304" pitchFamily="18" charset="0"/>
                <a:ea typeface="楷体_GB2312" pitchFamily="49" charset="-122"/>
              </a:rPr>
              <a:t>状态的磁矩等于零，并根据原子矢量模型对这一事实作出解释。</a:t>
            </a:r>
          </a:p>
          <a:p>
            <a:pPr algn="l" eaLnBrk="1" hangingPunct="1"/>
            <a:r>
              <a:rPr lang="zh-CN" altLang="en-US" b="1">
                <a:latin typeface="Times New Roman" panose="02020603050405020304" pitchFamily="18" charset="0"/>
                <a:ea typeface="楷体_GB2312" pitchFamily="49" charset="-122"/>
              </a:rPr>
              <a:t>解：</a:t>
            </a:r>
          </a:p>
          <a:p>
            <a:pPr algn="l" eaLnBrk="1" hangingPunct="1"/>
            <a:r>
              <a:rPr lang="en-US" altLang="zh-CN" b="1">
                <a:solidFill>
                  <a:srgbClr val="1C1C1C"/>
                </a:solidFill>
                <a:latin typeface="Times New Roman" panose="02020603050405020304" pitchFamily="18" charset="0"/>
              </a:rPr>
              <a:t>             </a:t>
            </a:r>
            <a:r>
              <a:rPr lang="en-US" altLang="zh-CN" b="1" baseline="30000">
                <a:solidFill>
                  <a:schemeClr val="hlink"/>
                </a:solidFill>
                <a:latin typeface="Times New Roman" panose="02020603050405020304" pitchFamily="18" charset="0"/>
              </a:rPr>
              <a:t>6</a:t>
            </a:r>
            <a:r>
              <a:rPr lang="en-US" altLang="zh-CN" b="1">
                <a:solidFill>
                  <a:schemeClr val="hlink"/>
                </a:solidFill>
                <a:latin typeface="Times New Roman" panose="02020603050405020304" pitchFamily="18" charset="0"/>
              </a:rPr>
              <a:t>G</a:t>
            </a:r>
            <a:r>
              <a:rPr lang="en-US" altLang="zh-CN" b="1" baseline="-25000">
                <a:solidFill>
                  <a:schemeClr val="hlink"/>
                </a:solidFill>
                <a:latin typeface="Times New Roman" panose="02020603050405020304" pitchFamily="18" charset="0"/>
              </a:rPr>
              <a:t>3/2  </a:t>
            </a:r>
            <a:r>
              <a:rPr lang="en-US" altLang="en-US" b="1">
                <a:solidFill>
                  <a:schemeClr val="hlink"/>
                </a:solidFill>
              </a:rPr>
              <a:t>→</a:t>
            </a:r>
            <a:r>
              <a:rPr lang="en-US" altLang="zh-CN" b="1">
                <a:solidFill>
                  <a:schemeClr val="hlink"/>
                </a:solidFill>
              </a:rPr>
              <a:t>  </a:t>
            </a:r>
            <a:r>
              <a:rPr lang="en-US" altLang="zh-CN" b="1" i="1">
                <a:solidFill>
                  <a:schemeClr val="hlink"/>
                </a:solidFill>
                <a:latin typeface="Times New Roman" panose="02020603050405020304" pitchFamily="18" charset="0"/>
              </a:rPr>
              <a:t>L</a:t>
            </a:r>
            <a:r>
              <a:rPr lang="en-US" altLang="en-US" b="1">
                <a:solidFill>
                  <a:schemeClr val="hlink"/>
                </a:solidFill>
                <a:latin typeface="Times New Roman" panose="02020603050405020304" pitchFamily="18" charset="0"/>
              </a:rPr>
              <a:t>=4</a:t>
            </a:r>
            <a:r>
              <a:rPr lang="en-US" altLang="zh-CN" b="1">
                <a:solidFill>
                  <a:schemeClr val="hlink"/>
                </a:solidFill>
                <a:latin typeface="Times New Roman" panose="02020603050405020304" pitchFamily="18" charset="0"/>
              </a:rPr>
              <a:t>；</a:t>
            </a:r>
            <a:r>
              <a:rPr lang="en-US" altLang="zh-CN" b="1" i="1">
                <a:solidFill>
                  <a:schemeClr val="hlink"/>
                </a:solidFill>
                <a:latin typeface="Times New Roman" panose="02020603050405020304" pitchFamily="18" charset="0"/>
              </a:rPr>
              <a:t>J</a:t>
            </a:r>
            <a:r>
              <a:rPr lang="en-US" altLang="en-US" b="1">
                <a:solidFill>
                  <a:schemeClr val="hlink"/>
                </a:solidFill>
                <a:latin typeface="Times New Roman" panose="02020603050405020304" pitchFamily="18" charset="0"/>
              </a:rPr>
              <a:t>=3/2</a:t>
            </a:r>
            <a:r>
              <a:rPr lang="en-US" altLang="zh-CN" b="1">
                <a:solidFill>
                  <a:schemeClr val="hlink"/>
                </a:solidFill>
                <a:latin typeface="Times New Roman" panose="02020603050405020304" pitchFamily="18" charset="0"/>
              </a:rPr>
              <a:t>；2</a:t>
            </a:r>
            <a:r>
              <a:rPr lang="en-US" altLang="zh-CN" b="1" i="1">
                <a:solidFill>
                  <a:schemeClr val="hlink"/>
                </a:solidFill>
                <a:latin typeface="Times New Roman" panose="02020603050405020304" pitchFamily="18" charset="0"/>
              </a:rPr>
              <a:t>S</a:t>
            </a:r>
            <a:r>
              <a:rPr lang="en-US" altLang="zh-CN" b="1">
                <a:solidFill>
                  <a:schemeClr val="hlink"/>
                </a:solidFill>
                <a:latin typeface="Times New Roman" panose="02020603050405020304" pitchFamily="18" charset="0"/>
              </a:rPr>
              <a:t>+1=6</a:t>
            </a:r>
            <a:r>
              <a:rPr lang="zh-CN" altLang="en-US" b="1">
                <a:solidFill>
                  <a:schemeClr val="hlink"/>
                </a:solidFill>
                <a:latin typeface="Times New Roman" panose="02020603050405020304" pitchFamily="18" charset="0"/>
              </a:rPr>
              <a:t>，</a:t>
            </a:r>
            <a:r>
              <a:rPr lang="en-US" altLang="zh-CN" b="1" i="1">
                <a:solidFill>
                  <a:schemeClr val="hlink"/>
                </a:solidFill>
                <a:latin typeface="Times New Roman" panose="02020603050405020304" pitchFamily="18" charset="0"/>
              </a:rPr>
              <a:t>S</a:t>
            </a:r>
            <a:r>
              <a:rPr lang="en-US" altLang="en-US" b="1">
                <a:solidFill>
                  <a:schemeClr val="hlink"/>
                </a:solidFill>
                <a:latin typeface="Times New Roman" panose="02020603050405020304" pitchFamily="18" charset="0"/>
              </a:rPr>
              <a:t>=5/2</a:t>
            </a:r>
            <a:endParaRPr lang="zh-CN" altLang="en-US" b="1">
              <a:solidFill>
                <a:schemeClr val="hlink"/>
              </a:solidFill>
              <a:latin typeface="Times New Roman" panose="02020603050405020304" pitchFamily="18" charset="0"/>
            </a:endParaRPr>
          </a:p>
        </p:txBody>
      </p:sp>
      <p:graphicFrame>
        <p:nvGraphicFramePr>
          <p:cNvPr id="339974" name="Object 6"/>
          <p:cNvGraphicFramePr>
            <a:graphicFrameLocks noChangeAspect="1"/>
          </p:cNvGraphicFramePr>
          <p:nvPr/>
        </p:nvGraphicFramePr>
        <p:xfrm>
          <a:off x="666750" y="3068638"/>
          <a:ext cx="3905250" cy="2492375"/>
        </p:xfrm>
        <a:graphic>
          <a:graphicData uri="http://schemas.openxmlformats.org/presentationml/2006/ole">
            <mc:AlternateContent xmlns:mc="http://schemas.openxmlformats.org/markup-compatibility/2006">
              <mc:Choice xmlns:v="urn:schemas-microsoft-com:vml" Requires="v">
                <p:oleObj spid="_x0000_s68634" name="公式" r:id="rId3" imgW="1733718" imgH="1181086" progId="Equation.3">
                  <p:embed/>
                </p:oleObj>
              </mc:Choice>
              <mc:Fallback>
                <p:oleObj name="公式" r:id="rId3" imgW="1733718" imgH="1181086"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666750" y="3068638"/>
                        <a:ext cx="3905250" cy="2492375"/>
                      </a:xfrm>
                      <a:prstGeom prst="rect">
                        <a:avLst/>
                      </a:prstGeom>
                      <a:solidFill>
                        <a:srgbClr val="FFCC99"/>
                      </a:solidFill>
                      <a:ln>
                        <a:noFill/>
                      </a:ln>
                      <a:effectLst/>
                      <a:extLs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9975" name="Object 7"/>
          <p:cNvGraphicFramePr>
            <a:graphicFrameLocks noChangeAspect="1"/>
          </p:cNvGraphicFramePr>
          <p:nvPr/>
        </p:nvGraphicFramePr>
        <p:xfrm>
          <a:off x="771525" y="5661025"/>
          <a:ext cx="2992438" cy="822325"/>
        </p:xfrm>
        <a:graphic>
          <a:graphicData uri="http://schemas.openxmlformats.org/presentationml/2006/ole">
            <mc:AlternateContent xmlns:mc="http://schemas.openxmlformats.org/markup-compatibility/2006">
              <mc:Choice xmlns:v="urn:schemas-microsoft-com:vml" Requires="v">
                <p:oleObj spid="_x0000_s68635" name="公式" r:id="rId5" imgW="1181244" imgH="381156" progId="Equation.3">
                  <p:embed/>
                </p:oleObj>
              </mc:Choice>
              <mc:Fallback>
                <p:oleObj name="公式" r:id="rId5" imgW="1181244" imgH="381156" progId="Equation.3">
                  <p:embed/>
                  <p:pic>
                    <p:nvPicPr>
                      <p:cNvPr id="0" name=""/>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771525" y="5661025"/>
                        <a:ext cx="2992438" cy="822325"/>
                      </a:xfrm>
                      <a:prstGeom prst="rect">
                        <a:avLst/>
                      </a:prstGeom>
                      <a:solidFill>
                        <a:srgbClr val="99CCFF"/>
                      </a:solidFill>
                      <a:ln>
                        <a:noFill/>
                      </a:ln>
                      <a:effectLst/>
                      <a:extLs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9997" name="Group 29"/>
          <p:cNvGrpSpPr>
            <a:grpSpLocks/>
          </p:cNvGrpSpPr>
          <p:nvPr/>
        </p:nvGrpSpPr>
        <p:grpSpPr bwMode="auto">
          <a:xfrm>
            <a:off x="5580063" y="2852738"/>
            <a:ext cx="2592387" cy="3313112"/>
            <a:chOff x="3515" y="1797"/>
            <a:chExt cx="1633" cy="2087"/>
          </a:xfrm>
        </p:grpSpPr>
        <p:sp>
          <p:nvSpPr>
            <p:cNvPr id="52230" name="Rectangle 28"/>
            <p:cNvSpPr>
              <a:spLocks noChangeArrowheads="1"/>
            </p:cNvSpPr>
            <p:nvPr/>
          </p:nvSpPr>
          <p:spPr bwMode="auto">
            <a:xfrm>
              <a:off x="3515" y="1797"/>
              <a:ext cx="1633" cy="2087"/>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52231" name="Group 8"/>
            <p:cNvGrpSpPr>
              <a:grpSpLocks noChangeAspect="1"/>
            </p:cNvGrpSpPr>
            <p:nvPr/>
          </p:nvGrpSpPr>
          <p:grpSpPr bwMode="auto">
            <a:xfrm>
              <a:off x="3689" y="1888"/>
              <a:ext cx="1271" cy="1813"/>
              <a:chOff x="7267" y="10593"/>
              <a:chExt cx="1971" cy="2815"/>
            </a:xfrm>
          </p:grpSpPr>
          <p:grpSp>
            <p:nvGrpSpPr>
              <p:cNvPr id="52232" name="Group 9"/>
              <p:cNvGrpSpPr>
                <a:grpSpLocks noChangeAspect="1"/>
              </p:cNvGrpSpPr>
              <p:nvPr/>
            </p:nvGrpSpPr>
            <p:grpSpPr bwMode="auto">
              <a:xfrm>
                <a:off x="7508" y="10749"/>
                <a:ext cx="1484" cy="2496"/>
                <a:chOff x="7508" y="10749"/>
                <a:chExt cx="1484" cy="2496"/>
              </a:xfrm>
            </p:grpSpPr>
            <p:sp>
              <p:nvSpPr>
                <p:cNvPr id="52239" name="Line 10"/>
                <p:cNvSpPr>
                  <a:spLocks noChangeAspect="1" noChangeShapeType="1"/>
                </p:cNvSpPr>
                <p:nvPr/>
              </p:nvSpPr>
              <p:spPr bwMode="auto">
                <a:xfrm flipV="1">
                  <a:off x="8447" y="11214"/>
                  <a:ext cx="0" cy="1077"/>
                </a:xfrm>
                <a:prstGeom prst="line">
                  <a:avLst/>
                </a:prstGeom>
                <a:noFill/>
                <a:ln w="25400">
                  <a:solidFill>
                    <a:srgbClr val="3366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2240" name="Line 11"/>
                <p:cNvSpPr>
                  <a:spLocks noChangeAspect="1" noChangeShapeType="1"/>
                </p:cNvSpPr>
                <p:nvPr/>
              </p:nvSpPr>
              <p:spPr bwMode="auto">
                <a:xfrm flipH="1">
                  <a:off x="7805" y="12309"/>
                  <a:ext cx="624" cy="0"/>
                </a:xfrm>
                <a:prstGeom prst="line">
                  <a:avLst/>
                </a:prstGeom>
                <a:noFill/>
                <a:ln w="25400">
                  <a:solidFill>
                    <a:srgbClr val="3366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2241" name="Line 12"/>
                <p:cNvSpPr>
                  <a:spLocks noChangeAspect="1" noChangeShapeType="1"/>
                </p:cNvSpPr>
                <p:nvPr/>
              </p:nvSpPr>
              <p:spPr bwMode="auto">
                <a:xfrm>
                  <a:off x="7907" y="10749"/>
                  <a:ext cx="845" cy="2489"/>
                </a:xfrm>
                <a:prstGeom prst="line">
                  <a:avLst/>
                </a:prstGeom>
                <a:noFill/>
                <a:ln w="25400">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2242" name="Line 13"/>
                <p:cNvSpPr>
                  <a:spLocks noChangeAspect="1" noChangeShapeType="1"/>
                </p:cNvSpPr>
                <p:nvPr/>
              </p:nvSpPr>
              <p:spPr bwMode="auto">
                <a:xfrm>
                  <a:off x="7524" y="11373"/>
                  <a:ext cx="1468" cy="1504"/>
                </a:xfrm>
                <a:prstGeom prst="line">
                  <a:avLst/>
                </a:prstGeom>
                <a:noFill/>
                <a:ln w="25400">
                  <a:solidFill>
                    <a:srgbClr val="993366"/>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2243" name="Line 14"/>
                <p:cNvSpPr>
                  <a:spLocks noChangeAspect="1" noChangeShapeType="1"/>
                </p:cNvSpPr>
                <p:nvPr/>
              </p:nvSpPr>
              <p:spPr bwMode="auto">
                <a:xfrm>
                  <a:off x="7930" y="10749"/>
                  <a:ext cx="517" cy="530"/>
                </a:xfrm>
                <a:prstGeom prst="line">
                  <a:avLst/>
                </a:prstGeom>
                <a:noFill/>
                <a:ln w="9525">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44" name="Line 15"/>
                <p:cNvSpPr>
                  <a:spLocks noChangeAspect="1" noChangeShapeType="1"/>
                </p:cNvSpPr>
                <p:nvPr/>
              </p:nvSpPr>
              <p:spPr bwMode="auto">
                <a:xfrm>
                  <a:off x="8460" y="11305"/>
                  <a:ext cx="510" cy="1505"/>
                </a:xfrm>
                <a:prstGeom prst="line">
                  <a:avLst/>
                </a:prstGeom>
                <a:noFill/>
                <a:ln w="9525">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45" name="Line 16"/>
                <p:cNvSpPr>
                  <a:spLocks noChangeAspect="1" noChangeShapeType="1"/>
                </p:cNvSpPr>
                <p:nvPr/>
              </p:nvSpPr>
              <p:spPr bwMode="auto">
                <a:xfrm>
                  <a:off x="7508" y="11373"/>
                  <a:ext cx="317" cy="938"/>
                </a:xfrm>
                <a:prstGeom prst="line">
                  <a:avLst/>
                </a:prstGeom>
                <a:noFill/>
                <a:ln w="9525">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46" name="Line 17"/>
                <p:cNvSpPr>
                  <a:spLocks noChangeAspect="1" noChangeShapeType="1"/>
                </p:cNvSpPr>
                <p:nvPr/>
              </p:nvSpPr>
              <p:spPr bwMode="auto">
                <a:xfrm>
                  <a:off x="7819" y="12309"/>
                  <a:ext cx="901" cy="924"/>
                </a:xfrm>
                <a:prstGeom prst="line">
                  <a:avLst/>
                </a:prstGeom>
                <a:noFill/>
                <a:ln w="9525">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47" name="Line 18"/>
                <p:cNvSpPr>
                  <a:spLocks noChangeAspect="1" noChangeShapeType="1"/>
                </p:cNvSpPr>
                <p:nvPr/>
              </p:nvSpPr>
              <p:spPr bwMode="auto">
                <a:xfrm>
                  <a:off x="8447" y="12309"/>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48" name="Group 19"/>
                <p:cNvGrpSpPr>
                  <a:grpSpLocks noChangeAspect="1"/>
                </p:cNvGrpSpPr>
                <p:nvPr/>
              </p:nvGrpSpPr>
              <p:grpSpPr bwMode="auto">
                <a:xfrm>
                  <a:off x="8315" y="12309"/>
                  <a:ext cx="113" cy="113"/>
                  <a:chOff x="3587" y="12153"/>
                  <a:chExt cx="142" cy="156"/>
                </a:xfrm>
              </p:grpSpPr>
              <p:sp>
                <p:nvSpPr>
                  <p:cNvPr id="52249" name="Line 20"/>
                  <p:cNvSpPr>
                    <a:spLocks noChangeAspect="1" noChangeShapeType="1"/>
                  </p:cNvSpPr>
                  <p:nvPr/>
                </p:nvSpPr>
                <p:spPr bwMode="auto">
                  <a:xfrm>
                    <a:off x="3587" y="12153"/>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0" name="Line 21"/>
                  <p:cNvSpPr>
                    <a:spLocks noChangeAspect="1" noChangeShapeType="1"/>
                  </p:cNvSpPr>
                  <p:nvPr/>
                </p:nvSpPr>
                <p:spPr bwMode="auto">
                  <a:xfrm>
                    <a:off x="3587" y="12309"/>
                    <a:ext cx="1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52233" name="Object 22"/>
              <p:cNvGraphicFramePr>
                <a:graphicFrameLocks noChangeAspect="1"/>
              </p:cNvGraphicFramePr>
              <p:nvPr/>
            </p:nvGraphicFramePr>
            <p:xfrm>
              <a:off x="8436" y="10905"/>
              <a:ext cx="241" cy="283"/>
            </p:xfrm>
            <a:graphic>
              <a:graphicData uri="http://schemas.openxmlformats.org/presentationml/2006/ole">
                <mc:AlternateContent xmlns:mc="http://schemas.openxmlformats.org/markup-compatibility/2006">
                  <mc:Choice xmlns:v="urn:schemas-microsoft-com:vml" Requires="v">
                    <p:oleObj spid="_x0000_s68636" name="公式" r:id="rId7" imgW="139579" imgH="177646" progId="Equation.3">
                      <p:embed/>
                    </p:oleObj>
                  </mc:Choice>
                  <mc:Fallback>
                    <p:oleObj name="公式" r:id="rId7" imgW="139579"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36" y="10905"/>
                            <a:ext cx="24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4" name="Object 23"/>
              <p:cNvGraphicFramePr>
                <a:graphicFrameLocks noChangeAspect="1"/>
              </p:cNvGraphicFramePr>
              <p:nvPr/>
            </p:nvGraphicFramePr>
            <p:xfrm>
              <a:off x="7543" y="12202"/>
              <a:ext cx="287" cy="264"/>
            </p:xfrm>
            <a:graphic>
              <a:graphicData uri="http://schemas.openxmlformats.org/presentationml/2006/ole">
                <mc:AlternateContent xmlns:mc="http://schemas.openxmlformats.org/markup-compatibility/2006">
                  <mc:Choice xmlns:v="urn:schemas-microsoft-com:vml" Requires="v">
                    <p:oleObj spid="_x0000_s68637" name="公式" r:id="rId9" imgW="152268" imgH="164957" progId="Equation.3">
                      <p:embed/>
                    </p:oleObj>
                  </mc:Choice>
                  <mc:Fallback>
                    <p:oleObj name="公式" r:id="rId9" imgW="152268" imgH="1649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3" y="12202"/>
                            <a:ext cx="28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5" name="Object 24"/>
              <p:cNvGraphicFramePr>
                <a:graphicFrameLocks noChangeAspect="1"/>
              </p:cNvGraphicFramePr>
              <p:nvPr/>
            </p:nvGraphicFramePr>
            <p:xfrm>
              <a:off x="7267" y="11060"/>
              <a:ext cx="341" cy="365"/>
            </p:xfrm>
            <a:graphic>
              <a:graphicData uri="http://schemas.openxmlformats.org/presentationml/2006/ole">
                <mc:AlternateContent xmlns:mc="http://schemas.openxmlformats.org/markup-compatibility/2006">
                  <mc:Choice xmlns:v="urn:schemas-microsoft-com:vml" Requires="v">
                    <p:oleObj spid="_x0000_s68638" name="公式" r:id="rId11" imgW="203112" imgH="228501" progId="Equation.3">
                      <p:embed/>
                    </p:oleObj>
                  </mc:Choice>
                  <mc:Fallback>
                    <p:oleObj name="公式" r:id="rId11" imgW="203112"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7" y="11060"/>
                            <a:ext cx="3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6" name="Object 25"/>
              <p:cNvGraphicFramePr>
                <a:graphicFrameLocks noChangeAspect="1"/>
              </p:cNvGraphicFramePr>
              <p:nvPr/>
            </p:nvGraphicFramePr>
            <p:xfrm>
              <a:off x="7673" y="10593"/>
              <a:ext cx="219" cy="264"/>
            </p:xfrm>
            <a:graphic>
              <a:graphicData uri="http://schemas.openxmlformats.org/presentationml/2006/ole">
                <mc:AlternateContent xmlns:mc="http://schemas.openxmlformats.org/markup-compatibility/2006">
                  <mc:Choice xmlns:v="urn:schemas-microsoft-com:vml" Requires="v">
                    <p:oleObj spid="_x0000_s68639" name="公式" r:id="rId13" imgW="139579" imgH="164957" progId="Equation.3">
                      <p:embed/>
                    </p:oleObj>
                  </mc:Choice>
                  <mc:Fallback>
                    <p:oleObj name="公式" r:id="rId13" imgW="139579" imgH="16495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73" y="10593"/>
                            <a:ext cx="2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7" name="Object 26"/>
              <p:cNvGraphicFramePr>
                <a:graphicFrameLocks noChangeAspect="1"/>
              </p:cNvGraphicFramePr>
              <p:nvPr/>
            </p:nvGraphicFramePr>
            <p:xfrm>
              <a:off x="8744" y="13063"/>
              <a:ext cx="341" cy="345"/>
            </p:xfrm>
            <a:graphic>
              <a:graphicData uri="http://schemas.openxmlformats.org/presentationml/2006/ole">
                <mc:AlternateContent xmlns:mc="http://schemas.openxmlformats.org/markup-compatibility/2006">
                  <mc:Choice xmlns:v="urn:schemas-microsoft-com:vml" Requires="v">
                    <p:oleObj spid="_x0000_s68640" name="公式" r:id="rId15" imgW="203024" imgH="215713" progId="Equation.3">
                      <p:embed/>
                    </p:oleObj>
                  </mc:Choice>
                  <mc:Fallback>
                    <p:oleObj name="公式" r:id="rId15" imgW="203024"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44" y="13063"/>
                            <a:ext cx="34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8" name="Object 27"/>
              <p:cNvGraphicFramePr>
                <a:graphicFrameLocks noChangeAspect="1"/>
              </p:cNvGraphicFramePr>
              <p:nvPr/>
            </p:nvGraphicFramePr>
            <p:xfrm>
              <a:off x="8976" y="12650"/>
              <a:ext cx="262" cy="283"/>
            </p:xfrm>
            <a:graphic>
              <a:graphicData uri="http://schemas.openxmlformats.org/presentationml/2006/ole">
                <mc:AlternateContent xmlns:mc="http://schemas.openxmlformats.org/markup-compatibility/2006">
                  <mc:Choice xmlns:v="urn:schemas-microsoft-com:vml" Requires="v">
                    <p:oleObj spid="_x0000_s68641" name="公式" r:id="rId17" imgW="139579" imgH="177646" progId="Equation.3">
                      <p:embed/>
                    </p:oleObj>
                  </mc:Choice>
                  <mc:Fallback>
                    <p:oleObj name="公式" r:id="rId17" imgW="139579" imgH="17764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76" y="12650"/>
                            <a:ext cx="26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extLst>
      <p:ext uri="{BB962C8B-B14F-4D97-AF65-F5344CB8AC3E}">
        <p14:creationId xmlns:p14="http://schemas.microsoft.com/office/powerpoint/2010/main" val="3697934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9974"/>
                                        </p:tgtEl>
                                        <p:attrNameLst>
                                          <p:attrName>style.visibility</p:attrName>
                                        </p:attrNameLst>
                                      </p:cBhvr>
                                      <p:to>
                                        <p:strVal val="visible"/>
                                      </p:to>
                                    </p:set>
                                    <p:animEffect transition="in" filter="wipe(left)">
                                      <p:cBhvr>
                                        <p:cTn id="7" dur="500"/>
                                        <p:tgtEl>
                                          <p:spTgt spid="3399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9975"/>
                                        </p:tgtEl>
                                        <p:attrNameLst>
                                          <p:attrName>style.visibility</p:attrName>
                                        </p:attrNameLst>
                                      </p:cBhvr>
                                      <p:to>
                                        <p:strVal val="visible"/>
                                      </p:to>
                                    </p:set>
                                    <p:animEffect transition="in" filter="wipe(left)">
                                      <p:cBhvr>
                                        <p:cTn id="12" dur="500"/>
                                        <p:tgtEl>
                                          <p:spTgt spid="3399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32" fill="hold" nodeType="clickEffect">
                                  <p:stCondLst>
                                    <p:cond delay="0"/>
                                  </p:stCondLst>
                                  <p:childTnLst>
                                    <p:set>
                                      <p:cBhvr>
                                        <p:cTn id="16" dur="1" fill="hold">
                                          <p:stCondLst>
                                            <p:cond delay="0"/>
                                          </p:stCondLst>
                                        </p:cTn>
                                        <p:tgtEl>
                                          <p:spTgt spid="339997"/>
                                        </p:tgtEl>
                                        <p:attrNameLst>
                                          <p:attrName>style.visibility</p:attrName>
                                        </p:attrNameLst>
                                      </p:cBhvr>
                                      <p:to>
                                        <p:strVal val="visible"/>
                                      </p:to>
                                    </p:set>
                                    <p:animEffect transition="in" filter="diamond(out)">
                                      <p:cBhvr>
                                        <p:cTn id="17" dur="1000"/>
                                        <p:tgtEl>
                                          <p:spTgt spid="339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p:cNvSpPr>
                <a:spLocks noChangeArrowheads="1"/>
              </p:cNvSpPr>
              <p:nvPr/>
            </p:nvSpPr>
            <p:spPr bwMode="auto">
              <a:xfrm>
                <a:off x="107504" y="1190478"/>
                <a:ext cx="8496750" cy="33702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mn-ea"/>
                    <a:ea typeface="+mn-ea"/>
                    <a:cs typeface="Times New Roman" panose="02020603050405020304" pitchFamily="18" charset="0"/>
                  </a:rPr>
                  <a:t>利用矢量模型对这一事实进行解释：</a:t>
                </a:r>
                <a:endParaRPr kumimoji="0" lang="zh-CN" altLang="zh-CN" b="0" i="0" u="none" strike="noStrike" cap="none" normalizeH="0" baseline="0" dirty="0" smtClean="0">
                  <a:ln>
                    <a:noFill/>
                  </a:ln>
                  <a:solidFill>
                    <a:schemeClr val="tx1"/>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mn-ea"/>
                    <a:ea typeface="+mn-ea"/>
                    <a:cs typeface="Times New Roman" panose="02020603050405020304" pitchFamily="18" charset="0"/>
                  </a:rPr>
                  <a:t>各类角动量和磁矩的矢量图如上。其中</a:t>
                </a:r>
                <a:endParaRPr kumimoji="0" lang="zh-CN" altLang="zh-CN" b="0" i="0" u="none" strike="noStrike" cap="none" normalizeH="0" baseline="0" dirty="0" smtClean="0">
                  <a:ln>
                    <a:noFill/>
                  </a:ln>
                  <a:solidFill>
                    <a:schemeClr val="tx1"/>
                  </a:solidFill>
                  <a:effectLst/>
                  <a:latin typeface="+mn-ea"/>
                  <a:ea typeface="+mn-ea"/>
                </a:endParaRPr>
              </a:p>
              <a:p>
                <a:pPr lvl="0"/>
                <a14:m>
                  <m:oMathPara xmlns:m="http://schemas.openxmlformats.org/officeDocument/2006/math">
                    <m:oMathParaPr>
                      <m:jc m:val="left"/>
                    </m:oMathParaPr>
                    <m:oMath xmlns:m="http://schemas.openxmlformats.org/officeDocument/2006/math">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𝑆</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 =</m:t>
                      </m:r>
                      <m:rad>
                        <m:radPr>
                          <m:degHide m:val="on"/>
                          <m:ctrl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ctrlPr>
                        </m:radPr>
                        <m:deg/>
                        <m:e>
                          <m:r>
                            <a:rPr kumimoji="0" lang="en-US" altLang="zh-CN" sz="2000" i="1" dirty="0">
                              <a:latin typeface="Cambria Math" panose="02040503050406030204" pitchFamily="18" charset="0"/>
                              <a:ea typeface="+mn-ea"/>
                              <a:cs typeface="Times New Roman" panose="02020603050405020304" pitchFamily="18" charset="0"/>
                            </a:rPr>
                            <m:t>𝑆</m:t>
                          </m:r>
                          <m:d>
                            <m:dPr>
                              <m:ctrlPr>
                                <a:rPr kumimoji="0" lang="en-US" altLang="zh-CN" sz="2000" i="1" dirty="0">
                                  <a:latin typeface="Cambria Math" panose="02040503050406030204" pitchFamily="18" charset="0"/>
                                  <a:ea typeface="+mn-ea"/>
                                  <a:cs typeface="Times New Roman" panose="02020603050405020304" pitchFamily="18" charset="0"/>
                                </a:rPr>
                              </m:ctrlPr>
                            </m:dPr>
                            <m:e>
                              <m:r>
                                <a:rPr kumimoji="0" lang="en-US" altLang="zh-CN" sz="2000" i="1" dirty="0">
                                  <a:latin typeface="Cambria Math" panose="02040503050406030204" pitchFamily="18" charset="0"/>
                                  <a:ea typeface="+mn-ea"/>
                                  <a:cs typeface="Times New Roman" panose="02020603050405020304" pitchFamily="18" charset="0"/>
                                </a:rPr>
                                <m:t>𝑆</m:t>
                              </m:r>
                              <m:r>
                                <a:rPr kumimoji="0" lang="en-US" altLang="zh-CN" sz="2000" i="1" dirty="0">
                                  <a:latin typeface="Cambria Math" panose="02040503050406030204" pitchFamily="18" charset="0"/>
                                  <a:ea typeface="+mn-ea"/>
                                  <a:cs typeface="Times New Roman" panose="02020603050405020304" pitchFamily="18" charset="0"/>
                                </a:rPr>
                                <m:t>+1</m:t>
                              </m:r>
                            </m:e>
                          </m:d>
                        </m:e>
                      </m:rad>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 ℏ =</m:t>
                      </m:r>
                      <m:rad>
                        <m:radPr>
                          <m:degHide m:val="on"/>
                          <m:ctrl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ctrlPr>
                        </m:radPr>
                        <m:deg/>
                        <m:e>
                          <m:f>
                            <m:fPr>
                              <m:ctrl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ctrlPr>
                            </m:fPr>
                            <m:num>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35</m:t>
                              </m:r>
                            </m:num>
                            <m:den>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4</m:t>
                              </m:r>
                            </m:den>
                          </m:f>
                        </m:e>
                      </m:rad>
                      <m:r>
                        <a:rPr kumimoji="0" lang="en-US" altLang="zh-CN" sz="2000" i="1" dirty="0">
                          <a:latin typeface="Cambria Math" panose="02040503050406030204" pitchFamily="18" charset="0"/>
                          <a:ea typeface="+mn-ea"/>
                          <a:cs typeface="Times New Roman" panose="02020603050405020304" pitchFamily="18" charset="0"/>
                        </a:rPr>
                        <m:t>ℏ</m:t>
                      </m:r>
                      <m:r>
                        <a:rPr kumimoji="0" lang="en-US" altLang="zh-CN" sz="2000" b="0" i="1" dirty="0" smtClean="0">
                          <a:latin typeface="Cambria Math" panose="02040503050406030204" pitchFamily="18" charset="0"/>
                          <a:ea typeface="+mn-ea"/>
                          <a:cs typeface="Times New Roman" panose="02020603050405020304" pitchFamily="18" charset="0"/>
                        </a:rPr>
                        <m:t>, </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𝐿</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 =</m:t>
                      </m:r>
                      <m:rad>
                        <m:radPr>
                          <m:degHide m:val="on"/>
                          <m:ctrl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ctrlPr>
                        </m:radPr>
                        <m:deg/>
                        <m:e>
                          <m:r>
                            <a:rPr kumimoji="0" lang="en-US" altLang="zh-CN" sz="2000" i="1" dirty="0">
                              <a:latin typeface="Cambria Math" panose="02040503050406030204" pitchFamily="18" charset="0"/>
                              <a:ea typeface="+mn-ea"/>
                              <a:cs typeface="Times New Roman" panose="02020603050405020304" pitchFamily="18" charset="0"/>
                            </a:rPr>
                            <m:t>𝐿</m:t>
                          </m:r>
                          <m:d>
                            <m:dPr>
                              <m:ctrlPr>
                                <a:rPr kumimoji="0" lang="en-US" altLang="zh-CN" sz="2000" i="1" dirty="0">
                                  <a:latin typeface="Cambria Math" panose="02040503050406030204" pitchFamily="18" charset="0"/>
                                  <a:ea typeface="+mn-ea"/>
                                  <a:cs typeface="Times New Roman" panose="02020603050405020304" pitchFamily="18" charset="0"/>
                                </a:rPr>
                              </m:ctrlPr>
                            </m:dPr>
                            <m:e>
                              <m:r>
                                <a:rPr kumimoji="0" lang="en-US" altLang="zh-CN" sz="2000" i="1" dirty="0">
                                  <a:latin typeface="Cambria Math" panose="02040503050406030204" pitchFamily="18" charset="0"/>
                                  <a:ea typeface="+mn-ea"/>
                                  <a:cs typeface="Times New Roman" panose="02020603050405020304" pitchFamily="18" charset="0"/>
                                </a:rPr>
                                <m:t>𝐿</m:t>
                              </m:r>
                              <m:r>
                                <a:rPr kumimoji="0" lang="en-US" altLang="zh-CN" sz="2000" i="1" dirty="0">
                                  <a:latin typeface="Cambria Math" panose="02040503050406030204" pitchFamily="18" charset="0"/>
                                  <a:ea typeface="+mn-ea"/>
                                  <a:cs typeface="Times New Roman" panose="02020603050405020304" pitchFamily="18" charset="0"/>
                                </a:rPr>
                                <m:t>+1</m:t>
                              </m:r>
                            </m:e>
                          </m:d>
                        </m:e>
                      </m:rad>
                      <m:r>
                        <a:rPr kumimoji="0" lang="en-US" altLang="zh-CN" sz="2000" i="1" dirty="0">
                          <a:latin typeface="Cambria Math" panose="02040503050406030204" pitchFamily="18" charset="0"/>
                          <a:ea typeface="+mn-ea"/>
                          <a:cs typeface="Times New Roman" panose="02020603050405020304" pitchFamily="18" charset="0"/>
                        </a:rPr>
                        <m:t>ℏ</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m:t>
                      </m:r>
                      <m:rad>
                        <m:radPr>
                          <m:degHide m:val="on"/>
                          <m:ctrl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ctrlPr>
                        </m:radPr>
                        <m:deg/>
                        <m:e>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20</m:t>
                          </m:r>
                        </m:e>
                      </m:rad>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ℏ</m:t>
                      </m:r>
                    </m:oMath>
                  </m:oMathPara>
                </a14:m>
                <a:endParaRPr kumimoji="0" lang="en-US" altLang="zh-CN" sz="2000" b="0" i="1" u="none" strike="noStrike" cap="none" normalizeH="0" baseline="0" dirty="0" smtClean="0">
                  <a:ln>
                    <a:noFill/>
                  </a:ln>
                  <a:solidFill>
                    <a:schemeClr val="tx1"/>
                  </a:solidFill>
                  <a:effectLst/>
                  <a:latin typeface="+mn-ea"/>
                  <a:ea typeface="+mn-ea"/>
                  <a:cs typeface="Times New Roman" panose="02020603050405020304" pitchFamily="18" charset="0"/>
                </a:endParaRPr>
              </a:p>
              <a:p>
                <a:pPr lvl="0"/>
                <a14:m>
                  <m:oMath xmlns:m="http://schemas.openxmlformats.org/officeDocument/2006/math">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𝐽</m:t>
                    </m:r>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 =</m:t>
                    </m:r>
                    <m:rad>
                      <m:radPr>
                        <m:degHide m:val="on"/>
                        <m:ctrl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ctrlPr>
                      </m:radPr>
                      <m:deg/>
                      <m:e>
                        <m:r>
                          <a:rPr kumimoji="0" lang="en-US" altLang="zh-CN" sz="2000" i="1" dirty="0">
                            <a:latin typeface="Cambria Math" panose="02040503050406030204" pitchFamily="18" charset="0"/>
                            <a:ea typeface="+mn-ea"/>
                            <a:cs typeface="Times New Roman" panose="02020603050405020304" pitchFamily="18" charset="0"/>
                          </a:rPr>
                          <m:t>𝐽</m:t>
                        </m:r>
                        <m:d>
                          <m:dPr>
                            <m:ctrlPr>
                              <a:rPr kumimoji="0" lang="en-US" altLang="zh-CN" sz="2000" i="1" dirty="0">
                                <a:latin typeface="Cambria Math" panose="02040503050406030204" pitchFamily="18" charset="0"/>
                                <a:ea typeface="+mn-ea"/>
                                <a:cs typeface="Times New Roman" panose="02020603050405020304" pitchFamily="18" charset="0"/>
                              </a:rPr>
                            </m:ctrlPr>
                          </m:dPr>
                          <m:e>
                            <m:r>
                              <a:rPr kumimoji="0" lang="en-US" altLang="zh-CN" sz="2000" i="1" dirty="0">
                                <a:latin typeface="Cambria Math" panose="02040503050406030204" pitchFamily="18" charset="0"/>
                                <a:ea typeface="+mn-ea"/>
                                <a:cs typeface="Times New Roman" panose="02020603050405020304" pitchFamily="18" charset="0"/>
                              </a:rPr>
                              <m:t>𝐽</m:t>
                            </m:r>
                            <m:r>
                              <a:rPr kumimoji="0" lang="en-US" altLang="zh-CN" sz="2000" i="1" dirty="0">
                                <a:latin typeface="Cambria Math" panose="02040503050406030204" pitchFamily="18" charset="0"/>
                                <a:ea typeface="+mn-ea"/>
                                <a:cs typeface="Times New Roman" panose="02020603050405020304" pitchFamily="18" charset="0"/>
                              </a:rPr>
                              <m:t>+1</m:t>
                            </m:r>
                          </m:e>
                        </m:d>
                      </m:e>
                    </m:rad>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ℏ =</m:t>
                    </m:r>
                    <m:rad>
                      <m:radPr>
                        <m:degHide m:val="on"/>
                        <m:ctrl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ctrlPr>
                      </m:radPr>
                      <m:deg/>
                      <m:e>
                        <m:f>
                          <m:fPr>
                            <m:ctrlP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ctrlPr>
                          </m:fPr>
                          <m:num>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15</m:t>
                            </m:r>
                          </m:num>
                          <m:den>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4</m:t>
                            </m:r>
                          </m:den>
                        </m:f>
                      </m:e>
                    </m:rad>
                    <m:r>
                      <a:rPr kumimoji="0" lang="en-US" altLang="zh-CN" sz="2000"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 ℏ</m:t>
                    </m:r>
                  </m:oMath>
                </a14:m>
                <a:r>
                  <a:rPr kumimoji="0" lang="en-US" altLang="zh-CN" sz="2000" b="0" i="1" u="none" strike="noStrike" cap="none" normalizeH="0" baseline="0" dirty="0" smtClean="0">
                    <a:ln>
                      <a:noFill/>
                    </a:ln>
                    <a:solidFill>
                      <a:schemeClr val="tx1"/>
                    </a:solidFill>
                    <a:effectLst/>
                    <a:latin typeface="+mn-ea"/>
                    <a:ea typeface="+mn-ea"/>
                  </a:rPr>
                  <a:t> </a:t>
                </a:r>
              </a:p>
              <a:p>
                <a:pPr lvl="0"/>
                <a14:m>
                  <m:oMathPara xmlns:m="http://schemas.openxmlformats.org/officeDocument/2006/math">
                    <m:oMathParaPr>
                      <m:jc m:val="left"/>
                    </m:oMathParaPr>
                    <m:oMath xmlns:m="http://schemas.openxmlformats.org/officeDocument/2006/math">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m:t>
                      </m:r>
                      <m:r>
                        <a:rPr kumimoji="0" lang="en-US" altLang="zh-CN" b="0" i="1" u="none" strike="noStrike" cap="none" normalizeH="0" baseline="-30000" dirty="0" smtClean="0">
                          <a:ln>
                            <a:noFill/>
                          </a:ln>
                          <a:solidFill>
                            <a:schemeClr val="tx1"/>
                          </a:solidFill>
                          <a:effectLst/>
                          <a:latin typeface="Cambria Math" panose="02040503050406030204" pitchFamily="18" charset="0"/>
                          <a:ea typeface="+mn-ea"/>
                          <a:cs typeface="Times New Roman" panose="02020603050405020304" pitchFamily="18" charset="0"/>
                        </a:rPr>
                        <m:t>𝑆</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 = </m:t>
                      </m:r>
                      <m:r>
                        <a:rPr kumimoji="0" lang="en-US" altLang="zh-CN" b="0" i="1" u="none" strike="noStrike" cap="none" normalizeH="0" baseline="0" dirty="0" err="1"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𝑔</m:t>
                      </m:r>
                      <m:r>
                        <a:rPr kumimoji="0" lang="en-US" altLang="zh-CN" b="0" i="1" u="none" strike="noStrike" cap="none" normalizeH="0" baseline="-30000" dirty="0" err="1"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𝑆</m:t>
                      </m:r>
                      <m:rad>
                        <m:radPr>
                          <m:degHide m:val="on"/>
                          <m:ctrlPr>
                            <a:rPr kumimoji="0" lang="en-US" altLang="zh-CN" i="1" dirty="0">
                              <a:latin typeface="Cambria Math" panose="02040503050406030204" pitchFamily="18" charset="0"/>
                              <a:ea typeface="+mn-ea"/>
                              <a:cs typeface="Times New Roman" panose="02020603050405020304" pitchFamily="18" charset="0"/>
                            </a:rPr>
                          </m:ctrlPr>
                        </m:radPr>
                        <m:deg/>
                        <m:e>
                          <m:r>
                            <a:rPr kumimoji="0" lang="en-US" altLang="zh-CN" i="1" dirty="0">
                              <a:latin typeface="Cambria Math" panose="02040503050406030204" pitchFamily="18" charset="0"/>
                              <a:ea typeface="+mn-ea"/>
                              <a:cs typeface="Times New Roman" panose="02020603050405020304" pitchFamily="18" charset="0"/>
                            </a:rPr>
                            <m:t>𝑆</m:t>
                          </m:r>
                          <m:d>
                            <m:dPr>
                              <m:ctrlPr>
                                <a:rPr kumimoji="0" lang="en-US" altLang="zh-CN" i="1" dirty="0">
                                  <a:latin typeface="Cambria Math" panose="02040503050406030204" pitchFamily="18" charset="0"/>
                                  <a:ea typeface="+mn-ea"/>
                                  <a:cs typeface="Times New Roman" panose="02020603050405020304" pitchFamily="18" charset="0"/>
                                </a:rPr>
                              </m:ctrlPr>
                            </m:dPr>
                            <m:e>
                              <m:r>
                                <a:rPr kumimoji="0" lang="en-US" altLang="zh-CN" i="1" dirty="0">
                                  <a:latin typeface="Cambria Math" panose="02040503050406030204" pitchFamily="18" charset="0"/>
                                  <a:ea typeface="+mn-ea"/>
                                  <a:cs typeface="Times New Roman" panose="02020603050405020304" pitchFamily="18" charset="0"/>
                                </a:rPr>
                                <m:t>𝑆</m:t>
                              </m:r>
                              <m:r>
                                <a:rPr kumimoji="0" lang="en-US" altLang="zh-CN" i="1" dirty="0">
                                  <a:latin typeface="Cambria Math" panose="02040503050406030204" pitchFamily="18" charset="0"/>
                                  <a:ea typeface="+mn-ea"/>
                                  <a:cs typeface="Times New Roman" panose="02020603050405020304" pitchFamily="18" charset="0"/>
                                </a:rPr>
                                <m:t>+1</m:t>
                              </m:r>
                            </m:e>
                          </m:d>
                        </m:e>
                      </m:rad>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m:t>
                      </m:r>
                      <m:r>
                        <a:rPr kumimoji="0" lang="en-US" altLang="zh-CN" b="0" i="1" u="none" strike="noStrike" cap="none" normalizeH="0" baseline="-30000" dirty="0" smtClean="0">
                          <a:ln>
                            <a:noFill/>
                          </a:ln>
                          <a:solidFill>
                            <a:schemeClr val="tx1"/>
                          </a:solidFill>
                          <a:effectLst/>
                          <a:latin typeface="Cambria Math" panose="02040503050406030204" pitchFamily="18" charset="0"/>
                          <a:ea typeface="+mn-ea"/>
                          <a:cs typeface="Times New Roman" panose="02020603050405020304" pitchFamily="18" charset="0"/>
                        </a:rPr>
                        <m:t>𝐵</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 =</m:t>
                      </m:r>
                      <m:rad>
                        <m:radPr>
                          <m:degHide m:val="on"/>
                          <m:ctrlP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ctrlPr>
                        </m:radPr>
                        <m:deg/>
                        <m:e>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35</m:t>
                          </m:r>
                        </m:e>
                      </m:rad>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 </m:t>
                      </m:r>
                      <m:r>
                        <a:rPr kumimoji="0" lang="en-US" altLang="zh-CN" b="0" i="1" u="none" strike="noStrike" cap="none" normalizeH="0" baseline="-30000" dirty="0" smtClean="0">
                          <a:ln>
                            <a:noFill/>
                          </a:ln>
                          <a:solidFill>
                            <a:schemeClr val="tx1"/>
                          </a:solidFill>
                          <a:effectLst/>
                          <a:latin typeface="Cambria Math" panose="02040503050406030204" pitchFamily="18" charset="0"/>
                          <a:ea typeface="+mn-ea"/>
                          <a:cs typeface="Times New Roman" panose="02020603050405020304" pitchFamily="18" charset="0"/>
                        </a:rPr>
                        <m:t>𝐵</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    </m:t>
                      </m:r>
                      <m:r>
                        <a:rPr kumimoji="0" lang="en-US" altLang="zh-CN" b="0" i="1" u="none" strike="noStrike" cap="none" normalizeH="0" baseline="-30000" dirty="0" smtClean="0">
                          <a:ln>
                            <a:noFill/>
                          </a:ln>
                          <a:solidFill>
                            <a:schemeClr val="tx1"/>
                          </a:solidFill>
                          <a:effectLst/>
                          <a:latin typeface="Cambria Math" panose="02040503050406030204" pitchFamily="18" charset="0"/>
                          <a:ea typeface="+mn-ea"/>
                          <a:cs typeface="Times New Roman" panose="02020603050405020304" pitchFamily="18" charset="0"/>
                        </a:rPr>
                        <m:t>𝐿</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 = </m:t>
                      </m:r>
                      <m:r>
                        <a:rPr kumimoji="0" lang="en-US" altLang="zh-CN" b="0" i="1" u="none" strike="noStrike" cap="none" normalizeH="0" baseline="0" dirty="0" err="1"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𝑔</m:t>
                      </m:r>
                      <m:r>
                        <a:rPr kumimoji="0" lang="en-US" altLang="zh-CN" b="0" i="1" u="none" strike="noStrike" cap="none" normalizeH="0" baseline="-30000" dirty="0" err="1"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𝑙</m:t>
                      </m:r>
                      <m:rad>
                        <m:radPr>
                          <m:degHide m:val="on"/>
                          <m:ctrlPr>
                            <a:rPr kumimoji="0" lang="en-US" altLang="zh-CN" i="1" dirty="0">
                              <a:latin typeface="Cambria Math" panose="02040503050406030204" pitchFamily="18" charset="0"/>
                              <a:ea typeface="+mn-ea"/>
                              <a:cs typeface="Times New Roman" panose="02020603050405020304" pitchFamily="18" charset="0"/>
                            </a:rPr>
                          </m:ctrlPr>
                        </m:radPr>
                        <m:deg/>
                        <m:e>
                          <m:r>
                            <a:rPr kumimoji="0" lang="en-US" altLang="zh-CN" i="1" dirty="0">
                              <a:latin typeface="Cambria Math" panose="02040503050406030204" pitchFamily="18" charset="0"/>
                              <a:ea typeface="+mn-ea"/>
                              <a:cs typeface="Times New Roman" panose="02020603050405020304" pitchFamily="18" charset="0"/>
                            </a:rPr>
                            <m:t>𝐿</m:t>
                          </m:r>
                          <m:d>
                            <m:dPr>
                              <m:ctrlPr>
                                <a:rPr kumimoji="0" lang="en-US" altLang="zh-CN" i="1" dirty="0">
                                  <a:latin typeface="Cambria Math" panose="02040503050406030204" pitchFamily="18" charset="0"/>
                                  <a:ea typeface="+mn-ea"/>
                                  <a:cs typeface="Times New Roman" panose="02020603050405020304" pitchFamily="18" charset="0"/>
                                </a:rPr>
                              </m:ctrlPr>
                            </m:dPr>
                            <m:e>
                              <m:r>
                                <a:rPr kumimoji="0" lang="en-US" altLang="zh-CN" i="1" dirty="0">
                                  <a:latin typeface="Cambria Math" panose="02040503050406030204" pitchFamily="18" charset="0"/>
                                  <a:ea typeface="+mn-ea"/>
                                  <a:cs typeface="Times New Roman" panose="02020603050405020304" pitchFamily="18" charset="0"/>
                                </a:rPr>
                                <m:t>𝐿</m:t>
                              </m:r>
                              <m:r>
                                <a:rPr kumimoji="0" lang="en-US" altLang="zh-CN" i="1" dirty="0">
                                  <a:latin typeface="Cambria Math" panose="02040503050406030204" pitchFamily="18" charset="0"/>
                                  <a:ea typeface="+mn-ea"/>
                                  <a:cs typeface="Times New Roman" panose="02020603050405020304" pitchFamily="18" charset="0"/>
                                </a:rPr>
                                <m:t>+1</m:t>
                              </m:r>
                            </m:e>
                          </m:d>
                        </m:e>
                      </m:rad>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m:t>
                      </m:r>
                      <m:r>
                        <a:rPr kumimoji="0" lang="en-US" altLang="zh-CN" b="0" i="1" u="none" strike="noStrike" cap="none" normalizeH="0" baseline="-30000" dirty="0" smtClean="0">
                          <a:ln>
                            <a:noFill/>
                          </a:ln>
                          <a:solidFill>
                            <a:schemeClr val="tx1"/>
                          </a:solidFill>
                          <a:effectLst/>
                          <a:latin typeface="Cambria Math" panose="02040503050406030204" pitchFamily="18" charset="0"/>
                          <a:ea typeface="+mn-ea"/>
                          <a:cs typeface="Times New Roman" panose="02020603050405020304" pitchFamily="18" charset="0"/>
                        </a:rPr>
                        <m:t>𝐵</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  </m:t>
                      </m:r>
                    </m:oMath>
                  </m:oMathPara>
                </a14:m>
                <a:endParaRPr kumimoji="0" lang="en-US" altLang="zh-CN" b="0" i="0" u="none" strike="noStrike" cap="none" normalizeH="0" baseline="0" dirty="0" smtClean="0">
                  <a:ln>
                    <a:noFill/>
                  </a:ln>
                  <a:solidFill>
                    <a:schemeClr val="tx1"/>
                  </a:solidFill>
                  <a:effectLst/>
                  <a:latin typeface="+mn-ea"/>
                  <a:ea typeface="+mn-ea"/>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 </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利用</a:t>
                </a:r>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P</a:t>
                </a:r>
                <a:r>
                  <a:rPr kumimoji="0" lang="en-US" altLang="zh-CN" b="0" i="0" u="none" strike="noStrike" cap="none" normalizeH="0" baseline="-30000" dirty="0" smtClean="0">
                    <a:ln>
                      <a:noFill/>
                    </a:ln>
                    <a:solidFill>
                      <a:schemeClr val="tx1"/>
                    </a:solidFill>
                    <a:effectLst/>
                    <a:latin typeface="+mn-ea"/>
                    <a:ea typeface="+mn-ea"/>
                    <a:cs typeface="Times New Roman" panose="02020603050405020304" pitchFamily="18" charset="0"/>
                    <a:sym typeface="Symbol" panose="05050102010706020507" pitchFamily="18" charset="2"/>
                  </a:rPr>
                  <a:t>S</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a:t>
                </a:r>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P</a:t>
                </a:r>
                <a:r>
                  <a:rPr kumimoji="0" lang="en-US" altLang="zh-CN" b="0" i="0" u="none" strike="noStrike" cap="none" normalizeH="0" baseline="-30000" dirty="0" smtClean="0">
                    <a:ln>
                      <a:noFill/>
                    </a:ln>
                    <a:solidFill>
                      <a:schemeClr val="tx1"/>
                    </a:solidFill>
                    <a:effectLst/>
                    <a:latin typeface="+mn-ea"/>
                    <a:ea typeface="+mn-ea"/>
                    <a:cs typeface="Times New Roman" panose="02020603050405020304" pitchFamily="18" charset="0"/>
                    <a:sym typeface="Symbol" panose="05050102010706020507" pitchFamily="18" charset="2"/>
                  </a:rPr>
                  <a:t>L</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a:t>
                </a:r>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P</a:t>
                </a:r>
                <a:r>
                  <a:rPr kumimoji="0" lang="en-US" altLang="zh-CN" b="0" i="0" u="none" strike="noStrike" cap="none" normalizeH="0" baseline="-30000" dirty="0" smtClean="0">
                    <a:ln>
                      <a:noFill/>
                    </a:ln>
                    <a:solidFill>
                      <a:schemeClr val="tx1"/>
                    </a:solidFill>
                    <a:effectLst/>
                    <a:latin typeface="+mn-ea"/>
                    <a:ea typeface="+mn-ea"/>
                    <a:cs typeface="Times New Roman" panose="02020603050405020304" pitchFamily="18" charset="0"/>
                    <a:sym typeface="Symbol" panose="05050102010706020507" pitchFamily="18" charset="2"/>
                  </a:rPr>
                  <a:t>J</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之间三角形关系可求出 </a:t>
                </a:r>
                <a14:m>
                  <m:oMath xmlns:m="http://schemas.openxmlformats.org/officeDocument/2006/math">
                    <m:r>
                      <a:rPr kumimoji="0" lang="zh-CN" altLang="en-US"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m:t>
                    </m:r>
                    <m:r>
                      <a:rPr kumimoji="0" lang="zh-CN" altLang="en-US"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 </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 30</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m:t>
                    </m:r>
                    <m:r>
                      <m:rPr>
                        <m:sty m:val="p"/>
                      </m:rP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cos</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m:t>
                    </m:r>
                    <m:f>
                      <m:fPr>
                        <m:ctrlP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ctrlPr>
                      </m:fPr>
                      <m:num>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5</m:t>
                        </m:r>
                      </m:num>
                      <m:den>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2</m:t>
                        </m:r>
                        <m:rad>
                          <m:radPr>
                            <m:degHide m:val="on"/>
                            <m:ctrlP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ctrlPr>
                          </m:radPr>
                          <m:deg/>
                          <m:e>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7</m:t>
                            </m:r>
                          </m:e>
                        </m:rad>
                      </m:den>
                    </m:f>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 </m:t>
                    </m:r>
                  </m:oMath>
                </a14:m>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rPr>
                  <a:t> </a:t>
                </a:r>
                <a:endPar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endParaRPr>
              </a:p>
            </p:txBody>
          </p:sp>
        </mc:Choice>
        <mc:Fallback xmlns="">
          <p:sp>
            <p:nvSpPr>
              <p:cNvPr id="6" name="Rectangle 3"/>
              <p:cNvSpPr>
                <a:spLocks noRot="1" noChangeAspect="1" noMove="1" noResize="1" noEditPoints="1" noAdjustHandles="1" noChangeArrowheads="1" noChangeShapeType="1" noTextEdit="1"/>
              </p:cNvSpPr>
              <p:nvPr/>
            </p:nvSpPr>
            <p:spPr bwMode="auto">
              <a:xfrm>
                <a:off x="107504" y="1190478"/>
                <a:ext cx="8496750" cy="3370218"/>
              </a:xfrm>
              <a:prstGeom prst="rect">
                <a:avLst/>
              </a:prstGeom>
              <a:blipFill rotWithShape="0">
                <a:blip r:embed="rId3"/>
                <a:stretch>
                  <a:fillRect l="-1149" t="-904" b="-3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4"/>
              <p:cNvSpPr>
                <a:spLocks noChangeArrowheads="1"/>
              </p:cNvSpPr>
              <p:nvPr/>
            </p:nvSpPr>
            <p:spPr bwMode="auto">
              <a:xfrm>
                <a:off x="156728" y="4509239"/>
                <a:ext cx="7798417" cy="54014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kumimoji="0" lang="zh-CN" altLang="zh-CN" b="0" i="0" u="none" strike="noStrike" cap="none" normalizeH="0" baseline="0" dirty="0" smtClean="0">
                    <a:ln>
                      <a:noFill/>
                    </a:ln>
                    <a:solidFill>
                      <a:schemeClr val="tx1"/>
                    </a:solidFill>
                    <a:effectLst/>
                    <a:latin typeface="+mn-ea"/>
                    <a:ea typeface="+mn-ea"/>
                    <a:cs typeface="Times New Roman" panose="02020603050405020304" pitchFamily="18" charset="0"/>
                  </a:rPr>
                  <a:t>由已知的</a:t>
                </a:r>
                <a14:m>
                  <m:oMath xmlns:m="http://schemas.openxmlformats.org/officeDocument/2006/math">
                    <m:r>
                      <m:rPr>
                        <m:sty m:val="p"/>
                      </m:rP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cos</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 </m:t>
                    </m:r>
                    <m:r>
                      <a:rPr kumimoji="0" lang="zh-CN" altLang="en-US"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m:t>
                    </m:r>
                    <m:r>
                      <a:rPr kumimoji="0" lang="zh-CN" altLang="en-US"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m:t>
                    </m:r>
                    <m:r>
                      <a:rPr kumimoji="0" lang="en-US" altLang="zh-CN" b="0" i="1" u="none" strike="noStrike" cap="none" normalizeH="0" baseline="-30000" dirty="0" smtClean="0">
                        <a:ln>
                          <a:noFill/>
                        </a:ln>
                        <a:solidFill>
                          <a:schemeClr val="tx1"/>
                        </a:solidFill>
                        <a:effectLst/>
                        <a:latin typeface="Cambria Math" panose="02040503050406030204" pitchFamily="18" charset="0"/>
                        <a:ea typeface="+mn-ea"/>
                        <a:cs typeface="Times New Roman" panose="02020603050405020304" pitchFamily="18" charset="0"/>
                      </a:rPr>
                      <m:t>𝑆</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 </m:t>
                    </m:r>
                    <m:r>
                      <a:rPr kumimoji="0" lang="zh-CN" altLang="en-US"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m:t>
                    </m:r>
                    <m:r>
                      <a:rPr kumimoji="0" lang="zh-CN" altLang="en-US"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m:t>
                    </m:r>
                    <m:r>
                      <a:rPr kumimoji="0" lang="en-US" altLang="zh-CN" b="0" i="1" u="none" strike="noStrike" cap="none" normalizeH="0" baseline="-30000" dirty="0" smtClean="0">
                        <a:ln>
                          <a:noFill/>
                        </a:ln>
                        <a:solidFill>
                          <a:schemeClr val="tx1"/>
                        </a:solidFill>
                        <a:effectLst/>
                        <a:latin typeface="Cambria Math" panose="02040503050406030204" pitchFamily="18" charset="0"/>
                        <a:ea typeface="+mn-ea"/>
                        <a:cs typeface="Times New Roman" panose="02020603050405020304" pitchFamily="18" charset="0"/>
                      </a:rPr>
                      <m:t>𝐿</m:t>
                    </m:r>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sym typeface="Symbol" panose="05050102010706020507" pitchFamily="18" charset="2"/>
                      </a:rPr>
                      <m:t> </m:t>
                    </m:r>
                  </m:oMath>
                </a14:m>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可求出 </a:t>
                </a:r>
                <a14:m>
                  <m:oMath xmlns:m="http://schemas.openxmlformats.org/officeDocument/2006/math">
                    <m:r>
                      <a:rPr kumimoji="0" lang="en-US" altLang="zh-CN" i="1" dirty="0" smtClean="0">
                        <a:latin typeface="Cambria Math" panose="02040503050406030204" pitchFamily="18" charset="0"/>
                        <a:ea typeface="+mn-ea"/>
                        <a:cs typeface="Times New Roman" panose="02020603050405020304" pitchFamily="18" charset="0"/>
                        <a:sym typeface="Symbol" panose="05050102010706020507" pitchFamily="18" charset="2"/>
                      </a:rPr>
                      <m:t>𝜇</m:t>
                    </m:r>
                    <m:r>
                      <a:rPr kumimoji="0" lang="zh-CN" altLang="en-US" b="0" i="0"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 </m:t>
                    </m:r>
                    <m:r>
                      <a:rPr kumimoji="0" lang="en-US" altLang="zh-CN" b="0" i="0"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m:t>
                    </m:r>
                    <m:rad>
                      <m:radPr>
                        <m:degHide m:val="on"/>
                        <m:ctrlP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ctrlPr>
                      </m:radPr>
                      <m:deg/>
                      <m:e>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5</m:t>
                        </m:r>
                      </m:e>
                    </m:rad>
                    <m:sSub>
                      <m:sSubPr>
                        <m:ctrlP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ctrlPr>
                      </m:sSubPr>
                      <m:e>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𝜇</m:t>
                        </m:r>
                      </m:e>
                      <m:sub>
                        <m:r>
                          <a:rPr kumimoji="0" lang="en-US" altLang="zh-CN" b="0" i="1" u="none" strike="noStrike" cap="none" normalizeH="0" baseline="0" dirty="0" smtClean="0">
                            <a:ln>
                              <a:noFill/>
                            </a:ln>
                            <a:solidFill>
                              <a:schemeClr val="tx1"/>
                            </a:solidFill>
                            <a:effectLst/>
                            <a:latin typeface="Cambria Math" panose="02040503050406030204" pitchFamily="18" charset="0"/>
                            <a:ea typeface="+mn-ea"/>
                            <a:cs typeface="Times New Roman" panose="02020603050405020304" pitchFamily="18" charset="0"/>
                          </a:rPr>
                          <m:t>𝐵</m:t>
                        </m:r>
                      </m:sub>
                    </m:sSub>
                  </m:oMath>
                </a14:m>
                <a:r>
                  <a:rPr kumimoji="0" lang="zh-CN" altLang="en-US" dirty="0">
                    <a:latin typeface="+mn-ea"/>
                    <a:cs typeface="Times New Roman" panose="02020603050405020304" pitchFamily="18" charset="0"/>
                  </a:rPr>
                  <a:t>以及 </a:t>
                </a:r>
                <a:r>
                  <a:rPr kumimoji="0" lang="zh-CN" altLang="en-US" dirty="0">
                    <a:latin typeface="+mn-ea"/>
                    <a:cs typeface="Times New Roman" panose="02020603050405020304" pitchFamily="18" charset="0"/>
                    <a:sym typeface="Symbol" panose="05050102010706020507" pitchFamily="18" charset="2"/>
                  </a:rPr>
                  <a:t></a:t>
                </a:r>
                <a:r>
                  <a:rPr kumimoji="0" lang="zh-CN" altLang="en-US" dirty="0">
                    <a:latin typeface="+mn-ea"/>
                    <a:cs typeface="Times New Roman" panose="02020603050405020304" pitchFamily="18" charset="0"/>
                  </a:rPr>
                  <a:t> </a:t>
                </a:r>
                <a:r>
                  <a:rPr kumimoji="0" lang="en-US" altLang="zh-CN" dirty="0">
                    <a:latin typeface="+mn-ea"/>
                    <a:cs typeface="Times New Roman" panose="02020603050405020304" pitchFamily="18" charset="0"/>
                  </a:rPr>
                  <a:t>= 120</a:t>
                </a:r>
                <a:r>
                  <a:rPr kumimoji="0" lang="en-US" altLang="zh-CN" dirty="0" smtClean="0">
                    <a:latin typeface="+mn-ea"/>
                    <a:cs typeface="Times New Roman" panose="02020603050405020304" pitchFamily="18" charset="0"/>
                    <a:sym typeface="Symbol" panose="05050102010706020507" pitchFamily="18" charset="2"/>
                  </a:rPr>
                  <a:t></a:t>
                </a:r>
                <a:endParaRPr kumimoji="0" lang="en-US" altLang="zh-CN" dirty="0">
                  <a:latin typeface="+mn-ea"/>
                </a:endParaRPr>
              </a:p>
            </p:txBody>
          </p:sp>
        </mc:Choice>
        <mc:Fallback xmlns="">
          <p:sp>
            <p:nvSpPr>
              <p:cNvPr id="7" name="Rectangle 4"/>
              <p:cNvSpPr>
                <a:spLocks noRot="1" noChangeAspect="1" noMove="1" noResize="1" noEditPoints="1" noAdjustHandles="1" noChangeArrowheads="1" noChangeShapeType="1" noTextEdit="1"/>
              </p:cNvSpPr>
              <p:nvPr/>
            </p:nvSpPr>
            <p:spPr bwMode="auto">
              <a:xfrm>
                <a:off x="156728" y="4509239"/>
                <a:ext cx="7798417" cy="540148"/>
              </a:xfrm>
              <a:prstGeom prst="rect">
                <a:avLst/>
              </a:prstGeom>
              <a:blipFill rotWithShape="0">
                <a:blip r:embed="rId4"/>
                <a:stretch>
                  <a:fillRect l="-1251" t="-5682" r="-235" b="-18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8" name="Rectangle 5"/>
          <p:cNvSpPr>
            <a:spLocks noChangeArrowheads="1"/>
          </p:cNvSpPr>
          <p:nvPr/>
        </p:nvSpPr>
        <p:spPr bwMode="auto">
          <a:xfrm>
            <a:off x="129824" y="5139365"/>
            <a:ext cx="90141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所以 </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rPr>
              <a:t> − </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rPr>
              <a:t> </a:t>
            </a:r>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rPr>
              <a:t>= 90</a:t>
            </a:r>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rPr>
              <a:t>。即</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 矢量 </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rPr>
              <a:t> </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与 </a:t>
            </a:r>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P</a:t>
            </a:r>
            <a:r>
              <a:rPr kumimoji="0" lang="en-US" altLang="zh-CN" b="0" i="0" u="none" strike="noStrike" cap="none" normalizeH="0" baseline="-30000" dirty="0" smtClean="0">
                <a:ln>
                  <a:noFill/>
                </a:ln>
                <a:solidFill>
                  <a:schemeClr val="tx1"/>
                </a:solidFill>
                <a:effectLst/>
                <a:latin typeface="+mn-ea"/>
                <a:ea typeface="+mn-ea"/>
                <a:cs typeface="Times New Roman" panose="02020603050405020304" pitchFamily="18" charset="0"/>
                <a:sym typeface="Symbol" panose="05050102010706020507" pitchFamily="18" charset="2"/>
              </a:rPr>
              <a:t>J</a:t>
            </a:r>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 </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垂直、</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rPr>
              <a:t> </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在 </a:t>
            </a:r>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P</a:t>
            </a:r>
            <a:r>
              <a:rPr kumimoji="0" lang="en-US" altLang="zh-CN" b="0" i="0" u="none" strike="noStrike" cap="none" normalizeH="0" baseline="-30000" dirty="0" smtClean="0">
                <a:ln>
                  <a:noFill/>
                </a:ln>
                <a:solidFill>
                  <a:schemeClr val="tx1"/>
                </a:solidFill>
                <a:effectLst/>
                <a:latin typeface="+mn-ea"/>
                <a:ea typeface="+mn-ea"/>
                <a:cs typeface="Times New Roman" panose="02020603050405020304" pitchFamily="18" charset="0"/>
                <a:sym typeface="Symbol" panose="05050102010706020507" pitchFamily="18" charset="2"/>
              </a:rPr>
              <a:t>J</a:t>
            </a:r>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 </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方向的投影为</a:t>
            </a:r>
            <a:r>
              <a:rPr kumimoji="0" lang="en-US" altLang="zh-CN"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0</a:t>
            </a:r>
            <a:r>
              <a:rPr kumimoji="0" lang="zh-CN" altLang="en-US" b="0" i="0" u="none" strike="noStrike" cap="none" normalizeH="0" baseline="0" dirty="0" smtClean="0">
                <a:ln>
                  <a:noFill/>
                </a:ln>
                <a:solidFill>
                  <a:schemeClr val="tx1"/>
                </a:solidFill>
                <a:effectLst/>
                <a:latin typeface="+mn-ea"/>
                <a:ea typeface="+mn-ea"/>
                <a:cs typeface="Times New Roman" panose="02020603050405020304" pitchFamily="18" charset="0"/>
                <a:sym typeface="Symbol" panose="05050102010706020507" pitchFamily="18" charset="2"/>
              </a:rPr>
              <a:t>。</a:t>
            </a:r>
          </a:p>
        </p:txBody>
      </p:sp>
      <p:grpSp>
        <p:nvGrpSpPr>
          <p:cNvPr id="34" name="组合 33"/>
          <p:cNvGrpSpPr/>
          <p:nvPr/>
        </p:nvGrpSpPr>
        <p:grpSpPr>
          <a:xfrm>
            <a:off x="6156176" y="430141"/>
            <a:ext cx="2592387" cy="3313112"/>
            <a:chOff x="6090518" y="49077"/>
            <a:chExt cx="2592387" cy="3313112"/>
          </a:xfrm>
        </p:grpSpPr>
        <p:grpSp>
          <p:nvGrpSpPr>
            <p:cNvPr id="9" name="Group 29"/>
            <p:cNvGrpSpPr>
              <a:grpSpLocks/>
            </p:cNvGrpSpPr>
            <p:nvPr/>
          </p:nvGrpSpPr>
          <p:grpSpPr bwMode="auto">
            <a:xfrm>
              <a:off x="6090518" y="49077"/>
              <a:ext cx="2592387" cy="3313112"/>
              <a:chOff x="3519" y="1831"/>
              <a:chExt cx="1633" cy="2087"/>
            </a:xfrm>
          </p:grpSpPr>
          <p:sp>
            <p:nvSpPr>
              <p:cNvPr id="10" name="Rectangle 28"/>
              <p:cNvSpPr>
                <a:spLocks noChangeArrowheads="1"/>
              </p:cNvSpPr>
              <p:nvPr/>
            </p:nvSpPr>
            <p:spPr bwMode="auto">
              <a:xfrm>
                <a:off x="3519" y="1831"/>
                <a:ext cx="1633" cy="2087"/>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11" name="Group 8"/>
              <p:cNvGrpSpPr>
                <a:grpSpLocks noChangeAspect="1"/>
              </p:cNvGrpSpPr>
              <p:nvPr/>
            </p:nvGrpSpPr>
            <p:grpSpPr bwMode="auto">
              <a:xfrm>
                <a:off x="3689" y="1888"/>
                <a:ext cx="1271" cy="1813"/>
                <a:chOff x="7267" y="10593"/>
                <a:chExt cx="1971" cy="2815"/>
              </a:xfrm>
            </p:grpSpPr>
            <p:grpSp>
              <p:nvGrpSpPr>
                <p:cNvPr id="12" name="Group 9"/>
                <p:cNvGrpSpPr>
                  <a:grpSpLocks noChangeAspect="1"/>
                </p:cNvGrpSpPr>
                <p:nvPr/>
              </p:nvGrpSpPr>
              <p:grpSpPr bwMode="auto">
                <a:xfrm>
                  <a:off x="7508" y="10749"/>
                  <a:ext cx="1484" cy="2496"/>
                  <a:chOff x="7508" y="10749"/>
                  <a:chExt cx="1484" cy="2496"/>
                </a:xfrm>
              </p:grpSpPr>
              <p:sp>
                <p:nvSpPr>
                  <p:cNvPr id="19" name="Line 10"/>
                  <p:cNvSpPr>
                    <a:spLocks noChangeAspect="1" noChangeShapeType="1"/>
                  </p:cNvSpPr>
                  <p:nvPr/>
                </p:nvSpPr>
                <p:spPr bwMode="auto">
                  <a:xfrm flipV="1">
                    <a:off x="8447" y="11214"/>
                    <a:ext cx="0" cy="1077"/>
                  </a:xfrm>
                  <a:prstGeom prst="line">
                    <a:avLst/>
                  </a:prstGeom>
                  <a:noFill/>
                  <a:ln w="25400">
                    <a:solidFill>
                      <a:srgbClr val="3366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 name="Line 11"/>
                  <p:cNvSpPr>
                    <a:spLocks noChangeAspect="1" noChangeShapeType="1"/>
                  </p:cNvSpPr>
                  <p:nvPr/>
                </p:nvSpPr>
                <p:spPr bwMode="auto">
                  <a:xfrm flipH="1">
                    <a:off x="7805" y="12309"/>
                    <a:ext cx="624" cy="0"/>
                  </a:xfrm>
                  <a:prstGeom prst="line">
                    <a:avLst/>
                  </a:prstGeom>
                  <a:noFill/>
                  <a:ln w="25400">
                    <a:solidFill>
                      <a:srgbClr val="3366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 name="Line 12"/>
                  <p:cNvSpPr>
                    <a:spLocks noChangeAspect="1" noChangeShapeType="1"/>
                  </p:cNvSpPr>
                  <p:nvPr/>
                </p:nvSpPr>
                <p:spPr bwMode="auto">
                  <a:xfrm>
                    <a:off x="7907" y="10749"/>
                    <a:ext cx="845" cy="2489"/>
                  </a:xfrm>
                  <a:prstGeom prst="line">
                    <a:avLst/>
                  </a:prstGeom>
                  <a:noFill/>
                  <a:ln w="25400">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 name="Line 13"/>
                  <p:cNvSpPr>
                    <a:spLocks noChangeAspect="1" noChangeShapeType="1"/>
                  </p:cNvSpPr>
                  <p:nvPr/>
                </p:nvSpPr>
                <p:spPr bwMode="auto">
                  <a:xfrm>
                    <a:off x="7524" y="11373"/>
                    <a:ext cx="1468" cy="1504"/>
                  </a:xfrm>
                  <a:prstGeom prst="line">
                    <a:avLst/>
                  </a:prstGeom>
                  <a:noFill/>
                  <a:ln w="25400">
                    <a:solidFill>
                      <a:srgbClr val="993366"/>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 name="Line 14"/>
                  <p:cNvSpPr>
                    <a:spLocks noChangeAspect="1" noChangeShapeType="1"/>
                  </p:cNvSpPr>
                  <p:nvPr/>
                </p:nvSpPr>
                <p:spPr bwMode="auto">
                  <a:xfrm>
                    <a:off x="7930" y="10749"/>
                    <a:ext cx="517" cy="530"/>
                  </a:xfrm>
                  <a:prstGeom prst="line">
                    <a:avLst/>
                  </a:prstGeom>
                  <a:noFill/>
                  <a:ln w="9525">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 name="Line 15"/>
                  <p:cNvSpPr>
                    <a:spLocks noChangeAspect="1" noChangeShapeType="1"/>
                  </p:cNvSpPr>
                  <p:nvPr/>
                </p:nvSpPr>
                <p:spPr bwMode="auto">
                  <a:xfrm>
                    <a:off x="8460" y="11305"/>
                    <a:ext cx="510" cy="1505"/>
                  </a:xfrm>
                  <a:prstGeom prst="line">
                    <a:avLst/>
                  </a:prstGeom>
                  <a:noFill/>
                  <a:ln w="9525">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 name="Line 16"/>
                  <p:cNvSpPr>
                    <a:spLocks noChangeAspect="1" noChangeShapeType="1"/>
                  </p:cNvSpPr>
                  <p:nvPr/>
                </p:nvSpPr>
                <p:spPr bwMode="auto">
                  <a:xfrm>
                    <a:off x="7508" y="11373"/>
                    <a:ext cx="317" cy="938"/>
                  </a:xfrm>
                  <a:prstGeom prst="line">
                    <a:avLst/>
                  </a:prstGeom>
                  <a:noFill/>
                  <a:ln w="9525">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 name="Line 17"/>
                  <p:cNvSpPr>
                    <a:spLocks noChangeAspect="1" noChangeShapeType="1"/>
                  </p:cNvSpPr>
                  <p:nvPr/>
                </p:nvSpPr>
                <p:spPr bwMode="auto">
                  <a:xfrm>
                    <a:off x="7819" y="12309"/>
                    <a:ext cx="901" cy="924"/>
                  </a:xfrm>
                  <a:prstGeom prst="line">
                    <a:avLst/>
                  </a:prstGeom>
                  <a:noFill/>
                  <a:ln w="9525">
                    <a:solidFill>
                      <a:srgbClr val="00000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 name="Line 18"/>
                  <p:cNvSpPr>
                    <a:spLocks noChangeAspect="1" noChangeShapeType="1"/>
                  </p:cNvSpPr>
                  <p:nvPr/>
                </p:nvSpPr>
                <p:spPr bwMode="auto">
                  <a:xfrm>
                    <a:off x="8447" y="12309"/>
                    <a:ext cx="0" cy="9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 name="Group 19"/>
                  <p:cNvGrpSpPr>
                    <a:grpSpLocks noChangeAspect="1"/>
                  </p:cNvGrpSpPr>
                  <p:nvPr/>
                </p:nvGrpSpPr>
                <p:grpSpPr bwMode="auto">
                  <a:xfrm>
                    <a:off x="8315" y="12309"/>
                    <a:ext cx="113" cy="113"/>
                    <a:chOff x="3587" y="12153"/>
                    <a:chExt cx="142" cy="156"/>
                  </a:xfrm>
                </p:grpSpPr>
                <p:sp>
                  <p:nvSpPr>
                    <p:cNvPr id="29" name="Line 20"/>
                    <p:cNvSpPr>
                      <a:spLocks noChangeAspect="1" noChangeShapeType="1"/>
                    </p:cNvSpPr>
                    <p:nvPr/>
                  </p:nvSpPr>
                  <p:spPr bwMode="auto">
                    <a:xfrm>
                      <a:off x="3587" y="12153"/>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1"/>
                    <p:cNvSpPr>
                      <a:spLocks noChangeAspect="1" noChangeShapeType="1"/>
                    </p:cNvSpPr>
                    <p:nvPr/>
                  </p:nvSpPr>
                  <p:spPr bwMode="auto">
                    <a:xfrm>
                      <a:off x="3587" y="12309"/>
                      <a:ext cx="1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mc:AlternateContent xmlns:mc="http://schemas.openxmlformats.org/markup-compatibility/2006" xmlns:a14="http://schemas.microsoft.com/office/drawing/2010/main">
              <mc:Choice Requires="a14">
                <p:graphicFrame>
                  <p:nvGraphicFramePr>
                    <p:cNvPr id="13" name="Object 22"/>
                    <p:cNvGraphicFramePr>
                      <a:graphicFrameLocks noChangeAspect="1"/>
                    </p:cNvGraphicFramePr>
                    <p:nvPr/>
                  </p:nvGraphicFramePr>
                  <p:xfrm>
                    <a:off x="8436" y="10905"/>
                    <a:ext cx="241" cy="283"/>
                  </p:xfrm>
                  <a:graphic>
                    <a:graphicData uri="http://schemas.openxmlformats.org/presentationml/2006/ole">
                      <mc:AlternateContent>
                        <mc:Choice xmlns:v="urn:schemas-microsoft-com:vml" Requires="v">
                          <p:oleObj spid="_x0000_s69652" name="公式" r:id="rId5" imgW="139579" imgH="177646" progId="Equation.3">
                            <p:embed/>
                          </p:oleObj>
                        </mc:Choice>
                        <mc:Fallback>
                          <p:oleObj name="公式" r:id="rId5" imgW="139579" imgH="177646" progId="Equation.3">
                            <p:embed/>
                            <p:pic>
                              <p:nvPicPr>
                                <p:cNvPr id="0" name=""/>
                                <p:cNvPicPr>
                                  <a:picLocks noChangeAspect="1" noChangeArrowheads="1"/>
                                </p:cNvPicPr>
                                <p:nvPr/>
                              </p:nvPicPr>
                              <p:blipFill>
                                <a:blip r:embed="rId6">
                                  <a:extLst>
                                    <a:ext uri="{28A0092B-C50C-407E-A947-70E740481C1C}">
                                      <a14:useLocalDpi val="0"/>
                                    </a:ext>
                                  </a:extLst>
                                </a:blip>
                                <a:srcRect/>
                                <a:stretch>
                                  <a:fillRect/>
                                </a:stretch>
                              </p:blipFill>
                              <p:spPr bwMode="auto">
                                <a:xfrm>
                                  <a:off x="8436" y="10905"/>
                                  <a:ext cx="241" cy="28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13" name="Object 22"/>
                    <p:cNvGraphicFramePr>
                      <a:graphicFrameLocks noChangeAspect="1"/>
                    </p:cNvGraphicFramePr>
                    <p:nvPr/>
                  </p:nvGraphicFramePr>
                  <p:xfrm>
                    <a:off x="8436" y="10905"/>
                    <a:ext cx="241" cy="283"/>
                  </p:xfrm>
                  <a:graphic>
                    <a:graphicData uri="http://schemas.openxmlformats.org/presentationml/2006/ole">
                      <mc:AlternateContent>
                        <mc:Choice xmlns:v="urn:schemas-microsoft-com:vml" Requires="v">
                          <p:oleObj spid="_x0000_s74776" name="公式" r:id="rId7" imgW="139579" imgH="177646" progId="Equation.3">
                            <p:embed/>
                          </p:oleObj>
                        </mc:Choice>
                        <mc:Fallback>
                          <p:oleObj name="公式" r:id="rId7" imgW="139579"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36" y="10905"/>
                                  <a:ext cx="24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4" name="Object 23"/>
                    <p:cNvGraphicFramePr>
                      <a:graphicFrameLocks noChangeAspect="1"/>
                    </p:cNvGraphicFramePr>
                    <p:nvPr/>
                  </p:nvGraphicFramePr>
                  <p:xfrm>
                    <a:off x="7543" y="12202"/>
                    <a:ext cx="287" cy="264"/>
                  </p:xfrm>
                  <a:graphic>
                    <a:graphicData uri="http://schemas.openxmlformats.org/presentationml/2006/ole">
                      <mc:AlternateContent>
                        <mc:Choice xmlns:v="urn:schemas-microsoft-com:vml" Requires="v">
                          <p:oleObj spid="_x0000_s69653" name="公式" r:id="rId9" imgW="152268" imgH="164957" progId="Equation.3">
                            <p:embed/>
                          </p:oleObj>
                        </mc:Choice>
                        <mc:Fallback>
                          <p:oleObj name="公式" r:id="rId9" imgW="152268" imgH="164957" progId="Equation.3">
                            <p:embed/>
                            <p:pic>
                              <p:nvPicPr>
                                <p:cNvPr id="0" name=""/>
                                <p:cNvPicPr>
                                  <a:picLocks noChangeAspect="1" noChangeArrowheads="1"/>
                                </p:cNvPicPr>
                                <p:nvPr/>
                              </p:nvPicPr>
                              <p:blipFill>
                                <a:blip r:embed="rId10">
                                  <a:extLst>
                                    <a:ext uri="{28A0092B-C50C-407E-A947-70E740481C1C}">
                                      <a14:useLocalDpi val="0"/>
                                    </a:ext>
                                  </a:extLst>
                                </a:blip>
                                <a:srcRect/>
                                <a:stretch>
                                  <a:fillRect/>
                                </a:stretch>
                              </p:blipFill>
                              <p:spPr bwMode="auto">
                                <a:xfrm>
                                  <a:off x="7543" y="12202"/>
                                  <a:ext cx="287" cy="2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14" name="Object 23"/>
                    <p:cNvGraphicFramePr>
                      <a:graphicFrameLocks noChangeAspect="1"/>
                    </p:cNvGraphicFramePr>
                    <p:nvPr/>
                  </p:nvGraphicFramePr>
                  <p:xfrm>
                    <a:off x="7543" y="12202"/>
                    <a:ext cx="287" cy="264"/>
                  </p:xfrm>
                  <a:graphic>
                    <a:graphicData uri="http://schemas.openxmlformats.org/presentationml/2006/ole">
                      <mc:AlternateContent>
                        <mc:Choice xmlns:v="urn:schemas-microsoft-com:vml" Requires="v">
                          <p:oleObj spid="_x0000_s74777" name="公式" r:id="rId11" imgW="152268" imgH="164957" progId="Equation.3">
                            <p:embed/>
                          </p:oleObj>
                        </mc:Choice>
                        <mc:Fallback>
                          <p:oleObj name="公式" r:id="rId11" imgW="152268" imgH="16495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3" y="12202"/>
                                  <a:ext cx="28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5" name="Object 24"/>
                    <p:cNvGraphicFramePr>
                      <a:graphicFrameLocks noChangeAspect="1"/>
                    </p:cNvGraphicFramePr>
                    <p:nvPr/>
                  </p:nvGraphicFramePr>
                  <p:xfrm>
                    <a:off x="7267" y="11060"/>
                    <a:ext cx="341" cy="365"/>
                  </p:xfrm>
                  <a:graphic>
                    <a:graphicData uri="http://schemas.openxmlformats.org/presentationml/2006/ole">
                      <mc:AlternateContent>
                        <mc:Choice xmlns:v="urn:schemas-microsoft-com:vml" Requires="v">
                          <p:oleObj spid="_x0000_s69654" name="公式" r:id="rId13" imgW="203112" imgH="228501" progId="Equation.3">
                            <p:embed/>
                          </p:oleObj>
                        </mc:Choice>
                        <mc:Fallback>
                          <p:oleObj name="公式" r:id="rId13" imgW="203112" imgH="228501" progId="Equation.3">
                            <p:embed/>
                            <p:pic>
                              <p:nvPicPr>
                                <p:cNvPr id="0" name=""/>
                                <p:cNvPicPr>
                                  <a:picLocks noChangeAspect="1" noChangeArrowheads="1"/>
                                </p:cNvPicPr>
                                <p:nvPr/>
                              </p:nvPicPr>
                              <p:blipFill>
                                <a:blip r:embed="rId14">
                                  <a:extLst>
                                    <a:ext uri="{28A0092B-C50C-407E-A947-70E740481C1C}">
                                      <a14:useLocalDpi val="0"/>
                                    </a:ext>
                                  </a:extLst>
                                </a:blip>
                                <a:srcRect/>
                                <a:stretch>
                                  <a:fillRect/>
                                </a:stretch>
                              </p:blipFill>
                              <p:spPr bwMode="auto">
                                <a:xfrm>
                                  <a:off x="7267" y="11060"/>
                                  <a:ext cx="341" cy="3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15" name="Object 24"/>
                    <p:cNvGraphicFramePr>
                      <a:graphicFrameLocks noChangeAspect="1"/>
                    </p:cNvGraphicFramePr>
                    <p:nvPr/>
                  </p:nvGraphicFramePr>
                  <p:xfrm>
                    <a:off x="7267" y="11060"/>
                    <a:ext cx="341" cy="365"/>
                  </p:xfrm>
                  <a:graphic>
                    <a:graphicData uri="http://schemas.openxmlformats.org/presentationml/2006/ole">
                      <mc:AlternateContent>
                        <mc:Choice xmlns:v="urn:schemas-microsoft-com:vml" Requires="v">
                          <p:oleObj spid="_x0000_s74778" name="公式" r:id="rId15" imgW="203112" imgH="228501" progId="Equation.3">
                            <p:embed/>
                          </p:oleObj>
                        </mc:Choice>
                        <mc:Fallback>
                          <p:oleObj name="公式" r:id="rId15" imgW="203112"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67" y="11060"/>
                                  <a:ext cx="3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6" name="Object 25"/>
                    <p:cNvGraphicFramePr>
                      <a:graphicFrameLocks noChangeAspect="1"/>
                    </p:cNvGraphicFramePr>
                    <p:nvPr/>
                  </p:nvGraphicFramePr>
                  <p:xfrm>
                    <a:off x="7673" y="10593"/>
                    <a:ext cx="219" cy="264"/>
                  </p:xfrm>
                  <a:graphic>
                    <a:graphicData uri="http://schemas.openxmlformats.org/presentationml/2006/ole">
                      <mc:AlternateContent>
                        <mc:Choice xmlns:v="urn:schemas-microsoft-com:vml" Requires="v">
                          <p:oleObj spid="_x0000_s69655" name="公式" r:id="rId17" imgW="139579" imgH="164957" progId="Equation.3">
                            <p:embed/>
                          </p:oleObj>
                        </mc:Choice>
                        <mc:Fallback>
                          <p:oleObj name="公式" r:id="rId17" imgW="139579" imgH="164957" progId="Equation.3">
                            <p:embed/>
                            <p:pic>
                              <p:nvPicPr>
                                <p:cNvPr id="0" name=""/>
                                <p:cNvPicPr>
                                  <a:picLocks noChangeAspect="1" noChangeArrowheads="1"/>
                                </p:cNvPicPr>
                                <p:nvPr/>
                              </p:nvPicPr>
                              <p:blipFill>
                                <a:blip r:embed="rId18">
                                  <a:extLst>
                                    <a:ext uri="{28A0092B-C50C-407E-A947-70E740481C1C}">
                                      <a14:useLocalDpi val="0"/>
                                    </a:ext>
                                  </a:extLst>
                                </a:blip>
                                <a:srcRect/>
                                <a:stretch>
                                  <a:fillRect/>
                                </a:stretch>
                              </p:blipFill>
                              <p:spPr bwMode="auto">
                                <a:xfrm>
                                  <a:off x="7673" y="10593"/>
                                  <a:ext cx="219" cy="2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16" name="Object 25"/>
                    <p:cNvGraphicFramePr>
                      <a:graphicFrameLocks noChangeAspect="1"/>
                    </p:cNvGraphicFramePr>
                    <p:nvPr/>
                  </p:nvGraphicFramePr>
                  <p:xfrm>
                    <a:off x="7673" y="10593"/>
                    <a:ext cx="219" cy="264"/>
                  </p:xfrm>
                  <a:graphic>
                    <a:graphicData uri="http://schemas.openxmlformats.org/presentationml/2006/ole">
                      <mc:AlternateContent>
                        <mc:Choice xmlns:v="urn:schemas-microsoft-com:vml" Requires="v">
                          <p:oleObj spid="_x0000_s74779" name="公式" r:id="rId19" imgW="139579" imgH="164957" progId="Equation.3">
                            <p:embed/>
                          </p:oleObj>
                        </mc:Choice>
                        <mc:Fallback>
                          <p:oleObj name="公式" r:id="rId19" imgW="139579" imgH="16495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73" y="10593"/>
                                  <a:ext cx="2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7" name="Object 26"/>
                    <p:cNvGraphicFramePr>
                      <a:graphicFrameLocks noChangeAspect="1"/>
                    </p:cNvGraphicFramePr>
                    <p:nvPr/>
                  </p:nvGraphicFramePr>
                  <p:xfrm>
                    <a:off x="8744" y="13063"/>
                    <a:ext cx="341" cy="345"/>
                  </p:xfrm>
                  <a:graphic>
                    <a:graphicData uri="http://schemas.openxmlformats.org/presentationml/2006/ole">
                      <mc:AlternateContent>
                        <mc:Choice xmlns:v="urn:schemas-microsoft-com:vml" Requires="v">
                          <p:oleObj spid="_x0000_s69656" name="公式" r:id="rId21" imgW="203024" imgH="215713" progId="Equation.3">
                            <p:embed/>
                          </p:oleObj>
                        </mc:Choice>
                        <mc:Fallback>
                          <p:oleObj name="公式" r:id="rId21" imgW="203024" imgH="215713" progId="Equation.3">
                            <p:embed/>
                            <p:pic>
                              <p:nvPicPr>
                                <p:cNvPr id="0" name=""/>
                                <p:cNvPicPr>
                                  <a:picLocks noChangeAspect="1" noChangeArrowheads="1"/>
                                </p:cNvPicPr>
                                <p:nvPr/>
                              </p:nvPicPr>
                              <p:blipFill>
                                <a:blip r:embed="rId6">
                                  <a:extLst>
                                    <a:ext uri="{28A0092B-C50C-407E-A947-70E740481C1C}">
                                      <a14:useLocalDpi val="0"/>
                                    </a:ext>
                                  </a:extLst>
                                </a:blip>
                                <a:srcRect/>
                                <a:stretch>
                                  <a:fillRect/>
                                </a:stretch>
                              </p:blipFill>
                              <p:spPr bwMode="auto">
                                <a:xfrm>
                                  <a:off x="8744" y="13063"/>
                                  <a:ext cx="341" cy="3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17" name="Object 26"/>
                    <p:cNvGraphicFramePr>
                      <a:graphicFrameLocks noChangeAspect="1"/>
                    </p:cNvGraphicFramePr>
                    <p:nvPr/>
                  </p:nvGraphicFramePr>
                  <p:xfrm>
                    <a:off x="8744" y="13063"/>
                    <a:ext cx="341" cy="345"/>
                  </p:xfrm>
                  <a:graphic>
                    <a:graphicData uri="http://schemas.openxmlformats.org/presentationml/2006/ole">
                      <mc:AlternateContent>
                        <mc:Choice xmlns:v="urn:schemas-microsoft-com:vml" Requires="v">
                          <p:oleObj spid="_x0000_s74780" name="公式" r:id="rId22" imgW="203024" imgH="215713" progId="Equation.3">
                            <p:embed/>
                          </p:oleObj>
                        </mc:Choice>
                        <mc:Fallback>
                          <p:oleObj name="公式" r:id="rId22" imgW="203024" imgH="215713"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744" y="13063"/>
                                  <a:ext cx="34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8" name="Object 27"/>
                    <p:cNvGraphicFramePr>
                      <a:graphicFrameLocks noChangeAspect="1"/>
                    </p:cNvGraphicFramePr>
                    <p:nvPr/>
                  </p:nvGraphicFramePr>
                  <p:xfrm>
                    <a:off x="8976" y="12650"/>
                    <a:ext cx="262" cy="283"/>
                  </p:xfrm>
                  <a:graphic>
                    <a:graphicData uri="http://schemas.openxmlformats.org/presentationml/2006/ole">
                      <mc:AlternateContent>
                        <mc:Choice xmlns:v="urn:schemas-microsoft-com:vml" Requires="v">
                          <p:oleObj spid="_x0000_s69657" name="公式" r:id="rId24" imgW="139579" imgH="177646" progId="Equation.3">
                            <p:embed/>
                          </p:oleObj>
                        </mc:Choice>
                        <mc:Fallback>
                          <p:oleObj name="公式" r:id="rId24" imgW="139579" imgH="177646" progId="Equation.3">
                            <p:embed/>
                            <p:pic>
                              <p:nvPicPr>
                                <p:cNvPr id="0" name=""/>
                                <p:cNvPicPr>
                                  <a:picLocks noChangeAspect="1" noChangeArrowheads="1"/>
                                </p:cNvPicPr>
                                <p:nvPr/>
                              </p:nvPicPr>
                              <p:blipFill>
                                <a:blip r:embed="rId10">
                                  <a:extLst>
                                    <a:ext uri="{28A0092B-C50C-407E-A947-70E740481C1C}">
                                      <a14:useLocalDpi val="0"/>
                                    </a:ext>
                                  </a:extLst>
                                </a:blip>
                                <a:srcRect/>
                                <a:stretch>
                                  <a:fillRect/>
                                </a:stretch>
                              </p:blipFill>
                              <p:spPr bwMode="auto">
                                <a:xfrm>
                                  <a:off x="8976" y="12650"/>
                                  <a:ext cx="262" cy="28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18" name="Object 27"/>
                    <p:cNvGraphicFramePr>
                      <a:graphicFrameLocks noChangeAspect="1"/>
                    </p:cNvGraphicFramePr>
                    <p:nvPr/>
                  </p:nvGraphicFramePr>
                  <p:xfrm>
                    <a:off x="8976" y="12650"/>
                    <a:ext cx="262" cy="283"/>
                  </p:xfrm>
                  <a:graphic>
                    <a:graphicData uri="http://schemas.openxmlformats.org/presentationml/2006/ole">
                      <mc:AlternateContent>
                        <mc:Choice xmlns:v="urn:schemas-microsoft-com:vml" Requires="v">
                          <p:oleObj spid="_x0000_s74781" name="公式" r:id="rId25" imgW="139579" imgH="177646" progId="Equation.3">
                            <p:embed/>
                          </p:oleObj>
                        </mc:Choice>
                        <mc:Fallback>
                          <p:oleObj name="公式" r:id="rId25" imgW="139579" imgH="177646"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976" y="12650"/>
                                  <a:ext cx="26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grpSp>
        </p:grpSp>
        <mc:AlternateContent xmlns:mc="http://schemas.openxmlformats.org/markup-compatibility/2006" xmlns:a14="http://schemas.microsoft.com/office/drawing/2010/main">
          <mc:Choice Requires="a14">
            <p:sp>
              <p:nvSpPr>
                <p:cNvPr id="31" name="文本框 30"/>
                <p:cNvSpPr txBox="1"/>
                <p:nvPr/>
              </p:nvSpPr>
              <p:spPr>
                <a:xfrm>
                  <a:off x="7233689" y="982787"/>
                  <a:ext cx="47448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𝛼</m:t>
                        </m:r>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7233689" y="982787"/>
                  <a:ext cx="474489" cy="461665"/>
                </a:xfrm>
                <a:prstGeom prst="rect">
                  <a:avLst/>
                </a:prstGeom>
                <a:blipFill rotWithShape="0">
                  <a:blip r:embed="rId2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7229768" y="1873400"/>
                  <a:ext cx="4630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𝜃</m:t>
                        </m:r>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7229768" y="1873400"/>
                  <a:ext cx="463011" cy="461665"/>
                </a:xfrm>
                <a:prstGeom prst="rect">
                  <a:avLst/>
                </a:prstGeom>
                <a:blipFill rotWithShape="0">
                  <a:blip r:embed="rId2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6993665" y="1063206"/>
                  <a:ext cx="47609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𝛽</m:t>
                        </m:r>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6993665" y="1063206"/>
                  <a:ext cx="476092" cy="461665"/>
                </a:xfrm>
                <a:prstGeom prst="rect">
                  <a:avLst/>
                </a:prstGeom>
                <a:blipFill rotWithShape="0">
                  <a:blip r:embed="rId29"/>
                  <a:stretch>
                    <a:fillRect b="-1973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3745291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684213" y="1341438"/>
            <a:ext cx="8208962" cy="26479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4-4</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a:t>
            </a:r>
            <a:r>
              <a:rPr lang="en-US" altLang="zh-CN" b="1">
                <a:latin typeface="Times New Roman" panose="02020603050405020304" pitchFamily="18" charset="0"/>
                <a:ea typeface="楷体_GB2312" pitchFamily="49" charset="-122"/>
              </a:rPr>
              <a:t>S-G</a:t>
            </a:r>
            <a:r>
              <a:rPr lang="zh-CN" altLang="en-US" b="1">
                <a:latin typeface="Times New Roman" panose="02020603050405020304" pitchFamily="18" charset="0"/>
                <a:ea typeface="楷体_GB2312" pitchFamily="49" charset="-122"/>
              </a:rPr>
              <a:t>实验中，处于基态的窄的银原子束通过极不均匀的横向磁场，并射到屏上，磁极的纵向范围</a:t>
            </a:r>
            <a:r>
              <a:rPr lang="en-US" altLang="zh-CN" b="1">
                <a:latin typeface="Times New Roman" panose="02020603050405020304" pitchFamily="18" charset="0"/>
                <a:ea typeface="楷体_GB2312" pitchFamily="49" charset="-122"/>
              </a:rPr>
              <a:t>d=10cm</a:t>
            </a:r>
            <a:r>
              <a:rPr lang="zh-CN" altLang="en-US" b="1">
                <a:latin typeface="Times New Roman" panose="02020603050405020304" pitchFamily="18" charset="0"/>
                <a:ea typeface="楷体_GB2312" pitchFamily="49" charset="-122"/>
              </a:rPr>
              <a:t>，磁极中心到屏的距离</a:t>
            </a:r>
            <a:r>
              <a:rPr lang="en-US" altLang="zh-CN" b="1">
                <a:latin typeface="Times New Roman" panose="02020603050405020304" pitchFamily="18" charset="0"/>
                <a:ea typeface="楷体_GB2312" pitchFamily="49" charset="-122"/>
              </a:rPr>
              <a:t>D=25cm</a:t>
            </a:r>
            <a:r>
              <a:rPr lang="zh-CN" altLang="en-US" b="1">
                <a:latin typeface="Times New Roman" panose="02020603050405020304" pitchFamily="18" charset="0"/>
                <a:ea typeface="楷体_GB2312" pitchFamily="49" charset="-122"/>
              </a:rPr>
              <a:t>。如果银原子的速率为</a:t>
            </a:r>
            <a:r>
              <a:rPr lang="en-US" altLang="zh-CN" b="1">
                <a:latin typeface="Times New Roman" panose="02020603050405020304" pitchFamily="18" charset="0"/>
                <a:ea typeface="楷体_GB2312" pitchFamily="49" charset="-122"/>
              </a:rPr>
              <a:t>400m/s</a:t>
            </a:r>
            <a:r>
              <a:rPr lang="zh-CN" altLang="en-US" b="1">
                <a:latin typeface="Times New Roman" panose="02020603050405020304" pitchFamily="18" charset="0"/>
                <a:ea typeface="楷体_GB2312" pitchFamily="49" charset="-122"/>
              </a:rPr>
              <a:t>，线束在屏上的分裂间距为</a:t>
            </a:r>
            <a:r>
              <a:rPr lang="en-US" altLang="zh-CN" b="1">
                <a:latin typeface="Times New Roman" panose="02020603050405020304" pitchFamily="18" charset="0"/>
                <a:ea typeface="楷体_GB2312" pitchFamily="49" charset="-122"/>
              </a:rPr>
              <a:t>2.0mm</a:t>
            </a:r>
            <a:r>
              <a:rPr lang="zh-CN" altLang="en-US" b="1">
                <a:latin typeface="Times New Roman" panose="02020603050405020304" pitchFamily="18" charset="0"/>
                <a:ea typeface="楷体_GB2312" pitchFamily="49" charset="-122"/>
              </a:rPr>
              <a:t>，试问磁场强度的梯度值应为多大？银原子的基态为</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S</a:t>
            </a:r>
            <a:r>
              <a:rPr lang="en-US" altLang="zh-CN" b="1" baseline="-25000">
                <a:latin typeface="Times New Roman" panose="02020603050405020304" pitchFamily="18" charset="0"/>
                <a:ea typeface="楷体_GB2312" pitchFamily="49" charset="-122"/>
              </a:rPr>
              <a:t>1/2</a:t>
            </a:r>
            <a:r>
              <a:rPr lang="zh-CN" altLang="en-US" b="1">
                <a:latin typeface="Times New Roman" panose="02020603050405020304" pitchFamily="18" charset="0"/>
                <a:ea typeface="楷体_GB2312" pitchFamily="49" charset="-122"/>
              </a:rPr>
              <a:t>，质量为</a:t>
            </a:r>
            <a:r>
              <a:rPr lang="en-US" altLang="zh-CN" b="1">
                <a:latin typeface="Times New Roman" panose="02020603050405020304" pitchFamily="18" charset="0"/>
                <a:ea typeface="楷体_GB2312" pitchFamily="49" charset="-122"/>
              </a:rPr>
              <a:t>107.87u</a:t>
            </a:r>
            <a:r>
              <a:rPr lang="zh-CN" altLang="en-US" b="1">
                <a:latin typeface="Times New Roman" panose="02020603050405020304" pitchFamily="18" charset="0"/>
                <a:ea typeface="楷体_GB2312" pitchFamily="49" charset="-122"/>
              </a:rPr>
              <a:t>。</a:t>
            </a:r>
          </a:p>
          <a:p>
            <a:pPr algn="l" eaLnBrk="1" hangingPunct="1"/>
            <a:r>
              <a:rPr lang="zh-CN" altLang="en-US" b="1">
                <a:latin typeface="Times New Roman" panose="02020603050405020304" pitchFamily="18" charset="0"/>
                <a:ea typeface="楷体_GB2312" pitchFamily="49" charset="-122"/>
              </a:rPr>
              <a:t>解： </a:t>
            </a:r>
          </a:p>
          <a:p>
            <a:pPr algn="l" eaLnBrk="1" hangingPunct="1"/>
            <a:r>
              <a:rPr lang="en-US" altLang="zh-CN" b="1">
                <a:latin typeface="Times New Roman" panose="02020603050405020304" pitchFamily="18" charset="0"/>
                <a:ea typeface="楷体_GB2312" pitchFamily="49" charset="-122"/>
              </a:rPr>
              <a:t>             </a:t>
            </a:r>
            <a:r>
              <a:rPr lang="en-US" altLang="zh-CN" b="1" baseline="30000">
                <a:solidFill>
                  <a:schemeClr val="hlink"/>
                </a:solidFill>
                <a:latin typeface="Times New Roman" panose="02020603050405020304" pitchFamily="18" charset="0"/>
              </a:rPr>
              <a:t>2</a:t>
            </a:r>
            <a:r>
              <a:rPr lang="en-US" altLang="zh-CN" b="1">
                <a:solidFill>
                  <a:schemeClr val="hlink"/>
                </a:solidFill>
                <a:latin typeface="Times New Roman" panose="02020603050405020304" pitchFamily="18" charset="0"/>
              </a:rPr>
              <a:t>S</a:t>
            </a:r>
            <a:r>
              <a:rPr lang="en-US" altLang="zh-CN" b="1" baseline="-25000">
                <a:solidFill>
                  <a:schemeClr val="hlink"/>
                </a:solidFill>
                <a:latin typeface="Times New Roman" panose="02020603050405020304" pitchFamily="18" charset="0"/>
              </a:rPr>
              <a:t>1/2  </a:t>
            </a:r>
            <a:r>
              <a:rPr lang="en-US" altLang="en-US" b="1">
                <a:solidFill>
                  <a:schemeClr val="hlink"/>
                </a:solidFill>
              </a:rPr>
              <a:t>→</a:t>
            </a:r>
            <a:r>
              <a:rPr lang="en-US" altLang="zh-CN" b="1">
                <a:solidFill>
                  <a:schemeClr val="hlink"/>
                </a:solidFill>
              </a:rPr>
              <a:t>  </a:t>
            </a:r>
            <a:r>
              <a:rPr lang="en-US" altLang="zh-CN" b="1" i="1">
                <a:solidFill>
                  <a:schemeClr val="hlink"/>
                </a:solidFill>
                <a:latin typeface="Times New Roman" panose="02020603050405020304" pitchFamily="18" charset="0"/>
              </a:rPr>
              <a:t>L</a:t>
            </a:r>
            <a:r>
              <a:rPr lang="en-US" altLang="zh-CN" b="1">
                <a:solidFill>
                  <a:schemeClr val="hlink"/>
                </a:solidFill>
                <a:latin typeface="Times New Roman" panose="02020603050405020304" pitchFamily="18" charset="0"/>
              </a:rPr>
              <a:t>=0</a:t>
            </a:r>
            <a:r>
              <a:rPr lang="zh-CN" altLang="en-US" b="1">
                <a:solidFill>
                  <a:schemeClr val="hlink"/>
                </a:solidFill>
                <a:latin typeface="Times New Roman" panose="02020603050405020304" pitchFamily="18" charset="0"/>
              </a:rPr>
              <a:t>，</a:t>
            </a:r>
            <a:r>
              <a:rPr lang="en-US" altLang="zh-CN" b="1" i="1">
                <a:solidFill>
                  <a:schemeClr val="hlink"/>
                </a:solidFill>
                <a:latin typeface="Times New Roman" panose="02020603050405020304" pitchFamily="18" charset="0"/>
              </a:rPr>
              <a:t>J</a:t>
            </a:r>
            <a:r>
              <a:rPr lang="en-US" altLang="zh-CN" b="1">
                <a:solidFill>
                  <a:schemeClr val="hlink"/>
                </a:solidFill>
                <a:latin typeface="Times New Roman" panose="02020603050405020304" pitchFamily="18" charset="0"/>
              </a:rPr>
              <a:t>=1/2</a:t>
            </a:r>
            <a:r>
              <a:rPr lang="zh-CN" altLang="en-US" b="1">
                <a:solidFill>
                  <a:schemeClr val="hlink"/>
                </a:solidFill>
                <a:latin typeface="Times New Roman" panose="02020603050405020304" pitchFamily="18" charset="0"/>
              </a:rPr>
              <a:t>；</a:t>
            </a:r>
            <a:r>
              <a:rPr lang="en-US" altLang="zh-CN" b="1">
                <a:solidFill>
                  <a:schemeClr val="hlink"/>
                </a:solidFill>
                <a:latin typeface="Times New Roman" panose="02020603050405020304" pitchFamily="18" charset="0"/>
              </a:rPr>
              <a:t>2</a:t>
            </a:r>
            <a:r>
              <a:rPr lang="en-US" altLang="zh-CN" b="1" i="1">
                <a:solidFill>
                  <a:schemeClr val="hlink"/>
                </a:solidFill>
                <a:latin typeface="Times New Roman" panose="02020603050405020304" pitchFamily="18" charset="0"/>
              </a:rPr>
              <a:t>S</a:t>
            </a:r>
            <a:r>
              <a:rPr lang="en-US" altLang="zh-CN" b="1">
                <a:solidFill>
                  <a:schemeClr val="hlink"/>
                </a:solidFill>
                <a:latin typeface="Times New Roman" panose="02020603050405020304" pitchFamily="18" charset="0"/>
              </a:rPr>
              <a:t>+1=2</a:t>
            </a:r>
            <a:r>
              <a:rPr lang="zh-CN" altLang="en-US" b="1">
                <a:solidFill>
                  <a:schemeClr val="hlink"/>
                </a:solidFill>
                <a:latin typeface="Times New Roman" panose="02020603050405020304" pitchFamily="18" charset="0"/>
              </a:rPr>
              <a:t>，</a:t>
            </a:r>
            <a:r>
              <a:rPr lang="en-US" altLang="zh-CN" b="1" i="1">
                <a:solidFill>
                  <a:schemeClr val="hlink"/>
                </a:solidFill>
                <a:latin typeface="Times New Roman" panose="02020603050405020304" pitchFamily="18" charset="0"/>
              </a:rPr>
              <a:t>S</a:t>
            </a:r>
            <a:r>
              <a:rPr lang="en-US" altLang="zh-CN" b="1">
                <a:solidFill>
                  <a:schemeClr val="hlink"/>
                </a:solidFill>
                <a:latin typeface="Times New Roman" panose="02020603050405020304" pitchFamily="18" charset="0"/>
              </a:rPr>
              <a:t>=1/2</a:t>
            </a:r>
            <a:endParaRPr lang="zh-CN" altLang="en-US" b="1">
              <a:solidFill>
                <a:schemeClr val="hlink"/>
              </a:solidFill>
              <a:latin typeface="Times New Roman" panose="02020603050405020304" pitchFamily="18" charset="0"/>
            </a:endParaRPr>
          </a:p>
        </p:txBody>
      </p:sp>
      <p:graphicFrame>
        <p:nvGraphicFramePr>
          <p:cNvPr id="340997" name="Object 5"/>
          <p:cNvGraphicFramePr>
            <a:graphicFrameLocks noGrp="1" noChangeAspect="1"/>
          </p:cNvGraphicFramePr>
          <p:nvPr>
            <p:ph/>
          </p:nvPr>
        </p:nvGraphicFramePr>
        <p:xfrm>
          <a:off x="1187450" y="4227513"/>
          <a:ext cx="7200900" cy="1789112"/>
        </p:xfrm>
        <a:graphic>
          <a:graphicData uri="http://schemas.openxmlformats.org/presentationml/2006/ole">
            <mc:AlternateContent xmlns:mc="http://schemas.openxmlformats.org/markup-compatibility/2006">
              <mc:Choice xmlns:v="urn:schemas-microsoft-com:vml" Requires="v">
                <p:oleObj spid="_x0000_s70661" name="公式" r:id="rId3" imgW="3028830" imgH="752333" progId="Equation.3">
                  <p:embed/>
                </p:oleObj>
              </mc:Choice>
              <mc:Fallback>
                <p:oleObj name="公式" r:id="rId3" imgW="3028830" imgH="752333"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1187450" y="4227513"/>
                        <a:ext cx="7200900" cy="1789112"/>
                      </a:xfrm>
                      <a:prstGeom prst="rect">
                        <a:avLst/>
                      </a:prstGeom>
                      <a:solidFill>
                        <a:srgbClr val="CCFFFF"/>
                      </a:solidFill>
                      <a:ln>
                        <a:noFill/>
                      </a:ln>
                      <a:effectLst/>
                      <a:extLs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6773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0997"/>
                                        </p:tgtEl>
                                        <p:attrNameLst>
                                          <p:attrName>style.visibility</p:attrName>
                                        </p:attrNameLst>
                                      </p:cBhvr>
                                      <p:to>
                                        <p:strVal val="visible"/>
                                      </p:to>
                                    </p:set>
                                    <p:animEffect transition="in" filter="wipe(left)">
                                      <p:cBhvr>
                                        <p:cTn id="7" dur="500"/>
                                        <p:tgtEl>
                                          <p:spTgt spid="340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5"/>
          <p:cNvGraphicFramePr>
            <a:graphicFrameLocks noChangeAspect="1"/>
          </p:cNvGraphicFramePr>
          <p:nvPr>
            <p:extLst/>
          </p:nvPr>
        </p:nvGraphicFramePr>
        <p:xfrm>
          <a:off x="755576" y="764704"/>
          <a:ext cx="3897313" cy="984250"/>
        </p:xfrm>
        <a:graphic>
          <a:graphicData uri="http://schemas.openxmlformats.org/presentationml/2006/ole">
            <mc:AlternateContent xmlns:mc="http://schemas.openxmlformats.org/markup-compatibility/2006">
              <mc:Choice xmlns:v="urn:schemas-microsoft-com:vml" Requires="v">
                <p:oleObj spid="_x0000_s71697" name="公式" r:id="rId3" imgW="1504830" imgH="419157" progId="Equation.3">
                  <p:embed/>
                </p:oleObj>
              </mc:Choice>
              <mc:Fallback>
                <p:oleObj name="公式" r:id="rId3" imgW="1504830" imgH="419157"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755576" y="764704"/>
                        <a:ext cx="3897313" cy="984250"/>
                      </a:xfrm>
                      <a:prstGeom prst="rect">
                        <a:avLst/>
                      </a:prstGeom>
                      <a:solidFill>
                        <a:srgbClr val="99CCF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7382" name="Object 6"/>
          <p:cNvGraphicFramePr>
            <a:graphicFrameLocks noChangeAspect="1"/>
          </p:cNvGraphicFramePr>
          <p:nvPr>
            <p:extLst/>
          </p:nvPr>
        </p:nvGraphicFramePr>
        <p:xfrm>
          <a:off x="765101" y="3226916"/>
          <a:ext cx="7921625" cy="2620963"/>
        </p:xfrm>
        <a:graphic>
          <a:graphicData uri="http://schemas.openxmlformats.org/presentationml/2006/ole">
            <mc:AlternateContent xmlns:mc="http://schemas.openxmlformats.org/markup-compatibility/2006">
              <mc:Choice xmlns:v="urn:schemas-microsoft-com:vml" Requires="v">
                <p:oleObj spid="_x0000_s71698" name="公式" r:id="rId5" imgW="2733615" imgH="1200278" progId="Equation.3">
                  <p:embed/>
                </p:oleObj>
              </mc:Choice>
              <mc:Fallback>
                <p:oleObj name="公式" r:id="rId5" imgW="2733615" imgH="1200278" progId="Equation.3">
                  <p:embed/>
                  <p:pic>
                    <p:nvPicPr>
                      <p:cNvPr id="0" name=""/>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765101" y="3226916"/>
                        <a:ext cx="7921625" cy="2620963"/>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7386" name="Group 10"/>
          <p:cNvGrpSpPr>
            <a:grpSpLocks/>
          </p:cNvGrpSpPr>
          <p:nvPr/>
        </p:nvGrpSpPr>
        <p:grpSpPr bwMode="auto">
          <a:xfrm>
            <a:off x="765101" y="2061691"/>
            <a:ext cx="7034213" cy="792163"/>
            <a:chOff x="566" y="1541"/>
            <a:chExt cx="4431" cy="499"/>
          </a:xfrm>
        </p:grpSpPr>
        <p:graphicFrame>
          <p:nvGraphicFramePr>
            <p:cNvPr id="54277" name="Object 4"/>
            <p:cNvGraphicFramePr>
              <a:graphicFrameLocks noChangeAspect="1"/>
            </p:cNvGraphicFramePr>
            <p:nvPr/>
          </p:nvGraphicFramePr>
          <p:xfrm>
            <a:off x="1478" y="1541"/>
            <a:ext cx="2355" cy="499"/>
          </p:xfrm>
          <a:graphic>
            <a:graphicData uri="http://schemas.openxmlformats.org/presentationml/2006/ole">
              <mc:AlternateContent xmlns:mc="http://schemas.openxmlformats.org/markup-compatibility/2006">
                <mc:Choice xmlns:v="urn:schemas-microsoft-com:vml" Requires="v">
                  <p:oleObj spid="_x0000_s71699" name="公式" r:id="rId7" imgW="1981392" imgH="381156" progId="Equation.3">
                    <p:embed/>
                  </p:oleObj>
                </mc:Choice>
                <mc:Fallback>
                  <p:oleObj name="公式" r:id="rId7" imgW="1981392" imgH="381156" progId="Equation.3">
                    <p:embed/>
                    <p:pic>
                      <p:nvPicPr>
                        <p:cNvPr id="0" name=""/>
                        <p:cNvPicPr>
                          <a:picLocks noChangeAspect="1" noChangeArrowheads="1"/>
                        </p:cNvPicPr>
                        <p:nvPr/>
                      </p:nvPicPr>
                      <p:blipFill>
                        <a:blip r:embed="rId8">
                          <a:lum contrast="38000"/>
                          <a:extLst>
                            <a:ext uri="{28A0092B-C50C-407E-A947-70E740481C1C}">
                              <a14:useLocalDpi xmlns:a14="http://schemas.microsoft.com/office/drawing/2010/main" val="0"/>
                            </a:ext>
                          </a:extLst>
                        </a:blip>
                        <a:srcRect/>
                        <a:stretch>
                          <a:fillRect/>
                        </a:stretch>
                      </p:blipFill>
                      <p:spPr bwMode="auto">
                        <a:xfrm>
                          <a:off x="1478" y="1541"/>
                          <a:ext cx="2355" cy="499"/>
                        </a:xfrm>
                        <a:prstGeom prst="rect">
                          <a:avLst/>
                        </a:prstGeom>
                        <a:solidFill>
                          <a:srgbClr val="FFCC00"/>
                        </a:solidFill>
                        <a:ln>
                          <a:noFill/>
                        </a:ln>
                        <a:effectLst/>
                        <a:extLs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7"/>
            <p:cNvGraphicFramePr>
              <a:graphicFrameLocks noChangeAspect="1"/>
            </p:cNvGraphicFramePr>
            <p:nvPr/>
          </p:nvGraphicFramePr>
          <p:xfrm>
            <a:off x="566" y="1541"/>
            <a:ext cx="746" cy="499"/>
          </p:xfrm>
          <a:graphic>
            <a:graphicData uri="http://schemas.openxmlformats.org/presentationml/2006/ole">
              <mc:AlternateContent xmlns:mc="http://schemas.openxmlformats.org/markup-compatibility/2006">
                <mc:Choice xmlns:v="urn:schemas-microsoft-com:vml" Requires="v">
                  <p:oleObj spid="_x0000_s71700" name="公式" r:id="rId9" imgW="514518" imgH="381156" progId="Equation.3">
                    <p:embed/>
                  </p:oleObj>
                </mc:Choice>
                <mc:Fallback>
                  <p:oleObj name="公式" r:id="rId9" imgW="514518" imgH="381156" progId="Equation.3">
                    <p:embed/>
                    <p:pic>
                      <p:nvPicPr>
                        <p:cNvPr id="0" name=""/>
                        <p:cNvPicPr>
                          <a:picLocks noChangeAspect="1" noChangeArrowheads="1"/>
                        </p:cNvPicPr>
                        <p:nvPr/>
                      </p:nvPicPr>
                      <p:blipFill>
                        <a:blip r:embed="rId10">
                          <a:lum contrast="38000"/>
                          <a:extLst>
                            <a:ext uri="{28A0092B-C50C-407E-A947-70E740481C1C}">
                              <a14:useLocalDpi xmlns:a14="http://schemas.microsoft.com/office/drawing/2010/main" val="0"/>
                            </a:ext>
                          </a:extLst>
                        </a:blip>
                        <a:srcRect/>
                        <a:stretch>
                          <a:fillRect/>
                        </a:stretch>
                      </p:blipFill>
                      <p:spPr bwMode="auto">
                        <a:xfrm>
                          <a:off x="566" y="1541"/>
                          <a:ext cx="746" cy="499"/>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9" name="Object 8"/>
            <p:cNvGraphicFramePr>
              <a:graphicFrameLocks noChangeAspect="1"/>
            </p:cNvGraphicFramePr>
            <p:nvPr/>
          </p:nvGraphicFramePr>
          <p:xfrm>
            <a:off x="4131" y="1541"/>
            <a:ext cx="866" cy="499"/>
          </p:xfrm>
          <a:graphic>
            <a:graphicData uri="http://schemas.openxmlformats.org/presentationml/2006/ole">
              <mc:AlternateContent xmlns:mc="http://schemas.openxmlformats.org/markup-compatibility/2006">
                <mc:Choice xmlns:v="urn:schemas-microsoft-com:vml" Requires="v">
                  <p:oleObj spid="_x0000_s71701" name="公式" r:id="rId11" imgW="743022" imgH="381156" progId="Equation.3">
                    <p:embed/>
                  </p:oleObj>
                </mc:Choice>
                <mc:Fallback>
                  <p:oleObj name="公式" r:id="rId11" imgW="743022" imgH="381156" progId="Equation.3">
                    <p:embed/>
                    <p:pic>
                      <p:nvPicPr>
                        <p:cNvPr id="0" name=""/>
                        <p:cNvPicPr>
                          <a:picLocks noChangeAspect="1" noChangeArrowheads="1"/>
                        </p:cNvPicPr>
                        <p:nvPr/>
                      </p:nvPicPr>
                      <p:blipFill>
                        <a:blip r:embed="rId12">
                          <a:lum contrast="38000"/>
                          <a:extLst>
                            <a:ext uri="{28A0092B-C50C-407E-A947-70E740481C1C}">
                              <a14:useLocalDpi xmlns:a14="http://schemas.microsoft.com/office/drawing/2010/main" val="0"/>
                            </a:ext>
                          </a:extLst>
                        </a:blip>
                        <a:srcRect/>
                        <a:stretch>
                          <a:fillRect/>
                        </a:stretch>
                      </p:blipFill>
                      <p:spPr bwMode="auto">
                        <a:xfrm>
                          <a:off x="4131" y="1541"/>
                          <a:ext cx="866" cy="499"/>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83607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7386"/>
                                        </p:tgtEl>
                                        <p:attrNameLst>
                                          <p:attrName>style.visibility</p:attrName>
                                        </p:attrNameLst>
                                      </p:cBhvr>
                                      <p:to>
                                        <p:strVal val="visible"/>
                                      </p:to>
                                    </p:set>
                                    <p:animEffect transition="in" filter="wipe(left)">
                                      <p:cBhvr>
                                        <p:cTn id="7" dur="500"/>
                                        <p:tgtEl>
                                          <p:spTgt spid="357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57382"/>
                                        </p:tgtEl>
                                        <p:attrNameLst>
                                          <p:attrName>style.visibility</p:attrName>
                                        </p:attrNameLst>
                                      </p:cBhvr>
                                      <p:to>
                                        <p:strVal val="visible"/>
                                      </p:to>
                                    </p:set>
                                    <p:animEffect transition="in" filter="strips(downRight)">
                                      <p:cBhvr>
                                        <p:cTn id="12" dur="500"/>
                                        <p:tgtEl>
                                          <p:spTgt spid="357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Text Box 4"/>
          <p:cNvSpPr txBox="1">
            <a:spLocks noChangeArrowheads="1"/>
          </p:cNvSpPr>
          <p:nvPr/>
        </p:nvSpPr>
        <p:spPr bwMode="auto">
          <a:xfrm>
            <a:off x="755576" y="692696"/>
            <a:ext cx="159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Al+p</a:t>
            </a:r>
            <a:endParaRPr lang="en-US" altLang="zh-CN" b="1" dirty="0">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2" name="文本框 1"/>
              <p:cNvSpPr txBox="1"/>
              <p:nvPr/>
            </p:nvSpPr>
            <p:spPr>
              <a:xfrm>
                <a:off x="899592" y="3938251"/>
                <a:ext cx="6829420" cy="721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en>
                      </m:f>
                      <m:r>
                        <a:rPr lang="en-US" altLang="zh-CN" b="0" i="1" smtClean="0">
                          <a:latin typeface="Cambria Math" panose="02040503050406030204" pitchFamily="18" charset="0"/>
                        </a:rPr>
                        <m:t>𝐸</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1+27</m:t>
                          </m:r>
                        </m:num>
                        <m:den>
                          <m:r>
                            <a:rPr lang="en-US" altLang="zh-CN" b="0" i="1" smtClean="0">
                              <a:latin typeface="Cambria Math" panose="02040503050406030204" pitchFamily="18" charset="0"/>
                            </a:rPr>
                            <m:t>27</m:t>
                          </m:r>
                        </m:den>
                      </m:f>
                      <m:r>
                        <a:rPr lang="en-US" altLang="zh-CN" b="0" i="1" smtClean="0">
                          <a:latin typeface="Cambria Math" panose="02040503050406030204" pitchFamily="18" charset="0"/>
                        </a:rPr>
                        <m:t>×4.68</m:t>
                      </m:r>
                      <m:r>
                        <a:rPr lang="en-US" altLang="zh-CN" b="0" i="1" smtClean="0">
                          <a:latin typeface="Cambria Math" panose="02040503050406030204" pitchFamily="18" charset="0"/>
                        </a:rPr>
                        <m:t>𝑀𝑒𝑉</m:t>
                      </m:r>
                      <m:r>
                        <a:rPr lang="en-US" altLang="zh-CN" b="0" i="1" smtClean="0">
                          <a:latin typeface="Cambria Math" panose="02040503050406030204" pitchFamily="18" charset="0"/>
                        </a:rPr>
                        <m:t>=4.85</m:t>
                      </m:r>
                      <m:r>
                        <a:rPr lang="en-US" altLang="zh-CN" b="0" i="1" smtClean="0">
                          <a:latin typeface="Cambria Math" panose="02040503050406030204" pitchFamily="18" charset="0"/>
                        </a:rPr>
                        <m:t>𝑀𝑒𝑉</m:t>
                      </m:r>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899592" y="3938251"/>
                <a:ext cx="6829420" cy="72199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99592" y="1772816"/>
                <a:ext cx="7940379" cy="1877886"/>
              </a:xfrm>
              <a:prstGeom prst="rect">
                <a:avLst/>
              </a:prstGeom>
              <a:noFill/>
            </p:spPr>
            <p:txBody>
              <a:bodyPr wrap="none" lIns="0" tIns="0" rIns="0" bIns="0" rtlCol="0">
                <a:spAutoFit/>
              </a:bodyPr>
              <a:lstStyle/>
              <a:p>
                <a:pPr algn="l"/>
                <a14:m>
                  <m:oMathPara xmlns:m="http://schemas.openxmlformats.org/officeDocument/2006/math">
                    <m:oMathParaPr>
                      <m:jc m:val="left"/>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𝑚</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𝑍</m:t>
                              </m:r>
                            </m:e>
                            <m:sub>
                              <m:r>
                                <a:rPr lang="en-US" altLang="zh-CN" sz="2800" b="0" i="1" smtClean="0">
                                  <a:latin typeface="Cambria Math" panose="02040503050406030204" pitchFamily="18" charset="0"/>
                                </a:rPr>
                                <m:t>1</m:t>
                              </m:r>
                            </m:sub>
                          </m:s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𝑍</m:t>
                              </m:r>
                            </m:e>
                            <m:sub>
                              <m:r>
                                <a:rPr lang="en-US" altLang="zh-CN" sz="2800" b="0" i="1" smtClean="0">
                                  <a:latin typeface="Cambria Math" panose="02040503050406030204" pitchFamily="18" charset="0"/>
                                </a:rPr>
                                <m:t>2</m:t>
                              </m:r>
                            </m:sub>
                          </m:sSub>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2</m:t>
                              </m:r>
                            </m:sup>
                          </m:sSup>
                        </m:num>
                        <m:den>
                          <m:r>
                            <a:rPr lang="en-US" altLang="zh-CN" sz="2800" b="0" i="1" smtClean="0">
                              <a:latin typeface="Cambria Math" panose="02040503050406030204" pitchFamily="18" charset="0"/>
                            </a:rPr>
                            <m:t>4</m:t>
                          </m:r>
                          <m:r>
                            <a:rPr lang="en-US" altLang="zh-CN" sz="2800" b="0" i="1" smtClean="0">
                              <a:latin typeface="Cambria Math" panose="02040503050406030204" pitchFamily="18" charset="0"/>
                            </a:rPr>
                            <m:t>𝜋</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𝜀</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𝐸</m:t>
                          </m:r>
                        </m:den>
                      </m:f>
                    </m:oMath>
                  </m:oMathPara>
                </a14:m>
                <a:endParaRPr lang="en-US" altLang="zh-CN" sz="2800" b="0" i="1" dirty="0" smtClean="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𝑍</m:t>
                              </m:r>
                            </m:e>
                            <m:sub>
                              <m:r>
                                <a:rPr lang="en-US" altLang="zh-CN" sz="2800" b="0" i="1" smtClean="0">
                                  <a:latin typeface="Cambria Math" panose="02040503050406030204" pitchFamily="18" charset="0"/>
                                </a:rPr>
                                <m:t>1</m:t>
                              </m:r>
                            </m:sub>
                          </m:s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𝑍</m:t>
                              </m:r>
                            </m:e>
                            <m:sub>
                              <m:r>
                                <a:rPr lang="en-US" altLang="zh-CN" sz="2800" b="0" i="1" smtClean="0">
                                  <a:latin typeface="Cambria Math" panose="02040503050406030204" pitchFamily="18" charset="0"/>
                                </a:rPr>
                                <m:t>2</m:t>
                              </m:r>
                            </m:sub>
                          </m:sSub>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2</m:t>
                              </m:r>
                            </m:sup>
                          </m:sSup>
                        </m:num>
                        <m:den>
                          <m:r>
                            <a:rPr lang="en-US" altLang="zh-CN" sz="2800" b="0" i="1" smtClean="0">
                              <a:latin typeface="Cambria Math" panose="02040503050406030204" pitchFamily="18" charset="0"/>
                            </a:rPr>
                            <m:t>4</m:t>
                          </m:r>
                          <m:r>
                            <a:rPr lang="en-US" altLang="zh-CN" sz="2800" b="0" i="1" smtClean="0">
                              <a:latin typeface="Cambria Math" panose="02040503050406030204" pitchFamily="18" charset="0"/>
                            </a:rPr>
                            <m:t>𝜋</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𝜀</m:t>
                              </m:r>
                            </m:e>
                            <m:sub>
                              <m:r>
                                <a:rPr lang="en-US" altLang="zh-CN" sz="2800" b="0" i="1" smtClean="0">
                                  <a:latin typeface="Cambria Math" panose="02040503050406030204" pitchFamily="18" charset="0"/>
                                </a:rPr>
                                <m:t>0</m:t>
                              </m:r>
                            </m:sub>
                          </m:s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𝑚</m:t>
                              </m:r>
                            </m:sub>
                          </m:sSub>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1×13×1.44</m:t>
                          </m:r>
                          <m:r>
                            <a:rPr lang="en-US" altLang="zh-CN" sz="2800" b="0" i="1" smtClean="0">
                              <a:latin typeface="Cambria Math" panose="02040503050406030204" pitchFamily="18" charset="0"/>
                            </a:rPr>
                            <m:t>𝑓𝑚</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𝑀𝑒𝑉</m:t>
                          </m:r>
                        </m:num>
                        <m:den>
                          <m:r>
                            <a:rPr lang="en-US" altLang="zh-CN" sz="2800" b="0" i="1" smtClean="0">
                              <a:latin typeface="Cambria Math" panose="02040503050406030204" pitchFamily="18" charset="0"/>
                            </a:rPr>
                            <m:t>4.0</m:t>
                          </m:r>
                          <m:r>
                            <a:rPr lang="en-US" altLang="zh-CN" sz="2800" b="0" i="1" smtClean="0">
                              <a:latin typeface="Cambria Math" panose="02040503050406030204" pitchFamily="18" charset="0"/>
                            </a:rPr>
                            <m:t>𝑓𝑚</m:t>
                          </m:r>
                        </m:den>
                      </m:f>
                      <m:r>
                        <a:rPr lang="en-US" altLang="zh-CN" sz="2800" b="0" i="1" smtClean="0">
                          <a:latin typeface="Cambria Math" panose="02040503050406030204" pitchFamily="18" charset="0"/>
                        </a:rPr>
                        <m:t>=4.68</m:t>
                      </m:r>
                      <m:r>
                        <a:rPr lang="en-US" altLang="zh-CN" sz="2800" b="0" i="1" smtClean="0">
                          <a:latin typeface="Cambria Math" panose="02040503050406030204" pitchFamily="18" charset="0"/>
                        </a:rPr>
                        <m:t>𝑀𝑒𝑉</m:t>
                      </m:r>
                    </m:oMath>
                  </m:oMathPara>
                </a14:m>
                <a:endParaRPr lang="zh-CN" altLang="en-US" sz="2800" dirty="0"/>
              </a:p>
            </p:txBody>
          </p:sp>
        </mc:Choice>
        <mc:Fallback xmlns="">
          <p:sp>
            <p:nvSpPr>
              <p:cNvPr id="3" name="文本框 2"/>
              <p:cNvSpPr txBox="1">
                <a:spLocks noRot="1" noChangeAspect="1" noMove="1" noResize="1" noEditPoints="1" noAdjustHandles="1" noChangeArrowheads="1" noChangeShapeType="1" noTextEdit="1"/>
              </p:cNvSpPr>
              <p:nvPr/>
            </p:nvSpPr>
            <p:spPr>
              <a:xfrm>
                <a:off x="899592" y="1772816"/>
                <a:ext cx="7940379" cy="1877886"/>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73868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684213" y="1268413"/>
            <a:ext cx="8208962" cy="19177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4-5</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a:t>
            </a:r>
            <a:r>
              <a:rPr lang="en-US" altLang="zh-CN" b="1">
                <a:latin typeface="Times New Roman" panose="02020603050405020304" pitchFamily="18" charset="0"/>
                <a:ea typeface="楷体_GB2312" pitchFamily="49" charset="-122"/>
              </a:rPr>
              <a:t>S-G</a:t>
            </a:r>
            <a:r>
              <a:rPr lang="zh-CN" altLang="en-US" b="1">
                <a:latin typeface="Times New Roman" panose="02020603050405020304" pitchFamily="18" charset="0"/>
                <a:ea typeface="楷体_GB2312" pitchFamily="49" charset="-122"/>
              </a:rPr>
              <a:t>实验中，不均匀横向磁场梯度为</a:t>
            </a:r>
            <a:r>
              <a:rPr lang="en-US" altLang="zh-CN" b="1">
                <a:latin typeface="Times New Roman" panose="02020603050405020304" pitchFamily="18" charset="0"/>
                <a:ea typeface="楷体_GB2312" pitchFamily="49" charset="-122"/>
              </a:rPr>
              <a:t>5.0T/cm</a:t>
            </a:r>
            <a:r>
              <a:rPr lang="zh-CN" altLang="en-US" b="1">
                <a:latin typeface="Times New Roman" panose="02020603050405020304" pitchFamily="18" charset="0"/>
                <a:ea typeface="楷体_GB2312" pitchFamily="49" charset="-122"/>
              </a:rPr>
              <a:t>，磁极的纵向范围</a:t>
            </a:r>
            <a:r>
              <a:rPr lang="en-US" altLang="zh-CN" b="1">
                <a:latin typeface="Times New Roman" panose="02020603050405020304" pitchFamily="18" charset="0"/>
                <a:ea typeface="楷体_GB2312" pitchFamily="49" charset="-122"/>
              </a:rPr>
              <a:t>d=10cm</a:t>
            </a:r>
            <a:r>
              <a:rPr lang="zh-CN" altLang="en-US" b="1">
                <a:latin typeface="Times New Roman" panose="02020603050405020304" pitchFamily="18" charset="0"/>
                <a:ea typeface="楷体_GB2312" pitchFamily="49" charset="-122"/>
              </a:rPr>
              <a:t>，磁极中心到屏的距离为</a:t>
            </a:r>
            <a:r>
              <a:rPr lang="en-US" altLang="zh-CN" b="1">
                <a:latin typeface="Times New Roman" panose="02020603050405020304" pitchFamily="18" charset="0"/>
                <a:ea typeface="楷体_GB2312" pitchFamily="49" charset="-122"/>
              </a:rPr>
              <a:t>D=30cm</a:t>
            </a:r>
            <a:r>
              <a:rPr lang="zh-CN" altLang="en-US" b="1">
                <a:latin typeface="Times New Roman" panose="02020603050405020304" pitchFamily="18" charset="0"/>
                <a:ea typeface="楷体_GB2312" pitchFamily="49" charset="-122"/>
              </a:rPr>
              <a:t>，使用的原子束是处于基态</a:t>
            </a:r>
            <a:r>
              <a:rPr lang="en-US" altLang="zh-CN" b="1" baseline="30000">
                <a:latin typeface="Times New Roman" panose="02020603050405020304" pitchFamily="18" charset="0"/>
                <a:ea typeface="楷体_GB2312" pitchFamily="49" charset="-122"/>
              </a:rPr>
              <a:t>4</a:t>
            </a:r>
            <a:r>
              <a:rPr lang="en-US" altLang="zh-CN" b="1">
                <a:latin typeface="Times New Roman" panose="02020603050405020304" pitchFamily="18" charset="0"/>
                <a:ea typeface="楷体_GB2312" pitchFamily="49" charset="-122"/>
              </a:rPr>
              <a:t>F</a:t>
            </a:r>
            <a:r>
              <a:rPr lang="en-US" altLang="zh-CN" b="1" baseline="-25000">
                <a:latin typeface="Times New Roman" panose="02020603050405020304" pitchFamily="18" charset="0"/>
                <a:ea typeface="楷体_GB2312" pitchFamily="49" charset="-122"/>
              </a:rPr>
              <a:t>3/2</a:t>
            </a:r>
            <a:r>
              <a:rPr lang="zh-CN" altLang="en-US" b="1">
                <a:latin typeface="Times New Roman" panose="02020603050405020304" pitchFamily="18" charset="0"/>
                <a:ea typeface="楷体_GB2312" pitchFamily="49" charset="-122"/>
              </a:rPr>
              <a:t>的钒原子，原子的动能为</a:t>
            </a:r>
            <a:r>
              <a:rPr lang="en-US" altLang="zh-CN" b="1">
                <a:latin typeface="Times New Roman" panose="02020603050405020304" pitchFamily="18" charset="0"/>
                <a:ea typeface="楷体_GB2312" pitchFamily="49" charset="-122"/>
              </a:rPr>
              <a:t>50meV</a:t>
            </a:r>
            <a:r>
              <a:rPr lang="zh-CN" altLang="en-US" b="1">
                <a:latin typeface="Times New Roman" panose="02020603050405020304" pitchFamily="18" charset="0"/>
                <a:ea typeface="楷体_GB2312" pitchFamily="49" charset="-122"/>
              </a:rPr>
              <a:t>。试求屏上线束边缘成分之间的距离。 </a:t>
            </a:r>
          </a:p>
          <a:p>
            <a:pPr algn="l"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        </a:t>
            </a:r>
            <a:r>
              <a:rPr lang="en-US" altLang="zh-CN" b="1" baseline="30000">
                <a:solidFill>
                  <a:schemeClr val="hlink"/>
                </a:solidFill>
                <a:latin typeface="Times New Roman" panose="02020603050405020304" pitchFamily="18" charset="0"/>
                <a:ea typeface="楷体_GB2312" pitchFamily="49" charset="-122"/>
              </a:rPr>
              <a:t>4</a:t>
            </a:r>
            <a:r>
              <a:rPr lang="en-US" altLang="zh-CN" b="1">
                <a:solidFill>
                  <a:schemeClr val="hlink"/>
                </a:solidFill>
                <a:latin typeface="Times New Roman" panose="02020603050405020304" pitchFamily="18" charset="0"/>
                <a:ea typeface="楷体_GB2312" pitchFamily="49" charset="-122"/>
              </a:rPr>
              <a:t>F</a:t>
            </a:r>
            <a:r>
              <a:rPr lang="en-US" altLang="zh-CN" b="1" baseline="-25000">
                <a:solidFill>
                  <a:schemeClr val="hlink"/>
                </a:solidFill>
                <a:latin typeface="Times New Roman" panose="02020603050405020304" pitchFamily="18" charset="0"/>
                <a:ea typeface="楷体_GB2312" pitchFamily="49" charset="-122"/>
              </a:rPr>
              <a:t>3/2</a:t>
            </a:r>
            <a:r>
              <a:rPr lang="en-US" altLang="zh-CN" b="1">
                <a:solidFill>
                  <a:schemeClr val="hlink"/>
                </a:solidFill>
                <a:latin typeface="Times New Roman" panose="02020603050405020304" pitchFamily="18" charset="0"/>
                <a:ea typeface="楷体_GB2312" pitchFamily="49" charset="-122"/>
              </a:rPr>
              <a:t>  </a:t>
            </a:r>
            <a:r>
              <a:rPr lang="en-US"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  </a:t>
            </a:r>
            <a:r>
              <a:rPr lang="en-US" altLang="zh-CN" b="1" i="1">
                <a:solidFill>
                  <a:schemeClr val="hlink"/>
                </a:solidFill>
                <a:latin typeface="Times New Roman" panose="02020603050405020304" pitchFamily="18" charset="0"/>
                <a:ea typeface="楷体_GB2312" pitchFamily="49" charset="-122"/>
              </a:rPr>
              <a:t>L</a:t>
            </a:r>
            <a:r>
              <a:rPr lang="en-US" altLang="zh-CN" b="1">
                <a:solidFill>
                  <a:schemeClr val="hlink"/>
                </a:solidFill>
                <a:latin typeface="Times New Roman" panose="02020603050405020304" pitchFamily="18" charset="0"/>
                <a:ea typeface="楷体_GB2312" pitchFamily="49" charset="-122"/>
              </a:rPr>
              <a:t>=3</a:t>
            </a:r>
            <a:r>
              <a:rPr lang="zh-CN" altLang="en-US" b="1">
                <a:solidFill>
                  <a:schemeClr val="hlink"/>
                </a:solidFill>
                <a:latin typeface="Times New Roman" panose="02020603050405020304" pitchFamily="18" charset="0"/>
                <a:ea typeface="楷体_GB2312" pitchFamily="49" charset="-122"/>
              </a:rPr>
              <a:t>，</a:t>
            </a:r>
            <a:r>
              <a:rPr lang="en-US" altLang="zh-CN" b="1" i="1">
                <a:solidFill>
                  <a:schemeClr val="hlink"/>
                </a:solidFill>
                <a:latin typeface="Times New Roman" panose="02020603050405020304" pitchFamily="18" charset="0"/>
                <a:ea typeface="楷体_GB2312" pitchFamily="49" charset="-122"/>
              </a:rPr>
              <a:t>J</a:t>
            </a:r>
            <a:r>
              <a:rPr lang="en-US" altLang="zh-CN" b="1">
                <a:solidFill>
                  <a:schemeClr val="hlink"/>
                </a:solidFill>
                <a:latin typeface="Times New Roman" panose="02020603050405020304" pitchFamily="18" charset="0"/>
                <a:ea typeface="楷体_GB2312" pitchFamily="49" charset="-122"/>
              </a:rPr>
              <a:t>=3/2</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2</a:t>
            </a:r>
            <a:r>
              <a:rPr lang="en-US" altLang="zh-CN" b="1" i="1">
                <a:solidFill>
                  <a:schemeClr val="hlink"/>
                </a:solidFill>
                <a:latin typeface="Times New Roman" panose="02020603050405020304" pitchFamily="18" charset="0"/>
                <a:ea typeface="楷体_GB2312" pitchFamily="49" charset="-122"/>
              </a:rPr>
              <a:t>S</a:t>
            </a:r>
            <a:r>
              <a:rPr lang="en-US" altLang="zh-CN" b="1">
                <a:solidFill>
                  <a:schemeClr val="hlink"/>
                </a:solidFill>
                <a:latin typeface="Times New Roman" panose="02020603050405020304" pitchFamily="18" charset="0"/>
                <a:ea typeface="楷体_GB2312" pitchFamily="49" charset="-122"/>
              </a:rPr>
              <a:t>+1=4</a:t>
            </a:r>
            <a:r>
              <a:rPr lang="zh-CN" altLang="en-US" b="1">
                <a:solidFill>
                  <a:schemeClr val="hlink"/>
                </a:solidFill>
                <a:latin typeface="Times New Roman" panose="02020603050405020304" pitchFamily="18" charset="0"/>
                <a:ea typeface="楷体_GB2312" pitchFamily="49" charset="-122"/>
              </a:rPr>
              <a:t>，</a:t>
            </a:r>
            <a:r>
              <a:rPr lang="en-US" altLang="zh-CN" b="1" i="1">
                <a:solidFill>
                  <a:schemeClr val="hlink"/>
                </a:solidFill>
                <a:latin typeface="Times New Roman" panose="02020603050405020304" pitchFamily="18" charset="0"/>
                <a:ea typeface="楷体_GB2312" pitchFamily="49" charset="-122"/>
              </a:rPr>
              <a:t>S</a:t>
            </a:r>
            <a:r>
              <a:rPr lang="en-US" altLang="zh-CN" b="1">
                <a:solidFill>
                  <a:schemeClr val="hlink"/>
                </a:solidFill>
                <a:latin typeface="Times New Roman" panose="02020603050405020304" pitchFamily="18" charset="0"/>
                <a:ea typeface="楷体_GB2312" pitchFamily="49" charset="-122"/>
              </a:rPr>
              <a:t>=3/2</a:t>
            </a:r>
          </a:p>
        </p:txBody>
      </p:sp>
      <p:graphicFrame>
        <p:nvGraphicFramePr>
          <p:cNvPr id="342021" name="Object 5"/>
          <p:cNvGraphicFramePr>
            <a:graphicFrameLocks noGrp="1" noChangeAspect="1"/>
          </p:cNvGraphicFramePr>
          <p:nvPr>
            <p:ph sz="half" idx="1"/>
          </p:nvPr>
        </p:nvGraphicFramePr>
        <p:xfrm>
          <a:off x="1692275" y="3289300"/>
          <a:ext cx="5256213" cy="1239838"/>
        </p:xfrm>
        <a:graphic>
          <a:graphicData uri="http://schemas.openxmlformats.org/presentationml/2006/ole">
            <mc:AlternateContent xmlns:mc="http://schemas.openxmlformats.org/markup-compatibility/2006">
              <mc:Choice xmlns:v="urn:schemas-microsoft-com:vml" Requires="v">
                <p:oleObj spid="_x0000_s72712" name="公式" r:id="rId3" imgW="3191007" imgH="752333" progId="Equation.3">
                  <p:embed/>
                </p:oleObj>
              </mc:Choice>
              <mc:Fallback>
                <p:oleObj name="公式" r:id="rId3" imgW="3191007" imgH="752333"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1692275" y="3289300"/>
                        <a:ext cx="5256213" cy="1239838"/>
                      </a:xfrm>
                      <a:prstGeom prst="rect">
                        <a:avLst/>
                      </a:prstGeom>
                      <a:solidFill>
                        <a:srgbClr val="CCFFFF"/>
                      </a:solidFill>
                      <a:ln>
                        <a:noFill/>
                      </a:ln>
                      <a:effectLst/>
                      <a:extLs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23" name="Object 7"/>
          <p:cNvGraphicFramePr>
            <a:graphicFrameLocks noGrp="1" noChangeAspect="1"/>
          </p:cNvGraphicFramePr>
          <p:nvPr>
            <p:ph sz="half" idx="2"/>
          </p:nvPr>
        </p:nvGraphicFramePr>
        <p:xfrm>
          <a:off x="1763713" y="4652963"/>
          <a:ext cx="6408737" cy="1403350"/>
        </p:xfrm>
        <a:graphic>
          <a:graphicData uri="http://schemas.openxmlformats.org/presentationml/2006/ole">
            <mc:AlternateContent xmlns:mc="http://schemas.openxmlformats.org/markup-compatibility/2006">
              <mc:Choice xmlns:v="urn:schemas-microsoft-com:vml" Requires="v">
                <p:oleObj spid="_x0000_s72713" name="公式" r:id="rId5" imgW="5105400" imgH="1117600" progId="Equation.3">
                  <p:embed/>
                </p:oleObj>
              </mc:Choice>
              <mc:Fallback>
                <p:oleObj name="公式" r:id="rId5" imgW="5105400" imgH="1117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652963"/>
                        <a:ext cx="6408737" cy="140335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文本框 1"/>
              <p:cNvSpPr txBox="1"/>
              <p:nvPr/>
            </p:nvSpPr>
            <p:spPr>
              <a:xfrm>
                <a:off x="2051720" y="6309320"/>
                <a:ext cx="27025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𝑘𝑇</m:t>
                      </m:r>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2051720" y="6309320"/>
                <a:ext cx="2702599" cy="461665"/>
              </a:xfrm>
              <a:prstGeom prst="rect">
                <a:avLst/>
              </a:prstGeom>
              <a:blipFill rotWithShape="0">
                <a:blip r:embed="rId7"/>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4139952" y="5487471"/>
                <a:ext cx="2263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r>
                        <a:rPr lang="zh-CN" altLang="en-US" i="0">
                          <a:latin typeface="Cambria Math" panose="02040503050406030204" pitchFamily="18" charset="0"/>
                        </a:rPr>
                        <m:t>1.0×</m:t>
                      </m:r>
                      <m:sSup>
                        <m:sSupPr>
                          <m:ctrlPr>
                            <a:rPr lang="zh-CN" altLang="en-US" i="1">
                              <a:latin typeface="Cambria Math" panose="02040503050406030204" pitchFamily="18" charset="0"/>
                            </a:rPr>
                          </m:ctrlPr>
                        </m:sSupPr>
                        <m:e>
                          <m:r>
                            <a:rPr lang="zh-CN" altLang="en-US" i="0">
                              <a:latin typeface="Cambria Math" panose="02040503050406030204" pitchFamily="18" charset="0"/>
                            </a:rPr>
                            <m:t>10</m:t>
                          </m:r>
                        </m:e>
                        <m:sup>
                          <m:r>
                            <a:rPr lang="zh-CN" altLang="en-US" i="0">
                              <a:latin typeface="Cambria Math" panose="02040503050406030204" pitchFamily="18" charset="0"/>
                            </a:rPr>
                            <m:t>−2</m:t>
                          </m:r>
                        </m:sup>
                      </m:sSup>
                      <m:r>
                        <a:rPr lang="zh-CN" altLang="en-US" i="1">
                          <a:latin typeface="Cambria Math" panose="02040503050406030204" pitchFamily="18" charset="0"/>
                        </a:rPr>
                        <m:t>𝑚</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4139952" y="5487471"/>
                <a:ext cx="2263633" cy="461665"/>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8244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2021"/>
                                        </p:tgtEl>
                                        <p:attrNameLst>
                                          <p:attrName>style.visibility</p:attrName>
                                        </p:attrNameLst>
                                      </p:cBhvr>
                                      <p:to>
                                        <p:strVal val="visible"/>
                                      </p:to>
                                    </p:set>
                                    <p:animEffect transition="in" filter="wipe(left)">
                                      <p:cBhvr>
                                        <p:cTn id="7" dur="500"/>
                                        <p:tgtEl>
                                          <p:spTgt spid="342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342023"/>
                                        </p:tgtEl>
                                        <p:attrNameLst>
                                          <p:attrName>style.visibility</p:attrName>
                                        </p:attrNameLst>
                                      </p:cBhvr>
                                      <p:to>
                                        <p:strVal val="visible"/>
                                      </p:to>
                                    </p:set>
                                    <p:animEffect transition="in" filter="diamond(out)">
                                      <p:cBhvr>
                                        <p:cTn id="12" dur="1000"/>
                                        <p:tgtEl>
                                          <p:spTgt spid="34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684213" y="1144588"/>
            <a:ext cx="8208962" cy="267652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CC6600"/>
                </a:solidFill>
                <a:latin typeface="Times New Roman" panose="02020603050405020304" pitchFamily="18" charset="0"/>
                <a:ea typeface="楷体_GB2312" pitchFamily="49" charset="-122"/>
              </a:rPr>
              <a:t>4-6 </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在</a:t>
            </a:r>
            <a:r>
              <a:rPr lang="en-US" altLang="zh-CN" b="1" dirty="0">
                <a:latin typeface="Times New Roman" panose="02020603050405020304" pitchFamily="18" charset="0"/>
                <a:ea typeface="楷体_GB2312" pitchFamily="49" charset="-122"/>
              </a:rPr>
              <a:t>S-G</a:t>
            </a:r>
            <a:r>
              <a:rPr lang="zh-CN" altLang="en-US" b="1" dirty="0">
                <a:latin typeface="Times New Roman" panose="02020603050405020304" pitchFamily="18" charset="0"/>
                <a:ea typeface="楷体_GB2312" pitchFamily="49" charset="-122"/>
              </a:rPr>
              <a:t>实验中，原子态的氢从温度为</a:t>
            </a:r>
            <a:r>
              <a:rPr lang="en-US" altLang="zh-CN" b="1" dirty="0">
                <a:latin typeface="Times New Roman" panose="02020603050405020304" pitchFamily="18" charset="0"/>
                <a:ea typeface="楷体_GB2312" pitchFamily="49" charset="-122"/>
              </a:rPr>
              <a:t>400K</a:t>
            </a:r>
            <a:r>
              <a:rPr lang="zh-CN" altLang="en-US" b="1" dirty="0">
                <a:latin typeface="Times New Roman" panose="02020603050405020304" pitchFamily="18" charset="0"/>
                <a:ea typeface="楷体_GB2312" pitchFamily="49" charset="-122"/>
              </a:rPr>
              <a:t>的炉中射出，在屏上接受到两条氢束线，间距为</a:t>
            </a:r>
            <a:r>
              <a:rPr lang="en-US" altLang="zh-CN" b="1" dirty="0">
                <a:latin typeface="Times New Roman" panose="02020603050405020304" pitchFamily="18" charset="0"/>
                <a:ea typeface="楷体_GB2312" pitchFamily="49" charset="-122"/>
              </a:rPr>
              <a:t>0.60cm</a:t>
            </a:r>
            <a:r>
              <a:rPr lang="zh-CN" altLang="en-US" b="1" dirty="0">
                <a:latin typeface="Times New Roman" panose="02020603050405020304" pitchFamily="18" charset="0"/>
                <a:ea typeface="楷体_GB2312" pitchFamily="49" charset="-122"/>
              </a:rPr>
              <a:t>。若把氢原子换成氯原子（基态为</a:t>
            </a:r>
            <a:r>
              <a:rPr lang="en-US" altLang="zh-CN" b="1" baseline="30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P</a:t>
            </a:r>
            <a:r>
              <a:rPr lang="en-US" altLang="zh-CN" b="1" baseline="-25000" dirty="0">
                <a:latin typeface="Times New Roman" panose="02020603050405020304" pitchFamily="18" charset="0"/>
                <a:ea typeface="楷体_GB2312" pitchFamily="49" charset="-122"/>
              </a:rPr>
              <a:t>3/2</a:t>
            </a:r>
            <a:r>
              <a:rPr lang="zh-CN" altLang="en-US" b="1" dirty="0">
                <a:latin typeface="Times New Roman" panose="02020603050405020304" pitchFamily="18" charset="0"/>
                <a:ea typeface="楷体_GB2312" pitchFamily="49" charset="-122"/>
              </a:rPr>
              <a:t>），其中实验条件不变，那么，在屏上可以接受到几条氯束线？其相邻两束的间距为多少？ </a:t>
            </a:r>
          </a:p>
          <a:p>
            <a:pPr algn="l" eaLnBrk="1" hangingPunct="1"/>
            <a:r>
              <a:rPr lang="zh-CN" altLang="en-US" b="1" dirty="0">
                <a:latin typeface="Times New Roman" panose="02020603050405020304" pitchFamily="18" charset="0"/>
                <a:ea typeface="楷体_GB2312" pitchFamily="49" charset="-122"/>
              </a:rPr>
              <a:t>解</a:t>
            </a:r>
            <a:r>
              <a:rPr lang="en-US" altLang="zh-CN" b="1" dirty="0">
                <a:latin typeface="Times New Roman" panose="02020603050405020304" pitchFamily="18" charset="0"/>
                <a:ea typeface="楷体_GB2312" pitchFamily="49" charset="-122"/>
              </a:rPr>
              <a:t>:     H</a:t>
            </a:r>
            <a:r>
              <a:rPr lang="zh-CN" altLang="en-US" b="1" dirty="0">
                <a:latin typeface="Times New Roman" panose="02020603050405020304" pitchFamily="18" charset="0"/>
                <a:ea typeface="楷体_GB2312" pitchFamily="49" charset="-122"/>
              </a:rPr>
              <a:t>基态</a:t>
            </a:r>
            <a:r>
              <a:rPr lang="en-US" altLang="zh-CN" b="1" baseline="30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S</a:t>
            </a:r>
            <a:r>
              <a:rPr lang="en-US" altLang="zh-CN" b="1" baseline="-25000" dirty="0">
                <a:latin typeface="Times New Roman" panose="02020603050405020304" pitchFamily="18" charset="0"/>
                <a:ea typeface="楷体_GB2312" pitchFamily="49" charset="-122"/>
              </a:rPr>
              <a:t>1/2</a:t>
            </a:r>
            <a:r>
              <a:rPr lang="en-US" altLang="en-US" b="1" dirty="0">
                <a:solidFill>
                  <a:schemeClr val="hlink"/>
                </a:solidFill>
                <a:latin typeface="Times New Roman" panose="02020603050405020304" pitchFamily="18" charset="0"/>
                <a:ea typeface="楷体_GB2312" pitchFamily="49" charset="-122"/>
              </a:rPr>
              <a:t>→</a:t>
            </a:r>
            <a:r>
              <a:rPr lang="en-US" altLang="zh-CN" b="1" i="1" dirty="0">
                <a:solidFill>
                  <a:schemeClr val="hlink"/>
                </a:solidFill>
                <a:latin typeface="Times New Roman" panose="02020603050405020304" pitchFamily="18" charset="0"/>
                <a:ea typeface="楷体_GB2312" pitchFamily="49" charset="-122"/>
              </a:rPr>
              <a:t>L</a:t>
            </a:r>
            <a:r>
              <a:rPr lang="en-US" altLang="zh-CN" b="1" dirty="0">
                <a:solidFill>
                  <a:schemeClr val="hlink"/>
                </a:solidFill>
                <a:latin typeface="Times New Roman" panose="02020603050405020304" pitchFamily="18" charset="0"/>
                <a:ea typeface="楷体_GB2312" pitchFamily="49" charset="-122"/>
              </a:rPr>
              <a:t>=0</a:t>
            </a:r>
            <a:r>
              <a:rPr lang="zh-CN" altLang="en-US" b="1" dirty="0">
                <a:solidFill>
                  <a:schemeClr val="hlink"/>
                </a:solidFill>
                <a:latin typeface="Times New Roman" panose="02020603050405020304" pitchFamily="18" charset="0"/>
                <a:ea typeface="楷体_GB2312" pitchFamily="49" charset="-122"/>
              </a:rPr>
              <a:t>，</a:t>
            </a:r>
            <a:r>
              <a:rPr lang="en-US" altLang="zh-CN" b="1" i="1" dirty="0">
                <a:solidFill>
                  <a:schemeClr val="hlink"/>
                </a:solidFill>
                <a:latin typeface="Times New Roman" panose="02020603050405020304" pitchFamily="18" charset="0"/>
                <a:ea typeface="楷体_GB2312" pitchFamily="49" charset="-122"/>
              </a:rPr>
              <a:t>J</a:t>
            </a:r>
            <a:r>
              <a:rPr lang="en-US" altLang="zh-CN" b="1" dirty="0">
                <a:solidFill>
                  <a:schemeClr val="hlink"/>
                </a:solidFill>
                <a:latin typeface="Times New Roman" panose="02020603050405020304" pitchFamily="18" charset="0"/>
                <a:ea typeface="楷体_GB2312" pitchFamily="49" charset="-122"/>
              </a:rPr>
              <a:t>=1/2</a:t>
            </a:r>
            <a:r>
              <a:rPr lang="zh-CN" altLang="en-US" b="1" dirty="0">
                <a:solidFill>
                  <a:schemeClr val="hlink"/>
                </a:solidFill>
                <a:latin typeface="Times New Roman" panose="02020603050405020304" pitchFamily="18" charset="0"/>
                <a:ea typeface="楷体_GB2312" pitchFamily="49" charset="-122"/>
              </a:rPr>
              <a:t>；</a:t>
            </a:r>
            <a:r>
              <a:rPr lang="en-US" altLang="zh-CN" b="1" dirty="0">
                <a:solidFill>
                  <a:schemeClr val="hlink"/>
                </a:solidFill>
                <a:latin typeface="Times New Roman" panose="02020603050405020304" pitchFamily="18" charset="0"/>
                <a:ea typeface="楷体_GB2312" pitchFamily="49" charset="-122"/>
              </a:rPr>
              <a:t>2</a:t>
            </a:r>
            <a:r>
              <a:rPr lang="en-US" altLang="zh-CN" b="1" i="1" dirty="0">
                <a:solidFill>
                  <a:schemeClr val="hlink"/>
                </a:solidFill>
                <a:latin typeface="Times New Roman" panose="02020603050405020304" pitchFamily="18" charset="0"/>
                <a:ea typeface="楷体_GB2312" pitchFamily="49" charset="-122"/>
              </a:rPr>
              <a:t>S</a:t>
            </a:r>
            <a:r>
              <a:rPr lang="en-US" altLang="zh-CN" b="1" dirty="0">
                <a:solidFill>
                  <a:schemeClr val="hlink"/>
                </a:solidFill>
                <a:latin typeface="Times New Roman" panose="02020603050405020304" pitchFamily="18" charset="0"/>
                <a:ea typeface="楷体_GB2312" pitchFamily="49" charset="-122"/>
              </a:rPr>
              <a:t>+1=2</a:t>
            </a:r>
            <a:r>
              <a:rPr lang="zh-CN" altLang="en-US" b="1" dirty="0">
                <a:solidFill>
                  <a:schemeClr val="hlink"/>
                </a:solidFill>
                <a:latin typeface="Times New Roman" panose="02020603050405020304" pitchFamily="18" charset="0"/>
                <a:ea typeface="楷体_GB2312" pitchFamily="49" charset="-122"/>
              </a:rPr>
              <a:t>，</a:t>
            </a:r>
            <a:r>
              <a:rPr lang="en-US" altLang="zh-CN" b="1" i="1" dirty="0">
                <a:solidFill>
                  <a:schemeClr val="hlink"/>
                </a:solidFill>
                <a:latin typeface="Times New Roman" panose="02020603050405020304" pitchFamily="18" charset="0"/>
                <a:ea typeface="楷体_GB2312" pitchFamily="49" charset="-122"/>
              </a:rPr>
              <a:t>S</a:t>
            </a:r>
            <a:r>
              <a:rPr lang="en-US" altLang="zh-CN" b="1" dirty="0">
                <a:solidFill>
                  <a:schemeClr val="hlink"/>
                </a:solidFill>
                <a:latin typeface="Times New Roman" panose="02020603050405020304" pitchFamily="18" charset="0"/>
                <a:ea typeface="楷体_GB2312" pitchFamily="49" charset="-122"/>
              </a:rPr>
              <a:t>=1/2</a:t>
            </a:r>
            <a:r>
              <a:rPr lang="zh-CN" altLang="en-US" b="1" dirty="0">
                <a:solidFill>
                  <a:schemeClr val="hlink"/>
                </a:solidFill>
                <a:latin typeface="Times New Roman" panose="02020603050405020304" pitchFamily="18" charset="0"/>
                <a:ea typeface="楷体_GB2312" pitchFamily="49" charset="-122"/>
              </a:rPr>
              <a:t>；</a:t>
            </a:r>
          </a:p>
          <a:p>
            <a:pPr algn="l" eaLnBrk="1" hangingPunct="1"/>
            <a:r>
              <a:rPr lang="en-US" altLang="zh-CN" b="1" dirty="0">
                <a:solidFill>
                  <a:schemeClr val="hlink"/>
                </a:solidFill>
                <a:latin typeface="Times New Roman" panose="02020603050405020304" pitchFamily="18" charset="0"/>
                <a:ea typeface="楷体_GB2312" pitchFamily="49" charset="-122"/>
              </a:rPr>
              <a:t>                                </a:t>
            </a:r>
            <a:r>
              <a:rPr lang="en-US" altLang="zh-CN" b="1" i="1" dirty="0" err="1">
                <a:solidFill>
                  <a:schemeClr val="hlink"/>
                </a:solidFill>
                <a:latin typeface="Times New Roman" panose="02020603050405020304" pitchFamily="18" charset="0"/>
                <a:ea typeface="楷体_GB2312" pitchFamily="49" charset="-122"/>
              </a:rPr>
              <a:t>g</a:t>
            </a:r>
            <a:r>
              <a:rPr lang="en-US" altLang="zh-CN" b="1" i="1" baseline="-25000" dirty="0" err="1">
                <a:solidFill>
                  <a:schemeClr val="hlink"/>
                </a:solidFill>
                <a:latin typeface="Times New Roman" panose="02020603050405020304" pitchFamily="18" charset="0"/>
                <a:ea typeface="楷体_GB2312" pitchFamily="49" charset="-122"/>
              </a:rPr>
              <a:t>J</a:t>
            </a:r>
            <a:r>
              <a:rPr lang="en-US" altLang="zh-CN" b="1" dirty="0">
                <a:solidFill>
                  <a:schemeClr val="hlink"/>
                </a:solidFill>
                <a:latin typeface="Times New Roman" panose="02020603050405020304" pitchFamily="18" charset="0"/>
                <a:ea typeface="楷体_GB2312" pitchFamily="49" charset="-122"/>
              </a:rPr>
              <a:t>=2</a:t>
            </a:r>
            <a:r>
              <a:rPr lang="zh-CN" altLang="en-US" b="1" dirty="0">
                <a:solidFill>
                  <a:schemeClr val="hlink"/>
                </a:solidFill>
                <a:latin typeface="Times New Roman" panose="02020603050405020304" pitchFamily="18" charset="0"/>
                <a:ea typeface="楷体_GB2312" pitchFamily="49" charset="-122"/>
              </a:rPr>
              <a:t>；</a:t>
            </a:r>
            <a:r>
              <a:rPr lang="en-US" altLang="zh-CN" b="1" i="1" dirty="0" err="1">
                <a:solidFill>
                  <a:schemeClr val="hlink"/>
                </a:solidFill>
                <a:latin typeface="Times New Roman" panose="02020603050405020304" pitchFamily="18" charset="0"/>
                <a:ea typeface="楷体_GB2312" pitchFamily="49" charset="-122"/>
              </a:rPr>
              <a:t>g</a:t>
            </a:r>
            <a:r>
              <a:rPr lang="en-US" altLang="zh-CN" b="1" i="1" baseline="-25000" dirty="0" err="1">
                <a:solidFill>
                  <a:schemeClr val="hlink"/>
                </a:solidFill>
                <a:latin typeface="Times New Roman" panose="02020603050405020304" pitchFamily="18" charset="0"/>
                <a:ea typeface="楷体_GB2312" pitchFamily="49" charset="-122"/>
              </a:rPr>
              <a:t>J</a:t>
            </a:r>
            <a:r>
              <a:rPr lang="en-US" altLang="zh-CN" b="1" i="1" dirty="0" err="1">
                <a:solidFill>
                  <a:schemeClr val="hlink"/>
                </a:solidFill>
                <a:latin typeface="Times New Roman" panose="02020603050405020304" pitchFamily="18" charset="0"/>
                <a:ea typeface="楷体_GB2312" pitchFamily="49" charset="-122"/>
              </a:rPr>
              <a:t>M</a:t>
            </a:r>
            <a:r>
              <a:rPr lang="en-US" altLang="zh-CN" b="1" i="1" baseline="-25000" dirty="0" err="1">
                <a:solidFill>
                  <a:schemeClr val="hlink"/>
                </a:solidFill>
                <a:latin typeface="Times New Roman" panose="02020603050405020304" pitchFamily="18" charset="0"/>
                <a:ea typeface="楷体_GB2312" pitchFamily="49" charset="-122"/>
              </a:rPr>
              <a:t>J</a:t>
            </a:r>
            <a:r>
              <a:rPr lang="en-US" altLang="zh-CN" b="1" dirty="0">
                <a:solidFill>
                  <a:schemeClr val="hlink"/>
                </a:solidFill>
                <a:latin typeface="Times New Roman" panose="02020603050405020304" pitchFamily="18" charset="0"/>
                <a:ea typeface="楷体_GB2312" pitchFamily="49" charset="-122"/>
              </a:rPr>
              <a:t>= -1</a:t>
            </a:r>
            <a:r>
              <a:rPr lang="zh-CN" altLang="en-US" b="1" dirty="0">
                <a:solidFill>
                  <a:schemeClr val="hlink"/>
                </a:solidFill>
                <a:latin typeface="Times New Roman" panose="02020603050405020304" pitchFamily="18" charset="0"/>
                <a:ea typeface="楷体_GB2312" pitchFamily="49" charset="-122"/>
              </a:rPr>
              <a:t>，</a:t>
            </a:r>
            <a:r>
              <a:rPr lang="en-US" altLang="zh-CN" b="1" dirty="0">
                <a:solidFill>
                  <a:schemeClr val="hlink"/>
                </a:solidFill>
                <a:latin typeface="Times New Roman" panose="02020603050405020304" pitchFamily="18" charset="0"/>
                <a:ea typeface="楷体_GB2312" pitchFamily="49" charset="-122"/>
              </a:rPr>
              <a:t>1</a:t>
            </a:r>
          </a:p>
          <a:p>
            <a:pPr algn="l" eaLnBrk="1" hangingPunct="1"/>
            <a:r>
              <a:rPr lang="en-US" altLang="zh-CN" b="1" dirty="0">
                <a:solidFill>
                  <a:schemeClr val="hlink"/>
                </a:solidFill>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 </a:t>
            </a:r>
            <a:r>
              <a:rPr lang="en-US" altLang="zh-CN" b="1" i="1" dirty="0">
                <a:solidFill>
                  <a:schemeClr val="hlink"/>
                </a:solidFill>
                <a:latin typeface="Times New Roman" panose="02020603050405020304" pitchFamily="18" charset="0"/>
                <a:ea typeface="楷体_GB2312" pitchFamily="49" charset="-122"/>
              </a:rPr>
              <a:t>△</a:t>
            </a:r>
            <a:r>
              <a:rPr lang="en-US" altLang="zh-CN" b="1" i="1" dirty="0" err="1">
                <a:solidFill>
                  <a:schemeClr val="hlink"/>
                </a:solidFill>
                <a:latin typeface="Times New Roman" panose="02020603050405020304" pitchFamily="18" charset="0"/>
                <a:ea typeface="楷体_GB2312" pitchFamily="49" charset="-122"/>
              </a:rPr>
              <a:t>g</a:t>
            </a:r>
            <a:r>
              <a:rPr lang="en-US" altLang="zh-CN" b="1" i="1" baseline="-25000" dirty="0" err="1">
                <a:solidFill>
                  <a:schemeClr val="hlink"/>
                </a:solidFill>
                <a:latin typeface="Times New Roman" panose="02020603050405020304" pitchFamily="18" charset="0"/>
                <a:ea typeface="楷体_GB2312" pitchFamily="49" charset="-122"/>
              </a:rPr>
              <a:t>J</a:t>
            </a:r>
            <a:r>
              <a:rPr lang="en-US" altLang="zh-CN" b="1" i="1" dirty="0" err="1">
                <a:solidFill>
                  <a:schemeClr val="hlink"/>
                </a:solidFill>
                <a:latin typeface="Times New Roman" panose="02020603050405020304" pitchFamily="18" charset="0"/>
                <a:ea typeface="楷体_GB2312" pitchFamily="49" charset="-122"/>
              </a:rPr>
              <a:t>M</a:t>
            </a:r>
            <a:r>
              <a:rPr lang="en-US" altLang="zh-CN" b="1" i="1" baseline="-25000" dirty="0" err="1">
                <a:solidFill>
                  <a:schemeClr val="hlink"/>
                </a:solidFill>
                <a:latin typeface="Times New Roman" panose="02020603050405020304" pitchFamily="18" charset="0"/>
                <a:ea typeface="楷体_GB2312" pitchFamily="49" charset="-122"/>
              </a:rPr>
              <a:t>J</a:t>
            </a:r>
            <a:r>
              <a:rPr lang="en-US" altLang="zh-CN" b="1" dirty="0">
                <a:solidFill>
                  <a:schemeClr val="hlink"/>
                </a:solidFill>
                <a:latin typeface="Times New Roman" panose="02020603050405020304" pitchFamily="18" charset="0"/>
                <a:ea typeface="楷体_GB2312" pitchFamily="49" charset="-122"/>
              </a:rPr>
              <a:t>= 2</a:t>
            </a:r>
          </a:p>
        </p:txBody>
      </p:sp>
      <p:sp>
        <p:nvSpPr>
          <p:cNvPr id="56323" name="Rectangle 5"/>
          <p:cNvSpPr>
            <a:spLocks noChangeArrowheads="1"/>
          </p:cNvSpPr>
          <p:nvPr/>
        </p:nvSpPr>
        <p:spPr bwMode="auto">
          <a:xfrm>
            <a:off x="1547813" y="3860800"/>
            <a:ext cx="6111875" cy="11874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latin typeface="Times New Roman" panose="02020603050405020304" pitchFamily="18" charset="0"/>
                <a:ea typeface="楷体_GB2312" pitchFamily="49" charset="-122"/>
              </a:rPr>
              <a:t>Cl</a:t>
            </a:r>
            <a:r>
              <a:rPr lang="zh-CN" altLang="en-US" b="1">
                <a:latin typeface="Times New Roman" panose="02020603050405020304" pitchFamily="18" charset="0"/>
                <a:ea typeface="楷体_GB2312" pitchFamily="49" charset="-122"/>
              </a:rPr>
              <a:t>基态</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P</a:t>
            </a:r>
            <a:r>
              <a:rPr lang="en-US" altLang="zh-CN" b="1" baseline="-25000">
                <a:latin typeface="Times New Roman" panose="02020603050405020304" pitchFamily="18" charset="0"/>
                <a:ea typeface="楷体_GB2312" pitchFamily="49" charset="-122"/>
              </a:rPr>
              <a:t>3/2</a:t>
            </a:r>
            <a:r>
              <a:rPr lang="en-US" altLang="en-US" b="1">
                <a:solidFill>
                  <a:schemeClr val="hlink"/>
                </a:solidFill>
                <a:latin typeface="Times New Roman" panose="02020603050405020304" pitchFamily="18" charset="0"/>
                <a:ea typeface="楷体_GB2312" pitchFamily="49" charset="-122"/>
              </a:rPr>
              <a:t>→</a:t>
            </a:r>
            <a:r>
              <a:rPr lang="en-US" altLang="zh-CN" b="1" i="1">
                <a:solidFill>
                  <a:schemeClr val="hlink"/>
                </a:solidFill>
                <a:latin typeface="Times New Roman" panose="02020603050405020304" pitchFamily="18" charset="0"/>
                <a:ea typeface="楷体_GB2312" pitchFamily="49" charset="-122"/>
              </a:rPr>
              <a:t>L</a:t>
            </a:r>
            <a:r>
              <a:rPr lang="en-US" altLang="zh-CN" b="1">
                <a:solidFill>
                  <a:schemeClr val="hlink"/>
                </a:solidFill>
                <a:latin typeface="Times New Roman" panose="02020603050405020304" pitchFamily="18" charset="0"/>
                <a:ea typeface="楷体_GB2312" pitchFamily="49" charset="-122"/>
              </a:rPr>
              <a:t>=1</a:t>
            </a:r>
            <a:r>
              <a:rPr lang="zh-CN" altLang="en-US" b="1">
                <a:solidFill>
                  <a:schemeClr val="hlink"/>
                </a:solidFill>
                <a:latin typeface="Times New Roman" panose="02020603050405020304" pitchFamily="18" charset="0"/>
                <a:ea typeface="楷体_GB2312" pitchFamily="49" charset="-122"/>
              </a:rPr>
              <a:t>，</a:t>
            </a:r>
            <a:r>
              <a:rPr lang="en-US" altLang="zh-CN" b="1" i="1">
                <a:solidFill>
                  <a:schemeClr val="hlink"/>
                </a:solidFill>
                <a:latin typeface="Times New Roman" panose="02020603050405020304" pitchFamily="18" charset="0"/>
                <a:ea typeface="楷体_GB2312" pitchFamily="49" charset="-122"/>
              </a:rPr>
              <a:t>J</a:t>
            </a:r>
            <a:r>
              <a:rPr lang="en-US" altLang="zh-CN" b="1">
                <a:solidFill>
                  <a:schemeClr val="hlink"/>
                </a:solidFill>
                <a:latin typeface="Times New Roman" panose="02020603050405020304" pitchFamily="18" charset="0"/>
                <a:ea typeface="楷体_GB2312" pitchFamily="49" charset="-122"/>
              </a:rPr>
              <a:t>=3/2</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2</a:t>
            </a:r>
            <a:r>
              <a:rPr lang="en-US" altLang="zh-CN" b="1" i="1">
                <a:solidFill>
                  <a:schemeClr val="hlink"/>
                </a:solidFill>
                <a:latin typeface="Times New Roman" panose="02020603050405020304" pitchFamily="18" charset="0"/>
                <a:ea typeface="楷体_GB2312" pitchFamily="49" charset="-122"/>
              </a:rPr>
              <a:t>S</a:t>
            </a:r>
            <a:r>
              <a:rPr lang="en-US" altLang="zh-CN" b="1">
                <a:solidFill>
                  <a:schemeClr val="hlink"/>
                </a:solidFill>
                <a:latin typeface="Times New Roman" panose="02020603050405020304" pitchFamily="18" charset="0"/>
                <a:ea typeface="楷体_GB2312" pitchFamily="49" charset="-122"/>
              </a:rPr>
              <a:t>+1=2</a:t>
            </a:r>
            <a:r>
              <a:rPr lang="zh-CN" altLang="en-US" b="1">
                <a:solidFill>
                  <a:schemeClr val="hlink"/>
                </a:solidFill>
                <a:latin typeface="Times New Roman" panose="02020603050405020304" pitchFamily="18" charset="0"/>
                <a:ea typeface="楷体_GB2312" pitchFamily="49" charset="-122"/>
              </a:rPr>
              <a:t>，</a:t>
            </a:r>
            <a:r>
              <a:rPr lang="en-US" altLang="zh-CN" b="1" i="1">
                <a:solidFill>
                  <a:schemeClr val="hlink"/>
                </a:solidFill>
                <a:latin typeface="Times New Roman" panose="02020603050405020304" pitchFamily="18" charset="0"/>
                <a:ea typeface="楷体_GB2312" pitchFamily="49" charset="-122"/>
              </a:rPr>
              <a:t>S</a:t>
            </a:r>
            <a:r>
              <a:rPr lang="en-US" altLang="zh-CN" b="1">
                <a:solidFill>
                  <a:schemeClr val="hlink"/>
                </a:solidFill>
                <a:latin typeface="Times New Roman" panose="02020603050405020304" pitchFamily="18" charset="0"/>
                <a:ea typeface="楷体_GB2312" pitchFamily="49" charset="-122"/>
              </a:rPr>
              <a:t>=1/2</a:t>
            </a:r>
            <a:r>
              <a:rPr lang="zh-CN" altLang="en-US" b="1">
                <a:solidFill>
                  <a:schemeClr val="hlink"/>
                </a:solidFill>
                <a:latin typeface="Times New Roman" panose="02020603050405020304" pitchFamily="18" charset="0"/>
                <a:ea typeface="楷体_GB2312" pitchFamily="49" charset="-122"/>
              </a:rPr>
              <a:t>；</a:t>
            </a:r>
          </a:p>
          <a:p>
            <a:pPr algn="l" eaLnBrk="1" hangingPunct="1"/>
            <a:r>
              <a:rPr lang="en-US" altLang="zh-CN" b="1">
                <a:solidFill>
                  <a:schemeClr val="hlink"/>
                </a:solidFill>
                <a:latin typeface="Times New Roman" panose="02020603050405020304" pitchFamily="18" charset="0"/>
                <a:ea typeface="楷体_GB2312" pitchFamily="49" charset="-122"/>
              </a:rPr>
              <a:t>                    </a:t>
            </a:r>
            <a:r>
              <a:rPr lang="en-US" altLang="zh-CN" b="1" i="1">
                <a:solidFill>
                  <a:schemeClr val="hlink"/>
                </a:solidFill>
                <a:latin typeface="Times New Roman" panose="02020603050405020304" pitchFamily="18" charset="0"/>
                <a:ea typeface="楷体_GB2312" pitchFamily="49" charset="-122"/>
              </a:rPr>
              <a:t>g</a:t>
            </a:r>
            <a:r>
              <a:rPr lang="en-US" altLang="zh-CN" b="1" i="1" baseline="-25000">
                <a:solidFill>
                  <a:schemeClr val="hlink"/>
                </a:solidFill>
                <a:latin typeface="Times New Roman" panose="02020603050405020304" pitchFamily="18" charset="0"/>
                <a:ea typeface="楷体_GB2312" pitchFamily="49" charset="-122"/>
              </a:rPr>
              <a:t>J</a:t>
            </a:r>
            <a:r>
              <a:rPr lang="en-US" altLang="zh-CN" b="1">
                <a:solidFill>
                  <a:schemeClr val="hlink"/>
                </a:solidFill>
                <a:latin typeface="Times New Roman" panose="02020603050405020304" pitchFamily="18" charset="0"/>
                <a:ea typeface="楷体_GB2312" pitchFamily="49" charset="-122"/>
              </a:rPr>
              <a:t>=4/3</a:t>
            </a:r>
            <a:r>
              <a:rPr lang="zh-CN" altLang="en-US" b="1">
                <a:solidFill>
                  <a:schemeClr val="hlink"/>
                </a:solidFill>
                <a:latin typeface="Times New Roman" panose="02020603050405020304" pitchFamily="18" charset="0"/>
                <a:ea typeface="楷体_GB2312" pitchFamily="49" charset="-122"/>
              </a:rPr>
              <a:t>； </a:t>
            </a:r>
            <a:r>
              <a:rPr lang="en-US" altLang="zh-CN" b="1" i="1">
                <a:solidFill>
                  <a:schemeClr val="hlink"/>
                </a:solidFill>
                <a:latin typeface="Times New Roman" panose="02020603050405020304" pitchFamily="18" charset="0"/>
                <a:ea typeface="楷体_GB2312" pitchFamily="49" charset="-122"/>
              </a:rPr>
              <a:t>g</a:t>
            </a:r>
            <a:r>
              <a:rPr lang="en-US" altLang="zh-CN" b="1" i="1" baseline="-25000">
                <a:solidFill>
                  <a:schemeClr val="hlink"/>
                </a:solidFill>
                <a:latin typeface="Times New Roman" panose="02020603050405020304" pitchFamily="18" charset="0"/>
                <a:ea typeface="楷体_GB2312" pitchFamily="49" charset="-122"/>
              </a:rPr>
              <a:t>J</a:t>
            </a:r>
            <a:r>
              <a:rPr lang="en-US" altLang="zh-CN" b="1" i="1">
                <a:solidFill>
                  <a:schemeClr val="hlink"/>
                </a:solidFill>
                <a:latin typeface="Times New Roman" panose="02020603050405020304" pitchFamily="18" charset="0"/>
                <a:ea typeface="楷体_GB2312" pitchFamily="49" charset="-122"/>
              </a:rPr>
              <a:t>M</a:t>
            </a:r>
            <a:r>
              <a:rPr lang="en-US" altLang="zh-CN" b="1" i="1" baseline="-25000">
                <a:solidFill>
                  <a:schemeClr val="hlink"/>
                </a:solidFill>
                <a:latin typeface="Times New Roman" panose="02020603050405020304" pitchFamily="18" charset="0"/>
                <a:ea typeface="楷体_GB2312" pitchFamily="49" charset="-122"/>
              </a:rPr>
              <a:t>J</a:t>
            </a:r>
            <a:r>
              <a:rPr lang="en-US" altLang="zh-CN" b="1">
                <a:solidFill>
                  <a:schemeClr val="hlink"/>
                </a:solidFill>
                <a:latin typeface="Times New Roman" panose="02020603050405020304" pitchFamily="18" charset="0"/>
                <a:ea typeface="楷体_GB2312" pitchFamily="49" charset="-122"/>
              </a:rPr>
              <a:t>= -2</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-2/3</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2/3</a:t>
            </a:r>
            <a:r>
              <a:rPr lang="zh-CN" altLang="en-US" b="1">
                <a:solidFill>
                  <a:schemeClr val="hlink"/>
                </a:solidFill>
                <a:latin typeface="Times New Roman" panose="02020603050405020304" pitchFamily="18" charset="0"/>
                <a:ea typeface="楷体_GB2312" pitchFamily="49" charset="-122"/>
              </a:rPr>
              <a:t>，</a:t>
            </a:r>
            <a:r>
              <a:rPr lang="en-US" altLang="zh-CN" b="1">
                <a:solidFill>
                  <a:schemeClr val="hlink"/>
                </a:solidFill>
                <a:latin typeface="Times New Roman" panose="02020603050405020304" pitchFamily="18" charset="0"/>
                <a:ea typeface="楷体_GB2312" pitchFamily="49" charset="-122"/>
              </a:rPr>
              <a:t>2</a:t>
            </a:r>
          </a:p>
          <a:p>
            <a:pPr algn="l" eaLnBrk="1" hangingPunct="1"/>
            <a:r>
              <a:rPr lang="en-US" altLang="zh-CN" b="1">
                <a:solidFill>
                  <a:schemeClr val="hlink"/>
                </a:solidFill>
                <a:latin typeface="Times New Roman" panose="02020603050405020304" pitchFamily="18" charset="0"/>
                <a:ea typeface="楷体_GB2312" pitchFamily="49" charset="-122"/>
              </a:rPr>
              <a:t>                    </a:t>
            </a:r>
            <a:r>
              <a:rPr lang="en-US" altLang="zh-CN" b="1" i="1">
                <a:solidFill>
                  <a:schemeClr val="hlink"/>
                </a:solidFill>
                <a:latin typeface="Times New Roman" panose="02020603050405020304" pitchFamily="18" charset="0"/>
                <a:ea typeface="楷体_GB2312" pitchFamily="49" charset="-122"/>
              </a:rPr>
              <a:t>△g</a:t>
            </a:r>
            <a:r>
              <a:rPr lang="en-US" altLang="zh-CN" b="1" i="1" baseline="-25000">
                <a:solidFill>
                  <a:schemeClr val="hlink"/>
                </a:solidFill>
                <a:latin typeface="Times New Roman" panose="02020603050405020304" pitchFamily="18" charset="0"/>
                <a:ea typeface="楷体_GB2312" pitchFamily="49" charset="-122"/>
              </a:rPr>
              <a:t>J</a:t>
            </a:r>
            <a:r>
              <a:rPr lang="en-US" altLang="zh-CN" b="1" i="1">
                <a:solidFill>
                  <a:schemeClr val="hlink"/>
                </a:solidFill>
                <a:latin typeface="Times New Roman" panose="02020603050405020304" pitchFamily="18" charset="0"/>
                <a:ea typeface="楷体_GB2312" pitchFamily="49" charset="-122"/>
              </a:rPr>
              <a:t>M</a:t>
            </a:r>
            <a:r>
              <a:rPr lang="en-US" altLang="zh-CN" b="1" i="1" baseline="-25000">
                <a:solidFill>
                  <a:schemeClr val="hlink"/>
                </a:solidFill>
                <a:latin typeface="Times New Roman" panose="02020603050405020304" pitchFamily="18" charset="0"/>
                <a:ea typeface="楷体_GB2312" pitchFamily="49" charset="-122"/>
              </a:rPr>
              <a:t>J</a:t>
            </a:r>
            <a:r>
              <a:rPr lang="en-US" altLang="zh-CN" b="1">
                <a:solidFill>
                  <a:schemeClr val="hlink"/>
                </a:solidFill>
                <a:latin typeface="Times New Roman" panose="02020603050405020304" pitchFamily="18" charset="0"/>
                <a:ea typeface="楷体_GB2312" pitchFamily="49" charset="-122"/>
              </a:rPr>
              <a:t>=4/3</a:t>
            </a:r>
          </a:p>
        </p:txBody>
      </p:sp>
      <mc:AlternateContent xmlns:mc="http://schemas.openxmlformats.org/markup-compatibility/2006" xmlns:a14="http://schemas.microsoft.com/office/drawing/2010/main">
        <mc:Choice Requires="a14">
          <p:sp>
            <p:nvSpPr>
              <p:cNvPr id="3" name="矩形 2"/>
              <p:cNvSpPr/>
              <p:nvPr/>
            </p:nvSpPr>
            <p:spPr>
              <a:xfrm>
                <a:off x="251520" y="5445224"/>
                <a:ext cx="3316549" cy="7945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𝐵</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𝑧</m:t>
                              </m:r>
                            </m:sub>
                          </m:sSub>
                        </m:num>
                        <m:den>
                          <m:r>
                            <a:rPr lang="en-US" altLang="zh-CN" i="1">
                              <a:latin typeface="Cambria Math" panose="02040503050406030204" pitchFamily="18" charset="0"/>
                            </a:rPr>
                            <m:t>𝜕</m:t>
                          </m:r>
                          <m:r>
                            <a:rPr lang="en-US" altLang="zh-CN" i="1">
                              <a:latin typeface="Cambria Math" panose="02040503050406030204" pitchFamily="18" charset="0"/>
                            </a:rPr>
                            <m:t>𝑧</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𝑑𝐷</m:t>
                          </m:r>
                        </m:num>
                        <m:den>
                          <m:r>
                            <a:rPr lang="en-US" altLang="zh-CN" i="1">
                              <a:latin typeface="Cambria Math" panose="02040503050406030204" pitchFamily="18" charset="0"/>
                            </a:rPr>
                            <m:t>3</m:t>
                          </m:r>
                          <m:r>
                            <a:rPr lang="en-US" altLang="zh-CN" i="1">
                              <a:latin typeface="Cambria Math" panose="02040503050406030204" pitchFamily="18" charset="0"/>
                            </a:rPr>
                            <m:t>𝑘𝑇</m:t>
                          </m:r>
                        </m:den>
                      </m:f>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251520" y="5445224"/>
                <a:ext cx="3316549" cy="794576"/>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3851920" y="5373216"/>
                <a:ext cx="4984570" cy="12584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𝐶𝑙</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𝑗𝐶𝑙</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𝑗𝐻</m:t>
                              </m:r>
                            </m:sub>
                          </m:sSub>
                        </m:den>
                      </m:f>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𝐻</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3×2</m:t>
                          </m:r>
                        </m:den>
                      </m:f>
                      <m:r>
                        <a:rPr lang="en-US" altLang="zh-CN" b="0" i="1" smtClean="0">
                          <a:latin typeface="Cambria Math" panose="02040503050406030204" pitchFamily="18" charset="0"/>
                        </a:rPr>
                        <m:t>×0.6</m:t>
                      </m:r>
                      <m:r>
                        <a:rPr lang="en-US" altLang="zh-CN" b="0" i="1" smtClean="0">
                          <a:latin typeface="Cambria Math" panose="02040503050406030204" pitchFamily="18" charset="0"/>
                        </a:rPr>
                        <m:t>𝑐𝑚</m:t>
                      </m:r>
                    </m:oMath>
                  </m:oMathPara>
                </a14:m>
                <a:endParaRPr lang="en-US" altLang="zh-CN"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=0.4</m:t>
                      </m:r>
                      <m:r>
                        <a:rPr lang="en-US" altLang="zh-CN" b="0" i="1" smtClean="0">
                          <a:latin typeface="Cambria Math" panose="02040503050406030204" pitchFamily="18" charset="0"/>
                        </a:rPr>
                        <m:t>𝑐𝑚</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3851920" y="5373216"/>
                <a:ext cx="4984570" cy="1258421"/>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76067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611188" y="1277938"/>
            <a:ext cx="8137525" cy="204152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4-7</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试问波数差为</a:t>
            </a:r>
            <a:r>
              <a:rPr lang="en-US" altLang="zh-CN" b="1">
                <a:latin typeface="Times New Roman" panose="02020603050405020304" pitchFamily="18" charset="0"/>
                <a:ea typeface="楷体_GB2312" pitchFamily="49" charset="-122"/>
              </a:rPr>
              <a:t>29.6cm</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的赖曼系主线双重线，属于何种类氢离子？</a:t>
            </a:r>
          </a:p>
          <a:p>
            <a:pPr algn="l"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赖曼系主线</a:t>
            </a:r>
            <a:r>
              <a:rPr lang="zh-CN" altLang="en-US" b="1">
                <a:ea typeface="楷体_GB2312" pitchFamily="49" charset="-122"/>
              </a:rPr>
              <a:t>双重线   </a:t>
            </a:r>
            <a:r>
              <a:rPr lang="en-US" altLang="zh-CN" b="1">
                <a:latin typeface="Times New Roman" panose="02020603050405020304" pitchFamily="18" charset="0"/>
                <a:ea typeface="楷体_GB2312" pitchFamily="49" charset="-122"/>
              </a:rPr>
              <a:t>2</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P</a:t>
            </a:r>
            <a:r>
              <a:rPr lang="en-US" altLang="zh-CN" b="1" baseline="-25000">
                <a:latin typeface="Times New Roman" panose="02020603050405020304" pitchFamily="18" charset="0"/>
                <a:ea typeface="楷体_GB2312" pitchFamily="49" charset="-122"/>
              </a:rPr>
              <a:t>3/2,1/2 </a:t>
            </a:r>
            <a:r>
              <a:rPr lang="en-US" altLang="zh-CN" b="1"/>
              <a:t>---→</a:t>
            </a:r>
            <a:r>
              <a:rPr lang="en-US" altLang="zh-CN" b="1">
                <a:latin typeface="Times New Roman" panose="02020603050405020304" pitchFamily="18" charset="0"/>
                <a:ea typeface="楷体_GB2312" pitchFamily="49" charset="-122"/>
              </a:rPr>
              <a:t>1</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S</a:t>
            </a:r>
            <a:r>
              <a:rPr lang="en-US" altLang="zh-CN" b="1" baseline="-25000">
                <a:latin typeface="Times New Roman" panose="02020603050405020304" pitchFamily="18" charset="0"/>
                <a:ea typeface="楷体_GB2312" pitchFamily="49" charset="-122"/>
              </a:rPr>
              <a:t>1/2</a:t>
            </a:r>
          </a:p>
          <a:p>
            <a:pPr algn="l" eaLnBrk="1" hangingPunct="1"/>
            <a:r>
              <a:rPr lang="en-US" altLang="zh-CN" b="1" baseline="-25000">
                <a:latin typeface="Times New Roman" panose="02020603050405020304" pitchFamily="18" charset="0"/>
                <a:ea typeface="楷体_GB2312" pitchFamily="49" charset="-122"/>
              </a:rPr>
              <a:t>                                                 </a:t>
            </a:r>
          </a:p>
          <a:p>
            <a:pPr algn="l" eaLnBrk="1" hangingPunct="1"/>
            <a:r>
              <a:rPr lang="en-US" altLang="zh-CN" b="1">
                <a:latin typeface="Times New Roman" panose="02020603050405020304" pitchFamily="18" charset="0"/>
                <a:ea typeface="楷体_GB2312" pitchFamily="49" charset="-122"/>
              </a:rPr>
              <a:t>                                             </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L</a:t>
            </a:r>
            <a:r>
              <a:rPr lang="en-US" altLang="zh-CN" b="1">
                <a:latin typeface="Times New Roman" panose="02020603050405020304" pitchFamily="18" charset="0"/>
                <a:ea typeface="楷体_GB2312" pitchFamily="49" charset="-122"/>
              </a:rPr>
              <a:t>=1          </a:t>
            </a:r>
            <a:r>
              <a:rPr lang="en-US" altLang="zh-CN" b="1" i="1">
                <a:latin typeface="Times New Roman" panose="02020603050405020304" pitchFamily="18" charset="0"/>
              </a:rPr>
              <a:t>n</a:t>
            </a:r>
            <a:r>
              <a:rPr lang="en-US" altLang="zh-CN" b="1">
                <a:latin typeface="Times New Roman" panose="02020603050405020304" pitchFamily="18" charset="0"/>
              </a:rPr>
              <a:t>=1,</a:t>
            </a:r>
            <a:r>
              <a:rPr lang="en-US" altLang="zh-CN" b="1" i="1">
                <a:latin typeface="Times New Roman" panose="02020603050405020304" pitchFamily="18" charset="0"/>
              </a:rPr>
              <a:t>L</a:t>
            </a:r>
            <a:r>
              <a:rPr lang="en-US" altLang="zh-CN" b="1">
                <a:latin typeface="Times New Roman" panose="02020603050405020304" pitchFamily="18" charset="0"/>
              </a:rPr>
              <a:t>=0</a:t>
            </a:r>
            <a:endParaRPr lang="en-US" altLang="zh-CN" b="1">
              <a:latin typeface="Times New Roman" panose="02020603050405020304" pitchFamily="18" charset="0"/>
              <a:ea typeface="楷体_GB2312" pitchFamily="49" charset="-122"/>
            </a:endParaRPr>
          </a:p>
          <a:p>
            <a:pPr algn="l" eaLnBrk="1" hangingPunct="1"/>
            <a:endParaRPr lang="en-US" altLang="zh-CN" b="1" baseline="-25000">
              <a:latin typeface="Times New Roman" panose="02020603050405020304" pitchFamily="18" charset="0"/>
              <a:ea typeface="楷体_GB2312" pitchFamily="49" charset="-122"/>
            </a:endParaRPr>
          </a:p>
        </p:txBody>
      </p:sp>
      <p:graphicFrame>
        <p:nvGraphicFramePr>
          <p:cNvPr id="57347" name="Object 5"/>
          <p:cNvGraphicFramePr>
            <a:graphicFrameLocks noGrp="1" noChangeAspect="1"/>
          </p:cNvGraphicFramePr>
          <p:nvPr>
            <p:ph/>
          </p:nvPr>
        </p:nvGraphicFramePr>
        <p:xfrm>
          <a:off x="1403350" y="3429000"/>
          <a:ext cx="6046788" cy="1608138"/>
        </p:xfrm>
        <a:graphic>
          <a:graphicData uri="http://schemas.openxmlformats.org/presentationml/2006/ole">
            <mc:AlternateContent xmlns:mc="http://schemas.openxmlformats.org/markup-compatibility/2006">
              <mc:Choice xmlns:v="urn:schemas-microsoft-com:vml" Requires="v">
                <p:oleObj spid="_x0000_s73733" name="公式" r:id="rId3" imgW="2387600" imgH="635000" progId="Equation.3">
                  <p:embed/>
                </p:oleObj>
              </mc:Choice>
              <mc:Fallback>
                <p:oleObj name="公式" r:id="rId3" imgW="23876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429000"/>
                        <a:ext cx="6046788"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948652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684213" y="1264077"/>
            <a:ext cx="6968574" cy="830997"/>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CC6600"/>
                </a:solidFill>
                <a:latin typeface="Times New Roman" panose="02020603050405020304" pitchFamily="18" charset="0"/>
                <a:ea typeface="楷体_GB2312" pitchFamily="49" charset="-122"/>
              </a:rPr>
              <a:t>4-8</a:t>
            </a: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试</a:t>
            </a:r>
            <a:r>
              <a:rPr lang="zh-CN" altLang="en-US" b="1" dirty="0" smtClean="0">
                <a:latin typeface="Times New Roman" panose="02020603050405020304" pitchFamily="18" charset="0"/>
                <a:ea typeface="楷体_GB2312" pitchFamily="49" charset="-122"/>
              </a:rPr>
              <a:t>估计</a:t>
            </a:r>
            <a:r>
              <a:rPr lang="zh-CN" altLang="en-US" b="1" dirty="0">
                <a:latin typeface="Times New Roman" panose="02020603050405020304" pitchFamily="18" charset="0"/>
                <a:ea typeface="楷体_GB2312" pitchFamily="49" charset="-122"/>
              </a:rPr>
              <a:t>作用在</a:t>
            </a:r>
            <a:r>
              <a:rPr lang="zh-CN" altLang="en-US" b="1" dirty="0" smtClean="0">
                <a:latin typeface="Times New Roman" panose="02020603050405020304" pitchFamily="18" charset="0"/>
                <a:ea typeface="楷体_GB2312" pitchFamily="49" charset="-122"/>
              </a:rPr>
              <a:t>氢原子</a:t>
            </a:r>
            <a:r>
              <a:rPr lang="en-US" altLang="zh-CN" b="1" dirty="0" smtClean="0">
                <a:latin typeface="Times New Roman" panose="02020603050405020304" pitchFamily="18" charset="0"/>
                <a:ea typeface="楷体_GB2312" pitchFamily="49" charset="-122"/>
              </a:rPr>
              <a:t>2P</a:t>
            </a:r>
            <a:r>
              <a:rPr lang="zh-CN" altLang="en-US" b="1" dirty="0">
                <a:latin typeface="Times New Roman" panose="02020603050405020304" pitchFamily="18" charset="0"/>
                <a:ea typeface="楷体_GB2312" pitchFamily="49" charset="-122"/>
              </a:rPr>
              <a:t>态</a:t>
            </a:r>
            <a:r>
              <a:rPr lang="zh-CN" altLang="en-US" b="1" dirty="0" smtClean="0">
                <a:latin typeface="Times New Roman" panose="02020603050405020304" pitchFamily="18" charset="0"/>
                <a:ea typeface="楷体_GB2312" pitchFamily="49" charset="-122"/>
              </a:rPr>
              <a:t>电子上的</a:t>
            </a:r>
            <a:r>
              <a:rPr lang="zh-CN" altLang="en-US" b="1" dirty="0">
                <a:latin typeface="Times New Roman" panose="02020603050405020304" pitchFamily="18" charset="0"/>
                <a:ea typeface="楷体_GB2312" pitchFamily="49" charset="-122"/>
              </a:rPr>
              <a:t>磁场强度。</a:t>
            </a:r>
          </a:p>
          <a:p>
            <a:pPr algn="l" eaLnBrk="1" hangingPunct="1"/>
            <a:r>
              <a:rPr lang="zh-CN" altLang="en-US" b="1" dirty="0">
                <a:latin typeface="Times New Roman" panose="02020603050405020304" pitchFamily="18" charset="0"/>
                <a:ea typeface="楷体_GB2312" pitchFamily="49" charset="-122"/>
              </a:rPr>
              <a:t>解</a:t>
            </a:r>
            <a:r>
              <a:rPr lang="en-US" altLang="zh-CN" b="1" dirty="0">
                <a:latin typeface="Times New Roman" panose="02020603050405020304" pitchFamily="18" charset="0"/>
                <a:ea typeface="楷体_GB2312" pitchFamily="49" charset="-122"/>
              </a:rPr>
              <a:t>:</a:t>
            </a:r>
            <a:endParaRPr lang="en-US" altLang="zh-CN" dirty="0"/>
          </a:p>
        </p:txBody>
      </p:sp>
      <p:graphicFrame>
        <p:nvGraphicFramePr>
          <p:cNvPr id="58371" name="Object 5"/>
          <p:cNvGraphicFramePr>
            <a:graphicFrameLocks noGrp="1" noChangeAspect="1"/>
          </p:cNvGraphicFramePr>
          <p:nvPr>
            <p:ph sz="half" idx="1"/>
            <p:extLst/>
          </p:nvPr>
        </p:nvGraphicFramePr>
        <p:xfrm>
          <a:off x="1403648" y="1916832"/>
          <a:ext cx="5723436" cy="4104456"/>
        </p:xfrm>
        <a:graphic>
          <a:graphicData uri="http://schemas.openxmlformats.org/presentationml/2006/ole">
            <mc:AlternateContent xmlns:mc="http://schemas.openxmlformats.org/markup-compatibility/2006">
              <mc:Choice xmlns:v="urn:schemas-microsoft-com:vml" Requires="v">
                <p:oleObj spid="_x0000_s74757" name="公式" r:id="rId3" imgW="3187700" imgH="2286000" progId="Equation.3">
                  <p:embed/>
                </p:oleObj>
              </mc:Choice>
              <mc:Fallback>
                <p:oleObj name="公式" r:id="rId3" imgW="3187700" imgH="2286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916832"/>
                        <a:ext cx="5723436" cy="4104456"/>
                      </a:xfrm>
                      <a:prstGeom prst="rect">
                        <a:avLst/>
                      </a:prstGeom>
                      <a:solidFill>
                        <a:srgbClr val="CC99FF"/>
                      </a:solidFill>
                      <a:ln>
                        <a:noFill/>
                      </a:ln>
                      <a:effectLst/>
                      <a:extLst/>
                    </p:spPr>
                  </p:pic>
                </p:oleObj>
              </mc:Fallback>
            </mc:AlternateContent>
          </a:graphicData>
        </a:graphic>
      </p:graphicFrame>
    </p:spTree>
    <p:extLst>
      <p:ext uri="{BB962C8B-B14F-4D97-AF65-F5344CB8AC3E}">
        <p14:creationId xmlns:p14="http://schemas.microsoft.com/office/powerpoint/2010/main" val="26841482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467544" y="764704"/>
            <a:ext cx="8159750" cy="19177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4-10</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锌原子光谱线</a:t>
            </a:r>
            <a:r>
              <a:rPr lang="en-US" altLang="zh-CN" b="1">
                <a:latin typeface="Times New Roman" panose="02020603050405020304" pitchFamily="18" charset="0"/>
                <a:ea typeface="楷体_GB2312" pitchFamily="49" charset="-122"/>
              </a:rPr>
              <a:t>(</a:t>
            </a:r>
            <a:r>
              <a:rPr lang="en-US" altLang="zh-CN" b="1" baseline="30000">
                <a:latin typeface="Times New Roman" panose="02020603050405020304" pitchFamily="18" charset="0"/>
                <a:ea typeface="楷体_GB2312" pitchFamily="49" charset="-122"/>
              </a:rPr>
              <a:t>3</a:t>
            </a:r>
            <a:r>
              <a:rPr lang="en-US" altLang="zh-CN" b="1">
                <a:latin typeface="Times New Roman" panose="02020603050405020304" pitchFamily="18" charset="0"/>
                <a:ea typeface="楷体_GB2312" pitchFamily="49" charset="-122"/>
              </a:rPr>
              <a:t>S</a:t>
            </a:r>
            <a:r>
              <a:rPr lang="en-US" altLang="zh-CN" b="1" baseline="-25000">
                <a:latin typeface="Times New Roman" panose="02020603050405020304" pitchFamily="18" charset="0"/>
                <a:ea typeface="楷体_GB2312" pitchFamily="49" charset="-122"/>
              </a:rPr>
              <a:t>1</a:t>
            </a:r>
            <a:r>
              <a:rPr lang="en-US" altLang="zh-CN" b="1">
                <a:latin typeface="Times New Roman" panose="02020603050405020304" pitchFamily="18" charset="0"/>
                <a:ea typeface="楷体_GB2312" pitchFamily="49" charset="-122"/>
              </a:rPr>
              <a:t>→</a:t>
            </a:r>
            <a:r>
              <a:rPr lang="en-US" altLang="zh-CN" b="1" baseline="30000">
                <a:latin typeface="Times New Roman" panose="02020603050405020304" pitchFamily="18" charset="0"/>
                <a:ea typeface="楷体_GB2312" pitchFamily="49" charset="-122"/>
              </a:rPr>
              <a:t>3</a:t>
            </a:r>
            <a:r>
              <a:rPr lang="en-US" altLang="zh-CN" b="1">
                <a:latin typeface="Times New Roman" panose="02020603050405020304" pitchFamily="18" charset="0"/>
                <a:ea typeface="楷体_GB2312" pitchFamily="49" charset="-122"/>
              </a:rPr>
              <a:t>P</a:t>
            </a:r>
            <a:r>
              <a:rPr lang="en-US" altLang="zh-CN" b="1" baseline="-25000">
                <a:latin typeface="Times New Roman" panose="02020603050405020304" pitchFamily="18" charset="0"/>
                <a:ea typeface="楷体_GB2312" pitchFamily="49" charset="-122"/>
              </a:rPr>
              <a:t>0</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在</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为</a:t>
            </a:r>
            <a:r>
              <a:rPr lang="en-US" altLang="zh-CN" b="1">
                <a:latin typeface="Times New Roman" panose="02020603050405020304" pitchFamily="18" charset="0"/>
                <a:ea typeface="楷体_GB2312" pitchFamily="49" charset="-122"/>
              </a:rPr>
              <a:t>1.00T</a:t>
            </a:r>
            <a:r>
              <a:rPr lang="zh-CN" altLang="en-US" b="1">
                <a:latin typeface="Times New Roman" panose="02020603050405020304" pitchFamily="18" charset="0"/>
                <a:ea typeface="楷体_GB2312" pitchFamily="49" charset="-122"/>
              </a:rPr>
              <a:t>的磁场中发生塞曼分裂，试问：从垂直于磁场方向观察，原谱线分裂为几条？相邻两谱线的波数差等于多少？是否属于正常塞曼效应？并请画出相应的能级跃迁图。</a:t>
            </a:r>
          </a:p>
          <a:p>
            <a:pPr algn="l" eaLnBrk="1" hangingPunct="1"/>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 </a:t>
            </a:r>
          </a:p>
        </p:txBody>
      </p:sp>
      <p:graphicFrame>
        <p:nvGraphicFramePr>
          <p:cNvPr id="347333" name="Group 197"/>
          <p:cNvGraphicFramePr>
            <a:graphicFrameLocks noGrp="1"/>
          </p:cNvGraphicFramePr>
          <p:nvPr>
            <p:ph/>
            <p:extLst/>
          </p:nvPr>
        </p:nvGraphicFramePr>
        <p:xfrm>
          <a:off x="1283519" y="2458567"/>
          <a:ext cx="3455988" cy="1097202"/>
        </p:xfrm>
        <a:graphic>
          <a:graphicData uri="http://schemas.openxmlformats.org/drawingml/2006/table">
            <a:tbl>
              <a:tblPr/>
              <a:tblGrid>
                <a:gridCol w="484188"/>
                <a:gridCol w="331787"/>
                <a:gridCol w="328613"/>
                <a:gridCol w="325437"/>
                <a:gridCol w="488950"/>
                <a:gridCol w="752475"/>
                <a:gridCol w="744538"/>
              </a:tblGrid>
              <a:tr h="365654">
                <a:tc>
                  <a:txBody>
                    <a:bodyPr/>
                    <a:lstStyle>
                      <a:lvl1pPr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L</a:t>
                      </a:r>
                      <a:endPar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J</a:t>
                      </a:r>
                      <a:endPar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1800" b="1" i="1" u="none" strike="noStrike" cap="none" normalizeH="0" baseline="-30000" smtClean="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J</a:t>
                      </a:r>
                      <a:endPar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1" lang="en-US" altLang="zh-CN" sz="1800" b="1" i="1" u="none" strike="noStrike" cap="none" normalizeH="0" baseline="-30000" smtClean="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J</a:t>
                      </a:r>
                      <a:endPar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1" lang="en-US" altLang="zh-CN" sz="1800" b="1" i="1" u="none" strike="noStrike" cap="none" normalizeH="0" baseline="-30000" smtClean="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1800" b="1" i="1" u="none" strike="noStrike" cap="none" normalizeH="0" baseline="-30000" smtClean="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J</a:t>
                      </a:r>
                      <a:endParaRPr kumimoji="1" lang="en-US" altLang="zh-CN" sz="1800" b="1" i="1"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30000" smtClean="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18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1" lang="en-US" altLang="zh-CN" sz="1800" b="1" i="0" u="none" strike="noStrike" cap="none" normalizeH="0" baseline="-30000" smtClean="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T="45707" marB="4570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0,±2</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30000" smtClean="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18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1800" b="1" i="0" u="none" strike="noStrike" cap="none" normalizeH="0" baseline="-30000" smtClean="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8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T="45707" marB="4570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1800" b="1" i="0" u="none" strike="noStrike" cap="none" normalizeH="0" baseline="0" smtClean="0">
                        <a:ln>
                          <a:noFill/>
                        </a:ln>
                        <a:solidFill>
                          <a:srgbClr val="993366"/>
                        </a:solidFill>
                        <a:effectLst/>
                        <a:latin typeface="Times New Roman" panose="02020603050405020304" pitchFamily="18" charset="0"/>
                        <a:ea typeface="宋体" panose="02010600030101010101" pitchFamily="2" charset="-122"/>
                      </a:endParaRPr>
                    </a:p>
                  </a:txBody>
                  <a:tcPr marT="45707" marB="4570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347279" name="Group 143"/>
          <p:cNvGrpSpPr>
            <a:grpSpLocks noChangeAspect="1"/>
          </p:cNvGrpSpPr>
          <p:nvPr/>
        </p:nvGrpSpPr>
        <p:grpSpPr bwMode="auto">
          <a:xfrm>
            <a:off x="634232" y="3682529"/>
            <a:ext cx="4718050" cy="1258888"/>
            <a:chOff x="1958" y="12499"/>
            <a:chExt cx="4869" cy="1302"/>
          </a:xfrm>
        </p:grpSpPr>
        <p:graphicFrame>
          <p:nvGraphicFramePr>
            <p:cNvPr id="60487" name="Object 144"/>
            <p:cNvGraphicFramePr>
              <a:graphicFrameLocks noChangeAspect="1"/>
            </p:cNvGraphicFramePr>
            <p:nvPr/>
          </p:nvGraphicFramePr>
          <p:xfrm>
            <a:off x="2484" y="12499"/>
            <a:ext cx="823" cy="360"/>
          </p:xfrm>
          <a:graphic>
            <a:graphicData uri="http://schemas.openxmlformats.org/presentationml/2006/ole">
              <mc:AlternateContent xmlns:mc="http://schemas.openxmlformats.org/markup-compatibility/2006">
                <mc:Choice xmlns:v="urn:schemas-microsoft-com:vml" Requires="v">
                  <p:oleObj spid="_x0000_s75850" name="公式" r:id="rId3" imgW="508000" imgH="228600" progId="Equation.3">
                    <p:embed/>
                  </p:oleObj>
                </mc:Choice>
                <mc:Fallback>
                  <p:oleObj name="公式" r:id="rId3" imgW="508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 y="12499"/>
                          <a:ext cx="82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88" name="Object 145"/>
            <p:cNvGraphicFramePr>
              <a:graphicFrameLocks noChangeAspect="1"/>
            </p:cNvGraphicFramePr>
            <p:nvPr/>
          </p:nvGraphicFramePr>
          <p:xfrm>
            <a:off x="2514" y="13047"/>
            <a:ext cx="782" cy="360"/>
          </p:xfrm>
          <a:graphic>
            <a:graphicData uri="http://schemas.openxmlformats.org/presentationml/2006/ole">
              <mc:AlternateContent xmlns:mc="http://schemas.openxmlformats.org/markup-compatibility/2006">
                <mc:Choice xmlns:v="urn:schemas-microsoft-com:vml" Requires="v">
                  <p:oleObj spid="_x0000_s75851" name="公式" r:id="rId5" imgW="482391" imgH="228501" progId="Equation.3">
                    <p:embed/>
                  </p:oleObj>
                </mc:Choice>
                <mc:Fallback>
                  <p:oleObj name="公式" r:id="rId5" imgW="482391"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 y="13047"/>
                          <a:ext cx="7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89" name="Object 146"/>
            <p:cNvGraphicFramePr>
              <a:graphicFrameLocks noChangeAspect="1"/>
            </p:cNvGraphicFramePr>
            <p:nvPr/>
          </p:nvGraphicFramePr>
          <p:xfrm>
            <a:off x="4268" y="12621"/>
            <a:ext cx="206" cy="257"/>
          </p:xfrm>
          <a:graphic>
            <a:graphicData uri="http://schemas.openxmlformats.org/presentationml/2006/ole">
              <mc:AlternateContent xmlns:mc="http://schemas.openxmlformats.org/markup-compatibility/2006">
                <mc:Choice xmlns:v="urn:schemas-microsoft-com:vml" Requires="v">
                  <p:oleObj spid="_x0000_s75852" name="公式" r:id="rId7" imgW="126780" imgH="164814" progId="Equation.3">
                    <p:embed/>
                  </p:oleObj>
                </mc:Choice>
                <mc:Fallback>
                  <p:oleObj name="公式" r:id="rId7"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8" y="12621"/>
                          <a:ext cx="20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90" name="Object 147"/>
            <p:cNvGraphicFramePr>
              <a:graphicFrameLocks noChangeAspect="1"/>
            </p:cNvGraphicFramePr>
            <p:nvPr/>
          </p:nvGraphicFramePr>
          <p:xfrm>
            <a:off x="5172" y="12605"/>
            <a:ext cx="206" cy="276"/>
          </p:xfrm>
          <a:graphic>
            <a:graphicData uri="http://schemas.openxmlformats.org/presentationml/2006/ole">
              <mc:AlternateContent xmlns:mc="http://schemas.openxmlformats.org/markup-compatibility/2006">
                <mc:Choice xmlns:v="urn:schemas-microsoft-com:vml" Requires="v">
                  <p:oleObj spid="_x0000_s75853" name="公式" r:id="rId9" imgW="126725" imgH="177415" progId="Equation.3">
                    <p:embed/>
                  </p:oleObj>
                </mc:Choice>
                <mc:Fallback>
                  <p:oleObj name="公式" r:id="rId9" imgW="126725" imgH="17741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2" y="12605"/>
                          <a:ext cx="20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91" name="Object 148"/>
            <p:cNvGraphicFramePr>
              <a:graphicFrameLocks noChangeAspect="1"/>
            </p:cNvGraphicFramePr>
            <p:nvPr/>
          </p:nvGraphicFramePr>
          <p:xfrm>
            <a:off x="5927" y="12621"/>
            <a:ext cx="371" cy="257"/>
          </p:xfrm>
          <a:graphic>
            <a:graphicData uri="http://schemas.openxmlformats.org/presentationml/2006/ole">
              <mc:AlternateContent xmlns:mc="http://schemas.openxmlformats.org/markup-compatibility/2006">
                <mc:Choice xmlns:v="urn:schemas-microsoft-com:vml" Requires="v">
                  <p:oleObj spid="_x0000_s75854" name="公式" r:id="rId11" imgW="228501" imgH="165028" progId="Equation.3">
                    <p:embed/>
                  </p:oleObj>
                </mc:Choice>
                <mc:Fallback>
                  <p:oleObj name="公式" r:id="rId11" imgW="228501" imgH="16502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27" y="12621"/>
                          <a:ext cx="37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92" name="Object 149"/>
            <p:cNvGraphicFramePr>
              <a:graphicFrameLocks noChangeAspect="1"/>
            </p:cNvGraphicFramePr>
            <p:nvPr/>
          </p:nvGraphicFramePr>
          <p:xfrm>
            <a:off x="5172" y="13125"/>
            <a:ext cx="206" cy="276"/>
          </p:xfrm>
          <a:graphic>
            <a:graphicData uri="http://schemas.openxmlformats.org/presentationml/2006/ole">
              <mc:AlternateContent xmlns:mc="http://schemas.openxmlformats.org/markup-compatibility/2006">
                <mc:Choice xmlns:v="urn:schemas-microsoft-com:vml" Requires="v">
                  <p:oleObj spid="_x0000_s75855" name="公式" r:id="rId13" imgW="126725" imgH="177415" progId="Equation.3">
                    <p:embed/>
                  </p:oleObj>
                </mc:Choice>
                <mc:Fallback>
                  <p:oleObj name="公式" r:id="rId13" imgW="126725" imgH="1774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72" y="13125"/>
                          <a:ext cx="20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93" name="Line 150"/>
            <p:cNvSpPr>
              <a:spLocks noChangeAspect="1" noChangeShapeType="1"/>
            </p:cNvSpPr>
            <p:nvPr/>
          </p:nvSpPr>
          <p:spPr bwMode="auto">
            <a:xfrm>
              <a:off x="5264" y="12904"/>
              <a:ext cx="0" cy="227"/>
            </a:xfrm>
            <a:prstGeom prst="line">
              <a:avLst/>
            </a:prstGeom>
            <a:noFill/>
            <a:ln w="9525">
              <a:solidFill>
                <a:srgbClr val="FF0000"/>
              </a:solidFill>
              <a:round/>
              <a:headE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0494" name="Line 151"/>
            <p:cNvSpPr>
              <a:spLocks noChangeAspect="1" noChangeShapeType="1"/>
            </p:cNvSpPr>
            <p:nvPr/>
          </p:nvSpPr>
          <p:spPr bwMode="auto">
            <a:xfrm>
              <a:off x="4478" y="12813"/>
              <a:ext cx="652" cy="39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5" name="Line 152"/>
            <p:cNvSpPr>
              <a:spLocks noChangeAspect="1" noChangeShapeType="1"/>
            </p:cNvSpPr>
            <p:nvPr/>
          </p:nvSpPr>
          <p:spPr bwMode="auto">
            <a:xfrm flipH="1">
              <a:off x="5381" y="12813"/>
              <a:ext cx="652" cy="39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6" name="Line 153"/>
            <p:cNvSpPr>
              <a:spLocks noChangeAspect="1" noChangeShapeType="1"/>
            </p:cNvSpPr>
            <p:nvPr/>
          </p:nvSpPr>
          <p:spPr bwMode="auto">
            <a:xfrm flipV="1">
              <a:off x="1958" y="13401"/>
              <a:ext cx="4869"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0497" name="Object 154"/>
            <p:cNvGraphicFramePr>
              <a:graphicFrameLocks noChangeAspect="1"/>
            </p:cNvGraphicFramePr>
            <p:nvPr/>
          </p:nvGraphicFramePr>
          <p:xfrm>
            <a:off x="2137" y="13441"/>
            <a:ext cx="1450" cy="360"/>
          </p:xfrm>
          <a:graphic>
            <a:graphicData uri="http://schemas.openxmlformats.org/presentationml/2006/ole">
              <mc:AlternateContent xmlns:mc="http://schemas.openxmlformats.org/markup-compatibility/2006">
                <mc:Choice xmlns:v="urn:schemas-microsoft-com:vml" Requires="v">
                  <p:oleObj spid="_x0000_s75856" name="公式" r:id="rId15" imgW="1091726" imgH="228501" progId="Equation.3">
                    <p:embed/>
                  </p:oleObj>
                </mc:Choice>
                <mc:Fallback>
                  <p:oleObj name="公式" r:id="rId15" imgW="1091726"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7" y="13441"/>
                          <a:ext cx="145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98" name="Object 155"/>
            <p:cNvGraphicFramePr>
              <a:graphicFrameLocks noChangeAspect="1"/>
            </p:cNvGraphicFramePr>
            <p:nvPr/>
          </p:nvGraphicFramePr>
          <p:xfrm>
            <a:off x="4137" y="13450"/>
            <a:ext cx="350" cy="320"/>
          </p:xfrm>
          <a:graphic>
            <a:graphicData uri="http://schemas.openxmlformats.org/presentationml/2006/ole">
              <mc:AlternateContent xmlns:mc="http://schemas.openxmlformats.org/markup-compatibility/2006">
                <mc:Choice xmlns:v="urn:schemas-microsoft-com:vml" Requires="v">
                  <p:oleObj spid="_x0000_s75857" name="公式" r:id="rId17" imgW="203024" imgH="203024" progId="Equation.3">
                    <p:embed/>
                  </p:oleObj>
                </mc:Choice>
                <mc:Fallback>
                  <p:oleObj name="公式" r:id="rId17" imgW="203024" imgH="20302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7" y="13450"/>
                          <a:ext cx="35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99" name="Object 156"/>
            <p:cNvGraphicFramePr>
              <a:graphicFrameLocks noChangeAspect="1"/>
            </p:cNvGraphicFramePr>
            <p:nvPr/>
          </p:nvGraphicFramePr>
          <p:xfrm>
            <a:off x="5181" y="13414"/>
            <a:ext cx="247" cy="300"/>
          </p:xfrm>
          <a:graphic>
            <a:graphicData uri="http://schemas.openxmlformats.org/presentationml/2006/ole">
              <mc:AlternateContent xmlns:mc="http://schemas.openxmlformats.org/markup-compatibility/2006">
                <mc:Choice xmlns:v="urn:schemas-microsoft-com:vml" Requires="v">
                  <p:oleObj spid="_x0000_s75858" name="公式" r:id="rId19" imgW="152334" imgH="190417" progId="Equation.3">
                    <p:embed/>
                  </p:oleObj>
                </mc:Choice>
                <mc:Fallback>
                  <p:oleObj name="公式" r:id="rId19" imgW="152334" imgH="1904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81" y="13414"/>
                          <a:ext cx="24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500" name="Object 157"/>
            <p:cNvGraphicFramePr>
              <a:graphicFrameLocks noChangeAspect="1"/>
            </p:cNvGraphicFramePr>
            <p:nvPr/>
          </p:nvGraphicFramePr>
          <p:xfrm>
            <a:off x="5921" y="13437"/>
            <a:ext cx="906" cy="340"/>
          </p:xfrm>
          <a:graphic>
            <a:graphicData uri="http://schemas.openxmlformats.org/presentationml/2006/ole">
              <mc:AlternateContent xmlns:mc="http://schemas.openxmlformats.org/markup-compatibility/2006">
                <mc:Choice xmlns:v="urn:schemas-microsoft-com:vml" Requires="v">
                  <p:oleObj spid="_x0000_s75859" name="公式" r:id="rId21" imgW="558558" imgH="215806" progId="Equation.3">
                    <p:embed/>
                  </p:oleObj>
                </mc:Choice>
                <mc:Fallback>
                  <p:oleObj name="公式" r:id="rId21" imgW="558558" imgH="215806"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21" y="13437"/>
                          <a:ext cx="90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47294" name="Object 158"/>
          <p:cNvGraphicFramePr>
            <a:graphicFrameLocks noChangeAspect="1"/>
          </p:cNvGraphicFramePr>
          <p:nvPr>
            <p:extLst/>
          </p:nvPr>
        </p:nvGraphicFramePr>
        <p:xfrm>
          <a:off x="491357" y="5050954"/>
          <a:ext cx="5616575" cy="711200"/>
        </p:xfrm>
        <a:graphic>
          <a:graphicData uri="http://schemas.openxmlformats.org/presentationml/2006/ole">
            <mc:AlternateContent xmlns:mc="http://schemas.openxmlformats.org/markup-compatibility/2006">
              <mc:Choice xmlns:v="urn:schemas-microsoft-com:vml" Requires="v">
                <p:oleObj spid="_x0000_s75860" name="公式" r:id="rId23" imgW="3314700" imgH="419100" progId="Equation.3">
                  <p:embed/>
                </p:oleObj>
              </mc:Choice>
              <mc:Fallback>
                <p:oleObj name="公式" r:id="rId23" imgW="3314700" imgH="4191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1357" y="5050954"/>
                        <a:ext cx="5616575" cy="711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7299" name="Group 163"/>
          <p:cNvGrpSpPr>
            <a:grpSpLocks/>
          </p:cNvGrpSpPr>
          <p:nvPr/>
        </p:nvGrpSpPr>
        <p:grpSpPr bwMode="auto">
          <a:xfrm>
            <a:off x="5674544" y="2314104"/>
            <a:ext cx="2879725" cy="2665413"/>
            <a:chOff x="8064" y="11889"/>
            <a:chExt cx="2543" cy="2479"/>
          </a:xfrm>
        </p:grpSpPr>
        <p:grpSp>
          <p:nvGrpSpPr>
            <p:cNvPr id="60458" name="Group 164"/>
            <p:cNvGrpSpPr>
              <a:grpSpLocks/>
            </p:cNvGrpSpPr>
            <p:nvPr/>
          </p:nvGrpSpPr>
          <p:grpSpPr bwMode="auto">
            <a:xfrm>
              <a:off x="8087" y="12014"/>
              <a:ext cx="1687" cy="2050"/>
              <a:chOff x="7254" y="12014"/>
              <a:chExt cx="2520" cy="2050"/>
            </a:xfrm>
          </p:grpSpPr>
          <p:sp>
            <p:nvSpPr>
              <p:cNvPr id="60474" name="Line 165"/>
              <p:cNvSpPr>
                <a:spLocks noChangeShapeType="1"/>
              </p:cNvSpPr>
              <p:nvPr/>
            </p:nvSpPr>
            <p:spPr bwMode="auto">
              <a:xfrm>
                <a:off x="8154" y="12020"/>
                <a:ext cx="162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5" name="Line 166"/>
              <p:cNvSpPr>
                <a:spLocks noChangeShapeType="1"/>
              </p:cNvSpPr>
              <p:nvPr/>
            </p:nvSpPr>
            <p:spPr bwMode="auto">
              <a:xfrm>
                <a:off x="8154" y="12248"/>
                <a:ext cx="162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6" name="Line 167"/>
              <p:cNvSpPr>
                <a:spLocks noChangeShapeType="1"/>
              </p:cNvSpPr>
              <p:nvPr/>
            </p:nvSpPr>
            <p:spPr bwMode="auto">
              <a:xfrm>
                <a:off x="8154" y="1248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7" name="Line 168"/>
              <p:cNvSpPr>
                <a:spLocks noChangeShapeType="1"/>
              </p:cNvSpPr>
              <p:nvPr/>
            </p:nvSpPr>
            <p:spPr bwMode="auto">
              <a:xfrm>
                <a:off x="8154" y="14048"/>
                <a:ext cx="162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8" name="Line 169"/>
              <p:cNvSpPr>
                <a:spLocks noChangeShapeType="1"/>
              </p:cNvSpPr>
              <p:nvPr/>
            </p:nvSpPr>
            <p:spPr bwMode="auto">
              <a:xfrm>
                <a:off x="7254" y="12248"/>
                <a:ext cx="72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9" name="Line 170"/>
              <p:cNvSpPr>
                <a:spLocks noChangeShapeType="1"/>
              </p:cNvSpPr>
              <p:nvPr/>
            </p:nvSpPr>
            <p:spPr bwMode="auto">
              <a:xfrm>
                <a:off x="7254" y="14045"/>
                <a:ext cx="72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0" name="Line 171"/>
              <p:cNvSpPr>
                <a:spLocks noChangeShapeType="1"/>
              </p:cNvSpPr>
              <p:nvPr/>
            </p:nvSpPr>
            <p:spPr bwMode="auto">
              <a:xfrm>
                <a:off x="8449" y="12020"/>
                <a:ext cx="0" cy="2028"/>
              </a:xfrm>
              <a:prstGeom prst="line">
                <a:avLst/>
              </a:prstGeom>
              <a:noFill/>
              <a:ln w="25400">
                <a:solidFill>
                  <a:srgbClr val="9900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81" name="Line 172"/>
              <p:cNvSpPr>
                <a:spLocks noChangeShapeType="1"/>
              </p:cNvSpPr>
              <p:nvPr/>
            </p:nvSpPr>
            <p:spPr bwMode="auto">
              <a:xfrm>
                <a:off x="8952" y="12260"/>
                <a:ext cx="0" cy="1788"/>
              </a:xfrm>
              <a:prstGeom prst="line">
                <a:avLst/>
              </a:prstGeom>
              <a:noFill/>
              <a:ln w="25400">
                <a:solidFill>
                  <a:srgbClr val="9900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82" name="Line 173"/>
              <p:cNvSpPr>
                <a:spLocks noChangeShapeType="1"/>
              </p:cNvSpPr>
              <p:nvPr/>
            </p:nvSpPr>
            <p:spPr bwMode="auto">
              <a:xfrm>
                <a:off x="9466" y="12488"/>
                <a:ext cx="0" cy="1576"/>
              </a:xfrm>
              <a:prstGeom prst="line">
                <a:avLst/>
              </a:prstGeom>
              <a:noFill/>
              <a:ln w="25400">
                <a:solidFill>
                  <a:srgbClr val="9900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83" name="Line 174"/>
              <p:cNvSpPr>
                <a:spLocks noChangeShapeType="1"/>
              </p:cNvSpPr>
              <p:nvPr/>
            </p:nvSpPr>
            <p:spPr bwMode="auto">
              <a:xfrm>
                <a:off x="7974" y="12248"/>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4" name="Line 175"/>
              <p:cNvSpPr>
                <a:spLocks noChangeShapeType="1"/>
              </p:cNvSpPr>
              <p:nvPr/>
            </p:nvSpPr>
            <p:spPr bwMode="auto">
              <a:xfrm flipV="1">
                <a:off x="8000" y="12014"/>
                <a:ext cx="142" cy="22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5" name="Line 176"/>
              <p:cNvSpPr>
                <a:spLocks noChangeShapeType="1"/>
              </p:cNvSpPr>
              <p:nvPr/>
            </p:nvSpPr>
            <p:spPr bwMode="auto">
              <a:xfrm>
                <a:off x="7974" y="12248"/>
                <a:ext cx="142" cy="22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6" name="Line 177"/>
              <p:cNvSpPr>
                <a:spLocks noChangeShapeType="1"/>
              </p:cNvSpPr>
              <p:nvPr/>
            </p:nvSpPr>
            <p:spPr bwMode="auto">
              <a:xfrm>
                <a:off x="7948" y="14045"/>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59" name="Text Box 178"/>
            <p:cNvSpPr txBox="1">
              <a:spLocks noChangeArrowheads="1"/>
            </p:cNvSpPr>
            <p:nvPr/>
          </p:nvSpPr>
          <p:spPr bwMode="auto">
            <a:xfrm>
              <a:off x="8064" y="11890"/>
              <a:ext cx="74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2000" b="1" baseline="30000">
                  <a:latin typeface="Times New Roman" panose="02020603050405020304" pitchFamily="18" charset="0"/>
                </a:rPr>
                <a:t>3</a:t>
              </a:r>
              <a:r>
                <a:rPr lang="en-US" altLang="zh-CN" sz="2000" b="1">
                  <a:latin typeface="Times New Roman" panose="02020603050405020304" pitchFamily="18" charset="0"/>
                </a:rPr>
                <a:t>S</a:t>
              </a:r>
              <a:r>
                <a:rPr lang="en-US" altLang="zh-CN" sz="2000" b="1" baseline="-25000">
                  <a:latin typeface="Times New Roman" panose="02020603050405020304" pitchFamily="18" charset="0"/>
                </a:rPr>
                <a:t>1</a:t>
              </a:r>
              <a:endParaRPr lang="en-US" altLang="zh-CN" sz="2000" b="1"/>
            </a:p>
          </p:txBody>
        </p:sp>
        <p:sp>
          <p:nvSpPr>
            <p:cNvPr id="60460" name="Text Box 179"/>
            <p:cNvSpPr txBox="1">
              <a:spLocks noChangeArrowheads="1"/>
            </p:cNvSpPr>
            <p:nvPr/>
          </p:nvSpPr>
          <p:spPr bwMode="auto">
            <a:xfrm>
              <a:off x="8087" y="1364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2000" b="1" baseline="30000">
                  <a:latin typeface="Times New Roman" panose="02020603050405020304" pitchFamily="18" charset="0"/>
                </a:rPr>
                <a:t>3</a:t>
              </a:r>
              <a:r>
                <a:rPr lang="en-US" altLang="zh-CN" sz="2000" b="1">
                  <a:latin typeface="Times New Roman" panose="02020603050405020304" pitchFamily="18" charset="0"/>
                </a:rPr>
                <a:t>P</a:t>
              </a:r>
              <a:r>
                <a:rPr lang="en-US" altLang="zh-CN" sz="2000" b="1" baseline="-25000">
                  <a:latin typeface="Times New Roman" panose="02020603050405020304" pitchFamily="18" charset="0"/>
                </a:rPr>
                <a:t>0</a:t>
              </a:r>
              <a:endParaRPr lang="en-US" altLang="zh-CN" sz="2000" b="1"/>
            </a:p>
          </p:txBody>
        </p:sp>
        <p:graphicFrame>
          <p:nvGraphicFramePr>
            <p:cNvPr id="60461" name="Object 180"/>
            <p:cNvGraphicFramePr>
              <a:graphicFrameLocks/>
            </p:cNvGraphicFramePr>
            <p:nvPr/>
          </p:nvGraphicFramePr>
          <p:xfrm>
            <a:off x="9812" y="14090"/>
            <a:ext cx="262" cy="278"/>
          </p:xfrm>
          <a:graphic>
            <a:graphicData uri="http://schemas.openxmlformats.org/presentationml/2006/ole">
              <mc:AlternateContent xmlns:mc="http://schemas.openxmlformats.org/markup-compatibility/2006">
                <mc:Choice xmlns:v="urn:schemas-microsoft-com:vml" Requires="v">
                  <p:oleObj spid="_x0000_s75861" name="公式" r:id="rId25" imgW="253890" imgH="228501" progId="Equation.3">
                    <p:embed/>
                  </p:oleObj>
                </mc:Choice>
                <mc:Fallback>
                  <p:oleObj name="公式" r:id="rId25" imgW="253890" imgH="228501"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812" y="14090"/>
                          <a:ext cx="26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62" name="Object 181"/>
            <p:cNvGraphicFramePr>
              <a:graphicFrameLocks noChangeAspect="1"/>
            </p:cNvGraphicFramePr>
            <p:nvPr/>
          </p:nvGraphicFramePr>
          <p:xfrm>
            <a:off x="9920" y="11890"/>
            <a:ext cx="104" cy="199"/>
          </p:xfrm>
          <a:graphic>
            <a:graphicData uri="http://schemas.openxmlformats.org/presentationml/2006/ole">
              <mc:AlternateContent xmlns:mc="http://schemas.openxmlformats.org/markup-compatibility/2006">
                <mc:Choice xmlns:v="urn:schemas-microsoft-com:vml" Requires="v">
                  <p:oleObj spid="_x0000_s75862" name="公式" r:id="rId27" imgW="88707" imgH="164742" progId="Equation.3">
                    <p:embed/>
                  </p:oleObj>
                </mc:Choice>
                <mc:Fallback>
                  <p:oleObj name="公式" r:id="rId27" imgW="88707" imgH="164742"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920" y="11890"/>
                          <a:ext cx="10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63" name="Object 182"/>
            <p:cNvGraphicFramePr>
              <a:graphicFrameLocks noChangeAspect="1"/>
            </p:cNvGraphicFramePr>
            <p:nvPr/>
          </p:nvGraphicFramePr>
          <p:xfrm>
            <a:off x="9920" y="12130"/>
            <a:ext cx="150" cy="213"/>
          </p:xfrm>
          <a:graphic>
            <a:graphicData uri="http://schemas.openxmlformats.org/presentationml/2006/ole">
              <mc:AlternateContent xmlns:mc="http://schemas.openxmlformats.org/markup-compatibility/2006">
                <mc:Choice xmlns:v="urn:schemas-microsoft-com:vml" Requires="v">
                  <p:oleObj spid="_x0000_s75863" name="公式" r:id="rId29" imgW="126725" imgH="177415" progId="Equation.3">
                    <p:embed/>
                  </p:oleObj>
                </mc:Choice>
                <mc:Fallback>
                  <p:oleObj name="公式" r:id="rId29" imgW="126725" imgH="177415"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920" y="12130"/>
                          <a:ext cx="1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64" name="Object 183"/>
            <p:cNvGraphicFramePr>
              <a:graphicFrameLocks noChangeAspect="1"/>
            </p:cNvGraphicFramePr>
            <p:nvPr/>
          </p:nvGraphicFramePr>
          <p:xfrm>
            <a:off x="9804" y="12361"/>
            <a:ext cx="239" cy="199"/>
          </p:xfrm>
          <a:graphic>
            <a:graphicData uri="http://schemas.openxmlformats.org/presentationml/2006/ole">
              <mc:AlternateContent xmlns:mc="http://schemas.openxmlformats.org/markup-compatibility/2006">
                <mc:Choice xmlns:v="urn:schemas-microsoft-com:vml" Requires="v">
                  <p:oleObj spid="_x0000_s75864" name="公式" r:id="rId31" imgW="203024" imgH="164957" progId="Equation.3">
                    <p:embed/>
                  </p:oleObj>
                </mc:Choice>
                <mc:Fallback>
                  <p:oleObj name="公式" r:id="rId31" imgW="203024" imgH="16495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804" y="12361"/>
                          <a:ext cx="23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65" name="Object 184"/>
            <p:cNvGraphicFramePr>
              <a:graphicFrameLocks noChangeAspect="1"/>
            </p:cNvGraphicFramePr>
            <p:nvPr/>
          </p:nvGraphicFramePr>
          <p:xfrm>
            <a:off x="9941" y="13933"/>
            <a:ext cx="150" cy="213"/>
          </p:xfrm>
          <a:graphic>
            <a:graphicData uri="http://schemas.openxmlformats.org/presentationml/2006/ole">
              <mc:AlternateContent xmlns:mc="http://schemas.openxmlformats.org/markup-compatibility/2006">
                <mc:Choice xmlns:v="urn:schemas-microsoft-com:vml" Requires="v">
                  <p:oleObj spid="_x0000_s75865" name="公式" r:id="rId33" imgW="126725" imgH="177415" progId="Equation.3">
                    <p:embed/>
                  </p:oleObj>
                </mc:Choice>
                <mc:Fallback>
                  <p:oleObj name="公式" r:id="rId33" imgW="126725" imgH="177415"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941" y="13933"/>
                          <a:ext cx="1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66" name="Object 185"/>
            <p:cNvGraphicFramePr>
              <a:graphicFrameLocks noChangeAspect="1"/>
            </p:cNvGraphicFramePr>
            <p:nvPr/>
          </p:nvGraphicFramePr>
          <p:xfrm>
            <a:off x="8743" y="14129"/>
            <a:ext cx="244" cy="229"/>
          </p:xfrm>
          <a:graphic>
            <a:graphicData uri="http://schemas.openxmlformats.org/presentationml/2006/ole">
              <mc:AlternateContent xmlns:mc="http://schemas.openxmlformats.org/markup-compatibility/2006">
                <mc:Choice xmlns:v="urn:schemas-microsoft-com:vml" Requires="v">
                  <p:oleObj spid="_x0000_s75866" name="公式" r:id="rId35" imgW="152334" imgH="139639" progId="Equation.3">
                    <p:embed/>
                  </p:oleObj>
                </mc:Choice>
                <mc:Fallback>
                  <p:oleObj name="公式" r:id="rId35" imgW="152334" imgH="139639"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743" y="14129"/>
                          <a:ext cx="2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67" name="Object 186"/>
            <p:cNvGraphicFramePr>
              <a:graphicFrameLocks noChangeAspect="1"/>
            </p:cNvGraphicFramePr>
            <p:nvPr/>
          </p:nvGraphicFramePr>
          <p:xfrm>
            <a:off x="9414" y="14129"/>
            <a:ext cx="244" cy="229"/>
          </p:xfrm>
          <a:graphic>
            <a:graphicData uri="http://schemas.openxmlformats.org/presentationml/2006/ole">
              <mc:AlternateContent xmlns:mc="http://schemas.openxmlformats.org/markup-compatibility/2006">
                <mc:Choice xmlns:v="urn:schemas-microsoft-com:vml" Requires="v">
                  <p:oleObj spid="_x0000_s75867" name="公式" r:id="rId37" imgW="152334" imgH="139639" progId="Equation.3">
                    <p:embed/>
                  </p:oleObj>
                </mc:Choice>
                <mc:Fallback>
                  <p:oleObj name="公式" r:id="rId37" imgW="152334" imgH="139639"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9414" y="14129"/>
                          <a:ext cx="2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68" name="Object 187"/>
            <p:cNvGraphicFramePr>
              <a:graphicFrameLocks noChangeAspect="1"/>
            </p:cNvGraphicFramePr>
            <p:nvPr/>
          </p:nvGraphicFramePr>
          <p:xfrm>
            <a:off x="9123" y="14129"/>
            <a:ext cx="224" cy="229"/>
          </p:xfrm>
          <a:graphic>
            <a:graphicData uri="http://schemas.openxmlformats.org/presentationml/2006/ole">
              <mc:AlternateContent xmlns:mc="http://schemas.openxmlformats.org/markup-compatibility/2006">
                <mc:Choice xmlns:v="urn:schemas-microsoft-com:vml" Requires="v">
                  <p:oleObj spid="_x0000_s75868" name="公式" r:id="rId39" imgW="139700" imgH="139700" progId="Equation.3">
                    <p:embed/>
                  </p:oleObj>
                </mc:Choice>
                <mc:Fallback>
                  <p:oleObj name="公式" r:id="rId39" imgW="139700" imgH="1397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9123" y="14129"/>
                          <a:ext cx="2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69" name="Object 188"/>
            <p:cNvGraphicFramePr>
              <a:graphicFrameLocks/>
            </p:cNvGraphicFramePr>
            <p:nvPr/>
          </p:nvGraphicFramePr>
          <p:xfrm>
            <a:off x="10208" y="14090"/>
            <a:ext cx="399" cy="278"/>
          </p:xfrm>
          <a:graphic>
            <a:graphicData uri="http://schemas.openxmlformats.org/presentationml/2006/ole">
              <mc:AlternateContent xmlns:mc="http://schemas.openxmlformats.org/markup-compatibility/2006">
                <mc:Choice xmlns:v="urn:schemas-microsoft-com:vml" Requires="v">
                  <p:oleObj spid="_x0000_s75869" name="公式" r:id="rId41" imgW="406224" imgH="228501" progId="Equation.3">
                    <p:embed/>
                  </p:oleObj>
                </mc:Choice>
                <mc:Fallback>
                  <p:oleObj name="公式" r:id="rId41" imgW="406224" imgH="228501" progId="Equation.3">
                    <p:embed/>
                    <p:pic>
                      <p:nvPicPr>
                        <p:cNvPr id="0" name=""/>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0208" y="14090"/>
                          <a:ext cx="39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70" name="Object 189"/>
            <p:cNvGraphicFramePr>
              <a:graphicFrameLocks noChangeAspect="1"/>
            </p:cNvGraphicFramePr>
            <p:nvPr/>
          </p:nvGraphicFramePr>
          <p:xfrm>
            <a:off x="10318" y="12137"/>
            <a:ext cx="135" cy="198"/>
          </p:xfrm>
          <a:graphic>
            <a:graphicData uri="http://schemas.openxmlformats.org/presentationml/2006/ole">
              <mc:AlternateContent xmlns:mc="http://schemas.openxmlformats.org/markup-compatibility/2006">
                <mc:Choice xmlns:v="urn:schemas-microsoft-com:vml" Requires="v">
                  <p:oleObj spid="_x0000_s75870" name="公式" r:id="rId43" imgW="114120" imgH="164880" progId="Equation.3">
                    <p:embed/>
                  </p:oleObj>
                </mc:Choice>
                <mc:Fallback>
                  <p:oleObj name="公式" r:id="rId43" imgW="114120" imgH="16488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0318" y="12137"/>
                          <a:ext cx="13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71" name="Object 190"/>
            <p:cNvGraphicFramePr>
              <a:graphicFrameLocks noChangeAspect="1"/>
            </p:cNvGraphicFramePr>
            <p:nvPr/>
          </p:nvGraphicFramePr>
          <p:xfrm>
            <a:off x="10196" y="12348"/>
            <a:ext cx="269" cy="199"/>
          </p:xfrm>
          <a:graphic>
            <a:graphicData uri="http://schemas.openxmlformats.org/presentationml/2006/ole">
              <mc:AlternateContent xmlns:mc="http://schemas.openxmlformats.org/markup-compatibility/2006">
                <mc:Choice xmlns:v="urn:schemas-microsoft-com:vml" Requires="v">
                  <p:oleObj spid="_x0000_s75871" name="公式" r:id="rId45" imgW="228501" imgH="165028" progId="Equation.3">
                    <p:embed/>
                  </p:oleObj>
                </mc:Choice>
                <mc:Fallback>
                  <p:oleObj name="公式" r:id="rId45" imgW="228501" imgH="165028"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0196" y="12348"/>
                          <a:ext cx="26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72" name="Object 191"/>
            <p:cNvGraphicFramePr>
              <a:graphicFrameLocks noChangeAspect="1"/>
            </p:cNvGraphicFramePr>
            <p:nvPr/>
          </p:nvGraphicFramePr>
          <p:xfrm>
            <a:off x="10337" y="13933"/>
            <a:ext cx="150" cy="213"/>
          </p:xfrm>
          <a:graphic>
            <a:graphicData uri="http://schemas.openxmlformats.org/presentationml/2006/ole">
              <mc:AlternateContent xmlns:mc="http://schemas.openxmlformats.org/markup-compatibility/2006">
                <mc:Choice xmlns:v="urn:schemas-microsoft-com:vml" Requires="v">
                  <p:oleObj spid="_x0000_s75872" name="公式" r:id="rId47" imgW="126725" imgH="177415" progId="Equation.3">
                    <p:embed/>
                  </p:oleObj>
                </mc:Choice>
                <mc:Fallback>
                  <p:oleObj name="公式" r:id="rId47" imgW="126725" imgH="177415"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0337" y="13933"/>
                          <a:ext cx="1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73" name="Object 192"/>
            <p:cNvGraphicFramePr>
              <a:graphicFrameLocks noChangeAspect="1"/>
            </p:cNvGraphicFramePr>
            <p:nvPr/>
          </p:nvGraphicFramePr>
          <p:xfrm>
            <a:off x="10290" y="11889"/>
            <a:ext cx="200" cy="208"/>
          </p:xfrm>
          <a:graphic>
            <a:graphicData uri="http://schemas.openxmlformats.org/presentationml/2006/ole">
              <mc:AlternateContent xmlns:mc="http://schemas.openxmlformats.org/markup-compatibility/2006">
                <mc:Choice xmlns:v="urn:schemas-microsoft-com:vml" Requires="v">
                  <p:oleObj spid="_x0000_s75873" name="公式" r:id="rId49" imgW="114120" imgH="164880" progId="Equation.3">
                    <p:embed/>
                  </p:oleObj>
                </mc:Choice>
                <mc:Fallback>
                  <p:oleObj name="公式" r:id="rId49" imgW="114120" imgH="16488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0290" y="11889"/>
                          <a:ext cx="20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7334" name="Rectangle 198"/>
          <p:cNvSpPr>
            <a:spLocks noChangeArrowheads="1"/>
          </p:cNvSpPr>
          <p:nvPr/>
        </p:nvSpPr>
        <p:spPr bwMode="auto">
          <a:xfrm>
            <a:off x="6307957" y="5216054"/>
            <a:ext cx="2652712" cy="457200"/>
          </a:xfrm>
          <a:prstGeom prst="rect">
            <a:avLst/>
          </a:prstGeom>
          <a:solidFill>
            <a:srgbClr val="CC99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b="1" i="1">
                <a:latin typeface="Times New Roman" panose="02020603050405020304" pitchFamily="18" charset="0"/>
                <a:ea typeface="楷体_GB2312" pitchFamily="49" charset="-122"/>
              </a:rPr>
              <a:t>S</a:t>
            </a:r>
            <a:r>
              <a:rPr lang="en-US" altLang="en-US" b="1"/>
              <a:t>≠</a:t>
            </a:r>
            <a:r>
              <a:rPr lang="en-US" altLang="zh-CN" b="1">
                <a:latin typeface="Times New Roman" panose="02020603050405020304" pitchFamily="18" charset="0"/>
                <a:ea typeface="楷体_GB2312" pitchFamily="49" charset="-122"/>
              </a:rPr>
              <a:t>0</a:t>
            </a:r>
            <a:r>
              <a:rPr lang="zh-CN" altLang="en-US" b="1"/>
              <a:t>→</a:t>
            </a:r>
            <a:r>
              <a:rPr lang="zh-CN" altLang="en-US" sz="2000" b="1">
                <a:latin typeface="Times New Roman" panose="02020603050405020304" pitchFamily="18" charset="0"/>
                <a:ea typeface="楷体_GB2312" pitchFamily="49" charset="-122"/>
              </a:rPr>
              <a:t>反常塞曼效应</a:t>
            </a:r>
          </a:p>
        </p:txBody>
      </p:sp>
    </p:spTree>
    <p:extLst>
      <p:ext uri="{BB962C8B-B14F-4D97-AF65-F5344CB8AC3E}">
        <p14:creationId xmlns:p14="http://schemas.microsoft.com/office/powerpoint/2010/main" val="1001491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7333"/>
                                        </p:tgtEl>
                                        <p:attrNameLst>
                                          <p:attrName>style.visibility</p:attrName>
                                        </p:attrNameLst>
                                      </p:cBhvr>
                                      <p:to>
                                        <p:strVal val="visible"/>
                                      </p:to>
                                    </p:set>
                                    <p:animEffect transition="in" filter="blinds(horizontal)">
                                      <p:cBhvr>
                                        <p:cTn id="7" dur="500"/>
                                        <p:tgtEl>
                                          <p:spTgt spid="34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47279"/>
                                        </p:tgtEl>
                                        <p:attrNameLst>
                                          <p:attrName>style.visibility</p:attrName>
                                        </p:attrNameLst>
                                      </p:cBhvr>
                                      <p:to>
                                        <p:strVal val="visible"/>
                                      </p:to>
                                    </p:set>
                                    <p:animEffect transition="in" filter="wipe(up)">
                                      <p:cBhvr>
                                        <p:cTn id="12" dur="500"/>
                                        <p:tgtEl>
                                          <p:spTgt spid="3472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7294"/>
                                        </p:tgtEl>
                                        <p:attrNameLst>
                                          <p:attrName>style.visibility</p:attrName>
                                        </p:attrNameLst>
                                      </p:cBhvr>
                                      <p:to>
                                        <p:strVal val="visible"/>
                                      </p:to>
                                    </p:set>
                                    <p:animEffect transition="in" filter="wipe(left)">
                                      <p:cBhvr>
                                        <p:cTn id="17" dur="1000"/>
                                        <p:tgtEl>
                                          <p:spTgt spid="3472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47299"/>
                                        </p:tgtEl>
                                        <p:attrNameLst>
                                          <p:attrName>style.visibility</p:attrName>
                                        </p:attrNameLst>
                                      </p:cBhvr>
                                      <p:to>
                                        <p:strVal val="visible"/>
                                      </p:to>
                                    </p:set>
                                    <p:animEffect transition="in" filter="box(in)">
                                      <p:cBhvr>
                                        <p:cTn id="22" dur="500"/>
                                        <p:tgtEl>
                                          <p:spTgt spid="3472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47334"/>
                                        </p:tgtEl>
                                        <p:attrNameLst>
                                          <p:attrName>style.visibility</p:attrName>
                                        </p:attrNameLst>
                                      </p:cBhvr>
                                      <p:to>
                                        <p:strVal val="visible"/>
                                      </p:to>
                                    </p:set>
                                    <p:anim calcmode="lin" valueType="num">
                                      <p:cBhvr additive="base">
                                        <p:cTn id="27" dur="500" fill="hold"/>
                                        <p:tgtEl>
                                          <p:spTgt spid="347334"/>
                                        </p:tgtEl>
                                        <p:attrNameLst>
                                          <p:attrName>ppt_x</p:attrName>
                                        </p:attrNameLst>
                                      </p:cBhvr>
                                      <p:tavLst>
                                        <p:tav tm="0">
                                          <p:val>
                                            <p:strVal val="#ppt_x"/>
                                          </p:val>
                                        </p:tav>
                                        <p:tav tm="100000">
                                          <p:val>
                                            <p:strVal val="#ppt_x"/>
                                          </p:val>
                                        </p:tav>
                                      </p:tavLst>
                                    </p:anim>
                                    <p:anim calcmode="lin" valueType="num">
                                      <p:cBhvr additive="base">
                                        <p:cTn id="28" dur="500" fill="hold"/>
                                        <p:tgtEl>
                                          <p:spTgt spid="3473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33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684213" y="1341438"/>
            <a:ext cx="8208962" cy="118745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4-11</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试计算在</a:t>
            </a:r>
            <a:r>
              <a:rPr lang="en-US" altLang="zh-CN" b="1">
                <a:latin typeface="Times New Roman" panose="02020603050405020304" pitchFamily="18" charset="0"/>
                <a:ea typeface="楷体_GB2312" pitchFamily="49" charset="-122"/>
              </a:rPr>
              <a:t>B</a:t>
            </a:r>
            <a:r>
              <a:rPr lang="zh-CN" altLang="en-US" b="1">
                <a:latin typeface="Times New Roman" panose="02020603050405020304" pitchFamily="18" charset="0"/>
                <a:ea typeface="楷体_GB2312" pitchFamily="49" charset="-122"/>
              </a:rPr>
              <a:t>为</a:t>
            </a:r>
            <a:r>
              <a:rPr lang="en-US" altLang="zh-CN" b="1">
                <a:latin typeface="Times New Roman" panose="02020603050405020304" pitchFamily="18" charset="0"/>
                <a:ea typeface="楷体_GB2312" pitchFamily="49" charset="-122"/>
              </a:rPr>
              <a:t>2.5T</a:t>
            </a:r>
            <a:r>
              <a:rPr lang="zh-CN" altLang="en-US" b="1">
                <a:latin typeface="Times New Roman" panose="02020603050405020304" pitchFamily="18" charset="0"/>
                <a:ea typeface="楷体_GB2312" pitchFamily="49" charset="-122"/>
              </a:rPr>
              <a:t>的磁场中，钠原子的</a:t>
            </a:r>
            <a:r>
              <a:rPr lang="en-US" altLang="zh-CN" b="1">
                <a:latin typeface="Times New Roman" panose="02020603050405020304" pitchFamily="18" charset="0"/>
                <a:ea typeface="楷体_GB2312" pitchFamily="49" charset="-122"/>
              </a:rPr>
              <a:t>D</a:t>
            </a:r>
            <a:r>
              <a:rPr lang="zh-CN" altLang="en-US" b="1">
                <a:latin typeface="Times New Roman" panose="02020603050405020304" pitchFamily="18" charset="0"/>
                <a:ea typeface="楷体_GB2312" pitchFamily="49" charset="-122"/>
              </a:rPr>
              <a:t>双线所引起的塞曼分裂。</a:t>
            </a:r>
          </a:p>
          <a:p>
            <a:pPr algn="l" eaLnBrk="1" hangingPunct="1"/>
            <a:r>
              <a:rPr lang="zh-CN" altLang="en-US" b="1">
                <a:latin typeface="Times New Roman" panose="02020603050405020304" pitchFamily="18" charset="0"/>
                <a:ea typeface="楷体_GB2312" pitchFamily="49" charset="-122"/>
              </a:rPr>
              <a:t>解：</a:t>
            </a:r>
          </a:p>
        </p:txBody>
      </p:sp>
    </p:spTree>
    <p:extLst>
      <p:ext uri="{BB962C8B-B14F-4D97-AF65-F5344CB8AC3E}">
        <p14:creationId xmlns:p14="http://schemas.microsoft.com/office/powerpoint/2010/main" val="15845175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39"/>
          <p:cNvSpPr>
            <a:spLocks noChangeArrowheads="1"/>
          </p:cNvSpPr>
          <p:nvPr/>
        </p:nvSpPr>
        <p:spPr bwMode="auto">
          <a:xfrm>
            <a:off x="0" y="0"/>
            <a:ext cx="9144000" cy="68580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62467" name="Group 2"/>
          <p:cNvGrpSpPr>
            <a:grpSpLocks/>
          </p:cNvGrpSpPr>
          <p:nvPr/>
        </p:nvGrpSpPr>
        <p:grpSpPr bwMode="auto">
          <a:xfrm>
            <a:off x="0" y="0"/>
            <a:ext cx="5394325" cy="4765675"/>
            <a:chOff x="0" y="0"/>
            <a:chExt cx="3398" cy="3002"/>
          </a:xfrm>
        </p:grpSpPr>
        <p:grpSp>
          <p:nvGrpSpPr>
            <p:cNvPr id="62569" name="Group 3"/>
            <p:cNvGrpSpPr>
              <a:grpSpLocks/>
            </p:cNvGrpSpPr>
            <p:nvPr/>
          </p:nvGrpSpPr>
          <p:grpSpPr bwMode="auto">
            <a:xfrm>
              <a:off x="96" y="45"/>
              <a:ext cx="720" cy="2957"/>
              <a:chOff x="96" y="45"/>
              <a:chExt cx="720" cy="2957"/>
            </a:xfrm>
          </p:grpSpPr>
          <p:sp>
            <p:nvSpPr>
              <p:cNvPr id="62595" name="Rectangle 4"/>
              <p:cNvSpPr>
                <a:spLocks noChangeArrowheads="1"/>
              </p:cNvSpPr>
              <p:nvPr/>
            </p:nvSpPr>
            <p:spPr bwMode="auto">
              <a:xfrm>
                <a:off x="240" y="45"/>
                <a:ext cx="5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en-US" altLang="zh-CN" sz="2800" b="1">
                    <a:solidFill>
                      <a:srgbClr val="FF0000"/>
                    </a:solidFill>
                    <a:latin typeface="Times New Roman" panose="02020603050405020304" pitchFamily="18" charset="0"/>
                  </a:rPr>
                  <a:t>4-11</a:t>
                </a:r>
              </a:p>
            </p:txBody>
          </p:sp>
          <p:grpSp>
            <p:nvGrpSpPr>
              <p:cNvPr id="62596" name="Group 5"/>
              <p:cNvGrpSpPr>
                <a:grpSpLocks/>
              </p:cNvGrpSpPr>
              <p:nvPr/>
            </p:nvGrpSpPr>
            <p:grpSpPr bwMode="auto">
              <a:xfrm>
                <a:off x="96" y="1056"/>
                <a:ext cx="720" cy="1946"/>
                <a:chOff x="96" y="1208"/>
                <a:chExt cx="892" cy="2086"/>
              </a:xfrm>
            </p:grpSpPr>
            <p:grpSp>
              <p:nvGrpSpPr>
                <p:cNvPr id="62597" name="Group 6"/>
                <p:cNvGrpSpPr>
                  <a:grpSpLocks/>
                </p:cNvGrpSpPr>
                <p:nvPr/>
              </p:nvGrpSpPr>
              <p:grpSpPr bwMode="auto">
                <a:xfrm>
                  <a:off x="133" y="1208"/>
                  <a:ext cx="817" cy="351"/>
                  <a:chOff x="133" y="1208"/>
                  <a:chExt cx="817" cy="351"/>
                </a:xfrm>
              </p:grpSpPr>
              <p:sp>
                <p:nvSpPr>
                  <p:cNvPr id="62601" name="Line 7"/>
                  <p:cNvSpPr>
                    <a:spLocks noChangeShapeType="1"/>
                  </p:cNvSpPr>
                  <p:nvPr/>
                </p:nvSpPr>
                <p:spPr bwMode="auto">
                  <a:xfrm>
                    <a:off x="367" y="1394"/>
                    <a:ext cx="583"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602" name="Text Box 8"/>
                  <p:cNvSpPr txBox="1">
                    <a:spLocks noChangeArrowheads="1"/>
                  </p:cNvSpPr>
                  <p:nvPr/>
                </p:nvSpPr>
                <p:spPr bwMode="auto">
                  <a:xfrm>
                    <a:off x="133" y="1208"/>
                    <a:ext cx="421"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i="1">
                        <a:latin typeface="Times New Roman" panose="02020603050405020304" pitchFamily="18" charset="0"/>
                      </a:rPr>
                      <a:t>3p</a:t>
                    </a:r>
                    <a:endParaRPr lang="en-US" altLang="zh-CN" sz="2800" b="1">
                      <a:latin typeface="Times New Roman" panose="02020603050405020304" pitchFamily="18" charset="0"/>
                    </a:endParaRPr>
                  </a:p>
                </p:txBody>
              </p:sp>
            </p:grpSp>
            <p:grpSp>
              <p:nvGrpSpPr>
                <p:cNvPr id="62598" name="Group 9"/>
                <p:cNvGrpSpPr>
                  <a:grpSpLocks/>
                </p:cNvGrpSpPr>
                <p:nvPr/>
              </p:nvGrpSpPr>
              <p:grpSpPr bwMode="auto">
                <a:xfrm>
                  <a:off x="96" y="2943"/>
                  <a:ext cx="892" cy="351"/>
                  <a:chOff x="96" y="2943"/>
                  <a:chExt cx="892" cy="351"/>
                </a:xfrm>
              </p:grpSpPr>
              <p:sp>
                <p:nvSpPr>
                  <p:cNvPr id="62599" name="Line 10"/>
                  <p:cNvSpPr>
                    <a:spLocks noChangeShapeType="1"/>
                  </p:cNvSpPr>
                  <p:nvPr/>
                </p:nvSpPr>
                <p:spPr bwMode="auto">
                  <a:xfrm>
                    <a:off x="406" y="3129"/>
                    <a:ext cx="582"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600" name="Text Box 11"/>
                  <p:cNvSpPr txBox="1">
                    <a:spLocks noChangeArrowheads="1"/>
                  </p:cNvSpPr>
                  <p:nvPr/>
                </p:nvSpPr>
                <p:spPr bwMode="auto">
                  <a:xfrm>
                    <a:off x="96" y="2943"/>
                    <a:ext cx="390"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i="1">
                        <a:latin typeface="Times New Roman" panose="02020603050405020304" pitchFamily="18" charset="0"/>
                      </a:rPr>
                      <a:t>3s</a:t>
                    </a:r>
                    <a:endParaRPr lang="en-US" altLang="zh-CN" sz="2800" b="1">
                      <a:latin typeface="Times New Roman" panose="02020603050405020304" pitchFamily="18" charset="0"/>
                    </a:endParaRPr>
                  </a:p>
                </p:txBody>
              </p:sp>
            </p:grpSp>
          </p:grpSp>
        </p:grpSp>
        <p:grpSp>
          <p:nvGrpSpPr>
            <p:cNvPr id="62570" name="Group 12"/>
            <p:cNvGrpSpPr>
              <a:grpSpLocks/>
            </p:cNvGrpSpPr>
            <p:nvPr/>
          </p:nvGrpSpPr>
          <p:grpSpPr bwMode="auto">
            <a:xfrm>
              <a:off x="0" y="0"/>
              <a:ext cx="3398" cy="2896"/>
              <a:chOff x="0" y="0"/>
              <a:chExt cx="4150" cy="3105"/>
            </a:xfrm>
          </p:grpSpPr>
          <p:grpSp>
            <p:nvGrpSpPr>
              <p:cNvPr id="62571" name="Group 13"/>
              <p:cNvGrpSpPr>
                <a:grpSpLocks/>
              </p:cNvGrpSpPr>
              <p:nvPr/>
            </p:nvGrpSpPr>
            <p:grpSpPr bwMode="auto">
              <a:xfrm>
                <a:off x="0" y="0"/>
                <a:ext cx="2448" cy="3105"/>
                <a:chOff x="0" y="0"/>
                <a:chExt cx="2448" cy="3105"/>
              </a:xfrm>
            </p:grpSpPr>
            <p:sp>
              <p:nvSpPr>
                <p:cNvPr id="62573" name="Text Box 14"/>
                <p:cNvSpPr txBox="1">
                  <a:spLocks noChangeArrowheads="1"/>
                </p:cNvSpPr>
                <p:nvPr/>
              </p:nvSpPr>
              <p:spPr bwMode="auto">
                <a:xfrm>
                  <a:off x="0" y="0"/>
                  <a:ext cx="2448" cy="7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800" b="1">
                      <a:solidFill>
                        <a:srgbClr val="1C1C1C"/>
                      </a:solidFill>
                      <a:latin typeface="Times New Roman" panose="02020603050405020304" pitchFamily="18" charset="0"/>
                    </a:rPr>
                    <a:t>                          </a:t>
                  </a:r>
                </a:p>
                <a:p>
                  <a:pPr algn="l" eaLnBrk="1" hangingPunct="1">
                    <a:lnSpc>
                      <a:spcPct val="180000"/>
                    </a:lnSpc>
                  </a:pPr>
                  <a:r>
                    <a:rPr lang="zh-CN" altLang="en-US" b="1">
                      <a:solidFill>
                        <a:srgbClr val="FF0000"/>
                      </a:solidFill>
                      <a:latin typeface="Times New Roman" panose="02020603050405020304" pitchFamily="18" charset="0"/>
                    </a:rPr>
                    <a:t>钠黄线</a:t>
                  </a:r>
                  <a:endParaRPr lang="zh-CN" altLang="en-US">
                    <a:solidFill>
                      <a:srgbClr val="FF0000"/>
                    </a:solidFill>
                    <a:latin typeface="Times New Roman" panose="02020603050405020304" pitchFamily="18" charset="0"/>
                  </a:endParaRPr>
                </a:p>
              </p:txBody>
            </p:sp>
            <p:sp>
              <p:nvSpPr>
                <p:cNvPr id="62574" name="Text Box 15"/>
                <p:cNvSpPr txBox="1">
                  <a:spLocks noChangeArrowheads="1"/>
                </p:cNvSpPr>
                <p:nvPr/>
              </p:nvSpPr>
              <p:spPr bwMode="auto">
                <a:xfrm>
                  <a:off x="1008" y="432"/>
                  <a:ext cx="817"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000" b="1">
                      <a:solidFill>
                        <a:schemeClr val="folHlink"/>
                      </a:solidFill>
                      <a:latin typeface="Times New Roman" panose="02020603050405020304" pitchFamily="18" charset="0"/>
                    </a:rPr>
                    <a:t>自旋轨道耦合</a:t>
                  </a:r>
                </a:p>
              </p:txBody>
            </p:sp>
            <p:grpSp>
              <p:nvGrpSpPr>
                <p:cNvPr id="62575" name="Group 16"/>
                <p:cNvGrpSpPr>
                  <a:grpSpLocks/>
                </p:cNvGrpSpPr>
                <p:nvPr/>
              </p:nvGrpSpPr>
              <p:grpSpPr bwMode="auto">
                <a:xfrm>
                  <a:off x="220" y="802"/>
                  <a:ext cx="1517" cy="2303"/>
                  <a:chOff x="220" y="864"/>
                  <a:chExt cx="1517" cy="2303"/>
                </a:xfrm>
              </p:grpSpPr>
              <p:grpSp>
                <p:nvGrpSpPr>
                  <p:cNvPr id="62576" name="Group 17"/>
                  <p:cNvGrpSpPr>
                    <a:grpSpLocks/>
                  </p:cNvGrpSpPr>
                  <p:nvPr/>
                </p:nvGrpSpPr>
                <p:grpSpPr bwMode="auto">
                  <a:xfrm>
                    <a:off x="220" y="1394"/>
                    <a:ext cx="399" cy="1727"/>
                    <a:chOff x="220" y="1394"/>
                    <a:chExt cx="399" cy="1727"/>
                  </a:xfrm>
                </p:grpSpPr>
                <p:sp>
                  <p:nvSpPr>
                    <p:cNvPr id="62593" name="Freeform 18"/>
                    <p:cNvSpPr>
                      <a:spLocks/>
                    </p:cNvSpPr>
                    <p:nvPr/>
                  </p:nvSpPr>
                  <p:spPr bwMode="auto">
                    <a:xfrm>
                      <a:off x="531" y="1394"/>
                      <a:ext cx="0" cy="1727"/>
                    </a:xfrm>
                    <a:custGeom>
                      <a:avLst/>
                      <a:gdLst>
                        <a:gd name="T0" fmla="*/ 0 w 1"/>
                        <a:gd name="T1" fmla="*/ 0 h 1637"/>
                        <a:gd name="T2" fmla="*/ 0 w 1"/>
                        <a:gd name="T3" fmla="*/ 1727 h 1637"/>
                        <a:gd name="T4" fmla="*/ 0 60000 65536"/>
                        <a:gd name="T5" fmla="*/ 0 60000 65536"/>
                      </a:gdLst>
                      <a:ahLst/>
                      <a:cxnLst>
                        <a:cxn ang="T4">
                          <a:pos x="T0" y="T1"/>
                        </a:cxn>
                        <a:cxn ang="T5">
                          <a:pos x="T2" y="T3"/>
                        </a:cxn>
                      </a:cxnLst>
                      <a:rect l="0" t="0" r="r" b="b"/>
                      <a:pathLst>
                        <a:path w="1" h="1637">
                          <a:moveTo>
                            <a:pt x="0" y="0"/>
                          </a:moveTo>
                          <a:lnTo>
                            <a:pt x="0" y="1637"/>
                          </a:lnTo>
                        </a:path>
                      </a:pathLst>
                    </a:custGeom>
                    <a:noFill/>
                    <a:ln w="9525">
                      <a:solidFill>
                        <a:srgbClr val="0000FF"/>
                      </a:solidFill>
                      <a:round/>
                      <a:headEn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94" name="Text Box 19"/>
                    <p:cNvSpPr txBox="1">
                      <a:spLocks noChangeArrowheads="1"/>
                    </p:cNvSpPr>
                    <p:nvPr/>
                  </p:nvSpPr>
                  <p:spPr bwMode="auto">
                    <a:xfrm rot="-5378201">
                      <a:off x="-80" y="2021"/>
                      <a:ext cx="999"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a:latin typeface="Times New Roman" panose="02020603050405020304" pitchFamily="18" charset="0"/>
                        </a:rPr>
                        <a:t>589.3</a:t>
                      </a:r>
                      <a:r>
                        <a:rPr lang="en-US" altLang="en-US" sz="2800" b="1">
                          <a:latin typeface="Times New Roman" panose="02020603050405020304" pitchFamily="18" charset="0"/>
                        </a:rPr>
                        <a:t>nm</a:t>
                      </a:r>
                      <a:endParaRPr lang="en-US" altLang="zh-CN" sz="2800" b="1">
                        <a:latin typeface="Times New Roman" panose="02020603050405020304" pitchFamily="18" charset="0"/>
                      </a:endParaRPr>
                    </a:p>
                  </p:txBody>
                </p:sp>
              </p:grpSp>
              <p:grpSp>
                <p:nvGrpSpPr>
                  <p:cNvPr id="62577" name="Group 20"/>
                  <p:cNvGrpSpPr>
                    <a:grpSpLocks/>
                  </p:cNvGrpSpPr>
                  <p:nvPr/>
                </p:nvGrpSpPr>
                <p:grpSpPr bwMode="auto">
                  <a:xfrm>
                    <a:off x="856" y="2832"/>
                    <a:ext cx="673" cy="335"/>
                    <a:chOff x="856" y="2832"/>
                    <a:chExt cx="673" cy="335"/>
                  </a:xfrm>
                </p:grpSpPr>
                <p:graphicFrame>
                  <p:nvGraphicFramePr>
                    <p:cNvPr id="62591" name="Object 21"/>
                    <p:cNvGraphicFramePr>
                      <a:graphicFrameLocks noChangeAspect="1"/>
                    </p:cNvGraphicFramePr>
                    <p:nvPr/>
                  </p:nvGraphicFramePr>
                  <p:xfrm>
                    <a:off x="856" y="2832"/>
                    <a:ext cx="291" cy="335"/>
                  </p:xfrm>
                  <a:graphic>
                    <a:graphicData uri="http://schemas.openxmlformats.org/presentationml/2006/ole">
                      <mc:AlternateContent xmlns:mc="http://schemas.openxmlformats.org/markup-compatibility/2006">
                        <mc:Choice xmlns:v="urn:schemas-microsoft-com:vml" Requires="v">
                          <p:oleObj spid="_x0000_s76832" name="公式" r:id="rId4" imgW="304800" imgH="228771" progId="Equation.3">
                            <p:embed/>
                          </p:oleObj>
                        </mc:Choice>
                        <mc:Fallback>
                          <p:oleObj name="公式" r:id="rId4" imgW="304800" imgH="228771" progId="Equation.3">
                            <p:embed/>
                            <p:pic>
                              <p:nvPicPr>
                                <p:cNvPr id="0" name=""/>
                                <p:cNvPicPr>
                                  <a:picLocks noChangeAspect="1" noChangeArrowheads="1"/>
                                </p:cNvPicPr>
                                <p:nvPr/>
                              </p:nvPicPr>
                              <p:blipFill>
                                <a:blip r:embed="rId5">
                                  <a:lum contrast="38000"/>
                                  <a:extLst>
                                    <a:ext uri="{28A0092B-C50C-407E-A947-70E740481C1C}">
                                      <a14:useLocalDpi xmlns:a14="http://schemas.microsoft.com/office/drawing/2010/main" val="0"/>
                                    </a:ext>
                                  </a:extLst>
                                </a:blip>
                                <a:srcRect/>
                                <a:stretch>
                                  <a:fillRect/>
                                </a:stretch>
                              </p:blipFill>
                              <p:spPr bwMode="auto">
                                <a:xfrm>
                                  <a:off x="856" y="2832"/>
                                  <a:ext cx="291"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92" name="Line 22"/>
                    <p:cNvSpPr>
                      <a:spLocks noChangeShapeType="1"/>
                    </p:cNvSpPr>
                    <p:nvPr/>
                  </p:nvSpPr>
                  <p:spPr bwMode="auto">
                    <a:xfrm>
                      <a:off x="1037" y="3128"/>
                      <a:ext cx="492"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578" name="Group 23"/>
                  <p:cNvGrpSpPr>
                    <a:grpSpLocks/>
                  </p:cNvGrpSpPr>
                  <p:nvPr/>
                </p:nvGrpSpPr>
                <p:grpSpPr bwMode="auto">
                  <a:xfrm>
                    <a:off x="720" y="864"/>
                    <a:ext cx="880" cy="991"/>
                    <a:chOff x="720" y="864"/>
                    <a:chExt cx="880" cy="991"/>
                  </a:xfrm>
                </p:grpSpPr>
                <p:graphicFrame>
                  <p:nvGraphicFramePr>
                    <p:cNvPr id="62585" name="Object 24"/>
                    <p:cNvGraphicFramePr>
                      <a:graphicFrameLocks noChangeAspect="1"/>
                    </p:cNvGraphicFramePr>
                    <p:nvPr/>
                  </p:nvGraphicFramePr>
                  <p:xfrm>
                    <a:off x="720" y="864"/>
                    <a:ext cx="325" cy="330"/>
                  </p:xfrm>
                  <a:graphic>
                    <a:graphicData uri="http://schemas.openxmlformats.org/presentationml/2006/ole">
                      <mc:AlternateContent xmlns:mc="http://schemas.openxmlformats.org/markup-compatibility/2006">
                        <mc:Choice xmlns:v="urn:schemas-microsoft-com:vml" Requires="v">
                          <p:oleObj spid="_x0000_s76833" name="公式" r:id="rId6" imgW="342756" imgH="228771" progId="Equation.3">
                            <p:embed/>
                          </p:oleObj>
                        </mc:Choice>
                        <mc:Fallback>
                          <p:oleObj name="公式" r:id="rId6" imgW="342756" imgH="228771" progId="Equation.3">
                            <p:embed/>
                            <p:pic>
                              <p:nvPicPr>
                                <p:cNvPr id="0" name=""/>
                                <p:cNvPicPr>
                                  <a:picLocks noChangeAspect="1" noChangeArrowheads="1"/>
                                </p:cNvPicPr>
                                <p:nvPr/>
                              </p:nvPicPr>
                              <p:blipFill>
                                <a:blip r:embed="rId7">
                                  <a:lum contrast="38000"/>
                                  <a:extLst>
                                    <a:ext uri="{28A0092B-C50C-407E-A947-70E740481C1C}">
                                      <a14:useLocalDpi xmlns:a14="http://schemas.microsoft.com/office/drawing/2010/main" val="0"/>
                                    </a:ext>
                                  </a:extLst>
                                </a:blip>
                                <a:srcRect/>
                                <a:stretch>
                                  <a:fillRect/>
                                </a:stretch>
                              </p:blipFill>
                              <p:spPr bwMode="auto">
                                <a:xfrm>
                                  <a:off x="720" y="864"/>
                                  <a:ext cx="32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86" name="Object 25"/>
                    <p:cNvGraphicFramePr>
                      <a:graphicFrameLocks noChangeAspect="1"/>
                    </p:cNvGraphicFramePr>
                    <p:nvPr/>
                  </p:nvGraphicFramePr>
                  <p:xfrm>
                    <a:off x="720" y="1525"/>
                    <a:ext cx="325" cy="330"/>
                  </p:xfrm>
                  <a:graphic>
                    <a:graphicData uri="http://schemas.openxmlformats.org/presentationml/2006/ole">
                      <mc:AlternateContent xmlns:mc="http://schemas.openxmlformats.org/markup-compatibility/2006">
                        <mc:Choice xmlns:v="urn:schemas-microsoft-com:vml" Requires="v">
                          <p:oleObj spid="_x0000_s76834" name="公式" r:id="rId8" imgW="342756" imgH="228771" progId="Equation.3">
                            <p:embed/>
                          </p:oleObj>
                        </mc:Choice>
                        <mc:Fallback>
                          <p:oleObj name="公式" r:id="rId8" imgW="342756" imgH="228771" progId="Equation.3">
                            <p:embed/>
                            <p:pic>
                              <p:nvPicPr>
                                <p:cNvPr id="0" name=""/>
                                <p:cNvPicPr>
                                  <a:picLocks noChangeAspect="1" noChangeArrowheads="1"/>
                                </p:cNvPicPr>
                                <p:nvPr/>
                              </p:nvPicPr>
                              <p:blipFill>
                                <a:blip r:embed="rId9">
                                  <a:lum contrast="38000"/>
                                  <a:extLst>
                                    <a:ext uri="{28A0092B-C50C-407E-A947-70E740481C1C}">
                                      <a14:useLocalDpi xmlns:a14="http://schemas.microsoft.com/office/drawing/2010/main" val="0"/>
                                    </a:ext>
                                  </a:extLst>
                                </a:blip>
                                <a:srcRect/>
                                <a:stretch>
                                  <a:fillRect/>
                                </a:stretch>
                              </p:blipFill>
                              <p:spPr bwMode="auto">
                                <a:xfrm>
                                  <a:off x="720" y="1525"/>
                                  <a:ext cx="32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87" name="Line 26"/>
                    <p:cNvSpPr>
                      <a:spLocks noChangeShapeType="1"/>
                    </p:cNvSpPr>
                    <p:nvPr/>
                  </p:nvSpPr>
                  <p:spPr bwMode="auto">
                    <a:xfrm>
                      <a:off x="1094" y="1622"/>
                      <a:ext cx="491"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88" name="Line 27"/>
                    <p:cNvSpPr>
                      <a:spLocks noChangeShapeType="1"/>
                    </p:cNvSpPr>
                    <p:nvPr/>
                  </p:nvSpPr>
                  <p:spPr bwMode="auto">
                    <a:xfrm>
                      <a:off x="1108" y="1192"/>
                      <a:ext cx="492"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89" name="Line 28"/>
                    <p:cNvSpPr>
                      <a:spLocks noChangeShapeType="1"/>
                    </p:cNvSpPr>
                    <p:nvPr/>
                  </p:nvSpPr>
                  <p:spPr bwMode="auto">
                    <a:xfrm flipH="1">
                      <a:off x="929" y="1200"/>
                      <a:ext cx="175" cy="20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90" name="Line 29"/>
                    <p:cNvSpPr>
                      <a:spLocks noChangeShapeType="1"/>
                    </p:cNvSpPr>
                    <p:nvPr/>
                  </p:nvSpPr>
                  <p:spPr bwMode="auto">
                    <a:xfrm flipH="1" flipV="1">
                      <a:off x="929" y="1387"/>
                      <a:ext cx="179" cy="24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579" name="Group 30"/>
                  <p:cNvGrpSpPr>
                    <a:grpSpLocks/>
                  </p:cNvGrpSpPr>
                  <p:nvPr/>
                </p:nvGrpSpPr>
                <p:grpSpPr bwMode="auto">
                  <a:xfrm>
                    <a:off x="1338" y="1196"/>
                    <a:ext cx="399" cy="1938"/>
                    <a:chOff x="1338" y="1196"/>
                    <a:chExt cx="399" cy="1938"/>
                  </a:xfrm>
                </p:grpSpPr>
                <p:sp>
                  <p:nvSpPr>
                    <p:cNvPr id="62583" name="Text Box 31"/>
                    <p:cNvSpPr txBox="1">
                      <a:spLocks noChangeArrowheads="1"/>
                    </p:cNvSpPr>
                    <p:nvPr/>
                  </p:nvSpPr>
                  <p:spPr bwMode="auto">
                    <a:xfrm rot="-5378201">
                      <a:off x="1038" y="2118"/>
                      <a:ext cx="999"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a:latin typeface="Times New Roman" panose="02020603050405020304" pitchFamily="18" charset="0"/>
                        </a:rPr>
                        <a:t>589.0</a:t>
                      </a:r>
                      <a:r>
                        <a:rPr lang="en-US" altLang="en-US" sz="2800" b="1">
                          <a:latin typeface="Times New Roman" panose="02020603050405020304" pitchFamily="18" charset="0"/>
                        </a:rPr>
                        <a:t>nm</a:t>
                      </a:r>
                      <a:endParaRPr lang="en-US" altLang="zh-CN" sz="2800" b="1">
                        <a:latin typeface="Times New Roman" panose="02020603050405020304" pitchFamily="18" charset="0"/>
                      </a:endParaRPr>
                    </a:p>
                  </p:txBody>
                </p:sp>
                <p:sp>
                  <p:nvSpPr>
                    <p:cNvPr id="62584" name="Freeform 32"/>
                    <p:cNvSpPr>
                      <a:spLocks/>
                    </p:cNvSpPr>
                    <p:nvPr/>
                  </p:nvSpPr>
                  <p:spPr bwMode="auto">
                    <a:xfrm>
                      <a:off x="1415" y="1196"/>
                      <a:ext cx="1" cy="1938"/>
                    </a:xfrm>
                    <a:custGeom>
                      <a:avLst/>
                      <a:gdLst>
                        <a:gd name="T0" fmla="*/ 0 w 1"/>
                        <a:gd name="T1" fmla="*/ 0 h 1637"/>
                        <a:gd name="T2" fmla="*/ 0 w 1"/>
                        <a:gd name="T3" fmla="*/ 1938 h 1637"/>
                        <a:gd name="T4" fmla="*/ 0 60000 65536"/>
                        <a:gd name="T5" fmla="*/ 0 60000 65536"/>
                      </a:gdLst>
                      <a:ahLst/>
                      <a:cxnLst>
                        <a:cxn ang="T4">
                          <a:pos x="T0" y="T1"/>
                        </a:cxn>
                        <a:cxn ang="T5">
                          <a:pos x="T2" y="T3"/>
                        </a:cxn>
                      </a:cxnLst>
                      <a:rect l="0" t="0" r="r" b="b"/>
                      <a:pathLst>
                        <a:path w="1" h="1637">
                          <a:moveTo>
                            <a:pt x="0" y="0"/>
                          </a:moveTo>
                          <a:lnTo>
                            <a:pt x="0" y="1637"/>
                          </a:lnTo>
                        </a:path>
                      </a:pathLst>
                    </a:custGeom>
                    <a:noFill/>
                    <a:ln w="9525">
                      <a:solidFill>
                        <a:srgbClr val="0000FF"/>
                      </a:solidFill>
                      <a:round/>
                      <a:headEn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580" name="Group 33"/>
                  <p:cNvGrpSpPr>
                    <a:grpSpLocks/>
                  </p:cNvGrpSpPr>
                  <p:nvPr/>
                </p:nvGrpSpPr>
                <p:grpSpPr bwMode="auto">
                  <a:xfrm>
                    <a:off x="875" y="1629"/>
                    <a:ext cx="399" cy="1492"/>
                    <a:chOff x="875" y="1629"/>
                    <a:chExt cx="399" cy="1492"/>
                  </a:xfrm>
                </p:grpSpPr>
                <p:sp>
                  <p:nvSpPr>
                    <p:cNvPr id="62581" name="Text Box 34"/>
                    <p:cNvSpPr txBox="1">
                      <a:spLocks noChangeArrowheads="1"/>
                    </p:cNvSpPr>
                    <p:nvPr/>
                  </p:nvSpPr>
                  <p:spPr bwMode="auto">
                    <a:xfrm rot="-5378201">
                      <a:off x="575" y="2080"/>
                      <a:ext cx="999"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a:latin typeface="Times New Roman" panose="02020603050405020304" pitchFamily="18" charset="0"/>
                        </a:rPr>
                        <a:t>589.6</a:t>
                      </a:r>
                      <a:r>
                        <a:rPr lang="en-US" altLang="en-US" sz="2800" b="1">
                          <a:latin typeface="Times New Roman" panose="02020603050405020304" pitchFamily="18" charset="0"/>
                        </a:rPr>
                        <a:t>nm</a:t>
                      </a:r>
                      <a:endParaRPr lang="en-US" altLang="zh-CN" sz="2800" b="1">
                        <a:latin typeface="Times New Roman" panose="02020603050405020304" pitchFamily="18" charset="0"/>
                      </a:endParaRPr>
                    </a:p>
                  </p:txBody>
                </p:sp>
                <p:sp>
                  <p:nvSpPr>
                    <p:cNvPr id="62582" name="Freeform 35"/>
                    <p:cNvSpPr>
                      <a:spLocks/>
                    </p:cNvSpPr>
                    <p:nvPr/>
                  </p:nvSpPr>
                  <p:spPr bwMode="auto">
                    <a:xfrm>
                      <a:off x="1202" y="1629"/>
                      <a:ext cx="0" cy="1492"/>
                    </a:xfrm>
                    <a:custGeom>
                      <a:avLst/>
                      <a:gdLst>
                        <a:gd name="T0" fmla="*/ 0 w 1"/>
                        <a:gd name="T1" fmla="*/ 0 h 1637"/>
                        <a:gd name="T2" fmla="*/ 0 w 1"/>
                        <a:gd name="T3" fmla="*/ 1492 h 1637"/>
                        <a:gd name="T4" fmla="*/ 0 60000 65536"/>
                        <a:gd name="T5" fmla="*/ 0 60000 65536"/>
                      </a:gdLst>
                      <a:ahLst/>
                      <a:cxnLst>
                        <a:cxn ang="T4">
                          <a:pos x="T0" y="T1"/>
                        </a:cxn>
                        <a:cxn ang="T5">
                          <a:pos x="T2" y="T3"/>
                        </a:cxn>
                      </a:cxnLst>
                      <a:rect l="0" t="0" r="r" b="b"/>
                      <a:pathLst>
                        <a:path w="1" h="1637">
                          <a:moveTo>
                            <a:pt x="0" y="0"/>
                          </a:moveTo>
                          <a:lnTo>
                            <a:pt x="0" y="1637"/>
                          </a:lnTo>
                        </a:path>
                      </a:pathLst>
                    </a:custGeom>
                    <a:noFill/>
                    <a:ln w="9525">
                      <a:solidFill>
                        <a:srgbClr val="0000FF"/>
                      </a:solidFill>
                      <a:round/>
                      <a:headEn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62572" name="Text Box 36"/>
              <p:cNvSpPr txBox="1">
                <a:spLocks noChangeArrowheads="1"/>
              </p:cNvSpPr>
              <p:nvPr/>
            </p:nvSpPr>
            <p:spPr bwMode="auto">
              <a:xfrm>
                <a:off x="2410" y="523"/>
                <a:ext cx="174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000" b="1">
                    <a:solidFill>
                      <a:schemeClr val="folHlink"/>
                    </a:solidFill>
                    <a:latin typeface="Times New Roman" panose="02020603050405020304" pitchFamily="18" charset="0"/>
                  </a:rPr>
                  <a:t>加弱磁场 </a:t>
                </a:r>
                <a:r>
                  <a:rPr lang="en-US" altLang="zh-CN" sz="2000" b="1">
                    <a:solidFill>
                      <a:srgbClr val="FF3300"/>
                    </a:solidFill>
                    <a:latin typeface="Times New Roman" panose="02020603050405020304" pitchFamily="18" charset="0"/>
                  </a:rPr>
                  <a:t>B=2.5T   </a:t>
                </a:r>
              </a:p>
            </p:txBody>
          </p:sp>
        </p:grpSp>
      </p:grpSp>
      <p:grpSp>
        <p:nvGrpSpPr>
          <p:cNvPr id="360485" name="Group 37"/>
          <p:cNvGrpSpPr>
            <a:grpSpLocks/>
          </p:cNvGrpSpPr>
          <p:nvPr/>
        </p:nvGrpSpPr>
        <p:grpSpPr bwMode="auto">
          <a:xfrm>
            <a:off x="2139950" y="2206625"/>
            <a:ext cx="4100513" cy="188913"/>
            <a:chOff x="1605" y="1552"/>
            <a:chExt cx="1831" cy="123"/>
          </a:xfrm>
        </p:grpSpPr>
        <p:sp>
          <p:nvSpPr>
            <p:cNvPr id="62565" name="Line 38"/>
            <p:cNvSpPr>
              <a:spLocks noChangeShapeType="1"/>
            </p:cNvSpPr>
            <p:nvPr/>
          </p:nvSpPr>
          <p:spPr bwMode="auto">
            <a:xfrm>
              <a:off x="2008" y="1575"/>
              <a:ext cx="1428"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66" name="Line 39"/>
            <p:cNvSpPr>
              <a:spLocks noChangeShapeType="1"/>
            </p:cNvSpPr>
            <p:nvPr/>
          </p:nvSpPr>
          <p:spPr bwMode="auto">
            <a:xfrm>
              <a:off x="1982" y="1675"/>
              <a:ext cx="1428"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67" name="Line 40"/>
            <p:cNvSpPr>
              <a:spLocks noChangeShapeType="1"/>
            </p:cNvSpPr>
            <p:nvPr/>
          </p:nvSpPr>
          <p:spPr bwMode="auto">
            <a:xfrm flipV="1">
              <a:off x="1626" y="1552"/>
              <a:ext cx="390" cy="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68" name="Line 41"/>
            <p:cNvSpPr>
              <a:spLocks noChangeShapeType="1"/>
            </p:cNvSpPr>
            <p:nvPr/>
          </p:nvSpPr>
          <p:spPr bwMode="auto">
            <a:xfrm>
              <a:off x="1605" y="1625"/>
              <a:ext cx="390" cy="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0490" name="Group 42"/>
          <p:cNvGrpSpPr>
            <a:grpSpLocks/>
          </p:cNvGrpSpPr>
          <p:nvPr/>
        </p:nvGrpSpPr>
        <p:grpSpPr bwMode="auto">
          <a:xfrm>
            <a:off x="1905000" y="4300538"/>
            <a:ext cx="4419600" cy="500062"/>
            <a:chOff x="1471" y="2967"/>
            <a:chExt cx="2513" cy="338"/>
          </a:xfrm>
        </p:grpSpPr>
        <p:sp>
          <p:nvSpPr>
            <p:cNvPr id="62561" name="Line 43"/>
            <p:cNvSpPr>
              <a:spLocks noChangeShapeType="1"/>
            </p:cNvSpPr>
            <p:nvPr/>
          </p:nvSpPr>
          <p:spPr bwMode="auto">
            <a:xfrm>
              <a:off x="2076" y="2967"/>
              <a:ext cx="1908"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62" name="Line 44"/>
            <p:cNvSpPr>
              <a:spLocks noChangeShapeType="1"/>
            </p:cNvSpPr>
            <p:nvPr/>
          </p:nvSpPr>
          <p:spPr bwMode="auto">
            <a:xfrm flipV="1">
              <a:off x="1471" y="2967"/>
              <a:ext cx="550" cy="14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63" name="Line 45"/>
            <p:cNvSpPr>
              <a:spLocks noChangeShapeType="1"/>
            </p:cNvSpPr>
            <p:nvPr/>
          </p:nvSpPr>
          <p:spPr bwMode="auto">
            <a:xfrm>
              <a:off x="1490" y="3129"/>
              <a:ext cx="549" cy="14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64" name="Line 46"/>
            <p:cNvSpPr>
              <a:spLocks noChangeShapeType="1"/>
            </p:cNvSpPr>
            <p:nvPr/>
          </p:nvSpPr>
          <p:spPr bwMode="auto">
            <a:xfrm>
              <a:off x="2058" y="3305"/>
              <a:ext cx="1907"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0495" name="Group 47"/>
          <p:cNvGrpSpPr>
            <a:grpSpLocks/>
          </p:cNvGrpSpPr>
          <p:nvPr/>
        </p:nvGrpSpPr>
        <p:grpSpPr bwMode="auto">
          <a:xfrm>
            <a:off x="2019300" y="1247775"/>
            <a:ext cx="4260850" cy="841375"/>
            <a:chOff x="1536" y="843"/>
            <a:chExt cx="2423" cy="568"/>
          </a:xfrm>
        </p:grpSpPr>
        <p:grpSp>
          <p:nvGrpSpPr>
            <p:cNvPr id="62551" name="Group 48"/>
            <p:cNvGrpSpPr>
              <a:grpSpLocks/>
            </p:cNvGrpSpPr>
            <p:nvPr/>
          </p:nvGrpSpPr>
          <p:grpSpPr bwMode="auto">
            <a:xfrm>
              <a:off x="1536" y="843"/>
              <a:ext cx="528" cy="549"/>
              <a:chOff x="1536" y="856"/>
              <a:chExt cx="1015" cy="619"/>
            </a:xfrm>
          </p:grpSpPr>
          <p:sp>
            <p:nvSpPr>
              <p:cNvPr id="62557" name="Line 49"/>
              <p:cNvSpPr>
                <a:spLocks noChangeShapeType="1"/>
              </p:cNvSpPr>
              <p:nvPr/>
            </p:nvSpPr>
            <p:spPr bwMode="auto">
              <a:xfrm flipH="1">
                <a:off x="1536" y="856"/>
                <a:ext cx="1015" cy="34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8" name="Line 50"/>
              <p:cNvSpPr>
                <a:spLocks noChangeShapeType="1"/>
              </p:cNvSpPr>
              <p:nvPr/>
            </p:nvSpPr>
            <p:spPr bwMode="auto">
              <a:xfrm>
                <a:off x="1621" y="1178"/>
                <a:ext cx="930" cy="2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9" name="Line 51"/>
              <p:cNvSpPr>
                <a:spLocks noChangeShapeType="1"/>
              </p:cNvSpPr>
              <p:nvPr/>
            </p:nvSpPr>
            <p:spPr bwMode="auto">
              <a:xfrm flipV="1">
                <a:off x="1589" y="1079"/>
                <a:ext cx="930" cy="9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60" name="Line 52"/>
              <p:cNvSpPr>
                <a:spLocks noChangeShapeType="1"/>
              </p:cNvSpPr>
              <p:nvPr/>
            </p:nvSpPr>
            <p:spPr bwMode="auto">
              <a:xfrm>
                <a:off x="1610" y="1184"/>
                <a:ext cx="930" cy="9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552" name="Group 53"/>
            <p:cNvGrpSpPr>
              <a:grpSpLocks/>
            </p:cNvGrpSpPr>
            <p:nvPr/>
          </p:nvGrpSpPr>
          <p:grpSpPr bwMode="auto">
            <a:xfrm>
              <a:off x="2064" y="850"/>
              <a:ext cx="1895" cy="561"/>
              <a:chOff x="3245" y="844"/>
              <a:chExt cx="880" cy="576"/>
            </a:xfrm>
          </p:grpSpPr>
          <p:sp>
            <p:nvSpPr>
              <p:cNvPr id="62553" name="Line 54"/>
              <p:cNvSpPr>
                <a:spLocks noChangeShapeType="1"/>
              </p:cNvSpPr>
              <p:nvPr/>
            </p:nvSpPr>
            <p:spPr bwMode="auto">
              <a:xfrm>
                <a:off x="3245" y="844"/>
                <a:ext cx="880"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4" name="Line 55"/>
              <p:cNvSpPr>
                <a:spLocks noChangeShapeType="1"/>
              </p:cNvSpPr>
              <p:nvPr/>
            </p:nvSpPr>
            <p:spPr bwMode="auto">
              <a:xfrm>
                <a:off x="3245" y="1036"/>
                <a:ext cx="880"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5" name="Line 56"/>
              <p:cNvSpPr>
                <a:spLocks noChangeShapeType="1"/>
              </p:cNvSpPr>
              <p:nvPr/>
            </p:nvSpPr>
            <p:spPr bwMode="auto">
              <a:xfrm>
                <a:off x="3245" y="1228"/>
                <a:ext cx="880"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6" name="Line 57"/>
              <p:cNvSpPr>
                <a:spLocks noChangeShapeType="1"/>
              </p:cNvSpPr>
              <p:nvPr/>
            </p:nvSpPr>
            <p:spPr bwMode="auto">
              <a:xfrm>
                <a:off x="3245" y="1420"/>
                <a:ext cx="880"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60506" name="Group 58"/>
          <p:cNvGrpSpPr>
            <a:grpSpLocks/>
          </p:cNvGrpSpPr>
          <p:nvPr/>
        </p:nvGrpSpPr>
        <p:grpSpPr bwMode="auto">
          <a:xfrm>
            <a:off x="3352800" y="2252663"/>
            <a:ext cx="749300" cy="2536825"/>
            <a:chOff x="2112" y="1419"/>
            <a:chExt cx="472" cy="1598"/>
          </a:xfrm>
        </p:grpSpPr>
        <p:grpSp>
          <p:nvGrpSpPr>
            <p:cNvPr id="62545" name="Group 59"/>
            <p:cNvGrpSpPr>
              <a:grpSpLocks/>
            </p:cNvGrpSpPr>
            <p:nvPr/>
          </p:nvGrpSpPr>
          <p:grpSpPr bwMode="auto">
            <a:xfrm>
              <a:off x="2112" y="1494"/>
              <a:ext cx="384" cy="1510"/>
              <a:chOff x="2112" y="1494"/>
              <a:chExt cx="384" cy="1510"/>
            </a:xfrm>
          </p:grpSpPr>
          <p:sp>
            <p:nvSpPr>
              <p:cNvPr id="62549" name="Line 60"/>
              <p:cNvSpPr>
                <a:spLocks noChangeShapeType="1"/>
              </p:cNvSpPr>
              <p:nvPr/>
            </p:nvSpPr>
            <p:spPr bwMode="auto">
              <a:xfrm>
                <a:off x="2112" y="1507"/>
                <a:ext cx="0" cy="1203"/>
              </a:xfrm>
              <a:prstGeom prst="line">
                <a:avLst/>
              </a:prstGeom>
              <a:noFill/>
              <a:ln w="9525">
                <a:solidFill>
                  <a:srgbClr val="3333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50" name="Line 61"/>
              <p:cNvSpPr>
                <a:spLocks noChangeShapeType="1"/>
              </p:cNvSpPr>
              <p:nvPr/>
            </p:nvSpPr>
            <p:spPr bwMode="auto">
              <a:xfrm>
                <a:off x="2496" y="1494"/>
                <a:ext cx="0" cy="1510"/>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2546" name="Group 62"/>
            <p:cNvGrpSpPr>
              <a:grpSpLocks/>
            </p:cNvGrpSpPr>
            <p:nvPr/>
          </p:nvGrpSpPr>
          <p:grpSpPr bwMode="auto">
            <a:xfrm>
              <a:off x="2208" y="1419"/>
              <a:ext cx="376" cy="1598"/>
              <a:chOff x="2208" y="1419"/>
              <a:chExt cx="376" cy="1598"/>
            </a:xfrm>
          </p:grpSpPr>
          <p:sp>
            <p:nvSpPr>
              <p:cNvPr id="62547" name="Line 63"/>
              <p:cNvSpPr>
                <a:spLocks noChangeShapeType="1"/>
              </p:cNvSpPr>
              <p:nvPr/>
            </p:nvSpPr>
            <p:spPr bwMode="auto">
              <a:xfrm>
                <a:off x="2584" y="1428"/>
                <a:ext cx="0" cy="1589"/>
              </a:xfrm>
              <a:prstGeom prst="line">
                <a:avLst/>
              </a:prstGeom>
              <a:noFill/>
              <a:ln w="9525">
                <a:solidFill>
                  <a:srgbClr val="3333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48" name="Line 64"/>
              <p:cNvSpPr>
                <a:spLocks noChangeShapeType="1"/>
              </p:cNvSpPr>
              <p:nvPr/>
            </p:nvSpPr>
            <p:spPr bwMode="auto">
              <a:xfrm>
                <a:off x="2208" y="1419"/>
                <a:ext cx="0" cy="1291"/>
              </a:xfrm>
              <a:prstGeom prst="line">
                <a:avLst/>
              </a:prstGeom>
              <a:noFill/>
              <a:ln w="952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60513" name="Group 65"/>
          <p:cNvGrpSpPr>
            <a:grpSpLocks/>
          </p:cNvGrpSpPr>
          <p:nvPr/>
        </p:nvGrpSpPr>
        <p:grpSpPr bwMode="auto">
          <a:xfrm>
            <a:off x="4919663" y="1258888"/>
            <a:ext cx="898525" cy="3568700"/>
            <a:chOff x="3185" y="912"/>
            <a:chExt cx="511" cy="2411"/>
          </a:xfrm>
        </p:grpSpPr>
        <p:sp>
          <p:nvSpPr>
            <p:cNvPr id="62539" name="Line 66"/>
            <p:cNvSpPr>
              <a:spLocks noChangeShapeType="1"/>
            </p:cNvSpPr>
            <p:nvPr/>
          </p:nvSpPr>
          <p:spPr bwMode="auto">
            <a:xfrm>
              <a:off x="3185" y="1495"/>
              <a:ext cx="0" cy="1823"/>
            </a:xfrm>
            <a:prstGeom prst="line">
              <a:avLst/>
            </a:prstGeom>
            <a:noFill/>
            <a:ln w="9525">
              <a:solidFill>
                <a:schemeClr val="folHlink"/>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40" name="Line 67"/>
            <p:cNvSpPr>
              <a:spLocks noChangeShapeType="1"/>
            </p:cNvSpPr>
            <p:nvPr/>
          </p:nvSpPr>
          <p:spPr bwMode="auto">
            <a:xfrm>
              <a:off x="3284" y="1281"/>
              <a:ext cx="0" cy="2042"/>
            </a:xfrm>
            <a:prstGeom prst="line">
              <a:avLst/>
            </a:prstGeom>
            <a:noFill/>
            <a:ln w="9525">
              <a:solidFill>
                <a:schemeClr val="folHlink"/>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41" name="Line 68"/>
            <p:cNvSpPr>
              <a:spLocks noChangeShapeType="1"/>
            </p:cNvSpPr>
            <p:nvPr/>
          </p:nvSpPr>
          <p:spPr bwMode="auto">
            <a:xfrm>
              <a:off x="3408" y="1296"/>
              <a:ext cx="0" cy="1680"/>
            </a:xfrm>
            <a:prstGeom prst="line">
              <a:avLst/>
            </a:prstGeom>
            <a:noFill/>
            <a:ln w="9525">
              <a:solidFill>
                <a:schemeClr val="folHlink"/>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42" name="Line 69"/>
            <p:cNvSpPr>
              <a:spLocks noChangeShapeType="1"/>
            </p:cNvSpPr>
            <p:nvPr/>
          </p:nvSpPr>
          <p:spPr bwMode="auto">
            <a:xfrm>
              <a:off x="3496" y="1094"/>
              <a:ext cx="0" cy="2215"/>
            </a:xfrm>
            <a:prstGeom prst="line">
              <a:avLst/>
            </a:prstGeom>
            <a:noFill/>
            <a:ln w="9525">
              <a:solidFill>
                <a:schemeClr val="folHlink"/>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43" name="Line 70"/>
            <p:cNvSpPr>
              <a:spLocks noChangeShapeType="1"/>
            </p:cNvSpPr>
            <p:nvPr/>
          </p:nvSpPr>
          <p:spPr bwMode="auto">
            <a:xfrm>
              <a:off x="3574" y="1110"/>
              <a:ext cx="0" cy="1872"/>
            </a:xfrm>
            <a:prstGeom prst="line">
              <a:avLst/>
            </a:prstGeom>
            <a:noFill/>
            <a:ln w="9525">
              <a:solidFill>
                <a:schemeClr val="folHlink"/>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44" name="Line 71"/>
            <p:cNvSpPr>
              <a:spLocks noChangeShapeType="1"/>
            </p:cNvSpPr>
            <p:nvPr/>
          </p:nvSpPr>
          <p:spPr bwMode="auto">
            <a:xfrm>
              <a:off x="3696" y="912"/>
              <a:ext cx="0" cy="2016"/>
            </a:xfrm>
            <a:prstGeom prst="line">
              <a:avLst/>
            </a:prstGeom>
            <a:noFill/>
            <a:ln w="9525">
              <a:solidFill>
                <a:schemeClr val="folHlink"/>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0532" name="Group 84"/>
          <p:cNvGrpSpPr>
            <a:grpSpLocks/>
          </p:cNvGrpSpPr>
          <p:nvPr/>
        </p:nvGrpSpPr>
        <p:grpSpPr bwMode="auto">
          <a:xfrm>
            <a:off x="7239000" y="762000"/>
            <a:ext cx="585788" cy="3868738"/>
            <a:chOff x="3744" y="501"/>
            <a:chExt cx="369" cy="2534"/>
          </a:xfrm>
        </p:grpSpPr>
        <p:graphicFrame>
          <p:nvGraphicFramePr>
            <p:cNvPr id="62524" name="Object 85"/>
            <p:cNvGraphicFramePr>
              <a:graphicFrameLocks noChangeAspect="1"/>
            </p:cNvGraphicFramePr>
            <p:nvPr/>
          </p:nvGraphicFramePr>
          <p:xfrm>
            <a:off x="3868" y="501"/>
            <a:ext cx="151" cy="187"/>
          </p:xfrm>
          <a:graphic>
            <a:graphicData uri="http://schemas.openxmlformats.org/presentationml/2006/ole">
              <mc:AlternateContent xmlns:mc="http://schemas.openxmlformats.org/markup-compatibility/2006">
                <mc:Choice xmlns:v="urn:schemas-microsoft-com:vml" Requires="v">
                  <p:oleObj spid="_x0000_s76835" name="Equation" r:id="rId10" imgW="133422" imgH="152386" progId="Equation.3">
                    <p:embed/>
                  </p:oleObj>
                </mc:Choice>
                <mc:Fallback>
                  <p:oleObj name="Equation" r:id="rId10" imgW="133422" imgH="152386" progId="Equation.3">
                    <p:embed/>
                    <p:pic>
                      <p:nvPicPr>
                        <p:cNvPr id="0" name=""/>
                        <p:cNvPicPr>
                          <a:picLocks noChangeAspect="1" noChangeArrowheads="1"/>
                        </p:cNvPicPr>
                        <p:nvPr/>
                      </p:nvPicPr>
                      <p:blipFill>
                        <a:blip r:embed="rId11">
                          <a:lum contrast="38000"/>
                          <a:extLst>
                            <a:ext uri="{28A0092B-C50C-407E-A947-70E740481C1C}">
                              <a14:useLocalDpi xmlns:a14="http://schemas.microsoft.com/office/drawing/2010/main" val="0"/>
                            </a:ext>
                          </a:extLst>
                        </a:blip>
                        <a:srcRect/>
                        <a:stretch>
                          <a:fillRect/>
                        </a:stretch>
                      </p:blipFill>
                      <p:spPr bwMode="auto">
                        <a:xfrm>
                          <a:off x="3868" y="501"/>
                          <a:ext cx="151"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25" name="Text Box 86"/>
            <p:cNvSpPr txBox="1">
              <a:spLocks noChangeArrowheads="1"/>
            </p:cNvSpPr>
            <p:nvPr/>
          </p:nvSpPr>
          <p:spPr bwMode="auto">
            <a:xfrm>
              <a:off x="3888" y="2496"/>
              <a:ext cx="21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endParaRPr lang="zh-CN" altLang="en-US" b="1" i="1">
                <a:solidFill>
                  <a:srgbClr val="3333FF"/>
                </a:solidFill>
                <a:latin typeface="Times New Roman" panose="02020603050405020304" pitchFamily="18" charset="0"/>
              </a:endParaRPr>
            </a:p>
            <a:p>
              <a:pPr algn="l" eaLnBrk="1" hangingPunct="1"/>
              <a:r>
                <a:rPr lang="en-US" altLang="zh-CN" b="1" i="1">
                  <a:solidFill>
                    <a:srgbClr val="3333FF"/>
                  </a:solidFill>
                  <a:latin typeface="Times New Roman" panose="02020603050405020304" pitchFamily="18" charset="0"/>
                </a:rPr>
                <a:t>2</a:t>
              </a:r>
              <a:endParaRPr lang="en-US" altLang="zh-CN" b="1">
                <a:solidFill>
                  <a:srgbClr val="3333FF"/>
                </a:solidFill>
                <a:latin typeface="Times New Roman" panose="02020603050405020304" pitchFamily="18" charset="0"/>
              </a:endParaRPr>
            </a:p>
          </p:txBody>
        </p:sp>
        <p:sp>
          <p:nvSpPr>
            <p:cNvPr id="62526" name="Text Box 87"/>
            <p:cNvSpPr txBox="1">
              <a:spLocks noChangeArrowheads="1"/>
            </p:cNvSpPr>
            <p:nvPr/>
          </p:nvSpPr>
          <p:spPr bwMode="auto">
            <a:xfrm>
              <a:off x="3752" y="924"/>
              <a:ext cx="361"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3333FF"/>
                  </a:solidFill>
                  <a:latin typeface="Times New Roman" panose="02020603050405020304" pitchFamily="18" charset="0"/>
                </a:rPr>
                <a:t>4/3</a:t>
              </a:r>
              <a:endParaRPr lang="en-US" altLang="zh-CN" b="1">
                <a:solidFill>
                  <a:srgbClr val="3333FF"/>
                </a:solidFill>
                <a:latin typeface="Times New Roman" panose="02020603050405020304" pitchFamily="18" charset="0"/>
              </a:endParaRPr>
            </a:p>
          </p:txBody>
        </p:sp>
        <p:sp>
          <p:nvSpPr>
            <p:cNvPr id="62527" name="Text Box 88"/>
            <p:cNvSpPr txBox="1">
              <a:spLocks noChangeArrowheads="1"/>
            </p:cNvSpPr>
            <p:nvPr/>
          </p:nvSpPr>
          <p:spPr bwMode="auto">
            <a:xfrm>
              <a:off x="3744" y="1440"/>
              <a:ext cx="361"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3333FF"/>
                  </a:solidFill>
                  <a:latin typeface="Times New Roman" panose="02020603050405020304" pitchFamily="18" charset="0"/>
                </a:rPr>
                <a:t>2/3</a:t>
              </a:r>
              <a:endParaRPr lang="en-US" altLang="zh-CN" b="1">
                <a:solidFill>
                  <a:srgbClr val="3333FF"/>
                </a:solidFill>
                <a:latin typeface="Times New Roman" panose="02020603050405020304" pitchFamily="18" charset="0"/>
              </a:endParaRPr>
            </a:p>
          </p:txBody>
        </p:sp>
      </p:grpSp>
      <p:grpSp>
        <p:nvGrpSpPr>
          <p:cNvPr id="360542" name="Group 94"/>
          <p:cNvGrpSpPr>
            <a:grpSpLocks/>
          </p:cNvGrpSpPr>
          <p:nvPr/>
        </p:nvGrpSpPr>
        <p:grpSpPr bwMode="auto">
          <a:xfrm>
            <a:off x="6197600" y="673100"/>
            <a:ext cx="889000" cy="4203700"/>
            <a:chOff x="3036" y="432"/>
            <a:chExt cx="560" cy="2744"/>
          </a:xfrm>
        </p:grpSpPr>
        <p:sp>
          <p:nvSpPr>
            <p:cNvPr id="62508" name="Text Box 95"/>
            <p:cNvSpPr txBox="1">
              <a:spLocks noChangeArrowheads="1"/>
            </p:cNvSpPr>
            <p:nvPr/>
          </p:nvSpPr>
          <p:spPr bwMode="auto">
            <a:xfrm>
              <a:off x="3057" y="1005"/>
              <a:ext cx="372"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–1/2</a:t>
              </a:r>
              <a:endParaRPr lang="en-US" altLang="zh-CN" sz="1800" b="1">
                <a:solidFill>
                  <a:srgbClr val="FF0000"/>
                </a:solidFill>
                <a:latin typeface="Times New Roman" panose="02020603050405020304" pitchFamily="18" charset="0"/>
              </a:endParaRPr>
            </a:p>
          </p:txBody>
        </p:sp>
        <p:sp>
          <p:nvSpPr>
            <p:cNvPr id="62509" name="Text Box 96"/>
            <p:cNvSpPr txBox="1">
              <a:spLocks noChangeArrowheads="1"/>
            </p:cNvSpPr>
            <p:nvPr/>
          </p:nvSpPr>
          <p:spPr bwMode="auto">
            <a:xfrm>
              <a:off x="3125" y="825"/>
              <a:ext cx="300"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dirty="0">
                  <a:solidFill>
                    <a:srgbClr val="FF0000"/>
                  </a:solidFill>
                  <a:latin typeface="Times New Roman" panose="02020603050405020304" pitchFamily="18" charset="0"/>
                </a:rPr>
                <a:t>1/2</a:t>
              </a:r>
              <a:endParaRPr lang="en-US" altLang="zh-CN" sz="1800" b="1" dirty="0">
                <a:solidFill>
                  <a:srgbClr val="FF0000"/>
                </a:solidFill>
                <a:latin typeface="Times New Roman" panose="02020603050405020304" pitchFamily="18" charset="0"/>
              </a:endParaRPr>
            </a:p>
          </p:txBody>
        </p:sp>
        <p:sp>
          <p:nvSpPr>
            <p:cNvPr id="62510" name="Text Box 97"/>
            <p:cNvSpPr txBox="1">
              <a:spLocks noChangeArrowheads="1"/>
            </p:cNvSpPr>
            <p:nvPr/>
          </p:nvSpPr>
          <p:spPr bwMode="auto">
            <a:xfrm>
              <a:off x="3068" y="1171"/>
              <a:ext cx="372"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–3/2</a:t>
              </a:r>
              <a:endParaRPr lang="en-US" altLang="zh-CN" sz="1800" b="1">
                <a:solidFill>
                  <a:srgbClr val="FF0000"/>
                </a:solidFill>
                <a:latin typeface="Times New Roman" panose="02020603050405020304" pitchFamily="18" charset="0"/>
              </a:endParaRPr>
            </a:p>
          </p:txBody>
        </p:sp>
        <p:sp>
          <p:nvSpPr>
            <p:cNvPr id="62511" name="Text Box 98"/>
            <p:cNvSpPr txBox="1">
              <a:spLocks noChangeArrowheads="1"/>
            </p:cNvSpPr>
            <p:nvPr/>
          </p:nvSpPr>
          <p:spPr bwMode="auto">
            <a:xfrm>
              <a:off x="3136" y="643"/>
              <a:ext cx="30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3/2</a:t>
              </a:r>
              <a:endParaRPr lang="en-US" altLang="zh-CN" sz="1800" b="1">
                <a:solidFill>
                  <a:srgbClr val="FF0000"/>
                </a:solidFill>
                <a:latin typeface="Times New Roman" panose="02020603050405020304" pitchFamily="18" charset="0"/>
              </a:endParaRPr>
            </a:p>
          </p:txBody>
        </p:sp>
        <p:sp>
          <p:nvSpPr>
            <p:cNvPr id="62512" name="Text Box 99"/>
            <p:cNvSpPr txBox="1">
              <a:spLocks noChangeArrowheads="1"/>
            </p:cNvSpPr>
            <p:nvPr/>
          </p:nvSpPr>
          <p:spPr bwMode="auto">
            <a:xfrm>
              <a:off x="3036" y="1496"/>
              <a:ext cx="3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–1/2</a:t>
              </a:r>
              <a:endParaRPr lang="en-US" altLang="zh-CN" sz="1800" b="1">
                <a:solidFill>
                  <a:srgbClr val="FF0000"/>
                </a:solidFill>
                <a:latin typeface="Times New Roman" panose="02020603050405020304" pitchFamily="18" charset="0"/>
              </a:endParaRPr>
            </a:p>
          </p:txBody>
        </p:sp>
        <p:sp>
          <p:nvSpPr>
            <p:cNvPr id="62513" name="Text Box 100"/>
            <p:cNvSpPr txBox="1">
              <a:spLocks noChangeArrowheads="1"/>
            </p:cNvSpPr>
            <p:nvPr/>
          </p:nvSpPr>
          <p:spPr bwMode="auto">
            <a:xfrm>
              <a:off x="3120" y="1363"/>
              <a:ext cx="300"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1/2</a:t>
              </a:r>
              <a:endParaRPr lang="en-US" altLang="zh-CN" sz="1800" b="1">
                <a:solidFill>
                  <a:srgbClr val="FF0000"/>
                </a:solidFill>
                <a:latin typeface="Times New Roman" panose="02020603050405020304" pitchFamily="18" charset="0"/>
              </a:endParaRPr>
            </a:p>
          </p:txBody>
        </p:sp>
        <p:sp>
          <p:nvSpPr>
            <p:cNvPr id="62514" name="Text Box 101"/>
            <p:cNvSpPr txBox="1">
              <a:spLocks noChangeArrowheads="1"/>
            </p:cNvSpPr>
            <p:nvPr/>
          </p:nvSpPr>
          <p:spPr bwMode="auto">
            <a:xfrm>
              <a:off x="3120" y="2937"/>
              <a:ext cx="372"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–1/2</a:t>
              </a:r>
              <a:endParaRPr lang="en-US" altLang="zh-CN" sz="1800" b="1">
                <a:solidFill>
                  <a:srgbClr val="FF0000"/>
                </a:solidFill>
                <a:latin typeface="Times New Roman" panose="02020603050405020304" pitchFamily="18" charset="0"/>
              </a:endParaRPr>
            </a:p>
          </p:txBody>
        </p:sp>
        <p:sp>
          <p:nvSpPr>
            <p:cNvPr id="62515" name="Text Box 102"/>
            <p:cNvSpPr txBox="1">
              <a:spLocks noChangeArrowheads="1"/>
            </p:cNvSpPr>
            <p:nvPr/>
          </p:nvSpPr>
          <p:spPr bwMode="auto">
            <a:xfrm>
              <a:off x="3168" y="2636"/>
              <a:ext cx="30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1/2</a:t>
              </a:r>
              <a:endParaRPr lang="en-US" altLang="zh-CN" sz="1800" b="1">
                <a:solidFill>
                  <a:srgbClr val="FF0000"/>
                </a:solidFill>
                <a:latin typeface="Times New Roman" panose="02020603050405020304" pitchFamily="18" charset="0"/>
              </a:endParaRPr>
            </a:p>
          </p:txBody>
        </p:sp>
        <p:sp>
          <p:nvSpPr>
            <p:cNvPr id="62516" name="Text Box 103"/>
            <p:cNvSpPr txBox="1">
              <a:spLocks noChangeArrowheads="1"/>
            </p:cNvSpPr>
            <p:nvPr/>
          </p:nvSpPr>
          <p:spPr bwMode="auto">
            <a:xfrm>
              <a:off x="3168" y="432"/>
              <a:ext cx="302"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en-US" sz="2000" b="1">
                  <a:solidFill>
                    <a:srgbClr val="FF0000"/>
                  </a:solidFill>
                  <a:latin typeface="Times New Roman" panose="02020603050405020304" pitchFamily="18" charset="0"/>
                </a:rPr>
                <a:t>M</a:t>
              </a:r>
              <a:r>
                <a:rPr lang="en-US" altLang="en-US" sz="2000" b="1" baseline="-25000">
                  <a:solidFill>
                    <a:srgbClr val="FF0000"/>
                  </a:solidFill>
                  <a:latin typeface="Times New Roman" panose="02020603050405020304" pitchFamily="18" charset="0"/>
                </a:rPr>
                <a:t>j</a:t>
              </a:r>
              <a:endParaRPr lang="en-US" altLang="zh-CN" sz="1800" b="1">
                <a:solidFill>
                  <a:srgbClr val="FF0000"/>
                </a:solidFill>
                <a:latin typeface="Times New Roman" panose="02020603050405020304" pitchFamily="18" charset="0"/>
              </a:endParaRPr>
            </a:p>
          </p:txBody>
        </p:sp>
        <p:sp>
          <p:nvSpPr>
            <p:cNvPr id="62517" name="AutoShape 104"/>
            <p:cNvSpPr>
              <a:spLocks/>
            </p:cNvSpPr>
            <p:nvPr/>
          </p:nvSpPr>
          <p:spPr bwMode="auto">
            <a:xfrm>
              <a:off x="3552" y="2717"/>
              <a:ext cx="44" cy="361"/>
            </a:xfrm>
            <a:prstGeom prst="rightBracket">
              <a:avLst>
                <a:gd name="adj" fmla="val 5127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518" name="AutoShape 105"/>
            <p:cNvSpPr>
              <a:spLocks/>
            </p:cNvSpPr>
            <p:nvPr/>
          </p:nvSpPr>
          <p:spPr bwMode="auto">
            <a:xfrm>
              <a:off x="3507" y="767"/>
              <a:ext cx="44" cy="541"/>
            </a:xfrm>
            <a:prstGeom prst="rightBracket">
              <a:avLst>
                <a:gd name="adj" fmla="val 7684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519" name="AutoShape 106"/>
            <p:cNvSpPr>
              <a:spLocks/>
            </p:cNvSpPr>
            <p:nvPr/>
          </p:nvSpPr>
          <p:spPr bwMode="auto">
            <a:xfrm>
              <a:off x="3504" y="1476"/>
              <a:ext cx="44" cy="180"/>
            </a:xfrm>
            <a:prstGeom prst="rightBracket">
              <a:avLst>
                <a:gd name="adj" fmla="val 2556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aphicFrame>
        <p:nvGraphicFramePr>
          <p:cNvPr id="360555" name="Object 107"/>
          <p:cNvGraphicFramePr>
            <a:graphicFrameLocks noChangeAspect="1"/>
          </p:cNvGraphicFramePr>
          <p:nvPr/>
        </p:nvGraphicFramePr>
        <p:xfrm>
          <a:off x="2438400" y="0"/>
          <a:ext cx="2971800" cy="695325"/>
        </p:xfrm>
        <a:graphic>
          <a:graphicData uri="http://schemas.openxmlformats.org/presentationml/2006/ole">
            <mc:AlternateContent xmlns:mc="http://schemas.openxmlformats.org/markup-compatibility/2006">
              <mc:Choice xmlns:v="urn:schemas-microsoft-com:vml" Requires="v">
                <p:oleObj spid="_x0000_s76836" name="Equation" r:id="rId12" imgW="1885926" imgH="419157" progId="Equation.3">
                  <p:embed/>
                </p:oleObj>
              </mc:Choice>
              <mc:Fallback>
                <p:oleObj name="Equation" r:id="rId12" imgW="1885926" imgH="419157" progId="Equation.3">
                  <p:embed/>
                  <p:pic>
                    <p:nvPicPr>
                      <p:cNvPr id="0" name=""/>
                      <p:cNvPicPr>
                        <a:picLocks noChangeAspect="1" noChangeArrowheads="1"/>
                      </p:cNvPicPr>
                      <p:nvPr/>
                    </p:nvPicPr>
                    <p:blipFill>
                      <a:blip r:embed="rId13">
                        <a:lum contrast="38000"/>
                        <a:extLst>
                          <a:ext uri="{28A0092B-C50C-407E-A947-70E740481C1C}">
                            <a14:useLocalDpi xmlns:a14="http://schemas.microsoft.com/office/drawing/2010/main" val="0"/>
                          </a:ext>
                        </a:extLst>
                      </a:blip>
                      <a:srcRect/>
                      <a:stretch>
                        <a:fillRect/>
                      </a:stretch>
                    </p:blipFill>
                    <p:spPr bwMode="auto">
                      <a:xfrm>
                        <a:off x="2438400" y="0"/>
                        <a:ext cx="2971800" cy="695325"/>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1"/>
          <p:cNvGrpSpPr/>
          <p:nvPr/>
        </p:nvGrpSpPr>
        <p:grpSpPr>
          <a:xfrm>
            <a:off x="7983477" y="692696"/>
            <a:ext cx="889007" cy="4206893"/>
            <a:chOff x="11109085" y="1084588"/>
            <a:chExt cx="889007" cy="4206893"/>
          </a:xfrm>
        </p:grpSpPr>
        <p:sp>
          <p:nvSpPr>
            <p:cNvPr id="141" name="Text Box 95"/>
            <p:cNvSpPr txBox="1">
              <a:spLocks noChangeArrowheads="1"/>
            </p:cNvSpPr>
            <p:nvPr/>
          </p:nvSpPr>
          <p:spPr bwMode="auto">
            <a:xfrm>
              <a:off x="11142423" y="1962401"/>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dirty="0" smtClean="0">
                  <a:solidFill>
                    <a:srgbClr val="FF0000"/>
                  </a:solidFill>
                  <a:latin typeface="Times New Roman" panose="02020603050405020304" pitchFamily="18" charset="0"/>
                </a:rPr>
                <a:t>-2/3</a:t>
              </a:r>
              <a:endParaRPr lang="en-US" altLang="zh-CN" sz="1800" b="1" dirty="0">
                <a:solidFill>
                  <a:srgbClr val="FF0000"/>
                </a:solidFill>
                <a:latin typeface="Times New Roman" panose="02020603050405020304" pitchFamily="18" charset="0"/>
              </a:endParaRPr>
            </a:p>
          </p:txBody>
        </p:sp>
        <p:sp>
          <p:nvSpPr>
            <p:cNvPr id="142" name="Text Box 96"/>
            <p:cNvSpPr txBox="1">
              <a:spLocks noChangeArrowheads="1"/>
            </p:cNvSpPr>
            <p:nvPr/>
          </p:nvSpPr>
          <p:spPr bwMode="auto">
            <a:xfrm>
              <a:off x="11250374" y="1686649"/>
              <a:ext cx="479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dirty="0" smtClean="0">
                  <a:solidFill>
                    <a:srgbClr val="FF0000"/>
                  </a:solidFill>
                  <a:latin typeface="Times New Roman" panose="02020603050405020304" pitchFamily="18" charset="0"/>
                </a:rPr>
                <a:t>2/3</a:t>
              </a:r>
              <a:endParaRPr lang="en-US" altLang="zh-CN" sz="1800" b="1" dirty="0">
                <a:solidFill>
                  <a:srgbClr val="FF0000"/>
                </a:solidFill>
                <a:latin typeface="Times New Roman" panose="02020603050405020304" pitchFamily="18" charset="0"/>
              </a:endParaRPr>
            </a:p>
          </p:txBody>
        </p:sp>
        <p:sp>
          <p:nvSpPr>
            <p:cNvPr id="143" name="Text Box 97"/>
            <p:cNvSpPr txBox="1">
              <a:spLocks noChangeArrowheads="1"/>
            </p:cNvSpPr>
            <p:nvPr/>
          </p:nvSpPr>
          <p:spPr bwMode="auto">
            <a:xfrm>
              <a:off x="11159885" y="2216707"/>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dirty="0" smtClean="0">
                  <a:solidFill>
                    <a:srgbClr val="FF0000"/>
                  </a:solidFill>
                  <a:latin typeface="Times New Roman" panose="02020603050405020304" pitchFamily="18" charset="0"/>
                </a:rPr>
                <a:t>-6/3</a:t>
              </a:r>
              <a:endParaRPr lang="en-US" altLang="zh-CN" sz="1800" b="1" dirty="0">
                <a:solidFill>
                  <a:srgbClr val="FF0000"/>
                </a:solidFill>
                <a:latin typeface="Times New Roman" panose="02020603050405020304" pitchFamily="18" charset="0"/>
              </a:endParaRPr>
            </a:p>
          </p:txBody>
        </p:sp>
        <p:sp>
          <p:nvSpPr>
            <p:cNvPr id="144" name="Text Box 98"/>
            <p:cNvSpPr txBox="1">
              <a:spLocks noChangeArrowheads="1"/>
            </p:cNvSpPr>
            <p:nvPr/>
          </p:nvSpPr>
          <p:spPr bwMode="auto">
            <a:xfrm>
              <a:off x="11267836" y="1407832"/>
              <a:ext cx="479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dirty="0" smtClean="0">
                  <a:solidFill>
                    <a:srgbClr val="FF0000"/>
                  </a:solidFill>
                  <a:latin typeface="Times New Roman" panose="02020603050405020304" pitchFamily="18" charset="0"/>
                </a:rPr>
                <a:t>6/3</a:t>
              </a:r>
              <a:endParaRPr lang="en-US" altLang="zh-CN" sz="1800" b="1" dirty="0">
                <a:solidFill>
                  <a:srgbClr val="FF0000"/>
                </a:solidFill>
                <a:latin typeface="Times New Roman" panose="02020603050405020304" pitchFamily="18" charset="0"/>
              </a:endParaRPr>
            </a:p>
          </p:txBody>
        </p:sp>
        <p:sp>
          <p:nvSpPr>
            <p:cNvPr id="145" name="Text Box 99"/>
            <p:cNvSpPr txBox="1">
              <a:spLocks noChangeArrowheads="1"/>
            </p:cNvSpPr>
            <p:nvPr/>
          </p:nvSpPr>
          <p:spPr bwMode="auto">
            <a:xfrm>
              <a:off x="11109085" y="2714594"/>
              <a:ext cx="5950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dirty="0">
                  <a:solidFill>
                    <a:srgbClr val="FF0000"/>
                  </a:solidFill>
                  <a:latin typeface="Times New Roman" panose="02020603050405020304" pitchFamily="18" charset="0"/>
                </a:rPr>
                <a:t>–</a:t>
              </a:r>
              <a:r>
                <a:rPr lang="en-US" altLang="zh-CN" sz="1800" b="1" i="1" dirty="0" smtClean="0">
                  <a:solidFill>
                    <a:srgbClr val="FF0000"/>
                  </a:solidFill>
                  <a:latin typeface="Times New Roman" panose="02020603050405020304" pitchFamily="18" charset="0"/>
                </a:rPr>
                <a:t>1/3</a:t>
              </a:r>
              <a:endParaRPr lang="en-US" altLang="zh-CN" sz="1800" b="1" dirty="0">
                <a:solidFill>
                  <a:srgbClr val="FF0000"/>
                </a:solidFill>
                <a:latin typeface="Times New Roman" panose="02020603050405020304" pitchFamily="18" charset="0"/>
              </a:endParaRPr>
            </a:p>
          </p:txBody>
        </p:sp>
        <p:sp>
          <p:nvSpPr>
            <p:cNvPr id="146" name="Text Box 100"/>
            <p:cNvSpPr txBox="1">
              <a:spLocks noChangeArrowheads="1"/>
            </p:cNvSpPr>
            <p:nvPr/>
          </p:nvSpPr>
          <p:spPr bwMode="auto">
            <a:xfrm>
              <a:off x="11242436" y="2510843"/>
              <a:ext cx="479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dirty="0" smtClean="0">
                  <a:solidFill>
                    <a:srgbClr val="FF0000"/>
                  </a:solidFill>
                  <a:latin typeface="Times New Roman" panose="02020603050405020304" pitchFamily="18" charset="0"/>
                </a:rPr>
                <a:t>1/3</a:t>
              </a:r>
              <a:endParaRPr lang="en-US" altLang="zh-CN" sz="1800" b="1" dirty="0">
                <a:solidFill>
                  <a:srgbClr val="FF0000"/>
                </a:solidFill>
                <a:latin typeface="Times New Roman" panose="02020603050405020304" pitchFamily="18" charset="0"/>
              </a:endParaRPr>
            </a:p>
          </p:txBody>
        </p:sp>
        <p:sp>
          <p:nvSpPr>
            <p:cNvPr id="147" name="Text Box 101"/>
            <p:cNvSpPr txBox="1">
              <a:spLocks noChangeArrowheads="1"/>
            </p:cNvSpPr>
            <p:nvPr/>
          </p:nvSpPr>
          <p:spPr bwMode="auto">
            <a:xfrm>
              <a:off x="11242436" y="492214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dirty="0">
                  <a:solidFill>
                    <a:srgbClr val="FF0000"/>
                  </a:solidFill>
                  <a:latin typeface="Times New Roman" panose="02020603050405020304" pitchFamily="18" charset="0"/>
                </a:rPr>
                <a:t>–</a:t>
              </a:r>
              <a:r>
                <a:rPr lang="en-US" altLang="zh-CN" sz="1800" b="1" i="1" dirty="0" smtClean="0">
                  <a:solidFill>
                    <a:srgbClr val="FF0000"/>
                  </a:solidFill>
                  <a:latin typeface="Times New Roman" panose="02020603050405020304" pitchFamily="18" charset="0"/>
                </a:rPr>
                <a:t>1</a:t>
              </a:r>
              <a:endParaRPr lang="en-US" altLang="zh-CN" sz="1800" b="1" dirty="0">
                <a:solidFill>
                  <a:srgbClr val="FF0000"/>
                </a:solidFill>
                <a:latin typeface="Times New Roman" panose="02020603050405020304" pitchFamily="18" charset="0"/>
              </a:endParaRPr>
            </a:p>
          </p:txBody>
        </p:sp>
        <p:sp>
          <p:nvSpPr>
            <p:cNvPr id="148" name="Text Box 102"/>
            <p:cNvSpPr txBox="1">
              <a:spLocks noChangeArrowheads="1"/>
            </p:cNvSpPr>
            <p:nvPr/>
          </p:nvSpPr>
          <p:spPr bwMode="auto">
            <a:xfrm>
              <a:off x="11318637" y="4461029"/>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dirty="0" smtClean="0">
                  <a:solidFill>
                    <a:srgbClr val="FF0000"/>
                  </a:solidFill>
                  <a:latin typeface="Times New Roman" panose="02020603050405020304" pitchFamily="18" charset="0"/>
                </a:rPr>
                <a:t>1</a:t>
              </a:r>
              <a:endParaRPr lang="en-US" altLang="zh-CN" sz="1800" b="1" dirty="0">
                <a:solidFill>
                  <a:srgbClr val="FF0000"/>
                </a:solidFill>
                <a:latin typeface="Times New Roman" panose="02020603050405020304" pitchFamily="18" charset="0"/>
              </a:endParaRPr>
            </a:p>
          </p:txBody>
        </p:sp>
        <p:sp>
          <p:nvSpPr>
            <p:cNvPr id="149" name="Text Box 103"/>
            <p:cNvSpPr txBox="1">
              <a:spLocks noChangeArrowheads="1"/>
            </p:cNvSpPr>
            <p:nvPr/>
          </p:nvSpPr>
          <p:spPr bwMode="auto">
            <a:xfrm>
              <a:off x="11318637" y="1084588"/>
              <a:ext cx="6126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en-US" sz="2000" b="1" dirty="0" err="1" smtClean="0">
                  <a:solidFill>
                    <a:srgbClr val="FF0000"/>
                  </a:solidFill>
                  <a:latin typeface="Times New Roman" panose="02020603050405020304" pitchFamily="18" charset="0"/>
                </a:rPr>
                <a:t>M</a:t>
              </a:r>
              <a:r>
                <a:rPr lang="en-US" altLang="en-US" sz="2000" b="1" baseline="-25000" dirty="0" err="1">
                  <a:solidFill>
                    <a:srgbClr val="FF0000"/>
                  </a:solidFill>
                  <a:latin typeface="Times New Roman" panose="02020603050405020304" pitchFamily="18" charset="0"/>
                </a:rPr>
                <a:t>j</a:t>
              </a:r>
              <a:r>
                <a:rPr lang="en-US" altLang="en-US" sz="2000" b="1" dirty="0" err="1" smtClean="0">
                  <a:solidFill>
                    <a:srgbClr val="FF0000"/>
                  </a:solidFill>
                  <a:latin typeface="Times New Roman" panose="02020603050405020304" pitchFamily="18" charset="0"/>
                </a:rPr>
                <a:t>g</a:t>
              </a:r>
              <a:endParaRPr lang="en-US" altLang="zh-CN" sz="1800" b="1" dirty="0">
                <a:solidFill>
                  <a:srgbClr val="FF0000"/>
                </a:solidFill>
                <a:latin typeface="Times New Roman" panose="02020603050405020304" pitchFamily="18" charset="0"/>
              </a:endParaRPr>
            </a:p>
          </p:txBody>
        </p:sp>
        <p:sp>
          <p:nvSpPr>
            <p:cNvPr id="150" name="AutoShape 104"/>
            <p:cNvSpPr>
              <a:spLocks/>
            </p:cNvSpPr>
            <p:nvPr/>
          </p:nvSpPr>
          <p:spPr bwMode="auto">
            <a:xfrm>
              <a:off x="11928241" y="4585118"/>
              <a:ext cx="69851" cy="553038"/>
            </a:xfrm>
            <a:prstGeom prst="rightBracket">
              <a:avLst>
                <a:gd name="adj" fmla="val 5127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1" name="AutoShape 105"/>
            <p:cNvSpPr>
              <a:spLocks/>
            </p:cNvSpPr>
            <p:nvPr/>
          </p:nvSpPr>
          <p:spPr bwMode="auto">
            <a:xfrm>
              <a:off x="11856803" y="1597795"/>
              <a:ext cx="69851" cy="828791"/>
            </a:xfrm>
            <a:prstGeom prst="rightBracket">
              <a:avLst>
                <a:gd name="adj" fmla="val 7684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52" name="AutoShape 106"/>
            <p:cNvSpPr>
              <a:spLocks/>
            </p:cNvSpPr>
            <p:nvPr/>
          </p:nvSpPr>
          <p:spPr bwMode="auto">
            <a:xfrm>
              <a:off x="11852041" y="2683955"/>
              <a:ext cx="69851" cy="275753"/>
            </a:xfrm>
            <a:prstGeom prst="rightBracket">
              <a:avLst>
                <a:gd name="adj" fmla="val 2556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5" name="Rectangle 3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546349" y="4881966"/>
          <a:ext cx="1709855" cy="461019"/>
        </p:xfrm>
        <a:graphic>
          <a:graphicData uri="http://schemas.openxmlformats.org/presentationml/2006/ole">
            <mc:AlternateContent xmlns:mc="http://schemas.openxmlformats.org/markup-compatibility/2006">
              <mc:Choice xmlns:v="urn:schemas-microsoft-com:vml" Requires="v">
                <p:oleObj spid="_x0000_s76837" name="公式" r:id="rId14" imgW="926698" imgH="253890" progId="Equation.3">
                  <p:embed/>
                </p:oleObj>
              </mc:Choice>
              <mc:Fallback>
                <p:oleObj name="公式" r:id="rId14" imgW="926698" imgH="25389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6349" y="4881966"/>
                        <a:ext cx="1709855" cy="461019"/>
                      </a:xfrm>
                      <a:prstGeom prst="rect">
                        <a:avLst/>
                      </a:prstGeom>
                      <a:noFill/>
                    </p:spPr>
                  </p:pic>
                </p:oleObj>
              </mc:Fallback>
            </mc:AlternateContent>
          </a:graphicData>
        </a:graphic>
      </p:graphicFrame>
      <p:sp>
        <p:nvSpPr>
          <p:cNvPr id="7" name="Rectangle 37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2801485" y="4867196"/>
          <a:ext cx="3518212" cy="600788"/>
        </p:xfrm>
        <a:graphic>
          <a:graphicData uri="http://schemas.openxmlformats.org/presentationml/2006/ole">
            <mc:AlternateContent xmlns:mc="http://schemas.openxmlformats.org/markup-compatibility/2006">
              <mc:Choice xmlns:v="urn:schemas-microsoft-com:vml" Requires="v">
                <p:oleObj spid="_x0000_s76838" name="公式" r:id="rId16" imgW="2324100" imgH="393700" progId="Equation.3">
                  <p:embed/>
                </p:oleObj>
              </mc:Choice>
              <mc:Fallback>
                <p:oleObj name="公式" r:id="rId16" imgW="2324100" imgH="3937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01485" y="4867196"/>
                        <a:ext cx="3518212" cy="600788"/>
                      </a:xfrm>
                      <a:prstGeom prst="rect">
                        <a:avLst/>
                      </a:prstGeom>
                      <a:noFill/>
                    </p:spPr>
                  </p:pic>
                </p:oleObj>
              </mc:Fallback>
            </mc:AlternateContent>
          </a:graphicData>
        </a:graphic>
      </p:graphicFrame>
      <p:sp>
        <p:nvSpPr>
          <p:cNvPr id="9" name="Rectangle 37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570179" y="5494592"/>
          <a:ext cx="1501617" cy="411902"/>
        </p:xfrm>
        <a:graphic>
          <a:graphicData uri="http://schemas.openxmlformats.org/presentationml/2006/ole">
            <mc:AlternateContent xmlns:mc="http://schemas.openxmlformats.org/markup-compatibility/2006">
              <mc:Choice xmlns:v="urn:schemas-microsoft-com:vml" Requires="v">
                <p:oleObj spid="_x0000_s76839" name="公式" r:id="rId18" imgW="914003" imgH="253890" progId="Equation.3">
                  <p:embed/>
                </p:oleObj>
              </mc:Choice>
              <mc:Fallback>
                <p:oleObj name="公式" r:id="rId18" imgW="914003" imgH="25389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0179" y="5494592"/>
                        <a:ext cx="1501617" cy="411902"/>
                      </a:xfrm>
                      <a:prstGeom prst="rect">
                        <a:avLst/>
                      </a:prstGeom>
                      <a:noFill/>
                    </p:spPr>
                  </p:pic>
                </p:oleObj>
              </mc:Fallback>
            </mc:AlternateContent>
          </a:graphicData>
        </a:graphic>
      </p:graphicFrame>
      <p:sp>
        <p:nvSpPr>
          <p:cNvPr id="11" name="Rectangle 3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nvPr>
        </p:nvGraphicFramePr>
        <p:xfrm>
          <a:off x="2844876" y="5409412"/>
          <a:ext cx="2849464" cy="637179"/>
        </p:xfrm>
        <a:graphic>
          <a:graphicData uri="http://schemas.openxmlformats.org/presentationml/2006/ole">
            <mc:AlternateContent xmlns:mc="http://schemas.openxmlformats.org/markup-compatibility/2006">
              <mc:Choice xmlns:v="urn:schemas-microsoft-com:vml" Requires="v">
                <p:oleObj spid="_x0000_s76840" name="公式" r:id="rId20" imgW="1778000" imgH="393700" progId="Equation.3">
                  <p:embed/>
                </p:oleObj>
              </mc:Choice>
              <mc:Fallback>
                <p:oleObj name="公式" r:id="rId20" imgW="1778000" imgH="3937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44876" y="5409412"/>
                        <a:ext cx="2849464" cy="637179"/>
                      </a:xfrm>
                      <a:prstGeom prst="rect">
                        <a:avLst/>
                      </a:prstGeom>
                      <a:noFill/>
                    </p:spPr>
                  </p:pic>
                </p:oleObj>
              </mc:Fallback>
            </mc:AlternateContent>
          </a:graphicData>
        </a:graphic>
      </p:graphicFrame>
      <p:sp>
        <p:nvSpPr>
          <p:cNvPr id="13" name="Rectangle 383"/>
          <p:cNvSpPr>
            <a:spLocks noChangeArrowheads="1"/>
          </p:cNvSpPr>
          <p:nvPr/>
        </p:nvSpPr>
        <p:spPr bwMode="auto">
          <a:xfrm>
            <a:off x="5679841" y="6183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nvPr>
        </p:nvGraphicFramePr>
        <p:xfrm>
          <a:off x="898679" y="6010200"/>
          <a:ext cx="4792421" cy="705222"/>
        </p:xfrm>
        <a:graphic>
          <a:graphicData uri="http://schemas.openxmlformats.org/presentationml/2006/ole">
            <mc:AlternateContent xmlns:mc="http://schemas.openxmlformats.org/markup-compatibility/2006">
              <mc:Choice xmlns:v="urn:schemas-microsoft-com:vml" Requires="v">
                <p:oleObj spid="_x0000_s76841" name="公式" r:id="rId22" imgW="2957816" imgH="431613" progId="Equation.3">
                  <p:embed/>
                </p:oleObj>
              </mc:Choice>
              <mc:Fallback>
                <p:oleObj name="公式" r:id="rId22" imgW="2957816" imgH="431613"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8679" y="6010200"/>
                        <a:ext cx="4792421" cy="705222"/>
                      </a:xfrm>
                      <a:prstGeom prst="rect">
                        <a:avLst/>
                      </a:prstGeom>
                      <a:noFill/>
                    </p:spPr>
                  </p:pic>
                </p:oleObj>
              </mc:Fallback>
            </mc:AlternateContent>
          </a:graphicData>
        </a:graphic>
      </p:graphicFrame>
    </p:spTree>
    <p:extLst>
      <p:ext uri="{BB962C8B-B14F-4D97-AF65-F5344CB8AC3E}">
        <p14:creationId xmlns:p14="http://schemas.microsoft.com/office/powerpoint/2010/main" val="2614744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0490"/>
                                        </p:tgtEl>
                                        <p:attrNameLst>
                                          <p:attrName>style.visibility</p:attrName>
                                        </p:attrNameLst>
                                      </p:cBhvr>
                                      <p:to>
                                        <p:strVal val="visible"/>
                                      </p:to>
                                    </p:set>
                                    <p:animEffect transition="in" filter="wipe(up)">
                                      <p:cBhvr>
                                        <p:cTn id="7" dur="500"/>
                                        <p:tgtEl>
                                          <p:spTgt spid="36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60485"/>
                                        </p:tgtEl>
                                        <p:attrNameLst>
                                          <p:attrName>style.visibility</p:attrName>
                                        </p:attrNameLst>
                                      </p:cBhvr>
                                      <p:to>
                                        <p:strVal val="visible"/>
                                      </p:to>
                                    </p:set>
                                    <p:animEffect transition="in" filter="wipe(up)">
                                      <p:cBhvr>
                                        <p:cTn id="12" dur="500"/>
                                        <p:tgtEl>
                                          <p:spTgt spid="360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60495"/>
                                        </p:tgtEl>
                                        <p:attrNameLst>
                                          <p:attrName>style.visibility</p:attrName>
                                        </p:attrNameLst>
                                      </p:cBhvr>
                                      <p:to>
                                        <p:strVal val="visible"/>
                                      </p:to>
                                    </p:set>
                                    <p:animEffect transition="in" filter="wipe(up)">
                                      <p:cBhvr>
                                        <p:cTn id="17" dur="500"/>
                                        <p:tgtEl>
                                          <p:spTgt spid="3604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60506"/>
                                        </p:tgtEl>
                                        <p:attrNameLst>
                                          <p:attrName>style.visibility</p:attrName>
                                        </p:attrNameLst>
                                      </p:cBhvr>
                                      <p:to>
                                        <p:strVal val="visible"/>
                                      </p:to>
                                    </p:set>
                                    <p:animEffect transition="in" filter="wipe(up)">
                                      <p:cBhvr>
                                        <p:cTn id="22" dur="500"/>
                                        <p:tgtEl>
                                          <p:spTgt spid="3605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60513"/>
                                        </p:tgtEl>
                                        <p:attrNameLst>
                                          <p:attrName>style.visibility</p:attrName>
                                        </p:attrNameLst>
                                      </p:cBhvr>
                                      <p:to>
                                        <p:strVal val="visible"/>
                                      </p:to>
                                    </p:set>
                                    <p:animEffect transition="in" filter="wipe(up)">
                                      <p:cBhvr>
                                        <p:cTn id="27" dur="500"/>
                                        <p:tgtEl>
                                          <p:spTgt spid="3605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60542"/>
                                        </p:tgtEl>
                                        <p:attrNameLst>
                                          <p:attrName>style.visibility</p:attrName>
                                        </p:attrNameLst>
                                      </p:cBhvr>
                                      <p:to>
                                        <p:strVal val="visible"/>
                                      </p:to>
                                    </p:set>
                                    <p:animEffect transition="in" filter="wipe(up)">
                                      <p:cBhvr>
                                        <p:cTn id="32" dur="500"/>
                                        <p:tgtEl>
                                          <p:spTgt spid="3605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60555"/>
                                        </p:tgtEl>
                                        <p:attrNameLst>
                                          <p:attrName>style.visibility</p:attrName>
                                        </p:attrNameLst>
                                      </p:cBhvr>
                                      <p:to>
                                        <p:strVal val="visible"/>
                                      </p:to>
                                    </p:set>
                                    <p:animEffect transition="in" filter="wipe(up)">
                                      <p:cBhvr>
                                        <p:cTn id="37" dur="500"/>
                                        <p:tgtEl>
                                          <p:spTgt spid="3605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60532"/>
                                        </p:tgtEl>
                                        <p:attrNameLst>
                                          <p:attrName>style.visibility</p:attrName>
                                        </p:attrNameLst>
                                      </p:cBhvr>
                                      <p:to>
                                        <p:strVal val="visible"/>
                                      </p:to>
                                    </p:set>
                                    <p:animEffect transition="in" filter="wipe(up)">
                                      <p:cBhvr>
                                        <p:cTn id="42" dur="500"/>
                                        <p:tgtEl>
                                          <p:spTgt spid="3605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467544" y="1124744"/>
            <a:ext cx="8137525" cy="301307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tabLst>
                <a:tab pos="342900" algn="l"/>
              </a:tabLst>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tabLst>
                <a:tab pos="342900" algn="l"/>
              </a:tabLst>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342900" algn="l"/>
              </a:tabLst>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9pPr>
          </a:lstStyle>
          <a:p>
            <a:pPr lvl="1" eaLnBrk="1" hangingPunct="1">
              <a:spcBef>
                <a:spcPct val="0"/>
              </a:spcBef>
              <a:buClrTx/>
              <a:buSzTx/>
              <a:buFontTx/>
              <a:buNone/>
            </a:pPr>
            <a:r>
              <a:rPr lang="en-US" altLang="zh-CN" sz="2400" b="1" dirty="0">
                <a:solidFill>
                  <a:srgbClr val="CC6600"/>
                </a:solidFill>
                <a:latin typeface="Times New Roman" panose="02020603050405020304" pitchFamily="18" charset="0"/>
                <a:ea typeface="楷体_GB2312" pitchFamily="49" charset="-122"/>
              </a:rPr>
              <a:t>4-12</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钾原子的价电子从第一激发态向基态跃迁时，产生两条精细结构谱线，其波长分别为</a:t>
            </a:r>
            <a:r>
              <a:rPr lang="en-US" altLang="zh-CN" sz="2400" b="1" dirty="0">
                <a:latin typeface="Times New Roman" panose="02020603050405020304" pitchFamily="18" charset="0"/>
                <a:ea typeface="楷体_GB2312" pitchFamily="49" charset="-122"/>
              </a:rPr>
              <a:t>766.4nm</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769.9nm</a:t>
            </a:r>
            <a:r>
              <a:rPr lang="zh-CN" altLang="en-US" sz="2400" b="1" dirty="0">
                <a:latin typeface="Times New Roman" panose="02020603050405020304" pitchFamily="18" charset="0"/>
                <a:ea typeface="楷体_GB2312" pitchFamily="49" charset="-122"/>
              </a:rPr>
              <a:t>，现将该原子置于磁场</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中（设为弱磁场），使与此两精细结构有关的能级进一步分裂。</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）试计算分裂大小，并绘出分裂后的能级图。</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）如欲使分裂后的最高与最低能级间的差距</a:t>
            </a:r>
            <a:r>
              <a:rPr lang="en-US" altLang="en-US" sz="2400" b="1" i="1" dirty="0"/>
              <a:t>△</a:t>
            </a:r>
            <a:r>
              <a:rPr lang="en-US" altLang="zh-CN" sz="2400" b="1" dirty="0">
                <a:latin typeface="Times New Roman" panose="02020603050405020304" pitchFamily="18" charset="0"/>
                <a:ea typeface="楷体_GB2312" pitchFamily="49" charset="-122"/>
              </a:rPr>
              <a:t>E</a:t>
            </a:r>
            <a:r>
              <a:rPr lang="en-US" altLang="zh-CN" sz="2400" b="1" baseline="-25000"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等</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                于原能极差</a:t>
            </a:r>
            <a:r>
              <a:rPr lang="en-US" altLang="en-US" sz="2400" b="1" i="1" dirty="0"/>
              <a:t>△</a:t>
            </a:r>
            <a:r>
              <a:rPr lang="en-US" altLang="zh-CN" sz="2400" b="1" dirty="0">
                <a:latin typeface="Times New Roman" panose="02020603050405020304" pitchFamily="18" charset="0"/>
                <a:ea typeface="楷体_GB2312" pitchFamily="49" charset="-122"/>
              </a:rPr>
              <a:t>E</a:t>
            </a:r>
            <a:r>
              <a:rPr lang="en-US" altLang="zh-CN" sz="2400" b="1" baseline="-25000"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的</a:t>
            </a:r>
            <a:r>
              <a:rPr lang="en-US" altLang="zh-CN" sz="2400" b="1" dirty="0">
                <a:latin typeface="Times New Roman" panose="02020603050405020304" pitchFamily="18" charset="0"/>
                <a:ea typeface="楷体_GB2312" pitchFamily="49" charset="-122"/>
              </a:rPr>
              <a:t>1.5</a:t>
            </a:r>
            <a:r>
              <a:rPr lang="zh-CN" altLang="en-US" sz="2400" b="1" dirty="0">
                <a:latin typeface="Times New Roman" panose="02020603050405020304" pitchFamily="18" charset="0"/>
                <a:ea typeface="楷体_GB2312" pitchFamily="49" charset="-122"/>
              </a:rPr>
              <a:t>倍，所加磁场</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应为多大？ </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解：</a:t>
            </a:r>
          </a:p>
        </p:txBody>
      </p:sp>
    </p:spTree>
    <p:extLst>
      <p:ext uri="{BB962C8B-B14F-4D97-AF65-F5344CB8AC3E}">
        <p14:creationId xmlns:p14="http://schemas.microsoft.com/office/powerpoint/2010/main" val="16745772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99"/>
          <p:cNvSpPr>
            <a:spLocks noChangeArrowheads="1"/>
          </p:cNvSpPr>
          <p:nvPr/>
        </p:nvSpPr>
        <p:spPr bwMode="auto">
          <a:xfrm>
            <a:off x="0" y="0"/>
            <a:ext cx="9144000" cy="68580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361474" name="Group 2"/>
          <p:cNvGrpSpPr>
            <a:grpSpLocks/>
          </p:cNvGrpSpPr>
          <p:nvPr/>
        </p:nvGrpSpPr>
        <p:grpSpPr bwMode="auto">
          <a:xfrm>
            <a:off x="6858000" y="887413"/>
            <a:ext cx="585788" cy="3989387"/>
            <a:chOff x="3744" y="501"/>
            <a:chExt cx="369" cy="2513"/>
          </a:xfrm>
        </p:grpSpPr>
        <p:graphicFrame>
          <p:nvGraphicFramePr>
            <p:cNvPr id="64608" name="Object 3"/>
            <p:cNvGraphicFramePr>
              <a:graphicFrameLocks noChangeAspect="1"/>
            </p:cNvGraphicFramePr>
            <p:nvPr/>
          </p:nvGraphicFramePr>
          <p:xfrm>
            <a:off x="3868" y="501"/>
            <a:ext cx="151" cy="187"/>
          </p:xfrm>
          <a:graphic>
            <a:graphicData uri="http://schemas.openxmlformats.org/presentationml/2006/ole">
              <mc:AlternateContent xmlns:mc="http://schemas.openxmlformats.org/markup-compatibility/2006">
                <mc:Choice xmlns:v="urn:schemas-microsoft-com:vml" Requires="v">
                  <p:oleObj spid="_x0000_s77868" name="Equation" r:id="rId3" imgW="133422" imgH="152386" progId="Equation.3">
                    <p:embed/>
                  </p:oleObj>
                </mc:Choice>
                <mc:Fallback>
                  <p:oleObj name="Equation" r:id="rId3" imgW="133422" imgH="152386"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3868" y="501"/>
                          <a:ext cx="151"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609" name="Text Box 4"/>
            <p:cNvSpPr txBox="1">
              <a:spLocks noChangeArrowheads="1"/>
            </p:cNvSpPr>
            <p:nvPr/>
          </p:nvSpPr>
          <p:spPr bwMode="auto">
            <a:xfrm>
              <a:off x="3888" y="2496"/>
              <a:ext cx="21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endParaRPr lang="zh-CN" altLang="en-US" b="1" i="1">
                <a:solidFill>
                  <a:srgbClr val="3333FF"/>
                </a:solidFill>
                <a:latin typeface="Times New Roman" panose="02020603050405020304" pitchFamily="18" charset="0"/>
              </a:endParaRPr>
            </a:p>
            <a:p>
              <a:pPr algn="l" eaLnBrk="1" hangingPunct="1"/>
              <a:r>
                <a:rPr lang="en-US" altLang="zh-CN" b="1" i="1">
                  <a:solidFill>
                    <a:srgbClr val="3333FF"/>
                  </a:solidFill>
                  <a:latin typeface="Times New Roman" panose="02020603050405020304" pitchFamily="18" charset="0"/>
                </a:rPr>
                <a:t>2</a:t>
              </a:r>
              <a:endParaRPr lang="en-US" altLang="zh-CN" b="1">
                <a:solidFill>
                  <a:srgbClr val="3333FF"/>
                </a:solidFill>
                <a:latin typeface="Times New Roman" panose="02020603050405020304" pitchFamily="18" charset="0"/>
              </a:endParaRPr>
            </a:p>
          </p:txBody>
        </p:sp>
        <p:sp>
          <p:nvSpPr>
            <p:cNvPr id="64610" name="Text Box 5"/>
            <p:cNvSpPr txBox="1">
              <a:spLocks noChangeArrowheads="1"/>
            </p:cNvSpPr>
            <p:nvPr/>
          </p:nvSpPr>
          <p:spPr bwMode="auto">
            <a:xfrm>
              <a:off x="3752" y="924"/>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3333FF"/>
                  </a:solidFill>
                  <a:latin typeface="Times New Roman" panose="02020603050405020304" pitchFamily="18" charset="0"/>
                </a:rPr>
                <a:t>4/3</a:t>
              </a:r>
              <a:endParaRPr lang="en-US" altLang="zh-CN" b="1">
                <a:solidFill>
                  <a:srgbClr val="3333FF"/>
                </a:solidFill>
                <a:latin typeface="Times New Roman" panose="02020603050405020304" pitchFamily="18" charset="0"/>
              </a:endParaRPr>
            </a:p>
          </p:txBody>
        </p:sp>
        <p:sp>
          <p:nvSpPr>
            <p:cNvPr id="64611" name="Text Box 6"/>
            <p:cNvSpPr txBox="1">
              <a:spLocks noChangeArrowheads="1"/>
            </p:cNvSpPr>
            <p:nvPr/>
          </p:nvSpPr>
          <p:spPr bwMode="auto">
            <a:xfrm>
              <a:off x="3744" y="1440"/>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3333FF"/>
                  </a:solidFill>
                  <a:latin typeface="Times New Roman" panose="02020603050405020304" pitchFamily="18" charset="0"/>
                </a:rPr>
                <a:t>2/3</a:t>
              </a:r>
              <a:endParaRPr lang="en-US" altLang="zh-CN" b="1">
                <a:solidFill>
                  <a:srgbClr val="3333FF"/>
                </a:solidFill>
                <a:latin typeface="Times New Roman" panose="02020603050405020304" pitchFamily="18" charset="0"/>
              </a:endParaRPr>
            </a:p>
          </p:txBody>
        </p:sp>
      </p:grpSp>
      <p:grpSp>
        <p:nvGrpSpPr>
          <p:cNvPr id="361479" name="Group 7"/>
          <p:cNvGrpSpPr>
            <a:grpSpLocks/>
          </p:cNvGrpSpPr>
          <p:nvPr/>
        </p:nvGrpSpPr>
        <p:grpSpPr bwMode="auto">
          <a:xfrm>
            <a:off x="7848600" y="762000"/>
            <a:ext cx="990600" cy="4038600"/>
            <a:chOff x="4944" y="363"/>
            <a:chExt cx="606" cy="2766"/>
          </a:xfrm>
        </p:grpSpPr>
        <p:sp>
          <p:nvSpPr>
            <p:cNvPr id="64604" name="Text Box 8"/>
            <p:cNvSpPr txBox="1">
              <a:spLocks noChangeArrowheads="1"/>
            </p:cNvSpPr>
            <p:nvPr/>
          </p:nvSpPr>
          <p:spPr bwMode="auto">
            <a:xfrm>
              <a:off x="5036" y="363"/>
              <a:ext cx="352"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i="1">
                  <a:solidFill>
                    <a:srgbClr val="FF0000"/>
                  </a:solidFill>
                  <a:latin typeface="Times New Roman" panose="02020603050405020304" pitchFamily="18" charset="0"/>
                  <a:sym typeface="Symbol" panose="05050102010706020507" pitchFamily="18" charset="2"/>
                </a:rPr>
                <a:t></a:t>
              </a:r>
              <a:r>
                <a:rPr lang="en-US" altLang="en-US" b="1" i="1">
                  <a:solidFill>
                    <a:srgbClr val="FF0000"/>
                  </a:solidFill>
                  <a:latin typeface="Times New Roman" panose="02020603050405020304" pitchFamily="18" charset="0"/>
                  <a:sym typeface="Symbol" panose="05050102010706020507" pitchFamily="18" charset="2"/>
                </a:rPr>
                <a:t>E</a:t>
              </a:r>
              <a:endParaRPr lang="en-US" altLang="zh-CN" b="1" i="1">
                <a:solidFill>
                  <a:srgbClr val="FF0000"/>
                </a:solidFill>
                <a:latin typeface="Times New Roman" panose="02020603050405020304" pitchFamily="18" charset="0"/>
              </a:endParaRPr>
            </a:p>
          </p:txBody>
        </p:sp>
        <p:graphicFrame>
          <p:nvGraphicFramePr>
            <p:cNvPr id="64605" name="Object 9"/>
            <p:cNvGraphicFramePr>
              <a:graphicFrameLocks noChangeAspect="1"/>
            </p:cNvGraphicFramePr>
            <p:nvPr/>
          </p:nvGraphicFramePr>
          <p:xfrm>
            <a:off x="4944" y="912"/>
            <a:ext cx="598" cy="299"/>
          </p:xfrm>
          <a:graphic>
            <a:graphicData uri="http://schemas.openxmlformats.org/presentationml/2006/ole">
              <mc:AlternateContent xmlns:mc="http://schemas.openxmlformats.org/markup-compatibility/2006">
                <mc:Choice xmlns:v="urn:schemas-microsoft-com:vml" Requires="v">
                  <p:oleObj spid="_x0000_s77869" name="公式" r:id="rId5" imgW="533304" imgH="209578" progId="Equation.3">
                    <p:embed/>
                  </p:oleObj>
                </mc:Choice>
                <mc:Fallback>
                  <p:oleObj name="公式" r:id="rId5" imgW="533304" imgH="209578" progId="Equation.3">
                    <p:embed/>
                    <p:pic>
                      <p:nvPicPr>
                        <p:cNvPr id="0" name=""/>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4944" y="912"/>
                          <a:ext cx="598"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606" name="Object 10"/>
            <p:cNvGraphicFramePr>
              <a:graphicFrameLocks noChangeAspect="1"/>
            </p:cNvGraphicFramePr>
            <p:nvPr/>
          </p:nvGraphicFramePr>
          <p:xfrm>
            <a:off x="4970" y="1501"/>
            <a:ext cx="550" cy="275"/>
          </p:xfrm>
          <a:graphic>
            <a:graphicData uri="http://schemas.openxmlformats.org/presentationml/2006/ole">
              <mc:AlternateContent xmlns:mc="http://schemas.openxmlformats.org/markup-compatibility/2006">
                <mc:Choice xmlns:v="urn:schemas-microsoft-com:vml" Requires="v">
                  <p:oleObj spid="_x0000_s77870" name="公式" r:id="rId7" imgW="533304" imgH="209578" progId="Equation.3">
                    <p:embed/>
                  </p:oleObj>
                </mc:Choice>
                <mc:Fallback>
                  <p:oleObj name="公式" r:id="rId7" imgW="533304" imgH="209578" progId="Equation.3">
                    <p:embed/>
                    <p:pic>
                      <p:nvPicPr>
                        <p:cNvPr id="0" name=""/>
                        <p:cNvPicPr>
                          <a:picLocks noChangeAspect="1" noChangeArrowheads="1"/>
                        </p:cNvPicPr>
                        <p:nvPr/>
                      </p:nvPicPr>
                      <p:blipFill>
                        <a:blip r:embed="rId8">
                          <a:lum contrast="38000"/>
                          <a:extLst>
                            <a:ext uri="{28A0092B-C50C-407E-A947-70E740481C1C}">
                              <a14:useLocalDpi xmlns:a14="http://schemas.microsoft.com/office/drawing/2010/main" val="0"/>
                            </a:ext>
                          </a:extLst>
                        </a:blip>
                        <a:srcRect/>
                        <a:stretch>
                          <a:fillRect/>
                        </a:stretch>
                      </p:blipFill>
                      <p:spPr bwMode="auto">
                        <a:xfrm>
                          <a:off x="4970" y="1501"/>
                          <a:ext cx="55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607" name="Object 11"/>
            <p:cNvGraphicFramePr>
              <a:graphicFrameLocks noChangeAspect="1"/>
            </p:cNvGraphicFramePr>
            <p:nvPr/>
          </p:nvGraphicFramePr>
          <p:xfrm>
            <a:off x="5022" y="2834"/>
            <a:ext cx="528" cy="295"/>
          </p:xfrm>
          <a:graphic>
            <a:graphicData uri="http://schemas.openxmlformats.org/presentationml/2006/ole">
              <mc:AlternateContent xmlns:mc="http://schemas.openxmlformats.org/markup-compatibility/2006">
                <mc:Choice xmlns:v="urn:schemas-microsoft-com:vml" Requires="v">
                  <p:oleObj spid="_x0000_s77871" name="公式" r:id="rId9" imgW="381096" imgH="209578" progId="Equation.3">
                    <p:embed/>
                  </p:oleObj>
                </mc:Choice>
                <mc:Fallback>
                  <p:oleObj name="公式" r:id="rId9" imgW="381096" imgH="209578" progId="Equation.3">
                    <p:embed/>
                    <p:pic>
                      <p:nvPicPr>
                        <p:cNvPr id="0" name=""/>
                        <p:cNvPicPr>
                          <a:picLocks noChangeAspect="1" noChangeArrowheads="1"/>
                        </p:cNvPicPr>
                        <p:nvPr/>
                      </p:nvPicPr>
                      <p:blipFill>
                        <a:blip r:embed="rId10">
                          <a:lum contrast="38000"/>
                          <a:extLst>
                            <a:ext uri="{28A0092B-C50C-407E-A947-70E740481C1C}">
                              <a14:useLocalDpi xmlns:a14="http://schemas.microsoft.com/office/drawing/2010/main" val="0"/>
                            </a:ext>
                          </a:extLst>
                        </a:blip>
                        <a:srcRect/>
                        <a:stretch>
                          <a:fillRect/>
                        </a:stretch>
                      </p:blipFill>
                      <p:spPr bwMode="auto">
                        <a:xfrm>
                          <a:off x="5022" y="2834"/>
                          <a:ext cx="528"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1484" name="Group 12"/>
          <p:cNvGrpSpPr>
            <a:grpSpLocks/>
          </p:cNvGrpSpPr>
          <p:nvPr/>
        </p:nvGrpSpPr>
        <p:grpSpPr bwMode="auto">
          <a:xfrm>
            <a:off x="5734050" y="762000"/>
            <a:ext cx="889000" cy="4343400"/>
            <a:chOff x="3036" y="432"/>
            <a:chExt cx="560" cy="2736"/>
          </a:xfrm>
        </p:grpSpPr>
        <p:sp>
          <p:nvSpPr>
            <p:cNvPr id="64592" name="Text Box 13"/>
            <p:cNvSpPr txBox="1">
              <a:spLocks noChangeArrowheads="1"/>
            </p:cNvSpPr>
            <p:nvPr/>
          </p:nvSpPr>
          <p:spPr bwMode="auto">
            <a:xfrm>
              <a:off x="3057" y="1005"/>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–1/2</a:t>
              </a:r>
              <a:endParaRPr lang="en-US" altLang="zh-CN" sz="1800" b="1">
                <a:solidFill>
                  <a:srgbClr val="FF0000"/>
                </a:solidFill>
                <a:latin typeface="Times New Roman" panose="02020603050405020304" pitchFamily="18" charset="0"/>
              </a:endParaRPr>
            </a:p>
          </p:txBody>
        </p:sp>
        <p:sp>
          <p:nvSpPr>
            <p:cNvPr id="64593" name="Text Box 14"/>
            <p:cNvSpPr txBox="1">
              <a:spLocks noChangeArrowheads="1"/>
            </p:cNvSpPr>
            <p:nvPr/>
          </p:nvSpPr>
          <p:spPr bwMode="auto">
            <a:xfrm>
              <a:off x="3125" y="825"/>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1/2</a:t>
              </a:r>
              <a:endParaRPr lang="en-US" altLang="zh-CN" sz="1800" b="1">
                <a:solidFill>
                  <a:srgbClr val="FF0000"/>
                </a:solidFill>
                <a:latin typeface="Times New Roman" panose="02020603050405020304" pitchFamily="18" charset="0"/>
              </a:endParaRPr>
            </a:p>
          </p:txBody>
        </p:sp>
        <p:sp>
          <p:nvSpPr>
            <p:cNvPr id="64594" name="Text Box 15"/>
            <p:cNvSpPr txBox="1">
              <a:spLocks noChangeArrowheads="1"/>
            </p:cNvSpPr>
            <p:nvPr/>
          </p:nvSpPr>
          <p:spPr bwMode="auto">
            <a:xfrm>
              <a:off x="3068" y="1171"/>
              <a:ext cx="3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–3/2</a:t>
              </a:r>
              <a:endParaRPr lang="en-US" altLang="zh-CN" sz="1800" b="1">
                <a:solidFill>
                  <a:srgbClr val="FF0000"/>
                </a:solidFill>
                <a:latin typeface="Times New Roman" panose="02020603050405020304" pitchFamily="18" charset="0"/>
              </a:endParaRPr>
            </a:p>
          </p:txBody>
        </p:sp>
        <p:sp>
          <p:nvSpPr>
            <p:cNvPr id="64595" name="Text Box 16"/>
            <p:cNvSpPr txBox="1">
              <a:spLocks noChangeArrowheads="1"/>
            </p:cNvSpPr>
            <p:nvPr/>
          </p:nvSpPr>
          <p:spPr bwMode="auto">
            <a:xfrm>
              <a:off x="3136" y="643"/>
              <a:ext cx="30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3/2</a:t>
              </a:r>
              <a:endParaRPr lang="en-US" altLang="zh-CN" sz="1800" b="1">
                <a:solidFill>
                  <a:srgbClr val="FF0000"/>
                </a:solidFill>
                <a:latin typeface="Times New Roman" panose="02020603050405020304" pitchFamily="18" charset="0"/>
              </a:endParaRPr>
            </a:p>
          </p:txBody>
        </p:sp>
        <p:sp>
          <p:nvSpPr>
            <p:cNvPr id="64596" name="Text Box 17"/>
            <p:cNvSpPr txBox="1">
              <a:spLocks noChangeArrowheads="1"/>
            </p:cNvSpPr>
            <p:nvPr/>
          </p:nvSpPr>
          <p:spPr bwMode="auto">
            <a:xfrm>
              <a:off x="3036" y="1496"/>
              <a:ext cx="37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–1/2</a:t>
              </a:r>
              <a:endParaRPr lang="en-US" altLang="zh-CN" sz="1800" b="1">
                <a:solidFill>
                  <a:srgbClr val="FF0000"/>
                </a:solidFill>
                <a:latin typeface="Times New Roman" panose="02020603050405020304" pitchFamily="18" charset="0"/>
              </a:endParaRPr>
            </a:p>
          </p:txBody>
        </p:sp>
        <p:sp>
          <p:nvSpPr>
            <p:cNvPr id="64597" name="Text Box 18"/>
            <p:cNvSpPr txBox="1">
              <a:spLocks noChangeArrowheads="1"/>
            </p:cNvSpPr>
            <p:nvPr/>
          </p:nvSpPr>
          <p:spPr bwMode="auto">
            <a:xfrm>
              <a:off x="3120" y="1363"/>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1/2</a:t>
              </a:r>
              <a:endParaRPr lang="en-US" altLang="zh-CN" sz="1800" b="1">
                <a:solidFill>
                  <a:srgbClr val="FF0000"/>
                </a:solidFill>
                <a:latin typeface="Times New Roman" panose="02020603050405020304" pitchFamily="18" charset="0"/>
              </a:endParaRPr>
            </a:p>
          </p:txBody>
        </p:sp>
        <p:sp>
          <p:nvSpPr>
            <p:cNvPr id="64598" name="Text Box 19"/>
            <p:cNvSpPr txBox="1">
              <a:spLocks noChangeArrowheads="1"/>
            </p:cNvSpPr>
            <p:nvPr/>
          </p:nvSpPr>
          <p:spPr bwMode="auto">
            <a:xfrm>
              <a:off x="3120" y="2937"/>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–1/2</a:t>
              </a:r>
              <a:endParaRPr lang="en-US" altLang="zh-CN" sz="1800" b="1">
                <a:solidFill>
                  <a:srgbClr val="FF0000"/>
                </a:solidFill>
                <a:latin typeface="Times New Roman" panose="02020603050405020304" pitchFamily="18" charset="0"/>
              </a:endParaRPr>
            </a:p>
          </p:txBody>
        </p:sp>
        <p:sp>
          <p:nvSpPr>
            <p:cNvPr id="64599" name="Text Box 20"/>
            <p:cNvSpPr txBox="1">
              <a:spLocks noChangeArrowheads="1"/>
            </p:cNvSpPr>
            <p:nvPr/>
          </p:nvSpPr>
          <p:spPr bwMode="auto">
            <a:xfrm>
              <a:off x="3168" y="2636"/>
              <a:ext cx="30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800" b="1" i="1">
                  <a:solidFill>
                    <a:srgbClr val="FF0000"/>
                  </a:solidFill>
                  <a:latin typeface="Times New Roman" panose="02020603050405020304" pitchFamily="18" charset="0"/>
                </a:rPr>
                <a:t>1/2</a:t>
              </a:r>
              <a:endParaRPr lang="en-US" altLang="zh-CN" sz="1800" b="1">
                <a:solidFill>
                  <a:srgbClr val="FF0000"/>
                </a:solidFill>
                <a:latin typeface="Times New Roman" panose="02020603050405020304" pitchFamily="18" charset="0"/>
              </a:endParaRPr>
            </a:p>
          </p:txBody>
        </p:sp>
        <p:sp>
          <p:nvSpPr>
            <p:cNvPr id="64600" name="Text Box 21"/>
            <p:cNvSpPr txBox="1">
              <a:spLocks noChangeArrowheads="1"/>
            </p:cNvSpPr>
            <p:nvPr/>
          </p:nvSpPr>
          <p:spPr bwMode="auto">
            <a:xfrm>
              <a:off x="3168" y="432"/>
              <a:ext cx="3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en-US" sz="2000" b="1">
                  <a:solidFill>
                    <a:srgbClr val="FF0000"/>
                  </a:solidFill>
                  <a:latin typeface="Times New Roman" panose="02020603050405020304" pitchFamily="18" charset="0"/>
                </a:rPr>
                <a:t>M</a:t>
              </a:r>
              <a:r>
                <a:rPr lang="en-US" altLang="en-US" sz="2000" b="1" baseline="-25000">
                  <a:solidFill>
                    <a:srgbClr val="FF0000"/>
                  </a:solidFill>
                  <a:latin typeface="Times New Roman" panose="02020603050405020304" pitchFamily="18" charset="0"/>
                </a:rPr>
                <a:t>j</a:t>
              </a:r>
              <a:endParaRPr lang="en-US" altLang="zh-CN" sz="1800" b="1">
                <a:solidFill>
                  <a:srgbClr val="FF0000"/>
                </a:solidFill>
                <a:latin typeface="Times New Roman" panose="02020603050405020304" pitchFamily="18" charset="0"/>
              </a:endParaRPr>
            </a:p>
          </p:txBody>
        </p:sp>
        <p:sp>
          <p:nvSpPr>
            <p:cNvPr id="64601" name="AutoShape 22"/>
            <p:cNvSpPr>
              <a:spLocks/>
            </p:cNvSpPr>
            <p:nvPr/>
          </p:nvSpPr>
          <p:spPr bwMode="auto">
            <a:xfrm>
              <a:off x="3552" y="2717"/>
              <a:ext cx="44" cy="361"/>
            </a:xfrm>
            <a:prstGeom prst="rightBracket">
              <a:avLst>
                <a:gd name="adj" fmla="val 5127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602" name="AutoShape 23"/>
            <p:cNvSpPr>
              <a:spLocks/>
            </p:cNvSpPr>
            <p:nvPr/>
          </p:nvSpPr>
          <p:spPr bwMode="auto">
            <a:xfrm>
              <a:off x="3507" y="767"/>
              <a:ext cx="44" cy="541"/>
            </a:xfrm>
            <a:prstGeom prst="rightBracket">
              <a:avLst>
                <a:gd name="adj" fmla="val 7684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4603" name="AutoShape 24"/>
            <p:cNvSpPr>
              <a:spLocks/>
            </p:cNvSpPr>
            <p:nvPr/>
          </p:nvSpPr>
          <p:spPr bwMode="auto">
            <a:xfrm>
              <a:off x="3504" y="1476"/>
              <a:ext cx="44" cy="180"/>
            </a:xfrm>
            <a:prstGeom prst="rightBracket">
              <a:avLst>
                <a:gd name="adj" fmla="val 2556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aphicFrame>
        <p:nvGraphicFramePr>
          <p:cNvPr id="361497" name="Object 25"/>
          <p:cNvGraphicFramePr>
            <a:graphicFrameLocks noChangeAspect="1"/>
          </p:cNvGraphicFramePr>
          <p:nvPr/>
        </p:nvGraphicFramePr>
        <p:xfrm>
          <a:off x="5257800" y="25400"/>
          <a:ext cx="3581400" cy="736600"/>
        </p:xfrm>
        <a:graphic>
          <a:graphicData uri="http://schemas.openxmlformats.org/presentationml/2006/ole">
            <mc:AlternateContent xmlns:mc="http://schemas.openxmlformats.org/markup-compatibility/2006">
              <mc:Choice xmlns:v="urn:schemas-microsoft-com:vml" Requires="v">
                <p:oleObj spid="_x0000_s77872" name="Equation" r:id="rId11" imgW="1885926" imgH="419157" progId="Equation.3">
                  <p:embed/>
                </p:oleObj>
              </mc:Choice>
              <mc:Fallback>
                <p:oleObj name="Equation" r:id="rId11" imgW="1885926" imgH="419157" progId="Equation.3">
                  <p:embed/>
                  <p:pic>
                    <p:nvPicPr>
                      <p:cNvPr id="0" name=""/>
                      <p:cNvPicPr>
                        <a:picLocks noChangeAspect="1" noChangeArrowheads="1"/>
                      </p:cNvPicPr>
                      <p:nvPr/>
                    </p:nvPicPr>
                    <p:blipFill>
                      <a:blip r:embed="rId12">
                        <a:lum contrast="38000"/>
                        <a:extLst>
                          <a:ext uri="{28A0092B-C50C-407E-A947-70E740481C1C}">
                            <a14:useLocalDpi xmlns:a14="http://schemas.microsoft.com/office/drawing/2010/main" val="0"/>
                          </a:ext>
                        </a:extLst>
                      </a:blip>
                      <a:srcRect/>
                      <a:stretch>
                        <a:fillRect/>
                      </a:stretch>
                    </p:blipFill>
                    <p:spPr bwMode="auto">
                      <a:xfrm>
                        <a:off x="5257800" y="25400"/>
                        <a:ext cx="3581400" cy="736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1498" name="Object 26"/>
          <p:cNvGraphicFramePr>
            <a:graphicFrameLocks noChangeAspect="1"/>
          </p:cNvGraphicFramePr>
          <p:nvPr>
            <p:extLst/>
          </p:nvPr>
        </p:nvGraphicFramePr>
        <p:xfrm>
          <a:off x="1877377" y="49214"/>
          <a:ext cx="3167063" cy="522287"/>
        </p:xfrm>
        <a:graphic>
          <a:graphicData uri="http://schemas.openxmlformats.org/presentationml/2006/ole">
            <mc:AlternateContent xmlns:mc="http://schemas.openxmlformats.org/markup-compatibility/2006">
              <mc:Choice xmlns:v="urn:schemas-microsoft-com:vml" Requires="v">
                <p:oleObj spid="_x0000_s77873" name="公式" r:id="rId13" imgW="1295496" imgH="209578" progId="Equation.3">
                  <p:embed/>
                </p:oleObj>
              </mc:Choice>
              <mc:Fallback>
                <p:oleObj name="公式" r:id="rId13" imgW="1295496" imgH="209578" progId="Equation.3">
                  <p:embed/>
                  <p:pic>
                    <p:nvPicPr>
                      <p:cNvPr id="0" name=""/>
                      <p:cNvPicPr>
                        <a:picLocks noChangeAspect="1" noChangeArrowheads="1"/>
                      </p:cNvPicPr>
                      <p:nvPr/>
                    </p:nvPicPr>
                    <p:blipFill>
                      <a:blip r:embed="rId14">
                        <a:lum contrast="38000"/>
                        <a:extLst>
                          <a:ext uri="{28A0092B-C50C-407E-A947-70E740481C1C}">
                            <a14:useLocalDpi xmlns:a14="http://schemas.microsoft.com/office/drawing/2010/main" val="0"/>
                          </a:ext>
                        </a:extLst>
                      </a:blip>
                      <a:srcRect/>
                      <a:stretch>
                        <a:fillRect/>
                      </a:stretch>
                    </p:blipFill>
                    <p:spPr bwMode="auto">
                      <a:xfrm>
                        <a:off x="1877377" y="49214"/>
                        <a:ext cx="3167063" cy="522287"/>
                      </a:xfrm>
                      <a:prstGeom prst="rect">
                        <a:avLst/>
                      </a:prstGeom>
                      <a:noFill/>
                      <a:ln w="9525">
                        <a:solidFill>
                          <a:srgbClr val="3333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520" name="Group 27"/>
          <p:cNvGrpSpPr>
            <a:grpSpLocks/>
          </p:cNvGrpSpPr>
          <p:nvPr/>
        </p:nvGrpSpPr>
        <p:grpSpPr bwMode="auto">
          <a:xfrm>
            <a:off x="152400" y="71438"/>
            <a:ext cx="5105400" cy="4859337"/>
            <a:chOff x="96" y="45"/>
            <a:chExt cx="3216" cy="3061"/>
          </a:xfrm>
        </p:grpSpPr>
        <p:grpSp>
          <p:nvGrpSpPr>
            <p:cNvPr id="64536" name="Group 28"/>
            <p:cNvGrpSpPr>
              <a:grpSpLocks/>
            </p:cNvGrpSpPr>
            <p:nvPr/>
          </p:nvGrpSpPr>
          <p:grpSpPr bwMode="auto">
            <a:xfrm>
              <a:off x="1488" y="444"/>
              <a:ext cx="1824" cy="2662"/>
              <a:chOff x="1488" y="444"/>
              <a:chExt cx="1824" cy="2662"/>
            </a:xfrm>
          </p:grpSpPr>
          <p:sp>
            <p:nvSpPr>
              <p:cNvPr id="64570" name="Text Box 29"/>
              <p:cNvSpPr txBox="1">
                <a:spLocks noChangeArrowheads="1"/>
              </p:cNvSpPr>
              <p:nvPr/>
            </p:nvSpPr>
            <p:spPr bwMode="auto">
              <a:xfrm>
                <a:off x="2401" y="444"/>
                <a:ext cx="8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a:solidFill>
                      <a:schemeClr val="folHlink"/>
                    </a:solidFill>
                    <a:latin typeface="Times New Roman" panose="02020603050405020304" pitchFamily="18" charset="0"/>
                  </a:rPr>
                  <a:t>加弱磁场</a:t>
                </a:r>
              </a:p>
            </p:txBody>
          </p:sp>
          <p:grpSp>
            <p:nvGrpSpPr>
              <p:cNvPr id="64571" name="Group 30"/>
              <p:cNvGrpSpPr>
                <a:grpSpLocks/>
              </p:cNvGrpSpPr>
              <p:nvPr/>
            </p:nvGrpSpPr>
            <p:grpSpPr bwMode="auto">
              <a:xfrm>
                <a:off x="1585" y="1392"/>
                <a:ext cx="1692" cy="192"/>
                <a:chOff x="1605" y="1552"/>
                <a:chExt cx="1831" cy="123"/>
              </a:xfrm>
            </p:grpSpPr>
            <p:sp>
              <p:nvSpPr>
                <p:cNvPr id="64588" name="Line 31"/>
                <p:cNvSpPr>
                  <a:spLocks noChangeShapeType="1"/>
                </p:cNvSpPr>
                <p:nvPr/>
              </p:nvSpPr>
              <p:spPr bwMode="auto">
                <a:xfrm>
                  <a:off x="2008" y="1575"/>
                  <a:ext cx="1428"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89" name="Line 32"/>
                <p:cNvSpPr>
                  <a:spLocks noChangeShapeType="1"/>
                </p:cNvSpPr>
                <p:nvPr/>
              </p:nvSpPr>
              <p:spPr bwMode="auto">
                <a:xfrm>
                  <a:off x="1982" y="1675"/>
                  <a:ext cx="1428"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90" name="Line 33"/>
                <p:cNvSpPr>
                  <a:spLocks noChangeShapeType="1"/>
                </p:cNvSpPr>
                <p:nvPr/>
              </p:nvSpPr>
              <p:spPr bwMode="auto">
                <a:xfrm flipV="1">
                  <a:off x="1626" y="1552"/>
                  <a:ext cx="390" cy="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91" name="Line 34"/>
                <p:cNvSpPr>
                  <a:spLocks noChangeShapeType="1"/>
                </p:cNvSpPr>
                <p:nvPr/>
              </p:nvSpPr>
              <p:spPr bwMode="auto">
                <a:xfrm>
                  <a:off x="1605" y="1625"/>
                  <a:ext cx="390" cy="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72" name="Group 35"/>
              <p:cNvGrpSpPr>
                <a:grpSpLocks/>
              </p:cNvGrpSpPr>
              <p:nvPr/>
            </p:nvGrpSpPr>
            <p:grpSpPr bwMode="auto">
              <a:xfrm>
                <a:off x="1488" y="2784"/>
                <a:ext cx="1824" cy="322"/>
                <a:chOff x="1471" y="2967"/>
                <a:chExt cx="2513" cy="338"/>
              </a:xfrm>
            </p:grpSpPr>
            <p:sp>
              <p:nvSpPr>
                <p:cNvPr id="64584" name="Line 36"/>
                <p:cNvSpPr>
                  <a:spLocks noChangeShapeType="1"/>
                </p:cNvSpPr>
                <p:nvPr/>
              </p:nvSpPr>
              <p:spPr bwMode="auto">
                <a:xfrm>
                  <a:off x="2076" y="2967"/>
                  <a:ext cx="1908"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85" name="Line 37"/>
                <p:cNvSpPr>
                  <a:spLocks noChangeShapeType="1"/>
                </p:cNvSpPr>
                <p:nvPr/>
              </p:nvSpPr>
              <p:spPr bwMode="auto">
                <a:xfrm flipV="1">
                  <a:off x="1471" y="2967"/>
                  <a:ext cx="550" cy="14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86" name="Line 38"/>
                <p:cNvSpPr>
                  <a:spLocks noChangeShapeType="1"/>
                </p:cNvSpPr>
                <p:nvPr/>
              </p:nvSpPr>
              <p:spPr bwMode="auto">
                <a:xfrm>
                  <a:off x="1490" y="3129"/>
                  <a:ext cx="549" cy="14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87" name="Line 39"/>
                <p:cNvSpPr>
                  <a:spLocks noChangeShapeType="1"/>
                </p:cNvSpPr>
                <p:nvPr/>
              </p:nvSpPr>
              <p:spPr bwMode="auto">
                <a:xfrm>
                  <a:off x="2058" y="3305"/>
                  <a:ext cx="1907"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73" name="Group 40"/>
              <p:cNvGrpSpPr>
                <a:grpSpLocks/>
              </p:cNvGrpSpPr>
              <p:nvPr/>
            </p:nvGrpSpPr>
            <p:grpSpPr bwMode="auto">
              <a:xfrm>
                <a:off x="1535" y="864"/>
                <a:ext cx="1759" cy="384"/>
                <a:chOff x="1536" y="843"/>
                <a:chExt cx="2423" cy="568"/>
              </a:xfrm>
            </p:grpSpPr>
            <p:grpSp>
              <p:nvGrpSpPr>
                <p:cNvPr id="64574" name="Group 41"/>
                <p:cNvGrpSpPr>
                  <a:grpSpLocks/>
                </p:cNvGrpSpPr>
                <p:nvPr/>
              </p:nvGrpSpPr>
              <p:grpSpPr bwMode="auto">
                <a:xfrm>
                  <a:off x="1536" y="843"/>
                  <a:ext cx="528" cy="549"/>
                  <a:chOff x="1536" y="856"/>
                  <a:chExt cx="1015" cy="619"/>
                </a:xfrm>
              </p:grpSpPr>
              <p:sp>
                <p:nvSpPr>
                  <p:cNvPr id="64580" name="Line 42"/>
                  <p:cNvSpPr>
                    <a:spLocks noChangeShapeType="1"/>
                  </p:cNvSpPr>
                  <p:nvPr/>
                </p:nvSpPr>
                <p:spPr bwMode="auto">
                  <a:xfrm flipH="1">
                    <a:off x="1536" y="856"/>
                    <a:ext cx="1015" cy="34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81" name="Line 43"/>
                  <p:cNvSpPr>
                    <a:spLocks noChangeShapeType="1"/>
                  </p:cNvSpPr>
                  <p:nvPr/>
                </p:nvSpPr>
                <p:spPr bwMode="auto">
                  <a:xfrm>
                    <a:off x="1621" y="1178"/>
                    <a:ext cx="930" cy="2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82" name="Line 44"/>
                  <p:cNvSpPr>
                    <a:spLocks noChangeShapeType="1"/>
                  </p:cNvSpPr>
                  <p:nvPr/>
                </p:nvSpPr>
                <p:spPr bwMode="auto">
                  <a:xfrm flipV="1">
                    <a:off x="1589" y="1079"/>
                    <a:ext cx="930" cy="9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83" name="Line 45"/>
                  <p:cNvSpPr>
                    <a:spLocks noChangeShapeType="1"/>
                  </p:cNvSpPr>
                  <p:nvPr/>
                </p:nvSpPr>
                <p:spPr bwMode="auto">
                  <a:xfrm>
                    <a:off x="1610" y="1184"/>
                    <a:ext cx="930" cy="9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75" name="Group 46"/>
                <p:cNvGrpSpPr>
                  <a:grpSpLocks/>
                </p:cNvGrpSpPr>
                <p:nvPr/>
              </p:nvGrpSpPr>
              <p:grpSpPr bwMode="auto">
                <a:xfrm>
                  <a:off x="2064" y="850"/>
                  <a:ext cx="1895" cy="561"/>
                  <a:chOff x="3245" y="844"/>
                  <a:chExt cx="880" cy="576"/>
                </a:xfrm>
              </p:grpSpPr>
              <p:sp>
                <p:nvSpPr>
                  <p:cNvPr id="64576" name="Line 47"/>
                  <p:cNvSpPr>
                    <a:spLocks noChangeShapeType="1"/>
                  </p:cNvSpPr>
                  <p:nvPr/>
                </p:nvSpPr>
                <p:spPr bwMode="auto">
                  <a:xfrm>
                    <a:off x="3245" y="844"/>
                    <a:ext cx="880"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77" name="Line 48"/>
                  <p:cNvSpPr>
                    <a:spLocks noChangeShapeType="1"/>
                  </p:cNvSpPr>
                  <p:nvPr/>
                </p:nvSpPr>
                <p:spPr bwMode="auto">
                  <a:xfrm>
                    <a:off x="3245" y="1036"/>
                    <a:ext cx="880"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78" name="Line 49"/>
                  <p:cNvSpPr>
                    <a:spLocks noChangeShapeType="1"/>
                  </p:cNvSpPr>
                  <p:nvPr/>
                </p:nvSpPr>
                <p:spPr bwMode="auto">
                  <a:xfrm>
                    <a:off x="3245" y="1228"/>
                    <a:ext cx="880"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79" name="Line 50"/>
                  <p:cNvSpPr>
                    <a:spLocks noChangeShapeType="1"/>
                  </p:cNvSpPr>
                  <p:nvPr/>
                </p:nvSpPr>
                <p:spPr bwMode="auto">
                  <a:xfrm>
                    <a:off x="3245" y="1420"/>
                    <a:ext cx="880"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64537" name="Group 51"/>
            <p:cNvGrpSpPr>
              <a:grpSpLocks/>
            </p:cNvGrpSpPr>
            <p:nvPr/>
          </p:nvGrpSpPr>
          <p:grpSpPr bwMode="auto">
            <a:xfrm>
              <a:off x="96" y="45"/>
              <a:ext cx="1724" cy="3044"/>
              <a:chOff x="96" y="45"/>
              <a:chExt cx="1724" cy="3044"/>
            </a:xfrm>
          </p:grpSpPr>
          <p:grpSp>
            <p:nvGrpSpPr>
              <p:cNvPr id="64538" name="Group 52"/>
              <p:cNvGrpSpPr>
                <a:grpSpLocks/>
              </p:cNvGrpSpPr>
              <p:nvPr/>
            </p:nvGrpSpPr>
            <p:grpSpPr bwMode="auto">
              <a:xfrm>
                <a:off x="96" y="1104"/>
                <a:ext cx="720" cy="1985"/>
                <a:chOff x="96" y="1208"/>
                <a:chExt cx="892" cy="2077"/>
              </a:xfrm>
            </p:grpSpPr>
            <p:grpSp>
              <p:nvGrpSpPr>
                <p:cNvPr id="64564" name="Group 53"/>
                <p:cNvGrpSpPr>
                  <a:grpSpLocks/>
                </p:cNvGrpSpPr>
                <p:nvPr/>
              </p:nvGrpSpPr>
              <p:grpSpPr bwMode="auto">
                <a:xfrm>
                  <a:off x="133" y="1208"/>
                  <a:ext cx="817" cy="342"/>
                  <a:chOff x="133" y="1208"/>
                  <a:chExt cx="817" cy="342"/>
                </a:xfrm>
              </p:grpSpPr>
              <p:sp>
                <p:nvSpPr>
                  <p:cNvPr id="64568" name="Line 54"/>
                  <p:cNvSpPr>
                    <a:spLocks noChangeShapeType="1"/>
                  </p:cNvSpPr>
                  <p:nvPr/>
                </p:nvSpPr>
                <p:spPr bwMode="auto">
                  <a:xfrm>
                    <a:off x="367" y="1394"/>
                    <a:ext cx="583"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69" name="Text Box 55"/>
                  <p:cNvSpPr txBox="1">
                    <a:spLocks noChangeArrowheads="1"/>
                  </p:cNvSpPr>
                  <p:nvPr/>
                </p:nvSpPr>
                <p:spPr bwMode="auto">
                  <a:xfrm>
                    <a:off x="133" y="1208"/>
                    <a:ext cx="421"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i="1">
                        <a:latin typeface="Times New Roman" panose="02020603050405020304" pitchFamily="18" charset="0"/>
                      </a:rPr>
                      <a:t>4p</a:t>
                    </a:r>
                    <a:endParaRPr lang="en-US" altLang="zh-CN" sz="2800" b="1">
                      <a:latin typeface="Times New Roman" panose="02020603050405020304" pitchFamily="18" charset="0"/>
                    </a:endParaRPr>
                  </a:p>
                </p:txBody>
              </p:sp>
            </p:grpSp>
            <p:grpSp>
              <p:nvGrpSpPr>
                <p:cNvPr id="64565" name="Group 56"/>
                <p:cNvGrpSpPr>
                  <a:grpSpLocks/>
                </p:cNvGrpSpPr>
                <p:nvPr/>
              </p:nvGrpSpPr>
              <p:grpSpPr bwMode="auto">
                <a:xfrm>
                  <a:off x="96" y="2942"/>
                  <a:ext cx="892" cy="343"/>
                  <a:chOff x="96" y="2942"/>
                  <a:chExt cx="892" cy="343"/>
                </a:xfrm>
              </p:grpSpPr>
              <p:sp>
                <p:nvSpPr>
                  <p:cNvPr id="64566" name="Line 57"/>
                  <p:cNvSpPr>
                    <a:spLocks noChangeShapeType="1"/>
                  </p:cNvSpPr>
                  <p:nvPr/>
                </p:nvSpPr>
                <p:spPr bwMode="auto">
                  <a:xfrm>
                    <a:off x="406" y="3129"/>
                    <a:ext cx="582"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67" name="Text Box 58"/>
                  <p:cNvSpPr txBox="1">
                    <a:spLocks noChangeArrowheads="1"/>
                  </p:cNvSpPr>
                  <p:nvPr/>
                </p:nvSpPr>
                <p:spPr bwMode="auto">
                  <a:xfrm>
                    <a:off x="96" y="2942"/>
                    <a:ext cx="390"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i="1">
                        <a:latin typeface="Times New Roman" panose="02020603050405020304" pitchFamily="18" charset="0"/>
                      </a:rPr>
                      <a:t>4s</a:t>
                    </a:r>
                    <a:endParaRPr lang="en-US" altLang="zh-CN" sz="2800" b="1">
                      <a:latin typeface="Times New Roman" panose="02020603050405020304" pitchFamily="18" charset="0"/>
                    </a:endParaRPr>
                  </a:p>
                </p:txBody>
              </p:sp>
            </p:grpSp>
          </p:grpSp>
          <p:grpSp>
            <p:nvGrpSpPr>
              <p:cNvPr id="64539" name="Group 59"/>
              <p:cNvGrpSpPr>
                <a:grpSpLocks/>
              </p:cNvGrpSpPr>
              <p:nvPr/>
            </p:nvGrpSpPr>
            <p:grpSpPr bwMode="auto">
              <a:xfrm>
                <a:off x="144" y="45"/>
                <a:ext cx="1676" cy="2916"/>
                <a:chOff x="144" y="45"/>
                <a:chExt cx="1676" cy="2916"/>
              </a:xfrm>
            </p:grpSpPr>
            <p:sp>
              <p:nvSpPr>
                <p:cNvPr id="64540" name="Rectangle 60"/>
                <p:cNvSpPr>
                  <a:spLocks noChangeArrowheads="1"/>
                </p:cNvSpPr>
                <p:nvPr/>
              </p:nvSpPr>
              <p:spPr bwMode="auto">
                <a:xfrm>
                  <a:off x="195" y="45"/>
                  <a:ext cx="5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en-US" altLang="zh-CN" sz="2800" b="1">
                      <a:solidFill>
                        <a:srgbClr val="FF0000"/>
                      </a:solidFill>
                      <a:latin typeface="Times New Roman" panose="02020603050405020304" pitchFamily="18" charset="0"/>
                    </a:rPr>
                    <a:t>4-12</a:t>
                  </a:r>
                </a:p>
              </p:txBody>
            </p:sp>
            <p:grpSp>
              <p:nvGrpSpPr>
                <p:cNvPr id="64541" name="Group 61"/>
                <p:cNvGrpSpPr>
                  <a:grpSpLocks/>
                </p:cNvGrpSpPr>
                <p:nvPr/>
              </p:nvGrpSpPr>
              <p:grpSpPr bwMode="auto">
                <a:xfrm>
                  <a:off x="225" y="403"/>
                  <a:ext cx="1595" cy="2558"/>
                  <a:chOff x="225" y="403"/>
                  <a:chExt cx="1595" cy="2558"/>
                </a:xfrm>
              </p:grpSpPr>
              <p:sp>
                <p:nvSpPr>
                  <p:cNvPr id="64543" name="Text Box 62"/>
                  <p:cNvSpPr txBox="1">
                    <a:spLocks noChangeArrowheads="1"/>
                  </p:cNvSpPr>
                  <p:nvPr/>
                </p:nvSpPr>
                <p:spPr bwMode="auto">
                  <a:xfrm>
                    <a:off x="1005" y="403"/>
                    <a:ext cx="8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000" b="1">
                        <a:solidFill>
                          <a:schemeClr val="folHlink"/>
                        </a:solidFill>
                        <a:latin typeface="Times New Roman" panose="02020603050405020304" pitchFamily="18" charset="0"/>
                      </a:rPr>
                      <a:t>自旋轨</a:t>
                    </a:r>
                  </a:p>
                  <a:p>
                    <a:pPr algn="l" eaLnBrk="1" hangingPunct="1"/>
                    <a:r>
                      <a:rPr lang="zh-CN" altLang="en-US" sz="2000" b="1">
                        <a:solidFill>
                          <a:schemeClr val="folHlink"/>
                        </a:solidFill>
                        <a:latin typeface="Times New Roman" panose="02020603050405020304" pitchFamily="18" charset="0"/>
                      </a:rPr>
                      <a:t>道耦合</a:t>
                    </a:r>
                  </a:p>
                </p:txBody>
              </p:sp>
              <p:grpSp>
                <p:nvGrpSpPr>
                  <p:cNvPr id="64544" name="Group 63"/>
                  <p:cNvGrpSpPr>
                    <a:grpSpLocks/>
                  </p:cNvGrpSpPr>
                  <p:nvPr/>
                </p:nvGrpSpPr>
                <p:grpSpPr bwMode="auto">
                  <a:xfrm>
                    <a:off x="225" y="836"/>
                    <a:ext cx="1370" cy="2125"/>
                    <a:chOff x="225" y="836"/>
                    <a:chExt cx="1370" cy="2125"/>
                  </a:xfrm>
                </p:grpSpPr>
                <p:grpSp>
                  <p:nvGrpSpPr>
                    <p:cNvPr id="64545" name="Group 64"/>
                    <p:cNvGrpSpPr>
                      <a:grpSpLocks/>
                    </p:cNvGrpSpPr>
                    <p:nvPr/>
                  </p:nvGrpSpPr>
                  <p:grpSpPr bwMode="auto">
                    <a:xfrm>
                      <a:off x="225" y="1276"/>
                      <a:ext cx="327" cy="1656"/>
                      <a:chOff x="225" y="1276"/>
                      <a:chExt cx="327" cy="1656"/>
                    </a:xfrm>
                  </p:grpSpPr>
                  <p:sp>
                    <p:nvSpPr>
                      <p:cNvPr id="64562" name="Freeform 65"/>
                      <p:cNvSpPr>
                        <a:spLocks/>
                      </p:cNvSpPr>
                      <p:nvPr/>
                    </p:nvSpPr>
                    <p:spPr bwMode="auto">
                      <a:xfrm>
                        <a:off x="529" y="1276"/>
                        <a:ext cx="0" cy="1656"/>
                      </a:xfrm>
                      <a:custGeom>
                        <a:avLst/>
                        <a:gdLst>
                          <a:gd name="T0" fmla="*/ 0 w 1"/>
                          <a:gd name="T1" fmla="*/ 0 h 1637"/>
                          <a:gd name="T2" fmla="*/ 0 w 1"/>
                          <a:gd name="T3" fmla="*/ 1656 h 1637"/>
                          <a:gd name="T4" fmla="*/ 0 60000 65536"/>
                          <a:gd name="T5" fmla="*/ 0 60000 65536"/>
                        </a:gdLst>
                        <a:ahLst/>
                        <a:cxnLst>
                          <a:cxn ang="T4">
                            <a:pos x="T0" y="T1"/>
                          </a:cxn>
                          <a:cxn ang="T5">
                            <a:pos x="T2" y="T3"/>
                          </a:cxn>
                        </a:cxnLst>
                        <a:rect l="0" t="0" r="r" b="b"/>
                        <a:pathLst>
                          <a:path w="1" h="1637">
                            <a:moveTo>
                              <a:pt x="0" y="0"/>
                            </a:moveTo>
                            <a:lnTo>
                              <a:pt x="0" y="1637"/>
                            </a:lnTo>
                          </a:path>
                        </a:pathLst>
                      </a:custGeom>
                      <a:noFill/>
                      <a:ln w="9525">
                        <a:solidFill>
                          <a:srgbClr val="0000FF"/>
                        </a:solidFill>
                        <a:round/>
                        <a:headEn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63" name="Text Box 66"/>
                      <p:cNvSpPr txBox="1">
                        <a:spLocks noChangeArrowheads="1"/>
                      </p:cNvSpPr>
                      <p:nvPr/>
                    </p:nvSpPr>
                    <p:spPr bwMode="auto">
                      <a:xfrm rot="-5378201">
                        <a:off x="-78" y="1912"/>
                        <a:ext cx="9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a:latin typeface="Times New Roman" panose="02020603050405020304" pitchFamily="18" charset="0"/>
                          </a:rPr>
                          <a:t>768.2</a:t>
                        </a:r>
                        <a:r>
                          <a:rPr lang="en-US" altLang="en-US" sz="2800" b="1">
                            <a:latin typeface="Times New Roman" panose="02020603050405020304" pitchFamily="18" charset="0"/>
                          </a:rPr>
                          <a:t>nm</a:t>
                        </a:r>
                        <a:endParaRPr lang="en-US" altLang="zh-CN" sz="2800" b="1">
                          <a:latin typeface="Times New Roman" panose="02020603050405020304" pitchFamily="18" charset="0"/>
                        </a:endParaRPr>
                      </a:p>
                    </p:txBody>
                  </p:sp>
                </p:grpSp>
                <p:grpSp>
                  <p:nvGrpSpPr>
                    <p:cNvPr id="64546" name="Group 67"/>
                    <p:cNvGrpSpPr>
                      <a:grpSpLocks/>
                    </p:cNvGrpSpPr>
                    <p:nvPr/>
                  </p:nvGrpSpPr>
                  <p:grpSpPr bwMode="auto">
                    <a:xfrm>
                      <a:off x="647" y="2640"/>
                      <a:ext cx="877" cy="321"/>
                      <a:chOff x="647" y="2640"/>
                      <a:chExt cx="877" cy="321"/>
                    </a:xfrm>
                  </p:grpSpPr>
                  <p:graphicFrame>
                    <p:nvGraphicFramePr>
                      <p:cNvPr id="64560" name="Object 68"/>
                      <p:cNvGraphicFramePr>
                        <a:graphicFrameLocks noChangeAspect="1"/>
                      </p:cNvGraphicFramePr>
                      <p:nvPr/>
                    </p:nvGraphicFramePr>
                    <p:xfrm>
                      <a:off x="647" y="2640"/>
                      <a:ext cx="313" cy="321"/>
                    </p:xfrm>
                    <a:graphic>
                      <a:graphicData uri="http://schemas.openxmlformats.org/presentationml/2006/ole">
                        <mc:AlternateContent xmlns:mc="http://schemas.openxmlformats.org/markup-compatibility/2006">
                          <mc:Choice xmlns:v="urn:schemas-microsoft-com:vml" Requires="v">
                            <p:oleObj spid="_x0000_s77874" name="Equation" r:id="rId15" imgW="333555" imgH="228771" progId="Equation.3">
                              <p:embed/>
                            </p:oleObj>
                          </mc:Choice>
                          <mc:Fallback>
                            <p:oleObj name="Equation" r:id="rId15" imgW="333555" imgH="228771" progId="Equation.3">
                              <p:embed/>
                              <p:pic>
                                <p:nvPicPr>
                                  <p:cNvPr id="0" name=""/>
                                  <p:cNvPicPr>
                                    <a:picLocks noChangeAspect="1" noChangeArrowheads="1"/>
                                  </p:cNvPicPr>
                                  <p:nvPr/>
                                </p:nvPicPr>
                                <p:blipFill>
                                  <a:blip r:embed="rId16">
                                    <a:lum contrast="38000"/>
                                    <a:extLst>
                                      <a:ext uri="{28A0092B-C50C-407E-A947-70E740481C1C}">
                                        <a14:useLocalDpi xmlns:a14="http://schemas.microsoft.com/office/drawing/2010/main" val="0"/>
                                      </a:ext>
                                    </a:extLst>
                                  </a:blip>
                                  <a:srcRect/>
                                  <a:stretch>
                                    <a:fillRect/>
                                  </a:stretch>
                                </p:blipFill>
                                <p:spPr bwMode="auto">
                                  <a:xfrm>
                                    <a:off x="647" y="2640"/>
                                    <a:ext cx="313"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61" name="Line 69"/>
                      <p:cNvSpPr>
                        <a:spLocks noChangeShapeType="1"/>
                      </p:cNvSpPr>
                      <p:nvPr/>
                    </p:nvSpPr>
                    <p:spPr bwMode="auto">
                      <a:xfrm>
                        <a:off x="1033" y="2939"/>
                        <a:ext cx="491"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47" name="Group 70"/>
                    <p:cNvGrpSpPr>
                      <a:grpSpLocks/>
                    </p:cNvGrpSpPr>
                    <p:nvPr/>
                  </p:nvGrpSpPr>
                  <p:grpSpPr bwMode="auto">
                    <a:xfrm>
                      <a:off x="566" y="836"/>
                      <a:ext cx="1029" cy="882"/>
                      <a:chOff x="566" y="836"/>
                      <a:chExt cx="1029" cy="882"/>
                    </a:xfrm>
                  </p:grpSpPr>
                  <p:graphicFrame>
                    <p:nvGraphicFramePr>
                      <p:cNvPr id="64554" name="Object 71"/>
                      <p:cNvGraphicFramePr>
                        <a:graphicFrameLocks noChangeAspect="1"/>
                      </p:cNvGraphicFramePr>
                      <p:nvPr/>
                    </p:nvGraphicFramePr>
                    <p:xfrm>
                      <a:off x="566" y="836"/>
                      <a:ext cx="394" cy="316"/>
                    </p:xfrm>
                    <a:graphic>
                      <a:graphicData uri="http://schemas.openxmlformats.org/presentationml/2006/ole">
                        <mc:AlternateContent xmlns:mc="http://schemas.openxmlformats.org/markup-compatibility/2006">
                          <mc:Choice xmlns:v="urn:schemas-microsoft-com:vml" Requires="v">
                            <p:oleObj spid="_x0000_s77875" name="公式" r:id="rId17" imgW="342756" imgH="228771" progId="Equation.3">
                              <p:embed/>
                            </p:oleObj>
                          </mc:Choice>
                          <mc:Fallback>
                            <p:oleObj name="公式" r:id="rId17" imgW="342756" imgH="228771" progId="Equation.3">
                              <p:embed/>
                              <p:pic>
                                <p:nvPicPr>
                                  <p:cNvPr id="0" name=""/>
                                  <p:cNvPicPr>
                                    <a:picLocks noChangeAspect="1" noChangeArrowheads="1"/>
                                  </p:cNvPicPr>
                                  <p:nvPr/>
                                </p:nvPicPr>
                                <p:blipFill>
                                  <a:blip r:embed="rId18">
                                    <a:lum contrast="38000"/>
                                    <a:extLst>
                                      <a:ext uri="{28A0092B-C50C-407E-A947-70E740481C1C}">
                                        <a14:useLocalDpi xmlns:a14="http://schemas.microsoft.com/office/drawing/2010/main" val="0"/>
                                      </a:ext>
                                    </a:extLst>
                                  </a:blip>
                                  <a:srcRect/>
                                  <a:stretch>
                                    <a:fillRect/>
                                  </a:stretch>
                                </p:blipFill>
                                <p:spPr bwMode="auto">
                                  <a:xfrm>
                                    <a:off x="566" y="836"/>
                                    <a:ext cx="394"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55" name="Object 72"/>
                      <p:cNvGraphicFramePr>
                        <a:graphicFrameLocks noChangeAspect="1"/>
                      </p:cNvGraphicFramePr>
                      <p:nvPr/>
                    </p:nvGraphicFramePr>
                    <p:xfrm>
                      <a:off x="614" y="1402"/>
                      <a:ext cx="394" cy="316"/>
                    </p:xfrm>
                    <a:graphic>
                      <a:graphicData uri="http://schemas.openxmlformats.org/presentationml/2006/ole">
                        <mc:AlternateContent xmlns:mc="http://schemas.openxmlformats.org/markup-compatibility/2006">
                          <mc:Choice xmlns:v="urn:schemas-microsoft-com:vml" Requires="v">
                            <p:oleObj spid="_x0000_s77876" name="公式" r:id="rId19" imgW="342756" imgH="228771" progId="Equation.3">
                              <p:embed/>
                            </p:oleObj>
                          </mc:Choice>
                          <mc:Fallback>
                            <p:oleObj name="公式" r:id="rId19" imgW="342756" imgH="228771" progId="Equation.3">
                              <p:embed/>
                              <p:pic>
                                <p:nvPicPr>
                                  <p:cNvPr id="0" name=""/>
                                  <p:cNvPicPr>
                                    <a:picLocks noChangeAspect="1" noChangeArrowheads="1"/>
                                  </p:cNvPicPr>
                                  <p:nvPr/>
                                </p:nvPicPr>
                                <p:blipFill>
                                  <a:blip r:embed="rId20">
                                    <a:lum contrast="38000"/>
                                    <a:extLst>
                                      <a:ext uri="{28A0092B-C50C-407E-A947-70E740481C1C}">
                                        <a14:useLocalDpi xmlns:a14="http://schemas.microsoft.com/office/drawing/2010/main" val="0"/>
                                      </a:ext>
                                    </a:extLst>
                                  </a:blip>
                                  <a:srcRect/>
                                  <a:stretch>
                                    <a:fillRect/>
                                  </a:stretch>
                                </p:blipFill>
                                <p:spPr bwMode="auto">
                                  <a:xfrm>
                                    <a:off x="614" y="1402"/>
                                    <a:ext cx="394"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56" name="Line 73"/>
                      <p:cNvSpPr>
                        <a:spLocks noChangeShapeType="1"/>
                      </p:cNvSpPr>
                      <p:nvPr/>
                    </p:nvSpPr>
                    <p:spPr bwMode="auto">
                      <a:xfrm>
                        <a:off x="981" y="1495"/>
                        <a:ext cx="596"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57" name="Line 74"/>
                      <p:cNvSpPr>
                        <a:spLocks noChangeShapeType="1"/>
                      </p:cNvSpPr>
                      <p:nvPr/>
                    </p:nvSpPr>
                    <p:spPr bwMode="auto">
                      <a:xfrm>
                        <a:off x="998" y="1082"/>
                        <a:ext cx="597"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58" name="Line 75"/>
                      <p:cNvSpPr>
                        <a:spLocks noChangeShapeType="1"/>
                      </p:cNvSpPr>
                      <p:nvPr/>
                    </p:nvSpPr>
                    <p:spPr bwMode="auto">
                      <a:xfrm flipH="1">
                        <a:off x="781" y="1090"/>
                        <a:ext cx="213" cy="19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59" name="Line 76"/>
                      <p:cNvSpPr>
                        <a:spLocks noChangeShapeType="1"/>
                      </p:cNvSpPr>
                      <p:nvPr/>
                    </p:nvSpPr>
                    <p:spPr bwMode="auto">
                      <a:xfrm flipH="1" flipV="1">
                        <a:off x="781" y="1269"/>
                        <a:ext cx="217" cy="2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48" name="Group 77"/>
                    <p:cNvGrpSpPr>
                      <a:grpSpLocks/>
                    </p:cNvGrpSpPr>
                    <p:nvPr/>
                  </p:nvGrpSpPr>
                  <p:grpSpPr bwMode="auto">
                    <a:xfrm>
                      <a:off x="1152" y="1087"/>
                      <a:ext cx="327" cy="1857"/>
                      <a:chOff x="1152" y="1087"/>
                      <a:chExt cx="327" cy="1857"/>
                    </a:xfrm>
                  </p:grpSpPr>
                  <p:sp>
                    <p:nvSpPr>
                      <p:cNvPr id="64552" name="Text Box 78"/>
                      <p:cNvSpPr txBox="1">
                        <a:spLocks noChangeArrowheads="1"/>
                      </p:cNvSpPr>
                      <p:nvPr/>
                    </p:nvSpPr>
                    <p:spPr bwMode="auto">
                      <a:xfrm rot="-5378201">
                        <a:off x="822" y="1974"/>
                        <a:ext cx="9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800" b="1">
                            <a:latin typeface="Times New Roman" panose="02020603050405020304" pitchFamily="18" charset="0"/>
                          </a:rPr>
                          <a:t> </a:t>
                        </a:r>
                        <a:r>
                          <a:rPr lang="en-US" altLang="zh-CN" sz="2800" b="1">
                            <a:latin typeface="Times New Roman" panose="02020603050405020304" pitchFamily="18" charset="0"/>
                          </a:rPr>
                          <a:t>769.9</a:t>
                        </a:r>
                        <a:r>
                          <a:rPr lang="en-US" altLang="en-US" sz="2800" b="1">
                            <a:latin typeface="Times New Roman" panose="02020603050405020304" pitchFamily="18" charset="0"/>
                          </a:rPr>
                          <a:t>nm</a:t>
                        </a:r>
                        <a:endParaRPr lang="en-US" altLang="zh-CN" sz="2800" b="1">
                          <a:latin typeface="Times New Roman" panose="02020603050405020304" pitchFamily="18" charset="0"/>
                        </a:endParaRPr>
                      </a:p>
                    </p:txBody>
                  </p:sp>
                  <p:sp>
                    <p:nvSpPr>
                      <p:cNvPr id="64553" name="Freeform 79"/>
                      <p:cNvSpPr>
                        <a:spLocks/>
                      </p:cNvSpPr>
                      <p:nvPr/>
                    </p:nvSpPr>
                    <p:spPr bwMode="auto">
                      <a:xfrm>
                        <a:off x="1229" y="1087"/>
                        <a:ext cx="1" cy="1857"/>
                      </a:xfrm>
                      <a:custGeom>
                        <a:avLst/>
                        <a:gdLst>
                          <a:gd name="T0" fmla="*/ 0 w 1"/>
                          <a:gd name="T1" fmla="*/ 0 h 1637"/>
                          <a:gd name="T2" fmla="*/ 0 w 1"/>
                          <a:gd name="T3" fmla="*/ 1857 h 1637"/>
                          <a:gd name="T4" fmla="*/ 0 60000 65536"/>
                          <a:gd name="T5" fmla="*/ 0 60000 65536"/>
                        </a:gdLst>
                        <a:ahLst/>
                        <a:cxnLst>
                          <a:cxn ang="T4">
                            <a:pos x="T0" y="T1"/>
                          </a:cxn>
                          <a:cxn ang="T5">
                            <a:pos x="T2" y="T3"/>
                          </a:cxn>
                        </a:cxnLst>
                        <a:rect l="0" t="0" r="r" b="b"/>
                        <a:pathLst>
                          <a:path w="1" h="1637">
                            <a:moveTo>
                              <a:pt x="0" y="0"/>
                            </a:moveTo>
                            <a:lnTo>
                              <a:pt x="0" y="1637"/>
                            </a:lnTo>
                          </a:path>
                        </a:pathLst>
                      </a:custGeom>
                      <a:noFill/>
                      <a:ln w="9525">
                        <a:solidFill>
                          <a:srgbClr val="0000FF"/>
                        </a:solidFill>
                        <a:round/>
                        <a:headEn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49" name="Group 80"/>
                    <p:cNvGrpSpPr>
                      <a:grpSpLocks/>
                    </p:cNvGrpSpPr>
                    <p:nvPr/>
                  </p:nvGrpSpPr>
                  <p:grpSpPr bwMode="auto">
                    <a:xfrm>
                      <a:off x="768" y="1502"/>
                      <a:ext cx="329" cy="1430"/>
                      <a:chOff x="768" y="1502"/>
                      <a:chExt cx="329" cy="1430"/>
                    </a:xfrm>
                  </p:grpSpPr>
                  <p:sp>
                    <p:nvSpPr>
                      <p:cNvPr id="64550" name="Text Box 81"/>
                      <p:cNvSpPr txBox="1">
                        <a:spLocks noChangeArrowheads="1"/>
                      </p:cNvSpPr>
                      <p:nvPr/>
                    </p:nvSpPr>
                    <p:spPr bwMode="auto">
                      <a:xfrm rot="-5378201">
                        <a:off x="466" y="1968"/>
                        <a:ext cx="9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a:latin typeface="Times New Roman" panose="02020603050405020304" pitchFamily="18" charset="0"/>
                          </a:rPr>
                          <a:t>766.4</a:t>
                        </a:r>
                        <a:r>
                          <a:rPr lang="en-US" altLang="en-US" sz="2800" b="1">
                            <a:latin typeface="Times New Roman" panose="02020603050405020304" pitchFamily="18" charset="0"/>
                          </a:rPr>
                          <a:t>nm</a:t>
                        </a:r>
                        <a:endParaRPr lang="en-US" altLang="zh-CN" sz="2800" b="1">
                          <a:latin typeface="Times New Roman" panose="02020603050405020304" pitchFamily="18" charset="0"/>
                        </a:endParaRPr>
                      </a:p>
                    </p:txBody>
                  </p:sp>
                  <p:sp>
                    <p:nvSpPr>
                      <p:cNvPr id="64551" name="Freeform 82"/>
                      <p:cNvSpPr>
                        <a:spLocks/>
                      </p:cNvSpPr>
                      <p:nvPr/>
                    </p:nvSpPr>
                    <p:spPr bwMode="auto">
                      <a:xfrm>
                        <a:off x="1097" y="1502"/>
                        <a:ext cx="0" cy="1430"/>
                      </a:xfrm>
                      <a:custGeom>
                        <a:avLst/>
                        <a:gdLst>
                          <a:gd name="T0" fmla="*/ 0 w 1"/>
                          <a:gd name="T1" fmla="*/ 0 h 1637"/>
                          <a:gd name="T2" fmla="*/ 0 w 1"/>
                          <a:gd name="T3" fmla="*/ 1430 h 1637"/>
                          <a:gd name="T4" fmla="*/ 0 60000 65536"/>
                          <a:gd name="T5" fmla="*/ 0 60000 65536"/>
                        </a:gdLst>
                        <a:ahLst/>
                        <a:cxnLst>
                          <a:cxn ang="T4">
                            <a:pos x="T0" y="T1"/>
                          </a:cxn>
                          <a:cxn ang="T5">
                            <a:pos x="T2" y="T3"/>
                          </a:cxn>
                        </a:cxnLst>
                        <a:rect l="0" t="0" r="r" b="b"/>
                        <a:pathLst>
                          <a:path w="1" h="1637">
                            <a:moveTo>
                              <a:pt x="0" y="0"/>
                            </a:moveTo>
                            <a:lnTo>
                              <a:pt x="0" y="1637"/>
                            </a:lnTo>
                          </a:path>
                        </a:pathLst>
                      </a:custGeom>
                      <a:noFill/>
                      <a:ln w="9525">
                        <a:solidFill>
                          <a:srgbClr val="0000FF"/>
                        </a:solidFill>
                        <a:round/>
                        <a:headEn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64542" name="Rectangle 83"/>
                <p:cNvSpPr>
                  <a:spLocks noChangeArrowheads="1"/>
                </p:cNvSpPr>
                <p:nvPr/>
              </p:nvSpPr>
              <p:spPr bwMode="auto">
                <a:xfrm>
                  <a:off x="144" y="288"/>
                  <a:ext cx="514" cy="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lnSpc>
                      <a:spcPct val="180000"/>
                    </a:lnSpc>
                  </a:pPr>
                  <a:r>
                    <a:rPr lang="zh-CN" altLang="en-US" sz="2800" b="1">
                      <a:solidFill>
                        <a:srgbClr val="FF0000"/>
                      </a:solidFill>
                      <a:latin typeface="Times New Roman" panose="02020603050405020304" pitchFamily="18" charset="0"/>
                    </a:rPr>
                    <a:t>钾</a:t>
                  </a:r>
                  <a:r>
                    <a:rPr lang="en-US" altLang="zh-CN" sz="2800" b="1">
                      <a:solidFill>
                        <a:srgbClr val="FF0000"/>
                      </a:solidFill>
                      <a:latin typeface="Times New Roman" panose="02020603050405020304" pitchFamily="18" charset="0"/>
                    </a:rPr>
                    <a:t>K</a:t>
                  </a:r>
                </a:p>
              </p:txBody>
            </p:sp>
          </p:grpSp>
        </p:grpSp>
      </p:grpSp>
      <p:grpSp>
        <p:nvGrpSpPr>
          <p:cNvPr id="361556" name="Group 84"/>
          <p:cNvGrpSpPr>
            <a:grpSpLocks/>
          </p:cNvGrpSpPr>
          <p:nvPr/>
        </p:nvGrpSpPr>
        <p:grpSpPr bwMode="auto">
          <a:xfrm>
            <a:off x="2514600" y="1676400"/>
            <a:ext cx="3124200" cy="685800"/>
            <a:chOff x="1584" y="1056"/>
            <a:chExt cx="1968" cy="432"/>
          </a:xfrm>
        </p:grpSpPr>
        <p:sp>
          <p:nvSpPr>
            <p:cNvPr id="64534" name="Line 85"/>
            <p:cNvSpPr>
              <a:spLocks noChangeShapeType="1"/>
            </p:cNvSpPr>
            <p:nvPr/>
          </p:nvSpPr>
          <p:spPr bwMode="auto">
            <a:xfrm>
              <a:off x="1632" y="1056"/>
              <a:ext cx="1920" cy="0"/>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535" name="Line 86"/>
            <p:cNvSpPr>
              <a:spLocks noChangeShapeType="1"/>
            </p:cNvSpPr>
            <p:nvPr/>
          </p:nvSpPr>
          <p:spPr bwMode="auto">
            <a:xfrm>
              <a:off x="1584" y="1488"/>
              <a:ext cx="1920" cy="0"/>
            </a:xfrm>
            <a:prstGeom prst="line">
              <a:avLst/>
            </a:prstGeom>
            <a:noFill/>
            <a:ln w="952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61559" name="Group 87"/>
          <p:cNvGrpSpPr>
            <a:grpSpLocks/>
          </p:cNvGrpSpPr>
          <p:nvPr/>
        </p:nvGrpSpPr>
        <p:grpSpPr bwMode="auto">
          <a:xfrm>
            <a:off x="2286000" y="1752600"/>
            <a:ext cx="609600" cy="609600"/>
            <a:chOff x="1440" y="1104"/>
            <a:chExt cx="384" cy="384"/>
          </a:xfrm>
        </p:grpSpPr>
        <p:sp>
          <p:nvSpPr>
            <p:cNvPr id="64532" name="Line 88"/>
            <p:cNvSpPr>
              <a:spLocks noChangeShapeType="1"/>
            </p:cNvSpPr>
            <p:nvPr/>
          </p:nvSpPr>
          <p:spPr bwMode="auto">
            <a:xfrm>
              <a:off x="1440" y="1104"/>
              <a:ext cx="0" cy="384"/>
            </a:xfrm>
            <a:prstGeom prst="line">
              <a:avLst/>
            </a:prstGeom>
            <a:noFill/>
            <a:ln w="38100">
              <a:solidFill>
                <a:srgbClr val="FF00FF"/>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64533" name="Object 89"/>
            <p:cNvGraphicFramePr>
              <a:graphicFrameLocks noChangeAspect="1"/>
            </p:cNvGraphicFramePr>
            <p:nvPr/>
          </p:nvGraphicFramePr>
          <p:xfrm>
            <a:off x="1488" y="1152"/>
            <a:ext cx="336" cy="272"/>
          </p:xfrm>
          <a:graphic>
            <a:graphicData uri="http://schemas.openxmlformats.org/presentationml/2006/ole">
              <mc:AlternateContent xmlns:mc="http://schemas.openxmlformats.org/markup-compatibility/2006">
                <mc:Choice xmlns:v="urn:schemas-microsoft-com:vml" Requires="v">
                  <p:oleObj spid="_x0000_s77877" name="Equation" r:id="rId21" imgW="285630" imgH="209578" progId="Equation.3">
                    <p:embed/>
                  </p:oleObj>
                </mc:Choice>
                <mc:Fallback>
                  <p:oleObj name="Equation" r:id="rId21" imgW="285630" imgH="209578" progId="Equation.3">
                    <p:embed/>
                    <p:pic>
                      <p:nvPicPr>
                        <p:cNvPr id="0" name=""/>
                        <p:cNvPicPr>
                          <a:picLocks noChangeAspect="1" noChangeArrowheads="1"/>
                        </p:cNvPicPr>
                        <p:nvPr/>
                      </p:nvPicPr>
                      <p:blipFill>
                        <a:blip r:embed="rId22">
                          <a:lum contrast="38000"/>
                          <a:extLst>
                            <a:ext uri="{28A0092B-C50C-407E-A947-70E740481C1C}">
                              <a14:useLocalDpi xmlns:a14="http://schemas.microsoft.com/office/drawing/2010/main" val="0"/>
                            </a:ext>
                          </a:extLst>
                        </a:blip>
                        <a:srcRect/>
                        <a:stretch>
                          <a:fillRect/>
                        </a:stretch>
                      </p:blipFill>
                      <p:spPr bwMode="auto">
                        <a:xfrm>
                          <a:off x="1488" y="1152"/>
                          <a:ext cx="33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1562" name="Group 90"/>
          <p:cNvGrpSpPr>
            <a:grpSpLocks/>
          </p:cNvGrpSpPr>
          <p:nvPr/>
        </p:nvGrpSpPr>
        <p:grpSpPr bwMode="auto">
          <a:xfrm>
            <a:off x="3962400" y="1371600"/>
            <a:ext cx="685800" cy="1143000"/>
            <a:chOff x="2496" y="864"/>
            <a:chExt cx="432" cy="720"/>
          </a:xfrm>
        </p:grpSpPr>
        <p:sp>
          <p:nvSpPr>
            <p:cNvPr id="64530" name="Line 91"/>
            <p:cNvSpPr>
              <a:spLocks noChangeShapeType="1"/>
            </p:cNvSpPr>
            <p:nvPr/>
          </p:nvSpPr>
          <p:spPr bwMode="auto">
            <a:xfrm>
              <a:off x="2496" y="864"/>
              <a:ext cx="0" cy="720"/>
            </a:xfrm>
            <a:prstGeom prst="line">
              <a:avLst/>
            </a:prstGeom>
            <a:noFill/>
            <a:ln w="38100">
              <a:solidFill>
                <a:srgbClr val="FF00FF"/>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aphicFrame>
          <p:nvGraphicFramePr>
            <p:cNvPr id="64531" name="Object 92"/>
            <p:cNvGraphicFramePr>
              <a:graphicFrameLocks noChangeAspect="1"/>
            </p:cNvGraphicFramePr>
            <p:nvPr/>
          </p:nvGraphicFramePr>
          <p:xfrm>
            <a:off x="2592" y="1152"/>
            <a:ext cx="336" cy="240"/>
          </p:xfrm>
          <a:graphic>
            <a:graphicData uri="http://schemas.openxmlformats.org/presentationml/2006/ole">
              <mc:AlternateContent xmlns:mc="http://schemas.openxmlformats.org/markup-compatibility/2006">
                <mc:Choice xmlns:v="urn:schemas-microsoft-com:vml" Requires="v">
                  <p:oleObj spid="_x0000_s77878" name="Equation" r:id="rId23" imgW="285630" imgH="209578" progId="Equation.3">
                    <p:embed/>
                  </p:oleObj>
                </mc:Choice>
                <mc:Fallback>
                  <p:oleObj name="Equation" r:id="rId23" imgW="285630" imgH="209578" progId="Equation.3">
                    <p:embed/>
                    <p:pic>
                      <p:nvPicPr>
                        <p:cNvPr id="0" name=""/>
                        <p:cNvPicPr>
                          <a:picLocks noChangeAspect="1" noChangeArrowheads="1"/>
                        </p:cNvPicPr>
                        <p:nvPr/>
                      </p:nvPicPr>
                      <p:blipFill>
                        <a:blip r:embed="rId24">
                          <a:lum contrast="38000"/>
                          <a:extLst>
                            <a:ext uri="{28A0092B-C50C-407E-A947-70E740481C1C}">
                              <a14:useLocalDpi xmlns:a14="http://schemas.microsoft.com/office/drawing/2010/main" val="0"/>
                            </a:ext>
                          </a:extLst>
                        </a:blip>
                        <a:srcRect/>
                        <a:stretch>
                          <a:fillRect/>
                        </a:stretch>
                      </p:blipFill>
                      <p:spPr bwMode="auto">
                        <a:xfrm>
                          <a:off x="2592" y="1152"/>
                          <a:ext cx="336" cy="240"/>
                        </a:xfrm>
                        <a:prstGeom prst="rect">
                          <a:avLst/>
                        </a:prstGeom>
                        <a:solidFill>
                          <a:schemeClr val="bg1"/>
                        </a:solidFill>
                        <a:ln>
                          <a:noFill/>
                        </a:ln>
                        <a:effectLst/>
                        <a:extLs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1566" name="Object 94"/>
          <p:cNvGraphicFramePr>
            <a:graphicFrameLocks noChangeAspect="1"/>
          </p:cNvGraphicFramePr>
          <p:nvPr/>
        </p:nvGraphicFramePr>
        <p:xfrm>
          <a:off x="381000" y="5829300"/>
          <a:ext cx="7375525" cy="979488"/>
        </p:xfrm>
        <a:graphic>
          <a:graphicData uri="http://schemas.openxmlformats.org/presentationml/2006/ole">
            <mc:AlternateContent xmlns:mc="http://schemas.openxmlformats.org/markup-compatibility/2006">
              <mc:Choice xmlns:v="urn:schemas-microsoft-com:vml" Requires="v">
                <p:oleObj spid="_x0000_s77879" name="Equation" r:id="rId25" imgW="3724311" imgH="437965" progId="Equation.3">
                  <p:embed/>
                </p:oleObj>
              </mc:Choice>
              <mc:Fallback>
                <p:oleObj name="Equation" r:id="rId25" imgW="3724311" imgH="437965" progId="Equation.3">
                  <p:embed/>
                  <p:pic>
                    <p:nvPicPr>
                      <p:cNvPr id="0" name=""/>
                      <p:cNvPicPr>
                        <a:picLocks noChangeAspect="1" noChangeArrowheads="1"/>
                      </p:cNvPicPr>
                      <p:nvPr/>
                    </p:nvPicPr>
                    <p:blipFill>
                      <a:blip r:embed="rId26">
                        <a:lum contrast="38000"/>
                        <a:extLst>
                          <a:ext uri="{28A0092B-C50C-407E-A947-70E740481C1C}">
                            <a14:useLocalDpi xmlns:a14="http://schemas.microsoft.com/office/drawing/2010/main" val="0"/>
                          </a:ext>
                        </a:extLst>
                      </a:blip>
                      <a:srcRect/>
                      <a:stretch>
                        <a:fillRect/>
                      </a:stretch>
                    </p:blipFill>
                    <p:spPr bwMode="auto">
                      <a:xfrm>
                        <a:off x="381000" y="5829300"/>
                        <a:ext cx="7375525"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1567" name="Object 95"/>
          <p:cNvGraphicFramePr>
            <a:graphicFrameLocks noChangeAspect="1"/>
          </p:cNvGraphicFramePr>
          <p:nvPr/>
        </p:nvGraphicFramePr>
        <p:xfrm>
          <a:off x="381000" y="5130800"/>
          <a:ext cx="6858000" cy="871538"/>
        </p:xfrm>
        <a:graphic>
          <a:graphicData uri="http://schemas.openxmlformats.org/presentationml/2006/ole">
            <mc:AlternateContent xmlns:mc="http://schemas.openxmlformats.org/markup-compatibility/2006">
              <mc:Choice xmlns:v="urn:schemas-microsoft-com:vml" Requires="v">
                <p:oleObj spid="_x0000_s77880" name="Equation" r:id="rId27" imgW="3333630" imgH="399965" progId="Equation.3">
                  <p:embed/>
                </p:oleObj>
              </mc:Choice>
              <mc:Fallback>
                <p:oleObj name="Equation" r:id="rId27" imgW="3333630" imgH="399965" progId="Equation.3">
                  <p:embed/>
                  <p:pic>
                    <p:nvPicPr>
                      <p:cNvPr id="0" name=""/>
                      <p:cNvPicPr>
                        <a:picLocks noChangeAspect="1" noChangeArrowheads="1"/>
                      </p:cNvPicPr>
                      <p:nvPr/>
                    </p:nvPicPr>
                    <p:blipFill>
                      <a:blip r:embed="rId28">
                        <a:lum contrast="38000"/>
                        <a:extLst>
                          <a:ext uri="{28A0092B-C50C-407E-A947-70E740481C1C}">
                            <a14:useLocalDpi xmlns:a14="http://schemas.microsoft.com/office/drawing/2010/main" val="0"/>
                          </a:ext>
                        </a:extLst>
                      </a:blip>
                      <a:srcRect/>
                      <a:stretch>
                        <a:fillRect/>
                      </a:stretch>
                    </p:blipFill>
                    <p:spPr bwMode="auto">
                      <a:xfrm>
                        <a:off x="381000" y="5130800"/>
                        <a:ext cx="685800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1568" name="Group 96"/>
          <p:cNvGrpSpPr>
            <a:grpSpLocks/>
          </p:cNvGrpSpPr>
          <p:nvPr/>
        </p:nvGrpSpPr>
        <p:grpSpPr bwMode="auto">
          <a:xfrm>
            <a:off x="2971800" y="2605088"/>
            <a:ext cx="2133600" cy="1052512"/>
            <a:chOff x="1872" y="1641"/>
            <a:chExt cx="1344" cy="663"/>
          </a:xfrm>
        </p:grpSpPr>
        <p:sp>
          <p:nvSpPr>
            <p:cNvPr id="64528" name="Rectangle 97"/>
            <p:cNvSpPr>
              <a:spLocks noChangeArrowheads="1"/>
            </p:cNvSpPr>
            <p:nvPr/>
          </p:nvSpPr>
          <p:spPr bwMode="auto">
            <a:xfrm>
              <a:off x="1872" y="1977"/>
              <a:ext cx="13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a:r>
                <a:rPr lang="zh-CN" altLang="en-US" sz="2800" b="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766.4</a:t>
              </a:r>
              <a:r>
                <a:rPr lang="en-US" altLang="en-US" sz="2800" b="1">
                  <a:latin typeface="Times New Roman" panose="02020603050405020304" pitchFamily="18" charset="0"/>
                </a:rPr>
                <a:t>nm</a:t>
              </a:r>
              <a:endParaRPr lang="en-US" altLang="zh-CN" sz="2800" b="1">
                <a:latin typeface="Times New Roman" panose="02020603050405020304" pitchFamily="18" charset="0"/>
              </a:endParaRPr>
            </a:p>
          </p:txBody>
        </p:sp>
        <p:sp>
          <p:nvSpPr>
            <p:cNvPr id="64529" name="Rectangle 98"/>
            <p:cNvSpPr>
              <a:spLocks noChangeArrowheads="1"/>
            </p:cNvSpPr>
            <p:nvPr/>
          </p:nvSpPr>
          <p:spPr bwMode="auto">
            <a:xfrm>
              <a:off x="1872" y="1641"/>
              <a:ext cx="1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2800" b="1" dirty="0">
                  <a:latin typeface="Times New Roman" panose="02020603050405020304" pitchFamily="18" charset="0"/>
                  <a:sym typeface="Symbol" panose="05050102010706020507" pitchFamily="18" charset="2"/>
                </a:rPr>
                <a:t></a:t>
              </a:r>
              <a:r>
                <a:rPr lang="en-US" altLang="zh-CN" sz="2800" b="1" baseline="-25000" dirty="0">
                  <a:latin typeface="Times New Roman" panose="02020603050405020304" pitchFamily="18" charset="0"/>
                  <a:sym typeface="Symbol" panose="05050102010706020507" pitchFamily="18" charset="2"/>
                </a:rPr>
                <a:t>1</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769.9</a:t>
              </a:r>
              <a:r>
                <a:rPr lang="en-US" altLang="en-US" sz="2800" b="1" dirty="0">
                  <a:latin typeface="Times New Roman" panose="02020603050405020304" pitchFamily="18" charset="0"/>
                </a:rPr>
                <a:t>nm</a:t>
              </a:r>
              <a:endParaRPr lang="en-US" altLang="zh-CN" sz="2800" b="1" dirty="0">
                <a:latin typeface="Times New Roman" panose="02020603050405020304" pitchFamily="18" charset="0"/>
              </a:endParaRPr>
            </a:p>
          </p:txBody>
        </p:sp>
      </p:grpSp>
      <p:graphicFrame>
        <p:nvGraphicFramePr>
          <p:cNvPr id="361565" name="Object 93"/>
          <p:cNvGraphicFramePr>
            <a:graphicFrameLocks noChangeAspect="1"/>
          </p:cNvGraphicFramePr>
          <p:nvPr>
            <p:extLst/>
          </p:nvPr>
        </p:nvGraphicFramePr>
        <p:xfrm>
          <a:off x="2446778" y="2874169"/>
          <a:ext cx="6683375" cy="1408113"/>
        </p:xfrm>
        <a:graphic>
          <a:graphicData uri="http://schemas.openxmlformats.org/presentationml/2006/ole">
            <mc:AlternateContent xmlns:mc="http://schemas.openxmlformats.org/markup-compatibility/2006">
              <mc:Choice xmlns:v="urn:schemas-microsoft-com:vml" Requires="v">
                <p:oleObj spid="_x0000_s77881" name="Equation" r:id="rId29" imgW="3085920" imgH="761760" progId="Equation.DSMT4">
                  <p:embed/>
                </p:oleObj>
              </mc:Choice>
              <mc:Fallback>
                <p:oleObj name="Equation" r:id="rId29" imgW="3085920" imgH="761760" progId="Equation.DSMT4">
                  <p:embed/>
                  <p:pic>
                    <p:nvPicPr>
                      <p:cNvPr id="0" name=""/>
                      <p:cNvPicPr>
                        <a:picLocks noChangeAspect="1" noChangeArrowheads="1"/>
                      </p:cNvPicPr>
                      <p:nvPr/>
                    </p:nvPicPr>
                    <p:blipFill>
                      <a:blip r:embed="rId30">
                        <a:lum bright="12000" contrast="38000"/>
                      </a:blip>
                      <a:srcRect/>
                      <a:stretch>
                        <a:fillRect/>
                      </a:stretch>
                    </p:blipFill>
                    <p:spPr bwMode="auto">
                      <a:xfrm>
                        <a:off x="2446778" y="2874169"/>
                        <a:ext cx="6683375" cy="1408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4227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1568"/>
                                        </p:tgtEl>
                                        <p:attrNameLst>
                                          <p:attrName>style.visibility</p:attrName>
                                        </p:attrNameLst>
                                      </p:cBhvr>
                                      <p:to>
                                        <p:strVal val="visible"/>
                                      </p:to>
                                    </p:set>
                                    <p:animEffect transition="in" filter="wipe(left)">
                                      <p:cBhvr>
                                        <p:cTn id="7" dur="500"/>
                                        <p:tgtEl>
                                          <p:spTgt spid="3615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1559"/>
                                        </p:tgtEl>
                                        <p:attrNameLst>
                                          <p:attrName>style.visibility</p:attrName>
                                        </p:attrNameLst>
                                      </p:cBhvr>
                                      <p:to>
                                        <p:strVal val="visible"/>
                                      </p:to>
                                    </p:set>
                                    <p:animEffect transition="in" filter="wipe(left)">
                                      <p:cBhvr>
                                        <p:cTn id="12" dur="500"/>
                                        <p:tgtEl>
                                          <p:spTgt spid="3615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1565"/>
                                        </p:tgtEl>
                                        <p:attrNameLst>
                                          <p:attrName>style.visibility</p:attrName>
                                        </p:attrNameLst>
                                      </p:cBhvr>
                                      <p:to>
                                        <p:strVal val="visible"/>
                                      </p:to>
                                    </p:set>
                                    <p:animEffect transition="in" filter="wipe(left)">
                                      <p:cBhvr>
                                        <p:cTn id="17" dur="500"/>
                                        <p:tgtEl>
                                          <p:spTgt spid="3615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1484"/>
                                        </p:tgtEl>
                                        <p:attrNameLst>
                                          <p:attrName>style.visibility</p:attrName>
                                        </p:attrNameLst>
                                      </p:cBhvr>
                                      <p:to>
                                        <p:strVal val="visible"/>
                                      </p:to>
                                    </p:set>
                                    <p:animEffect transition="in" filter="wipe(left)">
                                      <p:cBhvr>
                                        <p:cTn id="22" dur="500"/>
                                        <p:tgtEl>
                                          <p:spTgt spid="3614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1497"/>
                                        </p:tgtEl>
                                        <p:attrNameLst>
                                          <p:attrName>style.visibility</p:attrName>
                                        </p:attrNameLst>
                                      </p:cBhvr>
                                      <p:to>
                                        <p:strVal val="visible"/>
                                      </p:to>
                                    </p:set>
                                    <p:animEffect transition="in" filter="wipe(left)">
                                      <p:cBhvr>
                                        <p:cTn id="27" dur="500"/>
                                        <p:tgtEl>
                                          <p:spTgt spid="3614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61474"/>
                                        </p:tgtEl>
                                        <p:attrNameLst>
                                          <p:attrName>style.visibility</p:attrName>
                                        </p:attrNameLst>
                                      </p:cBhvr>
                                      <p:to>
                                        <p:strVal val="visible"/>
                                      </p:to>
                                    </p:set>
                                    <p:animEffect transition="in" filter="wipe(left)">
                                      <p:cBhvr>
                                        <p:cTn id="32" dur="500"/>
                                        <p:tgtEl>
                                          <p:spTgt spid="3614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61498"/>
                                        </p:tgtEl>
                                        <p:attrNameLst>
                                          <p:attrName>style.visibility</p:attrName>
                                        </p:attrNameLst>
                                      </p:cBhvr>
                                      <p:to>
                                        <p:strVal val="visible"/>
                                      </p:to>
                                    </p:set>
                                    <p:animEffect transition="in" filter="wipe(left)">
                                      <p:cBhvr>
                                        <p:cTn id="37" dur="500"/>
                                        <p:tgtEl>
                                          <p:spTgt spid="3614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61479"/>
                                        </p:tgtEl>
                                        <p:attrNameLst>
                                          <p:attrName>style.visibility</p:attrName>
                                        </p:attrNameLst>
                                      </p:cBhvr>
                                      <p:to>
                                        <p:strVal val="visible"/>
                                      </p:to>
                                    </p:set>
                                    <p:animEffect transition="in" filter="wipe(left)">
                                      <p:cBhvr>
                                        <p:cTn id="42" dur="500"/>
                                        <p:tgtEl>
                                          <p:spTgt spid="3614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61562"/>
                                        </p:tgtEl>
                                        <p:attrNameLst>
                                          <p:attrName>style.visibility</p:attrName>
                                        </p:attrNameLst>
                                      </p:cBhvr>
                                      <p:to>
                                        <p:strVal val="visible"/>
                                      </p:to>
                                    </p:set>
                                    <p:animEffect transition="in" filter="wipe(left)">
                                      <p:cBhvr>
                                        <p:cTn id="47" dur="500"/>
                                        <p:tgtEl>
                                          <p:spTgt spid="3615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61556"/>
                                        </p:tgtEl>
                                        <p:attrNameLst>
                                          <p:attrName>style.visibility</p:attrName>
                                        </p:attrNameLst>
                                      </p:cBhvr>
                                      <p:to>
                                        <p:strVal val="visible"/>
                                      </p:to>
                                    </p:set>
                                    <p:animEffect transition="in" filter="wipe(left)">
                                      <p:cBhvr>
                                        <p:cTn id="52" dur="500"/>
                                        <p:tgtEl>
                                          <p:spTgt spid="36155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61567"/>
                                        </p:tgtEl>
                                        <p:attrNameLst>
                                          <p:attrName>style.visibility</p:attrName>
                                        </p:attrNameLst>
                                      </p:cBhvr>
                                      <p:to>
                                        <p:strVal val="visible"/>
                                      </p:to>
                                    </p:set>
                                    <p:animEffect transition="in" filter="wipe(left)">
                                      <p:cBhvr>
                                        <p:cTn id="57" dur="500"/>
                                        <p:tgtEl>
                                          <p:spTgt spid="36156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61566"/>
                                        </p:tgtEl>
                                        <p:attrNameLst>
                                          <p:attrName>style.visibility</p:attrName>
                                        </p:attrNameLst>
                                      </p:cBhvr>
                                      <p:to>
                                        <p:strVal val="visible"/>
                                      </p:to>
                                    </p:set>
                                    <p:animEffect transition="in" filter="wipe(left)">
                                      <p:cBhvr>
                                        <p:cTn id="62" dur="500"/>
                                        <p:tgtEl>
                                          <p:spTgt spid="361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684213" y="1222365"/>
            <a:ext cx="8208962" cy="341632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tabLst>
                <a:tab pos="342900" algn="l"/>
              </a:tabLst>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342900" algn="l"/>
              </a:tabLst>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342900" algn="l"/>
              </a:tabLst>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342900" algn="l"/>
              </a:tabLst>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CC6600"/>
                </a:solidFill>
                <a:latin typeface="Times New Roman" panose="02020603050405020304" pitchFamily="18" charset="0"/>
                <a:ea typeface="楷体_GB2312" pitchFamily="49" charset="-122"/>
              </a:rPr>
              <a:t>4-13</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假如原子所处的外磁场</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大于该原子的内磁场，那么，原子的</a:t>
            </a:r>
            <a:r>
              <a:rPr lang="en-US" altLang="zh-CN" sz="2400" b="1" dirty="0">
                <a:latin typeface="Times New Roman" panose="02020603050405020304" pitchFamily="18" charset="0"/>
                <a:ea typeface="楷体_GB2312" pitchFamily="49" charset="-122"/>
              </a:rPr>
              <a:t>L-S</a:t>
            </a:r>
            <a:r>
              <a:rPr lang="zh-CN" altLang="en-US" sz="2400" b="1" dirty="0">
                <a:latin typeface="Times New Roman" panose="02020603050405020304" pitchFamily="18" charset="0"/>
                <a:ea typeface="楷体_GB2312" pitchFamily="49" charset="-122"/>
              </a:rPr>
              <a:t>耦合将解脱，总轨道角动量</a:t>
            </a:r>
            <a:r>
              <a:rPr lang="en-US" altLang="zh-CN" sz="2400" b="1" dirty="0">
                <a:latin typeface="Times New Roman" panose="02020603050405020304" pitchFamily="18" charset="0"/>
                <a:ea typeface="楷体_GB2312" pitchFamily="49" charset="-122"/>
              </a:rPr>
              <a:t>L</a:t>
            </a:r>
            <a:r>
              <a:rPr lang="zh-CN" altLang="en-US" sz="2400" b="1" dirty="0">
                <a:latin typeface="Times New Roman" panose="02020603050405020304" pitchFamily="18" charset="0"/>
                <a:ea typeface="楷体_GB2312" pitchFamily="49" charset="-122"/>
              </a:rPr>
              <a:t>和总自旋角动量</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将分别独立地绕</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旋进。</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）写出此时原子总磁矩</a:t>
            </a:r>
            <a:r>
              <a:rPr lang="en-US" altLang="zh-CN" sz="2400" b="1" i="1" dirty="0">
                <a:latin typeface="Times New Roman" panose="02020603050405020304" pitchFamily="18" charset="0"/>
                <a:ea typeface="楷体_GB2312" pitchFamily="49" charset="-122"/>
              </a:rPr>
              <a:t>μ</a:t>
            </a:r>
            <a:r>
              <a:rPr lang="zh-CN" altLang="en-US" sz="2400" b="1" dirty="0">
                <a:latin typeface="Times New Roman" panose="02020603050405020304" pitchFamily="18" charset="0"/>
                <a:ea typeface="楷体_GB2312" pitchFamily="49" charset="-122"/>
              </a:rPr>
              <a:t>的表示式；</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）写出原子在此磁场</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中的取向能⊿</a:t>
            </a:r>
            <a:r>
              <a:rPr lang="en-US" altLang="zh-CN" sz="2400" b="1" dirty="0">
                <a:latin typeface="Times New Roman" panose="02020603050405020304" pitchFamily="18" charset="0"/>
                <a:ea typeface="楷体_GB2312" pitchFamily="49" charset="-122"/>
              </a:rPr>
              <a:t>E</a:t>
            </a:r>
            <a:r>
              <a:rPr lang="zh-CN" altLang="en-US" sz="2400" b="1" dirty="0">
                <a:latin typeface="Times New Roman" panose="02020603050405020304" pitchFamily="18" charset="0"/>
                <a:ea typeface="楷体_GB2312" pitchFamily="49" charset="-122"/>
              </a:rPr>
              <a:t>的表示式；</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）如置于</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中的原子是钠，试计算其第一激发态和基</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                态的能级分裂，绘出分裂后的能级图，并标出选择</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                定则                                    </a:t>
            </a:r>
            <a:r>
              <a:rPr lang="zh-CN" altLang="en-US" sz="2400" b="1" dirty="0" smtClean="0">
                <a:latin typeface="Times New Roman" panose="02020603050405020304" pitchFamily="18" charset="0"/>
                <a:ea typeface="楷体_GB2312" pitchFamily="49" charset="-122"/>
              </a:rPr>
              <a:t>所</a:t>
            </a:r>
            <a:r>
              <a:rPr lang="zh-CN" altLang="en-US" sz="2400" b="1" dirty="0">
                <a:latin typeface="Times New Roman" panose="02020603050405020304" pitchFamily="18" charset="0"/>
                <a:ea typeface="楷体_GB2312" pitchFamily="49" charset="-122"/>
              </a:rPr>
              <a:t>允许的跃迁。 </a:t>
            </a:r>
          </a:p>
          <a:p>
            <a:pPr eaLnBrk="1" hangingPunct="1">
              <a:spcBef>
                <a:spcPct val="0"/>
              </a:spcBef>
              <a:buClrTx/>
              <a:buSzTx/>
              <a:buFontTx/>
              <a:buNone/>
            </a:pPr>
            <a:r>
              <a:rPr lang="zh-CN" altLang="en-US" sz="2400" b="1" dirty="0">
                <a:latin typeface="Times New Roman" panose="02020603050405020304" pitchFamily="18" charset="0"/>
                <a:ea typeface="楷体_GB2312" pitchFamily="49" charset="-122"/>
              </a:rPr>
              <a:t>解</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p:txBody>
      </p:sp>
      <p:graphicFrame>
        <p:nvGraphicFramePr>
          <p:cNvPr id="65539" name="Object 5"/>
          <p:cNvGraphicFramePr>
            <a:graphicFrameLocks noGrp="1" noChangeAspect="1"/>
          </p:cNvGraphicFramePr>
          <p:nvPr>
            <p:ph sz="half" idx="1"/>
            <p:extLst/>
          </p:nvPr>
        </p:nvGraphicFramePr>
        <p:xfrm>
          <a:off x="2817812" y="3906837"/>
          <a:ext cx="2446309" cy="386259"/>
        </p:xfrm>
        <a:graphic>
          <a:graphicData uri="http://schemas.openxmlformats.org/presentationml/2006/ole">
            <mc:AlternateContent xmlns:mc="http://schemas.openxmlformats.org/markup-compatibility/2006">
              <mc:Choice xmlns:v="urn:schemas-microsoft-com:vml" Requires="v">
                <p:oleObj spid="_x0000_s78856" name="公式" r:id="rId3" imgW="1447800" imgH="228600" progId="Equation.3">
                  <p:embed/>
                </p:oleObj>
              </mc:Choice>
              <mc:Fallback>
                <p:oleObj name="公式" r:id="rId3" imgW="1447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812" y="3906837"/>
                        <a:ext cx="2446309" cy="386259"/>
                      </a:xfrm>
                      <a:prstGeom prst="rect">
                        <a:avLst/>
                      </a:prstGeom>
                      <a:noFill/>
                      <a:ln>
                        <a:noFill/>
                      </a:ln>
                      <a:effectLst/>
                      <a:extLst/>
                    </p:spPr>
                  </p:pic>
                </p:oleObj>
              </mc:Fallback>
            </mc:AlternateContent>
          </a:graphicData>
        </a:graphic>
      </p:graphicFrame>
      <p:sp>
        <p:nvSpPr>
          <p:cNvPr id="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995159" y="4619625"/>
          <a:ext cx="6555193" cy="908050"/>
        </p:xfrm>
        <a:graphic>
          <a:graphicData uri="http://schemas.openxmlformats.org/presentationml/2006/ole">
            <mc:AlternateContent xmlns:mc="http://schemas.openxmlformats.org/markup-compatibility/2006">
              <mc:Choice xmlns:v="urn:schemas-microsoft-com:vml" Requires="v">
                <p:oleObj spid="_x0000_s78857" name="公式" r:id="rId5" imgW="3135539" imgH="431613" progId="Equation.3">
                  <p:embed/>
                </p:oleObj>
              </mc:Choice>
              <mc:Fallback>
                <p:oleObj name="公式" r:id="rId5" imgW="3135539"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5159" y="4619625"/>
                        <a:ext cx="6555193" cy="908050"/>
                      </a:xfrm>
                      <a:prstGeom prst="rect">
                        <a:avLst/>
                      </a:prstGeom>
                      <a:noFill/>
                    </p:spPr>
                  </p:pic>
                </p:oleObj>
              </mc:Fallback>
            </mc:AlternateContent>
          </a:graphicData>
        </a:graphic>
      </p:graphicFrame>
    </p:spTree>
    <p:extLst>
      <p:ext uri="{BB962C8B-B14F-4D97-AF65-F5344CB8AC3E}">
        <p14:creationId xmlns:p14="http://schemas.microsoft.com/office/powerpoint/2010/main" val="419009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Text Box 4"/>
          <p:cNvSpPr txBox="1">
            <a:spLocks noChangeArrowheads="1"/>
          </p:cNvSpPr>
          <p:nvPr/>
        </p:nvSpPr>
        <p:spPr bwMode="auto">
          <a:xfrm>
            <a:off x="827584" y="908720"/>
            <a:ext cx="7632700" cy="1735138"/>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chemeClr val="accent1"/>
                </a:solidFill>
                <a:latin typeface="Times New Roman" panose="02020603050405020304" pitchFamily="18" charset="0"/>
                <a:ea typeface="楷体_GB2312" pitchFamily="49" charset="-122"/>
              </a:rPr>
              <a:t>1-6 </a:t>
            </a:r>
            <a:r>
              <a:rPr lang="zh-CN" altLang="en-US" b="1">
                <a:latin typeface="Times New Roman" panose="02020603050405020304" pitchFamily="18" charset="0"/>
                <a:ea typeface="楷体_GB2312" pitchFamily="49" charset="-122"/>
              </a:rPr>
              <a:t>一束</a:t>
            </a:r>
            <a:r>
              <a:rPr lang="el-GR" altLang="zh-CN" b="1" i="1">
                <a:latin typeface="楷体_GB2312" pitchFamily="49" charset="-122"/>
                <a:ea typeface="楷体_GB2312" pitchFamily="49" charset="-122"/>
              </a:rPr>
              <a:t>α</a:t>
            </a:r>
            <a:r>
              <a:rPr lang="zh-CN" altLang="en-US" b="1">
                <a:latin typeface="Times New Roman" panose="02020603050405020304" pitchFamily="18" charset="0"/>
                <a:ea typeface="楷体_GB2312" pitchFamily="49" charset="-122"/>
              </a:rPr>
              <a:t>粒子垂直射至一重金属箔上，试求</a:t>
            </a:r>
            <a:r>
              <a:rPr lang="el-GR" altLang="zh-CN" b="1" i="1">
                <a:latin typeface="楷体_GB2312" pitchFamily="49" charset="-122"/>
                <a:ea typeface="楷体_GB2312" pitchFamily="49" charset="-122"/>
              </a:rPr>
              <a:t>α</a:t>
            </a:r>
            <a:r>
              <a:rPr lang="zh-CN" altLang="en-US" b="1">
                <a:latin typeface="Times New Roman" panose="02020603050405020304" pitchFamily="18" charset="0"/>
                <a:ea typeface="楷体_GB2312" pitchFamily="49" charset="-122"/>
              </a:rPr>
              <a:t>粒子被金属箔散射后，散射角大于</a:t>
            </a:r>
            <a:r>
              <a:rPr lang="en-US" altLang="zh-CN" b="1">
                <a:latin typeface="Times New Roman" panose="02020603050405020304" pitchFamily="18" charset="0"/>
                <a:ea typeface="楷体_GB2312" pitchFamily="49" charset="-122"/>
              </a:rPr>
              <a:t>60</a:t>
            </a:r>
            <a:r>
              <a:rPr lang="en-US" altLang="zh-CN" b="1"/>
              <a:t>°</a:t>
            </a:r>
            <a:r>
              <a:rPr lang="zh-CN" altLang="en-US" b="1">
                <a:latin typeface="Times New Roman" panose="02020603050405020304" pitchFamily="18" charset="0"/>
                <a:ea typeface="楷体_GB2312" pitchFamily="49" charset="-122"/>
              </a:rPr>
              <a:t>的</a:t>
            </a:r>
            <a:r>
              <a:rPr lang="el-GR" altLang="zh-CN" b="1" i="1">
                <a:latin typeface="楷体_GB2312" pitchFamily="49" charset="-122"/>
                <a:ea typeface="楷体_GB2312" pitchFamily="49" charset="-122"/>
              </a:rPr>
              <a:t>α</a:t>
            </a:r>
            <a:r>
              <a:rPr lang="zh-CN" altLang="en-US" b="1">
                <a:latin typeface="Times New Roman" panose="02020603050405020304" pitchFamily="18" charset="0"/>
                <a:ea typeface="楷体_GB2312" pitchFamily="49" charset="-122"/>
              </a:rPr>
              <a:t>粒子数与散射角大于</a:t>
            </a:r>
            <a:r>
              <a:rPr lang="en-US" altLang="zh-CN" b="1">
                <a:latin typeface="Times New Roman" panose="02020603050405020304" pitchFamily="18" charset="0"/>
                <a:ea typeface="楷体_GB2312" pitchFamily="49" charset="-122"/>
              </a:rPr>
              <a:t>90</a:t>
            </a:r>
            <a:r>
              <a:rPr lang="en-US" altLang="zh-CN" b="1"/>
              <a:t>°</a:t>
            </a:r>
            <a:r>
              <a:rPr lang="zh-CN" altLang="en-US" b="1">
                <a:latin typeface="Times New Roman" panose="02020603050405020304" pitchFamily="18" charset="0"/>
                <a:ea typeface="楷体_GB2312" pitchFamily="49" charset="-122"/>
              </a:rPr>
              <a:t>的粒子数之比。</a:t>
            </a:r>
            <a:r>
              <a:rPr lang="zh-CN" altLang="en-US">
                <a:latin typeface="Times New Roman" panose="02020603050405020304" pitchFamily="18" charset="0"/>
                <a:ea typeface="楷体_GB2312" pitchFamily="49" charset="-122"/>
              </a:rPr>
              <a:t> </a:t>
            </a:r>
            <a:endParaRPr lang="zh-CN" altLang="en-US" b="1">
              <a:latin typeface="Times New Roman" panose="02020603050405020304" pitchFamily="18" charset="0"/>
              <a:ea typeface="楷体_GB2312" pitchFamily="49" charset="-122"/>
            </a:endParaRPr>
          </a:p>
          <a:p>
            <a:pPr algn="l">
              <a:spcBef>
                <a:spcPct val="50000"/>
              </a:spcBef>
            </a:pPr>
            <a:r>
              <a:rPr lang="zh-CN" altLang="en-US" b="1">
                <a:latin typeface="Times New Roman" panose="02020603050405020304" pitchFamily="18" charset="0"/>
                <a:ea typeface="楷体_GB2312" pitchFamily="49" charset="-122"/>
              </a:rPr>
              <a:t>解：</a:t>
            </a:r>
            <a:endParaRPr lang="zh-CN" altLang="el-GR" b="1">
              <a:latin typeface="Times New Roman" panose="02020603050405020304" pitchFamily="18" charset="0"/>
              <a:ea typeface="楷体_GB2312" pitchFamily="49" charset="-122"/>
            </a:endParaRPr>
          </a:p>
        </p:txBody>
      </p:sp>
      <p:pic>
        <p:nvPicPr>
          <p:cNvPr id="3" name="图片 2"/>
          <p:cNvPicPr>
            <a:picLocks noChangeAspect="1"/>
          </p:cNvPicPr>
          <p:nvPr/>
        </p:nvPicPr>
        <p:blipFill rotWithShape="1">
          <a:blip r:embed="rId2">
            <a:clrChange>
              <a:clrFrom>
                <a:srgbClr val="CCFFFF"/>
              </a:clrFrom>
              <a:clrTo>
                <a:srgbClr val="CCFFFF">
                  <a:alpha val="0"/>
                </a:srgbClr>
              </a:clrTo>
            </a:clrChange>
          </a:blip>
          <a:srcRect l="-1077" t="30713" r="1077"/>
          <a:stretch/>
        </p:blipFill>
        <p:spPr>
          <a:xfrm>
            <a:off x="1115616" y="3068960"/>
            <a:ext cx="6217457" cy="2111788"/>
          </a:xfrm>
          <a:prstGeom prst="rect">
            <a:avLst/>
          </a:prstGeom>
        </p:spPr>
      </p:pic>
    </p:spTree>
    <p:extLst>
      <p:ext uri="{BB962C8B-B14F-4D97-AF65-F5344CB8AC3E}">
        <p14:creationId xmlns:p14="http://schemas.microsoft.com/office/powerpoint/2010/main" val="35739425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5" name="Object 8"/>
          <p:cNvGraphicFramePr>
            <a:graphicFrameLocks noGrp="1" noChangeAspect="1"/>
          </p:cNvGraphicFramePr>
          <p:nvPr>
            <p:ph sz="half" idx="1"/>
          </p:nvPr>
        </p:nvGraphicFramePr>
        <p:xfrm>
          <a:off x="2051050" y="5157788"/>
          <a:ext cx="4392613" cy="693737"/>
        </p:xfrm>
        <a:graphic>
          <a:graphicData uri="http://schemas.openxmlformats.org/presentationml/2006/ole">
            <mc:AlternateContent xmlns:mc="http://schemas.openxmlformats.org/markup-compatibility/2006">
              <mc:Choice xmlns:v="urn:schemas-microsoft-com:vml" Requires="v">
                <p:oleObj spid="_x0000_s79880" name="公式" r:id="rId3" imgW="1447800" imgH="228600" progId="Equation.3">
                  <p:embed/>
                </p:oleObj>
              </mc:Choice>
              <mc:Fallback>
                <p:oleObj name="公式" r:id="rId3" imgW="1447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5157788"/>
                        <a:ext cx="4392613"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3" name="Rectangle 6"/>
          <p:cNvSpPr>
            <a:spLocks noChangeArrowheads="1"/>
          </p:cNvSpPr>
          <p:nvPr/>
        </p:nvSpPr>
        <p:spPr bwMode="auto">
          <a:xfrm>
            <a:off x="1062038" y="1349375"/>
            <a:ext cx="949325"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a:t>
            </a:r>
          </a:p>
        </p:txBody>
      </p:sp>
      <p:sp>
        <p:nvSpPr>
          <p:cNvPr id="66564" name="Rectangle 7"/>
          <p:cNvSpPr>
            <a:spLocks noChangeArrowheads="1"/>
          </p:cNvSpPr>
          <p:nvPr/>
        </p:nvSpPr>
        <p:spPr bwMode="auto">
          <a:xfrm>
            <a:off x="1042988" y="4581525"/>
            <a:ext cx="2976562" cy="457200"/>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）见</a:t>
            </a:r>
            <a:r>
              <a:rPr lang="en-US" altLang="zh-CN" b="1">
                <a:latin typeface="Times New Roman" panose="02020603050405020304" pitchFamily="18" charset="0"/>
                <a:ea typeface="楷体_GB2312" pitchFamily="49" charset="-122"/>
              </a:rPr>
              <a:t>p183-</a:t>
            </a:r>
            <a:r>
              <a:rPr lang="zh-CN" altLang="en-US" b="1">
                <a:latin typeface="Times New Roman" panose="02020603050405020304" pitchFamily="18" charset="0"/>
                <a:ea typeface="楷体_GB2312" pitchFamily="49" charset="-122"/>
              </a:rPr>
              <a:t>图</a:t>
            </a:r>
            <a:r>
              <a:rPr lang="en-US" altLang="zh-CN" b="1">
                <a:latin typeface="Times New Roman" panose="02020603050405020304" pitchFamily="18" charset="0"/>
                <a:ea typeface="楷体_GB2312" pitchFamily="49" charset="-122"/>
              </a:rPr>
              <a:t>22.10</a:t>
            </a:r>
          </a:p>
        </p:txBody>
      </p:sp>
      <p:sp>
        <p:nvSpPr>
          <p:cNvPr id="3" name="Rectangle 29"/>
          <p:cNvSpPr>
            <a:spLocks noChangeArrowheads="1"/>
          </p:cNvSpPr>
          <p:nvPr/>
        </p:nvSpPr>
        <p:spPr bwMode="auto">
          <a:xfrm>
            <a:off x="1042988" y="1806574"/>
            <a:ext cx="140601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nvPr>
        </p:nvGraphicFramePr>
        <p:xfrm>
          <a:off x="1042988" y="1806575"/>
          <a:ext cx="6415375" cy="1916832"/>
        </p:xfrm>
        <a:graphic>
          <a:graphicData uri="http://schemas.openxmlformats.org/presentationml/2006/ole">
            <mc:AlternateContent xmlns:mc="http://schemas.openxmlformats.org/markup-compatibility/2006">
              <mc:Choice xmlns:v="urn:schemas-microsoft-com:vml" Requires="v">
                <p:oleObj spid="_x0000_s79881" name="公式" r:id="rId5" imgW="2881649" imgH="863225" progId="Equation.3">
                  <p:embed/>
                </p:oleObj>
              </mc:Choice>
              <mc:Fallback>
                <p:oleObj name="公式" r:id="rId5" imgW="2881649" imgH="86322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806575"/>
                        <a:ext cx="6415375" cy="1916832"/>
                      </a:xfrm>
                      <a:prstGeom prst="rect">
                        <a:avLst/>
                      </a:prstGeom>
                      <a:noFill/>
                    </p:spPr>
                  </p:pic>
                </p:oleObj>
              </mc:Fallback>
            </mc:AlternateContent>
          </a:graphicData>
        </a:graphic>
      </p:graphicFrame>
    </p:spTree>
    <p:extLst>
      <p:ext uri="{BB962C8B-B14F-4D97-AF65-F5344CB8AC3E}">
        <p14:creationId xmlns:p14="http://schemas.microsoft.com/office/powerpoint/2010/main" val="33289198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23527" y="332656"/>
            <a:ext cx="8013145" cy="6120680"/>
          </a:xfrm>
          <a:prstGeom prst="rect">
            <a:avLst/>
          </a:prstGeom>
        </p:spPr>
      </p:pic>
      <p:sp>
        <p:nvSpPr>
          <p:cNvPr id="6" name="文本框 5"/>
          <p:cNvSpPr txBox="1"/>
          <p:nvPr/>
        </p:nvSpPr>
        <p:spPr>
          <a:xfrm>
            <a:off x="6156176" y="1671191"/>
            <a:ext cx="144016" cy="389657"/>
          </a:xfrm>
          <a:prstGeom prst="rect">
            <a:avLst/>
          </a:prstGeom>
          <a:solidFill>
            <a:schemeClr val="bg1"/>
          </a:solidFill>
        </p:spPr>
        <p:txBody>
          <a:bodyPr wrap="square" rtlCol="0">
            <a:spAutoFit/>
          </a:bodyPr>
          <a:lstStyle/>
          <a:p>
            <a:endParaRPr lang="zh-CN" altLang="en-US" dirty="0"/>
          </a:p>
        </p:txBody>
      </p:sp>
      <p:sp>
        <p:nvSpPr>
          <p:cNvPr id="7" name="文本框 6"/>
          <p:cNvSpPr txBox="1"/>
          <p:nvPr/>
        </p:nvSpPr>
        <p:spPr>
          <a:xfrm>
            <a:off x="6156176" y="4725144"/>
            <a:ext cx="144016" cy="389657"/>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24397872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684213" y="1524000"/>
            <a:ext cx="7991475" cy="822325"/>
          </a:xfrm>
          <a:prstGeom prst="rect">
            <a:avLst/>
          </a:prstGeom>
          <a:noFill/>
          <a:ln>
            <a:noFill/>
          </a:ln>
          <a:effectLst/>
          <a:extLst>
            <a:ext uri="{909E8E84-426E-40DD-AFC4-6F175D3DCCD1}">
              <a14:hiddenFill xmlns:a14="http://schemas.microsoft.com/office/drawing/2010/main">
                <a:gradFill rotWithShape="1">
                  <a:gsLst>
                    <a:gs pos="0">
                      <a:srgbClr val="006A4E"/>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CC6600"/>
                </a:solidFill>
                <a:latin typeface="Times New Roman" panose="02020603050405020304" pitchFamily="18" charset="0"/>
                <a:ea typeface="楷体_GB2312" pitchFamily="49" charset="-122"/>
              </a:rPr>
              <a:t>4-14</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a:t>
            </a:r>
            <a:r>
              <a:rPr lang="en-US" altLang="zh-CN" b="1">
                <a:latin typeface="Times New Roman" panose="02020603050405020304" pitchFamily="18" charset="0"/>
                <a:ea typeface="楷体_GB2312" pitchFamily="49" charset="-122"/>
              </a:rPr>
              <a:t>B=4T</a:t>
            </a:r>
            <a:r>
              <a:rPr lang="zh-CN" altLang="en-US" b="1">
                <a:latin typeface="Times New Roman" panose="02020603050405020304" pitchFamily="18" charset="0"/>
                <a:ea typeface="楷体_GB2312" pitchFamily="49" charset="-122"/>
              </a:rPr>
              <a:t>的外磁场中，忽略自旋</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轨道相互作用，试求氢原子的</a:t>
            </a:r>
            <a:r>
              <a:rPr lang="en-US" altLang="zh-CN" b="1">
                <a:latin typeface="Times New Roman" panose="02020603050405020304" pitchFamily="18" charset="0"/>
                <a:ea typeface="楷体_GB2312" pitchFamily="49" charset="-122"/>
              </a:rPr>
              <a:t>2P→1S</a:t>
            </a:r>
            <a:r>
              <a:rPr lang="zh-CN" altLang="en-US" b="1">
                <a:latin typeface="Times New Roman" panose="02020603050405020304" pitchFamily="18" charset="0"/>
                <a:ea typeface="楷体_GB2312" pitchFamily="49" charset="-122"/>
              </a:rPr>
              <a:t>跃迁</a:t>
            </a:r>
            <a:r>
              <a:rPr lang="en-US" altLang="zh-CN" b="1">
                <a:latin typeface="Times New Roman" panose="02020603050405020304" pitchFamily="18" charset="0"/>
                <a:ea typeface="楷体_GB2312" pitchFamily="49" charset="-122"/>
              </a:rPr>
              <a:t>(λ=121nm)</a:t>
            </a:r>
            <a:r>
              <a:rPr lang="zh-CN" altLang="en-US" b="1">
                <a:latin typeface="Times New Roman" panose="02020603050405020304" pitchFamily="18" charset="0"/>
                <a:ea typeface="楷体_GB2312" pitchFamily="49" charset="-122"/>
              </a:rPr>
              <a:t>所产生的谱线的波长。 </a:t>
            </a:r>
          </a:p>
        </p:txBody>
      </p:sp>
    </p:spTree>
    <p:extLst>
      <p:ext uri="{BB962C8B-B14F-4D97-AF65-F5344CB8AC3E}">
        <p14:creationId xmlns:p14="http://schemas.microsoft.com/office/powerpoint/2010/main" val="22808460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4"/>
          <p:cNvSpPr>
            <a:spLocks noChangeArrowheads="1"/>
          </p:cNvSpPr>
          <p:nvPr/>
        </p:nvSpPr>
        <p:spPr bwMode="auto">
          <a:xfrm>
            <a:off x="0" y="0"/>
            <a:ext cx="9144000" cy="68580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68611" name="Group 2"/>
          <p:cNvGrpSpPr>
            <a:grpSpLocks/>
          </p:cNvGrpSpPr>
          <p:nvPr/>
        </p:nvGrpSpPr>
        <p:grpSpPr bwMode="auto">
          <a:xfrm>
            <a:off x="457200" y="90488"/>
            <a:ext cx="7732713" cy="519112"/>
            <a:chOff x="192" y="0"/>
            <a:chExt cx="4422" cy="327"/>
          </a:xfrm>
        </p:grpSpPr>
        <p:sp>
          <p:nvSpPr>
            <p:cNvPr id="68661" name="Text Box 3"/>
            <p:cNvSpPr txBox="1">
              <a:spLocks noChangeArrowheads="1"/>
            </p:cNvSpPr>
            <p:nvPr/>
          </p:nvSpPr>
          <p:spPr bwMode="auto">
            <a:xfrm>
              <a:off x="192" y="0"/>
              <a:ext cx="44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a:solidFill>
                    <a:srgbClr val="FF3300"/>
                  </a:solidFill>
                  <a:latin typeface="Times New Roman" panose="02020603050405020304" pitchFamily="18" charset="0"/>
                  <a:sym typeface="Symbol" panose="05050102010706020507" pitchFamily="18" charset="2"/>
                </a:rPr>
                <a:t>4-14. </a:t>
              </a:r>
              <a:r>
                <a:rPr lang="en-US" altLang="en-US" sz="2800" b="1">
                  <a:solidFill>
                    <a:srgbClr val="000000"/>
                  </a:solidFill>
                  <a:latin typeface="Times New Roman" panose="02020603050405020304" pitchFamily="18" charset="0"/>
                  <a:sym typeface="Symbol" panose="05050102010706020507" pitchFamily="18" charset="2"/>
                </a:rPr>
                <a:t>H </a:t>
              </a:r>
              <a:r>
                <a:rPr lang="zh-CN" altLang="en-US" sz="2800" b="1">
                  <a:solidFill>
                    <a:srgbClr val="000000"/>
                  </a:solidFill>
                  <a:latin typeface="Times New Roman" panose="02020603050405020304" pitchFamily="18" charset="0"/>
                  <a:sym typeface="Symbol" panose="05050102010706020507" pitchFamily="18" charset="2"/>
                </a:rPr>
                <a:t>原子及在强磁场中               </a:t>
              </a:r>
              <a:r>
                <a:rPr lang="zh-CN" altLang="en-US" sz="2800" b="1">
                  <a:solidFill>
                    <a:srgbClr val="000000"/>
                  </a:solidFill>
                  <a:latin typeface="Times New Roman" panose="02020603050405020304" pitchFamily="18" charset="0"/>
                </a:rPr>
                <a:t>的塞曼效应</a:t>
              </a:r>
              <a:r>
                <a:rPr lang="zh-CN" altLang="en-US" sz="2800" b="1">
                  <a:solidFill>
                    <a:srgbClr val="FF3300"/>
                  </a:solidFill>
                  <a:latin typeface="Times New Roman" panose="02020603050405020304" pitchFamily="18" charset="0"/>
                </a:rPr>
                <a:t>    </a:t>
              </a:r>
            </a:p>
          </p:txBody>
        </p:sp>
        <p:graphicFrame>
          <p:nvGraphicFramePr>
            <p:cNvPr id="68662" name="Object 4"/>
            <p:cNvGraphicFramePr>
              <a:graphicFrameLocks noChangeAspect="1"/>
            </p:cNvGraphicFramePr>
            <p:nvPr/>
          </p:nvGraphicFramePr>
          <p:xfrm>
            <a:off x="2564" y="28"/>
            <a:ext cx="748" cy="260"/>
          </p:xfrm>
          <a:graphic>
            <a:graphicData uri="http://schemas.openxmlformats.org/presentationml/2006/ole">
              <mc:AlternateContent xmlns:mc="http://schemas.openxmlformats.org/markup-compatibility/2006">
                <mc:Choice xmlns:v="urn:schemas-microsoft-com:vml" Requires="v">
                  <p:oleObj spid="_x0000_s80934" name="Equation" r:id="rId3" imgW="609600" imgH="171578" progId="Equation.3">
                    <p:embed/>
                  </p:oleObj>
                </mc:Choice>
                <mc:Fallback>
                  <p:oleObj name="Equation" r:id="rId3" imgW="609600" imgH="171578" progId="Equation.3">
                    <p:embed/>
                    <p:pic>
                      <p:nvPicPr>
                        <p:cNvPr id="0" name=""/>
                        <p:cNvPicPr>
                          <a:picLocks noChangeAspect="1" noChangeArrowheads="1"/>
                        </p:cNvPicPr>
                        <p:nvPr/>
                      </p:nvPicPr>
                      <p:blipFill>
                        <a:blip r:embed="rId4">
                          <a:lum contrast="28000"/>
                          <a:extLst>
                            <a:ext uri="{28A0092B-C50C-407E-A947-70E740481C1C}">
                              <a14:useLocalDpi xmlns:a14="http://schemas.microsoft.com/office/drawing/2010/main" val="0"/>
                            </a:ext>
                          </a:extLst>
                        </a:blip>
                        <a:srcRect/>
                        <a:stretch>
                          <a:fillRect/>
                        </a:stretch>
                      </p:blipFill>
                      <p:spPr bwMode="auto">
                        <a:xfrm>
                          <a:off x="2564" y="28"/>
                          <a:ext cx="748" cy="26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3525" name="Object 5"/>
          <p:cNvGraphicFramePr>
            <a:graphicFrameLocks noChangeAspect="1"/>
          </p:cNvGraphicFramePr>
          <p:nvPr>
            <p:extLst/>
          </p:nvPr>
        </p:nvGraphicFramePr>
        <p:xfrm>
          <a:off x="5236012" y="964940"/>
          <a:ext cx="2495550" cy="450850"/>
        </p:xfrm>
        <a:graphic>
          <a:graphicData uri="http://schemas.openxmlformats.org/presentationml/2006/ole">
            <mc:AlternateContent xmlns:mc="http://schemas.openxmlformats.org/markup-compatibility/2006">
              <mc:Choice xmlns:v="urn:schemas-microsoft-com:vml" Requires="v">
                <p:oleObj spid="_x0000_s80935" name="公式" r:id="rId5" imgW="1095363" imgH="209578" progId="Equation.3">
                  <p:embed/>
                </p:oleObj>
              </mc:Choice>
              <mc:Fallback>
                <p:oleObj name="公式" r:id="rId5" imgW="1095363" imgH="209578" progId="Equation.3">
                  <p:embed/>
                  <p:pic>
                    <p:nvPicPr>
                      <p:cNvPr id="0" name=""/>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5236012" y="964940"/>
                        <a:ext cx="2495550" cy="4508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6" name="Object 6"/>
          <p:cNvGraphicFramePr>
            <a:graphicFrameLocks noChangeAspect="1"/>
          </p:cNvGraphicFramePr>
          <p:nvPr/>
        </p:nvGraphicFramePr>
        <p:xfrm>
          <a:off x="4343400" y="2052638"/>
          <a:ext cx="4495800" cy="842962"/>
        </p:xfrm>
        <a:graphic>
          <a:graphicData uri="http://schemas.openxmlformats.org/presentationml/2006/ole">
            <mc:AlternateContent xmlns:mc="http://schemas.openxmlformats.org/markup-compatibility/2006">
              <mc:Choice xmlns:v="urn:schemas-microsoft-com:vml" Requires="v">
                <p:oleObj spid="_x0000_s80936" name="公式" r:id="rId7" imgW="2086059" imgH="399965" progId="Equation.3">
                  <p:embed/>
                </p:oleObj>
              </mc:Choice>
              <mc:Fallback>
                <p:oleObj name="公式" r:id="rId7" imgW="2086059" imgH="399965" progId="Equation.3">
                  <p:embed/>
                  <p:pic>
                    <p:nvPicPr>
                      <p:cNvPr id="0" name=""/>
                      <p:cNvPicPr>
                        <a:picLocks noChangeAspect="1" noChangeArrowheads="1"/>
                      </p:cNvPicPr>
                      <p:nvPr/>
                    </p:nvPicPr>
                    <p:blipFill>
                      <a:blip r:embed="rId8">
                        <a:lum contrast="38000"/>
                        <a:extLst>
                          <a:ext uri="{28A0092B-C50C-407E-A947-70E740481C1C}">
                            <a14:useLocalDpi xmlns:a14="http://schemas.microsoft.com/office/drawing/2010/main" val="0"/>
                          </a:ext>
                        </a:extLst>
                      </a:blip>
                      <a:srcRect/>
                      <a:stretch>
                        <a:fillRect/>
                      </a:stretch>
                    </p:blipFill>
                    <p:spPr bwMode="auto">
                      <a:xfrm>
                        <a:off x="4343400" y="2052638"/>
                        <a:ext cx="4495800"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8" name="Object 8"/>
          <p:cNvGraphicFramePr>
            <a:graphicFrameLocks noChangeAspect="1"/>
          </p:cNvGraphicFramePr>
          <p:nvPr/>
        </p:nvGraphicFramePr>
        <p:xfrm>
          <a:off x="4114800" y="2743200"/>
          <a:ext cx="1676400" cy="923925"/>
        </p:xfrm>
        <a:graphic>
          <a:graphicData uri="http://schemas.openxmlformats.org/presentationml/2006/ole">
            <mc:AlternateContent xmlns:mc="http://schemas.openxmlformats.org/markup-compatibility/2006">
              <mc:Choice xmlns:v="urn:schemas-microsoft-com:vml" Requires="v">
                <p:oleObj spid="_x0000_s80937" name="Equation" r:id="rId9" imgW="609600" imgH="399965" progId="Equation.3">
                  <p:embed/>
                </p:oleObj>
              </mc:Choice>
              <mc:Fallback>
                <p:oleObj name="Equation" r:id="rId9" imgW="609600" imgH="399965" progId="Equation.3">
                  <p:embed/>
                  <p:pic>
                    <p:nvPicPr>
                      <p:cNvPr id="0" name=""/>
                      <p:cNvPicPr>
                        <a:picLocks noChangeAspect="1" noChangeArrowheads="1"/>
                      </p:cNvPicPr>
                      <p:nvPr/>
                    </p:nvPicPr>
                    <p:blipFill>
                      <a:blip r:embed="rId10">
                        <a:lum bright="12000" contrast="38000"/>
                        <a:extLst>
                          <a:ext uri="{28A0092B-C50C-407E-A947-70E740481C1C}">
                            <a14:useLocalDpi xmlns:a14="http://schemas.microsoft.com/office/drawing/2010/main" val="0"/>
                          </a:ext>
                        </a:extLst>
                      </a:blip>
                      <a:srcRect/>
                      <a:stretch>
                        <a:fillRect/>
                      </a:stretch>
                    </p:blipFill>
                    <p:spPr bwMode="auto">
                      <a:xfrm>
                        <a:off x="4114800" y="2743200"/>
                        <a:ext cx="167640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3529" name="Group 9"/>
          <p:cNvGrpSpPr>
            <a:grpSpLocks/>
          </p:cNvGrpSpPr>
          <p:nvPr/>
        </p:nvGrpSpPr>
        <p:grpSpPr bwMode="auto">
          <a:xfrm>
            <a:off x="0" y="604838"/>
            <a:ext cx="4383088" cy="4994275"/>
            <a:chOff x="0" y="381"/>
            <a:chExt cx="2761" cy="3146"/>
          </a:xfrm>
        </p:grpSpPr>
        <p:grpSp>
          <p:nvGrpSpPr>
            <p:cNvPr id="68621" name="Group 10"/>
            <p:cNvGrpSpPr>
              <a:grpSpLocks/>
            </p:cNvGrpSpPr>
            <p:nvPr/>
          </p:nvGrpSpPr>
          <p:grpSpPr bwMode="auto">
            <a:xfrm>
              <a:off x="1007" y="381"/>
              <a:ext cx="1754" cy="1034"/>
              <a:chOff x="2855" y="537"/>
              <a:chExt cx="2083" cy="1088"/>
            </a:xfrm>
          </p:grpSpPr>
          <p:sp>
            <p:nvSpPr>
              <p:cNvPr id="68651" name="Line 11"/>
              <p:cNvSpPr>
                <a:spLocks noChangeShapeType="1"/>
              </p:cNvSpPr>
              <p:nvPr/>
            </p:nvSpPr>
            <p:spPr bwMode="auto">
              <a:xfrm>
                <a:off x="3379" y="1488"/>
                <a:ext cx="1174"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2" name="Line 12"/>
              <p:cNvSpPr>
                <a:spLocks noChangeShapeType="1"/>
              </p:cNvSpPr>
              <p:nvPr/>
            </p:nvSpPr>
            <p:spPr bwMode="auto">
              <a:xfrm>
                <a:off x="3377" y="1296"/>
                <a:ext cx="1174"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3" name="Line 13"/>
              <p:cNvSpPr>
                <a:spLocks noChangeShapeType="1"/>
              </p:cNvSpPr>
              <p:nvPr/>
            </p:nvSpPr>
            <p:spPr bwMode="auto">
              <a:xfrm>
                <a:off x="3369" y="1116"/>
                <a:ext cx="1174"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4" name="Line 14"/>
              <p:cNvSpPr>
                <a:spLocks noChangeShapeType="1"/>
              </p:cNvSpPr>
              <p:nvPr/>
            </p:nvSpPr>
            <p:spPr bwMode="auto">
              <a:xfrm>
                <a:off x="2855" y="1296"/>
                <a:ext cx="52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5" name="Line 15"/>
              <p:cNvSpPr>
                <a:spLocks noChangeShapeType="1"/>
              </p:cNvSpPr>
              <p:nvPr/>
            </p:nvSpPr>
            <p:spPr bwMode="auto">
              <a:xfrm flipV="1">
                <a:off x="2855" y="1104"/>
                <a:ext cx="528" cy="1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6" name="Line 16"/>
              <p:cNvSpPr>
                <a:spLocks noChangeShapeType="1"/>
              </p:cNvSpPr>
              <p:nvPr/>
            </p:nvSpPr>
            <p:spPr bwMode="auto">
              <a:xfrm>
                <a:off x="2885" y="1302"/>
                <a:ext cx="528" cy="1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7" name="Text Box 17"/>
              <p:cNvSpPr txBox="1">
                <a:spLocks noChangeArrowheads="1"/>
              </p:cNvSpPr>
              <p:nvPr/>
            </p:nvSpPr>
            <p:spPr bwMode="auto">
              <a:xfrm>
                <a:off x="4594" y="537"/>
                <a:ext cx="344"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en-US" sz="2800" b="1" i="1">
                    <a:solidFill>
                      <a:srgbClr val="FF3300"/>
                    </a:solidFill>
                    <a:latin typeface="Times New Roman" panose="02020603050405020304" pitchFamily="18" charset="0"/>
                  </a:rPr>
                  <a:t>m</a:t>
                </a:r>
                <a:endParaRPr lang="en-US" altLang="zh-CN" sz="2800" b="1" i="1">
                  <a:solidFill>
                    <a:srgbClr val="FF3300"/>
                  </a:solidFill>
                  <a:latin typeface="Times New Roman" panose="02020603050405020304" pitchFamily="18" charset="0"/>
                </a:endParaRPr>
              </a:p>
            </p:txBody>
          </p:sp>
          <p:sp>
            <p:nvSpPr>
              <p:cNvPr id="68658" name="Text Box 18"/>
              <p:cNvSpPr txBox="1">
                <a:spLocks noChangeArrowheads="1"/>
              </p:cNvSpPr>
              <p:nvPr/>
            </p:nvSpPr>
            <p:spPr bwMode="auto">
              <a:xfrm>
                <a:off x="4628" y="1132"/>
                <a:ext cx="252"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FF3300"/>
                    </a:solidFill>
                    <a:latin typeface="Times New Roman" panose="02020603050405020304" pitchFamily="18" charset="0"/>
                  </a:rPr>
                  <a:t>0</a:t>
                </a:r>
                <a:endParaRPr lang="en-US" altLang="zh-CN" b="1">
                  <a:solidFill>
                    <a:srgbClr val="FF3300"/>
                  </a:solidFill>
                  <a:latin typeface="Times New Roman" panose="02020603050405020304" pitchFamily="18" charset="0"/>
                </a:endParaRPr>
              </a:p>
            </p:txBody>
          </p:sp>
          <p:sp>
            <p:nvSpPr>
              <p:cNvPr id="68659" name="Text Box 19"/>
              <p:cNvSpPr txBox="1">
                <a:spLocks noChangeArrowheads="1"/>
              </p:cNvSpPr>
              <p:nvPr/>
            </p:nvSpPr>
            <p:spPr bwMode="auto">
              <a:xfrm>
                <a:off x="4626" y="960"/>
                <a:ext cx="251"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FF3300"/>
                    </a:solidFill>
                    <a:latin typeface="Times New Roman" panose="02020603050405020304" pitchFamily="18" charset="0"/>
                  </a:rPr>
                  <a:t>1</a:t>
                </a:r>
                <a:endParaRPr lang="en-US" altLang="zh-CN" b="1">
                  <a:solidFill>
                    <a:srgbClr val="FF3300"/>
                  </a:solidFill>
                  <a:latin typeface="Times New Roman" panose="02020603050405020304" pitchFamily="18" charset="0"/>
                </a:endParaRPr>
              </a:p>
            </p:txBody>
          </p:sp>
          <p:sp>
            <p:nvSpPr>
              <p:cNvPr id="68660" name="Text Box 20"/>
              <p:cNvSpPr txBox="1">
                <a:spLocks noChangeArrowheads="1"/>
              </p:cNvSpPr>
              <p:nvPr/>
            </p:nvSpPr>
            <p:spPr bwMode="auto">
              <a:xfrm>
                <a:off x="4547" y="1322"/>
                <a:ext cx="366"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FF3300"/>
                    </a:solidFill>
                    <a:latin typeface="Times New Roman" panose="02020603050405020304" pitchFamily="18" charset="0"/>
                  </a:rPr>
                  <a:t>–1</a:t>
                </a:r>
                <a:endParaRPr lang="en-US" altLang="zh-CN" b="1">
                  <a:solidFill>
                    <a:srgbClr val="FF3300"/>
                  </a:solidFill>
                  <a:latin typeface="Times New Roman" panose="02020603050405020304" pitchFamily="18" charset="0"/>
                </a:endParaRPr>
              </a:p>
            </p:txBody>
          </p:sp>
        </p:grpSp>
        <p:sp>
          <p:nvSpPr>
            <p:cNvPr id="68622" name="Text Box 21"/>
            <p:cNvSpPr txBox="1">
              <a:spLocks noChangeArrowheads="1"/>
            </p:cNvSpPr>
            <p:nvPr/>
          </p:nvSpPr>
          <p:spPr bwMode="auto">
            <a:xfrm>
              <a:off x="1289" y="521"/>
              <a:ext cx="11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a:solidFill>
                    <a:srgbClr val="3333FF"/>
                  </a:solidFill>
                  <a:latin typeface="Times New Roman" panose="02020603050405020304" pitchFamily="18" charset="0"/>
                </a:rPr>
                <a:t>有磁场</a:t>
              </a:r>
              <a:r>
                <a:rPr lang="en-US" altLang="zh-CN" b="1">
                  <a:solidFill>
                    <a:srgbClr val="3333FF"/>
                  </a:solidFill>
                  <a:latin typeface="Times New Roman" panose="02020603050405020304" pitchFamily="18" charset="0"/>
                </a:rPr>
                <a:t>B=4T</a:t>
              </a:r>
            </a:p>
          </p:txBody>
        </p:sp>
        <p:grpSp>
          <p:nvGrpSpPr>
            <p:cNvPr id="68623" name="Group 22"/>
            <p:cNvGrpSpPr>
              <a:grpSpLocks/>
            </p:cNvGrpSpPr>
            <p:nvPr/>
          </p:nvGrpSpPr>
          <p:grpSpPr bwMode="auto">
            <a:xfrm>
              <a:off x="1032" y="2552"/>
              <a:ext cx="1627" cy="288"/>
              <a:chOff x="2886" y="2688"/>
              <a:chExt cx="2038" cy="304"/>
            </a:xfrm>
          </p:grpSpPr>
          <p:sp>
            <p:nvSpPr>
              <p:cNvPr id="68648" name="Line 23"/>
              <p:cNvSpPr>
                <a:spLocks noChangeShapeType="1"/>
              </p:cNvSpPr>
              <p:nvPr/>
            </p:nvSpPr>
            <p:spPr bwMode="auto">
              <a:xfrm>
                <a:off x="3451" y="2832"/>
                <a:ext cx="1174"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9" name="Line 24"/>
              <p:cNvSpPr>
                <a:spLocks noChangeShapeType="1"/>
              </p:cNvSpPr>
              <p:nvPr/>
            </p:nvSpPr>
            <p:spPr bwMode="auto">
              <a:xfrm>
                <a:off x="2886" y="2832"/>
                <a:ext cx="52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0" name="Text Box 25"/>
              <p:cNvSpPr txBox="1">
                <a:spLocks noChangeArrowheads="1"/>
              </p:cNvSpPr>
              <p:nvPr/>
            </p:nvSpPr>
            <p:spPr bwMode="auto">
              <a:xfrm>
                <a:off x="4658" y="2688"/>
                <a:ext cx="26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a:solidFill>
                      <a:srgbClr val="FF3300"/>
                    </a:solidFill>
                    <a:latin typeface="Times New Roman" panose="02020603050405020304" pitchFamily="18" charset="0"/>
                  </a:rPr>
                  <a:t>0</a:t>
                </a:r>
                <a:endParaRPr lang="en-US" altLang="zh-CN" b="1">
                  <a:solidFill>
                    <a:srgbClr val="FF3300"/>
                  </a:solidFill>
                  <a:latin typeface="Times New Roman" panose="02020603050405020304" pitchFamily="18" charset="0"/>
                </a:endParaRPr>
              </a:p>
            </p:txBody>
          </p:sp>
        </p:grpSp>
        <p:grpSp>
          <p:nvGrpSpPr>
            <p:cNvPr id="68624" name="Group 26"/>
            <p:cNvGrpSpPr>
              <a:grpSpLocks/>
            </p:cNvGrpSpPr>
            <p:nvPr/>
          </p:nvGrpSpPr>
          <p:grpSpPr bwMode="auto">
            <a:xfrm>
              <a:off x="420" y="1111"/>
              <a:ext cx="658" cy="1567"/>
              <a:chOff x="2432" y="1571"/>
              <a:chExt cx="658" cy="1319"/>
            </a:xfrm>
          </p:grpSpPr>
          <p:sp>
            <p:nvSpPr>
              <p:cNvPr id="68645" name="Freeform 27"/>
              <p:cNvSpPr>
                <a:spLocks/>
              </p:cNvSpPr>
              <p:nvPr/>
            </p:nvSpPr>
            <p:spPr bwMode="auto">
              <a:xfrm>
                <a:off x="2733" y="1571"/>
                <a:ext cx="1" cy="1319"/>
              </a:xfrm>
              <a:custGeom>
                <a:avLst/>
                <a:gdLst>
                  <a:gd name="T0" fmla="*/ 0 w 1"/>
                  <a:gd name="T1" fmla="*/ 0 h 1637"/>
                  <a:gd name="T2" fmla="*/ 0 w 1"/>
                  <a:gd name="T3" fmla="*/ 1319 h 1637"/>
                  <a:gd name="T4" fmla="*/ 0 60000 65536"/>
                  <a:gd name="T5" fmla="*/ 0 60000 65536"/>
                </a:gdLst>
                <a:ahLst/>
                <a:cxnLst>
                  <a:cxn ang="T4">
                    <a:pos x="T0" y="T1"/>
                  </a:cxn>
                  <a:cxn ang="T5">
                    <a:pos x="T2" y="T3"/>
                  </a:cxn>
                </a:cxnLst>
                <a:rect l="0" t="0" r="r" b="b"/>
                <a:pathLst>
                  <a:path w="1" h="1637">
                    <a:moveTo>
                      <a:pt x="0" y="0"/>
                    </a:moveTo>
                    <a:lnTo>
                      <a:pt x="0" y="1637"/>
                    </a:lnTo>
                  </a:path>
                </a:pathLst>
              </a:custGeom>
              <a:noFill/>
              <a:ln w="9525">
                <a:solidFill>
                  <a:srgbClr val="0000FF"/>
                </a:solidFill>
                <a:round/>
                <a:headEn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6" name="Text Box 28"/>
              <p:cNvSpPr txBox="1">
                <a:spLocks noChangeArrowheads="1"/>
              </p:cNvSpPr>
              <p:nvPr/>
            </p:nvSpPr>
            <p:spPr bwMode="auto">
              <a:xfrm rot="-5378302">
                <a:off x="2204" y="2136"/>
                <a:ext cx="7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a:latin typeface="Times New Roman" panose="02020603050405020304" pitchFamily="18" charset="0"/>
                  </a:rPr>
                  <a:t>121.0</a:t>
                </a:r>
                <a:r>
                  <a:rPr lang="en-US" altLang="en-US" sz="2800" b="1">
                    <a:latin typeface="Times New Roman" panose="02020603050405020304" pitchFamily="18" charset="0"/>
                  </a:rPr>
                  <a:t>nm</a:t>
                </a:r>
                <a:endParaRPr lang="en-US" altLang="zh-CN" sz="2800" b="1">
                  <a:latin typeface="Times New Roman" panose="02020603050405020304" pitchFamily="18" charset="0"/>
                </a:endParaRPr>
              </a:p>
            </p:txBody>
          </p:sp>
          <p:graphicFrame>
            <p:nvGraphicFramePr>
              <p:cNvPr id="68647" name="Object 29"/>
              <p:cNvGraphicFramePr>
                <a:graphicFrameLocks noChangeAspect="1"/>
              </p:cNvGraphicFramePr>
              <p:nvPr/>
            </p:nvGraphicFramePr>
            <p:xfrm>
              <a:off x="2736" y="2094"/>
              <a:ext cx="354" cy="354"/>
            </p:xfrm>
            <a:graphic>
              <a:graphicData uri="http://schemas.openxmlformats.org/presentationml/2006/ole">
                <mc:AlternateContent xmlns:mc="http://schemas.openxmlformats.org/markup-compatibility/2006">
                  <mc:Choice xmlns:v="urn:schemas-microsoft-com:vml" Requires="v">
                    <p:oleObj spid="_x0000_s80938" name="公式" r:id="rId11" imgW="257259" imgH="219175" progId="Equation.3">
                      <p:embed/>
                    </p:oleObj>
                  </mc:Choice>
                  <mc:Fallback>
                    <p:oleObj name="公式" r:id="rId11" imgW="257259" imgH="219175" progId="Equation.3">
                      <p:embed/>
                      <p:pic>
                        <p:nvPicPr>
                          <p:cNvPr id="0" name=""/>
                          <p:cNvPicPr>
                            <a:picLocks noChangeAspect="1" noChangeArrowheads="1"/>
                          </p:cNvPicPr>
                          <p:nvPr/>
                        </p:nvPicPr>
                        <p:blipFill>
                          <a:blip r:embed="rId12">
                            <a:lum contrast="38000"/>
                            <a:extLst>
                              <a:ext uri="{28A0092B-C50C-407E-A947-70E740481C1C}">
                                <a14:useLocalDpi xmlns:a14="http://schemas.microsoft.com/office/drawing/2010/main" val="0"/>
                              </a:ext>
                            </a:extLst>
                          </a:blip>
                          <a:srcRect/>
                          <a:stretch>
                            <a:fillRect/>
                          </a:stretch>
                        </p:blipFill>
                        <p:spPr bwMode="auto">
                          <a:xfrm>
                            <a:off x="2736" y="2094"/>
                            <a:ext cx="354"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625" name="Freeform 30"/>
            <p:cNvSpPr>
              <a:spLocks/>
            </p:cNvSpPr>
            <p:nvPr/>
          </p:nvSpPr>
          <p:spPr bwMode="auto">
            <a:xfrm>
              <a:off x="2304" y="955"/>
              <a:ext cx="1" cy="1713"/>
            </a:xfrm>
            <a:custGeom>
              <a:avLst/>
              <a:gdLst>
                <a:gd name="T0" fmla="*/ 0 w 1"/>
                <a:gd name="T1" fmla="*/ 0 h 1637"/>
                <a:gd name="T2" fmla="*/ 0 w 1"/>
                <a:gd name="T3" fmla="*/ 1713 h 1637"/>
                <a:gd name="T4" fmla="*/ 0 60000 65536"/>
                <a:gd name="T5" fmla="*/ 0 60000 65536"/>
              </a:gdLst>
              <a:ahLst/>
              <a:cxnLst>
                <a:cxn ang="T4">
                  <a:pos x="T0" y="T1"/>
                </a:cxn>
                <a:cxn ang="T5">
                  <a:pos x="T2" y="T3"/>
                </a:cxn>
              </a:cxnLst>
              <a:rect l="0" t="0" r="r" b="b"/>
              <a:pathLst>
                <a:path w="1" h="1637">
                  <a:moveTo>
                    <a:pt x="0" y="0"/>
                  </a:moveTo>
                  <a:lnTo>
                    <a:pt x="0" y="1637"/>
                  </a:lnTo>
                </a:path>
              </a:pathLst>
            </a:custGeom>
            <a:noFill/>
            <a:ln w="41275">
              <a:solidFill>
                <a:srgbClr val="800000"/>
              </a:solidFill>
              <a:round/>
              <a:headEn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6" name="Freeform 31"/>
            <p:cNvSpPr>
              <a:spLocks/>
            </p:cNvSpPr>
            <p:nvPr/>
          </p:nvSpPr>
          <p:spPr bwMode="auto">
            <a:xfrm>
              <a:off x="1536" y="1282"/>
              <a:ext cx="1" cy="1395"/>
            </a:xfrm>
            <a:custGeom>
              <a:avLst/>
              <a:gdLst>
                <a:gd name="T0" fmla="*/ 0 w 1"/>
                <a:gd name="T1" fmla="*/ 0 h 1637"/>
                <a:gd name="T2" fmla="*/ 0 w 1"/>
                <a:gd name="T3" fmla="*/ 1395 h 1637"/>
                <a:gd name="T4" fmla="*/ 0 60000 65536"/>
                <a:gd name="T5" fmla="*/ 0 60000 65536"/>
              </a:gdLst>
              <a:ahLst/>
              <a:cxnLst>
                <a:cxn ang="T4">
                  <a:pos x="T0" y="T1"/>
                </a:cxn>
                <a:cxn ang="T5">
                  <a:pos x="T2" y="T3"/>
                </a:cxn>
              </a:cxnLst>
              <a:rect l="0" t="0" r="r" b="b"/>
              <a:pathLst>
                <a:path w="1" h="1637">
                  <a:moveTo>
                    <a:pt x="0" y="0"/>
                  </a:moveTo>
                  <a:lnTo>
                    <a:pt x="0" y="1637"/>
                  </a:lnTo>
                </a:path>
              </a:pathLst>
            </a:custGeom>
            <a:noFill/>
            <a:ln w="41275">
              <a:solidFill>
                <a:srgbClr val="FF0000"/>
              </a:solidFill>
              <a:round/>
              <a:headEn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27" name="Freeform 32"/>
            <p:cNvSpPr>
              <a:spLocks/>
            </p:cNvSpPr>
            <p:nvPr/>
          </p:nvSpPr>
          <p:spPr bwMode="auto">
            <a:xfrm>
              <a:off x="1920" y="1099"/>
              <a:ext cx="1" cy="1562"/>
            </a:xfrm>
            <a:custGeom>
              <a:avLst/>
              <a:gdLst>
                <a:gd name="T0" fmla="*/ 0 w 1"/>
                <a:gd name="T1" fmla="*/ 0 h 1637"/>
                <a:gd name="T2" fmla="*/ 0 w 1"/>
                <a:gd name="T3" fmla="*/ 1562 h 1637"/>
                <a:gd name="T4" fmla="*/ 0 60000 65536"/>
                <a:gd name="T5" fmla="*/ 0 60000 65536"/>
              </a:gdLst>
              <a:ahLst/>
              <a:cxnLst>
                <a:cxn ang="T4">
                  <a:pos x="T0" y="T1"/>
                </a:cxn>
                <a:cxn ang="T5">
                  <a:pos x="T2" y="T3"/>
                </a:cxn>
              </a:cxnLst>
              <a:rect l="0" t="0" r="r" b="b"/>
              <a:pathLst>
                <a:path w="1" h="1637">
                  <a:moveTo>
                    <a:pt x="0" y="0"/>
                  </a:moveTo>
                  <a:lnTo>
                    <a:pt x="0" y="1637"/>
                  </a:lnTo>
                </a:path>
              </a:pathLst>
            </a:custGeom>
            <a:noFill/>
            <a:ln w="41275">
              <a:solidFill>
                <a:srgbClr val="0000FF"/>
              </a:solidFill>
              <a:round/>
              <a:headEnd/>
              <a:tailEnd type="arrow"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8628" name="Object 33"/>
            <p:cNvGraphicFramePr>
              <a:graphicFrameLocks noChangeAspect="1"/>
            </p:cNvGraphicFramePr>
            <p:nvPr/>
          </p:nvGraphicFramePr>
          <p:xfrm>
            <a:off x="1776" y="3120"/>
            <a:ext cx="255" cy="407"/>
          </p:xfrm>
          <a:graphic>
            <a:graphicData uri="http://schemas.openxmlformats.org/presentationml/2006/ole">
              <mc:AlternateContent xmlns:mc="http://schemas.openxmlformats.org/markup-compatibility/2006">
                <mc:Choice xmlns:v="urn:schemas-microsoft-com:vml" Requires="v">
                  <p:oleObj spid="_x0000_s80939" name="Equation" r:id="rId13" imgW="171378" imgH="219175" progId="Equation.3">
                    <p:embed/>
                  </p:oleObj>
                </mc:Choice>
                <mc:Fallback>
                  <p:oleObj name="Equation" r:id="rId13" imgW="171378" imgH="219175" progId="Equation.3">
                    <p:embed/>
                    <p:pic>
                      <p:nvPicPr>
                        <p:cNvPr id="0" name=""/>
                        <p:cNvPicPr>
                          <a:picLocks noChangeAspect="1" noChangeArrowheads="1"/>
                        </p:cNvPicPr>
                        <p:nvPr/>
                      </p:nvPicPr>
                      <p:blipFill>
                        <a:blip r:embed="rId14">
                          <a:lum contrast="38000"/>
                          <a:extLst>
                            <a:ext uri="{28A0092B-C50C-407E-A947-70E740481C1C}">
                              <a14:useLocalDpi xmlns:a14="http://schemas.microsoft.com/office/drawing/2010/main" val="0"/>
                            </a:ext>
                          </a:extLst>
                        </a:blip>
                        <a:srcRect/>
                        <a:stretch>
                          <a:fillRect/>
                        </a:stretch>
                      </p:blipFill>
                      <p:spPr bwMode="auto">
                        <a:xfrm>
                          <a:off x="1776" y="3120"/>
                          <a:ext cx="25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9" name="Text Box 34"/>
            <p:cNvSpPr txBox="1">
              <a:spLocks noChangeArrowheads="1"/>
            </p:cNvSpPr>
            <p:nvPr/>
          </p:nvSpPr>
          <p:spPr bwMode="auto">
            <a:xfrm>
              <a:off x="336" y="634"/>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zh-CN" altLang="en-US" b="1">
                  <a:solidFill>
                    <a:srgbClr val="3333FF"/>
                  </a:solidFill>
                  <a:latin typeface="Times New Roman" panose="02020603050405020304" pitchFamily="18" charset="0"/>
                </a:rPr>
                <a:t>无磁场</a:t>
              </a:r>
            </a:p>
          </p:txBody>
        </p:sp>
        <p:grpSp>
          <p:nvGrpSpPr>
            <p:cNvPr id="68630" name="Group 35"/>
            <p:cNvGrpSpPr>
              <a:grpSpLocks/>
            </p:cNvGrpSpPr>
            <p:nvPr/>
          </p:nvGrpSpPr>
          <p:grpSpPr bwMode="auto">
            <a:xfrm>
              <a:off x="0" y="898"/>
              <a:ext cx="1015" cy="327"/>
              <a:chOff x="2012" y="1488"/>
              <a:chExt cx="1015" cy="275"/>
            </a:xfrm>
          </p:grpSpPr>
          <p:sp>
            <p:nvSpPr>
              <p:cNvPr id="68643" name="Line 36"/>
              <p:cNvSpPr>
                <a:spLocks noChangeShapeType="1"/>
              </p:cNvSpPr>
              <p:nvPr/>
            </p:nvSpPr>
            <p:spPr bwMode="auto">
              <a:xfrm>
                <a:off x="2324" y="1677"/>
                <a:ext cx="703"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4" name="Text Box 37"/>
              <p:cNvSpPr txBox="1">
                <a:spLocks noChangeArrowheads="1"/>
              </p:cNvSpPr>
              <p:nvPr/>
            </p:nvSpPr>
            <p:spPr bwMode="auto">
              <a:xfrm>
                <a:off x="2012" y="1488"/>
                <a:ext cx="340"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i="1">
                    <a:latin typeface="Times New Roman" panose="02020603050405020304" pitchFamily="18" charset="0"/>
                  </a:rPr>
                  <a:t>2p</a:t>
                </a:r>
              </a:p>
            </p:txBody>
          </p:sp>
        </p:grpSp>
        <p:grpSp>
          <p:nvGrpSpPr>
            <p:cNvPr id="68631" name="Group 38"/>
            <p:cNvGrpSpPr>
              <a:grpSpLocks/>
            </p:cNvGrpSpPr>
            <p:nvPr/>
          </p:nvGrpSpPr>
          <p:grpSpPr bwMode="auto">
            <a:xfrm>
              <a:off x="25" y="2526"/>
              <a:ext cx="1015" cy="327"/>
              <a:chOff x="2037" y="2762"/>
              <a:chExt cx="1015" cy="275"/>
            </a:xfrm>
          </p:grpSpPr>
          <p:sp>
            <p:nvSpPr>
              <p:cNvPr id="68641" name="Line 39"/>
              <p:cNvSpPr>
                <a:spLocks noChangeShapeType="1"/>
              </p:cNvSpPr>
              <p:nvPr/>
            </p:nvSpPr>
            <p:spPr bwMode="auto">
              <a:xfrm>
                <a:off x="2348" y="2904"/>
                <a:ext cx="704" cy="0"/>
              </a:xfrm>
              <a:prstGeom prst="line">
                <a:avLst/>
              </a:prstGeom>
              <a:noFill/>
              <a:ln w="412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2" name="Text Box 40"/>
              <p:cNvSpPr txBox="1">
                <a:spLocks noChangeArrowheads="1"/>
              </p:cNvSpPr>
              <p:nvPr/>
            </p:nvSpPr>
            <p:spPr bwMode="auto">
              <a:xfrm>
                <a:off x="2037" y="2762"/>
                <a:ext cx="315"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ahoma" panose="020B0604030504040204" pitchFamily="34" charset="0"/>
                    <a:ea typeface="宋体" panose="02010600030101010101" pitchFamily="2" charset="-122"/>
                  </a:defRPr>
                </a:lvl1pPr>
                <a:lvl2pPr marL="742950" indent="-285750" algn="ctr">
                  <a:defRPr kumimoji="1" sz="2400">
                    <a:solidFill>
                      <a:schemeClr val="tx1"/>
                    </a:solidFill>
                    <a:latin typeface="Tahoma" panose="020B0604030504040204" pitchFamily="34" charset="0"/>
                    <a:ea typeface="宋体" panose="02010600030101010101" pitchFamily="2" charset="-122"/>
                  </a:defRPr>
                </a:lvl2pPr>
                <a:lvl3pPr marL="1143000" indent="-228600" algn="ctr">
                  <a:defRPr kumimoji="1" sz="2400">
                    <a:solidFill>
                      <a:schemeClr val="tx1"/>
                    </a:solidFill>
                    <a:latin typeface="Tahoma" panose="020B0604030504040204" pitchFamily="34" charset="0"/>
                    <a:ea typeface="宋体" panose="02010600030101010101" pitchFamily="2" charset="-122"/>
                  </a:defRPr>
                </a:lvl3pPr>
                <a:lvl4pPr marL="1600200" indent="-228600" algn="ctr">
                  <a:defRPr kumimoji="1" sz="2400">
                    <a:solidFill>
                      <a:schemeClr val="tx1"/>
                    </a:solidFill>
                    <a:latin typeface="Tahoma" panose="020B0604030504040204" pitchFamily="34" charset="0"/>
                    <a:ea typeface="宋体" panose="02010600030101010101" pitchFamily="2" charset="-122"/>
                  </a:defRPr>
                </a:lvl4pPr>
                <a:lvl5pPr marL="2057400" indent="-228600" algn="ctr">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800" b="1" i="1">
                    <a:latin typeface="Times New Roman" panose="02020603050405020304" pitchFamily="18" charset="0"/>
                  </a:rPr>
                  <a:t>1s</a:t>
                </a:r>
              </a:p>
            </p:txBody>
          </p:sp>
        </p:grpSp>
        <p:grpSp>
          <p:nvGrpSpPr>
            <p:cNvPr id="68632" name="Group 41"/>
            <p:cNvGrpSpPr>
              <a:grpSpLocks/>
            </p:cNvGrpSpPr>
            <p:nvPr/>
          </p:nvGrpSpPr>
          <p:grpSpPr bwMode="auto">
            <a:xfrm>
              <a:off x="1440" y="2784"/>
              <a:ext cx="960" cy="351"/>
              <a:chOff x="3312" y="3120"/>
              <a:chExt cx="1152" cy="240"/>
            </a:xfrm>
          </p:grpSpPr>
          <p:grpSp>
            <p:nvGrpSpPr>
              <p:cNvPr id="68635" name="Group 42"/>
              <p:cNvGrpSpPr>
                <a:grpSpLocks/>
              </p:cNvGrpSpPr>
              <p:nvPr/>
            </p:nvGrpSpPr>
            <p:grpSpPr bwMode="auto">
              <a:xfrm>
                <a:off x="3312" y="3120"/>
                <a:ext cx="1152" cy="240"/>
                <a:chOff x="3312" y="3120"/>
                <a:chExt cx="1152" cy="240"/>
              </a:xfrm>
            </p:grpSpPr>
            <p:sp>
              <p:nvSpPr>
                <p:cNvPr id="68637" name="Line 43"/>
                <p:cNvSpPr>
                  <a:spLocks noChangeShapeType="1"/>
                </p:cNvSpPr>
                <p:nvPr/>
              </p:nvSpPr>
              <p:spPr bwMode="auto">
                <a:xfrm>
                  <a:off x="3312" y="31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8" name="Line 44"/>
                <p:cNvSpPr>
                  <a:spLocks noChangeShapeType="1"/>
                </p:cNvSpPr>
                <p:nvPr/>
              </p:nvSpPr>
              <p:spPr bwMode="auto">
                <a:xfrm>
                  <a:off x="4368" y="3120"/>
                  <a:ext cx="0" cy="240"/>
                </a:xfrm>
                <a:prstGeom prst="line">
                  <a:avLst/>
                </a:prstGeom>
                <a:noFill/>
                <a:ln w="1016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9" name="Line 45"/>
                <p:cNvSpPr>
                  <a:spLocks noChangeShapeType="1"/>
                </p:cNvSpPr>
                <p:nvPr/>
              </p:nvSpPr>
              <p:spPr bwMode="auto">
                <a:xfrm>
                  <a:off x="3888" y="3120"/>
                  <a:ext cx="0" cy="240"/>
                </a:xfrm>
                <a:prstGeom prst="line">
                  <a:avLst/>
                </a:prstGeom>
                <a:noFill/>
                <a:ln w="1016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40" name="Line 46"/>
                <p:cNvSpPr>
                  <a:spLocks noChangeShapeType="1"/>
                </p:cNvSpPr>
                <p:nvPr/>
              </p:nvSpPr>
              <p:spPr bwMode="auto">
                <a:xfrm>
                  <a:off x="3408" y="3120"/>
                  <a:ext cx="0" cy="240"/>
                </a:xfrm>
                <a:prstGeom prst="line">
                  <a:avLst/>
                </a:prstGeom>
                <a:noFill/>
                <a:ln w="1016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8636" name="Line 47"/>
              <p:cNvSpPr>
                <a:spLocks noChangeShapeType="1"/>
              </p:cNvSpPr>
              <p:nvPr/>
            </p:nvSpPr>
            <p:spPr bwMode="auto">
              <a:xfrm>
                <a:off x="3312" y="336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68633" name="Object 48"/>
            <p:cNvGraphicFramePr>
              <a:graphicFrameLocks noChangeAspect="1"/>
            </p:cNvGraphicFramePr>
            <p:nvPr/>
          </p:nvGraphicFramePr>
          <p:xfrm>
            <a:off x="1377" y="3120"/>
            <a:ext cx="255" cy="385"/>
          </p:xfrm>
          <a:graphic>
            <a:graphicData uri="http://schemas.openxmlformats.org/presentationml/2006/ole">
              <mc:AlternateContent xmlns:mc="http://schemas.openxmlformats.org/markup-compatibility/2006">
                <mc:Choice xmlns:v="urn:schemas-microsoft-com:vml" Requires="v">
                  <p:oleObj spid="_x0000_s80940" name="Equation" r:id="rId15" imgW="171378" imgH="209578" progId="Equation.3">
                    <p:embed/>
                  </p:oleObj>
                </mc:Choice>
                <mc:Fallback>
                  <p:oleObj name="Equation" r:id="rId15" imgW="171378" imgH="209578" progId="Equation.3">
                    <p:embed/>
                    <p:pic>
                      <p:nvPicPr>
                        <p:cNvPr id="0" name=""/>
                        <p:cNvPicPr>
                          <a:picLocks noChangeAspect="1" noChangeArrowheads="1"/>
                        </p:cNvPicPr>
                        <p:nvPr/>
                      </p:nvPicPr>
                      <p:blipFill>
                        <a:blip r:embed="rId16">
                          <a:lum contrast="38000"/>
                          <a:extLst>
                            <a:ext uri="{28A0092B-C50C-407E-A947-70E740481C1C}">
                              <a14:useLocalDpi xmlns:a14="http://schemas.microsoft.com/office/drawing/2010/main" val="0"/>
                            </a:ext>
                          </a:extLst>
                        </a:blip>
                        <a:srcRect/>
                        <a:stretch>
                          <a:fillRect/>
                        </a:stretch>
                      </p:blipFill>
                      <p:spPr bwMode="auto">
                        <a:xfrm>
                          <a:off x="1377" y="3120"/>
                          <a:ext cx="255"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4" name="Object 49"/>
            <p:cNvGraphicFramePr>
              <a:graphicFrameLocks noChangeAspect="1"/>
            </p:cNvGraphicFramePr>
            <p:nvPr/>
          </p:nvGraphicFramePr>
          <p:xfrm>
            <a:off x="2193" y="3120"/>
            <a:ext cx="255" cy="384"/>
          </p:xfrm>
          <a:graphic>
            <a:graphicData uri="http://schemas.openxmlformats.org/presentationml/2006/ole">
              <mc:AlternateContent xmlns:mc="http://schemas.openxmlformats.org/markup-compatibility/2006">
                <mc:Choice xmlns:v="urn:schemas-microsoft-com:vml" Requires="v">
                  <p:oleObj spid="_x0000_s80941" name="Equation" r:id="rId17" imgW="171378" imgH="209578" progId="Equation.3">
                    <p:embed/>
                  </p:oleObj>
                </mc:Choice>
                <mc:Fallback>
                  <p:oleObj name="Equation" r:id="rId17" imgW="171378" imgH="209578" progId="Equation.3">
                    <p:embed/>
                    <p:pic>
                      <p:nvPicPr>
                        <p:cNvPr id="0" name=""/>
                        <p:cNvPicPr>
                          <a:picLocks noChangeAspect="1" noChangeArrowheads="1"/>
                        </p:cNvPicPr>
                        <p:nvPr/>
                      </p:nvPicPr>
                      <p:blipFill>
                        <a:blip r:embed="rId18">
                          <a:lum contrast="38000"/>
                          <a:extLst>
                            <a:ext uri="{28A0092B-C50C-407E-A947-70E740481C1C}">
                              <a14:useLocalDpi xmlns:a14="http://schemas.microsoft.com/office/drawing/2010/main" val="0"/>
                            </a:ext>
                          </a:extLst>
                        </a:blip>
                        <a:srcRect/>
                        <a:stretch>
                          <a:fillRect/>
                        </a:stretch>
                      </p:blipFill>
                      <p:spPr bwMode="auto">
                        <a:xfrm>
                          <a:off x="2193" y="3120"/>
                          <a:ext cx="255"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3570" name="Object 50"/>
          <p:cNvGraphicFramePr>
            <a:graphicFrameLocks noChangeAspect="1"/>
          </p:cNvGraphicFramePr>
          <p:nvPr/>
        </p:nvGraphicFramePr>
        <p:xfrm>
          <a:off x="842963" y="5576888"/>
          <a:ext cx="5324475" cy="508000"/>
        </p:xfrm>
        <a:graphic>
          <a:graphicData uri="http://schemas.openxmlformats.org/presentationml/2006/ole">
            <mc:AlternateContent xmlns:mc="http://schemas.openxmlformats.org/markup-compatibility/2006">
              <mc:Choice xmlns:v="urn:schemas-microsoft-com:vml" Requires="v">
                <p:oleObj spid="_x0000_s80942" name="Equation" r:id="rId19" imgW="2114430" imgH="219175" progId="Equation.3">
                  <p:embed/>
                </p:oleObj>
              </mc:Choice>
              <mc:Fallback>
                <p:oleObj name="Equation" r:id="rId19" imgW="2114430" imgH="219175" progId="Equation.3">
                  <p:embed/>
                  <p:pic>
                    <p:nvPicPr>
                      <p:cNvPr id="0" name=""/>
                      <p:cNvPicPr>
                        <a:picLocks noChangeAspect="1" noChangeArrowheads="1"/>
                      </p:cNvPicPr>
                      <p:nvPr/>
                    </p:nvPicPr>
                    <p:blipFill>
                      <a:blip r:embed="rId20">
                        <a:lum bright="12000" contrast="38000"/>
                        <a:extLst>
                          <a:ext uri="{28A0092B-C50C-407E-A947-70E740481C1C}">
                            <a14:useLocalDpi xmlns:a14="http://schemas.microsoft.com/office/drawing/2010/main" val="0"/>
                          </a:ext>
                        </a:extLst>
                      </a:blip>
                      <a:srcRect/>
                      <a:stretch>
                        <a:fillRect/>
                      </a:stretch>
                    </p:blipFill>
                    <p:spPr bwMode="auto">
                      <a:xfrm>
                        <a:off x="842963" y="5576888"/>
                        <a:ext cx="53244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71" name="Object 51"/>
          <p:cNvGraphicFramePr>
            <a:graphicFrameLocks noChangeAspect="1"/>
          </p:cNvGraphicFramePr>
          <p:nvPr/>
        </p:nvGraphicFramePr>
        <p:xfrm>
          <a:off x="1114425" y="6184900"/>
          <a:ext cx="5068888" cy="509588"/>
        </p:xfrm>
        <a:graphic>
          <a:graphicData uri="http://schemas.openxmlformats.org/presentationml/2006/ole">
            <mc:AlternateContent xmlns:mc="http://schemas.openxmlformats.org/markup-compatibility/2006">
              <mc:Choice xmlns:v="urn:schemas-microsoft-com:vml" Requires="v">
                <p:oleObj spid="_x0000_s80943" name="Equation" r:id="rId21" imgW="2009763" imgH="219175" progId="Equation.3">
                  <p:embed/>
                </p:oleObj>
              </mc:Choice>
              <mc:Fallback>
                <p:oleObj name="Equation" r:id="rId21" imgW="2009763" imgH="219175" progId="Equation.3">
                  <p:embed/>
                  <p:pic>
                    <p:nvPicPr>
                      <p:cNvPr id="0" name=""/>
                      <p:cNvPicPr>
                        <a:picLocks noChangeAspect="1" noChangeArrowheads="1"/>
                      </p:cNvPicPr>
                      <p:nvPr/>
                    </p:nvPicPr>
                    <p:blipFill>
                      <a:blip r:embed="rId22">
                        <a:lum bright="12000" contrast="38000"/>
                        <a:extLst>
                          <a:ext uri="{28A0092B-C50C-407E-A947-70E740481C1C}">
                            <a14:useLocalDpi xmlns:a14="http://schemas.microsoft.com/office/drawing/2010/main" val="0"/>
                          </a:ext>
                        </a:extLst>
                      </a:blip>
                      <a:srcRect/>
                      <a:stretch>
                        <a:fillRect/>
                      </a:stretch>
                    </p:blipFill>
                    <p:spPr bwMode="auto">
                      <a:xfrm>
                        <a:off x="1114425" y="6184900"/>
                        <a:ext cx="506888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72" name="Object 52"/>
          <p:cNvGraphicFramePr>
            <a:graphicFrameLocks noChangeAspect="1"/>
          </p:cNvGraphicFramePr>
          <p:nvPr/>
        </p:nvGraphicFramePr>
        <p:xfrm>
          <a:off x="4114800" y="3429000"/>
          <a:ext cx="5013325" cy="2133600"/>
        </p:xfrm>
        <a:graphic>
          <a:graphicData uri="http://schemas.openxmlformats.org/presentationml/2006/ole">
            <mc:AlternateContent xmlns:mc="http://schemas.openxmlformats.org/markup-compatibility/2006">
              <mc:Choice xmlns:v="urn:schemas-microsoft-com:vml" Requires="v">
                <p:oleObj spid="_x0000_s80944" name="Equation" r:id="rId23" imgW="1781259" imgH="866718" progId="Equation.3">
                  <p:embed/>
                </p:oleObj>
              </mc:Choice>
              <mc:Fallback>
                <p:oleObj name="Equation" r:id="rId23" imgW="1781259" imgH="866718" progId="Equation.3">
                  <p:embed/>
                  <p:pic>
                    <p:nvPicPr>
                      <p:cNvPr id="0" name=""/>
                      <p:cNvPicPr>
                        <a:picLocks noChangeAspect="1" noChangeArrowheads="1"/>
                      </p:cNvPicPr>
                      <p:nvPr/>
                    </p:nvPicPr>
                    <p:blipFill>
                      <a:blip r:embed="rId24">
                        <a:lum bright="12000" contrast="38000"/>
                        <a:extLst>
                          <a:ext uri="{28A0092B-C50C-407E-A947-70E740481C1C}">
                            <a14:useLocalDpi xmlns:a14="http://schemas.microsoft.com/office/drawing/2010/main" val="0"/>
                          </a:ext>
                        </a:extLst>
                      </a:blip>
                      <a:srcRect/>
                      <a:stretch>
                        <a:fillRect/>
                      </a:stretch>
                    </p:blipFill>
                    <p:spPr bwMode="auto">
                      <a:xfrm>
                        <a:off x="4114800" y="3429000"/>
                        <a:ext cx="5013325"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73" name="Object 53"/>
          <p:cNvGraphicFramePr>
            <a:graphicFrameLocks noChangeAspect="1"/>
          </p:cNvGraphicFramePr>
          <p:nvPr/>
        </p:nvGraphicFramePr>
        <p:xfrm>
          <a:off x="6096000" y="2971800"/>
          <a:ext cx="2209800" cy="496888"/>
        </p:xfrm>
        <a:graphic>
          <a:graphicData uri="http://schemas.openxmlformats.org/presentationml/2006/ole">
            <mc:AlternateContent xmlns:mc="http://schemas.openxmlformats.org/markup-compatibility/2006">
              <mc:Choice xmlns:v="urn:schemas-microsoft-com:vml" Requires="v">
                <p:oleObj spid="_x0000_s80945" name="Equation" r:id="rId25" imgW="895230" imgH="219175" progId="Equation.3">
                  <p:embed/>
                </p:oleObj>
              </mc:Choice>
              <mc:Fallback>
                <p:oleObj name="Equation" r:id="rId25" imgW="895230" imgH="219175" progId="Equation.3">
                  <p:embed/>
                  <p:pic>
                    <p:nvPicPr>
                      <p:cNvPr id="0" name=""/>
                      <p:cNvPicPr>
                        <a:picLocks noChangeAspect="1" noChangeArrowheads="1"/>
                      </p:cNvPicPr>
                      <p:nvPr/>
                    </p:nvPicPr>
                    <p:blipFill>
                      <a:blip r:embed="rId26">
                        <a:lum bright="12000" contrast="38000"/>
                        <a:extLst>
                          <a:ext uri="{28A0092B-C50C-407E-A947-70E740481C1C}">
                            <a14:useLocalDpi xmlns:a14="http://schemas.microsoft.com/office/drawing/2010/main" val="0"/>
                          </a:ext>
                        </a:extLst>
                      </a:blip>
                      <a:srcRect/>
                      <a:stretch>
                        <a:fillRect/>
                      </a:stretch>
                    </p:blipFill>
                    <p:spPr bwMode="auto">
                      <a:xfrm>
                        <a:off x="6096000" y="2971800"/>
                        <a:ext cx="22098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15032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63529"/>
                                        </p:tgtEl>
                                        <p:attrNameLst>
                                          <p:attrName>style.visibility</p:attrName>
                                        </p:attrNameLst>
                                      </p:cBhvr>
                                      <p:to>
                                        <p:strVal val="visible"/>
                                      </p:to>
                                    </p:set>
                                    <p:anim calcmode="lin" valueType="num">
                                      <p:cBhvr additive="base">
                                        <p:cTn id="7" dur="500" fill="hold"/>
                                        <p:tgtEl>
                                          <p:spTgt spid="363529"/>
                                        </p:tgtEl>
                                        <p:attrNameLst>
                                          <p:attrName>ppt_x</p:attrName>
                                        </p:attrNameLst>
                                      </p:cBhvr>
                                      <p:tavLst>
                                        <p:tav tm="0">
                                          <p:val>
                                            <p:strVal val="0-#ppt_w/2"/>
                                          </p:val>
                                        </p:tav>
                                        <p:tav tm="100000">
                                          <p:val>
                                            <p:strVal val="#ppt_x"/>
                                          </p:val>
                                        </p:tav>
                                      </p:tavLst>
                                    </p:anim>
                                    <p:anim calcmode="lin" valueType="num">
                                      <p:cBhvr additive="base">
                                        <p:cTn id="8" dur="500" fill="hold"/>
                                        <p:tgtEl>
                                          <p:spTgt spid="3635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363525"/>
                                        </p:tgtEl>
                                        <p:attrNameLst>
                                          <p:attrName>style.visibility</p:attrName>
                                        </p:attrNameLst>
                                      </p:cBhvr>
                                      <p:to>
                                        <p:strVal val="visible"/>
                                      </p:to>
                                    </p:set>
                                    <p:animEffect transition="in" filter="box(out)">
                                      <p:cBhvr>
                                        <p:cTn id="13" dur="500"/>
                                        <p:tgtEl>
                                          <p:spTgt spid="3635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363526"/>
                                        </p:tgtEl>
                                        <p:attrNameLst>
                                          <p:attrName>style.visibility</p:attrName>
                                        </p:attrNameLst>
                                      </p:cBhvr>
                                      <p:to>
                                        <p:strVal val="visible"/>
                                      </p:to>
                                    </p:set>
                                    <p:animEffect transition="in" filter="box(out)">
                                      <p:cBhvr>
                                        <p:cTn id="18" dur="500"/>
                                        <p:tgtEl>
                                          <p:spTgt spid="3635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63528"/>
                                        </p:tgtEl>
                                        <p:attrNameLst>
                                          <p:attrName>style.visibility</p:attrName>
                                        </p:attrNameLst>
                                      </p:cBhvr>
                                      <p:to>
                                        <p:strVal val="visible"/>
                                      </p:to>
                                    </p:set>
                                    <p:animEffect transition="in" filter="wipe(left)">
                                      <p:cBhvr>
                                        <p:cTn id="23" dur="500"/>
                                        <p:tgtEl>
                                          <p:spTgt spid="3635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63573"/>
                                        </p:tgtEl>
                                        <p:attrNameLst>
                                          <p:attrName>style.visibility</p:attrName>
                                        </p:attrNameLst>
                                      </p:cBhvr>
                                      <p:to>
                                        <p:strVal val="visible"/>
                                      </p:to>
                                    </p:set>
                                    <p:animEffect transition="in" filter="wipe(left)">
                                      <p:cBhvr>
                                        <p:cTn id="28" dur="500"/>
                                        <p:tgtEl>
                                          <p:spTgt spid="36357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63572"/>
                                        </p:tgtEl>
                                        <p:attrNameLst>
                                          <p:attrName>style.visibility</p:attrName>
                                        </p:attrNameLst>
                                      </p:cBhvr>
                                      <p:to>
                                        <p:strVal val="visible"/>
                                      </p:to>
                                    </p:set>
                                    <p:animEffect transition="in" filter="wipe(left)">
                                      <p:cBhvr>
                                        <p:cTn id="33" dur="500"/>
                                        <p:tgtEl>
                                          <p:spTgt spid="36357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63570"/>
                                        </p:tgtEl>
                                        <p:attrNameLst>
                                          <p:attrName>style.visibility</p:attrName>
                                        </p:attrNameLst>
                                      </p:cBhvr>
                                      <p:to>
                                        <p:strVal val="visible"/>
                                      </p:to>
                                    </p:set>
                                    <p:animEffect transition="in" filter="wipe(left)">
                                      <p:cBhvr>
                                        <p:cTn id="38" dur="500"/>
                                        <p:tgtEl>
                                          <p:spTgt spid="36357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63571"/>
                                        </p:tgtEl>
                                        <p:attrNameLst>
                                          <p:attrName>style.visibility</p:attrName>
                                        </p:attrNameLst>
                                      </p:cBhvr>
                                      <p:to>
                                        <p:strVal val="visible"/>
                                      </p:to>
                                    </p:set>
                                    <p:animEffect transition="in" filter="wipe(left)">
                                      <p:cBhvr>
                                        <p:cTn id="43" dur="500"/>
                                        <p:tgtEl>
                                          <p:spTgt spid="363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653" y="195761"/>
            <a:ext cx="4202975" cy="3017702"/>
          </a:xfrm>
          <a:prstGeom prst="rect">
            <a:avLst/>
          </a:prstGeom>
          <a:noFill/>
        </p:spPr>
      </p:pic>
      <p:pic>
        <p:nvPicPr>
          <p:cNvPr id="3" name="图片 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653" y="3235637"/>
            <a:ext cx="6014358" cy="1204492"/>
          </a:xfrm>
          <a:prstGeom prst="rect">
            <a:avLst/>
          </a:prstGeom>
          <a:noFill/>
        </p:spPr>
      </p:pic>
      <p:sp>
        <p:nvSpPr>
          <p:cNvPr id="4" name="矩形 3"/>
          <p:cNvSpPr/>
          <p:nvPr/>
        </p:nvSpPr>
        <p:spPr>
          <a:xfrm>
            <a:off x="5029200" y="1304502"/>
            <a:ext cx="3043646" cy="1323439"/>
          </a:xfrm>
          <a:prstGeom prst="rect">
            <a:avLst/>
          </a:prstGeom>
        </p:spPr>
        <p:txBody>
          <a:bodyPr wrap="square">
            <a:spAutoFit/>
          </a:bodyPr>
          <a:lstStyle/>
          <a:p>
            <a:pPr lvl="0" fontAlgn="base">
              <a:spcAft>
                <a:spcPts val="0"/>
              </a:spcAft>
            </a:pPr>
            <a:r>
              <a:rPr lang="zh-CN" altLang="zh-CN" sz="2000" b="1" dirty="0" smtClean="0">
                <a:solidFill>
                  <a:srgbClr val="C00000"/>
                </a:solidFill>
                <a:effectLst/>
                <a:latin typeface="宋体" panose="02010600030101010101" pitchFamily="2" charset="-122"/>
                <a:ea typeface="宋体" panose="02010600030101010101" pitchFamily="2" charset="-122"/>
                <a:cs typeface="宋体" panose="02010600030101010101" pitchFamily="2" charset="-122"/>
              </a:rPr>
              <a:t>朗德间隔定则</a:t>
            </a:r>
            <a:endParaRPr lang="zh-CN" altLang="zh-CN" sz="2000" dirty="0" smtClean="0">
              <a:effectLst/>
              <a:latin typeface="宋体" panose="02010600030101010101" pitchFamily="2" charset="-122"/>
              <a:ea typeface="宋体" panose="02010600030101010101" pitchFamily="2" charset="-122"/>
              <a:cs typeface="宋体" panose="02010600030101010101" pitchFamily="2" charset="-122"/>
            </a:endParaRPr>
          </a:p>
          <a:p>
            <a:r>
              <a:rPr lang="zh-CN" altLang="zh-CN" sz="20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在三重态中，一对相邻的能级之间的间隔与两个</a:t>
            </a:r>
            <a:r>
              <a:rPr lang="en-US" altLang="zh-CN" sz="20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J</a:t>
            </a:r>
            <a:r>
              <a:rPr lang="zh-CN" altLang="zh-CN" sz="20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值中较大的那个值成正比</a:t>
            </a:r>
            <a:endParaRPr lang="zh-CN" altLang="en-US" sz="2000" dirty="0"/>
          </a:p>
        </p:txBody>
      </p:sp>
      <p:graphicFrame>
        <p:nvGraphicFramePr>
          <p:cNvPr id="5" name="Object 5"/>
          <p:cNvGraphicFramePr>
            <a:graphicFrameLocks noChangeAspect="1"/>
          </p:cNvGraphicFramePr>
          <p:nvPr>
            <p:extLst>
              <p:ext uri="{D42A27DB-BD31-4B8C-83A1-F6EECF244321}">
                <p14:modId xmlns:p14="http://schemas.microsoft.com/office/powerpoint/2010/main" val="1465229831"/>
              </p:ext>
            </p:extLst>
          </p:nvPr>
        </p:nvGraphicFramePr>
        <p:xfrm>
          <a:off x="613159" y="4462303"/>
          <a:ext cx="6205652" cy="1859402"/>
        </p:xfrm>
        <a:graphic>
          <a:graphicData uri="http://schemas.openxmlformats.org/presentationml/2006/ole">
            <mc:AlternateContent xmlns:mc="http://schemas.openxmlformats.org/markup-compatibility/2006">
              <mc:Choice xmlns:v="urn:schemas-microsoft-com:vml" Requires="v">
                <p:oleObj spid="_x0000_s93188" name="公式" r:id="rId5" imgW="3136900" imgH="939800" progId="Equation.3">
                  <p:embed/>
                </p:oleObj>
              </mc:Choice>
              <mc:Fallback>
                <p:oleObj name="公式" r:id="rId5" imgW="3136900" imgH="93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159" y="4462303"/>
                        <a:ext cx="6205652" cy="1859402"/>
                      </a:xfrm>
                      <a:prstGeom prst="rect">
                        <a:avLst/>
                      </a:prstGeom>
                      <a:solidFill>
                        <a:srgbClr val="FFCC99"/>
                      </a:solidFill>
                      <a:ln>
                        <a:noFill/>
                      </a:ln>
                      <a:effectLst/>
                      <a:extLst/>
                    </p:spPr>
                  </p:pic>
                </p:oleObj>
              </mc:Fallback>
            </mc:AlternateContent>
          </a:graphicData>
        </a:graphic>
      </p:graphicFrame>
    </p:spTree>
    <p:extLst>
      <p:ext uri="{BB962C8B-B14F-4D97-AF65-F5344CB8AC3E}">
        <p14:creationId xmlns:p14="http://schemas.microsoft.com/office/powerpoint/2010/main" val="13664819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ChangeArrowheads="1"/>
          </p:cNvSpPr>
          <p:nvPr/>
        </p:nvSpPr>
        <p:spPr bwMode="auto">
          <a:xfrm>
            <a:off x="611560" y="1052736"/>
            <a:ext cx="8208962" cy="1200329"/>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dirty="0">
                <a:solidFill>
                  <a:srgbClr val="CC6600"/>
                </a:solidFill>
                <a:latin typeface="+mn-ea"/>
                <a:ea typeface="+mn-ea"/>
              </a:rPr>
              <a:t>5-1</a:t>
            </a:r>
            <a:r>
              <a:rPr kumimoji="1" lang="en-US" altLang="zh-CN" sz="2400" dirty="0">
                <a:latin typeface="+mn-ea"/>
                <a:ea typeface="+mn-ea"/>
              </a:rPr>
              <a:t>  </a:t>
            </a:r>
            <a:r>
              <a:rPr kumimoji="1" lang="zh-CN" altLang="en-US" sz="2400" dirty="0">
                <a:latin typeface="+mn-ea"/>
                <a:ea typeface="+mn-ea"/>
              </a:rPr>
              <a:t>氦原子中电子的结合能为</a:t>
            </a:r>
            <a:r>
              <a:rPr kumimoji="1" lang="en-US" altLang="zh-CN" sz="2400" dirty="0">
                <a:latin typeface="+mn-ea"/>
                <a:ea typeface="+mn-ea"/>
              </a:rPr>
              <a:t>24.5eV</a:t>
            </a:r>
            <a:r>
              <a:rPr kumimoji="1" lang="zh-CN" altLang="en-US" sz="2400" dirty="0">
                <a:latin typeface="+mn-ea"/>
                <a:ea typeface="+mn-ea"/>
              </a:rPr>
              <a:t>，试问：欲使这个原子的两个电子逐一电离，外界必须提供多少能量？ </a:t>
            </a:r>
          </a:p>
          <a:p>
            <a:pPr eaLnBrk="1" hangingPunct="1"/>
            <a:r>
              <a:rPr kumimoji="1" lang="zh-CN" altLang="en-US" sz="2400" dirty="0">
                <a:latin typeface="+mn-ea"/>
                <a:ea typeface="+mn-ea"/>
              </a:rPr>
              <a:t>解</a:t>
            </a:r>
            <a:r>
              <a:rPr kumimoji="1" lang="en-US" altLang="zh-CN" sz="2400" dirty="0">
                <a:latin typeface="+mn-ea"/>
                <a:ea typeface="+mn-ea"/>
              </a:rPr>
              <a:t>: </a:t>
            </a:r>
          </a:p>
        </p:txBody>
      </p:sp>
      <p:sp>
        <p:nvSpPr>
          <p:cNvPr id="60419" name="Rectangle 18"/>
          <p:cNvSpPr>
            <a:spLocks noChangeArrowheads="1"/>
          </p:cNvSpPr>
          <p:nvPr/>
        </p:nvSpPr>
        <p:spPr bwMode="auto">
          <a:xfrm>
            <a:off x="1259260" y="1922775"/>
            <a:ext cx="7162800" cy="135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50000"/>
              </a:spcBef>
            </a:pPr>
            <a:r>
              <a:rPr kumimoji="1" lang="zh-CN" altLang="en-US" sz="2400" dirty="0">
                <a:solidFill>
                  <a:srgbClr val="3333FF"/>
                </a:solidFill>
                <a:latin typeface="+mn-ea"/>
                <a:ea typeface="+mn-ea"/>
              </a:rPr>
              <a:t>氦原子中电子的结合能为：</a:t>
            </a:r>
            <a:r>
              <a:rPr kumimoji="1" lang="en-US" altLang="zh-CN" sz="2400" dirty="0">
                <a:solidFill>
                  <a:srgbClr val="3333FF"/>
                </a:solidFill>
                <a:latin typeface="+mn-ea"/>
                <a:ea typeface="+mn-ea"/>
              </a:rPr>
              <a:t>24.5 eV</a:t>
            </a:r>
          </a:p>
          <a:p>
            <a:pPr eaLnBrk="1" hangingPunct="1">
              <a:lnSpc>
                <a:spcPct val="80000"/>
              </a:lnSpc>
              <a:spcBef>
                <a:spcPct val="50000"/>
              </a:spcBef>
            </a:pPr>
            <a:r>
              <a:rPr kumimoji="1" lang="zh-CN" altLang="en-US" sz="2400" dirty="0">
                <a:solidFill>
                  <a:srgbClr val="3333FF"/>
                </a:solidFill>
                <a:latin typeface="+mn-ea"/>
                <a:ea typeface="+mn-ea"/>
              </a:rPr>
              <a:t>电离氦原子中一个电子须提供能量为：</a:t>
            </a:r>
            <a:r>
              <a:rPr kumimoji="1" lang="en-US" altLang="zh-CN" sz="2400" dirty="0">
                <a:solidFill>
                  <a:srgbClr val="3333FF"/>
                </a:solidFill>
                <a:latin typeface="+mn-ea"/>
                <a:ea typeface="+mn-ea"/>
              </a:rPr>
              <a:t>24.5 eV</a:t>
            </a:r>
          </a:p>
          <a:p>
            <a:pPr eaLnBrk="1" hangingPunct="1">
              <a:lnSpc>
                <a:spcPct val="80000"/>
              </a:lnSpc>
              <a:spcBef>
                <a:spcPct val="50000"/>
              </a:spcBef>
            </a:pPr>
            <a:r>
              <a:rPr kumimoji="1" lang="zh-CN" altLang="en-US" sz="2400" dirty="0">
                <a:solidFill>
                  <a:srgbClr val="FF3300"/>
                </a:solidFill>
                <a:latin typeface="+mn-ea"/>
                <a:ea typeface="+mn-ea"/>
              </a:rPr>
              <a:t>电离了一个电子的氦离子为类 </a:t>
            </a:r>
            <a:r>
              <a:rPr lang="zh-CN" altLang="en-US" sz="2400" dirty="0">
                <a:solidFill>
                  <a:srgbClr val="FF3300"/>
                </a:solidFill>
                <a:latin typeface="+mn-ea"/>
                <a:ea typeface="+mn-ea"/>
              </a:rPr>
              <a:t>氢</a:t>
            </a:r>
            <a:r>
              <a:rPr kumimoji="1" lang="zh-CN" altLang="en-US" sz="2400" dirty="0">
                <a:solidFill>
                  <a:srgbClr val="FF3300"/>
                </a:solidFill>
                <a:latin typeface="+mn-ea"/>
                <a:ea typeface="+mn-ea"/>
              </a:rPr>
              <a:t>原子</a:t>
            </a:r>
            <a:endParaRPr kumimoji="1" lang="zh-CN" altLang="en-US" sz="2400" dirty="0">
              <a:solidFill>
                <a:srgbClr val="3333FF"/>
              </a:solidFill>
              <a:latin typeface="+mn-ea"/>
              <a:ea typeface="+mn-ea"/>
            </a:endParaRPr>
          </a:p>
        </p:txBody>
      </p:sp>
      <p:graphicFrame>
        <p:nvGraphicFramePr>
          <p:cNvPr id="67605" name="Object 21"/>
          <p:cNvGraphicFramePr>
            <a:graphicFrameLocks noChangeAspect="1"/>
          </p:cNvGraphicFramePr>
          <p:nvPr>
            <p:extLst/>
          </p:nvPr>
        </p:nvGraphicFramePr>
        <p:xfrm>
          <a:off x="1475160" y="3218175"/>
          <a:ext cx="4498975" cy="923925"/>
        </p:xfrm>
        <a:graphic>
          <a:graphicData uri="http://schemas.openxmlformats.org/presentationml/2006/ole">
            <mc:AlternateContent xmlns:mc="http://schemas.openxmlformats.org/markup-compatibility/2006">
              <mc:Choice xmlns:v="urn:schemas-microsoft-com:vml" Requires="v">
                <p:oleObj spid="_x0000_s81928" name="公式" r:id="rId3" imgW="1958259" imgH="388704" progId="Equation.3">
                  <p:embed/>
                </p:oleObj>
              </mc:Choice>
              <mc:Fallback>
                <p:oleObj name="公式" r:id="rId3" imgW="1958259" imgH="388704" progId="Equation.3">
                  <p:embed/>
                  <p:pic>
                    <p:nvPicPr>
                      <p:cNvPr id="0" name=""/>
                      <p:cNvPicPr>
                        <a:picLocks noChangeAspect="1" noChangeArrowheads="1"/>
                      </p:cNvPicPr>
                      <p:nvPr/>
                    </p:nvPicPr>
                    <p:blipFill>
                      <a:blip r:embed="rId4">
                        <a:lum bright="-30000" contrast="100000"/>
                        <a:extLst>
                          <a:ext uri="{28A0092B-C50C-407E-A947-70E740481C1C}">
                            <a14:useLocalDpi xmlns:a14="http://schemas.microsoft.com/office/drawing/2010/main" val="0"/>
                          </a:ext>
                        </a:extLst>
                      </a:blip>
                      <a:srcRect/>
                      <a:stretch>
                        <a:fillRect/>
                      </a:stretch>
                    </p:blipFill>
                    <p:spPr bwMode="auto">
                      <a:xfrm>
                        <a:off x="1475160" y="3218175"/>
                        <a:ext cx="4498975" cy="92392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1" name="Rectangle 23"/>
          <p:cNvSpPr>
            <a:spLocks noChangeArrowheads="1"/>
          </p:cNvSpPr>
          <p:nvPr/>
        </p:nvSpPr>
        <p:spPr bwMode="auto">
          <a:xfrm>
            <a:off x="738611" y="4625610"/>
            <a:ext cx="7148409"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400" dirty="0">
                <a:solidFill>
                  <a:srgbClr val="3333FF"/>
                </a:solidFill>
                <a:latin typeface="+mn-ea"/>
                <a:ea typeface="+mn-ea"/>
              </a:rPr>
              <a:t>即电离氦原子中第二个电子须提供能量为：</a:t>
            </a:r>
            <a:r>
              <a:rPr kumimoji="1" lang="en-US" altLang="zh-CN" sz="2400" dirty="0">
                <a:solidFill>
                  <a:srgbClr val="3333FF"/>
                </a:solidFill>
                <a:latin typeface="+mn-ea"/>
                <a:ea typeface="+mn-ea"/>
              </a:rPr>
              <a:t>54.4 eV</a:t>
            </a:r>
          </a:p>
          <a:p>
            <a:pPr eaLnBrk="1" hangingPunct="1">
              <a:spcBef>
                <a:spcPct val="50000"/>
              </a:spcBef>
            </a:pPr>
            <a:r>
              <a:rPr kumimoji="1" lang="zh-CN" altLang="en-US" sz="2400" dirty="0">
                <a:solidFill>
                  <a:srgbClr val="FF3300"/>
                </a:solidFill>
                <a:latin typeface="+mn-ea"/>
                <a:ea typeface="+mn-ea"/>
              </a:rPr>
              <a:t>所以电离氦原子中第二个电子须提供能量为：</a:t>
            </a:r>
            <a:r>
              <a:rPr kumimoji="1" lang="zh-CN" altLang="en-US" sz="2400" dirty="0">
                <a:solidFill>
                  <a:srgbClr val="3333FF"/>
                </a:solidFill>
                <a:latin typeface="+mn-ea"/>
                <a:ea typeface="+mn-ea"/>
              </a:rPr>
              <a:t> </a:t>
            </a:r>
          </a:p>
          <a:p>
            <a:pPr eaLnBrk="1" hangingPunct="1">
              <a:spcBef>
                <a:spcPct val="50000"/>
              </a:spcBef>
            </a:pPr>
            <a:r>
              <a:rPr kumimoji="1" lang="zh-CN" altLang="en-US" sz="2400" dirty="0">
                <a:solidFill>
                  <a:srgbClr val="3333FF"/>
                </a:solidFill>
                <a:latin typeface="+mn-ea"/>
                <a:ea typeface="+mn-ea"/>
              </a:rPr>
              <a:t>               </a:t>
            </a:r>
            <a:r>
              <a:rPr kumimoji="1" lang="en-US" altLang="zh-CN" sz="2400" dirty="0">
                <a:solidFill>
                  <a:srgbClr val="3333FF"/>
                </a:solidFill>
                <a:latin typeface="+mn-ea"/>
                <a:ea typeface="+mn-ea"/>
              </a:rPr>
              <a:t>24.5 eV +54.4 eV=78.9  eV</a:t>
            </a:r>
          </a:p>
        </p:txBody>
      </p:sp>
      <p:graphicFrame>
        <p:nvGraphicFramePr>
          <p:cNvPr id="67609" name="Object 25"/>
          <p:cNvGraphicFramePr>
            <a:graphicFrameLocks noChangeAspect="1"/>
          </p:cNvGraphicFramePr>
          <p:nvPr>
            <p:extLst/>
          </p:nvPr>
        </p:nvGraphicFramePr>
        <p:xfrm>
          <a:off x="1546597" y="4010337"/>
          <a:ext cx="5532438" cy="554038"/>
        </p:xfrm>
        <a:graphic>
          <a:graphicData uri="http://schemas.openxmlformats.org/presentationml/2006/ole">
            <mc:AlternateContent xmlns:mc="http://schemas.openxmlformats.org/markup-compatibility/2006">
              <mc:Choice xmlns:v="urn:schemas-microsoft-com:vml" Requires="v">
                <p:oleObj spid="_x0000_s81929" name="公式" r:id="rId5" imgW="2049823" imgH="220914" progId="Equation.3">
                  <p:embed/>
                </p:oleObj>
              </mc:Choice>
              <mc:Fallback>
                <p:oleObj name="公式" r:id="rId5" imgW="2049823" imgH="220914" progId="Equation.3">
                  <p:embed/>
                  <p:pic>
                    <p:nvPicPr>
                      <p:cNvPr id="0" name=""/>
                      <p:cNvPicPr>
                        <a:picLocks noChangeAspect="1" noChangeArrowheads="1"/>
                      </p:cNvPicPr>
                      <p:nvPr/>
                    </p:nvPicPr>
                    <p:blipFill>
                      <a:blip r:embed="rId6">
                        <a:lum bright="-30000" contrast="100000"/>
                        <a:extLst>
                          <a:ext uri="{28A0092B-C50C-407E-A947-70E740481C1C}">
                            <a14:useLocalDpi xmlns:a14="http://schemas.microsoft.com/office/drawing/2010/main" val="0"/>
                          </a:ext>
                        </a:extLst>
                      </a:blip>
                      <a:srcRect/>
                      <a:stretch>
                        <a:fillRect/>
                      </a:stretch>
                    </p:blipFill>
                    <p:spPr bwMode="auto">
                      <a:xfrm>
                        <a:off x="1546597" y="4010337"/>
                        <a:ext cx="5532438" cy="55403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0909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605"/>
                                        </p:tgtEl>
                                        <p:attrNameLst>
                                          <p:attrName>style.visibility</p:attrName>
                                        </p:attrNameLst>
                                      </p:cBhvr>
                                      <p:to>
                                        <p:strVal val="visible"/>
                                      </p:to>
                                    </p:set>
                                    <p:animEffect transition="in" filter="wipe(left)">
                                      <p:cBhvr>
                                        <p:cTn id="7" dur="500"/>
                                        <p:tgtEl>
                                          <p:spTgt spid="67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609"/>
                                        </p:tgtEl>
                                        <p:attrNameLst>
                                          <p:attrName>style.visibility</p:attrName>
                                        </p:attrNameLst>
                                      </p:cBhvr>
                                      <p:to>
                                        <p:strVal val="visible"/>
                                      </p:to>
                                    </p:set>
                                    <p:animEffect transition="in" filter="wipe(left)">
                                      <p:cBhvr>
                                        <p:cTn id="12" dur="500"/>
                                        <p:tgtEl>
                                          <p:spTgt spid="67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42" name="Rectangle 4"/>
              <p:cNvSpPr>
                <a:spLocks noChangeArrowheads="1"/>
              </p:cNvSpPr>
              <p:nvPr/>
            </p:nvSpPr>
            <p:spPr bwMode="auto">
              <a:xfrm>
                <a:off x="611188" y="1337102"/>
                <a:ext cx="8208962" cy="830997"/>
              </a:xfrm>
              <a:prstGeom prst="rect">
                <a:avLst/>
              </a:prstGeom>
              <a:noFill/>
              <a:ln>
                <a:noFill/>
              </a:ln>
              <a:effectLst/>
              <a:extLst>
                <a:ext uri="{909E8E84-426E-40DD-AFC4-6F175D3DCCD1}">
                  <a14:hiddenFill>
                    <a:gradFill rotWithShape="1">
                      <a:gsLst>
                        <a:gs pos="0">
                          <a:srgbClr val="4C1607"/>
                        </a:gs>
                        <a:gs pos="100000">
                          <a:schemeClr val="accent1"/>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dirty="0" smtClean="0">
                    <a:solidFill>
                      <a:srgbClr val="CC6600"/>
                    </a:solidFill>
                    <a:latin typeface="+mn-ea"/>
                    <a:ea typeface="+mn-ea"/>
                  </a:rPr>
                  <a:t>5-2</a:t>
                </a:r>
                <a:r>
                  <a:rPr kumimoji="1" lang="en-US" altLang="zh-CN" sz="2400" dirty="0">
                    <a:latin typeface="+mn-ea"/>
                    <a:ea typeface="+mn-ea"/>
                  </a:rPr>
                  <a:t>  </a:t>
                </a:r>
                <a:r>
                  <a:rPr kumimoji="1" lang="zh-CN" altLang="en-US" sz="2400" dirty="0">
                    <a:latin typeface="+mn-ea"/>
                    <a:ea typeface="+mn-ea"/>
                  </a:rPr>
                  <a:t>计算</a:t>
                </a:r>
                <a:r>
                  <a:rPr kumimoji="1" lang="en-US" altLang="zh-CN" sz="2400" baseline="30000" dirty="0">
                    <a:solidFill>
                      <a:schemeClr val="hlink"/>
                    </a:solidFill>
                    <a:latin typeface="+mn-ea"/>
                    <a:ea typeface="+mn-ea"/>
                  </a:rPr>
                  <a:t>4</a:t>
                </a:r>
                <a:r>
                  <a:rPr kumimoji="1" lang="en-US" altLang="zh-CN" sz="2400" dirty="0">
                    <a:solidFill>
                      <a:schemeClr val="hlink"/>
                    </a:solidFill>
                    <a:latin typeface="+mn-ea"/>
                    <a:ea typeface="+mn-ea"/>
                  </a:rPr>
                  <a:t>D</a:t>
                </a:r>
                <a:r>
                  <a:rPr kumimoji="1" lang="en-US" altLang="zh-CN" sz="2400" baseline="-25000" dirty="0">
                    <a:solidFill>
                      <a:schemeClr val="hlink"/>
                    </a:solidFill>
                    <a:latin typeface="+mn-ea"/>
                    <a:ea typeface="+mn-ea"/>
                  </a:rPr>
                  <a:t>3/2</a:t>
                </a:r>
                <a:r>
                  <a:rPr kumimoji="1" lang="zh-CN" altLang="en-US" sz="2400" dirty="0">
                    <a:latin typeface="+mn-ea"/>
                    <a:ea typeface="+mn-ea"/>
                  </a:rPr>
                  <a:t>态</a:t>
                </a:r>
                <a:r>
                  <a:rPr kumimoji="1" lang="zh-CN" altLang="en-US" sz="2400" dirty="0" smtClean="0">
                    <a:latin typeface="+mn-ea"/>
                    <a:ea typeface="+mn-ea"/>
                  </a:rPr>
                  <a:t>的</a:t>
                </a:r>
                <a14:m>
                  <m:oMath xmlns:m="http://schemas.openxmlformats.org/officeDocument/2006/math">
                    <m:r>
                      <a:rPr kumimoji="1" lang="en-US" altLang="zh-CN" sz="2400" b="1" i="1" smtClean="0">
                        <a:latin typeface="Cambria Math" panose="02040503050406030204" pitchFamily="18" charset="0"/>
                        <a:ea typeface="+mn-ea"/>
                      </a:rPr>
                      <m:t>𝑳</m:t>
                    </m:r>
                    <m:r>
                      <a:rPr kumimoji="1" lang="en-US" altLang="zh-CN" sz="2400" b="1" i="1" smtClean="0">
                        <a:latin typeface="Cambria Math" panose="02040503050406030204" pitchFamily="18" charset="0"/>
                        <a:ea typeface="+mn-ea"/>
                      </a:rPr>
                      <m:t>⋅</m:t>
                    </m:r>
                    <m:r>
                      <a:rPr kumimoji="1" lang="en-US" altLang="zh-CN" sz="2400" b="1" i="1" smtClean="0">
                        <a:latin typeface="Cambria Math" panose="02040503050406030204" pitchFamily="18" charset="0"/>
                        <a:ea typeface="+mn-ea"/>
                      </a:rPr>
                      <m:t>𝑺</m:t>
                    </m:r>
                  </m:oMath>
                </a14:m>
                <a:endParaRPr kumimoji="1" lang="zh-CN" altLang="en-US" sz="2400" dirty="0">
                  <a:latin typeface="+mn-ea"/>
                  <a:ea typeface="+mn-ea"/>
                </a:endParaRPr>
              </a:p>
              <a:p>
                <a:pPr eaLnBrk="1" hangingPunct="1"/>
                <a:r>
                  <a:rPr kumimoji="1" lang="zh-CN" altLang="en-US" sz="2400" dirty="0">
                    <a:latin typeface="+mn-ea"/>
                    <a:ea typeface="+mn-ea"/>
                  </a:rPr>
                  <a:t>解</a:t>
                </a:r>
                <a:r>
                  <a:rPr kumimoji="1" lang="en-US" altLang="zh-CN" sz="2400" dirty="0">
                    <a:latin typeface="+mn-ea"/>
                    <a:ea typeface="+mn-ea"/>
                  </a:rPr>
                  <a:t>: </a:t>
                </a:r>
              </a:p>
            </p:txBody>
          </p:sp>
        </mc:Choice>
        <mc:Fallback xmlns="">
          <p:sp>
            <p:nvSpPr>
              <p:cNvPr id="61442" name="Rectangle 4"/>
              <p:cNvSpPr>
                <a:spLocks noRot="1" noChangeAspect="1" noMove="1" noResize="1" noEditPoints="1" noAdjustHandles="1" noChangeArrowheads="1" noChangeShapeType="1" noTextEdit="1"/>
              </p:cNvSpPr>
              <p:nvPr/>
            </p:nvSpPr>
            <p:spPr bwMode="auto">
              <a:xfrm>
                <a:off x="611188" y="1337102"/>
                <a:ext cx="8208962" cy="830997"/>
              </a:xfrm>
              <a:prstGeom prst="rect">
                <a:avLst/>
              </a:prstGeom>
              <a:blipFill rotWithShape="0">
                <a:blip r:embed="rId3"/>
                <a:stretch>
                  <a:fillRect l="-1114" t="-7299" b="-16058"/>
                </a:stretch>
              </a:blip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2104" name="Object 8"/>
          <p:cNvGraphicFramePr>
            <a:graphicFrameLocks noChangeAspect="1"/>
          </p:cNvGraphicFramePr>
          <p:nvPr/>
        </p:nvGraphicFramePr>
        <p:xfrm>
          <a:off x="1660525" y="2074863"/>
          <a:ext cx="3805238" cy="955675"/>
        </p:xfrm>
        <a:graphic>
          <a:graphicData uri="http://schemas.openxmlformats.org/presentationml/2006/ole">
            <mc:AlternateContent xmlns:mc="http://schemas.openxmlformats.org/markup-compatibility/2006">
              <mc:Choice xmlns:v="urn:schemas-microsoft-com:vml" Requires="v">
                <p:oleObj spid="_x0000_s82952" name="公式" r:id="rId4" imgW="1706890" imgH="388704" progId="Equation.3">
                  <p:embed/>
                </p:oleObj>
              </mc:Choice>
              <mc:Fallback>
                <p:oleObj name="公式" r:id="rId4" imgW="1706890" imgH="388704" progId="Equation.3">
                  <p:embed/>
                  <p:pic>
                    <p:nvPicPr>
                      <p:cNvPr id="0" name=""/>
                      <p:cNvPicPr>
                        <a:picLocks noChangeAspect="1" noChangeArrowheads="1"/>
                      </p:cNvPicPr>
                      <p:nvPr/>
                    </p:nvPicPr>
                    <p:blipFill>
                      <a:blip r:embed="rId5">
                        <a:lum contrast="38000"/>
                        <a:extLst>
                          <a:ext uri="{28A0092B-C50C-407E-A947-70E740481C1C}">
                            <a14:useLocalDpi xmlns:a14="http://schemas.microsoft.com/office/drawing/2010/main" val="0"/>
                          </a:ext>
                        </a:extLst>
                      </a:blip>
                      <a:srcRect/>
                      <a:stretch>
                        <a:fillRect/>
                      </a:stretch>
                    </p:blipFill>
                    <p:spPr bwMode="auto">
                      <a:xfrm>
                        <a:off x="1660525" y="2074863"/>
                        <a:ext cx="3805238"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nvPr>
        </p:nvGraphicFramePr>
        <p:xfrm>
          <a:off x="641997" y="3573016"/>
          <a:ext cx="7094866" cy="936104"/>
        </p:xfrm>
        <a:graphic>
          <a:graphicData uri="http://schemas.openxmlformats.org/presentationml/2006/ole">
            <mc:AlternateContent xmlns:mc="http://schemas.openxmlformats.org/markup-compatibility/2006">
              <mc:Choice xmlns:v="urn:schemas-microsoft-com:vml" Requires="v">
                <p:oleObj spid="_x0000_s82953" name="公式" r:id="rId6" imgW="2501900" imgH="330200" progId="Equation.3">
                  <p:embed/>
                </p:oleObj>
              </mc:Choice>
              <mc:Fallback>
                <p:oleObj name="公式" r:id="rId6" imgW="2501900" imgH="330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997" y="3573016"/>
                        <a:ext cx="7094866" cy="936104"/>
                      </a:xfrm>
                      <a:prstGeom prst="rect">
                        <a:avLst/>
                      </a:prstGeom>
                      <a:noFill/>
                    </p:spPr>
                  </p:pic>
                </p:oleObj>
              </mc:Fallback>
            </mc:AlternateContent>
          </a:graphicData>
        </a:graphic>
      </p:graphicFrame>
    </p:spTree>
    <p:extLst>
      <p:ext uri="{BB962C8B-B14F-4D97-AF65-F5344CB8AC3E}">
        <p14:creationId xmlns:p14="http://schemas.microsoft.com/office/powerpoint/2010/main" val="2537324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2104"/>
                                        </p:tgtEl>
                                        <p:attrNameLst>
                                          <p:attrName>style.visibility</p:attrName>
                                        </p:attrNameLst>
                                      </p:cBhvr>
                                      <p:to>
                                        <p:strVal val="visible"/>
                                      </p:to>
                                    </p:set>
                                    <p:animEffect transition="in" filter="wipe(left)">
                                      <p:cBhvr>
                                        <p:cTn id="7" dur="500"/>
                                        <p:tgtEl>
                                          <p:spTgt spid="132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466" name="Rectangle 4"/>
              <p:cNvSpPr>
                <a:spLocks noChangeArrowheads="1"/>
              </p:cNvSpPr>
              <p:nvPr/>
            </p:nvSpPr>
            <p:spPr bwMode="auto">
              <a:xfrm>
                <a:off x="684213" y="1337102"/>
                <a:ext cx="8208962" cy="830997"/>
              </a:xfrm>
              <a:prstGeom prst="rect">
                <a:avLst/>
              </a:prstGeom>
              <a:noFill/>
              <a:ln>
                <a:noFill/>
              </a:ln>
              <a:effectLst/>
              <a:extLst>
                <a:ext uri="{909E8E84-426E-40DD-AFC4-6F175D3DCCD1}">
                  <a14:hiddenFill>
                    <a:gradFill rotWithShape="1">
                      <a:gsLst>
                        <a:gs pos="0">
                          <a:srgbClr val="4C1607"/>
                        </a:gs>
                        <a:gs pos="100000">
                          <a:schemeClr val="accent1"/>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dirty="0">
                    <a:solidFill>
                      <a:srgbClr val="CC6600"/>
                    </a:solidFill>
                    <a:latin typeface="+mn-ea"/>
                    <a:ea typeface="+mn-ea"/>
                  </a:rPr>
                  <a:t>5-3</a:t>
                </a:r>
                <a:r>
                  <a:rPr kumimoji="1" lang="en-US" altLang="zh-CN" sz="2400" dirty="0">
                    <a:latin typeface="+mn-ea"/>
                    <a:ea typeface="+mn-ea"/>
                  </a:rPr>
                  <a:t>  </a:t>
                </a:r>
                <a:r>
                  <a:rPr kumimoji="1" lang="zh-CN" altLang="en-US" sz="2400" dirty="0">
                    <a:latin typeface="+mn-ea"/>
                    <a:ea typeface="+mn-ea"/>
                  </a:rPr>
                  <a:t>对于</a:t>
                </a:r>
                <a:r>
                  <a:rPr kumimoji="1" lang="en-US" altLang="zh-CN" sz="2400" i="1" dirty="0">
                    <a:latin typeface="+mn-ea"/>
                    <a:ea typeface="+mn-ea"/>
                  </a:rPr>
                  <a:t>S</a:t>
                </a:r>
                <a:r>
                  <a:rPr kumimoji="1" lang="en-US" altLang="zh-CN" sz="2400" dirty="0">
                    <a:latin typeface="+mn-ea"/>
                    <a:ea typeface="+mn-ea"/>
                  </a:rPr>
                  <a:t>=1/2</a:t>
                </a:r>
                <a:r>
                  <a:rPr kumimoji="1" lang="zh-CN" altLang="en-US" sz="2400" dirty="0">
                    <a:latin typeface="+mn-ea"/>
                    <a:ea typeface="+mn-ea"/>
                  </a:rPr>
                  <a:t>和</a:t>
                </a:r>
                <a:r>
                  <a:rPr kumimoji="1" lang="en-US" altLang="zh-CN" sz="2400" i="1" dirty="0">
                    <a:latin typeface="+mn-ea"/>
                    <a:ea typeface="+mn-ea"/>
                  </a:rPr>
                  <a:t>L</a:t>
                </a:r>
                <a:r>
                  <a:rPr kumimoji="1" lang="en-US" altLang="zh-CN" sz="2400" dirty="0">
                    <a:latin typeface="+mn-ea"/>
                    <a:ea typeface="+mn-ea"/>
                  </a:rPr>
                  <a:t>=2</a:t>
                </a:r>
                <a:r>
                  <a:rPr kumimoji="1" lang="zh-CN" altLang="en-US" sz="2400" dirty="0">
                    <a:latin typeface="+mn-ea"/>
                    <a:ea typeface="+mn-ea"/>
                  </a:rPr>
                  <a:t>，试计算</a:t>
                </a:r>
                <a14:m>
                  <m:oMath xmlns:m="http://schemas.openxmlformats.org/officeDocument/2006/math">
                    <m:r>
                      <a:rPr kumimoji="1" lang="en-US" altLang="zh-CN" sz="2400" b="0" i="1">
                        <a:latin typeface="Cambria Math" panose="02040503050406030204" pitchFamily="18" charset="0"/>
                        <a:ea typeface="+mn-ea"/>
                      </a:rPr>
                      <m:t>𝐿</m:t>
                    </m:r>
                    <m:r>
                      <a:rPr kumimoji="1" lang="en-US" altLang="zh-CN" sz="2400" b="0" i="1">
                        <a:latin typeface="Cambria Math" panose="02040503050406030204" pitchFamily="18" charset="0"/>
                        <a:ea typeface="+mn-ea"/>
                      </a:rPr>
                      <m:t>⋅</m:t>
                    </m:r>
                    <m:r>
                      <a:rPr kumimoji="1" lang="en-US" altLang="zh-CN" sz="2400" b="0" i="1">
                        <a:latin typeface="Cambria Math" panose="02040503050406030204" pitchFamily="18" charset="0"/>
                        <a:ea typeface="+mn-ea"/>
                      </a:rPr>
                      <m:t>𝑆</m:t>
                    </m:r>
                  </m:oMath>
                </a14:m>
                <a:r>
                  <a:rPr kumimoji="1" lang="zh-CN" altLang="en-US" sz="2400" dirty="0">
                    <a:latin typeface="+mn-ea"/>
                    <a:ea typeface="+mn-ea"/>
                  </a:rPr>
                  <a:t>的可能值。 </a:t>
                </a:r>
              </a:p>
              <a:p>
                <a:pPr eaLnBrk="1" hangingPunct="1"/>
                <a:r>
                  <a:rPr kumimoji="1" lang="zh-CN" altLang="en-US" sz="2400" dirty="0">
                    <a:latin typeface="+mn-ea"/>
                    <a:ea typeface="+mn-ea"/>
                  </a:rPr>
                  <a:t>解</a:t>
                </a:r>
                <a:r>
                  <a:rPr kumimoji="1" lang="en-US" altLang="zh-CN" sz="2400" dirty="0">
                    <a:latin typeface="+mn-ea"/>
                    <a:ea typeface="+mn-ea"/>
                  </a:rPr>
                  <a:t>: </a:t>
                </a:r>
              </a:p>
            </p:txBody>
          </p:sp>
        </mc:Choice>
        <mc:Fallback xmlns="">
          <p:sp>
            <p:nvSpPr>
              <p:cNvPr id="62466" name="Rectangle 4"/>
              <p:cNvSpPr>
                <a:spLocks noRot="1" noChangeAspect="1" noMove="1" noResize="1" noEditPoints="1" noAdjustHandles="1" noChangeArrowheads="1" noChangeShapeType="1" noTextEdit="1"/>
              </p:cNvSpPr>
              <p:nvPr/>
            </p:nvSpPr>
            <p:spPr bwMode="auto">
              <a:xfrm>
                <a:off x="684213" y="1337102"/>
                <a:ext cx="8208962" cy="830997"/>
              </a:xfrm>
              <a:prstGeom prst="rect">
                <a:avLst/>
              </a:prstGeom>
              <a:blipFill rotWithShape="0">
                <a:blip r:embed="rId3"/>
                <a:stretch>
                  <a:fillRect l="-1114" t="-7299" b="-16058"/>
                </a:stretch>
              </a:blip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3127" name="Object 7"/>
          <p:cNvGraphicFramePr>
            <a:graphicFrameLocks noGrp="1" noChangeAspect="1"/>
          </p:cNvGraphicFramePr>
          <p:nvPr>
            <p:ph sz="half" idx="1"/>
          </p:nvPr>
        </p:nvGraphicFramePr>
        <p:xfrm>
          <a:off x="1692275" y="1992313"/>
          <a:ext cx="3382963" cy="858837"/>
        </p:xfrm>
        <a:graphic>
          <a:graphicData uri="http://schemas.openxmlformats.org/presentationml/2006/ole">
            <mc:AlternateContent xmlns:mc="http://schemas.openxmlformats.org/markup-compatibility/2006">
              <mc:Choice xmlns:v="urn:schemas-microsoft-com:vml" Requires="v">
                <p:oleObj spid="_x0000_s83976" name="公式" r:id="rId4" imgW="1531537" imgH="388704" progId="Equation.3">
                  <p:embed/>
                </p:oleObj>
              </mc:Choice>
              <mc:Fallback>
                <p:oleObj name="公式" r:id="rId4" imgW="1531537" imgH="388704" progId="Equation.3">
                  <p:embed/>
                  <p:pic>
                    <p:nvPicPr>
                      <p:cNvPr id="0" name=""/>
                      <p:cNvPicPr>
                        <a:picLocks noGrp="1" noChangeAspect="1" noChangeArrowheads="1"/>
                      </p:cNvPicPr>
                      <p:nvPr/>
                    </p:nvPicPr>
                    <p:blipFill>
                      <a:blip r:embed="rId5">
                        <a:lum contrast="38000"/>
                        <a:extLst>
                          <a:ext uri="{28A0092B-C50C-407E-A947-70E740481C1C}">
                            <a14:useLocalDpi xmlns:a14="http://schemas.microsoft.com/office/drawing/2010/main" val="0"/>
                          </a:ext>
                        </a:extLst>
                      </a:blip>
                      <a:srcRect/>
                      <a:stretch>
                        <a:fillRect/>
                      </a:stretch>
                    </p:blipFill>
                    <p:spPr bwMode="auto">
                      <a:xfrm>
                        <a:off x="1692275" y="1992313"/>
                        <a:ext cx="3382963"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nvPr>
        </p:nvGraphicFramePr>
        <p:xfrm>
          <a:off x="563563" y="3789040"/>
          <a:ext cx="7329686" cy="1440160"/>
        </p:xfrm>
        <a:graphic>
          <a:graphicData uri="http://schemas.openxmlformats.org/presentationml/2006/ole">
            <mc:AlternateContent xmlns:mc="http://schemas.openxmlformats.org/markup-compatibility/2006">
              <mc:Choice xmlns:v="urn:schemas-microsoft-com:vml" Requires="v">
                <p:oleObj spid="_x0000_s83977" name="公式" r:id="rId6" imgW="4151098" imgH="812447" progId="Equation.3">
                  <p:embed/>
                </p:oleObj>
              </mc:Choice>
              <mc:Fallback>
                <p:oleObj name="公式" r:id="rId6" imgW="4151098" imgH="81244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63" y="3789040"/>
                        <a:ext cx="7329686" cy="1440160"/>
                      </a:xfrm>
                      <a:prstGeom prst="rect">
                        <a:avLst/>
                      </a:prstGeom>
                      <a:noFill/>
                    </p:spPr>
                  </p:pic>
                </p:oleObj>
              </mc:Fallback>
            </mc:AlternateContent>
          </a:graphicData>
        </a:graphic>
      </p:graphicFrame>
    </p:spTree>
    <p:extLst>
      <p:ext uri="{BB962C8B-B14F-4D97-AF65-F5344CB8AC3E}">
        <p14:creationId xmlns:p14="http://schemas.microsoft.com/office/powerpoint/2010/main" val="1389343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wipe(left)">
                                      <p:cBhvr>
                                        <p:cTn id="7"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611188" y="1341438"/>
            <a:ext cx="8208962" cy="822325"/>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5-4</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试求</a:t>
            </a:r>
            <a:r>
              <a:rPr kumimoji="1" lang="en-US" altLang="zh-CN" sz="2400" b="1" baseline="30000">
                <a:solidFill>
                  <a:schemeClr val="hlink"/>
                </a:solidFill>
                <a:latin typeface="Times New Roman" panose="02020603050405020304" pitchFamily="18" charset="0"/>
                <a:ea typeface="楷体_GB2312" pitchFamily="49" charset="-122"/>
              </a:rPr>
              <a:t>3</a:t>
            </a:r>
            <a:r>
              <a:rPr kumimoji="1" lang="en-US" altLang="zh-CN" sz="2400" b="1">
                <a:solidFill>
                  <a:schemeClr val="hlink"/>
                </a:solidFill>
                <a:latin typeface="Times New Roman" panose="02020603050405020304" pitchFamily="18" charset="0"/>
                <a:ea typeface="楷体_GB2312" pitchFamily="49" charset="-122"/>
              </a:rPr>
              <a:t>F</a:t>
            </a:r>
            <a:r>
              <a:rPr kumimoji="1" lang="en-US" altLang="zh-CN" sz="2400" b="1" baseline="-25000">
                <a:solidFill>
                  <a:schemeClr val="hlink"/>
                </a:solidFill>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态的总角动量和轨道角动量之间的夹角。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aphicFrame>
        <p:nvGraphicFramePr>
          <p:cNvPr id="134151" name="Object 7"/>
          <p:cNvGraphicFramePr>
            <a:graphicFrameLocks noGrp="1" noChangeAspect="1"/>
          </p:cNvGraphicFramePr>
          <p:nvPr>
            <p:ph sz="half" idx="1"/>
          </p:nvPr>
        </p:nvGraphicFramePr>
        <p:xfrm>
          <a:off x="1187450" y="1852613"/>
          <a:ext cx="3744913" cy="544512"/>
        </p:xfrm>
        <a:graphic>
          <a:graphicData uri="http://schemas.openxmlformats.org/presentationml/2006/ole">
            <mc:AlternateContent xmlns:mc="http://schemas.openxmlformats.org/markup-compatibility/2006">
              <mc:Choice xmlns:v="urn:schemas-microsoft-com:vml" Requires="v">
                <p:oleObj spid="_x0000_s85006" name="公式" r:id="rId3" imgW="1516420" imgH="220914" progId="Equation.3">
                  <p:embed/>
                </p:oleObj>
              </mc:Choice>
              <mc:Fallback>
                <p:oleObj name="公式" r:id="rId3" imgW="1516420" imgH="220914" progId="Equation.3">
                  <p:embed/>
                  <p:pic>
                    <p:nvPicPr>
                      <p:cNvPr id="0" name=""/>
                      <p:cNvPicPr>
                        <a:picLocks noGrp="1"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1187450" y="1852613"/>
                        <a:ext cx="3744913"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nvPr>
        </p:nvGraphicFramePr>
        <p:xfrm>
          <a:off x="640340" y="2909887"/>
          <a:ext cx="4403771" cy="581799"/>
        </p:xfrm>
        <a:graphic>
          <a:graphicData uri="http://schemas.openxmlformats.org/presentationml/2006/ole">
            <mc:AlternateContent xmlns:mc="http://schemas.openxmlformats.org/markup-compatibility/2006">
              <mc:Choice xmlns:v="urn:schemas-microsoft-com:vml" Requires="v">
                <p:oleObj spid="_x0000_s85007" name="公式" r:id="rId5" imgW="1561422" imgH="203112" progId="Equation.3">
                  <p:embed/>
                </p:oleObj>
              </mc:Choice>
              <mc:Fallback>
                <p:oleObj name="公式" r:id="rId5" imgW="1561422"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340" y="2909887"/>
                        <a:ext cx="4403771" cy="581799"/>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nvPr>
        </p:nvGraphicFramePr>
        <p:xfrm>
          <a:off x="640341" y="3573462"/>
          <a:ext cx="6659360" cy="1011435"/>
        </p:xfrm>
        <a:graphic>
          <a:graphicData uri="http://schemas.openxmlformats.org/presentationml/2006/ole">
            <mc:AlternateContent xmlns:mc="http://schemas.openxmlformats.org/markup-compatibility/2006">
              <mc:Choice xmlns:v="urn:schemas-microsoft-com:vml" Requires="v">
                <p:oleObj spid="_x0000_s85008" name="公式" r:id="rId7" imgW="2361175" imgH="355446" progId="Equation.3">
                  <p:embed/>
                </p:oleObj>
              </mc:Choice>
              <mc:Fallback>
                <p:oleObj name="公式" r:id="rId7" imgW="2361175" imgH="3554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341" y="3573462"/>
                        <a:ext cx="6659360" cy="1011435"/>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nvPr>
        </p:nvGraphicFramePr>
        <p:xfrm>
          <a:off x="640341" y="4389437"/>
          <a:ext cx="2210836" cy="581799"/>
        </p:xfrm>
        <a:graphic>
          <a:graphicData uri="http://schemas.openxmlformats.org/presentationml/2006/ole">
            <mc:AlternateContent xmlns:mc="http://schemas.openxmlformats.org/markup-compatibility/2006">
              <mc:Choice xmlns:v="urn:schemas-microsoft-com:vml" Requires="v">
                <p:oleObj spid="_x0000_s85009" name="公式" r:id="rId9" imgW="787400" imgH="203200" progId="Equation.3">
                  <p:embed/>
                </p:oleObj>
              </mc:Choice>
              <mc:Fallback>
                <p:oleObj name="公式" r:id="rId9" imgW="787400" imgH="203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341" y="4389437"/>
                        <a:ext cx="2210836" cy="581799"/>
                      </a:xfrm>
                      <a:prstGeom prst="rect">
                        <a:avLst/>
                      </a:prstGeom>
                      <a:noFill/>
                    </p:spPr>
                  </p:pic>
                </p:oleObj>
              </mc:Fallback>
            </mc:AlternateContent>
          </a:graphicData>
        </a:graphic>
      </p:graphicFrame>
    </p:spTree>
    <p:extLst>
      <p:ext uri="{BB962C8B-B14F-4D97-AF65-F5344CB8AC3E}">
        <p14:creationId xmlns:p14="http://schemas.microsoft.com/office/powerpoint/2010/main" val="162023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151"/>
                                        </p:tgtEl>
                                        <p:attrNameLst>
                                          <p:attrName>style.visibility</p:attrName>
                                        </p:attrNameLst>
                                      </p:cBhvr>
                                      <p:to>
                                        <p:strVal val="visible"/>
                                      </p:to>
                                    </p:set>
                                    <p:animEffect transition="in" filter="wipe(left)">
                                      <p:cBhvr>
                                        <p:cTn id="7" dur="500"/>
                                        <p:tgtEl>
                                          <p:spTgt spid="134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539750" y="1341438"/>
            <a:ext cx="8208963" cy="1187450"/>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5-5</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在氢、氦、锂、铍、纳、镁、钾和钙中，哪些原子会出现正常塞曼效应？为什么？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aphicFrame>
        <p:nvGraphicFramePr>
          <p:cNvPr id="135287" name="Group 119"/>
          <p:cNvGraphicFramePr>
            <a:graphicFrameLocks noGrp="1"/>
          </p:cNvGraphicFramePr>
          <p:nvPr>
            <p:ph/>
          </p:nvPr>
        </p:nvGraphicFramePr>
        <p:xfrm>
          <a:off x="1331913" y="2276475"/>
          <a:ext cx="6480175" cy="4359275"/>
        </p:xfrm>
        <a:graphic>
          <a:graphicData uri="http://schemas.openxmlformats.org/drawingml/2006/table">
            <a:tbl>
              <a:tblPr/>
              <a:tblGrid>
                <a:gridCol w="1341437"/>
                <a:gridCol w="1262063"/>
                <a:gridCol w="1371600"/>
                <a:gridCol w="2505075"/>
              </a:tblGrid>
              <a:tr h="4572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基态</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g</a:t>
                      </a:r>
                      <a:r>
                        <a:rPr kumimoji="0" lang="zh-CN" altLang="en-US"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因子</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正常塞曼效应</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氢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H</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1/2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氦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He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smtClean="0">
                        <a:ln>
                          <a:noFill/>
                        </a:ln>
                        <a:solidFill>
                          <a:schemeClr val="hlink"/>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锂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Li</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1/2</a:t>
                      </a:r>
                      <a:endPar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铍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Be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smtClean="0">
                        <a:ln>
                          <a:noFill/>
                        </a:ln>
                        <a:solidFill>
                          <a:schemeClr val="hlink"/>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纳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Na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1/2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镁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Mg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smtClean="0">
                        <a:ln>
                          <a:noFill/>
                        </a:ln>
                        <a:solidFill>
                          <a:schemeClr val="hlink"/>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钾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K</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1/2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钙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Ca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smtClean="0">
                        <a:ln>
                          <a:noFill/>
                        </a:ln>
                        <a:solidFill>
                          <a:schemeClr val="hlink"/>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65191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Text Box 4"/>
          <p:cNvSpPr txBox="1">
            <a:spLocks noChangeArrowheads="1"/>
          </p:cNvSpPr>
          <p:nvPr/>
        </p:nvSpPr>
        <p:spPr bwMode="auto">
          <a:xfrm>
            <a:off x="683568" y="620688"/>
            <a:ext cx="7632700" cy="1735138"/>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chemeClr val="accent1"/>
                </a:solidFill>
                <a:latin typeface="Times New Roman" panose="02020603050405020304" pitchFamily="18" charset="0"/>
                <a:ea typeface="楷体_GB2312" pitchFamily="49" charset="-122"/>
              </a:rPr>
              <a:t>1-9 </a:t>
            </a:r>
            <a:r>
              <a:rPr lang="zh-CN" altLang="el-GR" b="1">
                <a:latin typeface="Times New Roman" panose="02020603050405020304" pitchFamily="18" charset="0"/>
                <a:ea typeface="楷体_GB2312" pitchFamily="49" charset="-122"/>
              </a:rPr>
              <a:t>动能为</a:t>
            </a:r>
            <a:r>
              <a:rPr lang="en-US" altLang="zh-CN" b="1">
                <a:latin typeface="Times New Roman" panose="02020603050405020304" pitchFamily="18" charset="0"/>
                <a:ea typeface="楷体_GB2312" pitchFamily="49" charset="-122"/>
              </a:rPr>
              <a:t>1.0</a:t>
            </a:r>
            <a:r>
              <a:rPr lang="en-US" altLang="zh-CN" b="1" i="1">
                <a:latin typeface="Times New Roman" panose="02020603050405020304" pitchFamily="18" charset="0"/>
                <a:ea typeface="楷体_GB2312" pitchFamily="49" charset="-122"/>
              </a:rPr>
              <a:t>MeV</a:t>
            </a:r>
            <a:r>
              <a:rPr lang="zh-CN" altLang="en-US" b="1">
                <a:latin typeface="Times New Roman" panose="02020603050405020304" pitchFamily="18" charset="0"/>
                <a:ea typeface="楷体_GB2312" pitchFamily="49" charset="-122"/>
              </a:rPr>
              <a:t>的窄质子束垂直地射到质量厚度为</a:t>
            </a:r>
            <a:r>
              <a:rPr lang="en-US" altLang="zh-CN" b="1">
                <a:latin typeface="Times New Roman" panose="02020603050405020304" pitchFamily="18" charset="0"/>
                <a:ea typeface="楷体_GB2312" pitchFamily="49" charset="-122"/>
              </a:rPr>
              <a:t>1.5mg/cm</a:t>
            </a:r>
            <a:r>
              <a:rPr lang="en-US" altLang="zh-CN" b="1" baseline="30000">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的金箔上，若金箔中含有百分之三十的银，试求散射角大于</a:t>
            </a:r>
            <a:r>
              <a:rPr lang="en-US" altLang="zh-CN" b="1">
                <a:latin typeface="Times New Roman" panose="02020603050405020304" pitchFamily="18" charset="0"/>
                <a:ea typeface="楷体_GB2312" pitchFamily="49" charset="-122"/>
              </a:rPr>
              <a:t>30</a:t>
            </a:r>
            <a:r>
              <a:rPr lang="en-US" altLang="zh-CN" b="1"/>
              <a:t>°</a:t>
            </a:r>
            <a:r>
              <a:rPr lang="zh-CN" altLang="en-US" b="1">
                <a:latin typeface="Times New Roman" panose="02020603050405020304" pitchFamily="18" charset="0"/>
                <a:ea typeface="楷体_GB2312" pitchFamily="49" charset="-122"/>
              </a:rPr>
              <a:t>的相对质子数为多少？</a:t>
            </a:r>
          </a:p>
          <a:p>
            <a:pPr algn="l">
              <a:spcBef>
                <a:spcPct val="50000"/>
              </a:spcBef>
            </a:pPr>
            <a:r>
              <a:rPr lang="zh-CN" altLang="en-US" b="1">
                <a:latin typeface="Times New Roman" panose="02020603050405020304" pitchFamily="18" charset="0"/>
                <a:ea typeface="楷体_GB2312" pitchFamily="49" charset="-122"/>
              </a:rPr>
              <a:t>解：</a:t>
            </a:r>
            <a:endParaRPr lang="zh-CN" altLang="el-GR" b="1">
              <a:latin typeface="Times New Roman" panose="02020603050405020304" pitchFamily="18" charset="0"/>
              <a:ea typeface="楷体_GB2312" pitchFamily="49" charset="-122"/>
            </a:endParaRPr>
          </a:p>
        </p:txBody>
      </p:sp>
      <p:graphicFrame>
        <p:nvGraphicFramePr>
          <p:cNvPr id="236549" name="Object 5"/>
          <p:cNvGraphicFramePr>
            <a:graphicFrameLocks noGrp="1" noChangeAspect="1"/>
          </p:cNvGraphicFramePr>
          <p:nvPr>
            <p:ph/>
            <p:extLst/>
          </p:nvPr>
        </p:nvGraphicFramePr>
        <p:xfrm>
          <a:off x="1402705" y="1916088"/>
          <a:ext cx="6769100" cy="3981450"/>
        </p:xfrm>
        <a:graphic>
          <a:graphicData uri="http://schemas.openxmlformats.org/presentationml/2006/ole">
            <mc:AlternateContent xmlns:mc="http://schemas.openxmlformats.org/markup-compatibility/2006">
              <mc:Choice xmlns:v="urn:schemas-microsoft-com:vml" Requires="v">
                <p:oleObj spid="_x0000_s14341" name="公式" r:id="rId3" imgW="3022600" imgH="1778000" progId="Equation.3">
                  <p:embed/>
                </p:oleObj>
              </mc:Choice>
              <mc:Fallback>
                <p:oleObj name="公式" r:id="rId3" imgW="3022600" imgH="17780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2705" y="1916088"/>
                        <a:ext cx="6769100" cy="3981450"/>
                      </a:xfrm>
                      <a:prstGeom prst="rect">
                        <a:avLst/>
                      </a:prstGeom>
                      <a:noFill/>
                    </p:spPr>
                  </p:pic>
                </p:oleObj>
              </mc:Fallback>
            </mc:AlternateContent>
          </a:graphicData>
        </a:graphic>
      </p:graphicFrame>
    </p:spTree>
    <p:extLst>
      <p:ext uri="{BB962C8B-B14F-4D97-AF65-F5344CB8AC3E}">
        <p14:creationId xmlns:p14="http://schemas.microsoft.com/office/powerpoint/2010/main" val="3966740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6549"/>
                                        </p:tgtEl>
                                        <p:attrNameLst>
                                          <p:attrName>style.visibility</p:attrName>
                                        </p:attrNameLst>
                                      </p:cBhvr>
                                      <p:to>
                                        <p:strVal val="visible"/>
                                      </p:to>
                                    </p:set>
                                    <p:animEffect transition="in" filter="blinds(horizontal)">
                                      <p:cBhvr>
                                        <p:cTn id="7" dur="500"/>
                                        <p:tgtEl>
                                          <p:spTgt spid="236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539552" y="980728"/>
            <a:ext cx="8208963" cy="1917700"/>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5-6</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假设两个等效的</a:t>
            </a:r>
            <a:r>
              <a:rPr kumimoji="1" lang="en-US" altLang="zh-CN" sz="2400" b="1" i="1">
                <a:latin typeface="Times New Roman" panose="02020603050405020304" pitchFamily="18" charset="0"/>
                <a:ea typeface="楷体_GB2312" pitchFamily="49" charset="-122"/>
              </a:rPr>
              <a:t>d </a:t>
            </a:r>
            <a:r>
              <a:rPr kumimoji="1" lang="zh-CN" altLang="en-US" sz="2400" b="1">
                <a:latin typeface="Times New Roman" panose="02020603050405020304" pitchFamily="18" charset="0"/>
                <a:ea typeface="楷体_GB2312" pitchFamily="49" charset="-122"/>
              </a:rPr>
              <a:t>电子具有较强的自旋</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轨道作用，从而导致 </a:t>
            </a:r>
            <a:r>
              <a:rPr kumimoji="1" lang="en-US" altLang="zh-CN" sz="2400" b="1" i="1">
                <a:latin typeface="Times New Roman" panose="02020603050405020304" pitchFamily="18" charset="0"/>
                <a:ea typeface="楷体_GB2312" pitchFamily="49" charset="-122"/>
              </a:rPr>
              <a:t>j </a:t>
            </a:r>
            <a:r>
              <a:rPr kumimoji="1" lang="en-US" altLang="zh-CN" sz="2400" b="1">
                <a:latin typeface="Times New Roman" panose="02020603050405020304" pitchFamily="18" charset="0"/>
                <a:ea typeface="楷体_GB2312" pitchFamily="49" charset="-122"/>
              </a:rPr>
              <a:t>- </a:t>
            </a:r>
            <a:r>
              <a:rPr kumimoji="1" lang="en-US" altLang="zh-CN" sz="2400" b="1" i="1">
                <a:latin typeface="Times New Roman" panose="02020603050405020304" pitchFamily="18" charset="0"/>
                <a:ea typeface="楷体_GB2312" pitchFamily="49" charset="-122"/>
              </a:rPr>
              <a:t>j </a:t>
            </a:r>
            <a:r>
              <a:rPr kumimoji="1" lang="zh-CN" altLang="en-US" sz="2400" b="1">
                <a:latin typeface="Times New Roman" panose="02020603050405020304" pitchFamily="18" charset="0"/>
                <a:ea typeface="楷体_GB2312" pitchFamily="49" charset="-122"/>
              </a:rPr>
              <a:t>耦合，试求它们总角动量的可能值。若它们发生</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耦合，则它们总角动量的可能值又如何？在两种情况下，可能的状态数目及相同</a:t>
            </a:r>
            <a:r>
              <a:rPr kumimoji="1" lang="en-US" altLang="zh-CN" sz="2400" b="1" i="1">
                <a:latin typeface="Times New Roman" panose="02020603050405020304" pitchFamily="18" charset="0"/>
                <a:ea typeface="楷体_GB2312" pitchFamily="49" charset="-122"/>
              </a:rPr>
              <a:t>J </a:t>
            </a:r>
            <a:r>
              <a:rPr kumimoji="1" lang="zh-CN" altLang="en-US" sz="2400" b="1">
                <a:latin typeface="Times New Roman" panose="02020603050405020304" pitchFamily="18" charset="0"/>
                <a:ea typeface="楷体_GB2312" pitchFamily="49" charset="-122"/>
              </a:rPr>
              <a:t>值出现的次数是否相同？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pSp>
        <p:nvGrpSpPr>
          <p:cNvPr id="136207" name="Group 15"/>
          <p:cNvGrpSpPr>
            <a:grpSpLocks/>
          </p:cNvGrpSpPr>
          <p:nvPr/>
        </p:nvGrpSpPr>
        <p:grpSpPr bwMode="auto">
          <a:xfrm>
            <a:off x="1115815" y="2780953"/>
            <a:ext cx="5788025" cy="576262"/>
            <a:chOff x="703" y="1979"/>
            <a:chExt cx="3646" cy="363"/>
          </a:xfrm>
        </p:grpSpPr>
        <p:sp>
          <p:nvSpPr>
            <p:cNvPr id="65546" name="AutoShape 6"/>
            <p:cNvSpPr>
              <a:spLocks noChangeArrowheads="1"/>
            </p:cNvSpPr>
            <p:nvPr/>
          </p:nvSpPr>
          <p:spPr bwMode="auto">
            <a:xfrm>
              <a:off x="703" y="2024"/>
              <a:ext cx="953" cy="317"/>
            </a:xfrm>
            <a:prstGeom prst="rightArrow">
              <a:avLst>
                <a:gd name="adj1" fmla="val 99417"/>
                <a:gd name="adj2" fmla="val 75074"/>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dd</a:t>
              </a:r>
              <a:r>
                <a:rPr kumimoji="1" lang="zh-CN" altLang="en-US" sz="2800" b="1">
                  <a:latin typeface="Times New Roman" panose="02020603050405020304" pitchFamily="18" charset="0"/>
                  <a:ea typeface="楷体_GB2312" pitchFamily="49" charset="-122"/>
                </a:rPr>
                <a:t>组态</a:t>
              </a:r>
            </a:p>
          </p:txBody>
        </p:sp>
        <p:graphicFrame>
          <p:nvGraphicFramePr>
            <p:cNvPr id="65547" name="Object 7"/>
            <p:cNvGraphicFramePr>
              <a:graphicFrameLocks noChangeAspect="1"/>
            </p:cNvGraphicFramePr>
            <p:nvPr/>
          </p:nvGraphicFramePr>
          <p:xfrm>
            <a:off x="1746" y="1979"/>
            <a:ext cx="2603" cy="363"/>
          </p:xfrm>
          <a:graphic>
            <a:graphicData uri="http://schemas.openxmlformats.org/presentationml/2006/ole">
              <mc:AlternateContent xmlns:mc="http://schemas.openxmlformats.org/markup-compatibility/2006">
                <mc:Choice xmlns:v="urn:schemas-microsoft-com:vml" Requires="v">
                  <p:oleObj spid="_x0000_s86027" name="公式" r:id="rId3" imgW="1548728" imgH="215806" progId="Equation.3">
                    <p:embed/>
                  </p:oleObj>
                </mc:Choice>
                <mc:Fallback>
                  <p:oleObj name="公式" r:id="rId3" imgW="1548728"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1979"/>
                          <a:ext cx="2603" cy="3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6209" name="Group 17"/>
          <p:cNvGrpSpPr>
            <a:grpSpLocks/>
          </p:cNvGrpSpPr>
          <p:nvPr/>
        </p:nvGrpSpPr>
        <p:grpSpPr bwMode="auto">
          <a:xfrm>
            <a:off x="1115815" y="4939953"/>
            <a:ext cx="6265862" cy="1306512"/>
            <a:chOff x="703" y="3339"/>
            <a:chExt cx="3947" cy="823"/>
          </a:xfrm>
        </p:grpSpPr>
        <p:sp>
          <p:nvSpPr>
            <p:cNvPr id="65544" name="AutoShape 9"/>
            <p:cNvSpPr>
              <a:spLocks noChangeArrowheads="1"/>
            </p:cNvSpPr>
            <p:nvPr/>
          </p:nvSpPr>
          <p:spPr bwMode="auto">
            <a:xfrm>
              <a:off x="703" y="3385"/>
              <a:ext cx="953" cy="681"/>
            </a:xfrm>
            <a:prstGeom prst="rightArrow">
              <a:avLst>
                <a:gd name="adj1" fmla="val 50000"/>
                <a:gd name="adj2" fmla="val 34985"/>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L-S</a:t>
              </a:r>
              <a:r>
                <a:rPr kumimoji="1" lang="zh-CN" altLang="en-US" sz="2800" b="1">
                  <a:latin typeface="Times New Roman" panose="02020603050405020304" pitchFamily="18" charset="0"/>
                  <a:ea typeface="楷体_GB2312" pitchFamily="49" charset="-122"/>
                </a:rPr>
                <a:t>耦合</a:t>
              </a:r>
            </a:p>
          </p:txBody>
        </p:sp>
        <p:graphicFrame>
          <p:nvGraphicFramePr>
            <p:cNvPr id="65545" name="Object 10"/>
            <p:cNvGraphicFramePr>
              <a:graphicFrameLocks noChangeAspect="1"/>
            </p:cNvGraphicFramePr>
            <p:nvPr/>
          </p:nvGraphicFramePr>
          <p:xfrm>
            <a:off x="1746" y="3339"/>
            <a:ext cx="2904" cy="823"/>
          </p:xfrm>
          <a:graphic>
            <a:graphicData uri="http://schemas.openxmlformats.org/presentationml/2006/ole">
              <mc:AlternateContent xmlns:mc="http://schemas.openxmlformats.org/markup-compatibility/2006">
                <mc:Choice xmlns:v="urn:schemas-microsoft-com:vml" Requires="v">
                  <p:oleObj spid="_x0000_s86028" name="公式" r:id="rId5" imgW="1790700" imgH="508000" progId="Equation.3">
                    <p:embed/>
                  </p:oleObj>
                </mc:Choice>
                <mc:Fallback>
                  <p:oleObj name="公式" r:id="rId5" imgW="1790700" imgH="508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3339"/>
                          <a:ext cx="2904" cy="823"/>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6208" name="Group 16"/>
          <p:cNvGrpSpPr>
            <a:grpSpLocks/>
          </p:cNvGrpSpPr>
          <p:nvPr/>
        </p:nvGrpSpPr>
        <p:grpSpPr bwMode="auto">
          <a:xfrm>
            <a:off x="1115815" y="3573115"/>
            <a:ext cx="7721600" cy="1152525"/>
            <a:chOff x="703" y="2478"/>
            <a:chExt cx="4864" cy="726"/>
          </a:xfrm>
        </p:grpSpPr>
        <p:sp>
          <p:nvSpPr>
            <p:cNvPr id="65542" name="AutoShape 13"/>
            <p:cNvSpPr>
              <a:spLocks noChangeArrowheads="1"/>
            </p:cNvSpPr>
            <p:nvPr/>
          </p:nvSpPr>
          <p:spPr bwMode="auto">
            <a:xfrm>
              <a:off x="703" y="2523"/>
              <a:ext cx="953" cy="681"/>
            </a:xfrm>
            <a:prstGeom prst="rightArrow">
              <a:avLst>
                <a:gd name="adj1" fmla="val 50000"/>
                <a:gd name="adj2" fmla="val 3498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j-j</a:t>
              </a:r>
              <a:r>
                <a:rPr kumimoji="1" lang="zh-CN" altLang="en-US" sz="2800" b="1">
                  <a:latin typeface="Times New Roman" panose="02020603050405020304" pitchFamily="18" charset="0"/>
                  <a:ea typeface="楷体_GB2312" pitchFamily="49" charset="-122"/>
                </a:rPr>
                <a:t>耦合</a:t>
              </a:r>
            </a:p>
          </p:txBody>
        </p:sp>
        <p:graphicFrame>
          <p:nvGraphicFramePr>
            <p:cNvPr id="65543" name="Object 14"/>
            <p:cNvGraphicFramePr>
              <a:graphicFrameLocks noChangeAspect="1"/>
            </p:cNvGraphicFramePr>
            <p:nvPr/>
          </p:nvGraphicFramePr>
          <p:xfrm>
            <a:off x="1746" y="2478"/>
            <a:ext cx="3821" cy="714"/>
          </p:xfrm>
          <a:graphic>
            <a:graphicData uri="http://schemas.openxmlformats.org/presentationml/2006/ole">
              <mc:AlternateContent xmlns:mc="http://schemas.openxmlformats.org/markup-compatibility/2006">
                <mc:Choice xmlns:v="urn:schemas-microsoft-com:vml" Requires="v">
                  <p:oleObj spid="_x0000_s86029" name="公式" r:id="rId7" imgW="2311400" imgH="431800" progId="Equation.3">
                    <p:embed/>
                  </p:oleObj>
                </mc:Choice>
                <mc:Fallback>
                  <p:oleObj name="公式" r:id="rId7" imgW="23114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 y="2478"/>
                          <a:ext cx="3821" cy="714"/>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98576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6207"/>
                                        </p:tgtEl>
                                        <p:attrNameLst>
                                          <p:attrName>style.visibility</p:attrName>
                                        </p:attrNameLst>
                                      </p:cBhvr>
                                      <p:to>
                                        <p:strVal val="visible"/>
                                      </p:to>
                                    </p:set>
                                    <p:animEffect transition="in" filter="wipe(left)">
                                      <p:cBhvr>
                                        <p:cTn id="7" dur="1000"/>
                                        <p:tgtEl>
                                          <p:spTgt spid="136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6208"/>
                                        </p:tgtEl>
                                        <p:attrNameLst>
                                          <p:attrName>style.visibility</p:attrName>
                                        </p:attrNameLst>
                                      </p:cBhvr>
                                      <p:to>
                                        <p:strVal val="visible"/>
                                      </p:to>
                                    </p:set>
                                    <p:animEffect transition="in" filter="wipe(left)">
                                      <p:cBhvr>
                                        <p:cTn id="12" dur="1000"/>
                                        <p:tgtEl>
                                          <p:spTgt spid="136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6209"/>
                                        </p:tgtEl>
                                        <p:attrNameLst>
                                          <p:attrName>style.visibility</p:attrName>
                                        </p:attrNameLst>
                                      </p:cBhvr>
                                      <p:to>
                                        <p:strVal val="visible"/>
                                      </p:to>
                                    </p:set>
                                    <p:animEffect transition="in" filter="wipe(left)">
                                      <p:cBhvr>
                                        <p:cTn id="17" dur="1000"/>
                                        <p:tgtEl>
                                          <p:spTgt spid="136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611560" y="1044194"/>
            <a:ext cx="8208962" cy="1569660"/>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dirty="0">
                <a:solidFill>
                  <a:srgbClr val="CC6600"/>
                </a:solidFill>
                <a:latin typeface="Times New Roman" panose="02020603050405020304" pitchFamily="18" charset="0"/>
                <a:ea typeface="楷体_GB2312" pitchFamily="49" charset="-122"/>
              </a:rPr>
              <a:t>5-7</a:t>
            </a:r>
            <a:r>
              <a:rPr kumimoji="1" lang="en-US" altLang="zh-CN" sz="2400" b="1" dirty="0">
                <a:latin typeface="Times New Roman" panose="02020603050405020304" pitchFamily="18" charset="0"/>
                <a:ea typeface="楷体_GB2312" pitchFamily="49" charset="-122"/>
              </a:rPr>
              <a:t>  </a:t>
            </a:r>
            <a:r>
              <a:rPr kumimoji="1" lang="zh-CN" altLang="en-US" sz="2400" b="1" dirty="0">
                <a:solidFill>
                  <a:srgbClr val="C00000"/>
                </a:solidFill>
                <a:latin typeface="Times New Roman" panose="02020603050405020304" pitchFamily="18" charset="0"/>
                <a:ea typeface="楷体_GB2312" pitchFamily="49" charset="-122"/>
              </a:rPr>
              <a:t>依</a:t>
            </a:r>
            <a:r>
              <a:rPr kumimoji="1" lang="en-US" altLang="zh-CN" sz="2400" b="1" dirty="0">
                <a:solidFill>
                  <a:srgbClr val="C00000"/>
                </a:solidFill>
                <a:latin typeface="Times New Roman" panose="02020603050405020304" pitchFamily="18" charset="0"/>
                <a:ea typeface="楷体_GB2312" pitchFamily="49" charset="-122"/>
              </a:rPr>
              <a:t>L-S</a:t>
            </a:r>
            <a:r>
              <a:rPr kumimoji="1" lang="zh-CN" altLang="en-US" sz="2400" b="1" dirty="0">
                <a:solidFill>
                  <a:srgbClr val="C00000"/>
                </a:solidFill>
                <a:latin typeface="Times New Roman" panose="02020603050405020304" pitchFamily="18" charset="0"/>
                <a:ea typeface="楷体_GB2312" pitchFamily="49" charset="-122"/>
              </a:rPr>
              <a:t>耦合法则，下列电子组态可形成哪些原子态？其中哪个态的能量最低？</a:t>
            </a:r>
          </a:p>
          <a:p>
            <a:pPr eaLnBrk="1" hangingPunct="1"/>
            <a:r>
              <a:rPr kumimoji="1" lang="zh-CN" altLang="en-US" sz="2400" b="1" dirty="0">
                <a:latin typeface="Times New Roman" panose="02020603050405020304" pitchFamily="18" charset="0"/>
                <a:ea typeface="楷体_GB2312" pitchFamily="49" charset="-122"/>
              </a:rPr>
              <a:t>                </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1</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np</a:t>
            </a:r>
            <a:r>
              <a:rPr kumimoji="1" lang="en-US" altLang="zh-CN" sz="2400" b="1" baseline="30000" dirty="0">
                <a:solidFill>
                  <a:srgbClr val="3399FF"/>
                </a:solidFill>
                <a:latin typeface="Times New Roman" panose="02020603050405020304" pitchFamily="18" charset="0"/>
                <a:ea typeface="楷体_GB2312" pitchFamily="49" charset="-122"/>
              </a:rPr>
              <a:t>4</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2</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np</a:t>
            </a:r>
            <a:r>
              <a:rPr kumimoji="1" lang="en-US" altLang="zh-CN" sz="2400" b="1" baseline="30000" dirty="0">
                <a:solidFill>
                  <a:srgbClr val="3399FF"/>
                </a:solidFill>
                <a:latin typeface="Times New Roman" panose="02020603050405020304" pitchFamily="18" charset="0"/>
                <a:ea typeface="楷体_GB2312" pitchFamily="49" charset="-122"/>
              </a:rPr>
              <a:t>5</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3</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a:t>
            </a:r>
            <a:r>
              <a:rPr kumimoji="1" lang="en-US" altLang="zh-CN" sz="2400" b="1" dirty="0" err="1">
                <a:solidFill>
                  <a:srgbClr val="3399FF"/>
                </a:solidFill>
                <a:latin typeface="Times New Roman" panose="02020603050405020304" pitchFamily="18" charset="0"/>
                <a:ea typeface="楷体_GB2312" pitchFamily="49" charset="-122"/>
              </a:rPr>
              <a:t>nd</a:t>
            </a:r>
            <a:r>
              <a:rPr kumimoji="1" lang="en-US" altLang="zh-CN" sz="2400" b="1" dirty="0">
                <a:solidFill>
                  <a:srgbClr val="3399FF"/>
                </a:solidFill>
                <a:latin typeface="Times New Roman" panose="02020603050405020304" pitchFamily="18" charset="0"/>
                <a:ea typeface="楷体_GB2312" pitchFamily="49" charset="-122"/>
              </a:rPr>
              <a:t>)(</a:t>
            </a:r>
            <a:r>
              <a:rPr kumimoji="1" lang="en-US" altLang="zh-CN" sz="2400" b="1" dirty="0" err="1">
                <a:solidFill>
                  <a:srgbClr val="3399FF"/>
                </a:solidFill>
                <a:latin typeface="Times New Roman" panose="02020603050405020304" pitchFamily="18" charset="0"/>
                <a:ea typeface="楷体_GB2312" pitchFamily="49" charset="-122"/>
              </a:rPr>
              <a:t>n’d</a:t>
            </a:r>
            <a:r>
              <a:rPr kumimoji="1" lang="en-US" altLang="zh-CN" sz="2400" b="1" dirty="0">
                <a:solidFill>
                  <a:srgbClr val="3399FF"/>
                </a:solidFill>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rPr>
              <a:t> </a:t>
            </a:r>
          </a:p>
          <a:p>
            <a:pPr eaLnBrk="1" hangingPunct="1"/>
            <a:r>
              <a:rPr kumimoji="1" lang="zh-CN" altLang="en-US" sz="2400" b="1" dirty="0">
                <a:latin typeface="Times New Roman" panose="02020603050405020304" pitchFamily="18" charset="0"/>
                <a:ea typeface="楷体_GB2312" pitchFamily="49" charset="-122"/>
              </a:rPr>
              <a:t>解</a:t>
            </a:r>
            <a:r>
              <a:rPr kumimoji="1" lang="en-US" altLang="zh-CN" sz="2400" b="1" dirty="0">
                <a:latin typeface="Times New Roman" panose="02020603050405020304" pitchFamily="18" charset="0"/>
                <a:ea typeface="楷体_GB2312" pitchFamily="49" charset="-122"/>
              </a:rPr>
              <a:t>: </a:t>
            </a:r>
            <a:r>
              <a:rPr kumimoji="1" lang="zh-CN" altLang="en-US" sz="2400" b="1" dirty="0">
                <a:solidFill>
                  <a:srgbClr val="CC0000"/>
                </a:solidFill>
                <a:latin typeface="Times New Roman" panose="02020603050405020304" pitchFamily="18" charset="0"/>
                <a:ea typeface="楷体_GB2312" pitchFamily="49" charset="-122"/>
              </a:rPr>
              <a:t>（</a:t>
            </a:r>
            <a:r>
              <a:rPr kumimoji="1" lang="en-US" altLang="zh-CN" sz="2400" b="1" dirty="0">
                <a:solidFill>
                  <a:srgbClr val="CC0000"/>
                </a:solidFill>
                <a:latin typeface="Times New Roman" panose="02020603050405020304" pitchFamily="18" charset="0"/>
                <a:ea typeface="楷体_GB2312" pitchFamily="49" charset="-122"/>
              </a:rPr>
              <a:t>1</a:t>
            </a:r>
            <a:r>
              <a:rPr kumimoji="1" lang="zh-CN" altLang="en-US" sz="2400" b="1" dirty="0">
                <a:solidFill>
                  <a:srgbClr val="CC0000"/>
                </a:solidFill>
                <a:latin typeface="Times New Roman" panose="02020603050405020304" pitchFamily="18" charset="0"/>
                <a:ea typeface="楷体_GB2312" pitchFamily="49" charset="-122"/>
              </a:rPr>
              <a:t>）</a:t>
            </a:r>
            <a:r>
              <a:rPr kumimoji="1" lang="en-US" altLang="zh-CN" sz="2400" b="1" dirty="0">
                <a:solidFill>
                  <a:srgbClr val="CC0000"/>
                </a:solidFill>
                <a:latin typeface="Times New Roman" panose="02020603050405020304" pitchFamily="18" charset="0"/>
                <a:ea typeface="楷体_GB2312" pitchFamily="49" charset="-122"/>
              </a:rPr>
              <a:t>np</a:t>
            </a:r>
            <a:r>
              <a:rPr kumimoji="1" lang="en-US" altLang="zh-CN" sz="2400" b="1" baseline="30000" dirty="0">
                <a:solidFill>
                  <a:srgbClr val="CC0000"/>
                </a:solidFill>
                <a:latin typeface="Times New Roman" panose="02020603050405020304" pitchFamily="18" charset="0"/>
                <a:ea typeface="楷体_GB2312" pitchFamily="49" charset="-122"/>
              </a:rPr>
              <a:t>4</a:t>
            </a:r>
          </a:p>
        </p:txBody>
      </p:sp>
      <p:graphicFrame>
        <p:nvGraphicFramePr>
          <p:cNvPr id="66563" name="Object 7"/>
          <p:cNvGraphicFramePr>
            <a:graphicFrameLocks noChangeAspect="1"/>
          </p:cNvGraphicFramePr>
          <p:nvPr>
            <p:extLst/>
          </p:nvPr>
        </p:nvGraphicFramePr>
        <p:xfrm>
          <a:off x="1692647" y="2635473"/>
          <a:ext cx="1446213" cy="484188"/>
        </p:xfrm>
        <a:graphic>
          <a:graphicData uri="http://schemas.openxmlformats.org/presentationml/2006/ole">
            <mc:AlternateContent xmlns:mc="http://schemas.openxmlformats.org/markup-compatibility/2006">
              <mc:Choice xmlns:v="urn:schemas-microsoft-com:vml" Requires="v">
                <p:oleObj spid="_x0000_s87057" name="Equation" r:id="rId3" imgW="716315" imgH="220914" progId="Equation.3">
                  <p:embed/>
                </p:oleObj>
              </mc:Choice>
              <mc:Fallback>
                <p:oleObj name="Equation" r:id="rId3" imgW="716315" imgH="220914"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1692647" y="2635473"/>
                        <a:ext cx="1446213"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44" name="Object 28"/>
          <p:cNvGraphicFramePr>
            <a:graphicFrameLocks noGrp="1" noChangeAspect="1"/>
          </p:cNvGraphicFramePr>
          <p:nvPr>
            <p:ph/>
            <p:extLst/>
          </p:nvPr>
        </p:nvGraphicFramePr>
        <p:xfrm>
          <a:off x="3419847" y="2743423"/>
          <a:ext cx="3465513" cy="531813"/>
        </p:xfrm>
        <a:graphic>
          <a:graphicData uri="http://schemas.openxmlformats.org/presentationml/2006/ole">
            <mc:AlternateContent xmlns:mc="http://schemas.openxmlformats.org/markup-compatibility/2006">
              <mc:Choice xmlns:v="urn:schemas-microsoft-com:vml" Requires="v">
                <p:oleObj spid="_x0000_s87058" name="Equation" r:id="rId5" imgW="1592651" imgH="243804" progId="Equation.3">
                  <p:embed/>
                </p:oleObj>
              </mc:Choice>
              <mc:Fallback>
                <p:oleObj name="Equation" r:id="rId5" imgW="1592651" imgH="243804" progId="Equation.3">
                  <p:embed/>
                  <p:pic>
                    <p:nvPicPr>
                      <p:cNvPr id="0" name=""/>
                      <p:cNvPicPr>
                        <a:picLocks noGrp="1" noChangeAspect="1" noChangeArrowheads="1"/>
                      </p:cNvPicPr>
                      <p:nvPr/>
                    </p:nvPicPr>
                    <p:blipFill>
                      <a:blip r:embed="rId6">
                        <a:lum bright="12000" contrast="38000"/>
                        <a:extLst>
                          <a:ext uri="{28A0092B-C50C-407E-A947-70E740481C1C}">
                            <a14:useLocalDpi xmlns:a14="http://schemas.microsoft.com/office/drawing/2010/main" val="0"/>
                          </a:ext>
                        </a:extLst>
                      </a:blip>
                      <a:srcRect/>
                      <a:stretch>
                        <a:fillRect/>
                      </a:stretch>
                    </p:blipFill>
                    <p:spPr bwMode="auto">
                      <a:xfrm>
                        <a:off x="3419847" y="2743423"/>
                        <a:ext cx="3465513" cy="531813"/>
                      </a:xfrm>
                      <a:prstGeom prst="rect">
                        <a:avLst/>
                      </a:prstGeom>
                      <a:noFill/>
                      <a:ln>
                        <a:noFill/>
                      </a:ln>
                      <a:effectLst/>
                      <a:extLst/>
                    </p:spPr>
                  </p:pic>
                </p:oleObj>
              </mc:Fallback>
            </mc:AlternateContent>
          </a:graphicData>
        </a:graphic>
      </p:graphicFrame>
      <p:sp>
        <p:nvSpPr>
          <p:cNvPr id="66565" name="Rectangle 30"/>
          <p:cNvSpPr>
            <a:spLocks noChangeArrowheads="1"/>
          </p:cNvSpPr>
          <p:nvPr/>
        </p:nvSpPr>
        <p:spPr bwMode="auto">
          <a:xfrm>
            <a:off x="1043360" y="3427636"/>
            <a:ext cx="139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2</a:t>
            </a:r>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np</a:t>
            </a:r>
            <a:r>
              <a:rPr kumimoji="1" lang="en-US" altLang="zh-CN" sz="2400" b="1" baseline="30000">
                <a:solidFill>
                  <a:srgbClr val="CC0000"/>
                </a:solidFill>
                <a:latin typeface="Times New Roman" panose="02020603050405020304" pitchFamily="18" charset="0"/>
                <a:ea typeface="楷体_GB2312" pitchFamily="49" charset="-122"/>
              </a:rPr>
              <a:t>5</a:t>
            </a:r>
          </a:p>
        </p:txBody>
      </p:sp>
      <p:graphicFrame>
        <p:nvGraphicFramePr>
          <p:cNvPr id="137248" name="Object 32"/>
          <p:cNvGraphicFramePr>
            <a:graphicFrameLocks noChangeAspect="1"/>
          </p:cNvGraphicFramePr>
          <p:nvPr>
            <p:extLst/>
          </p:nvPr>
        </p:nvGraphicFramePr>
        <p:xfrm>
          <a:off x="3492872" y="3861023"/>
          <a:ext cx="3048000" cy="601663"/>
        </p:xfrm>
        <a:graphic>
          <a:graphicData uri="http://schemas.openxmlformats.org/presentationml/2006/ole">
            <mc:AlternateContent xmlns:mc="http://schemas.openxmlformats.org/markup-compatibility/2006">
              <mc:Choice xmlns:v="urn:schemas-microsoft-com:vml" Requires="v">
                <p:oleObj spid="_x0000_s87059" name="Equation" r:id="rId7" imgW="1249718" imgH="243804" progId="Equation.3">
                  <p:embed/>
                </p:oleObj>
              </mc:Choice>
              <mc:Fallback>
                <p:oleObj name="Equation" r:id="rId7" imgW="1249718" imgH="243804" progId="Equation.3">
                  <p:embed/>
                  <p:pic>
                    <p:nvPicPr>
                      <p:cNvPr id="0" name=""/>
                      <p:cNvPicPr>
                        <a:picLocks noChangeAspect="1" noChangeArrowheads="1"/>
                      </p:cNvPicPr>
                      <p:nvPr/>
                    </p:nvPicPr>
                    <p:blipFill>
                      <a:blip r:embed="rId8">
                        <a:lum bright="12000" contrast="38000"/>
                        <a:extLst>
                          <a:ext uri="{28A0092B-C50C-407E-A947-70E740481C1C}">
                            <a14:useLocalDpi xmlns:a14="http://schemas.microsoft.com/office/drawing/2010/main" val="0"/>
                          </a:ext>
                        </a:extLst>
                      </a:blip>
                      <a:srcRect/>
                      <a:stretch>
                        <a:fillRect/>
                      </a:stretch>
                    </p:blipFill>
                    <p:spPr bwMode="auto">
                      <a:xfrm>
                        <a:off x="3492872" y="3861023"/>
                        <a:ext cx="3048000" cy="601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34"/>
          <p:cNvGraphicFramePr>
            <a:graphicFrameLocks noChangeAspect="1"/>
          </p:cNvGraphicFramePr>
          <p:nvPr>
            <p:extLst/>
          </p:nvPr>
        </p:nvGraphicFramePr>
        <p:xfrm>
          <a:off x="1764085" y="3932461"/>
          <a:ext cx="1447800" cy="484187"/>
        </p:xfrm>
        <a:graphic>
          <a:graphicData uri="http://schemas.openxmlformats.org/presentationml/2006/ole">
            <mc:AlternateContent xmlns:mc="http://schemas.openxmlformats.org/markup-compatibility/2006">
              <mc:Choice xmlns:v="urn:schemas-microsoft-com:vml" Requires="v">
                <p:oleObj spid="_x0000_s87060" name="Equation" r:id="rId9" imgW="716315" imgH="220914" progId="Equation.3">
                  <p:embed/>
                </p:oleObj>
              </mc:Choice>
              <mc:Fallback>
                <p:oleObj name="Equation" r:id="rId9" imgW="716315" imgH="220914" progId="Equation.3">
                  <p:embed/>
                  <p:pic>
                    <p:nvPicPr>
                      <p:cNvPr id="0" name=""/>
                      <p:cNvPicPr>
                        <a:picLocks noChangeAspect="1" noChangeArrowheads="1"/>
                      </p:cNvPicPr>
                      <p:nvPr/>
                    </p:nvPicPr>
                    <p:blipFill>
                      <a:blip r:embed="rId10">
                        <a:lum contrast="38000"/>
                        <a:extLst>
                          <a:ext uri="{28A0092B-C50C-407E-A947-70E740481C1C}">
                            <a14:useLocalDpi xmlns:a14="http://schemas.microsoft.com/office/drawing/2010/main" val="0"/>
                          </a:ext>
                        </a:extLst>
                      </a:blip>
                      <a:srcRect/>
                      <a:stretch>
                        <a:fillRect/>
                      </a:stretch>
                    </p:blipFill>
                    <p:spPr bwMode="auto">
                      <a:xfrm>
                        <a:off x="1764085" y="3932461"/>
                        <a:ext cx="1447800"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8" name="Rectangle 36"/>
          <p:cNvSpPr>
            <a:spLocks noChangeArrowheads="1"/>
          </p:cNvSpPr>
          <p:nvPr/>
        </p:nvSpPr>
        <p:spPr bwMode="auto">
          <a:xfrm>
            <a:off x="1043360" y="4508723"/>
            <a:ext cx="213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3</a:t>
            </a:r>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(nd)(n’d)</a:t>
            </a:r>
          </a:p>
        </p:txBody>
      </p:sp>
      <p:grpSp>
        <p:nvGrpSpPr>
          <p:cNvPr id="137253" name="Group 37"/>
          <p:cNvGrpSpPr>
            <a:grpSpLocks/>
          </p:cNvGrpSpPr>
          <p:nvPr/>
        </p:nvGrpSpPr>
        <p:grpSpPr bwMode="auto">
          <a:xfrm>
            <a:off x="1764085" y="4940523"/>
            <a:ext cx="6265862" cy="1306513"/>
            <a:chOff x="703" y="3339"/>
            <a:chExt cx="3947" cy="823"/>
          </a:xfrm>
        </p:grpSpPr>
        <p:sp>
          <p:nvSpPr>
            <p:cNvPr id="66570" name="AutoShape 38"/>
            <p:cNvSpPr>
              <a:spLocks noChangeArrowheads="1"/>
            </p:cNvSpPr>
            <p:nvPr/>
          </p:nvSpPr>
          <p:spPr bwMode="auto">
            <a:xfrm>
              <a:off x="703" y="3385"/>
              <a:ext cx="953" cy="681"/>
            </a:xfrm>
            <a:prstGeom prst="rightArrow">
              <a:avLst>
                <a:gd name="adj1" fmla="val 50000"/>
                <a:gd name="adj2" fmla="val 34985"/>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L-S</a:t>
              </a:r>
              <a:r>
                <a:rPr kumimoji="1" lang="zh-CN" altLang="en-US" sz="2800" b="1">
                  <a:latin typeface="Times New Roman" panose="02020603050405020304" pitchFamily="18" charset="0"/>
                  <a:ea typeface="楷体_GB2312" pitchFamily="49" charset="-122"/>
                </a:rPr>
                <a:t>耦合</a:t>
              </a:r>
            </a:p>
          </p:txBody>
        </p:sp>
        <p:graphicFrame>
          <p:nvGraphicFramePr>
            <p:cNvPr id="66571" name="Object 39"/>
            <p:cNvGraphicFramePr>
              <a:graphicFrameLocks noChangeAspect="1"/>
            </p:cNvGraphicFramePr>
            <p:nvPr/>
          </p:nvGraphicFramePr>
          <p:xfrm>
            <a:off x="1746" y="3339"/>
            <a:ext cx="2904" cy="823"/>
          </p:xfrm>
          <a:graphic>
            <a:graphicData uri="http://schemas.openxmlformats.org/presentationml/2006/ole">
              <mc:AlternateContent xmlns:mc="http://schemas.openxmlformats.org/markup-compatibility/2006">
                <mc:Choice xmlns:v="urn:schemas-microsoft-com:vml" Requires="v">
                  <p:oleObj spid="_x0000_s87061" name="公式" r:id="rId11" imgW="1790700" imgH="508000" progId="Equation.3">
                    <p:embed/>
                  </p:oleObj>
                </mc:Choice>
                <mc:Fallback>
                  <p:oleObj name="公式" r:id="rId11" imgW="1790700" imgH="508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6" y="3339"/>
                          <a:ext cx="2904" cy="823"/>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46718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37244"/>
                                        </p:tgtEl>
                                        <p:attrNameLst>
                                          <p:attrName>style.visibility</p:attrName>
                                        </p:attrNameLst>
                                      </p:cBhvr>
                                      <p:to>
                                        <p:strVal val="visible"/>
                                      </p:to>
                                    </p:set>
                                    <p:animEffect transition="in" filter="box(in)">
                                      <p:cBhvr>
                                        <p:cTn id="7" dur="500"/>
                                        <p:tgtEl>
                                          <p:spTgt spid="137244"/>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37248"/>
                                        </p:tgtEl>
                                        <p:attrNameLst>
                                          <p:attrName>style.visibility</p:attrName>
                                        </p:attrNameLst>
                                      </p:cBhvr>
                                      <p:to>
                                        <p:strVal val="visible"/>
                                      </p:to>
                                    </p:set>
                                    <p:animEffect transition="in" filter="box(in)">
                                      <p:cBhvr>
                                        <p:cTn id="11" dur="500"/>
                                        <p:tgtEl>
                                          <p:spTgt spid="1372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37253"/>
                                        </p:tgtEl>
                                        <p:attrNameLst>
                                          <p:attrName>style.visibility</p:attrName>
                                        </p:attrNameLst>
                                      </p:cBhvr>
                                      <p:to>
                                        <p:strVal val="visible"/>
                                      </p:to>
                                    </p:set>
                                    <p:animEffect transition="in" filter="wipe(left)">
                                      <p:cBhvr>
                                        <p:cTn id="16" dur="1000"/>
                                        <p:tgtEl>
                                          <p:spTgt spid="137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683568" y="980728"/>
            <a:ext cx="8208962" cy="2282825"/>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5-8</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铍原子基态的电子组态是</a:t>
            </a:r>
            <a:r>
              <a:rPr kumimoji="1" lang="en-US" altLang="zh-CN" sz="2400" b="1">
                <a:latin typeface="Times New Roman" panose="02020603050405020304" pitchFamily="18" charset="0"/>
                <a:ea typeface="楷体_GB2312" pitchFamily="49" charset="-122"/>
              </a:rPr>
              <a:t>2s2s</a:t>
            </a:r>
            <a:r>
              <a:rPr kumimoji="1" lang="zh-CN" altLang="en-US" sz="2400" b="1">
                <a:latin typeface="Times New Roman" panose="02020603050405020304" pitchFamily="18" charset="0"/>
                <a:ea typeface="楷体_GB2312" pitchFamily="49" charset="-122"/>
              </a:rPr>
              <a:t>，若其中有一个电子被激发到</a:t>
            </a:r>
            <a:r>
              <a:rPr kumimoji="1" lang="en-US" altLang="zh-CN" sz="2400" b="1">
                <a:latin typeface="Times New Roman" panose="02020603050405020304" pitchFamily="18" charset="0"/>
                <a:ea typeface="楷体_GB2312" pitchFamily="49" charset="-122"/>
              </a:rPr>
              <a:t>3p</a:t>
            </a:r>
            <a:r>
              <a:rPr kumimoji="1" lang="zh-CN" altLang="en-US" sz="2400" b="1">
                <a:latin typeface="Times New Roman" panose="02020603050405020304" pitchFamily="18" charset="0"/>
                <a:ea typeface="楷体_GB2312" pitchFamily="49" charset="-122"/>
              </a:rPr>
              <a:t>态，按</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耦合可形成哪些原子态？写出有关的原子态符号。从这些原子态向低能态跃迁时，可以产生几条光谱线？画出相应的能级跃迁图。若那个电子被激发到</a:t>
            </a:r>
            <a:r>
              <a:rPr kumimoji="1" lang="en-US" altLang="zh-CN" sz="2400" b="1">
                <a:latin typeface="Times New Roman" panose="02020603050405020304" pitchFamily="18" charset="0"/>
                <a:ea typeface="楷体_GB2312" pitchFamily="49" charset="-122"/>
              </a:rPr>
              <a:t>2p</a:t>
            </a:r>
            <a:r>
              <a:rPr kumimoji="1" lang="zh-CN" altLang="en-US" sz="2400" b="1">
                <a:latin typeface="Times New Roman" panose="02020603050405020304" pitchFamily="18" charset="0"/>
                <a:ea typeface="楷体_GB2312" pitchFamily="49" charset="-122"/>
              </a:rPr>
              <a:t>态，则可能产生的光谱线为几条？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endParaRPr kumimoji="1" lang="en-US" altLang="zh-CN" sz="2400" b="1" baseline="30000">
              <a:solidFill>
                <a:srgbClr val="CC0000"/>
              </a:solidFill>
              <a:latin typeface="Times New Roman" panose="02020603050405020304" pitchFamily="18" charset="0"/>
              <a:ea typeface="楷体_GB2312" pitchFamily="49" charset="-122"/>
            </a:endParaRPr>
          </a:p>
        </p:txBody>
      </p:sp>
      <p:graphicFrame>
        <p:nvGraphicFramePr>
          <p:cNvPr id="138245" name="Object 5"/>
          <p:cNvGraphicFramePr>
            <a:graphicFrameLocks noGrp="1" noChangeAspect="1"/>
          </p:cNvGraphicFramePr>
          <p:nvPr>
            <p:ph sz="half" idx="1"/>
            <p:extLst/>
          </p:nvPr>
        </p:nvGraphicFramePr>
        <p:xfrm>
          <a:off x="1475730" y="3377853"/>
          <a:ext cx="2554288" cy="2128837"/>
        </p:xfrm>
        <a:graphic>
          <a:graphicData uri="http://schemas.openxmlformats.org/presentationml/2006/ole">
            <mc:AlternateContent xmlns:mc="http://schemas.openxmlformats.org/markup-compatibility/2006">
              <mc:Choice xmlns:v="urn:schemas-microsoft-com:vml" Requires="v">
                <p:oleObj spid="_x0000_s88072" name="公式" r:id="rId3" imgW="1219200" imgH="1016000" progId="Equation.3">
                  <p:embed/>
                </p:oleObj>
              </mc:Choice>
              <mc:Fallback>
                <p:oleObj name="公式" r:id="rId3" imgW="1219200" imgH="10160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730" y="3377853"/>
                        <a:ext cx="2554288" cy="2128837"/>
                      </a:xfrm>
                      <a:prstGeom prst="rect">
                        <a:avLst/>
                      </a:prstGeom>
                      <a:solidFill>
                        <a:srgbClr val="CCFFCC"/>
                      </a:solidFill>
                      <a:ln>
                        <a:noFill/>
                      </a:ln>
                      <a:effectLst/>
                      <a:extLst/>
                    </p:spPr>
                  </p:pic>
                </p:oleObj>
              </mc:Fallback>
            </mc:AlternateContent>
          </a:graphicData>
        </a:graphic>
      </p:graphicFrame>
      <p:graphicFrame>
        <p:nvGraphicFramePr>
          <p:cNvPr id="138247" name="Object 7"/>
          <p:cNvGraphicFramePr>
            <a:graphicFrameLocks noGrp="1" noChangeAspect="1"/>
          </p:cNvGraphicFramePr>
          <p:nvPr>
            <p:ph sz="half" idx="2"/>
            <p:extLst/>
          </p:nvPr>
        </p:nvGraphicFramePr>
        <p:xfrm>
          <a:off x="6011218" y="3355628"/>
          <a:ext cx="1765300" cy="1800225"/>
        </p:xfrm>
        <a:graphic>
          <a:graphicData uri="http://schemas.openxmlformats.org/presentationml/2006/ole">
            <mc:AlternateContent xmlns:mc="http://schemas.openxmlformats.org/markup-compatibility/2006">
              <mc:Choice xmlns:v="urn:schemas-microsoft-com:vml" Requires="v">
                <p:oleObj spid="_x0000_s88073" name="公式" r:id="rId5" imgW="647700" imgH="660400" progId="Equation.3">
                  <p:embed/>
                </p:oleObj>
              </mc:Choice>
              <mc:Fallback>
                <p:oleObj name="公式" r:id="rId5" imgW="647700" imgH="6604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218" y="3355628"/>
                        <a:ext cx="1765300" cy="18002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83423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blinds(horizontal)">
                                      <p:cBhvr>
                                        <p:cTn id="7" dur="500"/>
                                        <p:tgtEl>
                                          <p:spTgt spid="138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38247"/>
                                        </p:tgtEl>
                                        <p:attrNameLst>
                                          <p:attrName>style.visibility</p:attrName>
                                        </p:attrNameLst>
                                      </p:cBhvr>
                                      <p:to>
                                        <p:strVal val="visible"/>
                                      </p:to>
                                    </p:set>
                                    <p:animEffect transition="in" filter="strips(downRight)">
                                      <p:cBhvr>
                                        <p:cTn id="12"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623" name="Group 71"/>
          <p:cNvGrpSpPr>
            <a:grpSpLocks/>
          </p:cNvGrpSpPr>
          <p:nvPr/>
        </p:nvGrpSpPr>
        <p:grpSpPr bwMode="auto">
          <a:xfrm>
            <a:off x="1241003" y="1844328"/>
            <a:ext cx="6804025" cy="863600"/>
            <a:chOff x="736" y="1298"/>
            <a:chExt cx="4286" cy="544"/>
          </a:xfrm>
        </p:grpSpPr>
        <p:grpSp>
          <p:nvGrpSpPr>
            <p:cNvPr id="68643" name="Group 38"/>
            <p:cNvGrpSpPr>
              <a:grpSpLocks/>
            </p:cNvGrpSpPr>
            <p:nvPr/>
          </p:nvGrpSpPr>
          <p:grpSpPr bwMode="auto">
            <a:xfrm>
              <a:off x="4295" y="1570"/>
              <a:ext cx="727" cy="272"/>
              <a:chOff x="2108" y="1253"/>
              <a:chExt cx="727" cy="272"/>
            </a:xfrm>
          </p:grpSpPr>
          <p:sp>
            <p:nvSpPr>
              <p:cNvPr id="68646" name="Line 14"/>
              <p:cNvSpPr>
                <a:spLocks noChangeShapeType="1"/>
              </p:cNvSpPr>
              <p:nvPr/>
            </p:nvSpPr>
            <p:spPr bwMode="auto">
              <a:xfrm>
                <a:off x="2109" y="1253"/>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7" name="Line 25"/>
              <p:cNvSpPr>
                <a:spLocks noChangeShapeType="1"/>
              </p:cNvSpPr>
              <p:nvPr/>
            </p:nvSpPr>
            <p:spPr bwMode="auto">
              <a:xfrm>
                <a:off x="2108" y="1389"/>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8" name="Line 26"/>
              <p:cNvSpPr>
                <a:spLocks noChangeShapeType="1"/>
              </p:cNvSpPr>
              <p:nvPr/>
            </p:nvSpPr>
            <p:spPr bwMode="auto">
              <a:xfrm>
                <a:off x="2108" y="1525"/>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644" name="Line 32"/>
            <p:cNvSpPr>
              <a:spLocks noChangeShapeType="1"/>
            </p:cNvSpPr>
            <p:nvPr/>
          </p:nvSpPr>
          <p:spPr bwMode="auto">
            <a:xfrm>
              <a:off x="2481" y="1343"/>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645" name="Object 40"/>
            <p:cNvGraphicFramePr>
              <a:graphicFrameLocks noChangeAspect="1"/>
            </p:cNvGraphicFramePr>
            <p:nvPr/>
          </p:nvGraphicFramePr>
          <p:xfrm>
            <a:off x="736" y="1298"/>
            <a:ext cx="755" cy="317"/>
          </p:xfrm>
          <a:graphic>
            <a:graphicData uri="http://schemas.openxmlformats.org/presentationml/2006/ole">
              <mc:AlternateContent xmlns:mc="http://schemas.openxmlformats.org/markup-compatibility/2006">
                <mc:Choice xmlns:v="urn:schemas-microsoft-com:vml" Requires="v">
                  <p:oleObj spid="_x0000_s89114" name="公式" r:id="rId3" imgW="482391" imgH="203112" progId="Equation.3">
                    <p:embed/>
                  </p:oleObj>
                </mc:Choice>
                <mc:Fallback>
                  <p:oleObj name="公式" r:id="rId3" imgW="482391"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 y="1298"/>
                          <a:ext cx="755"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0" name="Group 68"/>
          <p:cNvGrpSpPr>
            <a:grpSpLocks/>
          </p:cNvGrpSpPr>
          <p:nvPr/>
        </p:nvGrpSpPr>
        <p:grpSpPr bwMode="auto">
          <a:xfrm>
            <a:off x="1241003" y="5371753"/>
            <a:ext cx="2482850" cy="503238"/>
            <a:chOff x="736" y="3520"/>
            <a:chExt cx="1564" cy="317"/>
          </a:xfrm>
        </p:grpSpPr>
        <p:sp>
          <p:nvSpPr>
            <p:cNvPr id="68641" name="Line 30"/>
            <p:cNvSpPr>
              <a:spLocks noChangeShapeType="1"/>
            </p:cNvSpPr>
            <p:nvPr/>
          </p:nvSpPr>
          <p:spPr bwMode="auto">
            <a:xfrm>
              <a:off x="1574" y="3702"/>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642" name="Object 42"/>
            <p:cNvGraphicFramePr>
              <a:graphicFrameLocks noChangeAspect="1"/>
            </p:cNvGraphicFramePr>
            <p:nvPr/>
          </p:nvGraphicFramePr>
          <p:xfrm>
            <a:off x="736" y="3520"/>
            <a:ext cx="694" cy="317"/>
          </p:xfrm>
          <a:graphic>
            <a:graphicData uri="http://schemas.openxmlformats.org/presentationml/2006/ole">
              <mc:AlternateContent xmlns:mc="http://schemas.openxmlformats.org/markup-compatibility/2006">
                <mc:Choice xmlns:v="urn:schemas-microsoft-com:vml" Requires="v">
                  <p:oleObj spid="_x0000_s89115" name="公式" r:id="rId5" imgW="444307" imgH="203112" progId="Equation.3">
                    <p:embed/>
                  </p:oleObj>
                </mc:Choice>
                <mc:Fallback>
                  <p:oleObj name="公式" r:id="rId5" imgW="44430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 y="3520"/>
                          <a:ext cx="694"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1" name="Group 69"/>
          <p:cNvGrpSpPr>
            <a:grpSpLocks/>
          </p:cNvGrpSpPr>
          <p:nvPr/>
        </p:nvGrpSpPr>
        <p:grpSpPr bwMode="auto">
          <a:xfrm>
            <a:off x="1241003" y="4220816"/>
            <a:ext cx="6804025" cy="719137"/>
            <a:chOff x="736" y="2795"/>
            <a:chExt cx="4286" cy="453"/>
          </a:xfrm>
        </p:grpSpPr>
        <p:grpSp>
          <p:nvGrpSpPr>
            <p:cNvPr id="68635" name="Group 39"/>
            <p:cNvGrpSpPr>
              <a:grpSpLocks/>
            </p:cNvGrpSpPr>
            <p:nvPr/>
          </p:nvGrpSpPr>
          <p:grpSpPr bwMode="auto">
            <a:xfrm>
              <a:off x="4295" y="2976"/>
              <a:ext cx="727" cy="272"/>
              <a:chOff x="2516" y="1661"/>
              <a:chExt cx="727" cy="272"/>
            </a:xfrm>
          </p:grpSpPr>
          <p:sp>
            <p:nvSpPr>
              <p:cNvPr id="68638" name="Line 27"/>
              <p:cNvSpPr>
                <a:spLocks noChangeShapeType="1"/>
              </p:cNvSpPr>
              <p:nvPr/>
            </p:nvSpPr>
            <p:spPr bwMode="auto">
              <a:xfrm>
                <a:off x="2517" y="1661"/>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9" name="Line 28"/>
              <p:cNvSpPr>
                <a:spLocks noChangeShapeType="1"/>
              </p:cNvSpPr>
              <p:nvPr/>
            </p:nvSpPr>
            <p:spPr bwMode="auto">
              <a:xfrm>
                <a:off x="2516" y="1797"/>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0" name="Line 29"/>
              <p:cNvSpPr>
                <a:spLocks noChangeShapeType="1"/>
              </p:cNvSpPr>
              <p:nvPr/>
            </p:nvSpPr>
            <p:spPr bwMode="auto">
              <a:xfrm>
                <a:off x="2516" y="1933"/>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636" name="Line 33"/>
            <p:cNvSpPr>
              <a:spLocks noChangeShapeType="1"/>
            </p:cNvSpPr>
            <p:nvPr/>
          </p:nvSpPr>
          <p:spPr bwMode="auto">
            <a:xfrm>
              <a:off x="2481" y="2840"/>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637" name="Object 45"/>
            <p:cNvGraphicFramePr>
              <a:graphicFrameLocks noChangeAspect="1"/>
            </p:cNvGraphicFramePr>
            <p:nvPr/>
          </p:nvGraphicFramePr>
          <p:xfrm>
            <a:off x="736" y="2795"/>
            <a:ext cx="755" cy="317"/>
          </p:xfrm>
          <a:graphic>
            <a:graphicData uri="http://schemas.openxmlformats.org/presentationml/2006/ole">
              <mc:AlternateContent xmlns:mc="http://schemas.openxmlformats.org/markup-compatibility/2006">
                <mc:Choice xmlns:v="urn:schemas-microsoft-com:vml" Requires="v">
                  <p:oleObj spid="_x0000_s89116" name="公式" r:id="rId7" imgW="482391" imgH="203112" progId="Equation.3">
                    <p:embed/>
                  </p:oleObj>
                </mc:Choice>
                <mc:Fallback>
                  <p:oleObj name="公式" r:id="rId7" imgW="482391"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 y="2795"/>
                          <a:ext cx="755"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2" name="Group 70"/>
          <p:cNvGrpSpPr>
            <a:grpSpLocks/>
          </p:cNvGrpSpPr>
          <p:nvPr/>
        </p:nvGrpSpPr>
        <p:grpSpPr bwMode="auto">
          <a:xfrm>
            <a:off x="1241003" y="3068291"/>
            <a:ext cx="5362575" cy="647700"/>
            <a:chOff x="736" y="2069"/>
            <a:chExt cx="3378" cy="408"/>
          </a:xfrm>
        </p:grpSpPr>
        <p:sp>
          <p:nvSpPr>
            <p:cNvPr id="68632" name="Line 31"/>
            <p:cNvSpPr>
              <a:spLocks noChangeShapeType="1"/>
            </p:cNvSpPr>
            <p:nvPr/>
          </p:nvSpPr>
          <p:spPr bwMode="auto">
            <a:xfrm>
              <a:off x="1574" y="2296"/>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3" name="Line 34"/>
            <p:cNvSpPr>
              <a:spLocks noChangeShapeType="1"/>
            </p:cNvSpPr>
            <p:nvPr/>
          </p:nvSpPr>
          <p:spPr bwMode="auto">
            <a:xfrm>
              <a:off x="3388" y="2477"/>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634" name="Object 48"/>
            <p:cNvGraphicFramePr>
              <a:graphicFrameLocks noChangeAspect="1"/>
            </p:cNvGraphicFramePr>
            <p:nvPr/>
          </p:nvGraphicFramePr>
          <p:xfrm>
            <a:off x="736" y="2069"/>
            <a:ext cx="694" cy="317"/>
          </p:xfrm>
          <a:graphic>
            <a:graphicData uri="http://schemas.openxmlformats.org/presentationml/2006/ole">
              <mc:AlternateContent xmlns:mc="http://schemas.openxmlformats.org/markup-compatibility/2006">
                <mc:Choice xmlns:v="urn:schemas-microsoft-com:vml" Requires="v">
                  <p:oleObj spid="_x0000_s89117" name="公式" r:id="rId9" imgW="444307" imgH="203112" progId="Equation.3">
                    <p:embed/>
                  </p:oleObj>
                </mc:Choice>
                <mc:Fallback>
                  <p:oleObj name="公式" r:id="rId9" imgW="444307"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 y="2069"/>
                          <a:ext cx="694"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4" name="Group 72"/>
          <p:cNvGrpSpPr>
            <a:grpSpLocks/>
          </p:cNvGrpSpPr>
          <p:nvPr/>
        </p:nvGrpSpPr>
        <p:grpSpPr bwMode="auto">
          <a:xfrm>
            <a:off x="2915816" y="980728"/>
            <a:ext cx="4997450" cy="620713"/>
            <a:chOff x="1791" y="754"/>
            <a:chExt cx="3148" cy="391"/>
          </a:xfrm>
        </p:grpSpPr>
        <p:graphicFrame>
          <p:nvGraphicFramePr>
            <p:cNvPr id="68628" name="Object 51"/>
            <p:cNvGraphicFramePr>
              <a:graphicFrameLocks noChangeAspect="1"/>
            </p:cNvGraphicFramePr>
            <p:nvPr/>
          </p:nvGraphicFramePr>
          <p:xfrm>
            <a:off x="1791" y="754"/>
            <a:ext cx="338" cy="385"/>
          </p:xfrm>
          <a:graphic>
            <a:graphicData uri="http://schemas.openxmlformats.org/presentationml/2006/ole">
              <mc:AlternateContent xmlns:mc="http://schemas.openxmlformats.org/markup-compatibility/2006">
                <mc:Choice xmlns:v="urn:schemas-microsoft-com:vml" Requires="v">
                  <p:oleObj spid="_x0000_s89118" name="公式" r:id="rId11" imgW="177569" imgH="202936" progId="Equation.3">
                    <p:embed/>
                  </p:oleObj>
                </mc:Choice>
                <mc:Fallback>
                  <p:oleObj name="公式" r:id="rId11" imgW="177569" imgH="20293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1" y="754"/>
                          <a:ext cx="338" cy="38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9" name="Object 52"/>
            <p:cNvGraphicFramePr>
              <a:graphicFrameLocks noChangeAspect="1"/>
            </p:cNvGraphicFramePr>
            <p:nvPr/>
          </p:nvGraphicFramePr>
          <p:xfrm>
            <a:off x="4379" y="760"/>
            <a:ext cx="560" cy="385"/>
          </p:xfrm>
          <a:graphic>
            <a:graphicData uri="http://schemas.openxmlformats.org/presentationml/2006/ole">
              <mc:AlternateContent xmlns:mc="http://schemas.openxmlformats.org/markup-compatibility/2006">
                <mc:Choice xmlns:v="urn:schemas-microsoft-com:vml" Requires="v">
                  <p:oleObj spid="_x0000_s89119" name="公式" r:id="rId13" imgW="368140" imgH="253890" progId="Equation.3">
                    <p:embed/>
                  </p:oleObj>
                </mc:Choice>
                <mc:Fallback>
                  <p:oleObj name="公式" r:id="rId13" imgW="368140" imgH="25389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9" y="760"/>
                          <a:ext cx="560" cy="38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0" name="Object 53"/>
            <p:cNvGraphicFramePr>
              <a:graphicFrameLocks noChangeAspect="1"/>
            </p:cNvGraphicFramePr>
            <p:nvPr/>
          </p:nvGraphicFramePr>
          <p:xfrm>
            <a:off x="3560" y="754"/>
            <a:ext cx="363" cy="386"/>
          </p:xfrm>
          <a:graphic>
            <a:graphicData uri="http://schemas.openxmlformats.org/presentationml/2006/ole">
              <mc:AlternateContent xmlns:mc="http://schemas.openxmlformats.org/markup-compatibility/2006">
                <mc:Choice xmlns:v="urn:schemas-microsoft-com:vml" Requires="v">
                  <p:oleObj spid="_x0000_s89120" name="公式" r:id="rId15" imgW="190417" imgH="203112" progId="Equation.3">
                    <p:embed/>
                  </p:oleObj>
                </mc:Choice>
                <mc:Fallback>
                  <p:oleObj name="公式" r:id="rId15" imgW="190417" imgH="20311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0" y="754"/>
                          <a:ext cx="363" cy="386"/>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1" name="Object 54"/>
            <p:cNvGraphicFramePr>
              <a:graphicFrameLocks noChangeAspect="1"/>
            </p:cNvGraphicFramePr>
            <p:nvPr/>
          </p:nvGraphicFramePr>
          <p:xfrm>
            <a:off x="2608" y="754"/>
            <a:ext cx="388" cy="387"/>
          </p:xfrm>
          <a:graphic>
            <a:graphicData uri="http://schemas.openxmlformats.org/presentationml/2006/ole">
              <mc:AlternateContent xmlns:mc="http://schemas.openxmlformats.org/markup-compatibility/2006">
                <mc:Choice xmlns:v="urn:schemas-microsoft-com:vml" Requires="v">
                  <p:oleObj spid="_x0000_s89121" name="公式" r:id="rId17" imgW="190417" imgH="190417" progId="Equation.3">
                    <p:embed/>
                  </p:oleObj>
                </mc:Choice>
                <mc:Fallback>
                  <p:oleObj name="公式" r:id="rId17" imgW="190417" imgH="19041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08" y="754"/>
                          <a:ext cx="388" cy="387"/>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615" name="Line 55"/>
          <p:cNvSpPr>
            <a:spLocks noChangeShapeType="1"/>
          </p:cNvSpPr>
          <p:nvPr/>
        </p:nvSpPr>
        <p:spPr bwMode="auto">
          <a:xfrm>
            <a:off x="5292303" y="980728"/>
            <a:ext cx="0" cy="540067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6" name="Line 56"/>
          <p:cNvSpPr>
            <a:spLocks noChangeShapeType="1"/>
          </p:cNvSpPr>
          <p:nvPr/>
        </p:nvSpPr>
        <p:spPr bwMode="auto">
          <a:xfrm>
            <a:off x="2484016" y="980728"/>
            <a:ext cx="0" cy="540067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7" name="Line 57"/>
          <p:cNvSpPr>
            <a:spLocks noChangeShapeType="1"/>
          </p:cNvSpPr>
          <p:nvPr/>
        </p:nvSpPr>
        <p:spPr bwMode="auto">
          <a:xfrm>
            <a:off x="1188616" y="1699866"/>
            <a:ext cx="72009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1625" name="Group 73"/>
          <p:cNvGrpSpPr>
            <a:grpSpLocks/>
          </p:cNvGrpSpPr>
          <p:nvPr/>
        </p:nvGrpSpPr>
        <p:grpSpPr bwMode="auto">
          <a:xfrm>
            <a:off x="3707978" y="1917353"/>
            <a:ext cx="288925" cy="3743325"/>
            <a:chOff x="2290" y="1344"/>
            <a:chExt cx="182" cy="2358"/>
          </a:xfrm>
        </p:grpSpPr>
        <p:sp>
          <p:nvSpPr>
            <p:cNvPr id="68624" name="Line 58"/>
            <p:cNvSpPr>
              <a:spLocks noChangeShapeType="1"/>
            </p:cNvSpPr>
            <p:nvPr/>
          </p:nvSpPr>
          <p:spPr bwMode="auto">
            <a:xfrm flipH="1">
              <a:off x="2290" y="2840"/>
              <a:ext cx="182" cy="862"/>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5" name="Line 59"/>
            <p:cNvSpPr>
              <a:spLocks noChangeShapeType="1"/>
            </p:cNvSpPr>
            <p:nvPr/>
          </p:nvSpPr>
          <p:spPr bwMode="auto">
            <a:xfrm flipH="1">
              <a:off x="2290" y="1344"/>
              <a:ext cx="182" cy="952"/>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6" name="Line 60"/>
            <p:cNvSpPr>
              <a:spLocks noChangeShapeType="1"/>
            </p:cNvSpPr>
            <p:nvPr/>
          </p:nvSpPr>
          <p:spPr bwMode="auto">
            <a:xfrm>
              <a:off x="2290" y="2296"/>
              <a:ext cx="182" cy="544"/>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7" name="Line 61"/>
            <p:cNvSpPr>
              <a:spLocks noChangeShapeType="1"/>
            </p:cNvSpPr>
            <p:nvPr/>
          </p:nvSpPr>
          <p:spPr bwMode="auto">
            <a:xfrm flipH="1">
              <a:off x="2290" y="1344"/>
              <a:ext cx="182" cy="235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1626" name="Group 74"/>
          <p:cNvGrpSpPr>
            <a:grpSpLocks/>
          </p:cNvGrpSpPr>
          <p:nvPr/>
        </p:nvGrpSpPr>
        <p:grpSpPr bwMode="auto">
          <a:xfrm>
            <a:off x="6013028" y="2492028"/>
            <a:ext cx="863600" cy="2233613"/>
            <a:chOff x="3742" y="1706"/>
            <a:chExt cx="544" cy="1407"/>
          </a:xfrm>
        </p:grpSpPr>
        <p:sp>
          <p:nvSpPr>
            <p:cNvPr id="68620" name="Line 64"/>
            <p:cNvSpPr>
              <a:spLocks noChangeShapeType="1"/>
            </p:cNvSpPr>
            <p:nvPr/>
          </p:nvSpPr>
          <p:spPr bwMode="auto">
            <a:xfrm flipH="1">
              <a:off x="3833" y="1842"/>
              <a:ext cx="453" cy="636"/>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1" name="Line 65"/>
            <p:cNvSpPr>
              <a:spLocks noChangeShapeType="1"/>
            </p:cNvSpPr>
            <p:nvPr/>
          </p:nvSpPr>
          <p:spPr bwMode="auto">
            <a:xfrm flipH="1">
              <a:off x="3742" y="1706"/>
              <a:ext cx="544" cy="772"/>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2" name="Line 66"/>
            <p:cNvSpPr>
              <a:spLocks noChangeShapeType="1"/>
            </p:cNvSpPr>
            <p:nvPr/>
          </p:nvSpPr>
          <p:spPr bwMode="auto">
            <a:xfrm>
              <a:off x="3833" y="2478"/>
              <a:ext cx="453" cy="498"/>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3" name="Line 67"/>
            <p:cNvSpPr>
              <a:spLocks noChangeShapeType="1"/>
            </p:cNvSpPr>
            <p:nvPr/>
          </p:nvSpPr>
          <p:spPr bwMode="auto">
            <a:xfrm>
              <a:off x="3742" y="2478"/>
              <a:ext cx="544" cy="635"/>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 name="Line 65"/>
          <p:cNvSpPr>
            <a:spLocks noChangeShapeType="1"/>
          </p:cNvSpPr>
          <p:nvPr/>
        </p:nvSpPr>
        <p:spPr bwMode="auto">
          <a:xfrm flipH="1">
            <a:off x="5873776" y="2281101"/>
            <a:ext cx="1009996" cy="1433303"/>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67"/>
          <p:cNvSpPr>
            <a:spLocks noChangeShapeType="1"/>
          </p:cNvSpPr>
          <p:nvPr/>
        </p:nvSpPr>
        <p:spPr bwMode="auto">
          <a:xfrm>
            <a:off x="5879230" y="3715990"/>
            <a:ext cx="1018830" cy="1189260"/>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4274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51624"/>
                                        </p:tgtEl>
                                        <p:attrNameLst>
                                          <p:attrName>style.visibility</p:attrName>
                                        </p:attrNameLst>
                                      </p:cBhvr>
                                      <p:to>
                                        <p:strVal val="visible"/>
                                      </p:to>
                                    </p:set>
                                    <p:anim calcmode="lin" valueType="num">
                                      <p:cBhvr additive="base">
                                        <p:cTn id="7" dur="500" fill="hold"/>
                                        <p:tgtEl>
                                          <p:spTgt spid="151624"/>
                                        </p:tgtEl>
                                        <p:attrNameLst>
                                          <p:attrName>ppt_x</p:attrName>
                                        </p:attrNameLst>
                                      </p:cBhvr>
                                      <p:tavLst>
                                        <p:tav tm="0">
                                          <p:val>
                                            <p:strVal val="#ppt_x"/>
                                          </p:val>
                                        </p:tav>
                                        <p:tav tm="100000">
                                          <p:val>
                                            <p:strVal val="#ppt_x"/>
                                          </p:val>
                                        </p:tav>
                                      </p:tavLst>
                                    </p:anim>
                                    <p:anim calcmode="lin" valueType="num">
                                      <p:cBhvr additive="base">
                                        <p:cTn id="8" dur="500" fill="hold"/>
                                        <p:tgtEl>
                                          <p:spTgt spid="1516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51620"/>
                                        </p:tgtEl>
                                        <p:attrNameLst>
                                          <p:attrName>style.visibility</p:attrName>
                                        </p:attrNameLst>
                                      </p:cBhvr>
                                      <p:to>
                                        <p:strVal val="visible"/>
                                      </p:to>
                                    </p:set>
                                    <p:animEffect transition="in" filter="wipe(left)">
                                      <p:cBhvr>
                                        <p:cTn id="13" dur="500"/>
                                        <p:tgtEl>
                                          <p:spTgt spid="1516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51621"/>
                                        </p:tgtEl>
                                        <p:attrNameLst>
                                          <p:attrName>style.visibility</p:attrName>
                                        </p:attrNameLst>
                                      </p:cBhvr>
                                      <p:to>
                                        <p:strVal val="visible"/>
                                      </p:to>
                                    </p:set>
                                    <p:animEffect transition="in" filter="wipe(left)">
                                      <p:cBhvr>
                                        <p:cTn id="18" dur="500"/>
                                        <p:tgtEl>
                                          <p:spTgt spid="1516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51622"/>
                                        </p:tgtEl>
                                        <p:attrNameLst>
                                          <p:attrName>style.visibility</p:attrName>
                                        </p:attrNameLst>
                                      </p:cBhvr>
                                      <p:to>
                                        <p:strVal val="visible"/>
                                      </p:to>
                                    </p:set>
                                    <p:animEffect transition="in" filter="wipe(left)">
                                      <p:cBhvr>
                                        <p:cTn id="23" dur="500"/>
                                        <p:tgtEl>
                                          <p:spTgt spid="1516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51623"/>
                                        </p:tgtEl>
                                        <p:attrNameLst>
                                          <p:attrName>style.visibility</p:attrName>
                                        </p:attrNameLst>
                                      </p:cBhvr>
                                      <p:to>
                                        <p:strVal val="visible"/>
                                      </p:to>
                                    </p:set>
                                    <p:animEffect transition="in" filter="wipe(left)">
                                      <p:cBhvr>
                                        <p:cTn id="28" dur="500"/>
                                        <p:tgtEl>
                                          <p:spTgt spid="1516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51625"/>
                                        </p:tgtEl>
                                        <p:attrNameLst>
                                          <p:attrName>style.visibility</p:attrName>
                                        </p:attrNameLst>
                                      </p:cBhvr>
                                      <p:to>
                                        <p:strVal val="visible"/>
                                      </p:to>
                                    </p:set>
                                    <p:animEffect transition="in" filter="wipe(up)">
                                      <p:cBhvr>
                                        <p:cTn id="33" dur="500"/>
                                        <p:tgtEl>
                                          <p:spTgt spid="15162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51626"/>
                                        </p:tgtEl>
                                        <p:attrNameLst>
                                          <p:attrName>style.visibility</p:attrName>
                                        </p:attrNameLst>
                                      </p:cBhvr>
                                      <p:to>
                                        <p:strVal val="visible"/>
                                      </p:to>
                                    </p:set>
                                    <p:animEffect transition="in" filter="wipe(up)">
                                      <p:cBhvr>
                                        <p:cTn id="38" dur="500"/>
                                        <p:tgtEl>
                                          <p:spTgt spid="151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611188" y="1341438"/>
            <a:ext cx="8532812" cy="822325"/>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5-9</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证明：一个支壳层全部填满的原子必定具有</a:t>
            </a:r>
            <a:r>
              <a:rPr kumimoji="1" lang="en-US" altLang="zh-CN" sz="2400" b="1" baseline="30000">
                <a:solidFill>
                  <a:schemeClr val="hlink"/>
                </a:solidFill>
                <a:latin typeface="Times New Roman" panose="02020603050405020304" pitchFamily="18" charset="0"/>
                <a:ea typeface="楷体_GB2312" pitchFamily="49" charset="-122"/>
              </a:rPr>
              <a:t>1</a:t>
            </a:r>
            <a:r>
              <a:rPr kumimoji="1" lang="en-US" altLang="zh-CN" sz="2400" b="1">
                <a:solidFill>
                  <a:schemeClr val="hlink"/>
                </a:solidFill>
                <a:latin typeface="Times New Roman" panose="02020603050405020304" pitchFamily="18" charset="0"/>
                <a:ea typeface="楷体_GB2312" pitchFamily="49" charset="-122"/>
              </a:rPr>
              <a:t>S</a:t>
            </a:r>
            <a:r>
              <a:rPr kumimoji="1" lang="en-US" altLang="zh-CN" sz="2400" b="1" baseline="-25000">
                <a:solidFill>
                  <a:schemeClr val="hlink"/>
                </a:solidFill>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的基态。 </a:t>
            </a:r>
          </a:p>
          <a:p>
            <a:pPr eaLnBrk="1" hangingPunct="1"/>
            <a:r>
              <a:rPr kumimoji="1" lang="zh-CN" altLang="en-US" sz="2400" b="1">
                <a:latin typeface="Times New Roman" panose="02020603050405020304" pitchFamily="18" charset="0"/>
                <a:ea typeface="楷体_GB2312" pitchFamily="49" charset="-122"/>
              </a:rPr>
              <a:t>证明</a:t>
            </a:r>
            <a:r>
              <a:rPr kumimoji="1" lang="en-US" altLang="zh-CN" sz="2400" b="1">
                <a:latin typeface="Times New Roman" panose="02020603050405020304" pitchFamily="18" charset="0"/>
                <a:ea typeface="楷体_GB2312" pitchFamily="49" charset="-122"/>
              </a:rPr>
              <a:t>: </a:t>
            </a:r>
            <a:endParaRPr kumimoji="1" lang="en-US" altLang="zh-CN" sz="2400" b="1" baseline="30000">
              <a:solidFill>
                <a:srgbClr val="CC0000"/>
              </a:solidFill>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2" name="文本框 1"/>
              <p:cNvSpPr txBox="1"/>
              <p:nvPr/>
            </p:nvSpPr>
            <p:spPr>
              <a:xfrm>
                <a:off x="1547664" y="2852936"/>
                <a:ext cx="3852208" cy="830997"/>
              </a:xfrm>
              <a:prstGeom prst="rect">
                <a:avLst/>
              </a:prstGeom>
              <a:noFill/>
            </p:spPr>
            <p:txBody>
              <a:bodyPr wrap="none" rtlCol="0">
                <a:spAutoFit/>
              </a:bodyPr>
              <a:lstStyle/>
              <a:p>
                <a:r>
                  <a:rPr lang="zh-CN" altLang="en-US" sz="2400" dirty="0" smtClean="0"/>
                  <a:t>方格法</a:t>
                </a:r>
                <a:endParaRPr lang="en-US" altLang="zh-CN" sz="240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Σ</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𝑙</m:t>
                          </m:r>
                        </m:sub>
                      </m:sSub>
                      <m:r>
                        <a:rPr lang="en-US" altLang="zh-CN" sz="2400" b="0" i="1" smtClean="0">
                          <a:latin typeface="Cambria Math" panose="02040503050406030204" pitchFamily="18" charset="0"/>
                        </a:rPr>
                        <m:t>=0, </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Σ</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𝑠</m:t>
                          </m:r>
                        </m:sub>
                      </m:sSub>
                      <m:r>
                        <a:rPr lang="en-US" altLang="zh-CN" sz="2400" b="0" i="1" smtClean="0">
                          <a:latin typeface="Cambria Math" panose="02040503050406030204" pitchFamily="18" charset="0"/>
                        </a:rPr>
                        <m:t>=0</m:t>
                      </m:r>
                    </m:oMath>
                  </m:oMathPara>
                </a14:m>
                <a:endParaRPr lang="en-US" altLang="zh-CN" sz="2400" b="0"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1547664" y="2852936"/>
                <a:ext cx="3852208" cy="830997"/>
              </a:xfrm>
              <a:prstGeom prst="rect">
                <a:avLst/>
              </a:prstGeom>
              <a:blipFill rotWithShape="0">
                <a:blip r:embed="rId2"/>
                <a:stretch>
                  <a:fillRect l="-2532" t="-7353" b="-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23040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5" name="Object 5"/>
          <p:cNvGraphicFramePr>
            <a:graphicFrameLocks noGrp="1" noChangeAspect="1"/>
          </p:cNvGraphicFramePr>
          <p:nvPr>
            <p:ph/>
          </p:nvPr>
        </p:nvGraphicFramePr>
        <p:xfrm>
          <a:off x="1406525" y="2276475"/>
          <a:ext cx="6762750" cy="1352550"/>
        </p:xfrm>
        <a:graphic>
          <a:graphicData uri="http://schemas.openxmlformats.org/presentationml/2006/ole">
            <mc:AlternateContent xmlns:mc="http://schemas.openxmlformats.org/markup-compatibility/2006">
              <mc:Choice xmlns:v="urn:schemas-microsoft-com:vml" Requires="v">
                <p:oleObj spid="_x0000_s90120" name="公式" r:id="rId3" imgW="2540000" imgH="508000" progId="Equation.3">
                  <p:embed/>
                </p:oleObj>
              </mc:Choice>
              <mc:Fallback>
                <p:oleObj name="公式" r:id="rId3" imgW="2540000" imgH="5080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525" y="2276475"/>
                        <a:ext cx="6762750" cy="135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59" name="Rectangle 4"/>
          <p:cNvSpPr>
            <a:spLocks noChangeArrowheads="1"/>
          </p:cNvSpPr>
          <p:nvPr/>
        </p:nvSpPr>
        <p:spPr bwMode="auto">
          <a:xfrm>
            <a:off x="611188" y="1268413"/>
            <a:ext cx="8532812" cy="1552575"/>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5-10</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依照</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耦合法则，（</a:t>
            </a:r>
            <a:r>
              <a:rPr kumimoji="1" lang="en-US" altLang="zh-CN" sz="2400" b="1">
                <a:latin typeface="Times New Roman" panose="02020603050405020304" pitchFamily="18" charset="0"/>
                <a:ea typeface="楷体_GB2312" pitchFamily="49" charset="-122"/>
              </a:rPr>
              <a:t>nd</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组态可能形成哪几种原子态？能量最低的是哪个态？并依此确定钛（</a:t>
            </a:r>
            <a:r>
              <a:rPr kumimoji="1" lang="en-US" altLang="zh-CN" sz="2400" b="1" baseline="-25000">
                <a:solidFill>
                  <a:schemeClr val="hlink"/>
                </a:solidFill>
                <a:latin typeface="Times New Roman" panose="02020603050405020304" pitchFamily="18" charset="0"/>
                <a:ea typeface="楷体_GB2312" pitchFamily="49" charset="-122"/>
              </a:rPr>
              <a:t>22</a:t>
            </a:r>
            <a:r>
              <a:rPr kumimoji="1" lang="en-US" altLang="zh-CN" sz="2400" b="1">
                <a:solidFill>
                  <a:schemeClr val="hlink"/>
                </a:solidFill>
                <a:latin typeface="Times New Roman" panose="02020603050405020304" pitchFamily="18" charset="0"/>
                <a:ea typeface="楷体_GB2312" pitchFamily="49" charset="-122"/>
              </a:rPr>
              <a:t>Ti</a:t>
            </a:r>
            <a:r>
              <a:rPr kumimoji="1" lang="zh-CN" altLang="en-US" sz="2400" b="1">
                <a:latin typeface="Times New Roman" panose="02020603050405020304" pitchFamily="18" charset="0"/>
                <a:ea typeface="楷体_GB2312" pitchFamily="49" charset="-122"/>
              </a:rPr>
              <a:t>）原子的基态。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pSp>
        <p:nvGrpSpPr>
          <p:cNvPr id="148494" name="Group 14"/>
          <p:cNvGrpSpPr>
            <a:grpSpLocks/>
          </p:cNvGrpSpPr>
          <p:nvPr/>
        </p:nvGrpSpPr>
        <p:grpSpPr bwMode="auto">
          <a:xfrm>
            <a:off x="2627313" y="2133600"/>
            <a:ext cx="5262562" cy="1543050"/>
            <a:chOff x="1655" y="1344"/>
            <a:chExt cx="3315" cy="972"/>
          </a:xfrm>
        </p:grpSpPr>
        <p:sp>
          <p:nvSpPr>
            <p:cNvPr id="70664" name="Rectangle 9"/>
            <p:cNvSpPr>
              <a:spLocks noChangeArrowheads="1"/>
            </p:cNvSpPr>
            <p:nvPr/>
          </p:nvSpPr>
          <p:spPr bwMode="auto">
            <a:xfrm>
              <a:off x="2064" y="1344"/>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800" b="1">
                  <a:solidFill>
                    <a:schemeClr val="hlink"/>
                  </a:solidFill>
                </a:rPr>
                <a:t>×</a:t>
              </a:r>
            </a:p>
          </p:txBody>
        </p:sp>
        <p:sp>
          <p:nvSpPr>
            <p:cNvPr id="70665" name="Rectangle 10"/>
            <p:cNvSpPr>
              <a:spLocks noChangeArrowheads="1"/>
            </p:cNvSpPr>
            <p:nvPr/>
          </p:nvSpPr>
          <p:spPr bwMode="auto">
            <a:xfrm>
              <a:off x="4468" y="1797"/>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800" b="1">
                  <a:solidFill>
                    <a:schemeClr val="hlink"/>
                  </a:solidFill>
                </a:rPr>
                <a:t>×</a:t>
              </a:r>
            </a:p>
          </p:txBody>
        </p:sp>
        <p:sp>
          <p:nvSpPr>
            <p:cNvPr id="70666" name="Rectangle 11"/>
            <p:cNvSpPr>
              <a:spLocks noChangeArrowheads="1"/>
            </p:cNvSpPr>
            <p:nvPr/>
          </p:nvSpPr>
          <p:spPr bwMode="auto">
            <a:xfrm>
              <a:off x="1655" y="1797"/>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800" b="1">
                  <a:solidFill>
                    <a:schemeClr val="hlink"/>
                  </a:solidFill>
                </a:rPr>
                <a:t>×</a:t>
              </a:r>
            </a:p>
          </p:txBody>
        </p:sp>
        <p:sp>
          <p:nvSpPr>
            <p:cNvPr id="70667" name="Rectangle 12"/>
            <p:cNvSpPr>
              <a:spLocks noChangeArrowheads="1"/>
            </p:cNvSpPr>
            <p:nvPr/>
          </p:nvSpPr>
          <p:spPr bwMode="auto">
            <a:xfrm>
              <a:off x="2925" y="1797"/>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800" b="1">
                  <a:solidFill>
                    <a:schemeClr val="hlink"/>
                  </a:solidFill>
                </a:rPr>
                <a:t>×</a:t>
              </a:r>
            </a:p>
          </p:txBody>
        </p:sp>
        <p:sp>
          <p:nvSpPr>
            <p:cNvPr id="70668" name="Rectangle 13"/>
            <p:cNvSpPr>
              <a:spLocks noChangeArrowheads="1"/>
            </p:cNvSpPr>
            <p:nvPr/>
          </p:nvSpPr>
          <p:spPr bwMode="auto">
            <a:xfrm>
              <a:off x="2971" y="1344"/>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800" b="1">
                  <a:solidFill>
                    <a:schemeClr val="hlink"/>
                  </a:solidFill>
                </a:rPr>
                <a:t>×</a:t>
              </a:r>
            </a:p>
          </p:txBody>
        </p:sp>
      </p:grpSp>
      <p:grpSp>
        <p:nvGrpSpPr>
          <p:cNvPr id="148503" name="Group 23"/>
          <p:cNvGrpSpPr>
            <a:grpSpLocks/>
          </p:cNvGrpSpPr>
          <p:nvPr/>
        </p:nvGrpSpPr>
        <p:grpSpPr bwMode="auto">
          <a:xfrm>
            <a:off x="1042988" y="4076700"/>
            <a:ext cx="7208837" cy="792163"/>
            <a:chOff x="657" y="2568"/>
            <a:chExt cx="4541" cy="499"/>
          </a:xfrm>
        </p:grpSpPr>
        <p:graphicFrame>
          <p:nvGraphicFramePr>
            <p:cNvPr id="70662" name="Object 20"/>
            <p:cNvGraphicFramePr>
              <a:graphicFrameLocks noChangeAspect="1"/>
            </p:cNvGraphicFramePr>
            <p:nvPr/>
          </p:nvGraphicFramePr>
          <p:xfrm>
            <a:off x="657" y="2614"/>
            <a:ext cx="4541" cy="415"/>
          </p:xfrm>
          <a:graphic>
            <a:graphicData uri="http://schemas.openxmlformats.org/presentationml/2006/ole">
              <mc:AlternateContent xmlns:mc="http://schemas.openxmlformats.org/markup-compatibility/2006">
                <mc:Choice xmlns:v="urn:schemas-microsoft-com:vml" Requires="v">
                  <p:oleObj spid="_x0000_s90121" name="公式" r:id="rId5" imgW="2263184" imgH="220914" progId="Equation.3">
                    <p:embed/>
                  </p:oleObj>
                </mc:Choice>
                <mc:Fallback>
                  <p:oleObj name="公式" r:id="rId5" imgW="2263184" imgH="220914" progId="Equation.3">
                    <p:embed/>
                    <p:pic>
                      <p:nvPicPr>
                        <p:cNvPr id="0" name=""/>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657" y="2614"/>
                          <a:ext cx="4541"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3" name="Rectangle 22"/>
            <p:cNvSpPr>
              <a:spLocks noChangeArrowheads="1"/>
            </p:cNvSpPr>
            <p:nvPr/>
          </p:nvSpPr>
          <p:spPr bwMode="auto">
            <a:xfrm>
              <a:off x="4740" y="2568"/>
              <a:ext cx="454" cy="499"/>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982196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wipe(left)">
                                      <p:cBhvr>
                                        <p:cTn id="7" dur="500"/>
                                        <p:tgtEl>
                                          <p:spTgt spid="148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8494"/>
                                        </p:tgtEl>
                                        <p:attrNameLst>
                                          <p:attrName>style.visibility</p:attrName>
                                        </p:attrNameLst>
                                      </p:cBhvr>
                                      <p:to>
                                        <p:strVal val="visible"/>
                                      </p:to>
                                    </p:set>
                                    <p:animEffect transition="in" filter="strips(downRight)">
                                      <p:cBhvr>
                                        <p:cTn id="12" dur="1000"/>
                                        <p:tgtEl>
                                          <p:spTgt spid="148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8503"/>
                                        </p:tgtEl>
                                        <p:attrNameLst>
                                          <p:attrName>style.visibility</p:attrName>
                                        </p:attrNameLst>
                                      </p:cBhvr>
                                      <p:to>
                                        <p:strVal val="visible"/>
                                      </p:to>
                                    </p:set>
                                    <p:animEffect transition="in" filter="wipe(left)">
                                      <p:cBhvr>
                                        <p:cTn id="17" dur="500"/>
                                        <p:tgtEl>
                                          <p:spTgt spid="148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611188" y="908720"/>
            <a:ext cx="8532812" cy="1552575"/>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5-11</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一束基态的氦（</a:t>
            </a:r>
            <a:r>
              <a:rPr kumimoji="1" lang="en-US" altLang="zh-CN" sz="2400" b="1" baseline="-25000">
                <a:solidFill>
                  <a:schemeClr val="hlink"/>
                </a:solidFill>
                <a:latin typeface="Times New Roman" panose="02020603050405020304" pitchFamily="18" charset="0"/>
                <a:ea typeface="楷体_GB2312" pitchFamily="49" charset="-122"/>
              </a:rPr>
              <a:t>2</a:t>
            </a:r>
            <a:r>
              <a:rPr kumimoji="1" lang="en-US" altLang="zh-CN" sz="2400" b="1">
                <a:solidFill>
                  <a:schemeClr val="hlink"/>
                </a:solidFill>
                <a:latin typeface="Times New Roman" panose="02020603050405020304" pitchFamily="18" charset="0"/>
                <a:ea typeface="楷体_GB2312" pitchFamily="49" charset="-122"/>
              </a:rPr>
              <a:t>He</a:t>
            </a:r>
            <a:r>
              <a:rPr kumimoji="1" lang="zh-CN" altLang="en-US" sz="2400" b="1">
                <a:latin typeface="Times New Roman" panose="02020603050405020304" pitchFamily="18" charset="0"/>
                <a:ea typeface="楷体_GB2312" pitchFamily="49" charset="-122"/>
              </a:rPr>
              <a:t>）原子通过非均匀磁场后，在屏上可以接受到几束？在相同的条件下，对硼（</a:t>
            </a:r>
            <a:r>
              <a:rPr kumimoji="1" lang="en-US" altLang="zh-CN" sz="2400" b="1" baseline="-25000">
                <a:solidFill>
                  <a:schemeClr val="hlink"/>
                </a:solidFill>
                <a:latin typeface="Times New Roman" panose="02020603050405020304" pitchFamily="18" charset="0"/>
                <a:ea typeface="楷体_GB2312" pitchFamily="49" charset="-122"/>
              </a:rPr>
              <a:t>5</a:t>
            </a:r>
            <a:r>
              <a:rPr kumimoji="1" lang="en-US" altLang="zh-CN" sz="2400" b="1">
                <a:solidFill>
                  <a:schemeClr val="hlink"/>
                </a:solidFill>
                <a:latin typeface="Times New Roman" panose="02020603050405020304" pitchFamily="18" charset="0"/>
                <a:ea typeface="楷体_GB2312" pitchFamily="49" charset="-122"/>
              </a:rPr>
              <a:t>B</a:t>
            </a:r>
            <a:r>
              <a:rPr kumimoji="1" lang="zh-CN" altLang="en-US" sz="2400" b="1">
                <a:latin typeface="Times New Roman" panose="02020603050405020304" pitchFamily="18" charset="0"/>
                <a:ea typeface="楷体_GB2312" pitchFamily="49" charset="-122"/>
              </a:rPr>
              <a:t>）原子可接受到几条？为什么？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pSp>
        <p:nvGrpSpPr>
          <p:cNvPr id="149519" name="Group 15"/>
          <p:cNvGrpSpPr>
            <a:grpSpLocks/>
          </p:cNvGrpSpPr>
          <p:nvPr/>
        </p:nvGrpSpPr>
        <p:grpSpPr bwMode="auto">
          <a:xfrm>
            <a:off x="690563" y="1989807"/>
            <a:ext cx="8453437" cy="1749425"/>
            <a:chOff x="240" y="432"/>
            <a:chExt cx="5232" cy="1102"/>
          </a:xfrm>
        </p:grpSpPr>
        <p:sp>
          <p:nvSpPr>
            <p:cNvPr id="71688" name="Rectangle 16"/>
            <p:cNvSpPr>
              <a:spLocks noChangeArrowheads="1"/>
            </p:cNvSpPr>
            <p:nvPr/>
          </p:nvSpPr>
          <p:spPr bwMode="auto">
            <a:xfrm>
              <a:off x="528" y="432"/>
              <a:ext cx="3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0000"/>
                </a:lnSpc>
                <a:spcBef>
                  <a:spcPct val="50000"/>
                </a:spcBef>
              </a:pPr>
              <a:r>
                <a:rPr kumimoji="1" lang="zh-CN" altLang="en-US" sz="2400" b="1">
                  <a:solidFill>
                    <a:srgbClr val="3333FF"/>
                  </a:solidFill>
                  <a:latin typeface="Times New Roman" panose="02020603050405020304" pitchFamily="18" charset="0"/>
                  <a:ea typeface="楷体_GB2312" pitchFamily="49" charset="-122"/>
                </a:rPr>
                <a:t>氦</a:t>
              </a:r>
              <a:r>
                <a:rPr lang="zh-CN" altLang="en-US" sz="2400" b="1">
                  <a:solidFill>
                    <a:srgbClr val="3333FF"/>
                  </a:solidFill>
                  <a:latin typeface="Times New Roman" panose="02020603050405020304" pitchFamily="18" charset="0"/>
                  <a:ea typeface="楷体_GB2312" pitchFamily="49" charset="-122"/>
                </a:rPr>
                <a:t>原子基态</a:t>
              </a:r>
              <a:r>
                <a:rPr lang="zh-CN" altLang="en-US" sz="2400" b="1">
                  <a:solidFill>
                    <a:schemeClr val="folHlink"/>
                  </a:solidFill>
                  <a:latin typeface="Times New Roman" panose="02020603050405020304" pitchFamily="18" charset="0"/>
                  <a:ea typeface="楷体_GB2312" pitchFamily="49" charset="-122"/>
                </a:rPr>
                <a:t> </a:t>
              </a:r>
              <a:r>
                <a:rPr lang="en-US" altLang="zh-CN" sz="2400" b="1" baseline="-25000">
                  <a:solidFill>
                    <a:srgbClr val="FF3300"/>
                  </a:solidFill>
                  <a:latin typeface="Times New Roman" panose="02020603050405020304" pitchFamily="18" charset="0"/>
                  <a:ea typeface="楷体_GB2312" pitchFamily="49" charset="-122"/>
                </a:rPr>
                <a:t>2</a:t>
              </a:r>
              <a:r>
                <a:rPr lang="en-US" altLang="zh-CN" sz="2400" b="1">
                  <a:solidFill>
                    <a:srgbClr val="FF3300"/>
                  </a:solidFill>
                  <a:latin typeface="Times New Roman" panose="02020603050405020304" pitchFamily="18" charset="0"/>
                  <a:ea typeface="楷体_GB2312" pitchFamily="49" charset="-122"/>
                </a:rPr>
                <a:t>He :</a:t>
              </a:r>
              <a:r>
                <a:rPr lang="en-US" altLang="zh-CN" sz="2400" b="1">
                  <a:solidFill>
                    <a:srgbClr val="3333FF"/>
                  </a:solidFill>
                  <a:latin typeface="Times New Roman" panose="02020603050405020304" pitchFamily="18" charset="0"/>
                  <a:ea typeface="楷体_GB2312" pitchFamily="49" charset="-122"/>
                </a:rPr>
                <a:t>  </a:t>
              </a:r>
              <a:r>
                <a:rPr lang="en-US" altLang="zh-CN" sz="2400" b="1">
                  <a:solidFill>
                    <a:srgbClr val="CC0000"/>
                  </a:solidFill>
                  <a:latin typeface="Times New Roman" panose="02020603050405020304" pitchFamily="18" charset="0"/>
                  <a:ea typeface="楷体_GB2312" pitchFamily="49" charset="-122"/>
                </a:rPr>
                <a:t>1</a:t>
              </a:r>
              <a:r>
                <a:rPr lang="en-US" altLang="en-US" sz="2400" b="1">
                  <a:solidFill>
                    <a:srgbClr val="CC0000"/>
                  </a:solidFill>
                  <a:latin typeface="Times New Roman" panose="02020603050405020304" pitchFamily="18" charset="0"/>
                  <a:ea typeface="楷体_GB2312" pitchFamily="49" charset="-122"/>
                </a:rPr>
                <a:t>s </a:t>
              </a:r>
              <a:r>
                <a:rPr lang="en-US" altLang="en-US" sz="2400" b="1" baseline="30000">
                  <a:solidFill>
                    <a:srgbClr val="CC0000"/>
                  </a:solidFill>
                  <a:latin typeface="Times New Roman" panose="02020603050405020304" pitchFamily="18" charset="0"/>
                  <a:ea typeface="楷体_GB2312" pitchFamily="49" charset="-122"/>
                </a:rPr>
                <a:t>2</a:t>
              </a:r>
              <a:r>
                <a:rPr lang="en-US" altLang="en-US" sz="2400" b="1" i="1">
                  <a:solidFill>
                    <a:srgbClr val="FF0000"/>
                  </a:solidFill>
                  <a:latin typeface="Times New Roman" panose="02020603050405020304" pitchFamily="18" charset="0"/>
                  <a:ea typeface="楷体_GB2312" pitchFamily="49" charset="-122"/>
                </a:rPr>
                <a:t>     </a:t>
              </a:r>
              <a:endParaRPr lang="en-US" altLang="zh-CN" sz="2400" b="1">
                <a:solidFill>
                  <a:schemeClr val="folHlink"/>
                </a:solidFill>
                <a:latin typeface="Times New Roman" panose="02020603050405020304" pitchFamily="18" charset="0"/>
                <a:ea typeface="楷体_GB2312" pitchFamily="49" charset="-122"/>
              </a:endParaRPr>
            </a:p>
          </p:txBody>
        </p:sp>
        <p:graphicFrame>
          <p:nvGraphicFramePr>
            <p:cNvPr id="71689" name="Object 17"/>
            <p:cNvGraphicFramePr>
              <a:graphicFrameLocks noChangeAspect="1"/>
            </p:cNvGraphicFramePr>
            <p:nvPr/>
          </p:nvGraphicFramePr>
          <p:xfrm>
            <a:off x="570" y="816"/>
            <a:ext cx="4326" cy="343"/>
          </p:xfrm>
          <a:graphic>
            <a:graphicData uri="http://schemas.openxmlformats.org/presentationml/2006/ole">
              <mc:AlternateContent xmlns:mc="http://schemas.openxmlformats.org/markup-compatibility/2006">
                <mc:Choice xmlns:v="urn:schemas-microsoft-com:vml" Requires="v">
                  <p:oleObj spid="_x0000_s91144" name="Equation" r:id="rId3" imgW="2887935" imgH="236246" progId="Equation.3">
                    <p:embed/>
                  </p:oleObj>
                </mc:Choice>
                <mc:Fallback>
                  <p:oleObj name="Equation" r:id="rId3" imgW="2887935" imgH="236246" progId="Equation.3">
                    <p:embed/>
                    <p:pic>
                      <p:nvPicPr>
                        <p:cNvPr id="0" name=""/>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570" y="816"/>
                          <a:ext cx="4326"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0" name="Rectangle 18"/>
            <p:cNvSpPr>
              <a:spLocks noChangeArrowheads="1"/>
            </p:cNvSpPr>
            <p:nvPr/>
          </p:nvSpPr>
          <p:spPr bwMode="auto">
            <a:xfrm>
              <a:off x="240" y="1200"/>
              <a:ext cx="523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0000"/>
                </a:lnSpc>
                <a:spcBef>
                  <a:spcPct val="50000"/>
                </a:spcBef>
              </a:pPr>
              <a:r>
                <a:rPr lang="zh-CN" altLang="en-US" sz="2400" b="1">
                  <a:solidFill>
                    <a:schemeClr val="folHlink"/>
                  </a:solidFill>
                  <a:latin typeface="Times New Roman" panose="02020603050405020304" pitchFamily="18" charset="0"/>
                  <a:ea typeface="楷体_GB2312" pitchFamily="49" charset="-122"/>
                </a:rPr>
                <a:t>在</a:t>
              </a:r>
              <a:r>
                <a:rPr lang="en-US" altLang="zh-CN" sz="2400" b="1">
                  <a:solidFill>
                    <a:schemeClr val="folHlink"/>
                  </a:solidFill>
                  <a:latin typeface="Times New Roman" panose="02020603050405020304" pitchFamily="18" charset="0"/>
                  <a:ea typeface="楷体_GB2312" pitchFamily="49" charset="-122"/>
                </a:rPr>
                <a:t>S-G</a:t>
              </a:r>
              <a:r>
                <a:rPr lang="zh-CN" altLang="en-US" sz="2400" b="1">
                  <a:solidFill>
                    <a:schemeClr val="folHlink"/>
                  </a:solidFill>
                  <a:latin typeface="Times New Roman" panose="02020603050405020304" pitchFamily="18" charset="0"/>
                  <a:ea typeface="楷体_GB2312" pitchFamily="49" charset="-122"/>
                </a:rPr>
                <a:t>实验中，基态</a:t>
              </a:r>
              <a:r>
                <a:rPr kumimoji="1" lang="zh-CN" altLang="en-US" sz="2400" b="1">
                  <a:solidFill>
                    <a:schemeClr val="folHlink"/>
                  </a:solidFill>
                  <a:latin typeface="Times New Roman" panose="02020603050405020304" pitchFamily="18" charset="0"/>
                  <a:ea typeface="楷体_GB2312" pitchFamily="49" charset="-122"/>
                </a:rPr>
                <a:t>氦</a:t>
              </a:r>
              <a:r>
                <a:rPr lang="zh-CN" altLang="en-US" sz="2400" b="1">
                  <a:solidFill>
                    <a:schemeClr val="folHlink"/>
                  </a:solidFill>
                  <a:latin typeface="Times New Roman" panose="02020603050405020304" pitchFamily="18" charset="0"/>
                  <a:ea typeface="楷体_GB2312" pitchFamily="49" charset="-122"/>
                </a:rPr>
                <a:t>原子将</a:t>
              </a:r>
              <a:r>
                <a:rPr kumimoji="1" lang="zh-CN" altLang="en-US" sz="2400" b="1">
                  <a:solidFill>
                    <a:schemeClr val="folHlink"/>
                  </a:solidFill>
                  <a:latin typeface="Times New Roman" panose="02020603050405020304" pitchFamily="18" charset="0"/>
                  <a:ea typeface="楷体_GB2312" pitchFamily="49" charset="-122"/>
                </a:rPr>
                <a:t>形成 </a:t>
              </a:r>
              <a:r>
                <a:rPr kumimoji="1" lang="en-US" altLang="zh-CN" sz="2400" b="1">
                  <a:solidFill>
                    <a:schemeClr val="folHlink"/>
                  </a:solidFill>
                  <a:latin typeface="Times New Roman" panose="02020603050405020304" pitchFamily="18" charset="0"/>
                  <a:ea typeface="楷体_GB2312" pitchFamily="49" charset="-122"/>
                </a:rPr>
                <a:t>1 </a:t>
              </a:r>
              <a:r>
                <a:rPr kumimoji="1" lang="zh-CN" altLang="en-US" sz="2400" b="1">
                  <a:solidFill>
                    <a:schemeClr val="folHlink"/>
                  </a:solidFill>
                  <a:latin typeface="Times New Roman" panose="02020603050405020304" pitchFamily="18" charset="0"/>
                  <a:ea typeface="楷体_GB2312" pitchFamily="49" charset="-122"/>
                </a:rPr>
                <a:t>束原子射线束。</a:t>
              </a:r>
              <a:endParaRPr lang="zh-CN" altLang="en-US" sz="2400" b="1">
                <a:solidFill>
                  <a:schemeClr val="folHlink"/>
                </a:solidFill>
                <a:latin typeface="Times New Roman" panose="02020603050405020304" pitchFamily="18" charset="0"/>
                <a:ea typeface="楷体_GB2312" pitchFamily="49" charset="-122"/>
              </a:endParaRPr>
            </a:p>
          </p:txBody>
        </p:sp>
      </p:grpSp>
      <p:grpSp>
        <p:nvGrpSpPr>
          <p:cNvPr id="149523" name="Group 19"/>
          <p:cNvGrpSpPr>
            <a:grpSpLocks/>
          </p:cNvGrpSpPr>
          <p:nvPr/>
        </p:nvGrpSpPr>
        <p:grpSpPr bwMode="auto">
          <a:xfrm>
            <a:off x="838200" y="3717007"/>
            <a:ext cx="8305800" cy="2384425"/>
            <a:chOff x="240" y="2064"/>
            <a:chExt cx="5232" cy="1502"/>
          </a:xfrm>
        </p:grpSpPr>
        <p:sp>
          <p:nvSpPr>
            <p:cNvPr id="71685" name="Rectangle 20"/>
            <p:cNvSpPr>
              <a:spLocks noChangeArrowheads="1"/>
            </p:cNvSpPr>
            <p:nvPr/>
          </p:nvSpPr>
          <p:spPr bwMode="auto">
            <a:xfrm>
              <a:off x="432" y="2064"/>
              <a:ext cx="374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pPr>
              <a:r>
                <a:rPr lang="en-US" altLang="zh-CN" sz="2400" b="1">
                  <a:solidFill>
                    <a:srgbClr val="3333FF"/>
                  </a:solidFill>
                  <a:latin typeface="Times New Roman" panose="02020603050405020304" pitchFamily="18" charset="0"/>
                  <a:ea typeface="楷体_GB2312" pitchFamily="49" charset="-122"/>
                </a:rPr>
                <a:t> </a:t>
              </a:r>
              <a:r>
                <a:rPr lang="zh-CN" altLang="en-US" sz="2400" b="1">
                  <a:solidFill>
                    <a:srgbClr val="3333FF"/>
                  </a:solidFill>
                  <a:latin typeface="Times New Roman" panose="02020603050405020304" pitchFamily="18" charset="0"/>
                  <a:ea typeface="楷体_GB2312" pitchFamily="49" charset="-122"/>
                </a:rPr>
                <a:t>硼原子基态 </a:t>
              </a:r>
              <a:r>
                <a:rPr lang="en-US" altLang="zh-CN" sz="2400" b="1" baseline="-25000">
                  <a:solidFill>
                    <a:srgbClr val="FF3300"/>
                  </a:solidFill>
                  <a:latin typeface="Times New Roman" panose="02020603050405020304" pitchFamily="18" charset="0"/>
                  <a:ea typeface="楷体_GB2312" pitchFamily="49" charset="-122"/>
                </a:rPr>
                <a:t>5</a:t>
              </a:r>
              <a:r>
                <a:rPr lang="en-US" altLang="zh-CN" sz="2400" b="1">
                  <a:solidFill>
                    <a:srgbClr val="FF3300"/>
                  </a:solidFill>
                  <a:latin typeface="Times New Roman" panose="02020603050405020304" pitchFamily="18" charset="0"/>
                  <a:ea typeface="楷体_GB2312" pitchFamily="49" charset="-122"/>
                </a:rPr>
                <a:t>B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a:solidFill>
                    <a:srgbClr val="CC0000"/>
                  </a:solidFill>
                  <a:latin typeface="Times New Roman" panose="02020603050405020304" pitchFamily="18" charset="0"/>
                  <a:ea typeface="楷体_GB2312" pitchFamily="49" charset="-122"/>
                </a:rPr>
                <a:t>1s </a:t>
              </a:r>
              <a:r>
                <a:rPr lang="en-US" altLang="zh-CN" sz="2400" b="1" baseline="30000">
                  <a:solidFill>
                    <a:srgbClr val="CC0000"/>
                  </a:solidFill>
                  <a:latin typeface="Times New Roman" panose="02020603050405020304" pitchFamily="18" charset="0"/>
                  <a:ea typeface="楷体_GB2312" pitchFamily="49" charset="-122"/>
                </a:rPr>
                <a:t>2</a:t>
              </a:r>
              <a:r>
                <a:rPr lang="en-US" altLang="zh-CN" sz="2400" b="1">
                  <a:solidFill>
                    <a:srgbClr val="CC0000"/>
                  </a:solidFill>
                  <a:latin typeface="Times New Roman" panose="02020603050405020304" pitchFamily="18" charset="0"/>
                  <a:ea typeface="楷体_GB2312" pitchFamily="49" charset="-122"/>
                </a:rPr>
                <a:t>2s </a:t>
              </a:r>
              <a:r>
                <a:rPr lang="en-US" altLang="zh-CN" sz="2400" b="1" baseline="30000">
                  <a:solidFill>
                    <a:srgbClr val="CC0000"/>
                  </a:solidFill>
                  <a:latin typeface="Times New Roman" panose="02020603050405020304" pitchFamily="18" charset="0"/>
                  <a:ea typeface="楷体_GB2312" pitchFamily="49" charset="-122"/>
                </a:rPr>
                <a:t>2</a:t>
              </a:r>
              <a:r>
                <a:rPr lang="en-US" altLang="zh-CN" sz="2400" b="1">
                  <a:solidFill>
                    <a:srgbClr val="CC0000"/>
                  </a:solidFill>
                  <a:latin typeface="Times New Roman" panose="02020603050405020304" pitchFamily="18" charset="0"/>
                  <a:ea typeface="楷体_GB2312" pitchFamily="49" charset="-122"/>
                </a:rPr>
                <a:t>2p </a:t>
              </a:r>
              <a:r>
                <a:rPr lang="en-US" altLang="zh-CN" sz="2400" b="1" baseline="30000">
                  <a:solidFill>
                    <a:srgbClr val="CC0000"/>
                  </a:solidFill>
                  <a:latin typeface="Times New Roman" panose="02020603050405020304" pitchFamily="18" charset="0"/>
                  <a:ea typeface="楷体_GB2312" pitchFamily="49" charset="-122"/>
                </a:rPr>
                <a:t>1</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71686" name="Object 21"/>
            <p:cNvGraphicFramePr>
              <a:graphicFrameLocks noChangeAspect="1"/>
            </p:cNvGraphicFramePr>
            <p:nvPr/>
          </p:nvGraphicFramePr>
          <p:xfrm>
            <a:off x="576" y="2496"/>
            <a:ext cx="4560" cy="732"/>
          </p:xfrm>
          <a:graphic>
            <a:graphicData uri="http://schemas.openxmlformats.org/presentationml/2006/ole">
              <mc:AlternateContent xmlns:mc="http://schemas.openxmlformats.org/markup-compatibility/2006">
                <mc:Choice xmlns:v="urn:schemas-microsoft-com:vml" Requires="v">
                  <p:oleObj spid="_x0000_s91145" name="Equation" r:id="rId5" imgW="2720356" imgH="472492" progId="Equation.3">
                    <p:embed/>
                  </p:oleObj>
                </mc:Choice>
                <mc:Fallback>
                  <p:oleObj name="Equation" r:id="rId5" imgW="2720356" imgH="472492" progId="Equation.3">
                    <p:embed/>
                    <p:pic>
                      <p:nvPicPr>
                        <p:cNvPr id="0" name=""/>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576" y="2496"/>
                          <a:ext cx="4560" cy="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7" name="Rectangle 22"/>
            <p:cNvSpPr>
              <a:spLocks noChangeArrowheads="1"/>
            </p:cNvSpPr>
            <p:nvPr/>
          </p:nvSpPr>
          <p:spPr bwMode="auto">
            <a:xfrm>
              <a:off x="240" y="3232"/>
              <a:ext cx="523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0000"/>
                </a:lnSpc>
                <a:spcBef>
                  <a:spcPct val="50000"/>
                </a:spcBef>
              </a:pPr>
              <a:r>
                <a:rPr lang="zh-CN" altLang="en-US" sz="2400" b="1">
                  <a:solidFill>
                    <a:schemeClr val="folHlink"/>
                  </a:solidFill>
                  <a:latin typeface="Times New Roman" panose="02020603050405020304" pitchFamily="18" charset="0"/>
                  <a:ea typeface="楷体_GB2312" pitchFamily="49" charset="-122"/>
                </a:rPr>
                <a:t>在</a:t>
              </a:r>
              <a:r>
                <a:rPr lang="en-US" altLang="zh-CN" sz="2400" b="1">
                  <a:solidFill>
                    <a:schemeClr val="folHlink"/>
                  </a:solidFill>
                  <a:latin typeface="Times New Roman" panose="02020603050405020304" pitchFamily="18" charset="0"/>
                  <a:ea typeface="楷体_GB2312" pitchFamily="49" charset="-122"/>
                </a:rPr>
                <a:t>S-G</a:t>
              </a:r>
              <a:r>
                <a:rPr lang="zh-CN" altLang="en-US" sz="2400" b="1">
                  <a:solidFill>
                    <a:schemeClr val="folHlink"/>
                  </a:solidFill>
                  <a:latin typeface="Times New Roman" panose="02020603050405020304" pitchFamily="18" charset="0"/>
                  <a:ea typeface="楷体_GB2312" pitchFamily="49" charset="-122"/>
                </a:rPr>
                <a:t>实验中，基态硼原子将</a:t>
              </a:r>
              <a:r>
                <a:rPr kumimoji="1" lang="zh-CN" altLang="en-US" sz="2400" b="1">
                  <a:solidFill>
                    <a:schemeClr val="folHlink"/>
                  </a:solidFill>
                  <a:latin typeface="Times New Roman" panose="02020603050405020304" pitchFamily="18" charset="0"/>
                  <a:ea typeface="楷体_GB2312" pitchFamily="49" charset="-122"/>
                </a:rPr>
                <a:t>分裂成 </a:t>
              </a:r>
              <a:r>
                <a:rPr kumimoji="1" lang="en-US" altLang="zh-CN" sz="2400" b="1">
                  <a:solidFill>
                    <a:schemeClr val="folHlink"/>
                  </a:solidFill>
                  <a:latin typeface="Times New Roman" panose="02020603050405020304" pitchFamily="18" charset="0"/>
                  <a:ea typeface="楷体_GB2312" pitchFamily="49" charset="-122"/>
                </a:rPr>
                <a:t>2</a:t>
              </a:r>
              <a:r>
                <a:rPr kumimoji="1" lang="zh-CN" altLang="en-US" sz="2400" b="1">
                  <a:solidFill>
                    <a:schemeClr val="folHlink"/>
                  </a:solidFill>
                  <a:latin typeface="Times New Roman" panose="02020603050405020304" pitchFamily="18" charset="0"/>
                  <a:ea typeface="楷体_GB2312" pitchFamily="49" charset="-122"/>
                </a:rPr>
                <a:t>束原子射线束。</a:t>
              </a:r>
            </a:p>
          </p:txBody>
        </p:sp>
      </p:grpSp>
    </p:spTree>
    <p:extLst>
      <p:ext uri="{BB962C8B-B14F-4D97-AF65-F5344CB8AC3E}">
        <p14:creationId xmlns:p14="http://schemas.microsoft.com/office/powerpoint/2010/main" val="229479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animEffect transition="in" filter="blinds(horizontal)">
                                      <p:cBhvr>
                                        <p:cTn id="7" dur="500"/>
                                        <p:tgtEl>
                                          <p:spTgt spid="149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9523"/>
                                        </p:tgtEl>
                                        <p:attrNameLst>
                                          <p:attrName>style.visibility</p:attrName>
                                        </p:attrNameLst>
                                      </p:cBhvr>
                                      <p:to>
                                        <p:strVal val="visible"/>
                                      </p:to>
                                    </p:set>
                                    <p:animEffect transition="in" filter="wipe(up)">
                                      <p:cBhvr>
                                        <p:cTn id="12" dur="500"/>
                                        <p:tgtEl>
                                          <p:spTgt spid="149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ChangeArrowheads="1"/>
          </p:cNvSpPr>
          <p:nvPr/>
        </p:nvSpPr>
        <p:spPr bwMode="auto">
          <a:xfrm>
            <a:off x="615416" y="836712"/>
            <a:ext cx="8532812" cy="1187450"/>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5-12</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写出下列原子的基态的电子组态，并确定它们的基态：</a:t>
            </a:r>
          </a:p>
          <a:p>
            <a:pPr eaLnBrk="1" hangingPunct="1"/>
            <a:r>
              <a:rPr kumimoji="1" lang="zh-CN" altLang="en-US" sz="2400" b="1">
                <a:latin typeface="Times New Roman" panose="02020603050405020304" pitchFamily="18" charset="0"/>
                <a:ea typeface="楷体_GB2312" pitchFamily="49" charset="-122"/>
              </a:rPr>
              <a:t>                    </a:t>
            </a:r>
            <a:r>
              <a:rPr kumimoji="1" lang="en-US" altLang="zh-CN" sz="2400" b="1" baseline="-25000">
                <a:solidFill>
                  <a:schemeClr val="hlink"/>
                </a:solidFill>
                <a:latin typeface="Times New Roman" panose="02020603050405020304" pitchFamily="18" charset="0"/>
                <a:ea typeface="楷体_GB2312" pitchFamily="49" charset="-122"/>
              </a:rPr>
              <a:t>15</a:t>
            </a:r>
            <a:r>
              <a:rPr kumimoji="1" lang="en-US" altLang="zh-CN" sz="2400" b="1">
                <a:solidFill>
                  <a:schemeClr val="hlink"/>
                </a:solidFill>
                <a:latin typeface="Times New Roman" panose="02020603050405020304" pitchFamily="18" charset="0"/>
                <a:ea typeface="楷体_GB2312" pitchFamily="49" charset="-122"/>
              </a:rPr>
              <a:t>P</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25000">
                <a:solidFill>
                  <a:schemeClr val="hlink"/>
                </a:solidFill>
                <a:latin typeface="Times New Roman" panose="02020603050405020304" pitchFamily="18" charset="0"/>
                <a:ea typeface="楷体_GB2312" pitchFamily="49" charset="-122"/>
              </a:rPr>
              <a:t>16</a:t>
            </a:r>
            <a:r>
              <a:rPr kumimoji="1" lang="en-US" altLang="zh-CN" sz="2400" b="1">
                <a:solidFill>
                  <a:schemeClr val="hlink"/>
                </a:solidFill>
                <a:latin typeface="Times New Roman" panose="02020603050405020304" pitchFamily="18" charset="0"/>
                <a:ea typeface="楷体_GB2312" pitchFamily="49" charset="-122"/>
              </a:rPr>
              <a:t>S</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25000">
                <a:solidFill>
                  <a:schemeClr val="hlink"/>
                </a:solidFill>
                <a:latin typeface="Times New Roman" panose="02020603050405020304" pitchFamily="18" charset="0"/>
                <a:ea typeface="楷体_GB2312" pitchFamily="49" charset="-122"/>
              </a:rPr>
              <a:t>17</a:t>
            </a:r>
            <a:r>
              <a:rPr kumimoji="1" lang="en-US" altLang="zh-CN" sz="2400" b="1">
                <a:solidFill>
                  <a:schemeClr val="hlink"/>
                </a:solidFill>
                <a:latin typeface="Times New Roman" panose="02020603050405020304" pitchFamily="18" charset="0"/>
                <a:ea typeface="楷体_GB2312" pitchFamily="49" charset="-122"/>
              </a:rPr>
              <a:t>Cl</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25000">
                <a:solidFill>
                  <a:schemeClr val="hlink"/>
                </a:solidFill>
                <a:latin typeface="Times New Roman" panose="02020603050405020304" pitchFamily="18" charset="0"/>
                <a:ea typeface="楷体_GB2312" pitchFamily="49" charset="-122"/>
              </a:rPr>
              <a:t>18</a:t>
            </a:r>
            <a:r>
              <a:rPr kumimoji="1" lang="en-US" altLang="zh-CN" sz="2400" b="1">
                <a:solidFill>
                  <a:schemeClr val="hlink"/>
                </a:solidFill>
                <a:latin typeface="Times New Roman" panose="02020603050405020304" pitchFamily="18" charset="0"/>
                <a:ea typeface="楷体_GB2312" pitchFamily="49" charset="-122"/>
              </a:rPr>
              <a:t>Ar</a:t>
            </a:r>
            <a:r>
              <a:rPr kumimoji="1" lang="en-US" altLang="zh-CN" sz="2400" b="1">
                <a:latin typeface="Times New Roman" panose="02020603050405020304" pitchFamily="18" charset="0"/>
                <a:ea typeface="楷体_GB2312" pitchFamily="49" charset="-122"/>
              </a:rPr>
              <a:t>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pSp>
        <p:nvGrpSpPr>
          <p:cNvPr id="150560" name="Group 32"/>
          <p:cNvGrpSpPr>
            <a:grpSpLocks/>
          </p:cNvGrpSpPr>
          <p:nvPr/>
        </p:nvGrpSpPr>
        <p:grpSpPr bwMode="auto">
          <a:xfrm>
            <a:off x="1452028" y="2852837"/>
            <a:ext cx="7696200" cy="1150937"/>
            <a:chOff x="912" y="2069"/>
            <a:chExt cx="4848" cy="725"/>
          </a:xfrm>
        </p:grpSpPr>
        <p:sp>
          <p:nvSpPr>
            <p:cNvPr id="72720" name="Rectangle 16"/>
            <p:cNvSpPr>
              <a:spLocks noChangeArrowheads="1"/>
            </p:cNvSpPr>
            <p:nvPr/>
          </p:nvSpPr>
          <p:spPr bwMode="auto">
            <a:xfrm>
              <a:off x="912" y="2069"/>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400" b="1">
                  <a:solidFill>
                    <a:srgbClr val="3333FF"/>
                  </a:solidFill>
                  <a:latin typeface="Times New Roman" panose="02020603050405020304" pitchFamily="18" charset="0"/>
                  <a:ea typeface="楷体_GB2312" pitchFamily="49" charset="-122"/>
                </a:rPr>
                <a:t>硫原子基态 </a:t>
              </a:r>
              <a:r>
                <a:rPr lang="en-US" altLang="zh-CN" sz="2400" b="1" baseline="-25000">
                  <a:solidFill>
                    <a:srgbClr val="FF3300"/>
                  </a:solidFill>
                  <a:latin typeface="Times New Roman" panose="02020603050405020304" pitchFamily="18" charset="0"/>
                  <a:ea typeface="楷体_GB2312" pitchFamily="49" charset="-122"/>
                </a:rPr>
                <a:t>16</a:t>
              </a:r>
              <a:r>
                <a:rPr lang="en-US" altLang="zh-CN" sz="2400" b="1">
                  <a:solidFill>
                    <a:srgbClr val="FF3300"/>
                  </a:solidFill>
                  <a:latin typeface="Times New Roman" panose="02020603050405020304" pitchFamily="18" charset="0"/>
                  <a:ea typeface="楷体_GB2312" pitchFamily="49" charset="-122"/>
                </a:rPr>
                <a:t>S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4</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72721" name="Object 17"/>
            <p:cNvGraphicFramePr>
              <a:graphicFrameLocks noChangeAspect="1"/>
            </p:cNvGraphicFramePr>
            <p:nvPr/>
          </p:nvGraphicFramePr>
          <p:xfrm>
            <a:off x="1156" y="2387"/>
            <a:ext cx="3483" cy="407"/>
          </p:xfrm>
          <a:graphic>
            <a:graphicData uri="http://schemas.openxmlformats.org/presentationml/2006/ole">
              <mc:AlternateContent xmlns:mc="http://schemas.openxmlformats.org/markup-compatibility/2006">
                <mc:Choice xmlns:v="urn:schemas-microsoft-com:vml" Requires="v">
                  <p:oleObj spid="_x0000_s92177" name="公式" r:id="rId3" imgW="1607768" imgH="243804" progId="Equation.3">
                    <p:embed/>
                  </p:oleObj>
                </mc:Choice>
                <mc:Fallback>
                  <p:oleObj name="公式" r:id="rId3" imgW="1607768" imgH="243804" progId="Equation.3">
                    <p:embed/>
                    <p:pic>
                      <p:nvPicPr>
                        <p:cNvPr id="0" name=""/>
                        <p:cNvPicPr>
                          <a:picLocks noChangeAspect="1" noChangeArrowheads="1"/>
                        </p:cNvPicPr>
                        <p:nvPr/>
                      </p:nvPicPr>
                      <p:blipFill>
                        <a:blip r:embed="rId4">
                          <a:lum bright="12000" contrast="38000"/>
                          <a:extLst>
                            <a:ext uri="{28A0092B-C50C-407E-A947-70E740481C1C}">
                              <a14:useLocalDpi xmlns:a14="http://schemas.microsoft.com/office/drawing/2010/main" val="0"/>
                            </a:ext>
                          </a:extLst>
                        </a:blip>
                        <a:srcRect/>
                        <a:stretch>
                          <a:fillRect/>
                        </a:stretch>
                      </p:blipFill>
                      <p:spPr bwMode="auto">
                        <a:xfrm>
                          <a:off x="1156" y="2387"/>
                          <a:ext cx="3483" cy="4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0561" name="Group 33"/>
          <p:cNvGrpSpPr>
            <a:grpSpLocks/>
          </p:cNvGrpSpPr>
          <p:nvPr/>
        </p:nvGrpSpPr>
        <p:grpSpPr bwMode="auto">
          <a:xfrm>
            <a:off x="1452028" y="3933924"/>
            <a:ext cx="7696200" cy="1177925"/>
            <a:chOff x="912" y="2750"/>
            <a:chExt cx="4848" cy="742"/>
          </a:xfrm>
        </p:grpSpPr>
        <p:sp>
          <p:nvSpPr>
            <p:cNvPr id="72718" name="Rectangle 19"/>
            <p:cNvSpPr>
              <a:spLocks noChangeArrowheads="1"/>
            </p:cNvSpPr>
            <p:nvPr/>
          </p:nvSpPr>
          <p:spPr bwMode="auto">
            <a:xfrm>
              <a:off x="912" y="2750"/>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400" b="1">
                  <a:solidFill>
                    <a:srgbClr val="3333FF"/>
                  </a:solidFill>
                  <a:latin typeface="Times New Roman" panose="02020603050405020304" pitchFamily="18" charset="0"/>
                  <a:ea typeface="楷体_GB2312" pitchFamily="49" charset="-122"/>
                </a:rPr>
                <a:t>氯原子基态 </a:t>
              </a:r>
              <a:r>
                <a:rPr lang="en-US" altLang="zh-CN" sz="2400" b="1" baseline="-25000">
                  <a:solidFill>
                    <a:srgbClr val="FF3300"/>
                  </a:solidFill>
                  <a:latin typeface="Times New Roman" panose="02020603050405020304" pitchFamily="18" charset="0"/>
                  <a:ea typeface="楷体_GB2312" pitchFamily="49" charset="-122"/>
                </a:rPr>
                <a:t>17</a:t>
              </a:r>
              <a:r>
                <a:rPr lang="en-US" altLang="zh-CN" sz="2400" b="1">
                  <a:solidFill>
                    <a:srgbClr val="FF3300"/>
                  </a:solidFill>
                  <a:latin typeface="Times New Roman" panose="02020603050405020304" pitchFamily="18" charset="0"/>
                  <a:ea typeface="楷体_GB2312" pitchFamily="49" charset="-122"/>
                </a:rPr>
                <a:t>Cl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5</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72719" name="Object 20"/>
            <p:cNvGraphicFramePr>
              <a:graphicFrameLocks noChangeAspect="1"/>
            </p:cNvGraphicFramePr>
            <p:nvPr/>
          </p:nvGraphicFramePr>
          <p:xfrm>
            <a:off x="1202" y="3113"/>
            <a:ext cx="2667" cy="379"/>
          </p:xfrm>
          <a:graphic>
            <a:graphicData uri="http://schemas.openxmlformats.org/presentationml/2006/ole">
              <mc:AlternateContent xmlns:mc="http://schemas.openxmlformats.org/markup-compatibility/2006">
                <mc:Choice xmlns:v="urn:schemas-microsoft-com:vml" Requires="v">
                  <p:oleObj spid="_x0000_s92178" name="Equation" r:id="rId5" imgW="1264835" imgH="243804" progId="Equation.3">
                    <p:embed/>
                  </p:oleObj>
                </mc:Choice>
                <mc:Fallback>
                  <p:oleObj name="Equation" r:id="rId5" imgW="1264835" imgH="243804" progId="Equation.3">
                    <p:embed/>
                    <p:pic>
                      <p:nvPicPr>
                        <p:cNvPr id="0" name=""/>
                        <p:cNvPicPr>
                          <a:picLocks noChangeAspect="1" noChangeArrowheads="1"/>
                        </p:cNvPicPr>
                        <p:nvPr/>
                      </p:nvPicPr>
                      <p:blipFill>
                        <a:blip r:embed="rId6">
                          <a:lum bright="12000" contrast="38000"/>
                          <a:extLst>
                            <a:ext uri="{28A0092B-C50C-407E-A947-70E740481C1C}">
                              <a14:useLocalDpi xmlns:a14="http://schemas.microsoft.com/office/drawing/2010/main" val="0"/>
                            </a:ext>
                          </a:extLst>
                        </a:blip>
                        <a:srcRect/>
                        <a:stretch>
                          <a:fillRect/>
                        </a:stretch>
                      </p:blipFill>
                      <p:spPr bwMode="auto">
                        <a:xfrm>
                          <a:off x="1202" y="3113"/>
                          <a:ext cx="2667" cy="3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0559" name="Group 31"/>
          <p:cNvGrpSpPr>
            <a:grpSpLocks/>
          </p:cNvGrpSpPr>
          <p:nvPr/>
        </p:nvGrpSpPr>
        <p:grpSpPr bwMode="auto">
          <a:xfrm>
            <a:off x="1452028" y="1701899"/>
            <a:ext cx="7696200" cy="1071563"/>
            <a:chOff x="912" y="1344"/>
            <a:chExt cx="4848" cy="675"/>
          </a:xfrm>
        </p:grpSpPr>
        <p:sp>
          <p:nvSpPr>
            <p:cNvPr id="72716" name="Rectangle 23"/>
            <p:cNvSpPr>
              <a:spLocks noChangeArrowheads="1"/>
            </p:cNvSpPr>
            <p:nvPr/>
          </p:nvSpPr>
          <p:spPr bwMode="auto">
            <a:xfrm>
              <a:off x="912" y="1344"/>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400" b="1">
                  <a:solidFill>
                    <a:srgbClr val="3333FF"/>
                  </a:solidFill>
                  <a:latin typeface="Times New Roman" panose="02020603050405020304" pitchFamily="18" charset="0"/>
                  <a:ea typeface="楷体_GB2312" pitchFamily="49" charset="-122"/>
                </a:rPr>
                <a:t>磷原子基态 </a:t>
              </a:r>
              <a:r>
                <a:rPr lang="en-US" altLang="zh-CN" sz="2400" b="1" baseline="-25000">
                  <a:solidFill>
                    <a:srgbClr val="FF3300"/>
                  </a:solidFill>
                  <a:latin typeface="Times New Roman" panose="02020603050405020304" pitchFamily="18" charset="0"/>
                  <a:ea typeface="楷体_GB2312" pitchFamily="49" charset="-122"/>
                </a:rPr>
                <a:t>15</a:t>
              </a:r>
              <a:r>
                <a:rPr lang="en-US" altLang="zh-CN" sz="2400" b="1">
                  <a:solidFill>
                    <a:srgbClr val="FF3300"/>
                  </a:solidFill>
                  <a:latin typeface="Times New Roman" panose="02020603050405020304" pitchFamily="18" charset="0"/>
                  <a:ea typeface="楷体_GB2312" pitchFamily="49" charset="-122"/>
                </a:rPr>
                <a:t>P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3</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72717" name="Object 24"/>
            <p:cNvGraphicFramePr>
              <a:graphicFrameLocks noChangeAspect="1"/>
            </p:cNvGraphicFramePr>
            <p:nvPr/>
          </p:nvGraphicFramePr>
          <p:xfrm>
            <a:off x="1111" y="1661"/>
            <a:ext cx="3911" cy="358"/>
          </p:xfrm>
          <a:graphic>
            <a:graphicData uri="http://schemas.openxmlformats.org/presentationml/2006/ole">
              <mc:AlternateContent xmlns:mc="http://schemas.openxmlformats.org/markup-compatibility/2006">
                <mc:Choice xmlns:v="urn:schemas-microsoft-com:vml" Requires="v">
                  <p:oleObj spid="_x0000_s92179" name="Equation" r:id="rId7" imgW="2103163" imgH="243804" progId="Equation.3">
                    <p:embed/>
                  </p:oleObj>
                </mc:Choice>
                <mc:Fallback>
                  <p:oleObj name="Equation" r:id="rId7" imgW="2103163" imgH="243804" progId="Equation.3">
                    <p:embed/>
                    <p:pic>
                      <p:nvPicPr>
                        <p:cNvPr id="0" name=""/>
                        <p:cNvPicPr>
                          <a:picLocks noChangeAspect="1" noChangeArrowheads="1"/>
                        </p:cNvPicPr>
                        <p:nvPr/>
                      </p:nvPicPr>
                      <p:blipFill>
                        <a:blip r:embed="rId8">
                          <a:lum bright="18000" contrast="38000"/>
                          <a:extLst>
                            <a:ext uri="{28A0092B-C50C-407E-A947-70E740481C1C}">
                              <a14:useLocalDpi xmlns:a14="http://schemas.microsoft.com/office/drawing/2010/main" val="0"/>
                            </a:ext>
                          </a:extLst>
                        </a:blip>
                        <a:srcRect/>
                        <a:stretch>
                          <a:fillRect/>
                        </a:stretch>
                      </p:blipFill>
                      <p:spPr bwMode="auto">
                        <a:xfrm>
                          <a:off x="1111" y="1661"/>
                          <a:ext cx="3911" cy="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2711" name="Object 27"/>
          <p:cNvGraphicFramePr>
            <a:graphicFrameLocks noChangeAspect="1"/>
          </p:cNvGraphicFramePr>
          <p:nvPr/>
        </p:nvGraphicFramePr>
        <p:xfrm>
          <a:off x="1554163" y="7935913"/>
          <a:ext cx="4151312" cy="533400"/>
        </p:xfrm>
        <a:graphic>
          <a:graphicData uri="http://schemas.openxmlformats.org/presentationml/2006/ole">
            <mc:AlternateContent xmlns:mc="http://schemas.openxmlformats.org/markup-compatibility/2006">
              <mc:Choice xmlns:v="urn:schemas-microsoft-com:vml" Requires="v">
                <p:oleObj spid="_x0000_s92180" name="Equation" r:id="rId9" imgW="1424856" imgH="236246" progId="Equation.3">
                  <p:embed/>
                </p:oleObj>
              </mc:Choice>
              <mc:Fallback>
                <p:oleObj name="Equation" r:id="rId9" imgW="1424856" imgH="236246" progId="Equation.3">
                  <p:embed/>
                  <p:pic>
                    <p:nvPicPr>
                      <p:cNvPr id="0" name=""/>
                      <p:cNvPicPr>
                        <a:picLocks noChangeAspect="1" noChangeArrowheads="1"/>
                      </p:cNvPicPr>
                      <p:nvPr/>
                    </p:nvPicPr>
                    <p:blipFill>
                      <a:blip r:embed="rId10">
                        <a:lum bright="12000" contrast="38000"/>
                        <a:extLst>
                          <a:ext uri="{28A0092B-C50C-407E-A947-70E740481C1C}">
                            <a14:useLocalDpi xmlns:a14="http://schemas.microsoft.com/office/drawing/2010/main" val="0"/>
                          </a:ext>
                        </a:extLst>
                      </a:blip>
                      <a:srcRect/>
                      <a:stretch>
                        <a:fillRect/>
                      </a:stretch>
                    </p:blipFill>
                    <p:spPr bwMode="auto">
                      <a:xfrm>
                        <a:off x="1554163" y="7935913"/>
                        <a:ext cx="4151312"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0562" name="Group 34"/>
          <p:cNvGrpSpPr>
            <a:grpSpLocks/>
          </p:cNvGrpSpPr>
          <p:nvPr/>
        </p:nvGrpSpPr>
        <p:grpSpPr bwMode="auto">
          <a:xfrm>
            <a:off x="1452028" y="5013424"/>
            <a:ext cx="7696200" cy="1038225"/>
            <a:chOff x="912" y="3430"/>
            <a:chExt cx="4848" cy="654"/>
          </a:xfrm>
        </p:grpSpPr>
        <p:sp>
          <p:nvSpPr>
            <p:cNvPr id="72714" name="Rectangle 29"/>
            <p:cNvSpPr>
              <a:spLocks noChangeArrowheads="1"/>
            </p:cNvSpPr>
            <p:nvPr/>
          </p:nvSpPr>
          <p:spPr bwMode="auto">
            <a:xfrm>
              <a:off x="912" y="3430"/>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400" b="1">
                  <a:solidFill>
                    <a:srgbClr val="3333FF"/>
                  </a:solidFill>
                  <a:latin typeface="Times New Roman" panose="02020603050405020304" pitchFamily="18" charset="0"/>
                  <a:ea typeface="楷体_GB2312" pitchFamily="49" charset="-122"/>
                </a:rPr>
                <a:t>氩原子基态 </a:t>
              </a:r>
              <a:r>
                <a:rPr lang="en-US" altLang="zh-CN" sz="2400" b="1" baseline="-25000">
                  <a:solidFill>
                    <a:srgbClr val="FF3300"/>
                  </a:solidFill>
                  <a:latin typeface="Times New Roman" panose="02020603050405020304" pitchFamily="18" charset="0"/>
                  <a:ea typeface="楷体_GB2312" pitchFamily="49" charset="-122"/>
                </a:rPr>
                <a:t>18</a:t>
              </a:r>
              <a:r>
                <a:rPr lang="en-US" altLang="zh-CN" sz="2400" b="1">
                  <a:solidFill>
                    <a:srgbClr val="FF3300"/>
                  </a:solidFill>
                  <a:latin typeface="Times New Roman" panose="02020603050405020304" pitchFamily="18" charset="0"/>
                  <a:ea typeface="楷体_GB2312" pitchFamily="49" charset="-122"/>
                </a:rPr>
                <a:t>Ar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72715" name="Object 30"/>
            <p:cNvGraphicFramePr>
              <a:graphicFrameLocks noChangeAspect="1"/>
            </p:cNvGraphicFramePr>
            <p:nvPr/>
          </p:nvGraphicFramePr>
          <p:xfrm>
            <a:off x="1247" y="3748"/>
            <a:ext cx="2615" cy="336"/>
          </p:xfrm>
          <a:graphic>
            <a:graphicData uri="http://schemas.openxmlformats.org/presentationml/2006/ole">
              <mc:AlternateContent xmlns:mc="http://schemas.openxmlformats.org/markup-compatibility/2006">
                <mc:Choice xmlns:v="urn:schemas-microsoft-com:vml" Requires="v">
                  <p:oleObj spid="_x0000_s92181" name="Equation" r:id="rId11" imgW="1424856" imgH="236246" progId="Equation.3">
                    <p:embed/>
                  </p:oleObj>
                </mc:Choice>
                <mc:Fallback>
                  <p:oleObj name="Equation" r:id="rId11" imgW="1424856" imgH="236246" progId="Equation.3">
                    <p:embed/>
                    <p:pic>
                      <p:nvPicPr>
                        <p:cNvPr id="0" name=""/>
                        <p:cNvPicPr>
                          <a:picLocks noChangeAspect="1" noChangeArrowheads="1"/>
                        </p:cNvPicPr>
                        <p:nvPr/>
                      </p:nvPicPr>
                      <p:blipFill>
                        <a:blip r:embed="rId12">
                          <a:lum bright="12000" contrast="38000"/>
                          <a:extLst>
                            <a:ext uri="{28A0092B-C50C-407E-A947-70E740481C1C}">
                              <a14:useLocalDpi xmlns:a14="http://schemas.microsoft.com/office/drawing/2010/main" val="0"/>
                            </a:ext>
                          </a:extLst>
                        </a:blip>
                        <a:srcRect/>
                        <a:stretch>
                          <a:fillRect/>
                        </a:stretch>
                      </p:blipFill>
                      <p:spPr bwMode="auto">
                        <a:xfrm>
                          <a:off x="1247" y="3748"/>
                          <a:ext cx="2615"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139648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50559"/>
                                        </p:tgtEl>
                                        <p:attrNameLst>
                                          <p:attrName>style.visibility</p:attrName>
                                        </p:attrNameLst>
                                      </p:cBhvr>
                                      <p:to>
                                        <p:strVal val="visible"/>
                                      </p:to>
                                    </p:set>
                                    <p:anim calcmode="lin" valueType="num">
                                      <p:cBhvr additive="base">
                                        <p:cTn id="7" dur="500" fill="hold"/>
                                        <p:tgtEl>
                                          <p:spTgt spid="150559"/>
                                        </p:tgtEl>
                                        <p:attrNameLst>
                                          <p:attrName>ppt_x</p:attrName>
                                        </p:attrNameLst>
                                      </p:cBhvr>
                                      <p:tavLst>
                                        <p:tav tm="0">
                                          <p:val>
                                            <p:strVal val="1+#ppt_w/2"/>
                                          </p:val>
                                        </p:tav>
                                        <p:tav tm="100000">
                                          <p:val>
                                            <p:strVal val="#ppt_x"/>
                                          </p:val>
                                        </p:tav>
                                      </p:tavLst>
                                    </p:anim>
                                    <p:anim calcmode="lin" valueType="num">
                                      <p:cBhvr additive="base">
                                        <p:cTn id="8" dur="500" fill="hold"/>
                                        <p:tgtEl>
                                          <p:spTgt spid="1505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50560"/>
                                        </p:tgtEl>
                                        <p:attrNameLst>
                                          <p:attrName>style.visibility</p:attrName>
                                        </p:attrNameLst>
                                      </p:cBhvr>
                                      <p:to>
                                        <p:strVal val="visible"/>
                                      </p:to>
                                    </p:set>
                                    <p:anim calcmode="lin" valueType="num">
                                      <p:cBhvr additive="base">
                                        <p:cTn id="13" dur="500" fill="hold"/>
                                        <p:tgtEl>
                                          <p:spTgt spid="150560"/>
                                        </p:tgtEl>
                                        <p:attrNameLst>
                                          <p:attrName>ppt_x</p:attrName>
                                        </p:attrNameLst>
                                      </p:cBhvr>
                                      <p:tavLst>
                                        <p:tav tm="0">
                                          <p:val>
                                            <p:strVal val="1+#ppt_w/2"/>
                                          </p:val>
                                        </p:tav>
                                        <p:tav tm="100000">
                                          <p:val>
                                            <p:strVal val="#ppt_x"/>
                                          </p:val>
                                        </p:tav>
                                      </p:tavLst>
                                    </p:anim>
                                    <p:anim calcmode="lin" valueType="num">
                                      <p:cBhvr additive="base">
                                        <p:cTn id="14" dur="500" fill="hold"/>
                                        <p:tgtEl>
                                          <p:spTgt spid="1505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50561"/>
                                        </p:tgtEl>
                                        <p:attrNameLst>
                                          <p:attrName>style.visibility</p:attrName>
                                        </p:attrNameLst>
                                      </p:cBhvr>
                                      <p:to>
                                        <p:strVal val="visible"/>
                                      </p:to>
                                    </p:set>
                                    <p:anim calcmode="lin" valueType="num">
                                      <p:cBhvr additive="base">
                                        <p:cTn id="19" dur="500" fill="hold"/>
                                        <p:tgtEl>
                                          <p:spTgt spid="150561"/>
                                        </p:tgtEl>
                                        <p:attrNameLst>
                                          <p:attrName>ppt_x</p:attrName>
                                        </p:attrNameLst>
                                      </p:cBhvr>
                                      <p:tavLst>
                                        <p:tav tm="0">
                                          <p:val>
                                            <p:strVal val="1+#ppt_w/2"/>
                                          </p:val>
                                        </p:tav>
                                        <p:tav tm="100000">
                                          <p:val>
                                            <p:strVal val="#ppt_x"/>
                                          </p:val>
                                        </p:tav>
                                      </p:tavLst>
                                    </p:anim>
                                    <p:anim calcmode="lin" valueType="num">
                                      <p:cBhvr additive="base">
                                        <p:cTn id="20" dur="500" fill="hold"/>
                                        <p:tgtEl>
                                          <p:spTgt spid="1505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0562"/>
                                        </p:tgtEl>
                                        <p:attrNameLst>
                                          <p:attrName>style.visibility</p:attrName>
                                        </p:attrNameLst>
                                      </p:cBhvr>
                                      <p:to>
                                        <p:strVal val="visible"/>
                                      </p:to>
                                    </p:set>
                                    <p:anim calcmode="lin" valueType="num">
                                      <p:cBhvr additive="base">
                                        <p:cTn id="25" dur="500" fill="hold"/>
                                        <p:tgtEl>
                                          <p:spTgt spid="150562"/>
                                        </p:tgtEl>
                                        <p:attrNameLst>
                                          <p:attrName>ppt_x</p:attrName>
                                        </p:attrNameLst>
                                      </p:cBhvr>
                                      <p:tavLst>
                                        <p:tav tm="0">
                                          <p:val>
                                            <p:strVal val="#ppt_x"/>
                                          </p:val>
                                        </p:tav>
                                        <p:tav tm="100000">
                                          <p:val>
                                            <p:strVal val="#ppt_x"/>
                                          </p:val>
                                        </p:tav>
                                      </p:tavLst>
                                    </p:anim>
                                    <p:anim calcmode="lin" valueType="num">
                                      <p:cBhvr additive="base">
                                        <p:cTn id="26" dur="500" fill="hold"/>
                                        <p:tgtEl>
                                          <p:spTgt spid="150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6378" y="741704"/>
            <a:ext cx="6589199" cy="1280890"/>
          </a:xfrm>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rotWithShape="1">
          <a:blip r:embed="rId2"/>
          <a:srcRect r="48668"/>
          <a:stretch/>
        </p:blipFill>
        <p:spPr>
          <a:xfrm>
            <a:off x="35496" y="117594"/>
            <a:ext cx="2753465" cy="3599438"/>
          </a:xfrm>
          <a:prstGeom prst="rect">
            <a:avLst/>
          </a:prstGeom>
        </p:spPr>
      </p:pic>
      <p:pic>
        <p:nvPicPr>
          <p:cNvPr id="5" name="图片 4"/>
          <p:cNvPicPr>
            <a:picLocks noChangeAspect="1"/>
          </p:cNvPicPr>
          <p:nvPr/>
        </p:nvPicPr>
        <p:blipFill rotWithShape="1">
          <a:blip r:embed="rId3"/>
          <a:srcRect l="4924" r="58268"/>
          <a:stretch/>
        </p:blipFill>
        <p:spPr>
          <a:xfrm>
            <a:off x="4410984" y="117594"/>
            <a:ext cx="2016224" cy="3212009"/>
          </a:xfrm>
          <a:prstGeom prst="rect">
            <a:avLst/>
          </a:prstGeom>
        </p:spPr>
      </p:pic>
      <p:pic>
        <p:nvPicPr>
          <p:cNvPr id="6" name="图片 5"/>
          <p:cNvPicPr>
            <a:picLocks noChangeAspect="1"/>
          </p:cNvPicPr>
          <p:nvPr/>
        </p:nvPicPr>
        <p:blipFill>
          <a:blip r:embed="rId4"/>
          <a:stretch>
            <a:fillRect/>
          </a:stretch>
        </p:blipFill>
        <p:spPr>
          <a:xfrm>
            <a:off x="70992" y="3828038"/>
            <a:ext cx="9073008" cy="2789320"/>
          </a:xfrm>
          <a:prstGeom prst="rect">
            <a:avLst/>
          </a:prstGeom>
        </p:spPr>
      </p:pic>
      <p:pic>
        <p:nvPicPr>
          <p:cNvPr id="7" name="图片 6"/>
          <p:cNvPicPr>
            <a:picLocks noChangeAspect="1"/>
          </p:cNvPicPr>
          <p:nvPr/>
        </p:nvPicPr>
        <p:blipFill rotWithShape="1">
          <a:blip r:embed="rId2"/>
          <a:srcRect l="64436" r="3346"/>
          <a:stretch/>
        </p:blipFill>
        <p:spPr>
          <a:xfrm>
            <a:off x="2701612" y="117594"/>
            <a:ext cx="1728192" cy="3599438"/>
          </a:xfrm>
          <a:prstGeom prst="rect">
            <a:avLst/>
          </a:prstGeom>
        </p:spPr>
      </p:pic>
      <p:pic>
        <p:nvPicPr>
          <p:cNvPr id="8" name="图片 7"/>
          <p:cNvPicPr>
            <a:picLocks noChangeAspect="1"/>
          </p:cNvPicPr>
          <p:nvPr/>
        </p:nvPicPr>
        <p:blipFill rotWithShape="1">
          <a:blip r:embed="rId3"/>
          <a:srcRect l="51761"/>
          <a:stretch/>
        </p:blipFill>
        <p:spPr>
          <a:xfrm>
            <a:off x="6431225" y="117593"/>
            <a:ext cx="2642378" cy="3212009"/>
          </a:xfrm>
          <a:prstGeom prst="rect">
            <a:avLst/>
          </a:prstGeom>
        </p:spPr>
      </p:pic>
    </p:spTree>
    <p:extLst>
      <p:ext uri="{BB962C8B-B14F-4D97-AF65-F5344CB8AC3E}">
        <p14:creationId xmlns:p14="http://schemas.microsoft.com/office/powerpoint/2010/main" val="13109921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7100" y="721722"/>
            <a:ext cx="3481881" cy="356323"/>
          </a:xfrm>
          <a:prstGeom prst="rect">
            <a:avLst/>
          </a:prstGeom>
          <a:noFill/>
          <a:ln>
            <a:noFill/>
          </a:ln>
        </p:spPr>
      </p:pic>
      <p:pic>
        <p:nvPicPr>
          <p:cNvPr id="3" name="图片 2"/>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7101" y="980802"/>
            <a:ext cx="7153230" cy="4209507"/>
          </a:xfrm>
          <a:prstGeom prst="rect">
            <a:avLst/>
          </a:prstGeom>
          <a:noFill/>
          <a:ln>
            <a:noFill/>
          </a:ln>
        </p:spPr>
      </p:pic>
    </p:spTree>
    <p:extLst>
      <p:ext uri="{BB962C8B-B14F-4D97-AF65-F5344CB8AC3E}">
        <p14:creationId xmlns:p14="http://schemas.microsoft.com/office/powerpoint/2010/main" val="273890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26" name="Object 6"/>
          <p:cNvGraphicFramePr>
            <a:graphicFrameLocks noGrp="1" noChangeAspect="1"/>
          </p:cNvGraphicFramePr>
          <p:nvPr>
            <p:ph idx="1"/>
          </p:nvPr>
        </p:nvGraphicFramePr>
        <p:xfrm>
          <a:off x="1477963" y="2997200"/>
          <a:ext cx="6043612" cy="2062163"/>
        </p:xfrm>
        <a:graphic>
          <a:graphicData uri="http://schemas.openxmlformats.org/presentationml/2006/ole">
            <mc:AlternateContent xmlns:mc="http://schemas.openxmlformats.org/markup-compatibility/2006">
              <mc:Choice xmlns:v="urn:schemas-microsoft-com:vml" Requires="v">
                <p:oleObj spid="_x0000_s13317" name="公式" r:id="rId3" imgW="2679700" imgH="914400" progId="Equation.3">
                  <p:embed/>
                </p:oleObj>
              </mc:Choice>
              <mc:Fallback>
                <p:oleObj name="公式" r:id="rId3" imgW="2679700" imgH="9144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963" y="2997200"/>
                        <a:ext cx="6043612" cy="2062163"/>
                      </a:xfrm>
                      <a:prstGeom prst="rect">
                        <a:avLst/>
                      </a:prstGeom>
                      <a:solidFill>
                        <a:srgbClr val="CC99FF"/>
                      </a:solidFill>
                    </p:spPr>
                  </p:pic>
                </p:oleObj>
              </mc:Fallback>
            </mc:AlternateContent>
          </a:graphicData>
        </a:graphic>
      </p:graphicFrame>
      <p:sp>
        <p:nvSpPr>
          <p:cNvPr id="2" name="标题 1"/>
          <p:cNvSpPr>
            <a:spLocks noGrp="1"/>
          </p:cNvSpPr>
          <p:nvPr>
            <p:ph type="title"/>
          </p:nvPr>
        </p:nvSpPr>
        <p:spPr/>
        <p:txBody>
          <a:bodyPr/>
          <a:lstStyle/>
          <a:p>
            <a:endParaRPr lang="zh-CN" altLang="en-US"/>
          </a:p>
        </p:txBody>
      </p:sp>
      <p:sp>
        <p:nvSpPr>
          <p:cNvPr id="184325" name="Text Box 5"/>
          <p:cNvSpPr txBox="1">
            <a:spLocks noChangeArrowheads="1"/>
          </p:cNvSpPr>
          <p:nvPr/>
        </p:nvSpPr>
        <p:spPr bwMode="auto">
          <a:xfrm>
            <a:off x="900113" y="1412875"/>
            <a:ext cx="7632700" cy="1370013"/>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a:solidFill>
                  <a:schemeClr val="accent1"/>
                </a:solidFill>
                <a:latin typeface="Times New Roman" panose="02020603050405020304" pitchFamily="18" charset="0"/>
                <a:ea typeface="楷体_GB2312" pitchFamily="49" charset="-122"/>
              </a:rPr>
              <a:t>1-1  </a:t>
            </a:r>
            <a:r>
              <a:rPr lang="zh-CN" altLang="en-US" b="1">
                <a:latin typeface="Times New Roman" panose="02020603050405020304" pitchFamily="18" charset="0"/>
                <a:ea typeface="楷体_GB2312" pitchFamily="49" charset="-122"/>
              </a:rPr>
              <a:t>速度为</a:t>
            </a:r>
            <a:r>
              <a:rPr lang="en-US" altLang="zh-CN" b="1" i="1">
                <a:latin typeface="Times New Roman" panose="02020603050405020304" pitchFamily="18" charset="0"/>
                <a:ea typeface="楷体_GB2312" pitchFamily="49" charset="-122"/>
              </a:rPr>
              <a:t>v </a:t>
            </a:r>
            <a:r>
              <a:rPr lang="zh-CN" altLang="en-US" b="1">
                <a:latin typeface="Times New Roman" panose="02020603050405020304" pitchFamily="18" charset="0"/>
                <a:ea typeface="楷体_GB2312" pitchFamily="49" charset="-122"/>
              </a:rPr>
              <a:t>的非相对论的</a:t>
            </a:r>
            <a:r>
              <a:rPr lang="el-GR" altLang="zh-CN" b="1" i="1">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粒子与一静止的自由电子相碰撞，试证明：</a:t>
            </a:r>
            <a:r>
              <a:rPr lang="el-GR" altLang="zh-CN" b="1" i="1">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粒子的最大偏离角约为</a:t>
            </a:r>
            <a:r>
              <a:rPr lang="en-US" altLang="zh-CN" b="1">
                <a:latin typeface="Times New Roman" panose="02020603050405020304" pitchFamily="18" charset="0"/>
                <a:ea typeface="楷体_GB2312" pitchFamily="49" charset="-122"/>
              </a:rPr>
              <a:t>10</a:t>
            </a:r>
            <a:r>
              <a:rPr lang="en-US" altLang="zh-CN" b="1" baseline="30000">
                <a:latin typeface="Times New Roman" panose="02020603050405020304" pitchFamily="18" charset="0"/>
                <a:ea typeface="楷体_GB2312" pitchFamily="49" charset="-122"/>
              </a:rPr>
              <a:t>-4</a:t>
            </a:r>
            <a:r>
              <a:rPr lang="en-US" altLang="zh-CN" b="1" i="1">
                <a:latin typeface="Times New Roman" panose="02020603050405020304" pitchFamily="18" charset="0"/>
                <a:ea typeface="楷体_GB2312" pitchFamily="49" charset="-122"/>
              </a:rPr>
              <a:t>rad</a:t>
            </a:r>
            <a:r>
              <a:rPr lang="zh-CN" altLang="en-US" b="1">
                <a:latin typeface="Times New Roman" panose="02020603050405020304" pitchFamily="18" charset="0"/>
                <a:ea typeface="楷体_GB2312" pitchFamily="49" charset="-122"/>
              </a:rPr>
              <a:t>。</a:t>
            </a:r>
          </a:p>
          <a:p>
            <a:pPr algn="l">
              <a:spcBef>
                <a:spcPct val="50000"/>
              </a:spcBef>
            </a:pPr>
            <a:r>
              <a:rPr lang="zh-CN" altLang="en-US" b="1">
                <a:latin typeface="Times New Roman" panose="02020603050405020304" pitchFamily="18" charset="0"/>
                <a:ea typeface="楷体_GB2312" pitchFamily="49" charset="-122"/>
              </a:rPr>
              <a:t>证明：</a:t>
            </a:r>
            <a:endParaRPr lang="zh-CN" altLang="el-GR" b="1">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321055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84326"/>
                                        </p:tgtEl>
                                        <p:attrNameLst>
                                          <p:attrName>style.visibility</p:attrName>
                                        </p:attrNameLst>
                                      </p:cBhvr>
                                      <p:to>
                                        <p:strVal val="visible"/>
                                      </p:to>
                                    </p:set>
                                    <p:animEffect transition="in" filter="diamond(in)">
                                      <p:cBhvr>
                                        <p:cTn id="7" dur="1000"/>
                                        <p:tgtEl>
                                          <p:spTgt spid="184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1476375" y="758825"/>
            <a:ext cx="7416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CC0000"/>
                </a:solidFill>
                <a:latin typeface="Times New Roman" panose="02020603050405020304" pitchFamily="18" charset="0"/>
                <a:ea typeface="楷体_GB2312" pitchFamily="49" charset="-122"/>
              </a:rPr>
              <a:t>6-1</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某一</a:t>
            </a:r>
            <a:r>
              <a:rPr kumimoji="1" lang="en-US" altLang="zh-CN" sz="2400" b="1">
                <a:solidFill>
                  <a:srgbClr val="000000"/>
                </a:solidFill>
                <a:latin typeface="Times New Roman" panose="02020603050405020304" pitchFamily="18" charset="0"/>
                <a:ea typeface="楷体_GB2312" pitchFamily="49" charset="-122"/>
              </a:rPr>
              <a:t>X</a:t>
            </a:r>
            <a:r>
              <a:rPr kumimoji="1" lang="zh-CN" altLang="en-US" sz="2400" b="1">
                <a:solidFill>
                  <a:srgbClr val="000000"/>
                </a:solidFill>
                <a:latin typeface="Times New Roman" panose="02020603050405020304" pitchFamily="18" charset="0"/>
                <a:ea typeface="楷体_GB2312" pitchFamily="49" charset="-122"/>
              </a:rPr>
              <a:t>射线管发出的连续</a:t>
            </a:r>
            <a:r>
              <a:rPr kumimoji="1" lang="en-US" altLang="zh-CN" sz="2400" b="1">
                <a:solidFill>
                  <a:srgbClr val="000000"/>
                </a:solidFill>
                <a:latin typeface="Times New Roman" panose="02020603050405020304" pitchFamily="18" charset="0"/>
                <a:ea typeface="楷体_GB2312" pitchFamily="49" charset="-122"/>
              </a:rPr>
              <a:t>X</a:t>
            </a:r>
            <a:r>
              <a:rPr kumimoji="1" lang="zh-CN" altLang="en-US" sz="2400" b="1">
                <a:solidFill>
                  <a:srgbClr val="000000"/>
                </a:solidFill>
                <a:latin typeface="Times New Roman" panose="02020603050405020304" pitchFamily="18" charset="0"/>
                <a:ea typeface="楷体_GB2312" pitchFamily="49" charset="-122"/>
              </a:rPr>
              <a:t>光谱的最短波长为</a:t>
            </a:r>
            <a:r>
              <a:rPr kumimoji="1" lang="en-US" altLang="zh-CN" sz="2400" b="1">
                <a:solidFill>
                  <a:srgbClr val="000000"/>
                </a:solidFill>
                <a:latin typeface="Times New Roman" panose="02020603050405020304" pitchFamily="18" charset="0"/>
                <a:ea typeface="楷体_GB2312" pitchFamily="49" charset="-122"/>
              </a:rPr>
              <a:t>0.124Å</a:t>
            </a:r>
            <a:r>
              <a:rPr kumimoji="1" lang="zh-CN" altLang="en-US" sz="2400" b="1">
                <a:solidFill>
                  <a:srgbClr val="000000"/>
                </a:solidFill>
                <a:latin typeface="Times New Roman" panose="02020603050405020304" pitchFamily="18" charset="0"/>
                <a:ea typeface="楷体_GB2312" pitchFamily="49" charset="-122"/>
              </a:rPr>
              <a:t>，试问它的工作电压是多少？</a:t>
            </a:r>
          </a:p>
          <a:p>
            <a:pPr eaLnBrk="1" hangingPunct="1"/>
            <a:r>
              <a:rPr kumimoji="1" lang="zh-CN" altLang="en-US" sz="2400" b="1">
                <a:solidFill>
                  <a:srgbClr val="000000"/>
                </a:solidFill>
                <a:latin typeface="Times New Roman" panose="02020603050405020304" pitchFamily="18" charset="0"/>
                <a:ea typeface="楷体_GB2312" pitchFamily="49" charset="-122"/>
              </a:rPr>
              <a:t>解：</a:t>
            </a:r>
          </a:p>
        </p:txBody>
      </p:sp>
      <p:graphicFrame>
        <p:nvGraphicFramePr>
          <p:cNvPr id="93191" name="Object 7"/>
          <p:cNvGraphicFramePr>
            <a:graphicFrameLocks noChangeAspect="1"/>
          </p:cNvGraphicFramePr>
          <p:nvPr/>
        </p:nvGraphicFramePr>
        <p:xfrm>
          <a:off x="2085975" y="1947863"/>
          <a:ext cx="5765800" cy="2976562"/>
        </p:xfrm>
        <a:graphic>
          <a:graphicData uri="http://schemas.openxmlformats.org/presentationml/2006/ole">
            <mc:AlternateContent xmlns:mc="http://schemas.openxmlformats.org/markup-compatibility/2006">
              <mc:Choice xmlns:v="urn:schemas-microsoft-com:vml" Requires="v">
                <p:oleObj spid="_x0000_s94212" name="Equation" r:id="rId3" imgW="2070000" imgH="1117440" progId="Equation.DSMT4">
                  <p:embed/>
                </p:oleObj>
              </mc:Choice>
              <mc:Fallback>
                <p:oleObj name="Equation" r:id="rId3" imgW="2070000" imgH="1117440" progId="Equation.DSMT4">
                  <p:embed/>
                  <p:pic>
                    <p:nvPicPr>
                      <p:cNvPr id="0" name=""/>
                      <p:cNvPicPr>
                        <a:picLocks noChangeAspect="1" noChangeArrowheads="1"/>
                      </p:cNvPicPr>
                      <p:nvPr/>
                    </p:nvPicPr>
                    <p:blipFill>
                      <a:blip r:embed="rId4"/>
                      <a:srcRect/>
                      <a:stretch>
                        <a:fillRect/>
                      </a:stretch>
                    </p:blipFill>
                    <p:spPr bwMode="auto">
                      <a:xfrm>
                        <a:off x="2085975" y="1947863"/>
                        <a:ext cx="5765800"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Rectangle 9"/>
          <p:cNvSpPr>
            <a:spLocks noChangeArrowheads="1"/>
          </p:cNvSpPr>
          <p:nvPr/>
        </p:nvSpPr>
        <p:spPr bwMode="auto">
          <a:xfrm>
            <a:off x="2022475" y="50593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529389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blinds(horizontal)">
                                      <p:cBhvr>
                                        <p:cTn id="7" dur="500"/>
                                        <p:tgtEl>
                                          <p:spTgt spid="93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539750" y="541338"/>
            <a:ext cx="82804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6-2</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莫塞莱的实验是历史上首次精确测量原子序数的方法。如测得某元素的</a:t>
            </a:r>
            <a:r>
              <a:rPr kumimoji="1" lang="en-US" altLang="zh-CN" sz="2400" b="1">
                <a:solidFill>
                  <a:srgbClr val="000000"/>
                </a:solidFill>
                <a:latin typeface="Times New Roman" panose="02020603050405020304" pitchFamily="18" charset="0"/>
                <a:ea typeface="楷体_GB2312" pitchFamily="49" charset="-122"/>
              </a:rPr>
              <a:t>K</a:t>
            </a:r>
            <a:r>
              <a:rPr kumimoji="1" lang="en-US" altLang="zh-CN" sz="2400" b="1" baseline="-25000">
                <a:solidFill>
                  <a:srgbClr val="000000"/>
                </a:solidFill>
                <a:latin typeface="Times New Roman" panose="02020603050405020304" pitchFamily="18" charset="0"/>
                <a:ea typeface="楷体_GB2312" pitchFamily="49" charset="-122"/>
              </a:rPr>
              <a:t>α</a:t>
            </a:r>
            <a:r>
              <a:rPr kumimoji="1" lang="en-US" altLang="zh-CN" sz="2400" b="1">
                <a:solidFill>
                  <a:srgbClr val="000000"/>
                </a:solidFill>
                <a:latin typeface="Times New Roman" panose="02020603050405020304" pitchFamily="18" charset="0"/>
                <a:ea typeface="楷体_GB2312" pitchFamily="49" charset="-122"/>
              </a:rPr>
              <a:t>X</a:t>
            </a:r>
            <a:r>
              <a:rPr kumimoji="1" lang="zh-CN" altLang="en-US" sz="2400" b="1">
                <a:solidFill>
                  <a:srgbClr val="000000"/>
                </a:solidFill>
                <a:latin typeface="Times New Roman" panose="02020603050405020304" pitchFamily="18" charset="0"/>
                <a:ea typeface="楷体_GB2312" pitchFamily="49" charset="-122"/>
              </a:rPr>
              <a:t>射线的波长为</a:t>
            </a:r>
            <a:r>
              <a:rPr kumimoji="1" lang="en-US" altLang="zh-CN" sz="2400" b="1">
                <a:solidFill>
                  <a:srgbClr val="000000"/>
                </a:solidFill>
                <a:latin typeface="Times New Roman" panose="02020603050405020304" pitchFamily="18" charset="0"/>
                <a:ea typeface="楷体_GB2312" pitchFamily="49" charset="-122"/>
              </a:rPr>
              <a:t>0.685Å</a:t>
            </a:r>
            <a:r>
              <a:rPr kumimoji="1" lang="zh-CN" altLang="en-US" sz="2400" b="1">
                <a:solidFill>
                  <a:srgbClr val="000000"/>
                </a:solidFill>
                <a:latin typeface="Times New Roman" panose="02020603050405020304" pitchFamily="18" charset="0"/>
                <a:ea typeface="楷体_GB2312" pitchFamily="49" charset="-122"/>
              </a:rPr>
              <a:t>，试求出该元素的原子序数。</a:t>
            </a:r>
          </a:p>
          <a:p>
            <a:pPr eaLnBrk="1" hangingPunct="1"/>
            <a:r>
              <a:rPr kumimoji="1" lang="zh-CN" altLang="en-US" sz="2400" b="1">
                <a:solidFill>
                  <a:srgbClr val="000000"/>
                </a:solidFill>
                <a:latin typeface="Times New Roman" panose="02020603050405020304" pitchFamily="18" charset="0"/>
                <a:ea typeface="楷体_GB2312" pitchFamily="49" charset="-122"/>
              </a:rPr>
              <a:t>解：</a:t>
            </a:r>
          </a:p>
        </p:txBody>
      </p:sp>
      <p:graphicFrame>
        <p:nvGraphicFramePr>
          <p:cNvPr id="136201" name="Object 9"/>
          <p:cNvGraphicFramePr>
            <a:graphicFrameLocks noGrp="1" noChangeAspect="1"/>
          </p:cNvGraphicFramePr>
          <p:nvPr>
            <p:ph/>
          </p:nvPr>
        </p:nvGraphicFramePr>
        <p:xfrm>
          <a:off x="1476375" y="1708150"/>
          <a:ext cx="4968875" cy="3103563"/>
        </p:xfrm>
        <a:graphic>
          <a:graphicData uri="http://schemas.openxmlformats.org/presentationml/2006/ole">
            <mc:AlternateContent xmlns:mc="http://schemas.openxmlformats.org/markup-compatibility/2006">
              <mc:Choice xmlns:v="urn:schemas-microsoft-com:vml" Requires="v">
                <p:oleObj spid="_x0000_s95238" name="公式" r:id="rId3" imgW="2476525" imgH="1543050" progId="Equation.3">
                  <p:embed/>
                </p:oleObj>
              </mc:Choice>
              <mc:Fallback>
                <p:oleObj name="公式" r:id="rId3" imgW="2476525" imgH="1543050" progId="Equation.3">
                  <p:embed/>
                  <p:pic>
                    <p:nvPicPr>
                      <p:cNvPr id="0" name=""/>
                      <p:cNvPicPr>
                        <a:picLocks noGrp="1" noChangeAspect="1" noChangeArrowheads="1"/>
                      </p:cNvPicPr>
                      <p:nvPr/>
                    </p:nvPicPr>
                    <p:blipFill>
                      <a:blip r:embed="rId4">
                        <a:lum bright="-30000" contrast="100000"/>
                        <a:extLst>
                          <a:ext uri="{28A0092B-C50C-407E-A947-70E740481C1C}">
                            <a14:useLocalDpi xmlns:a14="http://schemas.microsoft.com/office/drawing/2010/main" val="0"/>
                          </a:ext>
                        </a:extLst>
                      </a:blip>
                      <a:srcRect/>
                      <a:stretch>
                        <a:fillRect/>
                      </a:stretch>
                    </p:blipFill>
                    <p:spPr bwMode="auto">
                      <a:xfrm>
                        <a:off x="1476375" y="1708150"/>
                        <a:ext cx="4968875" cy="3103563"/>
                      </a:xfrm>
                      <a:prstGeom prst="rect">
                        <a:avLst/>
                      </a:prstGeom>
                      <a:solidFill>
                        <a:srgbClr val="800000"/>
                      </a:solidFill>
                      <a:ln>
                        <a:noFill/>
                      </a:ln>
                      <a:effectLst/>
                      <a:extLs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6203" name="Group 11"/>
          <p:cNvGrpSpPr>
            <a:grpSpLocks/>
          </p:cNvGrpSpPr>
          <p:nvPr/>
        </p:nvGrpSpPr>
        <p:grpSpPr bwMode="auto">
          <a:xfrm>
            <a:off x="611188" y="4868863"/>
            <a:ext cx="7910512" cy="1779587"/>
            <a:chOff x="240" y="3072"/>
            <a:chExt cx="4837" cy="1116"/>
          </a:xfrm>
        </p:grpSpPr>
        <p:graphicFrame>
          <p:nvGraphicFramePr>
            <p:cNvPr id="26629" name="Object 12"/>
            <p:cNvGraphicFramePr>
              <a:graphicFrameLocks noChangeAspect="1"/>
            </p:cNvGraphicFramePr>
            <p:nvPr/>
          </p:nvGraphicFramePr>
          <p:xfrm>
            <a:off x="780" y="3072"/>
            <a:ext cx="4297" cy="1116"/>
          </p:xfrm>
          <a:graphic>
            <a:graphicData uri="http://schemas.openxmlformats.org/presentationml/2006/ole">
              <mc:AlternateContent xmlns:mc="http://schemas.openxmlformats.org/markup-compatibility/2006">
                <mc:Choice xmlns:v="urn:schemas-microsoft-com:vml" Requires="v">
                  <p:oleObj spid="_x0000_s95239" name="公式" r:id="rId5" imgW="2933725" imgH="799998" progId="Equation.3">
                    <p:embed/>
                  </p:oleObj>
                </mc:Choice>
                <mc:Fallback>
                  <p:oleObj name="公式" r:id="rId5" imgW="2933725" imgH="799998" progId="Equation.3">
                    <p:embed/>
                    <p:pic>
                      <p:nvPicPr>
                        <p:cNvPr id="0" name=""/>
                        <p:cNvPicPr>
                          <a:picLocks noChangeAspect="1" noChangeArrowheads="1"/>
                        </p:cNvPicPr>
                        <p:nvPr/>
                      </p:nvPicPr>
                      <p:blipFill>
                        <a:blip r:embed="rId6">
                          <a:lum bright="-30000" contrast="100000"/>
                          <a:extLst>
                            <a:ext uri="{28A0092B-C50C-407E-A947-70E740481C1C}">
                              <a14:useLocalDpi xmlns:a14="http://schemas.microsoft.com/office/drawing/2010/main" val="0"/>
                            </a:ext>
                          </a:extLst>
                        </a:blip>
                        <a:srcRect/>
                        <a:stretch>
                          <a:fillRect/>
                        </a:stretch>
                      </p:blipFill>
                      <p:spPr bwMode="auto">
                        <a:xfrm>
                          <a:off x="780" y="3072"/>
                          <a:ext cx="4297" cy="1116"/>
                        </a:xfrm>
                        <a:prstGeom prst="rect">
                          <a:avLst/>
                        </a:prstGeom>
                        <a:solidFill>
                          <a:srgbClr val="3366FF"/>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0" name="Text Box 13"/>
            <p:cNvSpPr txBox="1">
              <a:spLocks noChangeArrowheads="1"/>
            </p:cNvSpPr>
            <p:nvPr/>
          </p:nvSpPr>
          <p:spPr bwMode="auto">
            <a:xfrm>
              <a:off x="240" y="3121"/>
              <a:ext cx="52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b="1">
                  <a:solidFill>
                    <a:srgbClr val="FF3300"/>
                  </a:solidFill>
                  <a:latin typeface="Bookman Old Style" panose="02050604050505020204" pitchFamily="18" charset="0"/>
                  <a:ea typeface="楷体_GB2312" pitchFamily="49" charset="-122"/>
                </a:rPr>
                <a:t>或</a:t>
              </a:r>
            </a:p>
          </p:txBody>
        </p:sp>
      </p:grpSp>
    </p:spTree>
    <p:extLst>
      <p:ext uri="{BB962C8B-B14F-4D97-AF65-F5344CB8AC3E}">
        <p14:creationId xmlns:p14="http://schemas.microsoft.com/office/powerpoint/2010/main" val="337251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201"/>
                                        </p:tgtEl>
                                        <p:attrNameLst>
                                          <p:attrName>style.visibility</p:attrName>
                                        </p:attrNameLst>
                                      </p:cBhvr>
                                      <p:to>
                                        <p:strVal val="visible"/>
                                      </p:to>
                                    </p:set>
                                    <p:animEffect transition="in" filter="blinds(horizontal)">
                                      <p:cBhvr>
                                        <p:cTn id="7" dur="500"/>
                                        <p:tgtEl>
                                          <p:spTgt spid="1362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6203"/>
                                        </p:tgtEl>
                                        <p:attrNameLst>
                                          <p:attrName>style.visibility</p:attrName>
                                        </p:attrNameLst>
                                      </p:cBhvr>
                                      <p:to>
                                        <p:strVal val="visible"/>
                                      </p:to>
                                    </p:set>
                                    <p:anim calcmode="lin" valueType="num">
                                      <p:cBhvr additive="base">
                                        <p:cTn id="12" dur="500" fill="hold"/>
                                        <p:tgtEl>
                                          <p:spTgt spid="136203"/>
                                        </p:tgtEl>
                                        <p:attrNameLst>
                                          <p:attrName>ppt_x</p:attrName>
                                        </p:attrNameLst>
                                      </p:cBhvr>
                                      <p:tavLst>
                                        <p:tav tm="0">
                                          <p:val>
                                            <p:strVal val="0-#ppt_w/2"/>
                                          </p:val>
                                        </p:tav>
                                        <p:tav tm="100000">
                                          <p:val>
                                            <p:strVal val="#ppt_x"/>
                                          </p:val>
                                        </p:tav>
                                      </p:tavLst>
                                    </p:anim>
                                    <p:anim calcmode="lin" valueType="num">
                                      <p:cBhvr additive="base">
                                        <p:cTn id="13" dur="500" fill="hold"/>
                                        <p:tgtEl>
                                          <p:spTgt spid="1362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635000" y="549275"/>
            <a:ext cx="72739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6-3</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钕原子（</a:t>
            </a:r>
            <a:r>
              <a:rPr kumimoji="1" lang="en-US" altLang="zh-CN" sz="2400" b="1">
                <a:solidFill>
                  <a:srgbClr val="000000"/>
                </a:solidFill>
                <a:latin typeface="Times New Roman" panose="02020603050405020304" pitchFamily="18" charset="0"/>
                <a:ea typeface="楷体_GB2312" pitchFamily="49" charset="-122"/>
              </a:rPr>
              <a:t>Z=60</a:t>
            </a:r>
            <a:r>
              <a:rPr kumimoji="1" lang="zh-CN" altLang="en-US" sz="2400" b="1">
                <a:solidFill>
                  <a:srgbClr val="000000"/>
                </a:solidFill>
                <a:latin typeface="Times New Roman" panose="02020603050405020304" pitchFamily="18" charset="0"/>
                <a:ea typeface="楷体_GB2312" pitchFamily="49" charset="-122"/>
              </a:rPr>
              <a:t>）的</a:t>
            </a:r>
            <a:r>
              <a:rPr kumimoji="1" lang="en-US" altLang="zh-CN" sz="2400" b="1">
                <a:solidFill>
                  <a:srgbClr val="000000"/>
                </a:solidFill>
                <a:latin typeface="Times New Roman" panose="02020603050405020304" pitchFamily="18" charset="0"/>
                <a:ea typeface="楷体_GB2312" pitchFamily="49" charset="-122"/>
              </a:rPr>
              <a:t>L</a:t>
            </a:r>
            <a:r>
              <a:rPr kumimoji="1" lang="zh-CN" altLang="en-US" sz="2400" b="1">
                <a:solidFill>
                  <a:srgbClr val="000000"/>
                </a:solidFill>
                <a:latin typeface="Times New Roman" panose="02020603050405020304" pitchFamily="18" charset="0"/>
                <a:ea typeface="楷体_GB2312" pitchFamily="49" charset="-122"/>
              </a:rPr>
              <a:t>吸收限为</a:t>
            </a:r>
            <a:r>
              <a:rPr kumimoji="1" lang="en-US" altLang="zh-CN" sz="2400" b="1">
                <a:solidFill>
                  <a:srgbClr val="000000"/>
                </a:solidFill>
                <a:latin typeface="Times New Roman" panose="02020603050405020304" pitchFamily="18" charset="0"/>
                <a:ea typeface="楷体_GB2312" pitchFamily="49" charset="-122"/>
              </a:rPr>
              <a:t>1.9Å</a:t>
            </a:r>
            <a:r>
              <a:rPr kumimoji="1" lang="zh-CN" altLang="en-US" sz="2400" b="1">
                <a:solidFill>
                  <a:srgbClr val="000000"/>
                </a:solidFill>
                <a:latin typeface="Times New Roman" panose="02020603050405020304" pitchFamily="18" charset="0"/>
                <a:ea typeface="楷体_GB2312" pitchFamily="49" charset="-122"/>
              </a:rPr>
              <a:t>，试问从钕原子中电离子一个</a:t>
            </a:r>
            <a:r>
              <a:rPr kumimoji="1" lang="en-US" altLang="zh-CN" sz="2400" b="1">
                <a:solidFill>
                  <a:srgbClr val="000000"/>
                </a:solidFill>
                <a:latin typeface="Times New Roman" panose="02020603050405020304" pitchFamily="18" charset="0"/>
                <a:ea typeface="楷体_GB2312" pitchFamily="49" charset="-122"/>
              </a:rPr>
              <a:t>K</a:t>
            </a:r>
            <a:r>
              <a:rPr kumimoji="1" lang="zh-CN" altLang="en-US" sz="2400" b="1">
                <a:solidFill>
                  <a:srgbClr val="000000"/>
                </a:solidFill>
                <a:latin typeface="Times New Roman" panose="02020603050405020304" pitchFamily="18" charset="0"/>
                <a:ea typeface="楷体_GB2312" pitchFamily="49" charset="-122"/>
              </a:rPr>
              <a:t>电子需作多少功？</a:t>
            </a:r>
          </a:p>
          <a:p>
            <a:pPr eaLnBrk="1" hangingPunct="1"/>
            <a:r>
              <a:rPr kumimoji="1" lang="zh-CN" altLang="en-US" sz="2400" b="1">
                <a:solidFill>
                  <a:srgbClr val="000000"/>
                </a:solidFill>
                <a:latin typeface="Times New Roman" panose="02020603050405020304" pitchFamily="18" charset="0"/>
                <a:ea typeface="楷体_GB2312" pitchFamily="49" charset="-122"/>
              </a:rPr>
              <a:t>解：</a:t>
            </a:r>
          </a:p>
        </p:txBody>
      </p:sp>
      <p:graphicFrame>
        <p:nvGraphicFramePr>
          <p:cNvPr id="27651" name="Object 4"/>
          <p:cNvGraphicFramePr>
            <a:graphicFrameLocks noChangeAspect="1"/>
          </p:cNvGraphicFramePr>
          <p:nvPr/>
        </p:nvGraphicFramePr>
        <p:xfrm>
          <a:off x="1311275" y="1484313"/>
          <a:ext cx="5111750" cy="1328737"/>
        </p:xfrm>
        <a:graphic>
          <a:graphicData uri="http://schemas.openxmlformats.org/presentationml/2006/ole">
            <mc:AlternateContent xmlns:mc="http://schemas.openxmlformats.org/markup-compatibility/2006">
              <mc:Choice xmlns:v="urn:schemas-microsoft-com:vml" Requires="v">
                <p:oleObj spid="_x0000_s96264" name="公式" r:id="rId3" imgW="3251200" imgH="876300" progId="Equation.3">
                  <p:embed/>
                </p:oleObj>
              </mc:Choice>
              <mc:Fallback>
                <p:oleObj name="公式" r:id="rId3" imgW="3251200" imgH="876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1484313"/>
                        <a:ext cx="5111750" cy="13287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5"/>
          <p:cNvGraphicFramePr>
            <a:graphicFrameLocks noChangeAspect="1"/>
          </p:cNvGraphicFramePr>
          <p:nvPr/>
        </p:nvGraphicFramePr>
        <p:xfrm>
          <a:off x="1311275" y="2925763"/>
          <a:ext cx="6624638" cy="2805112"/>
        </p:xfrm>
        <a:graphic>
          <a:graphicData uri="http://schemas.openxmlformats.org/presentationml/2006/ole">
            <mc:AlternateContent xmlns:mc="http://schemas.openxmlformats.org/markup-compatibility/2006">
              <mc:Choice xmlns:v="urn:schemas-microsoft-com:vml" Requires="v">
                <p:oleObj spid="_x0000_s96265" name="公式" r:id="rId5" imgW="4140200" imgH="1752600" progId="Equation.3">
                  <p:embed/>
                </p:oleObj>
              </mc:Choice>
              <mc:Fallback>
                <p:oleObj name="公式" r:id="rId5" imgW="4140200" imgH="175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275" y="2925763"/>
                        <a:ext cx="6624638" cy="28051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6"/>
          <p:cNvGraphicFramePr>
            <a:graphicFrameLocks noChangeAspect="1"/>
          </p:cNvGraphicFramePr>
          <p:nvPr/>
        </p:nvGraphicFramePr>
        <p:xfrm>
          <a:off x="1311275" y="5876925"/>
          <a:ext cx="7847013" cy="563563"/>
        </p:xfrm>
        <a:graphic>
          <a:graphicData uri="http://schemas.openxmlformats.org/presentationml/2006/ole">
            <mc:AlternateContent xmlns:mc="http://schemas.openxmlformats.org/markup-compatibility/2006">
              <mc:Choice xmlns:v="urn:schemas-microsoft-com:vml" Requires="v">
                <p:oleObj spid="_x0000_s96266" name="公式" r:id="rId7" imgW="4076700" imgH="304800" progId="Equation.3">
                  <p:embed/>
                </p:oleObj>
              </mc:Choice>
              <mc:Fallback>
                <p:oleObj name="公式" r:id="rId7" imgW="4076700" imgH="304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1275" y="5876925"/>
                        <a:ext cx="7847013" cy="56356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326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6"/>
          <p:cNvGraphicFramePr>
            <a:graphicFrameLocks noChangeAspect="1"/>
          </p:cNvGraphicFramePr>
          <p:nvPr/>
        </p:nvGraphicFramePr>
        <p:xfrm>
          <a:off x="1116013" y="1976438"/>
          <a:ext cx="6065837" cy="3181350"/>
        </p:xfrm>
        <a:graphic>
          <a:graphicData uri="http://schemas.openxmlformats.org/presentationml/2006/ole">
            <mc:AlternateContent xmlns:mc="http://schemas.openxmlformats.org/markup-compatibility/2006">
              <mc:Choice xmlns:v="urn:schemas-microsoft-com:vml" Requires="v">
                <p:oleObj spid="_x0000_s97284" name="Equation" r:id="rId3" imgW="2793960" imgH="1523880" progId="Equation.DSMT4">
                  <p:embed/>
                </p:oleObj>
              </mc:Choice>
              <mc:Fallback>
                <p:oleObj name="Equation" r:id="rId3" imgW="2793960" imgH="1523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976438"/>
                        <a:ext cx="6065837" cy="31813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5" name="Rectangle 4"/>
          <p:cNvSpPr>
            <a:spLocks noChangeArrowheads="1"/>
          </p:cNvSpPr>
          <p:nvPr/>
        </p:nvSpPr>
        <p:spPr bwMode="auto">
          <a:xfrm>
            <a:off x="1331913" y="398463"/>
            <a:ext cx="72723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6-4  </a:t>
            </a:r>
            <a:r>
              <a:rPr kumimoji="1" lang="zh-CN" altLang="en-US" sz="2400" b="1">
                <a:solidFill>
                  <a:srgbClr val="000000"/>
                </a:solidFill>
                <a:latin typeface="Times New Roman" panose="02020603050405020304" pitchFamily="18" charset="0"/>
                <a:ea typeface="楷体_GB2312" pitchFamily="49" charset="-122"/>
              </a:rPr>
              <a:t>证明：对大多数元素，</a:t>
            </a:r>
            <a:r>
              <a:rPr kumimoji="1" lang="en-US" altLang="zh-CN" sz="2400" b="1">
                <a:solidFill>
                  <a:srgbClr val="000000"/>
                </a:solidFill>
                <a:latin typeface="Times New Roman" panose="02020603050405020304" pitchFamily="18" charset="0"/>
                <a:ea typeface="楷体_GB2312" pitchFamily="49" charset="-122"/>
              </a:rPr>
              <a:t>K</a:t>
            </a:r>
            <a:r>
              <a:rPr kumimoji="1" lang="en-US" altLang="zh-CN" sz="2400" b="1" baseline="-25000">
                <a:solidFill>
                  <a:srgbClr val="000000"/>
                </a:solidFill>
                <a:latin typeface="Times New Roman" panose="02020603050405020304" pitchFamily="18" charset="0"/>
                <a:ea typeface="楷体_GB2312" pitchFamily="49" charset="-122"/>
              </a:rPr>
              <a:t>α1</a:t>
            </a:r>
            <a:r>
              <a:rPr kumimoji="1" lang="zh-CN" altLang="en-US" sz="2400" b="1">
                <a:solidFill>
                  <a:srgbClr val="000000"/>
                </a:solidFill>
                <a:latin typeface="Times New Roman" panose="02020603050405020304" pitchFamily="18" charset="0"/>
                <a:ea typeface="楷体_GB2312" pitchFamily="49" charset="-122"/>
              </a:rPr>
              <a:t>射线的强度为</a:t>
            </a:r>
            <a:r>
              <a:rPr kumimoji="1" lang="en-US" altLang="zh-CN" sz="2400" b="1">
                <a:solidFill>
                  <a:srgbClr val="000000"/>
                </a:solidFill>
                <a:latin typeface="Times New Roman" panose="02020603050405020304" pitchFamily="18" charset="0"/>
                <a:ea typeface="楷体_GB2312" pitchFamily="49" charset="-122"/>
              </a:rPr>
              <a:t>K</a:t>
            </a:r>
            <a:r>
              <a:rPr kumimoji="1" lang="en-US" altLang="zh-CN" sz="2400" b="1" baseline="-25000">
                <a:solidFill>
                  <a:srgbClr val="000000"/>
                </a:solidFill>
                <a:latin typeface="Times New Roman" panose="02020603050405020304" pitchFamily="18" charset="0"/>
                <a:ea typeface="楷体_GB2312" pitchFamily="49" charset="-122"/>
              </a:rPr>
              <a:t>α2</a:t>
            </a:r>
            <a:r>
              <a:rPr kumimoji="1" lang="zh-CN" altLang="en-US" sz="2400" b="1">
                <a:solidFill>
                  <a:srgbClr val="000000"/>
                </a:solidFill>
                <a:latin typeface="Times New Roman" panose="02020603050405020304" pitchFamily="18" charset="0"/>
                <a:ea typeface="楷体_GB2312" pitchFamily="49" charset="-122"/>
              </a:rPr>
              <a:t>射线的两倍。</a:t>
            </a:r>
          </a:p>
          <a:p>
            <a:pPr eaLnBrk="1" hangingPunct="1"/>
            <a:r>
              <a:rPr kumimoji="1" lang="zh-CN" altLang="en-US" sz="2400" b="1">
                <a:solidFill>
                  <a:srgbClr val="000000"/>
                </a:solidFill>
                <a:latin typeface="Times New Roman" panose="02020603050405020304" pitchFamily="18" charset="0"/>
                <a:ea typeface="楷体_GB2312" pitchFamily="49" charset="-122"/>
              </a:rPr>
              <a:t>证明：</a:t>
            </a:r>
          </a:p>
        </p:txBody>
      </p:sp>
      <p:grpSp>
        <p:nvGrpSpPr>
          <p:cNvPr id="138249" name="Group 9"/>
          <p:cNvGrpSpPr>
            <a:grpSpLocks/>
          </p:cNvGrpSpPr>
          <p:nvPr/>
        </p:nvGrpSpPr>
        <p:grpSpPr bwMode="auto">
          <a:xfrm>
            <a:off x="3851275" y="1916113"/>
            <a:ext cx="1154113" cy="2089150"/>
            <a:chOff x="2426" y="1207"/>
            <a:chExt cx="727" cy="1316"/>
          </a:xfrm>
        </p:grpSpPr>
        <p:sp>
          <p:nvSpPr>
            <p:cNvPr id="28677" name="Rectangle 7"/>
            <p:cNvSpPr>
              <a:spLocks noChangeArrowheads="1"/>
            </p:cNvSpPr>
            <p:nvPr/>
          </p:nvSpPr>
          <p:spPr bwMode="auto">
            <a:xfrm>
              <a:off x="2472" y="2069"/>
              <a:ext cx="681" cy="454"/>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8" name="Rectangle 8"/>
            <p:cNvSpPr>
              <a:spLocks noChangeArrowheads="1"/>
            </p:cNvSpPr>
            <p:nvPr/>
          </p:nvSpPr>
          <p:spPr bwMode="auto">
            <a:xfrm>
              <a:off x="2426" y="1207"/>
              <a:ext cx="681" cy="454"/>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24731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1403350" y="266700"/>
            <a:ext cx="734377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6-5</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已知铅的</a:t>
            </a:r>
            <a:r>
              <a:rPr kumimoji="1" lang="en-US" altLang="zh-CN" sz="2400" b="1">
                <a:solidFill>
                  <a:srgbClr val="000000"/>
                </a:solidFill>
                <a:latin typeface="Times New Roman" panose="02020603050405020304" pitchFamily="18" charset="0"/>
                <a:ea typeface="楷体_GB2312" pitchFamily="49" charset="-122"/>
              </a:rPr>
              <a:t>K</a:t>
            </a:r>
            <a:r>
              <a:rPr kumimoji="1" lang="zh-CN" altLang="en-US" sz="2400" b="1">
                <a:solidFill>
                  <a:srgbClr val="000000"/>
                </a:solidFill>
                <a:latin typeface="Times New Roman" panose="02020603050405020304" pitchFamily="18" charset="0"/>
                <a:ea typeface="楷体_GB2312" pitchFamily="49" charset="-122"/>
              </a:rPr>
              <a:t>吸收限为</a:t>
            </a:r>
            <a:r>
              <a:rPr kumimoji="1" lang="en-US" altLang="zh-CN" sz="2400" b="1">
                <a:solidFill>
                  <a:srgbClr val="000000"/>
                </a:solidFill>
                <a:latin typeface="Times New Roman" panose="02020603050405020304" pitchFamily="18" charset="0"/>
                <a:ea typeface="楷体_GB2312" pitchFamily="49" charset="-122"/>
              </a:rPr>
              <a:t>0.14Å</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K</a:t>
            </a:r>
            <a:r>
              <a:rPr kumimoji="1" lang="zh-CN" altLang="en-US" sz="2400" b="1">
                <a:solidFill>
                  <a:srgbClr val="000000"/>
                </a:solidFill>
                <a:latin typeface="Times New Roman" panose="02020603050405020304" pitchFamily="18" charset="0"/>
                <a:ea typeface="楷体_GB2312" pitchFamily="49" charset="-122"/>
              </a:rPr>
              <a:t>线系各谱线的波长分别为</a:t>
            </a:r>
            <a:r>
              <a:rPr kumimoji="1" lang="en-US" altLang="zh-CN" sz="2400" b="1">
                <a:solidFill>
                  <a:srgbClr val="000000"/>
                </a:solidFill>
                <a:latin typeface="Times New Roman" panose="02020603050405020304" pitchFamily="18" charset="0"/>
                <a:ea typeface="楷体_GB2312" pitchFamily="49" charset="-122"/>
              </a:rPr>
              <a:t>: 0.167Å(K</a:t>
            </a:r>
            <a:r>
              <a:rPr kumimoji="1" lang="en-US" altLang="zh-CN" sz="2400" b="1" baseline="-25000">
                <a:solidFill>
                  <a:srgbClr val="000000"/>
                </a:solidFill>
                <a:latin typeface="Times New Roman" panose="02020603050405020304" pitchFamily="18" charset="0"/>
                <a:ea typeface="楷体_GB2312" pitchFamily="49" charset="-122"/>
              </a:rPr>
              <a:t>α</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0.146Å(K</a:t>
            </a:r>
            <a:r>
              <a:rPr kumimoji="1" lang="en-US" altLang="zh-CN" sz="2400" b="1" baseline="-25000">
                <a:solidFill>
                  <a:srgbClr val="000000"/>
                </a:solidFill>
                <a:latin typeface="Times New Roman" panose="02020603050405020304" pitchFamily="18" charset="0"/>
                <a:ea typeface="楷体_GB2312" pitchFamily="49" charset="-122"/>
              </a:rPr>
              <a:t>β</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0.142Å(K</a:t>
            </a:r>
            <a:r>
              <a:rPr kumimoji="1" lang="en-US" altLang="zh-CN" sz="2400" b="1" baseline="-25000">
                <a:solidFill>
                  <a:srgbClr val="000000"/>
                </a:solidFill>
                <a:latin typeface="Times New Roman" panose="02020603050405020304" pitchFamily="18" charset="0"/>
                <a:ea typeface="楷体_GB2312" pitchFamily="49" charset="-122"/>
              </a:rPr>
              <a:t>γ</a:t>
            </a:r>
            <a:r>
              <a:rPr kumimoji="1" lang="en-US" altLang="zh-CN" sz="2400" b="1">
                <a:solidFill>
                  <a:srgbClr val="00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，现请：</a:t>
            </a:r>
          </a:p>
          <a:p>
            <a:pPr eaLnBrk="1" hangingPunct="1"/>
            <a:r>
              <a:rPr kumimoji="1" lang="zh-CN" altLang="en-US" sz="2400" b="1">
                <a:solidFill>
                  <a:srgbClr val="00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1</a:t>
            </a:r>
            <a:r>
              <a:rPr kumimoji="1" lang="zh-CN" altLang="en-US" sz="2400" b="1">
                <a:solidFill>
                  <a:srgbClr val="000000"/>
                </a:solidFill>
                <a:latin typeface="Times New Roman" panose="02020603050405020304" pitchFamily="18" charset="0"/>
                <a:ea typeface="楷体_GB2312" pitchFamily="49" charset="-122"/>
              </a:rPr>
              <a:t>）根据这些数据绘出有关铅的</a:t>
            </a:r>
            <a:r>
              <a:rPr kumimoji="1" lang="en-US" altLang="zh-CN" sz="2400" b="1">
                <a:solidFill>
                  <a:srgbClr val="000000"/>
                </a:solidFill>
                <a:latin typeface="Times New Roman" panose="02020603050405020304" pitchFamily="18" charset="0"/>
                <a:ea typeface="楷体_GB2312" pitchFamily="49" charset="-122"/>
              </a:rPr>
              <a:t>X</a:t>
            </a:r>
            <a:r>
              <a:rPr kumimoji="1" lang="zh-CN" altLang="en-US" sz="2400" b="1">
                <a:solidFill>
                  <a:srgbClr val="000000"/>
                </a:solidFill>
                <a:latin typeface="Times New Roman" panose="02020603050405020304" pitchFamily="18" charset="0"/>
                <a:ea typeface="楷体_GB2312" pitchFamily="49" charset="-122"/>
              </a:rPr>
              <a:t>射线能级简图；</a:t>
            </a:r>
          </a:p>
          <a:p>
            <a:pPr eaLnBrk="1" hangingPunct="1"/>
            <a:r>
              <a:rPr kumimoji="1" lang="zh-CN" altLang="en-US" sz="2400" b="1">
                <a:solidFill>
                  <a:srgbClr val="00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2</a:t>
            </a:r>
            <a:r>
              <a:rPr kumimoji="1" lang="zh-CN" altLang="en-US" sz="2400" b="1">
                <a:solidFill>
                  <a:srgbClr val="000000"/>
                </a:solidFill>
                <a:latin typeface="Times New Roman" panose="02020603050405020304" pitchFamily="18" charset="0"/>
                <a:ea typeface="楷体_GB2312" pitchFamily="49" charset="-122"/>
              </a:rPr>
              <a:t>）计算激发</a:t>
            </a:r>
            <a:r>
              <a:rPr kumimoji="1" lang="en-US" altLang="zh-CN" sz="2400" b="1">
                <a:solidFill>
                  <a:srgbClr val="000000"/>
                </a:solidFill>
                <a:latin typeface="Times New Roman" panose="02020603050405020304" pitchFamily="18" charset="0"/>
                <a:ea typeface="楷体_GB2312" pitchFamily="49" charset="-122"/>
              </a:rPr>
              <a:t>L</a:t>
            </a:r>
            <a:r>
              <a:rPr kumimoji="1" lang="zh-CN" altLang="en-US" sz="2400" b="1">
                <a:solidFill>
                  <a:srgbClr val="000000"/>
                </a:solidFill>
                <a:latin typeface="Times New Roman" panose="02020603050405020304" pitchFamily="18" charset="0"/>
                <a:ea typeface="楷体_GB2312" pitchFamily="49" charset="-122"/>
              </a:rPr>
              <a:t>线系所需的最小能量与</a:t>
            </a:r>
            <a:r>
              <a:rPr kumimoji="1" lang="en-US" altLang="zh-CN" sz="2400" b="1">
                <a:solidFill>
                  <a:srgbClr val="000000"/>
                </a:solidFill>
                <a:latin typeface="Times New Roman" panose="02020603050405020304" pitchFamily="18" charset="0"/>
                <a:ea typeface="楷体_GB2312" pitchFamily="49" charset="-122"/>
              </a:rPr>
              <a:t>L</a:t>
            </a:r>
            <a:r>
              <a:rPr kumimoji="1" lang="en-US" altLang="zh-CN" sz="2400" b="1" baseline="-25000">
                <a:solidFill>
                  <a:srgbClr val="000000"/>
                </a:solidFill>
                <a:latin typeface="Times New Roman" panose="02020603050405020304" pitchFamily="18" charset="0"/>
                <a:ea typeface="楷体_GB2312" pitchFamily="49" charset="-122"/>
              </a:rPr>
              <a:t>α</a:t>
            </a:r>
            <a:r>
              <a:rPr kumimoji="1" lang="zh-CN" altLang="en-US" sz="2400" b="1">
                <a:solidFill>
                  <a:srgbClr val="000000"/>
                </a:solidFill>
                <a:latin typeface="Times New Roman" panose="02020603050405020304" pitchFamily="18" charset="0"/>
                <a:ea typeface="楷体_GB2312" pitchFamily="49" charset="-122"/>
              </a:rPr>
              <a:t>线的波长</a:t>
            </a:r>
            <a:r>
              <a:rPr kumimoji="1" lang="en-US" altLang="zh-CN" sz="2400" b="1">
                <a:solidFill>
                  <a:srgbClr val="000000"/>
                </a:solidFill>
                <a:latin typeface="Times New Roman" panose="02020603050405020304" pitchFamily="18" charset="0"/>
                <a:ea typeface="楷体_GB2312" pitchFamily="49" charset="-122"/>
              </a:rPr>
              <a:t>.</a:t>
            </a:r>
          </a:p>
          <a:p>
            <a:pPr eaLnBrk="1" hangingPunct="1"/>
            <a:r>
              <a:rPr kumimoji="1" lang="zh-CN" altLang="en-US" sz="2400" b="1">
                <a:solidFill>
                  <a:srgbClr val="000000"/>
                </a:solidFill>
                <a:latin typeface="Times New Roman" panose="02020603050405020304" pitchFamily="18" charset="0"/>
                <a:ea typeface="楷体_GB2312" pitchFamily="49" charset="-122"/>
              </a:rPr>
              <a:t>解：</a:t>
            </a:r>
          </a:p>
        </p:txBody>
      </p:sp>
      <p:pic>
        <p:nvPicPr>
          <p:cNvPr id="2969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133600"/>
            <a:ext cx="5184775"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580063" y="2679700"/>
            <a:ext cx="287337" cy="461963"/>
          </a:xfrm>
          <a:prstGeom prst="rect">
            <a:avLst/>
          </a:prstGeom>
          <a:solidFill>
            <a:schemeClr val="bg1"/>
          </a:solidFill>
        </p:spPr>
        <p:txBody>
          <a:bodyPr>
            <a:spAutoFit/>
          </a:bodyPr>
          <a:lstStyle/>
          <a:p>
            <a:pPr>
              <a:defRPr/>
            </a:pPr>
            <a:r>
              <a:rPr lang="en-US" altLang="zh-CN" sz="2400" dirty="0">
                <a:solidFill>
                  <a:schemeClr val="accent1">
                    <a:lumMod val="60000"/>
                    <a:lumOff val="40000"/>
                  </a:schemeClr>
                </a:solidFill>
              </a:rPr>
              <a:t>0</a:t>
            </a:r>
            <a:endParaRPr lang="zh-CN" altLang="en-US" sz="2400" dirty="0">
              <a:solidFill>
                <a:schemeClr val="accent1">
                  <a:lumMod val="60000"/>
                  <a:lumOff val="40000"/>
                </a:schemeClr>
              </a:solidFill>
            </a:endParaRPr>
          </a:p>
        </p:txBody>
      </p:sp>
    </p:spTree>
    <p:extLst>
      <p:ext uri="{BB962C8B-B14F-4D97-AF65-F5344CB8AC3E}">
        <p14:creationId xmlns:p14="http://schemas.microsoft.com/office/powerpoint/2010/main" val="3362670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0" y="3716338"/>
            <a:ext cx="8621713"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1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404813"/>
            <a:ext cx="823912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264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1042988" y="368300"/>
            <a:ext cx="6958012"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6-6  </a:t>
            </a:r>
            <a:r>
              <a:rPr kumimoji="1" lang="zh-CN" altLang="en-US" sz="2400" b="1">
                <a:solidFill>
                  <a:srgbClr val="000000"/>
                </a:solidFill>
                <a:latin typeface="Times New Roman" panose="02020603050405020304" pitchFamily="18" charset="0"/>
                <a:ea typeface="楷体_GB2312" pitchFamily="49" charset="-122"/>
              </a:rPr>
              <a:t>一束波长为</a:t>
            </a:r>
            <a:r>
              <a:rPr kumimoji="1" lang="en-US" altLang="zh-CN" sz="2400" b="1">
                <a:solidFill>
                  <a:srgbClr val="000000"/>
                </a:solidFill>
                <a:latin typeface="Times New Roman" panose="02020603050405020304" pitchFamily="18" charset="0"/>
                <a:ea typeface="楷体_GB2312" pitchFamily="49" charset="-122"/>
              </a:rPr>
              <a:t>5.4Å</a:t>
            </a:r>
            <a:r>
              <a:rPr kumimoji="1" lang="zh-CN" altLang="en-US" sz="2400" b="1">
                <a:solidFill>
                  <a:srgbClr val="000000"/>
                </a:solidFill>
                <a:latin typeface="Times New Roman" panose="02020603050405020304" pitchFamily="18" charset="0"/>
                <a:ea typeface="楷体_GB2312" pitchFamily="49" charset="-122"/>
              </a:rPr>
              <a:t>的单色光入射到一组晶面上，在与入射束射偏离为</a:t>
            </a:r>
            <a:r>
              <a:rPr kumimoji="1" lang="en-US" altLang="zh-CN" sz="2400" b="1">
                <a:solidFill>
                  <a:srgbClr val="000000"/>
                </a:solidFill>
                <a:latin typeface="Times New Roman" panose="02020603050405020304" pitchFamily="18" charset="0"/>
                <a:ea typeface="楷体_GB2312" pitchFamily="49" charset="-122"/>
              </a:rPr>
              <a:t>120°</a:t>
            </a:r>
            <a:r>
              <a:rPr kumimoji="1" lang="zh-CN" altLang="en-US" sz="2400" b="1">
                <a:solidFill>
                  <a:srgbClr val="000000"/>
                </a:solidFill>
                <a:latin typeface="Times New Roman" panose="02020603050405020304" pitchFamily="18" charset="0"/>
                <a:ea typeface="楷体_GB2312" pitchFamily="49" charset="-122"/>
              </a:rPr>
              <a:t>的方向上产生一级衍射极大，试问该晶面的间距为多大</a:t>
            </a:r>
            <a:r>
              <a:rPr kumimoji="1" lang="en-US" altLang="zh-CN" sz="2400" b="1">
                <a:solidFill>
                  <a:srgbClr val="000000"/>
                </a:solidFill>
                <a:latin typeface="Times New Roman" panose="02020603050405020304" pitchFamily="18" charset="0"/>
                <a:ea typeface="楷体_GB2312" pitchFamily="49" charset="-122"/>
              </a:rPr>
              <a:t>?</a:t>
            </a:r>
          </a:p>
          <a:p>
            <a:pPr eaLnBrk="1" hangingPunct="1"/>
            <a:r>
              <a:rPr kumimoji="1" lang="zh-CN" altLang="en-US" sz="2400" b="1">
                <a:solidFill>
                  <a:srgbClr val="000000"/>
                </a:solidFill>
                <a:latin typeface="Times New Roman" panose="02020603050405020304" pitchFamily="18" charset="0"/>
                <a:ea typeface="楷体_GB2312" pitchFamily="49" charset="-122"/>
              </a:rPr>
              <a:t>解：</a:t>
            </a:r>
          </a:p>
        </p:txBody>
      </p:sp>
      <p:graphicFrame>
        <p:nvGraphicFramePr>
          <p:cNvPr id="140295" name="Object 7"/>
          <p:cNvGraphicFramePr>
            <a:graphicFrameLocks noChangeAspect="1"/>
          </p:cNvGraphicFramePr>
          <p:nvPr/>
        </p:nvGraphicFramePr>
        <p:xfrm>
          <a:off x="914400" y="2281238"/>
          <a:ext cx="2133600" cy="452437"/>
        </p:xfrm>
        <a:graphic>
          <a:graphicData uri="http://schemas.openxmlformats.org/presentationml/2006/ole">
            <mc:AlternateContent xmlns:mc="http://schemas.openxmlformats.org/markup-compatibility/2006">
              <mc:Choice xmlns:v="urn:schemas-microsoft-com:vml" Requires="v">
                <p:oleObj spid="_x0000_s98314" name="Equation" r:id="rId3" imgW="876300" imgH="203200" progId="Equation.3">
                  <p:embed/>
                </p:oleObj>
              </mc:Choice>
              <mc:Fallback>
                <p:oleObj name="Equation" r:id="rId3" imgW="8763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1238"/>
                        <a:ext cx="2133600" cy="452437"/>
                      </a:xfrm>
                      <a:prstGeom prst="rect">
                        <a:avLst/>
                      </a:prstGeom>
                      <a:noFill/>
                      <a:ln>
                        <a:noFill/>
                      </a:ln>
                      <a:effectLst/>
                      <a:extLst>
                        <a:ext uri="{909E8E84-426E-40DD-AFC4-6F175D3DCCD1}">
                          <a14:hiddenFill xmlns:a14="http://schemas.microsoft.com/office/drawing/2010/main">
                            <a:gradFill rotWithShape="0">
                              <a:gsLst>
                                <a:gs pos="0">
                                  <a:srgbClr val="FFFF66"/>
                                </a:gs>
                                <a:gs pos="100000">
                                  <a:schemeClr val="hlink"/>
                                </a:gs>
                              </a:gsLst>
                              <a:lin ang="2700000" scaled="1"/>
                            </a:gra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0296" name="Group 8"/>
          <p:cNvGrpSpPr>
            <a:grpSpLocks/>
          </p:cNvGrpSpPr>
          <p:nvPr/>
        </p:nvGrpSpPr>
        <p:grpSpPr bwMode="auto">
          <a:xfrm>
            <a:off x="4932363" y="2565400"/>
            <a:ext cx="3810000" cy="2581275"/>
            <a:chOff x="3264" y="144"/>
            <a:chExt cx="2400" cy="1626"/>
          </a:xfrm>
        </p:grpSpPr>
        <p:sp>
          <p:nvSpPr>
            <p:cNvPr id="31751" name="Line 9"/>
            <p:cNvSpPr>
              <a:spLocks noChangeShapeType="1"/>
            </p:cNvSpPr>
            <p:nvPr/>
          </p:nvSpPr>
          <p:spPr bwMode="auto">
            <a:xfrm>
              <a:off x="3370" y="954"/>
              <a:ext cx="224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2" name="Oval 10"/>
            <p:cNvSpPr>
              <a:spLocks noChangeArrowheads="1"/>
            </p:cNvSpPr>
            <p:nvPr/>
          </p:nvSpPr>
          <p:spPr bwMode="auto">
            <a:xfrm>
              <a:off x="5039" y="915"/>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3" name="Oval 11"/>
            <p:cNvSpPr>
              <a:spLocks noChangeArrowheads="1"/>
            </p:cNvSpPr>
            <p:nvPr/>
          </p:nvSpPr>
          <p:spPr bwMode="auto">
            <a:xfrm>
              <a:off x="4661" y="915"/>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4" name="Oval 12"/>
            <p:cNvSpPr>
              <a:spLocks noChangeArrowheads="1"/>
            </p:cNvSpPr>
            <p:nvPr/>
          </p:nvSpPr>
          <p:spPr bwMode="auto">
            <a:xfrm>
              <a:off x="3526" y="915"/>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5" name="Oval 13"/>
            <p:cNvSpPr>
              <a:spLocks noChangeArrowheads="1"/>
            </p:cNvSpPr>
            <p:nvPr/>
          </p:nvSpPr>
          <p:spPr bwMode="auto">
            <a:xfrm>
              <a:off x="4283" y="915"/>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6" name="Oval 14"/>
            <p:cNvSpPr>
              <a:spLocks noChangeArrowheads="1"/>
            </p:cNvSpPr>
            <p:nvPr/>
          </p:nvSpPr>
          <p:spPr bwMode="auto">
            <a:xfrm>
              <a:off x="3905" y="915"/>
              <a:ext cx="71"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7" name="Oval 15"/>
            <p:cNvSpPr>
              <a:spLocks noChangeArrowheads="1"/>
            </p:cNvSpPr>
            <p:nvPr/>
          </p:nvSpPr>
          <p:spPr bwMode="auto">
            <a:xfrm>
              <a:off x="5421" y="915"/>
              <a:ext cx="71"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8" name="Line 16"/>
            <p:cNvSpPr>
              <a:spLocks noChangeShapeType="1"/>
            </p:cNvSpPr>
            <p:nvPr/>
          </p:nvSpPr>
          <p:spPr bwMode="auto">
            <a:xfrm>
              <a:off x="3322" y="282"/>
              <a:ext cx="966" cy="636"/>
            </a:xfrm>
            <a:prstGeom prst="line">
              <a:avLst/>
            </a:prstGeom>
            <a:noFill/>
            <a:ln w="19050">
              <a:solidFill>
                <a:srgbClr val="8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Freeform 17"/>
            <p:cNvSpPr>
              <a:spLocks/>
            </p:cNvSpPr>
            <p:nvPr/>
          </p:nvSpPr>
          <p:spPr bwMode="auto">
            <a:xfrm>
              <a:off x="3764" y="555"/>
              <a:ext cx="75" cy="68"/>
            </a:xfrm>
            <a:custGeom>
              <a:avLst/>
              <a:gdLst>
                <a:gd name="T0" fmla="*/ 25 w 99"/>
                <a:gd name="T1" fmla="*/ 24 h 89"/>
                <a:gd name="T2" fmla="*/ 0 w 99"/>
                <a:gd name="T3" fmla="*/ 20 h 89"/>
                <a:gd name="T4" fmla="*/ 14 w 99"/>
                <a:gd name="T5" fmla="*/ 16 h 89"/>
                <a:gd name="T6" fmla="*/ 10 w 99"/>
                <a:gd name="T7" fmla="*/ 0 h 89"/>
                <a:gd name="T8" fmla="*/ 25 w 99"/>
                <a:gd name="T9" fmla="*/ 24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89">
                  <a:moveTo>
                    <a:pt x="99" y="89"/>
                  </a:moveTo>
                  <a:lnTo>
                    <a:pt x="0" y="74"/>
                  </a:lnTo>
                  <a:lnTo>
                    <a:pt x="56" y="61"/>
                  </a:lnTo>
                  <a:lnTo>
                    <a:pt x="39" y="0"/>
                  </a:lnTo>
                  <a:lnTo>
                    <a:pt x="99" y="89"/>
                  </a:lnTo>
                  <a:close/>
                </a:path>
              </a:pathLst>
            </a:custGeom>
            <a:solidFill>
              <a:srgbClr val="808000"/>
            </a:solidFill>
            <a:ln w="0">
              <a:solidFill>
                <a:srgbClr val="808000"/>
              </a:solidFill>
              <a:prstDash val="solid"/>
              <a:round/>
              <a:headEnd/>
              <a:tailEnd/>
            </a:ln>
          </p:spPr>
          <p:txBody>
            <a:bodyPr/>
            <a:lstStyle/>
            <a:p>
              <a:endParaRPr lang="zh-CN" altLang="en-US"/>
            </a:p>
          </p:txBody>
        </p:sp>
        <p:sp>
          <p:nvSpPr>
            <p:cNvPr id="31760" name="Line 18"/>
            <p:cNvSpPr>
              <a:spLocks noChangeShapeType="1"/>
            </p:cNvSpPr>
            <p:nvPr/>
          </p:nvSpPr>
          <p:spPr bwMode="auto">
            <a:xfrm flipV="1">
              <a:off x="4336" y="144"/>
              <a:ext cx="1170" cy="770"/>
            </a:xfrm>
            <a:prstGeom prst="line">
              <a:avLst/>
            </a:prstGeom>
            <a:noFill/>
            <a:ln w="19050">
              <a:solidFill>
                <a:srgbClr val="8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Freeform 19"/>
            <p:cNvSpPr>
              <a:spLocks/>
            </p:cNvSpPr>
            <p:nvPr/>
          </p:nvSpPr>
          <p:spPr bwMode="auto">
            <a:xfrm>
              <a:off x="4880" y="506"/>
              <a:ext cx="75" cy="68"/>
            </a:xfrm>
            <a:custGeom>
              <a:avLst/>
              <a:gdLst>
                <a:gd name="T0" fmla="*/ 25 w 99"/>
                <a:gd name="T1" fmla="*/ 0 h 89"/>
                <a:gd name="T2" fmla="*/ 10 w 99"/>
                <a:gd name="T3" fmla="*/ 24 h 89"/>
                <a:gd name="T4" fmla="*/ 14 w 99"/>
                <a:gd name="T5" fmla="*/ 7 h 89"/>
                <a:gd name="T6" fmla="*/ 0 w 99"/>
                <a:gd name="T7" fmla="*/ 4 h 89"/>
                <a:gd name="T8" fmla="*/ 25 w 9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89">
                  <a:moveTo>
                    <a:pt x="99" y="0"/>
                  </a:moveTo>
                  <a:lnTo>
                    <a:pt x="38" y="89"/>
                  </a:lnTo>
                  <a:lnTo>
                    <a:pt x="56" y="28"/>
                  </a:lnTo>
                  <a:lnTo>
                    <a:pt x="0" y="15"/>
                  </a:lnTo>
                  <a:lnTo>
                    <a:pt x="99" y="0"/>
                  </a:lnTo>
                  <a:close/>
                </a:path>
              </a:pathLst>
            </a:custGeom>
            <a:solidFill>
              <a:srgbClr val="808000"/>
            </a:solidFill>
            <a:ln w="0">
              <a:solidFill>
                <a:srgbClr val="808000"/>
              </a:solidFill>
              <a:prstDash val="solid"/>
              <a:round/>
              <a:headEnd/>
              <a:tailEnd/>
            </a:ln>
          </p:spPr>
          <p:txBody>
            <a:bodyPr/>
            <a:lstStyle/>
            <a:p>
              <a:endParaRPr lang="zh-CN" altLang="en-US"/>
            </a:p>
          </p:txBody>
        </p:sp>
        <p:sp>
          <p:nvSpPr>
            <p:cNvPr id="31762" name="Line 20"/>
            <p:cNvSpPr>
              <a:spLocks noChangeShapeType="1"/>
            </p:cNvSpPr>
            <p:nvPr/>
          </p:nvSpPr>
          <p:spPr bwMode="auto">
            <a:xfrm>
              <a:off x="3264" y="636"/>
              <a:ext cx="1015" cy="669"/>
            </a:xfrm>
            <a:prstGeom prst="line">
              <a:avLst/>
            </a:prstGeom>
            <a:noFill/>
            <a:ln w="19050">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Freeform 21"/>
            <p:cNvSpPr>
              <a:spLocks/>
            </p:cNvSpPr>
            <p:nvPr/>
          </p:nvSpPr>
          <p:spPr bwMode="auto">
            <a:xfrm>
              <a:off x="3731" y="926"/>
              <a:ext cx="75" cy="67"/>
            </a:xfrm>
            <a:custGeom>
              <a:avLst/>
              <a:gdLst>
                <a:gd name="T0" fmla="*/ 25 w 99"/>
                <a:gd name="T1" fmla="*/ 22 h 89"/>
                <a:gd name="T2" fmla="*/ 0 w 99"/>
                <a:gd name="T3" fmla="*/ 17 h 89"/>
                <a:gd name="T4" fmla="*/ 14 w 99"/>
                <a:gd name="T5" fmla="*/ 15 h 89"/>
                <a:gd name="T6" fmla="*/ 10 w 99"/>
                <a:gd name="T7" fmla="*/ 0 h 89"/>
                <a:gd name="T8" fmla="*/ 25 w 99"/>
                <a:gd name="T9" fmla="*/ 22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89">
                  <a:moveTo>
                    <a:pt x="99" y="89"/>
                  </a:moveTo>
                  <a:lnTo>
                    <a:pt x="0" y="73"/>
                  </a:lnTo>
                  <a:lnTo>
                    <a:pt x="56" y="60"/>
                  </a:lnTo>
                  <a:lnTo>
                    <a:pt x="39" y="0"/>
                  </a:lnTo>
                  <a:lnTo>
                    <a:pt x="99" y="89"/>
                  </a:lnTo>
                  <a:close/>
                </a:path>
              </a:pathLst>
            </a:custGeom>
            <a:solidFill>
              <a:srgbClr val="FF6000"/>
            </a:solidFill>
            <a:ln w="0">
              <a:solidFill>
                <a:srgbClr val="5F5F5F"/>
              </a:solidFill>
              <a:prstDash val="solid"/>
              <a:round/>
              <a:headEnd/>
              <a:tailEnd/>
            </a:ln>
          </p:spPr>
          <p:txBody>
            <a:bodyPr/>
            <a:lstStyle/>
            <a:p>
              <a:endParaRPr lang="zh-CN" altLang="en-US"/>
            </a:p>
          </p:txBody>
        </p:sp>
        <p:sp>
          <p:nvSpPr>
            <p:cNvPr id="31764" name="Line 22"/>
            <p:cNvSpPr>
              <a:spLocks noChangeShapeType="1"/>
            </p:cNvSpPr>
            <p:nvPr/>
          </p:nvSpPr>
          <p:spPr bwMode="auto">
            <a:xfrm flipV="1">
              <a:off x="4362" y="467"/>
              <a:ext cx="1302" cy="858"/>
            </a:xfrm>
            <a:prstGeom prst="line">
              <a:avLst/>
            </a:prstGeom>
            <a:noFill/>
            <a:ln w="19050">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Freeform 23"/>
            <p:cNvSpPr>
              <a:spLocks/>
            </p:cNvSpPr>
            <p:nvPr/>
          </p:nvSpPr>
          <p:spPr bwMode="auto">
            <a:xfrm>
              <a:off x="4972" y="874"/>
              <a:ext cx="76" cy="67"/>
            </a:xfrm>
            <a:custGeom>
              <a:avLst/>
              <a:gdLst>
                <a:gd name="T0" fmla="*/ 27 w 99"/>
                <a:gd name="T1" fmla="*/ 0 h 89"/>
                <a:gd name="T2" fmla="*/ 10 w 99"/>
                <a:gd name="T3" fmla="*/ 22 h 89"/>
                <a:gd name="T4" fmla="*/ 15 w 99"/>
                <a:gd name="T5" fmla="*/ 7 h 89"/>
                <a:gd name="T6" fmla="*/ 0 w 99"/>
                <a:gd name="T7" fmla="*/ 4 h 89"/>
                <a:gd name="T8" fmla="*/ 27 w 9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89">
                  <a:moveTo>
                    <a:pt x="99" y="0"/>
                  </a:moveTo>
                  <a:lnTo>
                    <a:pt x="38" y="89"/>
                  </a:lnTo>
                  <a:lnTo>
                    <a:pt x="56" y="28"/>
                  </a:lnTo>
                  <a:lnTo>
                    <a:pt x="0" y="15"/>
                  </a:lnTo>
                  <a:lnTo>
                    <a:pt x="99" y="0"/>
                  </a:lnTo>
                  <a:close/>
                </a:path>
              </a:pathLst>
            </a:custGeom>
            <a:solidFill>
              <a:srgbClr val="FF6000"/>
            </a:solidFill>
            <a:ln w="0">
              <a:solidFill>
                <a:srgbClr val="5F5F5F"/>
              </a:solidFill>
              <a:prstDash val="solid"/>
              <a:round/>
              <a:headEnd/>
              <a:tailEnd/>
            </a:ln>
          </p:spPr>
          <p:txBody>
            <a:bodyPr/>
            <a:lstStyle/>
            <a:p>
              <a:endParaRPr lang="zh-CN" altLang="en-US"/>
            </a:p>
          </p:txBody>
        </p:sp>
        <p:sp>
          <p:nvSpPr>
            <p:cNvPr id="31766" name="Rectangle 24"/>
            <p:cNvSpPr>
              <a:spLocks noChangeArrowheads="1"/>
            </p:cNvSpPr>
            <p:nvPr/>
          </p:nvSpPr>
          <p:spPr bwMode="auto">
            <a:xfrm>
              <a:off x="4253" y="1358"/>
              <a:ext cx="114"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7" name="Line 25"/>
            <p:cNvSpPr>
              <a:spLocks noChangeShapeType="1"/>
            </p:cNvSpPr>
            <p:nvPr/>
          </p:nvSpPr>
          <p:spPr bwMode="auto">
            <a:xfrm>
              <a:off x="3389" y="1726"/>
              <a:ext cx="224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Oval 26"/>
            <p:cNvSpPr>
              <a:spLocks noChangeArrowheads="1"/>
            </p:cNvSpPr>
            <p:nvPr/>
          </p:nvSpPr>
          <p:spPr bwMode="auto">
            <a:xfrm>
              <a:off x="5058" y="1687"/>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9" name="Oval 27"/>
            <p:cNvSpPr>
              <a:spLocks noChangeArrowheads="1"/>
            </p:cNvSpPr>
            <p:nvPr/>
          </p:nvSpPr>
          <p:spPr bwMode="auto">
            <a:xfrm>
              <a:off x="4680" y="1687"/>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0" name="Oval 28"/>
            <p:cNvSpPr>
              <a:spLocks noChangeArrowheads="1"/>
            </p:cNvSpPr>
            <p:nvPr/>
          </p:nvSpPr>
          <p:spPr bwMode="auto">
            <a:xfrm>
              <a:off x="3545" y="1687"/>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1" name="Oval 29"/>
            <p:cNvSpPr>
              <a:spLocks noChangeArrowheads="1"/>
            </p:cNvSpPr>
            <p:nvPr/>
          </p:nvSpPr>
          <p:spPr bwMode="auto">
            <a:xfrm>
              <a:off x="4302" y="1687"/>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2" name="Oval 30"/>
            <p:cNvSpPr>
              <a:spLocks noChangeArrowheads="1"/>
            </p:cNvSpPr>
            <p:nvPr/>
          </p:nvSpPr>
          <p:spPr bwMode="auto">
            <a:xfrm>
              <a:off x="3924" y="1687"/>
              <a:ext cx="71"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3" name="Oval 31"/>
            <p:cNvSpPr>
              <a:spLocks noChangeArrowheads="1"/>
            </p:cNvSpPr>
            <p:nvPr/>
          </p:nvSpPr>
          <p:spPr bwMode="auto">
            <a:xfrm>
              <a:off x="5440" y="1687"/>
              <a:ext cx="71"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4" name="Line 32"/>
            <p:cNvSpPr>
              <a:spLocks noChangeShapeType="1"/>
            </p:cNvSpPr>
            <p:nvPr/>
          </p:nvSpPr>
          <p:spPr bwMode="auto">
            <a:xfrm>
              <a:off x="3370" y="1339"/>
              <a:ext cx="224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Oval 33"/>
            <p:cNvSpPr>
              <a:spLocks noChangeArrowheads="1"/>
            </p:cNvSpPr>
            <p:nvPr/>
          </p:nvSpPr>
          <p:spPr bwMode="auto">
            <a:xfrm>
              <a:off x="5039" y="1301"/>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6" name="Oval 34"/>
            <p:cNvSpPr>
              <a:spLocks noChangeArrowheads="1"/>
            </p:cNvSpPr>
            <p:nvPr/>
          </p:nvSpPr>
          <p:spPr bwMode="auto">
            <a:xfrm>
              <a:off x="4661" y="1301"/>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7" name="Oval 35"/>
            <p:cNvSpPr>
              <a:spLocks noChangeArrowheads="1"/>
            </p:cNvSpPr>
            <p:nvPr/>
          </p:nvSpPr>
          <p:spPr bwMode="auto">
            <a:xfrm>
              <a:off x="3526" y="1301"/>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8" name="Oval 36"/>
            <p:cNvSpPr>
              <a:spLocks noChangeArrowheads="1"/>
            </p:cNvSpPr>
            <p:nvPr/>
          </p:nvSpPr>
          <p:spPr bwMode="auto">
            <a:xfrm>
              <a:off x="4283" y="1301"/>
              <a:ext cx="72"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9" name="Oval 37"/>
            <p:cNvSpPr>
              <a:spLocks noChangeArrowheads="1"/>
            </p:cNvSpPr>
            <p:nvPr/>
          </p:nvSpPr>
          <p:spPr bwMode="auto">
            <a:xfrm>
              <a:off x="3905" y="1301"/>
              <a:ext cx="71"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0" name="Oval 38"/>
            <p:cNvSpPr>
              <a:spLocks noChangeArrowheads="1"/>
            </p:cNvSpPr>
            <p:nvPr/>
          </p:nvSpPr>
          <p:spPr bwMode="auto">
            <a:xfrm>
              <a:off x="5421" y="1301"/>
              <a:ext cx="71" cy="83"/>
            </a:xfrm>
            <a:prstGeom prst="ellipse">
              <a:avLst/>
            </a:prstGeom>
            <a:solidFill>
              <a:srgbClr val="0000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1" name="Rectangle 39"/>
            <p:cNvSpPr>
              <a:spLocks noChangeArrowheads="1"/>
            </p:cNvSpPr>
            <p:nvPr/>
          </p:nvSpPr>
          <p:spPr bwMode="auto">
            <a:xfrm>
              <a:off x="4543" y="1175"/>
              <a:ext cx="8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2" name="Rectangle 40"/>
            <p:cNvSpPr>
              <a:spLocks noChangeArrowheads="1"/>
            </p:cNvSpPr>
            <p:nvPr/>
          </p:nvSpPr>
          <p:spPr bwMode="auto">
            <a:xfrm>
              <a:off x="3987" y="1175"/>
              <a:ext cx="96"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3" name="Rectangle 41"/>
            <p:cNvSpPr>
              <a:spLocks noChangeArrowheads="1"/>
            </p:cNvSpPr>
            <p:nvPr/>
          </p:nvSpPr>
          <p:spPr bwMode="auto">
            <a:xfrm>
              <a:off x="4234" y="716"/>
              <a:ext cx="86"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4" name="Rectangle 42"/>
            <p:cNvSpPr>
              <a:spLocks noChangeArrowheads="1"/>
            </p:cNvSpPr>
            <p:nvPr/>
          </p:nvSpPr>
          <p:spPr bwMode="auto">
            <a:xfrm>
              <a:off x="4675" y="721"/>
              <a:ext cx="8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5" name="Rectangle 43"/>
            <p:cNvSpPr>
              <a:spLocks noChangeArrowheads="1"/>
            </p:cNvSpPr>
            <p:nvPr/>
          </p:nvSpPr>
          <p:spPr bwMode="auto">
            <a:xfrm>
              <a:off x="4377" y="575"/>
              <a:ext cx="8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6" name="Rectangle 44"/>
            <p:cNvSpPr>
              <a:spLocks noChangeArrowheads="1"/>
            </p:cNvSpPr>
            <p:nvPr/>
          </p:nvSpPr>
          <p:spPr bwMode="auto">
            <a:xfrm>
              <a:off x="3997" y="780"/>
              <a:ext cx="12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7" name="Rectangle 45"/>
            <p:cNvSpPr>
              <a:spLocks noChangeArrowheads="1"/>
            </p:cNvSpPr>
            <p:nvPr/>
          </p:nvSpPr>
          <p:spPr bwMode="auto">
            <a:xfrm>
              <a:off x="3933" y="720"/>
              <a:ext cx="19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200" b="1" i="1">
                  <a:solidFill>
                    <a:schemeClr val="bg1"/>
                  </a:solidFill>
                  <a:latin typeface="Symbol" panose="05050102010706020507" pitchFamily="18" charset="2"/>
                </a:rPr>
                <a:t>q</a:t>
              </a:r>
              <a:r>
                <a:rPr kumimoji="1" lang="en-US" altLang="zh-CN" sz="2200" b="1" i="1" baseline="-25000">
                  <a:solidFill>
                    <a:schemeClr val="bg1"/>
                  </a:solidFill>
                  <a:latin typeface="Symbol" panose="05050102010706020507" pitchFamily="18" charset="2"/>
                </a:rPr>
                <a:t>1</a:t>
              </a:r>
              <a:endParaRPr kumimoji="1" lang="en-US" altLang="zh-CN" sz="2000" b="1" i="1">
                <a:solidFill>
                  <a:schemeClr val="bg1"/>
                </a:solidFill>
                <a:latin typeface="Times New Roman" panose="02020603050405020304" pitchFamily="18" charset="0"/>
              </a:endParaRPr>
            </a:p>
          </p:txBody>
        </p:sp>
        <p:sp>
          <p:nvSpPr>
            <p:cNvPr id="31788" name="Arc 46"/>
            <p:cNvSpPr>
              <a:spLocks/>
            </p:cNvSpPr>
            <p:nvPr/>
          </p:nvSpPr>
          <p:spPr bwMode="auto">
            <a:xfrm>
              <a:off x="4131" y="844"/>
              <a:ext cx="61" cy="97"/>
            </a:xfrm>
            <a:custGeom>
              <a:avLst/>
              <a:gdLst>
                <a:gd name="T0" fmla="*/ 0 w 21600"/>
                <a:gd name="T1" fmla="*/ 0 h 30077"/>
                <a:gd name="T2" fmla="*/ 0 w 21600"/>
                <a:gd name="T3" fmla="*/ 0 h 30077"/>
                <a:gd name="T4" fmla="*/ 0 w 21600"/>
                <a:gd name="T5" fmla="*/ 0 h 30077"/>
                <a:gd name="T6" fmla="*/ 0 60000 65536"/>
                <a:gd name="T7" fmla="*/ 0 60000 65536"/>
                <a:gd name="T8" fmla="*/ 0 60000 65536"/>
              </a:gdLst>
              <a:ahLst/>
              <a:cxnLst>
                <a:cxn ang="T6">
                  <a:pos x="T0" y="T1"/>
                </a:cxn>
                <a:cxn ang="T7">
                  <a:pos x="T2" y="T3"/>
                </a:cxn>
                <a:cxn ang="T8">
                  <a:pos x="T4" y="T5"/>
                </a:cxn>
              </a:cxnLst>
              <a:rect l="0" t="0" r="r" b="b"/>
              <a:pathLst>
                <a:path w="21600" h="30077" fill="none" extrusionOk="0">
                  <a:moveTo>
                    <a:pt x="2218" y="30077"/>
                  </a:moveTo>
                  <a:cubicBezTo>
                    <a:pt x="759" y="27110"/>
                    <a:pt x="0" y="23848"/>
                    <a:pt x="0" y="20542"/>
                  </a:cubicBezTo>
                  <a:cubicBezTo>
                    <a:pt x="-1" y="11184"/>
                    <a:pt x="6024" y="2891"/>
                    <a:pt x="14923" y="-1"/>
                  </a:cubicBezTo>
                </a:path>
                <a:path w="21600" h="30077" stroke="0" extrusionOk="0">
                  <a:moveTo>
                    <a:pt x="2218" y="30077"/>
                  </a:moveTo>
                  <a:cubicBezTo>
                    <a:pt x="759" y="27110"/>
                    <a:pt x="0" y="23848"/>
                    <a:pt x="0" y="20542"/>
                  </a:cubicBezTo>
                  <a:cubicBezTo>
                    <a:pt x="-1" y="11184"/>
                    <a:pt x="6024" y="2891"/>
                    <a:pt x="14923" y="-1"/>
                  </a:cubicBezTo>
                  <a:lnTo>
                    <a:pt x="21600" y="20542"/>
                  </a:lnTo>
                  <a:lnTo>
                    <a:pt x="2218" y="30077"/>
                  </a:lnTo>
                  <a:close/>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789" name="Group 47"/>
            <p:cNvGrpSpPr>
              <a:grpSpLocks/>
            </p:cNvGrpSpPr>
            <p:nvPr/>
          </p:nvGrpSpPr>
          <p:grpSpPr bwMode="auto">
            <a:xfrm>
              <a:off x="3408" y="960"/>
              <a:ext cx="88" cy="373"/>
              <a:chOff x="4885" y="1348"/>
              <a:chExt cx="88" cy="373"/>
            </a:xfrm>
          </p:grpSpPr>
          <p:sp>
            <p:nvSpPr>
              <p:cNvPr id="31795" name="Line 48"/>
              <p:cNvSpPr>
                <a:spLocks noChangeShapeType="1"/>
              </p:cNvSpPr>
              <p:nvPr/>
            </p:nvSpPr>
            <p:spPr bwMode="auto">
              <a:xfrm>
                <a:off x="4923" y="1364"/>
                <a:ext cx="1" cy="3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6" name="Freeform 49"/>
              <p:cNvSpPr>
                <a:spLocks/>
              </p:cNvSpPr>
              <p:nvPr/>
            </p:nvSpPr>
            <p:spPr bwMode="auto">
              <a:xfrm>
                <a:off x="4904" y="1348"/>
                <a:ext cx="37" cy="43"/>
              </a:xfrm>
              <a:custGeom>
                <a:avLst/>
                <a:gdLst>
                  <a:gd name="T0" fmla="*/ 6 w 49"/>
                  <a:gd name="T1" fmla="*/ 0 h 57"/>
                  <a:gd name="T2" fmla="*/ 12 w 49"/>
                  <a:gd name="T3" fmla="*/ 14 h 57"/>
                  <a:gd name="T4" fmla="*/ 6 w 49"/>
                  <a:gd name="T5" fmla="*/ 8 h 57"/>
                  <a:gd name="T6" fmla="*/ 0 w 49"/>
                  <a:gd name="T7" fmla="*/ 14 h 57"/>
                  <a:gd name="T8" fmla="*/ 6 w 49"/>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7">
                    <a:moveTo>
                      <a:pt x="25" y="0"/>
                    </a:moveTo>
                    <a:lnTo>
                      <a:pt x="49" y="57"/>
                    </a:lnTo>
                    <a:lnTo>
                      <a:pt x="25" y="32"/>
                    </a:lnTo>
                    <a:lnTo>
                      <a:pt x="0" y="57"/>
                    </a:lnTo>
                    <a:lnTo>
                      <a:pt x="25"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1797" name="Freeform 50"/>
              <p:cNvSpPr>
                <a:spLocks/>
              </p:cNvSpPr>
              <p:nvPr/>
            </p:nvSpPr>
            <p:spPr bwMode="auto">
              <a:xfrm>
                <a:off x="4905" y="1677"/>
                <a:ext cx="37" cy="44"/>
              </a:xfrm>
              <a:custGeom>
                <a:avLst/>
                <a:gdLst>
                  <a:gd name="T0" fmla="*/ 6 w 49"/>
                  <a:gd name="T1" fmla="*/ 15 h 57"/>
                  <a:gd name="T2" fmla="*/ 0 w 49"/>
                  <a:gd name="T3" fmla="*/ 0 h 57"/>
                  <a:gd name="T4" fmla="*/ 6 w 49"/>
                  <a:gd name="T5" fmla="*/ 7 h 57"/>
                  <a:gd name="T6" fmla="*/ 12 w 49"/>
                  <a:gd name="T7" fmla="*/ 0 h 57"/>
                  <a:gd name="T8" fmla="*/ 6 w 49"/>
                  <a:gd name="T9" fmla="*/ 15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7">
                    <a:moveTo>
                      <a:pt x="24" y="57"/>
                    </a:moveTo>
                    <a:lnTo>
                      <a:pt x="0" y="0"/>
                    </a:lnTo>
                    <a:lnTo>
                      <a:pt x="24" y="25"/>
                    </a:lnTo>
                    <a:lnTo>
                      <a:pt x="49" y="0"/>
                    </a:lnTo>
                    <a:lnTo>
                      <a:pt x="24" y="5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1798" name="Rectangle 51"/>
              <p:cNvSpPr>
                <a:spLocks noChangeArrowheads="1"/>
              </p:cNvSpPr>
              <p:nvPr/>
            </p:nvSpPr>
            <p:spPr bwMode="auto">
              <a:xfrm>
                <a:off x="4885" y="1456"/>
                <a:ext cx="72" cy="1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99" name="Rectangle 52"/>
              <p:cNvSpPr>
                <a:spLocks noChangeArrowheads="1"/>
              </p:cNvSpPr>
              <p:nvPr/>
            </p:nvSpPr>
            <p:spPr bwMode="auto">
              <a:xfrm>
                <a:off x="4885" y="139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200" b="1" i="1">
                    <a:solidFill>
                      <a:srgbClr val="FF3300"/>
                    </a:solidFill>
                    <a:latin typeface="Century Schoolbook" panose="02040604050505020304" pitchFamily="18" charset="0"/>
                  </a:rPr>
                  <a:t>d</a:t>
                </a:r>
                <a:endParaRPr kumimoji="1" lang="en-US" altLang="zh-CN" sz="2000" b="1" i="1">
                  <a:solidFill>
                    <a:srgbClr val="FF3300"/>
                  </a:solidFill>
                  <a:latin typeface="Times New Roman" panose="02020603050405020304" pitchFamily="18" charset="0"/>
                </a:endParaRPr>
              </a:p>
            </p:txBody>
          </p:sp>
        </p:grpSp>
        <p:sp>
          <p:nvSpPr>
            <p:cNvPr id="31790" name="Rectangle 53"/>
            <p:cNvSpPr>
              <a:spLocks noChangeArrowheads="1"/>
            </p:cNvSpPr>
            <p:nvPr/>
          </p:nvSpPr>
          <p:spPr bwMode="auto">
            <a:xfrm>
              <a:off x="3270" y="851"/>
              <a:ext cx="7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91" name="Rectangle 54"/>
            <p:cNvSpPr>
              <a:spLocks noChangeArrowheads="1"/>
            </p:cNvSpPr>
            <p:nvPr/>
          </p:nvSpPr>
          <p:spPr bwMode="auto">
            <a:xfrm>
              <a:off x="3270" y="1246"/>
              <a:ext cx="7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92" name="Rectangle 55"/>
            <p:cNvSpPr>
              <a:spLocks noChangeArrowheads="1"/>
            </p:cNvSpPr>
            <p:nvPr/>
          </p:nvSpPr>
          <p:spPr bwMode="auto">
            <a:xfrm>
              <a:off x="3285" y="1586"/>
              <a:ext cx="7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93" name="Arc 56"/>
            <p:cNvSpPr>
              <a:spLocks/>
            </p:cNvSpPr>
            <p:nvPr/>
          </p:nvSpPr>
          <p:spPr bwMode="auto">
            <a:xfrm rot="4714697">
              <a:off x="4442" y="792"/>
              <a:ext cx="526" cy="290"/>
            </a:xfrm>
            <a:custGeom>
              <a:avLst/>
              <a:gdLst>
                <a:gd name="T0" fmla="*/ 0 w 39203"/>
                <a:gd name="T1" fmla="*/ 0 h 21600"/>
                <a:gd name="T2" fmla="*/ 0 w 39203"/>
                <a:gd name="T3" fmla="*/ 0 h 21600"/>
                <a:gd name="T4" fmla="*/ 0 w 39203"/>
                <a:gd name="T5" fmla="*/ 0 h 21600"/>
                <a:gd name="T6" fmla="*/ 0 60000 65536"/>
                <a:gd name="T7" fmla="*/ 0 60000 65536"/>
                <a:gd name="T8" fmla="*/ 0 60000 65536"/>
              </a:gdLst>
              <a:ahLst/>
              <a:cxnLst>
                <a:cxn ang="T6">
                  <a:pos x="T0" y="T1"/>
                </a:cxn>
                <a:cxn ang="T7">
                  <a:pos x="T2" y="T3"/>
                </a:cxn>
                <a:cxn ang="T8">
                  <a:pos x="T4" y="T5"/>
                </a:cxn>
              </a:cxnLst>
              <a:rect l="0" t="0" r="r" b="b"/>
              <a:pathLst>
                <a:path w="39203" h="21600" fill="none" extrusionOk="0">
                  <a:moveTo>
                    <a:pt x="-1" y="11656"/>
                  </a:moveTo>
                  <a:cubicBezTo>
                    <a:pt x="3713" y="4495"/>
                    <a:pt x="11107" y="-1"/>
                    <a:pt x="19175" y="0"/>
                  </a:cubicBezTo>
                  <a:cubicBezTo>
                    <a:pt x="27980" y="0"/>
                    <a:pt x="35904" y="5345"/>
                    <a:pt x="39202" y="13510"/>
                  </a:cubicBezTo>
                </a:path>
                <a:path w="39203" h="21600" stroke="0" extrusionOk="0">
                  <a:moveTo>
                    <a:pt x="-1" y="11656"/>
                  </a:moveTo>
                  <a:cubicBezTo>
                    <a:pt x="3713" y="4495"/>
                    <a:pt x="11107" y="-1"/>
                    <a:pt x="19175" y="0"/>
                  </a:cubicBezTo>
                  <a:cubicBezTo>
                    <a:pt x="27980" y="0"/>
                    <a:pt x="35904" y="5345"/>
                    <a:pt x="39202" y="13510"/>
                  </a:cubicBezTo>
                  <a:lnTo>
                    <a:pt x="19175" y="21600"/>
                  </a:lnTo>
                  <a:lnTo>
                    <a:pt x="-1" y="11656"/>
                  </a:lnTo>
                  <a:close/>
                </a:path>
              </a:pathLst>
            </a:custGeom>
            <a:noFill/>
            <a:ln w="9525">
              <a:solidFill>
                <a:srgbClr val="FF3300"/>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794" name="Object 57"/>
            <p:cNvGraphicFramePr>
              <a:graphicFrameLocks noChangeAspect="1"/>
            </p:cNvGraphicFramePr>
            <p:nvPr/>
          </p:nvGraphicFramePr>
          <p:xfrm>
            <a:off x="4909" y="819"/>
            <a:ext cx="467" cy="237"/>
          </p:xfrm>
          <a:graphic>
            <a:graphicData uri="http://schemas.openxmlformats.org/presentationml/2006/ole">
              <mc:AlternateContent xmlns:mc="http://schemas.openxmlformats.org/markup-compatibility/2006">
                <mc:Choice xmlns:v="urn:schemas-microsoft-com:vml" Requires="v">
                  <p:oleObj spid="_x0000_s98315" name="Equation" r:id="rId5" imgW="266675" imgH="152468" progId="Equation.3">
                    <p:embed/>
                  </p:oleObj>
                </mc:Choice>
                <mc:Fallback>
                  <p:oleObj name="Equation" r:id="rId5" imgW="266675" imgH="1524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9" y="819"/>
                          <a:ext cx="467" cy="237"/>
                        </a:xfrm>
                        <a:prstGeom prst="rect">
                          <a:avLst/>
                        </a:prstGeom>
                        <a:solidFill>
                          <a:srgbClr val="FFFFFF"/>
                        </a:soli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0346" name="Object 58"/>
          <p:cNvGraphicFramePr>
            <a:graphicFrameLocks noChangeAspect="1"/>
          </p:cNvGraphicFramePr>
          <p:nvPr/>
        </p:nvGraphicFramePr>
        <p:xfrm>
          <a:off x="827088" y="2708275"/>
          <a:ext cx="3849687" cy="904875"/>
        </p:xfrm>
        <a:graphic>
          <a:graphicData uri="http://schemas.openxmlformats.org/presentationml/2006/ole">
            <mc:AlternateContent xmlns:mc="http://schemas.openxmlformats.org/markup-compatibility/2006">
              <mc:Choice xmlns:v="urn:schemas-microsoft-com:vml" Requires="v">
                <p:oleObj spid="_x0000_s98316" name="公式" r:id="rId7" imgW="1523339" imgH="406224" progId="Equation.3">
                  <p:embed/>
                </p:oleObj>
              </mc:Choice>
              <mc:Fallback>
                <p:oleObj name="公式" r:id="rId7" imgW="1523339" imgH="4062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708275"/>
                        <a:ext cx="3849687" cy="904875"/>
                      </a:xfrm>
                      <a:prstGeom prst="rect">
                        <a:avLst/>
                      </a:prstGeom>
                      <a:noFill/>
                      <a:ln>
                        <a:noFill/>
                      </a:ln>
                      <a:effectLst/>
                      <a:extLst>
                        <a:ext uri="{909E8E84-426E-40DD-AFC4-6F175D3DCCD1}">
                          <a14:hiddenFill xmlns:a14="http://schemas.microsoft.com/office/drawing/2010/main">
                            <a:gradFill rotWithShape="0">
                              <a:gsLst>
                                <a:gs pos="0">
                                  <a:srgbClr val="FFFF66"/>
                                </a:gs>
                                <a:gs pos="100000">
                                  <a:schemeClr val="hlink"/>
                                </a:gs>
                              </a:gsLst>
                              <a:lin ang="2700000" scaled="1"/>
                            </a:gra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47" name="Object 59"/>
          <p:cNvGraphicFramePr>
            <a:graphicFrameLocks noChangeAspect="1"/>
          </p:cNvGraphicFramePr>
          <p:nvPr/>
        </p:nvGraphicFramePr>
        <p:xfrm>
          <a:off x="755650" y="3357563"/>
          <a:ext cx="3854450" cy="1949450"/>
        </p:xfrm>
        <a:graphic>
          <a:graphicData uri="http://schemas.openxmlformats.org/presentationml/2006/ole">
            <mc:AlternateContent xmlns:mc="http://schemas.openxmlformats.org/markup-compatibility/2006">
              <mc:Choice xmlns:v="urn:schemas-microsoft-com:vml" Requires="v">
                <p:oleObj spid="_x0000_s98317" name="公式" r:id="rId9" imgW="1498600" imgH="876300" progId="Equation.3">
                  <p:embed/>
                </p:oleObj>
              </mc:Choice>
              <mc:Fallback>
                <p:oleObj name="公式" r:id="rId9" imgW="1498600" imgH="876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3357563"/>
                        <a:ext cx="3854450" cy="1949450"/>
                      </a:xfrm>
                      <a:prstGeom prst="rect">
                        <a:avLst/>
                      </a:prstGeom>
                      <a:noFill/>
                      <a:ln>
                        <a:noFill/>
                      </a:ln>
                      <a:effectLst/>
                      <a:extLst>
                        <a:ext uri="{909E8E84-426E-40DD-AFC4-6F175D3DCCD1}">
                          <a14:hiddenFill xmlns:a14="http://schemas.microsoft.com/office/drawing/2010/main">
                            <a:gradFill rotWithShape="0">
                              <a:gsLst>
                                <a:gs pos="0">
                                  <a:srgbClr val="FFFF66"/>
                                </a:gs>
                                <a:gs pos="100000">
                                  <a:schemeClr val="hlink"/>
                                </a:gs>
                              </a:gsLst>
                              <a:lin ang="2700000" scaled="1"/>
                            </a:gra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7705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40296"/>
                                        </p:tgtEl>
                                        <p:attrNameLst>
                                          <p:attrName>style.visibility</p:attrName>
                                        </p:attrNameLst>
                                      </p:cBhvr>
                                      <p:to>
                                        <p:strVal val="visible"/>
                                      </p:to>
                                    </p:set>
                                    <p:animEffect transition="in" filter="strips(downLeft)">
                                      <p:cBhvr>
                                        <p:cTn id="7" dur="500"/>
                                        <p:tgtEl>
                                          <p:spTgt spid="1402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40295"/>
                                        </p:tgtEl>
                                        <p:attrNameLst>
                                          <p:attrName>style.visibility</p:attrName>
                                        </p:attrNameLst>
                                      </p:cBhvr>
                                      <p:to>
                                        <p:strVal val="visible"/>
                                      </p:to>
                                    </p:set>
                                    <p:anim calcmode="lin" valueType="num">
                                      <p:cBhvr additive="base">
                                        <p:cTn id="12" dur="500" fill="hold"/>
                                        <p:tgtEl>
                                          <p:spTgt spid="140295"/>
                                        </p:tgtEl>
                                        <p:attrNameLst>
                                          <p:attrName>ppt_x</p:attrName>
                                        </p:attrNameLst>
                                      </p:cBhvr>
                                      <p:tavLst>
                                        <p:tav tm="0">
                                          <p:val>
                                            <p:strVal val="#ppt_x"/>
                                          </p:val>
                                        </p:tav>
                                        <p:tav tm="100000">
                                          <p:val>
                                            <p:strVal val="#ppt_x"/>
                                          </p:val>
                                        </p:tav>
                                      </p:tavLst>
                                    </p:anim>
                                    <p:anim calcmode="lin" valueType="num">
                                      <p:cBhvr additive="base">
                                        <p:cTn id="13" dur="500" fill="hold"/>
                                        <p:tgtEl>
                                          <p:spTgt spid="14029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0346"/>
                                        </p:tgtEl>
                                        <p:attrNameLst>
                                          <p:attrName>style.visibility</p:attrName>
                                        </p:attrNameLst>
                                      </p:cBhvr>
                                      <p:to>
                                        <p:strVal val="visible"/>
                                      </p:to>
                                    </p:set>
                                    <p:anim calcmode="lin" valueType="num">
                                      <p:cBhvr additive="base">
                                        <p:cTn id="18" dur="500" fill="hold"/>
                                        <p:tgtEl>
                                          <p:spTgt spid="140346"/>
                                        </p:tgtEl>
                                        <p:attrNameLst>
                                          <p:attrName>ppt_x</p:attrName>
                                        </p:attrNameLst>
                                      </p:cBhvr>
                                      <p:tavLst>
                                        <p:tav tm="0">
                                          <p:val>
                                            <p:strVal val="#ppt_x"/>
                                          </p:val>
                                        </p:tav>
                                        <p:tav tm="100000">
                                          <p:val>
                                            <p:strVal val="#ppt_x"/>
                                          </p:val>
                                        </p:tav>
                                      </p:tavLst>
                                    </p:anim>
                                    <p:anim calcmode="lin" valueType="num">
                                      <p:cBhvr additive="base">
                                        <p:cTn id="19" dur="500" fill="hold"/>
                                        <p:tgtEl>
                                          <p:spTgt spid="14034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40347"/>
                                        </p:tgtEl>
                                        <p:attrNameLst>
                                          <p:attrName>style.visibility</p:attrName>
                                        </p:attrNameLst>
                                      </p:cBhvr>
                                      <p:to>
                                        <p:strVal val="visible"/>
                                      </p:to>
                                    </p:set>
                                    <p:anim calcmode="lin" valueType="num">
                                      <p:cBhvr additive="base">
                                        <p:cTn id="24" dur="500" fill="hold"/>
                                        <p:tgtEl>
                                          <p:spTgt spid="140347"/>
                                        </p:tgtEl>
                                        <p:attrNameLst>
                                          <p:attrName>ppt_x</p:attrName>
                                        </p:attrNameLst>
                                      </p:cBhvr>
                                      <p:tavLst>
                                        <p:tav tm="0">
                                          <p:val>
                                            <p:strVal val="#ppt_x"/>
                                          </p:val>
                                        </p:tav>
                                        <p:tav tm="100000">
                                          <p:val>
                                            <p:strVal val="#ppt_x"/>
                                          </p:val>
                                        </p:tav>
                                      </p:tavLst>
                                    </p:anim>
                                    <p:anim calcmode="lin" valueType="num">
                                      <p:cBhvr additive="base">
                                        <p:cTn id="25" dur="500" fill="hold"/>
                                        <p:tgtEl>
                                          <p:spTgt spid="140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395288" y="184150"/>
            <a:ext cx="746601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6-7  </a:t>
            </a:r>
            <a:r>
              <a:rPr kumimoji="1" lang="zh-CN" altLang="en-US" sz="2400" b="1">
                <a:solidFill>
                  <a:srgbClr val="000000"/>
                </a:solidFill>
                <a:latin typeface="Times New Roman" panose="02020603050405020304" pitchFamily="18" charset="0"/>
                <a:ea typeface="楷体_GB2312" pitchFamily="49" charset="-122"/>
              </a:rPr>
              <a:t>在康普顿散射中，若入射光子的能量等于电子的静止能，试求散射光子的最小能量及电子的最大动量。</a:t>
            </a:r>
          </a:p>
          <a:p>
            <a:pPr eaLnBrk="1" hangingPunct="1"/>
            <a:r>
              <a:rPr kumimoji="1" lang="zh-CN" altLang="en-US" sz="2400" b="1">
                <a:solidFill>
                  <a:srgbClr val="000000"/>
                </a:solidFill>
                <a:latin typeface="Times New Roman" panose="02020603050405020304" pitchFamily="18" charset="0"/>
                <a:ea typeface="楷体_GB2312" pitchFamily="49" charset="-122"/>
              </a:rPr>
              <a:t>解：</a:t>
            </a:r>
          </a:p>
        </p:txBody>
      </p:sp>
      <p:graphicFrame>
        <p:nvGraphicFramePr>
          <p:cNvPr id="141319" name="Object 7"/>
          <p:cNvGraphicFramePr>
            <a:graphicFrameLocks noChangeAspect="1"/>
          </p:cNvGraphicFramePr>
          <p:nvPr/>
        </p:nvGraphicFramePr>
        <p:xfrm>
          <a:off x="1270000" y="2808288"/>
          <a:ext cx="6194425" cy="985837"/>
        </p:xfrm>
        <a:graphic>
          <a:graphicData uri="http://schemas.openxmlformats.org/presentationml/2006/ole">
            <mc:AlternateContent xmlns:mc="http://schemas.openxmlformats.org/markup-compatibility/2006">
              <mc:Choice xmlns:v="urn:schemas-microsoft-com:vml" Requires="v">
                <p:oleObj spid="_x0000_s99338" name="Equation" r:id="rId3" imgW="2857320" imgH="419040" progId="Equation.DSMT4">
                  <p:embed/>
                </p:oleObj>
              </mc:Choice>
              <mc:Fallback>
                <p:oleObj name="Equation" r:id="rId3" imgW="2857320" imgH="419040" progId="Equation.DSMT4">
                  <p:embed/>
                  <p:pic>
                    <p:nvPicPr>
                      <p:cNvPr id="0" name=""/>
                      <p:cNvPicPr>
                        <a:picLocks noChangeAspect="1" noChangeArrowheads="1"/>
                      </p:cNvPicPr>
                      <p:nvPr/>
                    </p:nvPicPr>
                    <p:blipFill>
                      <a:blip r:embed="rId4"/>
                      <a:srcRect/>
                      <a:stretch>
                        <a:fillRect/>
                      </a:stretch>
                    </p:blipFill>
                    <p:spPr bwMode="auto">
                      <a:xfrm>
                        <a:off x="1270000" y="2808288"/>
                        <a:ext cx="6194425"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1320" name="Rectangle 8"/>
          <p:cNvSpPr>
            <a:spLocks noChangeArrowheads="1"/>
          </p:cNvSpPr>
          <p:nvPr/>
        </p:nvSpPr>
        <p:spPr bwMode="auto">
          <a:xfrm>
            <a:off x="1187450" y="24209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solidFill>
                  <a:srgbClr val="3333FF"/>
                </a:solidFill>
                <a:latin typeface="Times New Roman" panose="02020603050405020304" pitchFamily="18" charset="0"/>
                <a:ea typeface="楷体_GB2312" pitchFamily="49" charset="-122"/>
              </a:rPr>
              <a:t>散射电子能量最小</a:t>
            </a:r>
          </a:p>
        </p:txBody>
      </p:sp>
      <p:graphicFrame>
        <p:nvGraphicFramePr>
          <p:cNvPr id="141322" name="Object 10"/>
          <p:cNvGraphicFramePr>
            <a:graphicFrameLocks noChangeAspect="1"/>
          </p:cNvGraphicFramePr>
          <p:nvPr/>
        </p:nvGraphicFramePr>
        <p:xfrm>
          <a:off x="1211263" y="1354138"/>
          <a:ext cx="3911600" cy="1098550"/>
        </p:xfrm>
        <a:graphic>
          <a:graphicData uri="http://schemas.openxmlformats.org/presentationml/2006/ole">
            <mc:AlternateContent xmlns:mc="http://schemas.openxmlformats.org/markup-compatibility/2006">
              <mc:Choice xmlns:v="urn:schemas-microsoft-com:vml" Requires="v">
                <p:oleObj spid="_x0000_s99339" name="Equation" r:id="rId5" imgW="1777680" imgH="469800" progId="Equation.DSMT4">
                  <p:embed/>
                </p:oleObj>
              </mc:Choice>
              <mc:Fallback>
                <p:oleObj name="Equation" r:id="rId5" imgW="1777680" imgH="469800" progId="Equation.DSMT4">
                  <p:embed/>
                  <p:pic>
                    <p:nvPicPr>
                      <p:cNvPr id="0" name=""/>
                      <p:cNvPicPr>
                        <a:picLocks noChangeAspect="1" noChangeArrowheads="1"/>
                      </p:cNvPicPr>
                      <p:nvPr/>
                    </p:nvPicPr>
                    <p:blipFill>
                      <a:blip r:embed="rId6"/>
                      <a:srcRect/>
                      <a:stretch>
                        <a:fillRect/>
                      </a:stretch>
                    </p:blipFill>
                    <p:spPr bwMode="auto">
                      <a:xfrm>
                        <a:off x="1211263" y="1354138"/>
                        <a:ext cx="39116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323" name="Object 11"/>
          <p:cNvGraphicFramePr>
            <a:graphicFrameLocks noChangeAspect="1"/>
          </p:cNvGraphicFramePr>
          <p:nvPr/>
        </p:nvGraphicFramePr>
        <p:xfrm>
          <a:off x="1335088" y="3816350"/>
          <a:ext cx="6827837" cy="987425"/>
        </p:xfrm>
        <a:graphic>
          <a:graphicData uri="http://schemas.openxmlformats.org/presentationml/2006/ole">
            <mc:AlternateContent xmlns:mc="http://schemas.openxmlformats.org/markup-compatibility/2006">
              <mc:Choice xmlns:v="urn:schemas-microsoft-com:vml" Requires="v">
                <p:oleObj spid="_x0000_s99340" name="Equation" r:id="rId7" imgW="3149280" imgH="419040" progId="Equation.DSMT4">
                  <p:embed/>
                </p:oleObj>
              </mc:Choice>
              <mc:Fallback>
                <p:oleObj name="Equation" r:id="rId7" imgW="3149280" imgH="419040" progId="Equation.DSMT4">
                  <p:embed/>
                  <p:pic>
                    <p:nvPicPr>
                      <p:cNvPr id="0" name=""/>
                      <p:cNvPicPr>
                        <a:picLocks noChangeAspect="1" noChangeArrowheads="1"/>
                      </p:cNvPicPr>
                      <p:nvPr/>
                    </p:nvPicPr>
                    <p:blipFill>
                      <a:blip r:embed="rId8"/>
                      <a:srcRect/>
                      <a:stretch>
                        <a:fillRect/>
                      </a:stretch>
                    </p:blipFill>
                    <p:spPr bwMode="auto">
                      <a:xfrm>
                        <a:off x="1335088" y="3816350"/>
                        <a:ext cx="6827837"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324" name="Object 12"/>
          <p:cNvGraphicFramePr>
            <a:graphicFrameLocks noChangeAspect="1"/>
          </p:cNvGraphicFramePr>
          <p:nvPr/>
        </p:nvGraphicFramePr>
        <p:xfrm>
          <a:off x="339725" y="4867275"/>
          <a:ext cx="8494713" cy="1149350"/>
        </p:xfrm>
        <a:graphic>
          <a:graphicData uri="http://schemas.openxmlformats.org/presentationml/2006/ole">
            <mc:AlternateContent xmlns:mc="http://schemas.openxmlformats.org/markup-compatibility/2006">
              <mc:Choice xmlns:v="urn:schemas-microsoft-com:vml" Requires="v">
                <p:oleObj spid="_x0000_s99341" name="Equation" r:id="rId9" imgW="4101840" imgH="482400" progId="Equation.DSMT4">
                  <p:embed/>
                </p:oleObj>
              </mc:Choice>
              <mc:Fallback>
                <p:oleObj name="Equation" r:id="rId9" imgW="4101840" imgH="482400" progId="Equation.DSMT4">
                  <p:embed/>
                  <p:pic>
                    <p:nvPicPr>
                      <p:cNvPr id="0" name=""/>
                      <p:cNvPicPr>
                        <a:picLocks noChangeAspect="1" noChangeArrowheads="1"/>
                      </p:cNvPicPr>
                      <p:nvPr/>
                    </p:nvPicPr>
                    <p:blipFill>
                      <a:blip r:embed="rId10"/>
                      <a:srcRect/>
                      <a:stretch>
                        <a:fillRect/>
                      </a:stretch>
                    </p:blipFill>
                    <p:spPr bwMode="auto">
                      <a:xfrm>
                        <a:off x="339725" y="4867275"/>
                        <a:ext cx="8494713"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8256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1322"/>
                                        </p:tgtEl>
                                        <p:attrNameLst>
                                          <p:attrName>style.visibility</p:attrName>
                                        </p:attrNameLst>
                                      </p:cBhvr>
                                      <p:to>
                                        <p:strVal val="visible"/>
                                      </p:to>
                                    </p:set>
                                    <p:animEffect transition="in" filter="wipe(left)">
                                      <p:cBhvr>
                                        <p:cTn id="7" dur="500"/>
                                        <p:tgtEl>
                                          <p:spTgt spid="141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1320"/>
                                        </p:tgtEl>
                                        <p:attrNameLst>
                                          <p:attrName>style.visibility</p:attrName>
                                        </p:attrNameLst>
                                      </p:cBhvr>
                                      <p:to>
                                        <p:strVal val="visible"/>
                                      </p:to>
                                    </p:set>
                                    <p:anim calcmode="lin" valueType="num">
                                      <p:cBhvr additive="base">
                                        <p:cTn id="12" dur="500" fill="hold"/>
                                        <p:tgtEl>
                                          <p:spTgt spid="141320"/>
                                        </p:tgtEl>
                                        <p:attrNameLst>
                                          <p:attrName>ppt_x</p:attrName>
                                        </p:attrNameLst>
                                      </p:cBhvr>
                                      <p:tavLst>
                                        <p:tav tm="0">
                                          <p:val>
                                            <p:strVal val="#ppt_x"/>
                                          </p:val>
                                        </p:tav>
                                        <p:tav tm="100000">
                                          <p:val>
                                            <p:strVal val="#ppt_x"/>
                                          </p:val>
                                        </p:tav>
                                      </p:tavLst>
                                    </p:anim>
                                    <p:anim calcmode="lin" valueType="num">
                                      <p:cBhvr additive="base">
                                        <p:cTn id="13" dur="500" fill="hold"/>
                                        <p:tgtEl>
                                          <p:spTgt spid="1413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141319"/>
                                        </p:tgtEl>
                                        <p:attrNameLst>
                                          <p:attrName>style.visibility</p:attrName>
                                        </p:attrNameLst>
                                      </p:cBhvr>
                                      <p:to>
                                        <p:strVal val="visible"/>
                                      </p:to>
                                    </p:set>
                                    <p:anim calcmode="lin" valueType="num">
                                      <p:cBhvr additive="base">
                                        <p:cTn id="18" dur="500" fill="hold"/>
                                        <p:tgtEl>
                                          <p:spTgt spid="141319"/>
                                        </p:tgtEl>
                                        <p:attrNameLst>
                                          <p:attrName>ppt_x</p:attrName>
                                        </p:attrNameLst>
                                      </p:cBhvr>
                                      <p:tavLst>
                                        <p:tav tm="0">
                                          <p:val>
                                            <p:strVal val="1+#ppt_w/2"/>
                                          </p:val>
                                        </p:tav>
                                        <p:tav tm="100000">
                                          <p:val>
                                            <p:strVal val="#ppt_x"/>
                                          </p:val>
                                        </p:tav>
                                      </p:tavLst>
                                    </p:anim>
                                    <p:anim calcmode="lin" valueType="num">
                                      <p:cBhvr additive="base">
                                        <p:cTn id="19" dur="500" fill="hold"/>
                                        <p:tgtEl>
                                          <p:spTgt spid="14131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41323"/>
                                        </p:tgtEl>
                                        <p:attrNameLst>
                                          <p:attrName>style.visibility</p:attrName>
                                        </p:attrNameLst>
                                      </p:cBhvr>
                                      <p:to>
                                        <p:strVal val="visible"/>
                                      </p:to>
                                    </p:set>
                                    <p:anim calcmode="lin" valueType="num">
                                      <p:cBhvr additive="base">
                                        <p:cTn id="24" dur="500" fill="hold"/>
                                        <p:tgtEl>
                                          <p:spTgt spid="141323"/>
                                        </p:tgtEl>
                                        <p:attrNameLst>
                                          <p:attrName>ppt_x</p:attrName>
                                        </p:attrNameLst>
                                      </p:cBhvr>
                                      <p:tavLst>
                                        <p:tav tm="0">
                                          <p:val>
                                            <p:strVal val="0-#ppt_w/2"/>
                                          </p:val>
                                        </p:tav>
                                        <p:tav tm="100000">
                                          <p:val>
                                            <p:strVal val="#ppt_x"/>
                                          </p:val>
                                        </p:tav>
                                      </p:tavLst>
                                    </p:anim>
                                    <p:anim calcmode="lin" valueType="num">
                                      <p:cBhvr additive="base">
                                        <p:cTn id="25" dur="500" fill="hold"/>
                                        <p:tgtEl>
                                          <p:spTgt spid="14132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41324"/>
                                        </p:tgtEl>
                                        <p:attrNameLst>
                                          <p:attrName>style.visibility</p:attrName>
                                        </p:attrNameLst>
                                      </p:cBhvr>
                                      <p:to>
                                        <p:strVal val="visible"/>
                                      </p:to>
                                    </p:set>
                                    <p:anim calcmode="lin" valueType="num">
                                      <p:cBhvr additive="base">
                                        <p:cTn id="30" dur="500" fill="hold"/>
                                        <p:tgtEl>
                                          <p:spTgt spid="141324"/>
                                        </p:tgtEl>
                                        <p:attrNameLst>
                                          <p:attrName>ppt_x</p:attrName>
                                        </p:attrNameLst>
                                      </p:cBhvr>
                                      <p:tavLst>
                                        <p:tav tm="0">
                                          <p:val>
                                            <p:strVal val="#ppt_x"/>
                                          </p:val>
                                        </p:tav>
                                        <p:tav tm="100000">
                                          <p:val>
                                            <p:strVal val="#ppt_x"/>
                                          </p:val>
                                        </p:tav>
                                      </p:tavLst>
                                    </p:anim>
                                    <p:anim calcmode="lin" valueType="num">
                                      <p:cBhvr additive="base">
                                        <p:cTn id="31" dur="500" fill="hold"/>
                                        <p:tgtEl>
                                          <p:spTgt spid="141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539750" y="542925"/>
            <a:ext cx="83534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6-8 </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在康普顿散射中，若一个光子能传递给一个静止电子的最大能量为</a:t>
            </a:r>
            <a:r>
              <a:rPr kumimoji="1" lang="en-US" altLang="zh-CN" sz="2400" b="1">
                <a:solidFill>
                  <a:srgbClr val="000000"/>
                </a:solidFill>
                <a:latin typeface="Times New Roman" panose="02020603050405020304" pitchFamily="18" charset="0"/>
                <a:ea typeface="楷体_GB2312" pitchFamily="49" charset="-122"/>
              </a:rPr>
              <a:t>10keV</a:t>
            </a:r>
            <a:r>
              <a:rPr kumimoji="1" lang="zh-CN" altLang="en-US" sz="2400" b="1">
                <a:solidFill>
                  <a:srgbClr val="000000"/>
                </a:solidFill>
                <a:latin typeface="Times New Roman" panose="02020603050405020304" pitchFamily="18" charset="0"/>
                <a:ea typeface="楷体_GB2312" pitchFamily="49" charset="-122"/>
              </a:rPr>
              <a:t>，试求入射光子的能量。</a:t>
            </a:r>
          </a:p>
          <a:p>
            <a:pPr eaLnBrk="1" hangingPunct="1"/>
            <a:r>
              <a:rPr kumimoji="1" lang="zh-CN" altLang="en-US" sz="2400" b="1">
                <a:solidFill>
                  <a:srgbClr val="000000"/>
                </a:solidFill>
                <a:latin typeface="Times New Roman" panose="02020603050405020304" pitchFamily="18" charset="0"/>
                <a:ea typeface="楷体_GB2312" pitchFamily="49" charset="-122"/>
              </a:rPr>
              <a:t>解：</a:t>
            </a:r>
          </a:p>
        </p:txBody>
      </p:sp>
      <p:graphicFrame>
        <p:nvGraphicFramePr>
          <p:cNvPr id="142341" name="Object 5"/>
          <p:cNvGraphicFramePr>
            <a:graphicFrameLocks noGrp="1" noChangeAspect="1"/>
          </p:cNvGraphicFramePr>
          <p:nvPr>
            <p:ph/>
          </p:nvPr>
        </p:nvGraphicFramePr>
        <p:xfrm>
          <a:off x="1187450" y="1773238"/>
          <a:ext cx="5976938" cy="2849562"/>
        </p:xfrm>
        <a:graphic>
          <a:graphicData uri="http://schemas.openxmlformats.org/presentationml/2006/ole">
            <mc:AlternateContent xmlns:mc="http://schemas.openxmlformats.org/markup-compatibility/2006">
              <mc:Choice xmlns:v="urn:schemas-microsoft-com:vml" Requires="v">
                <p:oleObj spid="_x0000_s100356" name="公式" r:id="rId3" imgW="2451100" imgH="1168400" progId="Equation.3">
                  <p:embed/>
                </p:oleObj>
              </mc:Choice>
              <mc:Fallback>
                <p:oleObj name="公式" r:id="rId3" imgW="2451100" imgH="11684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5976938" cy="2849562"/>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62057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42341"/>
                                        </p:tgtEl>
                                        <p:attrNameLst>
                                          <p:attrName>style.visibility</p:attrName>
                                        </p:attrNameLst>
                                      </p:cBhvr>
                                      <p:to>
                                        <p:strVal val="visible"/>
                                      </p:to>
                                    </p:set>
                                    <p:anim calcmode="lin" valueType="num">
                                      <p:cBhvr>
                                        <p:cTn id="7" dur="500" fill="hold"/>
                                        <p:tgtEl>
                                          <p:spTgt spid="142341"/>
                                        </p:tgtEl>
                                        <p:attrNameLst>
                                          <p:attrName>ppt_w</p:attrName>
                                        </p:attrNameLst>
                                      </p:cBhvr>
                                      <p:tavLst>
                                        <p:tav tm="0">
                                          <p:val>
                                            <p:fltVal val="0"/>
                                          </p:val>
                                        </p:tav>
                                        <p:tav tm="100000">
                                          <p:val>
                                            <p:strVal val="#ppt_w"/>
                                          </p:val>
                                        </p:tav>
                                      </p:tavLst>
                                    </p:anim>
                                    <p:anim calcmode="lin" valueType="num">
                                      <p:cBhvr>
                                        <p:cTn id="8" dur="500" fill="hold"/>
                                        <p:tgtEl>
                                          <p:spTgt spid="1423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900113" y="260350"/>
            <a:ext cx="71882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6-9</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若入射光子与质子发生康普顿散射，试求质子的康普顿波长。如反冲质子获得的能量为</a:t>
            </a:r>
            <a:r>
              <a:rPr kumimoji="1" lang="en-US" altLang="zh-CN" sz="2400" b="1">
                <a:solidFill>
                  <a:srgbClr val="000000"/>
                </a:solidFill>
                <a:latin typeface="Times New Roman" panose="02020603050405020304" pitchFamily="18" charset="0"/>
                <a:ea typeface="楷体_GB2312" pitchFamily="49" charset="-122"/>
              </a:rPr>
              <a:t>5.7MeV</a:t>
            </a:r>
            <a:r>
              <a:rPr kumimoji="1" lang="zh-CN" altLang="en-US" sz="2400" b="1">
                <a:solidFill>
                  <a:srgbClr val="000000"/>
                </a:solidFill>
                <a:latin typeface="Times New Roman" panose="02020603050405020304" pitchFamily="18" charset="0"/>
                <a:ea typeface="楷体_GB2312" pitchFamily="49" charset="-122"/>
              </a:rPr>
              <a:t>，则入射光子的最小能量为多大？</a:t>
            </a:r>
          </a:p>
          <a:p>
            <a:pPr eaLnBrk="1" hangingPunct="1"/>
            <a:r>
              <a:rPr kumimoji="1" lang="zh-CN" altLang="en-US" sz="2400" b="1">
                <a:solidFill>
                  <a:srgbClr val="000000"/>
                </a:solidFill>
                <a:latin typeface="Times New Roman" panose="02020603050405020304" pitchFamily="18" charset="0"/>
                <a:ea typeface="楷体_GB2312" pitchFamily="49" charset="-122"/>
              </a:rPr>
              <a:t>解：</a:t>
            </a:r>
          </a:p>
        </p:txBody>
      </p:sp>
      <p:graphicFrame>
        <p:nvGraphicFramePr>
          <p:cNvPr id="143365" name="Object 5"/>
          <p:cNvGraphicFramePr>
            <a:graphicFrameLocks noGrp="1" noChangeAspect="1"/>
          </p:cNvGraphicFramePr>
          <p:nvPr>
            <p:ph sz="half" idx="1"/>
          </p:nvPr>
        </p:nvGraphicFramePr>
        <p:xfrm>
          <a:off x="1692275" y="1679575"/>
          <a:ext cx="4906963" cy="1763713"/>
        </p:xfrm>
        <a:graphic>
          <a:graphicData uri="http://schemas.openxmlformats.org/presentationml/2006/ole">
            <mc:AlternateContent xmlns:mc="http://schemas.openxmlformats.org/markup-compatibility/2006">
              <mc:Choice xmlns:v="urn:schemas-microsoft-com:vml" Requires="v">
                <p:oleObj spid="_x0000_s101384" name="公式" r:id="rId3" imgW="2120900" imgH="762000" progId="Equation.3">
                  <p:embed/>
                </p:oleObj>
              </mc:Choice>
              <mc:Fallback>
                <p:oleObj name="公式" r:id="rId3" imgW="2120900" imgH="7620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679575"/>
                        <a:ext cx="4906963" cy="176371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70" name="Object 10"/>
          <p:cNvGraphicFramePr>
            <a:graphicFrameLocks noGrp="1" noChangeAspect="1"/>
          </p:cNvGraphicFramePr>
          <p:nvPr>
            <p:ph sz="half" idx="2"/>
          </p:nvPr>
        </p:nvGraphicFramePr>
        <p:xfrm>
          <a:off x="1271588" y="3495675"/>
          <a:ext cx="5802312" cy="1863725"/>
        </p:xfrm>
        <a:graphic>
          <a:graphicData uri="http://schemas.openxmlformats.org/presentationml/2006/ole">
            <mc:AlternateContent xmlns:mc="http://schemas.openxmlformats.org/markup-compatibility/2006">
              <mc:Choice xmlns:v="urn:schemas-microsoft-com:vml" Requires="v">
                <p:oleObj spid="_x0000_s101385" name="公式" r:id="rId5" imgW="2768600" imgH="889000" progId="Equation.3">
                  <p:embed/>
                </p:oleObj>
              </mc:Choice>
              <mc:Fallback>
                <p:oleObj name="公式" r:id="rId5" imgW="2768600" imgH="8890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1588" y="3495675"/>
                        <a:ext cx="5802312" cy="18637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4822" name="对象 5"/>
          <p:cNvGraphicFramePr>
            <a:graphicFrameLocks noChangeAspect="1"/>
          </p:cNvGraphicFramePr>
          <p:nvPr/>
        </p:nvGraphicFramePr>
        <p:xfrm>
          <a:off x="1403350" y="5359400"/>
          <a:ext cx="4608513" cy="747713"/>
        </p:xfrm>
        <a:graphic>
          <a:graphicData uri="http://schemas.openxmlformats.org/presentationml/2006/ole">
            <mc:AlternateContent xmlns:mc="http://schemas.openxmlformats.org/markup-compatibility/2006">
              <mc:Choice xmlns:v="urn:schemas-microsoft-com:vml" Requires="v">
                <p:oleObj spid="_x0000_s101386" name="Equation" r:id="rId7" imgW="2819160" imgH="457200" progId="Equation.DSMT4">
                  <p:embed/>
                </p:oleObj>
              </mc:Choice>
              <mc:Fallback>
                <p:oleObj name="Equation" r:id="rId7" imgW="2819160" imgH="45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359400"/>
                        <a:ext cx="4608513"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84500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box(in)">
                                      <p:cBhvr>
                                        <p:cTn id="7" dur="500"/>
                                        <p:tgtEl>
                                          <p:spTgt spid="143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43370"/>
                                        </p:tgtEl>
                                        <p:attrNameLst>
                                          <p:attrName>style.visibility</p:attrName>
                                        </p:attrNameLst>
                                      </p:cBhvr>
                                      <p:to>
                                        <p:strVal val="visible"/>
                                      </p:to>
                                    </p:set>
                                    <p:animEffect transition="in" filter="box(out)">
                                      <p:cBhvr>
                                        <p:cTn id="12" dur="5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Text Box 4"/>
          <p:cNvSpPr txBox="1">
            <a:spLocks noChangeArrowheads="1"/>
          </p:cNvSpPr>
          <p:nvPr/>
        </p:nvSpPr>
        <p:spPr bwMode="auto">
          <a:xfrm>
            <a:off x="900113" y="1412875"/>
            <a:ext cx="7632700" cy="1754326"/>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1" dirty="0">
                <a:solidFill>
                  <a:schemeClr val="accent1"/>
                </a:solidFill>
                <a:latin typeface="Times New Roman" panose="02020603050405020304" pitchFamily="18" charset="0"/>
                <a:ea typeface="楷体_GB2312" pitchFamily="49" charset="-122"/>
              </a:rPr>
              <a:t>1-3  </a:t>
            </a:r>
            <a:r>
              <a:rPr lang="zh-CN" altLang="en-US" b="1" dirty="0">
                <a:latin typeface="Times New Roman" panose="02020603050405020304" pitchFamily="18" charset="0"/>
                <a:ea typeface="楷体_GB2312" pitchFamily="49" charset="-122"/>
              </a:rPr>
              <a:t>试问：</a:t>
            </a:r>
            <a:r>
              <a:rPr lang="en-US" altLang="zh-CN" b="1" dirty="0">
                <a:latin typeface="Times New Roman" panose="02020603050405020304" pitchFamily="18" charset="0"/>
                <a:ea typeface="楷体_GB2312" pitchFamily="49" charset="-122"/>
              </a:rPr>
              <a:t>4.5</a:t>
            </a:r>
            <a:r>
              <a:rPr lang="en-US" altLang="zh-CN" b="1" i="1" dirty="0">
                <a:latin typeface="Times New Roman" panose="02020603050405020304" pitchFamily="18" charset="0"/>
                <a:ea typeface="楷体_GB2312" pitchFamily="49" charset="-122"/>
              </a:rPr>
              <a:t>MeV</a:t>
            </a:r>
            <a:r>
              <a:rPr lang="zh-CN" altLang="en-US" b="1" dirty="0">
                <a:latin typeface="Times New Roman" panose="02020603050405020304" pitchFamily="18" charset="0"/>
                <a:ea typeface="楷体_GB2312" pitchFamily="49" charset="-122"/>
              </a:rPr>
              <a:t>的</a:t>
            </a:r>
            <a:r>
              <a:rPr lang="el-GR" altLang="zh-CN" b="1" i="1" dirty="0">
                <a:latin typeface="Times New Roman" panose="02020603050405020304" pitchFamily="18" charset="0"/>
                <a:ea typeface="楷体_GB2312" pitchFamily="49" charset="-122"/>
              </a:rPr>
              <a:t>α</a:t>
            </a:r>
            <a:r>
              <a:rPr lang="zh-CN" altLang="en-US" b="1" dirty="0">
                <a:latin typeface="Times New Roman" panose="02020603050405020304" pitchFamily="18" charset="0"/>
                <a:ea typeface="楷体_GB2312" pitchFamily="49" charset="-122"/>
              </a:rPr>
              <a:t>粒子与</a:t>
            </a:r>
            <a:r>
              <a:rPr lang="zh-CN" altLang="en-US" b="1" dirty="0" smtClean="0">
                <a:latin typeface="Times New Roman" panose="02020603050405020304" pitchFamily="18" charset="0"/>
                <a:ea typeface="楷体_GB2312" pitchFamily="49" charset="-122"/>
              </a:rPr>
              <a:t>金核（</a:t>
            </a:r>
            <a:r>
              <a:rPr lang="en-US" altLang="zh-CN" b="1" dirty="0" smtClean="0">
                <a:latin typeface="Times New Roman" panose="02020603050405020304" pitchFamily="18" charset="0"/>
                <a:ea typeface="楷体_GB2312" pitchFamily="49" charset="-122"/>
              </a:rPr>
              <a:t>Z</a:t>
            </a:r>
            <a:r>
              <a:rPr lang="en-US" altLang="zh-CN" b="1" baseline="-25000" dirty="0" smtClean="0">
                <a:latin typeface="Times New Roman" panose="02020603050405020304" pitchFamily="18" charset="0"/>
                <a:ea typeface="楷体_GB2312" pitchFamily="49" charset="-122"/>
              </a:rPr>
              <a:t>2</a:t>
            </a:r>
            <a:r>
              <a:rPr lang="en-US" altLang="zh-CN" b="1" dirty="0" smtClean="0">
                <a:latin typeface="Times New Roman" panose="02020603050405020304" pitchFamily="18" charset="0"/>
                <a:ea typeface="楷体_GB2312" pitchFamily="49" charset="-122"/>
              </a:rPr>
              <a:t>=79</a:t>
            </a:r>
            <a:r>
              <a:rPr lang="zh-CN" altLang="en-US" b="1" dirty="0" smtClean="0">
                <a:latin typeface="Times New Roman" panose="02020603050405020304" pitchFamily="18" charset="0"/>
                <a:ea typeface="楷体_GB2312" pitchFamily="49" charset="-122"/>
              </a:rPr>
              <a:t>，</a:t>
            </a:r>
            <a:r>
              <a:rPr lang="en-US" altLang="zh-CN" b="1" dirty="0" smtClean="0">
                <a:latin typeface="Times New Roman" panose="02020603050405020304" pitchFamily="18" charset="0"/>
                <a:ea typeface="楷体_GB2312" pitchFamily="49" charset="-122"/>
              </a:rPr>
              <a:t>A=196</a:t>
            </a:r>
            <a:r>
              <a:rPr lang="zh-CN" altLang="en-US" b="1" dirty="0" smtClean="0">
                <a:latin typeface="Times New Roman" panose="02020603050405020304" pitchFamily="18" charset="0"/>
                <a:ea typeface="楷体_GB2312" pitchFamily="49" charset="-122"/>
              </a:rPr>
              <a:t>）对心碰撞</a:t>
            </a:r>
            <a:r>
              <a:rPr lang="zh-CN" altLang="en-US" b="1" dirty="0">
                <a:latin typeface="Times New Roman" panose="02020603050405020304" pitchFamily="18" charset="0"/>
                <a:ea typeface="楷体_GB2312" pitchFamily="49" charset="-122"/>
              </a:rPr>
              <a:t>时的最小距离是多少？若把金核改为</a:t>
            </a:r>
            <a:r>
              <a:rPr lang="en-US" altLang="zh-CN" b="1" baseline="30000" dirty="0">
                <a:latin typeface="Times New Roman" panose="02020603050405020304" pitchFamily="18" charset="0"/>
                <a:ea typeface="楷体_GB2312" pitchFamily="49" charset="-122"/>
              </a:rPr>
              <a:t>7</a:t>
            </a:r>
            <a:r>
              <a:rPr lang="en-US" altLang="zh-CN" b="1" dirty="0">
                <a:latin typeface="Times New Roman" panose="02020603050405020304" pitchFamily="18" charset="0"/>
                <a:ea typeface="楷体_GB2312" pitchFamily="49" charset="-122"/>
              </a:rPr>
              <a:t>Li</a:t>
            </a:r>
            <a:r>
              <a:rPr lang="zh-CN" altLang="en-US" b="1" dirty="0">
                <a:latin typeface="Times New Roman" panose="02020603050405020304" pitchFamily="18" charset="0"/>
                <a:ea typeface="楷体_GB2312" pitchFamily="49" charset="-122"/>
              </a:rPr>
              <a:t>核，则结果如何？</a:t>
            </a:r>
          </a:p>
          <a:p>
            <a:pPr algn="l">
              <a:spcBef>
                <a:spcPct val="50000"/>
              </a:spcBef>
            </a:pPr>
            <a:r>
              <a:rPr lang="zh-CN" altLang="en-US" b="1" dirty="0">
                <a:latin typeface="Times New Roman" panose="02020603050405020304" pitchFamily="18" charset="0"/>
                <a:ea typeface="楷体_GB2312" pitchFamily="49" charset="-122"/>
              </a:rPr>
              <a:t>解：（</a:t>
            </a:r>
            <a:r>
              <a:rPr lang="en-US" altLang="zh-CN" b="1"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a:t>
            </a:r>
            <a:r>
              <a:rPr lang="en-US" altLang="zh-CN" b="1" dirty="0">
                <a:latin typeface="Times New Roman" panose="02020603050405020304" pitchFamily="18" charset="0"/>
                <a:ea typeface="楷体_GB2312" pitchFamily="49" charset="-122"/>
              </a:rPr>
              <a:t>Au+</a:t>
            </a:r>
            <a:r>
              <a:rPr lang="el-GR" altLang="zh-CN" b="1" i="1" dirty="0" smtClean="0">
                <a:latin typeface="楷体_GB2312" pitchFamily="49" charset="-122"/>
                <a:ea typeface="楷体_GB2312" pitchFamily="49" charset="-122"/>
              </a:rPr>
              <a:t>α</a:t>
            </a:r>
            <a:endParaRPr lang="el-GR" altLang="zh-CN" b="1" i="1" dirty="0">
              <a:latin typeface="楷体_GB2312" pitchFamily="49" charset="-122"/>
              <a:ea typeface="楷体_GB2312" pitchFamily="49" charset="-122"/>
            </a:endParaRPr>
          </a:p>
        </p:txBody>
      </p:sp>
      <p:graphicFrame>
        <p:nvGraphicFramePr>
          <p:cNvPr id="212998" name="Object 6"/>
          <p:cNvGraphicFramePr>
            <a:graphicFrameLocks noGrp="1" noChangeAspect="1"/>
          </p:cNvGraphicFramePr>
          <p:nvPr>
            <p:ph/>
            <p:extLst/>
          </p:nvPr>
        </p:nvGraphicFramePr>
        <p:xfrm>
          <a:off x="1187624" y="3789040"/>
          <a:ext cx="6264275" cy="1017588"/>
        </p:xfrm>
        <a:graphic>
          <a:graphicData uri="http://schemas.openxmlformats.org/presentationml/2006/ole">
            <mc:AlternateContent xmlns:mc="http://schemas.openxmlformats.org/markup-compatibility/2006">
              <mc:Choice xmlns:v="urn:schemas-microsoft-com:vml" Requires="v">
                <p:oleObj spid="_x0000_s12293" name="Equation" r:id="rId3" imgW="2577960" imgH="419040" progId="Equation.DSMT4">
                  <p:embed/>
                </p:oleObj>
              </mc:Choice>
              <mc:Fallback>
                <p:oleObj name="Equation" r:id="rId3" imgW="2577960" imgH="419040" progId="Equation.DSMT4">
                  <p:embed/>
                  <p:pic>
                    <p:nvPicPr>
                      <p:cNvPr id="0" name=""/>
                      <p:cNvPicPr>
                        <a:picLocks noGrp="1" noChangeAspect="1" noChangeArrowheads="1"/>
                      </p:cNvPicPr>
                      <p:nvPr/>
                    </p:nvPicPr>
                    <p:blipFill>
                      <a:blip r:embed="rId4"/>
                      <a:srcRect/>
                      <a:stretch>
                        <a:fillRect/>
                      </a:stretch>
                    </p:blipFill>
                    <p:spPr bwMode="auto">
                      <a:xfrm>
                        <a:off x="1187624" y="3789040"/>
                        <a:ext cx="6264275" cy="1017588"/>
                      </a:xfrm>
                      <a:prstGeom prst="rect">
                        <a:avLst/>
                      </a:prstGeom>
                      <a:solidFill>
                        <a:srgbClr val="CCFFCC"/>
                      </a:solidFill>
                    </p:spPr>
                  </p:pic>
                </p:oleObj>
              </mc:Fallback>
            </mc:AlternateContent>
          </a:graphicData>
        </a:graphic>
      </p:graphicFrame>
      <mc:AlternateContent xmlns:mc="http://schemas.openxmlformats.org/markup-compatibility/2006" xmlns:a14="http://schemas.microsoft.com/office/drawing/2010/main">
        <mc:Choice Requires="a14">
          <p:sp>
            <p:nvSpPr>
              <p:cNvPr id="3" name="文本框 2"/>
              <p:cNvSpPr txBox="1"/>
              <p:nvPr/>
            </p:nvSpPr>
            <p:spPr>
              <a:xfrm>
                <a:off x="2267744" y="5450672"/>
                <a:ext cx="4434099" cy="7861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50.56</m:t>
                      </m:r>
                      <m:r>
                        <a:rPr lang="en-US" altLang="zh-CN" b="0" i="1" smtClean="0">
                          <a:latin typeface="Cambria Math" panose="02040503050406030204" pitchFamily="18" charset="0"/>
                        </a:rPr>
                        <m:t>𝑓𝑚</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196+4</m:t>
                          </m:r>
                        </m:num>
                        <m:den>
                          <m:r>
                            <a:rPr lang="en-US" altLang="zh-CN" b="0" i="1" smtClean="0">
                              <a:latin typeface="Cambria Math" panose="02040503050406030204" pitchFamily="18" charset="0"/>
                            </a:rPr>
                            <m:t>196</m:t>
                          </m:r>
                        </m:den>
                      </m:f>
                      <m:r>
                        <a:rPr lang="en-US" altLang="zh-CN" b="0" i="1" smtClean="0">
                          <a:latin typeface="Cambria Math" panose="02040503050406030204" pitchFamily="18" charset="0"/>
                        </a:rPr>
                        <m:t>=51.59</m:t>
                      </m:r>
                      <m:r>
                        <a:rPr lang="en-US" altLang="zh-CN" b="0" i="1" smtClean="0">
                          <a:latin typeface="Cambria Math" panose="02040503050406030204" pitchFamily="18" charset="0"/>
                        </a:rPr>
                        <m:t>𝑓𝑚</m:t>
                      </m:r>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267744" y="5450672"/>
                <a:ext cx="4434099" cy="786177"/>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4260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12998"/>
                                        </p:tgtEl>
                                        <p:attrNameLst>
                                          <p:attrName>style.visibility</p:attrName>
                                        </p:attrNameLst>
                                      </p:cBhvr>
                                      <p:to>
                                        <p:strVal val="visible"/>
                                      </p:to>
                                    </p:set>
                                    <p:animEffect transition="in" filter="diamond(in)">
                                      <p:cBhvr>
                                        <p:cTn id="7" dur="1000"/>
                                        <p:tgtEl>
                                          <p:spTgt spid="2129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539750" y="541338"/>
            <a:ext cx="835342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6-10</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康普顿散射产生的散射光子，再与原子发生相互作用，当散射角</a:t>
            </a:r>
            <a:r>
              <a:rPr kumimoji="1" lang="en-US" altLang="zh-CN" sz="2400" b="1" i="1">
                <a:solidFill>
                  <a:srgbClr val="000000"/>
                </a:solidFill>
                <a:latin typeface="Times New Roman" panose="02020603050405020304" pitchFamily="18" charset="0"/>
                <a:ea typeface="楷体_GB2312" pitchFamily="49" charset="-122"/>
              </a:rPr>
              <a:t>θ</a:t>
            </a:r>
            <a:r>
              <a:rPr kumimoji="1" lang="zh-CN" altLang="en-US" sz="24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60°</a:t>
            </a:r>
            <a:r>
              <a:rPr kumimoji="1" lang="zh-CN" altLang="en-US" sz="2400" b="1">
                <a:solidFill>
                  <a:srgbClr val="000000"/>
                </a:solidFill>
                <a:latin typeface="Times New Roman" panose="02020603050405020304" pitchFamily="18" charset="0"/>
                <a:ea typeface="楷体_GB2312" pitchFamily="49" charset="-122"/>
              </a:rPr>
              <a:t>时，无论入光子能量多么大，散射光子总不能再产生正负电子偶。试证明之。</a:t>
            </a:r>
          </a:p>
          <a:p>
            <a:pPr eaLnBrk="1" hangingPunct="1"/>
            <a:r>
              <a:rPr kumimoji="1" lang="zh-CN" altLang="en-US" sz="2400" b="1">
                <a:solidFill>
                  <a:srgbClr val="000000"/>
                </a:solidFill>
                <a:latin typeface="Times New Roman" panose="02020603050405020304" pitchFamily="18" charset="0"/>
                <a:ea typeface="楷体_GB2312" pitchFamily="49" charset="-122"/>
              </a:rPr>
              <a:t>证明：</a:t>
            </a:r>
          </a:p>
        </p:txBody>
      </p:sp>
      <p:graphicFrame>
        <p:nvGraphicFramePr>
          <p:cNvPr id="144389" name="Object 5"/>
          <p:cNvGraphicFramePr>
            <a:graphicFrameLocks noGrp="1" noChangeAspect="1"/>
          </p:cNvGraphicFramePr>
          <p:nvPr>
            <p:ph/>
          </p:nvPr>
        </p:nvGraphicFramePr>
        <p:xfrm>
          <a:off x="1476375" y="2273300"/>
          <a:ext cx="5975350" cy="2719388"/>
        </p:xfrm>
        <a:graphic>
          <a:graphicData uri="http://schemas.openxmlformats.org/presentationml/2006/ole">
            <mc:AlternateContent xmlns:mc="http://schemas.openxmlformats.org/markup-compatibility/2006">
              <mc:Choice xmlns:v="urn:schemas-microsoft-com:vml" Requires="v">
                <p:oleObj spid="_x0000_s102404" name="公式" r:id="rId3" imgW="2400300" imgH="1092200" progId="Equation.3">
                  <p:embed/>
                </p:oleObj>
              </mc:Choice>
              <mc:Fallback>
                <p:oleObj name="公式" r:id="rId3" imgW="2400300" imgH="10922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273300"/>
                        <a:ext cx="5975350" cy="2719388"/>
                      </a:xfrm>
                      <a:prstGeom prst="rect">
                        <a:avLst/>
                      </a:prstGeom>
                      <a:solidFill>
                        <a:srgbClr val="FFFF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0910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anim calcmode="lin" valueType="num">
                                      <p:cBhvr>
                                        <p:cTn id="7" dur="500" fill="hold"/>
                                        <p:tgtEl>
                                          <p:spTgt spid="144389"/>
                                        </p:tgtEl>
                                        <p:attrNameLst>
                                          <p:attrName>ppt_w</p:attrName>
                                        </p:attrNameLst>
                                      </p:cBhvr>
                                      <p:tavLst>
                                        <p:tav tm="0">
                                          <p:val>
                                            <p:fltVal val="0"/>
                                          </p:val>
                                        </p:tav>
                                        <p:tav tm="100000">
                                          <p:val>
                                            <p:strVal val="#ppt_w"/>
                                          </p:val>
                                        </p:tav>
                                      </p:tavLst>
                                    </p:anim>
                                    <p:anim calcmode="lin" valueType="num">
                                      <p:cBhvr>
                                        <p:cTn id="8" dur="500" fill="hold"/>
                                        <p:tgtEl>
                                          <p:spTgt spid="14438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539750" y="850900"/>
            <a:ext cx="8001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6-11</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证明：光子与自由电子相碰，不可能发生光电效应。</a:t>
            </a:r>
          </a:p>
          <a:p>
            <a:pPr eaLnBrk="1" hangingPunct="1"/>
            <a:r>
              <a:rPr kumimoji="1" lang="zh-CN" altLang="en-US" sz="2400" b="1">
                <a:solidFill>
                  <a:srgbClr val="000000"/>
                </a:solidFill>
                <a:latin typeface="Times New Roman" panose="02020603050405020304" pitchFamily="18" charset="0"/>
                <a:ea typeface="楷体_GB2312" pitchFamily="49" charset="-122"/>
              </a:rPr>
              <a:t>证明：</a:t>
            </a:r>
          </a:p>
        </p:txBody>
      </p:sp>
      <p:sp>
        <p:nvSpPr>
          <p:cNvPr id="36867" name="Rectangle 6"/>
          <p:cNvSpPr>
            <a:spLocks noChangeArrowheads="1"/>
          </p:cNvSpPr>
          <p:nvPr/>
        </p:nvSpPr>
        <p:spPr bwMode="auto">
          <a:xfrm>
            <a:off x="765175" y="3708400"/>
            <a:ext cx="7707313"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6-12</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证明：在真空中不可发生“光子→电子对”过程。</a:t>
            </a:r>
          </a:p>
          <a:p>
            <a:pPr eaLnBrk="1" hangingPunct="1"/>
            <a:r>
              <a:rPr kumimoji="1" lang="zh-CN" altLang="en-US" sz="2400" b="1">
                <a:solidFill>
                  <a:srgbClr val="000000"/>
                </a:solidFill>
                <a:latin typeface="Times New Roman" panose="02020603050405020304" pitchFamily="18" charset="0"/>
                <a:ea typeface="楷体_GB2312" pitchFamily="49" charset="-122"/>
              </a:rPr>
              <a:t>证明：</a:t>
            </a:r>
          </a:p>
        </p:txBody>
      </p:sp>
      <p:pic>
        <p:nvPicPr>
          <p:cNvPr id="36868" name="Picture 9" descr="http://www.pep.com.cn/gzwl/jszx/tbjx/kb/st/xx35/201009/W02010090356391589350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425" y="2444750"/>
            <a:ext cx="4937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10" descr="http://www.pep.com.cn/gzwl/jszx/tbjx/kb/st/xx35/201009/W02010090356391589513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825" y="2125663"/>
            <a:ext cx="2725738"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11" descr="http://www.pep.com.cn/gzwl/jszx/tbjx/kb/st/xx35/201009/W02010090356391589350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2682875"/>
            <a:ext cx="395288"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http://www.pep.com.cn/gzwl/jszx/tbjx/kb/st/xx35/201009/W02010090356391620641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1225" y="2579688"/>
            <a:ext cx="17526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8" descr="http://www.pep.com.cn/gzwl/jszx/tbjx/kb/st/xx35/201009/W02010090356391573816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738" y="1746250"/>
            <a:ext cx="2525712"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958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539750" y="525463"/>
            <a:ext cx="82804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6-13 </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已知铑（</a:t>
            </a:r>
            <a:r>
              <a:rPr kumimoji="1" lang="en-US" altLang="zh-CN" sz="2400" b="1">
                <a:solidFill>
                  <a:srgbClr val="000000"/>
                </a:solidFill>
                <a:latin typeface="Times New Roman" panose="02020603050405020304" pitchFamily="18" charset="0"/>
                <a:ea typeface="楷体_GB2312" pitchFamily="49" charset="-122"/>
              </a:rPr>
              <a:t>Z=45</a:t>
            </a:r>
            <a:r>
              <a:rPr kumimoji="1" lang="zh-CN" altLang="en-US" sz="2400" b="1">
                <a:solidFill>
                  <a:srgbClr val="000000"/>
                </a:solidFill>
                <a:latin typeface="Times New Roman" panose="02020603050405020304" pitchFamily="18" charset="0"/>
                <a:ea typeface="楷体_GB2312" pitchFamily="49" charset="-122"/>
              </a:rPr>
              <a:t>）的电子组态为</a:t>
            </a:r>
          </a:p>
          <a:p>
            <a:pPr eaLnBrk="1" hangingPunct="1"/>
            <a:r>
              <a:rPr kumimoji="1" lang="zh-CN" altLang="en-US" sz="2400" b="1">
                <a:solidFill>
                  <a:srgbClr val="000000"/>
                </a:solidFill>
                <a:latin typeface="Times New Roman" panose="02020603050405020304" pitchFamily="18" charset="0"/>
                <a:ea typeface="楷体_GB2312" pitchFamily="49" charset="-122"/>
              </a:rPr>
              <a:t>              </a:t>
            </a:r>
            <a:r>
              <a:rPr kumimoji="1" lang="en-US" altLang="zh-CN" sz="2400" b="1">
                <a:solidFill>
                  <a:srgbClr val="FF0000"/>
                </a:solidFill>
                <a:latin typeface="Times New Roman" panose="02020603050405020304" pitchFamily="18" charset="0"/>
                <a:ea typeface="楷体_GB2312" pitchFamily="49" charset="-122"/>
              </a:rPr>
              <a:t>1s</a:t>
            </a:r>
            <a:r>
              <a:rPr kumimoji="1" lang="en-US" altLang="zh-CN" sz="2400" b="1" baseline="30000">
                <a:solidFill>
                  <a:srgbClr val="FF0000"/>
                </a:solidFill>
                <a:latin typeface="Times New Roman" panose="02020603050405020304" pitchFamily="18" charset="0"/>
                <a:ea typeface="楷体_GB2312" pitchFamily="49" charset="-122"/>
              </a:rPr>
              <a:t>2</a:t>
            </a:r>
            <a:r>
              <a:rPr kumimoji="1" lang="en-US" altLang="zh-CN" sz="2400" b="1">
                <a:solidFill>
                  <a:srgbClr val="FF0000"/>
                </a:solidFill>
                <a:latin typeface="Times New Roman" panose="02020603050405020304" pitchFamily="18" charset="0"/>
                <a:ea typeface="楷体_GB2312" pitchFamily="49" charset="-122"/>
              </a:rPr>
              <a:t>2s</a:t>
            </a:r>
            <a:r>
              <a:rPr kumimoji="1" lang="en-US" altLang="zh-CN" sz="2400" b="1" baseline="30000">
                <a:solidFill>
                  <a:srgbClr val="FF0000"/>
                </a:solidFill>
                <a:latin typeface="Times New Roman" panose="02020603050405020304" pitchFamily="18" charset="0"/>
                <a:ea typeface="楷体_GB2312" pitchFamily="49" charset="-122"/>
              </a:rPr>
              <a:t>2</a:t>
            </a:r>
            <a:r>
              <a:rPr kumimoji="1" lang="en-US" altLang="zh-CN" sz="2400" b="1">
                <a:solidFill>
                  <a:srgbClr val="FF0000"/>
                </a:solidFill>
                <a:latin typeface="Times New Roman" panose="02020603050405020304" pitchFamily="18" charset="0"/>
                <a:ea typeface="楷体_GB2312" pitchFamily="49" charset="-122"/>
              </a:rPr>
              <a:t>2p</a:t>
            </a:r>
            <a:r>
              <a:rPr kumimoji="1" lang="en-US" altLang="zh-CN" sz="2400" b="1" baseline="30000">
                <a:solidFill>
                  <a:srgbClr val="FF0000"/>
                </a:solidFill>
                <a:latin typeface="Times New Roman" panose="02020603050405020304" pitchFamily="18" charset="0"/>
                <a:ea typeface="楷体_GB2312" pitchFamily="49" charset="-122"/>
              </a:rPr>
              <a:t>6</a:t>
            </a:r>
            <a:r>
              <a:rPr kumimoji="1" lang="en-US" altLang="zh-CN" sz="2400" b="1">
                <a:solidFill>
                  <a:srgbClr val="FF0000"/>
                </a:solidFill>
                <a:latin typeface="Times New Roman" panose="02020603050405020304" pitchFamily="18" charset="0"/>
                <a:ea typeface="楷体_GB2312" pitchFamily="49" charset="-122"/>
              </a:rPr>
              <a:t>3s</a:t>
            </a:r>
            <a:r>
              <a:rPr kumimoji="1" lang="en-US" altLang="zh-CN" sz="2400" b="1" baseline="30000">
                <a:solidFill>
                  <a:srgbClr val="FF0000"/>
                </a:solidFill>
                <a:latin typeface="Times New Roman" panose="02020603050405020304" pitchFamily="18" charset="0"/>
                <a:ea typeface="楷体_GB2312" pitchFamily="49" charset="-122"/>
              </a:rPr>
              <a:t>2</a:t>
            </a:r>
            <a:r>
              <a:rPr kumimoji="1" lang="en-US" altLang="zh-CN" sz="2400" b="1">
                <a:solidFill>
                  <a:srgbClr val="FF0000"/>
                </a:solidFill>
                <a:latin typeface="Times New Roman" panose="02020603050405020304" pitchFamily="18" charset="0"/>
                <a:ea typeface="楷体_GB2312" pitchFamily="49" charset="-122"/>
              </a:rPr>
              <a:t>3p</a:t>
            </a:r>
            <a:r>
              <a:rPr kumimoji="1" lang="en-US" altLang="zh-CN" sz="2400" b="1" baseline="30000">
                <a:solidFill>
                  <a:srgbClr val="FF0000"/>
                </a:solidFill>
                <a:latin typeface="Times New Roman" panose="02020603050405020304" pitchFamily="18" charset="0"/>
                <a:ea typeface="楷体_GB2312" pitchFamily="49" charset="-122"/>
              </a:rPr>
              <a:t>6</a:t>
            </a:r>
            <a:r>
              <a:rPr kumimoji="1" lang="en-US" altLang="zh-CN" sz="2400" b="1">
                <a:solidFill>
                  <a:srgbClr val="FF0000"/>
                </a:solidFill>
                <a:latin typeface="Times New Roman" panose="02020603050405020304" pitchFamily="18" charset="0"/>
                <a:ea typeface="楷体_GB2312" pitchFamily="49" charset="-122"/>
              </a:rPr>
              <a:t>3d</a:t>
            </a:r>
            <a:r>
              <a:rPr kumimoji="1" lang="en-US" altLang="zh-CN" sz="2400" b="1" baseline="30000">
                <a:solidFill>
                  <a:srgbClr val="FF0000"/>
                </a:solidFill>
                <a:latin typeface="Times New Roman" panose="02020603050405020304" pitchFamily="18" charset="0"/>
                <a:ea typeface="楷体_GB2312" pitchFamily="49" charset="-122"/>
              </a:rPr>
              <a:t>10</a:t>
            </a:r>
            <a:r>
              <a:rPr kumimoji="1" lang="en-US" altLang="zh-CN" sz="2400" b="1">
                <a:solidFill>
                  <a:srgbClr val="FF0000"/>
                </a:solidFill>
                <a:latin typeface="Times New Roman" panose="02020603050405020304" pitchFamily="18" charset="0"/>
                <a:ea typeface="楷体_GB2312" pitchFamily="49" charset="-122"/>
              </a:rPr>
              <a:t>4s</a:t>
            </a:r>
            <a:r>
              <a:rPr kumimoji="1" lang="en-US" altLang="zh-CN" sz="2400" b="1" baseline="30000">
                <a:solidFill>
                  <a:srgbClr val="FF0000"/>
                </a:solidFill>
                <a:latin typeface="Times New Roman" panose="02020603050405020304" pitchFamily="18" charset="0"/>
                <a:ea typeface="楷体_GB2312" pitchFamily="49" charset="-122"/>
              </a:rPr>
              <a:t>2</a:t>
            </a:r>
            <a:r>
              <a:rPr kumimoji="1" lang="en-US" altLang="zh-CN" sz="2400" b="1">
                <a:solidFill>
                  <a:srgbClr val="FF0000"/>
                </a:solidFill>
                <a:latin typeface="Times New Roman" panose="02020603050405020304" pitchFamily="18" charset="0"/>
                <a:ea typeface="楷体_GB2312" pitchFamily="49" charset="-122"/>
              </a:rPr>
              <a:t>4p</a:t>
            </a:r>
            <a:r>
              <a:rPr kumimoji="1" lang="en-US" altLang="zh-CN" sz="2400" b="1" baseline="30000">
                <a:solidFill>
                  <a:srgbClr val="FF0000"/>
                </a:solidFill>
                <a:latin typeface="Times New Roman" panose="02020603050405020304" pitchFamily="18" charset="0"/>
                <a:ea typeface="楷体_GB2312" pitchFamily="49" charset="-122"/>
              </a:rPr>
              <a:t>6</a:t>
            </a:r>
            <a:r>
              <a:rPr kumimoji="1" lang="zh-CN" altLang="en-US" sz="2400" b="1">
                <a:solidFill>
                  <a:srgbClr val="FF0000"/>
                </a:solidFill>
                <a:latin typeface="Times New Roman" panose="02020603050405020304" pitchFamily="18" charset="0"/>
                <a:ea typeface="楷体_GB2312" pitchFamily="49" charset="-122"/>
              </a:rPr>
              <a:t>（</a:t>
            </a:r>
            <a:r>
              <a:rPr kumimoji="1" lang="en-US" altLang="zh-CN" sz="2400" b="1">
                <a:solidFill>
                  <a:srgbClr val="FF0000"/>
                </a:solidFill>
                <a:latin typeface="Times New Roman" panose="02020603050405020304" pitchFamily="18" charset="0"/>
                <a:ea typeface="楷体_GB2312" pitchFamily="49" charset="-122"/>
              </a:rPr>
              <a:t>4d</a:t>
            </a:r>
            <a:r>
              <a:rPr kumimoji="1" lang="en-US" altLang="zh-CN" sz="2400" b="1" baseline="30000">
                <a:solidFill>
                  <a:srgbClr val="FF0000"/>
                </a:solidFill>
                <a:latin typeface="Times New Roman" panose="02020603050405020304" pitchFamily="18" charset="0"/>
                <a:ea typeface="楷体_GB2312" pitchFamily="49" charset="-122"/>
              </a:rPr>
              <a:t>8</a:t>
            </a:r>
            <a:r>
              <a:rPr kumimoji="1" lang="en-US" altLang="zh-CN" sz="2400" b="1">
                <a:solidFill>
                  <a:srgbClr val="FF0000"/>
                </a:solidFill>
                <a:latin typeface="Times New Roman" panose="02020603050405020304" pitchFamily="18" charset="0"/>
                <a:ea typeface="楷体_GB2312" pitchFamily="49" charset="-122"/>
              </a:rPr>
              <a:t>5s</a:t>
            </a:r>
            <a:r>
              <a:rPr kumimoji="1" lang="en-US" altLang="zh-CN" sz="2400" b="1" baseline="30000">
                <a:solidFill>
                  <a:srgbClr val="FF0000"/>
                </a:solidFill>
                <a:latin typeface="Times New Roman" panose="02020603050405020304" pitchFamily="18" charset="0"/>
                <a:ea typeface="楷体_GB2312" pitchFamily="49" charset="-122"/>
              </a:rPr>
              <a:t>1</a:t>
            </a:r>
            <a:r>
              <a:rPr kumimoji="1" lang="zh-CN" altLang="en-US" sz="2400" b="1">
                <a:solidFill>
                  <a:srgbClr val="FF0000"/>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楷体_GB2312" pitchFamily="49" charset="-122"/>
              </a:rPr>
              <a:t>，</a:t>
            </a:r>
          </a:p>
          <a:p>
            <a:pPr eaLnBrk="1" hangingPunct="1"/>
            <a:r>
              <a:rPr kumimoji="1" lang="zh-CN" altLang="en-US" sz="2400" b="1">
                <a:solidFill>
                  <a:srgbClr val="000000"/>
                </a:solidFill>
                <a:latin typeface="Times New Roman" panose="02020603050405020304" pitchFamily="18" charset="0"/>
                <a:ea typeface="楷体_GB2312" pitchFamily="49" charset="-122"/>
              </a:rPr>
              <a:t>现请：</a:t>
            </a:r>
          </a:p>
          <a:p>
            <a:pPr eaLnBrk="1" hangingPunct="1"/>
            <a:r>
              <a:rPr kumimoji="1" lang="zh-CN" altLang="en-US" sz="2400" b="1">
                <a:solidFill>
                  <a:srgbClr val="00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1</a:t>
            </a:r>
            <a:r>
              <a:rPr kumimoji="1" lang="zh-CN" altLang="en-US" sz="2400" b="1">
                <a:solidFill>
                  <a:srgbClr val="000000"/>
                </a:solidFill>
                <a:latin typeface="Times New Roman" panose="02020603050405020304" pitchFamily="18" charset="0"/>
                <a:ea typeface="楷体_GB2312" pitchFamily="49" charset="-122"/>
              </a:rPr>
              <a:t>）确定它的基态谱项符号；</a:t>
            </a:r>
          </a:p>
          <a:p>
            <a:pPr eaLnBrk="1" hangingPunct="1"/>
            <a:r>
              <a:rPr kumimoji="1" lang="zh-CN" altLang="en-US" sz="2400" b="1">
                <a:solidFill>
                  <a:srgbClr val="00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2</a:t>
            </a:r>
            <a:r>
              <a:rPr kumimoji="1" lang="zh-CN" altLang="en-US" sz="2400" b="1">
                <a:solidFill>
                  <a:srgbClr val="000000"/>
                </a:solidFill>
                <a:latin typeface="Times New Roman" panose="02020603050405020304" pitchFamily="18" charset="0"/>
                <a:ea typeface="楷体_GB2312" pitchFamily="49" charset="-122"/>
              </a:rPr>
              <a:t>）用它的</a:t>
            </a:r>
            <a:r>
              <a:rPr kumimoji="1" lang="en-US" altLang="zh-CN" sz="2400" b="1">
                <a:solidFill>
                  <a:srgbClr val="000000"/>
                </a:solidFill>
                <a:latin typeface="Times New Roman" panose="02020603050405020304" pitchFamily="18" charset="0"/>
                <a:ea typeface="楷体_GB2312" pitchFamily="49" charset="-122"/>
              </a:rPr>
              <a:t>K</a:t>
            </a:r>
            <a:r>
              <a:rPr kumimoji="1" lang="en-US" altLang="zh-CN" sz="2400" b="1" baseline="-25000">
                <a:solidFill>
                  <a:srgbClr val="000000"/>
                </a:solidFill>
                <a:latin typeface="Times New Roman" panose="02020603050405020304" pitchFamily="18" charset="0"/>
                <a:ea typeface="楷体_GB2312" pitchFamily="49" charset="-122"/>
              </a:rPr>
              <a:t>α</a:t>
            </a:r>
            <a:r>
              <a:rPr kumimoji="1" lang="en-US" altLang="zh-CN" sz="2400" b="1">
                <a:solidFill>
                  <a:srgbClr val="000000"/>
                </a:solidFill>
                <a:latin typeface="Times New Roman" panose="02020603050405020304" pitchFamily="18" charset="0"/>
                <a:ea typeface="楷体_GB2312" pitchFamily="49" charset="-122"/>
              </a:rPr>
              <a:t>X</a:t>
            </a:r>
            <a:r>
              <a:rPr kumimoji="1" lang="zh-CN" altLang="en-US" sz="2400" b="1">
                <a:solidFill>
                  <a:srgbClr val="000000"/>
                </a:solidFill>
                <a:latin typeface="Times New Roman" panose="02020603050405020304" pitchFamily="18" charset="0"/>
                <a:ea typeface="楷体_GB2312" pitchFamily="49" charset="-122"/>
              </a:rPr>
              <a:t>射线作康普顿散射实验，当光子的散</a:t>
            </a:r>
          </a:p>
          <a:p>
            <a:pPr eaLnBrk="1" hangingPunct="1"/>
            <a:r>
              <a:rPr kumimoji="1" lang="zh-CN" altLang="en-US" sz="2400" b="1">
                <a:solidFill>
                  <a:srgbClr val="000000"/>
                </a:solidFill>
                <a:latin typeface="Times New Roman" panose="02020603050405020304" pitchFamily="18" charset="0"/>
                <a:ea typeface="楷体_GB2312" pitchFamily="49" charset="-122"/>
              </a:rPr>
              <a:t>                  射角为</a:t>
            </a:r>
            <a:r>
              <a:rPr kumimoji="1" lang="en-US" altLang="zh-CN" sz="2400" b="1">
                <a:solidFill>
                  <a:srgbClr val="000000"/>
                </a:solidFill>
                <a:latin typeface="Times New Roman" panose="02020603050405020304" pitchFamily="18" charset="0"/>
                <a:ea typeface="楷体_GB2312" pitchFamily="49" charset="-122"/>
              </a:rPr>
              <a:t>60°</a:t>
            </a:r>
            <a:r>
              <a:rPr kumimoji="1" lang="zh-CN" altLang="en-US" sz="2400" b="1">
                <a:solidFill>
                  <a:srgbClr val="000000"/>
                </a:solidFill>
                <a:latin typeface="Times New Roman" panose="02020603050405020304" pitchFamily="18" charset="0"/>
                <a:ea typeface="楷体_GB2312" pitchFamily="49" charset="-122"/>
              </a:rPr>
              <a:t>时，求反冲电子的能量（已知</a:t>
            </a:r>
            <a:r>
              <a:rPr kumimoji="1" lang="en-US" altLang="zh-CN" sz="2400" b="1">
                <a:solidFill>
                  <a:srgbClr val="000000"/>
                </a:solidFill>
                <a:latin typeface="Times New Roman" panose="02020603050405020304" pitchFamily="18" charset="0"/>
                <a:ea typeface="楷体_GB2312" pitchFamily="49" charset="-122"/>
              </a:rPr>
              <a:t>K</a:t>
            </a:r>
            <a:r>
              <a:rPr kumimoji="1" lang="en-US" altLang="zh-CN" sz="2400" b="1" baseline="-25000">
                <a:solidFill>
                  <a:srgbClr val="000000"/>
                </a:solidFill>
                <a:latin typeface="Times New Roman" panose="02020603050405020304" pitchFamily="18" charset="0"/>
                <a:ea typeface="楷体_GB2312" pitchFamily="49" charset="-122"/>
              </a:rPr>
              <a:t>α</a:t>
            </a:r>
            <a:r>
              <a:rPr kumimoji="1" lang="zh-CN" altLang="en-US" sz="2400" b="1">
                <a:solidFill>
                  <a:srgbClr val="000000"/>
                </a:solidFill>
                <a:latin typeface="Times New Roman" panose="02020603050405020304" pitchFamily="18" charset="0"/>
                <a:ea typeface="楷体_GB2312" pitchFamily="49" charset="-122"/>
              </a:rPr>
              <a:t>的</a:t>
            </a:r>
          </a:p>
          <a:p>
            <a:pPr eaLnBrk="1" hangingPunct="1"/>
            <a:r>
              <a:rPr kumimoji="1" lang="zh-CN" altLang="en-US" sz="2400" b="1">
                <a:solidFill>
                  <a:srgbClr val="000000"/>
                </a:solidFill>
                <a:latin typeface="Times New Roman" panose="02020603050405020304" pitchFamily="18" charset="0"/>
                <a:ea typeface="楷体_GB2312" pitchFamily="49" charset="-122"/>
              </a:rPr>
              <a:t>                  屏蔽系数</a:t>
            </a:r>
            <a:r>
              <a:rPr kumimoji="1" lang="en-US" altLang="zh-CN" sz="2400" b="1">
                <a:solidFill>
                  <a:srgbClr val="000000"/>
                </a:solidFill>
                <a:latin typeface="Times New Roman" panose="02020603050405020304" pitchFamily="18" charset="0"/>
                <a:ea typeface="楷体_GB2312" pitchFamily="49" charset="-122"/>
              </a:rPr>
              <a:t>b≈0.9)</a:t>
            </a:r>
            <a:r>
              <a:rPr kumimoji="1" lang="zh-CN" altLang="en-US" sz="2400" b="1">
                <a:solidFill>
                  <a:srgbClr val="000000"/>
                </a:solidFill>
                <a:latin typeface="Times New Roman" panose="02020603050405020304" pitchFamily="18" charset="0"/>
                <a:ea typeface="楷体_GB2312" pitchFamily="49" charset="-122"/>
              </a:rPr>
              <a:t>；</a:t>
            </a:r>
          </a:p>
          <a:p>
            <a:pPr eaLnBrk="1" hangingPunct="1"/>
            <a:r>
              <a:rPr kumimoji="1" lang="zh-CN" altLang="en-US" sz="2400" b="1">
                <a:solidFill>
                  <a:srgbClr val="00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3</a:t>
            </a:r>
            <a:r>
              <a:rPr kumimoji="1" lang="zh-CN" altLang="en-US" sz="2400" b="1">
                <a:solidFill>
                  <a:srgbClr val="000000"/>
                </a:solidFill>
                <a:latin typeface="Times New Roman" panose="02020603050405020304" pitchFamily="18" charset="0"/>
                <a:ea typeface="楷体_GB2312" pitchFamily="49" charset="-122"/>
              </a:rPr>
              <a:t>）在实验装置中用厚为</a:t>
            </a:r>
            <a:r>
              <a:rPr kumimoji="1" lang="en-US" altLang="zh-CN" sz="2400" b="1">
                <a:solidFill>
                  <a:srgbClr val="000000"/>
                </a:solidFill>
                <a:latin typeface="Times New Roman" panose="02020603050405020304" pitchFamily="18" charset="0"/>
                <a:ea typeface="楷体_GB2312" pitchFamily="49" charset="-122"/>
              </a:rPr>
              <a:t>0.30cm</a:t>
            </a:r>
            <a:r>
              <a:rPr kumimoji="1" lang="zh-CN" altLang="en-US" sz="2400" b="1">
                <a:solidFill>
                  <a:srgbClr val="000000"/>
                </a:solidFill>
                <a:latin typeface="Times New Roman" panose="02020603050405020304" pitchFamily="18" charset="0"/>
                <a:ea typeface="楷体_GB2312" pitchFamily="49" charset="-122"/>
              </a:rPr>
              <a:t>的铅屏该射线。如果</a:t>
            </a:r>
          </a:p>
          <a:p>
            <a:pPr eaLnBrk="1" hangingPunct="1"/>
            <a:r>
              <a:rPr kumimoji="1" lang="zh-CN" altLang="en-US" sz="2400" b="1">
                <a:solidFill>
                  <a:srgbClr val="000000"/>
                </a:solidFill>
                <a:latin typeface="Times New Roman" panose="02020603050405020304" pitchFamily="18" charset="0"/>
                <a:ea typeface="楷体_GB2312" pitchFamily="49" charset="-122"/>
              </a:rPr>
              <a:t>                  改用铝代替铅，为达到同样的屏蔽效果，需要多</a:t>
            </a:r>
          </a:p>
          <a:p>
            <a:pPr eaLnBrk="1" hangingPunct="1"/>
            <a:r>
              <a:rPr kumimoji="1" lang="zh-CN" altLang="en-US" sz="2400" b="1">
                <a:solidFill>
                  <a:srgbClr val="000000"/>
                </a:solidFill>
                <a:latin typeface="Times New Roman" panose="02020603050405020304" pitchFamily="18" charset="0"/>
                <a:ea typeface="楷体_GB2312" pitchFamily="49" charset="-122"/>
              </a:rPr>
              <a:t>                  少厚的铝？（</a:t>
            </a:r>
            <a:r>
              <a:rPr kumimoji="1" lang="en-US" altLang="zh-CN" sz="2400" b="1" i="1">
                <a:solidFill>
                  <a:srgbClr val="000000"/>
                </a:solidFill>
                <a:latin typeface="Times New Roman" panose="02020603050405020304" pitchFamily="18" charset="0"/>
                <a:ea typeface="楷体_GB2312" pitchFamily="49" charset="-122"/>
              </a:rPr>
              <a:t>μ</a:t>
            </a:r>
            <a:r>
              <a:rPr kumimoji="1" lang="en-US" altLang="zh-CN" sz="2400" b="1" baseline="-25000">
                <a:solidFill>
                  <a:srgbClr val="000000"/>
                </a:solidFill>
                <a:latin typeface="Times New Roman" panose="02020603050405020304" pitchFamily="18" charset="0"/>
                <a:ea typeface="楷体_GB2312" pitchFamily="49" charset="-122"/>
              </a:rPr>
              <a:t>Pb</a:t>
            </a:r>
            <a:r>
              <a:rPr kumimoji="1" lang="en-US" altLang="zh-CN" sz="2400" b="1">
                <a:solidFill>
                  <a:srgbClr val="000000"/>
                </a:solidFill>
                <a:latin typeface="Times New Roman" panose="02020603050405020304" pitchFamily="18" charset="0"/>
                <a:ea typeface="楷体_GB2312" pitchFamily="49" charset="-122"/>
              </a:rPr>
              <a:t>=52.5cm</a:t>
            </a:r>
            <a:r>
              <a:rPr kumimoji="1" lang="en-US" altLang="zh-CN" sz="2400" b="1" baseline="30000">
                <a:solidFill>
                  <a:srgbClr val="000000"/>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a:t>
            </a:r>
            <a:r>
              <a:rPr kumimoji="1" lang="en-US" altLang="zh-CN" sz="2400" b="1" i="1">
                <a:solidFill>
                  <a:srgbClr val="000000"/>
                </a:solidFill>
                <a:latin typeface="Times New Roman" panose="02020603050405020304" pitchFamily="18" charset="0"/>
                <a:ea typeface="楷体_GB2312" pitchFamily="49" charset="-122"/>
              </a:rPr>
              <a:t>μ</a:t>
            </a:r>
            <a:r>
              <a:rPr kumimoji="1" lang="en-US" altLang="zh-CN" sz="2400" b="1" baseline="-25000">
                <a:solidFill>
                  <a:srgbClr val="000000"/>
                </a:solidFill>
                <a:latin typeface="Times New Roman" panose="02020603050405020304" pitchFamily="18" charset="0"/>
                <a:ea typeface="楷体_GB2312" pitchFamily="49" charset="-122"/>
              </a:rPr>
              <a:t>A1</a:t>
            </a:r>
            <a:r>
              <a:rPr kumimoji="1" lang="en-US" altLang="zh-CN" sz="2400" b="1">
                <a:solidFill>
                  <a:srgbClr val="000000"/>
                </a:solidFill>
                <a:latin typeface="Times New Roman" panose="02020603050405020304" pitchFamily="18" charset="0"/>
                <a:ea typeface="楷体_GB2312" pitchFamily="49" charset="-122"/>
              </a:rPr>
              <a:t>=0.765cm</a:t>
            </a:r>
            <a:r>
              <a:rPr kumimoji="1" lang="en-US" altLang="zh-CN" sz="2400" b="1" baseline="30000">
                <a:solidFill>
                  <a:srgbClr val="000000"/>
                </a:solidFill>
                <a:latin typeface="Times New Roman" panose="02020603050405020304" pitchFamily="18" charset="0"/>
                <a:ea typeface="楷体_GB2312" pitchFamily="49" charset="-122"/>
              </a:rPr>
              <a:t>-1</a:t>
            </a:r>
            <a:r>
              <a:rPr kumimoji="1" lang="zh-CN" altLang="en-US" sz="2400" b="1">
                <a:solidFill>
                  <a:srgbClr val="000000"/>
                </a:solidFill>
                <a:latin typeface="Times New Roman" panose="02020603050405020304" pitchFamily="18" charset="0"/>
                <a:ea typeface="楷体_GB2312" pitchFamily="49" charset="-122"/>
              </a:rPr>
              <a:t>）</a:t>
            </a:r>
          </a:p>
          <a:p>
            <a:pPr eaLnBrk="1" hangingPunct="1"/>
            <a:r>
              <a:rPr kumimoji="1" lang="zh-CN" altLang="en-US" sz="2400" b="1">
                <a:solidFill>
                  <a:srgbClr val="000000"/>
                </a:solidFill>
                <a:latin typeface="Times New Roman" panose="02020603050405020304" pitchFamily="18" charset="0"/>
                <a:ea typeface="楷体_GB2312" pitchFamily="49" charset="-122"/>
              </a:rPr>
              <a:t>解：</a:t>
            </a:r>
          </a:p>
        </p:txBody>
      </p:sp>
      <p:graphicFrame>
        <p:nvGraphicFramePr>
          <p:cNvPr id="147719" name="Group 263"/>
          <p:cNvGraphicFramePr>
            <a:graphicFrameLocks noGrp="1"/>
          </p:cNvGraphicFramePr>
          <p:nvPr>
            <p:ph/>
          </p:nvPr>
        </p:nvGraphicFramePr>
        <p:xfrm>
          <a:off x="1187450" y="4292600"/>
          <a:ext cx="7689850" cy="2316163"/>
        </p:xfrm>
        <a:graphic>
          <a:graphicData uri="http://schemas.openxmlformats.org/drawingml/2006/table">
            <a:tbl>
              <a:tblPr/>
              <a:tblGrid>
                <a:gridCol w="854075"/>
                <a:gridCol w="854075"/>
                <a:gridCol w="855663"/>
                <a:gridCol w="854075"/>
                <a:gridCol w="854075"/>
                <a:gridCol w="854075"/>
                <a:gridCol w="854075"/>
                <a:gridCol w="1709737"/>
              </a:tblGrid>
              <a:tr h="365710">
                <a:tc gridSpan="5">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1"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4d</a:t>
                      </a:r>
                      <a:r>
                        <a:rPr kumimoji="1" lang="en-US" altLang="zh-CN" sz="2400" b="1" i="0" u="none" strike="noStrike" cap="none" normalizeH="0" baseline="30000" smtClean="0">
                          <a:ln>
                            <a:noFill/>
                          </a:ln>
                          <a:solidFill>
                            <a:srgbClr val="FF0000"/>
                          </a:solidFill>
                          <a:effectLst/>
                          <a:latin typeface="Times New Roman" panose="02020603050405020304" pitchFamily="18" charset="0"/>
                          <a:ea typeface="宋体" panose="02010600030101010101" pitchFamily="2" charset="-122"/>
                        </a:rPr>
                        <a:t>8</a:t>
                      </a:r>
                      <a:r>
                        <a:rPr kumimoji="1" lang="zh-CN" altLang="en-US"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l</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10">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9/2</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7/2</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5/2</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662">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5710">
                <a:tc gridSpan="5">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1"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5s</a:t>
                      </a:r>
                      <a:r>
                        <a:rPr kumimoji="1" lang="en-US" altLang="zh-CN" sz="2400" b="1" i="0" u="none" strike="noStrike" cap="none" normalizeH="0" baseline="30000" smtClean="0">
                          <a:ln>
                            <a:noFill/>
                          </a:ln>
                          <a:solidFill>
                            <a:srgbClr val="FF0000"/>
                          </a:solidFill>
                          <a:effectLst/>
                          <a:latin typeface="Times New Roman" panose="02020603050405020304" pitchFamily="18" charset="0"/>
                          <a:ea typeface="宋体" panose="02010600030101010101" pitchFamily="2" charset="-122"/>
                        </a:rPr>
                        <a:t>1</a:t>
                      </a:r>
                      <a:r>
                        <a:rPr kumimoji="1" lang="zh-CN" altLang="en-US"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l</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3" gridSpan="3">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rgbClr val="FF0000"/>
                          </a:solidFill>
                          <a:effectLst/>
                          <a:latin typeface="Times New Roman" panose="02020603050405020304" pitchFamily="18" charset="0"/>
                          <a:ea typeface="楷体_GB2312" pitchFamily="49" charset="-122"/>
                        </a:rPr>
                        <a:t>倒转次序     </a:t>
                      </a:r>
                      <a:r>
                        <a:rPr kumimoji="0" lang="en-US" altLang="zh-CN" sz="4000" b="1" i="0" u="none" strike="noStrike" cap="none" normalizeH="0" baseline="30000" smtClean="0">
                          <a:ln>
                            <a:noFill/>
                          </a:ln>
                          <a:solidFill>
                            <a:srgbClr val="FF0000"/>
                          </a:solidFill>
                          <a:effectLst/>
                          <a:latin typeface="Times New Roman" panose="02020603050405020304" pitchFamily="18" charset="0"/>
                          <a:ea typeface="宋体" panose="02010600030101010101" pitchFamily="2" charset="-122"/>
                        </a:rPr>
                        <a:t>4</a:t>
                      </a:r>
                      <a:r>
                        <a:rPr kumimoji="0" lang="en-US" altLang="zh-CN" sz="4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F</a:t>
                      </a:r>
                      <a:r>
                        <a:rPr kumimoji="0" lang="en-US" altLang="zh-CN" sz="40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rPr>
                        <a:t>9/2</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rowSpan="3" hMerge="1">
                  <a:txBody>
                    <a:bodyPr/>
                    <a:lstStyle/>
                    <a:p>
                      <a:endParaRPr lang="zh-CN" altLang="en-US"/>
                    </a:p>
                  </a:txBody>
                  <a:tcPr/>
                </a:tc>
              </a:tr>
              <a:tr h="365710">
                <a:tc gridSpan="5">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426662">
                <a:tc gridSpan="5">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bl>
          </a:graphicData>
        </a:graphic>
      </p:graphicFrame>
    </p:spTree>
    <p:extLst>
      <p:ext uri="{BB962C8B-B14F-4D97-AF65-F5344CB8AC3E}">
        <p14:creationId xmlns:p14="http://schemas.microsoft.com/office/powerpoint/2010/main" val="3421365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7719"/>
                                        </p:tgtEl>
                                        <p:attrNameLst>
                                          <p:attrName>style.visibility</p:attrName>
                                        </p:attrNameLst>
                                      </p:cBhvr>
                                      <p:to>
                                        <p:strVal val="visible"/>
                                      </p:to>
                                    </p:set>
                                    <p:animEffect transition="in" filter="wipe(left)">
                                      <p:cBhvr>
                                        <p:cTn id="7" dur="500"/>
                                        <p:tgtEl>
                                          <p:spTgt spid="147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003" name="Object 139"/>
          <p:cNvGraphicFramePr>
            <a:graphicFrameLocks noGrp="1" noChangeAspect="1"/>
          </p:cNvGraphicFramePr>
          <p:nvPr>
            <p:ph sz="half" idx="1"/>
          </p:nvPr>
        </p:nvGraphicFramePr>
        <p:xfrm>
          <a:off x="684213" y="836613"/>
          <a:ext cx="6450012" cy="2322512"/>
        </p:xfrm>
        <a:graphic>
          <a:graphicData uri="http://schemas.openxmlformats.org/presentationml/2006/ole">
            <mc:AlternateContent xmlns:mc="http://schemas.openxmlformats.org/markup-compatibility/2006">
              <mc:Choice xmlns:v="urn:schemas-microsoft-com:vml" Requires="v">
                <p:oleObj spid="_x0000_s103430" name="Equation" r:id="rId3" imgW="4584600" imgH="1650960" progId="Equation.DSMT4">
                  <p:embed/>
                </p:oleObj>
              </mc:Choice>
              <mc:Fallback>
                <p:oleObj name="Equation" r:id="rId3" imgW="4584600" imgH="165096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836613"/>
                        <a:ext cx="6450012" cy="232251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004" name="Object 140"/>
          <p:cNvGraphicFramePr>
            <a:graphicFrameLocks noGrp="1" noChangeAspect="1"/>
          </p:cNvGraphicFramePr>
          <p:nvPr>
            <p:ph sz="half" idx="2"/>
          </p:nvPr>
        </p:nvGraphicFramePr>
        <p:xfrm>
          <a:off x="684213" y="3500438"/>
          <a:ext cx="5903912" cy="2044700"/>
        </p:xfrm>
        <a:graphic>
          <a:graphicData uri="http://schemas.openxmlformats.org/presentationml/2006/ole">
            <mc:AlternateContent xmlns:mc="http://schemas.openxmlformats.org/markup-compatibility/2006">
              <mc:Choice xmlns:v="urn:schemas-microsoft-com:vml" Requires="v">
                <p:oleObj spid="_x0000_s103431" name="公式" r:id="rId5" imgW="2641600" imgH="914400" progId="Equation.3">
                  <p:embed/>
                </p:oleObj>
              </mc:Choice>
              <mc:Fallback>
                <p:oleObj name="公式" r:id="rId5" imgW="2641600" imgH="9144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500438"/>
                        <a:ext cx="5903912" cy="20447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87771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5003"/>
                                        </p:tgtEl>
                                        <p:attrNameLst>
                                          <p:attrName>style.visibility</p:attrName>
                                        </p:attrNameLst>
                                      </p:cBhvr>
                                      <p:to>
                                        <p:strVal val="visible"/>
                                      </p:to>
                                    </p:set>
                                    <p:animEffect transition="in" filter="box(in)">
                                      <p:cBhvr>
                                        <p:cTn id="7" dur="500"/>
                                        <p:tgtEl>
                                          <p:spTgt spid="165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65004"/>
                                        </p:tgtEl>
                                        <p:attrNameLst>
                                          <p:attrName>style.visibility</p:attrName>
                                        </p:attrNameLst>
                                      </p:cBhvr>
                                      <p:to>
                                        <p:strVal val="visible"/>
                                      </p:to>
                                    </p:set>
                                    <p:animEffect transition="in" filter="box(out)">
                                      <p:cBhvr>
                                        <p:cTn id="12" dur="500"/>
                                        <p:tgtEl>
                                          <p:spTgt spid="165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4"/>
          <p:cNvGraphicFramePr>
            <a:graphicFrameLocks noGrp="1" noChangeAspect="1"/>
          </p:cNvGraphicFramePr>
          <p:nvPr>
            <p:ph/>
          </p:nvPr>
        </p:nvGraphicFramePr>
        <p:xfrm>
          <a:off x="611188" y="620713"/>
          <a:ext cx="8064500" cy="2593975"/>
        </p:xfrm>
        <a:graphic>
          <a:graphicData uri="http://schemas.openxmlformats.org/presentationml/2006/ole">
            <mc:AlternateContent xmlns:mc="http://schemas.openxmlformats.org/markup-compatibility/2006">
              <mc:Choice xmlns:v="urn:schemas-microsoft-com:vml" Requires="v">
                <p:oleObj spid="_x0000_s104452" name="公式" r:id="rId3" imgW="2882900" imgH="927100" progId="Equation.3">
                  <p:embed/>
                </p:oleObj>
              </mc:Choice>
              <mc:Fallback>
                <p:oleObj name="公式" r:id="rId3" imgW="2882900" imgH="9271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620713"/>
                        <a:ext cx="8064500" cy="259397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02373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684213" y="260350"/>
            <a:ext cx="74168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28625" algn="l"/>
              </a:tabLst>
              <a:defRPr>
                <a:solidFill>
                  <a:schemeClr val="tx1"/>
                </a:solidFill>
                <a:latin typeface="Arial" panose="020B0604020202020204" pitchFamily="34" charset="0"/>
                <a:ea typeface="宋体" panose="02010600030101010101" pitchFamily="2" charset="-122"/>
              </a:defRPr>
            </a:lvl1pPr>
            <a:lvl2pPr marL="742950" indent="-285750">
              <a:tabLst>
                <a:tab pos="428625" algn="l"/>
              </a:tabLst>
              <a:defRPr>
                <a:solidFill>
                  <a:schemeClr val="tx1"/>
                </a:solidFill>
                <a:latin typeface="Arial" panose="020B0604020202020204" pitchFamily="34" charset="0"/>
                <a:ea typeface="宋体" panose="02010600030101010101" pitchFamily="2" charset="-122"/>
              </a:defRPr>
            </a:lvl2pPr>
            <a:lvl3pPr marL="1143000" indent="-228600">
              <a:tabLst>
                <a:tab pos="428625" algn="l"/>
              </a:tabLst>
              <a:defRPr>
                <a:solidFill>
                  <a:schemeClr val="tx1"/>
                </a:solidFill>
                <a:latin typeface="Arial" panose="020B0604020202020204" pitchFamily="34" charset="0"/>
                <a:ea typeface="宋体" panose="02010600030101010101" pitchFamily="2" charset="-122"/>
              </a:defRPr>
            </a:lvl3pPr>
            <a:lvl4pPr marL="1600200" indent="-228600">
              <a:tabLst>
                <a:tab pos="428625" algn="l"/>
              </a:tabLst>
              <a:defRPr>
                <a:solidFill>
                  <a:schemeClr val="tx1"/>
                </a:solidFill>
                <a:latin typeface="Arial" panose="020B0604020202020204" pitchFamily="34" charset="0"/>
                <a:ea typeface="宋体" panose="02010600030101010101" pitchFamily="2" charset="-122"/>
              </a:defRPr>
            </a:lvl4pPr>
            <a:lvl5pPr marL="2057400" indent="-228600">
              <a:tabLst>
                <a:tab pos="428625"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428625" algn="l"/>
              </a:tabLs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楷体_GB2312" pitchFamily="49" charset="-122"/>
              </a:rPr>
              <a:t>6-14</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400" b="1">
                <a:solidFill>
                  <a:srgbClr val="000000"/>
                </a:solidFill>
                <a:latin typeface="Times New Roman" panose="02020603050405020304" pitchFamily="18" charset="0"/>
                <a:ea typeface="楷体_GB2312" pitchFamily="49" charset="-122"/>
              </a:rPr>
              <a:t>已知铜和锌的</a:t>
            </a:r>
            <a:r>
              <a:rPr kumimoji="1" lang="en-US" altLang="zh-CN" sz="2400" b="1">
                <a:solidFill>
                  <a:srgbClr val="000000"/>
                </a:solidFill>
                <a:latin typeface="Times New Roman" panose="02020603050405020304" pitchFamily="18" charset="0"/>
                <a:ea typeface="楷体_GB2312" pitchFamily="49" charset="-122"/>
              </a:rPr>
              <a:t>K</a:t>
            </a:r>
            <a:r>
              <a:rPr kumimoji="1" lang="en-US" altLang="zh-CN" sz="2400" b="1" baseline="-25000">
                <a:solidFill>
                  <a:srgbClr val="000000"/>
                </a:solidFill>
                <a:latin typeface="Times New Roman" panose="02020603050405020304" pitchFamily="18" charset="0"/>
                <a:ea typeface="楷体_GB2312" pitchFamily="49" charset="-122"/>
              </a:rPr>
              <a:t>α</a:t>
            </a:r>
            <a:r>
              <a:rPr kumimoji="1" lang="en-US" altLang="zh-CN" sz="2400" b="1">
                <a:solidFill>
                  <a:srgbClr val="000000"/>
                </a:solidFill>
                <a:latin typeface="Times New Roman" panose="02020603050405020304" pitchFamily="18" charset="0"/>
                <a:ea typeface="楷体_GB2312" pitchFamily="49" charset="-122"/>
              </a:rPr>
              <a:t>X</a:t>
            </a:r>
            <a:r>
              <a:rPr kumimoji="1" lang="zh-CN" altLang="en-US" sz="2400" b="1">
                <a:solidFill>
                  <a:srgbClr val="000000"/>
                </a:solidFill>
                <a:latin typeface="Times New Roman" panose="02020603050405020304" pitchFamily="18" charset="0"/>
                <a:ea typeface="楷体_GB2312" pitchFamily="49" charset="-122"/>
              </a:rPr>
              <a:t>射线的波长分别为</a:t>
            </a:r>
            <a:r>
              <a:rPr kumimoji="1" lang="en-US" altLang="zh-CN" sz="2400" b="1">
                <a:solidFill>
                  <a:srgbClr val="000000"/>
                </a:solidFill>
                <a:latin typeface="Times New Roman" panose="02020603050405020304" pitchFamily="18" charset="0"/>
                <a:ea typeface="楷体_GB2312" pitchFamily="49" charset="-122"/>
              </a:rPr>
              <a:t>1.539Å</a:t>
            </a:r>
            <a:r>
              <a:rPr kumimoji="1" lang="zh-CN" altLang="en-US" sz="2400" b="1">
                <a:solidFill>
                  <a:srgbClr val="000000"/>
                </a:solidFill>
                <a:latin typeface="Times New Roman" panose="02020603050405020304" pitchFamily="18" charset="0"/>
                <a:ea typeface="楷体_GB2312" pitchFamily="49" charset="-122"/>
              </a:rPr>
              <a:t>和</a:t>
            </a:r>
            <a:r>
              <a:rPr kumimoji="1" lang="en-US" altLang="zh-CN" sz="2400" b="1">
                <a:solidFill>
                  <a:srgbClr val="000000"/>
                </a:solidFill>
                <a:latin typeface="Times New Roman" panose="02020603050405020304" pitchFamily="18" charset="0"/>
                <a:ea typeface="楷体_GB2312" pitchFamily="49" charset="-122"/>
              </a:rPr>
              <a:t>1.434Å</a:t>
            </a:r>
            <a:r>
              <a:rPr kumimoji="1" lang="zh-CN" altLang="en-US" sz="2400" b="1">
                <a:solidFill>
                  <a:srgbClr val="000000"/>
                </a:solidFill>
                <a:latin typeface="Times New Roman" panose="02020603050405020304" pitchFamily="18" charset="0"/>
                <a:ea typeface="楷体_GB2312" pitchFamily="49" charset="-122"/>
              </a:rPr>
              <a:t>，镍的</a:t>
            </a:r>
            <a:r>
              <a:rPr kumimoji="1" lang="en-US" altLang="zh-CN" sz="2400" b="1">
                <a:solidFill>
                  <a:srgbClr val="000000"/>
                </a:solidFill>
                <a:latin typeface="Times New Roman" panose="02020603050405020304" pitchFamily="18" charset="0"/>
                <a:ea typeface="楷体_GB2312" pitchFamily="49" charset="-122"/>
              </a:rPr>
              <a:t>K</a:t>
            </a:r>
            <a:r>
              <a:rPr kumimoji="1" lang="zh-CN" altLang="en-US" sz="2400" b="1">
                <a:solidFill>
                  <a:srgbClr val="000000"/>
                </a:solidFill>
                <a:latin typeface="Times New Roman" panose="02020603050405020304" pitchFamily="18" charset="0"/>
                <a:ea typeface="楷体_GB2312" pitchFamily="49" charset="-122"/>
              </a:rPr>
              <a:t>吸收限为</a:t>
            </a:r>
            <a:r>
              <a:rPr kumimoji="1" lang="en-US" altLang="zh-CN" sz="2400" b="1">
                <a:solidFill>
                  <a:srgbClr val="000000"/>
                </a:solidFill>
                <a:latin typeface="Times New Roman" panose="02020603050405020304" pitchFamily="18" charset="0"/>
                <a:ea typeface="楷体_GB2312" pitchFamily="49" charset="-122"/>
              </a:rPr>
              <a:t>1.489 Å</a:t>
            </a:r>
            <a:r>
              <a:rPr kumimoji="1" lang="zh-CN" altLang="en-US" sz="2400" b="1">
                <a:solidFill>
                  <a:srgbClr val="000000"/>
                </a:solidFill>
                <a:latin typeface="Times New Roman" panose="02020603050405020304" pitchFamily="18" charset="0"/>
                <a:ea typeface="楷体_GB2312" pitchFamily="49" charset="-122"/>
              </a:rPr>
              <a:t>，它对铜和锌的</a:t>
            </a:r>
            <a:r>
              <a:rPr kumimoji="1" lang="en-US" altLang="zh-CN" sz="2400" b="1">
                <a:solidFill>
                  <a:srgbClr val="000000"/>
                </a:solidFill>
                <a:latin typeface="Times New Roman" panose="02020603050405020304" pitchFamily="18" charset="0"/>
                <a:ea typeface="楷体_GB2312" pitchFamily="49" charset="-122"/>
              </a:rPr>
              <a:t>K</a:t>
            </a:r>
            <a:r>
              <a:rPr kumimoji="1" lang="en-US" altLang="zh-CN" sz="2400" b="1" baseline="-25000">
                <a:solidFill>
                  <a:srgbClr val="000000"/>
                </a:solidFill>
                <a:latin typeface="Times New Roman" panose="02020603050405020304" pitchFamily="18" charset="0"/>
                <a:ea typeface="楷体_GB2312" pitchFamily="49" charset="-122"/>
              </a:rPr>
              <a:t>α</a:t>
            </a:r>
            <a:r>
              <a:rPr kumimoji="1" lang="en-US" altLang="zh-CN" sz="2400" b="1">
                <a:solidFill>
                  <a:srgbClr val="000000"/>
                </a:solidFill>
                <a:latin typeface="Times New Roman" panose="02020603050405020304" pitchFamily="18" charset="0"/>
                <a:ea typeface="楷体_GB2312" pitchFamily="49" charset="-122"/>
              </a:rPr>
              <a:t>X</a:t>
            </a:r>
            <a:r>
              <a:rPr kumimoji="1" lang="zh-CN" altLang="en-US" sz="2400" b="1">
                <a:solidFill>
                  <a:srgbClr val="000000"/>
                </a:solidFill>
                <a:latin typeface="Times New Roman" panose="02020603050405020304" pitchFamily="18" charset="0"/>
                <a:ea typeface="楷体_GB2312" pitchFamily="49" charset="-122"/>
              </a:rPr>
              <a:t>射线的质量吸收系数分别为</a:t>
            </a:r>
            <a:r>
              <a:rPr kumimoji="1" lang="en-US" altLang="zh-CN" sz="2400" b="1">
                <a:solidFill>
                  <a:srgbClr val="000000"/>
                </a:solidFill>
                <a:latin typeface="Times New Roman" panose="02020603050405020304" pitchFamily="18" charset="0"/>
                <a:ea typeface="楷体_GB2312" pitchFamily="49" charset="-122"/>
              </a:rPr>
              <a:t>48</a:t>
            </a:r>
            <a:r>
              <a:rPr kumimoji="1" lang="zh-CN" altLang="en-US" sz="2400" b="1">
                <a:solidFill>
                  <a:srgbClr val="000000"/>
                </a:solidFill>
                <a:latin typeface="Times New Roman" panose="02020603050405020304" pitchFamily="18" charset="0"/>
                <a:ea typeface="楷体_GB2312" pitchFamily="49" charset="-122"/>
              </a:rPr>
              <a:t>和</a:t>
            </a:r>
            <a:r>
              <a:rPr kumimoji="1" lang="en-US" altLang="zh-CN" sz="2400" b="1">
                <a:solidFill>
                  <a:srgbClr val="000000"/>
                </a:solidFill>
                <a:latin typeface="Times New Roman" panose="02020603050405020304" pitchFamily="18" charset="0"/>
                <a:ea typeface="楷体_GB2312" pitchFamily="49" charset="-122"/>
              </a:rPr>
              <a:t>325cm</a:t>
            </a:r>
            <a:r>
              <a:rPr kumimoji="1" lang="en-US" altLang="zh-CN" sz="2400" b="1" baseline="30000">
                <a:solidFill>
                  <a:srgbClr val="000000"/>
                </a:solidFill>
                <a:latin typeface="Times New Roman" panose="02020603050405020304" pitchFamily="18" charset="0"/>
                <a:ea typeface="楷体_GB2312" pitchFamily="49" charset="-122"/>
              </a:rPr>
              <a:t>2</a:t>
            </a:r>
            <a:r>
              <a:rPr kumimoji="1" lang="en-US" altLang="zh-CN" sz="2400" b="1">
                <a:solidFill>
                  <a:srgbClr val="000000"/>
                </a:solidFill>
                <a:latin typeface="Times New Roman" panose="02020603050405020304" pitchFamily="18" charset="0"/>
                <a:ea typeface="楷体_GB2312" pitchFamily="49" charset="-122"/>
              </a:rPr>
              <a:t>/g</a:t>
            </a:r>
            <a:r>
              <a:rPr kumimoji="1" lang="zh-CN" altLang="en-US" sz="2400" b="1">
                <a:solidFill>
                  <a:srgbClr val="000000"/>
                </a:solidFill>
                <a:latin typeface="Times New Roman" panose="02020603050405020304" pitchFamily="18" charset="0"/>
                <a:ea typeface="楷体_GB2312" pitchFamily="49" charset="-122"/>
              </a:rPr>
              <a:t>。试问：为了使铜的</a:t>
            </a:r>
            <a:r>
              <a:rPr kumimoji="1" lang="en-US" altLang="zh-CN" sz="2400" b="1">
                <a:solidFill>
                  <a:srgbClr val="000000"/>
                </a:solidFill>
                <a:latin typeface="Times New Roman" panose="02020603050405020304" pitchFamily="18" charset="0"/>
                <a:ea typeface="楷体_GB2312" pitchFamily="49" charset="-122"/>
              </a:rPr>
              <a:t>K</a:t>
            </a:r>
            <a:r>
              <a:rPr kumimoji="1" lang="en-US" altLang="zh-CN" sz="2400" b="1" baseline="-25000">
                <a:solidFill>
                  <a:srgbClr val="000000"/>
                </a:solidFill>
                <a:latin typeface="Times New Roman" panose="02020603050405020304" pitchFamily="18" charset="0"/>
                <a:ea typeface="楷体_GB2312" pitchFamily="49" charset="-122"/>
              </a:rPr>
              <a:t>α</a:t>
            </a:r>
            <a:r>
              <a:rPr kumimoji="1" lang="zh-CN" altLang="en-US" sz="2400" b="1">
                <a:solidFill>
                  <a:srgbClr val="000000"/>
                </a:solidFill>
                <a:latin typeface="Times New Roman" panose="02020603050405020304" pitchFamily="18" charset="0"/>
                <a:ea typeface="楷体_GB2312" pitchFamily="49" charset="-122"/>
              </a:rPr>
              <a:t>射线与锌的</a:t>
            </a:r>
            <a:r>
              <a:rPr kumimoji="1" lang="en-US" altLang="zh-CN" sz="2400" b="1">
                <a:solidFill>
                  <a:srgbClr val="000000"/>
                </a:solidFill>
                <a:latin typeface="Times New Roman" panose="02020603050405020304" pitchFamily="18" charset="0"/>
                <a:ea typeface="楷体_GB2312" pitchFamily="49" charset="-122"/>
              </a:rPr>
              <a:t>K</a:t>
            </a:r>
            <a:r>
              <a:rPr kumimoji="1" lang="en-US" altLang="zh-CN" sz="2400" b="1" baseline="-25000">
                <a:solidFill>
                  <a:srgbClr val="000000"/>
                </a:solidFill>
                <a:latin typeface="Times New Roman" panose="02020603050405020304" pitchFamily="18" charset="0"/>
                <a:ea typeface="楷体_GB2312" pitchFamily="49" charset="-122"/>
              </a:rPr>
              <a:t>α</a:t>
            </a:r>
            <a:r>
              <a:rPr kumimoji="1" lang="zh-CN" altLang="en-US" sz="2400" b="1">
                <a:solidFill>
                  <a:srgbClr val="000000"/>
                </a:solidFill>
                <a:latin typeface="Times New Roman" panose="02020603050405020304" pitchFamily="18" charset="0"/>
                <a:ea typeface="楷体_GB2312" pitchFamily="49" charset="-122"/>
              </a:rPr>
              <a:t>射线的相对强度比提高到</a:t>
            </a:r>
            <a:r>
              <a:rPr kumimoji="1" lang="en-US" altLang="zh-CN" sz="2400" b="1">
                <a:solidFill>
                  <a:srgbClr val="000000"/>
                </a:solidFill>
                <a:latin typeface="Times New Roman" panose="02020603050405020304" pitchFamily="18" charset="0"/>
                <a:ea typeface="楷体_GB2312" pitchFamily="49" charset="-122"/>
              </a:rPr>
              <a:t>10</a:t>
            </a:r>
            <a:r>
              <a:rPr kumimoji="1" lang="zh-CN" altLang="en-US" sz="2400" b="1">
                <a:solidFill>
                  <a:srgbClr val="000000"/>
                </a:solidFill>
                <a:latin typeface="Times New Roman" panose="02020603050405020304" pitchFamily="18" charset="0"/>
                <a:ea typeface="楷体_GB2312" pitchFamily="49" charset="-122"/>
              </a:rPr>
              <a:t>倍，需要多厚的镍吸收片？</a:t>
            </a:r>
          </a:p>
          <a:p>
            <a:pPr eaLnBrk="1" hangingPunct="1"/>
            <a:r>
              <a:rPr kumimoji="1" lang="zh-CN" altLang="en-US" sz="2400" b="1">
                <a:solidFill>
                  <a:srgbClr val="000000"/>
                </a:solidFill>
                <a:latin typeface="Times New Roman" panose="02020603050405020304" pitchFamily="18" charset="0"/>
                <a:ea typeface="楷体_GB2312" pitchFamily="49" charset="-122"/>
              </a:rPr>
              <a:t>解：</a:t>
            </a:r>
          </a:p>
        </p:txBody>
      </p:sp>
      <p:pic>
        <p:nvPicPr>
          <p:cNvPr id="148485" name="Picture 5" descr="2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08213"/>
            <a:ext cx="4392613"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7971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barn(inHorizontal)">
                                      <p:cBhvr>
                                        <p:cTn id="7" dur="5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4"/>
          <p:cNvGraphicFramePr>
            <a:graphicFrameLocks noGrp="1" noChangeAspect="1"/>
          </p:cNvGraphicFramePr>
          <p:nvPr>
            <p:ph/>
          </p:nvPr>
        </p:nvGraphicFramePr>
        <p:xfrm>
          <a:off x="900113" y="692150"/>
          <a:ext cx="5924550" cy="2508250"/>
        </p:xfrm>
        <a:graphic>
          <a:graphicData uri="http://schemas.openxmlformats.org/presentationml/2006/ole">
            <mc:AlternateContent xmlns:mc="http://schemas.openxmlformats.org/markup-compatibility/2006">
              <mc:Choice xmlns:v="urn:schemas-microsoft-com:vml" Requires="v">
                <p:oleObj spid="_x0000_s105476" name="公式" r:id="rId3" imgW="1739900" imgH="736600" progId="Equation.3">
                  <p:embed/>
                </p:oleObj>
              </mc:Choice>
              <mc:Fallback>
                <p:oleObj name="公式" r:id="rId3" imgW="1739900" imgH="7366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692150"/>
                        <a:ext cx="5924550" cy="250825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42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主题1" id="{53DC2220-3434-419D-9210-E9FE3546A59C}" vid="{07DED40F-BE99-4C5A-9505-9CB02F53FA7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30</TotalTime>
  <Words>4241</Words>
  <Application>Microsoft Office PowerPoint</Application>
  <PresentationFormat>全屏显示(4:3)</PresentationFormat>
  <Paragraphs>498</Paragraphs>
  <Slides>96</Slides>
  <Notes>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96</vt:i4>
      </vt:variant>
    </vt:vector>
  </HeadingPairs>
  <TitlesOfParts>
    <vt:vector size="117" baseType="lpstr">
      <vt:lpstr>黑体</vt:lpstr>
      <vt:lpstr>华文细黑</vt:lpstr>
      <vt:lpstr>楷体_GB2312</vt:lpstr>
      <vt:lpstr>宋体</vt:lpstr>
      <vt:lpstr>Arial</vt:lpstr>
      <vt:lpstr>Bookman Old Style</vt:lpstr>
      <vt:lpstr>Calibri</vt:lpstr>
      <vt:lpstr>Cambria Math</vt:lpstr>
      <vt:lpstr>Century Schoolbook</vt:lpstr>
      <vt:lpstr>Impact</vt:lpstr>
      <vt:lpstr>Lucida Sans Unicode</vt:lpstr>
      <vt:lpstr>Symbol</vt:lpstr>
      <vt:lpstr>Tahoma</vt:lpstr>
      <vt:lpstr>Times New Roman</vt:lpstr>
      <vt:lpstr>Verdana</vt:lpstr>
      <vt:lpstr>Wingdings</vt:lpstr>
      <vt:lpstr>Wingdings 2</vt:lpstr>
      <vt:lpstr>Wingdings 3</vt:lpstr>
      <vt:lpstr>主题1</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刘昊迪</dc:creator>
  <cp:lastModifiedBy>刘昊迪</cp:lastModifiedBy>
  <cp:revision>7</cp:revision>
  <dcterms:created xsi:type="dcterms:W3CDTF">2016-06-22T15:03:35Z</dcterms:created>
  <dcterms:modified xsi:type="dcterms:W3CDTF">2016-06-24T09:33:10Z</dcterms:modified>
</cp:coreProperties>
</file>