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activeX/activeX1.xml" ContentType="application/vnd.ms-office.activeX+xml"/>
  <Override PartName="/ppt/activeX/activeX1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sldIdLst>
    <p:sldId id="256" r:id="rId2"/>
    <p:sldId id="257" r:id="rId3"/>
    <p:sldId id="261" r:id="rId4"/>
    <p:sldId id="272" r:id="rId5"/>
    <p:sldId id="266" r:id="rId6"/>
    <p:sldId id="344" r:id="rId7"/>
    <p:sldId id="276" r:id="rId8"/>
    <p:sldId id="303" r:id="rId9"/>
    <p:sldId id="307" r:id="rId10"/>
    <p:sldId id="313" r:id="rId11"/>
    <p:sldId id="284" r:id="rId12"/>
    <p:sldId id="315" r:id="rId13"/>
    <p:sldId id="345" r:id="rId14"/>
    <p:sldId id="325" r:id="rId15"/>
    <p:sldId id="328" r:id="rId16"/>
    <p:sldId id="332" r:id="rId17"/>
    <p:sldId id="336" r:id="rId18"/>
    <p:sldId id="346" r:id="rId19"/>
    <p:sldId id="347" r:id="rId20"/>
    <p:sldId id="348" r:id="rId21"/>
    <p:sldId id="349" r:id="rId22"/>
    <p:sldId id="350" r:id="rId23"/>
    <p:sldId id="352" r:id="rId24"/>
    <p:sldId id="351" r:id="rId25"/>
    <p:sldId id="353" r:id="rId26"/>
    <p:sldId id="354" r:id="rId27"/>
    <p:sldId id="356" r:id="rId28"/>
    <p:sldId id="355" r:id="rId29"/>
    <p:sldId id="358" r:id="rId30"/>
    <p:sldId id="360" r:id="rId31"/>
    <p:sldId id="362" r:id="rId32"/>
    <p:sldId id="357" r:id="rId33"/>
    <p:sldId id="361" r:id="rId34"/>
    <p:sldId id="359" r:id="rId35"/>
    <p:sldId id="363" r:id="rId36"/>
    <p:sldId id="364" r:id="rId3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4" autoAdjust="0"/>
    <p:restoredTop sz="94699" autoAdjust="0"/>
  </p:normalViewPr>
  <p:slideViewPr>
    <p:cSldViewPr>
      <p:cViewPr varScale="1">
        <p:scale>
          <a:sx n="83" d="100"/>
          <a:sy n="83" d="100"/>
        </p:scale>
        <p:origin x="134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" name="Group 2">
            <a:extLst>
              <a:ext uri="{FF2B5EF4-FFF2-40B4-BE49-F238E27FC236}">
                <a16:creationId xmlns:a16="http://schemas.microsoft.com/office/drawing/2014/main" id="{D05522F7-A138-4760-BED2-76D7F8BD695B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65539" name="Group 3">
              <a:extLst>
                <a:ext uri="{FF2B5EF4-FFF2-40B4-BE49-F238E27FC236}">
                  <a16:creationId xmlns:a16="http://schemas.microsoft.com/office/drawing/2014/main" id="{BB21B323-6DD5-4E12-AACE-A51D4AE7D8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65540" name="Rectangle 4">
                <a:extLst>
                  <a:ext uri="{FF2B5EF4-FFF2-40B4-BE49-F238E27FC236}">
                    <a16:creationId xmlns:a16="http://schemas.microsoft.com/office/drawing/2014/main" id="{8F7B25EA-DE8B-4E71-9735-21AB55C37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41" name="Rectangle 5">
                <a:extLst>
                  <a:ext uri="{FF2B5EF4-FFF2-40B4-BE49-F238E27FC236}">
                    <a16:creationId xmlns:a16="http://schemas.microsoft.com/office/drawing/2014/main" id="{5D598B43-DBE0-49CE-B248-0F9174685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5542" name="Group 6">
              <a:extLst>
                <a:ext uri="{FF2B5EF4-FFF2-40B4-BE49-F238E27FC236}">
                  <a16:creationId xmlns:a16="http://schemas.microsoft.com/office/drawing/2014/main" id="{74549DFA-5E90-4F66-8897-50ABAAD2C8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65543" name="Rectangle 7">
                <a:extLst>
                  <a:ext uri="{FF2B5EF4-FFF2-40B4-BE49-F238E27FC236}">
                    <a16:creationId xmlns:a16="http://schemas.microsoft.com/office/drawing/2014/main" id="{A2CDF61C-647C-4115-9375-3B3A86EE3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44" name="Rectangle 8">
                <a:extLst>
                  <a:ext uri="{FF2B5EF4-FFF2-40B4-BE49-F238E27FC236}">
                    <a16:creationId xmlns:a16="http://schemas.microsoft.com/office/drawing/2014/main" id="{191C71CB-B1DD-4FE4-A214-E25959E6A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545" name="Rectangle 9">
              <a:extLst>
                <a:ext uri="{FF2B5EF4-FFF2-40B4-BE49-F238E27FC236}">
                  <a16:creationId xmlns:a16="http://schemas.microsoft.com/office/drawing/2014/main" id="{00754F2D-B903-47D6-8241-C072F94C4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6" name="Rectangle 10">
              <a:extLst>
                <a:ext uri="{FF2B5EF4-FFF2-40B4-BE49-F238E27FC236}">
                  <a16:creationId xmlns:a16="http://schemas.microsoft.com/office/drawing/2014/main" id="{54C9A44C-62FA-4454-96D1-192A96D83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7" name="Rectangle 11">
              <a:extLst>
                <a:ext uri="{FF2B5EF4-FFF2-40B4-BE49-F238E27FC236}">
                  <a16:creationId xmlns:a16="http://schemas.microsoft.com/office/drawing/2014/main" id="{D02CA688-7A9B-40F1-BFAB-637C94A72AA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5548" name="Rectangle 12">
            <a:extLst>
              <a:ext uri="{FF2B5EF4-FFF2-40B4-BE49-F238E27FC236}">
                <a16:creationId xmlns:a16="http://schemas.microsoft.com/office/drawing/2014/main" id="{2E4B9DA4-E92B-49C3-8921-FC0DACA0102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5549" name="Rectangle 13">
            <a:extLst>
              <a:ext uri="{FF2B5EF4-FFF2-40B4-BE49-F238E27FC236}">
                <a16:creationId xmlns:a16="http://schemas.microsoft.com/office/drawing/2014/main" id="{67CA9777-22F4-4642-B6FD-6914FD2E898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65550" name="Rectangle 14">
            <a:extLst>
              <a:ext uri="{FF2B5EF4-FFF2-40B4-BE49-F238E27FC236}">
                <a16:creationId xmlns:a16="http://schemas.microsoft.com/office/drawing/2014/main" id="{E192202A-A294-4051-9DC7-5D5380C83B0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5551" name="Rectangle 15">
            <a:extLst>
              <a:ext uri="{FF2B5EF4-FFF2-40B4-BE49-F238E27FC236}">
                <a16:creationId xmlns:a16="http://schemas.microsoft.com/office/drawing/2014/main" id="{3B6BD184-C1C8-4380-82DA-50A0C3EDC93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5552" name="Rectangle 16">
            <a:extLst>
              <a:ext uri="{FF2B5EF4-FFF2-40B4-BE49-F238E27FC236}">
                <a16:creationId xmlns:a16="http://schemas.microsoft.com/office/drawing/2014/main" id="{15CD41B0-14BD-4357-A8B4-778819E2662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4006066-BAEF-40E7-9EAC-49BC61F8323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3E54D-1E4D-445A-9E69-512FAFE6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96671C-D8E2-461F-9F92-6C31DAAD0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F958C5-835D-4AC9-9277-27E763BE1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25D48-F830-4429-AFCC-E96DDACE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63AF7C-F287-4B34-99F9-69AECC39A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0FC64-02BE-4B86-B331-F859E7813F0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58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143E69-635E-4B22-89F3-13D7CC6CD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83A4AB-412F-47BE-AA15-DD14B21D0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EDB429-AD37-470A-AA96-50EC0C99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364431-418D-497B-9654-858581DB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945811-1AE3-4A61-81BF-849CA0DC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7AEB0D-0A21-44FA-834B-647D1409428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36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5CF83-B868-42B5-B411-0BE531156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9C5DD3-B309-454D-AFCD-15628F3A0ED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F4A0CF-3FA2-4D61-ACA9-80B6DD84B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1F22B8-F066-40A4-9AB5-697F5013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81720B-F9CF-4ABB-9C98-18E09CE9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8E3BFF-4238-489D-873A-0CBEECAE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9F882CD-7872-4645-B1BF-52E21DA5755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1164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7CC128E-1930-4A67-B3FE-3D376EA411E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150938" y="617538"/>
            <a:ext cx="7804150" cy="5514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F35BB7-10BF-4BE7-8439-E1A14A64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4C4ABE-4CA4-4631-8059-644BE4AE1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DF8FC9-1169-4ECF-A4A7-7EDF4100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524B6D7-6A7E-4674-A8A2-AD50FA2368F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581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A72DB-E16D-436E-A677-03C6AC31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363BF-9352-4BCB-ADBF-1E4C141E0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ECB98F-2DA9-478A-A113-A991F0DBE2B5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58C8905-90E4-45A5-88B4-2ED72ADAC3AC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5CC53AE6-84B0-48DA-936B-E9E279D9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B7CE8C68-CC44-4DCB-BB55-F7C2A1B6D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D67CEEA-103C-4F22-B3F3-5D2529F7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ADFEF81-5B63-4931-9149-8251704755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56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EC6F4-DCD2-4896-ADFB-AC3CEF55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923E1-3F31-424B-8826-CA6EEA06F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408BF7-1655-4E61-99B6-7F14D956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DE77E3-8992-489D-AD4B-458B452A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BA8A7-C36B-47E9-90D1-E356E288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8D6BA9-62D1-4045-9731-118ED506AE3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796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8E927-DBBB-4A67-8EB4-F2A5BEB9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833D97-C95D-46EA-BCA1-13432F70C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9784E-9922-4EA7-8C98-58E9B82D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9BDCE-5CFC-4D1D-898B-B17F32FD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5FA082-D1ED-4552-AD12-5E80265D7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C5EE8-C4A7-4682-9D98-FA9CD14D7C5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019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E3EA8-ABA7-4070-B6D4-A8E2F6007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E9F29-3A14-4677-A78D-CF2597659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2CFFFA-DA2A-4C1A-BEBF-DA163F297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ACE2B-70DA-4E48-9C26-54DC4DDE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E980A5-5F2F-4C9E-9DBB-450BDD0A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D67461-0651-4E24-ACF7-291D3394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FFE9D9-A203-4CCD-93EA-60F343FAC48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321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496D6-C247-4FA2-8CE4-D78D3FD93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125FB4-26E9-4711-9C22-945DC88CA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1C9F8B-F28B-4532-9113-73ECE755B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5245C7-1D8C-4DB1-86B7-9D8BFA8E2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E12931-261E-434D-BC25-FD6448CD7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5107F1-EB9D-4423-B7F9-5FEFF69C5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82A882-A7B9-4D30-8A2D-B59E3C66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2B7377-3C92-400D-976E-52E2EA5B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AB90B6-BE60-4F34-A81C-EEDDF9F9454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365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F21AA-A2E0-489F-B3C9-C7C99A314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F8AE08-FAC0-4519-B2D5-CC4073A40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EE4270-BD2B-4CAB-99A0-A054A6CE6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F2BD51-8168-478F-B375-BDBFD42F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EEACDA-11FA-4C2A-A4EB-0F2AC0AAADA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440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9141FC-E1DC-4A01-81BD-0758BDB2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357E6F-6878-4D1F-B6C8-B4C3648C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14F208-E2AB-4728-B148-073DA6D7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884321-9DB7-486F-B94C-4072D034015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15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0CA5A-0307-4CD2-A6E0-A9AD6397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B61FE-3E29-4AB5-A3FE-DFD08536B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082BAD-E5D3-4E8C-B5A8-E82217F8A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9DBDD1-DA88-4B08-9120-5CF44B04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697716-401F-44AF-A313-AF1B85B8A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DA85D0-83E9-41AE-85BA-A8BBF757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3492E4-6A6E-4464-B3AF-42F5A064DED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547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89A68-C107-4476-B34A-E500B83B8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3F5F57-2953-4E46-A4D8-72D332C40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B3E41B-977F-4D0F-9850-BB6A8A7A1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777984-B23F-433E-9A9E-65BB44725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ACD2F8-BD66-458D-A4F9-3665A371E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DF013F-C65C-4687-AC51-43B8AF75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396FEE-6C29-4FC5-9324-237B6E5CD2F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465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C0B7C964-2B0B-4B6A-8346-2F8EFF9FAB3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90513" y="4143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455650BF-9504-4D1F-ABDB-8E3C9973753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73100" y="4143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618DA381-E591-4247-86A8-41EF2A9DA6A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4338" y="8366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C967AA81-687F-4293-926F-5A4552B2A81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84225" y="8366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767043B1-A080-405C-897F-6E0F58EA502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7635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D480A31D-699B-49FA-89A0-DD61A43E19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5000" y="3063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0" name="Rectangle 8">
            <a:extLst>
              <a:ext uri="{FF2B5EF4-FFF2-40B4-BE49-F238E27FC236}">
                <a16:creationId xmlns:a16="http://schemas.microsoft.com/office/drawing/2014/main" id="{4B8D21DB-7325-4868-974A-24A5A04014E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5913" y="10969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1" name="Rectangle 9">
            <a:extLst>
              <a:ext uri="{FF2B5EF4-FFF2-40B4-BE49-F238E27FC236}">
                <a16:creationId xmlns:a16="http://schemas.microsoft.com/office/drawing/2014/main" id="{48D34FD8-40C9-42B2-8448-F275C3DFFF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4522" name="Rectangle 10">
            <a:extLst>
              <a:ext uri="{FF2B5EF4-FFF2-40B4-BE49-F238E27FC236}">
                <a16:creationId xmlns:a16="http://schemas.microsoft.com/office/drawing/2014/main" id="{D88A0F75-47DF-4F8D-9FA5-70CC77A0D4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23" name="Rectangle 11">
            <a:extLst>
              <a:ext uri="{FF2B5EF4-FFF2-40B4-BE49-F238E27FC236}">
                <a16:creationId xmlns:a16="http://schemas.microsoft.com/office/drawing/2014/main" id="{11BE0DCE-D643-45DF-939E-3E5B621F8F3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64524" name="Rectangle 12">
            <a:extLst>
              <a:ext uri="{FF2B5EF4-FFF2-40B4-BE49-F238E27FC236}">
                <a16:creationId xmlns:a16="http://schemas.microsoft.com/office/drawing/2014/main" id="{F1B80995-F0E2-4216-95EF-837153ADA54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CN"/>
          </a:p>
        </p:txBody>
      </p:sp>
      <p:sp>
        <p:nvSpPr>
          <p:cNvPr id="64525" name="Rectangle 13">
            <a:extLst>
              <a:ext uri="{FF2B5EF4-FFF2-40B4-BE49-F238E27FC236}">
                <a16:creationId xmlns:a16="http://schemas.microsoft.com/office/drawing/2014/main" id="{F21AED82-6997-4682-96C9-72AA4342B4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B0A81B2E-BB4D-43C1-B191-C5FB92E53FC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0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7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9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5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56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7.jpe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9.wmf"/><Relationship Id="rId1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AFFE27D6-8840-4C3E-A10D-327D43A32B0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71550" y="260350"/>
            <a:ext cx="7793038" cy="830263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第一章　原子的卢瑟福模型</a:t>
            </a:r>
            <a:r>
              <a:rPr lang="zh-CN" altLang="en-US"/>
              <a:t> 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33297CF2-B099-4439-8865-CC26B7A7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781300"/>
            <a:ext cx="84582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§1.1 电子的发现与荷质比</a:t>
            </a:r>
          </a:p>
          <a:p>
            <a:pPr algn="just">
              <a:lnSpc>
                <a:spcPct val="120000"/>
              </a:lnSpc>
            </a:pPr>
            <a:r>
              <a:rPr lang="zh-CN" altLang="en-US" sz="32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§1.2 原子的质量和大小</a:t>
            </a:r>
          </a:p>
          <a:p>
            <a:pPr algn="just">
              <a:lnSpc>
                <a:spcPct val="120000"/>
              </a:lnSpc>
            </a:pPr>
            <a:r>
              <a:rPr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§1.3 原子的卢瑟福核式结构模型 </a:t>
            </a:r>
          </a:p>
          <a:p>
            <a:pPr algn="just">
              <a:lnSpc>
                <a:spcPct val="120000"/>
              </a:lnSpc>
            </a:pPr>
            <a:r>
              <a:rPr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§1.4卢瑟福模型的实验验证 </a:t>
            </a:r>
          </a:p>
          <a:p>
            <a:pPr algn="just">
              <a:lnSpc>
                <a:spcPct val="120000"/>
              </a:lnSpc>
            </a:pPr>
            <a:r>
              <a:rPr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§1.5卢瑟福模型的意义和困难 </a:t>
            </a:r>
          </a:p>
        </p:txBody>
      </p:sp>
      <p:sp>
        <p:nvSpPr>
          <p:cNvPr id="95236" name="Rectangle 4">
            <a:extLst>
              <a:ext uri="{FF2B5EF4-FFF2-40B4-BE49-F238E27FC236}">
                <a16:creationId xmlns:a16="http://schemas.microsoft.com/office/drawing/2014/main" id="{39F3F798-4311-49BD-A486-D6E562022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963" y="1557338"/>
            <a:ext cx="17811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algn="l"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小结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Rectangle 5">
            <a:extLst>
              <a:ext uri="{FF2B5EF4-FFF2-40B4-BE49-F238E27FC236}">
                <a16:creationId xmlns:a16="http://schemas.microsoft.com/office/drawing/2014/main" id="{6AAA7A79-84DF-4D87-9CB7-892254B5C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5652" name="Object 4">
            <a:extLst>
              <a:ext uri="{FF2B5EF4-FFF2-40B4-BE49-F238E27FC236}">
                <a16:creationId xmlns:a16="http://schemas.microsoft.com/office/drawing/2014/main" id="{B1CEF672-2B2D-42E4-8D58-8EBA429584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1700213"/>
          <a:ext cx="7339012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9" name="公式" r:id="rId3" imgW="3124080" imgH="634680" progId="Equation.3">
                  <p:embed/>
                </p:oleObj>
              </mc:Choice>
              <mc:Fallback>
                <p:oleObj name="公式" r:id="rId3" imgW="3124080" imgH="634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00213"/>
                        <a:ext cx="7339012" cy="1285875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5" name="Object 7">
            <a:extLst>
              <a:ext uri="{FF2B5EF4-FFF2-40B4-BE49-F238E27FC236}">
                <a16:creationId xmlns:a16="http://schemas.microsoft.com/office/drawing/2014/main" id="{EA3D6B5B-17BF-4FAF-83A1-5DBE14BD65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3057525"/>
          <a:ext cx="6796087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0" name="公式" r:id="rId5" imgW="3314520" imgH="583920" progId="Equation.3">
                  <p:embed/>
                </p:oleObj>
              </mc:Choice>
              <mc:Fallback>
                <p:oleObj name="公式" r:id="rId5" imgW="3314520" imgH="5839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057525"/>
                        <a:ext cx="6796087" cy="104457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6" name="Object 8">
            <a:extLst>
              <a:ext uri="{FF2B5EF4-FFF2-40B4-BE49-F238E27FC236}">
                <a16:creationId xmlns:a16="http://schemas.microsoft.com/office/drawing/2014/main" id="{A90D8FC1-E162-4206-8D4B-F184221B3A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4208463"/>
          <a:ext cx="398462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1" name="公式" r:id="rId7" imgW="1917360" imgH="634680" progId="Equation.3">
                  <p:embed/>
                </p:oleObj>
              </mc:Choice>
              <mc:Fallback>
                <p:oleObj name="公式" r:id="rId7" imgW="1917360" imgH="6346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208463"/>
                        <a:ext cx="3984625" cy="11398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>
            <a:extLst>
              <a:ext uri="{FF2B5EF4-FFF2-40B4-BE49-F238E27FC236}">
                <a16:creationId xmlns:a16="http://schemas.microsoft.com/office/drawing/2014/main" id="{9EEC15DB-2AD8-46DE-867E-3EBB30744B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8888" y="4005263"/>
            <a:ext cx="3040062" cy="579437"/>
          </a:xfrm>
          <a:noFill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>
                <a:ea typeface="楷体_GB2312" pitchFamily="49" charset="-122"/>
              </a:rPr>
              <a:t>定义微分截面：</a:t>
            </a:r>
            <a:endParaRPr lang="zh-CN" altLang="en-US" sz="3600"/>
          </a:p>
        </p:txBody>
      </p:sp>
      <p:sp>
        <p:nvSpPr>
          <p:cNvPr id="125957" name="Rectangle 5">
            <a:extLst>
              <a:ext uri="{FF2B5EF4-FFF2-40B4-BE49-F238E27FC236}">
                <a16:creationId xmlns:a16="http://schemas.microsoft.com/office/drawing/2014/main" id="{83D46033-856E-4427-AEBB-6DC098273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30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25956" name="Object 4">
            <a:extLst>
              <a:ext uri="{FF2B5EF4-FFF2-40B4-BE49-F238E27FC236}">
                <a16:creationId xmlns:a16="http://schemas.microsoft.com/office/drawing/2014/main" id="{359A0F58-92CC-43F3-9215-3AD0210072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4797425"/>
          <a:ext cx="742632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58" name="公式" r:id="rId3" imgW="3797280" imgH="634680" progId="Equation.3">
                  <p:embed/>
                </p:oleObj>
              </mc:Choice>
              <mc:Fallback>
                <p:oleObj name="公式" r:id="rId3" imgW="3797280" imgH="634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797425"/>
                        <a:ext cx="7426325" cy="1069975"/>
                      </a:xfrm>
                      <a:prstGeom prst="rect">
                        <a:avLst/>
                      </a:prstGeom>
                      <a:solidFill>
                        <a:srgbClr val="33CC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>
            <a:extLst>
              <a:ext uri="{FF2B5EF4-FFF2-40B4-BE49-F238E27FC236}">
                <a16:creationId xmlns:a16="http://schemas.microsoft.com/office/drawing/2014/main" id="{635E5E36-557D-4F9C-BC85-0524975899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1268413"/>
          <a:ext cx="5794375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59" name="公式" r:id="rId5" imgW="2400120" imgH="520560" progId="Equation.3">
                  <p:embed/>
                </p:oleObj>
              </mc:Choice>
              <mc:Fallback>
                <p:oleObj name="公式" r:id="rId5" imgW="240012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268413"/>
                        <a:ext cx="5794375" cy="108108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9" name="Object 7">
            <a:extLst>
              <a:ext uri="{FF2B5EF4-FFF2-40B4-BE49-F238E27FC236}">
                <a16:creationId xmlns:a16="http://schemas.microsoft.com/office/drawing/2014/main" id="{AE7DBE29-48E2-424A-8C46-E249CCAD1A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2420938"/>
          <a:ext cx="512445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60" name="公式" r:id="rId7" imgW="2273040" imgH="634680" progId="Equation.3">
                  <p:embed/>
                </p:oleObj>
              </mc:Choice>
              <mc:Fallback>
                <p:oleObj name="公式" r:id="rId7" imgW="2273040" imgH="6346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420938"/>
                        <a:ext cx="5124450" cy="1235075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DD7C72F6-3B3C-4E65-884D-04396C01D6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1268413"/>
            <a:ext cx="7793037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36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§1.4卢瑟福模型的实验验证</a:t>
            </a:r>
            <a:br>
              <a:rPr lang="zh-CN" altLang="en-US" sz="36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br>
              <a:rPr lang="zh-CN" altLang="en-US" sz="36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br>
              <a:rPr lang="zh-CN" altLang="en-US" sz="36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A、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盖革和马斯顿实验</a:t>
            </a:r>
            <a:br>
              <a:rPr lang="zh-CN" altLang="en-US" sz="2800">
                <a:latin typeface="Times New Roman" panose="02020603050405020304" pitchFamily="18" charset="0"/>
                <a:ea typeface="Arial Unicode MS" pitchFamily="34" charset="-122"/>
              </a:rPr>
            </a:br>
            <a:endParaRPr lang="zh-CN" altLang="en-US" sz="2800">
              <a:latin typeface="Times New Roman" panose="02020603050405020304" pitchFamily="18" charset="0"/>
              <a:ea typeface="Arial Unicode MS" pitchFamily="34" charset="-122"/>
            </a:endParaRPr>
          </a:p>
        </p:txBody>
      </p:sp>
      <p:sp>
        <p:nvSpPr>
          <p:cNvPr id="157704" name="Rectangle 8">
            <a:extLst>
              <a:ext uri="{FF2B5EF4-FFF2-40B4-BE49-F238E27FC236}">
                <a16:creationId xmlns:a16="http://schemas.microsoft.com/office/drawing/2014/main" id="{988C25B0-BC7B-4A28-90FD-5967619654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2188" y="2492375"/>
            <a:ext cx="7396162" cy="3382963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b="1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A.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在同一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粒子源和同一散射体的情况下，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dN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sin4(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/2)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成反比，即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dN·sin</a:t>
            </a:r>
            <a:r>
              <a:rPr lang="en-US" altLang="zh-CN" sz="2400" b="1" baseline="3000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/2) =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常数；</a:t>
            </a:r>
            <a:endParaRPr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b="1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B.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用同一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粒子源和同一种材料的散射体，在同一散射角，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dN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与散射体的厚度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成正比；</a:t>
            </a:r>
            <a:endParaRPr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b="1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C.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用同一散射物，在同一散射角，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dN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成反比，即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dN·E</a:t>
            </a:r>
            <a:r>
              <a:rPr lang="en-US" altLang="zh-CN" sz="2400" b="1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常数，或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dN·v</a:t>
            </a:r>
            <a:r>
              <a:rPr lang="en-US" altLang="zh-CN" sz="2400" b="1" baseline="3000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常数；</a:t>
            </a:r>
          </a:p>
          <a:p>
            <a:pPr>
              <a:lnSpc>
                <a:spcPct val="80000"/>
              </a:lnSpc>
            </a:pPr>
            <a:r>
              <a:rPr lang="en-US" altLang="zh-CN" sz="2400" b="1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D.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用同一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粒子源，在同一散射角，对同一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Nt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值，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dN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400" b="1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成正比。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7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7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7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924" name="Picture 4">
            <a:extLst>
              <a:ext uri="{FF2B5EF4-FFF2-40B4-BE49-F238E27FC236}">
                <a16:creationId xmlns:a16="http://schemas.microsoft.com/office/drawing/2014/main" id="{CE4DCC2B-6522-40F8-844E-9D3208C10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838200"/>
            <a:ext cx="8027987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160EE176-C1FB-429B-845A-DB092CFD6D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B、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原子核大小的估计</a:t>
            </a:r>
            <a:r>
              <a:rPr lang="zh-CN" altLang="en-US"/>
              <a:t> </a:t>
            </a:r>
          </a:p>
        </p:txBody>
      </p:sp>
      <p:sp>
        <p:nvSpPr>
          <p:cNvPr id="173061" name="Rectangle 5">
            <a:extLst>
              <a:ext uri="{FF2B5EF4-FFF2-40B4-BE49-F238E27FC236}">
                <a16:creationId xmlns:a16="http://schemas.microsoft.com/office/drawing/2014/main" id="{598FEAAB-D0C8-4614-B5DB-660B3AC911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916113"/>
            <a:ext cx="7951788" cy="1552575"/>
          </a:xfrm>
          <a:noFill/>
          <a:ln/>
        </p:spPr>
        <p:txBody>
          <a:bodyPr>
            <a:spAutoFit/>
          </a:bodyPr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         瞄准距离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的定义是入射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粒子与固定散射体无相互作用情况下的最小直线距离。而两个粒子在有相互作用时能够靠近的最小距离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与瞄准距离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是两个不同的概念。</a:t>
            </a:r>
          </a:p>
        </p:txBody>
      </p:sp>
      <p:graphicFrame>
        <p:nvGraphicFramePr>
          <p:cNvPr id="173063" name="Object 7">
            <a:extLst>
              <a:ext uri="{FF2B5EF4-FFF2-40B4-BE49-F238E27FC236}">
                <a16:creationId xmlns:a16="http://schemas.microsoft.com/office/drawing/2014/main" id="{AA5A3EFC-1E06-4DB1-9F16-6107191F84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8638" y="5661025"/>
          <a:ext cx="316865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67" r:id="rId3" imgW="1574800" imgH="520700" progId="Equation.3">
                  <p:embed/>
                </p:oleObj>
              </mc:Choice>
              <mc:Fallback>
                <p:oleObj r:id="rId3" imgW="1574800" imgH="520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5661025"/>
                        <a:ext cx="3168650" cy="90011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4" name="Object 8">
            <a:extLst>
              <a:ext uri="{FF2B5EF4-FFF2-40B4-BE49-F238E27FC236}">
                <a16:creationId xmlns:a16="http://schemas.microsoft.com/office/drawing/2014/main" id="{55E38118-F089-424F-A1A7-504F602345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8638" y="3500438"/>
          <a:ext cx="5256212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68" r:id="rId5" imgW="2438400" imgH="673100" progId="Equation.3">
                  <p:embed/>
                </p:oleObj>
              </mc:Choice>
              <mc:Fallback>
                <p:oleObj r:id="rId5" imgW="2438400" imgH="673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3500438"/>
                        <a:ext cx="5256212" cy="124936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5" name="Object 9">
            <a:extLst>
              <a:ext uri="{FF2B5EF4-FFF2-40B4-BE49-F238E27FC236}">
                <a16:creationId xmlns:a16="http://schemas.microsoft.com/office/drawing/2014/main" id="{A58B3229-A1B7-4717-B1DE-7AA461F00B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8638" y="4868863"/>
          <a:ext cx="26638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69" r:id="rId7" imgW="1269449" imgH="330057" progId="Equation.3">
                  <p:embed/>
                </p:oleObj>
              </mc:Choice>
              <mc:Fallback>
                <p:oleObj r:id="rId7" imgW="1269449" imgH="33005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4868863"/>
                        <a:ext cx="2663825" cy="5969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6" name="AutoShape 10">
            <a:extLst>
              <a:ext uri="{FF2B5EF4-FFF2-40B4-BE49-F238E27FC236}">
                <a16:creationId xmlns:a16="http://schemas.microsoft.com/office/drawing/2014/main" id="{91029FA8-2564-4403-809A-192C29513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5084763"/>
            <a:ext cx="1584325" cy="792162"/>
          </a:xfrm>
          <a:prstGeom prst="wedgeRoundRectCallout">
            <a:avLst>
              <a:gd name="adj1" fmla="val -157417"/>
              <a:gd name="adj2" fmla="val 7544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2800" b="1" i="1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fm</a:t>
            </a:r>
            <a:r>
              <a:rPr lang="zh-CN" altLang="en-US" sz="2800" b="1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量级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7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2A0776A2-17CB-4CC2-B55D-AC2B97F698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550" y="981075"/>
            <a:ext cx="7793038" cy="982663"/>
          </a:xfrm>
        </p:spPr>
        <p:txBody>
          <a:bodyPr/>
          <a:lstStyle/>
          <a:p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C、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对</a:t>
            </a:r>
            <a:r>
              <a:rPr lang="en-US" altLang="zh-CN" sz="2800" b="1">
                <a:solidFill>
                  <a:schemeClr val="tx1"/>
                </a:solidFill>
                <a:ea typeface="楷体_GB2312" pitchFamily="49" charset="-122"/>
              </a:rPr>
              <a:t>α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粒子散射实验的回顾与一些说明</a:t>
            </a:r>
            <a:r>
              <a:rPr lang="zh-CN" altLang="en-US" sz="4800"/>
              <a:t> </a:t>
            </a:r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F608A255-4A9A-45C7-B23C-0694F92704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1550" y="2060575"/>
            <a:ext cx="6846888" cy="1333500"/>
          </a:xfrm>
          <a:noFill/>
        </p:spPr>
        <p:txBody>
          <a:bodyPr wrap="none">
            <a:spAutoFit/>
          </a:bodyPr>
          <a:lstStyle/>
          <a:p>
            <a:pPr marL="609600" indent="-609600" algn="just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1.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薄箔中的原子对射来的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粒子前后不互相遮蔽；</a:t>
            </a:r>
          </a:p>
          <a:p>
            <a:pPr marL="609600" indent="-609600" algn="just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2.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通过金属箔的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粒子只经过一次散射；</a:t>
            </a:r>
          </a:p>
          <a:p>
            <a:pPr marL="609600" indent="-609600" algn="just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3.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关于小角处的卢瑟福公式。</a:t>
            </a:r>
            <a:endParaRPr lang="en-US" altLang="zh-CN" sz="2400" b="1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F4616F7F-FDAB-4907-9DC6-50602466F5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260350"/>
            <a:ext cx="7793037" cy="7826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36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§1.5卢瑟福模型的意义和困难</a:t>
            </a:r>
            <a:endParaRPr lang="zh-CN" altLang="en-US" sz="280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7590F79E-8CC6-4560-9D3F-4194793E88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7450" y="1341438"/>
            <a:ext cx="6689725" cy="4838700"/>
          </a:xfrm>
          <a:noFill/>
        </p:spPr>
        <p:txBody>
          <a:bodyPr wrap="none">
            <a:spAutoFit/>
          </a:bodyPr>
          <a:lstStyle/>
          <a:p>
            <a:pPr marL="609600" indent="-609600" algn="just"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A、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意义</a:t>
            </a:r>
          </a:p>
          <a:p>
            <a:pPr marL="609600" indent="-609600" algn="just">
              <a:buFont typeface="Wingdings" panose="05000000000000000000" pitchFamily="2" charset="2"/>
              <a:buNone/>
            </a:pP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marL="609600" indent="-609600" algn="just"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 b="1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1.</a:t>
            </a:r>
            <a:r>
              <a:rPr lang="zh-CN" altLang="en-US" sz="2400" b="1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最重要的意义是提出了原子的“核式结构”；</a:t>
            </a:r>
          </a:p>
          <a:p>
            <a:pPr marL="609600" indent="-609600" algn="just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      2.</a:t>
            </a:r>
            <a:r>
              <a:rPr lang="zh-CN" altLang="en-US" sz="2400" b="1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“卢瑟福影子”；</a:t>
            </a:r>
          </a:p>
          <a:p>
            <a:pPr marL="609600" indent="-609600" algn="just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      3.</a:t>
            </a:r>
            <a:r>
              <a:rPr lang="zh-CN" altLang="en-US" sz="2400" b="1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卢瑟福散射为材料分析提供了一种手段。</a:t>
            </a:r>
          </a:p>
          <a:p>
            <a:pPr marL="609600" indent="-609600" algn="just">
              <a:buFont typeface="Wingdings" panose="05000000000000000000" pitchFamily="2" charset="2"/>
              <a:buNone/>
            </a:pPr>
            <a:endParaRPr lang="en-US" altLang="zh-CN" sz="2400" b="1">
              <a:solidFill>
                <a:srgbClr val="CC66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609600" indent="-609600" algn="just"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B、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困难</a:t>
            </a:r>
          </a:p>
          <a:p>
            <a:pPr marL="609600" indent="-609600" algn="just">
              <a:buFont typeface="Wingdings" panose="05000000000000000000" pitchFamily="2" charset="2"/>
              <a:buNone/>
            </a:pP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marL="609600" indent="-609600" algn="just"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1.无法解释原子的稳定性。</a:t>
            </a:r>
          </a:p>
          <a:p>
            <a:pPr marL="609600" indent="-609600" algn="just"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 2.无法解释原子的同一性。</a:t>
            </a:r>
          </a:p>
          <a:p>
            <a:pPr marL="609600" indent="-609600" algn="just"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 3.无法解释原子的再生性。</a:t>
            </a:r>
            <a:endParaRPr lang="en-US" altLang="zh-CN" sz="2400" b="1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>
            <a:extLst>
              <a:ext uri="{FF2B5EF4-FFF2-40B4-BE49-F238E27FC236}">
                <a16:creationId xmlns:a16="http://schemas.microsoft.com/office/drawing/2014/main" id="{644BEF4E-C006-4F2B-A8D0-F441A829BA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260350"/>
            <a:ext cx="7793037" cy="708025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36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习题</a:t>
            </a:r>
          </a:p>
        </p:txBody>
      </p:sp>
      <p:sp>
        <p:nvSpPr>
          <p:cNvPr id="184325" name="Text Box 5">
            <a:extLst>
              <a:ext uri="{FF2B5EF4-FFF2-40B4-BE49-F238E27FC236}">
                <a16:creationId xmlns:a16="http://schemas.microsoft.com/office/drawing/2014/main" id="{BD1AEF8D-5459-42F9-B22A-0BD536003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412875"/>
            <a:ext cx="7632700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1-1 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速度为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v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的非相对论的</a:t>
            </a:r>
            <a:r>
              <a:rPr lang="el-GR" altLang="zh-CN" b="1" i="1"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粒子与一静止的自由电子相碰撞，试证明：</a:t>
            </a:r>
            <a:r>
              <a:rPr lang="el-GR" altLang="zh-CN" b="1" i="1"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粒子的最大偏离角约为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10</a:t>
            </a:r>
            <a:r>
              <a:rPr lang="en-US" altLang="zh-CN" b="1" baseline="30000">
                <a:latin typeface="Times New Roman" panose="02020603050405020304" pitchFamily="18" charset="0"/>
                <a:ea typeface="楷体_GB2312" pitchFamily="49" charset="-122"/>
              </a:rPr>
              <a:t>-4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rad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algn="l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证明：</a:t>
            </a:r>
            <a:endParaRPr lang="zh-CN" altLang="el-GR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84326" name="Object 6">
            <a:extLst>
              <a:ext uri="{FF2B5EF4-FFF2-40B4-BE49-F238E27FC236}">
                <a16:creationId xmlns:a16="http://schemas.microsoft.com/office/drawing/2014/main" id="{ED767164-2D23-423F-A253-7BE5129BD497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476375" y="2997200"/>
          <a:ext cx="6048375" cy="206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28" name="公式" r:id="rId3" imgW="2679480" imgH="914400" progId="Equation.3">
                  <p:embed/>
                </p:oleObj>
              </mc:Choice>
              <mc:Fallback>
                <p:oleObj name="公式" r:id="rId3" imgW="267948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997200"/>
                        <a:ext cx="6048375" cy="2062163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8" name="Text Box 4">
            <a:extLst>
              <a:ext uri="{FF2B5EF4-FFF2-40B4-BE49-F238E27FC236}">
                <a16:creationId xmlns:a16="http://schemas.microsoft.com/office/drawing/2014/main" id="{75EAD89B-93F2-426B-83C8-2285DE1CE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412875"/>
            <a:ext cx="76327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1-2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）动能为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5.00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MeV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el-GR" altLang="zh-CN" b="1" i="1"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粒子被金（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=79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A=196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）核以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90°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散射时，它的瞄准距离（碰撞参数）为多大？</a:t>
            </a:r>
          </a:p>
          <a:p>
            <a:pPr algn="l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       （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）如果金箔厚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1.0</a:t>
            </a:r>
            <a:r>
              <a:rPr lang="el-GR" altLang="zh-CN" b="1" i="1">
                <a:latin typeface="Times New Roman" panose="02020603050405020304" pitchFamily="18" charset="0"/>
                <a:ea typeface="楷体_GB2312" pitchFamily="49" charset="-122"/>
              </a:rPr>
              <a:t>μ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，则入射</a:t>
            </a:r>
            <a:r>
              <a:rPr lang="el-GR" altLang="zh-CN" b="1" i="1"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粒子束以大于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90°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散射（称为背散射）的粒子数是全部入射粒子的百分之机？</a:t>
            </a:r>
          </a:p>
          <a:p>
            <a:pPr algn="l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解：（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lang="zh-CN" altLang="el-GR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10949" name="Object 5">
            <a:extLst>
              <a:ext uri="{FF2B5EF4-FFF2-40B4-BE49-F238E27FC236}">
                <a16:creationId xmlns:a16="http://schemas.microsoft.com/office/drawing/2014/main" id="{AF212905-8225-4CB7-87CC-8FFE48A27CF1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2484438" y="4076700"/>
          <a:ext cx="5472112" cy="213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51" name="公式" r:id="rId3" imgW="2209680" imgH="863280" progId="Equation.3">
                  <p:embed/>
                </p:oleObj>
              </mc:Choice>
              <mc:Fallback>
                <p:oleObj name="公式" r:id="rId3" imgW="2209680" imgH="8632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076700"/>
                        <a:ext cx="5472112" cy="2138363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1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2" name="Text Box 4">
            <a:extLst>
              <a:ext uri="{FF2B5EF4-FFF2-40B4-BE49-F238E27FC236}">
                <a16:creationId xmlns:a16="http://schemas.microsoft.com/office/drawing/2014/main" id="{85234A2A-A45F-490A-96BE-6BBCFA7C7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341438"/>
            <a:ext cx="950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</p:txBody>
      </p:sp>
      <p:graphicFrame>
        <p:nvGraphicFramePr>
          <p:cNvPr id="211973" name="Object 5">
            <a:extLst>
              <a:ext uri="{FF2B5EF4-FFF2-40B4-BE49-F238E27FC236}">
                <a16:creationId xmlns:a16="http://schemas.microsoft.com/office/drawing/2014/main" id="{F1D9AC5F-182F-4D4E-B9D2-C6D91B0EB0B0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971550" y="1844675"/>
          <a:ext cx="41767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78" name="公式" r:id="rId3" imgW="1765080" imgH="482400" progId="Equation.3">
                  <p:embed/>
                </p:oleObj>
              </mc:Choice>
              <mc:Fallback>
                <p:oleObj name="公式" r:id="rId3" imgW="176508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844675"/>
                        <a:ext cx="4176713" cy="11430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5" name="Object 7">
            <a:extLst>
              <a:ext uri="{FF2B5EF4-FFF2-40B4-BE49-F238E27FC236}">
                <a16:creationId xmlns:a16="http://schemas.microsoft.com/office/drawing/2014/main" id="{F4EA2886-CC40-443D-B04A-4C2A71F35A25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971550" y="3213100"/>
          <a:ext cx="7796213" cy="333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79" name="公式" r:id="rId5" imgW="3504960" imgH="1498320" progId="Equation.3">
                  <p:embed/>
                </p:oleObj>
              </mc:Choice>
              <mc:Fallback>
                <p:oleObj name="公式" r:id="rId5" imgW="3504960" imgH="14983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213100"/>
                        <a:ext cx="7796213" cy="333375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F493D270-6985-479C-AD02-FD9EFBC23B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476250"/>
            <a:ext cx="7793037" cy="1143000"/>
          </a:xfrm>
        </p:spPr>
        <p:txBody>
          <a:bodyPr/>
          <a:lstStyle/>
          <a:p>
            <a:r>
              <a:rPr lang="zh-CN" altLang="en-US" sz="36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§1.1 电子的发现与荷质比</a:t>
            </a:r>
            <a:br>
              <a:rPr lang="zh-CN" altLang="en-US" sz="36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endParaRPr lang="zh-CN" altLang="en-US" sz="3600" b="1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EF0347E7-DE4D-481D-91FA-708B55D5E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7450" y="1557338"/>
            <a:ext cx="3860800" cy="860425"/>
          </a:xfrm>
          <a:noFill/>
        </p:spPr>
        <p:txBody>
          <a:bodyPr wrap="none">
            <a:sp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Ｎ</a:t>
            </a:r>
            <a:r>
              <a:rPr lang="zh-CN" altLang="en-US" sz="2800" b="1" baseline="-30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</a:rPr>
              <a:t>—</a:t>
            </a:r>
            <a:r>
              <a:rPr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阿伏伽德罗常数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F </a:t>
            </a:r>
            <a:r>
              <a:rPr lang="en-US" altLang="zh-CN" sz="2800" b="1">
                <a:latin typeface="Times New Roman" panose="02020603050405020304" pitchFamily="18" charset="0"/>
              </a:rPr>
              <a:t>—</a:t>
            </a:r>
            <a:r>
              <a:rPr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法拉第常数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96264" name="Group 8">
            <a:extLst>
              <a:ext uri="{FF2B5EF4-FFF2-40B4-BE49-F238E27FC236}">
                <a16:creationId xmlns:a16="http://schemas.microsoft.com/office/drawing/2014/main" id="{5895FCFE-49B3-420D-9A61-414EAEDC43E4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1341438"/>
            <a:ext cx="3816350" cy="1008062"/>
            <a:chOff x="2653" y="890"/>
            <a:chExt cx="2404" cy="635"/>
          </a:xfrm>
        </p:grpSpPr>
        <p:sp>
          <p:nvSpPr>
            <p:cNvPr id="96262" name="AutoShape 6">
              <a:extLst>
                <a:ext uri="{FF2B5EF4-FFF2-40B4-BE49-F238E27FC236}">
                  <a16:creationId xmlns:a16="http://schemas.microsoft.com/office/drawing/2014/main" id="{451C4E12-29D1-4E59-96FC-03040671B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1026"/>
              <a:ext cx="816" cy="499"/>
            </a:xfrm>
            <a:prstGeom prst="wedgeRoundRectCallout">
              <a:avLst>
                <a:gd name="adj1" fmla="val -200000"/>
                <a:gd name="adj2" fmla="val -6912"/>
                <a:gd name="adj3" fmla="val 16667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zh-CN" altLang="en-US" sz="4000" b="1">
                  <a:solidFill>
                    <a:schemeClr val="hlink"/>
                  </a:solidFill>
                  <a:ea typeface="楷体_GB2312" pitchFamily="49" charset="-122"/>
                </a:rPr>
                <a:t>电子</a:t>
              </a:r>
            </a:p>
          </p:txBody>
        </p:sp>
        <p:sp>
          <p:nvSpPr>
            <p:cNvPr id="96263" name="Rectangle 7">
              <a:extLst>
                <a:ext uri="{FF2B5EF4-FFF2-40B4-BE49-F238E27FC236}">
                  <a16:creationId xmlns:a16="http://schemas.microsoft.com/office/drawing/2014/main" id="{A65A4056-9DA1-4F14-B7EC-19E49A509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890"/>
              <a:ext cx="408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6000" b="1">
                  <a:ea typeface="楷体_GB2312" pitchFamily="49" charset="-122"/>
                </a:rPr>
                <a:t>｝</a:t>
              </a:r>
            </a:p>
          </p:txBody>
        </p:sp>
      </p:grpSp>
      <p:sp>
        <p:nvSpPr>
          <p:cNvPr id="96266" name="Rectangle 10">
            <a:extLst>
              <a:ext uri="{FF2B5EF4-FFF2-40B4-BE49-F238E27FC236}">
                <a16:creationId xmlns:a16="http://schemas.microsoft.com/office/drawing/2014/main" id="{C92C5B23-1C66-4F22-92A0-8B06DA0ED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997200"/>
            <a:ext cx="4094163" cy="13335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e＝1.60217733（49）×10</a:t>
            </a:r>
            <a:r>
              <a:rPr lang="en-US" altLang="zh-CN" sz="2400" b="1" baseline="300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-19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endParaRPr lang="zh-CN" altLang="en-US" sz="2400" b="1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400" b="1" baseline="-300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＝9.1093897（54）×10</a:t>
            </a:r>
            <a:r>
              <a:rPr lang="en-US" altLang="zh-CN" sz="2400" b="1" baseline="300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-28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endParaRPr lang="zh-CN" altLang="en-US" sz="2400" b="1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400" b="1" baseline="-300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/m</a:t>
            </a:r>
            <a:r>
              <a:rPr lang="en-US" altLang="zh-CN" sz="2400" b="1" baseline="-300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=1836.152701（37）</a:t>
            </a:r>
            <a:endParaRPr lang="zh-CN" altLang="en-US" sz="2400" b="1">
              <a:solidFill>
                <a:schemeClr val="folHlink"/>
              </a:solidFill>
            </a:endParaRPr>
          </a:p>
        </p:txBody>
      </p:sp>
      <p:sp>
        <p:nvSpPr>
          <p:cNvPr id="96267" name="AutoShape 11">
            <a:extLst>
              <a:ext uri="{FF2B5EF4-FFF2-40B4-BE49-F238E27FC236}">
                <a16:creationId xmlns:a16="http://schemas.microsoft.com/office/drawing/2014/main" id="{E33424A9-12C3-478D-A069-C666841F7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636838"/>
            <a:ext cx="3887788" cy="1943100"/>
          </a:xfrm>
          <a:prstGeom prst="rightArrow">
            <a:avLst>
              <a:gd name="adj1" fmla="val 50000"/>
              <a:gd name="adj2" fmla="val 5002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 b="1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Thomson </a:t>
            </a:r>
            <a:r>
              <a:rPr lang="zh-CN" altLang="en-US" b="1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阴极射线管实验</a:t>
            </a:r>
          </a:p>
          <a:p>
            <a:pPr algn="l"/>
            <a:r>
              <a:rPr lang="en-US" altLang="zh-CN" b="1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Millikan</a:t>
            </a:r>
            <a:r>
              <a:rPr lang="zh-CN" altLang="en-US" b="1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“油滴实验”</a:t>
            </a:r>
            <a:endParaRPr lang="zh-CN" altLang="en-US">
              <a:solidFill>
                <a:srgbClr val="CC66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6" name="Text Box 4">
            <a:extLst>
              <a:ext uri="{FF2B5EF4-FFF2-40B4-BE49-F238E27FC236}">
                <a16:creationId xmlns:a16="http://schemas.microsoft.com/office/drawing/2014/main" id="{98844FC8-53F9-42C1-92A4-CFF175029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412875"/>
            <a:ext cx="7632700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1-3 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试问：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4.5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MeV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el-GR" altLang="zh-CN" b="1" i="1"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粒子与金核对心碰撞时的最小距离是多少？若把金核改为</a:t>
            </a:r>
            <a:r>
              <a:rPr lang="en-US" altLang="zh-CN" b="1" baseline="30000"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Li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核，则结果如何？</a:t>
            </a:r>
          </a:p>
          <a:p>
            <a:pPr algn="l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解：（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Au+</a:t>
            </a:r>
            <a:r>
              <a:rPr lang="el-GR" altLang="zh-CN" b="1" i="1">
                <a:latin typeface="楷体_GB2312" pitchFamily="49" charset="-122"/>
                <a:ea typeface="楷体_GB2312" pitchFamily="49" charset="-122"/>
              </a:rPr>
              <a:t>α</a:t>
            </a:r>
          </a:p>
        </p:txBody>
      </p:sp>
      <p:graphicFrame>
        <p:nvGraphicFramePr>
          <p:cNvPr id="212998" name="Object 6">
            <a:extLst>
              <a:ext uri="{FF2B5EF4-FFF2-40B4-BE49-F238E27FC236}">
                <a16:creationId xmlns:a16="http://schemas.microsoft.com/office/drawing/2014/main" id="{8825A87C-CD03-448E-8A5D-23E586DAB125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476375" y="2997200"/>
          <a:ext cx="6264275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00" name="公式" r:id="rId3" imgW="2501640" imgH="863280" progId="Equation.3">
                  <p:embed/>
                </p:oleObj>
              </mc:Choice>
              <mc:Fallback>
                <p:oleObj name="公式" r:id="rId3" imgW="2501640" imgH="863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997200"/>
                        <a:ext cx="6264275" cy="21621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1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0" name="Text Box 4">
            <a:extLst>
              <a:ext uri="{FF2B5EF4-FFF2-40B4-BE49-F238E27FC236}">
                <a16:creationId xmlns:a16="http://schemas.microsoft.com/office/drawing/2014/main" id="{13DDB8CA-057C-4D09-975B-11D0602E3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412875"/>
            <a:ext cx="6537325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b="1" baseline="30000"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Li+</a:t>
            </a:r>
            <a:r>
              <a:rPr lang="el-GR" altLang="zh-CN" b="1" i="1">
                <a:latin typeface="楷体_GB2312" pitchFamily="49" charset="-122"/>
                <a:ea typeface="楷体_GB2312" pitchFamily="49" charset="-122"/>
              </a:rPr>
              <a:t>α</a:t>
            </a:r>
          </a:p>
          <a:p>
            <a:pPr algn="l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           二核的质量相差不大，应考虑为折合质量</a:t>
            </a:r>
          </a:p>
        </p:txBody>
      </p:sp>
      <p:graphicFrame>
        <p:nvGraphicFramePr>
          <p:cNvPr id="214021" name="Object 5">
            <a:extLst>
              <a:ext uri="{FF2B5EF4-FFF2-40B4-BE49-F238E27FC236}">
                <a16:creationId xmlns:a16="http://schemas.microsoft.com/office/drawing/2014/main" id="{46C243AC-B85F-461A-B024-178214C93B72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331913" y="2852738"/>
          <a:ext cx="7561262" cy="318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23" name="公式" r:id="rId3" imgW="3009600" imgH="1269720" progId="Equation.3">
                  <p:embed/>
                </p:oleObj>
              </mc:Choice>
              <mc:Fallback>
                <p:oleObj name="公式" r:id="rId3" imgW="3009600" imgH="12697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852738"/>
                        <a:ext cx="7561262" cy="3189287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4" name="Text Box 4">
            <a:extLst>
              <a:ext uri="{FF2B5EF4-FFF2-40B4-BE49-F238E27FC236}">
                <a16:creationId xmlns:a16="http://schemas.microsoft.com/office/drawing/2014/main" id="{18E4D990-C5AE-47CE-8E88-DFD4A934D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412875"/>
            <a:ext cx="76327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1-4 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）假定金核半径为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7.0fm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，试问：入射质子需要多少能量，才能在对头碰撞时刚好到达金核的表面。</a:t>
            </a:r>
          </a:p>
          <a:p>
            <a:pPr algn="l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        （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）若金核改为铝核（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=12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A=27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），使质子在对头碰撞时刚好到达铝核的表面，那么，入射质子的能量应为多少？设铝核半径为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4.0fm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algn="l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解：（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Au+p</a:t>
            </a:r>
            <a:endParaRPr lang="el-GR" altLang="zh-CN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15046" name="Object 6">
            <a:extLst>
              <a:ext uri="{FF2B5EF4-FFF2-40B4-BE49-F238E27FC236}">
                <a16:creationId xmlns:a16="http://schemas.microsoft.com/office/drawing/2014/main" id="{F96ADEA5-FE17-4624-B842-F7078EBDCCB6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258888" y="4221163"/>
          <a:ext cx="7634287" cy="226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48" name="公式" r:id="rId3" imgW="3085920" imgH="914400" progId="Equation.3">
                  <p:embed/>
                </p:oleObj>
              </mc:Choice>
              <mc:Fallback>
                <p:oleObj name="公式" r:id="rId3" imgW="308592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221163"/>
                        <a:ext cx="7634287" cy="226218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1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6" name="Text Box 4">
            <a:extLst>
              <a:ext uri="{FF2B5EF4-FFF2-40B4-BE49-F238E27FC236}">
                <a16:creationId xmlns:a16="http://schemas.microsoft.com/office/drawing/2014/main" id="{5E696DC8-72ED-42AD-8A81-27524523E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341438"/>
            <a:ext cx="159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Al+p</a:t>
            </a:r>
          </a:p>
        </p:txBody>
      </p:sp>
      <p:graphicFrame>
        <p:nvGraphicFramePr>
          <p:cNvPr id="223237" name="Object 5">
            <a:extLst>
              <a:ext uri="{FF2B5EF4-FFF2-40B4-BE49-F238E27FC236}">
                <a16:creationId xmlns:a16="http://schemas.microsoft.com/office/drawing/2014/main" id="{D1B6DADE-C280-4C31-A54A-3D0B73E64D7A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116013" y="1916113"/>
          <a:ext cx="7391400" cy="229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39" name="公式" r:id="rId3" imgW="2946240" imgH="914400" progId="Equation.3">
                  <p:embed/>
                </p:oleObj>
              </mc:Choice>
              <mc:Fallback>
                <p:oleObj name="公式" r:id="rId3" imgW="294624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16113"/>
                        <a:ext cx="7391400" cy="229393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2" name="Text Box 4">
            <a:extLst>
              <a:ext uri="{FF2B5EF4-FFF2-40B4-BE49-F238E27FC236}">
                <a16:creationId xmlns:a16="http://schemas.microsoft.com/office/drawing/2014/main" id="{BA79BBC5-5CA2-4CE8-AF8D-E27B3709A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412875"/>
            <a:ext cx="7632700" cy="283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1-5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动能为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1.0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MeV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的窄质子束垂直地射在质量厚度为</a:t>
            </a:r>
            <a:r>
              <a:rPr lang="en-US" altLang="zh-CN" b="1" u="sng">
                <a:latin typeface="Times New Roman" panose="02020603050405020304" pitchFamily="18" charset="0"/>
                <a:ea typeface="楷体_GB2312" pitchFamily="49" charset="-122"/>
              </a:rPr>
              <a:t>1.5mg\cm</a:t>
            </a:r>
            <a:r>
              <a:rPr lang="en-US" altLang="zh-CN" b="1" u="sng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的金箔上，记数器记录以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60</a:t>
            </a:r>
            <a:r>
              <a:rPr lang="el-GR" altLang="zh-CN" b="1"/>
              <a:t>°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角散射的质子。计数器圆形输入孔的面积为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1.5cm</a:t>
            </a:r>
            <a:r>
              <a:rPr lang="en-US" altLang="zh-CN" b="1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，离金核散射区的距离为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10cm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，输入孔对着且垂直于射到它上面的质子。试问：散射到计数器输入孔的质子数与入射到金箔的质子数之比为多少？</a:t>
            </a:r>
          </a:p>
          <a:p>
            <a:pPr algn="l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endParaRPr lang="zh-CN" altLang="el-GR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22213" name="Object 5">
            <a:extLst>
              <a:ext uri="{FF2B5EF4-FFF2-40B4-BE49-F238E27FC236}">
                <a16:creationId xmlns:a16="http://schemas.microsoft.com/office/drawing/2014/main" id="{6BC89A79-2D2A-4481-AF5B-5AF82F173756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1979613" y="3789363"/>
          <a:ext cx="48768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19" name="公式" r:id="rId3" imgW="2031840" imgH="419040" progId="Equation.3">
                  <p:embed/>
                </p:oleObj>
              </mc:Choice>
              <mc:Fallback>
                <p:oleObj name="公式" r:id="rId3" imgW="203184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789363"/>
                        <a:ext cx="4876800" cy="100647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5" name="Object 7">
            <a:extLst>
              <a:ext uri="{FF2B5EF4-FFF2-40B4-BE49-F238E27FC236}">
                <a16:creationId xmlns:a16="http://schemas.microsoft.com/office/drawing/2014/main" id="{A4BB0A5A-EC83-43B5-AEFF-8048E77E8DE9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051050" y="5084763"/>
          <a:ext cx="3703638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20" name="公式" r:id="rId5" imgW="1485720" imgH="419040" progId="Equation.3">
                  <p:embed/>
                </p:oleObj>
              </mc:Choice>
              <mc:Fallback>
                <p:oleObj name="公式" r:id="rId5" imgW="148572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084763"/>
                        <a:ext cx="3703638" cy="104457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2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260" name="Object 4">
            <a:extLst>
              <a:ext uri="{FF2B5EF4-FFF2-40B4-BE49-F238E27FC236}">
                <a16:creationId xmlns:a16="http://schemas.microsoft.com/office/drawing/2014/main" id="{BF9BB39F-EFEB-442B-B70E-03A45CF85B42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827088" y="1557338"/>
          <a:ext cx="8027987" cy="255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63" name="公式" r:id="rId3" imgW="3466800" imgH="1104840" progId="Equation.3">
                  <p:embed/>
                </p:oleObj>
              </mc:Choice>
              <mc:Fallback>
                <p:oleObj name="公式" r:id="rId3" imgW="3466800" imgH="1104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557338"/>
                        <a:ext cx="8027987" cy="255746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4" name="Text Box 4">
            <a:extLst>
              <a:ext uri="{FF2B5EF4-FFF2-40B4-BE49-F238E27FC236}">
                <a16:creationId xmlns:a16="http://schemas.microsoft.com/office/drawing/2014/main" id="{82CF7589-DCE3-4048-BACA-260E66467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412875"/>
            <a:ext cx="763270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1-6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一束</a:t>
            </a:r>
            <a:r>
              <a:rPr lang="el-GR" altLang="zh-CN" b="1" i="1">
                <a:latin typeface="楷体_GB2312" pitchFamily="49" charset="-122"/>
                <a:ea typeface="楷体_GB2312" pitchFamily="49" charset="-122"/>
              </a:rPr>
              <a:t>α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粒子垂直射至一重金属箔上，试求</a:t>
            </a:r>
            <a:r>
              <a:rPr lang="el-GR" altLang="zh-CN" b="1" i="1">
                <a:latin typeface="楷体_GB2312" pitchFamily="49" charset="-122"/>
                <a:ea typeface="楷体_GB2312" pitchFamily="49" charset="-122"/>
              </a:rPr>
              <a:t>α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粒子被金属箔散射后，散射角大于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60</a:t>
            </a:r>
            <a:r>
              <a:rPr lang="en-US" altLang="zh-CN" b="1"/>
              <a:t>°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el-GR" altLang="zh-CN" b="1" i="1">
                <a:latin typeface="楷体_GB2312" pitchFamily="49" charset="-122"/>
                <a:ea typeface="楷体_GB2312" pitchFamily="49" charset="-122"/>
              </a:rPr>
              <a:t>α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粒子数与散射角大于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90</a:t>
            </a:r>
            <a:r>
              <a:rPr lang="en-US" altLang="zh-CN" b="1"/>
              <a:t>°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的粒子数之比。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zh-CN" altLang="en-US" b="1"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endParaRPr lang="zh-CN" altLang="el-GR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30405" name="Object 5">
            <a:extLst>
              <a:ext uri="{FF2B5EF4-FFF2-40B4-BE49-F238E27FC236}">
                <a16:creationId xmlns:a16="http://schemas.microsoft.com/office/drawing/2014/main" id="{46A7BC68-EF97-4B7E-A25E-C48CC325D74C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692275" y="2997200"/>
          <a:ext cx="6219825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07" name="公式" r:id="rId3" imgW="2590560" imgH="1269720" progId="Equation.3">
                  <p:embed/>
                </p:oleObj>
              </mc:Choice>
              <mc:Fallback>
                <p:oleObj name="公式" r:id="rId3" imgW="2590560" imgH="12697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997200"/>
                        <a:ext cx="6219825" cy="30480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2" name="Text Box 4">
            <a:extLst>
              <a:ext uri="{FF2B5EF4-FFF2-40B4-BE49-F238E27FC236}">
                <a16:creationId xmlns:a16="http://schemas.microsoft.com/office/drawing/2014/main" id="{09EFBC80-896C-4E62-B436-CED9C7695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412875"/>
            <a:ext cx="7632700" cy="246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1-7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单能的窄</a:t>
            </a:r>
            <a:r>
              <a:rPr lang="el-GR" altLang="zh-CN" b="1" i="1">
                <a:latin typeface="楷体_GB2312" pitchFamily="49" charset="-122"/>
                <a:ea typeface="楷体_GB2312" pitchFamily="49" charset="-122"/>
              </a:rPr>
              <a:t>α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粒子束垂直地射到质量厚度为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2.0mg\cm</a:t>
            </a:r>
            <a:r>
              <a:rPr lang="en-US" altLang="zh-CN" b="1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的钽（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=73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A=181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）箔上，这时以散射角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＞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20</a:t>
            </a:r>
            <a:r>
              <a:rPr lang="en-US" altLang="zh-CN" b="1"/>
              <a:t>°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散射的相对粒子数（散射粒子数与入射数之比）为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4.0×10</a:t>
            </a:r>
            <a:r>
              <a:rPr lang="en-US" altLang="zh-CN" b="1" baseline="30000">
                <a:latin typeface="Times New Roman" panose="02020603050405020304" pitchFamily="18" charset="0"/>
                <a:ea typeface="楷体_GB2312" pitchFamily="49" charset="-122"/>
              </a:rPr>
              <a:t>-3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。试计算：散射角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=60</a:t>
            </a:r>
            <a:r>
              <a:rPr lang="en-US" altLang="zh-CN" b="1"/>
              <a:t>°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相对应的微分散射截面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l-GR" altLang="zh-CN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σ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l-GR" altLang="zh-CN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Ω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l-GR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endParaRPr lang="zh-CN" altLang="el-GR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32453" name="Object 5">
            <a:extLst>
              <a:ext uri="{FF2B5EF4-FFF2-40B4-BE49-F238E27FC236}">
                <a16:creationId xmlns:a16="http://schemas.microsoft.com/office/drawing/2014/main" id="{E84F9697-37A0-4864-86A5-DC688C268939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1187450" y="4005263"/>
          <a:ext cx="7705725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62" name="公式" r:id="rId3" imgW="3124080" imgH="393480" progId="Equation.3">
                  <p:embed/>
                </p:oleObj>
              </mc:Choice>
              <mc:Fallback>
                <p:oleObj name="公式" r:id="rId3" imgW="312408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005263"/>
                        <a:ext cx="7705725" cy="96996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9" name="Object 11">
            <a:extLst>
              <a:ext uri="{FF2B5EF4-FFF2-40B4-BE49-F238E27FC236}">
                <a16:creationId xmlns:a16="http://schemas.microsoft.com/office/drawing/2014/main" id="{3E4F8B79-E903-4C6F-A14C-30080176776A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187450" y="5229225"/>
          <a:ext cx="6551613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63" name="公式" r:id="rId5" imgW="2666880" imgH="419040" progId="Equation.3">
                  <p:embed/>
                </p:oleObj>
              </mc:Choice>
              <mc:Fallback>
                <p:oleObj name="公式" r:id="rId5" imgW="2666880" imgH="419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229225"/>
                        <a:ext cx="6551613" cy="10302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1428" name="Object 4">
            <a:extLst>
              <a:ext uri="{FF2B5EF4-FFF2-40B4-BE49-F238E27FC236}">
                <a16:creationId xmlns:a16="http://schemas.microsoft.com/office/drawing/2014/main" id="{171A883A-BBDA-4EEA-A424-BD1CFE850AE6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827088" y="1484313"/>
          <a:ext cx="8066087" cy="444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30" name="公式" r:id="rId3" imgW="3682800" imgH="2031840" progId="Equation.3">
                  <p:embed/>
                </p:oleObj>
              </mc:Choice>
              <mc:Fallback>
                <p:oleObj name="公式" r:id="rId3" imgW="3682800" imgH="2031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484313"/>
                        <a:ext cx="8066087" cy="44497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0" name="Text Box 4">
            <a:extLst>
              <a:ext uri="{FF2B5EF4-FFF2-40B4-BE49-F238E27FC236}">
                <a16:creationId xmlns:a16="http://schemas.microsoft.com/office/drawing/2014/main" id="{C79B1ACB-9238-4E9F-9A34-C36A198D3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412875"/>
            <a:ext cx="7632700" cy="264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1-8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zh-CN" altLang="el-GR" b="1">
                <a:latin typeface="Times New Roman" panose="02020603050405020304" pitchFamily="18" charset="0"/>
                <a:ea typeface="楷体_GB2312" pitchFamily="49" charset="-122"/>
              </a:rPr>
              <a:t>质量为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的入射粒子被质量为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(m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≤m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的静止靶核弹性散射，试证明：入射粒子在实验室坐标系中的最大可能偏转角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zh-CN" b="1" i="1" baseline="-2500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由下式决定：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sin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zh-CN" b="1" i="1" baseline="-2500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=m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/m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algn="l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      （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）假如</a:t>
            </a:r>
            <a:r>
              <a:rPr lang="el-GR" altLang="zh-CN" b="1" i="1">
                <a:latin typeface="楷体_GB2312" pitchFamily="49" charset="-122"/>
                <a:ea typeface="楷体_GB2312" pitchFamily="49" charset="-122"/>
              </a:rPr>
              <a:t>α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粒子在原来静止的氦核上散射，试问：它在实验室坐标系中最大的散射角为多大？</a:t>
            </a:r>
            <a:endParaRPr lang="zh-CN" altLang="el-GR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请参阅教材</a:t>
            </a:r>
            <a:r>
              <a:rPr lang="en-US" altLang="zh-CN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P28</a:t>
            </a:r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附录</a:t>
            </a:r>
            <a:r>
              <a:rPr lang="en-US" altLang="zh-CN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1C</a:t>
            </a:r>
            <a:endParaRPr lang="el-GR" altLang="zh-CN" sz="32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34CF1882-97FD-48F3-87B4-688C646A02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0963" y="260350"/>
            <a:ext cx="7793037" cy="830263"/>
          </a:xfrm>
        </p:spPr>
        <p:txBody>
          <a:bodyPr/>
          <a:lstStyle/>
          <a:p>
            <a:r>
              <a:rPr lang="zh-CN" altLang="en-US" sz="36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§1.2 原子的质量和大小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DC981432-3668-4DA6-8410-8C69454F4E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268413"/>
            <a:ext cx="5360987" cy="519112"/>
          </a:xfrm>
          <a:noFill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“</a:t>
            </a:r>
            <a:r>
              <a:rPr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碳单位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—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u”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作为原子质量的标准</a:t>
            </a:r>
            <a:endParaRPr lang="zh-CN" altLang="en-US" sz="2800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0356" name="Rectangle 4">
            <a:extLst>
              <a:ext uri="{FF2B5EF4-FFF2-40B4-BE49-F238E27FC236}">
                <a16:creationId xmlns:a16="http://schemas.microsoft.com/office/drawing/2014/main" id="{70538B1C-F8EE-4C56-9B5E-9DE6A1C07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844675"/>
            <a:ext cx="4532312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4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＝A／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Ｎ</a:t>
            </a:r>
            <a:r>
              <a:rPr lang="zh-CN" altLang="en-US" sz="24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400" b="1" baseline="-30000">
                <a:latin typeface="Times New Roman" panose="02020603050405020304" pitchFamily="18" charset="0"/>
                <a:ea typeface="楷体_GB2312" pitchFamily="49" charset="-122"/>
              </a:rPr>
              <a:t> 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1u</a:t>
            </a:r>
            <a:r>
              <a:rPr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＝（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／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400" b="1" baseline="-300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g  　</a:t>
            </a:r>
            <a:r>
              <a:rPr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或   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1g＝N</a:t>
            </a:r>
            <a:r>
              <a:rPr lang="en-US" altLang="zh-CN" sz="2400" b="1" baseline="-300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0359" name="Rectangle 7">
            <a:extLst>
              <a:ext uri="{FF2B5EF4-FFF2-40B4-BE49-F238E27FC236}">
                <a16:creationId xmlns:a16="http://schemas.microsoft.com/office/drawing/2014/main" id="{50D55B96-7F43-4CF1-81CB-E9EE252F6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600" y="3860800"/>
            <a:ext cx="541338" cy="257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zh-CN" altLang="en-US" b="1">
                <a:latin typeface="Arial Unicode MS" pitchFamily="34" charset="-122"/>
                <a:ea typeface="楷体_GB2312" pitchFamily="49" charset="-122"/>
              </a:rPr>
              <a:t>⑴</a:t>
            </a:r>
          </a:p>
          <a:p>
            <a:pPr algn="just">
              <a:buFont typeface="Wingdings" panose="05000000000000000000" pitchFamily="2" charset="2"/>
              <a:buNone/>
            </a:pPr>
            <a:endParaRPr lang="zh-CN" altLang="en-US" b="1">
              <a:latin typeface="Arial Unicode MS" pitchFamily="34" charset="-122"/>
              <a:ea typeface="楷体_GB2312" pitchFamily="49" charset="-122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1">
                <a:latin typeface="Arial Unicode MS" pitchFamily="34" charset="-122"/>
                <a:ea typeface="楷体_GB2312" pitchFamily="49" charset="-122"/>
              </a:rPr>
              <a:t>⑵</a:t>
            </a:r>
          </a:p>
          <a:p>
            <a:pPr algn="just">
              <a:buFont typeface="Wingdings" panose="05000000000000000000" pitchFamily="2" charset="2"/>
              <a:buNone/>
            </a:pPr>
            <a:endParaRPr lang="zh-CN" altLang="en-US" b="1">
              <a:latin typeface="Arial Unicode MS" pitchFamily="34" charset="-122"/>
              <a:ea typeface="楷体_GB2312" pitchFamily="49" charset="-122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1">
                <a:latin typeface="Arial Unicode MS" pitchFamily="34" charset="-122"/>
                <a:ea typeface="楷体_GB2312" pitchFamily="49" charset="-122"/>
              </a:rPr>
              <a:t>⑵</a:t>
            </a:r>
          </a:p>
        </p:txBody>
      </p:sp>
      <p:graphicFrame>
        <p:nvGraphicFramePr>
          <p:cNvPr id="100360" name="Object 8">
            <a:extLst>
              <a:ext uri="{FF2B5EF4-FFF2-40B4-BE49-F238E27FC236}">
                <a16:creationId xmlns:a16="http://schemas.microsoft.com/office/drawing/2014/main" id="{E4981B96-7447-4423-A269-986C044113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8100" y="4508500"/>
          <a:ext cx="20161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4" name="公式" r:id="rId3" imgW="927000" imgH="419040" progId="Equation.3">
                  <p:embed/>
                </p:oleObj>
              </mc:Choice>
              <mc:Fallback>
                <p:oleObj name="公式" r:id="rId3" imgW="92700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4508500"/>
                        <a:ext cx="2016125" cy="9112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1" name="Object 9">
            <a:extLst>
              <a:ext uri="{FF2B5EF4-FFF2-40B4-BE49-F238E27FC236}">
                <a16:creationId xmlns:a16="http://schemas.microsoft.com/office/drawing/2014/main" id="{0A309F0D-260C-48A5-B23E-9087B96279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3500438"/>
          <a:ext cx="22780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5" name="公式" r:id="rId5" imgW="1168200" imgH="622080" progId="Equation.3">
                  <p:embed/>
                </p:oleObj>
              </mc:Choice>
              <mc:Fallback>
                <p:oleObj name="公式" r:id="rId5" imgW="1168200" imgH="622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500438"/>
                        <a:ext cx="2278063" cy="9334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2" name="Rectangle 10">
            <a:extLst>
              <a:ext uri="{FF2B5EF4-FFF2-40B4-BE49-F238E27FC236}">
                <a16:creationId xmlns:a16="http://schemas.microsoft.com/office/drawing/2014/main" id="{F936236C-B8D6-4195-8C46-BD96A50DB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852738"/>
            <a:ext cx="8029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</a:rPr>
              <a:t>原子大小的估计：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不同原子的半径几乎都差不多。</a:t>
            </a:r>
          </a:p>
        </p:txBody>
      </p:sp>
      <p:graphicFrame>
        <p:nvGraphicFramePr>
          <p:cNvPr id="100363" name="Object 11">
            <a:extLst>
              <a:ext uri="{FF2B5EF4-FFF2-40B4-BE49-F238E27FC236}">
                <a16:creationId xmlns:a16="http://schemas.microsoft.com/office/drawing/2014/main" id="{2E2BD115-46C4-44BC-BB8F-02C14898EC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8100" y="5516563"/>
          <a:ext cx="266541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6" name="公式" r:id="rId7" imgW="1384200" imgH="431640" progId="Equation.3">
                  <p:embed/>
                </p:oleObj>
              </mc:Choice>
              <mc:Fallback>
                <p:oleObj name="公式" r:id="rId7" imgW="138420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5516563"/>
                        <a:ext cx="2665413" cy="83185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Text Box 4">
            <a:extLst>
              <a:ext uri="{FF2B5EF4-FFF2-40B4-BE49-F238E27FC236}">
                <a16:creationId xmlns:a16="http://schemas.microsoft.com/office/drawing/2014/main" id="{3BC21234-1E9D-4F45-841E-55A003CB0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412875"/>
            <a:ext cx="763270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1-9 </a:t>
            </a:r>
            <a:r>
              <a:rPr lang="zh-CN" altLang="el-GR" b="1">
                <a:latin typeface="Times New Roman" panose="02020603050405020304" pitchFamily="18" charset="0"/>
                <a:ea typeface="楷体_GB2312" pitchFamily="49" charset="-122"/>
              </a:rPr>
              <a:t>动能为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1.0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MeV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的窄质子束垂直地射到质量厚度为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1.5mg/cm</a:t>
            </a:r>
            <a:r>
              <a:rPr lang="en-US" altLang="zh-CN" b="1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的金箔上，若金箔中含有百分之三十的银，试求散射角大于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30</a:t>
            </a:r>
            <a:r>
              <a:rPr lang="en-US" altLang="zh-CN" b="1"/>
              <a:t>°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的相对质子数为多少？</a:t>
            </a:r>
          </a:p>
          <a:p>
            <a:pPr algn="l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endParaRPr lang="zh-CN" altLang="el-GR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36549" name="Object 5">
            <a:extLst>
              <a:ext uri="{FF2B5EF4-FFF2-40B4-BE49-F238E27FC236}">
                <a16:creationId xmlns:a16="http://schemas.microsoft.com/office/drawing/2014/main" id="{B244CEA1-7963-434B-B948-A8DB40617B6F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619250" y="2708275"/>
          <a:ext cx="6769100" cy="398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1" name="公式" r:id="rId3" imgW="3022560" imgH="1777680" progId="Equation.3">
                  <p:embed/>
                </p:oleObj>
              </mc:Choice>
              <mc:Fallback>
                <p:oleObj name="公式" r:id="rId3" imgW="3022560" imgH="1777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708275"/>
                        <a:ext cx="6769100" cy="39830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6" name="Text Box 4">
            <a:extLst>
              <a:ext uri="{FF2B5EF4-FFF2-40B4-BE49-F238E27FC236}">
                <a16:creationId xmlns:a16="http://schemas.microsoft.com/office/drawing/2014/main" id="{D714FD31-FC63-4900-8BB8-1712CC267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412875"/>
            <a:ext cx="76327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1-10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由加速器产生的能量为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1.2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MeV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、束流为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5.0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nA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的质子束，垂直地射到厚为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1.5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μm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的金箔上，试求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分钟内被金箔散射到下列角间隔内的质子数：</a:t>
            </a:r>
          </a:p>
          <a:p>
            <a:pPr algn="l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  （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59</a:t>
            </a:r>
            <a:r>
              <a:rPr lang="en-US" altLang="en-US" b="1"/>
              <a:t>°－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61</a:t>
            </a:r>
            <a:r>
              <a:rPr lang="en-US" altLang="en-US" b="1"/>
              <a:t>°</a:t>
            </a:r>
            <a:r>
              <a:rPr lang="en-US" altLang="zh-CN" b="1"/>
              <a:t>；</a:t>
            </a:r>
          </a:p>
          <a:p>
            <a:pPr algn="l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  （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＞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=60</a:t>
            </a:r>
            <a:r>
              <a:rPr lang="en-US" altLang="zh-CN" b="1"/>
              <a:t>°</a:t>
            </a:r>
            <a:r>
              <a:rPr lang="zh-CN" altLang="en-US" b="1"/>
              <a:t>；</a:t>
            </a:r>
            <a:endParaRPr lang="zh-CN" altLang="en-US" b="1"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  （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＜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=10 </a:t>
            </a:r>
            <a:r>
              <a:rPr lang="en-US" altLang="zh-CN" b="1"/>
              <a:t>°</a:t>
            </a:r>
            <a:r>
              <a:rPr lang="zh-CN" altLang="en-US" b="1"/>
              <a:t>。</a:t>
            </a:r>
          </a:p>
          <a:p>
            <a:pPr algn="l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：（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）</a:t>
            </a:r>
            <a:endParaRPr lang="zh-CN" altLang="el-GR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38600" name="Object 8">
            <a:extLst>
              <a:ext uri="{FF2B5EF4-FFF2-40B4-BE49-F238E27FC236}">
                <a16:creationId xmlns:a16="http://schemas.microsoft.com/office/drawing/2014/main" id="{1227B12C-95EA-423C-A5F3-62FB116DA204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476375" y="4221163"/>
          <a:ext cx="6624638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02" name="公式" r:id="rId3" imgW="2577960" imgH="419040" progId="Equation.3">
                  <p:embed/>
                </p:oleObj>
              </mc:Choice>
              <mc:Fallback>
                <p:oleObj name="公式" r:id="rId3" imgW="257796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221163"/>
                        <a:ext cx="6624638" cy="10763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3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478" name="Object 6">
            <a:extLst>
              <a:ext uri="{FF2B5EF4-FFF2-40B4-BE49-F238E27FC236}">
                <a16:creationId xmlns:a16="http://schemas.microsoft.com/office/drawing/2014/main" id="{9C2820D4-C74E-463D-9DDD-0A769F6FDA76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1116013" y="1341438"/>
          <a:ext cx="7056437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90" name="公式" r:id="rId3" imgW="3276360" imgH="634680" progId="Equation.3">
                  <p:embed/>
                </p:oleObj>
              </mc:Choice>
              <mc:Fallback>
                <p:oleObj name="公式" r:id="rId3" imgW="3276360" imgH="634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341438"/>
                        <a:ext cx="7056437" cy="136683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1" name="Object 9">
            <a:extLst>
              <a:ext uri="{FF2B5EF4-FFF2-40B4-BE49-F238E27FC236}">
                <a16:creationId xmlns:a16="http://schemas.microsoft.com/office/drawing/2014/main" id="{5664274B-3D30-47B1-A441-0A49617CF5A1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1187450" y="5229225"/>
          <a:ext cx="4897438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91" name="公式" r:id="rId5" imgW="2590560" imgH="660240" progId="Equation.3">
                  <p:embed/>
                </p:oleObj>
              </mc:Choice>
              <mc:Fallback>
                <p:oleObj name="公式" r:id="rId5" imgW="2590560" imgH="660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229225"/>
                        <a:ext cx="4897438" cy="12477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5" name="Object 13">
            <a:extLst>
              <a:ext uri="{FF2B5EF4-FFF2-40B4-BE49-F238E27FC236}">
                <a16:creationId xmlns:a16="http://schemas.microsoft.com/office/drawing/2014/main" id="{2448EE33-2825-4F6A-A46E-4FB91F5E967E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1116013" y="3429000"/>
          <a:ext cx="7129462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92" name="公式" r:id="rId7" imgW="3314520" imgH="393480" progId="Equation.3">
                  <p:embed/>
                </p:oleObj>
              </mc:Choice>
              <mc:Fallback>
                <p:oleObj name="公式" r:id="rId7" imgW="331452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429000"/>
                        <a:ext cx="7129462" cy="8461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88" name="Rectangle 16">
            <a:extLst>
              <a:ext uri="{FF2B5EF4-FFF2-40B4-BE49-F238E27FC236}">
                <a16:creationId xmlns:a16="http://schemas.microsoft.com/office/drawing/2014/main" id="{A299529C-14BE-45EE-8A5A-DEA9F3AAF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2860675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</a:p>
        </p:txBody>
      </p:sp>
      <p:sp>
        <p:nvSpPr>
          <p:cNvPr id="233489" name="Rectangle 17">
            <a:extLst>
              <a:ext uri="{FF2B5EF4-FFF2-40B4-BE49-F238E27FC236}">
                <a16:creationId xmlns:a16="http://schemas.microsoft.com/office/drawing/2014/main" id="{83A4542C-485E-41DD-A4BE-C1109A338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50" y="4589463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b="1"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33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1000"/>
                                        <p:tgtEl>
                                          <p:spTgt spid="23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608" name="Group 40">
            <a:extLst>
              <a:ext uri="{FF2B5EF4-FFF2-40B4-BE49-F238E27FC236}">
                <a16:creationId xmlns:a16="http://schemas.microsoft.com/office/drawing/2014/main" id="{8575DDDA-A703-48F1-9681-F871DD08265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27313" y="0"/>
            <a:ext cx="3024187" cy="1406525"/>
            <a:chOff x="6477" y="3624"/>
            <a:chExt cx="3150" cy="1464"/>
          </a:xfrm>
        </p:grpSpPr>
        <p:sp>
          <p:nvSpPr>
            <p:cNvPr id="237609" name="Rectangle 41">
              <a:extLst>
                <a:ext uri="{FF2B5EF4-FFF2-40B4-BE49-F238E27FC236}">
                  <a16:creationId xmlns:a16="http://schemas.microsoft.com/office/drawing/2014/main" id="{1578BF6E-6105-45AC-A81C-EC5AEB0011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197" y="3624"/>
              <a:ext cx="90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20º</a:t>
              </a:r>
            </a:p>
          </p:txBody>
        </p:sp>
        <p:sp>
          <p:nvSpPr>
            <p:cNvPr id="237610" name="Rectangle 42">
              <a:extLst>
                <a:ext uri="{FF2B5EF4-FFF2-40B4-BE49-F238E27FC236}">
                  <a16:creationId xmlns:a16="http://schemas.microsoft.com/office/drawing/2014/main" id="{907B2190-13CC-430A-B3A0-075C3098B6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07" y="4308"/>
              <a:ext cx="1080" cy="7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60°</a:t>
              </a:r>
            </a:p>
          </p:txBody>
        </p:sp>
        <p:sp>
          <p:nvSpPr>
            <p:cNvPr id="237611" name="Rectangle 43">
              <a:extLst>
                <a:ext uri="{FF2B5EF4-FFF2-40B4-BE49-F238E27FC236}">
                  <a16:creationId xmlns:a16="http://schemas.microsoft.com/office/drawing/2014/main" id="{86BB49A4-D587-45F1-B469-8CD08C8BBD0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660686">
              <a:off x="7002" y="3780"/>
              <a:ext cx="180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12" name="Line 44">
              <a:extLst>
                <a:ext uri="{FF2B5EF4-FFF2-40B4-BE49-F238E27FC236}">
                  <a16:creationId xmlns:a16="http://schemas.microsoft.com/office/drawing/2014/main" id="{2B504732-DDF7-49D3-BCE7-D63A7AE5CDA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6477" y="3936"/>
              <a:ext cx="108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13" name="Line 45">
              <a:extLst>
                <a:ext uri="{FF2B5EF4-FFF2-40B4-BE49-F238E27FC236}">
                  <a16:creationId xmlns:a16="http://schemas.microsoft.com/office/drawing/2014/main" id="{ED30C9C0-44AD-4D90-81C5-527FE49B49A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062" y="4203"/>
              <a:ext cx="1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14" name="Oval 46">
              <a:extLst>
                <a:ext uri="{FF2B5EF4-FFF2-40B4-BE49-F238E27FC236}">
                  <a16:creationId xmlns:a16="http://schemas.microsoft.com/office/drawing/2014/main" id="{854BD912-ADAA-4290-8FF0-E399937AB6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37" y="4026"/>
              <a:ext cx="180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15" name="Line 47">
              <a:extLst>
                <a:ext uri="{FF2B5EF4-FFF2-40B4-BE49-F238E27FC236}">
                  <a16:creationId xmlns:a16="http://schemas.microsoft.com/office/drawing/2014/main" id="{FBEE8028-D605-482C-A9D0-AD29EC4EACE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772" y="4011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16" name="Line 48">
              <a:extLst>
                <a:ext uri="{FF2B5EF4-FFF2-40B4-BE49-F238E27FC236}">
                  <a16:creationId xmlns:a16="http://schemas.microsoft.com/office/drawing/2014/main" id="{1EB1EA17-59CB-4E5F-B424-9FD0FF4A1AE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772" y="4338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17" name="Oval 49">
              <a:extLst>
                <a:ext uri="{FF2B5EF4-FFF2-40B4-BE49-F238E27FC236}">
                  <a16:creationId xmlns:a16="http://schemas.microsoft.com/office/drawing/2014/main" id="{7DCC3391-E9D3-43E8-8521-9305250A0E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997" y="4011"/>
              <a:ext cx="180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18" name="Line 50">
              <a:extLst>
                <a:ext uri="{FF2B5EF4-FFF2-40B4-BE49-F238E27FC236}">
                  <a16:creationId xmlns:a16="http://schemas.microsoft.com/office/drawing/2014/main" id="{925A4E82-EE63-482F-B1CA-88A0A996F30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9087" y="4173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7575" name="Rectangle 7">
            <a:extLst>
              <a:ext uri="{FF2B5EF4-FFF2-40B4-BE49-F238E27FC236}">
                <a16:creationId xmlns:a16="http://schemas.microsoft.com/office/drawing/2014/main" id="{483BD1AE-1CE6-4DC0-AC92-9E1F0CB31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412875"/>
            <a:ext cx="832485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1-11  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 3.5 MeV 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粒子细束射到质量厚度为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0.001g/cm</a:t>
            </a:r>
            <a:r>
              <a:rPr lang="en-US" altLang="zh-CN" b="1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的银箔上。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粒子与银箔表面成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60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角。在与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入射线成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20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的方向上，距离银箔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=0.12 m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处放一窗口面积为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dS=6.0 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 10</a:t>
            </a:r>
            <a:r>
              <a:rPr lang="en-US" altLang="zh-CN" b="1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-5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m</a:t>
            </a:r>
            <a:r>
              <a:rPr lang="en-US" altLang="zh-CN" b="1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的计数器。测得散射进此计数器窗口的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粒子是全部入射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粒子的百万分之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29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（银原子量为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107.9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），求银的原子序数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Z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。 </a:t>
            </a:r>
          </a:p>
          <a:p>
            <a:pPr algn="l"/>
            <a:endParaRPr lang="zh-CN" altLang="en-US" b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algn="l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解：立体角</a:t>
            </a:r>
          </a:p>
          <a:p>
            <a:pPr algn="l"/>
            <a:endParaRPr lang="zh-CN" altLang="en-US" b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algn="l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</a:p>
          <a:p>
            <a:pPr algn="l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  厚度</a:t>
            </a:r>
          </a:p>
          <a:p>
            <a:pPr algn="l"/>
            <a:endParaRPr lang="zh-CN" altLang="en-US" b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algn="l"/>
            <a:endParaRPr lang="zh-CN" altLang="en-US" b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algn="l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 几率    </a:t>
            </a:r>
          </a:p>
        </p:txBody>
      </p:sp>
      <p:graphicFrame>
        <p:nvGraphicFramePr>
          <p:cNvPr id="237576" name="Object 8">
            <a:extLst>
              <a:ext uri="{FF2B5EF4-FFF2-40B4-BE49-F238E27FC236}">
                <a16:creationId xmlns:a16="http://schemas.microsoft.com/office/drawing/2014/main" id="{51BB743D-106E-4068-8E93-285C551E733B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2339975" y="3332163"/>
          <a:ext cx="611981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27" name="公式" r:id="rId3" imgW="2539800" imgH="419040" progId="Equation.3">
                  <p:embed/>
                </p:oleObj>
              </mc:Choice>
              <mc:Fallback>
                <p:oleObj name="公式" r:id="rId3" imgW="253980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332163"/>
                        <a:ext cx="6119813" cy="100965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8" name="Object 10">
            <a:extLst>
              <a:ext uri="{FF2B5EF4-FFF2-40B4-BE49-F238E27FC236}">
                <a16:creationId xmlns:a16="http://schemas.microsoft.com/office/drawing/2014/main" id="{A3675FF5-8C4D-463A-97F0-3A264EFF792C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2339975" y="4581525"/>
          <a:ext cx="345598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28" name="公式" r:id="rId5" imgW="1409400" imgH="228600" progId="Equation.3">
                  <p:embed/>
                </p:oleObj>
              </mc:Choice>
              <mc:Fallback>
                <p:oleObj name="公式" r:id="rId5" imgW="14094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581525"/>
                        <a:ext cx="3455988" cy="5603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85" name="Object 17">
            <a:extLst>
              <a:ext uri="{FF2B5EF4-FFF2-40B4-BE49-F238E27FC236}">
                <a16:creationId xmlns:a16="http://schemas.microsoft.com/office/drawing/2014/main" id="{15AFCCF0-D710-43C8-90E3-74163ED6C290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2339975" y="5516563"/>
          <a:ext cx="224790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29" name="公式" r:id="rId7" imgW="990360" imgH="393480" progId="Equation.3">
                  <p:embed/>
                </p:oleObj>
              </mc:Choice>
              <mc:Fallback>
                <p:oleObj name="公式" r:id="rId7" imgW="990360" imgH="393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516563"/>
                        <a:ext cx="2247900" cy="89376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7619" name="Group 51">
            <a:extLst>
              <a:ext uri="{FF2B5EF4-FFF2-40B4-BE49-F238E27FC236}">
                <a16:creationId xmlns:a16="http://schemas.microsoft.com/office/drawing/2014/main" id="{B62FE4CF-390E-4A5D-913B-02A0E5FA885E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4941888"/>
            <a:ext cx="2016125" cy="1312862"/>
            <a:chOff x="1519" y="1117"/>
            <a:chExt cx="1270" cy="827"/>
          </a:xfrm>
        </p:grpSpPr>
        <p:sp>
          <p:nvSpPr>
            <p:cNvPr id="237620" name="Rectangle 52">
              <a:extLst>
                <a:ext uri="{FF2B5EF4-FFF2-40B4-BE49-F238E27FC236}">
                  <a16:creationId xmlns:a16="http://schemas.microsoft.com/office/drawing/2014/main" id="{57BF0DA2-9F0B-4931-98B7-1F4A182E2C4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9" y="1661"/>
              <a:ext cx="436" cy="2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60º</a:t>
              </a:r>
            </a:p>
          </p:txBody>
        </p:sp>
        <p:sp>
          <p:nvSpPr>
            <p:cNvPr id="237621" name="Rectangle 53">
              <a:extLst>
                <a:ext uri="{FF2B5EF4-FFF2-40B4-BE49-F238E27FC236}">
                  <a16:creationId xmlns:a16="http://schemas.microsoft.com/office/drawing/2014/main" id="{17DAFC3C-D589-4ED5-8D27-A53077A387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73" y="1162"/>
              <a:ext cx="326" cy="2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37622" name="Rectangle 54">
              <a:extLst>
                <a:ext uri="{FF2B5EF4-FFF2-40B4-BE49-F238E27FC236}">
                  <a16:creationId xmlns:a16="http://schemas.microsoft.com/office/drawing/2014/main" id="{254603B4-BAD8-4D41-BCCB-3F2D9DA95B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82" y="1523"/>
              <a:ext cx="3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t’</a:t>
              </a:r>
              <a:endParaRPr lang="zh-CN" altLang="en-US" b="1" i="1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7623" name="Line 55">
              <a:extLst>
                <a:ext uri="{FF2B5EF4-FFF2-40B4-BE49-F238E27FC236}">
                  <a16:creationId xmlns:a16="http://schemas.microsoft.com/office/drawing/2014/main" id="{BDA00681-A5A6-42DA-8F74-034FD262769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873" y="1117"/>
              <a:ext cx="0" cy="7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24" name="Line 56">
              <a:extLst>
                <a:ext uri="{FF2B5EF4-FFF2-40B4-BE49-F238E27FC236}">
                  <a16:creationId xmlns:a16="http://schemas.microsoft.com/office/drawing/2014/main" id="{D3567E2D-475F-4C40-86AD-20CDCD5501C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308" y="1117"/>
              <a:ext cx="0" cy="7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25" name="Line 57">
              <a:extLst>
                <a:ext uri="{FF2B5EF4-FFF2-40B4-BE49-F238E27FC236}">
                  <a16:creationId xmlns:a16="http://schemas.microsoft.com/office/drawing/2014/main" id="{4C1AA8BC-8299-4B89-8857-3675F699FF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546" y="1270"/>
              <a:ext cx="1243" cy="478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26" name="Line 58">
              <a:extLst>
                <a:ext uri="{FF2B5EF4-FFF2-40B4-BE49-F238E27FC236}">
                  <a16:creationId xmlns:a16="http://schemas.microsoft.com/office/drawing/2014/main" id="{9E2ED2FA-1433-4F11-B26D-72C82312231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873" y="1460"/>
              <a:ext cx="4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76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376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37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37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1000"/>
                                        <p:tgtEl>
                                          <p:spTgt spid="237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24" name="Object 4">
            <a:extLst>
              <a:ext uri="{FF2B5EF4-FFF2-40B4-BE49-F238E27FC236}">
                <a16:creationId xmlns:a16="http://schemas.microsoft.com/office/drawing/2014/main" id="{68049200-D46B-447B-BA0F-ED3C253CBA8E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403350" y="1341438"/>
          <a:ext cx="6048375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27" name="公式" r:id="rId3" imgW="2400120" imgH="888840" progId="Equation.3">
                  <p:embed/>
                </p:oleObj>
              </mc:Choice>
              <mc:Fallback>
                <p:oleObj name="公式" r:id="rId3" imgW="2400120" imgH="888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341438"/>
                        <a:ext cx="6048375" cy="2241550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6" name="Rectangle 6">
            <a:extLst>
              <a:ext uri="{FF2B5EF4-FFF2-40B4-BE49-F238E27FC236}">
                <a16:creationId xmlns:a16="http://schemas.microsoft.com/office/drawing/2014/main" id="{6A88CC8F-939B-4824-83BD-046669F82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149725"/>
            <a:ext cx="83248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1-12 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能量为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3MeV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的粒子束射向厚度为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1.5m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的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Pb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箔。试求粒子被散射到 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60~90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的几率。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Pb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的密度为 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11.35g/cm</a:t>
            </a:r>
            <a:r>
              <a:rPr lang="en-US" altLang="zh-CN" b="1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3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，原子序数为 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82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，原子量为 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207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。</a:t>
            </a:r>
          </a:p>
          <a:p>
            <a:pPr algn="l"/>
            <a:endParaRPr lang="zh-CN" altLang="en-US" b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algn="l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解：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4" name="Rectangle 6">
            <a:extLst>
              <a:ext uri="{FF2B5EF4-FFF2-40B4-BE49-F238E27FC236}">
                <a16:creationId xmlns:a16="http://schemas.microsoft.com/office/drawing/2014/main" id="{212B29C4-497A-49C2-9177-14E0791EC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849438"/>
            <a:ext cx="83248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1-13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若用动能为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1MeV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的质子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p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射向金箔，问质子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p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与金箔原子核可能达到的最小距离多大？又问如果用同样能量的氘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d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核代替质子，其与金箔原子核的最小距离多大？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endParaRPr lang="zh-CN" altLang="en-US" b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algn="l"/>
            <a:endParaRPr lang="zh-CN" altLang="en-US" b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algn="l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解：</a:t>
            </a:r>
          </a:p>
        </p:txBody>
      </p:sp>
      <p:sp>
        <p:nvSpPr>
          <p:cNvPr id="252936" name="Rectangle 8">
            <a:extLst>
              <a:ext uri="{FF2B5EF4-FFF2-40B4-BE49-F238E27FC236}">
                <a16:creationId xmlns:a16="http://schemas.microsoft.com/office/drawing/2014/main" id="{D3E67651-5B15-4F15-A0A0-17B3F51DE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2937" name="Rectangle 9">
            <a:extLst>
              <a:ext uri="{FF2B5EF4-FFF2-40B4-BE49-F238E27FC236}">
                <a16:creationId xmlns:a16="http://schemas.microsoft.com/office/drawing/2014/main" id="{11AF6DE7-BDBC-4F35-B8EC-872196D6B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860800"/>
            <a:ext cx="75596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r</a:t>
            </a:r>
            <a:r>
              <a:rPr lang="en-US" altLang="zh-CN" b="1" i="1" baseline="-250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与入射粒子的质量无关，所以当用相同能量和相同电量的核代替质子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时，其与靶核作用的最小距离相同。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3033BC53-C359-4973-ABB7-447C8C86C9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333375"/>
            <a:ext cx="7793037" cy="750888"/>
          </a:xfrm>
        </p:spPr>
        <p:txBody>
          <a:bodyPr/>
          <a:lstStyle/>
          <a:p>
            <a:r>
              <a:rPr lang="zh-CN" altLang="en-US" sz="36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§1.3原子的卢瑟福核式结构模型</a:t>
            </a:r>
            <a:r>
              <a:rPr lang="zh-CN" altLang="en-US"/>
              <a:t> </a:t>
            </a:r>
          </a:p>
        </p:txBody>
      </p:sp>
      <p:sp>
        <p:nvSpPr>
          <p:cNvPr id="112646" name="Rectangle 6">
            <a:extLst>
              <a:ext uri="{FF2B5EF4-FFF2-40B4-BE49-F238E27FC236}">
                <a16:creationId xmlns:a16="http://schemas.microsoft.com/office/drawing/2014/main" id="{BE5607F6-BA29-42DD-BAF9-2DDCD94FB2F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4365625"/>
            <a:ext cx="8532813" cy="1614488"/>
          </a:xfrm>
          <a:noFill/>
          <a:ln/>
        </p:spPr>
        <p:txBody>
          <a:bodyPr>
            <a:spAutoFit/>
          </a:bodyPr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</a:rPr>
              <a:t>         </a:t>
            </a:r>
            <a:r>
              <a:rPr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汤姆孙认为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正电荷均匀分布在整个原子体积内，而</a:t>
            </a:r>
            <a:r>
              <a:rPr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卢瑟福认为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正电荷集中在占原子大小万分之一的小范围内，电子在正电部分的外边。从实验角度看，怎么判断哪个模型是正确的呢？</a:t>
            </a:r>
          </a:p>
        </p:txBody>
      </p:sp>
      <p:grpSp>
        <p:nvGrpSpPr>
          <p:cNvPr id="112647" name="Group 7">
            <a:extLst>
              <a:ext uri="{FF2B5EF4-FFF2-40B4-BE49-F238E27FC236}">
                <a16:creationId xmlns:a16="http://schemas.microsoft.com/office/drawing/2014/main" id="{9A62D569-A9EE-4716-A5DA-55A24659ED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71550" y="2205038"/>
            <a:ext cx="1800225" cy="1800225"/>
            <a:chOff x="800" y="3122"/>
            <a:chExt cx="619" cy="651"/>
          </a:xfrm>
        </p:grpSpPr>
        <p:sp>
          <p:nvSpPr>
            <p:cNvPr id="112648" name="Oval 8">
              <a:extLst>
                <a:ext uri="{FF2B5EF4-FFF2-40B4-BE49-F238E27FC236}">
                  <a16:creationId xmlns:a16="http://schemas.microsoft.com/office/drawing/2014/main" id="{E058D741-A359-44B1-9104-B2D23CFDDA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63" y="3398"/>
              <a:ext cx="99" cy="99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49" name="Oval 9">
              <a:extLst>
                <a:ext uri="{FF2B5EF4-FFF2-40B4-BE49-F238E27FC236}">
                  <a16:creationId xmlns:a16="http://schemas.microsoft.com/office/drawing/2014/main" id="{8E807422-41BF-4451-898D-FDBE6E98FB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24" y="3160"/>
              <a:ext cx="576" cy="576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50" name="Oval 10">
              <a:extLst>
                <a:ext uri="{FF2B5EF4-FFF2-40B4-BE49-F238E27FC236}">
                  <a16:creationId xmlns:a16="http://schemas.microsoft.com/office/drawing/2014/main" id="{72F6804C-790D-4ECC-97C0-DF19D0A9CA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0" y="3275"/>
              <a:ext cx="345" cy="34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51" name="Oval 11">
              <a:extLst>
                <a:ext uri="{FF2B5EF4-FFF2-40B4-BE49-F238E27FC236}">
                  <a16:creationId xmlns:a16="http://schemas.microsoft.com/office/drawing/2014/main" id="{A687270F-91DA-4E4D-8777-BEDB92F4AE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1083" y="3245"/>
              <a:ext cx="59" cy="5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52" name="Oval 12">
              <a:extLst>
                <a:ext uri="{FF2B5EF4-FFF2-40B4-BE49-F238E27FC236}">
                  <a16:creationId xmlns:a16="http://schemas.microsoft.com/office/drawing/2014/main" id="{453B948C-ECBD-4E81-A0B7-13973B2DD45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1083" y="3590"/>
              <a:ext cx="59" cy="5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53" name="Oval 13">
              <a:extLst>
                <a:ext uri="{FF2B5EF4-FFF2-40B4-BE49-F238E27FC236}">
                  <a16:creationId xmlns:a16="http://schemas.microsoft.com/office/drawing/2014/main" id="{319DB533-34E8-4AF5-9E77-F6D653D465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1083" y="3122"/>
              <a:ext cx="59" cy="5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54" name="Oval 14">
              <a:extLst>
                <a:ext uri="{FF2B5EF4-FFF2-40B4-BE49-F238E27FC236}">
                  <a16:creationId xmlns:a16="http://schemas.microsoft.com/office/drawing/2014/main" id="{717A46FE-04CA-4D7B-B070-5C64E01848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1082" y="3714"/>
              <a:ext cx="59" cy="5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55" name="Oval 15">
              <a:extLst>
                <a:ext uri="{FF2B5EF4-FFF2-40B4-BE49-F238E27FC236}">
                  <a16:creationId xmlns:a16="http://schemas.microsoft.com/office/drawing/2014/main" id="{CF57E64E-4939-401E-AACA-ACB3A5A894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1360" y="3419"/>
              <a:ext cx="59" cy="5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56" name="Oval 16">
              <a:extLst>
                <a:ext uri="{FF2B5EF4-FFF2-40B4-BE49-F238E27FC236}">
                  <a16:creationId xmlns:a16="http://schemas.microsoft.com/office/drawing/2014/main" id="{BB86DCCB-395E-4E15-BC2A-D790A487E9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800" y="3418"/>
              <a:ext cx="59" cy="5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57" name="Oval 17">
              <a:extLst>
                <a:ext uri="{FF2B5EF4-FFF2-40B4-BE49-F238E27FC236}">
                  <a16:creationId xmlns:a16="http://schemas.microsoft.com/office/drawing/2014/main" id="{4D19C5A6-4D4B-4BE5-BBA0-A0F40F88D1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1287" y="3212"/>
              <a:ext cx="59" cy="5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58" name="Oval 18">
              <a:extLst>
                <a:ext uri="{FF2B5EF4-FFF2-40B4-BE49-F238E27FC236}">
                  <a16:creationId xmlns:a16="http://schemas.microsoft.com/office/drawing/2014/main" id="{23CE17EC-F756-41DB-8C0D-FF63B3E6776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891" y="3625"/>
              <a:ext cx="59" cy="5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59" name="Oval 19">
              <a:extLst>
                <a:ext uri="{FF2B5EF4-FFF2-40B4-BE49-F238E27FC236}">
                  <a16:creationId xmlns:a16="http://schemas.microsoft.com/office/drawing/2014/main" id="{D6DEFF94-00FF-44BE-BFCE-BCD39F616B1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899" y="3204"/>
              <a:ext cx="59" cy="5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60" name="Oval 20">
              <a:extLst>
                <a:ext uri="{FF2B5EF4-FFF2-40B4-BE49-F238E27FC236}">
                  <a16:creationId xmlns:a16="http://schemas.microsoft.com/office/drawing/2014/main" id="{B5424692-FD38-4130-8ACB-B4299C32C0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1286" y="3615"/>
              <a:ext cx="59" cy="5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2661" name="Group 21">
            <a:extLst>
              <a:ext uri="{FF2B5EF4-FFF2-40B4-BE49-F238E27FC236}">
                <a16:creationId xmlns:a16="http://schemas.microsoft.com/office/drawing/2014/main" id="{8F02FC51-464D-4DA2-A663-1A3023BC766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04025" y="2276475"/>
            <a:ext cx="1892300" cy="1797050"/>
            <a:chOff x="740" y="1892"/>
            <a:chExt cx="658" cy="625"/>
          </a:xfrm>
        </p:grpSpPr>
        <p:sp>
          <p:nvSpPr>
            <p:cNvPr id="112662" name="Oval 22">
              <a:extLst>
                <a:ext uri="{FF2B5EF4-FFF2-40B4-BE49-F238E27FC236}">
                  <a16:creationId xmlns:a16="http://schemas.microsoft.com/office/drawing/2014/main" id="{6191E919-439E-4F60-87FA-53BA1449EA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0" y="1892"/>
              <a:ext cx="658" cy="625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63" name="Oval 23">
              <a:extLst>
                <a:ext uri="{FF2B5EF4-FFF2-40B4-BE49-F238E27FC236}">
                  <a16:creationId xmlns:a16="http://schemas.microsoft.com/office/drawing/2014/main" id="{D60F8E3A-BE68-4DC8-A3D1-F8CB667C3F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948" y="2046"/>
              <a:ext cx="59" cy="5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64" name="Oval 24">
              <a:extLst>
                <a:ext uri="{FF2B5EF4-FFF2-40B4-BE49-F238E27FC236}">
                  <a16:creationId xmlns:a16="http://schemas.microsoft.com/office/drawing/2014/main" id="{92022589-17BA-46D4-9140-E0BD9981D2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1058" y="2170"/>
              <a:ext cx="59" cy="5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65" name="Oval 25">
              <a:extLst>
                <a:ext uri="{FF2B5EF4-FFF2-40B4-BE49-F238E27FC236}">
                  <a16:creationId xmlns:a16="http://schemas.microsoft.com/office/drawing/2014/main" id="{227F1EFA-22A9-40A9-AAB6-9D656CC975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1173" y="2087"/>
              <a:ext cx="59" cy="5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66" name="Oval 26">
              <a:extLst>
                <a:ext uri="{FF2B5EF4-FFF2-40B4-BE49-F238E27FC236}">
                  <a16:creationId xmlns:a16="http://schemas.microsoft.com/office/drawing/2014/main" id="{AF07C0A3-F7DF-42B3-9BEB-1E3C6FA05D3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1275" y="2211"/>
              <a:ext cx="59" cy="5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67" name="Oval 27">
              <a:extLst>
                <a:ext uri="{FF2B5EF4-FFF2-40B4-BE49-F238E27FC236}">
                  <a16:creationId xmlns:a16="http://schemas.microsoft.com/office/drawing/2014/main" id="{ED8291F7-1CE9-4C82-9FA7-507C26766D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1062" y="2335"/>
              <a:ext cx="59" cy="5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68" name="Oval 28">
              <a:extLst>
                <a:ext uri="{FF2B5EF4-FFF2-40B4-BE49-F238E27FC236}">
                  <a16:creationId xmlns:a16="http://schemas.microsoft.com/office/drawing/2014/main" id="{D440AF0B-4E8E-4F62-906F-DB2F547C61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1050" y="1987"/>
              <a:ext cx="59" cy="5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69" name="Oval 29">
              <a:extLst>
                <a:ext uri="{FF2B5EF4-FFF2-40B4-BE49-F238E27FC236}">
                  <a16:creationId xmlns:a16="http://schemas.microsoft.com/office/drawing/2014/main" id="{7E45E947-59D8-4B47-8FC5-806F13A0ED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1169" y="2294"/>
              <a:ext cx="59" cy="5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70" name="Oval 30">
              <a:extLst>
                <a:ext uri="{FF2B5EF4-FFF2-40B4-BE49-F238E27FC236}">
                  <a16:creationId xmlns:a16="http://schemas.microsoft.com/office/drawing/2014/main" id="{C719FA1C-3851-47E1-B737-4CCAD79770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849" y="2170"/>
              <a:ext cx="59" cy="5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71" name="Oval 31">
              <a:extLst>
                <a:ext uri="{FF2B5EF4-FFF2-40B4-BE49-F238E27FC236}">
                  <a16:creationId xmlns:a16="http://schemas.microsoft.com/office/drawing/2014/main" id="{979853A8-05CF-41AB-8617-85569E3A90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936" y="2269"/>
              <a:ext cx="59" cy="5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2672" name="Rectangle 32">
            <a:extLst>
              <a:ext uri="{FF2B5EF4-FFF2-40B4-BE49-F238E27FC236}">
                <a16:creationId xmlns:a16="http://schemas.microsoft.com/office/drawing/2014/main" id="{D84F7D7A-CDA3-4E71-BF09-F7D3106C2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1341438"/>
            <a:ext cx="5899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卢瑟福模型于汤姆孙模型的主要区别</a:t>
            </a:r>
          </a:p>
        </p:txBody>
      </p:sp>
      <p:sp>
        <p:nvSpPr>
          <p:cNvPr id="112673" name="AutoShape 33">
            <a:extLst>
              <a:ext uri="{FF2B5EF4-FFF2-40B4-BE49-F238E27FC236}">
                <a16:creationId xmlns:a16="http://schemas.microsoft.com/office/drawing/2014/main" id="{6677AFC6-3337-418F-B7A4-C30BCEE4E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2276475"/>
            <a:ext cx="2519363" cy="1800225"/>
          </a:xfrm>
          <a:prstGeom prst="wedgeRoundRectCallout">
            <a:avLst>
              <a:gd name="adj1" fmla="val -125741"/>
              <a:gd name="adj2" fmla="val -4583"/>
              <a:gd name="adj3" fmla="val 16667"/>
            </a:avLst>
          </a:prstGeom>
          <a:solidFill>
            <a:srgbClr val="CC99FF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G-M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实验表明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大于90°偏转几率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的实验值约为八千分之一！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2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6" grpId="0" build="p"/>
      <p:bldP spid="11267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7" name="Rectangle 5">
            <a:extLst>
              <a:ext uri="{FF2B5EF4-FFF2-40B4-BE49-F238E27FC236}">
                <a16:creationId xmlns:a16="http://schemas.microsoft.com/office/drawing/2014/main" id="{976F53F8-BB28-4098-A6D6-F0D700537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3" y="2476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5481" r:id="rId2" imgW="7487695" imgH="5013503"/>
        </mc:Choice>
        <mc:Fallback>
          <p:control r:id="rId2" imgW="7487695" imgH="5013503">
            <p:pic>
              <p:nvPicPr>
                <p:cNvPr id="105478" name="ShockwaveFlash1">
                  <a:extLst>
                    <a:ext uri="{FF2B5EF4-FFF2-40B4-BE49-F238E27FC236}">
                      <a16:creationId xmlns:a16="http://schemas.microsoft.com/office/drawing/2014/main" id="{321A64B8-EED1-4799-BC50-8841F598C3D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16013" y="1196975"/>
                  <a:ext cx="7488237" cy="5013325"/>
                </a:xfrm>
                <a:prstGeom prst="rect">
                  <a:avLst/>
                </a:prstGeom>
                <a:noFill/>
                <a:ln/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588" name="Picture 4" descr="TR模型V">
            <a:extLst>
              <a:ext uri="{FF2B5EF4-FFF2-40B4-BE49-F238E27FC236}">
                <a16:creationId xmlns:a16="http://schemas.microsoft.com/office/drawing/2014/main" id="{EC13BFD9-80E8-4868-B7B3-52C894C33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0" y="3762375"/>
            <a:ext cx="22098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589" name="Picture 5" descr="TR模型F">
            <a:extLst>
              <a:ext uri="{FF2B5EF4-FFF2-40B4-BE49-F238E27FC236}">
                <a16:creationId xmlns:a16="http://schemas.microsoft.com/office/drawing/2014/main" id="{2EDEDD33-051A-4A64-BC7E-517E8AFDE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3" y="1304925"/>
            <a:ext cx="2212975" cy="246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590" name="Text Box 6">
            <a:extLst>
              <a:ext uri="{FF2B5EF4-FFF2-40B4-BE49-F238E27FC236}">
                <a16:creationId xmlns:a16="http://schemas.microsoft.com/office/drawing/2014/main" id="{3952B3D1-1E4A-4B97-B0D1-89FA9D59D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278063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</a:t>
            </a:r>
            <a:r>
              <a:rPr kumimoji="0"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模型</a:t>
            </a:r>
          </a:p>
        </p:txBody>
      </p:sp>
      <p:sp>
        <p:nvSpPr>
          <p:cNvPr id="195592" name="Text Box 8">
            <a:extLst>
              <a:ext uri="{FF2B5EF4-FFF2-40B4-BE49-F238E27FC236}">
                <a16:creationId xmlns:a16="http://schemas.microsoft.com/office/drawing/2014/main" id="{3607A504-291E-47B7-BC50-FCFC0A694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4365625"/>
            <a:ext cx="1057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kumimoji="0"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模型</a:t>
            </a:r>
          </a:p>
        </p:txBody>
      </p:sp>
      <p:sp>
        <p:nvSpPr>
          <p:cNvPr id="195594" name="Text Box 10">
            <a:extLst>
              <a:ext uri="{FF2B5EF4-FFF2-40B4-BE49-F238E27FC236}">
                <a16:creationId xmlns:a16="http://schemas.microsoft.com/office/drawing/2014/main" id="{462E98AF-2093-47A1-8D47-B0A0DA9EB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573463"/>
            <a:ext cx="5180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易穿过原子，只能发生小角度散射。</a:t>
            </a:r>
          </a:p>
        </p:txBody>
      </p:sp>
      <p:sp>
        <p:nvSpPr>
          <p:cNvPr id="195595" name="Text Box 11">
            <a:extLst>
              <a:ext uri="{FF2B5EF4-FFF2-40B4-BE49-F238E27FC236}">
                <a16:creationId xmlns:a16="http://schemas.microsoft.com/office/drawing/2014/main" id="{0274A871-2B9F-495C-8B58-4DB99812E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229225"/>
            <a:ext cx="544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距核愈近力愈大，可能被大角度散射。</a:t>
            </a:r>
          </a:p>
        </p:txBody>
      </p:sp>
      <p:graphicFrame>
        <p:nvGraphicFramePr>
          <p:cNvPr id="195596" name="Object 12">
            <a:extLst>
              <a:ext uri="{FF2B5EF4-FFF2-40B4-BE49-F238E27FC236}">
                <a16:creationId xmlns:a16="http://schemas.microsoft.com/office/drawing/2014/main" id="{D8D23085-24D4-40FF-AF85-8AF8C26C04C2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1979613" y="4149725"/>
          <a:ext cx="165735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01" name="公式" r:id="rId5" imgW="825480" imgH="457200" progId="Equation.3">
                  <p:embed/>
                </p:oleObj>
              </mc:Choice>
              <mc:Fallback>
                <p:oleObj name="公式" r:id="rId5" imgW="82548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149725"/>
                        <a:ext cx="1657350" cy="917575"/>
                      </a:xfrm>
                      <a:prstGeom prst="rect">
                        <a:avLst/>
                      </a:prstGeom>
                      <a:solidFill>
                        <a:srgbClr val="33CC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8" name="Object 14">
            <a:extLst>
              <a:ext uri="{FF2B5EF4-FFF2-40B4-BE49-F238E27FC236}">
                <a16:creationId xmlns:a16="http://schemas.microsoft.com/office/drawing/2014/main" id="{88FD65B7-68A2-48A1-8926-AE2C35754475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979613" y="1557338"/>
          <a:ext cx="2879725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02" name="公式" r:id="rId7" imgW="1409400" imgH="952200" progId="Equation.3">
                  <p:embed/>
                </p:oleObj>
              </mc:Choice>
              <mc:Fallback>
                <p:oleObj name="公式" r:id="rId7" imgW="1409400" imgH="952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557338"/>
                        <a:ext cx="2879725" cy="1944687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5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0" grpId="0"/>
      <p:bldP spid="195592" grpId="0"/>
      <p:bldP spid="195594" grpId="0"/>
      <p:bldP spid="19559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36D2716F-236E-46A0-AF6F-EE4ADC7C7F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836613"/>
            <a:ext cx="7793037" cy="906462"/>
          </a:xfrm>
        </p:spPr>
        <p:txBody>
          <a:bodyPr/>
          <a:lstStyle/>
          <a:p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A、α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粒子的散射实验</a:t>
            </a:r>
            <a:r>
              <a:rPr lang="zh-CN" altLang="en-US"/>
              <a:t> </a:t>
            </a:r>
          </a:p>
        </p:txBody>
      </p:sp>
      <p:pic>
        <p:nvPicPr>
          <p:cNvPr id="117771" name="Picture 11" descr="R散射">
            <a:extLst>
              <a:ext uri="{FF2B5EF4-FFF2-40B4-BE49-F238E27FC236}">
                <a16:creationId xmlns:a16="http://schemas.microsoft.com/office/drawing/2014/main" id="{B49F7921-B8A4-4406-A9EB-C43CCBCC8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611688"/>
            <a:ext cx="5943600" cy="224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3" name="Picture 13">
            <a:extLst>
              <a:ext uri="{FF2B5EF4-FFF2-40B4-BE49-F238E27FC236}">
                <a16:creationId xmlns:a16="http://schemas.microsoft.com/office/drawing/2014/main" id="{F8795B42-5413-4DB7-A12E-3A1CC7B23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773238"/>
            <a:ext cx="5472113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1027">
            <a:extLst>
              <a:ext uri="{FF2B5EF4-FFF2-40B4-BE49-F238E27FC236}">
                <a16:creationId xmlns:a16="http://schemas.microsoft.com/office/drawing/2014/main" id="{C1BD645E-7074-433A-A88B-90B85DD6E7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2988" y="3500438"/>
            <a:ext cx="5540375" cy="2209800"/>
          </a:xfrm>
          <a:noFill/>
        </p:spPr>
        <p:txBody>
          <a:bodyPr wrap="none">
            <a:spAutoFit/>
          </a:bodyPr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sz="2400" b="1">
                <a:latin typeface="Arial Unicode MS" pitchFamily="34" charset="-122"/>
                <a:ea typeface="楷体_GB2312" pitchFamily="49" charset="-122"/>
              </a:rPr>
              <a:t>推导之前的</a:t>
            </a:r>
            <a:r>
              <a:rPr lang="zh-CN" altLang="en-US" sz="2400" b="1">
                <a:solidFill>
                  <a:schemeClr val="hlink"/>
                </a:solidFill>
                <a:latin typeface="Arial Unicode MS" pitchFamily="34" charset="-122"/>
                <a:ea typeface="楷体_GB2312" pitchFamily="49" charset="-122"/>
              </a:rPr>
              <a:t>假定</a:t>
            </a:r>
            <a:r>
              <a:rPr lang="zh-CN" altLang="en-US" sz="2400" b="1">
                <a:latin typeface="Arial Unicode MS" pitchFamily="34" charset="-122"/>
                <a:ea typeface="楷体_GB2312" pitchFamily="49" charset="-122"/>
              </a:rPr>
              <a:t>：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folHlink"/>
                </a:solidFill>
                <a:latin typeface="Arial Unicode MS" pitchFamily="34" charset="-122"/>
                <a:ea typeface="楷体_GB2312" pitchFamily="49" charset="-122"/>
              </a:rPr>
              <a:t>    （</a:t>
            </a:r>
            <a:r>
              <a:rPr lang="en-US" altLang="zh-CN" sz="2400" b="1">
                <a:solidFill>
                  <a:schemeClr val="folHlink"/>
                </a:solidFill>
                <a:latin typeface="Arial Unicode MS" pitchFamily="34" charset="-122"/>
                <a:ea typeface="楷体_GB2312" pitchFamily="49" charset="-122"/>
              </a:rPr>
              <a:t>i）</a:t>
            </a:r>
            <a:r>
              <a:rPr lang="zh-CN" altLang="en-US" sz="2400" b="1">
                <a:solidFill>
                  <a:schemeClr val="folHlink"/>
                </a:solidFill>
                <a:latin typeface="Arial Unicode MS" pitchFamily="34" charset="-122"/>
                <a:ea typeface="楷体_GB2312" pitchFamily="49" charset="-122"/>
              </a:rPr>
              <a:t>只发生单次散射；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folHlink"/>
                </a:solidFill>
                <a:latin typeface="Arial Unicode MS" pitchFamily="34" charset="-122"/>
                <a:ea typeface="楷体_GB2312" pitchFamily="49" charset="-122"/>
              </a:rPr>
              <a:t>    （</a:t>
            </a:r>
            <a:r>
              <a:rPr lang="en-US" altLang="zh-CN" sz="2400" b="1">
                <a:solidFill>
                  <a:schemeClr val="folHlink"/>
                </a:solidFill>
                <a:latin typeface="Arial Unicode MS" pitchFamily="34" charset="-122"/>
                <a:ea typeface="楷体_GB2312" pitchFamily="49" charset="-122"/>
              </a:rPr>
              <a:t>ii）</a:t>
            </a:r>
            <a:r>
              <a:rPr lang="zh-CN" altLang="en-US" sz="2400" b="1">
                <a:solidFill>
                  <a:schemeClr val="folHlink"/>
                </a:solidFill>
                <a:latin typeface="Arial Unicode MS" pitchFamily="34" charset="-122"/>
                <a:ea typeface="楷体_GB2312" pitchFamily="49" charset="-122"/>
              </a:rPr>
              <a:t>只有库仑相互作用；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folHlink"/>
                </a:solidFill>
                <a:latin typeface="Arial Unicode MS" pitchFamily="34" charset="-122"/>
                <a:ea typeface="楷体_GB2312" pitchFamily="49" charset="-122"/>
              </a:rPr>
              <a:t>    （</a:t>
            </a:r>
            <a:r>
              <a:rPr lang="en-US" altLang="zh-CN" sz="2400" b="1">
                <a:solidFill>
                  <a:schemeClr val="folHlink"/>
                </a:solidFill>
                <a:latin typeface="Arial Unicode MS" pitchFamily="34" charset="-122"/>
                <a:ea typeface="楷体_GB2312" pitchFamily="49" charset="-122"/>
              </a:rPr>
              <a:t>iii）</a:t>
            </a:r>
            <a:r>
              <a:rPr lang="zh-CN" altLang="en-US" sz="2400" b="1">
                <a:solidFill>
                  <a:schemeClr val="folHlink"/>
                </a:solidFill>
                <a:latin typeface="Arial Unicode MS" pitchFamily="34" charset="-122"/>
                <a:ea typeface="楷体_GB2312" pitchFamily="49" charset="-122"/>
              </a:rPr>
              <a:t>核外电子的作用可以忽略；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folHlink"/>
                </a:solidFill>
                <a:latin typeface="Arial Unicode MS" pitchFamily="34" charset="-122"/>
                <a:ea typeface="楷体_GB2312" pitchFamily="49" charset="-122"/>
              </a:rPr>
              <a:t>    （</a:t>
            </a:r>
            <a:r>
              <a:rPr lang="en-US" altLang="zh-CN" sz="2400" b="1">
                <a:solidFill>
                  <a:schemeClr val="folHlink"/>
                </a:solidFill>
                <a:latin typeface="Arial Unicode MS" pitchFamily="34" charset="-122"/>
                <a:ea typeface="楷体_GB2312" pitchFamily="49" charset="-122"/>
              </a:rPr>
              <a:t>iv）</a:t>
            </a:r>
            <a:r>
              <a:rPr lang="zh-CN" altLang="en-US" sz="2400" b="1">
                <a:solidFill>
                  <a:schemeClr val="folHlink"/>
                </a:solidFill>
                <a:latin typeface="Arial Unicode MS" pitchFamily="34" charset="-122"/>
                <a:ea typeface="楷体_GB2312" pitchFamily="49" charset="-122"/>
              </a:rPr>
              <a:t>靶核静止。</a:t>
            </a:r>
            <a:endParaRPr lang="zh-CN" altLang="en-US" sz="2400" b="1"/>
          </a:p>
        </p:txBody>
      </p:sp>
      <p:sp>
        <p:nvSpPr>
          <p:cNvPr id="145412" name="Rectangle 1028">
            <a:extLst>
              <a:ext uri="{FF2B5EF4-FFF2-40B4-BE49-F238E27FC236}">
                <a16:creationId xmlns:a16="http://schemas.microsoft.com/office/drawing/2014/main" id="{83FD93B4-D52C-4E68-9CE2-D4D11E474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B、</a:t>
            </a:r>
            <a:r>
              <a:rPr lang="zh-CN" altLang="en-US" sz="3200" b="1">
                <a:latin typeface="Times New Roman" panose="02020603050405020304" pitchFamily="18" charset="0"/>
                <a:ea typeface="楷体_GB2312" pitchFamily="49" charset="-122"/>
              </a:rPr>
              <a:t>库仑散射公式</a:t>
            </a:r>
            <a:r>
              <a:rPr lang="zh-CN" altLang="en-US"/>
              <a:t> </a:t>
            </a:r>
          </a:p>
        </p:txBody>
      </p:sp>
      <p:graphicFrame>
        <p:nvGraphicFramePr>
          <p:cNvPr id="145413" name="Object 1029">
            <a:extLst>
              <a:ext uri="{FF2B5EF4-FFF2-40B4-BE49-F238E27FC236}">
                <a16:creationId xmlns:a16="http://schemas.microsoft.com/office/drawing/2014/main" id="{EF743C7A-AC14-45B0-B63B-B6F4E4976E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6200" y="1989138"/>
          <a:ext cx="2333625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0" name="公式" r:id="rId3" imgW="1054080" imgH="583920" progId="Equation.3">
                  <p:embed/>
                </p:oleObj>
              </mc:Choice>
              <mc:Fallback>
                <p:oleObj name="公式" r:id="rId3" imgW="1054080" imgH="58392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1989138"/>
                        <a:ext cx="2333625" cy="1125537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4" name="Object 1030">
            <a:extLst>
              <a:ext uri="{FF2B5EF4-FFF2-40B4-BE49-F238E27FC236}">
                <a16:creationId xmlns:a16="http://schemas.microsoft.com/office/drawing/2014/main" id="{9B7CB1C3-53DD-4FF7-B573-1CC7C951E0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1844675"/>
          <a:ext cx="2219325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1" r:id="rId5" imgW="1079500" imgH="685800" progId="Equation.3">
                  <p:embed/>
                </p:oleObj>
              </mc:Choice>
              <mc:Fallback>
                <p:oleObj r:id="rId5" imgW="1079500" imgH="6858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1844675"/>
                        <a:ext cx="2219325" cy="1397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5" name="Object 1031">
            <a:extLst>
              <a:ext uri="{FF2B5EF4-FFF2-40B4-BE49-F238E27FC236}">
                <a16:creationId xmlns:a16="http://schemas.microsoft.com/office/drawing/2014/main" id="{53284B92-8B30-4A9F-A589-C704DAEBA2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6688" y="2133600"/>
          <a:ext cx="180975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2" r:id="rId7" imgW="952087" imgH="393529" progId="Equation.3">
                  <p:embed/>
                </p:oleObj>
              </mc:Choice>
              <mc:Fallback>
                <p:oleObj r:id="rId7" imgW="952087" imgH="393529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2133600"/>
                        <a:ext cx="1809750" cy="7572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6" name="Object 1032">
            <a:extLst>
              <a:ext uri="{FF2B5EF4-FFF2-40B4-BE49-F238E27FC236}">
                <a16:creationId xmlns:a16="http://schemas.microsoft.com/office/drawing/2014/main" id="{A7A3F6A6-A7EE-4096-B136-4D42B1CAE8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5661025"/>
          <a:ext cx="4319587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3" name="公式" r:id="rId9" imgW="2082600" imgH="520560" progId="Equation.3">
                  <p:embed/>
                </p:oleObj>
              </mc:Choice>
              <mc:Fallback>
                <p:oleObj name="公式" r:id="rId9" imgW="2082600" imgH="52056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661025"/>
                        <a:ext cx="4319587" cy="928688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9" name="AutoShape 1035">
            <a:extLst>
              <a:ext uri="{FF2B5EF4-FFF2-40B4-BE49-F238E27FC236}">
                <a16:creationId xmlns:a16="http://schemas.microsoft.com/office/drawing/2014/main" id="{AF432D2E-013A-432F-97D8-8F1FA19E4C8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420269" y="5517356"/>
            <a:ext cx="647700" cy="1081088"/>
          </a:xfrm>
          <a:custGeom>
            <a:avLst/>
            <a:gdLst>
              <a:gd name="G0" fmla="+- 9257 0 0"/>
              <a:gd name="G1" fmla="+- 17205 0 0"/>
              <a:gd name="G2" fmla="+- 3910 0 0"/>
              <a:gd name="G3" fmla="*/ 9257 1 2"/>
              <a:gd name="G4" fmla="+- G3 10800 0"/>
              <a:gd name="G5" fmla="+- 21600 9257 17205"/>
              <a:gd name="G6" fmla="+- 17205 3910 0"/>
              <a:gd name="G7" fmla="*/ G6 1 2"/>
              <a:gd name="G8" fmla="*/ 17205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7205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3910 h 21600"/>
              <a:gd name="T4" fmla="*/ 0 w 21600"/>
              <a:gd name="T5" fmla="*/ 19370 h 21600"/>
              <a:gd name="T6" fmla="*/ 8603 w 21600"/>
              <a:gd name="T7" fmla="*/ 21600 h 21600"/>
              <a:gd name="T8" fmla="*/ 17205 w 21600"/>
              <a:gd name="T9" fmla="*/ 13255 h 21600"/>
              <a:gd name="T10" fmla="*/ 21600 w 21600"/>
              <a:gd name="T11" fmla="*/ 391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3910"/>
                </a:lnTo>
                <a:lnTo>
                  <a:pt x="13652" y="3910"/>
                </a:lnTo>
                <a:lnTo>
                  <a:pt x="13652" y="17139"/>
                </a:lnTo>
                <a:lnTo>
                  <a:pt x="0" y="17139"/>
                </a:lnTo>
                <a:lnTo>
                  <a:pt x="0" y="21600"/>
                </a:lnTo>
                <a:lnTo>
                  <a:pt x="17205" y="21600"/>
                </a:lnTo>
                <a:lnTo>
                  <a:pt x="17205" y="3910"/>
                </a:lnTo>
                <a:lnTo>
                  <a:pt x="21600" y="391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3B5F5FA9-763F-4B63-897E-CD2C4C0EBB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765175"/>
            <a:ext cx="7793037" cy="982663"/>
          </a:xfrm>
        </p:spPr>
        <p:txBody>
          <a:bodyPr/>
          <a:lstStyle/>
          <a:p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C、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卢瑟福散射公式的推导</a:t>
            </a:r>
            <a:r>
              <a:rPr lang="zh-CN" altLang="en-US"/>
              <a:t> </a:t>
            </a:r>
          </a:p>
        </p:txBody>
      </p:sp>
      <p:sp>
        <p:nvSpPr>
          <p:cNvPr id="149509" name="Rectangle 5">
            <a:extLst>
              <a:ext uri="{FF2B5EF4-FFF2-40B4-BE49-F238E27FC236}">
                <a16:creationId xmlns:a16="http://schemas.microsoft.com/office/drawing/2014/main" id="{CABA969F-4F8F-4343-9E86-B307F749A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5175" y="2652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49512" name="Group 8">
            <a:extLst>
              <a:ext uri="{FF2B5EF4-FFF2-40B4-BE49-F238E27FC236}">
                <a16:creationId xmlns:a16="http://schemas.microsoft.com/office/drawing/2014/main" id="{15BAEB61-68F9-45F4-ADA7-36D68992CC0E}"/>
              </a:ext>
            </a:extLst>
          </p:cNvPr>
          <p:cNvGrpSpPr>
            <a:grpSpLocks/>
          </p:cNvGrpSpPr>
          <p:nvPr/>
        </p:nvGrpSpPr>
        <p:grpSpPr bwMode="auto">
          <a:xfrm>
            <a:off x="3767138" y="3354388"/>
            <a:ext cx="1590675" cy="1993900"/>
            <a:chOff x="2218" y="1206"/>
            <a:chExt cx="1002" cy="1256"/>
          </a:xfrm>
        </p:grpSpPr>
        <p:sp>
          <p:nvSpPr>
            <p:cNvPr id="149513" name="Line 9">
              <a:extLst>
                <a:ext uri="{FF2B5EF4-FFF2-40B4-BE49-F238E27FC236}">
                  <a16:creationId xmlns:a16="http://schemas.microsoft.com/office/drawing/2014/main" id="{92388082-20DF-43D6-9CAD-019B27CD3D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8" y="1206"/>
              <a:ext cx="1002" cy="1256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14" name="Arc 10">
              <a:extLst>
                <a:ext uri="{FF2B5EF4-FFF2-40B4-BE49-F238E27FC236}">
                  <a16:creationId xmlns:a16="http://schemas.microsoft.com/office/drawing/2014/main" id="{78FFABEB-EF65-4A9F-B332-6028C3C79E4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20" y="1978"/>
              <a:ext cx="613" cy="477"/>
            </a:xfrm>
            <a:custGeom>
              <a:avLst/>
              <a:gdLst>
                <a:gd name="G0" fmla="+- 0 0 0"/>
                <a:gd name="G1" fmla="+- 16800 0 0"/>
                <a:gd name="G2" fmla="+- 21600 0 0"/>
                <a:gd name="T0" fmla="*/ 13576 w 21600"/>
                <a:gd name="T1" fmla="*/ 0 h 16800"/>
                <a:gd name="T2" fmla="*/ 21600 w 21600"/>
                <a:gd name="T3" fmla="*/ 16800 h 16800"/>
                <a:gd name="T4" fmla="*/ 0 w 21600"/>
                <a:gd name="T5" fmla="*/ 16800 h 16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6800" fill="none" extrusionOk="0">
                  <a:moveTo>
                    <a:pt x="13576" y="-1"/>
                  </a:moveTo>
                  <a:cubicBezTo>
                    <a:pt x="18650" y="4100"/>
                    <a:pt x="21600" y="10275"/>
                    <a:pt x="21600" y="16800"/>
                  </a:cubicBezTo>
                </a:path>
                <a:path w="21600" h="16800" stroke="0" extrusionOk="0">
                  <a:moveTo>
                    <a:pt x="13576" y="-1"/>
                  </a:moveTo>
                  <a:cubicBezTo>
                    <a:pt x="18650" y="4100"/>
                    <a:pt x="21600" y="10275"/>
                    <a:pt x="21600" y="16800"/>
                  </a:cubicBezTo>
                  <a:lnTo>
                    <a:pt x="0" y="168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9515" name="Object 11">
              <a:extLst>
                <a:ext uri="{FF2B5EF4-FFF2-40B4-BE49-F238E27FC236}">
                  <a16:creationId xmlns:a16="http://schemas.microsoft.com/office/drawing/2014/main" id="{885A391E-0FB1-45BC-A4C8-0CC3FD435A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41" y="2075"/>
            <a:ext cx="11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573" name="Equation" r:id="rId3" imgW="177480" imgH="241200" progId="Equation.DSMT4">
                    <p:embed/>
                  </p:oleObj>
                </mc:Choice>
                <mc:Fallback>
                  <p:oleObj name="Equation" r:id="rId3" imgW="177480" imgH="2412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1" y="2075"/>
                          <a:ext cx="11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9516" name="Freeform 12">
            <a:extLst>
              <a:ext uri="{FF2B5EF4-FFF2-40B4-BE49-F238E27FC236}">
                <a16:creationId xmlns:a16="http://schemas.microsoft.com/office/drawing/2014/main" id="{08D1A648-8388-437B-9C34-AA630554745C}"/>
              </a:ext>
            </a:extLst>
          </p:cNvPr>
          <p:cNvSpPr>
            <a:spLocks/>
          </p:cNvSpPr>
          <p:nvPr/>
        </p:nvSpPr>
        <p:spPr bwMode="auto">
          <a:xfrm>
            <a:off x="1384300" y="3268663"/>
            <a:ext cx="3735388" cy="1841500"/>
          </a:xfrm>
          <a:custGeom>
            <a:avLst/>
            <a:gdLst>
              <a:gd name="T0" fmla="*/ 0 w 2280"/>
              <a:gd name="T1" fmla="*/ 1053 h 1053"/>
              <a:gd name="T2" fmla="*/ 1301 w 2280"/>
              <a:gd name="T3" fmla="*/ 856 h 1053"/>
              <a:gd name="T4" fmla="*/ 2280 w 2280"/>
              <a:gd name="T5" fmla="*/ 0 h 1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80" h="1053">
                <a:moveTo>
                  <a:pt x="0" y="1053"/>
                </a:moveTo>
                <a:cubicBezTo>
                  <a:pt x="460" y="1042"/>
                  <a:pt x="921" y="1031"/>
                  <a:pt x="1301" y="856"/>
                </a:cubicBezTo>
                <a:cubicBezTo>
                  <a:pt x="1681" y="681"/>
                  <a:pt x="1980" y="340"/>
                  <a:pt x="2280" y="0"/>
                </a:cubicBezTo>
              </a:path>
            </a:pathLst>
          </a:custGeom>
          <a:noFill/>
          <a:ln w="28575" cmpd="sng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17" name="Freeform 13">
            <a:extLst>
              <a:ext uri="{FF2B5EF4-FFF2-40B4-BE49-F238E27FC236}">
                <a16:creationId xmlns:a16="http://schemas.microsoft.com/office/drawing/2014/main" id="{836AC60C-EF43-4A9C-89C5-DC767368FD24}"/>
              </a:ext>
            </a:extLst>
          </p:cNvPr>
          <p:cNvSpPr>
            <a:spLocks/>
          </p:cNvSpPr>
          <p:nvPr/>
        </p:nvSpPr>
        <p:spPr bwMode="auto">
          <a:xfrm>
            <a:off x="1379538" y="3568700"/>
            <a:ext cx="3867150" cy="1460500"/>
          </a:xfrm>
          <a:custGeom>
            <a:avLst/>
            <a:gdLst>
              <a:gd name="T0" fmla="*/ 0 w 2280"/>
              <a:gd name="T1" fmla="*/ 1053 h 1053"/>
              <a:gd name="T2" fmla="*/ 1301 w 2280"/>
              <a:gd name="T3" fmla="*/ 856 h 1053"/>
              <a:gd name="T4" fmla="*/ 2280 w 2280"/>
              <a:gd name="T5" fmla="*/ 0 h 1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80" h="1053">
                <a:moveTo>
                  <a:pt x="0" y="1053"/>
                </a:moveTo>
                <a:cubicBezTo>
                  <a:pt x="460" y="1042"/>
                  <a:pt x="921" y="1031"/>
                  <a:pt x="1301" y="856"/>
                </a:cubicBezTo>
                <a:cubicBezTo>
                  <a:pt x="1681" y="681"/>
                  <a:pt x="1980" y="340"/>
                  <a:pt x="2280" y="0"/>
                </a:cubicBezTo>
              </a:path>
            </a:pathLst>
          </a:custGeom>
          <a:noFill/>
          <a:ln w="28575" cmpd="sng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9518" name="Group 14">
            <a:extLst>
              <a:ext uri="{FF2B5EF4-FFF2-40B4-BE49-F238E27FC236}">
                <a16:creationId xmlns:a16="http://schemas.microsoft.com/office/drawing/2014/main" id="{29F0BD78-DA37-49BC-AFE8-A913401A7C9E}"/>
              </a:ext>
            </a:extLst>
          </p:cNvPr>
          <p:cNvGrpSpPr>
            <a:grpSpLocks/>
          </p:cNvGrpSpPr>
          <p:nvPr/>
        </p:nvGrpSpPr>
        <p:grpSpPr bwMode="auto">
          <a:xfrm>
            <a:off x="3084513" y="4652963"/>
            <a:ext cx="1390650" cy="1390650"/>
            <a:chOff x="1788" y="2024"/>
            <a:chExt cx="876" cy="876"/>
          </a:xfrm>
        </p:grpSpPr>
        <p:sp>
          <p:nvSpPr>
            <p:cNvPr id="149519" name="Oval 15">
              <a:extLst>
                <a:ext uri="{FF2B5EF4-FFF2-40B4-BE49-F238E27FC236}">
                  <a16:creationId xmlns:a16="http://schemas.microsoft.com/office/drawing/2014/main" id="{CD91C57C-4C75-452C-8AF6-1A19609DCD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88" y="2024"/>
              <a:ext cx="876" cy="8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520" name="Arc 16">
              <a:extLst>
                <a:ext uri="{FF2B5EF4-FFF2-40B4-BE49-F238E27FC236}">
                  <a16:creationId xmlns:a16="http://schemas.microsoft.com/office/drawing/2014/main" id="{9B10ACDB-3AD3-44F1-98C5-0F4D133A78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66" y="2182"/>
              <a:ext cx="93" cy="560"/>
            </a:xfrm>
            <a:custGeom>
              <a:avLst/>
              <a:gdLst>
                <a:gd name="G0" fmla="+- 600 0 0"/>
                <a:gd name="G1" fmla="+- 21600 0 0"/>
                <a:gd name="G2" fmla="+- 21600 0 0"/>
                <a:gd name="T0" fmla="*/ 59 w 22200"/>
                <a:gd name="T1" fmla="*/ 7 h 43200"/>
                <a:gd name="T2" fmla="*/ 0 w 22200"/>
                <a:gd name="T3" fmla="*/ 43192 h 43200"/>
                <a:gd name="T4" fmla="*/ 600 w 22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200" h="43200" fill="none" extrusionOk="0">
                  <a:moveTo>
                    <a:pt x="58" y="6"/>
                  </a:moveTo>
                  <a:cubicBezTo>
                    <a:pt x="239" y="2"/>
                    <a:pt x="419" y="0"/>
                    <a:pt x="600" y="0"/>
                  </a:cubicBezTo>
                  <a:cubicBezTo>
                    <a:pt x="12529" y="0"/>
                    <a:pt x="22200" y="9670"/>
                    <a:pt x="22200" y="21600"/>
                  </a:cubicBezTo>
                  <a:cubicBezTo>
                    <a:pt x="22200" y="33529"/>
                    <a:pt x="12529" y="43200"/>
                    <a:pt x="600" y="43200"/>
                  </a:cubicBezTo>
                  <a:cubicBezTo>
                    <a:pt x="399" y="43199"/>
                    <a:pt x="199" y="43197"/>
                    <a:pt x="0" y="43191"/>
                  </a:cubicBezTo>
                </a:path>
                <a:path w="22200" h="43200" stroke="0" extrusionOk="0">
                  <a:moveTo>
                    <a:pt x="58" y="6"/>
                  </a:moveTo>
                  <a:cubicBezTo>
                    <a:pt x="239" y="2"/>
                    <a:pt x="419" y="0"/>
                    <a:pt x="600" y="0"/>
                  </a:cubicBezTo>
                  <a:cubicBezTo>
                    <a:pt x="12529" y="0"/>
                    <a:pt x="22200" y="9670"/>
                    <a:pt x="22200" y="21600"/>
                  </a:cubicBezTo>
                  <a:cubicBezTo>
                    <a:pt x="22200" y="33529"/>
                    <a:pt x="12529" y="43200"/>
                    <a:pt x="600" y="43200"/>
                  </a:cubicBezTo>
                  <a:cubicBezTo>
                    <a:pt x="399" y="43199"/>
                    <a:pt x="199" y="43197"/>
                    <a:pt x="0" y="43191"/>
                  </a:cubicBezTo>
                  <a:lnTo>
                    <a:pt x="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521" name="Arc 17">
              <a:extLst>
                <a:ext uri="{FF2B5EF4-FFF2-40B4-BE49-F238E27FC236}">
                  <a16:creationId xmlns:a16="http://schemas.microsoft.com/office/drawing/2014/main" id="{BA22FC8B-2E17-4667-9FF0-A43753205C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94" y="2129"/>
              <a:ext cx="90" cy="665"/>
            </a:xfrm>
            <a:custGeom>
              <a:avLst/>
              <a:gdLst>
                <a:gd name="G0" fmla="+- 1190 0 0"/>
                <a:gd name="G1" fmla="+- 21600 0 0"/>
                <a:gd name="G2" fmla="+- 21600 0 0"/>
                <a:gd name="T0" fmla="*/ 0 w 22790"/>
                <a:gd name="T1" fmla="*/ 33 h 43200"/>
                <a:gd name="T2" fmla="*/ 73 w 22790"/>
                <a:gd name="T3" fmla="*/ 43171 h 43200"/>
                <a:gd name="T4" fmla="*/ 1190 w 2279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90" h="43200" fill="none" extrusionOk="0">
                  <a:moveTo>
                    <a:pt x="-1" y="32"/>
                  </a:moveTo>
                  <a:cubicBezTo>
                    <a:pt x="396" y="10"/>
                    <a:pt x="793" y="0"/>
                    <a:pt x="1190" y="0"/>
                  </a:cubicBezTo>
                  <a:cubicBezTo>
                    <a:pt x="13119" y="0"/>
                    <a:pt x="22790" y="9670"/>
                    <a:pt x="22790" y="21600"/>
                  </a:cubicBezTo>
                  <a:cubicBezTo>
                    <a:pt x="22790" y="33529"/>
                    <a:pt x="13119" y="43200"/>
                    <a:pt x="1190" y="43200"/>
                  </a:cubicBezTo>
                  <a:cubicBezTo>
                    <a:pt x="817" y="43199"/>
                    <a:pt x="445" y="43190"/>
                    <a:pt x="72" y="43171"/>
                  </a:cubicBezTo>
                </a:path>
                <a:path w="22790" h="43200" stroke="0" extrusionOk="0">
                  <a:moveTo>
                    <a:pt x="-1" y="32"/>
                  </a:moveTo>
                  <a:cubicBezTo>
                    <a:pt x="396" y="10"/>
                    <a:pt x="793" y="0"/>
                    <a:pt x="1190" y="0"/>
                  </a:cubicBezTo>
                  <a:cubicBezTo>
                    <a:pt x="13119" y="0"/>
                    <a:pt x="22790" y="9670"/>
                    <a:pt x="22790" y="21600"/>
                  </a:cubicBezTo>
                  <a:cubicBezTo>
                    <a:pt x="22790" y="33529"/>
                    <a:pt x="13119" y="43200"/>
                    <a:pt x="1190" y="43200"/>
                  </a:cubicBezTo>
                  <a:cubicBezTo>
                    <a:pt x="817" y="43199"/>
                    <a:pt x="445" y="43190"/>
                    <a:pt x="72" y="43171"/>
                  </a:cubicBezTo>
                  <a:lnTo>
                    <a:pt x="119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522" name="Arc 18">
              <a:extLst>
                <a:ext uri="{FF2B5EF4-FFF2-40B4-BE49-F238E27FC236}">
                  <a16:creationId xmlns:a16="http://schemas.microsoft.com/office/drawing/2014/main" id="{65A41877-3AA2-4BFA-BAED-D0DE1E7E3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" y="2182"/>
              <a:ext cx="93" cy="560"/>
            </a:xfrm>
            <a:custGeom>
              <a:avLst/>
              <a:gdLst>
                <a:gd name="G0" fmla="+- 600 0 0"/>
                <a:gd name="G1" fmla="+- 21600 0 0"/>
                <a:gd name="G2" fmla="+- 21600 0 0"/>
                <a:gd name="T0" fmla="*/ 59 w 22200"/>
                <a:gd name="T1" fmla="*/ 7 h 43200"/>
                <a:gd name="T2" fmla="*/ 0 w 22200"/>
                <a:gd name="T3" fmla="*/ 43192 h 43200"/>
                <a:gd name="T4" fmla="*/ 600 w 22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200" h="43200" fill="none" extrusionOk="0">
                  <a:moveTo>
                    <a:pt x="58" y="6"/>
                  </a:moveTo>
                  <a:cubicBezTo>
                    <a:pt x="239" y="2"/>
                    <a:pt x="419" y="0"/>
                    <a:pt x="600" y="0"/>
                  </a:cubicBezTo>
                  <a:cubicBezTo>
                    <a:pt x="12529" y="0"/>
                    <a:pt x="22200" y="9670"/>
                    <a:pt x="22200" y="21600"/>
                  </a:cubicBezTo>
                  <a:cubicBezTo>
                    <a:pt x="22200" y="33529"/>
                    <a:pt x="12529" y="43200"/>
                    <a:pt x="600" y="43200"/>
                  </a:cubicBezTo>
                  <a:cubicBezTo>
                    <a:pt x="399" y="43199"/>
                    <a:pt x="199" y="43197"/>
                    <a:pt x="0" y="43191"/>
                  </a:cubicBezTo>
                </a:path>
                <a:path w="22200" h="43200" stroke="0" extrusionOk="0">
                  <a:moveTo>
                    <a:pt x="58" y="6"/>
                  </a:moveTo>
                  <a:cubicBezTo>
                    <a:pt x="239" y="2"/>
                    <a:pt x="419" y="0"/>
                    <a:pt x="600" y="0"/>
                  </a:cubicBezTo>
                  <a:cubicBezTo>
                    <a:pt x="12529" y="0"/>
                    <a:pt x="22200" y="9670"/>
                    <a:pt x="22200" y="21600"/>
                  </a:cubicBezTo>
                  <a:cubicBezTo>
                    <a:pt x="22200" y="33529"/>
                    <a:pt x="12529" y="43200"/>
                    <a:pt x="600" y="43200"/>
                  </a:cubicBezTo>
                  <a:cubicBezTo>
                    <a:pt x="399" y="43199"/>
                    <a:pt x="199" y="43197"/>
                    <a:pt x="0" y="43191"/>
                  </a:cubicBezTo>
                  <a:lnTo>
                    <a:pt x="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523" name="Arc 19">
              <a:extLst>
                <a:ext uri="{FF2B5EF4-FFF2-40B4-BE49-F238E27FC236}">
                  <a16:creationId xmlns:a16="http://schemas.microsoft.com/office/drawing/2014/main" id="{D42EDFDD-BD79-4CF4-9A5A-E27391C87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2129"/>
              <a:ext cx="90" cy="665"/>
            </a:xfrm>
            <a:custGeom>
              <a:avLst/>
              <a:gdLst>
                <a:gd name="G0" fmla="+- 1190 0 0"/>
                <a:gd name="G1" fmla="+- 21600 0 0"/>
                <a:gd name="G2" fmla="+- 21600 0 0"/>
                <a:gd name="T0" fmla="*/ 0 w 22790"/>
                <a:gd name="T1" fmla="*/ 33 h 43200"/>
                <a:gd name="T2" fmla="*/ 73 w 22790"/>
                <a:gd name="T3" fmla="*/ 43171 h 43200"/>
                <a:gd name="T4" fmla="*/ 1190 w 2279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90" h="43200" fill="none" extrusionOk="0">
                  <a:moveTo>
                    <a:pt x="-1" y="32"/>
                  </a:moveTo>
                  <a:cubicBezTo>
                    <a:pt x="396" y="10"/>
                    <a:pt x="793" y="0"/>
                    <a:pt x="1190" y="0"/>
                  </a:cubicBezTo>
                  <a:cubicBezTo>
                    <a:pt x="13119" y="0"/>
                    <a:pt x="22790" y="9670"/>
                    <a:pt x="22790" y="21600"/>
                  </a:cubicBezTo>
                  <a:cubicBezTo>
                    <a:pt x="22790" y="33529"/>
                    <a:pt x="13119" y="43200"/>
                    <a:pt x="1190" y="43200"/>
                  </a:cubicBezTo>
                  <a:cubicBezTo>
                    <a:pt x="817" y="43199"/>
                    <a:pt x="445" y="43190"/>
                    <a:pt x="72" y="43171"/>
                  </a:cubicBezTo>
                </a:path>
                <a:path w="22790" h="43200" stroke="0" extrusionOk="0">
                  <a:moveTo>
                    <a:pt x="-1" y="32"/>
                  </a:moveTo>
                  <a:cubicBezTo>
                    <a:pt x="396" y="10"/>
                    <a:pt x="793" y="0"/>
                    <a:pt x="1190" y="0"/>
                  </a:cubicBezTo>
                  <a:cubicBezTo>
                    <a:pt x="13119" y="0"/>
                    <a:pt x="22790" y="9670"/>
                    <a:pt x="22790" y="21600"/>
                  </a:cubicBezTo>
                  <a:cubicBezTo>
                    <a:pt x="22790" y="33529"/>
                    <a:pt x="13119" y="43200"/>
                    <a:pt x="1190" y="43200"/>
                  </a:cubicBezTo>
                  <a:cubicBezTo>
                    <a:pt x="817" y="43199"/>
                    <a:pt x="445" y="43190"/>
                    <a:pt x="72" y="43171"/>
                  </a:cubicBezTo>
                  <a:lnTo>
                    <a:pt x="119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9524" name="Group 20">
            <a:extLst>
              <a:ext uri="{FF2B5EF4-FFF2-40B4-BE49-F238E27FC236}">
                <a16:creationId xmlns:a16="http://schemas.microsoft.com/office/drawing/2014/main" id="{CAD4CEBF-9355-429C-9710-95D93C77BA4D}"/>
              </a:ext>
            </a:extLst>
          </p:cNvPr>
          <p:cNvGrpSpPr>
            <a:grpSpLocks/>
          </p:cNvGrpSpPr>
          <p:nvPr/>
        </p:nvGrpSpPr>
        <p:grpSpPr bwMode="auto">
          <a:xfrm>
            <a:off x="3765550" y="3605213"/>
            <a:ext cx="1963738" cy="1743075"/>
            <a:chOff x="2217" y="1364"/>
            <a:chExt cx="1237" cy="1098"/>
          </a:xfrm>
        </p:grpSpPr>
        <p:sp>
          <p:nvSpPr>
            <p:cNvPr id="149525" name="Arc 21">
              <a:extLst>
                <a:ext uri="{FF2B5EF4-FFF2-40B4-BE49-F238E27FC236}">
                  <a16:creationId xmlns:a16="http://schemas.microsoft.com/office/drawing/2014/main" id="{1792B78F-6C5C-40C0-AB6B-B71C3547DB1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17" y="1826"/>
              <a:ext cx="606" cy="636"/>
            </a:xfrm>
            <a:custGeom>
              <a:avLst/>
              <a:gdLst>
                <a:gd name="G0" fmla="+- 0 0 0"/>
                <a:gd name="G1" fmla="+- 16941 0 0"/>
                <a:gd name="G2" fmla="+- 21600 0 0"/>
                <a:gd name="T0" fmla="*/ 13400 w 16182"/>
                <a:gd name="T1" fmla="*/ 0 h 16941"/>
                <a:gd name="T2" fmla="*/ 16182 w 16182"/>
                <a:gd name="T3" fmla="*/ 2634 h 16941"/>
                <a:gd name="T4" fmla="*/ 0 w 16182"/>
                <a:gd name="T5" fmla="*/ 16941 h 16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182" h="16941" fill="none" extrusionOk="0">
                  <a:moveTo>
                    <a:pt x="13400" y="-1"/>
                  </a:moveTo>
                  <a:cubicBezTo>
                    <a:pt x="14403" y="793"/>
                    <a:pt x="15334" y="1675"/>
                    <a:pt x="16182" y="2633"/>
                  </a:cubicBezTo>
                </a:path>
                <a:path w="16182" h="16941" stroke="0" extrusionOk="0">
                  <a:moveTo>
                    <a:pt x="13400" y="-1"/>
                  </a:moveTo>
                  <a:cubicBezTo>
                    <a:pt x="14403" y="793"/>
                    <a:pt x="15334" y="1675"/>
                    <a:pt x="16182" y="2633"/>
                  </a:cubicBezTo>
                  <a:lnTo>
                    <a:pt x="0" y="16941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526" name="Line 22">
              <a:extLst>
                <a:ext uri="{FF2B5EF4-FFF2-40B4-BE49-F238E27FC236}">
                  <a16:creationId xmlns:a16="http://schemas.microsoft.com/office/drawing/2014/main" id="{F5BFE313-29CA-4D9F-9DF1-BF30A50ECF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8" y="1364"/>
              <a:ext cx="1236" cy="109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9527" name="Object 23">
              <a:extLst>
                <a:ext uri="{FF2B5EF4-FFF2-40B4-BE49-F238E27FC236}">
                  <a16:creationId xmlns:a16="http://schemas.microsoft.com/office/drawing/2014/main" id="{7B84969A-5BFE-4F1A-B40D-3B5BA76CDC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18" y="1638"/>
            <a:ext cx="20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574" name="Equation" r:id="rId5" imgW="330120" imgH="253800" progId="Equation.DSMT4">
                    <p:embed/>
                  </p:oleObj>
                </mc:Choice>
                <mc:Fallback>
                  <p:oleObj name="Equation" r:id="rId5" imgW="330120" imgH="2538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8" y="1638"/>
                          <a:ext cx="208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9528" name="Group 24">
            <a:extLst>
              <a:ext uri="{FF2B5EF4-FFF2-40B4-BE49-F238E27FC236}">
                <a16:creationId xmlns:a16="http://schemas.microsoft.com/office/drawing/2014/main" id="{65FE7265-332D-4829-8237-F33C06769E28}"/>
              </a:ext>
            </a:extLst>
          </p:cNvPr>
          <p:cNvGrpSpPr>
            <a:grpSpLocks/>
          </p:cNvGrpSpPr>
          <p:nvPr/>
        </p:nvGrpSpPr>
        <p:grpSpPr bwMode="auto">
          <a:xfrm>
            <a:off x="882650" y="4502150"/>
            <a:ext cx="517525" cy="820738"/>
            <a:chOff x="401" y="1929"/>
            <a:chExt cx="326" cy="517"/>
          </a:xfrm>
        </p:grpSpPr>
        <p:sp>
          <p:nvSpPr>
            <p:cNvPr id="149529" name="Line 25">
              <a:extLst>
                <a:ext uri="{FF2B5EF4-FFF2-40B4-BE49-F238E27FC236}">
                  <a16:creationId xmlns:a16="http://schemas.microsoft.com/office/drawing/2014/main" id="{ACC11FDE-263C-4127-8743-8881F8B2CF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" y="2117"/>
              <a:ext cx="0" cy="1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30" name="Line 26">
              <a:extLst>
                <a:ext uri="{FF2B5EF4-FFF2-40B4-BE49-F238E27FC236}">
                  <a16:creationId xmlns:a16="http://schemas.microsoft.com/office/drawing/2014/main" id="{B20B9D1D-04DD-4C1D-BED3-9A2464AFCD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3" y="2179"/>
              <a:ext cx="0" cy="2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31" name="Line 27">
              <a:extLst>
                <a:ext uri="{FF2B5EF4-FFF2-40B4-BE49-F238E27FC236}">
                  <a16:creationId xmlns:a16="http://schemas.microsoft.com/office/drawing/2014/main" id="{CE90DECD-E7D9-47CD-8EB0-97E8E38593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" y="2262"/>
              <a:ext cx="326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9532" name="Object 28">
              <a:extLst>
                <a:ext uri="{FF2B5EF4-FFF2-40B4-BE49-F238E27FC236}">
                  <a16:creationId xmlns:a16="http://schemas.microsoft.com/office/drawing/2014/main" id="{489B3200-33FB-4353-BD2A-77C2A43CBF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6" y="1929"/>
            <a:ext cx="18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575" name="Equation" r:id="rId7" imgW="291960" imgH="253800" progId="Equation.DSMT4">
                    <p:embed/>
                  </p:oleObj>
                </mc:Choice>
                <mc:Fallback>
                  <p:oleObj name="Equation" r:id="rId7" imgW="291960" imgH="25380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" y="1929"/>
                          <a:ext cx="184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9533" name="Group 29">
            <a:extLst>
              <a:ext uri="{FF2B5EF4-FFF2-40B4-BE49-F238E27FC236}">
                <a16:creationId xmlns:a16="http://schemas.microsoft.com/office/drawing/2014/main" id="{1C23495D-E566-4EDF-9F47-A1A0D98572D0}"/>
              </a:ext>
            </a:extLst>
          </p:cNvPr>
          <p:cNvGrpSpPr>
            <a:grpSpLocks/>
          </p:cNvGrpSpPr>
          <p:nvPr/>
        </p:nvGrpSpPr>
        <p:grpSpPr bwMode="auto">
          <a:xfrm>
            <a:off x="1292225" y="5035550"/>
            <a:ext cx="230188" cy="627063"/>
            <a:chOff x="659" y="2265"/>
            <a:chExt cx="145" cy="395"/>
          </a:xfrm>
        </p:grpSpPr>
        <p:sp>
          <p:nvSpPr>
            <p:cNvPr id="149534" name="AutoShape 30">
              <a:extLst>
                <a:ext uri="{FF2B5EF4-FFF2-40B4-BE49-F238E27FC236}">
                  <a16:creationId xmlns:a16="http://schemas.microsoft.com/office/drawing/2014/main" id="{BCBD277B-1EEE-4167-9BAF-33A6FF852D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31" y="2393"/>
              <a:ext cx="395" cy="140"/>
            </a:xfrm>
            <a:custGeom>
              <a:avLst/>
              <a:gdLst>
                <a:gd name="G0" fmla="+- 8154 0 0"/>
                <a:gd name="G1" fmla="+- 11558711 0 0"/>
                <a:gd name="G2" fmla="+- 0 0 11558711"/>
                <a:gd name="T0" fmla="*/ 0 256 1"/>
                <a:gd name="T1" fmla="*/ 180 256 1"/>
                <a:gd name="G3" fmla="+- 11558711 T0 T1"/>
                <a:gd name="T2" fmla="*/ 0 256 1"/>
                <a:gd name="T3" fmla="*/ 90 256 1"/>
                <a:gd name="G4" fmla="+- 11558711 T2 T3"/>
                <a:gd name="G5" fmla="*/ G4 2 1"/>
                <a:gd name="T4" fmla="*/ 90 256 1"/>
                <a:gd name="T5" fmla="*/ 0 256 1"/>
                <a:gd name="G6" fmla="+- 11558711 T4 T5"/>
                <a:gd name="G7" fmla="*/ G6 2 1"/>
                <a:gd name="G8" fmla="abs 11558711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54"/>
                <a:gd name="G18" fmla="*/ 8154 1 2"/>
                <a:gd name="G19" fmla="+- G18 5400 0"/>
                <a:gd name="G20" fmla="cos G19 11558711"/>
                <a:gd name="G21" fmla="sin G19 11558711"/>
                <a:gd name="G22" fmla="+- G20 10800 0"/>
                <a:gd name="G23" fmla="+- G21 10800 0"/>
                <a:gd name="G24" fmla="+- 10800 0 G20"/>
                <a:gd name="G25" fmla="+- 8154 10800 0"/>
                <a:gd name="G26" fmla="?: G9 G17 G25"/>
                <a:gd name="G27" fmla="?: G9 0 21600"/>
                <a:gd name="G28" fmla="cos 10800 11558711"/>
                <a:gd name="G29" fmla="sin 10800 11558711"/>
                <a:gd name="G30" fmla="sin 8154 11558711"/>
                <a:gd name="G31" fmla="+- G28 10800 0"/>
                <a:gd name="G32" fmla="+- G29 10800 0"/>
                <a:gd name="G33" fmla="+- G30 10800 0"/>
                <a:gd name="G34" fmla="?: G4 0 G31"/>
                <a:gd name="G35" fmla="?: 11558711 G34 0"/>
                <a:gd name="G36" fmla="?: G6 G35 G31"/>
                <a:gd name="G37" fmla="+- 21600 0 G36"/>
                <a:gd name="G38" fmla="?: G4 0 G33"/>
                <a:gd name="G39" fmla="?: 11558711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41 w 21600"/>
                <a:gd name="T15" fmla="*/ 11399 h 21600"/>
                <a:gd name="T16" fmla="*/ 10800 w 21600"/>
                <a:gd name="T17" fmla="*/ 2646 h 21600"/>
                <a:gd name="T18" fmla="*/ 20259 w 21600"/>
                <a:gd name="T19" fmla="*/ 11399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62" y="11315"/>
                  </a:moveTo>
                  <a:cubicBezTo>
                    <a:pt x="2651" y="11144"/>
                    <a:pt x="2646" y="10972"/>
                    <a:pt x="2646" y="10800"/>
                  </a:cubicBezTo>
                  <a:cubicBezTo>
                    <a:pt x="2646" y="6296"/>
                    <a:pt x="6296" y="2646"/>
                    <a:pt x="10800" y="2646"/>
                  </a:cubicBezTo>
                  <a:cubicBezTo>
                    <a:pt x="15303" y="2646"/>
                    <a:pt x="18954" y="6296"/>
                    <a:pt x="18954" y="10800"/>
                  </a:cubicBezTo>
                  <a:cubicBezTo>
                    <a:pt x="18953" y="10972"/>
                    <a:pt x="18948" y="11144"/>
                    <a:pt x="18937" y="11315"/>
                  </a:cubicBezTo>
                  <a:lnTo>
                    <a:pt x="21578" y="11483"/>
                  </a:lnTo>
                  <a:cubicBezTo>
                    <a:pt x="21592" y="11255"/>
                    <a:pt x="21600" y="1102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1027"/>
                    <a:pt x="7" y="11255"/>
                    <a:pt x="21" y="11483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535" name="AutoShape 31">
              <a:extLst>
                <a:ext uri="{FF2B5EF4-FFF2-40B4-BE49-F238E27FC236}">
                  <a16:creationId xmlns:a16="http://schemas.microsoft.com/office/drawing/2014/main" id="{00F08FB7-850B-4875-B0C6-62983E96FD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536" y="2393"/>
              <a:ext cx="395" cy="140"/>
            </a:xfrm>
            <a:custGeom>
              <a:avLst/>
              <a:gdLst>
                <a:gd name="G0" fmla="+- 8154 0 0"/>
                <a:gd name="G1" fmla="+- 11558711 0 0"/>
                <a:gd name="G2" fmla="+- 0 0 11558711"/>
                <a:gd name="T0" fmla="*/ 0 256 1"/>
                <a:gd name="T1" fmla="*/ 180 256 1"/>
                <a:gd name="G3" fmla="+- 11558711 T0 T1"/>
                <a:gd name="T2" fmla="*/ 0 256 1"/>
                <a:gd name="T3" fmla="*/ 90 256 1"/>
                <a:gd name="G4" fmla="+- 11558711 T2 T3"/>
                <a:gd name="G5" fmla="*/ G4 2 1"/>
                <a:gd name="T4" fmla="*/ 90 256 1"/>
                <a:gd name="T5" fmla="*/ 0 256 1"/>
                <a:gd name="G6" fmla="+- 11558711 T4 T5"/>
                <a:gd name="G7" fmla="*/ G6 2 1"/>
                <a:gd name="G8" fmla="abs 11558711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54"/>
                <a:gd name="G18" fmla="*/ 8154 1 2"/>
                <a:gd name="G19" fmla="+- G18 5400 0"/>
                <a:gd name="G20" fmla="cos G19 11558711"/>
                <a:gd name="G21" fmla="sin G19 11558711"/>
                <a:gd name="G22" fmla="+- G20 10800 0"/>
                <a:gd name="G23" fmla="+- G21 10800 0"/>
                <a:gd name="G24" fmla="+- 10800 0 G20"/>
                <a:gd name="G25" fmla="+- 8154 10800 0"/>
                <a:gd name="G26" fmla="?: G9 G17 G25"/>
                <a:gd name="G27" fmla="?: G9 0 21600"/>
                <a:gd name="G28" fmla="cos 10800 11558711"/>
                <a:gd name="G29" fmla="sin 10800 11558711"/>
                <a:gd name="G30" fmla="sin 8154 11558711"/>
                <a:gd name="G31" fmla="+- G28 10800 0"/>
                <a:gd name="G32" fmla="+- G29 10800 0"/>
                <a:gd name="G33" fmla="+- G30 10800 0"/>
                <a:gd name="G34" fmla="?: G4 0 G31"/>
                <a:gd name="G35" fmla="?: 11558711 G34 0"/>
                <a:gd name="G36" fmla="?: G6 G35 G31"/>
                <a:gd name="G37" fmla="+- 21600 0 G36"/>
                <a:gd name="G38" fmla="?: G4 0 G33"/>
                <a:gd name="G39" fmla="?: 11558711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41 w 21600"/>
                <a:gd name="T15" fmla="*/ 11399 h 21600"/>
                <a:gd name="T16" fmla="*/ 10800 w 21600"/>
                <a:gd name="T17" fmla="*/ 2646 h 21600"/>
                <a:gd name="T18" fmla="*/ 20259 w 21600"/>
                <a:gd name="T19" fmla="*/ 11399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62" y="11315"/>
                  </a:moveTo>
                  <a:cubicBezTo>
                    <a:pt x="2651" y="11144"/>
                    <a:pt x="2646" y="10972"/>
                    <a:pt x="2646" y="10800"/>
                  </a:cubicBezTo>
                  <a:cubicBezTo>
                    <a:pt x="2646" y="6296"/>
                    <a:pt x="6296" y="2646"/>
                    <a:pt x="10800" y="2646"/>
                  </a:cubicBezTo>
                  <a:cubicBezTo>
                    <a:pt x="15303" y="2646"/>
                    <a:pt x="18954" y="6296"/>
                    <a:pt x="18954" y="10800"/>
                  </a:cubicBezTo>
                  <a:cubicBezTo>
                    <a:pt x="18953" y="10972"/>
                    <a:pt x="18948" y="11144"/>
                    <a:pt x="18937" y="11315"/>
                  </a:cubicBezTo>
                  <a:lnTo>
                    <a:pt x="21578" y="11483"/>
                  </a:lnTo>
                  <a:cubicBezTo>
                    <a:pt x="21592" y="11255"/>
                    <a:pt x="21600" y="1102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1027"/>
                    <a:pt x="7" y="11255"/>
                    <a:pt x="21" y="11483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9536" name="Group 32">
            <a:extLst>
              <a:ext uri="{FF2B5EF4-FFF2-40B4-BE49-F238E27FC236}">
                <a16:creationId xmlns:a16="http://schemas.microsoft.com/office/drawing/2014/main" id="{66668633-B49D-4B33-BFA7-29F79FEB8A73}"/>
              </a:ext>
            </a:extLst>
          </p:cNvPr>
          <p:cNvGrpSpPr>
            <a:grpSpLocks/>
          </p:cNvGrpSpPr>
          <p:nvPr/>
        </p:nvGrpSpPr>
        <p:grpSpPr bwMode="auto">
          <a:xfrm>
            <a:off x="909638" y="5283200"/>
            <a:ext cx="4664075" cy="347663"/>
            <a:chOff x="418" y="2421"/>
            <a:chExt cx="2938" cy="219"/>
          </a:xfrm>
        </p:grpSpPr>
        <p:sp>
          <p:nvSpPr>
            <p:cNvPr id="149537" name="Line 33">
              <a:extLst>
                <a:ext uri="{FF2B5EF4-FFF2-40B4-BE49-F238E27FC236}">
                  <a16:creationId xmlns:a16="http://schemas.microsoft.com/office/drawing/2014/main" id="{AA51FEFE-5750-4111-9A10-BDC0068C7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" y="2462"/>
              <a:ext cx="29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38" name="Oval 34">
              <a:extLst>
                <a:ext uri="{FF2B5EF4-FFF2-40B4-BE49-F238E27FC236}">
                  <a16:creationId xmlns:a16="http://schemas.microsoft.com/office/drawing/2014/main" id="{F305D305-A082-4251-9772-E3D1BE1CF0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85" y="2421"/>
              <a:ext cx="82" cy="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49539" name="Object 35">
              <a:extLst>
                <a:ext uri="{FF2B5EF4-FFF2-40B4-BE49-F238E27FC236}">
                  <a16:creationId xmlns:a16="http://schemas.microsoft.com/office/drawing/2014/main" id="{6FB4468E-A481-4045-9EB9-5C987445B8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92" y="248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576" name="Equation" r:id="rId9" imgW="228600" imgH="241200" progId="Equation.DSMT4">
                    <p:embed/>
                  </p:oleObj>
                </mc:Choice>
                <mc:Fallback>
                  <p:oleObj name="Equation" r:id="rId9" imgW="228600" imgH="24120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2" y="248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9540" name="Group 36">
            <a:extLst>
              <a:ext uri="{FF2B5EF4-FFF2-40B4-BE49-F238E27FC236}">
                <a16:creationId xmlns:a16="http://schemas.microsoft.com/office/drawing/2014/main" id="{42B2872B-0F68-4FD1-8977-6AC346AB94A7}"/>
              </a:ext>
            </a:extLst>
          </p:cNvPr>
          <p:cNvGrpSpPr>
            <a:grpSpLocks/>
          </p:cNvGrpSpPr>
          <p:nvPr/>
        </p:nvGrpSpPr>
        <p:grpSpPr bwMode="auto">
          <a:xfrm>
            <a:off x="746125" y="4899025"/>
            <a:ext cx="665163" cy="900113"/>
            <a:chOff x="315" y="2179"/>
            <a:chExt cx="419" cy="567"/>
          </a:xfrm>
        </p:grpSpPr>
        <p:sp>
          <p:nvSpPr>
            <p:cNvPr id="149541" name="Line 37">
              <a:extLst>
                <a:ext uri="{FF2B5EF4-FFF2-40B4-BE49-F238E27FC236}">
                  <a16:creationId xmlns:a16="http://schemas.microsoft.com/office/drawing/2014/main" id="{7697C362-6781-4080-BB05-130133EDF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6" y="2179"/>
              <a:ext cx="8" cy="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42" name="Line 38">
              <a:extLst>
                <a:ext uri="{FF2B5EF4-FFF2-40B4-BE49-F238E27FC236}">
                  <a16:creationId xmlns:a16="http://schemas.microsoft.com/office/drawing/2014/main" id="{717658AE-264F-4BCA-8EB8-D41B365F4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" y="2307"/>
              <a:ext cx="326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43" name="Line 39">
              <a:extLst>
                <a:ext uri="{FF2B5EF4-FFF2-40B4-BE49-F238E27FC236}">
                  <a16:creationId xmlns:a16="http://schemas.microsoft.com/office/drawing/2014/main" id="{6940A5D0-84C1-4055-AD2E-5049545343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3" y="2312"/>
              <a:ext cx="0" cy="1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9544" name="Object 40">
              <a:extLst>
                <a:ext uri="{FF2B5EF4-FFF2-40B4-BE49-F238E27FC236}">
                  <a16:creationId xmlns:a16="http://schemas.microsoft.com/office/drawing/2014/main" id="{80C7AA4A-29EF-4D14-8C05-530039BECD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5" y="2313"/>
            <a:ext cx="10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577" name="Equation" r:id="rId11" imgW="164880" imgH="253800" progId="Equation.DSMT4">
                    <p:embed/>
                  </p:oleObj>
                </mc:Choice>
                <mc:Fallback>
                  <p:oleObj name="Equation" r:id="rId11" imgW="164880" imgH="25380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" y="2313"/>
                          <a:ext cx="104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9545" name="Group 41">
            <a:extLst>
              <a:ext uri="{FF2B5EF4-FFF2-40B4-BE49-F238E27FC236}">
                <a16:creationId xmlns:a16="http://schemas.microsoft.com/office/drawing/2014/main" id="{3F7407C8-D373-4594-A13F-4D459F1A18EA}"/>
              </a:ext>
            </a:extLst>
          </p:cNvPr>
          <p:cNvGrpSpPr>
            <a:grpSpLocks/>
          </p:cNvGrpSpPr>
          <p:nvPr/>
        </p:nvGrpSpPr>
        <p:grpSpPr bwMode="auto">
          <a:xfrm>
            <a:off x="7116763" y="4294188"/>
            <a:ext cx="1635125" cy="1752600"/>
            <a:chOff x="3798" y="153"/>
            <a:chExt cx="1030" cy="1104"/>
          </a:xfrm>
        </p:grpSpPr>
        <p:sp>
          <p:nvSpPr>
            <p:cNvPr id="149546" name="AutoShape 42">
              <a:extLst>
                <a:ext uri="{FF2B5EF4-FFF2-40B4-BE49-F238E27FC236}">
                  <a16:creationId xmlns:a16="http://schemas.microsoft.com/office/drawing/2014/main" id="{CB903667-C073-4761-9E9F-60F47BEE6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6" y="478"/>
              <a:ext cx="71" cy="204"/>
            </a:xfrm>
            <a:custGeom>
              <a:avLst/>
              <a:gdLst>
                <a:gd name="G0" fmla="+- 2834 0 0"/>
                <a:gd name="G1" fmla="+- 21600 0 2834"/>
                <a:gd name="G2" fmla="+- 21600 0 283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834" y="10800"/>
                  </a:moveTo>
                  <a:cubicBezTo>
                    <a:pt x="2834" y="15200"/>
                    <a:pt x="6400" y="18766"/>
                    <a:pt x="10800" y="18766"/>
                  </a:cubicBezTo>
                  <a:cubicBezTo>
                    <a:pt x="15200" y="18766"/>
                    <a:pt x="18766" y="15200"/>
                    <a:pt x="18766" y="10800"/>
                  </a:cubicBezTo>
                  <a:cubicBezTo>
                    <a:pt x="18766" y="6400"/>
                    <a:pt x="15200" y="2834"/>
                    <a:pt x="10800" y="2834"/>
                  </a:cubicBezTo>
                  <a:cubicBezTo>
                    <a:pt x="6400" y="2834"/>
                    <a:pt x="2834" y="6400"/>
                    <a:pt x="2834" y="10800"/>
                  </a:cubicBezTo>
                  <a:close/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47" name="AutoShape 43">
              <a:extLst>
                <a:ext uri="{FF2B5EF4-FFF2-40B4-BE49-F238E27FC236}">
                  <a16:creationId xmlns:a16="http://schemas.microsoft.com/office/drawing/2014/main" id="{EF5E6963-A33F-441F-A66B-8819B8EFC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373"/>
              <a:ext cx="71" cy="204"/>
            </a:xfrm>
            <a:custGeom>
              <a:avLst/>
              <a:gdLst>
                <a:gd name="G0" fmla="+- 2834 0 0"/>
                <a:gd name="G1" fmla="+- 21600 0 2834"/>
                <a:gd name="G2" fmla="+- 21600 0 283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834" y="10800"/>
                  </a:moveTo>
                  <a:cubicBezTo>
                    <a:pt x="2834" y="15200"/>
                    <a:pt x="6400" y="18766"/>
                    <a:pt x="10800" y="18766"/>
                  </a:cubicBezTo>
                  <a:cubicBezTo>
                    <a:pt x="15200" y="18766"/>
                    <a:pt x="18766" y="15200"/>
                    <a:pt x="18766" y="10800"/>
                  </a:cubicBezTo>
                  <a:cubicBezTo>
                    <a:pt x="18766" y="6400"/>
                    <a:pt x="15200" y="2834"/>
                    <a:pt x="10800" y="2834"/>
                  </a:cubicBezTo>
                  <a:cubicBezTo>
                    <a:pt x="6400" y="2834"/>
                    <a:pt x="2834" y="6400"/>
                    <a:pt x="2834" y="10800"/>
                  </a:cubicBezTo>
                  <a:close/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48" name="AutoShape 44">
              <a:extLst>
                <a:ext uri="{FF2B5EF4-FFF2-40B4-BE49-F238E27FC236}">
                  <a16:creationId xmlns:a16="http://schemas.microsoft.com/office/drawing/2014/main" id="{FA1F65E7-9C40-4171-90CD-0FD2667A9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3" y="745"/>
              <a:ext cx="71" cy="204"/>
            </a:xfrm>
            <a:custGeom>
              <a:avLst/>
              <a:gdLst>
                <a:gd name="G0" fmla="+- 2834 0 0"/>
                <a:gd name="G1" fmla="+- 21600 0 2834"/>
                <a:gd name="G2" fmla="+- 21600 0 283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834" y="10800"/>
                  </a:moveTo>
                  <a:cubicBezTo>
                    <a:pt x="2834" y="15200"/>
                    <a:pt x="6400" y="18766"/>
                    <a:pt x="10800" y="18766"/>
                  </a:cubicBezTo>
                  <a:cubicBezTo>
                    <a:pt x="15200" y="18766"/>
                    <a:pt x="18766" y="15200"/>
                    <a:pt x="18766" y="10800"/>
                  </a:cubicBezTo>
                  <a:cubicBezTo>
                    <a:pt x="18766" y="6400"/>
                    <a:pt x="15200" y="2834"/>
                    <a:pt x="10800" y="2834"/>
                  </a:cubicBezTo>
                  <a:cubicBezTo>
                    <a:pt x="6400" y="2834"/>
                    <a:pt x="2834" y="6400"/>
                    <a:pt x="2834" y="10800"/>
                  </a:cubicBezTo>
                  <a:close/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49" name="AutoShape 45">
              <a:extLst>
                <a:ext uri="{FF2B5EF4-FFF2-40B4-BE49-F238E27FC236}">
                  <a16:creationId xmlns:a16="http://schemas.microsoft.com/office/drawing/2014/main" id="{865A7089-899E-4DD5-845F-5D33AE5BC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9" y="641"/>
              <a:ext cx="71" cy="204"/>
            </a:xfrm>
            <a:custGeom>
              <a:avLst/>
              <a:gdLst>
                <a:gd name="G0" fmla="+- 2834 0 0"/>
                <a:gd name="G1" fmla="+- 21600 0 2834"/>
                <a:gd name="G2" fmla="+- 21600 0 283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834" y="10800"/>
                  </a:moveTo>
                  <a:cubicBezTo>
                    <a:pt x="2834" y="15200"/>
                    <a:pt x="6400" y="18766"/>
                    <a:pt x="10800" y="18766"/>
                  </a:cubicBezTo>
                  <a:cubicBezTo>
                    <a:pt x="15200" y="18766"/>
                    <a:pt x="18766" y="15200"/>
                    <a:pt x="18766" y="10800"/>
                  </a:cubicBezTo>
                  <a:cubicBezTo>
                    <a:pt x="18766" y="6400"/>
                    <a:pt x="15200" y="2834"/>
                    <a:pt x="10800" y="2834"/>
                  </a:cubicBezTo>
                  <a:cubicBezTo>
                    <a:pt x="6400" y="2834"/>
                    <a:pt x="2834" y="6400"/>
                    <a:pt x="2834" y="10800"/>
                  </a:cubicBezTo>
                  <a:close/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50" name="AutoShape 46">
              <a:extLst>
                <a:ext uri="{FF2B5EF4-FFF2-40B4-BE49-F238E27FC236}">
                  <a16:creationId xmlns:a16="http://schemas.microsoft.com/office/drawing/2014/main" id="{6FCDFE6D-B24A-4505-8A06-FF5E1B435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6" y="462"/>
              <a:ext cx="71" cy="204"/>
            </a:xfrm>
            <a:custGeom>
              <a:avLst/>
              <a:gdLst>
                <a:gd name="G0" fmla="+- 2834 0 0"/>
                <a:gd name="G1" fmla="+- 21600 0 2834"/>
                <a:gd name="G2" fmla="+- 21600 0 283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834" y="10800"/>
                  </a:moveTo>
                  <a:cubicBezTo>
                    <a:pt x="2834" y="15200"/>
                    <a:pt x="6400" y="18766"/>
                    <a:pt x="10800" y="18766"/>
                  </a:cubicBezTo>
                  <a:cubicBezTo>
                    <a:pt x="15200" y="18766"/>
                    <a:pt x="18766" y="15200"/>
                    <a:pt x="18766" y="10800"/>
                  </a:cubicBezTo>
                  <a:cubicBezTo>
                    <a:pt x="18766" y="6400"/>
                    <a:pt x="15200" y="2834"/>
                    <a:pt x="10800" y="2834"/>
                  </a:cubicBezTo>
                  <a:cubicBezTo>
                    <a:pt x="6400" y="2834"/>
                    <a:pt x="2834" y="6400"/>
                    <a:pt x="2834" y="10800"/>
                  </a:cubicBezTo>
                  <a:close/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51" name="AutoShape 47">
              <a:extLst>
                <a:ext uri="{FF2B5EF4-FFF2-40B4-BE49-F238E27FC236}">
                  <a16:creationId xmlns:a16="http://schemas.microsoft.com/office/drawing/2014/main" id="{C18FFA30-4849-43EC-897B-8C2DA4AA46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818" y="530"/>
              <a:ext cx="1104" cy="350"/>
            </a:xfrm>
            <a:prstGeom prst="parallelogram">
              <a:avLst>
                <a:gd name="adj" fmla="val 86086"/>
              </a:avLst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52" name="AutoShape 48">
              <a:extLst>
                <a:ext uri="{FF2B5EF4-FFF2-40B4-BE49-F238E27FC236}">
                  <a16:creationId xmlns:a16="http://schemas.microsoft.com/office/drawing/2014/main" id="{C5249BB0-A3CF-4FD7-82C9-EA29D3548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" y="745"/>
              <a:ext cx="71" cy="204"/>
            </a:xfrm>
            <a:custGeom>
              <a:avLst/>
              <a:gdLst>
                <a:gd name="G0" fmla="+- 2834 0 0"/>
                <a:gd name="G1" fmla="+- 21600 0 2834"/>
                <a:gd name="G2" fmla="+- 21600 0 283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834" y="10800"/>
                  </a:moveTo>
                  <a:cubicBezTo>
                    <a:pt x="2834" y="15200"/>
                    <a:pt x="6400" y="18766"/>
                    <a:pt x="10800" y="18766"/>
                  </a:cubicBezTo>
                  <a:cubicBezTo>
                    <a:pt x="15200" y="18766"/>
                    <a:pt x="18766" y="15200"/>
                    <a:pt x="18766" y="10800"/>
                  </a:cubicBezTo>
                  <a:cubicBezTo>
                    <a:pt x="18766" y="6400"/>
                    <a:pt x="15200" y="2834"/>
                    <a:pt x="10800" y="2834"/>
                  </a:cubicBezTo>
                  <a:cubicBezTo>
                    <a:pt x="6400" y="2834"/>
                    <a:pt x="2834" y="6400"/>
                    <a:pt x="2834" y="10800"/>
                  </a:cubicBezTo>
                  <a:close/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53" name="AutoShape 49">
              <a:extLst>
                <a:ext uri="{FF2B5EF4-FFF2-40B4-BE49-F238E27FC236}">
                  <a16:creationId xmlns:a16="http://schemas.microsoft.com/office/drawing/2014/main" id="{FF63C1EC-140A-4016-A7AC-E8EA985C2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4" y="884"/>
              <a:ext cx="71" cy="204"/>
            </a:xfrm>
            <a:custGeom>
              <a:avLst/>
              <a:gdLst>
                <a:gd name="G0" fmla="+- 2834 0 0"/>
                <a:gd name="G1" fmla="+- 21600 0 2834"/>
                <a:gd name="G2" fmla="+- 21600 0 283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834" y="10800"/>
                  </a:moveTo>
                  <a:cubicBezTo>
                    <a:pt x="2834" y="15200"/>
                    <a:pt x="6400" y="18766"/>
                    <a:pt x="10800" y="18766"/>
                  </a:cubicBezTo>
                  <a:cubicBezTo>
                    <a:pt x="15200" y="18766"/>
                    <a:pt x="18766" y="15200"/>
                    <a:pt x="18766" y="10800"/>
                  </a:cubicBezTo>
                  <a:cubicBezTo>
                    <a:pt x="18766" y="6400"/>
                    <a:pt x="15200" y="2834"/>
                    <a:pt x="10800" y="2834"/>
                  </a:cubicBezTo>
                  <a:cubicBezTo>
                    <a:pt x="6400" y="2834"/>
                    <a:pt x="2834" y="6400"/>
                    <a:pt x="2834" y="10800"/>
                  </a:cubicBezTo>
                  <a:close/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54" name="Line 50">
              <a:extLst>
                <a:ext uri="{FF2B5EF4-FFF2-40B4-BE49-F238E27FC236}">
                  <a16:creationId xmlns:a16="http://schemas.microsoft.com/office/drawing/2014/main" id="{8605448B-3870-415E-96B1-DB7A4F691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8" y="526"/>
              <a:ext cx="26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55" name="Line 51">
              <a:extLst>
                <a:ext uri="{FF2B5EF4-FFF2-40B4-BE49-F238E27FC236}">
                  <a16:creationId xmlns:a16="http://schemas.microsoft.com/office/drawing/2014/main" id="{0E7F2DA5-2E8E-4587-BF71-503B6F4AE1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8" y="639"/>
              <a:ext cx="26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56" name="Line 52">
              <a:extLst>
                <a:ext uri="{FF2B5EF4-FFF2-40B4-BE49-F238E27FC236}">
                  <a16:creationId xmlns:a16="http://schemas.microsoft.com/office/drawing/2014/main" id="{686D4A1B-5225-4450-91FA-8DEE214CF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8" y="752"/>
              <a:ext cx="26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57" name="Line 53">
              <a:extLst>
                <a:ext uri="{FF2B5EF4-FFF2-40B4-BE49-F238E27FC236}">
                  <a16:creationId xmlns:a16="http://schemas.microsoft.com/office/drawing/2014/main" id="{298CB0C4-2E9A-42FD-98C1-18C27F3FD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8" y="865"/>
              <a:ext cx="26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58" name="Line 54">
              <a:extLst>
                <a:ext uri="{FF2B5EF4-FFF2-40B4-BE49-F238E27FC236}">
                  <a16:creationId xmlns:a16="http://schemas.microsoft.com/office/drawing/2014/main" id="{BCB844AD-E633-417C-82EA-F5C28877CF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8" y="978"/>
              <a:ext cx="26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49559" name="Group 55">
              <a:extLst>
                <a:ext uri="{FF2B5EF4-FFF2-40B4-BE49-F238E27FC236}">
                  <a16:creationId xmlns:a16="http://schemas.microsoft.com/office/drawing/2014/main" id="{AEF88248-1042-4576-8AB1-F4E4F8426D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7" y="217"/>
              <a:ext cx="211" cy="211"/>
              <a:chOff x="1282" y="2823"/>
              <a:chExt cx="211" cy="211"/>
            </a:xfrm>
          </p:grpSpPr>
          <p:sp>
            <p:nvSpPr>
              <p:cNvPr id="149560" name="Line 56">
                <a:extLst>
                  <a:ext uri="{FF2B5EF4-FFF2-40B4-BE49-F238E27FC236}">
                    <a16:creationId xmlns:a16="http://schemas.microsoft.com/office/drawing/2014/main" id="{C2E9235B-3687-42BB-8D95-659184E496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82" y="2823"/>
                <a:ext cx="211" cy="187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9561" name="Line 57">
                <a:extLst>
                  <a:ext uri="{FF2B5EF4-FFF2-40B4-BE49-F238E27FC236}">
                    <a16:creationId xmlns:a16="http://schemas.microsoft.com/office/drawing/2014/main" id="{BBFDF009-897A-4AB5-8845-34328FAA07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82" y="2896"/>
                <a:ext cx="211" cy="13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9562" name="Group 58">
              <a:extLst>
                <a:ext uri="{FF2B5EF4-FFF2-40B4-BE49-F238E27FC236}">
                  <a16:creationId xmlns:a16="http://schemas.microsoft.com/office/drawing/2014/main" id="{A3E4A6BD-7E59-4A14-BA29-E5FB0449B81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609" y="940"/>
              <a:ext cx="211" cy="211"/>
              <a:chOff x="1282" y="2823"/>
              <a:chExt cx="211" cy="211"/>
            </a:xfrm>
          </p:grpSpPr>
          <p:sp>
            <p:nvSpPr>
              <p:cNvPr id="149563" name="Line 59">
                <a:extLst>
                  <a:ext uri="{FF2B5EF4-FFF2-40B4-BE49-F238E27FC236}">
                    <a16:creationId xmlns:a16="http://schemas.microsoft.com/office/drawing/2014/main" id="{A1EBC6FC-8C95-4FFA-AC8E-B7D69879DC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82" y="2823"/>
                <a:ext cx="211" cy="187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9564" name="Line 60">
                <a:extLst>
                  <a:ext uri="{FF2B5EF4-FFF2-40B4-BE49-F238E27FC236}">
                    <a16:creationId xmlns:a16="http://schemas.microsoft.com/office/drawing/2014/main" id="{CA3E2A1B-E34C-4C39-94C6-4C9CB5F65D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82" y="2896"/>
                <a:ext cx="211" cy="13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9565" name="Line 61">
              <a:extLst>
                <a:ext uri="{FF2B5EF4-FFF2-40B4-BE49-F238E27FC236}">
                  <a16:creationId xmlns:a16="http://schemas.microsoft.com/office/drawing/2014/main" id="{0CC15DEB-AE8B-43A2-BC3F-43D708609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2" y="460"/>
              <a:ext cx="26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66" name="Line 62">
              <a:extLst>
                <a:ext uri="{FF2B5EF4-FFF2-40B4-BE49-F238E27FC236}">
                  <a16:creationId xmlns:a16="http://schemas.microsoft.com/office/drawing/2014/main" id="{9F5B6BB8-5B47-4EF1-86B4-1E14E76D1E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2" y="573"/>
              <a:ext cx="26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67" name="Line 63">
              <a:extLst>
                <a:ext uri="{FF2B5EF4-FFF2-40B4-BE49-F238E27FC236}">
                  <a16:creationId xmlns:a16="http://schemas.microsoft.com/office/drawing/2014/main" id="{056DC6E5-0D53-4643-901F-1EF6FE973A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2" y="686"/>
              <a:ext cx="26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68" name="Line 64">
              <a:extLst>
                <a:ext uri="{FF2B5EF4-FFF2-40B4-BE49-F238E27FC236}">
                  <a16:creationId xmlns:a16="http://schemas.microsoft.com/office/drawing/2014/main" id="{C850EC1C-BC05-48D1-8529-08C1F798A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2" y="799"/>
              <a:ext cx="26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69" name="Line 65">
              <a:extLst>
                <a:ext uri="{FF2B5EF4-FFF2-40B4-BE49-F238E27FC236}">
                  <a16:creationId xmlns:a16="http://schemas.microsoft.com/office/drawing/2014/main" id="{6AB449C0-7ED6-44F1-8BEF-341DB28FFA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2" y="912"/>
              <a:ext cx="26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49570" name="Object 66">
            <a:extLst>
              <a:ext uri="{FF2B5EF4-FFF2-40B4-BE49-F238E27FC236}">
                <a16:creationId xmlns:a16="http://schemas.microsoft.com/office/drawing/2014/main" id="{0AB35AFE-870E-492A-9946-FC0917FE6E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88138" y="5035550"/>
          <a:ext cx="292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78" name="Equation" r:id="rId13" imgW="291960" imgH="279360" progId="Equation.DSMT4">
                  <p:embed/>
                </p:oleObj>
              </mc:Choice>
              <mc:Fallback>
                <p:oleObj name="Equation" r:id="rId13" imgW="291960" imgH="27936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8138" y="5035550"/>
                        <a:ext cx="292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71" name="Object 67">
            <a:extLst>
              <a:ext uri="{FF2B5EF4-FFF2-40B4-BE49-F238E27FC236}">
                <a16:creationId xmlns:a16="http://schemas.microsoft.com/office/drawing/2014/main" id="{79F6D17A-D9ED-435D-8CDC-FA5CA44B4A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96225" y="4100513"/>
          <a:ext cx="241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79" name="Equation" r:id="rId15" imgW="241200" imgH="266400" progId="Equation.DSMT4">
                  <p:embed/>
                </p:oleObj>
              </mc:Choice>
              <mc:Fallback>
                <p:oleObj name="Equation" r:id="rId15" imgW="241200" imgH="26640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225" y="4100513"/>
                        <a:ext cx="2413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9572" name="Picture 68">
            <a:extLst>
              <a:ext uri="{FF2B5EF4-FFF2-40B4-BE49-F238E27FC236}">
                <a16:creationId xmlns:a16="http://schemas.microsoft.com/office/drawing/2014/main" id="{205568E2-8773-48AC-B384-E13C09E52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963" y="1341438"/>
            <a:ext cx="2459037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9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9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shade val="46275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shade val="46275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1150</TotalTime>
  <Words>1561</Words>
  <Application>Microsoft Office PowerPoint</Application>
  <PresentationFormat>全屏显示(4:3)</PresentationFormat>
  <Paragraphs>122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Arial</vt:lpstr>
      <vt:lpstr>宋体</vt:lpstr>
      <vt:lpstr>Times New Roman</vt:lpstr>
      <vt:lpstr>Tahoma</vt:lpstr>
      <vt:lpstr>Wingdings</vt:lpstr>
      <vt:lpstr>隶书</vt:lpstr>
      <vt:lpstr>楷体_GB2312</vt:lpstr>
      <vt:lpstr>Arial Unicode MS</vt:lpstr>
      <vt:lpstr>Symbol</vt:lpstr>
      <vt:lpstr>Blends</vt:lpstr>
      <vt:lpstr>Microsoft 公式 3.0</vt:lpstr>
      <vt:lpstr>MathType 5.0 Equation</vt:lpstr>
      <vt:lpstr>第一章　原子的卢瑟福模型 </vt:lpstr>
      <vt:lpstr>§1.1 电子的发现与荷质比 </vt:lpstr>
      <vt:lpstr>§1.2 原子的质量和大小</vt:lpstr>
      <vt:lpstr>§1.3原子的卢瑟福核式结构模型 </vt:lpstr>
      <vt:lpstr>PowerPoint 演示文稿</vt:lpstr>
      <vt:lpstr>PowerPoint 演示文稿</vt:lpstr>
      <vt:lpstr>A、α粒子的散射实验 </vt:lpstr>
      <vt:lpstr>B、库仑散射公式 </vt:lpstr>
      <vt:lpstr>C、卢瑟福散射公式的推导 </vt:lpstr>
      <vt:lpstr>PowerPoint 演示文稿</vt:lpstr>
      <vt:lpstr>PowerPoint 演示文稿</vt:lpstr>
      <vt:lpstr>§1.4卢瑟福模型的实验验证   A、盖革和马斯顿实验 </vt:lpstr>
      <vt:lpstr>PowerPoint 演示文稿</vt:lpstr>
      <vt:lpstr>B、原子核大小的估计 </vt:lpstr>
      <vt:lpstr>C、对α粒子散射实验的回顾与一些说明 </vt:lpstr>
      <vt:lpstr>§1.5卢瑟福模型的意义和困难</vt:lpstr>
      <vt:lpstr>习题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wlx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　原子的卢瑟福模型</dc:title>
  <dc:creator>mouse-wlx</dc:creator>
  <cp:lastModifiedBy>张 伯望</cp:lastModifiedBy>
  <cp:revision>251</cp:revision>
  <cp:lastPrinted>1601-01-01T00:00:00Z</cp:lastPrinted>
  <dcterms:created xsi:type="dcterms:W3CDTF">2003-02-14T07:15:14Z</dcterms:created>
  <dcterms:modified xsi:type="dcterms:W3CDTF">2019-08-21T07:41:59Z</dcterms:modified>
</cp:coreProperties>
</file>