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69" r:id="rId3"/>
    <p:sldId id="271" r:id="rId4"/>
    <p:sldId id="272" r:id="rId5"/>
    <p:sldId id="257" r:id="rId6"/>
    <p:sldId id="258" r:id="rId7"/>
    <p:sldId id="261" r:id="rId8"/>
    <p:sldId id="266" r:id="rId9"/>
    <p:sldId id="267" r:id="rId10"/>
    <p:sldId id="274" r:id="rId11"/>
    <p:sldId id="275" r:id="rId12"/>
    <p:sldId id="276" r:id="rId13"/>
    <p:sldId id="281" r:id="rId14"/>
    <p:sldId id="282" r:id="rId15"/>
    <p:sldId id="284" r:id="rId16"/>
    <p:sldId id="286" r:id="rId17"/>
    <p:sldId id="287" r:id="rId18"/>
    <p:sldId id="288" r:id="rId19"/>
    <p:sldId id="290" r:id="rId20"/>
    <p:sldId id="289" r:id="rId21"/>
    <p:sldId id="296" r:id="rId22"/>
    <p:sldId id="295" r:id="rId23"/>
    <p:sldId id="294" r:id="rId24"/>
    <p:sldId id="293" r:id="rId25"/>
    <p:sldId id="303" r:id="rId26"/>
    <p:sldId id="302" r:id="rId27"/>
    <p:sldId id="307" r:id="rId28"/>
    <p:sldId id="306" r:id="rId29"/>
    <p:sldId id="313" r:id="rId30"/>
    <p:sldId id="312" r:id="rId31"/>
    <p:sldId id="311" r:id="rId32"/>
    <p:sldId id="310" r:id="rId33"/>
    <p:sldId id="317" r:id="rId34"/>
    <p:sldId id="314" r:id="rId35"/>
    <p:sldId id="339" r:id="rId36"/>
    <p:sldId id="340" r:id="rId37"/>
    <p:sldId id="322" r:id="rId38"/>
    <p:sldId id="320" r:id="rId39"/>
    <p:sldId id="341" r:id="rId40"/>
    <p:sldId id="342" r:id="rId41"/>
    <p:sldId id="343" r:id="rId42"/>
    <p:sldId id="344" r:id="rId43"/>
    <p:sldId id="345" r:id="rId44"/>
    <p:sldId id="346" r:id="rId45"/>
    <p:sldId id="347" r:id="rId46"/>
    <p:sldId id="352" r:id="rId47"/>
    <p:sldId id="348" r:id="rId48"/>
    <p:sldId id="349" r:id="rId49"/>
    <p:sldId id="350" r:id="rId50"/>
    <p:sldId id="351" r:id="rId51"/>
    <p:sldId id="355" r:id="rId5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3399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94699" autoAdjust="0"/>
  </p:normalViewPr>
  <p:slideViewPr>
    <p:cSldViewPr>
      <p:cViewPr varScale="1">
        <p:scale>
          <a:sx n="83" d="100"/>
          <a:sy n="83" d="100"/>
        </p:scale>
        <p:origin x="14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39.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 Id="rId5" Type="http://schemas.openxmlformats.org/officeDocument/2006/relationships/image" Target="../media/image47.wmf"/><Relationship Id="rId4" Type="http://schemas.openxmlformats.org/officeDocument/2006/relationships/image" Target="../media/image52.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image" Target="../media/image67.emf"/><Relationship Id="rId5" Type="http://schemas.openxmlformats.org/officeDocument/2006/relationships/image" Target="../media/image71.emf"/><Relationship Id="rId4" Type="http://schemas.openxmlformats.org/officeDocument/2006/relationships/image" Target="../media/image7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0898" name="Group 2">
            <a:extLst>
              <a:ext uri="{FF2B5EF4-FFF2-40B4-BE49-F238E27FC236}">
                <a16:creationId xmlns:a16="http://schemas.microsoft.com/office/drawing/2014/main" id="{43555762-D0BF-4293-A730-EEF75DE8A05B}"/>
              </a:ext>
            </a:extLst>
          </p:cNvPr>
          <p:cNvGrpSpPr>
            <a:grpSpLocks/>
          </p:cNvGrpSpPr>
          <p:nvPr/>
        </p:nvGrpSpPr>
        <p:grpSpPr bwMode="auto">
          <a:xfrm>
            <a:off x="0" y="2438400"/>
            <a:ext cx="9009063" cy="1052513"/>
            <a:chOff x="0" y="1536"/>
            <a:chExt cx="5675" cy="663"/>
          </a:xfrm>
        </p:grpSpPr>
        <p:grpSp>
          <p:nvGrpSpPr>
            <p:cNvPr id="80899" name="Group 3">
              <a:extLst>
                <a:ext uri="{FF2B5EF4-FFF2-40B4-BE49-F238E27FC236}">
                  <a16:creationId xmlns:a16="http://schemas.microsoft.com/office/drawing/2014/main" id="{1B03C53F-2627-4C53-93BC-E832D58B1406}"/>
                </a:ext>
              </a:extLst>
            </p:cNvPr>
            <p:cNvGrpSpPr>
              <a:grpSpLocks/>
            </p:cNvGrpSpPr>
            <p:nvPr/>
          </p:nvGrpSpPr>
          <p:grpSpPr bwMode="auto">
            <a:xfrm>
              <a:off x="183" y="1604"/>
              <a:ext cx="448" cy="299"/>
              <a:chOff x="720" y="336"/>
              <a:chExt cx="624" cy="432"/>
            </a:xfrm>
          </p:grpSpPr>
          <p:sp>
            <p:nvSpPr>
              <p:cNvPr id="80900" name="Rectangle 4">
                <a:extLst>
                  <a:ext uri="{FF2B5EF4-FFF2-40B4-BE49-F238E27FC236}">
                    <a16:creationId xmlns:a16="http://schemas.microsoft.com/office/drawing/2014/main" id="{5682A42E-259D-4DDE-9AF4-9C17CBC1B7E2}"/>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1" name="Rectangle 5">
                <a:extLst>
                  <a:ext uri="{FF2B5EF4-FFF2-40B4-BE49-F238E27FC236}">
                    <a16:creationId xmlns:a16="http://schemas.microsoft.com/office/drawing/2014/main" id="{F96DE121-1562-418D-B8CF-0F10C7904C57}"/>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0902" name="Group 6">
              <a:extLst>
                <a:ext uri="{FF2B5EF4-FFF2-40B4-BE49-F238E27FC236}">
                  <a16:creationId xmlns:a16="http://schemas.microsoft.com/office/drawing/2014/main" id="{431A1A94-F6E2-485E-91FC-727972CE73CD}"/>
                </a:ext>
              </a:extLst>
            </p:cNvPr>
            <p:cNvGrpSpPr>
              <a:grpSpLocks/>
            </p:cNvGrpSpPr>
            <p:nvPr/>
          </p:nvGrpSpPr>
          <p:grpSpPr bwMode="auto">
            <a:xfrm>
              <a:off x="261" y="1870"/>
              <a:ext cx="465" cy="299"/>
              <a:chOff x="912" y="2640"/>
              <a:chExt cx="672" cy="432"/>
            </a:xfrm>
          </p:grpSpPr>
          <p:sp>
            <p:nvSpPr>
              <p:cNvPr id="80903" name="Rectangle 7">
                <a:extLst>
                  <a:ext uri="{FF2B5EF4-FFF2-40B4-BE49-F238E27FC236}">
                    <a16:creationId xmlns:a16="http://schemas.microsoft.com/office/drawing/2014/main" id="{9A46DD62-F2BC-472E-B349-74E520E92BAA}"/>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4" name="Rectangle 8">
                <a:extLst>
                  <a:ext uri="{FF2B5EF4-FFF2-40B4-BE49-F238E27FC236}">
                    <a16:creationId xmlns:a16="http://schemas.microsoft.com/office/drawing/2014/main" id="{E9A058ED-D451-4551-A0A9-0ED40F5AD5C5}"/>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0905" name="Rectangle 9">
              <a:extLst>
                <a:ext uri="{FF2B5EF4-FFF2-40B4-BE49-F238E27FC236}">
                  <a16:creationId xmlns:a16="http://schemas.microsoft.com/office/drawing/2014/main" id="{CB6343DC-BAFD-4AB4-83AF-04E991488AB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6" name="Rectangle 10">
              <a:extLst>
                <a:ext uri="{FF2B5EF4-FFF2-40B4-BE49-F238E27FC236}">
                  <a16:creationId xmlns:a16="http://schemas.microsoft.com/office/drawing/2014/main" id="{4E774629-8EAA-4AC2-BEF3-B54E6C77E370}"/>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7" name="Rectangle 11">
              <a:extLst>
                <a:ext uri="{FF2B5EF4-FFF2-40B4-BE49-F238E27FC236}">
                  <a16:creationId xmlns:a16="http://schemas.microsoft.com/office/drawing/2014/main" id="{1F97164F-47DF-493F-8E53-23BF6DF14A0F}"/>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0908" name="Rectangle 12">
            <a:extLst>
              <a:ext uri="{FF2B5EF4-FFF2-40B4-BE49-F238E27FC236}">
                <a16:creationId xmlns:a16="http://schemas.microsoft.com/office/drawing/2014/main" id="{F3EE7FAA-7652-4748-A276-6C82E5CEBE4D}"/>
              </a:ext>
            </a:extLst>
          </p:cNvPr>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80909" name="Rectangle 13">
            <a:extLst>
              <a:ext uri="{FF2B5EF4-FFF2-40B4-BE49-F238E27FC236}">
                <a16:creationId xmlns:a16="http://schemas.microsoft.com/office/drawing/2014/main" id="{943394DE-2C8B-467E-B345-193C1FEB48BE}"/>
              </a:ext>
            </a:extLst>
          </p:cNvPr>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80910" name="Rectangle 14">
            <a:extLst>
              <a:ext uri="{FF2B5EF4-FFF2-40B4-BE49-F238E27FC236}">
                <a16:creationId xmlns:a16="http://schemas.microsoft.com/office/drawing/2014/main" id="{3550A344-6FA2-4F09-AD38-72E2695F95A3}"/>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80911" name="Rectangle 15">
            <a:extLst>
              <a:ext uri="{FF2B5EF4-FFF2-40B4-BE49-F238E27FC236}">
                <a16:creationId xmlns:a16="http://schemas.microsoft.com/office/drawing/2014/main" id="{E9CC1790-1482-4394-A97B-449EB11C4802}"/>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80912" name="Rectangle 16">
            <a:extLst>
              <a:ext uri="{FF2B5EF4-FFF2-40B4-BE49-F238E27FC236}">
                <a16:creationId xmlns:a16="http://schemas.microsoft.com/office/drawing/2014/main" id="{B30B6346-42B0-4BC9-BE4C-1AD610A15374}"/>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CA7B4AE9-8876-41B1-833C-770C2CE06BD1}"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9421-5D92-470E-B35C-6626469C93A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613EB67-FB44-4901-AF98-5E37A8587DD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DDAAA5-BD1F-4FFD-86F1-0A094DE84B12}"/>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A37B7808-A499-45E4-A827-91F5B6C12F8E}"/>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1DBF44C-575C-4B88-8397-ED9D2D7AE10F}"/>
              </a:ext>
            </a:extLst>
          </p:cNvPr>
          <p:cNvSpPr>
            <a:spLocks noGrp="1"/>
          </p:cNvSpPr>
          <p:nvPr>
            <p:ph type="sldNum" sz="quarter" idx="12"/>
          </p:nvPr>
        </p:nvSpPr>
        <p:spPr/>
        <p:txBody>
          <a:bodyPr/>
          <a:lstStyle>
            <a:lvl1pPr>
              <a:defRPr/>
            </a:lvl1pPr>
          </a:lstStyle>
          <a:p>
            <a:fld id="{997F1EDF-385E-490D-9332-FD0A5E797EDA}" type="slidenum">
              <a:rPr lang="en-US" altLang="zh-CN"/>
              <a:pPr/>
              <a:t>‹#›</a:t>
            </a:fld>
            <a:endParaRPr lang="en-US" altLang="zh-CN"/>
          </a:p>
        </p:txBody>
      </p:sp>
    </p:spTree>
    <p:extLst>
      <p:ext uri="{BB962C8B-B14F-4D97-AF65-F5344CB8AC3E}">
        <p14:creationId xmlns:p14="http://schemas.microsoft.com/office/powerpoint/2010/main" val="36886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C7A0094-DA34-41F6-9B49-FAB64691B702}"/>
              </a:ext>
            </a:extLst>
          </p:cNvPr>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2D30A9A-1F6B-45B5-8194-51633DDEED0B}"/>
              </a:ext>
            </a:extLst>
          </p:cNvPr>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2A4D49-7033-40AF-B282-880552E3267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2489344-00DE-4C74-BF35-4FACA0E8D9A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81F1F8E-1767-41AB-85C8-1BC64EDEE7E4}"/>
              </a:ext>
            </a:extLst>
          </p:cNvPr>
          <p:cNvSpPr>
            <a:spLocks noGrp="1"/>
          </p:cNvSpPr>
          <p:nvPr>
            <p:ph type="sldNum" sz="quarter" idx="12"/>
          </p:nvPr>
        </p:nvSpPr>
        <p:spPr/>
        <p:txBody>
          <a:bodyPr/>
          <a:lstStyle>
            <a:lvl1pPr>
              <a:defRPr/>
            </a:lvl1pPr>
          </a:lstStyle>
          <a:p>
            <a:fld id="{B1A291FD-D6EE-44A4-9308-FC3DEC107C13}" type="slidenum">
              <a:rPr lang="en-US" altLang="zh-CN"/>
              <a:pPr/>
              <a:t>‹#›</a:t>
            </a:fld>
            <a:endParaRPr lang="en-US" altLang="zh-CN"/>
          </a:p>
        </p:txBody>
      </p:sp>
    </p:spTree>
    <p:extLst>
      <p:ext uri="{BB962C8B-B14F-4D97-AF65-F5344CB8AC3E}">
        <p14:creationId xmlns:p14="http://schemas.microsoft.com/office/powerpoint/2010/main" val="620970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37571E5-844A-4F3A-AEF0-44213AA3BE96}"/>
              </a:ext>
            </a:extLst>
          </p:cNvPr>
          <p:cNvSpPr>
            <a:spLocks noGrp="1"/>
          </p:cNvSpPr>
          <p:nvPr>
            <p:ph/>
          </p:nvPr>
        </p:nvSpPr>
        <p:spPr>
          <a:xfrm>
            <a:off x="1150938" y="214313"/>
            <a:ext cx="7804150" cy="591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3AAA3068-6D95-4428-AB57-D3DE66A261A8}"/>
              </a:ext>
            </a:extLst>
          </p:cNvPr>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62841ABE-AFC7-403C-8639-33956953968B}"/>
              </a:ext>
            </a:extLst>
          </p:cNvPr>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BA1FB9B9-D29A-4BBE-A9A5-D26203874DCB}"/>
              </a:ext>
            </a:extLst>
          </p:cNvPr>
          <p:cNvSpPr>
            <a:spLocks noGrp="1"/>
          </p:cNvSpPr>
          <p:nvPr>
            <p:ph type="sldNum" sz="quarter" idx="12"/>
          </p:nvPr>
        </p:nvSpPr>
        <p:spPr>
          <a:xfrm>
            <a:off x="7042150" y="6243638"/>
            <a:ext cx="1905000" cy="457200"/>
          </a:xfrm>
        </p:spPr>
        <p:txBody>
          <a:bodyPr/>
          <a:lstStyle>
            <a:lvl1pPr>
              <a:defRPr/>
            </a:lvl1pPr>
          </a:lstStyle>
          <a:p>
            <a:fld id="{2A1707F8-4845-4D89-8596-85C75F988F75}" type="slidenum">
              <a:rPr lang="en-US" altLang="zh-CN"/>
              <a:pPr/>
              <a:t>‹#›</a:t>
            </a:fld>
            <a:endParaRPr lang="en-US" altLang="zh-CN"/>
          </a:p>
        </p:txBody>
      </p:sp>
    </p:spTree>
    <p:extLst>
      <p:ext uri="{BB962C8B-B14F-4D97-AF65-F5344CB8AC3E}">
        <p14:creationId xmlns:p14="http://schemas.microsoft.com/office/powerpoint/2010/main" val="1260370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0423A-1FAD-484B-9066-50E6B2053FF0}"/>
              </a:ext>
            </a:extLst>
          </p:cNvPr>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4DBE19-1D32-4E25-B939-02A692D11406}"/>
              </a:ext>
            </a:extLst>
          </p:cNvPr>
          <p:cNvSpPr>
            <a:spLocks noGrp="1"/>
          </p:cNvSpPr>
          <p:nvPr>
            <p:ph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9F15DFB-816E-42E4-88B0-5BA7C8630C89}"/>
              </a:ext>
            </a:extLst>
          </p:cNvPr>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AF168864-2432-4FC9-87A9-C14A1FDFE37A}"/>
              </a:ext>
            </a:extLst>
          </p:cNvPr>
          <p:cNvSpPr>
            <a:spLocks noGrp="1"/>
          </p:cNvSpPr>
          <p:nvPr>
            <p:ph sz="quarter" idx="3"/>
          </p:nvPr>
        </p:nvSpPr>
        <p:spPr>
          <a:xfrm>
            <a:off x="5145088" y="4151313"/>
            <a:ext cx="381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日期占位符 5">
            <a:extLst>
              <a:ext uri="{FF2B5EF4-FFF2-40B4-BE49-F238E27FC236}">
                <a16:creationId xmlns:a16="http://schemas.microsoft.com/office/drawing/2014/main" id="{31B28E9F-98CA-4E93-8E13-FE4517A10E09}"/>
              </a:ext>
            </a:extLst>
          </p:cNvPr>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7" name="页脚占位符 6">
            <a:extLst>
              <a:ext uri="{FF2B5EF4-FFF2-40B4-BE49-F238E27FC236}">
                <a16:creationId xmlns:a16="http://schemas.microsoft.com/office/drawing/2014/main" id="{5FA54F0B-FF58-4AE9-B83D-CC447F834AE9}"/>
              </a:ext>
            </a:extLst>
          </p:cNvPr>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DCDA5BDE-EA2A-4566-BB58-8652208D6EE9}"/>
              </a:ext>
            </a:extLst>
          </p:cNvPr>
          <p:cNvSpPr>
            <a:spLocks noGrp="1"/>
          </p:cNvSpPr>
          <p:nvPr>
            <p:ph type="sldNum" sz="quarter" idx="12"/>
          </p:nvPr>
        </p:nvSpPr>
        <p:spPr>
          <a:xfrm>
            <a:off x="7042150" y="6243638"/>
            <a:ext cx="1905000" cy="457200"/>
          </a:xfrm>
        </p:spPr>
        <p:txBody>
          <a:bodyPr/>
          <a:lstStyle>
            <a:lvl1pPr>
              <a:defRPr/>
            </a:lvl1pPr>
          </a:lstStyle>
          <a:p>
            <a:fld id="{9FF6671C-CB62-4780-9D88-4FC946593260}" type="slidenum">
              <a:rPr lang="en-US" altLang="zh-CN"/>
              <a:pPr/>
              <a:t>‹#›</a:t>
            </a:fld>
            <a:endParaRPr lang="en-US" altLang="zh-CN"/>
          </a:p>
        </p:txBody>
      </p:sp>
    </p:spTree>
    <p:extLst>
      <p:ext uri="{BB962C8B-B14F-4D97-AF65-F5344CB8AC3E}">
        <p14:creationId xmlns:p14="http://schemas.microsoft.com/office/powerpoint/2010/main" val="1823377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6C468-A7EA-49ED-93F5-18371C13885F}"/>
              </a:ext>
            </a:extLst>
          </p:cNvPr>
          <p:cNvSpPr>
            <a:spLocks noGrp="1"/>
          </p:cNvSpPr>
          <p:nvPr>
            <p:ph type="title" sz="quarter"/>
          </p:nvPr>
        </p:nvSpPr>
        <p:spPr>
          <a:xfrm>
            <a:off x="1150938" y="214313"/>
            <a:ext cx="7793037" cy="1462087"/>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40F378-F7BA-4304-BD52-FE4E4FEDE29F}"/>
              </a:ext>
            </a:extLst>
          </p:cNvPr>
          <p:cNvSpPr>
            <a:spLocks noGrp="1"/>
          </p:cNvSpPr>
          <p:nvPr>
            <p:ph sz="quarter" idx="1"/>
          </p:nvPr>
        </p:nvSpPr>
        <p:spPr>
          <a:xfrm>
            <a:off x="1182688" y="2017713"/>
            <a:ext cx="381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5612EF1-51A3-4465-8E37-8FFDC43A8DBD}"/>
              </a:ext>
            </a:extLst>
          </p:cNvPr>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9E6265FD-7CBB-4A17-B4F8-66F82E82B490}"/>
              </a:ext>
            </a:extLst>
          </p:cNvPr>
          <p:cNvSpPr>
            <a:spLocks noGrp="1"/>
          </p:cNvSpPr>
          <p:nvPr>
            <p:ph sz="quarter" idx="3"/>
          </p:nvPr>
        </p:nvSpPr>
        <p:spPr>
          <a:xfrm>
            <a:off x="1182688" y="4151313"/>
            <a:ext cx="381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a:extLst>
              <a:ext uri="{FF2B5EF4-FFF2-40B4-BE49-F238E27FC236}">
                <a16:creationId xmlns:a16="http://schemas.microsoft.com/office/drawing/2014/main" id="{1CE7A908-7AA3-4227-A25F-1A3C576C3379}"/>
              </a:ext>
            </a:extLst>
          </p:cNvPr>
          <p:cNvSpPr>
            <a:spLocks noGrp="1"/>
          </p:cNvSpPr>
          <p:nvPr>
            <p:ph sz="quarter" idx="4"/>
          </p:nvPr>
        </p:nvSpPr>
        <p:spPr>
          <a:xfrm>
            <a:off x="5145088" y="4151313"/>
            <a:ext cx="381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C15EEA3-2B21-4C9E-A1DE-F38D4EA4C62C}"/>
              </a:ext>
            </a:extLst>
          </p:cNvPr>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883568C6-CF23-46F6-88D9-312A02173841}"/>
              </a:ext>
            </a:extLst>
          </p:cNvPr>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55758E6B-AAC6-437F-B035-F134188A2762}"/>
              </a:ext>
            </a:extLst>
          </p:cNvPr>
          <p:cNvSpPr>
            <a:spLocks noGrp="1"/>
          </p:cNvSpPr>
          <p:nvPr>
            <p:ph type="sldNum" sz="quarter" idx="12"/>
          </p:nvPr>
        </p:nvSpPr>
        <p:spPr>
          <a:xfrm>
            <a:off x="7042150" y="6243638"/>
            <a:ext cx="1905000" cy="457200"/>
          </a:xfrm>
        </p:spPr>
        <p:txBody>
          <a:bodyPr/>
          <a:lstStyle>
            <a:lvl1pPr>
              <a:defRPr/>
            </a:lvl1pPr>
          </a:lstStyle>
          <a:p>
            <a:fld id="{DD8CE28D-CBD0-46E7-9E9B-CB0DC94DCEAC}" type="slidenum">
              <a:rPr lang="en-US" altLang="zh-CN"/>
              <a:pPr/>
              <a:t>‹#›</a:t>
            </a:fld>
            <a:endParaRPr lang="en-US" altLang="zh-CN"/>
          </a:p>
        </p:txBody>
      </p:sp>
    </p:spTree>
    <p:extLst>
      <p:ext uri="{BB962C8B-B14F-4D97-AF65-F5344CB8AC3E}">
        <p14:creationId xmlns:p14="http://schemas.microsoft.com/office/powerpoint/2010/main" val="1159612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6009B-2EC2-48C1-8A27-427E19701C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DE8BC2-BB71-4CAC-82C0-7A723758825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83F87D-6E70-4B95-9DDC-736BD2A1BC2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344BF05-0DFC-4E76-90FA-1551CC6B80A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C53F8ED-770F-41F6-AC36-48FA758E5AA9}"/>
              </a:ext>
            </a:extLst>
          </p:cNvPr>
          <p:cNvSpPr>
            <a:spLocks noGrp="1"/>
          </p:cNvSpPr>
          <p:nvPr>
            <p:ph type="sldNum" sz="quarter" idx="12"/>
          </p:nvPr>
        </p:nvSpPr>
        <p:spPr/>
        <p:txBody>
          <a:bodyPr/>
          <a:lstStyle>
            <a:lvl1pPr>
              <a:defRPr/>
            </a:lvl1pPr>
          </a:lstStyle>
          <a:p>
            <a:fld id="{51D65AE0-5A20-4DEB-A1F1-17CDEE15F2C2}" type="slidenum">
              <a:rPr lang="en-US" altLang="zh-CN"/>
              <a:pPr/>
              <a:t>‹#›</a:t>
            </a:fld>
            <a:endParaRPr lang="en-US" altLang="zh-CN"/>
          </a:p>
        </p:txBody>
      </p:sp>
    </p:spTree>
    <p:extLst>
      <p:ext uri="{BB962C8B-B14F-4D97-AF65-F5344CB8AC3E}">
        <p14:creationId xmlns:p14="http://schemas.microsoft.com/office/powerpoint/2010/main" val="75834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E2C58-7185-4471-ADDB-7F449BD34028}"/>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D26BB0-F134-400D-A002-BEB49F56429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7A0DCBD-11F6-43DA-8AF4-E3F856D39CC3}"/>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C1EF353-82F5-456C-B384-D4033754703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12ABC5A-4E3B-472F-928D-57A3D6685826}"/>
              </a:ext>
            </a:extLst>
          </p:cNvPr>
          <p:cNvSpPr>
            <a:spLocks noGrp="1"/>
          </p:cNvSpPr>
          <p:nvPr>
            <p:ph type="sldNum" sz="quarter" idx="12"/>
          </p:nvPr>
        </p:nvSpPr>
        <p:spPr/>
        <p:txBody>
          <a:bodyPr/>
          <a:lstStyle>
            <a:lvl1pPr>
              <a:defRPr/>
            </a:lvl1pPr>
          </a:lstStyle>
          <a:p>
            <a:fld id="{8CF4CE7D-ED0C-41E0-B2AA-8B1547335AFA}" type="slidenum">
              <a:rPr lang="en-US" altLang="zh-CN"/>
              <a:pPr/>
              <a:t>‹#›</a:t>
            </a:fld>
            <a:endParaRPr lang="en-US" altLang="zh-CN"/>
          </a:p>
        </p:txBody>
      </p:sp>
    </p:spTree>
    <p:extLst>
      <p:ext uri="{BB962C8B-B14F-4D97-AF65-F5344CB8AC3E}">
        <p14:creationId xmlns:p14="http://schemas.microsoft.com/office/powerpoint/2010/main" val="2890750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E5C90-EA9F-4239-904F-ADDA012CCC9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ECC62A-2DB8-44CD-A343-06FACDD99A03}"/>
              </a:ext>
            </a:extLst>
          </p:cNvPr>
          <p:cNvSpPr>
            <a:spLocks noGrp="1"/>
          </p:cNvSpPr>
          <p:nvPr>
            <p:ph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9C73D2C-7F9E-439E-B734-90805541FCD3}"/>
              </a:ext>
            </a:extLst>
          </p:cNvPr>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FD1261-A749-4C05-AD25-42BF3FF4D4A3}"/>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42681BD-01CF-46D9-95A3-677428136CF9}"/>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DFF8A0DC-734F-4F2C-907E-79C4D014E483}"/>
              </a:ext>
            </a:extLst>
          </p:cNvPr>
          <p:cNvSpPr>
            <a:spLocks noGrp="1"/>
          </p:cNvSpPr>
          <p:nvPr>
            <p:ph type="sldNum" sz="quarter" idx="12"/>
          </p:nvPr>
        </p:nvSpPr>
        <p:spPr/>
        <p:txBody>
          <a:bodyPr/>
          <a:lstStyle>
            <a:lvl1pPr>
              <a:defRPr/>
            </a:lvl1pPr>
          </a:lstStyle>
          <a:p>
            <a:fld id="{7677EC1C-1B67-4698-8A41-2B34611EBED5}" type="slidenum">
              <a:rPr lang="en-US" altLang="zh-CN"/>
              <a:pPr/>
              <a:t>‹#›</a:t>
            </a:fld>
            <a:endParaRPr lang="en-US" altLang="zh-CN"/>
          </a:p>
        </p:txBody>
      </p:sp>
    </p:spTree>
    <p:extLst>
      <p:ext uri="{BB962C8B-B14F-4D97-AF65-F5344CB8AC3E}">
        <p14:creationId xmlns:p14="http://schemas.microsoft.com/office/powerpoint/2010/main" val="864697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909CC8-86C1-4709-8F65-B6AA159DABA5}"/>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03CA9C6-E9E9-4A0E-BF01-745DA63E93E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7DDA43C-B045-45FE-BF8E-183C7190ADF0}"/>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3A762CE-C476-432B-8986-8C9C37C6AE2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1BB231A-026B-4B48-B398-3E8ACEEE38FE}"/>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2D6ED66-0385-45B7-A3BD-5EF478E5E01C}"/>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9F95F63C-BA50-44F1-85E9-D6C7F5FF0EF5}"/>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D2986D46-C904-42F1-8519-208FA96B007D}"/>
              </a:ext>
            </a:extLst>
          </p:cNvPr>
          <p:cNvSpPr>
            <a:spLocks noGrp="1"/>
          </p:cNvSpPr>
          <p:nvPr>
            <p:ph type="sldNum" sz="quarter" idx="12"/>
          </p:nvPr>
        </p:nvSpPr>
        <p:spPr/>
        <p:txBody>
          <a:bodyPr/>
          <a:lstStyle>
            <a:lvl1pPr>
              <a:defRPr/>
            </a:lvl1pPr>
          </a:lstStyle>
          <a:p>
            <a:fld id="{72DBCB15-2EE0-4C2F-930E-24B62E2FEBB8}" type="slidenum">
              <a:rPr lang="en-US" altLang="zh-CN"/>
              <a:pPr/>
              <a:t>‹#›</a:t>
            </a:fld>
            <a:endParaRPr lang="en-US" altLang="zh-CN"/>
          </a:p>
        </p:txBody>
      </p:sp>
    </p:spTree>
    <p:extLst>
      <p:ext uri="{BB962C8B-B14F-4D97-AF65-F5344CB8AC3E}">
        <p14:creationId xmlns:p14="http://schemas.microsoft.com/office/powerpoint/2010/main" val="2009388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847AF-54CC-4698-BD73-A7EF8CA6218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9E5EDC-DB1E-410C-8D2A-3C7A974CC57F}"/>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8FACC49A-2012-49FB-8F59-1637B2B428EC}"/>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908FEEE0-F68C-4F37-9A5B-33AD7EB10B26}"/>
              </a:ext>
            </a:extLst>
          </p:cNvPr>
          <p:cNvSpPr>
            <a:spLocks noGrp="1"/>
          </p:cNvSpPr>
          <p:nvPr>
            <p:ph type="sldNum" sz="quarter" idx="12"/>
          </p:nvPr>
        </p:nvSpPr>
        <p:spPr/>
        <p:txBody>
          <a:bodyPr/>
          <a:lstStyle>
            <a:lvl1pPr>
              <a:defRPr/>
            </a:lvl1pPr>
          </a:lstStyle>
          <a:p>
            <a:fld id="{B18F7779-95C9-41EF-9F38-AFFCDE21F24E}" type="slidenum">
              <a:rPr lang="en-US" altLang="zh-CN"/>
              <a:pPr/>
              <a:t>‹#›</a:t>
            </a:fld>
            <a:endParaRPr lang="en-US" altLang="zh-CN"/>
          </a:p>
        </p:txBody>
      </p:sp>
    </p:spTree>
    <p:extLst>
      <p:ext uri="{BB962C8B-B14F-4D97-AF65-F5344CB8AC3E}">
        <p14:creationId xmlns:p14="http://schemas.microsoft.com/office/powerpoint/2010/main" val="195617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392089A-77C4-4CE5-B925-D97E82A2033B}"/>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37D40610-AF6A-4F29-A4C3-5715A632679F}"/>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340C4FC1-83A3-4995-9E7C-D7EDAF6C06C8}"/>
              </a:ext>
            </a:extLst>
          </p:cNvPr>
          <p:cNvSpPr>
            <a:spLocks noGrp="1"/>
          </p:cNvSpPr>
          <p:nvPr>
            <p:ph type="sldNum" sz="quarter" idx="12"/>
          </p:nvPr>
        </p:nvSpPr>
        <p:spPr/>
        <p:txBody>
          <a:bodyPr/>
          <a:lstStyle>
            <a:lvl1pPr>
              <a:defRPr/>
            </a:lvl1pPr>
          </a:lstStyle>
          <a:p>
            <a:fld id="{30D673DF-6DEC-43FA-ABB2-97C14656491B}" type="slidenum">
              <a:rPr lang="en-US" altLang="zh-CN"/>
              <a:pPr/>
              <a:t>‹#›</a:t>
            </a:fld>
            <a:endParaRPr lang="en-US" altLang="zh-CN"/>
          </a:p>
        </p:txBody>
      </p:sp>
    </p:spTree>
    <p:extLst>
      <p:ext uri="{BB962C8B-B14F-4D97-AF65-F5344CB8AC3E}">
        <p14:creationId xmlns:p14="http://schemas.microsoft.com/office/powerpoint/2010/main" val="1537992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3BEF13-5D0D-460C-B960-6704D0226389}"/>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8831CB6-8E9E-48BA-B63C-A5B57ADEA70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68A0046-136C-4D9C-A30E-01F37A58D93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6C004F-4F85-45BD-8C16-FF5CF3C8000E}"/>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94D6889-C190-427A-81D0-BA92828A2EBD}"/>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8FB9323-C176-4B6C-8A15-BB8226906AD2}"/>
              </a:ext>
            </a:extLst>
          </p:cNvPr>
          <p:cNvSpPr>
            <a:spLocks noGrp="1"/>
          </p:cNvSpPr>
          <p:nvPr>
            <p:ph type="sldNum" sz="quarter" idx="12"/>
          </p:nvPr>
        </p:nvSpPr>
        <p:spPr/>
        <p:txBody>
          <a:bodyPr/>
          <a:lstStyle>
            <a:lvl1pPr>
              <a:defRPr/>
            </a:lvl1pPr>
          </a:lstStyle>
          <a:p>
            <a:fld id="{902235A9-4F87-4AF1-A375-E8E654C88F7C}" type="slidenum">
              <a:rPr lang="en-US" altLang="zh-CN"/>
              <a:pPr/>
              <a:t>‹#›</a:t>
            </a:fld>
            <a:endParaRPr lang="en-US" altLang="zh-CN"/>
          </a:p>
        </p:txBody>
      </p:sp>
    </p:spTree>
    <p:extLst>
      <p:ext uri="{BB962C8B-B14F-4D97-AF65-F5344CB8AC3E}">
        <p14:creationId xmlns:p14="http://schemas.microsoft.com/office/powerpoint/2010/main" val="71288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69D87-99DC-4BFF-ACB0-CA5382FFA691}"/>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C45F4CF-2C8C-4EAF-844E-7FA7C47229D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61E7DA8-9C36-4DF4-8C16-120B6174DD3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83586B9-7624-431B-86EB-5E57C19153AB}"/>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15A824E-59E3-4B5F-8EFE-7292C7996C6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048C6197-FCDC-419C-BF4C-26D88B815A7F}"/>
              </a:ext>
            </a:extLst>
          </p:cNvPr>
          <p:cNvSpPr>
            <a:spLocks noGrp="1"/>
          </p:cNvSpPr>
          <p:nvPr>
            <p:ph type="sldNum" sz="quarter" idx="12"/>
          </p:nvPr>
        </p:nvSpPr>
        <p:spPr/>
        <p:txBody>
          <a:bodyPr/>
          <a:lstStyle>
            <a:lvl1pPr>
              <a:defRPr/>
            </a:lvl1pPr>
          </a:lstStyle>
          <a:p>
            <a:fld id="{274D06A2-9AF1-469D-A0E0-6ED524FA406B}" type="slidenum">
              <a:rPr lang="en-US" altLang="zh-CN"/>
              <a:pPr/>
              <a:t>‹#›</a:t>
            </a:fld>
            <a:endParaRPr lang="en-US" altLang="zh-CN"/>
          </a:p>
        </p:txBody>
      </p:sp>
    </p:spTree>
    <p:extLst>
      <p:ext uri="{BB962C8B-B14F-4D97-AF65-F5344CB8AC3E}">
        <p14:creationId xmlns:p14="http://schemas.microsoft.com/office/powerpoint/2010/main" val="58087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7C17F1D0-233C-45DD-9486-CB1C399C8081}"/>
              </a:ext>
            </a:extLst>
          </p:cNvPr>
          <p:cNvSpPr>
            <a:spLocks noChangeArrowheads="1"/>
          </p:cNvSpPr>
          <p:nvPr/>
        </p:nvSpPr>
        <p:spPr bwMode="ltGray">
          <a:xfrm>
            <a:off x="290513" y="4429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79875" name="Rectangle 3">
            <a:extLst>
              <a:ext uri="{FF2B5EF4-FFF2-40B4-BE49-F238E27FC236}">
                <a16:creationId xmlns:a16="http://schemas.microsoft.com/office/drawing/2014/main" id="{D3B3FCB6-7B9C-413B-8368-001047B4E718}"/>
              </a:ext>
            </a:extLst>
          </p:cNvPr>
          <p:cNvSpPr>
            <a:spLocks noChangeArrowheads="1"/>
          </p:cNvSpPr>
          <p:nvPr/>
        </p:nvSpPr>
        <p:spPr bwMode="ltGray">
          <a:xfrm>
            <a:off x="673100" y="4429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79876" name="Rectangle 4">
            <a:extLst>
              <a:ext uri="{FF2B5EF4-FFF2-40B4-BE49-F238E27FC236}">
                <a16:creationId xmlns:a16="http://schemas.microsoft.com/office/drawing/2014/main" id="{A312437E-30DA-4DDE-AEE9-29A13A8105E5}"/>
              </a:ext>
            </a:extLst>
          </p:cNvPr>
          <p:cNvSpPr>
            <a:spLocks noChangeArrowheads="1"/>
          </p:cNvSpPr>
          <p:nvPr/>
        </p:nvSpPr>
        <p:spPr bwMode="ltGray">
          <a:xfrm>
            <a:off x="414338" y="8651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79877" name="Rectangle 5">
            <a:extLst>
              <a:ext uri="{FF2B5EF4-FFF2-40B4-BE49-F238E27FC236}">
                <a16:creationId xmlns:a16="http://schemas.microsoft.com/office/drawing/2014/main" id="{0E36C6BD-5460-43B8-941F-1C64F0BE512B}"/>
              </a:ext>
            </a:extLst>
          </p:cNvPr>
          <p:cNvSpPr>
            <a:spLocks noChangeArrowheads="1"/>
          </p:cNvSpPr>
          <p:nvPr/>
        </p:nvSpPr>
        <p:spPr bwMode="ltGray">
          <a:xfrm>
            <a:off x="784225" y="8651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79878" name="Rectangle 6">
            <a:extLst>
              <a:ext uri="{FF2B5EF4-FFF2-40B4-BE49-F238E27FC236}">
                <a16:creationId xmlns:a16="http://schemas.microsoft.com/office/drawing/2014/main" id="{9AE9ACF1-A61C-4972-97B1-D9F7DF3E037E}"/>
              </a:ext>
            </a:extLst>
          </p:cNvPr>
          <p:cNvSpPr>
            <a:spLocks noChangeArrowheads="1"/>
          </p:cNvSpPr>
          <p:nvPr/>
        </p:nvSpPr>
        <p:spPr bwMode="ltGray">
          <a:xfrm>
            <a:off x="0" y="7921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79879" name="Rectangle 7">
            <a:extLst>
              <a:ext uri="{FF2B5EF4-FFF2-40B4-BE49-F238E27FC236}">
                <a16:creationId xmlns:a16="http://schemas.microsoft.com/office/drawing/2014/main" id="{9ED7B71A-56E6-4927-A524-129AAA50DD1F}"/>
              </a:ext>
            </a:extLst>
          </p:cNvPr>
          <p:cNvSpPr>
            <a:spLocks noChangeArrowheads="1"/>
          </p:cNvSpPr>
          <p:nvPr/>
        </p:nvSpPr>
        <p:spPr bwMode="gray">
          <a:xfrm>
            <a:off x="635000" y="334963"/>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79880" name="Rectangle 8">
            <a:extLst>
              <a:ext uri="{FF2B5EF4-FFF2-40B4-BE49-F238E27FC236}">
                <a16:creationId xmlns:a16="http://schemas.microsoft.com/office/drawing/2014/main" id="{D0C78183-8CB0-40DB-9619-D14105B387BF}"/>
              </a:ext>
            </a:extLst>
          </p:cNvPr>
          <p:cNvSpPr>
            <a:spLocks noChangeArrowheads="1"/>
          </p:cNvSpPr>
          <p:nvPr/>
        </p:nvSpPr>
        <p:spPr bwMode="gray">
          <a:xfrm>
            <a:off x="315913" y="11255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79881" name="Rectangle 9">
            <a:extLst>
              <a:ext uri="{FF2B5EF4-FFF2-40B4-BE49-F238E27FC236}">
                <a16:creationId xmlns:a16="http://schemas.microsoft.com/office/drawing/2014/main" id="{4B72FC35-46AC-4CC4-9277-C32E03424EF6}"/>
              </a:ext>
            </a:extLst>
          </p:cNvPr>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79882" name="Rectangle 10">
            <a:extLst>
              <a:ext uri="{FF2B5EF4-FFF2-40B4-BE49-F238E27FC236}">
                <a16:creationId xmlns:a16="http://schemas.microsoft.com/office/drawing/2014/main" id="{72A9E4C5-19AC-4988-B527-DD1E3C92ADD6}"/>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9883" name="Rectangle 11">
            <a:extLst>
              <a:ext uri="{FF2B5EF4-FFF2-40B4-BE49-F238E27FC236}">
                <a16:creationId xmlns:a16="http://schemas.microsoft.com/office/drawing/2014/main" id="{B57DF65A-2937-4C43-A7F5-E172DE616180}"/>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zh-CN"/>
          </a:p>
        </p:txBody>
      </p:sp>
      <p:sp>
        <p:nvSpPr>
          <p:cNvPr id="79884" name="Rectangle 12">
            <a:extLst>
              <a:ext uri="{FF2B5EF4-FFF2-40B4-BE49-F238E27FC236}">
                <a16:creationId xmlns:a16="http://schemas.microsoft.com/office/drawing/2014/main" id="{96EBE818-C889-48FC-91CF-DE7734BFEB32}"/>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zh-CN"/>
          </a:p>
        </p:txBody>
      </p:sp>
      <p:sp>
        <p:nvSpPr>
          <p:cNvPr id="79885" name="Rectangle 13">
            <a:extLst>
              <a:ext uri="{FF2B5EF4-FFF2-40B4-BE49-F238E27FC236}">
                <a16:creationId xmlns:a16="http://schemas.microsoft.com/office/drawing/2014/main" id="{AB0FDE3F-451A-4CEE-AB8E-37E5615C067E}"/>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37AF01FE-F35C-4BA6-8146-528F677B2F1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16.bin"/><Relationship Id="rId4" Type="http://schemas.openxmlformats.org/officeDocument/2006/relationships/image" Target="../media/image2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6.wmf"/><Relationship Id="rId5" Type="http://schemas.openxmlformats.org/officeDocument/2006/relationships/oleObject" Target="../embeddings/oleObject20.bin"/><Relationship Id="rId4" Type="http://schemas.openxmlformats.org/officeDocument/2006/relationships/image" Target="../media/image1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8.emf"/><Relationship Id="rId5" Type="http://schemas.openxmlformats.org/officeDocument/2006/relationships/oleObject" Target="../embeddings/Microsoft_Word_97_-_2003_Document2.doc"/><Relationship Id="rId4" Type="http://schemas.openxmlformats.org/officeDocument/2006/relationships/image" Target="../media/image27.wmf"/></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1.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2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Word_97_-_2003_Document4.doc"/><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4.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Word_97_-_2003_Document5.doc"/><Relationship Id="rId2" Type="http://schemas.openxmlformats.org/officeDocument/2006/relationships/slideLayout" Target="../slideLayouts/slideLayout12.xml"/><Relationship Id="rId1" Type="http://schemas.openxmlformats.org/officeDocument/2006/relationships/vmlDrawing" Target="../drawings/vmlDrawing18.vml"/><Relationship Id="rId4" Type="http://schemas.openxmlformats.org/officeDocument/2006/relationships/image" Target="../media/image35.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Word_97_-_2003_Document6.doc"/><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6.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8.emf"/><Relationship Id="rId5" Type="http://schemas.openxmlformats.org/officeDocument/2006/relationships/oleObject" Target="../embeddings/oleObject25.bin"/><Relationship Id="rId4" Type="http://schemas.openxmlformats.org/officeDocument/2006/relationships/image" Target="../media/image37.emf"/></Relationships>
</file>

<file path=ppt/slides/_rels/slide39.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image" Target="../media/image40.emf"/><Relationship Id="rId5" Type="http://schemas.openxmlformats.org/officeDocument/2006/relationships/oleObject" Target="../embeddings/oleObject27.bin"/><Relationship Id="rId4" Type="http://schemas.openxmlformats.org/officeDocument/2006/relationships/image" Target="../media/image39.wmf"/></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image" Target="../media/image42.emf"/><Relationship Id="rId5" Type="http://schemas.openxmlformats.org/officeDocument/2006/relationships/oleObject" Target="../embeddings/oleObject30.bin"/><Relationship Id="rId4" Type="http://schemas.openxmlformats.org/officeDocument/2006/relationships/image" Target="../media/image39.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image" Target="../media/image45.emf"/><Relationship Id="rId5" Type="http://schemas.openxmlformats.org/officeDocument/2006/relationships/oleObject" Target="../embeddings/oleObject33.bin"/><Relationship Id="rId4" Type="http://schemas.openxmlformats.org/officeDocument/2006/relationships/image" Target="../media/image44.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47.wmf"/><Relationship Id="rId5" Type="http://schemas.openxmlformats.org/officeDocument/2006/relationships/oleObject" Target="../embeddings/oleObject35.bin"/><Relationship Id="rId4" Type="http://schemas.openxmlformats.org/officeDocument/2006/relationships/image" Target="../media/image46.wmf"/></Relationships>
</file>

<file path=ppt/slides/_rels/slide44.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7.wmf"/><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image" Target="../media/image50.e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52.emf"/><Relationship Id="rId4" Type="http://schemas.openxmlformats.org/officeDocument/2006/relationships/image" Target="../media/image49.emf"/><Relationship Id="rId9" Type="http://schemas.openxmlformats.org/officeDocument/2006/relationships/oleObject" Target="../embeddings/oleObject40.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4.xml"/><Relationship Id="rId1" Type="http://schemas.openxmlformats.org/officeDocument/2006/relationships/vmlDrawing" Target="../drawings/vmlDrawing26.vml"/><Relationship Id="rId6" Type="http://schemas.openxmlformats.org/officeDocument/2006/relationships/image" Target="../media/image54.wmf"/><Relationship Id="rId5" Type="http://schemas.openxmlformats.org/officeDocument/2006/relationships/oleObject" Target="../embeddings/oleObject43.bin"/><Relationship Id="rId4" Type="http://schemas.openxmlformats.org/officeDocument/2006/relationships/image" Target="../media/image53.wmf"/></Relationships>
</file>

<file path=ppt/slides/_rels/slide46.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49.bin"/><Relationship Id="rId18" Type="http://schemas.openxmlformats.org/officeDocument/2006/relationships/image" Target="../media/image62.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59.wmf"/><Relationship Id="rId17" Type="http://schemas.openxmlformats.org/officeDocument/2006/relationships/oleObject" Target="../embeddings/oleObject51.bin"/><Relationship Id="rId2" Type="http://schemas.openxmlformats.org/officeDocument/2006/relationships/slideLayout" Target="../slideLayouts/slideLayout14.xml"/><Relationship Id="rId16" Type="http://schemas.openxmlformats.org/officeDocument/2006/relationships/image" Target="../media/image61.wmf"/><Relationship Id="rId1" Type="http://schemas.openxmlformats.org/officeDocument/2006/relationships/vmlDrawing" Target="../drawings/vmlDrawing27.vml"/><Relationship Id="rId6" Type="http://schemas.openxmlformats.org/officeDocument/2006/relationships/image" Target="../media/image56.wmf"/><Relationship Id="rId11" Type="http://schemas.openxmlformats.org/officeDocument/2006/relationships/oleObject" Target="../embeddings/oleObject48.bin"/><Relationship Id="rId5" Type="http://schemas.openxmlformats.org/officeDocument/2006/relationships/oleObject" Target="../embeddings/oleObject45.bin"/><Relationship Id="rId15" Type="http://schemas.openxmlformats.org/officeDocument/2006/relationships/oleObject" Target="../embeddings/oleObject50.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47.bin"/><Relationship Id="rId14" Type="http://schemas.openxmlformats.org/officeDocument/2006/relationships/image" Target="../media/image60.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image" Target="../media/image64.emf"/><Relationship Id="rId5" Type="http://schemas.openxmlformats.org/officeDocument/2006/relationships/oleObject" Target="../embeddings/oleObject53.bin"/><Relationship Id="rId4" Type="http://schemas.openxmlformats.org/officeDocument/2006/relationships/image" Target="../media/image63.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66.emf"/><Relationship Id="rId5" Type="http://schemas.openxmlformats.org/officeDocument/2006/relationships/oleObject" Target="../embeddings/oleObject55.bin"/><Relationship Id="rId4" Type="http://schemas.openxmlformats.org/officeDocument/2006/relationships/image" Target="../media/image65.emf"/></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71.e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68.e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70.emf"/><Relationship Id="rId4" Type="http://schemas.openxmlformats.org/officeDocument/2006/relationships/image" Target="../media/image67.emf"/><Relationship Id="rId9" Type="http://schemas.openxmlformats.org/officeDocument/2006/relationships/oleObject" Target="../embeddings/oleObject59.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8.png"/><Relationship Id="rId7" Type="http://schemas.openxmlformats.org/officeDocument/2006/relationships/image" Target="../media/image6.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 Id="rId9" Type="http://schemas.openxmlformats.org/officeDocument/2006/relationships/image" Target="../media/image7.wmf"/></Relationships>
</file>

<file path=ppt/slides/_rels/slide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91FB5448-3234-4DCC-ADC8-BBB28D68CA56}"/>
              </a:ext>
            </a:extLst>
          </p:cNvPr>
          <p:cNvSpPr>
            <a:spLocks noChangeArrowheads="1"/>
          </p:cNvSpPr>
          <p:nvPr/>
        </p:nvSpPr>
        <p:spPr bwMode="auto">
          <a:xfrm>
            <a:off x="1187450" y="260350"/>
            <a:ext cx="6840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b="1">
                <a:solidFill>
                  <a:schemeClr val="folHlink"/>
                </a:solidFill>
                <a:latin typeface="Times New Roman" panose="02020603050405020304" pitchFamily="18" charset="0"/>
                <a:ea typeface="隶书" panose="02010509060101010101" pitchFamily="49" charset="-122"/>
              </a:rPr>
              <a:t>第五章  多电子原子    小结</a:t>
            </a:r>
          </a:p>
        </p:txBody>
      </p:sp>
      <p:sp>
        <p:nvSpPr>
          <p:cNvPr id="2054" name="Rectangle 6">
            <a:extLst>
              <a:ext uri="{FF2B5EF4-FFF2-40B4-BE49-F238E27FC236}">
                <a16:creationId xmlns:a16="http://schemas.microsoft.com/office/drawing/2014/main" id="{360EE3DF-AAF9-453E-996E-DF2A34DEE06B}"/>
              </a:ext>
            </a:extLst>
          </p:cNvPr>
          <p:cNvSpPr>
            <a:spLocks noChangeArrowheads="1"/>
          </p:cNvSpPr>
          <p:nvPr/>
        </p:nvSpPr>
        <p:spPr bwMode="auto">
          <a:xfrm>
            <a:off x="755650" y="1628775"/>
            <a:ext cx="838835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kumimoji="1" lang="en-US" altLang="zh-CN" sz="3200" b="1">
                <a:solidFill>
                  <a:schemeClr val="hlink"/>
                </a:solidFill>
                <a:latin typeface="Times New Roman" panose="02020603050405020304" pitchFamily="18" charset="0"/>
                <a:ea typeface="楷体_GB2312" pitchFamily="49" charset="-122"/>
              </a:rPr>
              <a:t>§5.1 </a:t>
            </a:r>
            <a:r>
              <a:rPr kumimoji="1" lang="zh-CN" altLang="en-US" sz="3200" b="1">
                <a:solidFill>
                  <a:schemeClr val="hlink"/>
                </a:solidFill>
                <a:latin typeface="Times New Roman" panose="02020603050405020304" pitchFamily="18" charset="0"/>
                <a:ea typeface="楷体_GB2312" pitchFamily="49" charset="-122"/>
              </a:rPr>
              <a:t>氦及周期系第二族元素的光谱和能级</a:t>
            </a:r>
          </a:p>
          <a:p>
            <a:pPr algn="just">
              <a:lnSpc>
                <a:spcPct val="120000"/>
              </a:lnSpc>
            </a:pPr>
            <a:r>
              <a:rPr kumimoji="1" lang="en-US" altLang="zh-CN" sz="3200" b="1">
                <a:solidFill>
                  <a:schemeClr val="hlink"/>
                </a:solidFill>
                <a:latin typeface="Times New Roman" panose="02020603050405020304" pitchFamily="18" charset="0"/>
                <a:ea typeface="楷体_GB2312" pitchFamily="49" charset="-122"/>
              </a:rPr>
              <a:t>§5.2 </a:t>
            </a:r>
            <a:r>
              <a:rPr kumimoji="1" lang="zh-CN" altLang="en-US" sz="3200" b="1">
                <a:solidFill>
                  <a:schemeClr val="hlink"/>
                </a:solidFill>
                <a:latin typeface="Times New Roman" panose="02020603050405020304" pitchFamily="18" charset="0"/>
                <a:ea typeface="楷体_GB2312" pitchFamily="49" charset="-122"/>
              </a:rPr>
              <a:t>两个（价）电子（组态）偶合的原子态 </a:t>
            </a:r>
          </a:p>
          <a:p>
            <a:pPr algn="just">
              <a:lnSpc>
                <a:spcPct val="120000"/>
              </a:lnSpc>
            </a:pPr>
            <a:r>
              <a:rPr kumimoji="1" lang="en-US" altLang="zh-CN" sz="3200" b="1">
                <a:solidFill>
                  <a:schemeClr val="hlink"/>
                </a:solidFill>
                <a:latin typeface="Times New Roman" panose="02020603050405020304" pitchFamily="18" charset="0"/>
                <a:ea typeface="楷体_GB2312" pitchFamily="49" charset="-122"/>
              </a:rPr>
              <a:t>§5.3 Pauli</a:t>
            </a:r>
            <a:r>
              <a:rPr kumimoji="1" lang="zh-CN" altLang="en-US" sz="3200" b="1">
                <a:solidFill>
                  <a:schemeClr val="hlink"/>
                </a:solidFill>
                <a:latin typeface="Times New Roman" panose="02020603050405020304" pitchFamily="18" charset="0"/>
                <a:ea typeface="楷体_GB2312" pitchFamily="49" charset="-122"/>
              </a:rPr>
              <a:t>不相容原理与同科电子 </a:t>
            </a:r>
          </a:p>
          <a:p>
            <a:pPr algn="just">
              <a:lnSpc>
                <a:spcPct val="120000"/>
              </a:lnSpc>
            </a:pPr>
            <a:r>
              <a:rPr kumimoji="1" lang="en-US" altLang="zh-CN" sz="3200" b="1">
                <a:solidFill>
                  <a:schemeClr val="hlink"/>
                </a:solidFill>
                <a:latin typeface="Times New Roman" panose="02020603050405020304" pitchFamily="18" charset="0"/>
                <a:ea typeface="楷体_GB2312" pitchFamily="49" charset="-122"/>
              </a:rPr>
              <a:t>§5.4 </a:t>
            </a:r>
            <a:r>
              <a:rPr kumimoji="1" lang="zh-CN" altLang="en-US" sz="3200" b="1">
                <a:solidFill>
                  <a:schemeClr val="hlink"/>
                </a:solidFill>
                <a:latin typeface="Times New Roman" panose="02020603050405020304" pitchFamily="18" charset="0"/>
                <a:ea typeface="楷体_GB2312" pitchFamily="49" charset="-122"/>
              </a:rPr>
              <a:t>复杂原子光谱的一般规律</a:t>
            </a:r>
          </a:p>
          <a:p>
            <a:pPr algn="just">
              <a:lnSpc>
                <a:spcPct val="120000"/>
              </a:lnSpc>
            </a:pPr>
            <a:r>
              <a:rPr kumimoji="1" lang="en-US" altLang="zh-CN" sz="3200" b="1">
                <a:solidFill>
                  <a:schemeClr val="hlink"/>
                </a:solidFill>
                <a:latin typeface="Times New Roman" panose="02020603050405020304" pitchFamily="18" charset="0"/>
                <a:ea typeface="楷体_GB2312" pitchFamily="49" charset="-122"/>
              </a:rPr>
              <a:t>§5.5 </a:t>
            </a:r>
            <a:r>
              <a:rPr kumimoji="1" lang="zh-CN" altLang="en-US" sz="3200" b="1">
                <a:solidFill>
                  <a:schemeClr val="hlink"/>
                </a:solidFill>
                <a:latin typeface="Times New Roman" panose="02020603050405020304" pitchFamily="18" charset="0"/>
                <a:ea typeface="楷体_GB2312" pitchFamily="49" charset="-122"/>
              </a:rPr>
              <a:t>辐射跃迁的一般选择定则</a:t>
            </a:r>
          </a:p>
          <a:p>
            <a:pPr algn="just">
              <a:lnSpc>
                <a:spcPct val="120000"/>
              </a:lnSpc>
            </a:pPr>
            <a:r>
              <a:rPr kumimoji="1" lang="en-US" altLang="zh-CN" sz="3200" b="1">
                <a:solidFill>
                  <a:schemeClr val="hlink"/>
                </a:solidFill>
                <a:latin typeface="Times New Roman" panose="02020603050405020304" pitchFamily="18" charset="0"/>
                <a:ea typeface="楷体_GB2312" pitchFamily="49" charset="-122"/>
              </a:rPr>
              <a:t>§5.6 </a:t>
            </a:r>
            <a:r>
              <a:rPr kumimoji="1" lang="zh-CN" altLang="en-US" sz="3200" b="1">
                <a:solidFill>
                  <a:schemeClr val="hlink"/>
                </a:solidFill>
                <a:latin typeface="Times New Roman" panose="02020603050405020304" pitchFamily="18" charset="0"/>
                <a:ea typeface="楷体_GB2312" pitchFamily="49" charset="-122"/>
              </a:rPr>
              <a:t>原子的壳层结构和元素周期系</a:t>
            </a:r>
          </a:p>
          <a:p>
            <a:pPr algn="just">
              <a:lnSpc>
                <a:spcPct val="120000"/>
              </a:lnSpc>
            </a:pPr>
            <a:r>
              <a:rPr kumimoji="1" lang="zh-CN" altLang="en-US" sz="3200" b="1">
                <a:solidFill>
                  <a:schemeClr val="hlink"/>
                </a:solidFill>
                <a:latin typeface="Times New Roman" panose="02020603050405020304" pitchFamily="18" charset="0"/>
                <a:ea typeface="楷体_GB2312" pitchFamily="49" charset="-122"/>
              </a:rPr>
              <a:t> 附： 确定原子基态的方格法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90" name="Group 10">
            <a:extLst>
              <a:ext uri="{FF2B5EF4-FFF2-40B4-BE49-F238E27FC236}">
                <a16:creationId xmlns:a16="http://schemas.microsoft.com/office/drawing/2014/main" id="{3F4996FE-89B0-4CCB-B88E-6AF244063BE2}"/>
              </a:ext>
            </a:extLst>
          </p:cNvPr>
          <p:cNvGrpSpPr>
            <a:grpSpLocks/>
          </p:cNvGrpSpPr>
          <p:nvPr/>
        </p:nvGrpSpPr>
        <p:grpSpPr bwMode="auto">
          <a:xfrm>
            <a:off x="1042988" y="1268413"/>
            <a:ext cx="3290887" cy="1079500"/>
            <a:chOff x="657" y="799"/>
            <a:chExt cx="2073" cy="680"/>
          </a:xfrm>
        </p:grpSpPr>
        <p:sp>
          <p:nvSpPr>
            <p:cNvPr id="20485" name="AutoShape 5">
              <a:extLst>
                <a:ext uri="{FF2B5EF4-FFF2-40B4-BE49-F238E27FC236}">
                  <a16:creationId xmlns:a16="http://schemas.microsoft.com/office/drawing/2014/main" id="{CC8E37B5-AE35-42AD-B00F-11F6BBE681F8}"/>
                </a:ext>
              </a:extLst>
            </p:cNvPr>
            <p:cNvSpPr>
              <a:spLocks noChangeArrowheads="1"/>
            </p:cNvSpPr>
            <p:nvPr/>
          </p:nvSpPr>
          <p:spPr bwMode="auto">
            <a:xfrm>
              <a:off x="657" y="799"/>
              <a:ext cx="952" cy="680"/>
            </a:xfrm>
            <a:prstGeom prst="rightArrow">
              <a:avLst>
                <a:gd name="adj1" fmla="val 50000"/>
                <a:gd name="adj2" fmla="val 3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anose="02020603050405020304" pitchFamily="18" charset="0"/>
                  <a:ea typeface="楷体_GB2312" pitchFamily="49" charset="-122"/>
                </a:rPr>
                <a:t>ss</a:t>
              </a:r>
              <a:r>
                <a:rPr kumimoji="1" lang="zh-CN" altLang="en-US" sz="2800" b="1">
                  <a:latin typeface="Times New Roman" panose="02020603050405020304" pitchFamily="18" charset="0"/>
                  <a:ea typeface="楷体_GB2312" pitchFamily="49" charset="-122"/>
                </a:rPr>
                <a:t>组态</a:t>
              </a:r>
            </a:p>
          </p:txBody>
        </p:sp>
        <p:graphicFrame>
          <p:nvGraphicFramePr>
            <p:cNvPr id="20486" name="Object 6">
              <a:extLst>
                <a:ext uri="{FF2B5EF4-FFF2-40B4-BE49-F238E27FC236}">
                  <a16:creationId xmlns:a16="http://schemas.microsoft.com/office/drawing/2014/main" id="{D3914EBF-BDE3-4871-A1FB-7BD70F4C130A}"/>
                </a:ext>
              </a:extLst>
            </p:cNvPr>
            <p:cNvGraphicFramePr>
              <a:graphicFrameLocks noChangeAspect="1"/>
            </p:cNvGraphicFramePr>
            <p:nvPr/>
          </p:nvGraphicFramePr>
          <p:xfrm>
            <a:off x="1701" y="890"/>
            <a:ext cx="1029" cy="476"/>
          </p:xfrm>
          <a:graphic>
            <a:graphicData uri="http://schemas.openxmlformats.org/presentationml/2006/ole">
              <mc:AlternateContent xmlns:mc="http://schemas.openxmlformats.org/markup-compatibility/2006">
                <mc:Choice xmlns:v="urn:schemas-microsoft-com:vml" Requires="v">
                  <p:oleObj spid="_x0000_s20496" name="公式" r:id="rId3" imgW="520560" imgH="241200" progId="Equation.3">
                    <p:embed/>
                  </p:oleObj>
                </mc:Choice>
                <mc:Fallback>
                  <p:oleObj name="公式" r:id="rId3" imgW="520560" imgH="241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890"/>
                          <a:ext cx="1029" cy="476"/>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491" name="Group 11">
            <a:extLst>
              <a:ext uri="{FF2B5EF4-FFF2-40B4-BE49-F238E27FC236}">
                <a16:creationId xmlns:a16="http://schemas.microsoft.com/office/drawing/2014/main" id="{44870FD6-886E-49B0-8F99-C54D15198B60}"/>
              </a:ext>
            </a:extLst>
          </p:cNvPr>
          <p:cNvGrpSpPr>
            <a:grpSpLocks/>
          </p:cNvGrpSpPr>
          <p:nvPr/>
        </p:nvGrpSpPr>
        <p:grpSpPr bwMode="auto">
          <a:xfrm>
            <a:off x="1042988" y="4292600"/>
            <a:ext cx="7781925" cy="1081088"/>
            <a:chOff x="657" y="1570"/>
            <a:chExt cx="4902" cy="681"/>
          </a:xfrm>
        </p:grpSpPr>
        <p:sp>
          <p:nvSpPr>
            <p:cNvPr id="20488" name="AutoShape 8">
              <a:extLst>
                <a:ext uri="{FF2B5EF4-FFF2-40B4-BE49-F238E27FC236}">
                  <a16:creationId xmlns:a16="http://schemas.microsoft.com/office/drawing/2014/main" id="{5263031C-A99C-4D4E-9856-D49A7D73551E}"/>
                </a:ext>
              </a:extLst>
            </p:cNvPr>
            <p:cNvSpPr>
              <a:spLocks noChangeArrowheads="1"/>
            </p:cNvSpPr>
            <p:nvPr/>
          </p:nvSpPr>
          <p:spPr bwMode="auto">
            <a:xfrm>
              <a:off x="657" y="1570"/>
              <a:ext cx="953" cy="681"/>
            </a:xfrm>
            <a:prstGeom prst="rightArrow">
              <a:avLst>
                <a:gd name="adj1" fmla="val 50000"/>
                <a:gd name="adj2" fmla="val 34985"/>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anose="02020603050405020304" pitchFamily="18" charset="0"/>
                  <a:ea typeface="楷体_GB2312" pitchFamily="49" charset="-122"/>
                </a:rPr>
                <a:t>pp</a:t>
              </a:r>
              <a:r>
                <a:rPr kumimoji="1" lang="zh-CN" altLang="en-US" sz="2800" b="1">
                  <a:latin typeface="Times New Roman" panose="02020603050405020304" pitchFamily="18" charset="0"/>
                  <a:ea typeface="楷体_GB2312" pitchFamily="49" charset="-122"/>
                </a:rPr>
                <a:t>组态</a:t>
              </a:r>
            </a:p>
          </p:txBody>
        </p:sp>
        <p:graphicFrame>
          <p:nvGraphicFramePr>
            <p:cNvPr id="20489" name="Object 9">
              <a:extLst>
                <a:ext uri="{FF2B5EF4-FFF2-40B4-BE49-F238E27FC236}">
                  <a16:creationId xmlns:a16="http://schemas.microsoft.com/office/drawing/2014/main" id="{46C0A0BC-11F1-4D75-BA2C-1C222E87FBE3}"/>
                </a:ext>
              </a:extLst>
            </p:cNvPr>
            <p:cNvGraphicFramePr>
              <a:graphicFrameLocks noChangeAspect="1"/>
            </p:cNvGraphicFramePr>
            <p:nvPr/>
          </p:nvGraphicFramePr>
          <p:xfrm>
            <a:off x="1701" y="1661"/>
            <a:ext cx="3858" cy="476"/>
          </p:xfrm>
          <a:graphic>
            <a:graphicData uri="http://schemas.openxmlformats.org/presentationml/2006/ole">
              <mc:AlternateContent xmlns:mc="http://schemas.openxmlformats.org/markup-compatibility/2006">
                <mc:Choice xmlns:v="urn:schemas-microsoft-com:vml" Requires="v">
                  <p:oleObj spid="_x0000_s20497" name="公式" r:id="rId5" imgW="2057400" imgH="253800" progId="Equation.3">
                    <p:embed/>
                  </p:oleObj>
                </mc:Choice>
                <mc:Fallback>
                  <p:oleObj name="公式" r:id="rId5" imgW="2057400" imgH="253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1" y="1661"/>
                          <a:ext cx="3858" cy="476"/>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495" name="Group 15">
            <a:extLst>
              <a:ext uri="{FF2B5EF4-FFF2-40B4-BE49-F238E27FC236}">
                <a16:creationId xmlns:a16="http://schemas.microsoft.com/office/drawing/2014/main" id="{46372676-5F06-4C9A-94E2-B588326AD7A8}"/>
              </a:ext>
            </a:extLst>
          </p:cNvPr>
          <p:cNvGrpSpPr>
            <a:grpSpLocks/>
          </p:cNvGrpSpPr>
          <p:nvPr/>
        </p:nvGrpSpPr>
        <p:grpSpPr bwMode="auto">
          <a:xfrm>
            <a:off x="1042988" y="2852738"/>
            <a:ext cx="4908550" cy="1081087"/>
            <a:chOff x="657" y="1797"/>
            <a:chExt cx="3092" cy="681"/>
          </a:xfrm>
        </p:grpSpPr>
        <p:sp>
          <p:nvSpPr>
            <p:cNvPr id="20493" name="AutoShape 13">
              <a:extLst>
                <a:ext uri="{FF2B5EF4-FFF2-40B4-BE49-F238E27FC236}">
                  <a16:creationId xmlns:a16="http://schemas.microsoft.com/office/drawing/2014/main" id="{D95478B7-19D4-469E-BEE3-32C9128620F8}"/>
                </a:ext>
              </a:extLst>
            </p:cNvPr>
            <p:cNvSpPr>
              <a:spLocks noChangeArrowheads="1"/>
            </p:cNvSpPr>
            <p:nvPr/>
          </p:nvSpPr>
          <p:spPr bwMode="auto">
            <a:xfrm>
              <a:off x="657" y="1797"/>
              <a:ext cx="953" cy="681"/>
            </a:xfrm>
            <a:prstGeom prst="rightArrow">
              <a:avLst>
                <a:gd name="adj1" fmla="val 50000"/>
                <a:gd name="adj2" fmla="val 34985"/>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anose="02020603050405020304" pitchFamily="18" charset="0"/>
                  <a:ea typeface="楷体_GB2312" pitchFamily="49" charset="-122"/>
                </a:rPr>
                <a:t>sp</a:t>
              </a:r>
              <a:r>
                <a:rPr kumimoji="1" lang="zh-CN" altLang="en-US" sz="2800" b="1">
                  <a:latin typeface="Times New Roman" panose="02020603050405020304" pitchFamily="18" charset="0"/>
                  <a:ea typeface="楷体_GB2312" pitchFamily="49" charset="-122"/>
                </a:rPr>
                <a:t>组态</a:t>
              </a:r>
            </a:p>
          </p:txBody>
        </p:sp>
        <p:graphicFrame>
          <p:nvGraphicFramePr>
            <p:cNvPr id="20494" name="Object 14">
              <a:extLst>
                <a:ext uri="{FF2B5EF4-FFF2-40B4-BE49-F238E27FC236}">
                  <a16:creationId xmlns:a16="http://schemas.microsoft.com/office/drawing/2014/main" id="{B0C2A580-2A7D-4BED-A347-F0CBB63857C7}"/>
                </a:ext>
              </a:extLst>
            </p:cNvPr>
            <p:cNvGraphicFramePr>
              <a:graphicFrameLocks noChangeAspect="1"/>
            </p:cNvGraphicFramePr>
            <p:nvPr/>
          </p:nvGraphicFramePr>
          <p:xfrm>
            <a:off x="1701" y="1933"/>
            <a:ext cx="2048" cy="452"/>
          </p:xfrm>
          <a:graphic>
            <a:graphicData uri="http://schemas.openxmlformats.org/presentationml/2006/ole">
              <mc:AlternateContent xmlns:mc="http://schemas.openxmlformats.org/markup-compatibility/2006">
                <mc:Choice xmlns:v="urn:schemas-microsoft-com:vml" Requires="v">
                  <p:oleObj spid="_x0000_s20498" name="公式" r:id="rId7" imgW="1091880" imgH="241200" progId="Equation.3">
                    <p:embed/>
                  </p:oleObj>
                </mc:Choice>
                <mc:Fallback>
                  <p:oleObj name="公式" r:id="rId7" imgW="1091880" imgH="2412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1" y="1933"/>
                          <a:ext cx="2048" cy="452"/>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90"/>
                                        </p:tgtEl>
                                        <p:attrNameLst>
                                          <p:attrName>style.visibility</p:attrName>
                                        </p:attrNameLst>
                                      </p:cBhvr>
                                      <p:to>
                                        <p:strVal val="visible"/>
                                      </p:to>
                                    </p:set>
                                    <p:animEffect transition="in" filter="wipe(left)">
                                      <p:cBhvr>
                                        <p:cTn id="7" dur="500"/>
                                        <p:tgtEl>
                                          <p:spTgt spid="20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495"/>
                                        </p:tgtEl>
                                        <p:attrNameLst>
                                          <p:attrName>style.visibility</p:attrName>
                                        </p:attrNameLst>
                                      </p:cBhvr>
                                      <p:to>
                                        <p:strVal val="visible"/>
                                      </p:to>
                                    </p:set>
                                    <p:animEffect transition="in" filter="wipe(left)">
                                      <p:cBhvr>
                                        <p:cTn id="12" dur="500"/>
                                        <p:tgtEl>
                                          <p:spTgt spid="204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491"/>
                                        </p:tgtEl>
                                        <p:attrNameLst>
                                          <p:attrName>style.visibility</p:attrName>
                                        </p:attrNameLst>
                                      </p:cBhvr>
                                      <p:to>
                                        <p:strVal val="visible"/>
                                      </p:to>
                                    </p:set>
                                    <p:animEffect transition="in" filter="wipe(left)">
                                      <p:cBhvr>
                                        <p:cTn id="17" dur="500"/>
                                        <p:tgtEl>
                                          <p:spTgt spid="20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a:extLst>
              <a:ext uri="{FF2B5EF4-FFF2-40B4-BE49-F238E27FC236}">
                <a16:creationId xmlns:a16="http://schemas.microsoft.com/office/drawing/2014/main" id="{03A68415-A10C-49F4-BBB6-4301A376F30E}"/>
              </a:ext>
            </a:extLst>
          </p:cNvPr>
          <p:cNvSpPr>
            <a:spLocks noChangeArrowheads="1"/>
          </p:cNvSpPr>
          <p:nvPr/>
        </p:nvSpPr>
        <p:spPr bwMode="auto">
          <a:xfrm>
            <a:off x="900113" y="1700213"/>
            <a:ext cx="7239000"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50000"/>
              </a:lnSpc>
            </a:pPr>
            <a:r>
              <a:rPr lang="en-US" altLang="zh-CN" sz="2800">
                <a:ea typeface="楷体_GB2312" pitchFamily="49" charset="-122"/>
              </a:rPr>
              <a:t>         </a:t>
            </a:r>
            <a:r>
              <a:rPr lang="zh-CN" altLang="en-US" sz="2800" b="1">
                <a:ea typeface="楷体_GB2312" pitchFamily="49" charset="-122"/>
              </a:rPr>
              <a:t>回忆一下，从电子组态合成各种状态时，我们唯一的依据只是量子力学中角动量耦合的几何特征。要回答哪些状态在实际中出现，哪些不出现，必须要寻找物理的原因。这就是</a:t>
            </a:r>
            <a:r>
              <a:rPr lang="zh-CN" altLang="en-US" sz="2800" b="1">
                <a:solidFill>
                  <a:srgbClr val="CC0000"/>
                </a:solidFill>
                <a:ea typeface="楷体_GB2312" pitchFamily="49" charset="-122"/>
              </a:rPr>
              <a:t>泡利不相容原理</a:t>
            </a:r>
            <a:r>
              <a:rPr lang="zh-CN" altLang="en-US" sz="2800" b="1">
                <a:ea typeface="楷体_GB2312" pitchFamily="49" charset="-122"/>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a:extLst>
              <a:ext uri="{FF2B5EF4-FFF2-40B4-BE49-F238E27FC236}">
                <a16:creationId xmlns:a16="http://schemas.microsoft.com/office/drawing/2014/main" id="{AB23FDE6-92F3-439A-9AA5-6F3BA83A7CD1}"/>
              </a:ext>
            </a:extLst>
          </p:cNvPr>
          <p:cNvSpPr>
            <a:spLocks noChangeArrowheads="1"/>
          </p:cNvSpPr>
          <p:nvPr/>
        </p:nvSpPr>
        <p:spPr bwMode="auto">
          <a:xfrm>
            <a:off x="1116013" y="404813"/>
            <a:ext cx="70469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chemeClr val="hlink"/>
                </a:solidFill>
                <a:latin typeface="Times New Roman" panose="02020603050405020304" pitchFamily="18" charset="0"/>
                <a:ea typeface="楷体_GB2312" pitchFamily="49" charset="-122"/>
              </a:rPr>
              <a:t>§5.3  Pauli</a:t>
            </a:r>
            <a:r>
              <a:rPr kumimoji="1" lang="zh-CN" altLang="en-US" sz="3600" b="1">
                <a:solidFill>
                  <a:schemeClr val="hlink"/>
                </a:solidFill>
                <a:latin typeface="Times New Roman" panose="02020603050405020304" pitchFamily="18" charset="0"/>
                <a:ea typeface="楷体_GB2312" pitchFamily="49" charset="-122"/>
              </a:rPr>
              <a:t>不相容原理与同科电子</a:t>
            </a:r>
          </a:p>
        </p:txBody>
      </p:sp>
      <p:sp>
        <p:nvSpPr>
          <p:cNvPr id="22533" name="Rectangle 5">
            <a:extLst>
              <a:ext uri="{FF2B5EF4-FFF2-40B4-BE49-F238E27FC236}">
                <a16:creationId xmlns:a16="http://schemas.microsoft.com/office/drawing/2014/main" id="{351E374B-337F-4FB9-90E6-1D356E08692A}"/>
              </a:ext>
            </a:extLst>
          </p:cNvPr>
          <p:cNvSpPr>
            <a:spLocks noChangeArrowheads="1"/>
          </p:cNvSpPr>
          <p:nvPr/>
        </p:nvSpPr>
        <p:spPr bwMode="auto">
          <a:xfrm>
            <a:off x="611188" y="1341438"/>
            <a:ext cx="8001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a:solidFill>
                  <a:schemeClr val="tx2"/>
                </a:solidFill>
                <a:ea typeface="楷体_GB2312" pitchFamily="49" charset="-122"/>
              </a:rPr>
              <a:t>A.</a:t>
            </a:r>
            <a:r>
              <a:rPr lang="zh-CN" altLang="en-US" sz="2800" b="1">
                <a:solidFill>
                  <a:schemeClr val="tx2"/>
                </a:solidFill>
                <a:ea typeface="楷体_GB2312" pitchFamily="49" charset="-122"/>
              </a:rPr>
              <a:t>历史回顾</a:t>
            </a:r>
          </a:p>
          <a:p>
            <a:pPr algn="just"/>
            <a:endParaRPr lang="zh-CN" altLang="en-US" sz="2800" b="1">
              <a:solidFill>
                <a:schemeClr val="tx2"/>
              </a:solidFill>
              <a:ea typeface="楷体_GB2312" pitchFamily="49" charset="-122"/>
            </a:endParaRPr>
          </a:p>
          <a:p>
            <a:pPr algn="just"/>
            <a:r>
              <a:rPr lang="en-US" altLang="zh-CN" sz="2800" b="1">
                <a:solidFill>
                  <a:schemeClr val="tx2"/>
                </a:solidFill>
                <a:ea typeface="楷体_GB2312" pitchFamily="49" charset="-122"/>
              </a:rPr>
              <a:t>B. </a:t>
            </a:r>
            <a:r>
              <a:rPr lang="zh-CN" altLang="en-US" sz="2800" b="1">
                <a:solidFill>
                  <a:schemeClr val="tx2"/>
                </a:solidFill>
                <a:ea typeface="楷体_GB2312" pitchFamily="49" charset="-122"/>
              </a:rPr>
              <a:t>不相容原理的叙述</a:t>
            </a:r>
          </a:p>
        </p:txBody>
      </p:sp>
      <p:sp>
        <p:nvSpPr>
          <p:cNvPr id="22536" name="Rectangle 8">
            <a:extLst>
              <a:ext uri="{FF2B5EF4-FFF2-40B4-BE49-F238E27FC236}">
                <a16:creationId xmlns:a16="http://schemas.microsoft.com/office/drawing/2014/main" id="{CA65F53B-AB36-4EB7-9170-59D7C4D73151}"/>
              </a:ext>
            </a:extLst>
          </p:cNvPr>
          <p:cNvSpPr>
            <a:spLocks noChangeArrowheads="1"/>
          </p:cNvSpPr>
          <p:nvPr/>
        </p:nvSpPr>
        <p:spPr bwMode="auto">
          <a:xfrm>
            <a:off x="719138" y="2781300"/>
            <a:ext cx="8101012" cy="341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30000"/>
              </a:lnSpc>
            </a:pPr>
            <a:r>
              <a:rPr lang="en-US" altLang="zh-CN" b="1">
                <a:solidFill>
                  <a:srgbClr val="CC0000"/>
                </a:solidFill>
                <a:ea typeface="楷体_GB2312" pitchFamily="49" charset="-122"/>
              </a:rPr>
              <a:t>       </a:t>
            </a:r>
            <a:r>
              <a:rPr lang="zh-CN" altLang="en-US" b="1">
                <a:solidFill>
                  <a:srgbClr val="CC0000"/>
                </a:solidFill>
                <a:ea typeface="楷体_GB2312" pitchFamily="49" charset="-122"/>
              </a:rPr>
              <a:t>在一个原子中不可能有两上或两个以上的电子具有完全相同的四个量子数                        </a:t>
            </a:r>
            <a:r>
              <a:rPr lang="zh-CN" altLang="en-US" b="1">
                <a:ea typeface="楷体_GB2312" pitchFamily="49" charset="-122"/>
              </a:rPr>
              <a:t>。即：</a:t>
            </a:r>
            <a:r>
              <a:rPr lang="zh-CN" altLang="en-US" b="1">
                <a:solidFill>
                  <a:srgbClr val="CC0000"/>
                </a:solidFill>
                <a:ea typeface="楷体_GB2312" pitchFamily="49" charset="-122"/>
              </a:rPr>
              <a:t>原子中的每一个状态只能容纳一个电子</a:t>
            </a:r>
            <a:r>
              <a:rPr lang="zh-CN" altLang="en-US" b="1">
                <a:ea typeface="楷体_GB2312" pitchFamily="49" charset="-122"/>
              </a:rPr>
              <a:t>。</a:t>
            </a:r>
          </a:p>
          <a:p>
            <a:pPr algn="just">
              <a:lnSpc>
                <a:spcPct val="130000"/>
              </a:lnSpc>
            </a:pPr>
            <a:r>
              <a:rPr lang="zh-CN" altLang="en-US" b="1">
                <a:ea typeface="楷体_GB2312" pitchFamily="49" charset="-122"/>
              </a:rPr>
              <a:t>        泡利不相容原理是微观粒子运动的基本规律之一。更普遍地表述为：</a:t>
            </a:r>
            <a:r>
              <a:rPr lang="zh-CN" altLang="en-US" b="1">
                <a:solidFill>
                  <a:schemeClr val="hlink"/>
                </a:solidFill>
                <a:ea typeface="楷体_GB2312" pitchFamily="49" charset="-122"/>
              </a:rPr>
              <a:t>在费米子（即自旋为的奇数倍的微观粒子，如电子、质子、中子等）组成的系统中，不能有两个或更多的粒子外于完全相同的状态</a:t>
            </a:r>
            <a:r>
              <a:rPr lang="zh-CN" altLang="en-US" b="1">
                <a:ea typeface="楷体_GB2312" pitchFamily="49" charset="-122"/>
              </a:rPr>
              <a:t>。</a:t>
            </a:r>
          </a:p>
        </p:txBody>
      </p:sp>
      <p:graphicFrame>
        <p:nvGraphicFramePr>
          <p:cNvPr id="22537" name="Object 9">
            <a:extLst>
              <a:ext uri="{FF2B5EF4-FFF2-40B4-BE49-F238E27FC236}">
                <a16:creationId xmlns:a16="http://schemas.microsoft.com/office/drawing/2014/main" id="{3CD91003-A12E-4FFA-BDB9-49BCF099412A}"/>
              </a:ext>
            </a:extLst>
          </p:cNvPr>
          <p:cNvGraphicFramePr>
            <a:graphicFrameLocks noChangeAspect="1"/>
          </p:cNvGraphicFramePr>
          <p:nvPr>
            <p:ph/>
          </p:nvPr>
        </p:nvGraphicFramePr>
        <p:xfrm>
          <a:off x="3348038" y="3284538"/>
          <a:ext cx="2232025" cy="542925"/>
        </p:xfrm>
        <a:graphic>
          <a:graphicData uri="http://schemas.openxmlformats.org/presentationml/2006/ole">
            <mc:AlternateContent xmlns:mc="http://schemas.openxmlformats.org/markup-compatibility/2006">
              <mc:Choice xmlns:v="urn:schemas-microsoft-com:vml" Requires="v">
                <p:oleObj spid="_x0000_s22539" name="公式" r:id="rId3" imgW="939600" imgH="228600" progId="Equation.3">
                  <p:embed/>
                </p:oleObj>
              </mc:Choice>
              <mc:Fallback>
                <p:oleObj name="公式" r:id="rId3" imgW="939600" imgH="228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3284538"/>
                        <a:ext cx="2232025" cy="54292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6" name="Rectangle 8">
            <a:extLst>
              <a:ext uri="{FF2B5EF4-FFF2-40B4-BE49-F238E27FC236}">
                <a16:creationId xmlns:a16="http://schemas.microsoft.com/office/drawing/2014/main" id="{91831ADF-CD2C-4E1D-BB25-E03D2EB08EDD}"/>
              </a:ext>
            </a:extLst>
          </p:cNvPr>
          <p:cNvSpPr>
            <a:spLocks noChangeArrowheads="1"/>
          </p:cNvSpPr>
          <p:nvPr/>
        </p:nvSpPr>
        <p:spPr bwMode="auto">
          <a:xfrm>
            <a:off x="1042988" y="1341438"/>
            <a:ext cx="3348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a:solidFill>
                  <a:schemeClr val="tx2"/>
                </a:solidFill>
                <a:ea typeface="楷体_GB2312" pitchFamily="49" charset="-122"/>
              </a:rPr>
              <a:t>C. </a:t>
            </a:r>
            <a:r>
              <a:rPr lang="zh-CN" altLang="en-US" sz="2800" b="1">
                <a:solidFill>
                  <a:schemeClr val="tx2"/>
                </a:solidFill>
                <a:ea typeface="楷体_GB2312" pitchFamily="49" charset="-122"/>
              </a:rPr>
              <a:t>氦原子的基态</a:t>
            </a:r>
            <a:endParaRPr lang="zh-CN" altLang="en-US" sz="2800">
              <a:ea typeface="楷体_GB2312" pitchFamily="49" charset="-122"/>
            </a:endParaRPr>
          </a:p>
        </p:txBody>
      </p:sp>
      <p:grpSp>
        <p:nvGrpSpPr>
          <p:cNvPr id="27660" name="Group 12">
            <a:extLst>
              <a:ext uri="{FF2B5EF4-FFF2-40B4-BE49-F238E27FC236}">
                <a16:creationId xmlns:a16="http://schemas.microsoft.com/office/drawing/2014/main" id="{D80460B0-DD12-4D8A-B804-B59B06AF0465}"/>
              </a:ext>
            </a:extLst>
          </p:cNvPr>
          <p:cNvGrpSpPr>
            <a:grpSpLocks/>
          </p:cNvGrpSpPr>
          <p:nvPr/>
        </p:nvGrpSpPr>
        <p:grpSpPr bwMode="auto">
          <a:xfrm>
            <a:off x="1476375" y="1916113"/>
            <a:ext cx="3673475" cy="1225550"/>
            <a:chOff x="657" y="799"/>
            <a:chExt cx="2073" cy="680"/>
          </a:xfrm>
        </p:grpSpPr>
        <p:sp>
          <p:nvSpPr>
            <p:cNvPr id="27661" name="AutoShape 13">
              <a:extLst>
                <a:ext uri="{FF2B5EF4-FFF2-40B4-BE49-F238E27FC236}">
                  <a16:creationId xmlns:a16="http://schemas.microsoft.com/office/drawing/2014/main" id="{583A3C2A-ED14-4A47-B148-30C81C4E92DD}"/>
                </a:ext>
              </a:extLst>
            </p:cNvPr>
            <p:cNvSpPr>
              <a:spLocks noChangeArrowheads="1"/>
            </p:cNvSpPr>
            <p:nvPr/>
          </p:nvSpPr>
          <p:spPr bwMode="auto">
            <a:xfrm>
              <a:off x="657" y="799"/>
              <a:ext cx="952" cy="680"/>
            </a:xfrm>
            <a:prstGeom prst="rightArrow">
              <a:avLst>
                <a:gd name="adj1" fmla="val 50000"/>
                <a:gd name="adj2" fmla="val 3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anose="02020603050405020304" pitchFamily="18" charset="0"/>
                  <a:ea typeface="楷体_GB2312" pitchFamily="49" charset="-122"/>
                </a:rPr>
                <a:t>1s1s</a:t>
              </a:r>
              <a:r>
                <a:rPr kumimoji="1" lang="zh-CN" altLang="en-US" sz="2800" b="1">
                  <a:latin typeface="Times New Roman" panose="02020603050405020304" pitchFamily="18" charset="0"/>
                  <a:ea typeface="楷体_GB2312" pitchFamily="49" charset="-122"/>
                </a:rPr>
                <a:t>组态</a:t>
              </a:r>
            </a:p>
          </p:txBody>
        </p:sp>
        <p:graphicFrame>
          <p:nvGraphicFramePr>
            <p:cNvPr id="27662" name="Object 14">
              <a:extLst>
                <a:ext uri="{FF2B5EF4-FFF2-40B4-BE49-F238E27FC236}">
                  <a16:creationId xmlns:a16="http://schemas.microsoft.com/office/drawing/2014/main" id="{DAE87E45-CED6-4BD7-9DA5-4BF9306050E9}"/>
                </a:ext>
              </a:extLst>
            </p:cNvPr>
            <p:cNvGraphicFramePr>
              <a:graphicFrameLocks noChangeAspect="1"/>
            </p:cNvGraphicFramePr>
            <p:nvPr/>
          </p:nvGraphicFramePr>
          <p:xfrm>
            <a:off x="1701" y="890"/>
            <a:ext cx="1029" cy="476"/>
          </p:xfrm>
          <a:graphic>
            <a:graphicData uri="http://schemas.openxmlformats.org/presentationml/2006/ole">
              <mc:AlternateContent xmlns:mc="http://schemas.openxmlformats.org/markup-compatibility/2006">
                <mc:Choice xmlns:v="urn:schemas-microsoft-com:vml" Requires="v">
                  <p:oleObj spid="_x0000_s27682" name="公式" r:id="rId3" imgW="520560" imgH="241200" progId="Equation.3">
                    <p:embed/>
                  </p:oleObj>
                </mc:Choice>
                <mc:Fallback>
                  <p:oleObj name="公式" r:id="rId3" imgW="520560" imgH="2412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890"/>
                          <a:ext cx="1029" cy="476"/>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7664" name="Object 16">
            <a:extLst>
              <a:ext uri="{FF2B5EF4-FFF2-40B4-BE49-F238E27FC236}">
                <a16:creationId xmlns:a16="http://schemas.microsoft.com/office/drawing/2014/main" id="{99AC9627-9325-4411-9F22-92DCFD5D84B8}"/>
              </a:ext>
            </a:extLst>
          </p:cNvPr>
          <p:cNvGraphicFramePr>
            <a:graphicFrameLocks noChangeAspect="1"/>
          </p:cNvGraphicFramePr>
          <p:nvPr>
            <p:ph sz="half" idx="2"/>
          </p:nvPr>
        </p:nvGraphicFramePr>
        <p:xfrm>
          <a:off x="1403350" y="3789363"/>
          <a:ext cx="3168650" cy="771525"/>
        </p:xfrm>
        <a:graphic>
          <a:graphicData uri="http://schemas.openxmlformats.org/presentationml/2006/ole">
            <mc:AlternateContent xmlns:mc="http://schemas.openxmlformats.org/markup-compatibility/2006">
              <mc:Choice xmlns:v="urn:schemas-microsoft-com:vml" Requires="v">
                <p:oleObj spid="_x0000_s27683" name="公式" r:id="rId5" imgW="939600" imgH="228600" progId="Equation.3">
                  <p:embed/>
                </p:oleObj>
              </mc:Choice>
              <mc:Fallback>
                <p:oleObj name="公式" r:id="rId5" imgW="939600" imgH="2286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789363"/>
                        <a:ext cx="3168650" cy="77152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71" name="Group 23">
            <a:extLst>
              <a:ext uri="{FF2B5EF4-FFF2-40B4-BE49-F238E27FC236}">
                <a16:creationId xmlns:a16="http://schemas.microsoft.com/office/drawing/2014/main" id="{D32D24B0-CEA4-4CAC-A5C3-9D2865F3F279}"/>
              </a:ext>
            </a:extLst>
          </p:cNvPr>
          <p:cNvGrpSpPr>
            <a:grpSpLocks/>
          </p:cNvGrpSpPr>
          <p:nvPr/>
        </p:nvGrpSpPr>
        <p:grpSpPr bwMode="auto">
          <a:xfrm>
            <a:off x="1187450" y="4508500"/>
            <a:ext cx="3168650" cy="1728788"/>
            <a:chOff x="748" y="2840"/>
            <a:chExt cx="1996" cy="1089"/>
          </a:xfrm>
        </p:grpSpPr>
        <p:sp>
          <p:nvSpPr>
            <p:cNvPr id="27668" name="AutoShape 20">
              <a:extLst>
                <a:ext uri="{FF2B5EF4-FFF2-40B4-BE49-F238E27FC236}">
                  <a16:creationId xmlns:a16="http://schemas.microsoft.com/office/drawing/2014/main" id="{A6751184-A152-49EA-8FEC-4EB57FB21D7C}"/>
                </a:ext>
              </a:extLst>
            </p:cNvPr>
            <p:cNvSpPr>
              <a:spLocks noChangeArrowheads="1"/>
            </p:cNvSpPr>
            <p:nvPr/>
          </p:nvSpPr>
          <p:spPr bwMode="auto">
            <a:xfrm>
              <a:off x="748" y="3385"/>
              <a:ext cx="1996" cy="544"/>
            </a:xfrm>
            <a:prstGeom prst="wedgeRoundRectCallout">
              <a:avLst>
                <a:gd name="adj1" fmla="val -13579"/>
                <a:gd name="adj2" fmla="val -147060"/>
                <a:gd name="adj3" fmla="val 16667"/>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a:latin typeface="Times New Roman" panose="02020603050405020304" pitchFamily="18" charset="0"/>
                  <a:ea typeface="楷体_GB2312" pitchFamily="49" charset="-122"/>
                </a:rPr>
                <a:t>两个电子取值相同，分别为</a:t>
              </a:r>
              <a:r>
                <a:rPr kumimoji="1" lang="en-US" altLang="zh-CN" sz="2400" b="1">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 </a:t>
              </a:r>
              <a:r>
                <a:rPr kumimoji="1" lang="en-US" altLang="zh-CN" sz="2400" b="1">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a:t>
              </a:r>
            </a:p>
          </p:txBody>
        </p:sp>
        <p:sp>
          <p:nvSpPr>
            <p:cNvPr id="27669" name="Line 21">
              <a:extLst>
                <a:ext uri="{FF2B5EF4-FFF2-40B4-BE49-F238E27FC236}">
                  <a16:creationId xmlns:a16="http://schemas.microsoft.com/office/drawing/2014/main" id="{7ACA5616-80FA-42DB-8A97-664CE53A08A6}"/>
                </a:ext>
              </a:extLst>
            </p:cNvPr>
            <p:cNvSpPr>
              <a:spLocks noChangeShapeType="1"/>
            </p:cNvSpPr>
            <p:nvPr/>
          </p:nvSpPr>
          <p:spPr bwMode="auto">
            <a:xfrm>
              <a:off x="884" y="2840"/>
              <a:ext cx="140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670" name="AutoShape 22">
            <a:extLst>
              <a:ext uri="{FF2B5EF4-FFF2-40B4-BE49-F238E27FC236}">
                <a16:creationId xmlns:a16="http://schemas.microsoft.com/office/drawing/2014/main" id="{850FAE00-ECED-4D79-A7D9-BF916ACE6E6B}"/>
              </a:ext>
            </a:extLst>
          </p:cNvPr>
          <p:cNvSpPr>
            <a:spLocks noChangeArrowheads="1"/>
          </p:cNvSpPr>
          <p:nvPr/>
        </p:nvSpPr>
        <p:spPr bwMode="auto">
          <a:xfrm>
            <a:off x="6227763" y="5084763"/>
            <a:ext cx="2376487" cy="863600"/>
          </a:xfrm>
          <a:prstGeom prst="wedgeRoundRectCallout">
            <a:avLst>
              <a:gd name="adj1" fmla="val -129894"/>
              <a:gd name="adj2" fmla="val -119486"/>
              <a:gd name="adj3" fmla="val 16667"/>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a:latin typeface="Times New Roman" panose="02020603050405020304" pitchFamily="18" charset="0"/>
                <a:ea typeface="楷体_GB2312" pitchFamily="49" charset="-122"/>
              </a:rPr>
              <a:t>两个电子分别取</a:t>
            </a:r>
            <a:r>
              <a:rPr kumimoji="1" lang="en-US" altLang="zh-CN" sz="2400" b="1">
                <a:latin typeface="Times New Roman" panose="02020603050405020304" pitchFamily="18" charset="0"/>
                <a:ea typeface="楷体_GB2312" pitchFamily="49" charset="-122"/>
              </a:rPr>
              <a:t>+1/2</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1/2</a:t>
            </a:r>
            <a:r>
              <a:rPr kumimoji="1" lang="zh-CN" altLang="en-US" sz="2400" b="1">
                <a:latin typeface="Times New Roman" panose="02020603050405020304" pitchFamily="18" charset="0"/>
                <a:ea typeface="楷体_GB2312" pitchFamily="49" charset="-122"/>
              </a:rPr>
              <a:t>。</a:t>
            </a:r>
          </a:p>
        </p:txBody>
      </p:sp>
      <p:grpSp>
        <p:nvGrpSpPr>
          <p:cNvPr id="27677" name="Group 29">
            <a:extLst>
              <a:ext uri="{FF2B5EF4-FFF2-40B4-BE49-F238E27FC236}">
                <a16:creationId xmlns:a16="http://schemas.microsoft.com/office/drawing/2014/main" id="{C09756DF-16F3-424B-ABC7-6C2966558110}"/>
              </a:ext>
            </a:extLst>
          </p:cNvPr>
          <p:cNvGrpSpPr>
            <a:grpSpLocks/>
          </p:cNvGrpSpPr>
          <p:nvPr/>
        </p:nvGrpSpPr>
        <p:grpSpPr bwMode="auto">
          <a:xfrm>
            <a:off x="4356100" y="2060575"/>
            <a:ext cx="4032250" cy="3455988"/>
            <a:chOff x="2744" y="1298"/>
            <a:chExt cx="2540" cy="2177"/>
          </a:xfrm>
        </p:grpSpPr>
        <p:sp>
          <p:nvSpPr>
            <p:cNvPr id="27673" name="Line 25">
              <a:extLst>
                <a:ext uri="{FF2B5EF4-FFF2-40B4-BE49-F238E27FC236}">
                  <a16:creationId xmlns:a16="http://schemas.microsoft.com/office/drawing/2014/main" id="{63510E12-BF25-4D05-B6CE-63B32105E970}"/>
                </a:ext>
              </a:extLst>
            </p:cNvPr>
            <p:cNvSpPr>
              <a:spLocks noChangeShapeType="1"/>
            </p:cNvSpPr>
            <p:nvPr/>
          </p:nvSpPr>
          <p:spPr bwMode="auto">
            <a:xfrm flipV="1">
              <a:off x="2744" y="1842"/>
              <a:ext cx="454" cy="163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4" name="Line 26">
              <a:extLst>
                <a:ext uri="{FF2B5EF4-FFF2-40B4-BE49-F238E27FC236}">
                  <a16:creationId xmlns:a16="http://schemas.microsoft.com/office/drawing/2014/main" id="{16F56FFD-1446-4C8C-B889-CAA67E098855}"/>
                </a:ext>
              </a:extLst>
            </p:cNvPr>
            <p:cNvSpPr>
              <a:spLocks noChangeShapeType="1"/>
            </p:cNvSpPr>
            <p:nvPr/>
          </p:nvSpPr>
          <p:spPr bwMode="auto">
            <a:xfrm flipH="1" flipV="1">
              <a:off x="3198" y="1842"/>
              <a:ext cx="2086" cy="136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5" name="Line 27">
              <a:extLst>
                <a:ext uri="{FF2B5EF4-FFF2-40B4-BE49-F238E27FC236}">
                  <a16:creationId xmlns:a16="http://schemas.microsoft.com/office/drawing/2014/main" id="{35391A40-5F1A-45C5-8F82-5CF15DA833F5}"/>
                </a:ext>
              </a:extLst>
            </p:cNvPr>
            <p:cNvSpPr>
              <a:spLocks noChangeShapeType="1"/>
            </p:cNvSpPr>
            <p:nvPr/>
          </p:nvSpPr>
          <p:spPr bwMode="auto">
            <a:xfrm>
              <a:off x="2789" y="1298"/>
              <a:ext cx="454" cy="59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6" name="Line 28">
              <a:extLst>
                <a:ext uri="{FF2B5EF4-FFF2-40B4-BE49-F238E27FC236}">
                  <a16:creationId xmlns:a16="http://schemas.microsoft.com/office/drawing/2014/main" id="{92BA8DB7-67EF-4357-8A6B-05C061D90625}"/>
                </a:ext>
              </a:extLst>
            </p:cNvPr>
            <p:cNvSpPr>
              <a:spLocks noChangeShapeType="1"/>
            </p:cNvSpPr>
            <p:nvPr/>
          </p:nvSpPr>
          <p:spPr bwMode="auto">
            <a:xfrm flipH="1">
              <a:off x="2789" y="1298"/>
              <a:ext cx="409" cy="544"/>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7680" name="Object 32">
            <a:extLst>
              <a:ext uri="{FF2B5EF4-FFF2-40B4-BE49-F238E27FC236}">
                <a16:creationId xmlns:a16="http://schemas.microsoft.com/office/drawing/2014/main" id="{E816CF34-30C9-4300-B1BA-B73062A959B9}"/>
              </a:ext>
            </a:extLst>
          </p:cNvPr>
          <p:cNvGraphicFramePr>
            <a:graphicFrameLocks noChangeAspect="1"/>
          </p:cNvGraphicFramePr>
          <p:nvPr>
            <p:ph sz="half" idx="1"/>
          </p:nvPr>
        </p:nvGraphicFramePr>
        <p:xfrm>
          <a:off x="4211638" y="1196975"/>
          <a:ext cx="1223962" cy="801688"/>
        </p:xfrm>
        <a:graphic>
          <a:graphicData uri="http://schemas.openxmlformats.org/presentationml/2006/ole">
            <mc:AlternateContent xmlns:mc="http://schemas.openxmlformats.org/markup-compatibility/2006">
              <mc:Choice xmlns:v="urn:schemas-microsoft-com:vml" Requires="v">
                <p:oleObj spid="_x0000_s27684" name="公式" r:id="rId7" imgW="368280" imgH="241200" progId="Equation.3">
                  <p:embed/>
                </p:oleObj>
              </mc:Choice>
              <mc:Fallback>
                <p:oleObj name="公式" r:id="rId7" imgW="368280" imgH="241200" progId="Equation.3">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1196975"/>
                        <a:ext cx="1223962" cy="801688"/>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660"/>
                                        </p:tgtEl>
                                        <p:attrNameLst>
                                          <p:attrName>style.visibility</p:attrName>
                                        </p:attrNameLst>
                                      </p:cBhvr>
                                      <p:to>
                                        <p:strVal val="visible"/>
                                      </p:to>
                                    </p:set>
                                    <p:animEffect transition="in" filter="wipe(left)">
                                      <p:cBhvr>
                                        <p:cTn id="7" dur="500"/>
                                        <p:tgtEl>
                                          <p:spTgt spid="27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664"/>
                                        </p:tgtEl>
                                        <p:attrNameLst>
                                          <p:attrName>style.visibility</p:attrName>
                                        </p:attrNameLst>
                                      </p:cBhvr>
                                      <p:to>
                                        <p:strVal val="visible"/>
                                      </p:to>
                                    </p:set>
                                    <p:animEffect transition="in" filter="blinds(horizontal)">
                                      <p:cBhvr>
                                        <p:cTn id="12" dur="500"/>
                                        <p:tgtEl>
                                          <p:spTgt spid="276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7671"/>
                                        </p:tgtEl>
                                        <p:attrNameLst>
                                          <p:attrName>style.visibility</p:attrName>
                                        </p:attrNameLst>
                                      </p:cBhvr>
                                      <p:to>
                                        <p:strVal val="visible"/>
                                      </p:to>
                                    </p:set>
                                    <p:animEffect transition="in" filter="wipe(up)">
                                      <p:cBhvr>
                                        <p:cTn id="17" dur="500"/>
                                        <p:tgtEl>
                                          <p:spTgt spid="276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70"/>
                                        </p:tgtEl>
                                        <p:attrNameLst>
                                          <p:attrName>style.visibility</p:attrName>
                                        </p:attrNameLst>
                                      </p:cBhvr>
                                      <p:to>
                                        <p:strVal val="visible"/>
                                      </p:to>
                                    </p:set>
                                    <p:animEffect transition="in" filter="wipe(left)">
                                      <p:cBhvr>
                                        <p:cTn id="22" dur="500"/>
                                        <p:tgtEl>
                                          <p:spTgt spid="276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7677"/>
                                        </p:tgtEl>
                                        <p:attrNameLst>
                                          <p:attrName>style.visibility</p:attrName>
                                        </p:attrNameLst>
                                      </p:cBhvr>
                                      <p:to>
                                        <p:strVal val="visible"/>
                                      </p:to>
                                    </p:set>
                                    <p:animEffect transition="in" filter="wipe(down)">
                                      <p:cBhvr>
                                        <p:cTn id="27" dur="500"/>
                                        <p:tgtEl>
                                          <p:spTgt spid="276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680"/>
                                        </p:tgtEl>
                                        <p:attrNameLst>
                                          <p:attrName>style.visibility</p:attrName>
                                        </p:attrNameLst>
                                      </p:cBhvr>
                                      <p:to>
                                        <p:strVal val="visible"/>
                                      </p:to>
                                    </p:set>
                                    <p:animEffect transition="in" filter="wipe(left)">
                                      <p:cBhvr>
                                        <p:cTn id="32" dur="500"/>
                                        <p:tgtEl>
                                          <p:spTgt spid="27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a:extLst>
              <a:ext uri="{FF2B5EF4-FFF2-40B4-BE49-F238E27FC236}">
                <a16:creationId xmlns:a16="http://schemas.microsoft.com/office/drawing/2014/main" id="{574E9124-1A0A-495E-8260-417FDB6F5283}"/>
              </a:ext>
            </a:extLst>
          </p:cNvPr>
          <p:cNvSpPr>
            <a:spLocks noChangeArrowheads="1"/>
          </p:cNvSpPr>
          <p:nvPr/>
        </p:nvSpPr>
        <p:spPr bwMode="auto">
          <a:xfrm>
            <a:off x="611188" y="1268413"/>
            <a:ext cx="8077200" cy="435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a:solidFill>
                  <a:schemeClr val="tx2"/>
                </a:solidFill>
                <a:ea typeface="楷体_GB2312" pitchFamily="49" charset="-122"/>
              </a:rPr>
              <a:t>D. </a:t>
            </a:r>
            <a:r>
              <a:rPr lang="zh-CN" altLang="en-US" sz="2800" b="1">
                <a:solidFill>
                  <a:schemeClr val="tx2"/>
                </a:solidFill>
                <a:ea typeface="楷体_GB2312" pitchFamily="49" charset="-122"/>
              </a:rPr>
              <a:t>同科电子合成的状态</a:t>
            </a:r>
          </a:p>
          <a:p>
            <a:pPr algn="just"/>
            <a:endParaRPr lang="zh-CN" altLang="en-US" sz="2800">
              <a:solidFill>
                <a:schemeClr val="tx2"/>
              </a:solidFill>
              <a:ea typeface="楷体_GB2312" pitchFamily="49" charset="-122"/>
            </a:endParaRPr>
          </a:p>
          <a:p>
            <a:pPr algn="just" eaLnBrk="0" hangingPunct="0"/>
            <a:r>
              <a:rPr lang="zh-CN" altLang="en-US" sz="2800">
                <a:ea typeface="楷体_GB2312" pitchFamily="49" charset="-122"/>
              </a:rPr>
              <a:t> </a:t>
            </a:r>
          </a:p>
          <a:p>
            <a:pPr algn="just" eaLnBrk="0" hangingPunct="0"/>
            <a:r>
              <a:rPr lang="zh-CN" altLang="en-US" sz="2800">
                <a:ea typeface="楷体_GB2312" pitchFamily="49" charset="-122"/>
              </a:rPr>
              <a:t>     </a:t>
            </a:r>
            <a:r>
              <a:rPr lang="zh-CN" altLang="en-US" b="1">
                <a:solidFill>
                  <a:srgbClr val="CC0000"/>
                </a:solidFill>
                <a:ea typeface="楷体_GB2312" pitchFamily="49" charset="-122"/>
              </a:rPr>
              <a:t>由于泡利不相容原理的影响，使同科电子形成的原子态比非同科电子形成的原子态要少得多</a:t>
            </a:r>
            <a:r>
              <a:rPr lang="zh-CN" altLang="en-US" b="1">
                <a:ea typeface="楷体_GB2312" pitchFamily="49" charset="-122"/>
              </a:rPr>
              <a:t>。这是因为对于同科电子，许多本来可能有的角动量状态由于泡利不相容原理而被去除了，从而使同科电子产生的状态数目大大减少。例如两个</a:t>
            </a:r>
            <a:r>
              <a:rPr lang="en-US" altLang="zh-CN" b="1">
                <a:ea typeface="楷体_GB2312" pitchFamily="49" charset="-122"/>
              </a:rPr>
              <a:t>p</a:t>
            </a:r>
            <a:r>
              <a:rPr lang="zh-CN" altLang="en-US" b="1">
                <a:ea typeface="楷体_GB2312" pitchFamily="49" charset="-122"/>
              </a:rPr>
              <a:t>电子，如果</a:t>
            </a:r>
            <a:r>
              <a:rPr lang="en-US" altLang="zh-CN" b="1" i="1">
                <a:ea typeface="楷体_GB2312" pitchFamily="49" charset="-122"/>
              </a:rPr>
              <a:t>n</a:t>
            </a:r>
            <a:r>
              <a:rPr lang="zh-CN" altLang="en-US" b="1">
                <a:ea typeface="楷体_GB2312" pitchFamily="49" charset="-122"/>
              </a:rPr>
              <a:t>不同，按照</a:t>
            </a:r>
            <a:r>
              <a:rPr lang="en-US" altLang="zh-CN" b="1">
                <a:ea typeface="楷体_GB2312" pitchFamily="49" charset="-122"/>
              </a:rPr>
              <a:t>L-S</a:t>
            </a:r>
            <a:r>
              <a:rPr lang="zh-CN" altLang="en-US" b="1">
                <a:ea typeface="楷体_GB2312" pitchFamily="49" charset="-122"/>
              </a:rPr>
              <a:t>耦合法则，会形成</a:t>
            </a:r>
            <a:r>
              <a:rPr lang="en-US" altLang="zh-CN" b="1" baseline="30000">
                <a:ea typeface="楷体_GB2312" pitchFamily="49" charset="-122"/>
              </a:rPr>
              <a:t>1</a:t>
            </a:r>
            <a:r>
              <a:rPr lang="en-US" altLang="zh-CN" b="1">
                <a:ea typeface="楷体_GB2312" pitchFamily="49" charset="-122"/>
              </a:rPr>
              <a:t>S</a:t>
            </a:r>
            <a:r>
              <a:rPr lang="zh-CN" altLang="en-US" b="1">
                <a:ea typeface="楷体_GB2312" pitchFamily="49" charset="-122"/>
              </a:rPr>
              <a:t>，</a:t>
            </a:r>
            <a:r>
              <a:rPr lang="en-US" altLang="zh-CN" b="1" baseline="30000">
                <a:ea typeface="楷体_GB2312" pitchFamily="49" charset="-122"/>
              </a:rPr>
              <a:t>1</a:t>
            </a:r>
            <a:r>
              <a:rPr lang="en-US" altLang="zh-CN" b="1">
                <a:ea typeface="楷体_GB2312" pitchFamily="49" charset="-122"/>
              </a:rPr>
              <a:t>P</a:t>
            </a:r>
            <a:r>
              <a:rPr lang="zh-CN" altLang="en-US" b="1">
                <a:ea typeface="楷体_GB2312" pitchFamily="49" charset="-122"/>
              </a:rPr>
              <a:t>，</a:t>
            </a:r>
            <a:r>
              <a:rPr lang="en-US" altLang="zh-CN" b="1" baseline="30000">
                <a:ea typeface="楷体_GB2312" pitchFamily="49" charset="-122"/>
              </a:rPr>
              <a:t>1</a:t>
            </a:r>
            <a:r>
              <a:rPr lang="en-US" altLang="zh-CN" b="1">
                <a:ea typeface="楷体_GB2312" pitchFamily="49" charset="-122"/>
              </a:rPr>
              <a:t>D</a:t>
            </a:r>
            <a:r>
              <a:rPr lang="zh-CN" altLang="en-US" b="1">
                <a:ea typeface="楷体_GB2312" pitchFamily="49" charset="-122"/>
              </a:rPr>
              <a:t>，</a:t>
            </a:r>
            <a:r>
              <a:rPr lang="en-US" altLang="zh-CN" b="1" baseline="30000">
                <a:ea typeface="楷体_GB2312" pitchFamily="49" charset="-122"/>
              </a:rPr>
              <a:t>3</a:t>
            </a:r>
            <a:r>
              <a:rPr lang="en-US" altLang="zh-CN" b="1">
                <a:ea typeface="楷体_GB2312" pitchFamily="49" charset="-122"/>
              </a:rPr>
              <a:t>S</a:t>
            </a:r>
            <a:r>
              <a:rPr lang="zh-CN" altLang="en-US" b="1">
                <a:ea typeface="楷体_GB2312" pitchFamily="49" charset="-122"/>
              </a:rPr>
              <a:t>，</a:t>
            </a:r>
            <a:r>
              <a:rPr lang="en-US" altLang="zh-CN" b="1" baseline="30000">
                <a:ea typeface="楷体_GB2312" pitchFamily="49" charset="-122"/>
              </a:rPr>
              <a:t>3</a:t>
            </a:r>
            <a:r>
              <a:rPr lang="en-US" altLang="zh-CN" b="1">
                <a:ea typeface="楷体_GB2312" pitchFamily="49" charset="-122"/>
              </a:rPr>
              <a:t>P</a:t>
            </a:r>
            <a:r>
              <a:rPr lang="zh-CN" altLang="en-US" b="1">
                <a:ea typeface="楷体_GB2312" pitchFamily="49" charset="-122"/>
              </a:rPr>
              <a:t>，</a:t>
            </a:r>
            <a:r>
              <a:rPr lang="en-US" altLang="zh-CN" b="1" baseline="30000">
                <a:ea typeface="楷体_GB2312" pitchFamily="49" charset="-122"/>
              </a:rPr>
              <a:t>3</a:t>
            </a:r>
            <a:r>
              <a:rPr lang="en-US" altLang="zh-CN" b="1">
                <a:ea typeface="楷体_GB2312" pitchFamily="49" charset="-122"/>
              </a:rPr>
              <a:t>D</a:t>
            </a:r>
            <a:r>
              <a:rPr lang="zh-CN" altLang="en-US" b="1">
                <a:ea typeface="楷体_GB2312" pitchFamily="49" charset="-122"/>
              </a:rPr>
              <a:t>这几种原子态；而如果在同科的，则形成的原子态只有</a:t>
            </a:r>
            <a:r>
              <a:rPr lang="en-US" altLang="zh-CN" b="1" baseline="30000">
                <a:ea typeface="楷体_GB2312" pitchFamily="49" charset="-122"/>
              </a:rPr>
              <a:t>1</a:t>
            </a:r>
            <a:r>
              <a:rPr lang="en-US" altLang="zh-CN" b="1">
                <a:ea typeface="楷体_GB2312" pitchFamily="49" charset="-122"/>
              </a:rPr>
              <a:t>S</a:t>
            </a:r>
            <a:r>
              <a:rPr lang="zh-CN" altLang="en-US" b="1">
                <a:ea typeface="楷体_GB2312" pitchFamily="49" charset="-122"/>
              </a:rPr>
              <a:t>，</a:t>
            </a:r>
            <a:r>
              <a:rPr lang="en-US" altLang="zh-CN" b="1" baseline="30000">
                <a:ea typeface="楷体_GB2312" pitchFamily="49" charset="-122"/>
              </a:rPr>
              <a:t>1</a:t>
            </a:r>
            <a:r>
              <a:rPr lang="en-US" altLang="zh-CN" b="1">
                <a:ea typeface="楷体_GB2312" pitchFamily="49" charset="-122"/>
              </a:rPr>
              <a:t>D</a:t>
            </a:r>
            <a:r>
              <a:rPr lang="zh-CN" altLang="en-US" b="1">
                <a:ea typeface="楷体_GB2312" pitchFamily="49" charset="-122"/>
              </a:rPr>
              <a:t>和</a:t>
            </a:r>
            <a:r>
              <a:rPr lang="en-US" altLang="zh-CN" b="1" baseline="30000">
                <a:ea typeface="楷体_GB2312" pitchFamily="49" charset="-122"/>
              </a:rPr>
              <a:t>3</a:t>
            </a:r>
            <a:r>
              <a:rPr lang="en-US" altLang="zh-CN" b="1">
                <a:ea typeface="楷体_GB2312" pitchFamily="49" charset="-122"/>
              </a:rPr>
              <a:t>P</a:t>
            </a:r>
            <a:r>
              <a:rPr lang="zh-CN" altLang="en-US" b="1">
                <a:ea typeface="楷体_GB2312" pitchFamily="49" charset="-122"/>
              </a:rPr>
              <a:t>，即比两个非同科的</a:t>
            </a:r>
            <a:r>
              <a:rPr lang="en-US" altLang="zh-CN" b="1">
                <a:ea typeface="楷体_GB2312" pitchFamily="49" charset="-122"/>
              </a:rPr>
              <a:t>p</a:t>
            </a:r>
            <a:r>
              <a:rPr lang="zh-CN" altLang="en-US" b="1">
                <a:ea typeface="楷体_GB2312" pitchFamily="49" charset="-122"/>
              </a:rPr>
              <a:t>电子形成的原子态少得多。为什么这样说？我们来分析一下。</a:t>
            </a:r>
          </a:p>
        </p:txBody>
      </p:sp>
      <p:graphicFrame>
        <p:nvGraphicFramePr>
          <p:cNvPr id="28677" name="Object 5">
            <a:extLst>
              <a:ext uri="{FF2B5EF4-FFF2-40B4-BE49-F238E27FC236}">
                <a16:creationId xmlns:a16="http://schemas.microsoft.com/office/drawing/2014/main" id="{F929F881-BCD6-4666-AF3F-A785AA62F6A5}"/>
              </a:ext>
            </a:extLst>
          </p:cNvPr>
          <p:cNvGraphicFramePr>
            <a:graphicFrameLocks noChangeAspect="1"/>
          </p:cNvGraphicFramePr>
          <p:nvPr>
            <p:ph/>
          </p:nvPr>
        </p:nvGraphicFramePr>
        <p:xfrm>
          <a:off x="1835150" y="1916113"/>
          <a:ext cx="5256213" cy="446087"/>
        </p:xfrm>
        <a:graphic>
          <a:graphicData uri="http://schemas.openxmlformats.org/presentationml/2006/ole">
            <mc:AlternateContent xmlns:mc="http://schemas.openxmlformats.org/markup-compatibility/2006">
              <mc:Choice xmlns:v="urn:schemas-microsoft-com:vml" Requires="v">
                <p:oleObj spid="_x0000_s28679" name="公式" r:id="rId3" imgW="2539800" imgH="215640" progId="Equation.3">
                  <p:embed/>
                </p:oleObj>
              </mc:Choice>
              <mc:Fallback>
                <p:oleObj name="公式" r:id="rId3" imgW="253980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916113"/>
                        <a:ext cx="5256213" cy="446087"/>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wipe(left)">
                                      <p:cBhvr>
                                        <p:cTn id="7"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4" name="Object 4">
            <a:extLst>
              <a:ext uri="{FF2B5EF4-FFF2-40B4-BE49-F238E27FC236}">
                <a16:creationId xmlns:a16="http://schemas.microsoft.com/office/drawing/2014/main" id="{157C6524-7C6E-4B5F-AB42-27A783590E6A}"/>
              </a:ext>
            </a:extLst>
          </p:cNvPr>
          <p:cNvGraphicFramePr>
            <a:graphicFrameLocks noChangeAspect="1"/>
          </p:cNvGraphicFramePr>
          <p:nvPr/>
        </p:nvGraphicFramePr>
        <p:xfrm>
          <a:off x="0" y="1562100"/>
          <a:ext cx="9067800" cy="4876800"/>
        </p:xfrm>
        <a:graphic>
          <a:graphicData uri="http://schemas.openxmlformats.org/presentationml/2006/ole">
            <mc:AlternateContent xmlns:mc="http://schemas.openxmlformats.org/markup-compatibility/2006">
              <mc:Choice xmlns:v="urn:schemas-microsoft-com:vml" Requires="v">
                <p:oleObj spid="_x0000_s30726" name="Document" r:id="rId3" imgW="5413105" imgH="2915133" progId="Word.Document.8">
                  <p:embed/>
                </p:oleObj>
              </mc:Choice>
              <mc:Fallback>
                <p:oleObj name="Document" r:id="rId3" imgW="5413105" imgH="291513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62100"/>
                        <a:ext cx="9067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6">
            <a:extLst>
              <a:ext uri="{FF2B5EF4-FFF2-40B4-BE49-F238E27FC236}">
                <a16:creationId xmlns:a16="http://schemas.microsoft.com/office/drawing/2014/main" id="{E4FE83AB-C369-4E0F-903A-A0831DC7043E}"/>
              </a:ext>
            </a:extLst>
          </p:cNvPr>
          <p:cNvSpPr>
            <a:spLocks noChangeArrowheads="1"/>
          </p:cNvSpPr>
          <p:nvPr/>
        </p:nvSpPr>
        <p:spPr bwMode="auto">
          <a:xfrm>
            <a:off x="2233613" y="2181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32773" name="Picture 5" descr="222-13">
            <a:extLst>
              <a:ext uri="{FF2B5EF4-FFF2-40B4-BE49-F238E27FC236}">
                <a16:creationId xmlns:a16="http://schemas.microsoft.com/office/drawing/2014/main" id="{46AC0B14-2EA5-4B67-90F5-C566F85FF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3375"/>
            <a:ext cx="9144000" cy="4878388"/>
          </a:xfrm>
          <a:prstGeom prst="rect">
            <a:avLst/>
          </a:prstGeom>
          <a:noFill/>
          <a:extLst>
            <a:ext uri="{909E8E84-426E-40DD-AFC4-6F175D3DCCD1}">
              <a14:hiddenFill xmlns:a14="http://schemas.microsoft.com/office/drawing/2010/main">
                <a:solidFill>
                  <a:srgbClr val="FFFFFF"/>
                </a:solidFill>
              </a14:hiddenFill>
            </a:ext>
          </a:extLst>
        </p:spPr>
      </p:pic>
      <p:sp>
        <p:nvSpPr>
          <p:cNvPr id="32776" name="Rectangle 8">
            <a:extLst>
              <a:ext uri="{FF2B5EF4-FFF2-40B4-BE49-F238E27FC236}">
                <a16:creationId xmlns:a16="http://schemas.microsoft.com/office/drawing/2014/main" id="{E575124C-D332-487E-B70C-FA1F057FE51E}"/>
              </a:ext>
            </a:extLst>
          </p:cNvPr>
          <p:cNvSpPr>
            <a:spLocks noChangeArrowheads="1"/>
          </p:cNvSpPr>
          <p:nvPr/>
        </p:nvSpPr>
        <p:spPr bwMode="auto">
          <a:xfrm>
            <a:off x="7035800" y="5661025"/>
            <a:ext cx="2092325" cy="45720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ea typeface="楷体_GB2312" pitchFamily="49" charset="-122"/>
              </a:rPr>
              <a:t>L=0</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S=0</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S</a:t>
            </a:r>
          </a:p>
        </p:txBody>
      </p:sp>
      <p:sp>
        <p:nvSpPr>
          <p:cNvPr id="32777" name="Rectangle 9">
            <a:extLst>
              <a:ext uri="{FF2B5EF4-FFF2-40B4-BE49-F238E27FC236}">
                <a16:creationId xmlns:a16="http://schemas.microsoft.com/office/drawing/2014/main" id="{1666B7CB-A10A-47C3-9223-E1386AB7A829}"/>
              </a:ext>
            </a:extLst>
          </p:cNvPr>
          <p:cNvSpPr>
            <a:spLocks noChangeArrowheads="1"/>
          </p:cNvSpPr>
          <p:nvPr/>
        </p:nvSpPr>
        <p:spPr bwMode="auto">
          <a:xfrm>
            <a:off x="4787900" y="5661025"/>
            <a:ext cx="2108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ea typeface="楷体_GB2312" pitchFamily="49" charset="-122"/>
              </a:rPr>
              <a:t>L=1</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S=1</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P</a:t>
            </a:r>
          </a:p>
        </p:txBody>
      </p:sp>
      <p:sp>
        <p:nvSpPr>
          <p:cNvPr id="32778" name="Rectangle 10">
            <a:extLst>
              <a:ext uri="{FF2B5EF4-FFF2-40B4-BE49-F238E27FC236}">
                <a16:creationId xmlns:a16="http://schemas.microsoft.com/office/drawing/2014/main" id="{ADA628FF-ABC5-4C68-9677-41126B59574C}"/>
              </a:ext>
            </a:extLst>
          </p:cNvPr>
          <p:cNvSpPr>
            <a:spLocks noChangeArrowheads="1"/>
          </p:cNvSpPr>
          <p:nvPr/>
        </p:nvSpPr>
        <p:spPr bwMode="auto">
          <a:xfrm>
            <a:off x="2411413" y="5661025"/>
            <a:ext cx="2143125" cy="4572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ea typeface="楷体_GB2312" pitchFamily="49" charset="-122"/>
              </a:rPr>
              <a:t>L=2</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S=0</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D</a:t>
            </a:r>
          </a:p>
        </p:txBody>
      </p:sp>
      <p:sp>
        <p:nvSpPr>
          <p:cNvPr id="32779" name="Rectangle 11">
            <a:extLst>
              <a:ext uri="{FF2B5EF4-FFF2-40B4-BE49-F238E27FC236}">
                <a16:creationId xmlns:a16="http://schemas.microsoft.com/office/drawing/2014/main" id="{5C4213AE-C829-4099-B543-96C9CA351237}"/>
              </a:ext>
            </a:extLst>
          </p:cNvPr>
          <p:cNvSpPr>
            <a:spLocks noChangeArrowheads="1"/>
          </p:cNvSpPr>
          <p:nvPr/>
        </p:nvSpPr>
        <p:spPr bwMode="auto">
          <a:xfrm>
            <a:off x="0" y="5516563"/>
            <a:ext cx="2224088" cy="5794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chemeClr val="hlink"/>
                </a:solidFill>
                <a:ea typeface="楷体_GB2312" pitchFamily="49" charset="-122"/>
              </a:rPr>
              <a:t>斯莱特方法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a:extLst>
              <a:ext uri="{FF2B5EF4-FFF2-40B4-BE49-F238E27FC236}">
                <a16:creationId xmlns:a16="http://schemas.microsoft.com/office/drawing/2014/main" id="{039BF285-5E85-4461-BC82-3D756A21C385}"/>
              </a:ext>
            </a:extLst>
          </p:cNvPr>
          <p:cNvSpPr>
            <a:spLocks noChangeArrowheads="1"/>
          </p:cNvSpPr>
          <p:nvPr/>
        </p:nvSpPr>
        <p:spPr bwMode="auto">
          <a:xfrm>
            <a:off x="468313" y="1341438"/>
            <a:ext cx="8353425"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对于包含两个电子的同科组态，除了上面讨论的斯莱特方法外，还有一种简便的方法</a:t>
            </a:r>
            <a:r>
              <a:rPr kumimoji="1" lang="en-US" altLang="zh-CN" sz="2400" b="1">
                <a:latin typeface="Times New Roman" panose="02020603050405020304" pitchFamily="18" charset="0"/>
                <a:ea typeface="楷体_GB2312" pitchFamily="49" charset="-122"/>
              </a:rPr>
              <a:t>——</a:t>
            </a:r>
            <a:r>
              <a:rPr kumimoji="1" lang="zh-CN" altLang="en-US" sz="2800" b="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偶数法则</a:t>
            </a:r>
            <a:r>
              <a:rPr kumimoji="1" lang="zh-CN" altLang="en-US" sz="2400" b="1">
                <a:latin typeface="Times New Roman" panose="02020603050405020304" pitchFamily="18" charset="0"/>
                <a:ea typeface="楷体_GB2312" pitchFamily="49" charset="-122"/>
              </a:rPr>
              <a:t>（仅对两个同科电子的组态适用）。</a:t>
            </a:r>
            <a:r>
              <a:rPr kumimoji="1" lang="zh-CN" altLang="en-US" sz="2800" b="1">
                <a:latin typeface="Times New Roman" panose="02020603050405020304" pitchFamily="18" charset="0"/>
                <a:ea typeface="楷体_GB2312" pitchFamily="49" charset="-122"/>
              </a:rPr>
              <a:t>   </a:t>
            </a:r>
          </a:p>
        </p:txBody>
      </p:sp>
      <p:graphicFrame>
        <p:nvGraphicFramePr>
          <p:cNvPr id="33797" name="Object 5">
            <a:extLst>
              <a:ext uri="{FF2B5EF4-FFF2-40B4-BE49-F238E27FC236}">
                <a16:creationId xmlns:a16="http://schemas.microsoft.com/office/drawing/2014/main" id="{947F1A18-7E03-4E0F-8777-F8E075636041}"/>
              </a:ext>
            </a:extLst>
          </p:cNvPr>
          <p:cNvGraphicFramePr>
            <a:graphicFrameLocks noChangeAspect="1"/>
          </p:cNvGraphicFramePr>
          <p:nvPr/>
        </p:nvGraphicFramePr>
        <p:xfrm>
          <a:off x="1042988" y="2924175"/>
          <a:ext cx="7300912" cy="2187575"/>
        </p:xfrm>
        <a:graphic>
          <a:graphicData uri="http://schemas.openxmlformats.org/presentationml/2006/ole">
            <mc:AlternateContent xmlns:mc="http://schemas.openxmlformats.org/markup-compatibility/2006">
              <mc:Choice xmlns:v="urn:schemas-microsoft-com:vml" Requires="v">
                <p:oleObj spid="_x0000_s33808" name="公式" r:id="rId3" imgW="3136680" imgH="939600" progId="Equation.3">
                  <p:embed/>
                </p:oleObj>
              </mc:Choice>
              <mc:Fallback>
                <p:oleObj name="公式" r:id="rId3" imgW="3136680" imgH="939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924175"/>
                        <a:ext cx="7300912" cy="218757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798" name="Group 6">
            <a:extLst>
              <a:ext uri="{FF2B5EF4-FFF2-40B4-BE49-F238E27FC236}">
                <a16:creationId xmlns:a16="http://schemas.microsoft.com/office/drawing/2014/main" id="{34380A75-DAEE-48D3-AFD5-EA462D6325A7}"/>
              </a:ext>
            </a:extLst>
          </p:cNvPr>
          <p:cNvGrpSpPr>
            <a:grpSpLocks/>
          </p:cNvGrpSpPr>
          <p:nvPr/>
        </p:nvGrpSpPr>
        <p:grpSpPr bwMode="auto">
          <a:xfrm>
            <a:off x="2051050" y="3643313"/>
            <a:ext cx="3455988" cy="2911475"/>
            <a:chOff x="1247" y="1570"/>
            <a:chExt cx="2177" cy="1834"/>
          </a:xfrm>
        </p:grpSpPr>
        <p:sp>
          <p:nvSpPr>
            <p:cNvPr id="33799" name="Line 7">
              <a:extLst>
                <a:ext uri="{FF2B5EF4-FFF2-40B4-BE49-F238E27FC236}">
                  <a16:creationId xmlns:a16="http://schemas.microsoft.com/office/drawing/2014/main" id="{5F45D266-D96E-4005-B69E-54511CCB2099}"/>
                </a:ext>
              </a:extLst>
            </p:cNvPr>
            <p:cNvSpPr>
              <a:spLocks noChangeShapeType="1"/>
            </p:cNvSpPr>
            <p:nvPr/>
          </p:nvSpPr>
          <p:spPr bwMode="auto">
            <a:xfrm>
              <a:off x="2426" y="1570"/>
              <a:ext cx="99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3800" name="Object 8">
              <a:extLst>
                <a:ext uri="{FF2B5EF4-FFF2-40B4-BE49-F238E27FC236}">
                  <a16:creationId xmlns:a16="http://schemas.microsoft.com/office/drawing/2014/main" id="{5B8422A1-B44E-4093-8771-16F138C306F3}"/>
                </a:ext>
              </a:extLst>
            </p:cNvPr>
            <p:cNvGraphicFramePr>
              <a:graphicFrameLocks noChangeAspect="1"/>
            </p:cNvGraphicFramePr>
            <p:nvPr/>
          </p:nvGraphicFramePr>
          <p:xfrm>
            <a:off x="1247" y="2704"/>
            <a:ext cx="1179" cy="700"/>
          </p:xfrm>
          <a:graphic>
            <a:graphicData uri="http://schemas.openxmlformats.org/presentationml/2006/ole">
              <mc:AlternateContent xmlns:mc="http://schemas.openxmlformats.org/markup-compatibility/2006">
                <mc:Choice xmlns:v="urn:schemas-microsoft-com:vml" Requires="v">
                  <p:oleObj spid="_x0000_s33809" name="公式" r:id="rId5" imgW="406080" imgH="241200" progId="Equation.3">
                    <p:embed/>
                  </p:oleObj>
                </mc:Choice>
                <mc:Fallback>
                  <p:oleObj name="公式" r:id="rId5" imgW="406080" imgH="241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7" y="2704"/>
                          <a:ext cx="1179" cy="700"/>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1" name="Line 9">
              <a:extLst>
                <a:ext uri="{FF2B5EF4-FFF2-40B4-BE49-F238E27FC236}">
                  <a16:creationId xmlns:a16="http://schemas.microsoft.com/office/drawing/2014/main" id="{61C988AE-5A11-4EBF-8729-65E16FA66282}"/>
                </a:ext>
              </a:extLst>
            </p:cNvPr>
            <p:cNvSpPr>
              <a:spLocks noChangeShapeType="1"/>
            </p:cNvSpPr>
            <p:nvPr/>
          </p:nvSpPr>
          <p:spPr bwMode="auto">
            <a:xfrm flipH="1">
              <a:off x="2064" y="1570"/>
              <a:ext cx="362" cy="1089"/>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802" name="Group 10">
            <a:extLst>
              <a:ext uri="{FF2B5EF4-FFF2-40B4-BE49-F238E27FC236}">
                <a16:creationId xmlns:a16="http://schemas.microsoft.com/office/drawing/2014/main" id="{4B6C4968-4D0C-4E21-A109-377970471AF8}"/>
              </a:ext>
            </a:extLst>
          </p:cNvPr>
          <p:cNvGrpSpPr>
            <a:grpSpLocks/>
          </p:cNvGrpSpPr>
          <p:nvPr/>
        </p:nvGrpSpPr>
        <p:grpSpPr bwMode="auto">
          <a:xfrm>
            <a:off x="3635375" y="4219575"/>
            <a:ext cx="3313113" cy="1081088"/>
            <a:chOff x="2245" y="1933"/>
            <a:chExt cx="2087" cy="681"/>
          </a:xfrm>
        </p:grpSpPr>
        <p:sp>
          <p:nvSpPr>
            <p:cNvPr id="33803" name="Line 11">
              <a:extLst>
                <a:ext uri="{FF2B5EF4-FFF2-40B4-BE49-F238E27FC236}">
                  <a16:creationId xmlns:a16="http://schemas.microsoft.com/office/drawing/2014/main" id="{8CE6FEAF-1328-4667-8960-08D44101B769}"/>
                </a:ext>
              </a:extLst>
            </p:cNvPr>
            <p:cNvSpPr>
              <a:spLocks noChangeShapeType="1"/>
            </p:cNvSpPr>
            <p:nvPr/>
          </p:nvSpPr>
          <p:spPr bwMode="auto">
            <a:xfrm>
              <a:off x="3334" y="1933"/>
              <a:ext cx="99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4" name="Line 12">
              <a:extLst>
                <a:ext uri="{FF2B5EF4-FFF2-40B4-BE49-F238E27FC236}">
                  <a16:creationId xmlns:a16="http://schemas.microsoft.com/office/drawing/2014/main" id="{42D13444-192E-463B-812C-486EA2509E1A}"/>
                </a:ext>
              </a:extLst>
            </p:cNvPr>
            <p:cNvSpPr>
              <a:spLocks noChangeShapeType="1"/>
            </p:cNvSpPr>
            <p:nvPr/>
          </p:nvSpPr>
          <p:spPr bwMode="auto">
            <a:xfrm flipH="1">
              <a:off x="2245" y="1933"/>
              <a:ext cx="1089" cy="68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805" name="Group 13">
            <a:extLst>
              <a:ext uri="{FF2B5EF4-FFF2-40B4-BE49-F238E27FC236}">
                <a16:creationId xmlns:a16="http://schemas.microsoft.com/office/drawing/2014/main" id="{4B1D7D5A-1350-4B52-BEB8-BD6542ECB505}"/>
              </a:ext>
            </a:extLst>
          </p:cNvPr>
          <p:cNvGrpSpPr>
            <a:grpSpLocks/>
          </p:cNvGrpSpPr>
          <p:nvPr/>
        </p:nvGrpSpPr>
        <p:grpSpPr bwMode="auto">
          <a:xfrm>
            <a:off x="3995738" y="4795838"/>
            <a:ext cx="2952750" cy="576262"/>
            <a:chOff x="2472" y="2296"/>
            <a:chExt cx="1860" cy="363"/>
          </a:xfrm>
        </p:grpSpPr>
        <p:sp>
          <p:nvSpPr>
            <p:cNvPr id="33806" name="Line 14">
              <a:extLst>
                <a:ext uri="{FF2B5EF4-FFF2-40B4-BE49-F238E27FC236}">
                  <a16:creationId xmlns:a16="http://schemas.microsoft.com/office/drawing/2014/main" id="{22E8F380-A7AC-41F6-8FC8-C7FBAE78184C}"/>
                </a:ext>
              </a:extLst>
            </p:cNvPr>
            <p:cNvSpPr>
              <a:spLocks noChangeShapeType="1"/>
            </p:cNvSpPr>
            <p:nvPr/>
          </p:nvSpPr>
          <p:spPr bwMode="auto">
            <a:xfrm>
              <a:off x="3334" y="2296"/>
              <a:ext cx="99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7" name="Line 15">
              <a:extLst>
                <a:ext uri="{FF2B5EF4-FFF2-40B4-BE49-F238E27FC236}">
                  <a16:creationId xmlns:a16="http://schemas.microsoft.com/office/drawing/2014/main" id="{ACA1DF48-54AB-4A2F-BF6A-D0345377145A}"/>
                </a:ext>
              </a:extLst>
            </p:cNvPr>
            <p:cNvSpPr>
              <a:spLocks noChangeShapeType="1"/>
            </p:cNvSpPr>
            <p:nvPr/>
          </p:nvSpPr>
          <p:spPr bwMode="auto">
            <a:xfrm flipH="1">
              <a:off x="2472" y="2296"/>
              <a:ext cx="862" cy="3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wipe(right)">
                                      <p:cBhvr>
                                        <p:cTn id="7" dur="500"/>
                                        <p:tgtEl>
                                          <p:spTgt spid="33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3802"/>
                                        </p:tgtEl>
                                        <p:attrNameLst>
                                          <p:attrName>style.visibility</p:attrName>
                                        </p:attrNameLst>
                                      </p:cBhvr>
                                      <p:to>
                                        <p:strVal val="visible"/>
                                      </p:to>
                                    </p:set>
                                    <p:animEffect transition="in" filter="wipe(right)">
                                      <p:cBhvr>
                                        <p:cTn id="12" dur="500"/>
                                        <p:tgtEl>
                                          <p:spTgt spid="338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3805"/>
                                        </p:tgtEl>
                                        <p:attrNameLst>
                                          <p:attrName>style.visibility</p:attrName>
                                        </p:attrNameLst>
                                      </p:cBhvr>
                                      <p:to>
                                        <p:strVal val="visible"/>
                                      </p:to>
                                    </p:set>
                                    <p:animEffect transition="in" filter="wipe(right)">
                                      <p:cBhvr>
                                        <p:cTn id="17" dur="500"/>
                                        <p:tgtEl>
                                          <p:spTgt spid="33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22" name="Object 6">
            <a:extLst>
              <a:ext uri="{FF2B5EF4-FFF2-40B4-BE49-F238E27FC236}">
                <a16:creationId xmlns:a16="http://schemas.microsoft.com/office/drawing/2014/main" id="{7F131044-5DAD-4D0D-B0CB-41FB4F9DAAD8}"/>
              </a:ext>
            </a:extLst>
          </p:cNvPr>
          <p:cNvGraphicFramePr>
            <a:graphicFrameLocks noChangeAspect="1"/>
          </p:cNvGraphicFramePr>
          <p:nvPr>
            <p:ph/>
          </p:nvPr>
        </p:nvGraphicFramePr>
        <p:xfrm>
          <a:off x="827088" y="2997200"/>
          <a:ext cx="8316912" cy="3379788"/>
        </p:xfrm>
        <a:graphic>
          <a:graphicData uri="http://schemas.openxmlformats.org/presentationml/2006/ole">
            <mc:AlternateContent xmlns:mc="http://schemas.openxmlformats.org/markup-compatibility/2006">
              <mc:Choice xmlns:v="urn:schemas-microsoft-com:vml" Requires="v">
                <p:oleObj spid="_x0000_s34825" name="Document" r:id="rId3" imgW="5405390" imgH="2196625" progId="Word.Document.8">
                  <p:embed/>
                </p:oleObj>
              </mc:Choice>
              <mc:Fallback>
                <p:oleObj name="Document" r:id="rId3" imgW="5405390" imgH="2196625"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997200"/>
                        <a:ext cx="8316912" cy="337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Rectangle 4">
            <a:extLst>
              <a:ext uri="{FF2B5EF4-FFF2-40B4-BE49-F238E27FC236}">
                <a16:creationId xmlns:a16="http://schemas.microsoft.com/office/drawing/2014/main" id="{FC02F987-CFF4-417E-9F05-1F1199D1AAEF}"/>
              </a:ext>
            </a:extLst>
          </p:cNvPr>
          <p:cNvSpPr>
            <a:spLocks noChangeArrowheads="1"/>
          </p:cNvSpPr>
          <p:nvPr/>
        </p:nvSpPr>
        <p:spPr bwMode="auto">
          <a:xfrm>
            <a:off x="1187450" y="404813"/>
            <a:ext cx="6261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chemeClr val="hlink"/>
                </a:solidFill>
                <a:latin typeface="Times New Roman" panose="02020603050405020304" pitchFamily="18" charset="0"/>
                <a:ea typeface="楷体_GB2312" pitchFamily="49" charset="-122"/>
              </a:rPr>
              <a:t>§5.4</a:t>
            </a:r>
            <a:r>
              <a:rPr kumimoji="1" lang="zh-CN" altLang="en-US" sz="3600" b="1">
                <a:solidFill>
                  <a:schemeClr val="hlink"/>
                </a:solidFill>
                <a:latin typeface="Times New Roman" panose="02020603050405020304" pitchFamily="18" charset="0"/>
                <a:ea typeface="楷体_GB2312" pitchFamily="49" charset="-122"/>
              </a:rPr>
              <a:t>复杂原子光谱的一般规律</a:t>
            </a:r>
          </a:p>
        </p:txBody>
      </p:sp>
      <p:sp>
        <p:nvSpPr>
          <p:cNvPr id="34821" name="Rectangle 5">
            <a:extLst>
              <a:ext uri="{FF2B5EF4-FFF2-40B4-BE49-F238E27FC236}">
                <a16:creationId xmlns:a16="http://schemas.microsoft.com/office/drawing/2014/main" id="{0464D3A0-C424-42AC-9DE3-ED7CBADC4A5D}"/>
              </a:ext>
            </a:extLst>
          </p:cNvPr>
          <p:cNvSpPr>
            <a:spLocks noChangeArrowheads="1"/>
          </p:cNvSpPr>
          <p:nvPr/>
        </p:nvSpPr>
        <p:spPr bwMode="auto">
          <a:xfrm>
            <a:off x="755650" y="1341438"/>
            <a:ext cx="81375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b="1">
                <a:ea typeface="楷体_GB2312" pitchFamily="49" charset="-122"/>
              </a:rPr>
              <a:t> </a:t>
            </a:r>
            <a:r>
              <a:rPr lang="en-US" altLang="zh-CN" sz="2800" b="1">
                <a:solidFill>
                  <a:schemeClr val="tx2"/>
                </a:solidFill>
                <a:ea typeface="楷体_GB2312" pitchFamily="49" charset="-122"/>
              </a:rPr>
              <a:t>A.</a:t>
            </a:r>
            <a:r>
              <a:rPr lang="zh-CN" altLang="en-US" sz="2800" b="1">
                <a:solidFill>
                  <a:schemeClr val="tx2"/>
                </a:solidFill>
                <a:ea typeface="楷体_GB2312" pitchFamily="49" charset="-122"/>
              </a:rPr>
              <a:t>光谱和能级的位移律</a:t>
            </a:r>
          </a:p>
          <a:p>
            <a:pPr algn="just" eaLnBrk="0" hangingPunct="0"/>
            <a:r>
              <a:rPr lang="zh-CN" altLang="en-US" b="1">
                <a:ea typeface="楷体_GB2312" pitchFamily="49" charset="-122"/>
              </a:rPr>
              <a:t>   具有原子序数</a:t>
            </a:r>
            <a:r>
              <a:rPr lang="en-US" altLang="zh-CN" b="1">
                <a:ea typeface="楷体_GB2312" pitchFamily="49" charset="-122"/>
              </a:rPr>
              <a:t>Z</a:t>
            </a:r>
            <a:r>
              <a:rPr lang="zh-CN" altLang="en-US" b="1">
                <a:ea typeface="楷体_GB2312" pitchFamily="49" charset="-122"/>
              </a:rPr>
              <a:t>的中性原子的光谱和能级，与具有原子序数</a:t>
            </a:r>
            <a:r>
              <a:rPr lang="en-US" altLang="zh-CN" b="1">
                <a:ea typeface="楷体_GB2312" pitchFamily="49" charset="-122"/>
              </a:rPr>
              <a:t>Z+1</a:t>
            </a:r>
            <a:r>
              <a:rPr lang="zh-CN" altLang="en-US" b="1">
                <a:ea typeface="楷体_GB2312" pitchFamily="49" charset="-122"/>
              </a:rPr>
              <a:t>的中性原子一次电离后的光谱和能级相似。</a:t>
            </a:r>
          </a:p>
          <a:p>
            <a:pPr algn="just" eaLnBrk="0" hangingPunct="0"/>
            <a:r>
              <a:rPr lang="zh-CN" altLang="en-US" b="1">
                <a:ea typeface="楷体_GB2312" pitchFamily="49" charset="-122"/>
              </a:rPr>
              <a:t> </a:t>
            </a:r>
            <a:r>
              <a:rPr lang="en-US" altLang="zh-CN" sz="2800" b="1">
                <a:solidFill>
                  <a:schemeClr val="tx2"/>
                </a:solidFill>
                <a:ea typeface="楷体_GB2312" pitchFamily="49" charset="-122"/>
              </a:rPr>
              <a:t>B.</a:t>
            </a:r>
            <a:r>
              <a:rPr lang="zh-CN" altLang="en-US" sz="2800" b="1">
                <a:solidFill>
                  <a:schemeClr val="tx2"/>
                </a:solidFill>
                <a:ea typeface="楷体_GB2312" pitchFamily="49" charset="-122"/>
              </a:rPr>
              <a:t>多重性的交替律</a:t>
            </a:r>
            <a:endParaRPr lang="zh-CN" altLang="en-US" b="1">
              <a:ea typeface="楷体_GB2312" pitchFamily="49" charset="-122"/>
            </a:endParaRPr>
          </a:p>
        </p:txBody>
      </p:sp>
      <p:sp>
        <p:nvSpPr>
          <p:cNvPr id="34824" name="Rectangle 8">
            <a:extLst>
              <a:ext uri="{FF2B5EF4-FFF2-40B4-BE49-F238E27FC236}">
                <a16:creationId xmlns:a16="http://schemas.microsoft.com/office/drawing/2014/main" id="{AC65FFC6-CA16-4958-BB98-AAB14D220813}"/>
              </a:ext>
            </a:extLst>
          </p:cNvPr>
          <p:cNvSpPr>
            <a:spLocks noChangeArrowheads="1"/>
          </p:cNvSpPr>
          <p:nvPr/>
        </p:nvSpPr>
        <p:spPr bwMode="auto">
          <a:xfrm>
            <a:off x="539750" y="5805488"/>
            <a:ext cx="7991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chemeClr val="tx2"/>
                </a:solidFill>
                <a:latin typeface="Times New Roman" panose="02020603050405020304" pitchFamily="18" charset="0"/>
                <a:ea typeface="楷体_GB2312" pitchFamily="49" charset="-122"/>
              </a:rPr>
              <a:t>    C.</a:t>
            </a:r>
            <a:r>
              <a:rPr kumimoji="1" lang="zh-CN" altLang="en-US" sz="2800" b="1">
                <a:solidFill>
                  <a:schemeClr val="tx2"/>
                </a:solidFill>
                <a:latin typeface="Times New Roman" panose="02020603050405020304" pitchFamily="18" charset="0"/>
                <a:ea typeface="楷体_GB2312" pitchFamily="49" charset="-122"/>
              </a:rPr>
              <a:t>三个或三个以上价电子的原子态的推导</a:t>
            </a:r>
            <a:endParaRPr kumimoji="1" lang="zh-CN" altLang="en-US" sz="2400" b="1">
              <a:latin typeface="Times New Roman" panose="02020603050405020304" pitchFamily="18" charset="0"/>
              <a:ea typeface="楷体_GB2312"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a:extLst>
              <a:ext uri="{FF2B5EF4-FFF2-40B4-BE49-F238E27FC236}">
                <a16:creationId xmlns:a16="http://schemas.microsoft.com/office/drawing/2014/main" id="{FEA96E2A-77DA-48CE-9324-BF82C5CDB951}"/>
              </a:ext>
            </a:extLst>
          </p:cNvPr>
          <p:cNvSpPr>
            <a:spLocks noChangeArrowheads="1"/>
          </p:cNvSpPr>
          <p:nvPr/>
        </p:nvSpPr>
        <p:spPr bwMode="auto">
          <a:xfrm>
            <a:off x="1116013" y="404813"/>
            <a:ext cx="6261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chemeClr val="hlink"/>
                </a:solidFill>
                <a:latin typeface="Times New Roman" panose="02020603050405020304" pitchFamily="18" charset="0"/>
                <a:ea typeface="楷体_GB2312" pitchFamily="49" charset="-122"/>
              </a:rPr>
              <a:t>§5.5</a:t>
            </a:r>
            <a:r>
              <a:rPr kumimoji="1" lang="zh-CN" altLang="en-US" sz="3600" b="1">
                <a:solidFill>
                  <a:schemeClr val="hlink"/>
                </a:solidFill>
                <a:latin typeface="Times New Roman" panose="02020603050405020304" pitchFamily="18" charset="0"/>
                <a:ea typeface="楷体_GB2312" pitchFamily="49" charset="-122"/>
              </a:rPr>
              <a:t>辐射跃迁的一般选择定则</a:t>
            </a:r>
          </a:p>
        </p:txBody>
      </p:sp>
      <p:sp>
        <p:nvSpPr>
          <p:cNvPr id="36869" name="Rectangle 5">
            <a:extLst>
              <a:ext uri="{FF2B5EF4-FFF2-40B4-BE49-F238E27FC236}">
                <a16:creationId xmlns:a16="http://schemas.microsoft.com/office/drawing/2014/main" id="{242F9E8F-B5B7-4BEF-BA52-4621C4FBF1FF}"/>
              </a:ext>
            </a:extLst>
          </p:cNvPr>
          <p:cNvSpPr>
            <a:spLocks noChangeArrowheads="1"/>
          </p:cNvSpPr>
          <p:nvPr/>
        </p:nvSpPr>
        <p:spPr bwMode="auto">
          <a:xfrm>
            <a:off x="468313" y="1484313"/>
            <a:ext cx="8385175" cy="380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800">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前面曾讨论到，单电子原子在发生电偶极辐射时的跃迁只能发生在有一定关系的状态之间，即要满足一定的选择定则。在具有两个或两个以上电子的原子中，状态</a:t>
            </a:r>
            <a:r>
              <a:rPr kumimoji="1" lang="zh-CN" altLang="en-US" sz="2400" b="1">
                <a:ea typeface="楷体_GB2312" pitchFamily="49" charset="-122"/>
              </a:rPr>
              <a:t>之间</a:t>
            </a:r>
            <a:r>
              <a:rPr kumimoji="1" lang="zh-CN" altLang="en-US" sz="2400" b="1">
                <a:latin typeface="Times New Roman" panose="02020603050405020304" pitchFamily="18" charset="0"/>
                <a:ea typeface="楷体_GB2312" pitchFamily="49" charset="-122"/>
              </a:rPr>
              <a:t>的</a:t>
            </a:r>
            <a:r>
              <a:rPr kumimoji="1" lang="zh-CN" altLang="en-US" sz="2400" b="1">
                <a:solidFill>
                  <a:schemeClr val="hlink"/>
                </a:solidFill>
                <a:latin typeface="Times New Roman" panose="02020603050405020304" pitchFamily="18" charset="0"/>
                <a:ea typeface="楷体_GB2312" pitchFamily="49" charset="-122"/>
              </a:rPr>
              <a:t>辐射跃迁</a:t>
            </a:r>
            <a:r>
              <a:rPr kumimoji="1" lang="zh-CN" altLang="en-US" sz="2400" b="1">
                <a:latin typeface="Times New Roman" panose="02020603050405020304" pitchFamily="18" charset="0"/>
                <a:ea typeface="楷体_GB2312" pitchFamily="49" charset="-122"/>
              </a:rPr>
              <a:t>也具有选择性。本节将陈述一套概括的选择定则，适用于多电子原子也适用于单电子原子的辐射跃迁。这些定则起初是从光谱的观察和分析研究中总结出来的。经量子力学的理论阐述，人们更了解到它的物理意义。</a:t>
            </a:r>
          </a:p>
          <a:p>
            <a:pPr algn="just"/>
            <a:r>
              <a:rPr kumimoji="1" lang="zh-CN" altLang="en-US" sz="2400" b="1">
                <a:latin typeface="Times New Roman" panose="02020603050405020304" pitchFamily="18" charset="0"/>
                <a:ea typeface="楷体_GB2312" pitchFamily="49" charset="-122"/>
              </a:rPr>
              <a:t>        现在先说明一条普遍的定则。从原子中电子的空间分布有关的性质来考虑，它的状态可以分为偶性和奇性两类；这性质称作“宇称”。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591E6B7A-F4F9-4EEC-ADE9-71F1F8CCBE0A}"/>
              </a:ext>
            </a:extLst>
          </p:cNvPr>
          <p:cNvSpPr>
            <a:spLocks noChangeArrowheads="1"/>
          </p:cNvSpPr>
          <p:nvPr/>
        </p:nvSpPr>
        <p:spPr bwMode="auto">
          <a:xfrm>
            <a:off x="1042988" y="333375"/>
            <a:ext cx="7178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chemeClr val="hlink"/>
                </a:solidFill>
                <a:latin typeface="Times New Roman" panose="02020603050405020304" pitchFamily="18" charset="0"/>
                <a:ea typeface="楷体_GB2312" pitchFamily="49" charset="-122"/>
              </a:rPr>
              <a:t>§5.1</a:t>
            </a:r>
            <a:r>
              <a:rPr kumimoji="1" lang="zh-CN" altLang="en-US" sz="3600" b="1">
                <a:solidFill>
                  <a:schemeClr val="hlink"/>
                </a:solidFill>
                <a:latin typeface="Times New Roman" panose="02020603050405020304" pitchFamily="18" charset="0"/>
                <a:ea typeface="楷体_GB2312" pitchFamily="49" charset="-122"/>
              </a:rPr>
              <a:t>氦及第二族元素的光谱和能级</a:t>
            </a:r>
          </a:p>
        </p:txBody>
      </p:sp>
      <p:sp>
        <p:nvSpPr>
          <p:cNvPr id="15365" name="Rectangle 5">
            <a:extLst>
              <a:ext uri="{FF2B5EF4-FFF2-40B4-BE49-F238E27FC236}">
                <a16:creationId xmlns:a16="http://schemas.microsoft.com/office/drawing/2014/main" id="{49167CEA-D334-42E1-8C2D-14BDADB44FA4}"/>
              </a:ext>
            </a:extLst>
          </p:cNvPr>
          <p:cNvSpPr>
            <a:spLocks noChangeArrowheads="1"/>
          </p:cNvSpPr>
          <p:nvPr/>
        </p:nvSpPr>
        <p:spPr bwMode="auto">
          <a:xfrm>
            <a:off x="468313" y="1484313"/>
            <a:ext cx="8208962"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a:solidFill>
                  <a:schemeClr val="folHlink"/>
                </a:solidFill>
                <a:ea typeface="楷体_GB2312" pitchFamily="49" charset="-122"/>
              </a:rPr>
              <a:t>A. </a:t>
            </a:r>
            <a:r>
              <a:rPr lang="zh-CN" altLang="en-US" sz="2800" b="1">
                <a:solidFill>
                  <a:schemeClr val="folHlink"/>
                </a:solidFill>
                <a:ea typeface="楷体_GB2312" pitchFamily="49" charset="-122"/>
              </a:rPr>
              <a:t>氦的光谱和能级</a:t>
            </a:r>
          </a:p>
          <a:p>
            <a:pPr algn="just" eaLnBrk="0" hangingPunct="0"/>
            <a:r>
              <a:rPr lang="zh-CN" altLang="en-US" b="1">
                <a:ea typeface="楷体_GB2312" pitchFamily="49" charset="-122"/>
              </a:rPr>
              <a:t> </a:t>
            </a:r>
          </a:p>
          <a:p>
            <a:pPr algn="just" eaLnBrk="0" hangingPunct="0"/>
            <a:r>
              <a:rPr lang="zh-CN" altLang="en-US" b="1">
                <a:ea typeface="楷体_GB2312" pitchFamily="49" charset="-122"/>
              </a:rPr>
              <a:t>    两套谱线结构，其中一套是</a:t>
            </a:r>
            <a:r>
              <a:rPr lang="zh-CN" altLang="en-US" b="1">
                <a:solidFill>
                  <a:srgbClr val="CC0000"/>
                </a:solidFill>
                <a:ea typeface="楷体_GB2312" pitchFamily="49" charset="-122"/>
              </a:rPr>
              <a:t>单层</a:t>
            </a:r>
            <a:r>
              <a:rPr lang="zh-CN" altLang="en-US" b="1">
                <a:ea typeface="楷体_GB2312" pitchFamily="49" charset="-122"/>
              </a:rPr>
              <a:t>的，另一套是具有</a:t>
            </a:r>
            <a:r>
              <a:rPr lang="zh-CN" altLang="en-US" b="1">
                <a:solidFill>
                  <a:srgbClr val="CC0000"/>
                </a:solidFill>
                <a:ea typeface="楷体_GB2312" pitchFamily="49" charset="-122"/>
              </a:rPr>
              <a:t>三层</a:t>
            </a:r>
            <a:r>
              <a:rPr lang="zh-CN" altLang="en-US" b="1">
                <a:ea typeface="楷体_GB2312" pitchFamily="49" charset="-122"/>
              </a:rPr>
              <a:t>结构的。具有如下四个特点：</a:t>
            </a:r>
          </a:p>
          <a:p>
            <a:r>
              <a:rPr lang="zh-CN" altLang="en-US" b="1" u="sng">
                <a:solidFill>
                  <a:srgbClr val="CC0000"/>
                </a:solidFill>
                <a:ea typeface="楷体_GB2312" pitchFamily="49" charset="-122"/>
              </a:rPr>
              <a:t>（</a:t>
            </a:r>
            <a:r>
              <a:rPr lang="en-US" altLang="zh-CN" b="1" u="sng">
                <a:solidFill>
                  <a:srgbClr val="CC0000"/>
                </a:solidFill>
                <a:ea typeface="楷体_GB2312" pitchFamily="49" charset="-122"/>
              </a:rPr>
              <a:t>1</a:t>
            </a:r>
            <a:r>
              <a:rPr lang="zh-CN" altLang="en-US" b="1" u="sng">
                <a:solidFill>
                  <a:srgbClr val="CC0000"/>
                </a:solidFill>
                <a:ea typeface="楷体_GB2312" pitchFamily="49" charset="-122"/>
              </a:rPr>
              <a:t>）有两套结构</a:t>
            </a:r>
            <a:r>
              <a:rPr lang="zh-CN" altLang="en-US" b="1">
                <a:solidFill>
                  <a:srgbClr val="CC0000"/>
                </a:solidFill>
                <a:ea typeface="楷体_GB2312" pitchFamily="49" charset="-122"/>
              </a:rPr>
              <a:t>。</a:t>
            </a:r>
            <a:r>
              <a:rPr lang="zh-CN" altLang="en-US" b="1">
                <a:ea typeface="楷体_GB2312" pitchFamily="49" charset="-122"/>
              </a:rPr>
              <a:t>左边一套是单层的，右边一套大多数是三层。这两套能级之间没有相互跃迁，它们各自内部的跃迁便产生了两套相互独立的光谱。  </a:t>
            </a:r>
          </a:p>
          <a:p>
            <a:r>
              <a:rPr lang="zh-CN" altLang="en-US" b="1">
                <a:ea typeface="楷体_GB2312" pitchFamily="49" charset="-122"/>
              </a:rPr>
              <a:t> </a:t>
            </a:r>
            <a:r>
              <a:rPr lang="zh-CN" altLang="en-US" b="1" u="sng">
                <a:solidFill>
                  <a:srgbClr val="CC0000"/>
                </a:solidFill>
                <a:ea typeface="楷体_GB2312" pitchFamily="49" charset="-122"/>
              </a:rPr>
              <a:t>（</a:t>
            </a:r>
            <a:r>
              <a:rPr lang="en-US" altLang="zh-CN" b="1" u="sng">
                <a:solidFill>
                  <a:srgbClr val="CC0000"/>
                </a:solidFill>
                <a:ea typeface="楷体_GB2312" pitchFamily="49" charset="-122"/>
              </a:rPr>
              <a:t>2</a:t>
            </a:r>
            <a:r>
              <a:rPr lang="zh-CN" altLang="en-US" b="1" u="sng">
                <a:solidFill>
                  <a:srgbClr val="CC0000"/>
                </a:solidFill>
                <a:ea typeface="楷体_GB2312" pitchFamily="49" charset="-122"/>
              </a:rPr>
              <a:t>）存在着几个亚稳态</a:t>
            </a:r>
            <a:r>
              <a:rPr lang="zh-CN" altLang="en-US" b="1">
                <a:solidFill>
                  <a:srgbClr val="CC0000"/>
                </a:solidFill>
                <a:ea typeface="楷体_GB2312" pitchFamily="49" charset="-122"/>
              </a:rPr>
              <a:t>。</a:t>
            </a:r>
            <a:r>
              <a:rPr lang="zh-CN" altLang="en-US" b="1">
                <a:ea typeface="楷体_GB2312" pitchFamily="49" charset="-122"/>
              </a:rPr>
              <a:t>表明某种选择规则限制了这些态以自发辐射的形式发生跃迁。</a:t>
            </a:r>
          </a:p>
          <a:p>
            <a:r>
              <a:rPr lang="zh-CN" altLang="en-US" b="1">
                <a:solidFill>
                  <a:srgbClr val="CC0000"/>
                </a:solidFill>
                <a:ea typeface="楷体_GB2312" pitchFamily="49" charset="-122"/>
              </a:rPr>
              <a:t> </a:t>
            </a:r>
            <a:r>
              <a:rPr lang="zh-CN" altLang="en-US" b="1" u="sng">
                <a:solidFill>
                  <a:srgbClr val="CC0000"/>
                </a:solidFill>
                <a:ea typeface="楷体_GB2312" pitchFamily="49" charset="-122"/>
              </a:rPr>
              <a:t>（</a:t>
            </a:r>
            <a:r>
              <a:rPr lang="en-US" altLang="zh-CN" b="1" u="sng">
                <a:solidFill>
                  <a:srgbClr val="CC0000"/>
                </a:solidFill>
                <a:ea typeface="楷体_GB2312" pitchFamily="49" charset="-122"/>
              </a:rPr>
              <a:t>3</a:t>
            </a:r>
            <a:r>
              <a:rPr lang="zh-CN" altLang="en-US" b="1" u="sng">
                <a:solidFill>
                  <a:srgbClr val="CC0000"/>
                </a:solidFill>
                <a:ea typeface="楷体_GB2312" pitchFamily="49" charset="-122"/>
              </a:rPr>
              <a:t>）</a:t>
            </a:r>
            <a:r>
              <a:rPr lang="zh-CN" altLang="en-US" b="1">
                <a:ea typeface="楷体_GB2312" pitchFamily="49" charset="-122"/>
              </a:rPr>
              <a:t>氦的基态</a:t>
            </a:r>
            <a:r>
              <a:rPr lang="en-US" altLang="zh-CN" b="1">
                <a:ea typeface="楷体_GB2312" pitchFamily="49" charset="-122"/>
              </a:rPr>
              <a:t>1</a:t>
            </a:r>
            <a:r>
              <a:rPr lang="en-US" altLang="zh-CN" b="1" baseline="30000">
                <a:ea typeface="楷体_GB2312" pitchFamily="49" charset="-122"/>
              </a:rPr>
              <a:t>1</a:t>
            </a:r>
            <a:r>
              <a:rPr lang="en-US" altLang="zh-CN" b="1">
                <a:ea typeface="楷体_GB2312" pitchFamily="49" charset="-122"/>
              </a:rPr>
              <a:t>S</a:t>
            </a:r>
            <a:r>
              <a:rPr lang="en-US" altLang="zh-CN" b="1" baseline="-25000">
                <a:ea typeface="楷体_GB2312" pitchFamily="49" charset="-122"/>
              </a:rPr>
              <a:t>o</a:t>
            </a:r>
            <a:r>
              <a:rPr lang="zh-CN" altLang="en-US" b="1">
                <a:ea typeface="楷体_GB2312" pitchFamily="49" charset="-122"/>
              </a:rPr>
              <a:t>与第一激发态</a:t>
            </a:r>
            <a:r>
              <a:rPr lang="en-US" altLang="zh-CN" b="1">
                <a:ea typeface="楷体_GB2312" pitchFamily="49" charset="-122"/>
              </a:rPr>
              <a:t>2</a:t>
            </a:r>
            <a:r>
              <a:rPr lang="en-US" altLang="zh-CN" b="1" baseline="30000">
                <a:ea typeface="楷体_GB2312" pitchFamily="49" charset="-122"/>
              </a:rPr>
              <a:t>3</a:t>
            </a:r>
            <a:r>
              <a:rPr lang="en-US" altLang="zh-CN" b="1">
                <a:ea typeface="楷体_GB2312" pitchFamily="49" charset="-122"/>
              </a:rPr>
              <a:t>S</a:t>
            </a:r>
            <a:r>
              <a:rPr lang="en-US" altLang="zh-CN" b="1" baseline="-25000">
                <a:ea typeface="楷体_GB2312" pitchFamily="49" charset="-122"/>
              </a:rPr>
              <a:t>1</a:t>
            </a:r>
            <a:r>
              <a:rPr lang="zh-CN" altLang="en-US" b="1">
                <a:ea typeface="楷体_GB2312" pitchFamily="49" charset="-122"/>
              </a:rPr>
              <a:t>之间能量相差很大，有</a:t>
            </a:r>
            <a:r>
              <a:rPr lang="en-US" altLang="zh-CN" b="1">
                <a:ea typeface="楷体_GB2312" pitchFamily="49" charset="-122"/>
              </a:rPr>
              <a:t>19.77eV</a:t>
            </a:r>
            <a:r>
              <a:rPr lang="zh-CN" altLang="en-US" b="1">
                <a:ea typeface="楷体_GB2312" pitchFamily="49" charset="-122"/>
              </a:rPr>
              <a:t>；电离能也是所有元素中最大的，有</a:t>
            </a:r>
            <a:r>
              <a:rPr lang="en-US" altLang="zh-CN" b="1">
                <a:ea typeface="楷体_GB2312" pitchFamily="49" charset="-122"/>
              </a:rPr>
              <a:t>24.58eV</a:t>
            </a:r>
            <a:r>
              <a:rPr lang="zh-CN" altLang="en-US" b="1">
                <a:ea typeface="楷体_GB2312" pitchFamily="49" charset="-122"/>
              </a:rPr>
              <a:t>。</a:t>
            </a:r>
          </a:p>
          <a:p>
            <a:r>
              <a:rPr lang="zh-CN" altLang="en-US" b="1">
                <a:ea typeface="楷体_GB2312" pitchFamily="49" charset="-122"/>
              </a:rPr>
              <a:t> </a:t>
            </a:r>
            <a:r>
              <a:rPr lang="zh-CN" altLang="en-US" b="1" u="sng">
                <a:solidFill>
                  <a:srgbClr val="CC0000"/>
                </a:solidFill>
                <a:ea typeface="楷体_GB2312" pitchFamily="49" charset="-122"/>
              </a:rPr>
              <a:t>（</a:t>
            </a:r>
            <a:r>
              <a:rPr lang="en-US" altLang="zh-CN" b="1" u="sng">
                <a:solidFill>
                  <a:srgbClr val="CC0000"/>
                </a:solidFill>
                <a:ea typeface="楷体_GB2312" pitchFamily="49" charset="-122"/>
              </a:rPr>
              <a:t>4</a:t>
            </a:r>
            <a:r>
              <a:rPr lang="zh-CN" altLang="en-US" b="1" u="sng">
                <a:solidFill>
                  <a:srgbClr val="CC0000"/>
                </a:solidFill>
                <a:ea typeface="楷体_GB2312" pitchFamily="49" charset="-122"/>
              </a:rPr>
              <a:t>）在三层结构那套能级中没有来自（</a:t>
            </a:r>
            <a:r>
              <a:rPr lang="en-US" altLang="zh-CN" b="1" u="sng">
                <a:solidFill>
                  <a:srgbClr val="CC0000"/>
                </a:solidFill>
                <a:ea typeface="楷体_GB2312" pitchFamily="49" charset="-122"/>
              </a:rPr>
              <a:t>1s</a:t>
            </a:r>
            <a:r>
              <a:rPr lang="zh-CN" altLang="en-US" b="1" u="sng">
                <a:solidFill>
                  <a:srgbClr val="CC0000"/>
                </a:solidFill>
                <a:ea typeface="楷体_GB2312" pitchFamily="49" charset="-122"/>
              </a:rPr>
              <a:t>）</a:t>
            </a:r>
            <a:r>
              <a:rPr lang="en-US" altLang="zh-CN" b="1" u="sng" baseline="30000">
                <a:solidFill>
                  <a:srgbClr val="CC0000"/>
                </a:solidFill>
                <a:ea typeface="楷体_GB2312" pitchFamily="49" charset="-122"/>
              </a:rPr>
              <a:t>2</a:t>
            </a:r>
            <a:r>
              <a:rPr lang="zh-CN" altLang="en-US" b="1" u="sng">
                <a:solidFill>
                  <a:srgbClr val="CC0000"/>
                </a:solidFill>
                <a:ea typeface="楷体_GB2312" pitchFamily="49" charset="-122"/>
              </a:rPr>
              <a:t>的能级。</a:t>
            </a:r>
            <a:endParaRPr lang="zh-CN" altLang="en-US" b="1">
              <a:ea typeface="楷体_GB2312"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Rectangle 8">
            <a:extLst>
              <a:ext uri="{FF2B5EF4-FFF2-40B4-BE49-F238E27FC236}">
                <a16:creationId xmlns:a16="http://schemas.microsoft.com/office/drawing/2014/main" id="{C126059D-57E5-47C2-B554-0C36E1C6D276}"/>
              </a:ext>
            </a:extLst>
          </p:cNvPr>
          <p:cNvSpPr>
            <a:spLocks noChangeArrowheads="1"/>
          </p:cNvSpPr>
          <p:nvPr/>
        </p:nvSpPr>
        <p:spPr bwMode="auto">
          <a:xfrm>
            <a:off x="395288" y="1341438"/>
            <a:ext cx="8353425" cy="270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b="1">
                <a:ea typeface="楷体_GB2312" pitchFamily="49" charset="-122"/>
              </a:rPr>
              <a:t>有一个</a:t>
            </a:r>
            <a:r>
              <a:rPr lang="zh-CN" altLang="en-US" b="1">
                <a:solidFill>
                  <a:srgbClr val="3399FF"/>
                </a:solidFill>
                <a:ea typeface="楷体_GB2312" pitchFamily="49" charset="-122"/>
              </a:rPr>
              <a:t>简便方法</a:t>
            </a:r>
            <a:r>
              <a:rPr lang="zh-CN" altLang="en-US" b="1">
                <a:ea typeface="楷体_GB2312" pitchFamily="49" charset="-122"/>
              </a:rPr>
              <a:t>，可以从原子在某一状态的电子组态判别它的宇称：</a:t>
            </a:r>
            <a:r>
              <a:rPr lang="zh-CN" altLang="en-US" b="1">
                <a:solidFill>
                  <a:srgbClr val="CC0000"/>
                </a:solidFill>
                <a:ea typeface="楷体_GB2312" pitchFamily="49" charset="-122"/>
              </a:rPr>
              <a:t>把原子中各电子的轨道运动角动量量子数相加，如果得到偶数，原子的状态是偶性的；如果是奇数，状态是奇性的</a:t>
            </a:r>
            <a:r>
              <a:rPr lang="zh-CN" altLang="en-US" b="1">
                <a:ea typeface="楷体_GB2312" pitchFamily="49" charset="-122"/>
              </a:rPr>
              <a:t>。</a:t>
            </a:r>
            <a:r>
              <a:rPr lang="zh-CN" altLang="en-US" b="1">
                <a:solidFill>
                  <a:schemeClr val="folHlink"/>
                </a:solidFill>
                <a:ea typeface="楷体_GB2312" pitchFamily="49" charset="-122"/>
              </a:rPr>
              <a:t>普遍的选择定则是</a:t>
            </a:r>
            <a:r>
              <a:rPr lang="zh-CN" altLang="en-US" b="1">
                <a:ea typeface="楷体_GB2312" pitchFamily="49" charset="-122"/>
              </a:rPr>
              <a:t>：</a:t>
            </a:r>
            <a:r>
              <a:rPr lang="zh-CN" altLang="en-US" b="1" u="sng">
                <a:solidFill>
                  <a:schemeClr val="accent1"/>
                </a:solidFill>
                <a:ea typeface="楷体_GB2312" pitchFamily="49" charset="-122"/>
              </a:rPr>
              <a:t>辐射跃迁</a:t>
            </a:r>
            <a:r>
              <a:rPr lang="zh-CN" altLang="en-US" b="1" u="sng">
                <a:solidFill>
                  <a:schemeClr val="folHlink"/>
                </a:solidFill>
                <a:ea typeface="楷体_GB2312" pitchFamily="49" charset="-122"/>
              </a:rPr>
              <a:t>只能发生在不同宇称的状态之间，偶性到奇性，或奇性到偶性。</a:t>
            </a:r>
            <a:r>
              <a:rPr lang="zh-CN" altLang="en-US" b="1">
                <a:ea typeface="楷体_GB2312" pitchFamily="49" charset="-122"/>
              </a:rPr>
              <a:t>在多电子的原子中，每次跃迁不论有几个电子变动，都得符合这条规律。用符号表达，可以写成</a:t>
            </a:r>
          </a:p>
        </p:txBody>
      </p:sp>
      <p:sp>
        <p:nvSpPr>
          <p:cNvPr id="35846" name="Text Box 6">
            <a:extLst>
              <a:ext uri="{FF2B5EF4-FFF2-40B4-BE49-F238E27FC236}">
                <a16:creationId xmlns:a16="http://schemas.microsoft.com/office/drawing/2014/main" id="{9A515EC8-E71D-466D-A6B3-30F3CBAB8718}"/>
              </a:ext>
            </a:extLst>
          </p:cNvPr>
          <p:cNvSpPr txBox="1">
            <a:spLocks noChangeArrowheads="1"/>
          </p:cNvSpPr>
          <p:nvPr/>
        </p:nvSpPr>
        <p:spPr bwMode="auto">
          <a:xfrm>
            <a:off x="2362200" y="3048000"/>
            <a:ext cx="762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en-US" altLang="zh-CN" sz="1200">
                <a:latin typeface="Times New Roman" panose="02020603050405020304" pitchFamily="18" charset="0"/>
              </a:rPr>
              <a:t>←</a:t>
            </a:r>
            <a:endParaRPr kumimoji="1" lang="en-US" altLang="zh-CN" sz="1200">
              <a:latin typeface="Arial Unicode MS" pitchFamily="34" charset="-122"/>
              <a:ea typeface="Arial Unicode MS" pitchFamily="34" charset="-122"/>
            </a:endParaRPr>
          </a:p>
          <a:p>
            <a:pPr eaLnBrk="0" hangingPunct="0"/>
            <a:endParaRPr kumimoji="1" lang="en-US" altLang="zh-CN" sz="2400">
              <a:latin typeface="Times New Roman" panose="02020603050405020304" pitchFamily="18" charset="0"/>
            </a:endParaRPr>
          </a:p>
        </p:txBody>
      </p:sp>
      <p:sp>
        <p:nvSpPr>
          <p:cNvPr id="35849" name="Rectangle 9">
            <a:extLst>
              <a:ext uri="{FF2B5EF4-FFF2-40B4-BE49-F238E27FC236}">
                <a16:creationId xmlns:a16="http://schemas.microsoft.com/office/drawing/2014/main" id="{4B140363-9D9F-4F01-8BC4-6D57A79AA90C}"/>
              </a:ext>
            </a:extLst>
          </p:cNvPr>
          <p:cNvSpPr>
            <a:spLocks noChangeArrowheads="1"/>
          </p:cNvSpPr>
          <p:nvPr/>
        </p:nvSpPr>
        <p:spPr bwMode="auto">
          <a:xfrm>
            <a:off x="0" y="6400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zh-CN" sz="2400">
              <a:latin typeface="Times New Roman" panose="02020603050405020304" pitchFamily="18" charset="0"/>
            </a:endParaRPr>
          </a:p>
        </p:txBody>
      </p:sp>
      <p:graphicFrame>
        <p:nvGraphicFramePr>
          <p:cNvPr id="35850" name="Object 10">
            <a:extLst>
              <a:ext uri="{FF2B5EF4-FFF2-40B4-BE49-F238E27FC236}">
                <a16:creationId xmlns:a16="http://schemas.microsoft.com/office/drawing/2014/main" id="{011E5CAF-477B-4DEA-9A1C-08CDA7912873}"/>
              </a:ext>
            </a:extLst>
          </p:cNvPr>
          <p:cNvGraphicFramePr>
            <a:graphicFrameLocks noChangeAspect="1"/>
          </p:cNvGraphicFramePr>
          <p:nvPr>
            <p:ph/>
          </p:nvPr>
        </p:nvGraphicFramePr>
        <p:xfrm>
          <a:off x="1187450" y="4292600"/>
          <a:ext cx="7199313" cy="601663"/>
        </p:xfrm>
        <a:graphic>
          <a:graphicData uri="http://schemas.openxmlformats.org/presentationml/2006/ole">
            <mc:AlternateContent xmlns:mc="http://schemas.openxmlformats.org/markup-compatibility/2006">
              <mc:Choice xmlns:v="urn:schemas-microsoft-com:vml" Requires="v">
                <p:oleObj spid="_x0000_s35853" name="公式" r:id="rId3" imgW="3035160" imgH="253800" progId="Equation.3">
                  <p:embed/>
                </p:oleObj>
              </mc:Choice>
              <mc:Fallback>
                <p:oleObj name="公式" r:id="rId3" imgW="3035160" imgH="2538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292600"/>
                        <a:ext cx="7199313" cy="601663"/>
                      </a:xfrm>
                      <a:prstGeom prst="rect">
                        <a:avLst/>
                      </a:prstGeom>
                      <a:solidFill>
                        <a:srgbClr val="00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2" name="Rectangle 12">
            <a:extLst>
              <a:ext uri="{FF2B5EF4-FFF2-40B4-BE49-F238E27FC236}">
                <a16:creationId xmlns:a16="http://schemas.microsoft.com/office/drawing/2014/main" id="{479CA4EA-F6CC-43A0-9A22-5A0D44EABED0}"/>
              </a:ext>
            </a:extLst>
          </p:cNvPr>
          <p:cNvSpPr>
            <a:spLocks noChangeArrowheads="1"/>
          </p:cNvSpPr>
          <p:nvPr/>
        </p:nvSpPr>
        <p:spPr bwMode="auto">
          <a:xfrm>
            <a:off x="323850" y="5157788"/>
            <a:ext cx="8496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b="1">
                <a:ea typeface="楷体_GB2312" pitchFamily="49" charset="-122"/>
              </a:rPr>
              <a:t>    </a:t>
            </a:r>
            <a:r>
              <a:rPr lang="zh-CN" altLang="en-US" b="1">
                <a:ea typeface="楷体_GB2312" pitchFamily="49" charset="-122"/>
              </a:rPr>
              <a:t>这条是关于电子组态变动的定则。不同状态间能否有跃迁首先考虑这一条。然后按照耦合的类型再有如下的定则</a:t>
            </a:r>
            <a:r>
              <a:rPr lang="en-US" altLang="zh-CN" b="1">
                <a:ea typeface="楷体_GB2312" pitchFamily="49" charset="-122"/>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3" name="Object 5">
            <a:extLst>
              <a:ext uri="{FF2B5EF4-FFF2-40B4-BE49-F238E27FC236}">
                <a16:creationId xmlns:a16="http://schemas.microsoft.com/office/drawing/2014/main" id="{090B2C14-608D-4334-9FD1-3C001D351E74}"/>
              </a:ext>
            </a:extLst>
          </p:cNvPr>
          <p:cNvGraphicFramePr>
            <a:graphicFrameLocks noChangeAspect="1"/>
          </p:cNvGraphicFramePr>
          <p:nvPr/>
        </p:nvGraphicFramePr>
        <p:xfrm>
          <a:off x="971550" y="1341438"/>
          <a:ext cx="6985000" cy="2886075"/>
        </p:xfrm>
        <a:graphic>
          <a:graphicData uri="http://schemas.openxmlformats.org/presentationml/2006/ole">
            <mc:AlternateContent xmlns:mc="http://schemas.openxmlformats.org/markup-compatibility/2006">
              <mc:Choice xmlns:v="urn:schemas-microsoft-com:vml" Requires="v">
                <p:oleObj spid="_x0000_s43019" name="公式" r:id="rId3" imgW="2882880" imgH="1193760" progId="Equation.3">
                  <p:embed/>
                </p:oleObj>
              </mc:Choice>
              <mc:Fallback>
                <p:oleObj name="公式" r:id="rId3" imgW="2882880" imgH="11937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341438"/>
                        <a:ext cx="6985000" cy="2886075"/>
                      </a:xfrm>
                      <a:prstGeom prst="rect">
                        <a:avLst/>
                      </a:prstGeom>
                      <a:solidFill>
                        <a:srgbClr val="99CCFF"/>
                      </a:solidFill>
                    </p:spPr>
                  </p:pic>
                </p:oleObj>
              </mc:Fallback>
            </mc:AlternateContent>
          </a:graphicData>
        </a:graphic>
      </p:graphicFrame>
      <p:sp>
        <p:nvSpPr>
          <p:cNvPr id="43018" name="Rectangle 10">
            <a:extLst>
              <a:ext uri="{FF2B5EF4-FFF2-40B4-BE49-F238E27FC236}">
                <a16:creationId xmlns:a16="http://schemas.microsoft.com/office/drawing/2014/main" id="{F9E33A6F-843E-48EE-8D6B-2A9FE472FC0A}"/>
              </a:ext>
            </a:extLst>
          </p:cNvPr>
          <p:cNvSpPr>
            <a:spLocks noChangeArrowheads="1"/>
          </p:cNvSpPr>
          <p:nvPr/>
        </p:nvSpPr>
        <p:spPr bwMode="auto">
          <a:xfrm>
            <a:off x="611188" y="4508500"/>
            <a:ext cx="80645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400" b="1">
                <a:latin typeface="Times New Roman" panose="02020603050405020304" pitchFamily="18" charset="0"/>
                <a:ea typeface="楷体_GB2312" pitchFamily="49" charset="-122"/>
              </a:rPr>
              <a:t>在前面提到的选择定则，除</a:t>
            </a:r>
            <a:r>
              <a:rPr kumimoji="1" lang="en-US" altLang="zh-CN" sz="2400" b="1">
                <a:latin typeface="Times New Roman" panose="02020603050405020304" pitchFamily="18" charset="0"/>
                <a:ea typeface="楷体_GB2312" pitchFamily="49" charset="-122"/>
              </a:rPr>
              <a:t>J</a:t>
            </a:r>
            <a:r>
              <a:rPr kumimoji="1" lang="zh-CN" altLang="en-US" sz="2400" b="1">
                <a:latin typeface="Times New Roman" panose="02020603050405020304" pitchFamily="18" charset="0"/>
                <a:ea typeface="楷体_GB2312" pitchFamily="49" charset="-122"/>
              </a:rPr>
              <a:t>的改变同这里的要求相同外，未提到</a:t>
            </a:r>
            <a:r>
              <a:rPr kumimoji="1" lang="en-US" altLang="zh-CN" sz="2400" b="1">
                <a:latin typeface="Times New Roman" panose="02020603050405020304" pitchFamily="18" charset="0"/>
                <a:cs typeface="Times New Roman" panose="02020603050405020304" pitchFamily="18" charset="0"/>
              </a:rPr>
              <a:t>Δ</a:t>
            </a:r>
            <a:r>
              <a:rPr kumimoji="1" lang="en-US" altLang="zh-CN" sz="2400" b="1" i="1">
                <a:latin typeface="Times New Roman" panose="02020603050405020304" pitchFamily="18" charset="0"/>
                <a:cs typeface="Times New Roman" panose="02020603050405020304" pitchFamily="18" charset="0"/>
              </a:rPr>
              <a:t>S</a:t>
            </a:r>
            <a:r>
              <a:rPr kumimoji="1" lang="en-US" altLang="zh-CN" sz="2400" b="1">
                <a:latin typeface="Times New Roman" panose="02020603050405020304" pitchFamily="18" charset="0"/>
                <a:cs typeface="Times New Roman" panose="02020603050405020304" pitchFamily="18" charset="0"/>
              </a:rPr>
              <a:t>=0</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cs typeface="Times New Roman" panose="02020603050405020304" pitchFamily="18" charset="0"/>
              </a:rPr>
              <a:t>Δ</a:t>
            </a:r>
            <a:r>
              <a:rPr kumimoji="1" lang="en-US" altLang="zh-CN" sz="2400" b="1" i="1">
                <a:latin typeface="Times New Roman" panose="02020603050405020304" pitchFamily="18" charset="0"/>
                <a:cs typeface="Times New Roman" panose="02020603050405020304" pitchFamily="18" charset="0"/>
              </a:rPr>
              <a:t>L</a:t>
            </a:r>
            <a:r>
              <a:rPr kumimoji="1" lang="zh-CN" altLang="en-US" sz="2400" b="1">
                <a:latin typeface="Times New Roman" panose="02020603050405020304" pitchFamily="18" charset="0"/>
                <a:ea typeface="楷体_GB2312" pitchFamily="49" charset="-122"/>
              </a:rPr>
              <a:t>只写</a:t>
            </a:r>
            <a:r>
              <a:rPr kumimoji="1" lang="en-US" altLang="zh-CN" sz="2400" b="1">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，而奇偶性问题未提出。因那里涉及的是一个电子，</a:t>
            </a:r>
            <a:r>
              <a:rPr kumimoji="1" lang="en-US" altLang="zh-CN" sz="2400" b="1" i="1">
                <a:latin typeface="Times New Roman" panose="02020603050405020304" pitchFamily="18" charset="0"/>
                <a:ea typeface="楷体_GB2312" pitchFamily="49" charset="-122"/>
              </a:rPr>
              <a:t>S</a:t>
            </a:r>
            <a:r>
              <a:rPr kumimoji="1" lang="zh-CN" altLang="en-US" sz="2400" b="1">
                <a:latin typeface="Times New Roman" panose="02020603050405020304" pitchFamily="18" charset="0"/>
                <a:ea typeface="楷体_GB2312" pitchFamily="49" charset="-122"/>
              </a:rPr>
              <a:t>不会变，为满足奇偶性的改变就不可能有</a:t>
            </a:r>
            <a:r>
              <a:rPr kumimoji="1" lang="en-US" altLang="zh-CN" sz="2400" b="1">
                <a:latin typeface="Times New Roman" panose="02020603050405020304" pitchFamily="18" charset="0"/>
                <a:cs typeface="Times New Roman" panose="02020603050405020304" pitchFamily="18" charset="0"/>
              </a:rPr>
              <a:t>Δ</a:t>
            </a:r>
            <a:r>
              <a:rPr kumimoji="1" lang="en-US" altLang="zh-CN" sz="2400" b="1" i="1">
                <a:latin typeface="Times New Roman" panose="02020603050405020304" pitchFamily="18" charset="0"/>
                <a:cs typeface="Times New Roman" panose="02020603050405020304" pitchFamily="18" charset="0"/>
              </a:rPr>
              <a:t>L</a:t>
            </a:r>
            <a:r>
              <a:rPr kumimoji="1" lang="en-US" altLang="zh-CN" sz="2400" b="1">
                <a:latin typeface="Times New Roman" panose="02020603050405020304" pitchFamily="18" charset="0"/>
                <a:cs typeface="Times New Roman" panose="02020603050405020304" pitchFamily="18" charset="0"/>
              </a:rPr>
              <a:t>=0</a:t>
            </a:r>
            <a:r>
              <a:rPr kumimoji="1" lang="zh-CN" altLang="en-US" sz="2400" b="1">
                <a:latin typeface="Times New Roman" panose="02020603050405020304" pitchFamily="18" charset="0"/>
                <a:ea typeface="楷体_GB2312" pitchFamily="49" charset="-122"/>
              </a:rPr>
              <a:t>，而满足了</a:t>
            </a:r>
            <a:r>
              <a:rPr kumimoji="1" lang="en-US" altLang="zh-CN" sz="2400" b="1">
                <a:latin typeface="Times New Roman" panose="02020603050405020304" pitchFamily="18" charset="0"/>
                <a:cs typeface="Times New Roman" panose="02020603050405020304" pitchFamily="18" charset="0"/>
              </a:rPr>
              <a:t>Δ</a:t>
            </a:r>
            <a:r>
              <a:rPr kumimoji="1" lang="en-US" altLang="zh-CN" sz="2400" b="1" i="1">
                <a:latin typeface="Times New Roman" panose="02020603050405020304" pitchFamily="18" charset="0"/>
                <a:cs typeface="Times New Roman" panose="02020603050405020304" pitchFamily="18" charset="0"/>
              </a:rPr>
              <a:t>L</a:t>
            </a:r>
            <a:r>
              <a:rPr kumimoji="1" lang="en-US" altLang="zh-CN" sz="2400" b="1">
                <a:latin typeface="Times New Roman" panose="02020603050405020304" pitchFamily="18" charset="0"/>
                <a:cs typeface="Times New Roman" panose="02020603050405020304" pitchFamily="18" charset="0"/>
              </a:rPr>
              <a:t>=</a:t>
            </a:r>
            <a:r>
              <a:rPr kumimoji="1" lang="en-US" altLang="zh-CN"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cs typeface="Times New Roman" panose="02020603050405020304" pitchFamily="18" charset="0"/>
              </a:rPr>
              <a:t>1</a:t>
            </a:r>
            <a:r>
              <a:rPr kumimoji="1" lang="zh-CN" altLang="en-US" sz="2400" b="1">
                <a:latin typeface="Times New Roman" panose="02020603050405020304" pitchFamily="18" charset="0"/>
                <a:ea typeface="楷体_GB2312" pitchFamily="49" charset="-122"/>
              </a:rPr>
              <a:t>就已满足了奇偶性的改变，所以那时简单地提出就可以了。</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a:extLst>
              <a:ext uri="{FF2B5EF4-FFF2-40B4-BE49-F238E27FC236}">
                <a16:creationId xmlns:a16="http://schemas.microsoft.com/office/drawing/2014/main" id="{C3D86C28-6458-4A02-8762-A08C9EB75189}"/>
              </a:ext>
            </a:extLst>
          </p:cNvPr>
          <p:cNvSpPr>
            <a:spLocks noChangeArrowheads="1"/>
          </p:cNvSpPr>
          <p:nvPr/>
        </p:nvSpPr>
        <p:spPr bwMode="auto">
          <a:xfrm>
            <a:off x="539750" y="1628775"/>
            <a:ext cx="8077200"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800">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从发射或吸收光谱中观察到的谱线一般都是上述选择定则范围内的跃迁产生的。但在适当的条件下，有时不符合上述定则的很弱的谱线也会出现。从理论的推究，知道</a:t>
            </a:r>
            <a:r>
              <a:rPr kumimoji="1" lang="zh-CN" altLang="en-US" sz="2400" b="1">
                <a:solidFill>
                  <a:schemeClr val="hlink"/>
                </a:solidFill>
                <a:latin typeface="Times New Roman" panose="02020603050405020304" pitchFamily="18" charset="0"/>
                <a:ea typeface="楷体_GB2312" pitchFamily="49" charset="-122"/>
              </a:rPr>
              <a:t>上述选择定则是电偶极辐射的规律</a:t>
            </a:r>
            <a:r>
              <a:rPr kumimoji="1" lang="zh-CN" altLang="en-US" sz="2400" b="1">
                <a:latin typeface="Times New Roman" panose="02020603050405020304" pitchFamily="18" charset="0"/>
                <a:ea typeface="楷体_GB2312" pitchFamily="49" charset="-122"/>
              </a:rPr>
              <a:t>，可知观察到的一般光谱线是属于电偶极型的辐射，那些在适当条件下才出现的较弱的谱线是电四极、磁偶极等其他类型的辐射。这些跃迁的几率很小，也有不同的规律，这里不再论述。所谓电偶极、电四极、磁偶极等可以理解</a:t>
            </a:r>
            <a:r>
              <a:rPr kumimoji="1" lang="zh-CN" altLang="en-US" sz="2400" b="1">
                <a:latin typeface="Arial Unicode MS" pitchFamily="34" charset="-122"/>
                <a:ea typeface="楷体_GB2312" pitchFamily="49" charset="-122"/>
              </a:rPr>
              <a:t>为原子中电子的不同分布和运动的描述。</a:t>
            </a:r>
            <a:endParaRPr kumimoji="1" lang="zh-CN" altLang="en-US" sz="2400" b="1">
              <a:latin typeface="Times New Roman" panose="02020603050405020304" pitchFamily="18" charset="0"/>
              <a:ea typeface="楷体_GB2312"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a:extLst>
              <a:ext uri="{FF2B5EF4-FFF2-40B4-BE49-F238E27FC236}">
                <a16:creationId xmlns:a16="http://schemas.microsoft.com/office/drawing/2014/main" id="{30EA8347-30D7-4515-9500-60C7AE973E4C}"/>
              </a:ext>
            </a:extLst>
          </p:cNvPr>
          <p:cNvSpPr>
            <a:spLocks noChangeArrowheads="1"/>
          </p:cNvSpPr>
          <p:nvPr/>
        </p:nvSpPr>
        <p:spPr bwMode="auto">
          <a:xfrm>
            <a:off x="395288" y="1557338"/>
            <a:ext cx="8323262" cy="270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b="1">
                <a:ea typeface="楷体_GB2312" pitchFamily="49" charset="-122"/>
              </a:rPr>
              <a:t>这种选择规则完全决定了氦原子的能谱。正是由于</a:t>
            </a:r>
            <a:r>
              <a:rPr lang="en-US" altLang="zh-CN" b="1">
                <a:ea typeface="楷体_GB2312" pitchFamily="49" charset="-122"/>
              </a:rPr>
              <a:t>L-S</a:t>
            </a:r>
            <a:r>
              <a:rPr lang="zh-CN" altLang="en-US" b="1">
                <a:ea typeface="楷体_GB2312" pitchFamily="49" charset="-122"/>
              </a:rPr>
              <a:t>耦合中，</a:t>
            </a:r>
            <a:r>
              <a:rPr lang="en-US" altLang="zh-CN" b="1">
                <a:ea typeface="楷体_GB2312" pitchFamily="49" charset="-122"/>
              </a:rPr>
              <a:t>Δ</a:t>
            </a:r>
            <a:r>
              <a:rPr lang="en-US" altLang="zh-CN" b="1" i="1">
                <a:ea typeface="楷体_GB2312" pitchFamily="49" charset="-122"/>
              </a:rPr>
              <a:t>S</a:t>
            </a:r>
            <a:r>
              <a:rPr lang="en-US" altLang="zh-CN" b="1">
                <a:ea typeface="楷体_GB2312" pitchFamily="49" charset="-122"/>
              </a:rPr>
              <a:t>=0</a:t>
            </a:r>
            <a:r>
              <a:rPr lang="zh-CN" altLang="en-US" b="1">
                <a:ea typeface="楷体_GB2312" pitchFamily="49" charset="-122"/>
              </a:rPr>
              <a:t>这条规则，决定了氦的两套能级之间不可能发生相互跃迁。然而</a:t>
            </a:r>
            <a:r>
              <a:rPr lang="en-US" altLang="zh-CN" b="1">
                <a:ea typeface="楷体_GB2312" pitchFamily="49" charset="-122"/>
              </a:rPr>
              <a:t>Δ</a:t>
            </a:r>
            <a:r>
              <a:rPr lang="en-US" altLang="zh-CN" b="1" i="1">
                <a:ea typeface="楷体_GB2312" pitchFamily="49" charset="-122"/>
              </a:rPr>
              <a:t>S</a:t>
            </a:r>
            <a:r>
              <a:rPr lang="en-US" altLang="zh-CN" b="1">
                <a:ea typeface="楷体_GB2312" pitchFamily="49" charset="-122"/>
              </a:rPr>
              <a:t>=0</a:t>
            </a:r>
            <a:r>
              <a:rPr lang="zh-CN" altLang="en-US" b="1">
                <a:ea typeface="楷体_GB2312" pitchFamily="49" charset="-122"/>
              </a:rPr>
              <a:t>这一条规则并不是对所有原子的所有跃迁都适用的。对氦原子来说，尽管由于选择规则的限制，两套能级之间没有相互辐射跃迁，但氦原子之间可以通过相互碰撞来交换能量</a:t>
            </a:r>
            <a:r>
              <a:rPr lang="en-US" altLang="zh-CN" b="1">
                <a:ea typeface="楷体_GB2312" pitchFamily="49" charset="-122"/>
              </a:rPr>
              <a:t>——</a:t>
            </a:r>
            <a:r>
              <a:rPr lang="zh-CN" altLang="en-US" b="1">
                <a:ea typeface="楷体_GB2312" pitchFamily="49" charset="-122"/>
              </a:rPr>
              <a:t>这不必服从选择规则，故正常的氦气是“正氦”与“仲氦”的混合。</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a:extLst>
              <a:ext uri="{FF2B5EF4-FFF2-40B4-BE49-F238E27FC236}">
                <a16:creationId xmlns:a16="http://schemas.microsoft.com/office/drawing/2014/main" id="{6094E877-FC03-4626-B1A0-CD08924FC2D3}"/>
              </a:ext>
            </a:extLst>
          </p:cNvPr>
          <p:cNvSpPr>
            <a:spLocks noChangeArrowheads="1"/>
          </p:cNvSpPr>
          <p:nvPr/>
        </p:nvSpPr>
        <p:spPr bwMode="auto">
          <a:xfrm>
            <a:off x="971550" y="404813"/>
            <a:ext cx="7178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chemeClr val="hlink"/>
                </a:solidFill>
                <a:latin typeface="Times New Roman" panose="02020603050405020304" pitchFamily="18" charset="0"/>
                <a:ea typeface="楷体_GB2312" pitchFamily="49" charset="-122"/>
              </a:rPr>
              <a:t>§5.6</a:t>
            </a:r>
            <a:r>
              <a:rPr kumimoji="1" lang="zh-CN" altLang="en-US" sz="3600" b="1">
                <a:solidFill>
                  <a:schemeClr val="hlink"/>
                </a:solidFill>
                <a:latin typeface="Times New Roman" panose="02020603050405020304" pitchFamily="18" charset="0"/>
                <a:ea typeface="楷体_GB2312" pitchFamily="49" charset="-122"/>
              </a:rPr>
              <a:t>原子的壳层结构和元素周期系</a:t>
            </a:r>
          </a:p>
        </p:txBody>
      </p:sp>
      <p:sp>
        <p:nvSpPr>
          <p:cNvPr id="39941" name="Rectangle 5">
            <a:extLst>
              <a:ext uri="{FF2B5EF4-FFF2-40B4-BE49-F238E27FC236}">
                <a16:creationId xmlns:a16="http://schemas.microsoft.com/office/drawing/2014/main" id="{9C5AF4CC-CE34-4135-AB75-75705378AB79}"/>
              </a:ext>
            </a:extLst>
          </p:cNvPr>
          <p:cNvSpPr>
            <a:spLocks noChangeArrowheads="1"/>
          </p:cNvSpPr>
          <p:nvPr/>
        </p:nvSpPr>
        <p:spPr bwMode="auto">
          <a:xfrm>
            <a:off x="468313" y="1412875"/>
            <a:ext cx="8351837"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30000"/>
              </a:lnSpc>
            </a:pPr>
            <a:r>
              <a:rPr lang="en-US" altLang="zh-CN" sz="2800" b="1">
                <a:solidFill>
                  <a:schemeClr val="tx2"/>
                </a:solidFill>
                <a:ea typeface="楷体_GB2312" pitchFamily="49" charset="-122"/>
              </a:rPr>
              <a:t>A.</a:t>
            </a:r>
            <a:r>
              <a:rPr lang="zh-CN" altLang="en-US" sz="2800" b="1">
                <a:solidFill>
                  <a:schemeClr val="tx2"/>
                </a:solidFill>
                <a:ea typeface="楷体_GB2312" pitchFamily="49" charset="-122"/>
              </a:rPr>
              <a:t>元素性质的周期性</a:t>
            </a:r>
          </a:p>
          <a:p>
            <a:pPr algn="just">
              <a:lnSpc>
                <a:spcPct val="130000"/>
              </a:lnSpc>
            </a:pPr>
            <a:r>
              <a:rPr lang="en-US" altLang="zh-CN" sz="2800" b="1">
                <a:solidFill>
                  <a:schemeClr val="tx2"/>
                </a:solidFill>
                <a:ea typeface="楷体_GB2312" pitchFamily="49" charset="-122"/>
              </a:rPr>
              <a:t>B. </a:t>
            </a:r>
            <a:r>
              <a:rPr lang="zh-CN" altLang="en-US" sz="2800" b="1">
                <a:solidFill>
                  <a:schemeClr val="tx2"/>
                </a:solidFill>
                <a:ea typeface="楷体_GB2312" pitchFamily="49" charset="-122"/>
              </a:rPr>
              <a:t>壳层中电子的数目</a:t>
            </a:r>
          </a:p>
        </p:txBody>
      </p:sp>
      <p:graphicFrame>
        <p:nvGraphicFramePr>
          <p:cNvPr id="39943" name="Object 7">
            <a:extLst>
              <a:ext uri="{FF2B5EF4-FFF2-40B4-BE49-F238E27FC236}">
                <a16:creationId xmlns:a16="http://schemas.microsoft.com/office/drawing/2014/main" id="{CF2EED90-85E3-4E54-BFBB-EF5A9DA55847}"/>
              </a:ext>
            </a:extLst>
          </p:cNvPr>
          <p:cNvGraphicFramePr>
            <a:graphicFrameLocks noChangeAspect="1"/>
          </p:cNvGraphicFramePr>
          <p:nvPr/>
        </p:nvGraphicFramePr>
        <p:xfrm>
          <a:off x="4716463" y="2781300"/>
          <a:ext cx="3600450" cy="876300"/>
        </p:xfrm>
        <a:graphic>
          <a:graphicData uri="http://schemas.openxmlformats.org/presentationml/2006/ole">
            <mc:AlternateContent xmlns:mc="http://schemas.openxmlformats.org/markup-compatibility/2006">
              <mc:Choice xmlns:v="urn:schemas-microsoft-com:vml" Requires="v">
                <p:oleObj spid="_x0000_s39948" name="公式" r:id="rId3" imgW="939600" imgH="228600" progId="Equation.3">
                  <p:embed/>
                </p:oleObj>
              </mc:Choice>
              <mc:Fallback>
                <p:oleObj name="公式" r:id="rId3" imgW="93960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2781300"/>
                        <a:ext cx="3600450" cy="8763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4" name="AutoShape 8">
            <a:extLst>
              <a:ext uri="{FF2B5EF4-FFF2-40B4-BE49-F238E27FC236}">
                <a16:creationId xmlns:a16="http://schemas.microsoft.com/office/drawing/2014/main" id="{6D1D50A8-1FE1-45EB-AD6D-1E891B7C3CA8}"/>
              </a:ext>
            </a:extLst>
          </p:cNvPr>
          <p:cNvSpPr>
            <a:spLocks noChangeArrowheads="1"/>
          </p:cNvSpPr>
          <p:nvPr/>
        </p:nvSpPr>
        <p:spPr bwMode="auto">
          <a:xfrm>
            <a:off x="757238" y="2781300"/>
            <a:ext cx="3744912" cy="936625"/>
          </a:xfrm>
          <a:prstGeom prst="rightArrow">
            <a:avLst>
              <a:gd name="adj1" fmla="val 50000"/>
              <a:gd name="adj2" fmla="val 9995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ea typeface="楷体_GB2312" pitchFamily="49" charset="-122"/>
              </a:rPr>
              <a:t>原子中一个电子的状态</a:t>
            </a:r>
          </a:p>
        </p:txBody>
      </p:sp>
      <p:sp>
        <p:nvSpPr>
          <p:cNvPr id="39945" name="AutoShape 9">
            <a:extLst>
              <a:ext uri="{FF2B5EF4-FFF2-40B4-BE49-F238E27FC236}">
                <a16:creationId xmlns:a16="http://schemas.microsoft.com/office/drawing/2014/main" id="{569EB1E6-DF5B-4D37-A9EA-A1ABBE166E9F}"/>
              </a:ext>
            </a:extLst>
          </p:cNvPr>
          <p:cNvSpPr>
            <a:spLocks noChangeArrowheads="1"/>
          </p:cNvSpPr>
          <p:nvPr/>
        </p:nvSpPr>
        <p:spPr bwMode="auto">
          <a:xfrm>
            <a:off x="4789488" y="4292600"/>
            <a:ext cx="1223962" cy="692150"/>
          </a:xfrm>
          <a:prstGeom prst="wedgeRoundRectCallout">
            <a:avLst>
              <a:gd name="adj1" fmla="val -33787"/>
              <a:gd name="adj2" fmla="val -16995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ea typeface="楷体_GB2312" pitchFamily="49" charset="-122"/>
              </a:rPr>
              <a:t>主量子数</a:t>
            </a:r>
          </a:p>
          <a:p>
            <a:pPr algn="ctr"/>
            <a:r>
              <a:rPr kumimoji="1" lang="zh-CN" altLang="en-US" b="1">
                <a:ea typeface="楷体_GB2312" pitchFamily="49" charset="-122"/>
              </a:rPr>
              <a:t>壳层</a:t>
            </a:r>
          </a:p>
        </p:txBody>
      </p:sp>
      <p:sp>
        <p:nvSpPr>
          <p:cNvPr id="39946" name="AutoShape 10">
            <a:extLst>
              <a:ext uri="{FF2B5EF4-FFF2-40B4-BE49-F238E27FC236}">
                <a16:creationId xmlns:a16="http://schemas.microsoft.com/office/drawing/2014/main" id="{3A7914E0-B068-4321-B078-1F64FD60EB3B}"/>
              </a:ext>
            </a:extLst>
          </p:cNvPr>
          <p:cNvSpPr>
            <a:spLocks noChangeArrowheads="1"/>
          </p:cNvSpPr>
          <p:nvPr/>
        </p:nvSpPr>
        <p:spPr bwMode="auto">
          <a:xfrm>
            <a:off x="6734175" y="4221163"/>
            <a:ext cx="1368425" cy="719137"/>
          </a:xfrm>
          <a:prstGeom prst="wedgeRoundRectCallout">
            <a:avLst>
              <a:gd name="adj1" fmla="val -115546"/>
              <a:gd name="adj2" fmla="val -15463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ea typeface="楷体_GB2312" pitchFamily="49" charset="-122"/>
              </a:rPr>
              <a:t>角量子数干支壳层</a:t>
            </a:r>
          </a:p>
        </p:txBody>
      </p:sp>
      <p:graphicFrame>
        <p:nvGraphicFramePr>
          <p:cNvPr id="39947" name="Object 11">
            <a:extLst>
              <a:ext uri="{FF2B5EF4-FFF2-40B4-BE49-F238E27FC236}">
                <a16:creationId xmlns:a16="http://schemas.microsoft.com/office/drawing/2014/main" id="{25B1009B-428F-436F-87AE-3E91BA6BD9DA}"/>
              </a:ext>
            </a:extLst>
          </p:cNvPr>
          <p:cNvGraphicFramePr>
            <a:graphicFrameLocks noChangeAspect="1"/>
          </p:cNvGraphicFramePr>
          <p:nvPr/>
        </p:nvGraphicFramePr>
        <p:xfrm>
          <a:off x="684213" y="5307013"/>
          <a:ext cx="7704137" cy="1260475"/>
        </p:xfrm>
        <a:graphic>
          <a:graphicData uri="http://schemas.openxmlformats.org/presentationml/2006/ole">
            <mc:AlternateContent xmlns:mc="http://schemas.openxmlformats.org/markup-compatibility/2006">
              <mc:Choice xmlns:v="urn:schemas-microsoft-com:vml" Requires="v">
                <p:oleObj spid="_x0000_s39949" name="公式" r:id="rId5" imgW="2793960" imgH="457200" progId="Equation.3">
                  <p:embed/>
                </p:oleObj>
              </mc:Choice>
              <mc:Fallback>
                <p:oleObj name="公式" r:id="rId5" imgW="2793960" imgH="4572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5307013"/>
                        <a:ext cx="7704137" cy="12604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blinds(horizontal)">
                                      <p:cBhvr>
                                        <p:cTn id="7" dur="500"/>
                                        <p:tgtEl>
                                          <p:spTgt spid="39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945"/>
                                        </p:tgtEl>
                                        <p:attrNameLst>
                                          <p:attrName>style.visibility</p:attrName>
                                        </p:attrNameLst>
                                      </p:cBhvr>
                                      <p:to>
                                        <p:strVal val="visible"/>
                                      </p:to>
                                    </p:set>
                                    <p:animEffect transition="in" filter="wipe(up)">
                                      <p:cBhvr>
                                        <p:cTn id="12" dur="500"/>
                                        <p:tgtEl>
                                          <p:spTgt spid="399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9946"/>
                                        </p:tgtEl>
                                        <p:attrNameLst>
                                          <p:attrName>style.visibility</p:attrName>
                                        </p:attrNameLst>
                                      </p:cBhvr>
                                      <p:to>
                                        <p:strVal val="visible"/>
                                      </p:to>
                                    </p:set>
                                    <p:animEffect transition="in" filter="wipe(up)">
                                      <p:cBhvr>
                                        <p:cTn id="17" dur="500"/>
                                        <p:tgtEl>
                                          <p:spTgt spid="399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947"/>
                                        </p:tgtEl>
                                        <p:attrNameLst>
                                          <p:attrName>style.visibility</p:attrName>
                                        </p:attrNameLst>
                                      </p:cBhvr>
                                      <p:to>
                                        <p:strVal val="visible"/>
                                      </p:to>
                                    </p:set>
                                    <p:animEffect transition="in" filter="blinds(horizontal)">
                                      <p:cBhvr>
                                        <p:cTn id="22" dur="500"/>
                                        <p:tgtEl>
                                          <p:spTgt spid="39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5" grpId="0" animBg="1"/>
      <p:bldP spid="399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5">
            <a:extLst>
              <a:ext uri="{FF2B5EF4-FFF2-40B4-BE49-F238E27FC236}">
                <a16:creationId xmlns:a16="http://schemas.microsoft.com/office/drawing/2014/main" id="{961B2A69-5BF6-4C10-96E7-C6D5E8AF53B0}"/>
              </a:ext>
            </a:extLst>
          </p:cNvPr>
          <p:cNvSpPr>
            <a:spLocks noChangeArrowheads="1"/>
          </p:cNvSpPr>
          <p:nvPr/>
        </p:nvSpPr>
        <p:spPr bwMode="auto">
          <a:xfrm>
            <a:off x="3862388"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50180" name="Object 4">
            <a:extLst>
              <a:ext uri="{FF2B5EF4-FFF2-40B4-BE49-F238E27FC236}">
                <a16:creationId xmlns:a16="http://schemas.microsoft.com/office/drawing/2014/main" id="{A116A88B-8E43-4AA7-A3B8-E1CB28846762}"/>
              </a:ext>
            </a:extLst>
          </p:cNvPr>
          <p:cNvGraphicFramePr>
            <a:graphicFrameLocks noChangeAspect="1"/>
          </p:cNvGraphicFramePr>
          <p:nvPr/>
        </p:nvGraphicFramePr>
        <p:xfrm>
          <a:off x="1476375" y="1412875"/>
          <a:ext cx="4175125" cy="1119188"/>
        </p:xfrm>
        <a:graphic>
          <a:graphicData uri="http://schemas.openxmlformats.org/presentationml/2006/ole">
            <mc:AlternateContent xmlns:mc="http://schemas.openxmlformats.org/markup-compatibility/2006">
              <mc:Choice xmlns:v="urn:schemas-microsoft-com:vml" Requires="v">
                <p:oleObj spid="_x0000_s50184" r:id="rId3" imgW="1993900" imgH="533400" progId="Equation.3">
                  <p:embed/>
                </p:oleObj>
              </mc:Choice>
              <mc:Fallback>
                <p:oleObj r:id="rId3" imgW="1993900" imgH="533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412875"/>
                        <a:ext cx="4175125" cy="1119188"/>
                      </a:xfrm>
                      <a:prstGeom prst="rect">
                        <a:avLst/>
                      </a:prstGeom>
                      <a:solidFill>
                        <a:srgbClr val="CC99FF"/>
                      </a:solidFill>
                    </p:spPr>
                  </p:pic>
                </p:oleObj>
              </mc:Fallback>
            </mc:AlternateContent>
          </a:graphicData>
        </a:graphic>
      </p:graphicFrame>
      <p:graphicFrame>
        <p:nvGraphicFramePr>
          <p:cNvPr id="50183" name="Object 7">
            <a:extLst>
              <a:ext uri="{FF2B5EF4-FFF2-40B4-BE49-F238E27FC236}">
                <a16:creationId xmlns:a16="http://schemas.microsoft.com/office/drawing/2014/main" id="{06F64617-A0B3-4E6A-B7E9-2BEDDCAD5DE5}"/>
              </a:ext>
            </a:extLst>
          </p:cNvPr>
          <p:cNvGraphicFramePr>
            <a:graphicFrameLocks noChangeAspect="1"/>
          </p:cNvGraphicFramePr>
          <p:nvPr/>
        </p:nvGraphicFramePr>
        <p:xfrm>
          <a:off x="0" y="3200400"/>
          <a:ext cx="9144000" cy="2803525"/>
        </p:xfrm>
        <a:graphic>
          <a:graphicData uri="http://schemas.openxmlformats.org/presentationml/2006/ole">
            <mc:AlternateContent xmlns:mc="http://schemas.openxmlformats.org/markup-compatibility/2006">
              <mc:Choice xmlns:v="urn:schemas-microsoft-com:vml" Requires="v">
                <p:oleObj spid="_x0000_s50185" name="Document" r:id="rId5" imgW="5405390" imgH="1660898" progId="Word.Document.8">
                  <p:embed/>
                </p:oleObj>
              </mc:Choice>
              <mc:Fallback>
                <p:oleObj name="Document" r:id="rId5" imgW="5405390" imgH="1660898" progId="Word.Documen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200400"/>
                        <a:ext cx="9144000" cy="28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a:extLst>
              <a:ext uri="{FF2B5EF4-FFF2-40B4-BE49-F238E27FC236}">
                <a16:creationId xmlns:a16="http://schemas.microsoft.com/office/drawing/2014/main" id="{FF8EB93B-54BF-4019-A541-69DF170AAEBF}"/>
              </a:ext>
            </a:extLst>
          </p:cNvPr>
          <p:cNvSpPr>
            <a:spLocks noChangeArrowheads="1"/>
          </p:cNvSpPr>
          <p:nvPr/>
        </p:nvSpPr>
        <p:spPr bwMode="auto">
          <a:xfrm>
            <a:off x="468313" y="1341438"/>
            <a:ext cx="914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a:solidFill>
                  <a:schemeClr val="tx2"/>
                </a:solidFill>
                <a:ea typeface="楷体_GB2312" pitchFamily="49" charset="-122"/>
              </a:rPr>
              <a:t>C. </a:t>
            </a:r>
            <a:r>
              <a:rPr lang="zh-CN" altLang="en-US" sz="2800" b="1">
                <a:solidFill>
                  <a:schemeClr val="tx2"/>
                </a:solidFill>
                <a:ea typeface="楷体_GB2312" pitchFamily="49" charset="-122"/>
              </a:rPr>
              <a:t>电子组态的能量</a:t>
            </a:r>
            <a:r>
              <a:rPr lang="en-US" altLang="zh-CN" sz="2800" b="1">
                <a:solidFill>
                  <a:schemeClr val="tx2"/>
                </a:solidFill>
                <a:ea typeface="楷体_GB2312" pitchFamily="49" charset="-122"/>
              </a:rPr>
              <a:t>—</a:t>
            </a:r>
            <a:r>
              <a:rPr lang="zh-CN" altLang="en-US" sz="2800" b="1">
                <a:solidFill>
                  <a:schemeClr val="tx2"/>
                </a:solidFill>
                <a:ea typeface="楷体_GB2312" pitchFamily="49" charset="-122"/>
              </a:rPr>
              <a:t>壳层的次序</a:t>
            </a:r>
            <a:r>
              <a:rPr lang="zh-CN" altLang="en-US" sz="2800">
                <a:solidFill>
                  <a:schemeClr val="tx2"/>
                </a:solidFill>
                <a:ea typeface="楷体_GB2312" pitchFamily="49" charset="-122"/>
              </a:rPr>
              <a:t> </a:t>
            </a:r>
          </a:p>
        </p:txBody>
      </p:sp>
      <p:pic>
        <p:nvPicPr>
          <p:cNvPr id="49160" name="Picture 8" descr="206">
            <a:extLst>
              <a:ext uri="{FF2B5EF4-FFF2-40B4-BE49-F238E27FC236}">
                <a16:creationId xmlns:a16="http://schemas.microsoft.com/office/drawing/2014/main" id="{D5AFC031-A38D-45A3-AD4C-0D43D862E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916113"/>
            <a:ext cx="4343400" cy="4645025"/>
          </a:xfrm>
          <a:prstGeom prst="rect">
            <a:avLst/>
          </a:prstGeom>
          <a:noFill/>
          <a:extLst>
            <a:ext uri="{909E8E84-426E-40DD-AFC4-6F175D3DCCD1}">
              <a14:hiddenFill xmlns:a14="http://schemas.microsoft.com/office/drawing/2010/main">
                <a:solidFill>
                  <a:srgbClr val="FFFFFF"/>
                </a:solidFill>
              </a14:hiddenFill>
            </a:ext>
          </a:extLst>
        </p:spPr>
      </p:pic>
      <p:pic>
        <p:nvPicPr>
          <p:cNvPr id="49161" name="Picture 9">
            <a:extLst>
              <a:ext uri="{FF2B5EF4-FFF2-40B4-BE49-F238E27FC236}">
                <a16:creationId xmlns:a16="http://schemas.microsoft.com/office/drawing/2014/main" id="{E4CF13E9-522D-418F-8BE8-B0A6E1A75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844675"/>
            <a:ext cx="3756025" cy="4679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49161"/>
                                        </p:tgtEl>
                                        <p:attrNameLst>
                                          <p:attrName>style.visibility</p:attrName>
                                        </p:attrNameLst>
                                      </p:cBhvr>
                                      <p:to>
                                        <p:strVal val="visible"/>
                                      </p:to>
                                    </p:set>
                                    <p:animEffect transition="in" filter="wedge">
                                      <p:cBhvr>
                                        <p:cTn id="7" dur="2000"/>
                                        <p:tgtEl>
                                          <p:spTgt spid="49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Rectangle 7">
            <a:extLst>
              <a:ext uri="{FF2B5EF4-FFF2-40B4-BE49-F238E27FC236}">
                <a16:creationId xmlns:a16="http://schemas.microsoft.com/office/drawing/2014/main" id="{6154A67F-08E5-4DBB-91F2-502AC94B7B6F}"/>
              </a:ext>
            </a:extLst>
          </p:cNvPr>
          <p:cNvSpPr>
            <a:spLocks noChangeArrowheads="1"/>
          </p:cNvSpPr>
          <p:nvPr/>
        </p:nvSpPr>
        <p:spPr bwMode="auto">
          <a:xfrm>
            <a:off x="468313" y="1557338"/>
            <a:ext cx="842486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为了便于记忆，我们把电子填入壳层次序的经验规律总结于下表（极个别情况例外）。这里必须说明一下，下表中给出的是外层电子的逐一填充次序，不能理解为内层电子能级的次序。 </a:t>
            </a:r>
          </a:p>
        </p:txBody>
      </p:sp>
      <p:graphicFrame>
        <p:nvGraphicFramePr>
          <p:cNvPr id="54280" name="Object 8">
            <a:extLst>
              <a:ext uri="{FF2B5EF4-FFF2-40B4-BE49-F238E27FC236}">
                <a16:creationId xmlns:a16="http://schemas.microsoft.com/office/drawing/2014/main" id="{FCF5FF63-2294-4F02-835A-0AC58BF46C12}"/>
              </a:ext>
            </a:extLst>
          </p:cNvPr>
          <p:cNvGraphicFramePr>
            <a:graphicFrameLocks noChangeAspect="1"/>
          </p:cNvGraphicFramePr>
          <p:nvPr/>
        </p:nvGraphicFramePr>
        <p:xfrm>
          <a:off x="0" y="3429000"/>
          <a:ext cx="9067800" cy="2381250"/>
        </p:xfrm>
        <a:graphic>
          <a:graphicData uri="http://schemas.openxmlformats.org/presentationml/2006/ole">
            <mc:AlternateContent xmlns:mc="http://schemas.openxmlformats.org/markup-compatibility/2006">
              <mc:Choice xmlns:v="urn:schemas-microsoft-com:vml" Requires="v">
                <p:oleObj spid="_x0000_s54281" name="Document" r:id="rId3" imgW="5413105" imgH="1430528" progId="Word.Document.8">
                  <p:embed/>
                </p:oleObj>
              </mc:Choice>
              <mc:Fallback>
                <p:oleObj name="Document" r:id="rId3" imgW="5413105" imgH="1430528" progId="Word.Document.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29000"/>
                        <a:ext cx="90678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7" name="AutoShape 9">
            <a:extLst>
              <a:ext uri="{FF2B5EF4-FFF2-40B4-BE49-F238E27FC236}">
                <a16:creationId xmlns:a16="http://schemas.microsoft.com/office/drawing/2014/main" id="{5D95409D-810F-4D4B-B41E-524BC5953464}"/>
              </a:ext>
            </a:extLst>
          </p:cNvPr>
          <p:cNvSpPr>
            <a:spLocks noChangeArrowheads="1"/>
          </p:cNvSpPr>
          <p:nvPr/>
        </p:nvSpPr>
        <p:spPr bwMode="auto">
          <a:xfrm>
            <a:off x="1619250" y="1916113"/>
            <a:ext cx="2447925" cy="2160587"/>
          </a:xfrm>
          <a:prstGeom prst="rightArrow">
            <a:avLst>
              <a:gd name="adj1" fmla="val 74491"/>
              <a:gd name="adj2" fmla="val 30958"/>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b="1">
                <a:solidFill>
                  <a:schemeClr val="folHlink"/>
                </a:solidFill>
                <a:ea typeface="楷体_GB2312" pitchFamily="49" charset="-122"/>
              </a:rPr>
              <a:t>电子如何</a:t>
            </a:r>
          </a:p>
          <a:p>
            <a:pPr algn="ctr"/>
            <a:r>
              <a:rPr kumimoji="1" lang="zh-CN" altLang="en-US" sz="3200" b="1">
                <a:solidFill>
                  <a:schemeClr val="folHlink"/>
                </a:solidFill>
                <a:ea typeface="楷体_GB2312" pitchFamily="49" charset="-122"/>
              </a:rPr>
              <a:t>填充壳层</a:t>
            </a:r>
          </a:p>
          <a:p>
            <a:pPr algn="ctr"/>
            <a:r>
              <a:rPr kumimoji="1" lang="zh-CN" altLang="en-US" sz="3200" b="1">
                <a:solidFill>
                  <a:schemeClr val="folHlink"/>
                </a:solidFill>
                <a:ea typeface="楷体_GB2312" pitchFamily="49" charset="-122"/>
              </a:rPr>
              <a:t>能量最低</a:t>
            </a:r>
            <a:endParaRPr lang="zh-CN" altLang="en-US" sz="3200">
              <a:solidFill>
                <a:schemeClr val="folHlink"/>
              </a:solidFill>
              <a:ea typeface="楷体_GB2312" pitchFamily="49" charset="-122"/>
            </a:endParaRPr>
          </a:p>
        </p:txBody>
      </p:sp>
      <p:sp>
        <p:nvSpPr>
          <p:cNvPr id="53258" name="AutoShape 10">
            <a:extLst>
              <a:ext uri="{FF2B5EF4-FFF2-40B4-BE49-F238E27FC236}">
                <a16:creationId xmlns:a16="http://schemas.microsoft.com/office/drawing/2014/main" id="{F63B02CC-23A5-4701-9068-3F4819E1A5B1}"/>
              </a:ext>
            </a:extLst>
          </p:cNvPr>
          <p:cNvSpPr>
            <a:spLocks noChangeArrowheads="1"/>
          </p:cNvSpPr>
          <p:nvPr/>
        </p:nvSpPr>
        <p:spPr bwMode="auto">
          <a:xfrm>
            <a:off x="4211638" y="1843088"/>
            <a:ext cx="1511300" cy="2233612"/>
          </a:xfrm>
          <a:prstGeom prst="rightArrow">
            <a:avLst>
              <a:gd name="adj1" fmla="val 72370"/>
              <a:gd name="adj2" fmla="val 2495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b="1">
                <a:solidFill>
                  <a:srgbClr val="CC0000"/>
                </a:solidFill>
                <a:ea typeface="楷体_GB2312" pitchFamily="49" charset="-122"/>
              </a:rPr>
              <a:t>基态</a:t>
            </a:r>
          </a:p>
          <a:p>
            <a:pPr algn="ctr"/>
            <a:r>
              <a:rPr kumimoji="1" lang="zh-CN" altLang="en-US" sz="3200" b="1">
                <a:solidFill>
                  <a:srgbClr val="CC0000"/>
                </a:solidFill>
                <a:ea typeface="楷体_GB2312" pitchFamily="49" charset="-122"/>
              </a:rPr>
              <a:t>电子</a:t>
            </a:r>
          </a:p>
          <a:p>
            <a:pPr algn="ctr"/>
            <a:r>
              <a:rPr kumimoji="1" lang="zh-CN" altLang="en-US" sz="3200" b="1">
                <a:solidFill>
                  <a:srgbClr val="CC0000"/>
                </a:solidFill>
                <a:ea typeface="楷体_GB2312" pitchFamily="49" charset="-122"/>
              </a:rPr>
              <a:t>组态</a:t>
            </a:r>
            <a:endParaRPr lang="zh-CN" altLang="en-US" sz="3200" b="1">
              <a:solidFill>
                <a:srgbClr val="CC0000"/>
              </a:solidFill>
              <a:ea typeface="楷体_GB2312" pitchFamily="49" charset="-122"/>
            </a:endParaRPr>
          </a:p>
        </p:txBody>
      </p:sp>
      <p:sp>
        <p:nvSpPr>
          <p:cNvPr id="53260" name="Oval 12">
            <a:extLst>
              <a:ext uri="{FF2B5EF4-FFF2-40B4-BE49-F238E27FC236}">
                <a16:creationId xmlns:a16="http://schemas.microsoft.com/office/drawing/2014/main" id="{CCE5A11C-9DD5-48C1-AE39-4F85DF894A8A}"/>
              </a:ext>
            </a:extLst>
          </p:cNvPr>
          <p:cNvSpPr>
            <a:spLocks noChangeArrowheads="1"/>
          </p:cNvSpPr>
          <p:nvPr/>
        </p:nvSpPr>
        <p:spPr bwMode="auto">
          <a:xfrm>
            <a:off x="6011863" y="2058988"/>
            <a:ext cx="1655762" cy="165576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600" b="1">
                <a:solidFill>
                  <a:schemeClr val="hlink"/>
                </a:solidFill>
                <a:ea typeface="楷体_GB2312" pitchFamily="49" charset="-122"/>
              </a:rPr>
              <a:t>原子态</a:t>
            </a:r>
            <a:endParaRPr lang="zh-CN" altLang="en-US" sz="3600" b="1">
              <a:solidFill>
                <a:schemeClr val="hlink"/>
              </a:solidFill>
              <a:ea typeface="楷体_GB2312" pitchFamily="49" charset="-122"/>
            </a:endParaRPr>
          </a:p>
        </p:txBody>
      </p:sp>
      <p:sp>
        <p:nvSpPr>
          <p:cNvPr id="53261" name="AutoShape 13">
            <a:extLst>
              <a:ext uri="{FF2B5EF4-FFF2-40B4-BE49-F238E27FC236}">
                <a16:creationId xmlns:a16="http://schemas.microsoft.com/office/drawing/2014/main" id="{D5E21E6D-E0E2-43E1-A5E3-711BE541EBED}"/>
              </a:ext>
            </a:extLst>
          </p:cNvPr>
          <p:cNvSpPr>
            <a:spLocks noChangeArrowheads="1"/>
          </p:cNvSpPr>
          <p:nvPr/>
        </p:nvSpPr>
        <p:spPr bwMode="auto">
          <a:xfrm>
            <a:off x="1116013" y="4365625"/>
            <a:ext cx="6335712" cy="2232025"/>
          </a:xfrm>
          <a:prstGeom prst="cloudCallout">
            <a:avLst>
              <a:gd name="adj1" fmla="val 36167"/>
              <a:gd name="adj2" fmla="val -82787"/>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800" b="1">
                <a:solidFill>
                  <a:schemeClr val="bg1"/>
                </a:solidFill>
                <a:latin typeface="Times New Roman" panose="02020603050405020304" pitchFamily="18" charset="0"/>
                <a:ea typeface="楷体_GB2312" pitchFamily="49" charset="-122"/>
              </a:rPr>
              <a:t>这些原子态的能量次序怎么样？如何排列？哪一个能量最低（基态）？</a:t>
            </a:r>
            <a:endParaRPr lang="zh-CN" altLang="en-US" sz="2800">
              <a:solidFill>
                <a:schemeClr val="bg1"/>
              </a:solidFill>
              <a:latin typeface="Times New Roman" panose="02020603050405020304" pitchFamily="18" charset="0"/>
              <a:ea typeface="楷体_GB2312" pitchFamily="49" charset="-122"/>
            </a:endParaRPr>
          </a:p>
        </p:txBody>
      </p:sp>
      <p:sp>
        <p:nvSpPr>
          <p:cNvPr id="53262" name="Rectangle 14">
            <a:extLst>
              <a:ext uri="{FF2B5EF4-FFF2-40B4-BE49-F238E27FC236}">
                <a16:creationId xmlns:a16="http://schemas.microsoft.com/office/drawing/2014/main" id="{E6366172-ECDC-4C21-9969-D6ACA207A892}"/>
              </a:ext>
            </a:extLst>
          </p:cNvPr>
          <p:cNvSpPr>
            <a:spLocks noChangeArrowheads="1"/>
          </p:cNvSpPr>
          <p:nvPr/>
        </p:nvSpPr>
        <p:spPr bwMode="auto">
          <a:xfrm>
            <a:off x="827088" y="1412875"/>
            <a:ext cx="2136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tx2"/>
                </a:solidFill>
                <a:latin typeface="Times New Roman" panose="02020603050405020304" pitchFamily="18" charset="0"/>
                <a:ea typeface="楷体_GB2312" pitchFamily="49" charset="-122"/>
              </a:rPr>
              <a:t> </a:t>
            </a:r>
            <a:r>
              <a:rPr kumimoji="1" lang="en-US" altLang="zh-CN" sz="2800" b="1">
                <a:solidFill>
                  <a:schemeClr val="tx2"/>
                </a:solidFill>
                <a:latin typeface="Times New Roman" panose="02020603050405020304" pitchFamily="18" charset="0"/>
                <a:ea typeface="楷体_GB2312" pitchFamily="49" charset="-122"/>
              </a:rPr>
              <a:t>D. </a:t>
            </a:r>
            <a:r>
              <a:rPr kumimoji="1" lang="zh-CN" altLang="en-US" sz="2800" b="1">
                <a:solidFill>
                  <a:schemeClr val="tx2"/>
                </a:solidFill>
                <a:latin typeface="Times New Roman" panose="02020603050405020304" pitchFamily="18" charset="0"/>
                <a:ea typeface="楷体_GB2312" pitchFamily="49" charset="-122"/>
              </a:rPr>
              <a:t>原子基态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animEffect transition="in" filter="wipe(left)">
                                      <p:cBhvr>
                                        <p:cTn id="7" dur="500"/>
                                        <p:tgtEl>
                                          <p:spTgt spid="532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8"/>
                                        </p:tgtEl>
                                        <p:attrNameLst>
                                          <p:attrName>style.visibility</p:attrName>
                                        </p:attrNameLst>
                                      </p:cBhvr>
                                      <p:to>
                                        <p:strVal val="visible"/>
                                      </p:to>
                                    </p:set>
                                    <p:animEffect transition="in" filter="wipe(left)">
                                      <p:cBhvr>
                                        <p:cTn id="12" dur="500"/>
                                        <p:tgtEl>
                                          <p:spTgt spid="532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53260"/>
                                        </p:tgtEl>
                                        <p:attrNameLst>
                                          <p:attrName>style.visibility</p:attrName>
                                        </p:attrNameLst>
                                      </p:cBhvr>
                                      <p:to>
                                        <p:strVal val="visible"/>
                                      </p:to>
                                    </p:set>
                                    <p:animEffect transition="in" filter="circle(out)">
                                      <p:cBhvr>
                                        <p:cTn id="17" dur="1000"/>
                                        <p:tgtEl>
                                          <p:spTgt spid="532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3261"/>
                                        </p:tgtEl>
                                        <p:attrNameLst>
                                          <p:attrName>style.visibility</p:attrName>
                                        </p:attrNameLst>
                                      </p:cBhvr>
                                      <p:to>
                                        <p:strVal val="visible"/>
                                      </p:to>
                                    </p:set>
                                    <p:animEffect transition="in" filter="wipe(up)">
                                      <p:cBhvr>
                                        <p:cTn id="22" dur="500"/>
                                        <p:tgtEl>
                                          <p:spTgt spid="53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7" grpId="0" animBg="1"/>
      <p:bldP spid="53258" grpId="0" animBg="1"/>
      <p:bldP spid="53260" grpId="0" animBg="1"/>
      <p:bldP spid="5326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a:extLst>
              <a:ext uri="{FF2B5EF4-FFF2-40B4-BE49-F238E27FC236}">
                <a16:creationId xmlns:a16="http://schemas.microsoft.com/office/drawing/2014/main" id="{6C973277-0C65-4986-86CF-DDAD57546D52}"/>
              </a:ext>
            </a:extLst>
          </p:cNvPr>
          <p:cNvSpPr>
            <a:spLocks noChangeArrowheads="1"/>
          </p:cNvSpPr>
          <p:nvPr/>
        </p:nvSpPr>
        <p:spPr bwMode="auto">
          <a:xfrm>
            <a:off x="468313" y="1484313"/>
            <a:ext cx="8142287" cy="457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en-US" altLang="zh-CN" sz="2800">
                <a:ea typeface="楷体_GB2312" pitchFamily="49" charset="-122"/>
              </a:rPr>
              <a:t>     </a:t>
            </a:r>
            <a:r>
              <a:rPr lang="en-US" altLang="zh-CN" b="1">
                <a:ea typeface="楷体_GB2312" pitchFamily="49" charset="-122"/>
              </a:rPr>
              <a:t>1925</a:t>
            </a:r>
            <a:r>
              <a:rPr lang="zh-CN" altLang="en-US" b="1">
                <a:ea typeface="楷体_GB2312" pitchFamily="49" charset="-122"/>
              </a:rPr>
              <a:t>年，洪特（</a:t>
            </a:r>
            <a:r>
              <a:rPr lang="en-US" altLang="zh-CN" b="1">
                <a:ea typeface="楷体_GB2312" pitchFamily="49" charset="-122"/>
              </a:rPr>
              <a:t>F.Hund</a:t>
            </a:r>
            <a:r>
              <a:rPr lang="zh-CN" altLang="en-US" b="1">
                <a:ea typeface="楷体_GB2312" pitchFamily="49" charset="-122"/>
              </a:rPr>
              <a:t>）提出了一个关于原子态能量次序的经验规则：</a:t>
            </a:r>
            <a:r>
              <a:rPr lang="zh-CN" altLang="en-US" b="1">
                <a:solidFill>
                  <a:schemeClr val="hlink"/>
                </a:solidFill>
                <a:ea typeface="楷体_GB2312" pitchFamily="49" charset="-122"/>
              </a:rPr>
              <a:t>对于一个给定的电子组态所形成的一系列原子态，当某原子态具有</a:t>
            </a:r>
            <a:r>
              <a:rPr lang="en-US" altLang="zh-CN" b="1">
                <a:solidFill>
                  <a:schemeClr val="hlink"/>
                </a:solidFill>
                <a:ea typeface="楷体_GB2312" pitchFamily="49" charset="-122"/>
              </a:rPr>
              <a:t>S</a:t>
            </a:r>
            <a:r>
              <a:rPr lang="zh-CN" altLang="en-US" b="1">
                <a:solidFill>
                  <a:schemeClr val="hlink"/>
                </a:solidFill>
                <a:ea typeface="楷体_GB2312" pitchFamily="49" charset="-122"/>
              </a:rPr>
              <a:t>（原子总的自旋角动量量子数）最大时，它处的能级位置最低；对同一个</a:t>
            </a:r>
            <a:r>
              <a:rPr lang="en-US" altLang="zh-CN" b="1">
                <a:solidFill>
                  <a:schemeClr val="hlink"/>
                </a:solidFill>
                <a:ea typeface="楷体_GB2312" pitchFamily="49" charset="-122"/>
              </a:rPr>
              <a:t>S</a:t>
            </a:r>
            <a:r>
              <a:rPr lang="zh-CN" altLang="en-US" b="1">
                <a:solidFill>
                  <a:schemeClr val="hlink"/>
                </a:solidFill>
                <a:ea typeface="楷体_GB2312" pitchFamily="49" charset="-122"/>
              </a:rPr>
              <a:t>，又以</a:t>
            </a:r>
            <a:r>
              <a:rPr lang="en-US" altLang="zh-CN" b="1">
                <a:solidFill>
                  <a:schemeClr val="hlink"/>
                </a:solidFill>
                <a:ea typeface="楷体_GB2312" pitchFamily="49" charset="-122"/>
              </a:rPr>
              <a:t>L</a:t>
            </a:r>
            <a:r>
              <a:rPr lang="zh-CN" altLang="en-US" b="1">
                <a:solidFill>
                  <a:schemeClr val="hlink"/>
                </a:solidFill>
                <a:ea typeface="楷体_GB2312" pitchFamily="49" charset="-122"/>
              </a:rPr>
              <a:t>（原子总的轨道角动量量子数）大的为最低。</a:t>
            </a:r>
          </a:p>
          <a:p>
            <a:pPr algn="just" eaLnBrk="0" hangingPunct="0">
              <a:lnSpc>
                <a:spcPct val="110000"/>
              </a:lnSpc>
            </a:pPr>
            <a:r>
              <a:rPr lang="zh-CN" altLang="en-US" b="1">
                <a:ea typeface="楷体_GB2312" pitchFamily="49" charset="-122"/>
              </a:rPr>
              <a:t>     </a:t>
            </a:r>
            <a:r>
              <a:rPr lang="en-US" altLang="zh-CN" b="1">
                <a:ea typeface="楷体_GB2312" pitchFamily="49" charset="-122"/>
              </a:rPr>
              <a:t>1927</a:t>
            </a:r>
            <a:r>
              <a:rPr lang="zh-CN" altLang="en-US" b="1">
                <a:ea typeface="楷体_GB2312" pitchFamily="49" charset="-122"/>
              </a:rPr>
              <a:t>年，洪特又提出附加规则，它只对同科电子才成立：</a:t>
            </a:r>
            <a:r>
              <a:rPr lang="zh-CN" altLang="en-US" b="1">
                <a:solidFill>
                  <a:schemeClr val="hlink"/>
                </a:solidFill>
                <a:ea typeface="楷体_GB2312" pitchFamily="49" charset="-122"/>
              </a:rPr>
              <a:t>关于同一</a:t>
            </a:r>
            <a:r>
              <a:rPr lang="en-US" altLang="zh-CN" b="1">
                <a:solidFill>
                  <a:schemeClr val="hlink"/>
                </a:solidFill>
                <a:ea typeface="楷体_GB2312" pitchFamily="49" charset="-122"/>
              </a:rPr>
              <a:t>L</a:t>
            </a:r>
            <a:r>
              <a:rPr lang="zh-CN" altLang="en-US" b="1">
                <a:solidFill>
                  <a:schemeClr val="hlink"/>
                </a:solidFill>
                <a:ea typeface="楷体_GB2312" pitchFamily="49" charset="-122"/>
              </a:rPr>
              <a:t>值而</a:t>
            </a:r>
            <a:r>
              <a:rPr lang="en-US" altLang="zh-CN" b="1">
                <a:solidFill>
                  <a:schemeClr val="hlink"/>
                </a:solidFill>
                <a:ea typeface="楷体_GB2312" pitchFamily="49" charset="-122"/>
              </a:rPr>
              <a:t>J</a:t>
            </a:r>
            <a:r>
              <a:rPr lang="zh-CN" altLang="en-US" b="1">
                <a:solidFill>
                  <a:schemeClr val="hlink"/>
                </a:solidFill>
                <a:ea typeface="楷体_GB2312" pitchFamily="49" charset="-122"/>
              </a:rPr>
              <a:t>值不同的诸能级的次序，当同科电子数小于或等于闭壳层占有数的一半时，具有最小</a:t>
            </a:r>
            <a:r>
              <a:rPr lang="en-US" altLang="zh-CN" b="1">
                <a:solidFill>
                  <a:schemeClr val="hlink"/>
                </a:solidFill>
                <a:ea typeface="楷体_GB2312" pitchFamily="49" charset="-122"/>
              </a:rPr>
              <a:t>J</a:t>
            </a:r>
            <a:r>
              <a:rPr lang="zh-CN" altLang="en-US" b="1">
                <a:solidFill>
                  <a:schemeClr val="hlink"/>
                </a:solidFill>
                <a:ea typeface="楷体_GB2312" pitchFamily="49" charset="-122"/>
              </a:rPr>
              <a:t>值（即</a:t>
            </a:r>
            <a:r>
              <a:rPr lang="en-US" altLang="zh-CN" b="1">
                <a:solidFill>
                  <a:schemeClr val="hlink"/>
                </a:solidFill>
                <a:ea typeface="楷体_GB2312" pitchFamily="49" charset="-122"/>
              </a:rPr>
              <a:t>|L—S|</a:t>
            </a:r>
            <a:r>
              <a:rPr lang="zh-CN" altLang="en-US" b="1">
                <a:solidFill>
                  <a:schemeClr val="hlink"/>
                </a:solidFill>
                <a:ea typeface="楷体_GB2312" pitchFamily="49" charset="-122"/>
              </a:rPr>
              <a:t>）的能级处在最低，这称为</a:t>
            </a:r>
            <a:r>
              <a:rPr lang="zh-CN" altLang="en-US" b="1">
                <a:solidFill>
                  <a:schemeClr val="folHlink"/>
                </a:solidFill>
                <a:ea typeface="楷体_GB2312" pitchFamily="49" charset="-122"/>
              </a:rPr>
              <a:t>正常次序</a:t>
            </a:r>
            <a:r>
              <a:rPr lang="zh-CN" altLang="en-US" b="1">
                <a:solidFill>
                  <a:schemeClr val="hlink"/>
                </a:solidFill>
                <a:ea typeface="楷体_GB2312" pitchFamily="49" charset="-122"/>
              </a:rPr>
              <a:t>；当同科电子数大于闭壳层占有数的一半时，则具有最大</a:t>
            </a:r>
            <a:r>
              <a:rPr lang="en-US" altLang="zh-CN" b="1">
                <a:solidFill>
                  <a:schemeClr val="hlink"/>
                </a:solidFill>
                <a:ea typeface="楷体_GB2312" pitchFamily="49" charset="-122"/>
              </a:rPr>
              <a:t>J</a:t>
            </a:r>
            <a:r>
              <a:rPr lang="zh-CN" altLang="en-US" b="1">
                <a:solidFill>
                  <a:schemeClr val="hlink"/>
                </a:solidFill>
                <a:ea typeface="楷体_GB2312" pitchFamily="49" charset="-122"/>
              </a:rPr>
              <a:t>值（即</a:t>
            </a:r>
            <a:r>
              <a:rPr lang="en-US" altLang="zh-CN" b="1">
                <a:solidFill>
                  <a:schemeClr val="hlink"/>
                </a:solidFill>
                <a:ea typeface="楷体_GB2312" pitchFamily="49" charset="-122"/>
              </a:rPr>
              <a:t>L+S</a:t>
            </a:r>
            <a:r>
              <a:rPr lang="zh-CN" altLang="en-US" b="1">
                <a:solidFill>
                  <a:schemeClr val="hlink"/>
                </a:solidFill>
                <a:ea typeface="楷体_GB2312" pitchFamily="49" charset="-122"/>
              </a:rPr>
              <a:t>）的能级为最低，这称为</a:t>
            </a:r>
            <a:r>
              <a:rPr lang="zh-CN" altLang="en-US" b="1">
                <a:solidFill>
                  <a:schemeClr val="folHlink"/>
                </a:solidFill>
                <a:ea typeface="楷体_GB2312" pitchFamily="49" charset="-122"/>
              </a:rPr>
              <a:t>倒转次序</a:t>
            </a:r>
            <a:r>
              <a:rPr lang="zh-CN" altLang="en-US" b="1">
                <a:solidFill>
                  <a:schemeClr val="hlink"/>
                </a:solidFill>
                <a:ea typeface="楷体_GB2312" pitchFamily="49"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1028">
            <a:extLst>
              <a:ext uri="{FF2B5EF4-FFF2-40B4-BE49-F238E27FC236}">
                <a16:creationId xmlns:a16="http://schemas.microsoft.com/office/drawing/2014/main" id="{F0B94E47-53AE-4815-884A-42233D069DDF}"/>
              </a:ext>
            </a:extLst>
          </p:cNvPr>
          <p:cNvSpPr>
            <a:spLocks noChangeArrowheads="1"/>
          </p:cNvSpPr>
          <p:nvPr/>
        </p:nvSpPr>
        <p:spPr bwMode="auto">
          <a:xfrm>
            <a:off x="395288" y="1412875"/>
            <a:ext cx="8497887"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b="1">
                <a:solidFill>
                  <a:schemeClr val="folHlink"/>
                </a:solidFill>
                <a:ea typeface="楷体_GB2312" pitchFamily="49" charset="-122"/>
              </a:rPr>
              <a:t>以上，是氦能级的四个特点，下面将逐步看到，这四个特点分别包含四个物理概念。</a:t>
            </a:r>
          </a:p>
          <a:p>
            <a:pPr algn="just" eaLnBrk="0" hangingPunct="0"/>
            <a:r>
              <a:rPr lang="zh-CN" altLang="en-US" b="1">
                <a:ea typeface="楷体_GB2312" pitchFamily="49" charset="-122"/>
              </a:rPr>
              <a:t>     另外，在上图所示的氦能级中，除基态中两个电子都处于最低的</a:t>
            </a:r>
            <a:r>
              <a:rPr lang="en-US" altLang="zh-CN" b="1">
                <a:ea typeface="楷体_GB2312" pitchFamily="49" charset="-122"/>
              </a:rPr>
              <a:t>1s</a:t>
            </a:r>
            <a:r>
              <a:rPr lang="zh-CN" altLang="en-US" b="1">
                <a:ea typeface="楷体_GB2312" pitchFamily="49" charset="-122"/>
              </a:rPr>
              <a:t>态外，所有能级都是由一个电子处于</a:t>
            </a:r>
            <a:r>
              <a:rPr lang="en-US" altLang="zh-CN" b="1">
                <a:ea typeface="楷体_GB2312" pitchFamily="49" charset="-122"/>
              </a:rPr>
              <a:t>1s</a:t>
            </a:r>
            <a:r>
              <a:rPr lang="zh-CN" altLang="en-US" b="1">
                <a:ea typeface="楷体_GB2312" pitchFamily="49" charset="-122"/>
              </a:rPr>
              <a:t>态，另一个电子被激发到</a:t>
            </a:r>
            <a:r>
              <a:rPr lang="en-US" altLang="zh-CN" b="1">
                <a:ea typeface="楷体_GB2312" pitchFamily="49" charset="-122"/>
              </a:rPr>
              <a:t>2s</a:t>
            </a:r>
            <a:r>
              <a:rPr lang="zh-CN" altLang="en-US" b="1">
                <a:ea typeface="楷体_GB2312" pitchFamily="49" charset="-122"/>
              </a:rPr>
              <a:t>、</a:t>
            </a:r>
            <a:r>
              <a:rPr lang="en-US" altLang="zh-CN" b="1">
                <a:ea typeface="楷体_GB2312" pitchFamily="49" charset="-122"/>
              </a:rPr>
              <a:t>2p</a:t>
            </a:r>
            <a:r>
              <a:rPr lang="zh-CN" altLang="en-US" b="1">
                <a:ea typeface="楷体_GB2312" pitchFamily="49" charset="-122"/>
              </a:rPr>
              <a:t>、</a:t>
            </a:r>
            <a:r>
              <a:rPr lang="en-US" altLang="zh-CN" b="1">
                <a:ea typeface="楷体_GB2312" pitchFamily="49" charset="-122"/>
              </a:rPr>
              <a:t>3s</a:t>
            </a:r>
            <a:r>
              <a:rPr lang="zh-CN" altLang="en-US" b="1">
                <a:ea typeface="楷体_GB2312" pitchFamily="49" charset="-122"/>
              </a:rPr>
              <a:t>、</a:t>
            </a:r>
            <a:r>
              <a:rPr lang="en-US" altLang="zh-CN" b="1">
                <a:ea typeface="楷体_GB2312" pitchFamily="49" charset="-122"/>
              </a:rPr>
              <a:t>3p</a:t>
            </a:r>
            <a:r>
              <a:rPr lang="zh-CN" altLang="en-US" b="1">
                <a:ea typeface="楷体_GB2312" pitchFamily="49" charset="-122"/>
              </a:rPr>
              <a:t>、</a:t>
            </a:r>
            <a:r>
              <a:rPr lang="en-US" altLang="zh-CN" b="1">
                <a:ea typeface="楷体_GB2312" pitchFamily="49" charset="-122"/>
              </a:rPr>
              <a:t>3d</a:t>
            </a:r>
            <a:r>
              <a:rPr lang="zh-CN" altLang="en-US" b="1">
                <a:ea typeface="楷体_GB2312" pitchFamily="49" charset="-122"/>
              </a:rPr>
              <a:t>等态所形成的。参见图</a:t>
            </a:r>
            <a:r>
              <a:rPr lang="en-US" altLang="zh-CN" b="1">
                <a:ea typeface="楷体_GB2312" pitchFamily="49" charset="-122"/>
              </a:rPr>
              <a:t>5.2</a:t>
            </a:r>
            <a:r>
              <a:rPr lang="zh-CN" altLang="en-US" b="1">
                <a:ea typeface="楷体_GB2312" pitchFamily="49" charset="-122"/>
              </a:rPr>
              <a:t>。当然，这并不意味着两个电子都处于激发态是不可能的，但这里没有，因为它将需要更大的能量，观察亦较困难（见后二图）。</a:t>
            </a:r>
          </a:p>
          <a:p>
            <a:pPr algn="just" eaLnBrk="0" hangingPunct="0"/>
            <a:r>
              <a:rPr lang="zh-CN" altLang="en-US" b="1">
                <a:ea typeface="楷体_GB2312" pitchFamily="49" charset="-122"/>
              </a:rPr>
              <a:t>     后二图还表明：</a:t>
            </a:r>
            <a:r>
              <a:rPr lang="zh-CN" altLang="en-US" b="1">
                <a:solidFill>
                  <a:schemeClr val="hlink"/>
                </a:solidFill>
                <a:ea typeface="楷体_GB2312" pitchFamily="49" charset="-122"/>
              </a:rPr>
              <a:t>凡电子组态相同的，三重态的能级总低于单一态中相应的能级。其原因在后面再讨论。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 calcmode="lin" valueType="num">
                                      <p:cBhvr additive="base">
                                        <p:cTn id="7" dur="500" fill="hold"/>
                                        <p:tgtEl>
                                          <p:spTgt spid="174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17412">
                                            <p:txEl>
                                              <p:pRg st="1" end="1"/>
                                            </p:txEl>
                                          </p:spTgt>
                                        </p:tgtEl>
                                        <p:attrNameLst>
                                          <p:attrName>style.visibility</p:attrName>
                                        </p:attrNameLst>
                                      </p:cBhvr>
                                      <p:to>
                                        <p:strVal val="visible"/>
                                      </p:to>
                                    </p:set>
                                    <p:animEffect transition="in" filter="box(in)">
                                      <p:cBhvr>
                                        <p:cTn id="13" dur="500"/>
                                        <p:tgtEl>
                                          <p:spTgt spid="17412">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7412">
                                            <p:txEl>
                                              <p:pRg st="2" end="2"/>
                                            </p:txEl>
                                          </p:spTgt>
                                        </p:tgtEl>
                                        <p:attrNameLst>
                                          <p:attrName>style.visibility</p:attrName>
                                        </p:attrNameLst>
                                      </p:cBhvr>
                                      <p:to>
                                        <p:strVal val="visible"/>
                                      </p:to>
                                    </p:set>
                                    <p:anim calcmode="lin" valueType="num">
                                      <p:cBhvr additive="base">
                                        <p:cTn id="18" dur="500" fill="hold"/>
                                        <p:tgtEl>
                                          <p:spTgt spid="1741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74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a:extLst>
              <a:ext uri="{FF2B5EF4-FFF2-40B4-BE49-F238E27FC236}">
                <a16:creationId xmlns:a16="http://schemas.microsoft.com/office/drawing/2014/main" id="{71B4EE12-D08C-4771-9659-435CBAE21772}"/>
              </a:ext>
            </a:extLst>
          </p:cNvPr>
          <p:cNvSpPr>
            <a:spLocks noChangeArrowheads="1"/>
          </p:cNvSpPr>
          <p:nvPr/>
        </p:nvSpPr>
        <p:spPr bwMode="auto">
          <a:xfrm>
            <a:off x="395288" y="1412875"/>
            <a:ext cx="8497887"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b="1">
                <a:ea typeface="楷体_GB2312" pitchFamily="49" charset="-122"/>
              </a:rPr>
              <a:t>关于能级间隔，朗德（</a:t>
            </a:r>
            <a:r>
              <a:rPr lang="en-US" altLang="zh-CN" b="1">
                <a:ea typeface="楷体_GB2312" pitchFamily="49" charset="-122"/>
              </a:rPr>
              <a:t>A.Lande</a:t>
            </a:r>
            <a:r>
              <a:rPr lang="zh-CN" altLang="en-US" b="1">
                <a:ea typeface="楷体_GB2312" pitchFamily="49" charset="-122"/>
              </a:rPr>
              <a:t>）给出了一个定则：</a:t>
            </a:r>
            <a:r>
              <a:rPr lang="zh-CN" altLang="en-US" b="1">
                <a:solidFill>
                  <a:schemeClr val="hlink"/>
                </a:solidFill>
                <a:ea typeface="楷体_GB2312" pitchFamily="49" charset="-122"/>
              </a:rPr>
              <a:t>在三重态中，一对相邻的能级之间的间隔与两个</a:t>
            </a:r>
            <a:r>
              <a:rPr lang="en-US" altLang="zh-CN" b="1">
                <a:solidFill>
                  <a:schemeClr val="hlink"/>
                </a:solidFill>
                <a:ea typeface="楷体_GB2312" pitchFamily="49" charset="-122"/>
              </a:rPr>
              <a:t>J</a:t>
            </a:r>
            <a:r>
              <a:rPr lang="zh-CN" altLang="en-US" b="1">
                <a:solidFill>
                  <a:schemeClr val="hlink"/>
                </a:solidFill>
                <a:ea typeface="楷体_GB2312" pitchFamily="49" charset="-122"/>
              </a:rPr>
              <a:t>值中较大的那个值成正比。</a:t>
            </a:r>
          </a:p>
          <a:p>
            <a:pPr algn="just"/>
            <a:r>
              <a:rPr lang="zh-CN" altLang="en-US" b="1">
                <a:ea typeface="楷体_GB2312" pitchFamily="49" charset="-122"/>
              </a:rPr>
              <a:t>         以</a:t>
            </a:r>
            <a:r>
              <a:rPr lang="en-US" altLang="zh-CN" b="1">
                <a:ea typeface="楷体_GB2312" pitchFamily="49" charset="-122"/>
              </a:rPr>
              <a:t>sp</a:t>
            </a:r>
            <a:r>
              <a:rPr lang="zh-CN" altLang="en-US" b="1">
                <a:ea typeface="楷体_GB2312" pitchFamily="49" charset="-122"/>
              </a:rPr>
              <a:t>组态为例说明洪特定则和朗德间隔定则，已知</a:t>
            </a:r>
            <a:r>
              <a:rPr lang="en-US" altLang="zh-CN" b="1">
                <a:ea typeface="楷体_GB2312" pitchFamily="49" charset="-122"/>
              </a:rPr>
              <a:t>C</a:t>
            </a:r>
            <a:r>
              <a:rPr lang="zh-CN" altLang="en-US" b="1">
                <a:ea typeface="楷体_GB2312" pitchFamily="49" charset="-122"/>
              </a:rPr>
              <a:t>、</a:t>
            </a:r>
            <a:r>
              <a:rPr lang="en-US" altLang="zh-CN" b="1">
                <a:ea typeface="楷体_GB2312" pitchFamily="49" charset="-122"/>
              </a:rPr>
              <a:t>Si</a:t>
            </a:r>
            <a:r>
              <a:rPr lang="zh-CN" altLang="en-US" b="1">
                <a:ea typeface="楷体_GB2312" pitchFamily="49" charset="-122"/>
              </a:rPr>
              <a:t>、</a:t>
            </a:r>
            <a:r>
              <a:rPr lang="en-US" altLang="zh-CN" b="1">
                <a:ea typeface="楷体_GB2312" pitchFamily="49" charset="-122"/>
              </a:rPr>
              <a:t>Ge</a:t>
            </a:r>
            <a:r>
              <a:rPr lang="zh-CN" altLang="en-US" b="1">
                <a:ea typeface="楷体_GB2312" pitchFamily="49" charset="-122"/>
              </a:rPr>
              <a:t>、</a:t>
            </a:r>
            <a:r>
              <a:rPr lang="en-US" altLang="zh-CN" b="1">
                <a:ea typeface="楷体_GB2312" pitchFamily="49" charset="-122"/>
              </a:rPr>
              <a:t>Sn</a:t>
            </a:r>
            <a:r>
              <a:rPr lang="zh-CN" altLang="en-US" b="1">
                <a:ea typeface="楷体_GB2312" pitchFamily="49" charset="-122"/>
              </a:rPr>
              <a:t>、</a:t>
            </a:r>
            <a:r>
              <a:rPr lang="en-US" altLang="zh-CN" b="1">
                <a:ea typeface="楷体_GB2312" pitchFamily="49" charset="-122"/>
              </a:rPr>
              <a:t>Pb</a:t>
            </a:r>
            <a:r>
              <a:rPr lang="zh-CN" altLang="en-US" b="1">
                <a:ea typeface="楷体_GB2312" pitchFamily="49" charset="-122"/>
              </a:rPr>
              <a:t>等元素（碳族元素）的第一激发态就是相应于这样的状态。按</a:t>
            </a:r>
            <a:r>
              <a:rPr lang="en-US" altLang="zh-CN" b="1">
                <a:ea typeface="楷体_GB2312" pitchFamily="49" charset="-122"/>
              </a:rPr>
              <a:t>L-S</a:t>
            </a:r>
            <a:r>
              <a:rPr lang="zh-CN" altLang="en-US" b="1">
                <a:ea typeface="楷体_GB2312" pitchFamily="49" charset="-122"/>
              </a:rPr>
              <a:t>耦合共有四个原子态：</a:t>
            </a:r>
          </a:p>
          <a:p>
            <a:pPr algn="just">
              <a:lnSpc>
                <a:spcPct val="120000"/>
              </a:lnSpc>
            </a:pPr>
            <a:r>
              <a:rPr lang="zh-CN" altLang="en-US" b="1">
                <a:ea typeface="楷体_GB2312" pitchFamily="49" charset="-122"/>
              </a:rPr>
              <a:t>              </a:t>
            </a:r>
            <a:r>
              <a:rPr lang="en-US" altLang="zh-CN" sz="2800" b="1" baseline="30000">
                <a:solidFill>
                  <a:schemeClr val="hlink"/>
                </a:solidFill>
                <a:ea typeface="楷体_GB2312" pitchFamily="49" charset="-122"/>
              </a:rPr>
              <a:t>1</a:t>
            </a:r>
            <a:r>
              <a:rPr lang="en-US" altLang="zh-CN" sz="2800" b="1">
                <a:solidFill>
                  <a:schemeClr val="hlink"/>
                </a:solidFill>
                <a:ea typeface="楷体_GB2312" pitchFamily="49" charset="-122"/>
              </a:rPr>
              <a:t>P</a:t>
            </a:r>
            <a:r>
              <a:rPr lang="en-US" altLang="zh-CN" sz="2800" b="1" baseline="-30000">
                <a:solidFill>
                  <a:schemeClr val="hlink"/>
                </a:solidFill>
                <a:ea typeface="楷体_GB2312" pitchFamily="49" charset="-122"/>
              </a:rPr>
              <a:t>1</a:t>
            </a:r>
            <a:r>
              <a:rPr lang="zh-CN" altLang="en-US" sz="2800" b="1">
                <a:solidFill>
                  <a:schemeClr val="hlink"/>
                </a:solidFill>
                <a:ea typeface="楷体_GB2312" pitchFamily="49" charset="-122"/>
              </a:rPr>
              <a:t>，</a:t>
            </a:r>
            <a:r>
              <a:rPr lang="en-US" altLang="zh-CN" sz="2800" b="1" baseline="30000">
                <a:solidFill>
                  <a:schemeClr val="hlink"/>
                </a:solidFill>
                <a:ea typeface="楷体_GB2312" pitchFamily="49" charset="-122"/>
              </a:rPr>
              <a:t>3</a:t>
            </a:r>
            <a:r>
              <a:rPr lang="en-US" altLang="zh-CN" sz="2800" b="1">
                <a:solidFill>
                  <a:schemeClr val="hlink"/>
                </a:solidFill>
                <a:ea typeface="楷体_GB2312" pitchFamily="49" charset="-122"/>
              </a:rPr>
              <a:t>P</a:t>
            </a:r>
            <a:r>
              <a:rPr lang="en-US" altLang="zh-CN" sz="2800" b="1" baseline="-30000">
                <a:solidFill>
                  <a:schemeClr val="hlink"/>
                </a:solidFill>
                <a:ea typeface="楷体_GB2312" pitchFamily="49" charset="-122"/>
              </a:rPr>
              <a:t>2</a:t>
            </a:r>
            <a:r>
              <a:rPr lang="zh-CN" altLang="en-US" sz="2800" b="1">
                <a:solidFill>
                  <a:schemeClr val="hlink"/>
                </a:solidFill>
                <a:ea typeface="楷体_GB2312" pitchFamily="49" charset="-122"/>
              </a:rPr>
              <a:t>，</a:t>
            </a:r>
            <a:r>
              <a:rPr lang="en-US" altLang="zh-CN" sz="2800" b="1" baseline="30000">
                <a:solidFill>
                  <a:schemeClr val="hlink"/>
                </a:solidFill>
                <a:ea typeface="楷体_GB2312" pitchFamily="49" charset="-122"/>
              </a:rPr>
              <a:t>3</a:t>
            </a:r>
            <a:r>
              <a:rPr lang="en-US" altLang="zh-CN" sz="2800" b="1">
                <a:solidFill>
                  <a:schemeClr val="hlink"/>
                </a:solidFill>
                <a:ea typeface="楷体_GB2312" pitchFamily="49" charset="-122"/>
              </a:rPr>
              <a:t>P</a:t>
            </a:r>
            <a:r>
              <a:rPr lang="en-US" altLang="zh-CN" sz="2800" b="1" baseline="-30000">
                <a:solidFill>
                  <a:schemeClr val="hlink"/>
                </a:solidFill>
                <a:ea typeface="楷体_GB2312" pitchFamily="49" charset="-122"/>
              </a:rPr>
              <a:t>1</a:t>
            </a:r>
            <a:r>
              <a:rPr lang="zh-CN" altLang="en-US" sz="2800" b="1">
                <a:solidFill>
                  <a:schemeClr val="hlink"/>
                </a:solidFill>
                <a:ea typeface="楷体_GB2312" pitchFamily="49" charset="-122"/>
              </a:rPr>
              <a:t>，</a:t>
            </a:r>
            <a:r>
              <a:rPr lang="en-US" altLang="zh-CN" sz="2800" b="1" baseline="30000">
                <a:solidFill>
                  <a:schemeClr val="hlink"/>
                </a:solidFill>
                <a:ea typeface="楷体_GB2312" pitchFamily="49" charset="-122"/>
              </a:rPr>
              <a:t>3</a:t>
            </a:r>
            <a:r>
              <a:rPr lang="en-US" altLang="zh-CN" sz="2800" b="1">
                <a:solidFill>
                  <a:schemeClr val="hlink"/>
                </a:solidFill>
                <a:ea typeface="楷体_GB2312" pitchFamily="49" charset="-122"/>
              </a:rPr>
              <a:t>P</a:t>
            </a:r>
            <a:r>
              <a:rPr lang="en-US" altLang="zh-CN" sz="2800" b="1" baseline="-30000">
                <a:solidFill>
                  <a:schemeClr val="hlink"/>
                </a:solidFill>
                <a:ea typeface="楷体_GB2312" pitchFamily="49" charset="-122"/>
              </a:rPr>
              <a:t>0</a:t>
            </a:r>
            <a:endParaRPr lang="en-US" altLang="zh-CN" b="1">
              <a:ea typeface="楷体_GB2312" pitchFamily="49" charset="-122"/>
            </a:endParaRPr>
          </a:p>
          <a:p>
            <a:pPr algn="just"/>
            <a:r>
              <a:rPr lang="zh-CN" altLang="en-US" b="1">
                <a:ea typeface="楷体_GB2312" pitchFamily="49" charset="-122"/>
              </a:rPr>
              <a:t>按洪特定则，</a:t>
            </a:r>
            <a:r>
              <a:rPr lang="en-US" altLang="zh-CN" b="1" baseline="30000">
                <a:ea typeface="楷体_GB2312" pitchFamily="49" charset="-122"/>
              </a:rPr>
              <a:t>1</a:t>
            </a:r>
            <a:r>
              <a:rPr lang="en-US" altLang="zh-CN" b="1">
                <a:ea typeface="楷体_GB2312" pitchFamily="49" charset="-122"/>
              </a:rPr>
              <a:t>P</a:t>
            </a:r>
            <a:r>
              <a:rPr lang="zh-CN" altLang="en-US" b="1">
                <a:ea typeface="楷体_GB2312" pitchFamily="49" charset="-122"/>
              </a:rPr>
              <a:t>态应高于</a:t>
            </a:r>
            <a:r>
              <a:rPr lang="en-US" altLang="zh-CN" b="1" baseline="30000">
                <a:ea typeface="楷体_GB2312" pitchFamily="49" charset="-122"/>
              </a:rPr>
              <a:t>3</a:t>
            </a:r>
            <a:r>
              <a:rPr lang="en-US" altLang="zh-CN" b="1">
                <a:ea typeface="楷体_GB2312" pitchFamily="49" charset="-122"/>
              </a:rPr>
              <a:t>P</a:t>
            </a:r>
            <a:r>
              <a:rPr lang="zh-CN" altLang="en-US" b="1">
                <a:ea typeface="楷体_GB2312" pitchFamily="49" charset="-122"/>
              </a:rPr>
              <a:t>态；</a:t>
            </a:r>
            <a:r>
              <a:rPr lang="en-US" altLang="zh-CN" b="1" baseline="30000">
                <a:ea typeface="楷体_GB2312" pitchFamily="49" charset="-122"/>
              </a:rPr>
              <a:t>3</a:t>
            </a:r>
            <a:r>
              <a:rPr lang="en-US" altLang="zh-CN" b="1">
                <a:ea typeface="楷体_GB2312" pitchFamily="49" charset="-122"/>
              </a:rPr>
              <a:t>P</a:t>
            </a:r>
            <a:r>
              <a:rPr lang="zh-CN" altLang="en-US" b="1">
                <a:ea typeface="楷体_GB2312" pitchFamily="49" charset="-122"/>
              </a:rPr>
              <a:t>相应的三个状态服从正常次序，其间隔（能量差）之比，按朗德间隔定则，应为</a:t>
            </a:r>
            <a:r>
              <a:rPr lang="en-US" altLang="zh-CN" b="1">
                <a:ea typeface="楷体_GB2312" pitchFamily="49" charset="-122"/>
              </a:rPr>
              <a:t>2</a:t>
            </a:r>
            <a:r>
              <a:rPr lang="zh-CN" altLang="en-US" b="1">
                <a:ea typeface="楷体_GB2312" pitchFamily="49" charset="-122"/>
              </a:rPr>
              <a:t>：</a:t>
            </a:r>
            <a:r>
              <a:rPr lang="en-US" altLang="zh-CN" b="1">
                <a:ea typeface="楷体_GB2312" pitchFamily="49" charset="-122"/>
              </a:rPr>
              <a:t>1</a:t>
            </a:r>
            <a:r>
              <a:rPr lang="zh-CN" altLang="en-US" b="1">
                <a:ea typeface="楷体_GB2312" pitchFamily="49" charset="-122"/>
              </a:rPr>
              <a:t>，其中</a:t>
            </a:r>
            <a:r>
              <a:rPr lang="en-US" altLang="zh-CN" b="1" baseline="30000">
                <a:ea typeface="楷体_GB2312" pitchFamily="49" charset="-122"/>
              </a:rPr>
              <a:t>3</a:t>
            </a:r>
            <a:r>
              <a:rPr lang="en-US" altLang="zh-CN" b="1">
                <a:ea typeface="楷体_GB2312" pitchFamily="49" charset="-122"/>
              </a:rPr>
              <a:t>P</a:t>
            </a:r>
            <a:r>
              <a:rPr lang="en-US" altLang="zh-CN" b="1" baseline="-30000">
                <a:ea typeface="楷体_GB2312" pitchFamily="49" charset="-122"/>
              </a:rPr>
              <a:t>0</a:t>
            </a:r>
            <a:r>
              <a:rPr lang="zh-CN" altLang="en-US" b="1">
                <a:ea typeface="楷体_GB2312" pitchFamily="49" charset="-122"/>
              </a:rPr>
              <a:t>最低。对于</a:t>
            </a:r>
            <a:r>
              <a:rPr lang="en-US" altLang="zh-CN" b="1">
                <a:ea typeface="楷体_GB2312" pitchFamily="49" charset="-122"/>
              </a:rPr>
              <a:t>C</a:t>
            </a:r>
            <a:r>
              <a:rPr lang="zh-CN" altLang="en-US" b="1">
                <a:ea typeface="楷体_GB2312" pitchFamily="49" charset="-122"/>
              </a:rPr>
              <a:t>、</a:t>
            </a:r>
            <a:r>
              <a:rPr lang="en-US" altLang="zh-CN" b="1">
                <a:ea typeface="楷体_GB2312" pitchFamily="49" charset="-122"/>
              </a:rPr>
              <a:t>Si</a:t>
            </a:r>
            <a:r>
              <a:rPr lang="zh-CN" altLang="en-US" b="1">
                <a:ea typeface="楷体_GB2312" pitchFamily="49" charset="-122"/>
              </a:rPr>
              <a:t>的实际结果，情况确实是如此，这说明它们遵守</a:t>
            </a:r>
            <a:r>
              <a:rPr lang="en-US" altLang="zh-CN" b="1">
                <a:ea typeface="楷体_GB2312" pitchFamily="49" charset="-122"/>
              </a:rPr>
              <a:t>L-S</a:t>
            </a:r>
            <a:r>
              <a:rPr lang="zh-CN" altLang="en-US" b="1">
                <a:ea typeface="楷体_GB2312" pitchFamily="49" charset="-122"/>
              </a:rPr>
              <a:t>耦合；对于其它元素，诸如</a:t>
            </a:r>
            <a:r>
              <a:rPr lang="en-US" altLang="zh-CN" b="1">
                <a:ea typeface="楷体_GB2312" pitchFamily="49" charset="-122"/>
              </a:rPr>
              <a:t>Ge</a:t>
            </a:r>
            <a:r>
              <a:rPr lang="zh-CN" altLang="en-US" b="1">
                <a:ea typeface="楷体_GB2312" pitchFamily="49" charset="-122"/>
              </a:rPr>
              <a:t>、</a:t>
            </a:r>
            <a:r>
              <a:rPr lang="en-US" altLang="zh-CN" b="1">
                <a:ea typeface="楷体_GB2312" pitchFamily="49" charset="-122"/>
              </a:rPr>
              <a:t>Sn</a:t>
            </a:r>
            <a:r>
              <a:rPr lang="zh-CN" altLang="en-US" b="1">
                <a:ea typeface="楷体_GB2312" pitchFamily="49" charset="-122"/>
              </a:rPr>
              <a:t>、</a:t>
            </a:r>
            <a:r>
              <a:rPr lang="en-US" altLang="zh-CN" b="1">
                <a:ea typeface="楷体_GB2312" pitchFamily="49" charset="-122"/>
              </a:rPr>
              <a:t>Pb</a:t>
            </a:r>
            <a:r>
              <a:rPr lang="zh-CN" altLang="en-US" b="1">
                <a:ea typeface="楷体_GB2312" pitchFamily="49" charset="-122"/>
              </a:rPr>
              <a:t>，情况就大不相同了，这说明它们不再遵守</a:t>
            </a:r>
            <a:r>
              <a:rPr lang="en-US" altLang="zh-CN" b="1">
                <a:ea typeface="楷体_GB2312" pitchFamily="49" charset="-122"/>
              </a:rPr>
              <a:t>L-S</a:t>
            </a:r>
            <a:r>
              <a:rPr lang="zh-CN" altLang="en-US" b="1">
                <a:ea typeface="楷体_GB2312" pitchFamily="49" charset="-122"/>
              </a:rPr>
              <a:t>耦合。</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2" name="Picture 4" descr="222-14">
            <a:extLst>
              <a:ext uri="{FF2B5EF4-FFF2-40B4-BE49-F238E27FC236}">
                <a16:creationId xmlns:a16="http://schemas.microsoft.com/office/drawing/2014/main" id="{3B2D364A-F084-4C56-938E-0D9236A27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80988"/>
            <a:ext cx="6408737" cy="6242050"/>
          </a:xfrm>
          <a:prstGeom prst="rect">
            <a:avLst/>
          </a:prstGeom>
          <a:noFill/>
          <a:extLst>
            <a:ext uri="{909E8E84-426E-40DD-AFC4-6F175D3DCCD1}">
              <a14:hiddenFill xmlns:a14="http://schemas.microsoft.com/office/drawing/2010/main">
                <a:solidFill>
                  <a:srgbClr val="FFFFFF"/>
                </a:solidFill>
              </a14:hiddenFill>
            </a:ext>
          </a:extLst>
        </p:spPr>
      </p:pic>
      <p:sp>
        <p:nvSpPr>
          <p:cNvPr id="58378" name="Rectangle 10">
            <a:extLst>
              <a:ext uri="{FF2B5EF4-FFF2-40B4-BE49-F238E27FC236}">
                <a16:creationId xmlns:a16="http://schemas.microsoft.com/office/drawing/2014/main" id="{17FC4EF0-2770-44E0-8790-EC233FB1E7CF}"/>
              </a:ext>
            </a:extLst>
          </p:cNvPr>
          <p:cNvSpPr>
            <a:spLocks noChangeArrowheads="1"/>
          </p:cNvSpPr>
          <p:nvPr/>
        </p:nvSpPr>
        <p:spPr bwMode="auto">
          <a:xfrm>
            <a:off x="4716463" y="2708275"/>
            <a:ext cx="3870325" cy="8223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hlink"/>
                </a:solidFill>
                <a:latin typeface="Times New Roman" panose="02020603050405020304" pitchFamily="18" charset="0"/>
                <a:ea typeface="楷体_GB2312" pitchFamily="49" charset="-122"/>
              </a:rPr>
              <a:t>只有对</a:t>
            </a:r>
            <a:r>
              <a:rPr kumimoji="1" lang="en-US" altLang="zh-CN" sz="2400" b="1">
                <a:solidFill>
                  <a:schemeClr val="hlink"/>
                </a:solidFill>
                <a:latin typeface="Times New Roman" panose="02020603050405020304" pitchFamily="18" charset="0"/>
                <a:ea typeface="楷体_GB2312" pitchFamily="49" charset="-122"/>
              </a:rPr>
              <a:t>L-S</a:t>
            </a:r>
            <a:r>
              <a:rPr kumimoji="1" lang="zh-CN" altLang="en-US" sz="2400" b="1">
                <a:solidFill>
                  <a:schemeClr val="hlink"/>
                </a:solidFill>
                <a:latin typeface="Times New Roman" panose="02020603050405020304" pitchFamily="18" charset="0"/>
                <a:ea typeface="楷体_GB2312" pitchFamily="49" charset="-122"/>
              </a:rPr>
              <a:t>耦合方式，才有洪特定则和朗德间隔定则。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8378"/>
                                        </p:tgtEl>
                                        <p:attrNameLst>
                                          <p:attrName>style.visibility</p:attrName>
                                        </p:attrNameLst>
                                      </p:cBhvr>
                                      <p:to>
                                        <p:strVal val="visible"/>
                                      </p:to>
                                    </p:set>
                                    <p:anim calcmode="lin" valueType="num">
                                      <p:cBhvr>
                                        <p:cTn id="7" dur="500" fill="hold"/>
                                        <p:tgtEl>
                                          <p:spTgt spid="58378"/>
                                        </p:tgtEl>
                                        <p:attrNameLst>
                                          <p:attrName>ppt_w</p:attrName>
                                        </p:attrNameLst>
                                      </p:cBhvr>
                                      <p:tavLst>
                                        <p:tav tm="0">
                                          <p:val>
                                            <p:fltVal val="0"/>
                                          </p:val>
                                        </p:tav>
                                        <p:tav tm="100000">
                                          <p:val>
                                            <p:strVal val="#ppt_w"/>
                                          </p:val>
                                        </p:tav>
                                      </p:tavLst>
                                    </p:anim>
                                    <p:anim calcmode="lin" valueType="num">
                                      <p:cBhvr>
                                        <p:cTn id="8" dur="500" fill="hold"/>
                                        <p:tgtEl>
                                          <p:spTgt spid="5837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a:extLst>
              <a:ext uri="{FF2B5EF4-FFF2-40B4-BE49-F238E27FC236}">
                <a16:creationId xmlns:a16="http://schemas.microsoft.com/office/drawing/2014/main" id="{9C1E4EDB-BDED-45F6-9728-2FB960BB7850}"/>
              </a:ext>
            </a:extLst>
          </p:cNvPr>
          <p:cNvSpPr>
            <a:spLocks noChangeArrowheads="1"/>
          </p:cNvSpPr>
          <p:nvPr/>
        </p:nvSpPr>
        <p:spPr bwMode="auto">
          <a:xfrm>
            <a:off x="323850" y="1557338"/>
            <a:ext cx="8496300" cy="417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b="1">
                <a:ea typeface="楷体_GB2312" pitchFamily="49" charset="-122"/>
              </a:rPr>
              <a:t>对于碳族元素的基态，由于它们最外层的两个电子都是</a:t>
            </a:r>
            <a:r>
              <a:rPr lang="en-US" altLang="zh-CN" b="1">
                <a:ea typeface="楷体_GB2312" pitchFamily="49" charset="-122"/>
              </a:rPr>
              <a:t>p</a:t>
            </a:r>
            <a:r>
              <a:rPr lang="en-US" altLang="zh-CN" b="1" baseline="30000">
                <a:ea typeface="楷体_GB2312" pitchFamily="49" charset="-122"/>
              </a:rPr>
              <a:t>2</a:t>
            </a:r>
            <a:r>
              <a:rPr lang="zh-CN" altLang="en-US" b="1">
                <a:ea typeface="楷体_GB2312" pitchFamily="49" charset="-122"/>
              </a:rPr>
              <a:t>组态，可以合成</a:t>
            </a:r>
            <a:r>
              <a:rPr lang="en-US" altLang="zh-CN" b="1" baseline="30000">
                <a:solidFill>
                  <a:schemeClr val="hlink"/>
                </a:solidFill>
                <a:ea typeface="楷体_GB2312" pitchFamily="49" charset="-122"/>
              </a:rPr>
              <a:t>1</a:t>
            </a:r>
            <a:r>
              <a:rPr lang="en-US" altLang="zh-CN" b="1">
                <a:solidFill>
                  <a:schemeClr val="hlink"/>
                </a:solidFill>
                <a:ea typeface="楷体_GB2312" pitchFamily="49" charset="-122"/>
              </a:rPr>
              <a:t>S</a:t>
            </a:r>
            <a:r>
              <a:rPr lang="zh-CN" altLang="en-US" b="1">
                <a:solidFill>
                  <a:schemeClr val="hlink"/>
                </a:solidFill>
                <a:ea typeface="楷体_GB2312" pitchFamily="49" charset="-122"/>
              </a:rPr>
              <a:t>、</a:t>
            </a:r>
            <a:r>
              <a:rPr lang="en-US" altLang="zh-CN" b="1" baseline="30000">
                <a:solidFill>
                  <a:schemeClr val="hlink"/>
                </a:solidFill>
                <a:ea typeface="楷体_GB2312" pitchFamily="49" charset="-122"/>
              </a:rPr>
              <a:t>1</a:t>
            </a:r>
            <a:r>
              <a:rPr lang="en-US" altLang="zh-CN" b="1">
                <a:solidFill>
                  <a:schemeClr val="hlink"/>
                </a:solidFill>
                <a:ea typeface="楷体_GB2312" pitchFamily="49" charset="-122"/>
              </a:rPr>
              <a:t>D</a:t>
            </a:r>
            <a:r>
              <a:rPr lang="zh-CN" altLang="en-US" b="1">
                <a:solidFill>
                  <a:schemeClr val="hlink"/>
                </a:solidFill>
                <a:ea typeface="楷体_GB2312" pitchFamily="49" charset="-122"/>
              </a:rPr>
              <a:t>、</a:t>
            </a:r>
            <a:r>
              <a:rPr lang="en-US" altLang="zh-CN" b="1" baseline="30000">
                <a:solidFill>
                  <a:schemeClr val="hlink"/>
                </a:solidFill>
                <a:ea typeface="楷体_GB2312" pitchFamily="49" charset="-122"/>
              </a:rPr>
              <a:t>3</a:t>
            </a:r>
            <a:r>
              <a:rPr lang="en-US" altLang="zh-CN" b="1">
                <a:solidFill>
                  <a:schemeClr val="hlink"/>
                </a:solidFill>
                <a:ea typeface="楷体_GB2312" pitchFamily="49" charset="-122"/>
              </a:rPr>
              <a:t>P</a:t>
            </a:r>
            <a:r>
              <a:rPr lang="zh-CN" altLang="en-US" b="1">
                <a:ea typeface="楷体_GB2312" pitchFamily="49" charset="-122"/>
              </a:rPr>
              <a:t>。根据洪特定则，三个状态中以</a:t>
            </a:r>
            <a:r>
              <a:rPr lang="en-US" altLang="zh-CN" b="1" baseline="30000">
                <a:ea typeface="楷体_GB2312" pitchFamily="49" charset="-122"/>
              </a:rPr>
              <a:t>3</a:t>
            </a:r>
            <a:r>
              <a:rPr lang="en-US" altLang="zh-CN" b="1">
                <a:ea typeface="楷体_GB2312" pitchFamily="49" charset="-122"/>
              </a:rPr>
              <a:t>P</a:t>
            </a:r>
            <a:r>
              <a:rPr lang="zh-CN" altLang="en-US" b="1">
                <a:ea typeface="楷体_GB2312" pitchFamily="49" charset="-122"/>
              </a:rPr>
              <a:t>为最低。</a:t>
            </a:r>
            <a:r>
              <a:rPr lang="en-US" altLang="zh-CN" b="1" baseline="30000">
                <a:ea typeface="楷体_GB2312" pitchFamily="49" charset="-122"/>
              </a:rPr>
              <a:t>3</a:t>
            </a:r>
            <a:r>
              <a:rPr lang="en-US" altLang="zh-CN" b="1">
                <a:ea typeface="楷体_GB2312" pitchFamily="49" charset="-122"/>
              </a:rPr>
              <a:t>P</a:t>
            </a:r>
            <a:r>
              <a:rPr lang="zh-CN" altLang="en-US" b="1">
                <a:ea typeface="楷体_GB2312" pitchFamily="49" charset="-122"/>
              </a:rPr>
              <a:t>态包括</a:t>
            </a:r>
            <a:r>
              <a:rPr lang="en-US" altLang="zh-CN" b="1" baseline="30000">
                <a:solidFill>
                  <a:schemeClr val="hlink"/>
                </a:solidFill>
                <a:ea typeface="楷体_GB2312" pitchFamily="49" charset="-122"/>
              </a:rPr>
              <a:t>3</a:t>
            </a:r>
            <a:r>
              <a:rPr lang="en-US" altLang="zh-CN" b="1">
                <a:solidFill>
                  <a:schemeClr val="hlink"/>
                </a:solidFill>
                <a:ea typeface="楷体_GB2312" pitchFamily="49" charset="-122"/>
              </a:rPr>
              <a:t>P</a:t>
            </a:r>
            <a:r>
              <a:rPr lang="en-US" altLang="zh-CN" b="1" baseline="-30000">
                <a:solidFill>
                  <a:schemeClr val="hlink"/>
                </a:solidFill>
                <a:ea typeface="楷体_GB2312" pitchFamily="49" charset="-122"/>
              </a:rPr>
              <a:t>2</a:t>
            </a:r>
            <a:r>
              <a:rPr lang="zh-CN" altLang="en-US" b="1">
                <a:solidFill>
                  <a:schemeClr val="hlink"/>
                </a:solidFill>
                <a:ea typeface="楷体_GB2312" pitchFamily="49" charset="-122"/>
              </a:rPr>
              <a:t>、</a:t>
            </a:r>
            <a:r>
              <a:rPr lang="en-US" altLang="zh-CN" b="1" baseline="30000">
                <a:solidFill>
                  <a:schemeClr val="hlink"/>
                </a:solidFill>
                <a:ea typeface="楷体_GB2312" pitchFamily="49" charset="-122"/>
              </a:rPr>
              <a:t>3</a:t>
            </a:r>
            <a:r>
              <a:rPr lang="en-US" altLang="zh-CN" b="1">
                <a:solidFill>
                  <a:schemeClr val="hlink"/>
                </a:solidFill>
                <a:ea typeface="楷体_GB2312" pitchFamily="49" charset="-122"/>
              </a:rPr>
              <a:t>P</a:t>
            </a:r>
            <a:r>
              <a:rPr lang="en-US" altLang="zh-CN" b="1" baseline="-30000">
                <a:solidFill>
                  <a:schemeClr val="hlink"/>
                </a:solidFill>
                <a:ea typeface="楷体_GB2312" pitchFamily="49" charset="-122"/>
              </a:rPr>
              <a:t>1</a:t>
            </a:r>
            <a:r>
              <a:rPr lang="zh-CN" altLang="en-US" b="1">
                <a:solidFill>
                  <a:schemeClr val="hlink"/>
                </a:solidFill>
                <a:ea typeface="楷体_GB2312" pitchFamily="49" charset="-122"/>
              </a:rPr>
              <a:t>、</a:t>
            </a:r>
            <a:r>
              <a:rPr lang="en-US" altLang="zh-CN" b="1" baseline="30000">
                <a:solidFill>
                  <a:schemeClr val="hlink"/>
                </a:solidFill>
                <a:ea typeface="楷体_GB2312" pitchFamily="49" charset="-122"/>
              </a:rPr>
              <a:t>3</a:t>
            </a:r>
            <a:r>
              <a:rPr lang="en-US" altLang="zh-CN" b="1">
                <a:solidFill>
                  <a:schemeClr val="hlink"/>
                </a:solidFill>
                <a:ea typeface="楷体_GB2312" pitchFamily="49" charset="-122"/>
              </a:rPr>
              <a:t>P</a:t>
            </a:r>
            <a:r>
              <a:rPr lang="en-US" altLang="zh-CN" b="1" baseline="-30000">
                <a:solidFill>
                  <a:schemeClr val="hlink"/>
                </a:solidFill>
                <a:ea typeface="楷体_GB2312" pitchFamily="49" charset="-122"/>
              </a:rPr>
              <a:t>0</a:t>
            </a:r>
            <a:r>
              <a:rPr lang="zh-CN" altLang="en-US" b="1">
                <a:ea typeface="楷体_GB2312" pitchFamily="49" charset="-122"/>
              </a:rPr>
              <a:t>，由于它们这些元素在最外壳层中的同科电子数（两个）小于该层闭合时的占有数（六个）的一半，因此为</a:t>
            </a:r>
            <a:r>
              <a:rPr lang="zh-CN" altLang="en-US" b="1">
                <a:solidFill>
                  <a:schemeClr val="folHlink"/>
                </a:solidFill>
                <a:ea typeface="楷体_GB2312" pitchFamily="49" charset="-122"/>
              </a:rPr>
              <a:t>正常次序</a:t>
            </a:r>
            <a:r>
              <a:rPr lang="zh-CN" altLang="en-US" b="1">
                <a:ea typeface="楷体_GB2312" pitchFamily="49" charset="-122"/>
              </a:rPr>
              <a:t>，即</a:t>
            </a:r>
            <a:r>
              <a:rPr lang="en-US" altLang="zh-CN" b="1">
                <a:ea typeface="楷体_GB2312" pitchFamily="49" charset="-122"/>
              </a:rPr>
              <a:t>J</a:t>
            </a:r>
            <a:r>
              <a:rPr lang="zh-CN" altLang="en-US" b="1">
                <a:ea typeface="楷体_GB2312" pitchFamily="49" charset="-122"/>
              </a:rPr>
              <a:t>值最小的能级为最低。所以，</a:t>
            </a:r>
            <a:r>
              <a:rPr lang="en-US" altLang="zh-CN" b="1" baseline="30000">
                <a:solidFill>
                  <a:schemeClr val="hlink"/>
                </a:solidFill>
                <a:ea typeface="楷体_GB2312" pitchFamily="49" charset="-122"/>
              </a:rPr>
              <a:t>3</a:t>
            </a:r>
            <a:r>
              <a:rPr lang="en-US" altLang="zh-CN" b="1">
                <a:solidFill>
                  <a:schemeClr val="hlink"/>
                </a:solidFill>
                <a:ea typeface="楷体_GB2312" pitchFamily="49" charset="-122"/>
              </a:rPr>
              <a:t>P</a:t>
            </a:r>
            <a:r>
              <a:rPr lang="en-US" altLang="zh-CN" b="1" baseline="-30000">
                <a:solidFill>
                  <a:schemeClr val="hlink"/>
                </a:solidFill>
                <a:ea typeface="楷体_GB2312" pitchFamily="49" charset="-122"/>
              </a:rPr>
              <a:t>0</a:t>
            </a:r>
            <a:r>
              <a:rPr lang="zh-CN" altLang="en-US" b="1">
                <a:solidFill>
                  <a:schemeClr val="hlink"/>
                </a:solidFill>
                <a:ea typeface="楷体_GB2312" pitchFamily="49" charset="-122"/>
              </a:rPr>
              <a:t>为基态</a:t>
            </a:r>
            <a:r>
              <a:rPr lang="zh-CN" altLang="en-US" b="1">
                <a:ea typeface="楷体_GB2312" pitchFamily="49" charset="-122"/>
              </a:rPr>
              <a:t>；确实、</a:t>
            </a:r>
            <a:r>
              <a:rPr lang="en-US" altLang="zh-CN" b="1">
                <a:ea typeface="楷体_GB2312" pitchFamily="49" charset="-122"/>
              </a:rPr>
              <a:t>C</a:t>
            </a:r>
            <a:r>
              <a:rPr lang="zh-CN" altLang="en-US" b="1">
                <a:ea typeface="楷体_GB2312" pitchFamily="49" charset="-122"/>
              </a:rPr>
              <a:t>、</a:t>
            </a:r>
            <a:r>
              <a:rPr lang="en-US" altLang="zh-CN" b="1">
                <a:ea typeface="楷体_GB2312" pitchFamily="49" charset="-122"/>
              </a:rPr>
              <a:t>Si</a:t>
            </a:r>
            <a:r>
              <a:rPr lang="zh-CN" altLang="en-US" b="1">
                <a:ea typeface="楷体_GB2312" pitchFamily="49" charset="-122"/>
              </a:rPr>
              <a:t>、</a:t>
            </a:r>
            <a:r>
              <a:rPr lang="en-US" altLang="zh-CN" b="1">
                <a:ea typeface="楷体_GB2312" pitchFamily="49" charset="-122"/>
              </a:rPr>
              <a:t>Ge</a:t>
            </a:r>
            <a:r>
              <a:rPr lang="zh-CN" altLang="en-US" b="1">
                <a:ea typeface="楷体_GB2312" pitchFamily="49" charset="-122"/>
              </a:rPr>
              <a:t>、</a:t>
            </a:r>
            <a:r>
              <a:rPr lang="en-US" altLang="zh-CN" b="1">
                <a:ea typeface="楷体_GB2312" pitchFamily="49" charset="-122"/>
              </a:rPr>
              <a:t>Sn</a:t>
            </a:r>
            <a:r>
              <a:rPr lang="zh-CN" altLang="en-US" b="1">
                <a:ea typeface="楷体_GB2312" pitchFamily="49" charset="-122"/>
              </a:rPr>
              <a:t>、</a:t>
            </a:r>
            <a:r>
              <a:rPr lang="en-US" altLang="zh-CN" b="1">
                <a:ea typeface="楷体_GB2312" pitchFamily="49" charset="-122"/>
              </a:rPr>
              <a:t>Pb</a:t>
            </a:r>
            <a:r>
              <a:rPr lang="zh-CN" altLang="en-US" b="1">
                <a:ea typeface="楷体_GB2312" pitchFamily="49" charset="-122"/>
              </a:rPr>
              <a:t>的基态都是</a:t>
            </a:r>
            <a:r>
              <a:rPr lang="en-US" altLang="zh-CN" b="1" baseline="30000">
                <a:ea typeface="楷体_GB2312" pitchFamily="49" charset="-122"/>
              </a:rPr>
              <a:t>3</a:t>
            </a:r>
            <a:r>
              <a:rPr lang="en-US" altLang="zh-CN" b="1">
                <a:ea typeface="楷体_GB2312" pitchFamily="49" charset="-122"/>
              </a:rPr>
              <a:t>P</a:t>
            </a:r>
            <a:r>
              <a:rPr lang="en-US" altLang="zh-CN" b="1" baseline="-30000">
                <a:ea typeface="楷体_GB2312" pitchFamily="49" charset="-122"/>
              </a:rPr>
              <a:t>0</a:t>
            </a:r>
            <a:r>
              <a:rPr lang="zh-CN" altLang="en-US" b="1">
                <a:ea typeface="楷体_GB2312" pitchFamily="49" charset="-122"/>
              </a:rPr>
              <a:t>。</a:t>
            </a:r>
          </a:p>
          <a:p>
            <a:pPr algn="just"/>
            <a:r>
              <a:rPr lang="zh-CN" altLang="en-US" b="1">
                <a:ea typeface="楷体_GB2312" pitchFamily="49" charset="-122"/>
              </a:rPr>
              <a:t>         对于氧原子，它的外层四个电子的组态是</a:t>
            </a:r>
            <a:r>
              <a:rPr lang="en-US" altLang="zh-CN" b="1">
                <a:ea typeface="楷体_GB2312" pitchFamily="49" charset="-122"/>
              </a:rPr>
              <a:t>p</a:t>
            </a:r>
            <a:r>
              <a:rPr lang="en-US" altLang="zh-CN" b="1" baseline="30000">
                <a:ea typeface="楷体_GB2312" pitchFamily="49" charset="-122"/>
              </a:rPr>
              <a:t>4</a:t>
            </a:r>
            <a:r>
              <a:rPr lang="zh-CN" altLang="en-US" b="1">
                <a:ea typeface="楷体_GB2312" pitchFamily="49" charset="-122"/>
              </a:rPr>
              <a:t>，虽然</a:t>
            </a:r>
            <a:r>
              <a:rPr lang="en-US" altLang="zh-CN" b="1">
                <a:ea typeface="楷体_GB2312" pitchFamily="49" charset="-122"/>
              </a:rPr>
              <a:t>p</a:t>
            </a:r>
            <a:r>
              <a:rPr lang="en-US" altLang="zh-CN" b="1" baseline="30000">
                <a:ea typeface="楷体_GB2312" pitchFamily="49" charset="-122"/>
              </a:rPr>
              <a:t>4</a:t>
            </a:r>
            <a:r>
              <a:rPr lang="zh-CN" altLang="en-US" b="1">
                <a:ea typeface="楷体_GB2312" pitchFamily="49" charset="-122"/>
              </a:rPr>
              <a:t>合成的原子态与</a:t>
            </a:r>
            <a:r>
              <a:rPr lang="en-US" altLang="zh-CN" b="1">
                <a:ea typeface="楷体_GB2312" pitchFamily="49" charset="-122"/>
              </a:rPr>
              <a:t>p</a:t>
            </a:r>
            <a:r>
              <a:rPr lang="en-US" altLang="zh-CN" b="1" baseline="30000">
                <a:ea typeface="楷体_GB2312" pitchFamily="49" charset="-122"/>
              </a:rPr>
              <a:t>2</a:t>
            </a:r>
            <a:r>
              <a:rPr lang="zh-CN" altLang="en-US" b="1">
                <a:ea typeface="楷体_GB2312" pitchFamily="49" charset="-122"/>
              </a:rPr>
              <a:t>一样，都是</a:t>
            </a:r>
            <a:r>
              <a:rPr lang="en-US" altLang="zh-CN" b="1" baseline="30000">
                <a:solidFill>
                  <a:schemeClr val="hlink"/>
                </a:solidFill>
                <a:ea typeface="楷体_GB2312" pitchFamily="49" charset="-122"/>
              </a:rPr>
              <a:t>1</a:t>
            </a:r>
            <a:r>
              <a:rPr lang="en-US" altLang="zh-CN" b="1">
                <a:solidFill>
                  <a:schemeClr val="hlink"/>
                </a:solidFill>
                <a:ea typeface="楷体_GB2312" pitchFamily="49" charset="-122"/>
              </a:rPr>
              <a:t>S</a:t>
            </a:r>
            <a:r>
              <a:rPr lang="zh-CN" altLang="en-US" b="1">
                <a:solidFill>
                  <a:schemeClr val="hlink"/>
                </a:solidFill>
                <a:ea typeface="楷体_GB2312" pitchFamily="49" charset="-122"/>
              </a:rPr>
              <a:t>、</a:t>
            </a:r>
            <a:r>
              <a:rPr lang="en-US" altLang="zh-CN" b="1" baseline="30000">
                <a:solidFill>
                  <a:schemeClr val="hlink"/>
                </a:solidFill>
                <a:ea typeface="楷体_GB2312" pitchFamily="49" charset="-122"/>
              </a:rPr>
              <a:t>1</a:t>
            </a:r>
            <a:r>
              <a:rPr lang="en-US" altLang="zh-CN" b="1">
                <a:solidFill>
                  <a:schemeClr val="hlink"/>
                </a:solidFill>
                <a:ea typeface="楷体_GB2312" pitchFamily="49" charset="-122"/>
              </a:rPr>
              <a:t>D</a:t>
            </a:r>
            <a:r>
              <a:rPr lang="zh-CN" altLang="en-US" b="1">
                <a:solidFill>
                  <a:schemeClr val="hlink"/>
                </a:solidFill>
                <a:ea typeface="楷体_GB2312" pitchFamily="49" charset="-122"/>
              </a:rPr>
              <a:t>、</a:t>
            </a:r>
            <a:r>
              <a:rPr lang="en-US" altLang="zh-CN" b="1" baseline="30000">
                <a:solidFill>
                  <a:schemeClr val="hlink"/>
                </a:solidFill>
                <a:ea typeface="楷体_GB2312" pitchFamily="49" charset="-122"/>
              </a:rPr>
              <a:t>3</a:t>
            </a:r>
            <a:r>
              <a:rPr lang="en-US" altLang="zh-CN" b="1">
                <a:solidFill>
                  <a:schemeClr val="hlink"/>
                </a:solidFill>
                <a:ea typeface="楷体_GB2312" pitchFamily="49" charset="-122"/>
              </a:rPr>
              <a:t>P</a:t>
            </a:r>
            <a:r>
              <a:rPr lang="zh-CN" altLang="en-US" b="1">
                <a:ea typeface="楷体_GB2312" pitchFamily="49" charset="-122"/>
              </a:rPr>
              <a:t>，而且以</a:t>
            </a:r>
            <a:r>
              <a:rPr lang="en-US" altLang="zh-CN" b="1" baseline="30000">
                <a:ea typeface="楷体_GB2312" pitchFamily="49" charset="-122"/>
              </a:rPr>
              <a:t>3</a:t>
            </a:r>
            <a:r>
              <a:rPr lang="en-US" altLang="zh-CN" b="1">
                <a:ea typeface="楷体_GB2312" pitchFamily="49" charset="-122"/>
              </a:rPr>
              <a:t>P</a:t>
            </a:r>
            <a:r>
              <a:rPr lang="zh-CN" altLang="en-US" b="1">
                <a:ea typeface="楷体_GB2312" pitchFamily="49" charset="-122"/>
              </a:rPr>
              <a:t>的能量为最低，但是，由于外层同科电子数（四个）已超过闭合时占有数（六个）的一半，因此</a:t>
            </a:r>
            <a:r>
              <a:rPr lang="en-US" altLang="zh-CN" b="1" baseline="30000">
                <a:ea typeface="楷体_GB2312" pitchFamily="49" charset="-122"/>
              </a:rPr>
              <a:t>3</a:t>
            </a:r>
            <a:r>
              <a:rPr lang="en-US" altLang="zh-CN" b="1">
                <a:ea typeface="楷体_GB2312" pitchFamily="49" charset="-122"/>
              </a:rPr>
              <a:t>P</a:t>
            </a:r>
            <a:r>
              <a:rPr lang="zh-CN" altLang="en-US" b="1">
                <a:ea typeface="楷体_GB2312" pitchFamily="49" charset="-122"/>
              </a:rPr>
              <a:t>中的三条能级为</a:t>
            </a:r>
            <a:r>
              <a:rPr lang="zh-CN" altLang="en-US" b="1">
                <a:solidFill>
                  <a:schemeClr val="folHlink"/>
                </a:solidFill>
                <a:ea typeface="楷体_GB2312" pitchFamily="49" charset="-122"/>
              </a:rPr>
              <a:t>例转次序</a:t>
            </a:r>
            <a:r>
              <a:rPr lang="zh-CN" altLang="en-US" b="1">
                <a:ea typeface="楷体_GB2312" pitchFamily="49" charset="-122"/>
              </a:rPr>
              <a:t>，即</a:t>
            </a:r>
            <a:r>
              <a:rPr lang="en-US" altLang="zh-CN" b="1">
                <a:ea typeface="楷体_GB2312" pitchFamily="49" charset="-122"/>
              </a:rPr>
              <a:t>J</a:t>
            </a:r>
            <a:r>
              <a:rPr lang="zh-CN" altLang="en-US" b="1">
                <a:ea typeface="楷体_GB2312" pitchFamily="49" charset="-122"/>
              </a:rPr>
              <a:t>值最大的能级处在最下面，故</a:t>
            </a:r>
            <a:r>
              <a:rPr lang="zh-CN" altLang="en-US" b="1">
                <a:solidFill>
                  <a:schemeClr val="hlink"/>
                </a:solidFill>
                <a:ea typeface="楷体_GB2312" pitchFamily="49" charset="-122"/>
              </a:rPr>
              <a:t>氧的基态为</a:t>
            </a:r>
            <a:r>
              <a:rPr lang="en-US" altLang="zh-CN" b="1" baseline="30000">
                <a:solidFill>
                  <a:schemeClr val="hlink"/>
                </a:solidFill>
                <a:ea typeface="楷体_GB2312" pitchFamily="49" charset="-122"/>
              </a:rPr>
              <a:t>3</a:t>
            </a:r>
            <a:r>
              <a:rPr lang="en-US" altLang="zh-CN" b="1">
                <a:solidFill>
                  <a:schemeClr val="hlink"/>
                </a:solidFill>
                <a:ea typeface="楷体_GB2312" pitchFamily="49" charset="-122"/>
              </a:rPr>
              <a:t>P</a:t>
            </a:r>
            <a:r>
              <a:rPr lang="en-US" altLang="zh-CN" b="1" baseline="-30000">
                <a:solidFill>
                  <a:schemeClr val="hlink"/>
                </a:solidFill>
                <a:ea typeface="楷体_GB2312" pitchFamily="49" charset="-122"/>
              </a:rPr>
              <a:t>2</a:t>
            </a:r>
            <a:r>
              <a:rPr lang="zh-CN" altLang="en-US" b="1">
                <a:ea typeface="楷体_GB2312" pitchFamily="49" charset="-122"/>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a:extLst>
              <a:ext uri="{FF2B5EF4-FFF2-40B4-BE49-F238E27FC236}">
                <a16:creationId xmlns:a16="http://schemas.microsoft.com/office/drawing/2014/main" id="{162FF0FB-6545-421A-A426-B20D915599B3}"/>
              </a:ext>
            </a:extLst>
          </p:cNvPr>
          <p:cNvSpPr>
            <a:spLocks noChangeArrowheads="1"/>
          </p:cNvSpPr>
          <p:nvPr/>
        </p:nvSpPr>
        <p:spPr bwMode="auto">
          <a:xfrm>
            <a:off x="323850" y="1341438"/>
            <a:ext cx="8569325" cy="161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b="1">
                <a:ea typeface="楷体_GB2312" pitchFamily="49" charset="-122"/>
              </a:rPr>
              <a:t>现在我们说明朗德间隔定则的由来：在无外磁场的情况下，能级的分裂纯粹是出于原子的内部原因，即是轨道运动与自旋运动发生相互作用而引起的，</a:t>
            </a:r>
          </a:p>
          <a:p>
            <a:pPr algn="just"/>
            <a:r>
              <a:rPr lang="zh-CN" altLang="en-US" b="1">
                <a:ea typeface="楷体_GB2312" pitchFamily="49" charset="-122"/>
              </a:rPr>
              <a:t>     能级分裂的间隔：设某一能级引起的位移为</a:t>
            </a:r>
          </a:p>
        </p:txBody>
      </p:sp>
      <p:graphicFrame>
        <p:nvGraphicFramePr>
          <p:cNvPr id="64517" name="Object 5">
            <a:extLst>
              <a:ext uri="{FF2B5EF4-FFF2-40B4-BE49-F238E27FC236}">
                <a16:creationId xmlns:a16="http://schemas.microsoft.com/office/drawing/2014/main" id="{6D1A70D9-33AB-4035-8CBC-0EBCA376C7F1}"/>
              </a:ext>
            </a:extLst>
          </p:cNvPr>
          <p:cNvGraphicFramePr>
            <a:graphicFrameLocks noChangeAspect="1"/>
          </p:cNvGraphicFramePr>
          <p:nvPr/>
        </p:nvGraphicFramePr>
        <p:xfrm>
          <a:off x="1116013" y="2997200"/>
          <a:ext cx="6629400" cy="592138"/>
        </p:xfrm>
        <a:graphic>
          <a:graphicData uri="http://schemas.openxmlformats.org/presentationml/2006/ole">
            <mc:AlternateContent xmlns:mc="http://schemas.openxmlformats.org/markup-compatibility/2006">
              <mc:Choice xmlns:v="urn:schemas-microsoft-com:vml" Requires="v">
                <p:oleObj spid="_x0000_s64520" r:id="rId3" imgW="4038600" imgH="368300" progId="Equation.3">
                  <p:embed/>
                </p:oleObj>
              </mc:Choice>
              <mc:Fallback>
                <p:oleObj r:id="rId3" imgW="4038600" imgH="368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997200"/>
                        <a:ext cx="6629400" cy="592138"/>
                      </a:xfrm>
                      <a:prstGeom prst="rect">
                        <a:avLst/>
                      </a:prstGeom>
                      <a:solidFill>
                        <a:srgbClr val="00FFFF"/>
                      </a:solidFill>
                    </p:spPr>
                  </p:pic>
                </p:oleObj>
              </mc:Fallback>
            </mc:AlternateContent>
          </a:graphicData>
        </a:graphic>
      </p:graphicFrame>
      <p:sp>
        <p:nvSpPr>
          <p:cNvPr id="64519" name="Rectangle 7">
            <a:extLst>
              <a:ext uri="{FF2B5EF4-FFF2-40B4-BE49-F238E27FC236}">
                <a16:creationId xmlns:a16="http://schemas.microsoft.com/office/drawing/2014/main" id="{53133904-0302-4160-A36F-C02B4E4352E0}"/>
              </a:ext>
            </a:extLst>
          </p:cNvPr>
          <p:cNvSpPr>
            <a:spLocks noChangeArrowheads="1"/>
          </p:cNvSpPr>
          <p:nvPr/>
        </p:nvSpPr>
        <p:spPr bwMode="auto">
          <a:xfrm>
            <a:off x="539750" y="3789363"/>
            <a:ext cx="8208963" cy="270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anose="02020603050405020304" pitchFamily="18" charset="0"/>
                <a:ea typeface="楷体_GB2312" pitchFamily="49" charset="-122"/>
              </a:rPr>
              <a:t>因而，</a:t>
            </a:r>
            <a:r>
              <a:rPr kumimoji="1" lang="en-US" altLang="zh-CN" sz="2400" b="1" i="1">
                <a:latin typeface="Times New Roman" panose="02020603050405020304" pitchFamily="18" charset="0"/>
                <a:ea typeface="楷体_GB2312" pitchFamily="49" charset="-122"/>
              </a:rPr>
              <a:t>J</a:t>
            </a:r>
            <a:r>
              <a:rPr kumimoji="1" lang="en-US" altLang="zh-CN" sz="2400" b="1">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标志的能级与</a:t>
            </a:r>
            <a:r>
              <a:rPr kumimoji="1" lang="en-US" altLang="zh-CN" sz="2400" b="1" i="1">
                <a:latin typeface="Times New Roman" panose="02020603050405020304" pitchFamily="18" charset="0"/>
                <a:ea typeface="楷体_GB2312" pitchFamily="49" charset="-122"/>
              </a:rPr>
              <a:t>J</a:t>
            </a:r>
            <a:r>
              <a:rPr kumimoji="1" lang="zh-CN" altLang="en-US" sz="2400" b="1">
                <a:latin typeface="Times New Roman" panose="02020603050405020304" pitchFamily="18" charset="0"/>
                <a:ea typeface="楷体_GB2312" pitchFamily="49" charset="-122"/>
              </a:rPr>
              <a:t>标志的能级各自引起的位移之差，即</a:t>
            </a:r>
            <a:r>
              <a:rPr kumimoji="1" lang="en-US" altLang="zh-CN" sz="2400" b="1" i="1">
                <a:solidFill>
                  <a:schemeClr val="hlink"/>
                </a:solidFill>
                <a:latin typeface="Times New Roman" panose="02020603050405020304" pitchFamily="18" charset="0"/>
                <a:ea typeface="楷体_GB2312" pitchFamily="49" charset="-122"/>
              </a:rPr>
              <a:t>J</a:t>
            </a:r>
            <a:r>
              <a:rPr kumimoji="1" lang="en-US" altLang="zh-CN" sz="2400" b="1">
                <a:solidFill>
                  <a:schemeClr val="hlink"/>
                </a:solidFill>
                <a:latin typeface="Times New Roman" panose="02020603050405020304" pitchFamily="18" charset="0"/>
                <a:ea typeface="楷体_GB2312" pitchFamily="49" charset="-122"/>
              </a:rPr>
              <a:t>+1</a:t>
            </a:r>
            <a:r>
              <a:rPr kumimoji="1" lang="zh-CN" altLang="en-US" sz="2400" b="1">
                <a:solidFill>
                  <a:schemeClr val="hlink"/>
                </a:solidFill>
                <a:latin typeface="Times New Roman" panose="02020603050405020304" pitchFamily="18" charset="0"/>
                <a:ea typeface="楷体_GB2312" pitchFamily="49" charset="-122"/>
              </a:rPr>
              <a:t>能级与</a:t>
            </a:r>
            <a:r>
              <a:rPr kumimoji="1" lang="en-US" altLang="zh-CN" sz="2400" b="1" i="1">
                <a:solidFill>
                  <a:schemeClr val="hlink"/>
                </a:solidFill>
                <a:latin typeface="Times New Roman" panose="02020603050405020304" pitchFamily="18" charset="0"/>
                <a:ea typeface="楷体_GB2312" pitchFamily="49" charset="-122"/>
              </a:rPr>
              <a:t>J</a:t>
            </a:r>
            <a:r>
              <a:rPr kumimoji="1" lang="zh-CN" altLang="en-US" sz="2400" b="1">
                <a:solidFill>
                  <a:schemeClr val="hlink"/>
                </a:solidFill>
                <a:latin typeface="Times New Roman" panose="02020603050405020304" pitchFamily="18" charset="0"/>
                <a:ea typeface="楷体_GB2312" pitchFamily="49" charset="-122"/>
              </a:rPr>
              <a:t>能级之间距</a:t>
            </a:r>
            <a:r>
              <a:rPr kumimoji="1" lang="zh-CN" altLang="en-US" sz="2400" b="1">
                <a:latin typeface="Times New Roman" panose="02020603050405020304" pitchFamily="18" charset="0"/>
                <a:ea typeface="楷体_GB2312" pitchFamily="49" charset="-122"/>
              </a:rPr>
              <a:t>，正比于： </a:t>
            </a:r>
          </a:p>
          <a:p>
            <a:endParaRPr kumimoji="1" lang="zh-CN" altLang="en-US" sz="2400" b="1">
              <a:latin typeface="Times New Roman" panose="02020603050405020304" pitchFamily="18" charset="0"/>
              <a:ea typeface="楷体_GB2312" pitchFamily="49" charset="-122"/>
            </a:endParaRPr>
          </a:p>
          <a:p>
            <a:pPr algn="just"/>
            <a:r>
              <a:rPr kumimoji="1" lang="zh-CN" altLang="en-US" sz="2400" b="1">
                <a:latin typeface="Times New Roman" panose="02020603050405020304" pitchFamily="18" charset="0"/>
                <a:ea typeface="楷体_GB2312" pitchFamily="49" charset="-122"/>
              </a:rPr>
              <a:t>          </a:t>
            </a:r>
            <a:r>
              <a:rPr kumimoji="1" lang="en-US" altLang="zh-CN" sz="2400" b="1" i="1">
                <a:latin typeface="Times New Roman" panose="02020603050405020304" pitchFamily="18" charset="0"/>
                <a:ea typeface="楷体_GB2312" pitchFamily="49" charset="-122"/>
              </a:rPr>
              <a:t>[(J+1)(J+2) </a:t>
            </a:r>
            <a:r>
              <a:rPr kumimoji="1" lang="zh-CN" altLang="en-US" b="1" i="1"/>
              <a:t>－</a:t>
            </a:r>
            <a:r>
              <a:rPr kumimoji="1" lang="en-US" altLang="zh-CN" sz="2400" b="1" i="1">
                <a:latin typeface="Times New Roman" panose="02020603050405020304" pitchFamily="18" charset="0"/>
                <a:ea typeface="楷体_GB2312" pitchFamily="49" charset="-122"/>
              </a:rPr>
              <a:t>L(L+1)-S(S+1)]</a:t>
            </a:r>
            <a:r>
              <a:rPr kumimoji="1" lang="zh-CN" altLang="en-US" sz="2400" b="1" i="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[J(J+1) </a:t>
            </a:r>
            <a:r>
              <a:rPr kumimoji="1" lang="zh-CN" altLang="en-US" b="1" i="1"/>
              <a:t>－</a:t>
            </a:r>
            <a:r>
              <a:rPr kumimoji="1" lang="en-US" altLang="zh-CN" sz="2400" b="1" i="1">
                <a:latin typeface="Times New Roman" panose="02020603050405020304" pitchFamily="18" charset="0"/>
                <a:ea typeface="楷体_GB2312" pitchFamily="49" charset="-122"/>
              </a:rPr>
              <a:t>L(L+1)-S(S+1)]</a:t>
            </a:r>
          </a:p>
          <a:p>
            <a:pPr algn="just"/>
            <a:r>
              <a:rPr kumimoji="1" lang="en-US" altLang="zh-CN" sz="2400" b="1" i="1">
                <a:latin typeface="Times New Roman" panose="02020603050405020304" pitchFamily="18" charset="0"/>
                <a:ea typeface="楷体_GB2312" pitchFamily="49" charset="-122"/>
              </a:rPr>
              <a:t>      = (J+1)(J+2) </a:t>
            </a:r>
            <a:r>
              <a:rPr kumimoji="1" lang="zh-CN" altLang="en-US" sz="2400" b="1" i="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J(J+1) = 2(J+1)</a:t>
            </a:r>
            <a:r>
              <a:rPr kumimoji="1" lang="en-US" altLang="zh-CN" sz="2800" b="1" i="1">
                <a:latin typeface="Times New Roman" panose="02020603050405020304" pitchFamily="18" charset="0"/>
                <a:ea typeface="楷体_GB2312" pitchFamily="49" charset="-122"/>
              </a:rPr>
              <a:t>∝</a:t>
            </a:r>
            <a:r>
              <a:rPr kumimoji="1" lang="en-US" altLang="zh-CN" sz="2400" b="1" i="1">
                <a:solidFill>
                  <a:schemeClr val="hlink"/>
                </a:solidFill>
                <a:latin typeface="Times New Roman" panose="02020603050405020304" pitchFamily="18" charset="0"/>
                <a:ea typeface="楷体_GB2312" pitchFamily="49" charset="-122"/>
              </a:rPr>
              <a:t>(J+1)</a:t>
            </a:r>
          </a:p>
          <a:p>
            <a:pPr algn="just"/>
            <a:endParaRPr kumimoji="1" lang="en-US" altLang="zh-CN" sz="2400" b="1" i="1">
              <a:latin typeface="Times New Roman" panose="02020603050405020304" pitchFamily="18" charset="0"/>
              <a:ea typeface="楷体_GB2312" pitchFamily="49" charset="-122"/>
            </a:endParaRPr>
          </a:p>
          <a:p>
            <a:pPr algn="just"/>
            <a:r>
              <a:rPr kumimoji="1" lang="zh-CN" altLang="en-US" sz="2400" b="1">
                <a:latin typeface="Times New Roman" panose="02020603050405020304" pitchFamily="18" charset="0"/>
                <a:ea typeface="楷体_GB2312" pitchFamily="49" charset="-122"/>
              </a:rPr>
              <a:t>这就是朗德间隔定则。</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6">
            <a:extLst>
              <a:ext uri="{FF2B5EF4-FFF2-40B4-BE49-F238E27FC236}">
                <a16:creationId xmlns:a16="http://schemas.microsoft.com/office/drawing/2014/main" id="{E4A38E3C-6D6A-42BE-8AFF-B1A327249816}"/>
              </a:ext>
            </a:extLst>
          </p:cNvPr>
          <p:cNvSpPr>
            <a:spLocks noChangeArrowheads="1"/>
          </p:cNvSpPr>
          <p:nvPr/>
        </p:nvSpPr>
        <p:spPr bwMode="auto">
          <a:xfrm>
            <a:off x="755650" y="333375"/>
            <a:ext cx="64087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sz="3600" b="1">
                <a:solidFill>
                  <a:schemeClr val="hlink"/>
                </a:solidFill>
                <a:ea typeface="楷体_GB2312" pitchFamily="49" charset="-122"/>
              </a:rPr>
              <a:t>附：确定原子基态的方格法</a:t>
            </a:r>
            <a:r>
              <a:rPr lang="zh-CN" altLang="en-US" sz="2800">
                <a:ea typeface="楷体_GB2312" pitchFamily="49" charset="-122"/>
              </a:rPr>
              <a:t>    </a:t>
            </a:r>
          </a:p>
        </p:txBody>
      </p:sp>
      <p:graphicFrame>
        <p:nvGraphicFramePr>
          <p:cNvPr id="61449" name="Object 9">
            <a:extLst>
              <a:ext uri="{FF2B5EF4-FFF2-40B4-BE49-F238E27FC236}">
                <a16:creationId xmlns:a16="http://schemas.microsoft.com/office/drawing/2014/main" id="{1BB2956D-AB81-48A2-8FB6-5E24FDDE1328}"/>
              </a:ext>
            </a:extLst>
          </p:cNvPr>
          <p:cNvGraphicFramePr>
            <a:graphicFrameLocks noChangeAspect="1"/>
          </p:cNvGraphicFramePr>
          <p:nvPr>
            <p:ph/>
          </p:nvPr>
        </p:nvGraphicFramePr>
        <p:xfrm>
          <a:off x="1331913" y="1196975"/>
          <a:ext cx="6985000" cy="2090738"/>
        </p:xfrm>
        <a:graphic>
          <a:graphicData uri="http://schemas.openxmlformats.org/presentationml/2006/ole">
            <mc:AlternateContent xmlns:mc="http://schemas.openxmlformats.org/markup-compatibility/2006">
              <mc:Choice xmlns:v="urn:schemas-microsoft-com:vml" Requires="v">
                <p:oleObj spid="_x0000_s61457" name="公式" r:id="rId3" imgW="3136680" imgH="939600" progId="Equation.3">
                  <p:embed/>
                </p:oleObj>
              </mc:Choice>
              <mc:Fallback>
                <p:oleObj name="公式" r:id="rId3" imgW="3136680" imgH="939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196975"/>
                        <a:ext cx="6985000" cy="2090738"/>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1" name="AutoShape 11">
            <a:extLst>
              <a:ext uri="{FF2B5EF4-FFF2-40B4-BE49-F238E27FC236}">
                <a16:creationId xmlns:a16="http://schemas.microsoft.com/office/drawing/2014/main" id="{00AF0C94-CA20-4767-B064-A4B38F39CF7E}"/>
              </a:ext>
            </a:extLst>
          </p:cNvPr>
          <p:cNvSpPr>
            <a:spLocks noChangeArrowheads="1"/>
          </p:cNvSpPr>
          <p:nvPr/>
        </p:nvSpPr>
        <p:spPr bwMode="auto">
          <a:xfrm>
            <a:off x="900113" y="3430588"/>
            <a:ext cx="1584325" cy="1511300"/>
          </a:xfrm>
          <a:prstGeom prst="rightArrow">
            <a:avLst>
              <a:gd name="adj1" fmla="val 74491"/>
              <a:gd name="adj2" fmla="val 28644"/>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chemeClr val="folHlink"/>
                </a:solidFill>
                <a:ea typeface="楷体_GB2312" pitchFamily="49" charset="-122"/>
              </a:rPr>
              <a:t>电子如何</a:t>
            </a:r>
          </a:p>
          <a:p>
            <a:pPr algn="ctr"/>
            <a:r>
              <a:rPr kumimoji="1" lang="zh-CN" altLang="en-US" sz="2400" b="1">
                <a:solidFill>
                  <a:schemeClr val="folHlink"/>
                </a:solidFill>
                <a:ea typeface="楷体_GB2312" pitchFamily="49" charset="-122"/>
              </a:rPr>
              <a:t>填充壳层</a:t>
            </a:r>
          </a:p>
          <a:p>
            <a:pPr algn="ctr"/>
            <a:r>
              <a:rPr kumimoji="1" lang="zh-CN" altLang="en-US" sz="2400" b="1">
                <a:solidFill>
                  <a:schemeClr val="folHlink"/>
                </a:solidFill>
                <a:ea typeface="楷体_GB2312" pitchFamily="49" charset="-122"/>
              </a:rPr>
              <a:t>能量最低</a:t>
            </a:r>
            <a:endParaRPr lang="zh-CN" altLang="en-US" sz="2400">
              <a:solidFill>
                <a:schemeClr val="folHlink"/>
              </a:solidFill>
              <a:ea typeface="楷体_GB2312" pitchFamily="49" charset="-122"/>
            </a:endParaRPr>
          </a:p>
        </p:txBody>
      </p:sp>
      <p:sp>
        <p:nvSpPr>
          <p:cNvPr id="61452" name="Oval 12">
            <a:extLst>
              <a:ext uri="{FF2B5EF4-FFF2-40B4-BE49-F238E27FC236}">
                <a16:creationId xmlns:a16="http://schemas.microsoft.com/office/drawing/2014/main" id="{20223E29-38D1-4A6F-AAE2-FCEEE92504F4}"/>
              </a:ext>
            </a:extLst>
          </p:cNvPr>
          <p:cNvSpPr>
            <a:spLocks noChangeArrowheads="1"/>
          </p:cNvSpPr>
          <p:nvPr/>
        </p:nvSpPr>
        <p:spPr bwMode="auto">
          <a:xfrm>
            <a:off x="3779838" y="3789363"/>
            <a:ext cx="1223962" cy="79375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chemeClr val="hlink"/>
                </a:solidFill>
                <a:ea typeface="楷体_GB2312" pitchFamily="49" charset="-122"/>
              </a:rPr>
              <a:t>原子态</a:t>
            </a:r>
            <a:endParaRPr lang="zh-CN" altLang="en-US" sz="2400" b="1">
              <a:solidFill>
                <a:schemeClr val="hlink"/>
              </a:solidFill>
              <a:ea typeface="楷体_GB2312" pitchFamily="49" charset="-122"/>
            </a:endParaRPr>
          </a:p>
        </p:txBody>
      </p:sp>
      <p:sp>
        <p:nvSpPr>
          <p:cNvPr id="61453" name="AutoShape 13">
            <a:extLst>
              <a:ext uri="{FF2B5EF4-FFF2-40B4-BE49-F238E27FC236}">
                <a16:creationId xmlns:a16="http://schemas.microsoft.com/office/drawing/2014/main" id="{36F1FFEB-365C-43D2-BA19-5A5AEEE03BC2}"/>
              </a:ext>
            </a:extLst>
          </p:cNvPr>
          <p:cNvSpPr>
            <a:spLocks noChangeArrowheads="1"/>
          </p:cNvSpPr>
          <p:nvPr/>
        </p:nvSpPr>
        <p:spPr bwMode="auto">
          <a:xfrm>
            <a:off x="6264275" y="4149725"/>
            <a:ext cx="2879725" cy="2087563"/>
          </a:xfrm>
          <a:prstGeom prst="cloudCallout">
            <a:avLst>
              <a:gd name="adj1" fmla="val -96745"/>
              <a:gd name="adj2" fmla="val -27264"/>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400" b="1">
                <a:solidFill>
                  <a:schemeClr val="bg1"/>
                </a:solidFill>
                <a:latin typeface="Times New Roman" panose="02020603050405020304" pitchFamily="18" charset="0"/>
                <a:ea typeface="楷体_GB2312" pitchFamily="49" charset="-122"/>
              </a:rPr>
              <a:t>这些原子态中哪一个能量最低（基态）？</a:t>
            </a:r>
            <a:endParaRPr lang="zh-CN" altLang="en-US" sz="2400">
              <a:solidFill>
                <a:schemeClr val="bg1"/>
              </a:solidFill>
              <a:latin typeface="Times New Roman" panose="02020603050405020304" pitchFamily="18" charset="0"/>
              <a:ea typeface="楷体_GB2312" pitchFamily="49" charset="-122"/>
            </a:endParaRPr>
          </a:p>
        </p:txBody>
      </p:sp>
      <p:sp>
        <p:nvSpPr>
          <p:cNvPr id="61454" name="AutoShape 14">
            <a:extLst>
              <a:ext uri="{FF2B5EF4-FFF2-40B4-BE49-F238E27FC236}">
                <a16:creationId xmlns:a16="http://schemas.microsoft.com/office/drawing/2014/main" id="{45759C7E-2325-426C-86C5-AB96543D7F96}"/>
              </a:ext>
            </a:extLst>
          </p:cNvPr>
          <p:cNvSpPr>
            <a:spLocks noChangeArrowheads="1"/>
          </p:cNvSpPr>
          <p:nvPr/>
        </p:nvSpPr>
        <p:spPr bwMode="auto">
          <a:xfrm>
            <a:off x="2700338" y="3357563"/>
            <a:ext cx="863600" cy="1584325"/>
          </a:xfrm>
          <a:prstGeom prst="rightArrow">
            <a:avLst>
              <a:gd name="adj1" fmla="val 72370"/>
              <a:gd name="adj2" fmla="val 2495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C0000"/>
                </a:solidFill>
                <a:ea typeface="楷体_GB2312" pitchFamily="49" charset="-122"/>
              </a:rPr>
              <a:t>基态</a:t>
            </a:r>
          </a:p>
          <a:p>
            <a:pPr algn="ctr"/>
            <a:r>
              <a:rPr kumimoji="1" lang="zh-CN" altLang="en-US" sz="2400" b="1">
                <a:solidFill>
                  <a:srgbClr val="CC0000"/>
                </a:solidFill>
                <a:ea typeface="楷体_GB2312" pitchFamily="49" charset="-122"/>
              </a:rPr>
              <a:t>电子</a:t>
            </a:r>
          </a:p>
          <a:p>
            <a:pPr algn="ctr"/>
            <a:r>
              <a:rPr kumimoji="1" lang="zh-CN" altLang="en-US" sz="2400" b="1">
                <a:solidFill>
                  <a:srgbClr val="CC0000"/>
                </a:solidFill>
                <a:ea typeface="楷体_GB2312" pitchFamily="49" charset="-122"/>
              </a:rPr>
              <a:t>组态</a:t>
            </a:r>
            <a:endParaRPr lang="zh-CN" altLang="en-US" sz="2400" b="1">
              <a:solidFill>
                <a:srgbClr val="CC0000"/>
              </a:solidFill>
              <a:ea typeface="楷体_GB2312" pitchFamily="49" charset="-122"/>
            </a:endParaRPr>
          </a:p>
        </p:txBody>
      </p:sp>
      <p:sp>
        <p:nvSpPr>
          <p:cNvPr id="61456" name="Rectangle 16">
            <a:extLst>
              <a:ext uri="{FF2B5EF4-FFF2-40B4-BE49-F238E27FC236}">
                <a16:creationId xmlns:a16="http://schemas.microsoft.com/office/drawing/2014/main" id="{CA2B0CFB-64EE-4DAE-92D1-5D832EEFEB90}"/>
              </a:ext>
            </a:extLst>
          </p:cNvPr>
          <p:cNvSpPr>
            <a:spLocks noChangeArrowheads="1"/>
          </p:cNvSpPr>
          <p:nvPr/>
        </p:nvSpPr>
        <p:spPr bwMode="auto">
          <a:xfrm>
            <a:off x="250825" y="5084763"/>
            <a:ext cx="5976938" cy="11874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rgbClr val="3399FF"/>
                </a:solidFill>
                <a:latin typeface="Times New Roman" panose="02020603050405020304" pitchFamily="18" charset="0"/>
                <a:ea typeface="楷体_GB2312" pitchFamily="49" charset="-122"/>
              </a:rPr>
              <a:t>P245-12  </a:t>
            </a:r>
            <a:r>
              <a:rPr kumimoji="1" lang="zh-CN" altLang="en-US" sz="2400" b="1">
                <a:solidFill>
                  <a:srgbClr val="3399FF"/>
                </a:solidFill>
                <a:latin typeface="Times New Roman" panose="02020603050405020304" pitchFamily="18" charset="0"/>
                <a:ea typeface="楷体_GB2312" pitchFamily="49" charset="-122"/>
              </a:rPr>
              <a:t>写出下列原子的基态的电子组态，并确定它们的基态：</a:t>
            </a:r>
          </a:p>
          <a:p>
            <a:r>
              <a:rPr kumimoji="1" lang="zh-CN" altLang="en-US" sz="2400" b="1">
                <a:solidFill>
                  <a:srgbClr val="3399FF"/>
                </a:solidFill>
                <a:latin typeface="Times New Roman" panose="02020603050405020304" pitchFamily="18" charset="0"/>
                <a:ea typeface="楷体_GB2312" pitchFamily="49" charset="-122"/>
              </a:rPr>
              <a:t>           </a:t>
            </a:r>
            <a:r>
              <a:rPr kumimoji="1" lang="en-US" altLang="zh-CN" sz="2400" b="1">
                <a:solidFill>
                  <a:schemeClr val="hlink"/>
                </a:solidFill>
                <a:latin typeface="Times New Roman" panose="02020603050405020304" pitchFamily="18" charset="0"/>
                <a:ea typeface="楷体_GB2312" pitchFamily="49" charset="-122"/>
              </a:rPr>
              <a:t>(</a:t>
            </a:r>
            <a:r>
              <a:rPr kumimoji="1" lang="en-US" altLang="zh-CN" sz="2400" b="1" baseline="-25000">
                <a:solidFill>
                  <a:schemeClr val="hlink"/>
                </a:solidFill>
                <a:latin typeface="Times New Roman" panose="02020603050405020304" pitchFamily="18" charset="0"/>
                <a:ea typeface="楷体_GB2312" pitchFamily="49" charset="-122"/>
              </a:rPr>
              <a:t>14</a:t>
            </a:r>
            <a:r>
              <a:rPr kumimoji="1" lang="en-US" altLang="zh-CN" sz="2400" b="1">
                <a:solidFill>
                  <a:schemeClr val="hlink"/>
                </a:solidFill>
                <a:latin typeface="Times New Roman" panose="02020603050405020304" pitchFamily="18" charset="0"/>
                <a:ea typeface="楷体_GB2312" pitchFamily="49" charset="-122"/>
              </a:rPr>
              <a:t>Si),(</a:t>
            </a:r>
            <a:r>
              <a:rPr kumimoji="1" lang="en-US" altLang="zh-CN" sz="2400" b="1" baseline="-25000">
                <a:solidFill>
                  <a:schemeClr val="hlink"/>
                </a:solidFill>
                <a:latin typeface="Times New Roman" panose="02020603050405020304" pitchFamily="18" charset="0"/>
                <a:ea typeface="楷体_GB2312" pitchFamily="49" charset="-122"/>
              </a:rPr>
              <a:t>15</a:t>
            </a:r>
            <a:r>
              <a:rPr kumimoji="1" lang="en-US" altLang="zh-CN" sz="2400" b="1">
                <a:solidFill>
                  <a:schemeClr val="hlink"/>
                </a:solidFill>
                <a:latin typeface="Times New Roman" panose="02020603050405020304" pitchFamily="18" charset="0"/>
                <a:ea typeface="楷体_GB2312" pitchFamily="49" charset="-122"/>
              </a:rPr>
              <a:t>P),(</a:t>
            </a:r>
            <a:r>
              <a:rPr kumimoji="1" lang="en-US" altLang="zh-CN" sz="2400" b="1" baseline="-25000">
                <a:solidFill>
                  <a:schemeClr val="hlink"/>
                </a:solidFill>
                <a:latin typeface="Times New Roman" panose="02020603050405020304" pitchFamily="18" charset="0"/>
                <a:ea typeface="楷体_GB2312" pitchFamily="49" charset="-122"/>
              </a:rPr>
              <a:t>16</a:t>
            </a:r>
            <a:r>
              <a:rPr kumimoji="1" lang="en-US" altLang="zh-CN" sz="2400" b="1">
                <a:solidFill>
                  <a:schemeClr val="hlink"/>
                </a:solidFill>
                <a:latin typeface="Times New Roman" panose="02020603050405020304" pitchFamily="18" charset="0"/>
                <a:ea typeface="楷体_GB2312" pitchFamily="49" charset="-122"/>
              </a:rPr>
              <a:t>S), (</a:t>
            </a:r>
            <a:r>
              <a:rPr kumimoji="1" lang="en-US" altLang="zh-CN" sz="2400" b="1" baseline="-25000">
                <a:solidFill>
                  <a:schemeClr val="hlink"/>
                </a:solidFill>
                <a:latin typeface="Times New Roman" panose="02020603050405020304" pitchFamily="18" charset="0"/>
                <a:ea typeface="楷体_GB2312" pitchFamily="49" charset="-122"/>
              </a:rPr>
              <a:t>17</a:t>
            </a:r>
            <a:r>
              <a:rPr kumimoji="1" lang="en-US" altLang="zh-CN" sz="2400" b="1">
                <a:solidFill>
                  <a:schemeClr val="hlink"/>
                </a:solidFill>
                <a:latin typeface="Times New Roman" panose="02020603050405020304" pitchFamily="18" charset="0"/>
                <a:ea typeface="楷体_GB2312" pitchFamily="49" charset="-122"/>
              </a:rPr>
              <a:t>Cl), (</a:t>
            </a:r>
            <a:r>
              <a:rPr kumimoji="1" lang="en-US" altLang="zh-CN" sz="2400" b="1" baseline="-25000">
                <a:solidFill>
                  <a:schemeClr val="hlink"/>
                </a:solidFill>
                <a:latin typeface="Times New Roman" panose="02020603050405020304" pitchFamily="18" charset="0"/>
                <a:ea typeface="楷体_GB2312" pitchFamily="49" charset="-122"/>
              </a:rPr>
              <a:t>18</a:t>
            </a:r>
            <a:r>
              <a:rPr kumimoji="1" lang="en-US" altLang="zh-CN" sz="2400" b="1">
                <a:solidFill>
                  <a:schemeClr val="hlink"/>
                </a:solidFill>
                <a:latin typeface="Times New Roman" panose="02020603050405020304" pitchFamily="18" charset="0"/>
                <a:ea typeface="楷体_GB2312" pitchFamily="49" charset="-122"/>
              </a:rPr>
              <a:t>Ari)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51"/>
                                        </p:tgtEl>
                                        <p:attrNameLst>
                                          <p:attrName>style.visibility</p:attrName>
                                        </p:attrNameLst>
                                      </p:cBhvr>
                                      <p:to>
                                        <p:strVal val="visible"/>
                                      </p:to>
                                    </p:set>
                                    <p:animEffect transition="in" filter="wipe(left)">
                                      <p:cBhvr>
                                        <p:cTn id="7" dur="500"/>
                                        <p:tgtEl>
                                          <p:spTgt spid="61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54"/>
                                        </p:tgtEl>
                                        <p:attrNameLst>
                                          <p:attrName>style.visibility</p:attrName>
                                        </p:attrNameLst>
                                      </p:cBhvr>
                                      <p:to>
                                        <p:strVal val="visible"/>
                                      </p:to>
                                    </p:set>
                                    <p:animEffect transition="in" filter="wipe(left)">
                                      <p:cBhvr>
                                        <p:cTn id="12" dur="500"/>
                                        <p:tgtEl>
                                          <p:spTgt spid="614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61452"/>
                                        </p:tgtEl>
                                        <p:attrNameLst>
                                          <p:attrName>style.visibility</p:attrName>
                                        </p:attrNameLst>
                                      </p:cBhvr>
                                      <p:to>
                                        <p:strVal val="visible"/>
                                      </p:to>
                                    </p:set>
                                    <p:animEffect transition="in" filter="circle(out)">
                                      <p:cBhvr>
                                        <p:cTn id="17" dur="1000"/>
                                        <p:tgtEl>
                                          <p:spTgt spid="614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53"/>
                                        </p:tgtEl>
                                        <p:attrNameLst>
                                          <p:attrName>style.visibility</p:attrName>
                                        </p:attrNameLst>
                                      </p:cBhvr>
                                      <p:to>
                                        <p:strVal val="visible"/>
                                      </p:to>
                                    </p:set>
                                    <p:animEffect transition="in" filter="wipe(left)">
                                      <p:cBhvr>
                                        <p:cTn id="22" dur="500"/>
                                        <p:tgtEl>
                                          <p:spTgt spid="614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1456"/>
                                        </p:tgtEl>
                                        <p:attrNameLst>
                                          <p:attrName>style.visibility</p:attrName>
                                        </p:attrNameLst>
                                      </p:cBhvr>
                                      <p:to>
                                        <p:strVal val="visible"/>
                                      </p:to>
                                    </p:set>
                                    <p:animEffect transition="in" filter="strips(downRight)">
                                      <p:cBhvr>
                                        <p:cTn id="27" dur="500"/>
                                        <p:tgtEl>
                                          <p:spTgt spid="61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1" grpId="0" animBg="1"/>
      <p:bldP spid="61452" grpId="0" animBg="1"/>
      <p:bldP spid="61453" grpId="0" animBg="1"/>
      <p:bldP spid="61454" grpId="0" animBg="1"/>
      <p:bldP spid="6145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FBCD61CB-F5FF-4021-A7B8-F32E7EE1BA76}"/>
              </a:ext>
            </a:extLst>
          </p:cNvPr>
          <p:cNvSpPr>
            <a:spLocks noChangeArrowheads="1"/>
          </p:cNvSpPr>
          <p:nvPr/>
        </p:nvSpPr>
        <p:spPr bwMode="auto">
          <a:xfrm>
            <a:off x="611188" y="1484313"/>
            <a:ext cx="8280400" cy="21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b="1">
                <a:ea typeface="楷体_GB2312" pitchFamily="49" charset="-122"/>
              </a:rPr>
              <a:t>（</a:t>
            </a:r>
            <a:r>
              <a:rPr lang="en-US" altLang="zh-CN" b="1">
                <a:ea typeface="楷体_GB2312" pitchFamily="49" charset="-122"/>
              </a:rPr>
              <a:t>1</a:t>
            </a:r>
            <a:r>
              <a:rPr lang="zh-CN" altLang="en-US" b="1">
                <a:ea typeface="楷体_GB2312" pitchFamily="49" charset="-122"/>
              </a:rPr>
              <a:t>） 硅原子（</a:t>
            </a:r>
            <a:r>
              <a:rPr lang="en-US" altLang="zh-CN" sz="2800" b="1" baseline="-30000">
                <a:solidFill>
                  <a:schemeClr val="hlink"/>
                </a:solidFill>
                <a:ea typeface="楷体_GB2312" pitchFamily="49" charset="-122"/>
              </a:rPr>
              <a:t>14</a:t>
            </a:r>
            <a:r>
              <a:rPr lang="en-US" altLang="zh-CN" sz="2800" b="1">
                <a:solidFill>
                  <a:schemeClr val="hlink"/>
                </a:solidFill>
                <a:ea typeface="楷体_GB2312" pitchFamily="49" charset="-122"/>
              </a:rPr>
              <a:t>Si</a:t>
            </a:r>
            <a:r>
              <a:rPr lang="zh-CN" altLang="en-US" b="1">
                <a:ea typeface="楷体_GB2312" pitchFamily="49" charset="-122"/>
              </a:rPr>
              <a:t>），其基态电子组态为</a:t>
            </a:r>
          </a:p>
          <a:p>
            <a:pPr algn="just"/>
            <a:endParaRPr lang="zh-CN" altLang="en-US" b="1">
              <a:ea typeface="楷体_GB2312" pitchFamily="49" charset="-122"/>
            </a:endParaRPr>
          </a:p>
          <a:p>
            <a:pPr algn="just"/>
            <a:r>
              <a:rPr lang="zh-CN" altLang="en-US" sz="2800" b="1">
                <a:solidFill>
                  <a:schemeClr val="hlink"/>
                </a:solidFill>
                <a:ea typeface="楷体_GB2312" pitchFamily="49" charset="-122"/>
              </a:rPr>
              <a:t>                   （</a:t>
            </a:r>
            <a:r>
              <a:rPr lang="en-US" altLang="zh-CN" sz="2800" b="1">
                <a:solidFill>
                  <a:schemeClr val="hlink"/>
                </a:solidFill>
                <a:ea typeface="楷体_GB2312" pitchFamily="49" charset="-122"/>
              </a:rPr>
              <a:t>1s</a:t>
            </a:r>
            <a:r>
              <a:rPr lang="en-US" altLang="zh-CN" sz="2800" b="1" baseline="30000">
                <a:solidFill>
                  <a:schemeClr val="hlink"/>
                </a:solidFill>
                <a:ea typeface="楷体_GB2312" pitchFamily="49" charset="-122"/>
              </a:rPr>
              <a:t>2</a:t>
            </a:r>
            <a:r>
              <a:rPr lang="en-US" altLang="zh-CN" sz="2800" b="1">
                <a:solidFill>
                  <a:schemeClr val="hlink"/>
                </a:solidFill>
                <a:ea typeface="楷体_GB2312" pitchFamily="49" charset="-122"/>
              </a:rPr>
              <a:t>2s</a:t>
            </a:r>
            <a:r>
              <a:rPr lang="en-US" altLang="zh-CN" sz="2800" b="1" baseline="30000">
                <a:solidFill>
                  <a:schemeClr val="hlink"/>
                </a:solidFill>
                <a:ea typeface="楷体_GB2312" pitchFamily="49" charset="-122"/>
              </a:rPr>
              <a:t>2</a:t>
            </a:r>
            <a:r>
              <a:rPr lang="en-US" altLang="zh-CN" sz="2800" b="1">
                <a:solidFill>
                  <a:schemeClr val="hlink"/>
                </a:solidFill>
                <a:ea typeface="楷体_GB2312" pitchFamily="49" charset="-122"/>
              </a:rPr>
              <a:t>2p</a:t>
            </a:r>
            <a:r>
              <a:rPr lang="en-US" altLang="zh-CN" sz="2800" b="1" baseline="30000">
                <a:solidFill>
                  <a:schemeClr val="hlink"/>
                </a:solidFill>
                <a:ea typeface="楷体_GB2312" pitchFamily="49" charset="-122"/>
              </a:rPr>
              <a:t>6</a:t>
            </a:r>
            <a:r>
              <a:rPr lang="en-US" altLang="zh-CN" sz="2800" b="1">
                <a:solidFill>
                  <a:schemeClr val="hlink"/>
                </a:solidFill>
                <a:ea typeface="楷体_GB2312" pitchFamily="49" charset="-122"/>
              </a:rPr>
              <a:t>3s</a:t>
            </a:r>
            <a:r>
              <a:rPr lang="en-US" altLang="zh-CN" sz="2800" b="1" baseline="30000">
                <a:solidFill>
                  <a:schemeClr val="hlink"/>
                </a:solidFill>
                <a:ea typeface="楷体_GB2312" pitchFamily="49" charset="-122"/>
              </a:rPr>
              <a:t>2</a:t>
            </a:r>
            <a:r>
              <a:rPr lang="en-US" altLang="zh-CN" sz="2800" b="1">
                <a:solidFill>
                  <a:schemeClr val="hlink"/>
                </a:solidFill>
                <a:ea typeface="楷体_GB2312" pitchFamily="49" charset="-122"/>
              </a:rPr>
              <a:t>3p</a:t>
            </a:r>
            <a:r>
              <a:rPr lang="en-US" altLang="zh-CN" sz="2800" b="1" baseline="30000">
                <a:solidFill>
                  <a:schemeClr val="hlink"/>
                </a:solidFill>
                <a:ea typeface="楷体_GB2312" pitchFamily="49" charset="-122"/>
              </a:rPr>
              <a:t>2</a:t>
            </a:r>
            <a:r>
              <a:rPr lang="zh-CN" altLang="en-US" sz="2800" b="1">
                <a:solidFill>
                  <a:schemeClr val="hlink"/>
                </a:solidFill>
                <a:ea typeface="楷体_GB2312" pitchFamily="49" charset="-122"/>
              </a:rPr>
              <a:t>）</a:t>
            </a:r>
          </a:p>
          <a:p>
            <a:pPr algn="just"/>
            <a:endParaRPr lang="zh-CN" altLang="en-US" sz="2800" b="1">
              <a:solidFill>
                <a:schemeClr val="hlink"/>
              </a:solidFill>
              <a:ea typeface="楷体_GB2312" pitchFamily="49" charset="-122"/>
            </a:endParaRPr>
          </a:p>
          <a:p>
            <a:pPr algn="just"/>
            <a:r>
              <a:rPr lang="zh-CN" altLang="en-US" b="1">
                <a:ea typeface="楷体_GB2312" pitchFamily="49" charset="-122"/>
              </a:rPr>
              <a:t>最外层有两个</a:t>
            </a:r>
            <a:r>
              <a:rPr lang="en-US" altLang="zh-CN" b="1">
                <a:ea typeface="楷体_GB2312" pitchFamily="49" charset="-122"/>
              </a:rPr>
              <a:t>p</a:t>
            </a:r>
            <a:r>
              <a:rPr lang="zh-CN" altLang="en-US" b="1">
                <a:ea typeface="楷体_GB2312" pitchFamily="49" charset="-122"/>
              </a:rPr>
              <a:t>电子</a:t>
            </a:r>
          </a:p>
        </p:txBody>
      </p:sp>
      <p:graphicFrame>
        <p:nvGraphicFramePr>
          <p:cNvPr id="111621" name="Object 5">
            <a:extLst>
              <a:ext uri="{FF2B5EF4-FFF2-40B4-BE49-F238E27FC236}">
                <a16:creationId xmlns:a16="http://schemas.microsoft.com/office/drawing/2014/main" id="{B29C551F-6C20-4BE1-99F6-49D659050C64}"/>
              </a:ext>
            </a:extLst>
          </p:cNvPr>
          <p:cNvGraphicFramePr>
            <a:graphicFrameLocks noChangeAspect="1"/>
          </p:cNvGraphicFramePr>
          <p:nvPr/>
        </p:nvGraphicFramePr>
        <p:xfrm>
          <a:off x="0" y="3716338"/>
          <a:ext cx="9829800" cy="1638300"/>
        </p:xfrm>
        <a:graphic>
          <a:graphicData uri="http://schemas.openxmlformats.org/presentationml/2006/ole">
            <mc:AlternateContent xmlns:mc="http://schemas.openxmlformats.org/markup-compatibility/2006">
              <mc:Choice xmlns:v="urn:schemas-microsoft-com:vml" Requires="v">
                <p:oleObj spid="_x0000_s111624" name="Document" r:id="rId3" imgW="5413105" imgH="910664" progId="Word.Document.8">
                  <p:embed/>
                </p:oleObj>
              </mc:Choice>
              <mc:Fallback>
                <p:oleObj name="Document" r:id="rId3" imgW="5413105" imgH="910664"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16338"/>
                        <a:ext cx="982980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3" name="Rectangle 7">
            <a:extLst>
              <a:ext uri="{FF2B5EF4-FFF2-40B4-BE49-F238E27FC236}">
                <a16:creationId xmlns:a16="http://schemas.microsoft.com/office/drawing/2014/main" id="{D2B37FA1-B12E-493E-844C-4F81F79687F8}"/>
              </a:ext>
            </a:extLst>
          </p:cNvPr>
          <p:cNvSpPr>
            <a:spLocks noChangeArrowheads="1"/>
          </p:cNvSpPr>
          <p:nvPr/>
        </p:nvSpPr>
        <p:spPr bwMode="auto">
          <a:xfrm>
            <a:off x="900113" y="5229225"/>
            <a:ext cx="78486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壳层有两个电子，少于该壳层的半满，应为</a:t>
            </a:r>
            <a:r>
              <a:rPr kumimoji="1" lang="zh-CN" altLang="en-US" sz="2400" b="1">
                <a:solidFill>
                  <a:schemeClr val="folHlink"/>
                </a:solidFill>
                <a:latin typeface="Times New Roman" panose="02020603050405020304" pitchFamily="18" charset="0"/>
                <a:ea typeface="楷体_GB2312" pitchFamily="49" charset="-122"/>
              </a:rPr>
              <a:t>正常次序</a:t>
            </a:r>
            <a:r>
              <a:rPr kumimoji="1" lang="zh-CN" altLang="en-US" sz="2400" b="1">
                <a:latin typeface="Times New Roman" panose="02020603050405020304" pitchFamily="18" charset="0"/>
                <a:ea typeface="楷体_GB2312" pitchFamily="49" charset="-122"/>
              </a:rPr>
              <a:t>，所以硅原子的基态为</a:t>
            </a:r>
            <a:r>
              <a:rPr kumimoji="1" lang="en-US" altLang="zh-CN" sz="2800" b="1" baseline="30000">
                <a:solidFill>
                  <a:schemeClr val="hlink"/>
                </a:solidFill>
                <a:latin typeface="Times New Roman" panose="02020603050405020304" pitchFamily="18" charset="0"/>
                <a:ea typeface="楷体_GB2312" pitchFamily="49" charset="-122"/>
              </a:rPr>
              <a:t>3</a:t>
            </a:r>
            <a:r>
              <a:rPr kumimoji="1" lang="en-US" altLang="zh-CN" sz="2800" b="1">
                <a:solidFill>
                  <a:schemeClr val="hlink"/>
                </a:solidFill>
                <a:latin typeface="Times New Roman" panose="02020603050405020304" pitchFamily="18" charset="0"/>
                <a:ea typeface="楷体_GB2312" pitchFamily="49" charset="-122"/>
              </a:rPr>
              <a:t>P</a:t>
            </a:r>
            <a:r>
              <a:rPr kumimoji="1" lang="en-US" altLang="zh-CN" sz="2800" b="1" baseline="-25000">
                <a:solidFill>
                  <a:schemeClr val="hlink"/>
                </a:solidFill>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a:t>
            </a:r>
            <a:r>
              <a:rPr kumimoji="1" lang="zh-CN" altLang="en-US" sz="2400">
                <a:latin typeface="Times New Roman" panose="02020603050405020304" pitchFamily="18" charset="0"/>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transition="in" filter="blinds(horizontal)">
                                      <p:cBhvr>
                                        <p:cTn id="7" dur="500"/>
                                        <p:tgtEl>
                                          <p:spTgt spid="1116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23"/>
                                        </p:tgtEl>
                                        <p:attrNameLst>
                                          <p:attrName>style.visibility</p:attrName>
                                        </p:attrNameLst>
                                      </p:cBhvr>
                                      <p:to>
                                        <p:strVal val="visible"/>
                                      </p:to>
                                    </p:set>
                                    <p:animEffect transition="in" filter="wipe(left)">
                                      <p:cBhvr>
                                        <p:cTn id="12" dur="500"/>
                                        <p:tgtEl>
                                          <p:spTgt spid="111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4">
            <a:extLst>
              <a:ext uri="{FF2B5EF4-FFF2-40B4-BE49-F238E27FC236}">
                <a16:creationId xmlns:a16="http://schemas.microsoft.com/office/drawing/2014/main" id="{7E05F5FC-2226-4112-89C9-EDA9B178CAD8}"/>
              </a:ext>
            </a:extLst>
          </p:cNvPr>
          <p:cNvSpPr>
            <a:spLocks noChangeArrowheads="1"/>
          </p:cNvSpPr>
          <p:nvPr/>
        </p:nvSpPr>
        <p:spPr bwMode="auto">
          <a:xfrm>
            <a:off x="395288" y="1484313"/>
            <a:ext cx="7272337" cy="21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b="1">
                <a:ea typeface="楷体_GB2312" pitchFamily="49" charset="-122"/>
              </a:rPr>
              <a:t>（</a:t>
            </a:r>
            <a:r>
              <a:rPr lang="en-US" altLang="zh-CN" b="1">
                <a:ea typeface="楷体_GB2312" pitchFamily="49" charset="-122"/>
              </a:rPr>
              <a:t>2</a:t>
            </a:r>
            <a:r>
              <a:rPr lang="zh-CN" altLang="en-US" b="1">
                <a:ea typeface="楷体_GB2312" pitchFamily="49" charset="-122"/>
              </a:rPr>
              <a:t>）磷原子（</a:t>
            </a:r>
            <a:r>
              <a:rPr lang="en-US" altLang="zh-CN" sz="2800" b="1" baseline="-30000">
                <a:solidFill>
                  <a:schemeClr val="hlink"/>
                </a:solidFill>
                <a:ea typeface="楷体_GB2312" pitchFamily="49" charset="-122"/>
              </a:rPr>
              <a:t>15</a:t>
            </a:r>
            <a:r>
              <a:rPr lang="en-US" altLang="zh-CN" sz="2800" b="1">
                <a:solidFill>
                  <a:schemeClr val="hlink"/>
                </a:solidFill>
                <a:ea typeface="楷体_GB2312" pitchFamily="49" charset="-122"/>
              </a:rPr>
              <a:t>P</a:t>
            </a:r>
            <a:r>
              <a:rPr lang="zh-CN" altLang="en-US" b="1">
                <a:ea typeface="楷体_GB2312" pitchFamily="49" charset="-122"/>
              </a:rPr>
              <a:t>），其电子组态为</a:t>
            </a:r>
          </a:p>
          <a:p>
            <a:pPr algn="just"/>
            <a:endParaRPr lang="zh-CN" altLang="en-US" b="1">
              <a:ea typeface="楷体_GB2312" pitchFamily="49" charset="-122"/>
            </a:endParaRPr>
          </a:p>
          <a:p>
            <a:pPr algn="just"/>
            <a:r>
              <a:rPr lang="zh-CN" altLang="en-US" sz="2800" b="1">
                <a:solidFill>
                  <a:schemeClr val="hlink"/>
                </a:solidFill>
                <a:ea typeface="楷体_GB2312" pitchFamily="49" charset="-122"/>
              </a:rPr>
              <a:t>               （</a:t>
            </a:r>
            <a:r>
              <a:rPr lang="en-US" altLang="zh-CN" sz="2800" b="1">
                <a:solidFill>
                  <a:schemeClr val="hlink"/>
                </a:solidFill>
                <a:ea typeface="楷体_GB2312" pitchFamily="49" charset="-122"/>
              </a:rPr>
              <a:t>1s</a:t>
            </a:r>
            <a:r>
              <a:rPr lang="en-US" altLang="zh-CN" sz="2800" b="1" baseline="30000">
                <a:solidFill>
                  <a:schemeClr val="hlink"/>
                </a:solidFill>
                <a:ea typeface="楷体_GB2312" pitchFamily="49" charset="-122"/>
              </a:rPr>
              <a:t>2</a:t>
            </a:r>
            <a:r>
              <a:rPr lang="en-US" altLang="zh-CN" sz="2800" b="1">
                <a:solidFill>
                  <a:schemeClr val="hlink"/>
                </a:solidFill>
                <a:ea typeface="楷体_GB2312" pitchFamily="49" charset="-122"/>
              </a:rPr>
              <a:t>2s</a:t>
            </a:r>
            <a:r>
              <a:rPr lang="en-US" altLang="zh-CN" sz="2800" b="1" baseline="30000">
                <a:solidFill>
                  <a:schemeClr val="hlink"/>
                </a:solidFill>
                <a:ea typeface="楷体_GB2312" pitchFamily="49" charset="-122"/>
              </a:rPr>
              <a:t>2</a:t>
            </a:r>
            <a:r>
              <a:rPr lang="en-US" altLang="zh-CN" sz="2800" b="1">
                <a:solidFill>
                  <a:schemeClr val="hlink"/>
                </a:solidFill>
                <a:ea typeface="楷体_GB2312" pitchFamily="49" charset="-122"/>
              </a:rPr>
              <a:t>2p</a:t>
            </a:r>
            <a:r>
              <a:rPr lang="en-US" altLang="zh-CN" sz="2800" b="1" baseline="30000">
                <a:solidFill>
                  <a:schemeClr val="hlink"/>
                </a:solidFill>
                <a:ea typeface="楷体_GB2312" pitchFamily="49" charset="-122"/>
              </a:rPr>
              <a:t>6</a:t>
            </a:r>
            <a:r>
              <a:rPr lang="en-US" altLang="zh-CN" sz="2800" b="1">
                <a:solidFill>
                  <a:schemeClr val="hlink"/>
                </a:solidFill>
                <a:ea typeface="楷体_GB2312" pitchFamily="49" charset="-122"/>
              </a:rPr>
              <a:t>3s</a:t>
            </a:r>
            <a:r>
              <a:rPr lang="en-US" altLang="zh-CN" sz="2800" b="1" baseline="30000">
                <a:solidFill>
                  <a:schemeClr val="hlink"/>
                </a:solidFill>
                <a:ea typeface="楷体_GB2312" pitchFamily="49" charset="-122"/>
              </a:rPr>
              <a:t>2</a:t>
            </a:r>
            <a:r>
              <a:rPr lang="en-US" altLang="zh-CN" sz="2800" b="1">
                <a:solidFill>
                  <a:schemeClr val="hlink"/>
                </a:solidFill>
                <a:ea typeface="楷体_GB2312" pitchFamily="49" charset="-122"/>
              </a:rPr>
              <a:t>3p</a:t>
            </a:r>
            <a:r>
              <a:rPr lang="en-US" altLang="zh-CN" sz="2800" b="1" baseline="30000">
                <a:solidFill>
                  <a:schemeClr val="hlink"/>
                </a:solidFill>
                <a:ea typeface="楷体_GB2312" pitchFamily="49" charset="-122"/>
              </a:rPr>
              <a:t>3</a:t>
            </a:r>
            <a:r>
              <a:rPr lang="zh-CN" altLang="en-US" sz="2800" b="1">
                <a:solidFill>
                  <a:schemeClr val="hlink"/>
                </a:solidFill>
                <a:ea typeface="楷体_GB2312" pitchFamily="49" charset="-122"/>
              </a:rPr>
              <a:t>）</a:t>
            </a:r>
          </a:p>
          <a:p>
            <a:pPr algn="just"/>
            <a:endParaRPr lang="zh-CN" altLang="en-US" sz="2800" b="1">
              <a:solidFill>
                <a:schemeClr val="hlink"/>
              </a:solidFill>
              <a:ea typeface="楷体_GB2312" pitchFamily="49" charset="-122"/>
            </a:endParaRPr>
          </a:p>
          <a:p>
            <a:pPr algn="just"/>
            <a:r>
              <a:rPr lang="zh-CN" altLang="en-US" b="1">
                <a:ea typeface="楷体_GB2312" pitchFamily="49" charset="-122"/>
              </a:rPr>
              <a:t>最外层有三个</a:t>
            </a:r>
            <a:r>
              <a:rPr lang="en-US" altLang="zh-CN" b="1">
                <a:ea typeface="楷体_GB2312" pitchFamily="49" charset="-122"/>
              </a:rPr>
              <a:t>p</a:t>
            </a:r>
            <a:r>
              <a:rPr lang="zh-CN" altLang="en-US" b="1">
                <a:ea typeface="楷体_GB2312" pitchFamily="49" charset="-122"/>
              </a:rPr>
              <a:t>电子</a:t>
            </a:r>
          </a:p>
        </p:txBody>
      </p:sp>
      <p:graphicFrame>
        <p:nvGraphicFramePr>
          <p:cNvPr id="113669" name="Object 5">
            <a:extLst>
              <a:ext uri="{FF2B5EF4-FFF2-40B4-BE49-F238E27FC236}">
                <a16:creationId xmlns:a16="http://schemas.microsoft.com/office/drawing/2014/main" id="{82E1F3D9-681C-4941-A442-97258AB4954C}"/>
              </a:ext>
            </a:extLst>
          </p:cNvPr>
          <p:cNvGraphicFramePr>
            <a:graphicFrameLocks noChangeAspect="1"/>
          </p:cNvGraphicFramePr>
          <p:nvPr>
            <p:ph/>
          </p:nvPr>
        </p:nvGraphicFramePr>
        <p:xfrm>
          <a:off x="47625" y="3790950"/>
          <a:ext cx="9620250" cy="1619250"/>
        </p:xfrm>
        <a:graphic>
          <a:graphicData uri="http://schemas.openxmlformats.org/presentationml/2006/ole">
            <mc:AlternateContent xmlns:mc="http://schemas.openxmlformats.org/markup-compatibility/2006">
              <mc:Choice xmlns:v="urn:schemas-microsoft-com:vml" Requires="v">
                <p:oleObj spid="_x0000_s113672" name="Document" r:id="rId3" imgW="5413105" imgH="910664" progId="Word.Document.8">
                  <p:embed/>
                </p:oleObj>
              </mc:Choice>
              <mc:Fallback>
                <p:oleObj name="Document" r:id="rId3" imgW="5413105" imgH="910664"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 y="3790950"/>
                        <a:ext cx="96202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1" name="Rectangle 7">
            <a:extLst>
              <a:ext uri="{FF2B5EF4-FFF2-40B4-BE49-F238E27FC236}">
                <a16:creationId xmlns:a16="http://schemas.microsoft.com/office/drawing/2014/main" id="{706F0257-271F-49BD-935A-A3EBC50D7A89}"/>
              </a:ext>
            </a:extLst>
          </p:cNvPr>
          <p:cNvSpPr>
            <a:spLocks noChangeArrowheads="1"/>
          </p:cNvSpPr>
          <p:nvPr/>
        </p:nvSpPr>
        <p:spPr bwMode="auto">
          <a:xfrm>
            <a:off x="468313" y="5589588"/>
            <a:ext cx="6156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b="1">
                <a:ea typeface="楷体_GB2312" pitchFamily="49" charset="-122"/>
              </a:rPr>
              <a:t>所以磷原子的基态为</a:t>
            </a:r>
            <a:r>
              <a:rPr lang="en-US" altLang="zh-CN" sz="2800" b="1" baseline="30000">
                <a:solidFill>
                  <a:schemeClr val="hlink"/>
                </a:solidFill>
                <a:ea typeface="楷体_GB2312" pitchFamily="49" charset="-122"/>
              </a:rPr>
              <a:t>4</a:t>
            </a:r>
            <a:r>
              <a:rPr lang="en-US" altLang="zh-CN" sz="2800" b="1">
                <a:solidFill>
                  <a:schemeClr val="hlink"/>
                </a:solidFill>
                <a:ea typeface="楷体_GB2312" pitchFamily="49" charset="-122"/>
              </a:rPr>
              <a:t>S</a:t>
            </a:r>
            <a:r>
              <a:rPr lang="en-US" altLang="zh-CN" sz="2800" b="1" baseline="-30000">
                <a:solidFill>
                  <a:schemeClr val="hlink"/>
                </a:solidFill>
                <a:ea typeface="楷体_GB2312" pitchFamily="49" charset="-122"/>
              </a:rPr>
              <a:t>3/2</a:t>
            </a:r>
            <a:r>
              <a:rPr lang="zh-CN" altLang="en-US" b="1">
                <a:ea typeface="楷体_GB2312" pitchFamily="49" charset="-122"/>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8" name="Rectangle 6">
            <a:extLst>
              <a:ext uri="{FF2B5EF4-FFF2-40B4-BE49-F238E27FC236}">
                <a16:creationId xmlns:a16="http://schemas.microsoft.com/office/drawing/2014/main" id="{24F7C061-FADD-4063-B0F5-FC4E861927B0}"/>
              </a:ext>
            </a:extLst>
          </p:cNvPr>
          <p:cNvSpPr>
            <a:spLocks noChangeArrowheads="1"/>
          </p:cNvSpPr>
          <p:nvPr/>
        </p:nvSpPr>
        <p:spPr bwMode="auto">
          <a:xfrm>
            <a:off x="611188" y="1295400"/>
            <a:ext cx="7308850" cy="210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b="1">
                <a:ea typeface="楷体_GB2312" pitchFamily="49" charset="-122"/>
              </a:rPr>
              <a:t>（</a:t>
            </a:r>
            <a:r>
              <a:rPr lang="en-US" altLang="zh-CN" b="1">
                <a:ea typeface="楷体_GB2312" pitchFamily="49" charset="-122"/>
              </a:rPr>
              <a:t>3</a:t>
            </a:r>
            <a:r>
              <a:rPr lang="zh-CN" altLang="en-US" b="1">
                <a:ea typeface="楷体_GB2312" pitchFamily="49" charset="-122"/>
              </a:rPr>
              <a:t>）硫原子（</a:t>
            </a:r>
            <a:r>
              <a:rPr lang="en-US" altLang="zh-CN" sz="2800" b="1" baseline="-30000">
                <a:solidFill>
                  <a:schemeClr val="hlink"/>
                </a:solidFill>
                <a:ea typeface="楷体_GB2312" pitchFamily="49" charset="-122"/>
              </a:rPr>
              <a:t>16</a:t>
            </a:r>
            <a:r>
              <a:rPr lang="en-US" altLang="zh-CN" sz="2800" b="1">
                <a:solidFill>
                  <a:schemeClr val="hlink"/>
                </a:solidFill>
                <a:ea typeface="楷体_GB2312" pitchFamily="49" charset="-122"/>
              </a:rPr>
              <a:t>S</a:t>
            </a:r>
            <a:r>
              <a:rPr lang="zh-CN" altLang="en-US" b="1">
                <a:ea typeface="楷体_GB2312" pitchFamily="49" charset="-122"/>
              </a:rPr>
              <a:t>），其电子组态为</a:t>
            </a:r>
          </a:p>
          <a:p>
            <a:pPr algn="just"/>
            <a:endParaRPr lang="zh-CN" altLang="en-US" b="1">
              <a:ea typeface="楷体_GB2312" pitchFamily="49" charset="-122"/>
            </a:endParaRPr>
          </a:p>
          <a:p>
            <a:pPr algn="just"/>
            <a:r>
              <a:rPr lang="zh-CN" altLang="en-US" sz="2800" b="1">
                <a:solidFill>
                  <a:schemeClr val="hlink"/>
                </a:solidFill>
                <a:ea typeface="楷体_GB2312" pitchFamily="49" charset="-122"/>
              </a:rPr>
              <a:t>         （</a:t>
            </a:r>
            <a:r>
              <a:rPr lang="en-US" altLang="zh-CN" sz="2800" b="1">
                <a:solidFill>
                  <a:schemeClr val="hlink"/>
                </a:solidFill>
                <a:ea typeface="楷体_GB2312" pitchFamily="49" charset="-122"/>
              </a:rPr>
              <a:t>1s</a:t>
            </a:r>
            <a:r>
              <a:rPr lang="en-US" altLang="zh-CN" sz="2800" b="1" baseline="30000">
                <a:solidFill>
                  <a:schemeClr val="hlink"/>
                </a:solidFill>
                <a:ea typeface="楷体_GB2312" pitchFamily="49" charset="-122"/>
              </a:rPr>
              <a:t>2</a:t>
            </a:r>
            <a:r>
              <a:rPr lang="en-US" altLang="zh-CN" sz="2800" b="1">
                <a:solidFill>
                  <a:schemeClr val="hlink"/>
                </a:solidFill>
                <a:ea typeface="楷体_GB2312" pitchFamily="49" charset="-122"/>
              </a:rPr>
              <a:t>2s</a:t>
            </a:r>
            <a:r>
              <a:rPr lang="en-US" altLang="zh-CN" sz="2800" b="1" baseline="30000">
                <a:solidFill>
                  <a:schemeClr val="hlink"/>
                </a:solidFill>
                <a:ea typeface="楷体_GB2312" pitchFamily="49" charset="-122"/>
              </a:rPr>
              <a:t>2</a:t>
            </a:r>
            <a:r>
              <a:rPr lang="en-US" altLang="zh-CN" sz="2800" b="1">
                <a:solidFill>
                  <a:schemeClr val="hlink"/>
                </a:solidFill>
                <a:ea typeface="楷体_GB2312" pitchFamily="49" charset="-122"/>
              </a:rPr>
              <a:t>2p</a:t>
            </a:r>
            <a:r>
              <a:rPr lang="en-US" altLang="zh-CN" sz="2800" b="1" baseline="30000">
                <a:solidFill>
                  <a:schemeClr val="hlink"/>
                </a:solidFill>
                <a:ea typeface="楷体_GB2312" pitchFamily="49" charset="-122"/>
              </a:rPr>
              <a:t>6</a:t>
            </a:r>
            <a:r>
              <a:rPr lang="en-US" altLang="zh-CN" sz="2800" b="1">
                <a:solidFill>
                  <a:schemeClr val="hlink"/>
                </a:solidFill>
                <a:ea typeface="楷体_GB2312" pitchFamily="49" charset="-122"/>
              </a:rPr>
              <a:t>3s</a:t>
            </a:r>
            <a:r>
              <a:rPr lang="en-US" altLang="zh-CN" sz="2800" b="1" baseline="30000">
                <a:solidFill>
                  <a:schemeClr val="hlink"/>
                </a:solidFill>
                <a:ea typeface="楷体_GB2312" pitchFamily="49" charset="-122"/>
              </a:rPr>
              <a:t>2</a:t>
            </a:r>
            <a:r>
              <a:rPr lang="en-US" altLang="zh-CN" sz="2800" b="1">
                <a:solidFill>
                  <a:schemeClr val="hlink"/>
                </a:solidFill>
                <a:ea typeface="楷体_GB2312" pitchFamily="49" charset="-122"/>
              </a:rPr>
              <a:t>3p</a:t>
            </a:r>
            <a:r>
              <a:rPr lang="en-US" altLang="zh-CN" sz="2800" b="1" baseline="30000">
                <a:solidFill>
                  <a:schemeClr val="hlink"/>
                </a:solidFill>
                <a:ea typeface="楷体_GB2312" pitchFamily="49" charset="-122"/>
              </a:rPr>
              <a:t>4</a:t>
            </a:r>
            <a:r>
              <a:rPr lang="zh-CN" altLang="en-US" sz="2800" b="1">
                <a:solidFill>
                  <a:schemeClr val="hlink"/>
                </a:solidFill>
                <a:ea typeface="楷体_GB2312" pitchFamily="49" charset="-122"/>
              </a:rPr>
              <a:t>）</a:t>
            </a:r>
          </a:p>
          <a:p>
            <a:pPr algn="just"/>
            <a:endParaRPr lang="zh-CN" altLang="en-US" sz="2800" b="1">
              <a:solidFill>
                <a:schemeClr val="hlink"/>
              </a:solidFill>
              <a:ea typeface="楷体_GB2312" pitchFamily="49" charset="-122"/>
            </a:endParaRPr>
          </a:p>
          <a:p>
            <a:pPr algn="just"/>
            <a:r>
              <a:rPr lang="zh-CN" altLang="en-US" b="1">
                <a:ea typeface="楷体_GB2312" pitchFamily="49" charset="-122"/>
              </a:rPr>
              <a:t>最外层有四个</a:t>
            </a:r>
            <a:r>
              <a:rPr lang="en-US" altLang="zh-CN" b="1">
                <a:ea typeface="楷体_GB2312" pitchFamily="49" charset="-122"/>
              </a:rPr>
              <a:t>p</a:t>
            </a:r>
            <a:r>
              <a:rPr lang="zh-CN" altLang="en-US" b="1">
                <a:ea typeface="楷体_GB2312" pitchFamily="49" charset="-122"/>
              </a:rPr>
              <a:t>电子</a:t>
            </a:r>
          </a:p>
        </p:txBody>
      </p:sp>
      <p:graphicFrame>
        <p:nvGraphicFramePr>
          <p:cNvPr id="69689" name="Object 57">
            <a:extLst>
              <a:ext uri="{FF2B5EF4-FFF2-40B4-BE49-F238E27FC236}">
                <a16:creationId xmlns:a16="http://schemas.microsoft.com/office/drawing/2014/main" id="{9D0F7075-9AD3-4946-97E1-8FF5C31CA326}"/>
              </a:ext>
            </a:extLst>
          </p:cNvPr>
          <p:cNvGraphicFramePr>
            <a:graphicFrameLocks noChangeAspect="1"/>
          </p:cNvGraphicFramePr>
          <p:nvPr/>
        </p:nvGraphicFramePr>
        <p:xfrm>
          <a:off x="0" y="3581400"/>
          <a:ext cx="9715500" cy="1619250"/>
        </p:xfrm>
        <a:graphic>
          <a:graphicData uri="http://schemas.openxmlformats.org/presentationml/2006/ole">
            <mc:AlternateContent xmlns:mc="http://schemas.openxmlformats.org/markup-compatibility/2006">
              <mc:Choice xmlns:v="urn:schemas-microsoft-com:vml" Requires="v">
                <p:oleObj spid="_x0000_s69691" name="Document" r:id="rId3" imgW="5413105" imgH="910664" progId="Word.Document.8">
                  <p:embed/>
                </p:oleObj>
              </mc:Choice>
              <mc:Fallback>
                <p:oleObj name="Document" r:id="rId3" imgW="5413105" imgH="910664" progId="Word.Document.8">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81400"/>
                        <a:ext cx="97155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90" name="Rectangle 58">
            <a:extLst>
              <a:ext uri="{FF2B5EF4-FFF2-40B4-BE49-F238E27FC236}">
                <a16:creationId xmlns:a16="http://schemas.microsoft.com/office/drawing/2014/main" id="{EE301C58-F08D-4222-8BBE-9E18A86B74D0}"/>
              </a:ext>
            </a:extLst>
          </p:cNvPr>
          <p:cNvSpPr>
            <a:spLocks noChangeArrowheads="1"/>
          </p:cNvSpPr>
          <p:nvPr/>
        </p:nvSpPr>
        <p:spPr bwMode="auto">
          <a:xfrm>
            <a:off x="755650" y="5229225"/>
            <a:ext cx="7920038"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壳层有四个电子，多于该壳层的半满，应为倒转次序，所以硅原子的基态为</a:t>
            </a:r>
            <a:r>
              <a:rPr kumimoji="1" lang="en-US" altLang="zh-CN" sz="2800" b="1" baseline="30000">
                <a:solidFill>
                  <a:schemeClr val="hlink"/>
                </a:solidFill>
                <a:latin typeface="Times New Roman" panose="02020603050405020304" pitchFamily="18" charset="0"/>
                <a:ea typeface="楷体_GB2312" pitchFamily="49" charset="-122"/>
              </a:rPr>
              <a:t>3</a:t>
            </a:r>
            <a:r>
              <a:rPr kumimoji="1" lang="en-US" altLang="zh-CN" sz="2800" b="1">
                <a:solidFill>
                  <a:schemeClr val="hlink"/>
                </a:solidFill>
                <a:latin typeface="Times New Roman" panose="02020603050405020304" pitchFamily="18" charset="0"/>
                <a:ea typeface="楷体_GB2312" pitchFamily="49" charset="-122"/>
              </a:rPr>
              <a:t>P</a:t>
            </a:r>
            <a:r>
              <a:rPr kumimoji="1" lang="en-US" altLang="zh-CN" sz="2800" b="1" baseline="-30000">
                <a:solidFill>
                  <a:schemeClr val="hlink"/>
                </a:solidFill>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1" name="Rectangle 7">
            <a:extLst>
              <a:ext uri="{FF2B5EF4-FFF2-40B4-BE49-F238E27FC236}">
                <a16:creationId xmlns:a16="http://schemas.microsoft.com/office/drawing/2014/main" id="{D0C26FF9-6C23-4DA5-B7A4-E9312309C889}"/>
              </a:ext>
            </a:extLst>
          </p:cNvPr>
          <p:cNvSpPr>
            <a:spLocks noChangeArrowheads="1"/>
          </p:cNvSpPr>
          <p:nvPr/>
        </p:nvSpPr>
        <p:spPr bwMode="auto">
          <a:xfrm>
            <a:off x="684213" y="1341438"/>
            <a:ext cx="8208962" cy="118745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kumimoji="1" sz="2400">
                <a:solidFill>
                  <a:schemeClr val="tx1"/>
                </a:solidFill>
                <a:latin typeface="Times New Roman" panose="02020603050405020304" pitchFamily="18" charset="0"/>
                <a:ea typeface="宋体" panose="02010600030101010101" pitchFamily="2" charset="-122"/>
              </a:defRPr>
            </a:lvl1pPr>
            <a:lvl2pPr>
              <a:tabLst>
                <a:tab pos="342900" algn="l"/>
              </a:tabLst>
              <a:defRPr kumimoji="1" sz="2400">
                <a:solidFill>
                  <a:schemeClr val="tx1"/>
                </a:solidFill>
                <a:latin typeface="Times New Roman" panose="02020603050405020304" pitchFamily="18" charset="0"/>
                <a:ea typeface="宋体" panose="02010600030101010101" pitchFamily="2" charset="-122"/>
              </a:defRPr>
            </a:lvl2pPr>
            <a:lvl3pPr>
              <a:tabLst>
                <a:tab pos="342900" algn="l"/>
              </a:tabLst>
              <a:defRPr kumimoji="1" sz="2400">
                <a:solidFill>
                  <a:schemeClr val="tx1"/>
                </a:solidFill>
                <a:latin typeface="Times New Roman" panose="02020603050405020304" pitchFamily="18" charset="0"/>
                <a:ea typeface="宋体" panose="02010600030101010101" pitchFamily="2" charset="-122"/>
              </a:defRPr>
            </a:lvl3pPr>
            <a:lvl4pPr>
              <a:tabLst>
                <a:tab pos="342900" algn="l"/>
              </a:tabLst>
              <a:defRPr kumimoji="1" sz="2400">
                <a:solidFill>
                  <a:schemeClr val="tx1"/>
                </a:solidFill>
                <a:latin typeface="Times New Roman" panose="02020603050405020304" pitchFamily="18" charset="0"/>
                <a:ea typeface="宋体" panose="02010600030101010101" pitchFamily="2" charset="-122"/>
              </a:defRPr>
            </a:lvl4pPr>
            <a:lvl5pPr>
              <a:tabLst>
                <a:tab pos="3429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CC6600"/>
                </a:solidFill>
                <a:ea typeface="楷体_GB2312" pitchFamily="49" charset="-122"/>
              </a:rPr>
              <a:t>5-1</a:t>
            </a:r>
            <a:r>
              <a:rPr lang="en-US" altLang="zh-CN" b="1">
                <a:ea typeface="楷体_GB2312" pitchFamily="49" charset="-122"/>
              </a:rPr>
              <a:t>  </a:t>
            </a:r>
            <a:r>
              <a:rPr lang="zh-CN" altLang="en-US" b="1">
                <a:ea typeface="楷体_GB2312" pitchFamily="49" charset="-122"/>
              </a:rPr>
              <a:t>氦原子中电子的结合能为</a:t>
            </a:r>
            <a:r>
              <a:rPr lang="en-US" altLang="zh-CN" b="1">
                <a:ea typeface="楷体_GB2312" pitchFamily="49" charset="-122"/>
              </a:rPr>
              <a:t>24.5eV</a:t>
            </a:r>
            <a:r>
              <a:rPr lang="zh-CN" altLang="en-US" b="1">
                <a:ea typeface="楷体_GB2312" pitchFamily="49" charset="-122"/>
              </a:rPr>
              <a:t>，试问：欲使这个原子的两个电子逐一电离，外界必须提供多少能量？ </a:t>
            </a:r>
          </a:p>
          <a:p>
            <a:r>
              <a:rPr lang="zh-CN" altLang="en-US" b="1">
                <a:ea typeface="楷体_GB2312" pitchFamily="49" charset="-122"/>
              </a:rPr>
              <a:t>解</a:t>
            </a:r>
            <a:r>
              <a:rPr lang="en-US" altLang="zh-CN" b="1">
                <a:ea typeface="楷体_GB2312" pitchFamily="49" charset="-122"/>
              </a:rPr>
              <a:t>: </a:t>
            </a:r>
          </a:p>
        </p:txBody>
      </p:sp>
      <p:sp>
        <p:nvSpPr>
          <p:cNvPr id="67602" name="Rectangle 18">
            <a:extLst>
              <a:ext uri="{FF2B5EF4-FFF2-40B4-BE49-F238E27FC236}">
                <a16:creationId xmlns:a16="http://schemas.microsoft.com/office/drawing/2014/main" id="{70FAFD95-C075-4C3F-8BFC-A2327F779C7F}"/>
              </a:ext>
            </a:extLst>
          </p:cNvPr>
          <p:cNvSpPr>
            <a:spLocks noChangeArrowheads="1"/>
          </p:cNvSpPr>
          <p:nvPr/>
        </p:nvSpPr>
        <p:spPr bwMode="auto">
          <a:xfrm>
            <a:off x="1331913" y="2205038"/>
            <a:ext cx="71628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80000"/>
              </a:lnSpc>
              <a:spcBef>
                <a:spcPct val="50000"/>
              </a:spcBef>
            </a:pPr>
            <a:r>
              <a:rPr kumimoji="1" lang="zh-CN" altLang="en-US" sz="2400" b="1">
                <a:solidFill>
                  <a:srgbClr val="3333FF"/>
                </a:solidFill>
                <a:latin typeface="Times New Roman" panose="02020603050405020304" pitchFamily="18" charset="0"/>
                <a:ea typeface="楷体_GB2312" pitchFamily="49" charset="-122"/>
              </a:rPr>
              <a:t>氦原子中电子的结合能为：</a:t>
            </a:r>
            <a:r>
              <a:rPr kumimoji="1" lang="en-US" altLang="zh-CN" sz="2400" b="1">
                <a:solidFill>
                  <a:srgbClr val="3333FF"/>
                </a:solidFill>
                <a:latin typeface="Times New Roman" panose="02020603050405020304" pitchFamily="18" charset="0"/>
                <a:ea typeface="楷体_GB2312" pitchFamily="49" charset="-122"/>
              </a:rPr>
              <a:t>24.5 eV</a:t>
            </a:r>
          </a:p>
          <a:p>
            <a:pPr>
              <a:lnSpc>
                <a:spcPct val="80000"/>
              </a:lnSpc>
              <a:spcBef>
                <a:spcPct val="50000"/>
              </a:spcBef>
            </a:pPr>
            <a:r>
              <a:rPr kumimoji="1" lang="zh-CN" altLang="en-US" sz="2400" b="1">
                <a:solidFill>
                  <a:srgbClr val="3333FF"/>
                </a:solidFill>
                <a:latin typeface="Times New Roman" panose="02020603050405020304" pitchFamily="18" charset="0"/>
                <a:ea typeface="楷体_GB2312" pitchFamily="49" charset="-122"/>
              </a:rPr>
              <a:t>电离氦原子中一个电子须提供能量为：</a:t>
            </a:r>
            <a:r>
              <a:rPr kumimoji="1" lang="en-US" altLang="zh-CN" sz="2400" b="1">
                <a:solidFill>
                  <a:srgbClr val="3333FF"/>
                </a:solidFill>
                <a:latin typeface="Times New Roman" panose="02020603050405020304" pitchFamily="18" charset="0"/>
                <a:ea typeface="楷体_GB2312" pitchFamily="49" charset="-122"/>
              </a:rPr>
              <a:t>24.5 eV</a:t>
            </a:r>
          </a:p>
          <a:p>
            <a:pPr>
              <a:lnSpc>
                <a:spcPct val="80000"/>
              </a:lnSpc>
              <a:spcBef>
                <a:spcPct val="50000"/>
              </a:spcBef>
            </a:pPr>
            <a:r>
              <a:rPr kumimoji="1" lang="zh-CN" altLang="en-US" sz="2400" b="1">
                <a:solidFill>
                  <a:srgbClr val="FF3300"/>
                </a:solidFill>
                <a:latin typeface="Times New Roman" panose="02020603050405020304" pitchFamily="18" charset="0"/>
                <a:ea typeface="楷体_GB2312" pitchFamily="49" charset="-122"/>
              </a:rPr>
              <a:t>电离了一个电子的氦离子为类 </a:t>
            </a:r>
            <a:r>
              <a:rPr lang="zh-CN" altLang="en-US" sz="2400" b="1">
                <a:solidFill>
                  <a:srgbClr val="FF3300"/>
                </a:solidFill>
                <a:latin typeface="Times New Roman" panose="02020603050405020304" pitchFamily="18" charset="0"/>
                <a:ea typeface="楷体_GB2312" pitchFamily="49" charset="-122"/>
              </a:rPr>
              <a:t>氢</a:t>
            </a:r>
            <a:r>
              <a:rPr kumimoji="1" lang="zh-CN" altLang="en-US" sz="2400" b="1">
                <a:solidFill>
                  <a:srgbClr val="FF3300"/>
                </a:solidFill>
                <a:latin typeface="Times New Roman" panose="02020603050405020304" pitchFamily="18" charset="0"/>
                <a:ea typeface="楷体_GB2312" pitchFamily="49" charset="-122"/>
              </a:rPr>
              <a:t>原子</a:t>
            </a:r>
            <a:endParaRPr kumimoji="1" lang="zh-CN" altLang="en-US" sz="2400" b="1">
              <a:solidFill>
                <a:srgbClr val="3333FF"/>
              </a:solidFill>
              <a:latin typeface="Times New Roman" panose="02020603050405020304" pitchFamily="18" charset="0"/>
              <a:ea typeface="楷体_GB2312" pitchFamily="49" charset="-122"/>
            </a:endParaRPr>
          </a:p>
        </p:txBody>
      </p:sp>
      <p:graphicFrame>
        <p:nvGraphicFramePr>
          <p:cNvPr id="67605" name="Object 21">
            <a:extLst>
              <a:ext uri="{FF2B5EF4-FFF2-40B4-BE49-F238E27FC236}">
                <a16:creationId xmlns:a16="http://schemas.microsoft.com/office/drawing/2014/main" id="{18ABCE1F-8801-4991-AC77-3292A3D80752}"/>
              </a:ext>
            </a:extLst>
          </p:cNvPr>
          <p:cNvGraphicFramePr>
            <a:graphicFrameLocks noChangeAspect="1"/>
          </p:cNvGraphicFramePr>
          <p:nvPr/>
        </p:nvGraphicFramePr>
        <p:xfrm>
          <a:off x="1547813" y="3500438"/>
          <a:ext cx="4498975" cy="923925"/>
        </p:xfrm>
        <a:graphic>
          <a:graphicData uri="http://schemas.openxmlformats.org/presentationml/2006/ole">
            <mc:AlternateContent xmlns:mc="http://schemas.openxmlformats.org/markup-compatibility/2006">
              <mc:Choice xmlns:v="urn:schemas-microsoft-com:vml" Requires="v">
                <p:oleObj spid="_x0000_s67610" name="公式" r:id="rId3" imgW="1968480" imgH="393480" progId="Equation.3">
                  <p:embed/>
                </p:oleObj>
              </mc:Choice>
              <mc:Fallback>
                <p:oleObj name="公式" r:id="rId3" imgW="1968480" imgH="393480" progId="Equation.3">
                  <p:embed/>
                  <p:pic>
                    <p:nvPicPr>
                      <p:cNvPr id="0" name="Object 21"/>
                      <p:cNvPicPr>
                        <a:picLocks noChangeAspect="1" noChangeArrowheads="1"/>
                      </p:cNvPicPr>
                      <p:nvPr/>
                    </p:nvPicPr>
                    <p:blipFill>
                      <a:blip r:embed="rId4">
                        <a:lum bright="-30000" contrast="100000"/>
                        <a:extLst>
                          <a:ext uri="{28A0092B-C50C-407E-A947-70E740481C1C}">
                            <a14:useLocalDpi xmlns:a14="http://schemas.microsoft.com/office/drawing/2010/main" val="0"/>
                          </a:ext>
                        </a:extLst>
                      </a:blip>
                      <a:srcRect/>
                      <a:stretch>
                        <a:fillRect/>
                      </a:stretch>
                    </p:blipFill>
                    <p:spPr bwMode="auto">
                      <a:xfrm>
                        <a:off x="1547813" y="3500438"/>
                        <a:ext cx="4498975" cy="923925"/>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07" name="Rectangle 23">
            <a:extLst>
              <a:ext uri="{FF2B5EF4-FFF2-40B4-BE49-F238E27FC236}">
                <a16:creationId xmlns:a16="http://schemas.microsoft.com/office/drawing/2014/main" id="{36BCEB6E-2F72-46E2-A4BA-AB42A7581DC8}"/>
              </a:ext>
            </a:extLst>
          </p:cNvPr>
          <p:cNvSpPr>
            <a:spLocks noChangeArrowheads="1"/>
          </p:cNvSpPr>
          <p:nvPr/>
        </p:nvSpPr>
        <p:spPr bwMode="auto">
          <a:xfrm>
            <a:off x="1258888" y="4941888"/>
            <a:ext cx="696753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kumimoji="1" lang="zh-CN" altLang="en-US" sz="2400" b="1">
                <a:solidFill>
                  <a:srgbClr val="3333FF"/>
                </a:solidFill>
                <a:latin typeface="Times New Roman" panose="02020603050405020304" pitchFamily="18" charset="0"/>
                <a:ea typeface="楷体_GB2312" pitchFamily="49" charset="-122"/>
              </a:rPr>
              <a:t>即电离氦原子中第二个电子须提供能量为：</a:t>
            </a:r>
            <a:r>
              <a:rPr kumimoji="1" lang="en-US" altLang="zh-CN" sz="2400" b="1">
                <a:solidFill>
                  <a:srgbClr val="3333FF"/>
                </a:solidFill>
                <a:latin typeface="Times New Roman" panose="02020603050405020304" pitchFamily="18" charset="0"/>
                <a:ea typeface="楷体_GB2312" pitchFamily="49" charset="-122"/>
              </a:rPr>
              <a:t>54.4 eV</a:t>
            </a:r>
          </a:p>
          <a:p>
            <a:pPr>
              <a:spcBef>
                <a:spcPct val="50000"/>
              </a:spcBef>
            </a:pPr>
            <a:r>
              <a:rPr kumimoji="1" lang="zh-CN" altLang="en-US" sz="2400" b="1">
                <a:solidFill>
                  <a:srgbClr val="FF3300"/>
                </a:solidFill>
                <a:latin typeface="Times New Roman" panose="02020603050405020304" pitchFamily="18" charset="0"/>
                <a:ea typeface="楷体_GB2312" pitchFamily="49" charset="-122"/>
              </a:rPr>
              <a:t>所以电离氦原子中第二个电子须提供能量为：</a:t>
            </a:r>
            <a:r>
              <a:rPr kumimoji="1" lang="zh-CN" altLang="en-US" sz="2400" b="1">
                <a:solidFill>
                  <a:srgbClr val="3333FF"/>
                </a:solidFill>
                <a:latin typeface="Times New Roman" panose="02020603050405020304" pitchFamily="18" charset="0"/>
                <a:ea typeface="楷体_GB2312" pitchFamily="49" charset="-122"/>
              </a:rPr>
              <a:t> </a:t>
            </a:r>
          </a:p>
          <a:p>
            <a:pPr>
              <a:spcBef>
                <a:spcPct val="50000"/>
              </a:spcBef>
            </a:pPr>
            <a:r>
              <a:rPr kumimoji="1" lang="zh-CN" altLang="en-US" sz="2400" b="1">
                <a:solidFill>
                  <a:srgbClr val="3333FF"/>
                </a:solidFill>
                <a:latin typeface="Times New Roman" panose="02020603050405020304" pitchFamily="18" charset="0"/>
                <a:ea typeface="楷体_GB2312" pitchFamily="49" charset="-122"/>
              </a:rPr>
              <a:t>               </a:t>
            </a:r>
            <a:r>
              <a:rPr kumimoji="1" lang="en-US" altLang="zh-CN" sz="2400" b="1">
                <a:solidFill>
                  <a:srgbClr val="3333FF"/>
                </a:solidFill>
                <a:latin typeface="Times New Roman" panose="02020603050405020304" pitchFamily="18" charset="0"/>
                <a:ea typeface="楷体_GB2312" pitchFamily="49" charset="-122"/>
              </a:rPr>
              <a:t>24.5 eV +54.4 eV=78.9  eV</a:t>
            </a:r>
          </a:p>
        </p:txBody>
      </p:sp>
      <p:graphicFrame>
        <p:nvGraphicFramePr>
          <p:cNvPr id="67609" name="Object 25">
            <a:extLst>
              <a:ext uri="{FF2B5EF4-FFF2-40B4-BE49-F238E27FC236}">
                <a16:creationId xmlns:a16="http://schemas.microsoft.com/office/drawing/2014/main" id="{C99699DA-A9B7-4189-BD41-9ED2A4F48632}"/>
              </a:ext>
            </a:extLst>
          </p:cNvPr>
          <p:cNvGraphicFramePr>
            <a:graphicFrameLocks noChangeAspect="1"/>
          </p:cNvGraphicFramePr>
          <p:nvPr/>
        </p:nvGraphicFramePr>
        <p:xfrm>
          <a:off x="1619250" y="4292600"/>
          <a:ext cx="5532438" cy="554038"/>
        </p:xfrm>
        <a:graphic>
          <a:graphicData uri="http://schemas.openxmlformats.org/presentationml/2006/ole">
            <mc:AlternateContent xmlns:mc="http://schemas.openxmlformats.org/markup-compatibility/2006">
              <mc:Choice xmlns:v="urn:schemas-microsoft-com:vml" Requires="v">
                <p:oleObj spid="_x0000_s67611" name="公式" r:id="rId5" imgW="2057400" imgH="228600" progId="Equation.3">
                  <p:embed/>
                </p:oleObj>
              </mc:Choice>
              <mc:Fallback>
                <p:oleObj name="公式" r:id="rId5" imgW="2057400" imgH="228600" progId="Equation.3">
                  <p:embed/>
                  <p:pic>
                    <p:nvPicPr>
                      <p:cNvPr id="0" name="Object 25"/>
                      <p:cNvPicPr>
                        <a:picLocks noChangeAspect="1" noChangeArrowheads="1"/>
                      </p:cNvPicPr>
                      <p:nvPr/>
                    </p:nvPicPr>
                    <p:blipFill>
                      <a:blip r:embed="rId6">
                        <a:lum bright="-30000" contrast="100000"/>
                        <a:extLst>
                          <a:ext uri="{28A0092B-C50C-407E-A947-70E740481C1C}">
                            <a14:useLocalDpi xmlns:a14="http://schemas.microsoft.com/office/drawing/2010/main" val="0"/>
                          </a:ext>
                        </a:extLst>
                      </a:blip>
                      <a:srcRect/>
                      <a:stretch>
                        <a:fillRect/>
                      </a:stretch>
                    </p:blipFill>
                    <p:spPr bwMode="auto">
                      <a:xfrm>
                        <a:off x="1619250" y="4292600"/>
                        <a:ext cx="5532438" cy="55403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7605"/>
                                        </p:tgtEl>
                                        <p:attrNameLst>
                                          <p:attrName>style.visibility</p:attrName>
                                        </p:attrNameLst>
                                      </p:cBhvr>
                                      <p:to>
                                        <p:strVal val="visible"/>
                                      </p:to>
                                    </p:set>
                                    <p:animEffect transition="in" filter="wipe(left)">
                                      <p:cBhvr>
                                        <p:cTn id="7" dur="500"/>
                                        <p:tgtEl>
                                          <p:spTgt spid="676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7609"/>
                                        </p:tgtEl>
                                        <p:attrNameLst>
                                          <p:attrName>style.visibility</p:attrName>
                                        </p:attrNameLst>
                                      </p:cBhvr>
                                      <p:to>
                                        <p:strVal val="visible"/>
                                      </p:to>
                                    </p:set>
                                    <p:animEffect transition="in" filter="wipe(left)">
                                      <p:cBhvr>
                                        <p:cTn id="12" dur="500"/>
                                        <p:tgtEl>
                                          <p:spTgt spid="67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a:extLst>
              <a:ext uri="{FF2B5EF4-FFF2-40B4-BE49-F238E27FC236}">
                <a16:creationId xmlns:a16="http://schemas.microsoft.com/office/drawing/2014/main" id="{D201D804-3E69-4EDA-9CE3-E05712F469AC}"/>
              </a:ext>
            </a:extLst>
          </p:cNvPr>
          <p:cNvSpPr>
            <a:spLocks noChangeArrowheads="1"/>
          </p:cNvSpPr>
          <p:nvPr/>
        </p:nvSpPr>
        <p:spPr bwMode="auto">
          <a:xfrm>
            <a:off x="611188" y="1341438"/>
            <a:ext cx="8208962" cy="82232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kumimoji="1" sz="2400">
                <a:solidFill>
                  <a:schemeClr val="tx1"/>
                </a:solidFill>
                <a:latin typeface="Times New Roman" panose="02020603050405020304" pitchFamily="18" charset="0"/>
                <a:ea typeface="宋体" panose="02010600030101010101" pitchFamily="2" charset="-122"/>
              </a:defRPr>
            </a:lvl1pPr>
            <a:lvl2pPr>
              <a:tabLst>
                <a:tab pos="342900" algn="l"/>
              </a:tabLst>
              <a:defRPr kumimoji="1" sz="2400">
                <a:solidFill>
                  <a:schemeClr val="tx1"/>
                </a:solidFill>
                <a:latin typeface="Times New Roman" panose="02020603050405020304" pitchFamily="18" charset="0"/>
                <a:ea typeface="宋体" panose="02010600030101010101" pitchFamily="2" charset="-122"/>
              </a:defRPr>
            </a:lvl2pPr>
            <a:lvl3pPr>
              <a:tabLst>
                <a:tab pos="342900" algn="l"/>
              </a:tabLst>
              <a:defRPr kumimoji="1" sz="2400">
                <a:solidFill>
                  <a:schemeClr val="tx1"/>
                </a:solidFill>
                <a:latin typeface="Times New Roman" panose="02020603050405020304" pitchFamily="18" charset="0"/>
                <a:ea typeface="宋体" panose="02010600030101010101" pitchFamily="2" charset="-122"/>
              </a:defRPr>
            </a:lvl3pPr>
            <a:lvl4pPr>
              <a:tabLst>
                <a:tab pos="342900" algn="l"/>
              </a:tabLst>
              <a:defRPr kumimoji="1" sz="2400">
                <a:solidFill>
                  <a:schemeClr val="tx1"/>
                </a:solidFill>
                <a:latin typeface="Times New Roman" panose="02020603050405020304" pitchFamily="18" charset="0"/>
                <a:ea typeface="宋体" panose="02010600030101010101" pitchFamily="2" charset="-122"/>
              </a:defRPr>
            </a:lvl4pPr>
            <a:lvl5pPr>
              <a:tabLst>
                <a:tab pos="3429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CC6600"/>
                </a:solidFill>
                <a:ea typeface="楷体_GB2312" pitchFamily="49" charset="-122"/>
              </a:rPr>
              <a:t>5-2</a:t>
            </a:r>
            <a:r>
              <a:rPr lang="en-US" altLang="zh-CN" b="1">
                <a:ea typeface="楷体_GB2312" pitchFamily="49" charset="-122"/>
              </a:rPr>
              <a:t>  </a:t>
            </a:r>
            <a:r>
              <a:rPr lang="zh-CN" altLang="en-US" b="1">
                <a:ea typeface="楷体_GB2312" pitchFamily="49" charset="-122"/>
              </a:rPr>
              <a:t>计算</a:t>
            </a:r>
            <a:r>
              <a:rPr lang="en-US" altLang="zh-CN" b="1" baseline="30000">
                <a:solidFill>
                  <a:schemeClr val="hlink"/>
                </a:solidFill>
                <a:ea typeface="楷体_GB2312" pitchFamily="49" charset="-122"/>
              </a:rPr>
              <a:t>4</a:t>
            </a:r>
            <a:r>
              <a:rPr lang="en-US" altLang="zh-CN" b="1">
                <a:solidFill>
                  <a:schemeClr val="hlink"/>
                </a:solidFill>
                <a:ea typeface="楷体_GB2312" pitchFamily="49" charset="-122"/>
              </a:rPr>
              <a:t>D</a:t>
            </a:r>
            <a:r>
              <a:rPr lang="en-US" altLang="zh-CN" b="1" baseline="-25000">
                <a:solidFill>
                  <a:schemeClr val="hlink"/>
                </a:solidFill>
                <a:ea typeface="楷体_GB2312" pitchFamily="49" charset="-122"/>
              </a:rPr>
              <a:t>3/2</a:t>
            </a:r>
            <a:r>
              <a:rPr lang="zh-CN" altLang="en-US" b="1">
                <a:ea typeface="楷体_GB2312" pitchFamily="49" charset="-122"/>
              </a:rPr>
              <a:t>态的                。</a:t>
            </a:r>
          </a:p>
          <a:p>
            <a:r>
              <a:rPr lang="zh-CN" altLang="en-US" b="1">
                <a:ea typeface="楷体_GB2312" pitchFamily="49" charset="-122"/>
              </a:rPr>
              <a:t>解</a:t>
            </a:r>
            <a:r>
              <a:rPr lang="en-US" altLang="zh-CN" b="1">
                <a:ea typeface="楷体_GB2312" pitchFamily="49" charset="-122"/>
              </a:rPr>
              <a:t>: </a:t>
            </a:r>
          </a:p>
        </p:txBody>
      </p:sp>
      <p:graphicFrame>
        <p:nvGraphicFramePr>
          <p:cNvPr id="132101" name="Object 5">
            <a:extLst>
              <a:ext uri="{FF2B5EF4-FFF2-40B4-BE49-F238E27FC236}">
                <a16:creationId xmlns:a16="http://schemas.microsoft.com/office/drawing/2014/main" id="{C096161A-1BB2-4CCE-99F5-70529D52C774}"/>
              </a:ext>
            </a:extLst>
          </p:cNvPr>
          <p:cNvGraphicFramePr>
            <a:graphicFrameLocks noChangeAspect="1"/>
          </p:cNvGraphicFramePr>
          <p:nvPr>
            <p:ph/>
          </p:nvPr>
        </p:nvGraphicFramePr>
        <p:xfrm>
          <a:off x="3132138" y="1268413"/>
          <a:ext cx="936625" cy="585787"/>
        </p:xfrm>
        <a:graphic>
          <a:graphicData uri="http://schemas.openxmlformats.org/presentationml/2006/ole">
            <mc:AlternateContent xmlns:mc="http://schemas.openxmlformats.org/markup-compatibility/2006">
              <mc:Choice xmlns:v="urn:schemas-microsoft-com:vml" Requires="v">
                <p:oleObj spid="_x0000_s132105" name="公式" r:id="rId3" imgW="406080" imgH="253800" progId="Equation.3">
                  <p:embed/>
                </p:oleObj>
              </mc:Choice>
              <mc:Fallback>
                <p:oleObj name="公式" r:id="rId3" imgW="406080" imgH="253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268413"/>
                        <a:ext cx="936625" cy="585787"/>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03" name="Object 7">
            <a:extLst>
              <a:ext uri="{FF2B5EF4-FFF2-40B4-BE49-F238E27FC236}">
                <a16:creationId xmlns:a16="http://schemas.microsoft.com/office/drawing/2014/main" id="{8A7F1D63-DD16-485B-A6B3-F80FCF6D73A4}"/>
              </a:ext>
            </a:extLst>
          </p:cNvPr>
          <p:cNvGraphicFramePr>
            <a:graphicFrameLocks noChangeAspect="1"/>
          </p:cNvGraphicFramePr>
          <p:nvPr/>
        </p:nvGraphicFramePr>
        <p:xfrm>
          <a:off x="1547813" y="3141663"/>
          <a:ext cx="6480175" cy="3233737"/>
        </p:xfrm>
        <a:graphic>
          <a:graphicData uri="http://schemas.openxmlformats.org/presentationml/2006/ole">
            <mc:AlternateContent xmlns:mc="http://schemas.openxmlformats.org/markup-compatibility/2006">
              <mc:Choice xmlns:v="urn:schemas-microsoft-com:vml" Requires="v">
                <p:oleObj spid="_x0000_s132106" name="公式" r:id="rId5" imgW="2666880" imgH="1320480" progId="Equation.3">
                  <p:embed/>
                </p:oleObj>
              </mc:Choice>
              <mc:Fallback>
                <p:oleObj name="公式" r:id="rId5" imgW="2666880" imgH="1320480" progId="Equation.3">
                  <p:embed/>
                  <p:pic>
                    <p:nvPicPr>
                      <p:cNvPr id="0" name="Object 7"/>
                      <p:cNvPicPr>
                        <a:picLocks noChangeAspect="1" noChangeArrowheads="1"/>
                      </p:cNvPicPr>
                      <p:nvPr/>
                    </p:nvPicPr>
                    <p:blipFill>
                      <a:blip r:embed="rId6">
                        <a:lum contrast="38000"/>
                        <a:extLst>
                          <a:ext uri="{28A0092B-C50C-407E-A947-70E740481C1C}">
                            <a14:useLocalDpi xmlns:a14="http://schemas.microsoft.com/office/drawing/2010/main" val="0"/>
                          </a:ext>
                        </a:extLst>
                      </a:blip>
                      <a:srcRect/>
                      <a:stretch>
                        <a:fillRect/>
                      </a:stretch>
                    </p:blipFill>
                    <p:spPr bwMode="auto">
                      <a:xfrm>
                        <a:off x="1547813" y="3141663"/>
                        <a:ext cx="6480175" cy="3233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04" name="Object 8">
            <a:extLst>
              <a:ext uri="{FF2B5EF4-FFF2-40B4-BE49-F238E27FC236}">
                <a16:creationId xmlns:a16="http://schemas.microsoft.com/office/drawing/2014/main" id="{67B5DCD9-129D-490B-B990-1792FB7C7DDE}"/>
              </a:ext>
            </a:extLst>
          </p:cNvPr>
          <p:cNvGraphicFramePr>
            <a:graphicFrameLocks noChangeAspect="1"/>
          </p:cNvGraphicFramePr>
          <p:nvPr/>
        </p:nvGraphicFramePr>
        <p:xfrm>
          <a:off x="1660525" y="2074863"/>
          <a:ext cx="3805238" cy="955675"/>
        </p:xfrm>
        <a:graphic>
          <a:graphicData uri="http://schemas.openxmlformats.org/presentationml/2006/ole">
            <mc:AlternateContent xmlns:mc="http://schemas.openxmlformats.org/markup-compatibility/2006">
              <mc:Choice xmlns:v="urn:schemas-microsoft-com:vml" Requires="v">
                <p:oleObj spid="_x0000_s132107" name="公式" r:id="rId7" imgW="1714320" imgH="393480" progId="Equation.3">
                  <p:embed/>
                </p:oleObj>
              </mc:Choice>
              <mc:Fallback>
                <p:oleObj name="公式" r:id="rId7" imgW="1714320" imgH="393480" progId="Equation.3">
                  <p:embed/>
                  <p:pic>
                    <p:nvPicPr>
                      <p:cNvPr id="0" name="Object 8"/>
                      <p:cNvPicPr>
                        <a:picLocks noChangeAspect="1" noChangeArrowheads="1"/>
                      </p:cNvPicPr>
                      <p:nvPr/>
                    </p:nvPicPr>
                    <p:blipFill>
                      <a:blip r:embed="rId8">
                        <a:lum contrast="38000"/>
                        <a:extLst>
                          <a:ext uri="{28A0092B-C50C-407E-A947-70E740481C1C}">
                            <a14:useLocalDpi xmlns:a14="http://schemas.microsoft.com/office/drawing/2010/main" val="0"/>
                          </a:ext>
                        </a:extLst>
                      </a:blip>
                      <a:srcRect/>
                      <a:stretch>
                        <a:fillRect/>
                      </a:stretch>
                    </p:blipFill>
                    <p:spPr bwMode="auto">
                      <a:xfrm>
                        <a:off x="1660525" y="2074863"/>
                        <a:ext cx="3805238"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2104"/>
                                        </p:tgtEl>
                                        <p:attrNameLst>
                                          <p:attrName>style.visibility</p:attrName>
                                        </p:attrNameLst>
                                      </p:cBhvr>
                                      <p:to>
                                        <p:strVal val="visible"/>
                                      </p:to>
                                    </p:set>
                                    <p:animEffect transition="in" filter="wipe(left)">
                                      <p:cBhvr>
                                        <p:cTn id="7" dur="500"/>
                                        <p:tgtEl>
                                          <p:spTgt spid="1321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2103"/>
                                        </p:tgtEl>
                                        <p:attrNameLst>
                                          <p:attrName>style.visibility</p:attrName>
                                        </p:attrNameLst>
                                      </p:cBhvr>
                                      <p:to>
                                        <p:strVal val="visible"/>
                                      </p:to>
                                    </p:set>
                                    <p:animEffect transition="in" filter="blinds(horizontal)">
                                      <p:cBhvr>
                                        <p:cTn id="12" dur="500"/>
                                        <p:tgtEl>
                                          <p:spTgt spid="132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1028" descr="180">
            <a:extLst>
              <a:ext uri="{FF2B5EF4-FFF2-40B4-BE49-F238E27FC236}">
                <a16:creationId xmlns:a16="http://schemas.microsoft.com/office/drawing/2014/main" id="{EC0B8B7B-3E9B-4990-9F96-4A7A695D9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0"/>
            <a:ext cx="44275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1030">
            <a:extLst>
              <a:ext uri="{FF2B5EF4-FFF2-40B4-BE49-F238E27FC236}">
                <a16:creationId xmlns:a16="http://schemas.microsoft.com/office/drawing/2014/main" id="{73196AAA-6D97-4220-9524-371E17A2D6FF}"/>
              </a:ext>
            </a:extLst>
          </p:cNvPr>
          <p:cNvSpPr>
            <a:spLocks noChangeArrowheads="1"/>
          </p:cNvSpPr>
          <p:nvPr/>
        </p:nvSpPr>
        <p:spPr bwMode="auto">
          <a:xfrm>
            <a:off x="3238500" y="2333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18439" name="Picture 1031" descr="179">
            <a:extLst>
              <a:ext uri="{FF2B5EF4-FFF2-40B4-BE49-F238E27FC236}">
                <a16:creationId xmlns:a16="http://schemas.microsoft.com/office/drawing/2014/main" id="{AA22D23B-7786-4EE3-834B-DE21F71E1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3375"/>
            <a:ext cx="4787900"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a:extLst>
              <a:ext uri="{FF2B5EF4-FFF2-40B4-BE49-F238E27FC236}">
                <a16:creationId xmlns:a16="http://schemas.microsoft.com/office/drawing/2014/main" id="{17498782-0B68-4E2F-8C14-B48425D6CF21}"/>
              </a:ext>
            </a:extLst>
          </p:cNvPr>
          <p:cNvSpPr>
            <a:spLocks noChangeArrowheads="1"/>
          </p:cNvSpPr>
          <p:nvPr/>
        </p:nvSpPr>
        <p:spPr bwMode="auto">
          <a:xfrm>
            <a:off x="684213" y="1341438"/>
            <a:ext cx="8208962" cy="82232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kumimoji="1" sz="2400">
                <a:solidFill>
                  <a:schemeClr val="tx1"/>
                </a:solidFill>
                <a:latin typeface="Times New Roman" panose="02020603050405020304" pitchFamily="18" charset="0"/>
                <a:ea typeface="宋体" panose="02010600030101010101" pitchFamily="2" charset="-122"/>
              </a:defRPr>
            </a:lvl1pPr>
            <a:lvl2pPr>
              <a:tabLst>
                <a:tab pos="342900" algn="l"/>
              </a:tabLst>
              <a:defRPr kumimoji="1" sz="2400">
                <a:solidFill>
                  <a:schemeClr val="tx1"/>
                </a:solidFill>
                <a:latin typeface="Times New Roman" panose="02020603050405020304" pitchFamily="18" charset="0"/>
                <a:ea typeface="宋体" panose="02010600030101010101" pitchFamily="2" charset="-122"/>
              </a:defRPr>
            </a:lvl2pPr>
            <a:lvl3pPr>
              <a:tabLst>
                <a:tab pos="342900" algn="l"/>
              </a:tabLst>
              <a:defRPr kumimoji="1" sz="2400">
                <a:solidFill>
                  <a:schemeClr val="tx1"/>
                </a:solidFill>
                <a:latin typeface="Times New Roman" panose="02020603050405020304" pitchFamily="18" charset="0"/>
                <a:ea typeface="宋体" panose="02010600030101010101" pitchFamily="2" charset="-122"/>
              </a:defRPr>
            </a:lvl3pPr>
            <a:lvl4pPr>
              <a:tabLst>
                <a:tab pos="342900" algn="l"/>
              </a:tabLst>
              <a:defRPr kumimoji="1" sz="2400">
                <a:solidFill>
                  <a:schemeClr val="tx1"/>
                </a:solidFill>
                <a:latin typeface="Times New Roman" panose="02020603050405020304" pitchFamily="18" charset="0"/>
                <a:ea typeface="宋体" panose="02010600030101010101" pitchFamily="2" charset="-122"/>
              </a:defRPr>
            </a:lvl4pPr>
            <a:lvl5pPr>
              <a:tabLst>
                <a:tab pos="3429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CC6600"/>
                </a:solidFill>
                <a:ea typeface="楷体_GB2312" pitchFamily="49" charset="-122"/>
              </a:rPr>
              <a:t>5-3</a:t>
            </a:r>
            <a:r>
              <a:rPr lang="en-US" altLang="zh-CN" b="1">
                <a:ea typeface="楷体_GB2312" pitchFamily="49" charset="-122"/>
              </a:rPr>
              <a:t>  </a:t>
            </a:r>
            <a:r>
              <a:rPr lang="zh-CN" altLang="en-US" b="1">
                <a:ea typeface="楷体_GB2312" pitchFamily="49" charset="-122"/>
              </a:rPr>
              <a:t>对于</a:t>
            </a:r>
            <a:r>
              <a:rPr lang="en-US" altLang="zh-CN" b="1" i="1">
                <a:ea typeface="楷体_GB2312" pitchFamily="49" charset="-122"/>
              </a:rPr>
              <a:t>S</a:t>
            </a:r>
            <a:r>
              <a:rPr lang="en-US" altLang="zh-CN" b="1">
                <a:ea typeface="楷体_GB2312" pitchFamily="49" charset="-122"/>
              </a:rPr>
              <a:t>=1/2</a:t>
            </a:r>
            <a:r>
              <a:rPr lang="zh-CN" altLang="en-US" b="1">
                <a:ea typeface="楷体_GB2312" pitchFamily="49" charset="-122"/>
              </a:rPr>
              <a:t>和</a:t>
            </a:r>
            <a:r>
              <a:rPr lang="en-US" altLang="zh-CN" b="1" i="1">
                <a:ea typeface="楷体_GB2312" pitchFamily="49" charset="-122"/>
              </a:rPr>
              <a:t>L</a:t>
            </a:r>
            <a:r>
              <a:rPr lang="en-US" altLang="zh-CN" b="1">
                <a:ea typeface="楷体_GB2312" pitchFamily="49" charset="-122"/>
              </a:rPr>
              <a:t>=2</a:t>
            </a:r>
            <a:r>
              <a:rPr lang="zh-CN" altLang="en-US" b="1">
                <a:ea typeface="楷体_GB2312" pitchFamily="49" charset="-122"/>
              </a:rPr>
              <a:t>，试计算             的可能值。 </a:t>
            </a:r>
          </a:p>
          <a:p>
            <a:r>
              <a:rPr lang="zh-CN" altLang="en-US" b="1">
                <a:ea typeface="楷体_GB2312" pitchFamily="49" charset="-122"/>
              </a:rPr>
              <a:t>解</a:t>
            </a:r>
            <a:r>
              <a:rPr lang="en-US" altLang="zh-CN" b="1">
                <a:ea typeface="楷体_GB2312" pitchFamily="49" charset="-122"/>
              </a:rPr>
              <a:t>: </a:t>
            </a:r>
          </a:p>
        </p:txBody>
      </p:sp>
      <p:graphicFrame>
        <p:nvGraphicFramePr>
          <p:cNvPr id="133125" name="Object 5">
            <a:extLst>
              <a:ext uri="{FF2B5EF4-FFF2-40B4-BE49-F238E27FC236}">
                <a16:creationId xmlns:a16="http://schemas.microsoft.com/office/drawing/2014/main" id="{2D9851B8-8017-44B2-9800-A145EA7D486F}"/>
              </a:ext>
            </a:extLst>
          </p:cNvPr>
          <p:cNvGraphicFramePr>
            <a:graphicFrameLocks noChangeAspect="1"/>
          </p:cNvGraphicFramePr>
          <p:nvPr>
            <p:ph sz="half" idx="1"/>
          </p:nvPr>
        </p:nvGraphicFramePr>
        <p:xfrm>
          <a:off x="4716463" y="1268413"/>
          <a:ext cx="935037" cy="584200"/>
        </p:xfrm>
        <a:graphic>
          <a:graphicData uri="http://schemas.openxmlformats.org/presentationml/2006/ole">
            <mc:AlternateContent xmlns:mc="http://schemas.openxmlformats.org/markup-compatibility/2006">
              <mc:Choice xmlns:v="urn:schemas-microsoft-com:vml" Requires="v">
                <p:oleObj spid="_x0000_s133133" name="公式" r:id="rId3" imgW="406080" imgH="253800" progId="Equation.3">
                  <p:embed/>
                </p:oleObj>
              </mc:Choice>
              <mc:Fallback>
                <p:oleObj name="公式" r:id="rId3" imgW="406080" imgH="253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1268413"/>
                        <a:ext cx="935037" cy="58420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7" name="Object 7">
            <a:extLst>
              <a:ext uri="{FF2B5EF4-FFF2-40B4-BE49-F238E27FC236}">
                <a16:creationId xmlns:a16="http://schemas.microsoft.com/office/drawing/2014/main" id="{029B7DEF-72EE-42F2-AEE5-100ED6F32837}"/>
              </a:ext>
            </a:extLst>
          </p:cNvPr>
          <p:cNvGraphicFramePr>
            <a:graphicFrameLocks noChangeAspect="1"/>
          </p:cNvGraphicFramePr>
          <p:nvPr>
            <p:ph sz="quarter" idx="2"/>
          </p:nvPr>
        </p:nvGraphicFramePr>
        <p:xfrm>
          <a:off x="1692275" y="1989138"/>
          <a:ext cx="3384550" cy="866775"/>
        </p:xfrm>
        <a:graphic>
          <a:graphicData uri="http://schemas.openxmlformats.org/presentationml/2006/ole">
            <mc:AlternateContent xmlns:mc="http://schemas.openxmlformats.org/markup-compatibility/2006">
              <mc:Choice xmlns:v="urn:schemas-microsoft-com:vml" Requires="v">
                <p:oleObj spid="_x0000_s133134" name="公式" r:id="rId5" imgW="1536480" imgH="393480" progId="Equation.3">
                  <p:embed/>
                </p:oleObj>
              </mc:Choice>
              <mc:Fallback>
                <p:oleObj name="公式" r:id="rId5" imgW="1536480" imgH="393480" progId="Equation.3">
                  <p:embed/>
                  <p:pic>
                    <p:nvPicPr>
                      <p:cNvPr id="0" name="Object 7"/>
                      <p:cNvPicPr>
                        <a:picLocks noChangeAspect="1" noChangeArrowheads="1"/>
                      </p:cNvPicPr>
                      <p:nvPr/>
                    </p:nvPicPr>
                    <p:blipFill>
                      <a:blip r:embed="rId6">
                        <a:lum contrast="38000"/>
                        <a:extLst>
                          <a:ext uri="{28A0092B-C50C-407E-A947-70E740481C1C}">
                            <a14:useLocalDpi xmlns:a14="http://schemas.microsoft.com/office/drawing/2010/main" val="0"/>
                          </a:ext>
                        </a:extLst>
                      </a:blip>
                      <a:srcRect/>
                      <a:stretch>
                        <a:fillRect/>
                      </a:stretch>
                    </p:blipFill>
                    <p:spPr bwMode="auto">
                      <a:xfrm>
                        <a:off x="1692275" y="1989138"/>
                        <a:ext cx="3384550"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30" name="Object 10">
            <a:extLst>
              <a:ext uri="{FF2B5EF4-FFF2-40B4-BE49-F238E27FC236}">
                <a16:creationId xmlns:a16="http://schemas.microsoft.com/office/drawing/2014/main" id="{FB225E5C-72EC-406D-A8AC-7BD3F7080CF7}"/>
              </a:ext>
            </a:extLst>
          </p:cNvPr>
          <p:cNvGraphicFramePr>
            <a:graphicFrameLocks noChangeAspect="1"/>
          </p:cNvGraphicFramePr>
          <p:nvPr>
            <p:ph sz="quarter" idx="3"/>
          </p:nvPr>
        </p:nvGraphicFramePr>
        <p:xfrm>
          <a:off x="1619250" y="2924175"/>
          <a:ext cx="5840413" cy="3281363"/>
        </p:xfrm>
        <a:graphic>
          <a:graphicData uri="http://schemas.openxmlformats.org/presentationml/2006/ole">
            <mc:AlternateContent xmlns:mc="http://schemas.openxmlformats.org/markup-compatibility/2006">
              <mc:Choice xmlns:v="urn:schemas-microsoft-com:vml" Requires="v">
                <p:oleObj spid="_x0000_s133135" name="公式" r:id="rId7" imgW="2666880" imgH="1498320" progId="Equation.3">
                  <p:embed/>
                </p:oleObj>
              </mc:Choice>
              <mc:Fallback>
                <p:oleObj name="公式" r:id="rId7" imgW="2666880" imgH="1498320" progId="Equation.3">
                  <p:embed/>
                  <p:pic>
                    <p:nvPicPr>
                      <p:cNvPr id="0" name="Object 10"/>
                      <p:cNvPicPr>
                        <a:picLocks noChangeAspect="1" noChangeArrowheads="1"/>
                      </p:cNvPicPr>
                      <p:nvPr/>
                    </p:nvPicPr>
                    <p:blipFill>
                      <a:blip r:embed="rId8">
                        <a:lum contrast="38000"/>
                        <a:extLst>
                          <a:ext uri="{28A0092B-C50C-407E-A947-70E740481C1C}">
                            <a14:useLocalDpi xmlns:a14="http://schemas.microsoft.com/office/drawing/2010/main" val="0"/>
                          </a:ext>
                        </a:extLst>
                      </a:blip>
                      <a:srcRect/>
                      <a:stretch>
                        <a:fillRect/>
                      </a:stretch>
                    </p:blipFill>
                    <p:spPr bwMode="auto">
                      <a:xfrm>
                        <a:off x="1619250" y="2924175"/>
                        <a:ext cx="5840413" cy="328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127"/>
                                        </p:tgtEl>
                                        <p:attrNameLst>
                                          <p:attrName>style.visibility</p:attrName>
                                        </p:attrNameLst>
                                      </p:cBhvr>
                                      <p:to>
                                        <p:strVal val="visible"/>
                                      </p:to>
                                    </p:set>
                                    <p:animEffect transition="in" filter="wipe(left)">
                                      <p:cBhvr>
                                        <p:cTn id="7" dur="500"/>
                                        <p:tgtEl>
                                          <p:spTgt spid="1331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30"/>
                                        </p:tgtEl>
                                        <p:attrNameLst>
                                          <p:attrName>style.visibility</p:attrName>
                                        </p:attrNameLst>
                                      </p:cBhvr>
                                      <p:to>
                                        <p:strVal val="visible"/>
                                      </p:to>
                                    </p:set>
                                    <p:animEffect transition="in" filter="blinds(horizontal)">
                                      <p:cBhvr>
                                        <p:cTn id="12" dur="500"/>
                                        <p:tgtEl>
                                          <p:spTgt spid="133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4">
            <a:extLst>
              <a:ext uri="{FF2B5EF4-FFF2-40B4-BE49-F238E27FC236}">
                <a16:creationId xmlns:a16="http://schemas.microsoft.com/office/drawing/2014/main" id="{89B85CE6-2215-40CB-BE5C-ADC94281211C}"/>
              </a:ext>
            </a:extLst>
          </p:cNvPr>
          <p:cNvSpPr>
            <a:spLocks noChangeArrowheads="1"/>
          </p:cNvSpPr>
          <p:nvPr/>
        </p:nvSpPr>
        <p:spPr bwMode="auto">
          <a:xfrm>
            <a:off x="611188" y="1341438"/>
            <a:ext cx="8208962" cy="82232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kumimoji="1" sz="2400">
                <a:solidFill>
                  <a:schemeClr val="tx1"/>
                </a:solidFill>
                <a:latin typeface="Times New Roman" panose="02020603050405020304" pitchFamily="18" charset="0"/>
                <a:ea typeface="宋体" panose="02010600030101010101" pitchFamily="2" charset="-122"/>
              </a:defRPr>
            </a:lvl1pPr>
            <a:lvl2pPr>
              <a:tabLst>
                <a:tab pos="342900" algn="l"/>
              </a:tabLst>
              <a:defRPr kumimoji="1" sz="2400">
                <a:solidFill>
                  <a:schemeClr val="tx1"/>
                </a:solidFill>
                <a:latin typeface="Times New Roman" panose="02020603050405020304" pitchFamily="18" charset="0"/>
                <a:ea typeface="宋体" panose="02010600030101010101" pitchFamily="2" charset="-122"/>
              </a:defRPr>
            </a:lvl2pPr>
            <a:lvl3pPr>
              <a:tabLst>
                <a:tab pos="342900" algn="l"/>
              </a:tabLst>
              <a:defRPr kumimoji="1" sz="2400">
                <a:solidFill>
                  <a:schemeClr val="tx1"/>
                </a:solidFill>
                <a:latin typeface="Times New Roman" panose="02020603050405020304" pitchFamily="18" charset="0"/>
                <a:ea typeface="宋体" panose="02010600030101010101" pitchFamily="2" charset="-122"/>
              </a:defRPr>
            </a:lvl3pPr>
            <a:lvl4pPr>
              <a:tabLst>
                <a:tab pos="342900" algn="l"/>
              </a:tabLst>
              <a:defRPr kumimoji="1" sz="2400">
                <a:solidFill>
                  <a:schemeClr val="tx1"/>
                </a:solidFill>
                <a:latin typeface="Times New Roman" panose="02020603050405020304" pitchFamily="18" charset="0"/>
                <a:ea typeface="宋体" panose="02010600030101010101" pitchFamily="2" charset="-122"/>
              </a:defRPr>
            </a:lvl4pPr>
            <a:lvl5pPr>
              <a:tabLst>
                <a:tab pos="3429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CC6600"/>
                </a:solidFill>
                <a:ea typeface="楷体_GB2312" pitchFamily="49" charset="-122"/>
              </a:rPr>
              <a:t>5-4</a:t>
            </a:r>
            <a:r>
              <a:rPr lang="en-US" altLang="zh-CN" b="1">
                <a:ea typeface="楷体_GB2312" pitchFamily="49" charset="-122"/>
              </a:rPr>
              <a:t>  </a:t>
            </a:r>
            <a:r>
              <a:rPr lang="zh-CN" altLang="en-US" b="1">
                <a:ea typeface="楷体_GB2312" pitchFamily="49" charset="-122"/>
              </a:rPr>
              <a:t>试求</a:t>
            </a:r>
            <a:r>
              <a:rPr lang="en-US" altLang="zh-CN" b="1" baseline="30000">
                <a:solidFill>
                  <a:schemeClr val="hlink"/>
                </a:solidFill>
                <a:ea typeface="楷体_GB2312" pitchFamily="49" charset="-122"/>
              </a:rPr>
              <a:t>3</a:t>
            </a:r>
            <a:r>
              <a:rPr lang="en-US" altLang="zh-CN" b="1">
                <a:solidFill>
                  <a:schemeClr val="hlink"/>
                </a:solidFill>
                <a:ea typeface="楷体_GB2312" pitchFamily="49" charset="-122"/>
              </a:rPr>
              <a:t>F</a:t>
            </a:r>
            <a:r>
              <a:rPr lang="en-US" altLang="zh-CN" b="1" baseline="-25000">
                <a:solidFill>
                  <a:schemeClr val="hlink"/>
                </a:solidFill>
                <a:ea typeface="楷体_GB2312" pitchFamily="49" charset="-122"/>
              </a:rPr>
              <a:t>2</a:t>
            </a:r>
            <a:r>
              <a:rPr lang="zh-CN" altLang="en-US" b="1">
                <a:ea typeface="楷体_GB2312" pitchFamily="49" charset="-122"/>
              </a:rPr>
              <a:t>态的总角动量和轨道角动量之间的夹角。 </a:t>
            </a:r>
          </a:p>
          <a:p>
            <a:r>
              <a:rPr lang="zh-CN" altLang="en-US" b="1">
                <a:ea typeface="楷体_GB2312" pitchFamily="49" charset="-122"/>
              </a:rPr>
              <a:t>解</a:t>
            </a:r>
            <a:r>
              <a:rPr lang="en-US" altLang="zh-CN" b="1">
                <a:ea typeface="楷体_GB2312" pitchFamily="49" charset="-122"/>
              </a:rPr>
              <a:t>: </a:t>
            </a:r>
          </a:p>
        </p:txBody>
      </p:sp>
      <p:graphicFrame>
        <p:nvGraphicFramePr>
          <p:cNvPr id="134149" name="Object 5">
            <a:extLst>
              <a:ext uri="{FF2B5EF4-FFF2-40B4-BE49-F238E27FC236}">
                <a16:creationId xmlns:a16="http://schemas.microsoft.com/office/drawing/2014/main" id="{1E84BA3C-FBC7-4E9E-9425-EC4F2D0F906E}"/>
              </a:ext>
            </a:extLst>
          </p:cNvPr>
          <p:cNvGraphicFramePr>
            <a:graphicFrameLocks noChangeAspect="1"/>
          </p:cNvGraphicFramePr>
          <p:nvPr>
            <p:ph sz="half" idx="1"/>
          </p:nvPr>
        </p:nvGraphicFramePr>
        <p:xfrm>
          <a:off x="1258888" y="2598738"/>
          <a:ext cx="7596187" cy="3541712"/>
        </p:xfrm>
        <a:graphic>
          <a:graphicData uri="http://schemas.openxmlformats.org/presentationml/2006/ole">
            <mc:AlternateContent xmlns:mc="http://schemas.openxmlformats.org/markup-compatibility/2006">
              <mc:Choice xmlns:v="urn:schemas-microsoft-com:vml" Requires="v">
                <p:oleObj spid="_x0000_s134154" name="公式" r:id="rId3" imgW="3377880" imgH="1574640" progId="Equation.3">
                  <p:embed/>
                </p:oleObj>
              </mc:Choice>
              <mc:Fallback>
                <p:oleObj name="公式" r:id="rId3" imgW="3377880" imgH="1574640" progId="Equation.3">
                  <p:embed/>
                  <p:pic>
                    <p:nvPicPr>
                      <p:cNvPr id="0" name="Object 5"/>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1258888" y="2598738"/>
                        <a:ext cx="7596187" cy="354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51" name="Object 7">
            <a:extLst>
              <a:ext uri="{FF2B5EF4-FFF2-40B4-BE49-F238E27FC236}">
                <a16:creationId xmlns:a16="http://schemas.microsoft.com/office/drawing/2014/main" id="{94268AFC-53D4-4C72-BF1C-AA87671140DA}"/>
              </a:ext>
            </a:extLst>
          </p:cNvPr>
          <p:cNvGraphicFramePr>
            <a:graphicFrameLocks noChangeAspect="1"/>
          </p:cNvGraphicFramePr>
          <p:nvPr>
            <p:ph sz="half" idx="2"/>
          </p:nvPr>
        </p:nvGraphicFramePr>
        <p:xfrm>
          <a:off x="1187450" y="1844675"/>
          <a:ext cx="3744913" cy="561975"/>
        </p:xfrm>
        <a:graphic>
          <a:graphicData uri="http://schemas.openxmlformats.org/presentationml/2006/ole">
            <mc:AlternateContent xmlns:mc="http://schemas.openxmlformats.org/markup-compatibility/2006">
              <mc:Choice xmlns:v="urn:schemas-microsoft-com:vml" Requires="v">
                <p:oleObj spid="_x0000_s134155" name="公式" r:id="rId5" imgW="1523880" imgH="228600" progId="Equation.3">
                  <p:embed/>
                </p:oleObj>
              </mc:Choice>
              <mc:Fallback>
                <p:oleObj name="公式" r:id="rId5" imgW="1523880" imgH="228600" progId="Equation.3">
                  <p:embed/>
                  <p:pic>
                    <p:nvPicPr>
                      <p:cNvPr id="0" name="Object 7"/>
                      <p:cNvPicPr>
                        <a:picLocks noChangeAspect="1" noChangeArrowheads="1"/>
                      </p:cNvPicPr>
                      <p:nvPr/>
                    </p:nvPicPr>
                    <p:blipFill>
                      <a:blip r:embed="rId6">
                        <a:lum contrast="38000"/>
                        <a:extLst>
                          <a:ext uri="{28A0092B-C50C-407E-A947-70E740481C1C}">
                            <a14:useLocalDpi xmlns:a14="http://schemas.microsoft.com/office/drawing/2010/main" val="0"/>
                          </a:ext>
                        </a:extLst>
                      </a:blip>
                      <a:srcRect/>
                      <a:stretch>
                        <a:fillRect/>
                      </a:stretch>
                    </p:blipFill>
                    <p:spPr bwMode="auto">
                      <a:xfrm>
                        <a:off x="1187450" y="1844675"/>
                        <a:ext cx="3744913"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4151"/>
                                        </p:tgtEl>
                                        <p:attrNameLst>
                                          <p:attrName>style.visibility</p:attrName>
                                        </p:attrNameLst>
                                      </p:cBhvr>
                                      <p:to>
                                        <p:strVal val="visible"/>
                                      </p:to>
                                    </p:set>
                                    <p:animEffect transition="in" filter="wipe(left)">
                                      <p:cBhvr>
                                        <p:cTn id="7" dur="500"/>
                                        <p:tgtEl>
                                          <p:spTgt spid="1341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4149"/>
                                        </p:tgtEl>
                                        <p:attrNameLst>
                                          <p:attrName>style.visibility</p:attrName>
                                        </p:attrNameLst>
                                      </p:cBhvr>
                                      <p:to>
                                        <p:strVal val="visible"/>
                                      </p:to>
                                    </p:set>
                                    <p:animEffect transition="in" filter="blinds(horizontal)">
                                      <p:cBhvr>
                                        <p:cTn id="12" dur="500"/>
                                        <p:tgtEl>
                                          <p:spTgt spid="13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a:extLst>
              <a:ext uri="{FF2B5EF4-FFF2-40B4-BE49-F238E27FC236}">
                <a16:creationId xmlns:a16="http://schemas.microsoft.com/office/drawing/2014/main" id="{B8CCBD6E-FA38-4E79-9A32-6753531E597D}"/>
              </a:ext>
            </a:extLst>
          </p:cNvPr>
          <p:cNvSpPr>
            <a:spLocks noChangeArrowheads="1"/>
          </p:cNvSpPr>
          <p:nvPr/>
        </p:nvSpPr>
        <p:spPr bwMode="auto">
          <a:xfrm>
            <a:off x="539750" y="1341438"/>
            <a:ext cx="8208963" cy="118745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kumimoji="1" sz="2400">
                <a:solidFill>
                  <a:schemeClr val="tx1"/>
                </a:solidFill>
                <a:latin typeface="Times New Roman" panose="02020603050405020304" pitchFamily="18" charset="0"/>
                <a:ea typeface="宋体" panose="02010600030101010101" pitchFamily="2" charset="-122"/>
              </a:defRPr>
            </a:lvl1pPr>
            <a:lvl2pPr>
              <a:tabLst>
                <a:tab pos="342900" algn="l"/>
              </a:tabLst>
              <a:defRPr kumimoji="1" sz="2400">
                <a:solidFill>
                  <a:schemeClr val="tx1"/>
                </a:solidFill>
                <a:latin typeface="Times New Roman" panose="02020603050405020304" pitchFamily="18" charset="0"/>
                <a:ea typeface="宋体" panose="02010600030101010101" pitchFamily="2" charset="-122"/>
              </a:defRPr>
            </a:lvl2pPr>
            <a:lvl3pPr>
              <a:tabLst>
                <a:tab pos="342900" algn="l"/>
              </a:tabLst>
              <a:defRPr kumimoji="1" sz="2400">
                <a:solidFill>
                  <a:schemeClr val="tx1"/>
                </a:solidFill>
                <a:latin typeface="Times New Roman" panose="02020603050405020304" pitchFamily="18" charset="0"/>
                <a:ea typeface="宋体" panose="02010600030101010101" pitchFamily="2" charset="-122"/>
              </a:defRPr>
            </a:lvl3pPr>
            <a:lvl4pPr>
              <a:tabLst>
                <a:tab pos="342900" algn="l"/>
              </a:tabLst>
              <a:defRPr kumimoji="1" sz="2400">
                <a:solidFill>
                  <a:schemeClr val="tx1"/>
                </a:solidFill>
                <a:latin typeface="Times New Roman" panose="02020603050405020304" pitchFamily="18" charset="0"/>
                <a:ea typeface="宋体" panose="02010600030101010101" pitchFamily="2" charset="-122"/>
              </a:defRPr>
            </a:lvl4pPr>
            <a:lvl5pPr>
              <a:tabLst>
                <a:tab pos="3429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CC6600"/>
                </a:solidFill>
                <a:ea typeface="楷体_GB2312" pitchFamily="49" charset="-122"/>
              </a:rPr>
              <a:t>5-5</a:t>
            </a:r>
            <a:r>
              <a:rPr lang="en-US" altLang="zh-CN" b="1">
                <a:ea typeface="楷体_GB2312" pitchFamily="49" charset="-122"/>
              </a:rPr>
              <a:t>  </a:t>
            </a:r>
            <a:r>
              <a:rPr lang="zh-CN" altLang="en-US" b="1">
                <a:ea typeface="楷体_GB2312" pitchFamily="49" charset="-122"/>
              </a:rPr>
              <a:t>在氢、氦、锂、铍、纳、镁、钾和钙中，哪些原子会出现正常塞曼效应？为什么？ </a:t>
            </a:r>
          </a:p>
          <a:p>
            <a:r>
              <a:rPr lang="zh-CN" altLang="en-US" b="1">
                <a:ea typeface="楷体_GB2312" pitchFamily="49" charset="-122"/>
              </a:rPr>
              <a:t>解</a:t>
            </a:r>
            <a:r>
              <a:rPr lang="en-US" altLang="zh-CN" b="1">
                <a:ea typeface="楷体_GB2312" pitchFamily="49" charset="-122"/>
              </a:rPr>
              <a:t>: </a:t>
            </a:r>
          </a:p>
        </p:txBody>
      </p:sp>
      <p:graphicFrame>
        <p:nvGraphicFramePr>
          <p:cNvPr id="135287" name="Group 119">
            <a:extLst>
              <a:ext uri="{FF2B5EF4-FFF2-40B4-BE49-F238E27FC236}">
                <a16:creationId xmlns:a16="http://schemas.microsoft.com/office/drawing/2014/main" id="{2C58F467-417D-4123-B038-9B20E36801EE}"/>
              </a:ext>
            </a:extLst>
          </p:cNvPr>
          <p:cNvGraphicFramePr>
            <a:graphicFrameLocks noGrp="1"/>
          </p:cNvGraphicFramePr>
          <p:nvPr>
            <p:ph/>
          </p:nvPr>
        </p:nvGraphicFramePr>
        <p:xfrm>
          <a:off x="1331913" y="2276475"/>
          <a:ext cx="6480175" cy="4348163"/>
        </p:xfrm>
        <a:graphic>
          <a:graphicData uri="http://schemas.openxmlformats.org/drawingml/2006/table">
            <a:tbl>
              <a:tblPr/>
              <a:tblGrid>
                <a:gridCol w="1341437">
                  <a:extLst>
                    <a:ext uri="{9D8B030D-6E8A-4147-A177-3AD203B41FA5}">
                      <a16:colId xmlns:a16="http://schemas.microsoft.com/office/drawing/2014/main" val="3384940955"/>
                    </a:ext>
                  </a:extLst>
                </a:gridCol>
                <a:gridCol w="1262063">
                  <a:extLst>
                    <a:ext uri="{9D8B030D-6E8A-4147-A177-3AD203B41FA5}">
                      <a16:colId xmlns:a16="http://schemas.microsoft.com/office/drawing/2014/main" val="2140148339"/>
                    </a:ext>
                  </a:extLst>
                </a:gridCol>
                <a:gridCol w="1371600">
                  <a:extLst>
                    <a:ext uri="{9D8B030D-6E8A-4147-A177-3AD203B41FA5}">
                      <a16:colId xmlns:a16="http://schemas.microsoft.com/office/drawing/2014/main" val="4142104626"/>
                    </a:ext>
                  </a:extLst>
                </a:gridCol>
                <a:gridCol w="2505075">
                  <a:extLst>
                    <a:ext uri="{9D8B030D-6E8A-4147-A177-3AD203B41FA5}">
                      <a16:colId xmlns:a16="http://schemas.microsoft.com/office/drawing/2014/main" val="2668518041"/>
                    </a:ext>
                  </a:extLst>
                </a:gridCol>
              </a:tblGrid>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a:ln>
                            <a:noFill/>
                          </a:ln>
                          <a:solidFill>
                            <a:srgbClr val="3399FF"/>
                          </a:solidFill>
                          <a:effectLst/>
                          <a:latin typeface="Times New Roman" panose="02020603050405020304" pitchFamily="18" charset="0"/>
                          <a:ea typeface="楷体_GB2312" pitchFamily="49" charset="-122"/>
                        </a:rPr>
                        <a:t>基态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folHlink"/>
                          </a:solidFill>
                          <a:effectLst/>
                          <a:latin typeface="Times New Roman" panose="02020603050405020304" pitchFamily="18" charset="0"/>
                          <a:ea typeface="楷体_GB2312" pitchFamily="49" charset="-122"/>
                        </a:rPr>
                        <a:t>g</a:t>
                      </a:r>
                      <a:r>
                        <a:rPr kumimoji="0" lang="zh-CN" altLang="en-US" sz="2400" b="1" i="0" u="none" strike="noStrike" cap="none" normalizeH="0" baseline="0">
                          <a:ln>
                            <a:noFill/>
                          </a:ln>
                          <a:solidFill>
                            <a:schemeClr val="folHlink"/>
                          </a:solidFill>
                          <a:effectLst/>
                          <a:latin typeface="Times New Roman" panose="02020603050405020304" pitchFamily="18" charset="0"/>
                          <a:ea typeface="楷体_GB2312" pitchFamily="49" charset="-122"/>
                        </a:rPr>
                        <a:t>因子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正常塞曼效应</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3303267"/>
                  </a:ext>
                </a:extLst>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rgbClr val="CC0000"/>
                          </a:solidFill>
                          <a:effectLst/>
                          <a:latin typeface="Times New Roman" panose="02020603050405020304" pitchFamily="18" charset="0"/>
                          <a:ea typeface="楷体_GB2312" pitchFamily="49" charset="-122"/>
                        </a:rPr>
                        <a:t>氢  </a:t>
                      </a:r>
                      <a:r>
                        <a:rPr kumimoji="1" lang="en-US" altLang="zh-CN" sz="2400" b="1" i="0" u="none" strike="noStrike" cap="none" normalizeH="0" baseline="0">
                          <a:ln>
                            <a:noFill/>
                          </a:ln>
                          <a:solidFill>
                            <a:srgbClr val="CC0000"/>
                          </a:solidFill>
                          <a:effectLst/>
                          <a:latin typeface="Times New Roman" panose="02020603050405020304" pitchFamily="18" charset="0"/>
                          <a:ea typeface="楷体_GB2312" pitchFamily="49" charset="-122"/>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a:ln>
                            <a:noFill/>
                          </a:ln>
                          <a:solidFill>
                            <a:srgbClr val="3399FF"/>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a:ln>
                            <a:noFill/>
                          </a:ln>
                          <a:solidFill>
                            <a:srgbClr val="3399FF"/>
                          </a:solidFill>
                          <a:effectLst/>
                          <a:latin typeface="Times New Roman" panose="02020603050405020304" pitchFamily="18"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folHlink"/>
                          </a:solidFill>
                          <a:effectLst/>
                          <a:latin typeface="Times New Roman" panose="02020603050405020304"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7751077"/>
                  </a:ext>
                </a:extLst>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rgbClr val="CC0000"/>
                          </a:solidFill>
                          <a:effectLst/>
                          <a:latin typeface="Times New Roman" panose="02020603050405020304" pitchFamily="18" charset="0"/>
                          <a:ea typeface="楷体_GB2312" pitchFamily="49" charset="-122"/>
                        </a:rPr>
                        <a:t>氦  </a:t>
                      </a:r>
                      <a:r>
                        <a:rPr kumimoji="1" lang="en-US" altLang="zh-CN" sz="2400" b="1" i="0" u="none" strike="noStrike" cap="none" normalizeH="0" baseline="0">
                          <a:ln>
                            <a:noFill/>
                          </a:ln>
                          <a:solidFill>
                            <a:srgbClr val="CC0000"/>
                          </a:solidFill>
                          <a:effectLst/>
                          <a:latin typeface="Times New Roman" panose="02020603050405020304" pitchFamily="18" charset="0"/>
                          <a:ea typeface="楷体_GB2312" pitchFamily="49" charset="-122"/>
                        </a:rPr>
                        <a:t>He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a:ln>
                            <a:noFill/>
                          </a:ln>
                          <a:solidFill>
                            <a:srgbClr val="3399FF"/>
                          </a:solidFill>
                          <a:effectLst/>
                          <a:latin typeface="Times New Roman" panose="02020603050405020304" pitchFamily="18" charset="0"/>
                          <a:ea typeface="楷体_GB2312" pitchFamily="49" charset="-122"/>
                        </a:rPr>
                        <a:t>1</a:t>
                      </a:r>
                      <a:r>
                        <a:rPr kumimoji="0" lang="en-US" altLang="zh-CN" sz="2400" b="1" i="0" u="none" strike="noStrike" cap="none" normalizeH="0" baseline="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a:ln>
                            <a:noFill/>
                          </a:ln>
                          <a:solidFill>
                            <a:srgbClr val="3399FF"/>
                          </a:solidFill>
                          <a:effectLst/>
                          <a:latin typeface="Times New Roman" panose="02020603050405020304" pitchFamily="18" charset="0"/>
                          <a:ea typeface="楷体_GB2312" pitchFamily="49" charset="-122"/>
                        </a:rPr>
                        <a:t>0</a:t>
                      </a:r>
                      <a:endParaRPr kumimoji="0" lang="en-US" altLang="zh-CN" sz="2400" b="1" i="0" u="none" strike="noStrike" cap="none" normalizeH="0" baseline="0">
                        <a:ln>
                          <a:noFill/>
                        </a:ln>
                        <a:solidFill>
                          <a:srgbClr val="3399FF"/>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folHlink"/>
                          </a:solidFill>
                          <a:effectLst/>
                          <a:latin typeface="Arial" panose="020B0604020202020204" pitchFamily="34" charset="0"/>
                          <a:ea typeface="宋体" panose="02010600030101010101" pitchFamily="2" charset="-122"/>
                        </a:rPr>
                        <a:t>—</a:t>
                      </a:r>
                      <a:endParaRPr kumimoji="0" lang="en-US" altLang="zh-CN" sz="28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hlink"/>
                          </a:solidFill>
                          <a:effectLst/>
                          <a:latin typeface="Tahoma" panose="020B0604030504040204" pitchFamily="34" charset="0"/>
                          <a:ea typeface="宋体" panose="02010600030101010101" pitchFamily="2" charset="-122"/>
                        </a:rPr>
                        <a:t>√</a:t>
                      </a:r>
                      <a:endParaRPr kumimoji="0" lang="en-US" altLang="zh-CN" sz="2400" b="1" i="0" u="none" strike="noStrike" cap="none" normalizeH="0" baseline="0">
                        <a:ln>
                          <a:noFill/>
                        </a:ln>
                        <a:solidFill>
                          <a:schemeClr val="hlink"/>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8532309"/>
                  </a:ext>
                </a:extLst>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rgbClr val="CC0000"/>
                          </a:solidFill>
                          <a:effectLst/>
                          <a:latin typeface="Times New Roman" panose="02020603050405020304" pitchFamily="18" charset="0"/>
                          <a:ea typeface="楷体_GB2312" pitchFamily="49" charset="-122"/>
                        </a:rPr>
                        <a:t>锂  </a:t>
                      </a:r>
                      <a:r>
                        <a:rPr kumimoji="1" lang="en-US" altLang="zh-CN" sz="2400" b="1" i="0" u="none" strike="noStrike" cap="none" normalizeH="0" baseline="0">
                          <a:ln>
                            <a:noFill/>
                          </a:ln>
                          <a:solidFill>
                            <a:srgbClr val="CC0000"/>
                          </a:solidFill>
                          <a:effectLst/>
                          <a:latin typeface="Times New Roman" panose="02020603050405020304" pitchFamily="18" charset="0"/>
                          <a:ea typeface="楷体_GB2312" pitchFamily="49" charset="-122"/>
                        </a:rPr>
                        <a:t>Li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a:ln>
                            <a:noFill/>
                          </a:ln>
                          <a:solidFill>
                            <a:srgbClr val="3399FF"/>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a:ln>
                            <a:noFill/>
                          </a:ln>
                          <a:solidFill>
                            <a:srgbClr val="3399FF"/>
                          </a:solidFill>
                          <a:effectLst/>
                          <a:latin typeface="Times New Roman" panose="02020603050405020304" pitchFamily="18" charset="0"/>
                          <a:ea typeface="楷体_GB2312" pitchFamily="49" charset="-122"/>
                        </a:rPr>
                        <a:t>1/2</a:t>
                      </a:r>
                      <a:endParaRPr kumimoji="0" lang="en-US" altLang="zh-CN" sz="2400" b="1" i="0" u="none" strike="noStrike" cap="none" normalizeH="0" baseline="0">
                        <a:ln>
                          <a:noFill/>
                        </a:ln>
                        <a:solidFill>
                          <a:srgbClr val="3399FF"/>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folHlink"/>
                          </a:solidFill>
                          <a:effectLst/>
                          <a:latin typeface="Times New Roman" panose="02020603050405020304"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1963130"/>
                  </a:ext>
                </a:extLst>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rgbClr val="CC0000"/>
                          </a:solidFill>
                          <a:effectLst/>
                          <a:latin typeface="Times New Roman" panose="02020603050405020304" pitchFamily="18" charset="0"/>
                          <a:ea typeface="楷体_GB2312" pitchFamily="49" charset="-122"/>
                        </a:rPr>
                        <a:t>铍  </a:t>
                      </a:r>
                      <a:r>
                        <a:rPr kumimoji="1" lang="en-US" altLang="zh-CN" sz="2400" b="1" i="0" u="none" strike="noStrike" cap="none" normalizeH="0" baseline="0">
                          <a:ln>
                            <a:noFill/>
                          </a:ln>
                          <a:solidFill>
                            <a:srgbClr val="CC0000"/>
                          </a:solidFill>
                          <a:effectLst/>
                          <a:latin typeface="Times New Roman" panose="02020603050405020304" pitchFamily="18" charset="0"/>
                          <a:ea typeface="楷体_GB2312" pitchFamily="49" charset="-122"/>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a:ln>
                            <a:noFill/>
                          </a:ln>
                          <a:solidFill>
                            <a:srgbClr val="3399FF"/>
                          </a:solidFill>
                          <a:effectLst/>
                          <a:latin typeface="Times New Roman" panose="02020603050405020304" pitchFamily="18" charset="0"/>
                          <a:ea typeface="楷体_GB2312" pitchFamily="49" charset="-122"/>
                        </a:rPr>
                        <a:t>1</a:t>
                      </a:r>
                      <a:r>
                        <a:rPr kumimoji="0" lang="en-US" altLang="zh-CN" sz="2400" b="1" i="0" u="none" strike="noStrike" cap="none" normalizeH="0" baseline="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a:ln>
                            <a:noFill/>
                          </a:ln>
                          <a:solidFill>
                            <a:srgbClr val="3399FF"/>
                          </a:solidFill>
                          <a:effectLst/>
                          <a:latin typeface="Times New Roman" panose="02020603050405020304" pitchFamily="18" charset="0"/>
                          <a:ea typeface="楷体_GB2312" pitchFamily="49" charset="-122"/>
                        </a:rPr>
                        <a:t>0</a:t>
                      </a:r>
                      <a:endParaRPr kumimoji="0" lang="en-US" altLang="zh-CN" sz="2400" b="1" i="0" u="none" strike="noStrike" cap="none" normalizeH="0" baseline="0">
                        <a:ln>
                          <a:noFill/>
                        </a:ln>
                        <a:solidFill>
                          <a:srgbClr val="3399FF"/>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folHlink"/>
                          </a:solidFill>
                          <a:effectLst/>
                          <a:latin typeface="Arial" panose="020B0604020202020204" pitchFamily="34" charset="0"/>
                          <a:ea typeface="宋体" panose="02010600030101010101" pitchFamily="2" charset="-122"/>
                        </a:rPr>
                        <a:t>—</a:t>
                      </a:r>
                      <a:endParaRPr kumimoji="0" lang="en-US" altLang="zh-CN" sz="28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hlink"/>
                          </a:solidFill>
                          <a:effectLst/>
                          <a:latin typeface="Tahoma" panose="020B0604030504040204" pitchFamily="34" charset="0"/>
                          <a:ea typeface="宋体" panose="02010600030101010101" pitchFamily="2" charset="-122"/>
                        </a:rPr>
                        <a:t>√</a:t>
                      </a:r>
                      <a:endParaRPr kumimoji="0" lang="en-US" altLang="zh-CN" sz="2400" b="1" i="0" u="none" strike="noStrike" cap="none" normalizeH="0" baseline="0">
                        <a:ln>
                          <a:noFill/>
                        </a:ln>
                        <a:solidFill>
                          <a:schemeClr val="hlink"/>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2832708"/>
                  </a:ext>
                </a:extLst>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rgbClr val="CC0000"/>
                          </a:solidFill>
                          <a:effectLst/>
                          <a:latin typeface="Times New Roman" panose="02020603050405020304" pitchFamily="18" charset="0"/>
                          <a:ea typeface="楷体_GB2312" pitchFamily="49" charset="-122"/>
                        </a:rPr>
                        <a:t>纳  </a:t>
                      </a:r>
                      <a:r>
                        <a:rPr kumimoji="1" lang="en-US" altLang="zh-CN" sz="2400" b="1" i="0" u="none" strike="noStrike" cap="none" normalizeH="0" baseline="0">
                          <a:ln>
                            <a:noFill/>
                          </a:ln>
                          <a:solidFill>
                            <a:srgbClr val="CC0000"/>
                          </a:solidFill>
                          <a:effectLst/>
                          <a:latin typeface="Times New Roman" panose="02020603050405020304" pitchFamily="18" charset="0"/>
                          <a:ea typeface="楷体_GB2312" pitchFamily="49" charset="-122"/>
                        </a:rPr>
                        <a:t>Na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a:ln>
                            <a:noFill/>
                          </a:ln>
                          <a:solidFill>
                            <a:srgbClr val="3399FF"/>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a:ln>
                            <a:noFill/>
                          </a:ln>
                          <a:solidFill>
                            <a:srgbClr val="3399FF"/>
                          </a:solidFill>
                          <a:effectLst/>
                          <a:latin typeface="Times New Roman" panose="02020603050405020304" pitchFamily="18"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folHlink"/>
                          </a:solidFill>
                          <a:effectLst/>
                          <a:latin typeface="Times New Roman" panose="02020603050405020304"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1099952"/>
                  </a:ext>
                </a:extLst>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rgbClr val="CC0000"/>
                          </a:solidFill>
                          <a:effectLst/>
                          <a:latin typeface="Times New Roman" panose="02020603050405020304" pitchFamily="18" charset="0"/>
                          <a:ea typeface="楷体_GB2312" pitchFamily="49" charset="-122"/>
                        </a:rPr>
                        <a:t>镁  </a:t>
                      </a:r>
                      <a:r>
                        <a:rPr kumimoji="1" lang="en-US" altLang="zh-CN" sz="2400" b="1" i="0" u="none" strike="noStrike" cap="none" normalizeH="0" baseline="0">
                          <a:ln>
                            <a:noFill/>
                          </a:ln>
                          <a:solidFill>
                            <a:srgbClr val="CC0000"/>
                          </a:solidFill>
                          <a:effectLst/>
                          <a:latin typeface="Times New Roman" panose="02020603050405020304" pitchFamily="18" charset="0"/>
                          <a:ea typeface="楷体_GB2312" pitchFamily="49" charset="-122"/>
                        </a:rPr>
                        <a:t>Mg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a:ln>
                            <a:noFill/>
                          </a:ln>
                          <a:solidFill>
                            <a:srgbClr val="3399FF"/>
                          </a:solidFill>
                          <a:effectLst/>
                          <a:latin typeface="Times New Roman" panose="02020603050405020304" pitchFamily="18" charset="0"/>
                          <a:ea typeface="楷体_GB2312" pitchFamily="49" charset="-122"/>
                        </a:rPr>
                        <a:t>1</a:t>
                      </a:r>
                      <a:r>
                        <a:rPr kumimoji="0" lang="en-US" altLang="zh-CN" sz="2400" b="1" i="0" u="none" strike="noStrike" cap="none" normalizeH="0" baseline="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a:ln>
                            <a:noFill/>
                          </a:ln>
                          <a:solidFill>
                            <a:srgbClr val="3399FF"/>
                          </a:solidFill>
                          <a:effectLst/>
                          <a:latin typeface="Times New Roman" panose="02020603050405020304" pitchFamily="18" charset="0"/>
                          <a:ea typeface="楷体_GB2312" pitchFamily="49" charset="-122"/>
                        </a:rPr>
                        <a:t>0</a:t>
                      </a:r>
                      <a:endParaRPr kumimoji="0" lang="en-US" altLang="zh-CN" sz="2400" b="1" i="0" u="none" strike="noStrike" cap="none" normalizeH="0" baseline="0">
                        <a:ln>
                          <a:noFill/>
                        </a:ln>
                        <a:solidFill>
                          <a:srgbClr val="3399FF"/>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folHlink"/>
                          </a:solidFill>
                          <a:effectLst/>
                          <a:latin typeface="Arial" panose="020B0604020202020204" pitchFamily="34" charset="0"/>
                          <a:ea typeface="宋体" panose="02010600030101010101" pitchFamily="2" charset="-122"/>
                        </a:rPr>
                        <a:t>—</a:t>
                      </a:r>
                      <a:endParaRPr kumimoji="0" lang="en-US" altLang="zh-CN" sz="28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hlink"/>
                          </a:solidFill>
                          <a:effectLst/>
                          <a:latin typeface="Tahoma" panose="020B0604030504040204" pitchFamily="34" charset="0"/>
                          <a:ea typeface="宋体" panose="02010600030101010101" pitchFamily="2" charset="-122"/>
                        </a:rPr>
                        <a:t>√</a:t>
                      </a:r>
                      <a:endParaRPr kumimoji="0" lang="en-US" altLang="zh-CN" sz="2400" b="1" i="0" u="none" strike="noStrike" cap="none" normalizeH="0" baseline="0">
                        <a:ln>
                          <a:noFill/>
                        </a:ln>
                        <a:solidFill>
                          <a:schemeClr val="hlink"/>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8566957"/>
                  </a:ext>
                </a:extLst>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rgbClr val="CC0000"/>
                          </a:solidFill>
                          <a:effectLst/>
                          <a:latin typeface="Times New Roman" panose="02020603050405020304" pitchFamily="18" charset="0"/>
                          <a:ea typeface="楷体_GB2312" pitchFamily="49" charset="-122"/>
                        </a:rPr>
                        <a:t>钾  </a:t>
                      </a:r>
                      <a:r>
                        <a:rPr kumimoji="1" lang="en-US" altLang="zh-CN" sz="2400" b="1" i="0" u="none" strike="noStrike" cap="none" normalizeH="0" baseline="0">
                          <a:ln>
                            <a:noFill/>
                          </a:ln>
                          <a:solidFill>
                            <a:srgbClr val="CC0000"/>
                          </a:solidFill>
                          <a:effectLst/>
                          <a:latin typeface="Times New Roman" panose="02020603050405020304" pitchFamily="18" charset="0"/>
                          <a:ea typeface="楷体_GB2312" pitchFamily="49" charset="-122"/>
                        </a:rPr>
                        <a:t>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a:ln>
                            <a:noFill/>
                          </a:ln>
                          <a:solidFill>
                            <a:srgbClr val="3399FF"/>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a:ln>
                            <a:noFill/>
                          </a:ln>
                          <a:solidFill>
                            <a:srgbClr val="3399FF"/>
                          </a:solidFill>
                          <a:effectLst/>
                          <a:latin typeface="Times New Roman" panose="02020603050405020304" pitchFamily="18"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folHlink"/>
                          </a:solidFill>
                          <a:effectLst/>
                          <a:latin typeface="Times New Roman" panose="02020603050405020304"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08470"/>
                  </a:ext>
                </a:extLst>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rgbClr val="CC0000"/>
                          </a:solidFill>
                          <a:effectLst/>
                          <a:latin typeface="Times New Roman" panose="02020603050405020304" pitchFamily="18" charset="0"/>
                          <a:ea typeface="楷体_GB2312" pitchFamily="49" charset="-122"/>
                        </a:rPr>
                        <a:t>钙  </a:t>
                      </a:r>
                      <a:r>
                        <a:rPr kumimoji="1" lang="en-US" altLang="zh-CN" sz="2400" b="1" i="0" u="none" strike="noStrike" cap="none" normalizeH="0" baseline="0">
                          <a:ln>
                            <a:noFill/>
                          </a:ln>
                          <a:solidFill>
                            <a:srgbClr val="CC0000"/>
                          </a:solidFill>
                          <a:effectLst/>
                          <a:latin typeface="Times New Roman" panose="02020603050405020304" pitchFamily="18" charset="0"/>
                          <a:ea typeface="楷体_GB2312" pitchFamily="49" charset="-122"/>
                        </a:rPr>
                        <a:t>Ca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a:ln>
                            <a:noFill/>
                          </a:ln>
                          <a:solidFill>
                            <a:srgbClr val="3399FF"/>
                          </a:solidFill>
                          <a:effectLst/>
                          <a:latin typeface="Times New Roman" panose="02020603050405020304" pitchFamily="18" charset="0"/>
                          <a:ea typeface="楷体_GB2312" pitchFamily="49" charset="-122"/>
                        </a:rPr>
                        <a:t>1</a:t>
                      </a:r>
                      <a:r>
                        <a:rPr kumimoji="0" lang="en-US" altLang="zh-CN" sz="2400" b="1" i="0" u="none" strike="noStrike" cap="none" normalizeH="0" baseline="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a:ln>
                            <a:noFill/>
                          </a:ln>
                          <a:solidFill>
                            <a:srgbClr val="3399FF"/>
                          </a:solidFill>
                          <a:effectLst/>
                          <a:latin typeface="Times New Roman" panose="02020603050405020304" pitchFamily="18" charset="0"/>
                          <a:ea typeface="楷体_GB2312" pitchFamily="49" charset="-122"/>
                        </a:rPr>
                        <a:t>0</a:t>
                      </a:r>
                      <a:endParaRPr kumimoji="0" lang="en-US" altLang="zh-CN" sz="2400" b="1" i="0" u="none" strike="noStrike" cap="none" normalizeH="0" baseline="0">
                        <a:ln>
                          <a:noFill/>
                        </a:ln>
                        <a:solidFill>
                          <a:srgbClr val="3399FF"/>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folHlink"/>
                          </a:solidFill>
                          <a:effectLst/>
                          <a:latin typeface="Arial" panose="020B0604020202020204" pitchFamily="34" charset="0"/>
                          <a:ea typeface="宋体" panose="02010600030101010101" pitchFamily="2" charset="-122"/>
                        </a:rPr>
                        <a:t>—</a:t>
                      </a:r>
                      <a:endParaRPr kumimoji="0" lang="en-US" altLang="zh-CN" sz="28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hlink"/>
                          </a:solidFill>
                          <a:effectLst/>
                          <a:latin typeface="Tahoma" panose="020B0604030504040204" pitchFamily="34" charset="0"/>
                          <a:ea typeface="宋体" panose="02010600030101010101" pitchFamily="2" charset="-122"/>
                        </a:rPr>
                        <a:t>√</a:t>
                      </a:r>
                      <a:endParaRPr kumimoji="0" lang="en-US" altLang="zh-CN" sz="2400" b="1" i="0" u="none" strike="noStrike" cap="none" normalizeH="0" baseline="0">
                        <a:ln>
                          <a:noFill/>
                        </a:ln>
                        <a:solidFill>
                          <a:schemeClr val="hlink"/>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6821213"/>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a:extLst>
              <a:ext uri="{FF2B5EF4-FFF2-40B4-BE49-F238E27FC236}">
                <a16:creationId xmlns:a16="http://schemas.microsoft.com/office/drawing/2014/main" id="{C6F1BC12-8169-4C05-BE9C-A2DF616E4B5A}"/>
              </a:ext>
            </a:extLst>
          </p:cNvPr>
          <p:cNvSpPr>
            <a:spLocks noChangeArrowheads="1"/>
          </p:cNvSpPr>
          <p:nvPr/>
        </p:nvSpPr>
        <p:spPr bwMode="auto">
          <a:xfrm>
            <a:off x="539750" y="1341438"/>
            <a:ext cx="8208963" cy="19177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kumimoji="1" sz="2400">
                <a:solidFill>
                  <a:schemeClr val="tx1"/>
                </a:solidFill>
                <a:latin typeface="Times New Roman" panose="02020603050405020304" pitchFamily="18" charset="0"/>
                <a:ea typeface="宋体" panose="02010600030101010101" pitchFamily="2" charset="-122"/>
              </a:defRPr>
            </a:lvl1pPr>
            <a:lvl2pPr>
              <a:tabLst>
                <a:tab pos="342900" algn="l"/>
              </a:tabLst>
              <a:defRPr kumimoji="1" sz="2400">
                <a:solidFill>
                  <a:schemeClr val="tx1"/>
                </a:solidFill>
                <a:latin typeface="Times New Roman" panose="02020603050405020304" pitchFamily="18" charset="0"/>
                <a:ea typeface="宋体" panose="02010600030101010101" pitchFamily="2" charset="-122"/>
              </a:defRPr>
            </a:lvl2pPr>
            <a:lvl3pPr>
              <a:tabLst>
                <a:tab pos="342900" algn="l"/>
              </a:tabLst>
              <a:defRPr kumimoji="1" sz="2400">
                <a:solidFill>
                  <a:schemeClr val="tx1"/>
                </a:solidFill>
                <a:latin typeface="Times New Roman" panose="02020603050405020304" pitchFamily="18" charset="0"/>
                <a:ea typeface="宋体" panose="02010600030101010101" pitchFamily="2" charset="-122"/>
              </a:defRPr>
            </a:lvl3pPr>
            <a:lvl4pPr>
              <a:tabLst>
                <a:tab pos="342900" algn="l"/>
              </a:tabLst>
              <a:defRPr kumimoji="1" sz="2400">
                <a:solidFill>
                  <a:schemeClr val="tx1"/>
                </a:solidFill>
                <a:latin typeface="Times New Roman" panose="02020603050405020304" pitchFamily="18" charset="0"/>
                <a:ea typeface="宋体" panose="02010600030101010101" pitchFamily="2" charset="-122"/>
              </a:defRPr>
            </a:lvl4pPr>
            <a:lvl5pPr>
              <a:tabLst>
                <a:tab pos="3429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CC6600"/>
                </a:solidFill>
                <a:ea typeface="楷体_GB2312" pitchFamily="49" charset="-122"/>
              </a:rPr>
              <a:t>5-6</a:t>
            </a:r>
            <a:r>
              <a:rPr lang="en-US" altLang="zh-CN" b="1">
                <a:ea typeface="楷体_GB2312" pitchFamily="49" charset="-122"/>
              </a:rPr>
              <a:t>  </a:t>
            </a:r>
            <a:r>
              <a:rPr lang="zh-CN" altLang="en-US" b="1">
                <a:ea typeface="楷体_GB2312" pitchFamily="49" charset="-122"/>
              </a:rPr>
              <a:t>假设两个等效的</a:t>
            </a:r>
            <a:r>
              <a:rPr lang="en-US" altLang="zh-CN" b="1" i="1">
                <a:ea typeface="楷体_GB2312" pitchFamily="49" charset="-122"/>
              </a:rPr>
              <a:t>d </a:t>
            </a:r>
            <a:r>
              <a:rPr lang="zh-CN" altLang="en-US" b="1">
                <a:ea typeface="楷体_GB2312" pitchFamily="49" charset="-122"/>
              </a:rPr>
              <a:t>电子具有较强的自旋</a:t>
            </a:r>
            <a:r>
              <a:rPr lang="en-US" altLang="zh-CN" b="1">
                <a:ea typeface="楷体_GB2312" pitchFamily="49" charset="-122"/>
              </a:rPr>
              <a:t>-</a:t>
            </a:r>
            <a:r>
              <a:rPr lang="zh-CN" altLang="en-US" b="1">
                <a:ea typeface="楷体_GB2312" pitchFamily="49" charset="-122"/>
              </a:rPr>
              <a:t>轨道作用，从而导致 </a:t>
            </a:r>
            <a:r>
              <a:rPr lang="en-US" altLang="zh-CN" b="1" i="1">
                <a:ea typeface="楷体_GB2312" pitchFamily="49" charset="-122"/>
              </a:rPr>
              <a:t>j </a:t>
            </a:r>
            <a:r>
              <a:rPr lang="en-US" altLang="zh-CN" b="1">
                <a:ea typeface="楷体_GB2312" pitchFamily="49" charset="-122"/>
              </a:rPr>
              <a:t>- </a:t>
            </a:r>
            <a:r>
              <a:rPr lang="en-US" altLang="zh-CN" b="1" i="1">
                <a:ea typeface="楷体_GB2312" pitchFamily="49" charset="-122"/>
              </a:rPr>
              <a:t>j </a:t>
            </a:r>
            <a:r>
              <a:rPr lang="zh-CN" altLang="en-US" b="1">
                <a:ea typeface="楷体_GB2312" pitchFamily="49" charset="-122"/>
              </a:rPr>
              <a:t>耦合，试求它们总角动量的可能值。若它们发生</a:t>
            </a:r>
            <a:r>
              <a:rPr lang="en-US" altLang="zh-CN" b="1">
                <a:ea typeface="楷体_GB2312" pitchFamily="49" charset="-122"/>
              </a:rPr>
              <a:t>L-S</a:t>
            </a:r>
            <a:r>
              <a:rPr lang="zh-CN" altLang="en-US" b="1">
                <a:ea typeface="楷体_GB2312" pitchFamily="49" charset="-122"/>
              </a:rPr>
              <a:t>耦合，则它们总角动量的可能值又如何？在两种情况下，可能的状态数目及相同</a:t>
            </a:r>
            <a:r>
              <a:rPr lang="en-US" altLang="zh-CN" b="1" i="1">
                <a:ea typeface="楷体_GB2312" pitchFamily="49" charset="-122"/>
              </a:rPr>
              <a:t>J </a:t>
            </a:r>
            <a:r>
              <a:rPr lang="zh-CN" altLang="en-US" b="1">
                <a:ea typeface="楷体_GB2312" pitchFamily="49" charset="-122"/>
              </a:rPr>
              <a:t>值出现的次数是否相同？ </a:t>
            </a:r>
          </a:p>
          <a:p>
            <a:r>
              <a:rPr lang="zh-CN" altLang="en-US" b="1">
                <a:ea typeface="楷体_GB2312" pitchFamily="49" charset="-122"/>
              </a:rPr>
              <a:t>解</a:t>
            </a:r>
            <a:r>
              <a:rPr lang="en-US" altLang="zh-CN" b="1">
                <a:ea typeface="楷体_GB2312" pitchFamily="49" charset="-122"/>
              </a:rPr>
              <a:t>: </a:t>
            </a:r>
          </a:p>
        </p:txBody>
      </p:sp>
      <p:grpSp>
        <p:nvGrpSpPr>
          <p:cNvPr id="136207" name="Group 15">
            <a:extLst>
              <a:ext uri="{FF2B5EF4-FFF2-40B4-BE49-F238E27FC236}">
                <a16:creationId xmlns:a16="http://schemas.microsoft.com/office/drawing/2014/main" id="{037ADCF8-031B-47D7-85BF-CF3C9391197D}"/>
              </a:ext>
            </a:extLst>
          </p:cNvPr>
          <p:cNvGrpSpPr>
            <a:grpSpLocks/>
          </p:cNvGrpSpPr>
          <p:nvPr/>
        </p:nvGrpSpPr>
        <p:grpSpPr bwMode="auto">
          <a:xfrm>
            <a:off x="1116013" y="3141663"/>
            <a:ext cx="5788025" cy="576262"/>
            <a:chOff x="703" y="1979"/>
            <a:chExt cx="3646" cy="363"/>
          </a:xfrm>
        </p:grpSpPr>
        <p:sp>
          <p:nvSpPr>
            <p:cNvPr id="136198" name="AutoShape 6">
              <a:extLst>
                <a:ext uri="{FF2B5EF4-FFF2-40B4-BE49-F238E27FC236}">
                  <a16:creationId xmlns:a16="http://schemas.microsoft.com/office/drawing/2014/main" id="{45D3E74A-10E3-40C5-AFF8-72B726D57E2C}"/>
                </a:ext>
              </a:extLst>
            </p:cNvPr>
            <p:cNvSpPr>
              <a:spLocks noChangeArrowheads="1"/>
            </p:cNvSpPr>
            <p:nvPr/>
          </p:nvSpPr>
          <p:spPr bwMode="auto">
            <a:xfrm>
              <a:off x="703" y="2024"/>
              <a:ext cx="953" cy="317"/>
            </a:xfrm>
            <a:prstGeom prst="rightArrow">
              <a:avLst>
                <a:gd name="adj1" fmla="val 99417"/>
                <a:gd name="adj2" fmla="val 75074"/>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anose="02020603050405020304" pitchFamily="18" charset="0"/>
                  <a:ea typeface="楷体_GB2312" pitchFamily="49" charset="-122"/>
                </a:rPr>
                <a:t>dd</a:t>
              </a:r>
              <a:r>
                <a:rPr kumimoji="1" lang="zh-CN" altLang="en-US" sz="2800" b="1">
                  <a:latin typeface="Times New Roman" panose="02020603050405020304" pitchFamily="18" charset="0"/>
                  <a:ea typeface="楷体_GB2312" pitchFamily="49" charset="-122"/>
                </a:rPr>
                <a:t>组态</a:t>
              </a:r>
            </a:p>
          </p:txBody>
        </p:sp>
        <p:graphicFrame>
          <p:nvGraphicFramePr>
            <p:cNvPr id="136199" name="Object 7">
              <a:extLst>
                <a:ext uri="{FF2B5EF4-FFF2-40B4-BE49-F238E27FC236}">
                  <a16:creationId xmlns:a16="http://schemas.microsoft.com/office/drawing/2014/main" id="{ADC796F9-3BAC-44C6-A95B-423C914563FD}"/>
                </a:ext>
              </a:extLst>
            </p:cNvPr>
            <p:cNvGraphicFramePr>
              <a:graphicFrameLocks noChangeAspect="1"/>
            </p:cNvGraphicFramePr>
            <p:nvPr/>
          </p:nvGraphicFramePr>
          <p:xfrm>
            <a:off x="1746" y="1979"/>
            <a:ext cx="2603" cy="363"/>
          </p:xfrm>
          <a:graphic>
            <a:graphicData uri="http://schemas.openxmlformats.org/presentationml/2006/ole">
              <mc:AlternateContent xmlns:mc="http://schemas.openxmlformats.org/markup-compatibility/2006">
                <mc:Choice xmlns:v="urn:schemas-microsoft-com:vml" Requires="v">
                  <p:oleObj spid="_x0000_s136210" name="公式" r:id="rId3" imgW="1549080" imgH="215640" progId="Equation.3">
                    <p:embed/>
                  </p:oleObj>
                </mc:Choice>
                <mc:Fallback>
                  <p:oleObj name="公式" r:id="rId3" imgW="1549080" imgH="2156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1979"/>
                          <a:ext cx="2603" cy="363"/>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6209" name="Group 17">
            <a:extLst>
              <a:ext uri="{FF2B5EF4-FFF2-40B4-BE49-F238E27FC236}">
                <a16:creationId xmlns:a16="http://schemas.microsoft.com/office/drawing/2014/main" id="{E29782A2-DFAE-44BB-9986-7502F042FFA6}"/>
              </a:ext>
            </a:extLst>
          </p:cNvPr>
          <p:cNvGrpSpPr>
            <a:grpSpLocks/>
          </p:cNvGrpSpPr>
          <p:nvPr/>
        </p:nvGrpSpPr>
        <p:grpSpPr bwMode="auto">
          <a:xfrm>
            <a:off x="1116013" y="5300663"/>
            <a:ext cx="6265862" cy="1306512"/>
            <a:chOff x="703" y="3339"/>
            <a:chExt cx="3947" cy="823"/>
          </a:xfrm>
        </p:grpSpPr>
        <p:sp>
          <p:nvSpPr>
            <p:cNvPr id="136201" name="AutoShape 9">
              <a:extLst>
                <a:ext uri="{FF2B5EF4-FFF2-40B4-BE49-F238E27FC236}">
                  <a16:creationId xmlns:a16="http://schemas.microsoft.com/office/drawing/2014/main" id="{E263E740-B193-4D13-8A75-CDD507AE8B2B}"/>
                </a:ext>
              </a:extLst>
            </p:cNvPr>
            <p:cNvSpPr>
              <a:spLocks noChangeArrowheads="1"/>
            </p:cNvSpPr>
            <p:nvPr/>
          </p:nvSpPr>
          <p:spPr bwMode="auto">
            <a:xfrm>
              <a:off x="703" y="3385"/>
              <a:ext cx="953" cy="681"/>
            </a:xfrm>
            <a:prstGeom prst="rightArrow">
              <a:avLst>
                <a:gd name="adj1" fmla="val 50000"/>
                <a:gd name="adj2" fmla="val 34985"/>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anose="02020603050405020304" pitchFamily="18" charset="0"/>
                  <a:ea typeface="楷体_GB2312" pitchFamily="49" charset="-122"/>
                </a:rPr>
                <a:t>L-S</a:t>
              </a:r>
              <a:r>
                <a:rPr kumimoji="1" lang="zh-CN" altLang="en-US" sz="2800" b="1">
                  <a:latin typeface="Times New Roman" panose="02020603050405020304" pitchFamily="18" charset="0"/>
                  <a:ea typeface="楷体_GB2312" pitchFamily="49" charset="-122"/>
                </a:rPr>
                <a:t>耦合</a:t>
              </a:r>
            </a:p>
          </p:txBody>
        </p:sp>
        <p:graphicFrame>
          <p:nvGraphicFramePr>
            <p:cNvPr id="136202" name="Object 10">
              <a:extLst>
                <a:ext uri="{FF2B5EF4-FFF2-40B4-BE49-F238E27FC236}">
                  <a16:creationId xmlns:a16="http://schemas.microsoft.com/office/drawing/2014/main" id="{9A03CB7C-E5F2-410F-9B73-EF13FB8C5CCB}"/>
                </a:ext>
              </a:extLst>
            </p:cNvPr>
            <p:cNvGraphicFramePr>
              <a:graphicFrameLocks noChangeAspect="1"/>
            </p:cNvGraphicFramePr>
            <p:nvPr/>
          </p:nvGraphicFramePr>
          <p:xfrm>
            <a:off x="1746" y="3339"/>
            <a:ext cx="2904" cy="823"/>
          </p:xfrm>
          <a:graphic>
            <a:graphicData uri="http://schemas.openxmlformats.org/presentationml/2006/ole">
              <mc:AlternateContent xmlns:mc="http://schemas.openxmlformats.org/markup-compatibility/2006">
                <mc:Choice xmlns:v="urn:schemas-microsoft-com:vml" Requires="v">
                  <p:oleObj spid="_x0000_s136211" name="公式" r:id="rId5" imgW="1790640" imgH="507960" progId="Equation.3">
                    <p:embed/>
                  </p:oleObj>
                </mc:Choice>
                <mc:Fallback>
                  <p:oleObj name="公式" r:id="rId5" imgW="1790640" imgH="50796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 y="3339"/>
                          <a:ext cx="2904" cy="823"/>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6208" name="Group 16">
            <a:extLst>
              <a:ext uri="{FF2B5EF4-FFF2-40B4-BE49-F238E27FC236}">
                <a16:creationId xmlns:a16="http://schemas.microsoft.com/office/drawing/2014/main" id="{52B8D9A1-2763-4D15-AB53-8BD92B07880A}"/>
              </a:ext>
            </a:extLst>
          </p:cNvPr>
          <p:cNvGrpSpPr>
            <a:grpSpLocks/>
          </p:cNvGrpSpPr>
          <p:nvPr/>
        </p:nvGrpSpPr>
        <p:grpSpPr bwMode="auto">
          <a:xfrm>
            <a:off x="1116013" y="3933825"/>
            <a:ext cx="7721600" cy="1152525"/>
            <a:chOff x="703" y="2478"/>
            <a:chExt cx="4864" cy="726"/>
          </a:xfrm>
        </p:grpSpPr>
        <p:sp>
          <p:nvSpPr>
            <p:cNvPr id="136205" name="AutoShape 13">
              <a:extLst>
                <a:ext uri="{FF2B5EF4-FFF2-40B4-BE49-F238E27FC236}">
                  <a16:creationId xmlns:a16="http://schemas.microsoft.com/office/drawing/2014/main" id="{7453F91B-DC3E-4655-9D99-07C5D60E7493}"/>
                </a:ext>
              </a:extLst>
            </p:cNvPr>
            <p:cNvSpPr>
              <a:spLocks noChangeArrowheads="1"/>
            </p:cNvSpPr>
            <p:nvPr/>
          </p:nvSpPr>
          <p:spPr bwMode="auto">
            <a:xfrm>
              <a:off x="703" y="2523"/>
              <a:ext cx="953" cy="681"/>
            </a:xfrm>
            <a:prstGeom prst="rightArrow">
              <a:avLst>
                <a:gd name="adj1" fmla="val 50000"/>
                <a:gd name="adj2" fmla="val 34985"/>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anose="02020603050405020304" pitchFamily="18" charset="0"/>
                  <a:ea typeface="楷体_GB2312" pitchFamily="49" charset="-122"/>
                </a:rPr>
                <a:t>j-j</a:t>
              </a:r>
              <a:r>
                <a:rPr kumimoji="1" lang="zh-CN" altLang="en-US" sz="2800" b="1">
                  <a:latin typeface="Times New Roman" panose="02020603050405020304" pitchFamily="18" charset="0"/>
                  <a:ea typeface="楷体_GB2312" pitchFamily="49" charset="-122"/>
                </a:rPr>
                <a:t>耦合</a:t>
              </a:r>
            </a:p>
          </p:txBody>
        </p:sp>
        <p:graphicFrame>
          <p:nvGraphicFramePr>
            <p:cNvPr id="136206" name="Object 14">
              <a:extLst>
                <a:ext uri="{FF2B5EF4-FFF2-40B4-BE49-F238E27FC236}">
                  <a16:creationId xmlns:a16="http://schemas.microsoft.com/office/drawing/2014/main" id="{3BBA95AF-C8C8-432C-AB57-3846FB03425D}"/>
                </a:ext>
              </a:extLst>
            </p:cNvPr>
            <p:cNvGraphicFramePr>
              <a:graphicFrameLocks noChangeAspect="1"/>
            </p:cNvGraphicFramePr>
            <p:nvPr/>
          </p:nvGraphicFramePr>
          <p:xfrm>
            <a:off x="1746" y="2478"/>
            <a:ext cx="3821" cy="714"/>
          </p:xfrm>
          <a:graphic>
            <a:graphicData uri="http://schemas.openxmlformats.org/presentationml/2006/ole">
              <mc:AlternateContent xmlns:mc="http://schemas.openxmlformats.org/markup-compatibility/2006">
                <mc:Choice xmlns:v="urn:schemas-microsoft-com:vml" Requires="v">
                  <p:oleObj spid="_x0000_s136212" name="公式" r:id="rId7" imgW="2311200" imgH="431640" progId="Equation.3">
                    <p:embed/>
                  </p:oleObj>
                </mc:Choice>
                <mc:Fallback>
                  <p:oleObj name="公式" r:id="rId7" imgW="2311200" imgH="43164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6" y="2478"/>
                          <a:ext cx="3821" cy="714"/>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6207"/>
                                        </p:tgtEl>
                                        <p:attrNameLst>
                                          <p:attrName>style.visibility</p:attrName>
                                        </p:attrNameLst>
                                      </p:cBhvr>
                                      <p:to>
                                        <p:strVal val="visible"/>
                                      </p:to>
                                    </p:set>
                                    <p:animEffect transition="in" filter="wipe(left)">
                                      <p:cBhvr>
                                        <p:cTn id="7" dur="1000"/>
                                        <p:tgtEl>
                                          <p:spTgt spid="1362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6208"/>
                                        </p:tgtEl>
                                        <p:attrNameLst>
                                          <p:attrName>style.visibility</p:attrName>
                                        </p:attrNameLst>
                                      </p:cBhvr>
                                      <p:to>
                                        <p:strVal val="visible"/>
                                      </p:to>
                                    </p:set>
                                    <p:animEffect transition="in" filter="wipe(left)">
                                      <p:cBhvr>
                                        <p:cTn id="12" dur="1000"/>
                                        <p:tgtEl>
                                          <p:spTgt spid="136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6209"/>
                                        </p:tgtEl>
                                        <p:attrNameLst>
                                          <p:attrName>style.visibility</p:attrName>
                                        </p:attrNameLst>
                                      </p:cBhvr>
                                      <p:to>
                                        <p:strVal val="visible"/>
                                      </p:to>
                                    </p:set>
                                    <p:animEffect transition="in" filter="wipe(left)">
                                      <p:cBhvr>
                                        <p:cTn id="17" dur="1000"/>
                                        <p:tgtEl>
                                          <p:spTgt spid="136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a:extLst>
              <a:ext uri="{FF2B5EF4-FFF2-40B4-BE49-F238E27FC236}">
                <a16:creationId xmlns:a16="http://schemas.microsoft.com/office/drawing/2014/main" id="{FE00CD0C-DAF4-43E7-81CF-DB6A6B8BAC88}"/>
              </a:ext>
            </a:extLst>
          </p:cNvPr>
          <p:cNvSpPr>
            <a:spLocks noChangeArrowheads="1"/>
          </p:cNvSpPr>
          <p:nvPr/>
        </p:nvSpPr>
        <p:spPr bwMode="auto">
          <a:xfrm>
            <a:off x="611188" y="1341438"/>
            <a:ext cx="8208962" cy="155257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kumimoji="1" sz="2400">
                <a:solidFill>
                  <a:schemeClr val="tx1"/>
                </a:solidFill>
                <a:latin typeface="Times New Roman" panose="02020603050405020304" pitchFamily="18" charset="0"/>
                <a:ea typeface="宋体" panose="02010600030101010101" pitchFamily="2" charset="-122"/>
              </a:defRPr>
            </a:lvl1pPr>
            <a:lvl2pPr>
              <a:tabLst>
                <a:tab pos="342900" algn="l"/>
              </a:tabLst>
              <a:defRPr kumimoji="1" sz="2400">
                <a:solidFill>
                  <a:schemeClr val="tx1"/>
                </a:solidFill>
                <a:latin typeface="Times New Roman" panose="02020603050405020304" pitchFamily="18" charset="0"/>
                <a:ea typeface="宋体" panose="02010600030101010101" pitchFamily="2" charset="-122"/>
              </a:defRPr>
            </a:lvl2pPr>
            <a:lvl3pPr>
              <a:tabLst>
                <a:tab pos="342900" algn="l"/>
              </a:tabLst>
              <a:defRPr kumimoji="1" sz="2400">
                <a:solidFill>
                  <a:schemeClr val="tx1"/>
                </a:solidFill>
                <a:latin typeface="Times New Roman" panose="02020603050405020304" pitchFamily="18" charset="0"/>
                <a:ea typeface="宋体" panose="02010600030101010101" pitchFamily="2" charset="-122"/>
              </a:defRPr>
            </a:lvl3pPr>
            <a:lvl4pPr>
              <a:tabLst>
                <a:tab pos="342900" algn="l"/>
              </a:tabLst>
              <a:defRPr kumimoji="1" sz="2400">
                <a:solidFill>
                  <a:schemeClr val="tx1"/>
                </a:solidFill>
                <a:latin typeface="Times New Roman" panose="02020603050405020304" pitchFamily="18" charset="0"/>
                <a:ea typeface="宋体" panose="02010600030101010101" pitchFamily="2" charset="-122"/>
              </a:defRPr>
            </a:lvl4pPr>
            <a:lvl5pPr>
              <a:tabLst>
                <a:tab pos="3429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CC6600"/>
                </a:solidFill>
                <a:ea typeface="楷体_GB2312" pitchFamily="49" charset="-122"/>
              </a:rPr>
              <a:t>5-7</a:t>
            </a:r>
            <a:r>
              <a:rPr lang="en-US" altLang="zh-CN" b="1">
                <a:ea typeface="楷体_GB2312" pitchFamily="49" charset="-122"/>
              </a:rPr>
              <a:t>  </a:t>
            </a:r>
            <a:r>
              <a:rPr lang="zh-CN" altLang="en-US" b="1">
                <a:ea typeface="楷体_GB2312" pitchFamily="49" charset="-122"/>
              </a:rPr>
              <a:t>依</a:t>
            </a:r>
            <a:r>
              <a:rPr lang="en-US" altLang="zh-CN" b="1">
                <a:ea typeface="楷体_GB2312" pitchFamily="49" charset="-122"/>
              </a:rPr>
              <a:t>L-S</a:t>
            </a:r>
            <a:r>
              <a:rPr lang="zh-CN" altLang="en-US" b="1">
                <a:ea typeface="楷体_GB2312" pitchFamily="49" charset="-122"/>
              </a:rPr>
              <a:t>耦合法则，下列电子组态可形成哪些原子态？其中哪个态的能量最低？</a:t>
            </a:r>
          </a:p>
          <a:p>
            <a:r>
              <a:rPr lang="zh-CN" altLang="en-US" b="1">
                <a:ea typeface="楷体_GB2312" pitchFamily="49" charset="-122"/>
              </a:rPr>
              <a:t>                </a:t>
            </a:r>
            <a:r>
              <a:rPr lang="zh-CN" altLang="en-US" b="1">
                <a:solidFill>
                  <a:srgbClr val="3399FF"/>
                </a:solidFill>
                <a:ea typeface="楷体_GB2312" pitchFamily="49" charset="-122"/>
              </a:rPr>
              <a:t>（</a:t>
            </a:r>
            <a:r>
              <a:rPr lang="en-US" altLang="zh-CN" b="1">
                <a:solidFill>
                  <a:srgbClr val="3399FF"/>
                </a:solidFill>
                <a:ea typeface="楷体_GB2312" pitchFamily="49" charset="-122"/>
              </a:rPr>
              <a:t>1</a:t>
            </a:r>
            <a:r>
              <a:rPr lang="zh-CN" altLang="en-US" b="1">
                <a:solidFill>
                  <a:srgbClr val="3399FF"/>
                </a:solidFill>
                <a:ea typeface="楷体_GB2312" pitchFamily="49" charset="-122"/>
              </a:rPr>
              <a:t>）</a:t>
            </a:r>
            <a:r>
              <a:rPr lang="en-US" altLang="zh-CN" b="1">
                <a:solidFill>
                  <a:srgbClr val="3399FF"/>
                </a:solidFill>
                <a:ea typeface="楷体_GB2312" pitchFamily="49" charset="-122"/>
              </a:rPr>
              <a:t>np</a:t>
            </a:r>
            <a:r>
              <a:rPr lang="en-US" altLang="zh-CN" b="1" baseline="30000">
                <a:solidFill>
                  <a:srgbClr val="3399FF"/>
                </a:solidFill>
                <a:ea typeface="楷体_GB2312" pitchFamily="49" charset="-122"/>
              </a:rPr>
              <a:t>4</a:t>
            </a:r>
            <a:r>
              <a:rPr lang="zh-CN" altLang="en-US" b="1">
                <a:solidFill>
                  <a:srgbClr val="3399FF"/>
                </a:solidFill>
                <a:ea typeface="楷体_GB2312" pitchFamily="49" charset="-122"/>
              </a:rPr>
              <a:t>；（</a:t>
            </a:r>
            <a:r>
              <a:rPr lang="en-US" altLang="zh-CN" b="1">
                <a:solidFill>
                  <a:srgbClr val="3399FF"/>
                </a:solidFill>
                <a:ea typeface="楷体_GB2312" pitchFamily="49" charset="-122"/>
              </a:rPr>
              <a:t>2</a:t>
            </a:r>
            <a:r>
              <a:rPr lang="zh-CN" altLang="en-US" b="1">
                <a:solidFill>
                  <a:srgbClr val="3399FF"/>
                </a:solidFill>
                <a:ea typeface="楷体_GB2312" pitchFamily="49" charset="-122"/>
              </a:rPr>
              <a:t>）</a:t>
            </a:r>
            <a:r>
              <a:rPr lang="en-US" altLang="zh-CN" b="1">
                <a:solidFill>
                  <a:srgbClr val="3399FF"/>
                </a:solidFill>
                <a:ea typeface="楷体_GB2312" pitchFamily="49" charset="-122"/>
              </a:rPr>
              <a:t>np</a:t>
            </a:r>
            <a:r>
              <a:rPr lang="en-US" altLang="zh-CN" b="1" baseline="30000">
                <a:solidFill>
                  <a:srgbClr val="3399FF"/>
                </a:solidFill>
                <a:ea typeface="楷体_GB2312" pitchFamily="49" charset="-122"/>
              </a:rPr>
              <a:t>5</a:t>
            </a:r>
            <a:r>
              <a:rPr lang="zh-CN" altLang="en-US" b="1">
                <a:solidFill>
                  <a:srgbClr val="3399FF"/>
                </a:solidFill>
                <a:ea typeface="楷体_GB2312" pitchFamily="49" charset="-122"/>
              </a:rPr>
              <a:t>；（</a:t>
            </a:r>
            <a:r>
              <a:rPr lang="en-US" altLang="zh-CN" b="1">
                <a:solidFill>
                  <a:srgbClr val="3399FF"/>
                </a:solidFill>
                <a:ea typeface="楷体_GB2312" pitchFamily="49" charset="-122"/>
              </a:rPr>
              <a:t>3</a:t>
            </a:r>
            <a:r>
              <a:rPr lang="zh-CN" altLang="en-US" b="1">
                <a:solidFill>
                  <a:srgbClr val="3399FF"/>
                </a:solidFill>
                <a:ea typeface="楷体_GB2312" pitchFamily="49" charset="-122"/>
              </a:rPr>
              <a:t>）</a:t>
            </a:r>
            <a:r>
              <a:rPr lang="en-US" altLang="zh-CN" b="1">
                <a:solidFill>
                  <a:srgbClr val="3399FF"/>
                </a:solidFill>
                <a:ea typeface="楷体_GB2312" pitchFamily="49" charset="-122"/>
              </a:rPr>
              <a:t>(nd)(n’d)</a:t>
            </a:r>
            <a:r>
              <a:rPr lang="en-US" altLang="zh-CN" b="1">
                <a:ea typeface="楷体_GB2312" pitchFamily="49" charset="-122"/>
              </a:rPr>
              <a:t> </a:t>
            </a:r>
          </a:p>
          <a:p>
            <a:r>
              <a:rPr lang="zh-CN" altLang="en-US" b="1">
                <a:ea typeface="楷体_GB2312" pitchFamily="49" charset="-122"/>
              </a:rPr>
              <a:t>解</a:t>
            </a:r>
            <a:r>
              <a:rPr lang="en-US" altLang="zh-CN" b="1">
                <a:ea typeface="楷体_GB2312" pitchFamily="49" charset="-122"/>
              </a:rPr>
              <a:t>: </a:t>
            </a:r>
            <a:r>
              <a:rPr lang="zh-CN" altLang="en-US" b="1">
                <a:solidFill>
                  <a:srgbClr val="CC0000"/>
                </a:solidFill>
                <a:ea typeface="楷体_GB2312" pitchFamily="49" charset="-122"/>
              </a:rPr>
              <a:t>（</a:t>
            </a:r>
            <a:r>
              <a:rPr lang="en-US" altLang="zh-CN" b="1">
                <a:solidFill>
                  <a:srgbClr val="CC0000"/>
                </a:solidFill>
                <a:ea typeface="楷体_GB2312" pitchFamily="49" charset="-122"/>
              </a:rPr>
              <a:t>1</a:t>
            </a:r>
            <a:r>
              <a:rPr lang="zh-CN" altLang="en-US" b="1">
                <a:solidFill>
                  <a:srgbClr val="CC0000"/>
                </a:solidFill>
                <a:ea typeface="楷体_GB2312" pitchFamily="49" charset="-122"/>
              </a:rPr>
              <a:t>）</a:t>
            </a:r>
            <a:r>
              <a:rPr lang="en-US" altLang="zh-CN" b="1">
                <a:solidFill>
                  <a:srgbClr val="CC0000"/>
                </a:solidFill>
                <a:ea typeface="楷体_GB2312" pitchFamily="49" charset="-122"/>
              </a:rPr>
              <a:t>np</a:t>
            </a:r>
            <a:r>
              <a:rPr lang="en-US" altLang="zh-CN" b="1" baseline="30000">
                <a:solidFill>
                  <a:srgbClr val="CC0000"/>
                </a:solidFill>
                <a:ea typeface="楷体_GB2312" pitchFamily="49" charset="-122"/>
              </a:rPr>
              <a:t>4</a:t>
            </a:r>
          </a:p>
        </p:txBody>
      </p:sp>
      <p:graphicFrame>
        <p:nvGraphicFramePr>
          <p:cNvPr id="137223" name="Object 7">
            <a:extLst>
              <a:ext uri="{FF2B5EF4-FFF2-40B4-BE49-F238E27FC236}">
                <a16:creationId xmlns:a16="http://schemas.microsoft.com/office/drawing/2014/main" id="{7CD0385D-5088-4F5B-92CB-7C54AEDF6FC1}"/>
              </a:ext>
            </a:extLst>
          </p:cNvPr>
          <p:cNvGraphicFramePr>
            <a:graphicFrameLocks noChangeAspect="1"/>
          </p:cNvGraphicFramePr>
          <p:nvPr/>
        </p:nvGraphicFramePr>
        <p:xfrm>
          <a:off x="1692275" y="2924175"/>
          <a:ext cx="1446213" cy="484188"/>
        </p:xfrm>
        <a:graphic>
          <a:graphicData uri="http://schemas.openxmlformats.org/presentationml/2006/ole">
            <mc:AlternateContent xmlns:mc="http://schemas.openxmlformats.org/markup-compatibility/2006">
              <mc:Choice xmlns:v="urn:schemas-microsoft-com:vml" Requires="v">
                <p:oleObj spid="_x0000_s137256" name="Equation" r:id="rId3" imgW="723600" imgH="228600" progId="Equation.3">
                  <p:embed/>
                </p:oleObj>
              </mc:Choice>
              <mc:Fallback>
                <p:oleObj name="Equation" r:id="rId3" imgW="723600" imgH="228600" progId="Equation.3">
                  <p:embed/>
                  <p:pic>
                    <p:nvPicPr>
                      <p:cNvPr id="0" name="Object 7"/>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1692275" y="2924175"/>
                        <a:ext cx="1446213"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44" name="Object 28">
            <a:extLst>
              <a:ext uri="{FF2B5EF4-FFF2-40B4-BE49-F238E27FC236}">
                <a16:creationId xmlns:a16="http://schemas.microsoft.com/office/drawing/2014/main" id="{90608E45-2DD1-48A2-9CCE-A51AA5B4B6D2}"/>
              </a:ext>
            </a:extLst>
          </p:cNvPr>
          <p:cNvGraphicFramePr>
            <a:graphicFrameLocks noChangeAspect="1"/>
          </p:cNvGraphicFramePr>
          <p:nvPr>
            <p:ph/>
          </p:nvPr>
        </p:nvGraphicFramePr>
        <p:xfrm>
          <a:off x="3348038" y="2852738"/>
          <a:ext cx="4032250" cy="639762"/>
        </p:xfrm>
        <a:graphic>
          <a:graphicData uri="http://schemas.openxmlformats.org/presentationml/2006/ole">
            <mc:AlternateContent xmlns:mc="http://schemas.openxmlformats.org/markup-compatibility/2006">
              <mc:Choice xmlns:v="urn:schemas-microsoft-com:vml" Requires="v">
                <p:oleObj spid="_x0000_s137257" name="Equation" r:id="rId5" imgW="1600200" imgH="253800" progId="Equation.3">
                  <p:embed/>
                </p:oleObj>
              </mc:Choice>
              <mc:Fallback>
                <p:oleObj name="Equation" r:id="rId5" imgW="1600200" imgH="253800" progId="Equation.3">
                  <p:embed/>
                  <p:pic>
                    <p:nvPicPr>
                      <p:cNvPr id="0" name="Object 28"/>
                      <p:cNvPicPr>
                        <a:picLocks noChangeAspect="1" noChangeArrowheads="1"/>
                      </p:cNvPicPr>
                      <p:nvPr/>
                    </p:nvPicPr>
                    <p:blipFill>
                      <a:blip r:embed="rId6">
                        <a:lum bright="12000" contrast="38000"/>
                        <a:extLst>
                          <a:ext uri="{28A0092B-C50C-407E-A947-70E740481C1C}">
                            <a14:useLocalDpi xmlns:a14="http://schemas.microsoft.com/office/drawing/2010/main" val="0"/>
                          </a:ext>
                        </a:extLst>
                      </a:blip>
                      <a:srcRect/>
                      <a:stretch>
                        <a:fillRect/>
                      </a:stretch>
                    </p:blipFill>
                    <p:spPr bwMode="auto">
                      <a:xfrm>
                        <a:off x="3348038" y="2852738"/>
                        <a:ext cx="4032250" cy="639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46" name="Rectangle 30">
            <a:extLst>
              <a:ext uri="{FF2B5EF4-FFF2-40B4-BE49-F238E27FC236}">
                <a16:creationId xmlns:a16="http://schemas.microsoft.com/office/drawing/2014/main" id="{801D2E54-8B32-4B94-A5BD-F9412ECE3EA6}"/>
              </a:ext>
            </a:extLst>
          </p:cNvPr>
          <p:cNvSpPr>
            <a:spLocks noChangeArrowheads="1"/>
          </p:cNvSpPr>
          <p:nvPr/>
        </p:nvSpPr>
        <p:spPr bwMode="auto">
          <a:xfrm>
            <a:off x="1042988" y="3716338"/>
            <a:ext cx="1390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C0000"/>
                </a:solidFill>
                <a:latin typeface="Times New Roman" panose="02020603050405020304" pitchFamily="18" charset="0"/>
                <a:ea typeface="楷体_GB2312" pitchFamily="49" charset="-122"/>
              </a:rPr>
              <a:t>（</a:t>
            </a:r>
            <a:r>
              <a:rPr kumimoji="1" lang="en-US" altLang="zh-CN" sz="2400" b="1">
                <a:solidFill>
                  <a:srgbClr val="CC0000"/>
                </a:solidFill>
                <a:latin typeface="Times New Roman" panose="02020603050405020304" pitchFamily="18" charset="0"/>
                <a:ea typeface="楷体_GB2312" pitchFamily="49" charset="-122"/>
              </a:rPr>
              <a:t>2</a:t>
            </a:r>
            <a:r>
              <a:rPr kumimoji="1" lang="zh-CN" altLang="en-US" sz="2400" b="1">
                <a:solidFill>
                  <a:srgbClr val="CC0000"/>
                </a:solidFill>
                <a:latin typeface="Times New Roman" panose="02020603050405020304" pitchFamily="18" charset="0"/>
                <a:ea typeface="楷体_GB2312" pitchFamily="49" charset="-122"/>
              </a:rPr>
              <a:t>）</a:t>
            </a:r>
            <a:r>
              <a:rPr kumimoji="1" lang="en-US" altLang="zh-CN" sz="2400" b="1">
                <a:solidFill>
                  <a:srgbClr val="CC0000"/>
                </a:solidFill>
                <a:latin typeface="Times New Roman" panose="02020603050405020304" pitchFamily="18" charset="0"/>
                <a:ea typeface="楷体_GB2312" pitchFamily="49" charset="-122"/>
              </a:rPr>
              <a:t>np</a:t>
            </a:r>
            <a:r>
              <a:rPr kumimoji="1" lang="en-US" altLang="zh-CN" sz="2400" b="1" baseline="30000">
                <a:solidFill>
                  <a:srgbClr val="CC0000"/>
                </a:solidFill>
                <a:latin typeface="Times New Roman" panose="02020603050405020304" pitchFamily="18" charset="0"/>
                <a:ea typeface="楷体_GB2312" pitchFamily="49" charset="-122"/>
              </a:rPr>
              <a:t>5</a:t>
            </a:r>
          </a:p>
        </p:txBody>
      </p:sp>
      <p:graphicFrame>
        <p:nvGraphicFramePr>
          <p:cNvPr id="137248" name="Object 32">
            <a:extLst>
              <a:ext uri="{FF2B5EF4-FFF2-40B4-BE49-F238E27FC236}">
                <a16:creationId xmlns:a16="http://schemas.microsoft.com/office/drawing/2014/main" id="{ADE6E1F0-7ECC-4C48-9203-2AADC0F59B48}"/>
              </a:ext>
            </a:extLst>
          </p:cNvPr>
          <p:cNvGraphicFramePr>
            <a:graphicFrameLocks noChangeAspect="1"/>
          </p:cNvGraphicFramePr>
          <p:nvPr/>
        </p:nvGraphicFramePr>
        <p:xfrm>
          <a:off x="3492500" y="4149725"/>
          <a:ext cx="3048000" cy="601663"/>
        </p:xfrm>
        <a:graphic>
          <a:graphicData uri="http://schemas.openxmlformats.org/presentationml/2006/ole">
            <mc:AlternateContent xmlns:mc="http://schemas.openxmlformats.org/markup-compatibility/2006">
              <mc:Choice xmlns:v="urn:schemas-microsoft-com:vml" Requires="v">
                <p:oleObj spid="_x0000_s137258" name="Equation" r:id="rId7" imgW="1257120" imgH="253800" progId="Equation.3">
                  <p:embed/>
                </p:oleObj>
              </mc:Choice>
              <mc:Fallback>
                <p:oleObj name="Equation" r:id="rId7" imgW="1257120" imgH="253800" progId="Equation.3">
                  <p:embed/>
                  <p:pic>
                    <p:nvPicPr>
                      <p:cNvPr id="0" name="Object 32"/>
                      <p:cNvPicPr>
                        <a:picLocks noChangeAspect="1" noChangeArrowheads="1"/>
                      </p:cNvPicPr>
                      <p:nvPr/>
                    </p:nvPicPr>
                    <p:blipFill>
                      <a:blip r:embed="rId8">
                        <a:lum bright="12000" contrast="38000"/>
                        <a:extLst>
                          <a:ext uri="{28A0092B-C50C-407E-A947-70E740481C1C}">
                            <a14:useLocalDpi xmlns:a14="http://schemas.microsoft.com/office/drawing/2010/main" val="0"/>
                          </a:ext>
                        </a:extLst>
                      </a:blip>
                      <a:srcRect/>
                      <a:stretch>
                        <a:fillRect/>
                      </a:stretch>
                    </p:blipFill>
                    <p:spPr bwMode="auto">
                      <a:xfrm>
                        <a:off x="3492500" y="4149725"/>
                        <a:ext cx="3048000" cy="601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50" name="Object 34">
            <a:extLst>
              <a:ext uri="{FF2B5EF4-FFF2-40B4-BE49-F238E27FC236}">
                <a16:creationId xmlns:a16="http://schemas.microsoft.com/office/drawing/2014/main" id="{50228A0B-D58D-401C-AD0C-3F32DC124AC7}"/>
              </a:ext>
            </a:extLst>
          </p:cNvPr>
          <p:cNvGraphicFramePr>
            <a:graphicFrameLocks noChangeAspect="1"/>
          </p:cNvGraphicFramePr>
          <p:nvPr/>
        </p:nvGraphicFramePr>
        <p:xfrm>
          <a:off x="1763713" y="4221163"/>
          <a:ext cx="1447800" cy="484187"/>
        </p:xfrm>
        <a:graphic>
          <a:graphicData uri="http://schemas.openxmlformats.org/presentationml/2006/ole">
            <mc:AlternateContent xmlns:mc="http://schemas.openxmlformats.org/markup-compatibility/2006">
              <mc:Choice xmlns:v="urn:schemas-microsoft-com:vml" Requires="v">
                <p:oleObj spid="_x0000_s137259" name="Equation" r:id="rId9" imgW="723600" imgH="228600" progId="Equation.3">
                  <p:embed/>
                </p:oleObj>
              </mc:Choice>
              <mc:Fallback>
                <p:oleObj name="Equation" r:id="rId9" imgW="723600" imgH="228600" progId="Equation.3">
                  <p:embed/>
                  <p:pic>
                    <p:nvPicPr>
                      <p:cNvPr id="0" name="Object 34"/>
                      <p:cNvPicPr>
                        <a:picLocks noChangeAspect="1" noChangeArrowheads="1"/>
                      </p:cNvPicPr>
                      <p:nvPr/>
                    </p:nvPicPr>
                    <p:blipFill>
                      <a:blip r:embed="rId10">
                        <a:lum contrast="38000"/>
                        <a:extLst>
                          <a:ext uri="{28A0092B-C50C-407E-A947-70E740481C1C}">
                            <a14:useLocalDpi xmlns:a14="http://schemas.microsoft.com/office/drawing/2010/main" val="0"/>
                          </a:ext>
                        </a:extLst>
                      </a:blip>
                      <a:srcRect/>
                      <a:stretch>
                        <a:fillRect/>
                      </a:stretch>
                    </p:blipFill>
                    <p:spPr bwMode="auto">
                      <a:xfrm>
                        <a:off x="1763713" y="4221163"/>
                        <a:ext cx="1447800"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52" name="Rectangle 36">
            <a:extLst>
              <a:ext uri="{FF2B5EF4-FFF2-40B4-BE49-F238E27FC236}">
                <a16:creationId xmlns:a16="http://schemas.microsoft.com/office/drawing/2014/main" id="{389AEA80-AC3C-426F-A999-45685F36CF63}"/>
              </a:ext>
            </a:extLst>
          </p:cNvPr>
          <p:cNvSpPr>
            <a:spLocks noChangeArrowheads="1"/>
          </p:cNvSpPr>
          <p:nvPr/>
        </p:nvSpPr>
        <p:spPr bwMode="auto">
          <a:xfrm>
            <a:off x="1042988" y="4797425"/>
            <a:ext cx="213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C0000"/>
                </a:solidFill>
                <a:latin typeface="Times New Roman" panose="02020603050405020304" pitchFamily="18" charset="0"/>
                <a:ea typeface="楷体_GB2312" pitchFamily="49" charset="-122"/>
              </a:rPr>
              <a:t>（</a:t>
            </a:r>
            <a:r>
              <a:rPr kumimoji="1" lang="en-US" altLang="zh-CN" sz="2400" b="1">
                <a:solidFill>
                  <a:srgbClr val="CC0000"/>
                </a:solidFill>
                <a:latin typeface="Times New Roman" panose="02020603050405020304" pitchFamily="18" charset="0"/>
                <a:ea typeface="楷体_GB2312" pitchFamily="49" charset="-122"/>
              </a:rPr>
              <a:t>3</a:t>
            </a:r>
            <a:r>
              <a:rPr kumimoji="1" lang="zh-CN" altLang="en-US" sz="2400" b="1">
                <a:solidFill>
                  <a:srgbClr val="CC0000"/>
                </a:solidFill>
                <a:latin typeface="Times New Roman" panose="02020603050405020304" pitchFamily="18" charset="0"/>
                <a:ea typeface="楷体_GB2312" pitchFamily="49" charset="-122"/>
              </a:rPr>
              <a:t>）</a:t>
            </a:r>
            <a:r>
              <a:rPr kumimoji="1" lang="en-US" altLang="zh-CN" sz="2400" b="1">
                <a:solidFill>
                  <a:srgbClr val="CC0000"/>
                </a:solidFill>
                <a:latin typeface="Times New Roman" panose="02020603050405020304" pitchFamily="18" charset="0"/>
                <a:ea typeface="楷体_GB2312" pitchFamily="49" charset="-122"/>
              </a:rPr>
              <a:t>(nd)(n’d)</a:t>
            </a:r>
          </a:p>
        </p:txBody>
      </p:sp>
      <p:grpSp>
        <p:nvGrpSpPr>
          <p:cNvPr id="137253" name="Group 37">
            <a:extLst>
              <a:ext uri="{FF2B5EF4-FFF2-40B4-BE49-F238E27FC236}">
                <a16:creationId xmlns:a16="http://schemas.microsoft.com/office/drawing/2014/main" id="{B82985D4-6ACF-470E-BB28-C4FF291D21FF}"/>
              </a:ext>
            </a:extLst>
          </p:cNvPr>
          <p:cNvGrpSpPr>
            <a:grpSpLocks/>
          </p:cNvGrpSpPr>
          <p:nvPr/>
        </p:nvGrpSpPr>
        <p:grpSpPr bwMode="auto">
          <a:xfrm>
            <a:off x="1763713" y="5229225"/>
            <a:ext cx="6265862" cy="1306513"/>
            <a:chOff x="703" y="3339"/>
            <a:chExt cx="3947" cy="823"/>
          </a:xfrm>
        </p:grpSpPr>
        <p:sp>
          <p:nvSpPr>
            <p:cNvPr id="137254" name="AutoShape 38">
              <a:extLst>
                <a:ext uri="{FF2B5EF4-FFF2-40B4-BE49-F238E27FC236}">
                  <a16:creationId xmlns:a16="http://schemas.microsoft.com/office/drawing/2014/main" id="{2F9FE374-81B9-4803-83E5-E0B25293FF74}"/>
                </a:ext>
              </a:extLst>
            </p:cNvPr>
            <p:cNvSpPr>
              <a:spLocks noChangeArrowheads="1"/>
            </p:cNvSpPr>
            <p:nvPr/>
          </p:nvSpPr>
          <p:spPr bwMode="auto">
            <a:xfrm>
              <a:off x="703" y="3385"/>
              <a:ext cx="953" cy="681"/>
            </a:xfrm>
            <a:prstGeom prst="rightArrow">
              <a:avLst>
                <a:gd name="adj1" fmla="val 50000"/>
                <a:gd name="adj2" fmla="val 34985"/>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anose="02020603050405020304" pitchFamily="18" charset="0"/>
                  <a:ea typeface="楷体_GB2312" pitchFamily="49" charset="-122"/>
                </a:rPr>
                <a:t>L-S</a:t>
              </a:r>
              <a:r>
                <a:rPr kumimoji="1" lang="zh-CN" altLang="en-US" sz="2800" b="1">
                  <a:latin typeface="Times New Roman" panose="02020603050405020304" pitchFamily="18" charset="0"/>
                  <a:ea typeface="楷体_GB2312" pitchFamily="49" charset="-122"/>
                </a:rPr>
                <a:t>耦合</a:t>
              </a:r>
            </a:p>
          </p:txBody>
        </p:sp>
        <p:graphicFrame>
          <p:nvGraphicFramePr>
            <p:cNvPr id="137255" name="Object 39">
              <a:extLst>
                <a:ext uri="{FF2B5EF4-FFF2-40B4-BE49-F238E27FC236}">
                  <a16:creationId xmlns:a16="http://schemas.microsoft.com/office/drawing/2014/main" id="{0C27A58B-7623-461C-B121-0B6614898B9E}"/>
                </a:ext>
              </a:extLst>
            </p:cNvPr>
            <p:cNvGraphicFramePr>
              <a:graphicFrameLocks noChangeAspect="1"/>
            </p:cNvGraphicFramePr>
            <p:nvPr/>
          </p:nvGraphicFramePr>
          <p:xfrm>
            <a:off x="1746" y="3339"/>
            <a:ext cx="2904" cy="823"/>
          </p:xfrm>
          <a:graphic>
            <a:graphicData uri="http://schemas.openxmlformats.org/presentationml/2006/ole">
              <mc:AlternateContent xmlns:mc="http://schemas.openxmlformats.org/markup-compatibility/2006">
                <mc:Choice xmlns:v="urn:schemas-microsoft-com:vml" Requires="v">
                  <p:oleObj spid="_x0000_s137260" name="公式" r:id="rId11" imgW="1790640" imgH="507960" progId="Equation.3">
                    <p:embed/>
                  </p:oleObj>
                </mc:Choice>
                <mc:Fallback>
                  <p:oleObj name="公式" r:id="rId11" imgW="1790640" imgH="507960" progId="Equation.3">
                    <p:embed/>
                    <p:pic>
                      <p:nvPicPr>
                        <p:cNvPr id="0" name="Object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46" y="3339"/>
                          <a:ext cx="2904" cy="823"/>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137244"/>
                                        </p:tgtEl>
                                        <p:attrNameLst>
                                          <p:attrName>style.visibility</p:attrName>
                                        </p:attrNameLst>
                                      </p:cBhvr>
                                      <p:to>
                                        <p:strVal val="visible"/>
                                      </p:to>
                                    </p:set>
                                    <p:animEffect transition="in" filter="box(in)">
                                      <p:cBhvr>
                                        <p:cTn id="7" dur="500"/>
                                        <p:tgtEl>
                                          <p:spTgt spid="137244"/>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37248"/>
                                        </p:tgtEl>
                                        <p:attrNameLst>
                                          <p:attrName>style.visibility</p:attrName>
                                        </p:attrNameLst>
                                      </p:cBhvr>
                                      <p:to>
                                        <p:strVal val="visible"/>
                                      </p:to>
                                    </p:set>
                                    <p:animEffect transition="in" filter="box(in)">
                                      <p:cBhvr>
                                        <p:cTn id="11" dur="500"/>
                                        <p:tgtEl>
                                          <p:spTgt spid="1372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37253"/>
                                        </p:tgtEl>
                                        <p:attrNameLst>
                                          <p:attrName>style.visibility</p:attrName>
                                        </p:attrNameLst>
                                      </p:cBhvr>
                                      <p:to>
                                        <p:strVal val="visible"/>
                                      </p:to>
                                    </p:set>
                                    <p:animEffect transition="in" filter="wipe(left)">
                                      <p:cBhvr>
                                        <p:cTn id="16" dur="1000"/>
                                        <p:tgtEl>
                                          <p:spTgt spid="137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a:extLst>
              <a:ext uri="{FF2B5EF4-FFF2-40B4-BE49-F238E27FC236}">
                <a16:creationId xmlns:a16="http://schemas.microsoft.com/office/drawing/2014/main" id="{70C533C2-0E92-406C-9894-449E6261142C}"/>
              </a:ext>
            </a:extLst>
          </p:cNvPr>
          <p:cNvSpPr>
            <a:spLocks noChangeArrowheads="1"/>
          </p:cNvSpPr>
          <p:nvPr/>
        </p:nvSpPr>
        <p:spPr bwMode="auto">
          <a:xfrm>
            <a:off x="684213" y="1341438"/>
            <a:ext cx="8208962" cy="228282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kumimoji="1" sz="2400">
                <a:solidFill>
                  <a:schemeClr val="tx1"/>
                </a:solidFill>
                <a:latin typeface="Times New Roman" panose="02020603050405020304" pitchFamily="18" charset="0"/>
                <a:ea typeface="宋体" panose="02010600030101010101" pitchFamily="2" charset="-122"/>
              </a:defRPr>
            </a:lvl1pPr>
            <a:lvl2pPr>
              <a:tabLst>
                <a:tab pos="342900" algn="l"/>
              </a:tabLst>
              <a:defRPr kumimoji="1" sz="2400">
                <a:solidFill>
                  <a:schemeClr val="tx1"/>
                </a:solidFill>
                <a:latin typeface="Times New Roman" panose="02020603050405020304" pitchFamily="18" charset="0"/>
                <a:ea typeface="宋体" panose="02010600030101010101" pitchFamily="2" charset="-122"/>
              </a:defRPr>
            </a:lvl2pPr>
            <a:lvl3pPr>
              <a:tabLst>
                <a:tab pos="342900" algn="l"/>
              </a:tabLst>
              <a:defRPr kumimoji="1" sz="2400">
                <a:solidFill>
                  <a:schemeClr val="tx1"/>
                </a:solidFill>
                <a:latin typeface="Times New Roman" panose="02020603050405020304" pitchFamily="18" charset="0"/>
                <a:ea typeface="宋体" panose="02010600030101010101" pitchFamily="2" charset="-122"/>
              </a:defRPr>
            </a:lvl3pPr>
            <a:lvl4pPr>
              <a:tabLst>
                <a:tab pos="342900" algn="l"/>
              </a:tabLst>
              <a:defRPr kumimoji="1" sz="2400">
                <a:solidFill>
                  <a:schemeClr val="tx1"/>
                </a:solidFill>
                <a:latin typeface="Times New Roman" panose="02020603050405020304" pitchFamily="18" charset="0"/>
                <a:ea typeface="宋体" panose="02010600030101010101" pitchFamily="2" charset="-122"/>
              </a:defRPr>
            </a:lvl4pPr>
            <a:lvl5pPr>
              <a:tabLst>
                <a:tab pos="3429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CC6600"/>
                </a:solidFill>
                <a:ea typeface="楷体_GB2312" pitchFamily="49" charset="-122"/>
              </a:rPr>
              <a:t>5-8</a:t>
            </a:r>
            <a:r>
              <a:rPr lang="en-US" altLang="zh-CN" b="1">
                <a:ea typeface="楷体_GB2312" pitchFamily="49" charset="-122"/>
              </a:rPr>
              <a:t>  </a:t>
            </a:r>
            <a:r>
              <a:rPr lang="zh-CN" altLang="en-US" b="1">
                <a:ea typeface="楷体_GB2312" pitchFamily="49" charset="-122"/>
              </a:rPr>
              <a:t>铍原子基态的电子组态是</a:t>
            </a:r>
            <a:r>
              <a:rPr lang="en-US" altLang="zh-CN" b="1">
                <a:ea typeface="楷体_GB2312" pitchFamily="49" charset="-122"/>
              </a:rPr>
              <a:t>2s2s</a:t>
            </a:r>
            <a:r>
              <a:rPr lang="zh-CN" altLang="en-US" b="1">
                <a:ea typeface="楷体_GB2312" pitchFamily="49" charset="-122"/>
              </a:rPr>
              <a:t>，若其中有一个电子被激发到</a:t>
            </a:r>
            <a:r>
              <a:rPr lang="en-US" altLang="zh-CN" b="1">
                <a:ea typeface="楷体_GB2312" pitchFamily="49" charset="-122"/>
              </a:rPr>
              <a:t>3p</a:t>
            </a:r>
            <a:r>
              <a:rPr lang="zh-CN" altLang="en-US" b="1">
                <a:ea typeface="楷体_GB2312" pitchFamily="49" charset="-122"/>
              </a:rPr>
              <a:t>态，按</a:t>
            </a:r>
            <a:r>
              <a:rPr lang="en-US" altLang="zh-CN" b="1">
                <a:ea typeface="楷体_GB2312" pitchFamily="49" charset="-122"/>
              </a:rPr>
              <a:t>L-S</a:t>
            </a:r>
            <a:r>
              <a:rPr lang="zh-CN" altLang="en-US" b="1">
                <a:ea typeface="楷体_GB2312" pitchFamily="49" charset="-122"/>
              </a:rPr>
              <a:t>耦合可形成哪些原子态？写出有关的原子态符号。从这些原子态向低能态跃迁时，可以产生几条光谱线？画出相应的能级跃迁图。若那个电子被激发到</a:t>
            </a:r>
            <a:r>
              <a:rPr lang="en-US" altLang="zh-CN" b="1">
                <a:ea typeface="楷体_GB2312" pitchFamily="49" charset="-122"/>
              </a:rPr>
              <a:t>2p</a:t>
            </a:r>
            <a:r>
              <a:rPr lang="zh-CN" altLang="en-US" b="1">
                <a:ea typeface="楷体_GB2312" pitchFamily="49" charset="-122"/>
              </a:rPr>
              <a:t>态，则可能产生的光谱线为几条？ </a:t>
            </a:r>
          </a:p>
          <a:p>
            <a:r>
              <a:rPr lang="zh-CN" altLang="en-US" b="1">
                <a:ea typeface="楷体_GB2312" pitchFamily="49" charset="-122"/>
              </a:rPr>
              <a:t>解</a:t>
            </a:r>
            <a:r>
              <a:rPr lang="en-US" altLang="zh-CN" b="1">
                <a:ea typeface="楷体_GB2312" pitchFamily="49" charset="-122"/>
              </a:rPr>
              <a:t>: </a:t>
            </a:r>
            <a:endParaRPr lang="en-US" altLang="zh-CN" b="1" baseline="30000">
              <a:solidFill>
                <a:srgbClr val="CC0000"/>
              </a:solidFill>
              <a:ea typeface="楷体_GB2312" pitchFamily="49" charset="-122"/>
            </a:endParaRPr>
          </a:p>
        </p:txBody>
      </p:sp>
      <p:graphicFrame>
        <p:nvGraphicFramePr>
          <p:cNvPr id="138245" name="Object 5">
            <a:extLst>
              <a:ext uri="{FF2B5EF4-FFF2-40B4-BE49-F238E27FC236}">
                <a16:creationId xmlns:a16="http://schemas.microsoft.com/office/drawing/2014/main" id="{E9C8B257-74C5-4D00-8DE6-FD5953DAB7C9}"/>
              </a:ext>
            </a:extLst>
          </p:cNvPr>
          <p:cNvGraphicFramePr>
            <a:graphicFrameLocks noChangeAspect="1"/>
          </p:cNvGraphicFramePr>
          <p:nvPr>
            <p:ph sz="half" idx="1"/>
          </p:nvPr>
        </p:nvGraphicFramePr>
        <p:xfrm>
          <a:off x="1403350" y="3357563"/>
          <a:ext cx="3384550" cy="2819400"/>
        </p:xfrm>
        <a:graphic>
          <a:graphicData uri="http://schemas.openxmlformats.org/presentationml/2006/ole">
            <mc:AlternateContent xmlns:mc="http://schemas.openxmlformats.org/markup-compatibility/2006">
              <mc:Choice xmlns:v="urn:schemas-microsoft-com:vml" Requires="v">
                <p:oleObj spid="_x0000_s138250" name="公式" r:id="rId3" imgW="1218960" imgH="1015920" progId="Equation.3">
                  <p:embed/>
                </p:oleObj>
              </mc:Choice>
              <mc:Fallback>
                <p:oleObj name="公式" r:id="rId3" imgW="1218960" imgH="10159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357563"/>
                        <a:ext cx="3384550" cy="2819400"/>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47" name="Object 7">
            <a:extLst>
              <a:ext uri="{FF2B5EF4-FFF2-40B4-BE49-F238E27FC236}">
                <a16:creationId xmlns:a16="http://schemas.microsoft.com/office/drawing/2014/main" id="{E49727AC-C4C5-4789-9E30-FF193D5FB902}"/>
              </a:ext>
            </a:extLst>
          </p:cNvPr>
          <p:cNvGraphicFramePr>
            <a:graphicFrameLocks noChangeAspect="1"/>
          </p:cNvGraphicFramePr>
          <p:nvPr>
            <p:ph sz="half" idx="2"/>
          </p:nvPr>
        </p:nvGraphicFramePr>
        <p:xfrm>
          <a:off x="6011863" y="3716338"/>
          <a:ext cx="1765300" cy="1800225"/>
        </p:xfrm>
        <a:graphic>
          <a:graphicData uri="http://schemas.openxmlformats.org/presentationml/2006/ole">
            <mc:AlternateContent xmlns:mc="http://schemas.openxmlformats.org/markup-compatibility/2006">
              <mc:Choice xmlns:v="urn:schemas-microsoft-com:vml" Requires="v">
                <p:oleObj spid="_x0000_s138251" name="公式" r:id="rId5" imgW="647640" imgH="660240" progId="Equation.3">
                  <p:embed/>
                </p:oleObj>
              </mc:Choice>
              <mc:Fallback>
                <p:oleObj name="公式" r:id="rId5" imgW="647640" imgH="6602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3716338"/>
                        <a:ext cx="1765300" cy="18002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8245"/>
                                        </p:tgtEl>
                                        <p:attrNameLst>
                                          <p:attrName>style.visibility</p:attrName>
                                        </p:attrNameLst>
                                      </p:cBhvr>
                                      <p:to>
                                        <p:strVal val="visible"/>
                                      </p:to>
                                    </p:set>
                                    <p:animEffect transition="in" filter="blinds(horizontal)">
                                      <p:cBhvr>
                                        <p:cTn id="7" dur="500"/>
                                        <p:tgtEl>
                                          <p:spTgt spid="1382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38247"/>
                                        </p:tgtEl>
                                        <p:attrNameLst>
                                          <p:attrName>style.visibility</p:attrName>
                                        </p:attrNameLst>
                                      </p:cBhvr>
                                      <p:to>
                                        <p:strVal val="visible"/>
                                      </p:to>
                                    </p:set>
                                    <p:animEffect transition="in" filter="strips(downRight)">
                                      <p:cBhvr>
                                        <p:cTn id="12" dur="500"/>
                                        <p:tgtEl>
                                          <p:spTgt spid="138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623" name="Group 71">
            <a:extLst>
              <a:ext uri="{FF2B5EF4-FFF2-40B4-BE49-F238E27FC236}">
                <a16:creationId xmlns:a16="http://schemas.microsoft.com/office/drawing/2014/main" id="{D79FA831-3320-4953-9052-43648A710CE6}"/>
              </a:ext>
            </a:extLst>
          </p:cNvPr>
          <p:cNvGrpSpPr>
            <a:grpSpLocks/>
          </p:cNvGrpSpPr>
          <p:nvPr/>
        </p:nvGrpSpPr>
        <p:grpSpPr bwMode="auto">
          <a:xfrm>
            <a:off x="1168400" y="2060575"/>
            <a:ext cx="6804025" cy="863600"/>
            <a:chOff x="736" y="1298"/>
            <a:chExt cx="4286" cy="544"/>
          </a:xfrm>
        </p:grpSpPr>
        <p:grpSp>
          <p:nvGrpSpPr>
            <p:cNvPr id="151590" name="Group 38">
              <a:extLst>
                <a:ext uri="{FF2B5EF4-FFF2-40B4-BE49-F238E27FC236}">
                  <a16:creationId xmlns:a16="http://schemas.microsoft.com/office/drawing/2014/main" id="{62177A37-B168-47CB-8B3B-D30EF5EB7950}"/>
                </a:ext>
              </a:extLst>
            </p:cNvPr>
            <p:cNvGrpSpPr>
              <a:grpSpLocks/>
            </p:cNvGrpSpPr>
            <p:nvPr/>
          </p:nvGrpSpPr>
          <p:grpSpPr bwMode="auto">
            <a:xfrm>
              <a:off x="4295" y="1570"/>
              <a:ext cx="727" cy="272"/>
              <a:chOff x="2108" y="1253"/>
              <a:chExt cx="727" cy="272"/>
            </a:xfrm>
          </p:grpSpPr>
          <p:sp>
            <p:nvSpPr>
              <p:cNvPr id="151566" name="Line 14">
                <a:extLst>
                  <a:ext uri="{FF2B5EF4-FFF2-40B4-BE49-F238E27FC236}">
                    <a16:creationId xmlns:a16="http://schemas.microsoft.com/office/drawing/2014/main" id="{D972CEB7-BA09-4E19-9CF9-E17E6CE05EEE}"/>
                  </a:ext>
                </a:extLst>
              </p:cNvPr>
              <p:cNvSpPr>
                <a:spLocks noChangeShapeType="1"/>
              </p:cNvSpPr>
              <p:nvPr/>
            </p:nvSpPr>
            <p:spPr bwMode="auto">
              <a:xfrm>
                <a:off x="2109" y="1253"/>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77" name="Line 25">
                <a:extLst>
                  <a:ext uri="{FF2B5EF4-FFF2-40B4-BE49-F238E27FC236}">
                    <a16:creationId xmlns:a16="http://schemas.microsoft.com/office/drawing/2014/main" id="{174AFBAD-83D6-4A0B-BB12-DB9756B03E6A}"/>
                  </a:ext>
                </a:extLst>
              </p:cNvPr>
              <p:cNvSpPr>
                <a:spLocks noChangeShapeType="1"/>
              </p:cNvSpPr>
              <p:nvPr/>
            </p:nvSpPr>
            <p:spPr bwMode="auto">
              <a:xfrm>
                <a:off x="2108" y="1389"/>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78" name="Line 26">
                <a:extLst>
                  <a:ext uri="{FF2B5EF4-FFF2-40B4-BE49-F238E27FC236}">
                    <a16:creationId xmlns:a16="http://schemas.microsoft.com/office/drawing/2014/main" id="{9727EC3D-0634-420B-A77C-B9C9E885C68B}"/>
                  </a:ext>
                </a:extLst>
              </p:cNvPr>
              <p:cNvSpPr>
                <a:spLocks noChangeShapeType="1"/>
              </p:cNvSpPr>
              <p:nvPr/>
            </p:nvSpPr>
            <p:spPr bwMode="auto">
              <a:xfrm>
                <a:off x="2108" y="1525"/>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1584" name="Line 32">
              <a:extLst>
                <a:ext uri="{FF2B5EF4-FFF2-40B4-BE49-F238E27FC236}">
                  <a16:creationId xmlns:a16="http://schemas.microsoft.com/office/drawing/2014/main" id="{B5085379-6930-4710-B2E7-EE2A4FD067C2}"/>
                </a:ext>
              </a:extLst>
            </p:cNvPr>
            <p:cNvSpPr>
              <a:spLocks noChangeShapeType="1"/>
            </p:cNvSpPr>
            <p:nvPr/>
          </p:nvSpPr>
          <p:spPr bwMode="auto">
            <a:xfrm>
              <a:off x="2481" y="1343"/>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1592" name="Object 40">
              <a:extLst>
                <a:ext uri="{FF2B5EF4-FFF2-40B4-BE49-F238E27FC236}">
                  <a16:creationId xmlns:a16="http://schemas.microsoft.com/office/drawing/2014/main" id="{8B635E2A-F8D7-4258-B805-2B38D9C2903A}"/>
                </a:ext>
              </a:extLst>
            </p:cNvPr>
            <p:cNvGraphicFramePr>
              <a:graphicFrameLocks noChangeAspect="1"/>
            </p:cNvGraphicFramePr>
            <p:nvPr/>
          </p:nvGraphicFramePr>
          <p:xfrm>
            <a:off x="736" y="1298"/>
            <a:ext cx="755" cy="317"/>
          </p:xfrm>
          <a:graphic>
            <a:graphicData uri="http://schemas.openxmlformats.org/presentationml/2006/ole">
              <mc:AlternateContent xmlns:mc="http://schemas.openxmlformats.org/markup-compatibility/2006">
                <mc:Choice xmlns:v="urn:schemas-microsoft-com:vml" Requires="v">
                  <p:oleObj spid="_x0000_s151627" name="公式" r:id="rId3" imgW="482400" imgH="203040" progId="Equation.3">
                    <p:embed/>
                  </p:oleObj>
                </mc:Choice>
                <mc:Fallback>
                  <p:oleObj name="公式" r:id="rId3" imgW="482400" imgH="203040"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 y="1298"/>
                          <a:ext cx="755" cy="317"/>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1620" name="Group 68">
            <a:extLst>
              <a:ext uri="{FF2B5EF4-FFF2-40B4-BE49-F238E27FC236}">
                <a16:creationId xmlns:a16="http://schemas.microsoft.com/office/drawing/2014/main" id="{E7D19C9E-81E6-4D6C-B1CD-A2721AC8FDAA}"/>
              </a:ext>
            </a:extLst>
          </p:cNvPr>
          <p:cNvGrpSpPr>
            <a:grpSpLocks/>
          </p:cNvGrpSpPr>
          <p:nvPr/>
        </p:nvGrpSpPr>
        <p:grpSpPr bwMode="auto">
          <a:xfrm>
            <a:off x="1168400" y="5588000"/>
            <a:ext cx="2482850" cy="503238"/>
            <a:chOff x="736" y="3520"/>
            <a:chExt cx="1564" cy="317"/>
          </a:xfrm>
        </p:grpSpPr>
        <p:sp>
          <p:nvSpPr>
            <p:cNvPr id="151582" name="Line 30">
              <a:extLst>
                <a:ext uri="{FF2B5EF4-FFF2-40B4-BE49-F238E27FC236}">
                  <a16:creationId xmlns:a16="http://schemas.microsoft.com/office/drawing/2014/main" id="{43DEE9D5-B461-4046-A632-407AF558F442}"/>
                </a:ext>
              </a:extLst>
            </p:cNvPr>
            <p:cNvSpPr>
              <a:spLocks noChangeShapeType="1"/>
            </p:cNvSpPr>
            <p:nvPr/>
          </p:nvSpPr>
          <p:spPr bwMode="auto">
            <a:xfrm>
              <a:off x="1574" y="3702"/>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1594" name="Object 42">
              <a:extLst>
                <a:ext uri="{FF2B5EF4-FFF2-40B4-BE49-F238E27FC236}">
                  <a16:creationId xmlns:a16="http://schemas.microsoft.com/office/drawing/2014/main" id="{75520052-A0E7-46A9-A28E-26FA5F547445}"/>
                </a:ext>
              </a:extLst>
            </p:cNvPr>
            <p:cNvGraphicFramePr>
              <a:graphicFrameLocks noChangeAspect="1"/>
            </p:cNvGraphicFramePr>
            <p:nvPr/>
          </p:nvGraphicFramePr>
          <p:xfrm>
            <a:off x="736" y="3520"/>
            <a:ext cx="694" cy="317"/>
          </p:xfrm>
          <a:graphic>
            <a:graphicData uri="http://schemas.openxmlformats.org/presentationml/2006/ole">
              <mc:AlternateContent xmlns:mc="http://schemas.openxmlformats.org/markup-compatibility/2006">
                <mc:Choice xmlns:v="urn:schemas-microsoft-com:vml" Requires="v">
                  <p:oleObj spid="_x0000_s151628" name="公式" r:id="rId5" imgW="444240" imgH="203040" progId="Equation.3">
                    <p:embed/>
                  </p:oleObj>
                </mc:Choice>
                <mc:Fallback>
                  <p:oleObj name="公式" r:id="rId5" imgW="444240" imgH="203040" progId="Equation.3">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 y="3520"/>
                          <a:ext cx="694" cy="317"/>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1621" name="Group 69">
            <a:extLst>
              <a:ext uri="{FF2B5EF4-FFF2-40B4-BE49-F238E27FC236}">
                <a16:creationId xmlns:a16="http://schemas.microsoft.com/office/drawing/2014/main" id="{8612AAF1-3ECB-4F6B-84C3-BD9EC70FAA7B}"/>
              </a:ext>
            </a:extLst>
          </p:cNvPr>
          <p:cNvGrpSpPr>
            <a:grpSpLocks/>
          </p:cNvGrpSpPr>
          <p:nvPr/>
        </p:nvGrpSpPr>
        <p:grpSpPr bwMode="auto">
          <a:xfrm>
            <a:off x="1168400" y="4437063"/>
            <a:ext cx="6804025" cy="719137"/>
            <a:chOff x="736" y="2795"/>
            <a:chExt cx="4286" cy="453"/>
          </a:xfrm>
        </p:grpSpPr>
        <p:grpSp>
          <p:nvGrpSpPr>
            <p:cNvPr id="151591" name="Group 39">
              <a:extLst>
                <a:ext uri="{FF2B5EF4-FFF2-40B4-BE49-F238E27FC236}">
                  <a16:creationId xmlns:a16="http://schemas.microsoft.com/office/drawing/2014/main" id="{E4A068D4-FC0E-4AA6-A1EC-0E8C1ACF5B7C}"/>
                </a:ext>
              </a:extLst>
            </p:cNvPr>
            <p:cNvGrpSpPr>
              <a:grpSpLocks/>
            </p:cNvGrpSpPr>
            <p:nvPr/>
          </p:nvGrpSpPr>
          <p:grpSpPr bwMode="auto">
            <a:xfrm>
              <a:off x="4295" y="2976"/>
              <a:ext cx="727" cy="272"/>
              <a:chOff x="2516" y="1661"/>
              <a:chExt cx="727" cy="272"/>
            </a:xfrm>
          </p:grpSpPr>
          <p:sp>
            <p:nvSpPr>
              <p:cNvPr id="151579" name="Line 27">
                <a:extLst>
                  <a:ext uri="{FF2B5EF4-FFF2-40B4-BE49-F238E27FC236}">
                    <a16:creationId xmlns:a16="http://schemas.microsoft.com/office/drawing/2014/main" id="{D14EB689-E85A-421B-AA71-20AB5B8460AD}"/>
                  </a:ext>
                </a:extLst>
              </p:cNvPr>
              <p:cNvSpPr>
                <a:spLocks noChangeShapeType="1"/>
              </p:cNvSpPr>
              <p:nvPr/>
            </p:nvSpPr>
            <p:spPr bwMode="auto">
              <a:xfrm>
                <a:off x="2517" y="1661"/>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80" name="Line 28">
                <a:extLst>
                  <a:ext uri="{FF2B5EF4-FFF2-40B4-BE49-F238E27FC236}">
                    <a16:creationId xmlns:a16="http://schemas.microsoft.com/office/drawing/2014/main" id="{796DBFFF-34B7-4ADD-A7C9-62D9F052C7FC}"/>
                  </a:ext>
                </a:extLst>
              </p:cNvPr>
              <p:cNvSpPr>
                <a:spLocks noChangeShapeType="1"/>
              </p:cNvSpPr>
              <p:nvPr/>
            </p:nvSpPr>
            <p:spPr bwMode="auto">
              <a:xfrm>
                <a:off x="2516" y="1797"/>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81" name="Line 29">
                <a:extLst>
                  <a:ext uri="{FF2B5EF4-FFF2-40B4-BE49-F238E27FC236}">
                    <a16:creationId xmlns:a16="http://schemas.microsoft.com/office/drawing/2014/main" id="{13199DAD-CEE2-439D-A0B0-DDC22610498A}"/>
                  </a:ext>
                </a:extLst>
              </p:cNvPr>
              <p:cNvSpPr>
                <a:spLocks noChangeShapeType="1"/>
              </p:cNvSpPr>
              <p:nvPr/>
            </p:nvSpPr>
            <p:spPr bwMode="auto">
              <a:xfrm>
                <a:off x="2516" y="1933"/>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1585" name="Line 33">
              <a:extLst>
                <a:ext uri="{FF2B5EF4-FFF2-40B4-BE49-F238E27FC236}">
                  <a16:creationId xmlns:a16="http://schemas.microsoft.com/office/drawing/2014/main" id="{8DAA65D7-655E-4F26-801A-C58ECEF1DDBB}"/>
                </a:ext>
              </a:extLst>
            </p:cNvPr>
            <p:cNvSpPr>
              <a:spLocks noChangeShapeType="1"/>
            </p:cNvSpPr>
            <p:nvPr/>
          </p:nvSpPr>
          <p:spPr bwMode="auto">
            <a:xfrm>
              <a:off x="2481" y="2840"/>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1597" name="Object 45">
              <a:extLst>
                <a:ext uri="{FF2B5EF4-FFF2-40B4-BE49-F238E27FC236}">
                  <a16:creationId xmlns:a16="http://schemas.microsoft.com/office/drawing/2014/main" id="{2ADD06A7-0C13-4F16-98DF-1890144A69BE}"/>
                </a:ext>
              </a:extLst>
            </p:cNvPr>
            <p:cNvGraphicFramePr>
              <a:graphicFrameLocks noChangeAspect="1"/>
            </p:cNvGraphicFramePr>
            <p:nvPr/>
          </p:nvGraphicFramePr>
          <p:xfrm>
            <a:off x="736" y="2795"/>
            <a:ext cx="755" cy="317"/>
          </p:xfrm>
          <a:graphic>
            <a:graphicData uri="http://schemas.openxmlformats.org/presentationml/2006/ole">
              <mc:AlternateContent xmlns:mc="http://schemas.openxmlformats.org/markup-compatibility/2006">
                <mc:Choice xmlns:v="urn:schemas-microsoft-com:vml" Requires="v">
                  <p:oleObj spid="_x0000_s151629" name="公式" r:id="rId7" imgW="482400" imgH="203040" progId="Equation.3">
                    <p:embed/>
                  </p:oleObj>
                </mc:Choice>
                <mc:Fallback>
                  <p:oleObj name="公式" r:id="rId7" imgW="482400" imgH="203040" progId="Equation.3">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6" y="2795"/>
                          <a:ext cx="755" cy="317"/>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1622" name="Group 70">
            <a:extLst>
              <a:ext uri="{FF2B5EF4-FFF2-40B4-BE49-F238E27FC236}">
                <a16:creationId xmlns:a16="http://schemas.microsoft.com/office/drawing/2014/main" id="{B8139727-8A3C-44A8-9D6D-F79B233A489A}"/>
              </a:ext>
            </a:extLst>
          </p:cNvPr>
          <p:cNvGrpSpPr>
            <a:grpSpLocks/>
          </p:cNvGrpSpPr>
          <p:nvPr/>
        </p:nvGrpSpPr>
        <p:grpSpPr bwMode="auto">
          <a:xfrm>
            <a:off x="1168400" y="3284538"/>
            <a:ext cx="5362575" cy="647700"/>
            <a:chOff x="736" y="2069"/>
            <a:chExt cx="3378" cy="408"/>
          </a:xfrm>
        </p:grpSpPr>
        <p:sp>
          <p:nvSpPr>
            <p:cNvPr id="151583" name="Line 31">
              <a:extLst>
                <a:ext uri="{FF2B5EF4-FFF2-40B4-BE49-F238E27FC236}">
                  <a16:creationId xmlns:a16="http://schemas.microsoft.com/office/drawing/2014/main" id="{D807B412-6273-413F-9B2F-FC928CC43DB9}"/>
                </a:ext>
              </a:extLst>
            </p:cNvPr>
            <p:cNvSpPr>
              <a:spLocks noChangeShapeType="1"/>
            </p:cNvSpPr>
            <p:nvPr/>
          </p:nvSpPr>
          <p:spPr bwMode="auto">
            <a:xfrm>
              <a:off x="1574" y="2296"/>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86" name="Line 34">
              <a:extLst>
                <a:ext uri="{FF2B5EF4-FFF2-40B4-BE49-F238E27FC236}">
                  <a16:creationId xmlns:a16="http://schemas.microsoft.com/office/drawing/2014/main" id="{13C1A32E-6BD4-49A5-8095-148BEA252AAF}"/>
                </a:ext>
              </a:extLst>
            </p:cNvPr>
            <p:cNvSpPr>
              <a:spLocks noChangeShapeType="1"/>
            </p:cNvSpPr>
            <p:nvPr/>
          </p:nvSpPr>
          <p:spPr bwMode="auto">
            <a:xfrm>
              <a:off x="3388" y="2477"/>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1600" name="Object 48">
              <a:extLst>
                <a:ext uri="{FF2B5EF4-FFF2-40B4-BE49-F238E27FC236}">
                  <a16:creationId xmlns:a16="http://schemas.microsoft.com/office/drawing/2014/main" id="{78726531-4A37-49B8-996A-CA1089090906}"/>
                </a:ext>
              </a:extLst>
            </p:cNvPr>
            <p:cNvGraphicFramePr>
              <a:graphicFrameLocks noChangeAspect="1"/>
            </p:cNvGraphicFramePr>
            <p:nvPr/>
          </p:nvGraphicFramePr>
          <p:xfrm>
            <a:off x="736" y="2069"/>
            <a:ext cx="694" cy="317"/>
          </p:xfrm>
          <a:graphic>
            <a:graphicData uri="http://schemas.openxmlformats.org/presentationml/2006/ole">
              <mc:AlternateContent xmlns:mc="http://schemas.openxmlformats.org/markup-compatibility/2006">
                <mc:Choice xmlns:v="urn:schemas-microsoft-com:vml" Requires="v">
                  <p:oleObj spid="_x0000_s151630" name="公式" r:id="rId9" imgW="444240" imgH="203040" progId="Equation.3">
                    <p:embed/>
                  </p:oleObj>
                </mc:Choice>
                <mc:Fallback>
                  <p:oleObj name="公式" r:id="rId9" imgW="444240" imgH="203040" progId="Equation.3">
                    <p:embed/>
                    <p:pic>
                      <p:nvPicPr>
                        <p:cNvPr id="0" name="Object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 y="2069"/>
                          <a:ext cx="694" cy="317"/>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1624" name="Group 72">
            <a:extLst>
              <a:ext uri="{FF2B5EF4-FFF2-40B4-BE49-F238E27FC236}">
                <a16:creationId xmlns:a16="http://schemas.microsoft.com/office/drawing/2014/main" id="{EFE6E710-3C19-49AB-8F7A-83F658526E17}"/>
              </a:ext>
            </a:extLst>
          </p:cNvPr>
          <p:cNvGrpSpPr>
            <a:grpSpLocks/>
          </p:cNvGrpSpPr>
          <p:nvPr/>
        </p:nvGrpSpPr>
        <p:grpSpPr bwMode="auto">
          <a:xfrm>
            <a:off x="2843213" y="1196975"/>
            <a:ext cx="4997450" cy="620713"/>
            <a:chOff x="1791" y="754"/>
            <a:chExt cx="3148" cy="391"/>
          </a:xfrm>
        </p:grpSpPr>
        <p:graphicFrame>
          <p:nvGraphicFramePr>
            <p:cNvPr id="151603" name="Object 51">
              <a:extLst>
                <a:ext uri="{FF2B5EF4-FFF2-40B4-BE49-F238E27FC236}">
                  <a16:creationId xmlns:a16="http://schemas.microsoft.com/office/drawing/2014/main" id="{5E35CC0A-9B49-4C34-84E1-6E94586D784A}"/>
                </a:ext>
              </a:extLst>
            </p:cNvPr>
            <p:cNvGraphicFramePr>
              <a:graphicFrameLocks noChangeAspect="1"/>
            </p:cNvGraphicFramePr>
            <p:nvPr/>
          </p:nvGraphicFramePr>
          <p:xfrm>
            <a:off x="1791" y="754"/>
            <a:ext cx="338" cy="385"/>
          </p:xfrm>
          <a:graphic>
            <a:graphicData uri="http://schemas.openxmlformats.org/presentationml/2006/ole">
              <mc:AlternateContent xmlns:mc="http://schemas.openxmlformats.org/markup-compatibility/2006">
                <mc:Choice xmlns:v="urn:schemas-microsoft-com:vml" Requires="v">
                  <p:oleObj spid="_x0000_s151631" name="公式" r:id="rId11" imgW="177480" imgH="203040" progId="Equation.3">
                    <p:embed/>
                  </p:oleObj>
                </mc:Choice>
                <mc:Fallback>
                  <p:oleObj name="公式" r:id="rId11" imgW="177480" imgH="203040" progId="Equation.3">
                    <p:embed/>
                    <p:pic>
                      <p:nvPicPr>
                        <p:cNvPr id="0" name="Object 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1" y="754"/>
                          <a:ext cx="338" cy="38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604" name="Object 52">
              <a:extLst>
                <a:ext uri="{FF2B5EF4-FFF2-40B4-BE49-F238E27FC236}">
                  <a16:creationId xmlns:a16="http://schemas.microsoft.com/office/drawing/2014/main" id="{DB2623F8-0FCC-44EF-8079-DA1758183D63}"/>
                </a:ext>
              </a:extLst>
            </p:cNvPr>
            <p:cNvGraphicFramePr>
              <a:graphicFrameLocks noChangeAspect="1"/>
            </p:cNvGraphicFramePr>
            <p:nvPr/>
          </p:nvGraphicFramePr>
          <p:xfrm>
            <a:off x="4379" y="760"/>
            <a:ext cx="560" cy="385"/>
          </p:xfrm>
          <a:graphic>
            <a:graphicData uri="http://schemas.openxmlformats.org/presentationml/2006/ole">
              <mc:AlternateContent xmlns:mc="http://schemas.openxmlformats.org/markup-compatibility/2006">
                <mc:Choice xmlns:v="urn:schemas-microsoft-com:vml" Requires="v">
                  <p:oleObj spid="_x0000_s151632" name="公式" r:id="rId13" imgW="368280" imgH="253800" progId="Equation.3">
                    <p:embed/>
                  </p:oleObj>
                </mc:Choice>
                <mc:Fallback>
                  <p:oleObj name="公式" r:id="rId13" imgW="368280" imgH="253800" progId="Equation.3">
                    <p:embed/>
                    <p:pic>
                      <p:nvPicPr>
                        <p:cNvPr id="0" name="Object 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79" y="760"/>
                          <a:ext cx="560" cy="38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605" name="Object 53">
              <a:extLst>
                <a:ext uri="{FF2B5EF4-FFF2-40B4-BE49-F238E27FC236}">
                  <a16:creationId xmlns:a16="http://schemas.microsoft.com/office/drawing/2014/main" id="{DEB0B838-BAF1-49B5-A559-D19400C1BA83}"/>
                </a:ext>
              </a:extLst>
            </p:cNvPr>
            <p:cNvGraphicFramePr>
              <a:graphicFrameLocks noChangeAspect="1"/>
            </p:cNvGraphicFramePr>
            <p:nvPr/>
          </p:nvGraphicFramePr>
          <p:xfrm>
            <a:off x="3560" y="754"/>
            <a:ext cx="363" cy="386"/>
          </p:xfrm>
          <a:graphic>
            <a:graphicData uri="http://schemas.openxmlformats.org/presentationml/2006/ole">
              <mc:AlternateContent xmlns:mc="http://schemas.openxmlformats.org/markup-compatibility/2006">
                <mc:Choice xmlns:v="urn:schemas-microsoft-com:vml" Requires="v">
                  <p:oleObj spid="_x0000_s151633" name="公式" r:id="rId15" imgW="190440" imgH="203040" progId="Equation.3">
                    <p:embed/>
                  </p:oleObj>
                </mc:Choice>
                <mc:Fallback>
                  <p:oleObj name="公式" r:id="rId15" imgW="190440" imgH="203040" progId="Equation.3">
                    <p:embed/>
                    <p:pic>
                      <p:nvPicPr>
                        <p:cNvPr id="0" name="Object 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60" y="754"/>
                          <a:ext cx="363" cy="386"/>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606" name="Object 54">
              <a:extLst>
                <a:ext uri="{FF2B5EF4-FFF2-40B4-BE49-F238E27FC236}">
                  <a16:creationId xmlns:a16="http://schemas.microsoft.com/office/drawing/2014/main" id="{B4FB3ECD-E9DE-473E-8EE8-0750D678DE16}"/>
                </a:ext>
              </a:extLst>
            </p:cNvPr>
            <p:cNvGraphicFramePr>
              <a:graphicFrameLocks noChangeAspect="1"/>
            </p:cNvGraphicFramePr>
            <p:nvPr/>
          </p:nvGraphicFramePr>
          <p:xfrm>
            <a:off x="2608" y="754"/>
            <a:ext cx="388" cy="387"/>
          </p:xfrm>
          <a:graphic>
            <a:graphicData uri="http://schemas.openxmlformats.org/presentationml/2006/ole">
              <mc:AlternateContent xmlns:mc="http://schemas.openxmlformats.org/markup-compatibility/2006">
                <mc:Choice xmlns:v="urn:schemas-microsoft-com:vml" Requires="v">
                  <p:oleObj spid="_x0000_s151634" name="公式" r:id="rId17" imgW="190440" imgH="190440" progId="Equation.3">
                    <p:embed/>
                  </p:oleObj>
                </mc:Choice>
                <mc:Fallback>
                  <p:oleObj name="公式" r:id="rId17" imgW="190440" imgH="190440" progId="Equation.3">
                    <p:embed/>
                    <p:pic>
                      <p:nvPicPr>
                        <p:cNvPr id="0" name="Object 5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08" y="754"/>
                          <a:ext cx="388" cy="387"/>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1607" name="Line 55">
            <a:extLst>
              <a:ext uri="{FF2B5EF4-FFF2-40B4-BE49-F238E27FC236}">
                <a16:creationId xmlns:a16="http://schemas.microsoft.com/office/drawing/2014/main" id="{F4443EED-7231-4623-BB55-7EF0F7FD8222}"/>
              </a:ext>
            </a:extLst>
          </p:cNvPr>
          <p:cNvSpPr>
            <a:spLocks noChangeShapeType="1"/>
          </p:cNvSpPr>
          <p:nvPr/>
        </p:nvSpPr>
        <p:spPr bwMode="auto">
          <a:xfrm>
            <a:off x="5219700" y="1196975"/>
            <a:ext cx="0" cy="5400675"/>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608" name="Line 56">
            <a:extLst>
              <a:ext uri="{FF2B5EF4-FFF2-40B4-BE49-F238E27FC236}">
                <a16:creationId xmlns:a16="http://schemas.microsoft.com/office/drawing/2014/main" id="{D1ED2AD2-9342-4246-BF51-6C1CEDC6A1DD}"/>
              </a:ext>
            </a:extLst>
          </p:cNvPr>
          <p:cNvSpPr>
            <a:spLocks noChangeShapeType="1"/>
          </p:cNvSpPr>
          <p:nvPr/>
        </p:nvSpPr>
        <p:spPr bwMode="auto">
          <a:xfrm>
            <a:off x="2411413" y="1196975"/>
            <a:ext cx="0" cy="5400675"/>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609" name="Line 57">
            <a:extLst>
              <a:ext uri="{FF2B5EF4-FFF2-40B4-BE49-F238E27FC236}">
                <a16:creationId xmlns:a16="http://schemas.microsoft.com/office/drawing/2014/main" id="{7EE7653D-D3C3-4D53-BE20-91B3779F447B}"/>
              </a:ext>
            </a:extLst>
          </p:cNvPr>
          <p:cNvSpPr>
            <a:spLocks noChangeShapeType="1"/>
          </p:cNvSpPr>
          <p:nvPr/>
        </p:nvSpPr>
        <p:spPr bwMode="auto">
          <a:xfrm>
            <a:off x="1116013" y="1916113"/>
            <a:ext cx="72009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1625" name="Group 73">
            <a:extLst>
              <a:ext uri="{FF2B5EF4-FFF2-40B4-BE49-F238E27FC236}">
                <a16:creationId xmlns:a16="http://schemas.microsoft.com/office/drawing/2014/main" id="{59004884-BB42-4785-BD93-1E21F2C1879B}"/>
              </a:ext>
            </a:extLst>
          </p:cNvPr>
          <p:cNvGrpSpPr>
            <a:grpSpLocks/>
          </p:cNvGrpSpPr>
          <p:nvPr/>
        </p:nvGrpSpPr>
        <p:grpSpPr bwMode="auto">
          <a:xfrm>
            <a:off x="3635375" y="2133600"/>
            <a:ext cx="288925" cy="3743325"/>
            <a:chOff x="2290" y="1344"/>
            <a:chExt cx="182" cy="2358"/>
          </a:xfrm>
        </p:grpSpPr>
        <p:sp>
          <p:nvSpPr>
            <p:cNvPr id="151610" name="Line 58">
              <a:extLst>
                <a:ext uri="{FF2B5EF4-FFF2-40B4-BE49-F238E27FC236}">
                  <a16:creationId xmlns:a16="http://schemas.microsoft.com/office/drawing/2014/main" id="{AAB71D63-BF52-4827-A08B-6492157C4768}"/>
                </a:ext>
              </a:extLst>
            </p:cNvPr>
            <p:cNvSpPr>
              <a:spLocks noChangeShapeType="1"/>
            </p:cNvSpPr>
            <p:nvPr/>
          </p:nvSpPr>
          <p:spPr bwMode="auto">
            <a:xfrm flipH="1">
              <a:off x="2290" y="2840"/>
              <a:ext cx="182" cy="862"/>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611" name="Line 59">
              <a:extLst>
                <a:ext uri="{FF2B5EF4-FFF2-40B4-BE49-F238E27FC236}">
                  <a16:creationId xmlns:a16="http://schemas.microsoft.com/office/drawing/2014/main" id="{318D9CE7-8D16-499F-9237-CA1CFAF80A81}"/>
                </a:ext>
              </a:extLst>
            </p:cNvPr>
            <p:cNvSpPr>
              <a:spLocks noChangeShapeType="1"/>
            </p:cNvSpPr>
            <p:nvPr/>
          </p:nvSpPr>
          <p:spPr bwMode="auto">
            <a:xfrm flipH="1">
              <a:off x="2290" y="1344"/>
              <a:ext cx="182" cy="952"/>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612" name="Line 60">
              <a:extLst>
                <a:ext uri="{FF2B5EF4-FFF2-40B4-BE49-F238E27FC236}">
                  <a16:creationId xmlns:a16="http://schemas.microsoft.com/office/drawing/2014/main" id="{08AD6B16-CDEC-407B-91F1-B65AE1AF6B49}"/>
                </a:ext>
              </a:extLst>
            </p:cNvPr>
            <p:cNvSpPr>
              <a:spLocks noChangeShapeType="1"/>
            </p:cNvSpPr>
            <p:nvPr/>
          </p:nvSpPr>
          <p:spPr bwMode="auto">
            <a:xfrm>
              <a:off x="2290" y="2296"/>
              <a:ext cx="182" cy="544"/>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613" name="Line 61">
              <a:extLst>
                <a:ext uri="{FF2B5EF4-FFF2-40B4-BE49-F238E27FC236}">
                  <a16:creationId xmlns:a16="http://schemas.microsoft.com/office/drawing/2014/main" id="{D58E1ACF-C328-474B-BB5E-3A7DFF5694A2}"/>
                </a:ext>
              </a:extLst>
            </p:cNvPr>
            <p:cNvSpPr>
              <a:spLocks noChangeShapeType="1"/>
            </p:cNvSpPr>
            <p:nvPr/>
          </p:nvSpPr>
          <p:spPr bwMode="auto">
            <a:xfrm flipH="1">
              <a:off x="2290" y="1344"/>
              <a:ext cx="182" cy="2358"/>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1626" name="Group 74">
            <a:extLst>
              <a:ext uri="{FF2B5EF4-FFF2-40B4-BE49-F238E27FC236}">
                <a16:creationId xmlns:a16="http://schemas.microsoft.com/office/drawing/2014/main" id="{F0102BF6-99A8-4E83-B924-F0527D15F6A9}"/>
              </a:ext>
            </a:extLst>
          </p:cNvPr>
          <p:cNvGrpSpPr>
            <a:grpSpLocks/>
          </p:cNvGrpSpPr>
          <p:nvPr/>
        </p:nvGrpSpPr>
        <p:grpSpPr bwMode="auto">
          <a:xfrm>
            <a:off x="5940425" y="2708275"/>
            <a:ext cx="863600" cy="2233613"/>
            <a:chOff x="3742" y="1706"/>
            <a:chExt cx="544" cy="1407"/>
          </a:xfrm>
        </p:grpSpPr>
        <p:sp>
          <p:nvSpPr>
            <p:cNvPr id="151616" name="Line 64">
              <a:extLst>
                <a:ext uri="{FF2B5EF4-FFF2-40B4-BE49-F238E27FC236}">
                  <a16:creationId xmlns:a16="http://schemas.microsoft.com/office/drawing/2014/main" id="{C99B5635-939B-4575-AE84-3F6144F1B265}"/>
                </a:ext>
              </a:extLst>
            </p:cNvPr>
            <p:cNvSpPr>
              <a:spLocks noChangeShapeType="1"/>
            </p:cNvSpPr>
            <p:nvPr/>
          </p:nvSpPr>
          <p:spPr bwMode="auto">
            <a:xfrm flipH="1">
              <a:off x="3833" y="1842"/>
              <a:ext cx="453" cy="636"/>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617" name="Line 65">
              <a:extLst>
                <a:ext uri="{FF2B5EF4-FFF2-40B4-BE49-F238E27FC236}">
                  <a16:creationId xmlns:a16="http://schemas.microsoft.com/office/drawing/2014/main" id="{97933530-D3E0-48B8-B9A6-BF5557E48ABF}"/>
                </a:ext>
              </a:extLst>
            </p:cNvPr>
            <p:cNvSpPr>
              <a:spLocks noChangeShapeType="1"/>
            </p:cNvSpPr>
            <p:nvPr/>
          </p:nvSpPr>
          <p:spPr bwMode="auto">
            <a:xfrm flipH="1">
              <a:off x="3742" y="1706"/>
              <a:ext cx="544" cy="772"/>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618" name="Line 66">
              <a:extLst>
                <a:ext uri="{FF2B5EF4-FFF2-40B4-BE49-F238E27FC236}">
                  <a16:creationId xmlns:a16="http://schemas.microsoft.com/office/drawing/2014/main" id="{EC7B1C0F-490B-4D89-89BA-B7AC0A2A7EAE}"/>
                </a:ext>
              </a:extLst>
            </p:cNvPr>
            <p:cNvSpPr>
              <a:spLocks noChangeShapeType="1"/>
            </p:cNvSpPr>
            <p:nvPr/>
          </p:nvSpPr>
          <p:spPr bwMode="auto">
            <a:xfrm>
              <a:off x="3833" y="2478"/>
              <a:ext cx="453" cy="498"/>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619" name="Line 67">
              <a:extLst>
                <a:ext uri="{FF2B5EF4-FFF2-40B4-BE49-F238E27FC236}">
                  <a16:creationId xmlns:a16="http://schemas.microsoft.com/office/drawing/2014/main" id="{E639C6DE-D6B2-409A-A4D8-917F6DE6112C}"/>
                </a:ext>
              </a:extLst>
            </p:cNvPr>
            <p:cNvSpPr>
              <a:spLocks noChangeShapeType="1"/>
            </p:cNvSpPr>
            <p:nvPr/>
          </p:nvSpPr>
          <p:spPr bwMode="auto">
            <a:xfrm>
              <a:off x="3742" y="2478"/>
              <a:ext cx="544" cy="635"/>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51624"/>
                                        </p:tgtEl>
                                        <p:attrNameLst>
                                          <p:attrName>style.visibility</p:attrName>
                                        </p:attrNameLst>
                                      </p:cBhvr>
                                      <p:to>
                                        <p:strVal val="visible"/>
                                      </p:to>
                                    </p:set>
                                    <p:anim calcmode="lin" valueType="num">
                                      <p:cBhvr additive="base">
                                        <p:cTn id="7" dur="500" fill="hold"/>
                                        <p:tgtEl>
                                          <p:spTgt spid="151624"/>
                                        </p:tgtEl>
                                        <p:attrNameLst>
                                          <p:attrName>ppt_x</p:attrName>
                                        </p:attrNameLst>
                                      </p:cBhvr>
                                      <p:tavLst>
                                        <p:tav tm="0">
                                          <p:val>
                                            <p:strVal val="#ppt_x"/>
                                          </p:val>
                                        </p:tav>
                                        <p:tav tm="100000">
                                          <p:val>
                                            <p:strVal val="#ppt_x"/>
                                          </p:val>
                                        </p:tav>
                                      </p:tavLst>
                                    </p:anim>
                                    <p:anim calcmode="lin" valueType="num">
                                      <p:cBhvr additive="base">
                                        <p:cTn id="8" dur="500" fill="hold"/>
                                        <p:tgtEl>
                                          <p:spTgt spid="15162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51620"/>
                                        </p:tgtEl>
                                        <p:attrNameLst>
                                          <p:attrName>style.visibility</p:attrName>
                                        </p:attrNameLst>
                                      </p:cBhvr>
                                      <p:to>
                                        <p:strVal val="visible"/>
                                      </p:to>
                                    </p:set>
                                    <p:animEffect transition="in" filter="wipe(left)">
                                      <p:cBhvr>
                                        <p:cTn id="13" dur="500"/>
                                        <p:tgtEl>
                                          <p:spTgt spid="1516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51621"/>
                                        </p:tgtEl>
                                        <p:attrNameLst>
                                          <p:attrName>style.visibility</p:attrName>
                                        </p:attrNameLst>
                                      </p:cBhvr>
                                      <p:to>
                                        <p:strVal val="visible"/>
                                      </p:to>
                                    </p:set>
                                    <p:animEffect transition="in" filter="wipe(left)">
                                      <p:cBhvr>
                                        <p:cTn id="18" dur="500"/>
                                        <p:tgtEl>
                                          <p:spTgt spid="1516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51622"/>
                                        </p:tgtEl>
                                        <p:attrNameLst>
                                          <p:attrName>style.visibility</p:attrName>
                                        </p:attrNameLst>
                                      </p:cBhvr>
                                      <p:to>
                                        <p:strVal val="visible"/>
                                      </p:to>
                                    </p:set>
                                    <p:animEffect transition="in" filter="wipe(left)">
                                      <p:cBhvr>
                                        <p:cTn id="23" dur="500"/>
                                        <p:tgtEl>
                                          <p:spTgt spid="1516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51623"/>
                                        </p:tgtEl>
                                        <p:attrNameLst>
                                          <p:attrName>style.visibility</p:attrName>
                                        </p:attrNameLst>
                                      </p:cBhvr>
                                      <p:to>
                                        <p:strVal val="visible"/>
                                      </p:to>
                                    </p:set>
                                    <p:animEffect transition="in" filter="wipe(left)">
                                      <p:cBhvr>
                                        <p:cTn id="28" dur="500"/>
                                        <p:tgtEl>
                                          <p:spTgt spid="15162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151625"/>
                                        </p:tgtEl>
                                        <p:attrNameLst>
                                          <p:attrName>style.visibility</p:attrName>
                                        </p:attrNameLst>
                                      </p:cBhvr>
                                      <p:to>
                                        <p:strVal val="visible"/>
                                      </p:to>
                                    </p:set>
                                    <p:animEffect transition="in" filter="wipe(up)">
                                      <p:cBhvr>
                                        <p:cTn id="33" dur="500"/>
                                        <p:tgtEl>
                                          <p:spTgt spid="15162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151626"/>
                                        </p:tgtEl>
                                        <p:attrNameLst>
                                          <p:attrName>style.visibility</p:attrName>
                                        </p:attrNameLst>
                                      </p:cBhvr>
                                      <p:to>
                                        <p:strVal val="visible"/>
                                      </p:to>
                                    </p:set>
                                    <p:animEffect transition="in" filter="wipe(up)">
                                      <p:cBhvr>
                                        <p:cTn id="38" dur="500"/>
                                        <p:tgtEl>
                                          <p:spTgt spid="151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4">
            <a:extLst>
              <a:ext uri="{FF2B5EF4-FFF2-40B4-BE49-F238E27FC236}">
                <a16:creationId xmlns:a16="http://schemas.microsoft.com/office/drawing/2014/main" id="{29AC08E9-5BC6-4E18-9448-48B837514282}"/>
              </a:ext>
            </a:extLst>
          </p:cNvPr>
          <p:cNvSpPr>
            <a:spLocks noChangeArrowheads="1"/>
          </p:cNvSpPr>
          <p:nvPr/>
        </p:nvSpPr>
        <p:spPr bwMode="auto">
          <a:xfrm>
            <a:off x="611188" y="1341438"/>
            <a:ext cx="8532812" cy="82232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kumimoji="1" sz="2400">
                <a:solidFill>
                  <a:schemeClr val="tx1"/>
                </a:solidFill>
                <a:latin typeface="Times New Roman" panose="02020603050405020304" pitchFamily="18" charset="0"/>
                <a:ea typeface="宋体" panose="02010600030101010101" pitchFamily="2" charset="-122"/>
              </a:defRPr>
            </a:lvl1pPr>
            <a:lvl2pPr>
              <a:tabLst>
                <a:tab pos="342900" algn="l"/>
              </a:tabLst>
              <a:defRPr kumimoji="1" sz="2400">
                <a:solidFill>
                  <a:schemeClr val="tx1"/>
                </a:solidFill>
                <a:latin typeface="Times New Roman" panose="02020603050405020304" pitchFamily="18" charset="0"/>
                <a:ea typeface="宋体" panose="02010600030101010101" pitchFamily="2" charset="-122"/>
              </a:defRPr>
            </a:lvl2pPr>
            <a:lvl3pPr>
              <a:tabLst>
                <a:tab pos="342900" algn="l"/>
              </a:tabLst>
              <a:defRPr kumimoji="1" sz="2400">
                <a:solidFill>
                  <a:schemeClr val="tx1"/>
                </a:solidFill>
                <a:latin typeface="Times New Roman" panose="02020603050405020304" pitchFamily="18" charset="0"/>
                <a:ea typeface="宋体" panose="02010600030101010101" pitchFamily="2" charset="-122"/>
              </a:defRPr>
            </a:lvl3pPr>
            <a:lvl4pPr>
              <a:tabLst>
                <a:tab pos="342900" algn="l"/>
              </a:tabLst>
              <a:defRPr kumimoji="1" sz="2400">
                <a:solidFill>
                  <a:schemeClr val="tx1"/>
                </a:solidFill>
                <a:latin typeface="Times New Roman" panose="02020603050405020304" pitchFamily="18" charset="0"/>
                <a:ea typeface="宋体" panose="02010600030101010101" pitchFamily="2" charset="-122"/>
              </a:defRPr>
            </a:lvl4pPr>
            <a:lvl5pPr>
              <a:tabLst>
                <a:tab pos="3429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CC6600"/>
                </a:solidFill>
                <a:ea typeface="楷体_GB2312" pitchFamily="49" charset="-122"/>
              </a:rPr>
              <a:t>5-9</a:t>
            </a:r>
            <a:r>
              <a:rPr lang="en-US" altLang="zh-CN" b="1">
                <a:ea typeface="楷体_GB2312" pitchFamily="49" charset="-122"/>
              </a:rPr>
              <a:t>  </a:t>
            </a:r>
            <a:r>
              <a:rPr lang="zh-CN" altLang="en-US" b="1">
                <a:ea typeface="楷体_GB2312" pitchFamily="49" charset="-122"/>
              </a:rPr>
              <a:t>证明：一个支壳层全部填满的原子必定具有</a:t>
            </a:r>
            <a:r>
              <a:rPr lang="en-US" altLang="zh-CN" b="1" baseline="30000">
                <a:solidFill>
                  <a:schemeClr val="hlink"/>
                </a:solidFill>
                <a:ea typeface="楷体_GB2312" pitchFamily="49" charset="-122"/>
              </a:rPr>
              <a:t>1</a:t>
            </a:r>
            <a:r>
              <a:rPr lang="en-US" altLang="zh-CN" b="1">
                <a:solidFill>
                  <a:schemeClr val="hlink"/>
                </a:solidFill>
                <a:ea typeface="楷体_GB2312" pitchFamily="49" charset="-122"/>
              </a:rPr>
              <a:t>S</a:t>
            </a:r>
            <a:r>
              <a:rPr lang="en-US" altLang="zh-CN" b="1" baseline="-25000">
                <a:solidFill>
                  <a:schemeClr val="hlink"/>
                </a:solidFill>
                <a:ea typeface="楷体_GB2312" pitchFamily="49" charset="-122"/>
              </a:rPr>
              <a:t>0</a:t>
            </a:r>
            <a:r>
              <a:rPr lang="zh-CN" altLang="en-US" b="1">
                <a:ea typeface="楷体_GB2312" pitchFamily="49" charset="-122"/>
              </a:rPr>
              <a:t>的基态。 </a:t>
            </a:r>
          </a:p>
          <a:p>
            <a:r>
              <a:rPr lang="zh-CN" altLang="en-US" b="1">
                <a:ea typeface="楷体_GB2312" pitchFamily="49" charset="-122"/>
              </a:rPr>
              <a:t>证明</a:t>
            </a:r>
            <a:r>
              <a:rPr lang="en-US" altLang="zh-CN" b="1">
                <a:ea typeface="楷体_GB2312" pitchFamily="49" charset="-122"/>
              </a:rPr>
              <a:t>: </a:t>
            </a:r>
            <a:endParaRPr lang="en-US" altLang="zh-CN" b="1" baseline="30000">
              <a:solidFill>
                <a:srgbClr val="CC0000"/>
              </a:solidFill>
              <a:ea typeface="楷体_GB2312"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485" name="Object 5">
            <a:extLst>
              <a:ext uri="{FF2B5EF4-FFF2-40B4-BE49-F238E27FC236}">
                <a16:creationId xmlns:a16="http://schemas.microsoft.com/office/drawing/2014/main" id="{066ACC15-B014-44BD-A802-EBDB3B9F0970}"/>
              </a:ext>
            </a:extLst>
          </p:cNvPr>
          <p:cNvGraphicFramePr>
            <a:graphicFrameLocks noChangeAspect="1"/>
          </p:cNvGraphicFramePr>
          <p:nvPr>
            <p:ph/>
          </p:nvPr>
        </p:nvGraphicFramePr>
        <p:xfrm>
          <a:off x="1403350" y="2276475"/>
          <a:ext cx="6769100" cy="1352550"/>
        </p:xfrm>
        <a:graphic>
          <a:graphicData uri="http://schemas.openxmlformats.org/presentationml/2006/ole">
            <mc:AlternateContent xmlns:mc="http://schemas.openxmlformats.org/markup-compatibility/2006">
              <mc:Choice xmlns:v="urn:schemas-microsoft-com:vml" Requires="v">
                <p:oleObj spid="_x0000_s148504" name="公式" r:id="rId3" imgW="2539800" imgH="507960" progId="Equation.3">
                  <p:embed/>
                </p:oleObj>
              </mc:Choice>
              <mc:Fallback>
                <p:oleObj name="公式" r:id="rId3" imgW="2539800" imgH="5079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276475"/>
                        <a:ext cx="6769100" cy="135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484" name="Rectangle 4">
            <a:extLst>
              <a:ext uri="{FF2B5EF4-FFF2-40B4-BE49-F238E27FC236}">
                <a16:creationId xmlns:a16="http://schemas.microsoft.com/office/drawing/2014/main" id="{4FEE076B-CC0E-48EB-8094-7EAF5B9CA989}"/>
              </a:ext>
            </a:extLst>
          </p:cNvPr>
          <p:cNvSpPr>
            <a:spLocks noChangeArrowheads="1"/>
          </p:cNvSpPr>
          <p:nvPr/>
        </p:nvSpPr>
        <p:spPr bwMode="auto">
          <a:xfrm>
            <a:off x="611188" y="1268413"/>
            <a:ext cx="8532812" cy="155257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kumimoji="1" sz="2400">
                <a:solidFill>
                  <a:schemeClr val="tx1"/>
                </a:solidFill>
                <a:latin typeface="Times New Roman" panose="02020603050405020304" pitchFamily="18" charset="0"/>
                <a:ea typeface="宋体" panose="02010600030101010101" pitchFamily="2" charset="-122"/>
              </a:defRPr>
            </a:lvl1pPr>
            <a:lvl2pPr>
              <a:tabLst>
                <a:tab pos="342900" algn="l"/>
              </a:tabLst>
              <a:defRPr kumimoji="1" sz="2400">
                <a:solidFill>
                  <a:schemeClr val="tx1"/>
                </a:solidFill>
                <a:latin typeface="Times New Roman" panose="02020603050405020304" pitchFamily="18" charset="0"/>
                <a:ea typeface="宋体" panose="02010600030101010101" pitchFamily="2" charset="-122"/>
              </a:defRPr>
            </a:lvl2pPr>
            <a:lvl3pPr>
              <a:tabLst>
                <a:tab pos="342900" algn="l"/>
              </a:tabLst>
              <a:defRPr kumimoji="1" sz="2400">
                <a:solidFill>
                  <a:schemeClr val="tx1"/>
                </a:solidFill>
                <a:latin typeface="Times New Roman" panose="02020603050405020304" pitchFamily="18" charset="0"/>
                <a:ea typeface="宋体" panose="02010600030101010101" pitchFamily="2" charset="-122"/>
              </a:defRPr>
            </a:lvl3pPr>
            <a:lvl4pPr>
              <a:tabLst>
                <a:tab pos="342900" algn="l"/>
              </a:tabLst>
              <a:defRPr kumimoji="1" sz="2400">
                <a:solidFill>
                  <a:schemeClr val="tx1"/>
                </a:solidFill>
                <a:latin typeface="Times New Roman" panose="02020603050405020304" pitchFamily="18" charset="0"/>
                <a:ea typeface="宋体" panose="02010600030101010101" pitchFamily="2" charset="-122"/>
              </a:defRPr>
            </a:lvl4pPr>
            <a:lvl5pPr>
              <a:tabLst>
                <a:tab pos="3429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CC6600"/>
                </a:solidFill>
                <a:ea typeface="楷体_GB2312" pitchFamily="49" charset="-122"/>
              </a:rPr>
              <a:t>5-10</a:t>
            </a:r>
            <a:r>
              <a:rPr lang="en-US" altLang="zh-CN" b="1">
                <a:ea typeface="楷体_GB2312" pitchFamily="49" charset="-122"/>
              </a:rPr>
              <a:t>  </a:t>
            </a:r>
            <a:r>
              <a:rPr lang="zh-CN" altLang="en-US" b="1">
                <a:ea typeface="楷体_GB2312" pitchFamily="49" charset="-122"/>
              </a:rPr>
              <a:t>依照</a:t>
            </a:r>
            <a:r>
              <a:rPr lang="en-US" altLang="zh-CN" b="1">
                <a:ea typeface="楷体_GB2312" pitchFamily="49" charset="-122"/>
              </a:rPr>
              <a:t>L-S</a:t>
            </a:r>
            <a:r>
              <a:rPr lang="zh-CN" altLang="en-US" b="1">
                <a:ea typeface="楷体_GB2312" pitchFamily="49" charset="-122"/>
              </a:rPr>
              <a:t>耦合法则，（</a:t>
            </a:r>
            <a:r>
              <a:rPr lang="en-US" altLang="zh-CN" b="1">
                <a:ea typeface="楷体_GB2312" pitchFamily="49" charset="-122"/>
              </a:rPr>
              <a:t>nd</a:t>
            </a:r>
            <a:r>
              <a:rPr lang="zh-CN" altLang="en-US" b="1">
                <a:ea typeface="楷体_GB2312" pitchFamily="49" charset="-122"/>
              </a:rPr>
              <a:t>）</a:t>
            </a:r>
            <a:r>
              <a:rPr lang="en-US" altLang="zh-CN" b="1" baseline="30000">
                <a:ea typeface="楷体_GB2312" pitchFamily="49" charset="-122"/>
              </a:rPr>
              <a:t>2</a:t>
            </a:r>
            <a:r>
              <a:rPr lang="zh-CN" altLang="en-US" b="1">
                <a:ea typeface="楷体_GB2312" pitchFamily="49" charset="-122"/>
              </a:rPr>
              <a:t>组态可能形成哪几种原子态？能量最低的是哪个态？并依此确定钛（</a:t>
            </a:r>
            <a:r>
              <a:rPr lang="en-US" altLang="zh-CN" b="1" baseline="-25000">
                <a:solidFill>
                  <a:schemeClr val="hlink"/>
                </a:solidFill>
                <a:ea typeface="楷体_GB2312" pitchFamily="49" charset="-122"/>
              </a:rPr>
              <a:t>22</a:t>
            </a:r>
            <a:r>
              <a:rPr lang="en-US" altLang="zh-CN" b="1">
                <a:solidFill>
                  <a:schemeClr val="hlink"/>
                </a:solidFill>
                <a:ea typeface="楷体_GB2312" pitchFamily="49" charset="-122"/>
              </a:rPr>
              <a:t>Ti</a:t>
            </a:r>
            <a:r>
              <a:rPr lang="zh-CN" altLang="en-US" b="1">
                <a:ea typeface="楷体_GB2312" pitchFamily="49" charset="-122"/>
              </a:rPr>
              <a:t>）原子的基态。 </a:t>
            </a:r>
          </a:p>
          <a:p>
            <a:r>
              <a:rPr lang="zh-CN" altLang="en-US" b="1">
                <a:ea typeface="楷体_GB2312" pitchFamily="49" charset="-122"/>
              </a:rPr>
              <a:t>解</a:t>
            </a:r>
            <a:r>
              <a:rPr lang="en-US" altLang="zh-CN" b="1">
                <a:ea typeface="楷体_GB2312" pitchFamily="49" charset="-122"/>
              </a:rPr>
              <a:t>: </a:t>
            </a:r>
          </a:p>
        </p:txBody>
      </p:sp>
      <p:grpSp>
        <p:nvGrpSpPr>
          <p:cNvPr id="148494" name="Group 14">
            <a:extLst>
              <a:ext uri="{FF2B5EF4-FFF2-40B4-BE49-F238E27FC236}">
                <a16:creationId xmlns:a16="http://schemas.microsoft.com/office/drawing/2014/main" id="{41BBDA96-1442-49A0-8174-75B3422784B0}"/>
              </a:ext>
            </a:extLst>
          </p:cNvPr>
          <p:cNvGrpSpPr>
            <a:grpSpLocks/>
          </p:cNvGrpSpPr>
          <p:nvPr/>
        </p:nvGrpSpPr>
        <p:grpSpPr bwMode="auto">
          <a:xfrm>
            <a:off x="2627313" y="2133600"/>
            <a:ext cx="5262562" cy="1543050"/>
            <a:chOff x="1655" y="1344"/>
            <a:chExt cx="3315" cy="972"/>
          </a:xfrm>
        </p:grpSpPr>
        <p:sp>
          <p:nvSpPr>
            <p:cNvPr id="148489" name="Rectangle 9">
              <a:extLst>
                <a:ext uri="{FF2B5EF4-FFF2-40B4-BE49-F238E27FC236}">
                  <a16:creationId xmlns:a16="http://schemas.microsoft.com/office/drawing/2014/main" id="{8AD9B745-549F-4AF7-A4D6-51C77141DF92}"/>
                </a:ext>
              </a:extLst>
            </p:cNvPr>
            <p:cNvSpPr>
              <a:spLocks noChangeArrowheads="1"/>
            </p:cNvSpPr>
            <p:nvPr/>
          </p:nvSpPr>
          <p:spPr bwMode="auto">
            <a:xfrm>
              <a:off x="2064" y="1344"/>
              <a:ext cx="50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b="1">
                  <a:solidFill>
                    <a:schemeClr val="hlink"/>
                  </a:solidFill>
                </a:rPr>
                <a:t>×</a:t>
              </a:r>
            </a:p>
          </p:txBody>
        </p:sp>
        <p:sp>
          <p:nvSpPr>
            <p:cNvPr id="148490" name="Rectangle 10">
              <a:extLst>
                <a:ext uri="{FF2B5EF4-FFF2-40B4-BE49-F238E27FC236}">
                  <a16:creationId xmlns:a16="http://schemas.microsoft.com/office/drawing/2014/main" id="{04EECF3F-AC46-49EC-8350-6934F38DFE96}"/>
                </a:ext>
              </a:extLst>
            </p:cNvPr>
            <p:cNvSpPr>
              <a:spLocks noChangeArrowheads="1"/>
            </p:cNvSpPr>
            <p:nvPr/>
          </p:nvSpPr>
          <p:spPr bwMode="auto">
            <a:xfrm>
              <a:off x="4468" y="1797"/>
              <a:ext cx="50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b="1">
                  <a:solidFill>
                    <a:schemeClr val="hlink"/>
                  </a:solidFill>
                </a:rPr>
                <a:t>×</a:t>
              </a:r>
            </a:p>
          </p:txBody>
        </p:sp>
        <p:sp>
          <p:nvSpPr>
            <p:cNvPr id="148491" name="Rectangle 11">
              <a:extLst>
                <a:ext uri="{FF2B5EF4-FFF2-40B4-BE49-F238E27FC236}">
                  <a16:creationId xmlns:a16="http://schemas.microsoft.com/office/drawing/2014/main" id="{3A130096-C1F3-4268-A517-725730D1602A}"/>
                </a:ext>
              </a:extLst>
            </p:cNvPr>
            <p:cNvSpPr>
              <a:spLocks noChangeArrowheads="1"/>
            </p:cNvSpPr>
            <p:nvPr/>
          </p:nvSpPr>
          <p:spPr bwMode="auto">
            <a:xfrm>
              <a:off x="1655" y="1797"/>
              <a:ext cx="50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b="1">
                  <a:solidFill>
                    <a:schemeClr val="hlink"/>
                  </a:solidFill>
                </a:rPr>
                <a:t>×</a:t>
              </a:r>
            </a:p>
          </p:txBody>
        </p:sp>
        <p:sp>
          <p:nvSpPr>
            <p:cNvPr id="148492" name="Rectangle 12">
              <a:extLst>
                <a:ext uri="{FF2B5EF4-FFF2-40B4-BE49-F238E27FC236}">
                  <a16:creationId xmlns:a16="http://schemas.microsoft.com/office/drawing/2014/main" id="{DC3CBBFC-F1D4-4EEE-8C30-56490BCCF079}"/>
                </a:ext>
              </a:extLst>
            </p:cNvPr>
            <p:cNvSpPr>
              <a:spLocks noChangeArrowheads="1"/>
            </p:cNvSpPr>
            <p:nvPr/>
          </p:nvSpPr>
          <p:spPr bwMode="auto">
            <a:xfrm>
              <a:off x="2925" y="1797"/>
              <a:ext cx="50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b="1">
                  <a:solidFill>
                    <a:schemeClr val="hlink"/>
                  </a:solidFill>
                </a:rPr>
                <a:t>×</a:t>
              </a:r>
            </a:p>
          </p:txBody>
        </p:sp>
        <p:sp>
          <p:nvSpPr>
            <p:cNvPr id="148493" name="Rectangle 13">
              <a:extLst>
                <a:ext uri="{FF2B5EF4-FFF2-40B4-BE49-F238E27FC236}">
                  <a16:creationId xmlns:a16="http://schemas.microsoft.com/office/drawing/2014/main" id="{5AB84CD8-3361-4EC7-B698-9A688518695A}"/>
                </a:ext>
              </a:extLst>
            </p:cNvPr>
            <p:cNvSpPr>
              <a:spLocks noChangeArrowheads="1"/>
            </p:cNvSpPr>
            <p:nvPr/>
          </p:nvSpPr>
          <p:spPr bwMode="auto">
            <a:xfrm>
              <a:off x="2971" y="1344"/>
              <a:ext cx="50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b="1">
                  <a:solidFill>
                    <a:schemeClr val="hlink"/>
                  </a:solidFill>
                </a:rPr>
                <a:t>×</a:t>
              </a:r>
            </a:p>
          </p:txBody>
        </p:sp>
      </p:grpSp>
      <p:grpSp>
        <p:nvGrpSpPr>
          <p:cNvPr id="148503" name="Group 23">
            <a:extLst>
              <a:ext uri="{FF2B5EF4-FFF2-40B4-BE49-F238E27FC236}">
                <a16:creationId xmlns:a16="http://schemas.microsoft.com/office/drawing/2014/main" id="{2D28D99C-35B0-4C2C-8CA3-965D9BCE12B4}"/>
              </a:ext>
            </a:extLst>
          </p:cNvPr>
          <p:cNvGrpSpPr>
            <a:grpSpLocks/>
          </p:cNvGrpSpPr>
          <p:nvPr/>
        </p:nvGrpSpPr>
        <p:grpSpPr bwMode="auto">
          <a:xfrm>
            <a:off x="1042988" y="4076700"/>
            <a:ext cx="7208837" cy="792163"/>
            <a:chOff x="657" y="2568"/>
            <a:chExt cx="4541" cy="499"/>
          </a:xfrm>
        </p:grpSpPr>
        <p:graphicFrame>
          <p:nvGraphicFramePr>
            <p:cNvPr id="148500" name="Object 20">
              <a:extLst>
                <a:ext uri="{FF2B5EF4-FFF2-40B4-BE49-F238E27FC236}">
                  <a16:creationId xmlns:a16="http://schemas.microsoft.com/office/drawing/2014/main" id="{1D9586FA-60BB-417D-A7DC-5EB472715175}"/>
                </a:ext>
              </a:extLst>
            </p:cNvPr>
            <p:cNvGraphicFramePr>
              <a:graphicFrameLocks noChangeAspect="1"/>
            </p:cNvGraphicFramePr>
            <p:nvPr/>
          </p:nvGraphicFramePr>
          <p:xfrm>
            <a:off x="657" y="2614"/>
            <a:ext cx="4541" cy="415"/>
          </p:xfrm>
          <a:graphic>
            <a:graphicData uri="http://schemas.openxmlformats.org/presentationml/2006/ole">
              <mc:AlternateContent xmlns:mc="http://schemas.openxmlformats.org/markup-compatibility/2006">
                <mc:Choice xmlns:v="urn:schemas-microsoft-com:vml" Requires="v">
                  <p:oleObj spid="_x0000_s148505" name="公式" r:id="rId5" imgW="2273040" imgH="228600" progId="Equation.3">
                    <p:embed/>
                  </p:oleObj>
                </mc:Choice>
                <mc:Fallback>
                  <p:oleObj name="公式" r:id="rId5" imgW="2273040" imgH="228600" progId="Equation.3">
                    <p:embed/>
                    <p:pic>
                      <p:nvPicPr>
                        <p:cNvPr id="0" name="Object 20"/>
                        <p:cNvPicPr>
                          <a:picLocks noChangeAspect="1" noChangeArrowheads="1"/>
                        </p:cNvPicPr>
                        <p:nvPr/>
                      </p:nvPicPr>
                      <p:blipFill>
                        <a:blip r:embed="rId6">
                          <a:lum contrast="38000"/>
                          <a:extLst>
                            <a:ext uri="{28A0092B-C50C-407E-A947-70E740481C1C}">
                              <a14:useLocalDpi xmlns:a14="http://schemas.microsoft.com/office/drawing/2010/main" val="0"/>
                            </a:ext>
                          </a:extLst>
                        </a:blip>
                        <a:srcRect/>
                        <a:stretch>
                          <a:fillRect/>
                        </a:stretch>
                      </p:blipFill>
                      <p:spPr bwMode="auto">
                        <a:xfrm>
                          <a:off x="657" y="2614"/>
                          <a:ext cx="4541"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502" name="Rectangle 22">
              <a:extLst>
                <a:ext uri="{FF2B5EF4-FFF2-40B4-BE49-F238E27FC236}">
                  <a16:creationId xmlns:a16="http://schemas.microsoft.com/office/drawing/2014/main" id="{0BF2EB0F-81F1-4842-B418-D19D5B2941BF}"/>
                </a:ext>
              </a:extLst>
            </p:cNvPr>
            <p:cNvSpPr>
              <a:spLocks noChangeArrowheads="1"/>
            </p:cNvSpPr>
            <p:nvPr/>
          </p:nvSpPr>
          <p:spPr bwMode="auto">
            <a:xfrm>
              <a:off x="4740" y="2568"/>
              <a:ext cx="454" cy="499"/>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8485"/>
                                        </p:tgtEl>
                                        <p:attrNameLst>
                                          <p:attrName>style.visibility</p:attrName>
                                        </p:attrNameLst>
                                      </p:cBhvr>
                                      <p:to>
                                        <p:strVal val="visible"/>
                                      </p:to>
                                    </p:set>
                                    <p:animEffect transition="in" filter="wipe(left)">
                                      <p:cBhvr>
                                        <p:cTn id="7" dur="500"/>
                                        <p:tgtEl>
                                          <p:spTgt spid="1484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48494"/>
                                        </p:tgtEl>
                                        <p:attrNameLst>
                                          <p:attrName>style.visibility</p:attrName>
                                        </p:attrNameLst>
                                      </p:cBhvr>
                                      <p:to>
                                        <p:strVal val="visible"/>
                                      </p:to>
                                    </p:set>
                                    <p:animEffect transition="in" filter="strips(downRight)">
                                      <p:cBhvr>
                                        <p:cTn id="12" dur="1000"/>
                                        <p:tgtEl>
                                          <p:spTgt spid="1484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8503"/>
                                        </p:tgtEl>
                                        <p:attrNameLst>
                                          <p:attrName>style.visibility</p:attrName>
                                        </p:attrNameLst>
                                      </p:cBhvr>
                                      <p:to>
                                        <p:strVal val="visible"/>
                                      </p:to>
                                    </p:set>
                                    <p:animEffect transition="in" filter="wipe(left)">
                                      <p:cBhvr>
                                        <p:cTn id="17" dur="500"/>
                                        <p:tgtEl>
                                          <p:spTgt spid="148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a:extLst>
              <a:ext uri="{FF2B5EF4-FFF2-40B4-BE49-F238E27FC236}">
                <a16:creationId xmlns:a16="http://schemas.microsoft.com/office/drawing/2014/main" id="{53349D10-B07A-4CF4-BABC-62C4EE36CDC7}"/>
              </a:ext>
            </a:extLst>
          </p:cNvPr>
          <p:cNvSpPr>
            <a:spLocks noChangeArrowheads="1"/>
          </p:cNvSpPr>
          <p:nvPr/>
        </p:nvSpPr>
        <p:spPr bwMode="auto">
          <a:xfrm>
            <a:off x="611188" y="1268413"/>
            <a:ext cx="8532812" cy="155257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kumimoji="1" sz="2400">
                <a:solidFill>
                  <a:schemeClr val="tx1"/>
                </a:solidFill>
                <a:latin typeface="Times New Roman" panose="02020603050405020304" pitchFamily="18" charset="0"/>
                <a:ea typeface="宋体" panose="02010600030101010101" pitchFamily="2" charset="-122"/>
              </a:defRPr>
            </a:lvl1pPr>
            <a:lvl2pPr>
              <a:tabLst>
                <a:tab pos="342900" algn="l"/>
              </a:tabLst>
              <a:defRPr kumimoji="1" sz="2400">
                <a:solidFill>
                  <a:schemeClr val="tx1"/>
                </a:solidFill>
                <a:latin typeface="Times New Roman" panose="02020603050405020304" pitchFamily="18" charset="0"/>
                <a:ea typeface="宋体" panose="02010600030101010101" pitchFamily="2" charset="-122"/>
              </a:defRPr>
            </a:lvl2pPr>
            <a:lvl3pPr>
              <a:tabLst>
                <a:tab pos="342900" algn="l"/>
              </a:tabLst>
              <a:defRPr kumimoji="1" sz="2400">
                <a:solidFill>
                  <a:schemeClr val="tx1"/>
                </a:solidFill>
                <a:latin typeface="Times New Roman" panose="02020603050405020304" pitchFamily="18" charset="0"/>
                <a:ea typeface="宋体" panose="02010600030101010101" pitchFamily="2" charset="-122"/>
              </a:defRPr>
            </a:lvl3pPr>
            <a:lvl4pPr>
              <a:tabLst>
                <a:tab pos="342900" algn="l"/>
              </a:tabLst>
              <a:defRPr kumimoji="1" sz="2400">
                <a:solidFill>
                  <a:schemeClr val="tx1"/>
                </a:solidFill>
                <a:latin typeface="Times New Roman" panose="02020603050405020304" pitchFamily="18" charset="0"/>
                <a:ea typeface="宋体" panose="02010600030101010101" pitchFamily="2" charset="-122"/>
              </a:defRPr>
            </a:lvl4pPr>
            <a:lvl5pPr>
              <a:tabLst>
                <a:tab pos="3429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CC6600"/>
                </a:solidFill>
                <a:ea typeface="楷体_GB2312" pitchFamily="49" charset="-122"/>
              </a:rPr>
              <a:t>5-11</a:t>
            </a:r>
            <a:r>
              <a:rPr lang="en-US" altLang="zh-CN" b="1">
                <a:ea typeface="楷体_GB2312" pitchFamily="49" charset="-122"/>
              </a:rPr>
              <a:t>  </a:t>
            </a:r>
            <a:r>
              <a:rPr lang="zh-CN" altLang="en-US" b="1">
                <a:ea typeface="楷体_GB2312" pitchFamily="49" charset="-122"/>
              </a:rPr>
              <a:t>一束基态的氦（</a:t>
            </a:r>
            <a:r>
              <a:rPr lang="en-US" altLang="zh-CN" b="1" baseline="-25000">
                <a:solidFill>
                  <a:schemeClr val="hlink"/>
                </a:solidFill>
                <a:ea typeface="楷体_GB2312" pitchFamily="49" charset="-122"/>
              </a:rPr>
              <a:t>2</a:t>
            </a:r>
            <a:r>
              <a:rPr lang="en-US" altLang="zh-CN" b="1">
                <a:solidFill>
                  <a:schemeClr val="hlink"/>
                </a:solidFill>
                <a:ea typeface="楷体_GB2312" pitchFamily="49" charset="-122"/>
              </a:rPr>
              <a:t>He</a:t>
            </a:r>
            <a:r>
              <a:rPr lang="zh-CN" altLang="en-US" b="1">
                <a:ea typeface="楷体_GB2312" pitchFamily="49" charset="-122"/>
              </a:rPr>
              <a:t>）原子通过非均匀磁场后，在屏上可以接受到几束？在相同的条件下，对硼（</a:t>
            </a:r>
            <a:r>
              <a:rPr lang="en-US" altLang="zh-CN" b="1" baseline="-25000">
                <a:solidFill>
                  <a:schemeClr val="hlink"/>
                </a:solidFill>
                <a:ea typeface="楷体_GB2312" pitchFamily="49" charset="-122"/>
              </a:rPr>
              <a:t>5</a:t>
            </a:r>
            <a:r>
              <a:rPr lang="en-US" altLang="zh-CN" b="1">
                <a:solidFill>
                  <a:schemeClr val="hlink"/>
                </a:solidFill>
                <a:ea typeface="楷体_GB2312" pitchFamily="49" charset="-122"/>
              </a:rPr>
              <a:t>B</a:t>
            </a:r>
            <a:r>
              <a:rPr lang="zh-CN" altLang="en-US" b="1">
                <a:ea typeface="楷体_GB2312" pitchFamily="49" charset="-122"/>
              </a:rPr>
              <a:t>）原子可接受到几条？为什么？ </a:t>
            </a:r>
          </a:p>
          <a:p>
            <a:r>
              <a:rPr lang="zh-CN" altLang="en-US" b="1">
                <a:ea typeface="楷体_GB2312" pitchFamily="49" charset="-122"/>
              </a:rPr>
              <a:t>解</a:t>
            </a:r>
            <a:r>
              <a:rPr lang="en-US" altLang="zh-CN" b="1">
                <a:ea typeface="楷体_GB2312" pitchFamily="49" charset="-122"/>
              </a:rPr>
              <a:t>: </a:t>
            </a:r>
          </a:p>
        </p:txBody>
      </p:sp>
      <p:grpSp>
        <p:nvGrpSpPr>
          <p:cNvPr id="149519" name="Group 15">
            <a:extLst>
              <a:ext uri="{FF2B5EF4-FFF2-40B4-BE49-F238E27FC236}">
                <a16:creationId xmlns:a16="http://schemas.microsoft.com/office/drawing/2014/main" id="{324471AE-344C-420D-A127-543B28817087}"/>
              </a:ext>
            </a:extLst>
          </p:cNvPr>
          <p:cNvGrpSpPr>
            <a:grpSpLocks/>
          </p:cNvGrpSpPr>
          <p:nvPr/>
        </p:nvGrpSpPr>
        <p:grpSpPr bwMode="auto">
          <a:xfrm>
            <a:off x="690563" y="2349500"/>
            <a:ext cx="8453437" cy="1749425"/>
            <a:chOff x="240" y="432"/>
            <a:chExt cx="5232" cy="1102"/>
          </a:xfrm>
        </p:grpSpPr>
        <p:sp>
          <p:nvSpPr>
            <p:cNvPr id="149520" name="Rectangle 16">
              <a:extLst>
                <a:ext uri="{FF2B5EF4-FFF2-40B4-BE49-F238E27FC236}">
                  <a16:creationId xmlns:a16="http://schemas.microsoft.com/office/drawing/2014/main" id="{B3B9B334-F774-4A24-AFE9-FB82FD0B71C2}"/>
                </a:ext>
              </a:extLst>
            </p:cNvPr>
            <p:cNvSpPr>
              <a:spLocks noChangeArrowheads="1"/>
            </p:cNvSpPr>
            <p:nvPr/>
          </p:nvSpPr>
          <p:spPr bwMode="auto">
            <a:xfrm>
              <a:off x="528" y="432"/>
              <a:ext cx="355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lnSpc>
                  <a:spcPct val="120000"/>
                </a:lnSpc>
                <a:spcBef>
                  <a:spcPct val="50000"/>
                </a:spcBef>
              </a:pPr>
              <a:r>
                <a:rPr kumimoji="1" lang="zh-CN" altLang="en-US" sz="2400" b="1">
                  <a:solidFill>
                    <a:srgbClr val="3333FF"/>
                  </a:solidFill>
                  <a:latin typeface="Times New Roman" panose="02020603050405020304" pitchFamily="18" charset="0"/>
                  <a:ea typeface="楷体_GB2312" pitchFamily="49" charset="-122"/>
                </a:rPr>
                <a:t>氦</a:t>
              </a:r>
              <a:r>
                <a:rPr lang="zh-CN" altLang="en-US" sz="2400" b="1">
                  <a:solidFill>
                    <a:srgbClr val="3333FF"/>
                  </a:solidFill>
                  <a:latin typeface="Times New Roman" panose="02020603050405020304" pitchFamily="18" charset="0"/>
                  <a:ea typeface="楷体_GB2312" pitchFamily="49" charset="-122"/>
                </a:rPr>
                <a:t>原子基态</a:t>
              </a:r>
              <a:r>
                <a:rPr lang="zh-CN" altLang="en-US" sz="2400" b="1">
                  <a:solidFill>
                    <a:schemeClr val="folHlink"/>
                  </a:solidFill>
                  <a:latin typeface="Times New Roman" panose="02020603050405020304" pitchFamily="18" charset="0"/>
                  <a:ea typeface="楷体_GB2312" pitchFamily="49" charset="-122"/>
                </a:rPr>
                <a:t> </a:t>
              </a:r>
              <a:r>
                <a:rPr lang="en-US" altLang="zh-CN" sz="2400" b="1" baseline="-25000">
                  <a:solidFill>
                    <a:srgbClr val="FF3300"/>
                  </a:solidFill>
                  <a:latin typeface="Times New Roman" panose="02020603050405020304" pitchFamily="18" charset="0"/>
                  <a:ea typeface="楷体_GB2312" pitchFamily="49" charset="-122"/>
                </a:rPr>
                <a:t>2</a:t>
              </a:r>
              <a:r>
                <a:rPr lang="en-US" altLang="zh-CN" sz="2400" b="1">
                  <a:solidFill>
                    <a:srgbClr val="FF3300"/>
                  </a:solidFill>
                  <a:latin typeface="Times New Roman" panose="02020603050405020304" pitchFamily="18" charset="0"/>
                  <a:ea typeface="楷体_GB2312" pitchFamily="49" charset="-122"/>
                </a:rPr>
                <a:t>He :</a:t>
              </a:r>
              <a:r>
                <a:rPr lang="en-US" altLang="zh-CN" sz="2400" b="1">
                  <a:solidFill>
                    <a:srgbClr val="3333FF"/>
                  </a:solidFill>
                  <a:latin typeface="Times New Roman" panose="02020603050405020304" pitchFamily="18" charset="0"/>
                  <a:ea typeface="楷体_GB2312" pitchFamily="49" charset="-122"/>
                </a:rPr>
                <a:t>  </a:t>
              </a:r>
              <a:r>
                <a:rPr lang="en-US" altLang="zh-CN" sz="2400" b="1">
                  <a:solidFill>
                    <a:srgbClr val="CC0000"/>
                  </a:solidFill>
                  <a:latin typeface="Times New Roman" panose="02020603050405020304" pitchFamily="18" charset="0"/>
                  <a:ea typeface="楷体_GB2312" pitchFamily="49" charset="-122"/>
                </a:rPr>
                <a:t>1</a:t>
              </a:r>
              <a:r>
                <a:rPr lang="en-US" altLang="en-US" sz="2400" b="1">
                  <a:solidFill>
                    <a:srgbClr val="CC0000"/>
                  </a:solidFill>
                  <a:latin typeface="Times New Roman" panose="02020603050405020304" pitchFamily="18" charset="0"/>
                  <a:ea typeface="楷体_GB2312" pitchFamily="49" charset="-122"/>
                </a:rPr>
                <a:t>s </a:t>
              </a:r>
              <a:r>
                <a:rPr lang="en-US" altLang="en-US" sz="2400" b="1" baseline="30000">
                  <a:solidFill>
                    <a:srgbClr val="CC0000"/>
                  </a:solidFill>
                  <a:latin typeface="Times New Roman" panose="02020603050405020304" pitchFamily="18" charset="0"/>
                  <a:ea typeface="楷体_GB2312" pitchFamily="49" charset="-122"/>
                </a:rPr>
                <a:t>2</a:t>
              </a:r>
              <a:r>
                <a:rPr lang="en-US" altLang="en-US" sz="2400" b="1" i="1">
                  <a:solidFill>
                    <a:srgbClr val="FF0000"/>
                  </a:solidFill>
                  <a:latin typeface="Times New Roman" panose="02020603050405020304" pitchFamily="18" charset="0"/>
                  <a:ea typeface="楷体_GB2312" pitchFamily="49" charset="-122"/>
                </a:rPr>
                <a:t>     </a:t>
              </a:r>
              <a:endParaRPr lang="en-US" altLang="zh-CN" sz="2400" b="1">
                <a:solidFill>
                  <a:schemeClr val="folHlink"/>
                </a:solidFill>
                <a:latin typeface="Times New Roman" panose="02020603050405020304" pitchFamily="18" charset="0"/>
                <a:ea typeface="楷体_GB2312" pitchFamily="49" charset="-122"/>
              </a:endParaRPr>
            </a:p>
          </p:txBody>
        </p:sp>
        <p:graphicFrame>
          <p:nvGraphicFramePr>
            <p:cNvPr id="149521" name="Object 17">
              <a:extLst>
                <a:ext uri="{FF2B5EF4-FFF2-40B4-BE49-F238E27FC236}">
                  <a16:creationId xmlns:a16="http://schemas.microsoft.com/office/drawing/2014/main" id="{39B85ED6-0B64-4742-B6CF-C7A77D64A107}"/>
                </a:ext>
              </a:extLst>
            </p:cNvPr>
            <p:cNvGraphicFramePr>
              <a:graphicFrameLocks noChangeAspect="1"/>
            </p:cNvGraphicFramePr>
            <p:nvPr/>
          </p:nvGraphicFramePr>
          <p:xfrm>
            <a:off x="570" y="816"/>
            <a:ext cx="4326" cy="343"/>
          </p:xfrm>
          <a:graphic>
            <a:graphicData uri="http://schemas.openxmlformats.org/presentationml/2006/ole">
              <mc:AlternateContent xmlns:mc="http://schemas.openxmlformats.org/markup-compatibility/2006">
                <mc:Choice xmlns:v="urn:schemas-microsoft-com:vml" Requires="v">
                  <p:oleObj spid="_x0000_s149527" name="Equation" r:id="rId3" imgW="2895480" imgH="241200" progId="Equation.3">
                    <p:embed/>
                  </p:oleObj>
                </mc:Choice>
                <mc:Fallback>
                  <p:oleObj name="Equation" r:id="rId3" imgW="2895480" imgH="241200" progId="Equation.3">
                    <p:embed/>
                    <p:pic>
                      <p:nvPicPr>
                        <p:cNvPr id="0" name="Object 17"/>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570" y="816"/>
                          <a:ext cx="4326"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22" name="Rectangle 18">
              <a:extLst>
                <a:ext uri="{FF2B5EF4-FFF2-40B4-BE49-F238E27FC236}">
                  <a16:creationId xmlns:a16="http://schemas.microsoft.com/office/drawing/2014/main" id="{3F720C1C-357C-4B97-A39D-57C4B6CCC371}"/>
                </a:ext>
              </a:extLst>
            </p:cNvPr>
            <p:cNvSpPr>
              <a:spLocks noChangeArrowheads="1"/>
            </p:cNvSpPr>
            <p:nvPr/>
          </p:nvSpPr>
          <p:spPr bwMode="auto">
            <a:xfrm>
              <a:off x="240" y="1200"/>
              <a:ext cx="523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lnSpc>
                  <a:spcPct val="120000"/>
                </a:lnSpc>
                <a:spcBef>
                  <a:spcPct val="50000"/>
                </a:spcBef>
              </a:pPr>
              <a:r>
                <a:rPr lang="zh-CN" altLang="en-US" sz="2400" b="1">
                  <a:solidFill>
                    <a:schemeClr val="folHlink"/>
                  </a:solidFill>
                  <a:latin typeface="Times New Roman" panose="02020603050405020304" pitchFamily="18" charset="0"/>
                  <a:ea typeface="楷体_GB2312" pitchFamily="49" charset="-122"/>
                </a:rPr>
                <a:t>在</a:t>
              </a:r>
              <a:r>
                <a:rPr lang="en-US" altLang="zh-CN" sz="2400" b="1">
                  <a:solidFill>
                    <a:schemeClr val="folHlink"/>
                  </a:solidFill>
                  <a:latin typeface="Times New Roman" panose="02020603050405020304" pitchFamily="18" charset="0"/>
                  <a:ea typeface="楷体_GB2312" pitchFamily="49" charset="-122"/>
                </a:rPr>
                <a:t>S-G</a:t>
              </a:r>
              <a:r>
                <a:rPr lang="zh-CN" altLang="en-US" sz="2400" b="1">
                  <a:solidFill>
                    <a:schemeClr val="folHlink"/>
                  </a:solidFill>
                  <a:latin typeface="Times New Roman" panose="02020603050405020304" pitchFamily="18" charset="0"/>
                  <a:ea typeface="楷体_GB2312" pitchFamily="49" charset="-122"/>
                </a:rPr>
                <a:t>实验中，基态</a:t>
              </a:r>
              <a:r>
                <a:rPr kumimoji="1" lang="zh-CN" altLang="en-US" sz="2400" b="1">
                  <a:solidFill>
                    <a:schemeClr val="folHlink"/>
                  </a:solidFill>
                  <a:latin typeface="Times New Roman" panose="02020603050405020304" pitchFamily="18" charset="0"/>
                  <a:ea typeface="楷体_GB2312" pitchFamily="49" charset="-122"/>
                </a:rPr>
                <a:t>氦</a:t>
              </a:r>
              <a:r>
                <a:rPr lang="zh-CN" altLang="en-US" sz="2400" b="1">
                  <a:solidFill>
                    <a:schemeClr val="folHlink"/>
                  </a:solidFill>
                  <a:latin typeface="Times New Roman" panose="02020603050405020304" pitchFamily="18" charset="0"/>
                  <a:ea typeface="楷体_GB2312" pitchFamily="49" charset="-122"/>
                </a:rPr>
                <a:t>原子将</a:t>
              </a:r>
              <a:r>
                <a:rPr kumimoji="1" lang="zh-CN" altLang="en-US" sz="2400" b="1">
                  <a:solidFill>
                    <a:schemeClr val="folHlink"/>
                  </a:solidFill>
                  <a:latin typeface="Times New Roman" panose="02020603050405020304" pitchFamily="18" charset="0"/>
                  <a:ea typeface="楷体_GB2312" pitchFamily="49" charset="-122"/>
                </a:rPr>
                <a:t>形成 </a:t>
              </a:r>
              <a:r>
                <a:rPr kumimoji="1" lang="en-US" altLang="zh-CN" sz="2400" b="1">
                  <a:solidFill>
                    <a:schemeClr val="folHlink"/>
                  </a:solidFill>
                  <a:latin typeface="Times New Roman" panose="02020603050405020304" pitchFamily="18" charset="0"/>
                  <a:ea typeface="楷体_GB2312" pitchFamily="49" charset="-122"/>
                </a:rPr>
                <a:t>1 </a:t>
              </a:r>
              <a:r>
                <a:rPr kumimoji="1" lang="zh-CN" altLang="en-US" sz="2400" b="1">
                  <a:solidFill>
                    <a:schemeClr val="folHlink"/>
                  </a:solidFill>
                  <a:latin typeface="Times New Roman" panose="02020603050405020304" pitchFamily="18" charset="0"/>
                  <a:ea typeface="楷体_GB2312" pitchFamily="49" charset="-122"/>
                </a:rPr>
                <a:t>束原子射线束。</a:t>
              </a:r>
              <a:endParaRPr lang="zh-CN" altLang="en-US" sz="2400" b="1">
                <a:solidFill>
                  <a:schemeClr val="folHlink"/>
                </a:solidFill>
                <a:latin typeface="Times New Roman" panose="02020603050405020304" pitchFamily="18" charset="0"/>
                <a:ea typeface="楷体_GB2312" pitchFamily="49" charset="-122"/>
              </a:endParaRPr>
            </a:p>
          </p:txBody>
        </p:sp>
      </p:grpSp>
      <p:grpSp>
        <p:nvGrpSpPr>
          <p:cNvPr id="149523" name="Group 19">
            <a:extLst>
              <a:ext uri="{FF2B5EF4-FFF2-40B4-BE49-F238E27FC236}">
                <a16:creationId xmlns:a16="http://schemas.microsoft.com/office/drawing/2014/main" id="{93D559AB-8C66-46BC-94DB-80053FDC8B43}"/>
              </a:ext>
            </a:extLst>
          </p:cNvPr>
          <p:cNvGrpSpPr>
            <a:grpSpLocks/>
          </p:cNvGrpSpPr>
          <p:nvPr/>
        </p:nvGrpSpPr>
        <p:grpSpPr bwMode="auto">
          <a:xfrm>
            <a:off x="838200" y="4076700"/>
            <a:ext cx="8305800" cy="2384425"/>
            <a:chOff x="240" y="2064"/>
            <a:chExt cx="5232" cy="1502"/>
          </a:xfrm>
        </p:grpSpPr>
        <p:sp>
          <p:nvSpPr>
            <p:cNvPr id="149524" name="Rectangle 20">
              <a:extLst>
                <a:ext uri="{FF2B5EF4-FFF2-40B4-BE49-F238E27FC236}">
                  <a16:creationId xmlns:a16="http://schemas.microsoft.com/office/drawing/2014/main" id="{011A3EAB-179E-4DC3-93CE-3568220D33BD}"/>
                </a:ext>
              </a:extLst>
            </p:cNvPr>
            <p:cNvSpPr>
              <a:spLocks noChangeArrowheads="1"/>
            </p:cNvSpPr>
            <p:nvPr/>
          </p:nvSpPr>
          <p:spPr bwMode="auto">
            <a:xfrm>
              <a:off x="432" y="2064"/>
              <a:ext cx="3744"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lnSpc>
                  <a:spcPct val="110000"/>
                </a:lnSpc>
              </a:pPr>
              <a:r>
                <a:rPr lang="en-US" altLang="zh-CN" sz="2400" b="1">
                  <a:solidFill>
                    <a:srgbClr val="3333FF"/>
                  </a:solidFill>
                  <a:latin typeface="Times New Roman" panose="02020603050405020304" pitchFamily="18" charset="0"/>
                  <a:ea typeface="楷体_GB2312" pitchFamily="49" charset="-122"/>
                </a:rPr>
                <a:t> </a:t>
              </a:r>
              <a:r>
                <a:rPr lang="zh-CN" altLang="en-US" sz="2400" b="1">
                  <a:solidFill>
                    <a:srgbClr val="3333FF"/>
                  </a:solidFill>
                  <a:latin typeface="Times New Roman" panose="02020603050405020304" pitchFamily="18" charset="0"/>
                  <a:ea typeface="楷体_GB2312" pitchFamily="49" charset="-122"/>
                </a:rPr>
                <a:t>硼原子基态 </a:t>
              </a:r>
              <a:r>
                <a:rPr lang="en-US" altLang="zh-CN" sz="2400" b="1" baseline="-25000">
                  <a:solidFill>
                    <a:srgbClr val="FF3300"/>
                  </a:solidFill>
                  <a:latin typeface="Times New Roman" panose="02020603050405020304" pitchFamily="18" charset="0"/>
                  <a:ea typeface="楷体_GB2312" pitchFamily="49" charset="-122"/>
                </a:rPr>
                <a:t>5</a:t>
              </a:r>
              <a:r>
                <a:rPr lang="en-US" altLang="zh-CN" sz="2400" b="1">
                  <a:solidFill>
                    <a:srgbClr val="FF3300"/>
                  </a:solidFill>
                  <a:latin typeface="Times New Roman" panose="02020603050405020304" pitchFamily="18" charset="0"/>
                  <a:ea typeface="楷体_GB2312" pitchFamily="49" charset="-122"/>
                </a:rPr>
                <a:t>B </a:t>
              </a:r>
              <a:r>
                <a:rPr lang="en-US" altLang="zh-CN" sz="2400" b="1" baseline="30000">
                  <a:solidFill>
                    <a:srgbClr val="FF3300"/>
                  </a:solidFill>
                  <a:latin typeface="Times New Roman" panose="02020603050405020304" pitchFamily="18" charset="0"/>
                  <a:ea typeface="楷体_GB2312" pitchFamily="49" charset="-122"/>
                </a:rPr>
                <a:t> </a:t>
              </a:r>
              <a:r>
                <a:rPr lang="zh-CN" altLang="en-US" sz="2400" b="1">
                  <a:solidFill>
                    <a:srgbClr val="FF3300"/>
                  </a:solidFill>
                  <a:latin typeface="Times New Roman" panose="02020603050405020304" pitchFamily="18" charset="0"/>
                  <a:ea typeface="楷体_GB2312" pitchFamily="49" charset="-122"/>
                </a:rPr>
                <a:t>：</a:t>
              </a:r>
              <a:r>
                <a:rPr lang="zh-CN" altLang="en-US" sz="2400" b="1">
                  <a:solidFill>
                    <a:srgbClr val="3333FF"/>
                  </a:solidFill>
                  <a:latin typeface="Times New Roman" panose="02020603050405020304" pitchFamily="18" charset="0"/>
                  <a:ea typeface="楷体_GB2312" pitchFamily="49" charset="-122"/>
                </a:rPr>
                <a:t> </a:t>
              </a:r>
              <a:r>
                <a:rPr lang="en-US" altLang="zh-CN" sz="2400" b="1">
                  <a:solidFill>
                    <a:srgbClr val="CC0000"/>
                  </a:solidFill>
                  <a:latin typeface="Times New Roman" panose="02020603050405020304" pitchFamily="18" charset="0"/>
                  <a:ea typeface="楷体_GB2312" pitchFamily="49" charset="-122"/>
                </a:rPr>
                <a:t>1s </a:t>
              </a:r>
              <a:r>
                <a:rPr lang="en-US" altLang="zh-CN" sz="2400" b="1" baseline="30000">
                  <a:solidFill>
                    <a:srgbClr val="CC0000"/>
                  </a:solidFill>
                  <a:latin typeface="Times New Roman" panose="02020603050405020304" pitchFamily="18" charset="0"/>
                  <a:ea typeface="楷体_GB2312" pitchFamily="49" charset="-122"/>
                </a:rPr>
                <a:t>2</a:t>
              </a:r>
              <a:r>
                <a:rPr lang="en-US" altLang="zh-CN" sz="2400" b="1">
                  <a:solidFill>
                    <a:srgbClr val="CC0000"/>
                  </a:solidFill>
                  <a:latin typeface="Times New Roman" panose="02020603050405020304" pitchFamily="18" charset="0"/>
                  <a:ea typeface="楷体_GB2312" pitchFamily="49" charset="-122"/>
                </a:rPr>
                <a:t>2s </a:t>
              </a:r>
              <a:r>
                <a:rPr lang="en-US" altLang="zh-CN" sz="2400" b="1" baseline="30000">
                  <a:solidFill>
                    <a:srgbClr val="CC0000"/>
                  </a:solidFill>
                  <a:latin typeface="Times New Roman" panose="02020603050405020304" pitchFamily="18" charset="0"/>
                  <a:ea typeface="楷体_GB2312" pitchFamily="49" charset="-122"/>
                </a:rPr>
                <a:t>2</a:t>
              </a:r>
              <a:r>
                <a:rPr lang="en-US" altLang="zh-CN" sz="2400" b="1">
                  <a:solidFill>
                    <a:srgbClr val="CC0000"/>
                  </a:solidFill>
                  <a:latin typeface="Times New Roman" panose="02020603050405020304" pitchFamily="18" charset="0"/>
                  <a:ea typeface="楷体_GB2312" pitchFamily="49" charset="-122"/>
                </a:rPr>
                <a:t>2p </a:t>
              </a:r>
              <a:r>
                <a:rPr lang="en-US" altLang="zh-CN" sz="2400" b="1" baseline="30000">
                  <a:solidFill>
                    <a:srgbClr val="CC0000"/>
                  </a:solidFill>
                  <a:latin typeface="Times New Roman" panose="02020603050405020304" pitchFamily="18" charset="0"/>
                  <a:ea typeface="楷体_GB2312" pitchFamily="49" charset="-122"/>
                </a:rPr>
                <a:t>1</a:t>
              </a:r>
              <a:r>
                <a:rPr lang="en-US" altLang="zh-CN" sz="2400" b="1" i="1">
                  <a:solidFill>
                    <a:srgbClr val="3333FF"/>
                  </a:solidFill>
                  <a:latin typeface="Times New Roman" panose="02020603050405020304" pitchFamily="18" charset="0"/>
                  <a:ea typeface="楷体_GB2312" pitchFamily="49" charset="-122"/>
                </a:rPr>
                <a:t> </a:t>
              </a:r>
            </a:p>
          </p:txBody>
        </p:sp>
        <p:graphicFrame>
          <p:nvGraphicFramePr>
            <p:cNvPr id="149525" name="Object 21">
              <a:extLst>
                <a:ext uri="{FF2B5EF4-FFF2-40B4-BE49-F238E27FC236}">
                  <a16:creationId xmlns:a16="http://schemas.microsoft.com/office/drawing/2014/main" id="{85549930-7FED-4BB1-971A-000D92A8547C}"/>
                </a:ext>
              </a:extLst>
            </p:cNvPr>
            <p:cNvGraphicFramePr>
              <a:graphicFrameLocks noChangeAspect="1"/>
            </p:cNvGraphicFramePr>
            <p:nvPr/>
          </p:nvGraphicFramePr>
          <p:xfrm>
            <a:off x="576" y="2496"/>
            <a:ext cx="4560" cy="732"/>
          </p:xfrm>
          <a:graphic>
            <a:graphicData uri="http://schemas.openxmlformats.org/presentationml/2006/ole">
              <mc:AlternateContent xmlns:mc="http://schemas.openxmlformats.org/markup-compatibility/2006">
                <mc:Choice xmlns:v="urn:schemas-microsoft-com:vml" Requires="v">
                  <p:oleObj spid="_x0000_s149528" name="Equation" r:id="rId5" imgW="2730240" imgH="482400" progId="Equation.3">
                    <p:embed/>
                  </p:oleObj>
                </mc:Choice>
                <mc:Fallback>
                  <p:oleObj name="Equation" r:id="rId5" imgW="2730240" imgH="482400" progId="Equation.3">
                    <p:embed/>
                    <p:pic>
                      <p:nvPicPr>
                        <p:cNvPr id="0" name="Object 21"/>
                        <p:cNvPicPr>
                          <a:picLocks noChangeAspect="1" noChangeArrowheads="1"/>
                        </p:cNvPicPr>
                        <p:nvPr/>
                      </p:nvPicPr>
                      <p:blipFill>
                        <a:blip r:embed="rId6">
                          <a:lum contrast="38000"/>
                          <a:extLst>
                            <a:ext uri="{28A0092B-C50C-407E-A947-70E740481C1C}">
                              <a14:useLocalDpi xmlns:a14="http://schemas.microsoft.com/office/drawing/2010/main" val="0"/>
                            </a:ext>
                          </a:extLst>
                        </a:blip>
                        <a:srcRect/>
                        <a:stretch>
                          <a:fillRect/>
                        </a:stretch>
                      </p:blipFill>
                      <p:spPr bwMode="auto">
                        <a:xfrm>
                          <a:off x="576" y="2496"/>
                          <a:ext cx="4560" cy="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26" name="Rectangle 22">
              <a:extLst>
                <a:ext uri="{FF2B5EF4-FFF2-40B4-BE49-F238E27FC236}">
                  <a16:creationId xmlns:a16="http://schemas.microsoft.com/office/drawing/2014/main" id="{635BF486-7758-464B-82E9-29B61BDC35D4}"/>
                </a:ext>
              </a:extLst>
            </p:cNvPr>
            <p:cNvSpPr>
              <a:spLocks noChangeArrowheads="1"/>
            </p:cNvSpPr>
            <p:nvPr/>
          </p:nvSpPr>
          <p:spPr bwMode="auto">
            <a:xfrm>
              <a:off x="240" y="3232"/>
              <a:ext cx="523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lnSpc>
                  <a:spcPct val="120000"/>
                </a:lnSpc>
                <a:spcBef>
                  <a:spcPct val="50000"/>
                </a:spcBef>
              </a:pPr>
              <a:r>
                <a:rPr lang="zh-CN" altLang="en-US" sz="2400" b="1">
                  <a:solidFill>
                    <a:schemeClr val="folHlink"/>
                  </a:solidFill>
                  <a:latin typeface="Times New Roman" panose="02020603050405020304" pitchFamily="18" charset="0"/>
                  <a:ea typeface="楷体_GB2312" pitchFamily="49" charset="-122"/>
                </a:rPr>
                <a:t>在</a:t>
              </a:r>
              <a:r>
                <a:rPr lang="en-US" altLang="zh-CN" sz="2400" b="1">
                  <a:solidFill>
                    <a:schemeClr val="folHlink"/>
                  </a:solidFill>
                  <a:latin typeface="Times New Roman" panose="02020603050405020304" pitchFamily="18" charset="0"/>
                  <a:ea typeface="楷体_GB2312" pitchFamily="49" charset="-122"/>
                </a:rPr>
                <a:t>S-G</a:t>
              </a:r>
              <a:r>
                <a:rPr lang="zh-CN" altLang="en-US" sz="2400" b="1">
                  <a:solidFill>
                    <a:schemeClr val="folHlink"/>
                  </a:solidFill>
                  <a:latin typeface="Times New Roman" panose="02020603050405020304" pitchFamily="18" charset="0"/>
                  <a:ea typeface="楷体_GB2312" pitchFamily="49" charset="-122"/>
                </a:rPr>
                <a:t>实验中，基态硼原子将</a:t>
              </a:r>
              <a:r>
                <a:rPr kumimoji="1" lang="zh-CN" altLang="en-US" sz="2400" b="1">
                  <a:solidFill>
                    <a:schemeClr val="folHlink"/>
                  </a:solidFill>
                  <a:latin typeface="Times New Roman" panose="02020603050405020304" pitchFamily="18" charset="0"/>
                  <a:ea typeface="楷体_GB2312" pitchFamily="49" charset="-122"/>
                </a:rPr>
                <a:t>分裂成 </a:t>
              </a:r>
              <a:r>
                <a:rPr kumimoji="1" lang="en-US" altLang="zh-CN" sz="2400" b="1">
                  <a:solidFill>
                    <a:schemeClr val="folHlink"/>
                  </a:solidFill>
                  <a:latin typeface="Times New Roman" panose="02020603050405020304" pitchFamily="18" charset="0"/>
                  <a:ea typeface="楷体_GB2312" pitchFamily="49" charset="-122"/>
                </a:rPr>
                <a:t>2</a:t>
              </a:r>
              <a:r>
                <a:rPr kumimoji="1" lang="zh-CN" altLang="en-US" sz="2400" b="1">
                  <a:solidFill>
                    <a:schemeClr val="folHlink"/>
                  </a:solidFill>
                  <a:latin typeface="Times New Roman" panose="02020603050405020304" pitchFamily="18" charset="0"/>
                  <a:ea typeface="楷体_GB2312" pitchFamily="49" charset="-122"/>
                </a:rPr>
                <a:t>束原子射线束。</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animEffect transition="in" filter="blinds(horizontal)">
                                      <p:cBhvr>
                                        <p:cTn id="7" dur="500"/>
                                        <p:tgtEl>
                                          <p:spTgt spid="1495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9523"/>
                                        </p:tgtEl>
                                        <p:attrNameLst>
                                          <p:attrName>style.visibility</p:attrName>
                                        </p:attrNameLst>
                                      </p:cBhvr>
                                      <p:to>
                                        <p:strVal val="visible"/>
                                      </p:to>
                                    </p:set>
                                    <p:animEffect transition="in" filter="wipe(up)">
                                      <p:cBhvr>
                                        <p:cTn id="12" dur="500"/>
                                        <p:tgtEl>
                                          <p:spTgt spid="149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181">
            <a:extLst>
              <a:ext uri="{FF2B5EF4-FFF2-40B4-BE49-F238E27FC236}">
                <a16:creationId xmlns:a16="http://schemas.microsoft.com/office/drawing/2014/main" id="{E5CB93E3-390E-4FF2-B907-1B3511442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4925"/>
            <a:ext cx="8305800" cy="682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a:extLst>
              <a:ext uri="{FF2B5EF4-FFF2-40B4-BE49-F238E27FC236}">
                <a16:creationId xmlns:a16="http://schemas.microsoft.com/office/drawing/2014/main" id="{26F2EC82-361A-4FF0-B22E-2C1860E1C1A6}"/>
              </a:ext>
            </a:extLst>
          </p:cNvPr>
          <p:cNvSpPr>
            <a:spLocks noChangeArrowheads="1"/>
          </p:cNvSpPr>
          <p:nvPr/>
        </p:nvSpPr>
        <p:spPr bwMode="auto">
          <a:xfrm>
            <a:off x="611188" y="1268413"/>
            <a:ext cx="8532812" cy="118745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kumimoji="1" sz="2400">
                <a:solidFill>
                  <a:schemeClr val="tx1"/>
                </a:solidFill>
                <a:latin typeface="Times New Roman" panose="02020603050405020304" pitchFamily="18" charset="0"/>
                <a:ea typeface="宋体" panose="02010600030101010101" pitchFamily="2" charset="-122"/>
              </a:defRPr>
            </a:lvl1pPr>
            <a:lvl2pPr>
              <a:tabLst>
                <a:tab pos="342900" algn="l"/>
              </a:tabLst>
              <a:defRPr kumimoji="1" sz="2400">
                <a:solidFill>
                  <a:schemeClr val="tx1"/>
                </a:solidFill>
                <a:latin typeface="Times New Roman" panose="02020603050405020304" pitchFamily="18" charset="0"/>
                <a:ea typeface="宋体" panose="02010600030101010101" pitchFamily="2" charset="-122"/>
              </a:defRPr>
            </a:lvl2pPr>
            <a:lvl3pPr>
              <a:tabLst>
                <a:tab pos="342900" algn="l"/>
              </a:tabLst>
              <a:defRPr kumimoji="1" sz="2400">
                <a:solidFill>
                  <a:schemeClr val="tx1"/>
                </a:solidFill>
                <a:latin typeface="Times New Roman" panose="02020603050405020304" pitchFamily="18" charset="0"/>
                <a:ea typeface="宋体" panose="02010600030101010101" pitchFamily="2" charset="-122"/>
              </a:defRPr>
            </a:lvl3pPr>
            <a:lvl4pPr>
              <a:tabLst>
                <a:tab pos="342900" algn="l"/>
              </a:tabLst>
              <a:defRPr kumimoji="1" sz="2400">
                <a:solidFill>
                  <a:schemeClr val="tx1"/>
                </a:solidFill>
                <a:latin typeface="Times New Roman" panose="02020603050405020304" pitchFamily="18" charset="0"/>
                <a:ea typeface="宋体" panose="02010600030101010101" pitchFamily="2" charset="-122"/>
              </a:defRPr>
            </a:lvl4pPr>
            <a:lvl5pPr>
              <a:tabLst>
                <a:tab pos="3429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342900"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CC6600"/>
                </a:solidFill>
                <a:ea typeface="楷体_GB2312" pitchFamily="49" charset="-122"/>
              </a:rPr>
              <a:t>5-12</a:t>
            </a:r>
            <a:r>
              <a:rPr lang="en-US" altLang="zh-CN" b="1">
                <a:ea typeface="楷体_GB2312" pitchFamily="49" charset="-122"/>
              </a:rPr>
              <a:t>  </a:t>
            </a:r>
            <a:r>
              <a:rPr lang="zh-CN" altLang="en-US" b="1">
                <a:ea typeface="楷体_GB2312" pitchFamily="49" charset="-122"/>
              </a:rPr>
              <a:t>写出下列原子的基态的电子组态，并确定它们的基态：</a:t>
            </a:r>
          </a:p>
          <a:p>
            <a:r>
              <a:rPr lang="zh-CN" altLang="en-US" b="1">
                <a:ea typeface="楷体_GB2312" pitchFamily="49" charset="-122"/>
              </a:rPr>
              <a:t>                    </a:t>
            </a:r>
            <a:r>
              <a:rPr lang="en-US" altLang="zh-CN" b="1" baseline="-25000">
                <a:solidFill>
                  <a:schemeClr val="hlink"/>
                </a:solidFill>
                <a:ea typeface="楷体_GB2312" pitchFamily="49" charset="-122"/>
              </a:rPr>
              <a:t>15</a:t>
            </a:r>
            <a:r>
              <a:rPr lang="en-US" altLang="zh-CN" b="1">
                <a:solidFill>
                  <a:schemeClr val="hlink"/>
                </a:solidFill>
                <a:ea typeface="楷体_GB2312" pitchFamily="49" charset="-122"/>
              </a:rPr>
              <a:t>P</a:t>
            </a:r>
            <a:r>
              <a:rPr lang="zh-CN" altLang="en-US" b="1">
                <a:solidFill>
                  <a:schemeClr val="hlink"/>
                </a:solidFill>
                <a:ea typeface="楷体_GB2312" pitchFamily="49" charset="-122"/>
              </a:rPr>
              <a:t>；</a:t>
            </a:r>
            <a:r>
              <a:rPr lang="en-US" altLang="zh-CN" b="1" baseline="-25000">
                <a:solidFill>
                  <a:schemeClr val="hlink"/>
                </a:solidFill>
                <a:ea typeface="楷体_GB2312" pitchFamily="49" charset="-122"/>
              </a:rPr>
              <a:t>16</a:t>
            </a:r>
            <a:r>
              <a:rPr lang="en-US" altLang="zh-CN" b="1">
                <a:solidFill>
                  <a:schemeClr val="hlink"/>
                </a:solidFill>
                <a:ea typeface="楷体_GB2312" pitchFamily="49" charset="-122"/>
              </a:rPr>
              <a:t>S</a:t>
            </a:r>
            <a:r>
              <a:rPr lang="zh-CN" altLang="en-US" b="1">
                <a:solidFill>
                  <a:schemeClr val="hlink"/>
                </a:solidFill>
                <a:ea typeface="楷体_GB2312" pitchFamily="49" charset="-122"/>
              </a:rPr>
              <a:t>；</a:t>
            </a:r>
            <a:r>
              <a:rPr lang="en-US" altLang="zh-CN" b="1" baseline="-25000">
                <a:solidFill>
                  <a:schemeClr val="hlink"/>
                </a:solidFill>
                <a:ea typeface="楷体_GB2312" pitchFamily="49" charset="-122"/>
              </a:rPr>
              <a:t>17</a:t>
            </a:r>
            <a:r>
              <a:rPr lang="en-US" altLang="zh-CN" b="1">
                <a:solidFill>
                  <a:schemeClr val="hlink"/>
                </a:solidFill>
                <a:ea typeface="楷体_GB2312" pitchFamily="49" charset="-122"/>
              </a:rPr>
              <a:t>Cl</a:t>
            </a:r>
            <a:r>
              <a:rPr lang="zh-CN" altLang="en-US" b="1">
                <a:solidFill>
                  <a:schemeClr val="hlink"/>
                </a:solidFill>
                <a:ea typeface="楷体_GB2312" pitchFamily="49" charset="-122"/>
              </a:rPr>
              <a:t>；</a:t>
            </a:r>
            <a:r>
              <a:rPr lang="en-US" altLang="zh-CN" b="1" baseline="-25000">
                <a:solidFill>
                  <a:schemeClr val="hlink"/>
                </a:solidFill>
                <a:ea typeface="楷体_GB2312" pitchFamily="49" charset="-122"/>
              </a:rPr>
              <a:t>18</a:t>
            </a:r>
            <a:r>
              <a:rPr lang="en-US" altLang="zh-CN" b="1">
                <a:solidFill>
                  <a:schemeClr val="hlink"/>
                </a:solidFill>
                <a:ea typeface="楷体_GB2312" pitchFamily="49" charset="-122"/>
              </a:rPr>
              <a:t>Ar</a:t>
            </a:r>
            <a:r>
              <a:rPr lang="en-US" altLang="zh-CN" b="1">
                <a:ea typeface="楷体_GB2312" pitchFamily="49" charset="-122"/>
              </a:rPr>
              <a:t> </a:t>
            </a:r>
          </a:p>
          <a:p>
            <a:r>
              <a:rPr lang="zh-CN" altLang="en-US" b="1">
                <a:ea typeface="楷体_GB2312" pitchFamily="49" charset="-122"/>
              </a:rPr>
              <a:t>解</a:t>
            </a:r>
            <a:r>
              <a:rPr lang="en-US" altLang="zh-CN" b="1">
                <a:ea typeface="楷体_GB2312" pitchFamily="49" charset="-122"/>
              </a:rPr>
              <a:t>: </a:t>
            </a:r>
          </a:p>
        </p:txBody>
      </p:sp>
      <p:grpSp>
        <p:nvGrpSpPr>
          <p:cNvPr id="150560" name="Group 32">
            <a:extLst>
              <a:ext uri="{FF2B5EF4-FFF2-40B4-BE49-F238E27FC236}">
                <a16:creationId xmlns:a16="http://schemas.microsoft.com/office/drawing/2014/main" id="{8924ADD2-D2A0-4274-BC6A-7AD4BE0B136A}"/>
              </a:ext>
            </a:extLst>
          </p:cNvPr>
          <p:cNvGrpSpPr>
            <a:grpSpLocks/>
          </p:cNvGrpSpPr>
          <p:nvPr/>
        </p:nvGrpSpPr>
        <p:grpSpPr bwMode="auto">
          <a:xfrm>
            <a:off x="1447800" y="3284538"/>
            <a:ext cx="7696200" cy="1150937"/>
            <a:chOff x="912" y="2069"/>
            <a:chExt cx="4848" cy="725"/>
          </a:xfrm>
        </p:grpSpPr>
        <p:sp>
          <p:nvSpPr>
            <p:cNvPr id="150544" name="Rectangle 16">
              <a:extLst>
                <a:ext uri="{FF2B5EF4-FFF2-40B4-BE49-F238E27FC236}">
                  <a16:creationId xmlns:a16="http://schemas.microsoft.com/office/drawing/2014/main" id="{7C00D4B0-0262-4F65-824C-CDFB48B6F8DC}"/>
                </a:ext>
              </a:extLst>
            </p:cNvPr>
            <p:cNvSpPr>
              <a:spLocks noChangeArrowheads="1"/>
            </p:cNvSpPr>
            <p:nvPr/>
          </p:nvSpPr>
          <p:spPr bwMode="auto">
            <a:xfrm>
              <a:off x="912" y="2069"/>
              <a:ext cx="484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lnSpc>
                  <a:spcPct val="110000"/>
                </a:lnSpc>
              </a:pPr>
              <a:r>
                <a:rPr lang="zh-CN" altLang="en-US" sz="2400" b="1">
                  <a:solidFill>
                    <a:srgbClr val="3333FF"/>
                  </a:solidFill>
                  <a:latin typeface="Times New Roman" panose="02020603050405020304" pitchFamily="18" charset="0"/>
                  <a:ea typeface="楷体_GB2312" pitchFamily="49" charset="-122"/>
                </a:rPr>
                <a:t>硫原子基态 </a:t>
              </a:r>
              <a:r>
                <a:rPr lang="en-US" altLang="zh-CN" sz="2400" b="1" baseline="-25000">
                  <a:solidFill>
                    <a:srgbClr val="FF3300"/>
                  </a:solidFill>
                  <a:latin typeface="Times New Roman" panose="02020603050405020304" pitchFamily="18" charset="0"/>
                  <a:ea typeface="楷体_GB2312" pitchFamily="49" charset="-122"/>
                </a:rPr>
                <a:t>16</a:t>
              </a:r>
              <a:r>
                <a:rPr lang="en-US" altLang="zh-CN" sz="2400" b="1">
                  <a:solidFill>
                    <a:srgbClr val="FF3300"/>
                  </a:solidFill>
                  <a:latin typeface="Times New Roman" panose="02020603050405020304" pitchFamily="18" charset="0"/>
                  <a:ea typeface="楷体_GB2312" pitchFamily="49" charset="-122"/>
                </a:rPr>
                <a:t>S </a:t>
              </a:r>
              <a:r>
                <a:rPr lang="en-US" altLang="zh-CN" sz="2400" b="1" baseline="30000">
                  <a:solidFill>
                    <a:srgbClr val="FF3300"/>
                  </a:solidFill>
                  <a:latin typeface="Times New Roman" panose="02020603050405020304" pitchFamily="18" charset="0"/>
                  <a:ea typeface="楷体_GB2312" pitchFamily="49" charset="-122"/>
                </a:rPr>
                <a:t> </a:t>
              </a:r>
              <a:r>
                <a:rPr lang="zh-CN" altLang="en-US" sz="2400" b="1">
                  <a:solidFill>
                    <a:srgbClr val="FF3300"/>
                  </a:solidFill>
                  <a:latin typeface="Times New Roman" panose="02020603050405020304" pitchFamily="18" charset="0"/>
                  <a:ea typeface="楷体_GB2312" pitchFamily="49" charset="-122"/>
                </a:rPr>
                <a:t>：</a:t>
              </a:r>
              <a:r>
                <a:rPr lang="zh-CN" altLang="en-US" sz="2400" b="1">
                  <a:solidFill>
                    <a:srgbClr val="3333FF"/>
                  </a:solidFill>
                  <a:latin typeface="Times New Roman" panose="02020603050405020304" pitchFamily="18" charset="0"/>
                  <a:ea typeface="楷体_GB2312" pitchFamily="49" charset="-122"/>
                </a:rPr>
                <a:t> </a:t>
              </a:r>
              <a:r>
                <a:rPr lang="en-US" altLang="zh-CN" sz="2400" b="1" i="1">
                  <a:solidFill>
                    <a:srgbClr val="3333FF"/>
                  </a:solidFill>
                  <a:latin typeface="Times New Roman" panose="02020603050405020304" pitchFamily="18" charset="0"/>
                  <a:ea typeface="楷体_GB2312" pitchFamily="49" charset="-122"/>
                </a:rPr>
                <a:t>1s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2p </a:t>
              </a:r>
              <a:r>
                <a:rPr lang="en-US" altLang="zh-CN" sz="2400" b="1" i="1" baseline="30000">
                  <a:solidFill>
                    <a:srgbClr val="3333FF"/>
                  </a:solidFill>
                  <a:latin typeface="Times New Roman" panose="02020603050405020304" pitchFamily="18" charset="0"/>
                  <a:ea typeface="楷体_GB2312" pitchFamily="49" charset="-122"/>
                </a:rPr>
                <a:t>6</a:t>
              </a:r>
              <a:r>
                <a:rPr lang="en-US" altLang="zh-CN" sz="2400" b="1" i="1">
                  <a:solidFill>
                    <a:srgbClr val="3333FF"/>
                  </a:solidFill>
                  <a:latin typeface="Times New Roman" panose="02020603050405020304" pitchFamily="18" charset="0"/>
                  <a:ea typeface="楷体_GB2312" pitchFamily="49" charset="-122"/>
                </a:rPr>
                <a:t>3s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3p </a:t>
              </a:r>
              <a:r>
                <a:rPr lang="en-US" altLang="zh-CN" sz="2400" b="1" i="1" baseline="30000">
                  <a:solidFill>
                    <a:srgbClr val="3333FF"/>
                  </a:solidFill>
                  <a:latin typeface="Times New Roman" panose="02020603050405020304" pitchFamily="18" charset="0"/>
                  <a:ea typeface="楷体_GB2312" pitchFamily="49" charset="-122"/>
                </a:rPr>
                <a:t>4</a:t>
              </a:r>
              <a:r>
                <a:rPr lang="en-US" altLang="zh-CN" sz="2400" b="1" i="1">
                  <a:solidFill>
                    <a:srgbClr val="3333FF"/>
                  </a:solidFill>
                  <a:latin typeface="Times New Roman" panose="02020603050405020304" pitchFamily="18" charset="0"/>
                  <a:ea typeface="楷体_GB2312" pitchFamily="49" charset="-122"/>
                </a:rPr>
                <a:t> </a:t>
              </a:r>
            </a:p>
          </p:txBody>
        </p:sp>
        <p:graphicFrame>
          <p:nvGraphicFramePr>
            <p:cNvPr id="150545" name="Object 17">
              <a:extLst>
                <a:ext uri="{FF2B5EF4-FFF2-40B4-BE49-F238E27FC236}">
                  <a16:creationId xmlns:a16="http://schemas.microsoft.com/office/drawing/2014/main" id="{FC0DCEA0-43F6-4CC9-A418-5C3F2D96FA5F}"/>
                </a:ext>
              </a:extLst>
            </p:cNvPr>
            <p:cNvGraphicFramePr>
              <a:graphicFrameLocks noChangeAspect="1"/>
            </p:cNvGraphicFramePr>
            <p:nvPr/>
          </p:nvGraphicFramePr>
          <p:xfrm>
            <a:off x="1156" y="2387"/>
            <a:ext cx="3483" cy="407"/>
          </p:xfrm>
          <a:graphic>
            <a:graphicData uri="http://schemas.openxmlformats.org/presentationml/2006/ole">
              <mc:AlternateContent xmlns:mc="http://schemas.openxmlformats.org/markup-compatibility/2006">
                <mc:Choice xmlns:v="urn:schemas-microsoft-com:vml" Requires="v">
                  <p:oleObj spid="_x0000_s150564" name="公式" r:id="rId3" imgW="1612800" imgH="253800" progId="Equation.3">
                    <p:embed/>
                  </p:oleObj>
                </mc:Choice>
                <mc:Fallback>
                  <p:oleObj name="公式" r:id="rId3" imgW="1612800" imgH="253800" progId="Equation.3">
                    <p:embed/>
                    <p:pic>
                      <p:nvPicPr>
                        <p:cNvPr id="0" name="Object 17"/>
                        <p:cNvPicPr>
                          <a:picLocks noChangeAspect="1" noChangeArrowheads="1"/>
                        </p:cNvPicPr>
                        <p:nvPr/>
                      </p:nvPicPr>
                      <p:blipFill>
                        <a:blip r:embed="rId4">
                          <a:lum bright="12000" contrast="38000"/>
                          <a:extLst>
                            <a:ext uri="{28A0092B-C50C-407E-A947-70E740481C1C}">
                              <a14:useLocalDpi xmlns:a14="http://schemas.microsoft.com/office/drawing/2010/main" val="0"/>
                            </a:ext>
                          </a:extLst>
                        </a:blip>
                        <a:srcRect/>
                        <a:stretch>
                          <a:fillRect/>
                        </a:stretch>
                      </p:blipFill>
                      <p:spPr bwMode="auto">
                        <a:xfrm>
                          <a:off x="1156" y="2387"/>
                          <a:ext cx="3483" cy="4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0561" name="Group 33">
            <a:extLst>
              <a:ext uri="{FF2B5EF4-FFF2-40B4-BE49-F238E27FC236}">
                <a16:creationId xmlns:a16="http://schemas.microsoft.com/office/drawing/2014/main" id="{AFE27DC4-FAA3-4B51-9269-7379F48131B8}"/>
              </a:ext>
            </a:extLst>
          </p:cNvPr>
          <p:cNvGrpSpPr>
            <a:grpSpLocks/>
          </p:cNvGrpSpPr>
          <p:nvPr/>
        </p:nvGrpSpPr>
        <p:grpSpPr bwMode="auto">
          <a:xfrm>
            <a:off x="1447800" y="4365625"/>
            <a:ext cx="7696200" cy="1177925"/>
            <a:chOff x="912" y="2750"/>
            <a:chExt cx="4848" cy="742"/>
          </a:xfrm>
        </p:grpSpPr>
        <p:sp>
          <p:nvSpPr>
            <p:cNvPr id="150547" name="Rectangle 19">
              <a:extLst>
                <a:ext uri="{FF2B5EF4-FFF2-40B4-BE49-F238E27FC236}">
                  <a16:creationId xmlns:a16="http://schemas.microsoft.com/office/drawing/2014/main" id="{9F5C8962-A652-4164-A13E-82097322ED9A}"/>
                </a:ext>
              </a:extLst>
            </p:cNvPr>
            <p:cNvSpPr>
              <a:spLocks noChangeArrowheads="1"/>
            </p:cNvSpPr>
            <p:nvPr/>
          </p:nvSpPr>
          <p:spPr bwMode="auto">
            <a:xfrm>
              <a:off x="912" y="2750"/>
              <a:ext cx="484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lnSpc>
                  <a:spcPct val="110000"/>
                </a:lnSpc>
              </a:pPr>
              <a:r>
                <a:rPr lang="zh-CN" altLang="en-US" sz="2400" b="1">
                  <a:solidFill>
                    <a:srgbClr val="3333FF"/>
                  </a:solidFill>
                  <a:latin typeface="Times New Roman" panose="02020603050405020304" pitchFamily="18" charset="0"/>
                  <a:ea typeface="楷体_GB2312" pitchFamily="49" charset="-122"/>
                </a:rPr>
                <a:t>氯原子基态 </a:t>
              </a:r>
              <a:r>
                <a:rPr lang="en-US" altLang="zh-CN" sz="2400" b="1" baseline="-25000">
                  <a:solidFill>
                    <a:srgbClr val="FF3300"/>
                  </a:solidFill>
                  <a:latin typeface="Times New Roman" panose="02020603050405020304" pitchFamily="18" charset="0"/>
                  <a:ea typeface="楷体_GB2312" pitchFamily="49" charset="-122"/>
                </a:rPr>
                <a:t>17</a:t>
              </a:r>
              <a:r>
                <a:rPr lang="en-US" altLang="zh-CN" sz="2400" b="1">
                  <a:solidFill>
                    <a:srgbClr val="FF3300"/>
                  </a:solidFill>
                  <a:latin typeface="Times New Roman" panose="02020603050405020304" pitchFamily="18" charset="0"/>
                  <a:ea typeface="楷体_GB2312" pitchFamily="49" charset="-122"/>
                </a:rPr>
                <a:t>Cl </a:t>
              </a:r>
              <a:r>
                <a:rPr lang="en-US" altLang="zh-CN" sz="2400" b="1" baseline="30000">
                  <a:solidFill>
                    <a:srgbClr val="FF3300"/>
                  </a:solidFill>
                  <a:latin typeface="Times New Roman" panose="02020603050405020304" pitchFamily="18" charset="0"/>
                  <a:ea typeface="楷体_GB2312" pitchFamily="49" charset="-122"/>
                </a:rPr>
                <a:t> </a:t>
              </a:r>
              <a:r>
                <a:rPr lang="zh-CN" altLang="en-US" sz="2400" b="1">
                  <a:solidFill>
                    <a:srgbClr val="FF3300"/>
                  </a:solidFill>
                  <a:latin typeface="Times New Roman" panose="02020603050405020304" pitchFamily="18" charset="0"/>
                  <a:ea typeface="楷体_GB2312" pitchFamily="49" charset="-122"/>
                </a:rPr>
                <a:t>：</a:t>
              </a:r>
              <a:r>
                <a:rPr lang="zh-CN" altLang="en-US" sz="2400" b="1">
                  <a:solidFill>
                    <a:srgbClr val="3333FF"/>
                  </a:solidFill>
                  <a:latin typeface="Times New Roman" panose="02020603050405020304" pitchFamily="18" charset="0"/>
                  <a:ea typeface="楷体_GB2312" pitchFamily="49" charset="-122"/>
                </a:rPr>
                <a:t> </a:t>
              </a:r>
              <a:r>
                <a:rPr lang="en-US" altLang="zh-CN" sz="2400" b="1" i="1">
                  <a:solidFill>
                    <a:srgbClr val="3333FF"/>
                  </a:solidFill>
                  <a:latin typeface="Times New Roman" panose="02020603050405020304" pitchFamily="18" charset="0"/>
                  <a:ea typeface="楷体_GB2312" pitchFamily="49" charset="-122"/>
                </a:rPr>
                <a:t>1s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2p </a:t>
              </a:r>
              <a:r>
                <a:rPr lang="en-US" altLang="zh-CN" sz="2400" b="1" i="1" baseline="30000">
                  <a:solidFill>
                    <a:srgbClr val="3333FF"/>
                  </a:solidFill>
                  <a:latin typeface="Times New Roman" panose="02020603050405020304" pitchFamily="18" charset="0"/>
                  <a:ea typeface="楷体_GB2312" pitchFamily="49" charset="-122"/>
                </a:rPr>
                <a:t>6</a:t>
              </a:r>
              <a:r>
                <a:rPr lang="en-US" altLang="zh-CN" sz="2400" b="1" i="1">
                  <a:solidFill>
                    <a:srgbClr val="3333FF"/>
                  </a:solidFill>
                  <a:latin typeface="Times New Roman" panose="02020603050405020304" pitchFamily="18" charset="0"/>
                  <a:ea typeface="楷体_GB2312" pitchFamily="49" charset="-122"/>
                </a:rPr>
                <a:t>3s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3p </a:t>
              </a:r>
              <a:r>
                <a:rPr lang="en-US" altLang="zh-CN" sz="2400" b="1" i="1" baseline="30000">
                  <a:solidFill>
                    <a:srgbClr val="3333FF"/>
                  </a:solidFill>
                  <a:latin typeface="Times New Roman" panose="02020603050405020304" pitchFamily="18" charset="0"/>
                  <a:ea typeface="楷体_GB2312" pitchFamily="49" charset="-122"/>
                </a:rPr>
                <a:t>5</a:t>
              </a:r>
              <a:r>
                <a:rPr lang="en-US" altLang="zh-CN" sz="2400" b="1" i="1">
                  <a:solidFill>
                    <a:srgbClr val="3333FF"/>
                  </a:solidFill>
                  <a:latin typeface="Times New Roman" panose="02020603050405020304" pitchFamily="18" charset="0"/>
                  <a:ea typeface="楷体_GB2312" pitchFamily="49" charset="-122"/>
                </a:rPr>
                <a:t> </a:t>
              </a:r>
            </a:p>
          </p:txBody>
        </p:sp>
        <p:graphicFrame>
          <p:nvGraphicFramePr>
            <p:cNvPr id="150548" name="Object 20">
              <a:extLst>
                <a:ext uri="{FF2B5EF4-FFF2-40B4-BE49-F238E27FC236}">
                  <a16:creationId xmlns:a16="http://schemas.microsoft.com/office/drawing/2014/main" id="{816CAE90-6C1B-4B0C-8687-166BA39BEEFD}"/>
                </a:ext>
              </a:extLst>
            </p:cNvPr>
            <p:cNvGraphicFramePr>
              <a:graphicFrameLocks noChangeAspect="1"/>
            </p:cNvGraphicFramePr>
            <p:nvPr/>
          </p:nvGraphicFramePr>
          <p:xfrm>
            <a:off x="1202" y="3113"/>
            <a:ext cx="2667" cy="379"/>
          </p:xfrm>
          <a:graphic>
            <a:graphicData uri="http://schemas.openxmlformats.org/presentationml/2006/ole">
              <mc:AlternateContent xmlns:mc="http://schemas.openxmlformats.org/markup-compatibility/2006">
                <mc:Choice xmlns:v="urn:schemas-microsoft-com:vml" Requires="v">
                  <p:oleObj spid="_x0000_s150565" name="Equation" r:id="rId5" imgW="1269720" imgH="253800" progId="Equation.3">
                    <p:embed/>
                  </p:oleObj>
                </mc:Choice>
                <mc:Fallback>
                  <p:oleObj name="Equation" r:id="rId5" imgW="1269720" imgH="253800" progId="Equation.3">
                    <p:embed/>
                    <p:pic>
                      <p:nvPicPr>
                        <p:cNvPr id="0" name="Object 20"/>
                        <p:cNvPicPr>
                          <a:picLocks noChangeAspect="1" noChangeArrowheads="1"/>
                        </p:cNvPicPr>
                        <p:nvPr/>
                      </p:nvPicPr>
                      <p:blipFill>
                        <a:blip r:embed="rId6">
                          <a:lum bright="12000" contrast="38000"/>
                          <a:extLst>
                            <a:ext uri="{28A0092B-C50C-407E-A947-70E740481C1C}">
                              <a14:useLocalDpi xmlns:a14="http://schemas.microsoft.com/office/drawing/2010/main" val="0"/>
                            </a:ext>
                          </a:extLst>
                        </a:blip>
                        <a:srcRect/>
                        <a:stretch>
                          <a:fillRect/>
                        </a:stretch>
                      </p:blipFill>
                      <p:spPr bwMode="auto">
                        <a:xfrm>
                          <a:off x="1202" y="3113"/>
                          <a:ext cx="2667" cy="3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0559" name="Group 31">
            <a:extLst>
              <a:ext uri="{FF2B5EF4-FFF2-40B4-BE49-F238E27FC236}">
                <a16:creationId xmlns:a16="http://schemas.microsoft.com/office/drawing/2014/main" id="{64E21E23-8BB7-409C-8EF1-D7D58B2A294E}"/>
              </a:ext>
            </a:extLst>
          </p:cNvPr>
          <p:cNvGrpSpPr>
            <a:grpSpLocks/>
          </p:cNvGrpSpPr>
          <p:nvPr/>
        </p:nvGrpSpPr>
        <p:grpSpPr bwMode="auto">
          <a:xfrm>
            <a:off x="1447800" y="2133600"/>
            <a:ext cx="7696200" cy="1071563"/>
            <a:chOff x="912" y="1344"/>
            <a:chExt cx="4848" cy="675"/>
          </a:xfrm>
        </p:grpSpPr>
        <p:sp>
          <p:nvSpPr>
            <p:cNvPr id="150551" name="Rectangle 23">
              <a:extLst>
                <a:ext uri="{FF2B5EF4-FFF2-40B4-BE49-F238E27FC236}">
                  <a16:creationId xmlns:a16="http://schemas.microsoft.com/office/drawing/2014/main" id="{A99BECA9-0DAE-427D-A05A-7C83EAEBD9F8}"/>
                </a:ext>
              </a:extLst>
            </p:cNvPr>
            <p:cNvSpPr>
              <a:spLocks noChangeArrowheads="1"/>
            </p:cNvSpPr>
            <p:nvPr/>
          </p:nvSpPr>
          <p:spPr bwMode="auto">
            <a:xfrm>
              <a:off x="912" y="1344"/>
              <a:ext cx="484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lnSpc>
                  <a:spcPct val="110000"/>
                </a:lnSpc>
              </a:pPr>
              <a:r>
                <a:rPr lang="zh-CN" altLang="en-US" sz="2400" b="1">
                  <a:solidFill>
                    <a:srgbClr val="3333FF"/>
                  </a:solidFill>
                  <a:latin typeface="Times New Roman" panose="02020603050405020304" pitchFamily="18" charset="0"/>
                  <a:ea typeface="楷体_GB2312" pitchFamily="49" charset="-122"/>
                </a:rPr>
                <a:t>磷原子基态 </a:t>
              </a:r>
              <a:r>
                <a:rPr lang="en-US" altLang="zh-CN" sz="2400" b="1" baseline="-25000">
                  <a:solidFill>
                    <a:srgbClr val="FF3300"/>
                  </a:solidFill>
                  <a:latin typeface="Times New Roman" panose="02020603050405020304" pitchFamily="18" charset="0"/>
                  <a:ea typeface="楷体_GB2312" pitchFamily="49" charset="-122"/>
                </a:rPr>
                <a:t>15</a:t>
              </a:r>
              <a:r>
                <a:rPr lang="en-US" altLang="zh-CN" sz="2400" b="1">
                  <a:solidFill>
                    <a:srgbClr val="FF3300"/>
                  </a:solidFill>
                  <a:latin typeface="Times New Roman" panose="02020603050405020304" pitchFamily="18" charset="0"/>
                  <a:ea typeface="楷体_GB2312" pitchFamily="49" charset="-122"/>
                </a:rPr>
                <a:t>P </a:t>
              </a:r>
              <a:r>
                <a:rPr lang="en-US" altLang="zh-CN" sz="2400" b="1" baseline="30000">
                  <a:solidFill>
                    <a:srgbClr val="FF3300"/>
                  </a:solidFill>
                  <a:latin typeface="Times New Roman" panose="02020603050405020304" pitchFamily="18" charset="0"/>
                  <a:ea typeface="楷体_GB2312" pitchFamily="49" charset="-122"/>
                </a:rPr>
                <a:t> </a:t>
              </a:r>
              <a:r>
                <a:rPr lang="zh-CN" altLang="en-US" sz="2400" b="1">
                  <a:solidFill>
                    <a:srgbClr val="FF3300"/>
                  </a:solidFill>
                  <a:latin typeface="Times New Roman" panose="02020603050405020304" pitchFamily="18" charset="0"/>
                  <a:ea typeface="楷体_GB2312" pitchFamily="49" charset="-122"/>
                </a:rPr>
                <a:t>：</a:t>
              </a:r>
              <a:r>
                <a:rPr lang="zh-CN" altLang="en-US" sz="2400" b="1">
                  <a:solidFill>
                    <a:srgbClr val="3333FF"/>
                  </a:solidFill>
                  <a:latin typeface="Times New Roman" panose="02020603050405020304" pitchFamily="18" charset="0"/>
                  <a:ea typeface="楷体_GB2312" pitchFamily="49" charset="-122"/>
                </a:rPr>
                <a:t> </a:t>
              </a:r>
              <a:r>
                <a:rPr lang="en-US" altLang="zh-CN" sz="2400" b="1" i="1">
                  <a:solidFill>
                    <a:srgbClr val="3333FF"/>
                  </a:solidFill>
                  <a:latin typeface="Times New Roman" panose="02020603050405020304" pitchFamily="18" charset="0"/>
                  <a:ea typeface="楷体_GB2312" pitchFamily="49" charset="-122"/>
                </a:rPr>
                <a:t>1s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2p </a:t>
              </a:r>
              <a:r>
                <a:rPr lang="en-US" altLang="zh-CN" sz="2400" b="1" i="1" baseline="30000">
                  <a:solidFill>
                    <a:srgbClr val="3333FF"/>
                  </a:solidFill>
                  <a:latin typeface="Times New Roman" panose="02020603050405020304" pitchFamily="18" charset="0"/>
                  <a:ea typeface="楷体_GB2312" pitchFamily="49" charset="-122"/>
                </a:rPr>
                <a:t>6</a:t>
              </a:r>
              <a:r>
                <a:rPr lang="en-US" altLang="zh-CN" sz="2400" b="1" i="1">
                  <a:solidFill>
                    <a:srgbClr val="3333FF"/>
                  </a:solidFill>
                  <a:latin typeface="Times New Roman" panose="02020603050405020304" pitchFamily="18" charset="0"/>
                  <a:ea typeface="楷体_GB2312" pitchFamily="49" charset="-122"/>
                </a:rPr>
                <a:t>3s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3p </a:t>
              </a:r>
              <a:r>
                <a:rPr lang="en-US" altLang="zh-CN" sz="2400" b="1" i="1" baseline="30000">
                  <a:solidFill>
                    <a:srgbClr val="3333FF"/>
                  </a:solidFill>
                  <a:latin typeface="Times New Roman" panose="02020603050405020304" pitchFamily="18" charset="0"/>
                  <a:ea typeface="楷体_GB2312" pitchFamily="49" charset="-122"/>
                </a:rPr>
                <a:t>3</a:t>
              </a:r>
              <a:r>
                <a:rPr lang="en-US" altLang="zh-CN" sz="2400" b="1" i="1">
                  <a:solidFill>
                    <a:srgbClr val="3333FF"/>
                  </a:solidFill>
                  <a:latin typeface="Times New Roman" panose="02020603050405020304" pitchFamily="18" charset="0"/>
                  <a:ea typeface="楷体_GB2312" pitchFamily="49" charset="-122"/>
                </a:rPr>
                <a:t> </a:t>
              </a:r>
            </a:p>
          </p:txBody>
        </p:sp>
        <p:graphicFrame>
          <p:nvGraphicFramePr>
            <p:cNvPr id="150552" name="Object 24">
              <a:extLst>
                <a:ext uri="{FF2B5EF4-FFF2-40B4-BE49-F238E27FC236}">
                  <a16:creationId xmlns:a16="http://schemas.microsoft.com/office/drawing/2014/main" id="{D09F0B0E-CD6D-4A11-8CB7-08EF18B26E0B}"/>
                </a:ext>
              </a:extLst>
            </p:cNvPr>
            <p:cNvGraphicFramePr>
              <a:graphicFrameLocks noChangeAspect="1"/>
            </p:cNvGraphicFramePr>
            <p:nvPr/>
          </p:nvGraphicFramePr>
          <p:xfrm>
            <a:off x="1111" y="1661"/>
            <a:ext cx="3911" cy="358"/>
          </p:xfrm>
          <a:graphic>
            <a:graphicData uri="http://schemas.openxmlformats.org/presentationml/2006/ole">
              <mc:AlternateContent xmlns:mc="http://schemas.openxmlformats.org/markup-compatibility/2006">
                <mc:Choice xmlns:v="urn:schemas-microsoft-com:vml" Requires="v">
                  <p:oleObj spid="_x0000_s150566" name="Equation" r:id="rId7" imgW="2108160" imgH="253800" progId="Equation.3">
                    <p:embed/>
                  </p:oleObj>
                </mc:Choice>
                <mc:Fallback>
                  <p:oleObj name="Equation" r:id="rId7" imgW="2108160" imgH="253800" progId="Equation.3">
                    <p:embed/>
                    <p:pic>
                      <p:nvPicPr>
                        <p:cNvPr id="0" name="Object 24"/>
                        <p:cNvPicPr>
                          <a:picLocks noChangeAspect="1" noChangeArrowheads="1"/>
                        </p:cNvPicPr>
                        <p:nvPr/>
                      </p:nvPicPr>
                      <p:blipFill>
                        <a:blip r:embed="rId8">
                          <a:lum bright="18000" contrast="38000"/>
                          <a:extLst>
                            <a:ext uri="{28A0092B-C50C-407E-A947-70E740481C1C}">
                              <a14:useLocalDpi xmlns:a14="http://schemas.microsoft.com/office/drawing/2010/main" val="0"/>
                            </a:ext>
                          </a:extLst>
                        </a:blip>
                        <a:srcRect/>
                        <a:stretch>
                          <a:fillRect/>
                        </a:stretch>
                      </p:blipFill>
                      <p:spPr bwMode="auto">
                        <a:xfrm>
                          <a:off x="1111" y="1661"/>
                          <a:ext cx="3911" cy="3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0554" name="Rectangle 26">
            <a:extLst>
              <a:ext uri="{FF2B5EF4-FFF2-40B4-BE49-F238E27FC236}">
                <a16:creationId xmlns:a16="http://schemas.microsoft.com/office/drawing/2014/main" id="{18EECDC5-5553-47FD-8495-3EB910A7FAE2}"/>
              </a:ext>
            </a:extLst>
          </p:cNvPr>
          <p:cNvSpPr>
            <a:spLocks noChangeArrowheads="1"/>
          </p:cNvSpPr>
          <p:nvPr/>
        </p:nvSpPr>
        <p:spPr bwMode="auto">
          <a:xfrm>
            <a:off x="715963" y="7250113"/>
            <a:ext cx="76962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lnSpc>
                <a:spcPct val="110000"/>
              </a:lnSpc>
            </a:pPr>
            <a:r>
              <a:rPr lang="zh-CN" altLang="en-US" sz="2400" b="1">
                <a:solidFill>
                  <a:srgbClr val="3333FF"/>
                </a:solidFill>
                <a:latin typeface="Bookman Old Style" panose="02050604050505020204" pitchFamily="18" charset="0"/>
                <a:ea typeface="楷体_GB2312" pitchFamily="49" charset="-122"/>
              </a:rPr>
              <a:t>氩原子基态 </a:t>
            </a:r>
            <a:r>
              <a:rPr lang="en-US" altLang="zh-CN" sz="2400" b="1" baseline="-25000">
                <a:solidFill>
                  <a:srgbClr val="FF3300"/>
                </a:solidFill>
                <a:latin typeface="Bookman Old Style" panose="02050604050505020204" pitchFamily="18" charset="0"/>
                <a:ea typeface="楷体_GB2312" pitchFamily="49" charset="-122"/>
              </a:rPr>
              <a:t>18</a:t>
            </a:r>
            <a:r>
              <a:rPr lang="en-US" altLang="zh-CN" sz="2400" b="1">
                <a:solidFill>
                  <a:srgbClr val="FF3300"/>
                </a:solidFill>
                <a:latin typeface="Bookman Old Style" panose="02050604050505020204" pitchFamily="18" charset="0"/>
                <a:ea typeface="楷体_GB2312" pitchFamily="49" charset="-122"/>
              </a:rPr>
              <a:t>Ar </a:t>
            </a:r>
            <a:r>
              <a:rPr lang="en-US" altLang="zh-CN" sz="2400" b="1" baseline="30000">
                <a:solidFill>
                  <a:srgbClr val="FF3300"/>
                </a:solidFill>
                <a:latin typeface="Bookman Old Style" panose="02050604050505020204" pitchFamily="18" charset="0"/>
                <a:ea typeface="楷体_GB2312" pitchFamily="49" charset="-122"/>
              </a:rPr>
              <a:t> </a:t>
            </a:r>
            <a:r>
              <a:rPr lang="zh-CN" altLang="en-US" sz="2400" b="1">
                <a:solidFill>
                  <a:srgbClr val="FF3300"/>
                </a:solidFill>
                <a:latin typeface="Bookman Old Style" panose="02050604050505020204" pitchFamily="18" charset="0"/>
                <a:ea typeface="楷体_GB2312" pitchFamily="49" charset="-122"/>
              </a:rPr>
              <a:t>：</a:t>
            </a:r>
            <a:r>
              <a:rPr lang="zh-CN" altLang="en-US" sz="2400" b="1">
                <a:solidFill>
                  <a:srgbClr val="3333FF"/>
                </a:solidFill>
                <a:latin typeface="Bookman Old Style" panose="02050604050505020204" pitchFamily="18" charset="0"/>
                <a:ea typeface="楷体_GB2312" pitchFamily="49" charset="-122"/>
              </a:rPr>
              <a:t> </a:t>
            </a:r>
            <a:r>
              <a:rPr lang="en-US" altLang="zh-CN" sz="2400" b="1" i="1">
                <a:solidFill>
                  <a:srgbClr val="3333FF"/>
                </a:solidFill>
                <a:latin typeface="Bookman Old Style" panose="02050604050505020204" pitchFamily="18" charset="0"/>
                <a:ea typeface="楷体_GB2312" pitchFamily="49" charset="-122"/>
              </a:rPr>
              <a:t>1s </a:t>
            </a:r>
            <a:r>
              <a:rPr lang="en-US" altLang="zh-CN" sz="2400" b="1" i="1" baseline="30000">
                <a:solidFill>
                  <a:srgbClr val="3333FF"/>
                </a:solidFill>
                <a:latin typeface="Bookman Old Style" panose="02050604050505020204" pitchFamily="18" charset="0"/>
                <a:ea typeface="楷体_GB2312" pitchFamily="49" charset="-122"/>
              </a:rPr>
              <a:t>2</a:t>
            </a:r>
            <a:r>
              <a:rPr lang="en-US" altLang="zh-CN" sz="2400" b="1" i="1">
                <a:solidFill>
                  <a:srgbClr val="3333FF"/>
                </a:solidFill>
                <a:latin typeface="Bookman Old Style" panose="02050604050505020204" pitchFamily="18" charset="0"/>
                <a:ea typeface="楷体_GB2312" pitchFamily="49" charset="-122"/>
              </a:rPr>
              <a:t>2s </a:t>
            </a:r>
            <a:r>
              <a:rPr lang="en-US" altLang="zh-CN" sz="2400" b="1" i="1" baseline="30000">
                <a:solidFill>
                  <a:srgbClr val="3333FF"/>
                </a:solidFill>
                <a:latin typeface="Bookman Old Style" panose="02050604050505020204" pitchFamily="18" charset="0"/>
                <a:ea typeface="楷体_GB2312" pitchFamily="49" charset="-122"/>
              </a:rPr>
              <a:t>2</a:t>
            </a:r>
            <a:r>
              <a:rPr lang="en-US" altLang="zh-CN" sz="2400" b="1" i="1">
                <a:solidFill>
                  <a:srgbClr val="3333FF"/>
                </a:solidFill>
                <a:latin typeface="Bookman Old Style" panose="02050604050505020204" pitchFamily="18" charset="0"/>
                <a:ea typeface="楷体_GB2312" pitchFamily="49" charset="-122"/>
              </a:rPr>
              <a:t>2p </a:t>
            </a:r>
            <a:r>
              <a:rPr lang="en-US" altLang="zh-CN" sz="2400" b="1" i="1" baseline="30000">
                <a:solidFill>
                  <a:srgbClr val="3333FF"/>
                </a:solidFill>
                <a:latin typeface="Bookman Old Style" panose="02050604050505020204" pitchFamily="18" charset="0"/>
                <a:ea typeface="楷体_GB2312" pitchFamily="49" charset="-122"/>
              </a:rPr>
              <a:t>6</a:t>
            </a:r>
            <a:r>
              <a:rPr lang="en-US" altLang="zh-CN" sz="2400" b="1" i="1">
                <a:solidFill>
                  <a:srgbClr val="3333FF"/>
                </a:solidFill>
                <a:latin typeface="Bookman Old Style" panose="02050604050505020204" pitchFamily="18" charset="0"/>
                <a:ea typeface="楷体_GB2312" pitchFamily="49" charset="-122"/>
              </a:rPr>
              <a:t>3s </a:t>
            </a:r>
            <a:r>
              <a:rPr lang="en-US" altLang="zh-CN" sz="2400" b="1" i="1" baseline="30000">
                <a:solidFill>
                  <a:srgbClr val="3333FF"/>
                </a:solidFill>
                <a:latin typeface="Bookman Old Style" panose="02050604050505020204" pitchFamily="18" charset="0"/>
                <a:ea typeface="楷体_GB2312" pitchFamily="49" charset="-122"/>
              </a:rPr>
              <a:t>2</a:t>
            </a:r>
            <a:r>
              <a:rPr lang="en-US" altLang="zh-CN" sz="2400" b="1" i="1">
                <a:solidFill>
                  <a:srgbClr val="3333FF"/>
                </a:solidFill>
                <a:latin typeface="Bookman Old Style" panose="02050604050505020204" pitchFamily="18" charset="0"/>
                <a:ea typeface="楷体_GB2312" pitchFamily="49" charset="-122"/>
              </a:rPr>
              <a:t>3p </a:t>
            </a:r>
            <a:r>
              <a:rPr lang="en-US" altLang="zh-CN" sz="2400" b="1" i="1" baseline="30000">
                <a:solidFill>
                  <a:srgbClr val="3333FF"/>
                </a:solidFill>
                <a:latin typeface="Bookman Old Style" panose="02050604050505020204" pitchFamily="18" charset="0"/>
                <a:ea typeface="楷体_GB2312" pitchFamily="49" charset="-122"/>
              </a:rPr>
              <a:t>6</a:t>
            </a:r>
            <a:r>
              <a:rPr lang="en-US" altLang="zh-CN" sz="2400" b="1" i="1">
                <a:solidFill>
                  <a:srgbClr val="3333FF"/>
                </a:solidFill>
                <a:latin typeface="Bookman Old Style" panose="02050604050505020204" pitchFamily="18" charset="0"/>
                <a:ea typeface="楷体_GB2312" pitchFamily="49" charset="-122"/>
              </a:rPr>
              <a:t> </a:t>
            </a:r>
          </a:p>
        </p:txBody>
      </p:sp>
      <p:graphicFrame>
        <p:nvGraphicFramePr>
          <p:cNvPr id="150555" name="Object 27">
            <a:extLst>
              <a:ext uri="{FF2B5EF4-FFF2-40B4-BE49-F238E27FC236}">
                <a16:creationId xmlns:a16="http://schemas.microsoft.com/office/drawing/2014/main" id="{2BAD4FB9-38D8-4DAF-84DC-8D9DB9162D8F}"/>
              </a:ext>
            </a:extLst>
          </p:cNvPr>
          <p:cNvGraphicFramePr>
            <a:graphicFrameLocks noChangeAspect="1"/>
          </p:cNvGraphicFramePr>
          <p:nvPr/>
        </p:nvGraphicFramePr>
        <p:xfrm>
          <a:off x="1554163" y="7935913"/>
          <a:ext cx="4151312" cy="533400"/>
        </p:xfrm>
        <a:graphic>
          <a:graphicData uri="http://schemas.openxmlformats.org/presentationml/2006/ole">
            <mc:AlternateContent xmlns:mc="http://schemas.openxmlformats.org/markup-compatibility/2006">
              <mc:Choice xmlns:v="urn:schemas-microsoft-com:vml" Requires="v">
                <p:oleObj spid="_x0000_s150567" name="Equation" r:id="rId9" imgW="1434960" imgH="241200" progId="Equation.3">
                  <p:embed/>
                </p:oleObj>
              </mc:Choice>
              <mc:Fallback>
                <p:oleObj name="Equation" r:id="rId9" imgW="1434960" imgH="241200" progId="Equation.3">
                  <p:embed/>
                  <p:pic>
                    <p:nvPicPr>
                      <p:cNvPr id="0" name="Object 27"/>
                      <p:cNvPicPr>
                        <a:picLocks noChangeAspect="1" noChangeArrowheads="1"/>
                      </p:cNvPicPr>
                      <p:nvPr/>
                    </p:nvPicPr>
                    <p:blipFill>
                      <a:blip r:embed="rId10">
                        <a:lum bright="12000" contrast="38000"/>
                        <a:extLst>
                          <a:ext uri="{28A0092B-C50C-407E-A947-70E740481C1C}">
                            <a14:useLocalDpi xmlns:a14="http://schemas.microsoft.com/office/drawing/2010/main" val="0"/>
                          </a:ext>
                        </a:extLst>
                      </a:blip>
                      <a:srcRect/>
                      <a:stretch>
                        <a:fillRect/>
                      </a:stretch>
                    </p:blipFill>
                    <p:spPr bwMode="auto">
                      <a:xfrm>
                        <a:off x="1554163" y="7935913"/>
                        <a:ext cx="4151312"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0562" name="Group 34">
            <a:extLst>
              <a:ext uri="{FF2B5EF4-FFF2-40B4-BE49-F238E27FC236}">
                <a16:creationId xmlns:a16="http://schemas.microsoft.com/office/drawing/2014/main" id="{2BA145AC-A2E0-410A-BAE2-CE23C5AC097A}"/>
              </a:ext>
            </a:extLst>
          </p:cNvPr>
          <p:cNvGrpSpPr>
            <a:grpSpLocks/>
          </p:cNvGrpSpPr>
          <p:nvPr/>
        </p:nvGrpSpPr>
        <p:grpSpPr bwMode="auto">
          <a:xfrm>
            <a:off x="1447800" y="5445125"/>
            <a:ext cx="7696200" cy="1038225"/>
            <a:chOff x="912" y="3430"/>
            <a:chExt cx="4848" cy="654"/>
          </a:xfrm>
        </p:grpSpPr>
        <p:sp>
          <p:nvSpPr>
            <p:cNvPr id="150557" name="Rectangle 29">
              <a:extLst>
                <a:ext uri="{FF2B5EF4-FFF2-40B4-BE49-F238E27FC236}">
                  <a16:creationId xmlns:a16="http://schemas.microsoft.com/office/drawing/2014/main" id="{0046B7F0-05A2-4973-8599-55C32908DC50}"/>
                </a:ext>
              </a:extLst>
            </p:cNvPr>
            <p:cNvSpPr>
              <a:spLocks noChangeArrowheads="1"/>
            </p:cNvSpPr>
            <p:nvPr/>
          </p:nvSpPr>
          <p:spPr bwMode="auto">
            <a:xfrm>
              <a:off x="912" y="3430"/>
              <a:ext cx="484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lnSpc>
                  <a:spcPct val="110000"/>
                </a:lnSpc>
              </a:pPr>
              <a:r>
                <a:rPr lang="zh-CN" altLang="en-US" sz="2400" b="1">
                  <a:solidFill>
                    <a:srgbClr val="3333FF"/>
                  </a:solidFill>
                  <a:latin typeface="Times New Roman" panose="02020603050405020304" pitchFamily="18" charset="0"/>
                  <a:ea typeface="楷体_GB2312" pitchFamily="49" charset="-122"/>
                </a:rPr>
                <a:t>氩原子基态 </a:t>
              </a:r>
              <a:r>
                <a:rPr lang="en-US" altLang="zh-CN" sz="2400" b="1" baseline="-25000">
                  <a:solidFill>
                    <a:srgbClr val="FF3300"/>
                  </a:solidFill>
                  <a:latin typeface="Times New Roman" panose="02020603050405020304" pitchFamily="18" charset="0"/>
                  <a:ea typeface="楷体_GB2312" pitchFamily="49" charset="-122"/>
                </a:rPr>
                <a:t>18</a:t>
              </a:r>
              <a:r>
                <a:rPr lang="en-US" altLang="zh-CN" sz="2400" b="1">
                  <a:solidFill>
                    <a:srgbClr val="FF3300"/>
                  </a:solidFill>
                  <a:latin typeface="Times New Roman" panose="02020603050405020304" pitchFamily="18" charset="0"/>
                  <a:ea typeface="楷体_GB2312" pitchFamily="49" charset="-122"/>
                </a:rPr>
                <a:t>Ar </a:t>
              </a:r>
              <a:r>
                <a:rPr lang="en-US" altLang="zh-CN" sz="2400" b="1" baseline="30000">
                  <a:solidFill>
                    <a:srgbClr val="FF3300"/>
                  </a:solidFill>
                  <a:latin typeface="Times New Roman" panose="02020603050405020304" pitchFamily="18" charset="0"/>
                  <a:ea typeface="楷体_GB2312" pitchFamily="49" charset="-122"/>
                </a:rPr>
                <a:t> </a:t>
              </a:r>
              <a:r>
                <a:rPr lang="zh-CN" altLang="en-US" sz="2400" b="1">
                  <a:solidFill>
                    <a:srgbClr val="FF3300"/>
                  </a:solidFill>
                  <a:latin typeface="Times New Roman" panose="02020603050405020304" pitchFamily="18" charset="0"/>
                  <a:ea typeface="楷体_GB2312" pitchFamily="49" charset="-122"/>
                </a:rPr>
                <a:t>：</a:t>
              </a:r>
              <a:r>
                <a:rPr lang="zh-CN" altLang="en-US" sz="2400" b="1">
                  <a:solidFill>
                    <a:srgbClr val="3333FF"/>
                  </a:solidFill>
                  <a:latin typeface="Times New Roman" panose="02020603050405020304" pitchFamily="18" charset="0"/>
                  <a:ea typeface="楷体_GB2312" pitchFamily="49" charset="-122"/>
                </a:rPr>
                <a:t> </a:t>
              </a:r>
              <a:r>
                <a:rPr lang="en-US" altLang="zh-CN" sz="2400" b="1" i="1">
                  <a:solidFill>
                    <a:srgbClr val="3333FF"/>
                  </a:solidFill>
                  <a:latin typeface="Times New Roman" panose="02020603050405020304" pitchFamily="18" charset="0"/>
                  <a:ea typeface="楷体_GB2312" pitchFamily="49" charset="-122"/>
                </a:rPr>
                <a:t>1s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2p </a:t>
              </a:r>
              <a:r>
                <a:rPr lang="en-US" altLang="zh-CN" sz="2400" b="1" i="1" baseline="30000">
                  <a:solidFill>
                    <a:srgbClr val="3333FF"/>
                  </a:solidFill>
                  <a:latin typeface="Times New Roman" panose="02020603050405020304" pitchFamily="18" charset="0"/>
                  <a:ea typeface="楷体_GB2312" pitchFamily="49" charset="-122"/>
                </a:rPr>
                <a:t>6</a:t>
              </a:r>
              <a:r>
                <a:rPr lang="en-US" altLang="zh-CN" sz="2400" b="1" i="1">
                  <a:solidFill>
                    <a:srgbClr val="3333FF"/>
                  </a:solidFill>
                  <a:latin typeface="Times New Roman" panose="02020603050405020304" pitchFamily="18" charset="0"/>
                  <a:ea typeface="楷体_GB2312" pitchFamily="49" charset="-122"/>
                </a:rPr>
                <a:t>3s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3p </a:t>
              </a:r>
              <a:r>
                <a:rPr lang="en-US" altLang="zh-CN" sz="2400" b="1" i="1" baseline="30000">
                  <a:solidFill>
                    <a:srgbClr val="3333FF"/>
                  </a:solidFill>
                  <a:latin typeface="Times New Roman" panose="02020603050405020304" pitchFamily="18" charset="0"/>
                  <a:ea typeface="楷体_GB2312" pitchFamily="49" charset="-122"/>
                </a:rPr>
                <a:t>6</a:t>
              </a:r>
              <a:r>
                <a:rPr lang="en-US" altLang="zh-CN" sz="2400" b="1" i="1">
                  <a:solidFill>
                    <a:srgbClr val="3333FF"/>
                  </a:solidFill>
                  <a:latin typeface="Times New Roman" panose="02020603050405020304" pitchFamily="18" charset="0"/>
                  <a:ea typeface="楷体_GB2312" pitchFamily="49" charset="-122"/>
                </a:rPr>
                <a:t> </a:t>
              </a:r>
            </a:p>
          </p:txBody>
        </p:sp>
        <p:graphicFrame>
          <p:nvGraphicFramePr>
            <p:cNvPr id="150558" name="Object 30">
              <a:extLst>
                <a:ext uri="{FF2B5EF4-FFF2-40B4-BE49-F238E27FC236}">
                  <a16:creationId xmlns:a16="http://schemas.microsoft.com/office/drawing/2014/main" id="{72B9F88E-259D-4BC7-ACD3-62C6C5EC3C9F}"/>
                </a:ext>
              </a:extLst>
            </p:cNvPr>
            <p:cNvGraphicFramePr>
              <a:graphicFrameLocks noChangeAspect="1"/>
            </p:cNvGraphicFramePr>
            <p:nvPr/>
          </p:nvGraphicFramePr>
          <p:xfrm>
            <a:off x="1247" y="3748"/>
            <a:ext cx="2615" cy="336"/>
          </p:xfrm>
          <a:graphic>
            <a:graphicData uri="http://schemas.openxmlformats.org/presentationml/2006/ole">
              <mc:AlternateContent xmlns:mc="http://schemas.openxmlformats.org/markup-compatibility/2006">
                <mc:Choice xmlns:v="urn:schemas-microsoft-com:vml" Requires="v">
                  <p:oleObj spid="_x0000_s150568" name="Equation" r:id="rId11" imgW="1434960" imgH="241200" progId="Equation.3">
                    <p:embed/>
                  </p:oleObj>
                </mc:Choice>
                <mc:Fallback>
                  <p:oleObj name="Equation" r:id="rId11" imgW="1434960" imgH="241200" progId="Equation.3">
                    <p:embed/>
                    <p:pic>
                      <p:nvPicPr>
                        <p:cNvPr id="0" name="Object 30"/>
                        <p:cNvPicPr>
                          <a:picLocks noChangeAspect="1" noChangeArrowheads="1"/>
                        </p:cNvPicPr>
                        <p:nvPr/>
                      </p:nvPicPr>
                      <p:blipFill>
                        <a:blip r:embed="rId12">
                          <a:lum bright="12000" contrast="38000"/>
                          <a:extLst>
                            <a:ext uri="{28A0092B-C50C-407E-A947-70E740481C1C}">
                              <a14:useLocalDpi xmlns:a14="http://schemas.microsoft.com/office/drawing/2010/main" val="0"/>
                            </a:ext>
                          </a:extLst>
                        </a:blip>
                        <a:srcRect/>
                        <a:stretch>
                          <a:fillRect/>
                        </a:stretch>
                      </p:blipFill>
                      <p:spPr bwMode="auto">
                        <a:xfrm>
                          <a:off x="1247" y="3748"/>
                          <a:ext cx="2615"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0563" name="Text Box 35">
            <a:extLst>
              <a:ext uri="{FF2B5EF4-FFF2-40B4-BE49-F238E27FC236}">
                <a16:creationId xmlns:a16="http://schemas.microsoft.com/office/drawing/2014/main" id="{74A02A3D-1A01-4F3B-A50B-558D5B0AA98A}"/>
              </a:ext>
            </a:extLst>
          </p:cNvPr>
          <p:cNvSpPr txBox="1">
            <a:spLocks noChangeArrowheads="1"/>
          </p:cNvSpPr>
          <p:nvPr/>
        </p:nvSpPr>
        <p:spPr bwMode="auto">
          <a:xfrm>
            <a:off x="468313" y="3141663"/>
            <a:ext cx="611187" cy="11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zh-CN" altLang="en-US" sz="2800" b="1">
                <a:solidFill>
                  <a:schemeClr val="hlink"/>
                </a:solidFill>
                <a:ea typeface="楷体_GB2312" pitchFamily="49" charset="-122"/>
              </a:rPr>
              <a:t>方格法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563"/>
                                        </p:tgtEl>
                                        <p:attrNameLst>
                                          <p:attrName>style.visibility</p:attrName>
                                        </p:attrNameLst>
                                      </p:cBhvr>
                                      <p:to>
                                        <p:strVal val="visible"/>
                                      </p:to>
                                    </p:set>
                                    <p:anim calcmode="lin" valueType="num">
                                      <p:cBhvr additive="base">
                                        <p:cTn id="7" dur="500" fill="hold"/>
                                        <p:tgtEl>
                                          <p:spTgt spid="150563"/>
                                        </p:tgtEl>
                                        <p:attrNameLst>
                                          <p:attrName>ppt_x</p:attrName>
                                        </p:attrNameLst>
                                      </p:cBhvr>
                                      <p:tavLst>
                                        <p:tav tm="0">
                                          <p:val>
                                            <p:strVal val="#ppt_x"/>
                                          </p:val>
                                        </p:tav>
                                        <p:tav tm="100000">
                                          <p:val>
                                            <p:strVal val="#ppt_x"/>
                                          </p:val>
                                        </p:tav>
                                      </p:tavLst>
                                    </p:anim>
                                    <p:anim calcmode="lin" valueType="num">
                                      <p:cBhvr additive="base">
                                        <p:cTn id="8" dur="500" fill="hold"/>
                                        <p:tgtEl>
                                          <p:spTgt spid="1505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50559"/>
                                        </p:tgtEl>
                                        <p:attrNameLst>
                                          <p:attrName>style.visibility</p:attrName>
                                        </p:attrNameLst>
                                      </p:cBhvr>
                                      <p:to>
                                        <p:strVal val="visible"/>
                                      </p:to>
                                    </p:set>
                                    <p:anim calcmode="lin" valueType="num">
                                      <p:cBhvr additive="base">
                                        <p:cTn id="13" dur="500" fill="hold"/>
                                        <p:tgtEl>
                                          <p:spTgt spid="150559"/>
                                        </p:tgtEl>
                                        <p:attrNameLst>
                                          <p:attrName>ppt_x</p:attrName>
                                        </p:attrNameLst>
                                      </p:cBhvr>
                                      <p:tavLst>
                                        <p:tav tm="0">
                                          <p:val>
                                            <p:strVal val="1+#ppt_w/2"/>
                                          </p:val>
                                        </p:tav>
                                        <p:tav tm="100000">
                                          <p:val>
                                            <p:strVal val="#ppt_x"/>
                                          </p:val>
                                        </p:tav>
                                      </p:tavLst>
                                    </p:anim>
                                    <p:anim calcmode="lin" valueType="num">
                                      <p:cBhvr additive="base">
                                        <p:cTn id="14" dur="500" fill="hold"/>
                                        <p:tgtEl>
                                          <p:spTgt spid="15055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50560"/>
                                        </p:tgtEl>
                                        <p:attrNameLst>
                                          <p:attrName>style.visibility</p:attrName>
                                        </p:attrNameLst>
                                      </p:cBhvr>
                                      <p:to>
                                        <p:strVal val="visible"/>
                                      </p:to>
                                    </p:set>
                                    <p:anim calcmode="lin" valueType="num">
                                      <p:cBhvr additive="base">
                                        <p:cTn id="19" dur="500" fill="hold"/>
                                        <p:tgtEl>
                                          <p:spTgt spid="150560"/>
                                        </p:tgtEl>
                                        <p:attrNameLst>
                                          <p:attrName>ppt_x</p:attrName>
                                        </p:attrNameLst>
                                      </p:cBhvr>
                                      <p:tavLst>
                                        <p:tav tm="0">
                                          <p:val>
                                            <p:strVal val="1+#ppt_w/2"/>
                                          </p:val>
                                        </p:tav>
                                        <p:tav tm="100000">
                                          <p:val>
                                            <p:strVal val="#ppt_x"/>
                                          </p:val>
                                        </p:tav>
                                      </p:tavLst>
                                    </p:anim>
                                    <p:anim calcmode="lin" valueType="num">
                                      <p:cBhvr additive="base">
                                        <p:cTn id="20" dur="500" fill="hold"/>
                                        <p:tgtEl>
                                          <p:spTgt spid="15056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50561"/>
                                        </p:tgtEl>
                                        <p:attrNameLst>
                                          <p:attrName>style.visibility</p:attrName>
                                        </p:attrNameLst>
                                      </p:cBhvr>
                                      <p:to>
                                        <p:strVal val="visible"/>
                                      </p:to>
                                    </p:set>
                                    <p:anim calcmode="lin" valueType="num">
                                      <p:cBhvr additive="base">
                                        <p:cTn id="25" dur="500" fill="hold"/>
                                        <p:tgtEl>
                                          <p:spTgt spid="150561"/>
                                        </p:tgtEl>
                                        <p:attrNameLst>
                                          <p:attrName>ppt_x</p:attrName>
                                        </p:attrNameLst>
                                      </p:cBhvr>
                                      <p:tavLst>
                                        <p:tav tm="0">
                                          <p:val>
                                            <p:strVal val="1+#ppt_w/2"/>
                                          </p:val>
                                        </p:tav>
                                        <p:tav tm="100000">
                                          <p:val>
                                            <p:strVal val="#ppt_x"/>
                                          </p:val>
                                        </p:tav>
                                      </p:tavLst>
                                    </p:anim>
                                    <p:anim calcmode="lin" valueType="num">
                                      <p:cBhvr additive="base">
                                        <p:cTn id="26" dur="500" fill="hold"/>
                                        <p:tgtEl>
                                          <p:spTgt spid="15056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50562"/>
                                        </p:tgtEl>
                                        <p:attrNameLst>
                                          <p:attrName>style.visibility</p:attrName>
                                        </p:attrNameLst>
                                      </p:cBhvr>
                                      <p:to>
                                        <p:strVal val="visible"/>
                                      </p:to>
                                    </p:set>
                                    <p:anim calcmode="lin" valueType="num">
                                      <p:cBhvr additive="base">
                                        <p:cTn id="31" dur="500" fill="hold"/>
                                        <p:tgtEl>
                                          <p:spTgt spid="150562"/>
                                        </p:tgtEl>
                                        <p:attrNameLst>
                                          <p:attrName>ppt_x</p:attrName>
                                        </p:attrNameLst>
                                      </p:cBhvr>
                                      <p:tavLst>
                                        <p:tav tm="0">
                                          <p:val>
                                            <p:strVal val="#ppt_x"/>
                                          </p:val>
                                        </p:tav>
                                        <p:tav tm="100000">
                                          <p:val>
                                            <p:strVal val="#ppt_x"/>
                                          </p:val>
                                        </p:tav>
                                      </p:tavLst>
                                    </p:anim>
                                    <p:anim calcmode="lin" valueType="num">
                                      <p:cBhvr additive="base">
                                        <p:cTn id="32" dur="500" fill="hold"/>
                                        <p:tgtEl>
                                          <p:spTgt spid="1505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6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186">
            <a:extLst>
              <a:ext uri="{FF2B5EF4-FFF2-40B4-BE49-F238E27FC236}">
                <a16:creationId xmlns:a16="http://schemas.microsoft.com/office/drawing/2014/main" id="{295AAC12-3947-4110-8C34-CABC7E55B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916113"/>
            <a:ext cx="6551612" cy="4645025"/>
          </a:xfrm>
          <a:prstGeom prst="rect">
            <a:avLst/>
          </a:prstGeom>
          <a:noFill/>
          <a:extLst>
            <a:ext uri="{909E8E84-426E-40DD-AFC4-6F175D3DCCD1}">
              <a14:hiddenFill xmlns:a14="http://schemas.microsoft.com/office/drawing/2010/main">
                <a:solidFill>
                  <a:srgbClr val="FFFFFF"/>
                </a:solidFill>
              </a14:hiddenFill>
            </a:ext>
          </a:extLst>
        </p:spPr>
      </p:pic>
      <p:sp>
        <p:nvSpPr>
          <p:cNvPr id="4100" name="Rectangle 4">
            <a:extLst>
              <a:ext uri="{FF2B5EF4-FFF2-40B4-BE49-F238E27FC236}">
                <a16:creationId xmlns:a16="http://schemas.microsoft.com/office/drawing/2014/main" id="{D78FA937-4ECF-4F31-AD4D-ABCFACB4A4B8}"/>
              </a:ext>
            </a:extLst>
          </p:cNvPr>
          <p:cNvSpPr>
            <a:spLocks noChangeArrowheads="1"/>
          </p:cNvSpPr>
          <p:nvPr/>
        </p:nvSpPr>
        <p:spPr bwMode="auto">
          <a:xfrm>
            <a:off x="323850" y="1412875"/>
            <a:ext cx="8569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chemeClr val="folHlink"/>
                </a:solidFill>
                <a:latin typeface="Times New Roman" panose="02020603050405020304" pitchFamily="18" charset="0"/>
                <a:ea typeface="楷体_GB2312" pitchFamily="49" charset="-122"/>
              </a:rPr>
              <a:t>    B.</a:t>
            </a:r>
            <a:r>
              <a:rPr kumimoji="1" lang="zh-CN" altLang="en-US" sz="2800" b="1">
                <a:solidFill>
                  <a:schemeClr val="folHlink"/>
                </a:solidFill>
                <a:latin typeface="Times New Roman" panose="02020603050405020304" pitchFamily="18" charset="0"/>
                <a:ea typeface="楷体_GB2312" pitchFamily="49" charset="-122"/>
              </a:rPr>
              <a:t>其他</a:t>
            </a:r>
            <a:r>
              <a:rPr kumimoji="1" lang="zh-CN" altLang="en-US" sz="2400" b="1">
                <a:solidFill>
                  <a:schemeClr val="folHlink"/>
                </a:solidFill>
                <a:ea typeface="楷体_GB2312" pitchFamily="49" charset="-122"/>
              </a:rPr>
              <a:t>第二族元素</a:t>
            </a:r>
            <a:r>
              <a:rPr kumimoji="1" lang="zh-CN" altLang="en-US" sz="2800" b="1">
                <a:solidFill>
                  <a:schemeClr val="folHlink"/>
                </a:solidFill>
                <a:latin typeface="Times New Roman" panose="02020603050405020304" pitchFamily="18" charset="0"/>
                <a:ea typeface="楷体_GB2312" pitchFamily="49" charset="-122"/>
              </a:rPr>
              <a:t>的光谱和能级</a:t>
            </a:r>
            <a:r>
              <a:rPr kumimoji="1" lang="zh-CN" altLang="en-US" sz="2400" b="1">
                <a:latin typeface="Times New Roman" panose="02020603050405020304" pitchFamily="18" charset="0"/>
                <a:ea typeface="楷体_GB2312" pitchFamily="49" charset="-122"/>
              </a:rPr>
              <a:t>         </a:t>
            </a:r>
          </a:p>
        </p:txBody>
      </p:sp>
      <p:sp>
        <p:nvSpPr>
          <p:cNvPr id="4102" name="Rectangle 6">
            <a:extLst>
              <a:ext uri="{FF2B5EF4-FFF2-40B4-BE49-F238E27FC236}">
                <a16:creationId xmlns:a16="http://schemas.microsoft.com/office/drawing/2014/main" id="{72A4A2F6-4DFA-4E56-A138-F69679BAA9E0}"/>
              </a:ext>
            </a:extLst>
          </p:cNvPr>
          <p:cNvSpPr>
            <a:spLocks noChangeArrowheads="1"/>
          </p:cNvSpPr>
          <p:nvPr/>
        </p:nvSpPr>
        <p:spPr bwMode="auto">
          <a:xfrm>
            <a:off x="7086600" y="5410200"/>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imes New Roman" panose="02020603050405020304" pitchFamily="18" charset="0"/>
                <a:ea typeface="楷体_GB2312" pitchFamily="49" charset="-122"/>
                <a:sym typeface="Symbol" panose="05050102010706020507" pitchFamily="18" charset="2"/>
              </a:rPr>
              <a:t>汞原子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81" name="Picture 13">
            <a:extLst>
              <a:ext uri="{FF2B5EF4-FFF2-40B4-BE49-F238E27FC236}">
                <a16:creationId xmlns:a16="http://schemas.microsoft.com/office/drawing/2014/main" id="{6F3F6568-0440-4C72-B207-A91615913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588" y="3068638"/>
            <a:ext cx="2143125"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4">
            <a:extLst>
              <a:ext uri="{FF2B5EF4-FFF2-40B4-BE49-F238E27FC236}">
                <a16:creationId xmlns:a16="http://schemas.microsoft.com/office/drawing/2014/main" id="{81D524E5-8238-4901-A82F-4748BBF59ED5}"/>
              </a:ext>
            </a:extLst>
          </p:cNvPr>
          <p:cNvSpPr>
            <a:spLocks noChangeArrowheads="1"/>
          </p:cNvSpPr>
          <p:nvPr/>
        </p:nvSpPr>
        <p:spPr bwMode="auto">
          <a:xfrm>
            <a:off x="971550" y="333375"/>
            <a:ext cx="7902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chemeClr val="hlink"/>
                </a:solidFill>
                <a:latin typeface="Times New Roman" panose="02020603050405020304" pitchFamily="18" charset="0"/>
                <a:ea typeface="楷体_GB2312" pitchFamily="49" charset="-122"/>
              </a:rPr>
              <a:t>§5.2</a:t>
            </a:r>
            <a:r>
              <a:rPr kumimoji="1" lang="zh-CN" altLang="en-US" sz="3600" b="1">
                <a:solidFill>
                  <a:schemeClr val="hlink"/>
                </a:solidFill>
                <a:latin typeface="Times New Roman" panose="02020603050405020304" pitchFamily="18" charset="0"/>
                <a:ea typeface="楷体_GB2312" pitchFamily="49" charset="-122"/>
              </a:rPr>
              <a:t>两个</a:t>
            </a:r>
            <a:r>
              <a:rPr kumimoji="1" lang="en-US" altLang="zh-CN" sz="3600" b="1">
                <a:solidFill>
                  <a:schemeClr val="hlink"/>
                </a:solidFill>
                <a:latin typeface="Times New Roman" panose="02020603050405020304" pitchFamily="18" charset="0"/>
                <a:ea typeface="楷体_GB2312" pitchFamily="49" charset="-122"/>
              </a:rPr>
              <a:t>(</a:t>
            </a:r>
            <a:r>
              <a:rPr kumimoji="1" lang="zh-CN" altLang="en-US" sz="3600" b="1">
                <a:solidFill>
                  <a:schemeClr val="hlink"/>
                </a:solidFill>
                <a:latin typeface="Times New Roman" panose="02020603050405020304" pitchFamily="18" charset="0"/>
                <a:ea typeface="楷体_GB2312" pitchFamily="49" charset="-122"/>
              </a:rPr>
              <a:t>价</a:t>
            </a:r>
            <a:r>
              <a:rPr kumimoji="1" lang="en-US" altLang="zh-CN" sz="3600" b="1">
                <a:solidFill>
                  <a:schemeClr val="hlink"/>
                </a:solidFill>
                <a:latin typeface="Times New Roman" panose="02020603050405020304" pitchFamily="18" charset="0"/>
                <a:ea typeface="楷体_GB2312" pitchFamily="49" charset="-122"/>
              </a:rPr>
              <a:t>)</a:t>
            </a:r>
            <a:r>
              <a:rPr kumimoji="1" lang="zh-CN" altLang="en-US" sz="3600" b="1" u="sng">
                <a:solidFill>
                  <a:schemeClr val="hlink"/>
                </a:solidFill>
                <a:latin typeface="Times New Roman" panose="02020603050405020304" pitchFamily="18" charset="0"/>
                <a:ea typeface="楷体_GB2312" pitchFamily="49" charset="-122"/>
              </a:rPr>
              <a:t>电子</a:t>
            </a:r>
            <a:r>
              <a:rPr kumimoji="1" lang="en-US" altLang="zh-CN" sz="3600" b="1" u="sng">
                <a:solidFill>
                  <a:schemeClr val="hlink"/>
                </a:solidFill>
                <a:latin typeface="Times New Roman" panose="02020603050405020304" pitchFamily="18" charset="0"/>
                <a:ea typeface="楷体_GB2312" pitchFamily="49" charset="-122"/>
              </a:rPr>
              <a:t>(</a:t>
            </a:r>
            <a:r>
              <a:rPr kumimoji="1" lang="zh-CN" altLang="en-US" sz="3600" b="1" u="sng">
                <a:solidFill>
                  <a:schemeClr val="hlink"/>
                </a:solidFill>
                <a:latin typeface="Times New Roman" panose="02020603050405020304" pitchFamily="18" charset="0"/>
                <a:ea typeface="楷体_GB2312" pitchFamily="49" charset="-122"/>
              </a:rPr>
              <a:t>组态</a:t>
            </a:r>
            <a:r>
              <a:rPr kumimoji="1" lang="en-US" altLang="zh-CN" sz="3600" b="1" u="sng">
                <a:solidFill>
                  <a:schemeClr val="hlink"/>
                </a:solidFill>
                <a:latin typeface="Times New Roman" panose="02020603050405020304" pitchFamily="18" charset="0"/>
                <a:ea typeface="楷体_GB2312" pitchFamily="49" charset="-122"/>
              </a:rPr>
              <a:t>)</a:t>
            </a:r>
            <a:r>
              <a:rPr kumimoji="1" lang="zh-CN" altLang="en-US" sz="3600" b="1">
                <a:solidFill>
                  <a:schemeClr val="hlink"/>
                </a:solidFill>
                <a:latin typeface="Times New Roman" panose="02020603050405020304" pitchFamily="18" charset="0"/>
                <a:ea typeface="楷体_GB2312" pitchFamily="49" charset="-122"/>
              </a:rPr>
              <a:t>偶合的</a:t>
            </a:r>
            <a:r>
              <a:rPr kumimoji="1" lang="zh-CN" altLang="en-US" sz="3600" b="1" u="sng">
                <a:solidFill>
                  <a:schemeClr val="hlink"/>
                </a:solidFill>
                <a:latin typeface="Times New Roman" panose="02020603050405020304" pitchFamily="18" charset="0"/>
                <a:ea typeface="楷体_GB2312" pitchFamily="49" charset="-122"/>
              </a:rPr>
              <a:t>原子态</a:t>
            </a:r>
            <a:r>
              <a:rPr kumimoji="1" lang="zh-CN" altLang="en-US" sz="3600" b="1">
                <a:solidFill>
                  <a:schemeClr val="accent2"/>
                </a:solidFill>
                <a:latin typeface="Times New Roman" panose="02020603050405020304" pitchFamily="18" charset="0"/>
                <a:ea typeface="楷体_GB2312" pitchFamily="49" charset="-122"/>
              </a:rPr>
              <a:t> </a:t>
            </a:r>
          </a:p>
        </p:txBody>
      </p:sp>
      <p:sp>
        <p:nvSpPr>
          <p:cNvPr id="7174" name="Rectangle 6">
            <a:extLst>
              <a:ext uri="{FF2B5EF4-FFF2-40B4-BE49-F238E27FC236}">
                <a16:creationId xmlns:a16="http://schemas.microsoft.com/office/drawing/2014/main" id="{E947C781-719E-4EC4-8C81-20888EDDE98F}"/>
              </a:ext>
            </a:extLst>
          </p:cNvPr>
          <p:cNvSpPr>
            <a:spLocks noChangeArrowheads="1"/>
          </p:cNvSpPr>
          <p:nvPr/>
        </p:nvSpPr>
        <p:spPr bwMode="auto">
          <a:xfrm>
            <a:off x="611188" y="1628775"/>
            <a:ext cx="8137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tabLst>
                <a:tab pos="3733800" algn="l"/>
              </a:tabLst>
              <a:defRPr kumimoji="1" sz="2400">
                <a:solidFill>
                  <a:schemeClr val="tx1"/>
                </a:solidFill>
                <a:latin typeface="Times New Roman" panose="02020603050405020304" pitchFamily="18" charset="0"/>
                <a:ea typeface="宋体" panose="02010600030101010101" pitchFamily="2" charset="-122"/>
              </a:defRPr>
            </a:lvl1pPr>
            <a:lvl2pPr>
              <a:tabLst>
                <a:tab pos="3733800" algn="l"/>
              </a:tabLst>
              <a:defRPr kumimoji="1" sz="2400">
                <a:solidFill>
                  <a:schemeClr val="tx1"/>
                </a:solidFill>
                <a:latin typeface="Times New Roman" panose="02020603050405020304" pitchFamily="18" charset="0"/>
                <a:ea typeface="宋体" panose="02010600030101010101" pitchFamily="2" charset="-122"/>
              </a:defRPr>
            </a:lvl2pPr>
            <a:lvl3pPr>
              <a:tabLst>
                <a:tab pos="3733800" algn="l"/>
              </a:tabLst>
              <a:defRPr kumimoji="1" sz="2400">
                <a:solidFill>
                  <a:schemeClr val="tx1"/>
                </a:solidFill>
                <a:latin typeface="Times New Roman" panose="02020603050405020304" pitchFamily="18" charset="0"/>
                <a:ea typeface="宋体" panose="02010600030101010101" pitchFamily="2" charset="-122"/>
              </a:defRPr>
            </a:lvl3pPr>
            <a:lvl4pPr>
              <a:tabLst>
                <a:tab pos="3733800" algn="l"/>
              </a:tabLst>
              <a:defRPr kumimoji="1" sz="2400">
                <a:solidFill>
                  <a:schemeClr val="tx1"/>
                </a:solidFill>
                <a:latin typeface="Times New Roman" panose="02020603050405020304" pitchFamily="18" charset="0"/>
                <a:ea typeface="宋体" panose="02010600030101010101" pitchFamily="2" charset="-122"/>
              </a:defRPr>
            </a:lvl4pPr>
            <a:lvl5pPr>
              <a:tabLst>
                <a:tab pos="37338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37338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37338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37338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37338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a:solidFill>
                  <a:schemeClr val="folHlink"/>
                </a:solidFill>
                <a:ea typeface="楷体_GB2312" pitchFamily="49" charset="-122"/>
              </a:rPr>
              <a:t>  A.</a:t>
            </a:r>
            <a:r>
              <a:rPr lang="zh-CN" altLang="en-US" sz="2800" b="1">
                <a:solidFill>
                  <a:schemeClr val="folHlink"/>
                </a:solidFill>
                <a:ea typeface="楷体_GB2312" pitchFamily="49" charset="-122"/>
              </a:rPr>
              <a:t>电子的组态</a:t>
            </a:r>
            <a:endParaRPr lang="zh-CN" altLang="en-US" b="1">
              <a:ea typeface="楷体_GB2312" pitchFamily="49" charset="-122"/>
            </a:endParaRPr>
          </a:p>
        </p:txBody>
      </p:sp>
      <p:sp>
        <p:nvSpPr>
          <p:cNvPr id="7176" name="Rectangle 8">
            <a:extLst>
              <a:ext uri="{FF2B5EF4-FFF2-40B4-BE49-F238E27FC236}">
                <a16:creationId xmlns:a16="http://schemas.microsoft.com/office/drawing/2014/main" id="{D3D3E4BA-73D3-4645-A16C-5C5869A5C6FC}"/>
              </a:ext>
            </a:extLst>
          </p:cNvPr>
          <p:cNvSpPr>
            <a:spLocks noChangeArrowheads="1"/>
          </p:cNvSpPr>
          <p:nvPr/>
        </p:nvSpPr>
        <p:spPr bwMode="auto">
          <a:xfrm>
            <a:off x="1476375" y="3141663"/>
            <a:ext cx="551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imes New Roman" panose="02020603050405020304" pitchFamily="18" charset="0"/>
                <a:ea typeface="楷体_GB2312" pitchFamily="49" charset="-122"/>
              </a:rPr>
              <a:t>电子组态导致什么样的原子态呢？</a:t>
            </a:r>
          </a:p>
        </p:txBody>
      </p:sp>
      <p:graphicFrame>
        <p:nvGraphicFramePr>
          <p:cNvPr id="7177" name="Object 9">
            <a:extLst>
              <a:ext uri="{FF2B5EF4-FFF2-40B4-BE49-F238E27FC236}">
                <a16:creationId xmlns:a16="http://schemas.microsoft.com/office/drawing/2014/main" id="{B74B274E-E45A-4BA7-8AB3-6EF866F92FB6}"/>
              </a:ext>
            </a:extLst>
          </p:cNvPr>
          <p:cNvGraphicFramePr>
            <a:graphicFrameLocks noChangeAspect="1"/>
          </p:cNvGraphicFramePr>
          <p:nvPr>
            <p:ph/>
          </p:nvPr>
        </p:nvGraphicFramePr>
        <p:xfrm>
          <a:off x="1619250" y="2349500"/>
          <a:ext cx="3871913" cy="576263"/>
        </p:xfrm>
        <a:graphic>
          <a:graphicData uri="http://schemas.openxmlformats.org/presentationml/2006/ole">
            <mc:AlternateContent xmlns:mc="http://schemas.openxmlformats.org/markup-compatibility/2006">
              <mc:Choice xmlns:v="urn:schemas-microsoft-com:vml" Requires="v">
                <p:oleObj spid="_x0000_s7184" name="公式" r:id="rId4" imgW="1536480" imgH="228600" progId="Equation.3">
                  <p:embed/>
                </p:oleObj>
              </mc:Choice>
              <mc:Fallback>
                <p:oleObj name="公式" r:id="rId4" imgW="1536480" imgH="2286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2349500"/>
                        <a:ext cx="3871913" cy="576263"/>
                      </a:xfrm>
                      <a:prstGeom prst="rect">
                        <a:avLst/>
                      </a:prstGeom>
                      <a:solidFill>
                        <a:srgbClr val="FFCC99">
                          <a:alpha val="5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9" name="Rectangle 11">
            <a:extLst>
              <a:ext uri="{FF2B5EF4-FFF2-40B4-BE49-F238E27FC236}">
                <a16:creationId xmlns:a16="http://schemas.microsoft.com/office/drawing/2014/main" id="{D698F7AC-9456-4AB9-9875-C4E91796657E}"/>
              </a:ext>
            </a:extLst>
          </p:cNvPr>
          <p:cNvSpPr>
            <a:spLocks noChangeArrowheads="1"/>
          </p:cNvSpPr>
          <p:nvPr/>
        </p:nvSpPr>
        <p:spPr bwMode="auto">
          <a:xfrm>
            <a:off x="4500563" y="1622425"/>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u="sng">
                <a:solidFill>
                  <a:srgbClr val="3399FF"/>
                </a:solidFill>
              </a:rPr>
              <a:t>基态电子组态</a:t>
            </a:r>
          </a:p>
        </p:txBody>
      </p:sp>
      <p:sp>
        <p:nvSpPr>
          <p:cNvPr id="7180" name="Rectangle 12">
            <a:extLst>
              <a:ext uri="{FF2B5EF4-FFF2-40B4-BE49-F238E27FC236}">
                <a16:creationId xmlns:a16="http://schemas.microsoft.com/office/drawing/2014/main" id="{1446C40D-50A6-48DB-A601-5BB5D8E5988F}"/>
              </a:ext>
            </a:extLst>
          </p:cNvPr>
          <p:cNvSpPr>
            <a:spLocks noChangeArrowheads="1"/>
          </p:cNvSpPr>
          <p:nvPr/>
        </p:nvSpPr>
        <p:spPr bwMode="auto">
          <a:xfrm>
            <a:off x="1116013" y="3716338"/>
            <a:ext cx="2581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folHlink"/>
                </a:solidFill>
                <a:latin typeface="Times New Roman" panose="02020603050405020304" pitchFamily="18" charset="0"/>
                <a:ea typeface="楷体_GB2312" pitchFamily="49" charset="-122"/>
              </a:rPr>
              <a:t>B. L-S</a:t>
            </a:r>
            <a:r>
              <a:rPr kumimoji="1" lang="zh-CN" altLang="en-US" sz="2800" b="1">
                <a:solidFill>
                  <a:schemeClr val="folHlink"/>
                </a:solidFill>
                <a:latin typeface="Times New Roman" panose="02020603050405020304" pitchFamily="18" charset="0"/>
                <a:ea typeface="楷体_GB2312" pitchFamily="49" charset="-122"/>
              </a:rPr>
              <a:t>和</a:t>
            </a:r>
            <a:r>
              <a:rPr kumimoji="1" lang="en-US" altLang="zh-CN" sz="2800" b="1">
                <a:solidFill>
                  <a:schemeClr val="folHlink"/>
                </a:solidFill>
                <a:latin typeface="Times New Roman" panose="02020603050405020304" pitchFamily="18" charset="0"/>
                <a:ea typeface="楷体_GB2312" pitchFamily="49" charset="-122"/>
              </a:rPr>
              <a:t>j-j</a:t>
            </a:r>
            <a:r>
              <a:rPr kumimoji="1" lang="zh-CN" altLang="en-US" sz="2800" b="1">
                <a:solidFill>
                  <a:schemeClr val="folHlink"/>
                </a:solidFill>
                <a:latin typeface="Times New Roman" panose="02020603050405020304" pitchFamily="18" charset="0"/>
                <a:ea typeface="楷体_GB2312" pitchFamily="49" charset="-122"/>
              </a:rPr>
              <a:t>耦合</a:t>
            </a:r>
          </a:p>
        </p:txBody>
      </p:sp>
      <p:graphicFrame>
        <p:nvGraphicFramePr>
          <p:cNvPr id="7182" name="Object 14">
            <a:extLst>
              <a:ext uri="{FF2B5EF4-FFF2-40B4-BE49-F238E27FC236}">
                <a16:creationId xmlns:a16="http://schemas.microsoft.com/office/drawing/2014/main" id="{52D5DED2-A29C-41D3-AD0E-3210481CA38E}"/>
              </a:ext>
            </a:extLst>
          </p:cNvPr>
          <p:cNvGraphicFramePr>
            <a:graphicFrameLocks noChangeAspect="1"/>
          </p:cNvGraphicFramePr>
          <p:nvPr/>
        </p:nvGraphicFramePr>
        <p:xfrm>
          <a:off x="1619250" y="4652963"/>
          <a:ext cx="4783138" cy="576262"/>
        </p:xfrm>
        <a:graphic>
          <a:graphicData uri="http://schemas.openxmlformats.org/presentationml/2006/ole">
            <mc:AlternateContent xmlns:mc="http://schemas.openxmlformats.org/markup-compatibility/2006">
              <mc:Choice xmlns:v="urn:schemas-microsoft-com:vml" Requires="v">
                <p:oleObj spid="_x0000_s7185" name="Equation" r:id="rId6" imgW="1930320" imgH="228600" progId="Equation.3">
                  <p:embed/>
                </p:oleObj>
              </mc:Choice>
              <mc:Fallback>
                <p:oleObj name="Equation" r:id="rId6" imgW="1930320" imgH="2286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4652963"/>
                        <a:ext cx="4783138" cy="576262"/>
                      </a:xfrm>
                      <a:prstGeom prst="rect">
                        <a:avLst/>
                      </a:prstGeom>
                      <a:solidFill>
                        <a:srgbClr val="99CCFF"/>
                      </a:solidFill>
                    </p:spPr>
                  </p:pic>
                </p:oleObj>
              </mc:Fallback>
            </mc:AlternateContent>
          </a:graphicData>
        </a:graphic>
      </p:graphicFrame>
      <p:graphicFrame>
        <p:nvGraphicFramePr>
          <p:cNvPr id="7183" name="Object 15">
            <a:extLst>
              <a:ext uri="{FF2B5EF4-FFF2-40B4-BE49-F238E27FC236}">
                <a16:creationId xmlns:a16="http://schemas.microsoft.com/office/drawing/2014/main" id="{ABB37777-8E03-44DD-A343-9FFD984E942A}"/>
              </a:ext>
            </a:extLst>
          </p:cNvPr>
          <p:cNvGraphicFramePr>
            <a:graphicFrameLocks noChangeAspect="1"/>
          </p:cNvGraphicFramePr>
          <p:nvPr/>
        </p:nvGraphicFramePr>
        <p:xfrm>
          <a:off x="1619250" y="5661025"/>
          <a:ext cx="5543550" cy="576263"/>
        </p:xfrm>
        <a:graphic>
          <a:graphicData uri="http://schemas.openxmlformats.org/presentationml/2006/ole">
            <mc:AlternateContent xmlns:mc="http://schemas.openxmlformats.org/markup-compatibility/2006">
              <mc:Choice xmlns:v="urn:schemas-microsoft-com:vml" Requires="v">
                <p:oleObj spid="_x0000_s7186" name="Equation" r:id="rId8" imgW="2234880" imgH="228600" progId="Equation.3">
                  <p:embed/>
                </p:oleObj>
              </mc:Choice>
              <mc:Fallback>
                <p:oleObj name="Equation" r:id="rId8" imgW="2234880" imgH="22860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5661025"/>
                        <a:ext cx="5543550" cy="576263"/>
                      </a:xfrm>
                      <a:prstGeom prst="rect">
                        <a:avLst/>
                      </a:prstGeom>
                      <a:solidFill>
                        <a:srgbClr val="99CC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7181"/>
                                        </p:tgtEl>
                                        <p:attrNameLst>
                                          <p:attrName>style.visibility</p:attrName>
                                        </p:attrNameLst>
                                      </p:cBhvr>
                                      <p:to>
                                        <p:strVal val="visible"/>
                                      </p:to>
                                    </p:set>
                                    <p:animEffect transition="in" filter="fade">
                                      <p:cBhvr>
                                        <p:cTn id="7" dur="2000"/>
                                        <p:tgtEl>
                                          <p:spTgt spid="7181"/>
                                        </p:tgtEl>
                                      </p:cBhvr>
                                    </p:animEffect>
                                    <p:anim calcmode="lin" valueType="num">
                                      <p:cBhvr>
                                        <p:cTn id="8" dur="2000" fill="hold"/>
                                        <p:tgtEl>
                                          <p:spTgt spid="7181"/>
                                        </p:tgtEl>
                                        <p:attrNameLst>
                                          <p:attrName>style.rotation</p:attrName>
                                        </p:attrNameLst>
                                      </p:cBhvr>
                                      <p:tavLst>
                                        <p:tav tm="0">
                                          <p:val>
                                            <p:fltVal val="720"/>
                                          </p:val>
                                        </p:tav>
                                        <p:tav tm="100000">
                                          <p:val>
                                            <p:fltVal val="0"/>
                                          </p:val>
                                        </p:tav>
                                      </p:tavLst>
                                    </p:anim>
                                    <p:anim calcmode="lin" valueType="num">
                                      <p:cBhvr>
                                        <p:cTn id="9" dur="2000" fill="hold"/>
                                        <p:tgtEl>
                                          <p:spTgt spid="7181"/>
                                        </p:tgtEl>
                                        <p:attrNameLst>
                                          <p:attrName>ppt_h</p:attrName>
                                        </p:attrNameLst>
                                      </p:cBhvr>
                                      <p:tavLst>
                                        <p:tav tm="0">
                                          <p:val>
                                            <p:fltVal val="0"/>
                                          </p:val>
                                        </p:tav>
                                        <p:tav tm="100000">
                                          <p:val>
                                            <p:strVal val="#ppt_h"/>
                                          </p:val>
                                        </p:tav>
                                      </p:tavLst>
                                    </p:anim>
                                    <p:anim calcmode="lin" valueType="num">
                                      <p:cBhvr>
                                        <p:cTn id="10" dur="2000" fill="hold"/>
                                        <p:tgtEl>
                                          <p:spTgt spid="7181"/>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32" fill="hold" nodeType="clickEffect">
                                  <p:stCondLst>
                                    <p:cond delay="0"/>
                                  </p:stCondLst>
                                  <p:childTnLst>
                                    <p:set>
                                      <p:cBhvr>
                                        <p:cTn id="14" dur="1" fill="hold">
                                          <p:stCondLst>
                                            <p:cond delay="0"/>
                                          </p:stCondLst>
                                        </p:cTn>
                                        <p:tgtEl>
                                          <p:spTgt spid="7182"/>
                                        </p:tgtEl>
                                        <p:attrNameLst>
                                          <p:attrName>style.visibility</p:attrName>
                                        </p:attrNameLst>
                                      </p:cBhvr>
                                      <p:to>
                                        <p:strVal val="visible"/>
                                      </p:to>
                                    </p:set>
                                    <p:animEffect transition="in" filter="diamond(out)">
                                      <p:cBhvr>
                                        <p:cTn id="15" dur="1000"/>
                                        <p:tgtEl>
                                          <p:spTgt spid="718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7183"/>
                                        </p:tgtEl>
                                        <p:attrNameLst>
                                          <p:attrName>style.visibility</p:attrName>
                                        </p:attrNameLst>
                                      </p:cBhvr>
                                      <p:to>
                                        <p:strVal val="visible"/>
                                      </p:to>
                                    </p:set>
                                    <p:animEffect transition="in" filter="box(in)">
                                      <p:cBhvr>
                                        <p:cTn id="20" dur="500"/>
                                        <p:tgtEl>
                                          <p:spTgt spid="7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a:extLst>
              <a:ext uri="{FF2B5EF4-FFF2-40B4-BE49-F238E27FC236}">
                <a16:creationId xmlns:a16="http://schemas.microsoft.com/office/drawing/2014/main" id="{13919BE6-6F6B-424C-A438-A72F9C3C595F}"/>
              </a:ext>
            </a:extLst>
          </p:cNvPr>
          <p:cNvSpPr>
            <a:spLocks noChangeArrowheads="1"/>
          </p:cNvSpPr>
          <p:nvPr/>
        </p:nvSpPr>
        <p:spPr bwMode="auto">
          <a:xfrm>
            <a:off x="1042988" y="1341438"/>
            <a:ext cx="6265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chemeClr val="folHlink"/>
                </a:solidFill>
                <a:latin typeface="Times New Roman" panose="02020603050405020304" pitchFamily="18" charset="0"/>
                <a:ea typeface="楷体_GB2312" pitchFamily="49" charset="-122"/>
              </a:rPr>
              <a:t>C.</a:t>
            </a:r>
            <a:r>
              <a:rPr kumimoji="1" lang="zh-CN" altLang="en-US" sz="2800" b="1">
                <a:solidFill>
                  <a:schemeClr val="folHlink"/>
                </a:solidFill>
                <a:latin typeface="Times New Roman" panose="02020603050405020304" pitchFamily="18" charset="0"/>
                <a:ea typeface="楷体_GB2312" pitchFamily="49" charset="-122"/>
              </a:rPr>
              <a:t>两个角动量耦合的一般法则</a:t>
            </a:r>
            <a:r>
              <a:rPr kumimoji="1" lang="zh-CN" altLang="en-US" sz="2800">
                <a:latin typeface="Times New Roman" panose="02020603050405020304" pitchFamily="18" charset="0"/>
                <a:ea typeface="楷体_GB2312" pitchFamily="49" charset="-122"/>
              </a:rPr>
              <a:t>            </a:t>
            </a:r>
          </a:p>
        </p:txBody>
      </p:sp>
      <p:sp>
        <p:nvSpPr>
          <p:cNvPr id="12294" name="Rectangle 6">
            <a:extLst>
              <a:ext uri="{FF2B5EF4-FFF2-40B4-BE49-F238E27FC236}">
                <a16:creationId xmlns:a16="http://schemas.microsoft.com/office/drawing/2014/main" id="{D3535290-8B18-40BB-B832-0A187222B4E7}"/>
              </a:ext>
            </a:extLst>
          </p:cNvPr>
          <p:cNvSpPr>
            <a:spLocks noChangeArrowheads="1"/>
          </p:cNvSpPr>
          <p:nvPr/>
        </p:nvSpPr>
        <p:spPr bwMode="auto">
          <a:xfrm>
            <a:off x="4471988"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299" name="Rectangle 11">
            <a:extLst>
              <a:ext uri="{FF2B5EF4-FFF2-40B4-BE49-F238E27FC236}">
                <a16:creationId xmlns:a16="http://schemas.microsoft.com/office/drawing/2014/main" id="{FAD20302-A7A5-499F-9C20-FA931AA944AC}"/>
              </a:ext>
            </a:extLst>
          </p:cNvPr>
          <p:cNvSpPr>
            <a:spLocks noChangeArrowheads="1"/>
          </p:cNvSpPr>
          <p:nvPr/>
        </p:nvSpPr>
        <p:spPr bwMode="auto">
          <a:xfrm>
            <a:off x="3881438"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2298" name="Object 10">
            <a:extLst>
              <a:ext uri="{FF2B5EF4-FFF2-40B4-BE49-F238E27FC236}">
                <a16:creationId xmlns:a16="http://schemas.microsoft.com/office/drawing/2014/main" id="{ACA89B1C-244B-4A3B-9A55-2E8222669C09}"/>
              </a:ext>
            </a:extLst>
          </p:cNvPr>
          <p:cNvGraphicFramePr>
            <a:graphicFrameLocks noChangeAspect="1"/>
          </p:cNvGraphicFramePr>
          <p:nvPr/>
        </p:nvGraphicFramePr>
        <p:xfrm>
          <a:off x="1116013" y="1989138"/>
          <a:ext cx="3352800" cy="1479550"/>
        </p:xfrm>
        <a:graphic>
          <a:graphicData uri="http://schemas.openxmlformats.org/presentationml/2006/ole">
            <mc:AlternateContent xmlns:mc="http://schemas.openxmlformats.org/markup-compatibility/2006">
              <mc:Choice xmlns:v="urn:schemas-microsoft-com:vml" Requires="v">
                <p:oleObj spid="_x0000_s12308" r:id="rId3" imgW="1943100" imgH="850900" progId="Equation.3">
                  <p:embed/>
                </p:oleObj>
              </mc:Choice>
              <mc:Fallback>
                <p:oleObj r:id="rId3" imgW="1943100" imgH="8509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989138"/>
                        <a:ext cx="3352800" cy="1479550"/>
                      </a:xfrm>
                      <a:prstGeom prst="rect">
                        <a:avLst/>
                      </a:prstGeom>
                      <a:solidFill>
                        <a:srgbClr val="FFFF99"/>
                      </a:solidFill>
                    </p:spPr>
                  </p:pic>
                </p:oleObj>
              </mc:Fallback>
            </mc:AlternateContent>
          </a:graphicData>
        </a:graphic>
      </p:graphicFrame>
      <p:graphicFrame>
        <p:nvGraphicFramePr>
          <p:cNvPr id="12300" name="Object 12">
            <a:extLst>
              <a:ext uri="{FF2B5EF4-FFF2-40B4-BE49-F238E27FC236}">
                <a16:creationId xmlns:a16="http://schemas.microsoft.com/office/drawing/2014/main" id="{6726C7DC-C259-4AB0-87E2-C0FEA4AA76BB}"/>
              </a:ext>
            </a:extLst>
          </p:cNvPr>
          <p:cNvGraphicFramePr>
            <a:graphicFrameLocks noChangeAspect="1"/>
          </p:cNvGraphicFramePr>
          <p:nvPr/>
        </p:nvGraphicFramePr>
        <p:xfrm>
          <a:off x="0" y="3475038"/>
          <a:ext cx="114300" cy="215900"/>
        </p:xfrm>
        <a:graphic>
          <a:graphicData uri="http://schemas.openxmlformats.org/presentationml/2006/ole">
            <mc:AlternateContent xmlns:mc="http://schemas.openxmlformats.org/markup-compatibility/2006">
              <mc:Choice xmlns:v="urn:schemas-microsoft-com:vml" Requires="v">
                <p:oleObj spid="_x0000_s12309" r:id="rId5" imgW="114151" imgH="215619" progId="Equation.3">
                  <p:embed/>
                </p:oleObj>
              </mc:Choice>
              <mc:Fallback>
                <p:oleObj r:id="rId5" imgW="114151" imgH="215619"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475038"/>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3" name="Object 15">
            <a:extLst>
              <a:ext uri="{FF2B5EF4-FFF2-40B4-BE49-F238E27FC236}">
                <a16:creationId xmlns:a16="http://schemas.microsoft.com/office/drawing/2014/main" id="{328B25E8-9E90-4CF7-AA70-99433F875C06}"/>
              </a:ext>
            </a:extLst>
          </p:cNvPr>
          <p:cNvGraphicFramePr>
            <a:graphicFrameLocks noChangeAspect="1"/>
          </p:cNvGraphicFramePr>
          <p:nvPr/>
        </p:nvGraphicFramePr>
        <p:xfrm>
          <a:off x="1042988" y="3860800"/>
          <a:ext cx="5105400" cy="1397000"/>
        </p:xfrm>
        <a:graphic>
          <a:graphicData uri="http://schemas.openxmlformats.org/presentationml/2006/ole">
            <mc:AlternateContent xmlns:mc="http://schemas.openxmlformats.org/markup-compatibility/2006">
              <mc:Choice xmlns:v="urn:schemas-microsoft-com:vml" Requires="v">
                <p:oleObj spid="_x0000_s12310" r:id="rId7" imgW="2832100" imgH="774700" progId="Equation.3">
                  <p:embed/>
                </p:oleObj>
              </mc:Choice>
              <mc:Fallback>
                <p:oleObj r:id="rId7" imgW="2832100" imgH="7747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860800"/>
                        <a:ext cx="5105400" cy="1397000"/>
                      </a:xfrm>
                      <a:prstGeom prst="rect">
                        <a:avLst/>
                      </a:prstGeom>
                      <a:solidFill>
                        <a:srgbClr val="FFCC99"/>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2298"/>
                                        </p:tgtEl>
                                        <p:attrNameLst>
                                          <p:attrName>style.visibility</p:attrName>
                                        </p:attrNameLst>
                                      </p:cBhvr>
                                      <p:to>
                                        <p:strVal val="visible"/>
                                      </p:to>
                                    </p:set>
                                    <p:anim calcmode="lin" valueType="num">
                                      <p:cBhvr>
                                        <p:cTn id="7" dur="500" fill="hold"/>
                                        <p:tgtEl>
                                          <p:spTgt spid="12298"/>
                                        </p:tgtEl>
                                        <p:attrNameLst>
                                          <p:attrName>ppt_w</p:attrName>
                                        </p:attrNameLst>
                                      </p:cBhvr>
                                      <p:tavLst>
                                        <p:tav tm="0">
                                          <p:val>
                                            <p:fltVal val="0"/>
                                          </p:val>
                                        </p:tav>
                                        <p:tav tm="100000">
                                          <p:val>
                                            <p:strVal val="#ppt_w"/>
                                          </p:val>
                                        </p:tav>
                                      </p:tavLst>
                                    </p:anim>
                                    <p:anim calcmode="lin" valueType="num">
                                      <p:cBhvr>
                                        <p:cTn id="8" dur="500" fill="hold"/>
                                        <p:tgtEl>
                                          <p:spTgt spid="1229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12303"/>
                                        </p:tgtEl>
                                        <p:attrNameLst>
                                          <p:attrName>style.visibility</p:attrName>
                                        </p:attrNameLst>
                                      </p:cBhvr>
                                      <p:to>
                                        <p:strVal val="visible"/>
                                      </p:to>
                                    </p:set>
                                    <p:animEffect transition="in" filter="diamond(in)">
                                      <p:cBhvr>
                                        <p:cTn id="13" dur="1000"/>
                                        <p:tgtEl>
                                          <p:spTgt spid="12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36" name="Picture 24">
            <a:extLst>
              <a:ext uri="{FF2B5EF4-FFF2-40B4-BE49-F238E27FC236}">
                <a16:creationId xmlns:a16="http://schemas.microsoft.com/office/drawing/2014/main" id="{8F3FBCA3-8124-43D3-9BC6-E49A9B9E4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1844675"/>
            <a:ext cx="5508625" cy="5013325"/>
          </a:xfrm>
          <a:prstGeom prst="rect">
            <a:avLst/>
          </a:prstGeom>
          <a:noFill/>
          <a:extLst>
            <a:ext uri="{909E8E84-426E-40DD-AFC4-6F175D3DCCD1}">
              <a14:hiddenFill xmlns:a14="http://schemas.microsoft.com/office/drawing/2010/main">
                <a:solidFill>
                  <a:srgbClr val="FFFFFF"/>
                </a:solidFill>
              </a14:hiddenFill>
            </a:ext>
          </a:extLst>
        </p:spPr>
      </p:pic>
      <p:sp>
        <p:nvSpPr>
          <p:cNvPr id="13320" name="Rectangle 8">
            <a:extLst>
              <a:ext uri="{FF2B5EF4-FFF2-40B4-BE49-F238E27FC236}">
                <a16:creationId xmlns:a16="http://schemas.microsoft.com/office/drawing/2014/main" id="{EF3EE40D-39FB-4114-AA47-D35CF255C2C9}"/>
              </a:ext>
            </a:extLst>
          </p:cNvPr>
          <p:cNvSpPr>
            <a:spLocks noChangeArrowheads="1"/>
          </p:cNvSpPr>
          <p:nvPr/>
        </p:nvSpPr>
        <p:spPr bwMode="auto">
          <a:xfrm>
            <a:off x="395288" y="1557338"/>
            <a:ext cx="8497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7813">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a:solidFill>
                  <a:schemeClr val="folHlink"/>
                </a:solidFill>
                <a:ea typeface="楷体_GB2312" pitchFamily="49" charset="-122"/>
              </a:rPr>
              <a:t>D.</a:t>
            </a:r>
            <a:r>
              <a:rPr lang="zh-CN" altLang="en-US" sz="2800" b="1">
                <a:ea typeface="楷体_GB2312" pitchFamily="49" charset="-122"/>
              </a:rPr>
              <a:t>电子组态</a:t>
            </a:r>
            <a:r>
              <a:rPr lang="zh-CN" altLang="en-US" sz="2800" b="1">
                <a:solidFill>
                  <a:schemeClr val="accent2"/>
                </a:solidFill>
                <a:ea typeface="楷体_GB2312" pitchFamily="49" charset="-122"/>
              </a:rPr>
              <a:t>→</a:t>
            </a:r>
            <a:r>
              <a:rPr lang="zh-CN" altLang="en-US" sz="2800" b="1">
                <a:solidFill>
                  <a:srgbClr val="CC0000"/>
                </a:solidFill>
                <a:ea typeface="楷体_GB2312" pitchFamily="49" charset="-122"/>
              </a:rPr>
              <a:t>量子力学角动量耦合规则</a:t>
            </a:r>
            <a:r>
              <a:rPr lang="zh-CN" altLang="en-US" sz="2800" b="1">
                <a:solidFill>
                  <a:schemeClr val="accent2"/>
                </a:solidFill>
                <a:ea typeface="楷体_GB2312" pitchFamily="49" charset="-122"/>
              </a:rPr>
              <a:t>→</a:t>
            </a:r>
            <a:r>
              <a:rPr lang="zh-CN" altLang="en-US" sz="2800" b="1">
                <a:solidFill>
                  <a:srgbClr val="CC0000"/>
                </a:solidFill>
                <a:ea typeface="楷体_GB2312" pitchFamily="49" charset="-122"/>
              </a:rPr>
              <a:t>  </a:t>
            </a:r>
            <a:r>
              <a:rPr lang="zh-CN" altLang="en-US" sz="2800" b="1">
                <a:ea typeface="楷体_GB2312" pitchFamily="49" charset="-122"/>
              </a:rPr>
              <a:t>原子态</a:t>
            </a:r>
            <a:endParaRPr lang="zh-CN" altLang="en-US" b="1">
              <a:ea typeface="楷体_GB2312" pitchFamily="49" charset="-122"/>
            </a:endParaRPr>
          </a:p>
        </p:txBody>
      </p:sp>
      <p:sp>
        <p:nvSpPr>
          <p:cNvPr id="13335" name="Rectangle 23">
            <a:extLst>
              <a:ext uri="{FF2B5EF4-FFF2-40B4-BE49-F238E27FC236}">
                <a16:creationId xmlns:a16="http://schemas.microsoft.com/office/drawing/2014/main" id="{B7B5CA89-75D0-43AA-BC08-E805D92A9000}"/>
              </a:ext>
            </a:extLst>
          </p:cNvPr>
          <p:cNvSpPr>
            <a:spLocks noChangeArrowheads="1"/>
          </p:cNvSpPr>
          <p:nvPr/>
        </p:nvSpPr>
        <p:spPr bwMode="auto">
          <a:xfrm>
            <a:off x="539750" y="2349500"/>
            <a:ext cx="3311525" cy="380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不同的耦合方式所决定的状态数目是一样的，即原子态的数目完全由电子的组态所决定，而且代表原子态的</a:t>
            </a:r>
            <a:r>
              <a:rPr kumimoji="1" lang="en-US" altLang="zh-CN" sz="2400" b="1">
                <a:latin typeface="Times New Roman" panose="02020603050405020304" pitchFamily="18" charset="0"/>
                <a:ea typeface="楷体_GB2312" pitchFamily="49" charset="-122"/>
              </a:rPr>
              <a:t>J</a:t>
            </a:r>
            <a:r>
              <a:rPr kumimoji="1" lang="zh-CN" altLang="en-US" sz="2400" b="1">
                <a:latin typeface="Times New Roman" panose="02020603050405020304" pitchFamily="18" charset="0"/>
                <a:ea typeface="楷体_GB2312" pitchFamily="49" charset="-122"/>
              </a:rPr>
              <a:t>值也相同。所不同的是能级的间隔（后面将会进一步讨论），这反映了几个相互作用的强弱对比是不同的。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336"/>
                                        </p:tgtEl>
                                        <p:attrNameLst>
                                          <p:attrName>style.visibility</p:attrName>
                                        </p:attrNameLst>
                                      </p:cBhvr>
                                      <p:to>
                                        <p:strVal val="visible"/>
                                      </p:to>
                                    </p:set>
                                    <p:anim calcmode="lin" valueType="num">
                                      <p:cBhvr additive="base">
                                        <p:cTn id="7" dur="500" fill="hold"/>
                                        <p:tgtEl>
                                          <p:spTgt spid="13336"/>
                                        </p:tgtEl>
                                        <p:attrNameLst>
                                          <p:attrName>ppt_x</p:attrName>
                                        </p:attrNameLst>
                                      </p:cBhvr>
                                      <p:tavLst>
                                        <p:tav tm="0">
                                          <p:val>
                                            <p:strVal val="0-#ppt_w/2"/>
                                          </p:val>
                                        </p:tav>
                                        <p:tav tm="100000">
                                          <p:val>
                                            <p:strVal val="#ppt_x"/>
                                          </p:val>
                                        </p:tav>
                                      </p:tavLst>
                                    </p:anim>
                                    <p:anim calcmode="lin" valueType="num">
                                      <p:cBhvr additive="base">
                                        <p:cTn id="8" dur="500" fill="hold"/>
                                        <p:tgtEl>
                                          <p:spTgt spid="133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1546</TotalTime>
  <Words>3067</Words>
  <Application>Microsoft Office PowerPoint</Application>
  <PresentationFormat>全屏显示(4:3)</PresentationFormat>
  <Paragraphs>218</Paragraphs>
  <Slides>51</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64" baseType="lpstr">
      <vt:lpstr>Times New Roman</vt:lpstr>
      <vt:lpstr>宋体</vt:lpstr>
      <vt:lpstr>Tahoma</vt:lpstr>
      <vt:lpstr>Arial</vt:lpstr>
      <vt:lpstr>Wingdings</vt:lpstr>
      <vt:lpstr>隶书</vt:lpstr>
      <vt:lpstr>楷体_GB2312</vt:lpstr>
      <vt:lpstr>Symbol</vt:lpstr>
      <vt:lpstr>Arial Unicode MS</vt:lpstr>
      <vt:lpstr>Bookman Old Style</vt:lpstr>
      <vt:lpstr>Blends</vt:lpstr>
      <vt:lpstr>Microsoft 公式 3.0</vt:lpstr>
      <vt:lpstr>Microsoft Word 97 - 2003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wlx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多电子原子 </dc:title>
  <dc:creator>mouse-wlx</dc:creator>
  <cp:lastModifiedBy>张 伯望</cp:lastModifiedBy>
  <cp:revision>201</cp:revision>
  <dcterms:created xsi:type="dcterms:W3CDTF">2003-04-14T09:04:58Z</dcterms:created>
  <dcterms:modified xsi:type="dcterms:W3CDTF">2019-08-21T07:43:26Z</dcterms:modified>
</cp:coreProperties>
</file>