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8" r:id="rId4"/>
    <p:sldId id="271" r:id="rId5"/>
    <p:sldId id="269" r:id="rId6"/>
    <p:sldId id="282" r:id="rId7"/>
    <p:sldId id="288" r:id="rId8"/>
    <p:sldId id="298" r:id="rId9"/>
    <p:sldId id="304" r:id="rId10"/>
    <p:sldId id="306" r:id="rId11"/>
    <p:sldId id="314" r:id="rId12"/>
    <p:sldId id="319" r:id="rId13"/>
    <p:sldId id="323" r:id="rId14"/>
    <p:sldId id="325" r:id="rId15"/>
    <p:sldId id="328" r:id="rId16"/>
    <p:sldId id="345" r:id="rId17"/>
    <p:sldId id="346" r:id="rId18"/>
    <p:sldId id="347" r:id="rId19"/>
    <p:sldId id="359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7" r:id="rId29"/>
    <p:sldId id="360" r:id="rId30"/>
    <p:sldId id="361" r:id="rId31"/>
    <p:sldId id="358" r:id="rId32"/>
    <p:sldId id="362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5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7521EF3-D496-4ABF-A23A-50DAA0F014E1}"/>
              </a:ext>
            </a:extLst>
          </p:cNvPr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zh-CN" noProof="0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9DD82DB-8661-48D6-8C25-E6D3A645E83A}"/>
              </a:ext>
            </a:extLst>
          </p:cNvPr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zh-CN" noProof="0"/>
              <a:t>单击此处编辑母版副标题样式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4D0A9D75-33B0-42C1-8251-7D964AEF3F2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B1E31744-A352-4262-839A-BCAEACCE25B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6647AED9-C20E-4DD7-9F8D-515AB10AE17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BC1535BC-FE8E-4BBA-814B-BE04E2376F31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0128F-DB9E-464F-A0C5-97654DC6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0E4090-75A6-4AF9-8567-B24AD11C7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A7515A-0BD9-44CA-B677-A6507BB2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4EDA2B-149F-4F6A-8D18-00D096AA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060CD5-11D7-41F5-A0C3-8E47DBBC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01EEA8-6351-4E5C-BE6F-92945249CCC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33669660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E77A18-D880-4625-8AFF-EF6DCC2ED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34D594-0856-448D-8584-B468F15E6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6EBD71-9613-4F54-A7D9-BBB03C441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707CB-7669-4EB7-B826-0654DE59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90D22F-9037-4EFE-AFA1-54121983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8046ED-9871-477F-A0CF-8D47EDF4396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45552519"/>
      </p:ext>
    </p:extLst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A8855F6-3B34-4B30-B3A2-68DC9AD94C7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01625" y="685800"/>
            <a:ext cx="8543925" cy="5181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FA6F5B-004F-4379-B806-1B44EB03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AFD001-9422-4DB6-ABCB-DF738E0F1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0A5C8B-03A9-4EC2-B49F-8C5737EF8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1C1D4FE2-0AD8-4EEF-BA70-7AD51043DBE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99415089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E3B20-A1E5-42BA-975D-3D84247A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07A63F-7668-4359-9342-4206D9713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65C026-3571-48C7-A2AC-7702C4986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095663-0058-47EA-932C-5EB3150CE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F37DD-C21C-4CAD-976B-498B0819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9CEB85-D6AD-4DA7-8AF9-7F10EAEC267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27845231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7A181-8E6D-4CC4-AD67-99E4271BB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8FF75E-4D18-4FD4-9C60-74AE8956F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73972A-5D7E-4098-A19A-ECB383B7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18048F-94EF-4CB9-A7C1-D74C5F9F8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B529AC-322F-4867-A695-D9C767CF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703ED0-CDBA-4B0A-B73A-E800BA52E6C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42643271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95113-403C-4A76-878C-A2B213C86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FC6FBD-71BD-40FB-A72D-676238D1F7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C84AB4-80D2-4A52-9F47-54BA4251F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0D16C5-0CE9-4E9E-9B15-CD7FF0195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381B7E-41CA-4917-9B73-50CFCA16E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93AECD-8BDB-4A8D-A8FD-8ED651F7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B6CEFC-3A66-4283-BCBB-C80AACB33E2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95719579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30E5C-058B-449C-8A2D-3D9B822C6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EDBBBC-DA5C-4FA7-97AC-1CD135E1E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32A90D-3958-49E4-9283-4ABD4D46F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B8D5F6-5755-426D-A503-D6A8B0942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738C03-EA01-443E-BFF1-5E538A5E2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617AAB-59FE-4DE0-B5D8-44956CF1D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BB03EF-7D30-474B-A7C8-B7DA768C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7CC963-A209-411A-9537-F75D641A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D25C95-533B-4066-BFB9-BFB11F83280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26738719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5324D-145F-4EE2-AEFB-0A40D82AD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359ABD-57C7-4453-B622-3BBB1AC6A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616B5D-2DDE-4BC7-998D-F0D21A61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166552-AEBB-4053-B733-963429A90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34EA07-DFC8-4D92-A668-D78A6C20FB8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6121068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BB2CD6-2F79-4EEE-9A96-887D58EA1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C3C07B-7D23-4354-BE19-35F91E0C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FC6E8F-E2D6-42E5-8C3E-5D2CDF31D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CAF543-2BBD-4E03-AFDC-440E3EF5350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63465992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14199-0C4F-4E84-B816-55972528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B17F7-8820-4CA3-A843-EF1BA4120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35B094-ECD3-48B8-A924-9C7478DB8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FDEEAC-FD16-4E82-8469-73A9D04E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17BF57-3645-4559-ACF4-20BCE314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7C1D8A-BE72-40C5-8156-E3261334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49EF91-DD34-4D12-ABAF-FC5CE4EA73A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7394001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74922-615E-4A58-9866-947DF7EE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E33467-166A-4551-B9B3-BDF8EE000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9C9DF8-93CD-4008-9CFB-CD7538625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1F01B8-F325-4309-86D1-EEDBE0EB6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CA3586-83E9-4275-B755-440E865AA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5502D8-2BC2-4EBD-9984-33172E74A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CEAB3B-8837-4051-8EB9-AC1D8DA6BBE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88850334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618AED7-FBBB-4C74-929E-3E38CA7C904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D376180-84C3-4F68-8E07-E59042788D84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20D26D2-71A7-48E9-BBEF-7DE53F4FC2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239DB52-9CB2-43AE-A28D-B2B0415E732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F66F72D-C92B-43F8-A8CD-568A145CF8B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50417C5-9238-48B0-8D89-0ECE7A9904E0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ransition spd="slow">
    <p:randomBar dir="vert"/>
  </p:transition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jpeg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20.bin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38.wmf"/><Relationship Id="rId5" Type="http://schemas.openxmlformats.org/officeDocument/2006/relationships/image" Target="../media/image39.jpeg"/><Relationship Id="rId10" Type="http://schemas.openxmlformats.org/officeDocument/2006/relationships/oleObject" Target="../embeddings/oleObject23.bin"/><Relationship Id="rId4" Type="http://schemas.openxmlformats.org/officeDocument/2006/relationships/image" Target="../media/image35.wmf"/><Relationship Id="rId9" Type="http://schemas.openxmlformats.org/officeDocument/2006/relationships/image" Target="../media/image3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43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4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8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34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3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5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58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60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6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63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6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11.jpe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21.jpe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E5FE9E5-99C9-443D-A02E-04921ED6C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9275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zh-CN" sz="4400" b="1">
                <a:latin typeface="Times New Roman" panose="02020603050405020304" pitchFamily="18" charset="0"/>
                <a:ea typeface="楷体_GB2312" pitchFamily="1" charset="-122"/>
              </a:rPr>
              <a:t>第六章  X射线    小结</a:t>
            </a:r>
            <a:r>
              <a:rPr lang="zh-CN" altLang="zh-CN" sz="1100">
                <a:latin typeface="Times New Roman" panose="02020603050405020304" pitchFamily="18" charset="0"/>
              </a:rPr>
              <a:t> </a:t>
            </a: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3262091-BAD6-4654-9E02-7A683DFAE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989138"/>
            <a:ext cx="70104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zh-CN" sz="3600" b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§6.1 X射线的发现及其波动性</a:t>
            </a:r>
          </a:p>
          <a:p>
            <a:pPr algn="just"/>
            <a:r>
              <a:rPr lang="zh-CN" altLang="zh-CN" sz="3600" b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§6.2 X射线产生的机制 </a:t>
            </a:r>
          </a:p>
          <a:p>
            <a:pPr algn="just"/>
            <a:r>
              <a:rPr lang="zh-CN" altLang="zh-CN" sz="3600" b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§6.3 康普顿散射 </a:t>
            </a:r>
          </a:p>
          <a:p>
            <a:pPr algn="just"/>
            <a:r>
              <a:rPr lang="zh-CN" altLang="zh-CN" sz="3600" b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§6.4 X射线的吸收 </a:t>
            </a:r>
            <a:endParaRPr lang="zh-CN" altLang="zh-CN" sz="3600">
              <a:solidFill>
                <a:srgbClr val="CC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256-11">
            <a:extLst>
              <a:ext uri="{FF2B5EF4-FFF2-40B4-BE49-F238E27FC236}">
                <a16:creationId xmlns:a16="http://schemas.microsoft.com/office/drawing/2014/main" id="{D50A8C86-A561-47B9-88EE-F970B51D5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2667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3">
            <a:extLst>
              <a:ext uri="{FF2B5EF4-FFF2-40B4-BE49-F238E27FC236}">
                <a16:creationId xmlns:a16="http://schemas.microsoft.com/office/drawing/2014/main" id="{6F47ADFB-0E9F-4B81-9BB0-6EFF20031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76250"/>
            <a:ext cx="91440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76225"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zh-CN" sz="2800" b="1">
                <a:ea typeface="楷体_GB2312" pitchFamily="1" charset="-122"/>
              </a:rPr>
              <a:t>c. 物理意义</a:t>
            </a:r>
            <a:endParaRPr lang="zh-CN" altLang="zh-CN" sz="2800">
              <a:ea typeface="楷体_GB2312" pitchFamily="1" charset="-122"/>
            </a:endParaRPr>
          </a:p>
          <a:p>
            <a:pPr algn="just" eaLnBrk="0" hangingPunct="0"/>
            <a:r>
              <a:rPr lang="zh-CN" altLang="zh-CN" sz="2800">
                <a:ea typeface="楷体_GB2312" pitchFamily="1" charset="-122"/>
              </a:rPr>
              <a:t> </a:t>
            </a:r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①电子的康普顿波长</a:t>
            </a:r>
          </a:p>
          <a:p>
            <a:pPr algn="just" eaLnBrk="0" hangingPunct="0"/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 ②λ只决定于</a:t>
            </a:r>
            <a:r>
              <a:rPr lang="zh-CN" altLang="zh-CN" b="1" i="1">
                <a:solidFill>
                  <a:srgbClr val="000000"/>
                </a:solidFill>
                <a:ea typeface="楷体_GB2312" pitchFamily="1" charset="-122"/>
              </a:rPr>
              <a:t>θ</a:t>
            </a:r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，而与λ无关</a:t>
            </a:r>
          </a:p>
          <a:p>
            <a:pPr algn="just" eaLnBrk="0" hangingPunct="0"/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 ③Δ</a:t>
            </a:r>
            <a:r>
              <a:rPr lang="zh-CN" altLang="zh-CN" b="1" i="1">
                <a:solidFill>
                  <a:srgbClr val="000000"/>
                </a:solidFill>
                <a:ea typeface="楷体_GB2312" pitchFamily="1" charset="-122"/>
              </a:rPr>
              <a:t>E</a:t>
            </a:r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与</a:t>
            </a:r>
            <a:r>
              <a:rPr lang="zh-CN" altLang="zh-CN" b="1" i="1">
                <a:solidFill>
                  <a:srgbClr val="000000"/>
                </a:solidFill>
                <a:ea typeface="楷体_GB2312" pitchFamily="1" charset="-122"/>
              </a:rPr>
              <a:t>λ</a:t>
            </a:r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紧密相关</a:t>
            </a:r>
          </a:p>
          <a:p>
            <a:pPr algn="just"/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 ④相干散射</a:t>
            </a:r>
          </a:p>
        </p:txBody>
      </p:sp>
      <p:graphicFrame>
        <p:nvGraphicFramePr>
          <p:cNvPr id="13316" name="Object 4">
            <a:extLst>
              <a:ext uri="{FF2B5EF4-FFF2-40B4-BE49-F238E27FC236}">
                <a16:creationId xmlns:a16="http://schemas.microsoft.com/office/drawing/2014/main" id="{285D9A5E-1874-4B70-A665-0CAE62446A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4663" y="549275"/>
          <a:ext cx="42672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r:id="rId4" imgW="2299017" imgH="444817" progId="Equation.3">
                  <p:embed/>
                </p:oleObj>
              </mc:Choice>
              <mc:Fallback>
                <p:oleObj r:id="rId4" imgW="2299017" imgH="44481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549275"/>
                        <a:ext cx="4267200" cy="8318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 cmpd="sng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7" name="Picture 5" descr="256">
            <a:extLst>
              <a:ext uri="{FF2B5EF4-FFF2-40B4-BE49-F238E27FC236}">
                <a16:creationId xmlns:a16="http://schemas.microsoft.com/office/drawing/2014/main" id="{8B2FBF60-9A08-4749-A0A1-43F43234D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2127250"/>
            <a:ext cx="5051425" cy="473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F010B73-3B6B-440D-8E85-E9220807B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25538"/>
            <a:ext cx="65532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76225"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zh-CN" sz="2800" b="1">
                <a:ea typeface="楷体_GB2312" pitchFamily="1" charset="-122"/>
              </a:rPr>
              <a:t>d. 康普顿散射与基本常数</a:t>
            </a:r>
          </a:p>
          <a:p>
            <a:pPr algn="just"/>
            <a:r>
              <a:rPr lang="zh-CN" altLang="zh-CN" sz="2800" b="1">
                <a:ea typeface="楷体_GB2312" pitchFamily="1" charset="-122"/>
              </a:rPr>
              <a:t>e. 康普顿轮廊（Ccompton Profile）</a:t>
            </a:r>
          </a:p>
          <a:p>
            <a:pPr algn="just"/>
            <a:r>
              <a:rPr lang="zh-CN" altLang="zh-CN" sz="2800" b="1">
                <a:ea typeface="楷体_GB2312" pitchFamily="1" charset="-122"/>
              </a:rPr>
              <a:t>f. 逆康普顿效应</a:t>
            </a:r>
            <a:endParaRPr lang="zh-CN" altLang="zh-CN" sz="2800">
              <a:ea typeface="楷体_GB2312" pitchFamily="1" charset="-122"/>
            </a:endParaRPr>
          </a:p>
          <a:p>
            <a:pPr algn="just"/>
            <a:endParaRPr lang="zh-CN" altLang="zh-CN" sz="2800">
              <a:ea typeface="楷体_GB2312" pitchFamily="1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2534A6C-1CE7-423F-BD94-56F77B511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620713"/>
            <a:ext cx="4057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36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1" charset="-122"/>
              </a:rPr>
              <a:t>§6.4 X射线的吸收</a:t>
            </a:r>
            <a:r>
              <a:rPr lang="zh-CN" altLang="zh-CN" sz="36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1" charset="-122"/>
              </a:rPr>
              <a:t> 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6C1A458-986A-49F2-BA0F-2793BB3B8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484313"/>
            <a:ext cx="8172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76225"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hangingPunct="0"/>
            <a:r>
              <a:rPr lang="zh-CN" altLang="zh-CN" sz="2800" b="1">
                <a:ea typeface="楷体_GB2312" pitchFamily="1" charset="-122"/>
              </a:rPr>
              <a:t>a. 两类相互作用</a:t>
            </a:r>
            <a:endParaRPr lang="zh-CN" altLang="zh-CN" sz="2800">
              <a:ea typeface="楷体_GB2312" pitchFamily="1" charset="-122"/>
            </a:endParaRP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A43962E7-26B9-4280-AC4C-43993FE88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060575"/>
            <a:ext cx="7993062" cy="161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zh-CN" sz="2800">
                <a:latin typeface="Times New Roman" panose="02020603050405020304" pitchFamily="18" charset="0"/>
                <a:ea typeface="楷体_GB2312" pitchFamily="1" charset="-122"/>
              </a:rPr>
              <a:t>         </a:t>
            </a:r>
            <a:r>
              <a:rPr lang="zh-CN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假如一束粒子强度为</a:t>
            </a:r>
            <a:r>
              <a:rPr lang="zh-CN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I</a:t>
            </a:r>
            <a:r>
              <a:rPr lang="zh-CN" altLang="zh-CN" sz="2400" b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0</a:t>
            </a:r>
            <a:r>
              <a:rPr lang="zh-CN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，通过厚度为</a:t>
            </a:r>
            <a:r>
              <a:rPr lang="zh-CN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dx</a:t>
            </a:r>
            <a:r>
              <a:rPr lang="zh-CN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的吸收体后，由于在吸收体内受到“毁灭性”的相互作用，强度必然减速少，减少量-</a:t>
            </a:r>
            <a:r>
              <a:rPr lang="zh-CN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dI</a:t>
            </a:r>
            <a:r>
              <a:rPr lang="zh-CN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显然正比于吸收体的厚度</a:t>
            </a:r>
            <a:r>
              <a:rPr lang="zh-CN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dx</a:t>
            </a:r>
            <a:r>
              <a:rPr lang="zh-CN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，也正比于束流的强度</a:t>
            </a:r>
            <a:r>
              <a:rPr lang="zh-CN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I</a:t>
            </a:r>
            <a:r>
              <a:rPr lang="zh-CN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，若把比例常数记为</a:t>
            </a:r>
            <a:r>
              <a:rPr lang="zh-CN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μ</a:t>
            </a:r>
            <a:r>
              <a:rPr lang="zh-CN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，则</a:t>
            </a:r>
          </a:p>
        </p:txBody>
      </p:sp>
      <p:grpSp>
        <p:nvGrpSpPr>
          <p:cNvPr id="15365" name="Group 5">
            <a:extLst>
              <a:ext uri="{FF2B5EF4-FFF2-40B4-BE49-F238E27FC236}">
                <a16:creationId xmlns:a16="http://schemas.microsoft.com/office/drawing/2014/main" id="{EB1ECBD2-4D4D-46EC-8B20-8EAE4DECE46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03350" y="4076700"/>
            <a:ext cx="4953000" cy="625475"/>
            <a:chOff x="0" y="0"/>
            <a:chExt cx="3120" cy="394"/>
          </a:xfrm>
        </p:grpSpPr>
        <p:graphicFrame>
          <p:nvGraphicFramePr>
            <p:cNvPr id="15366" name="Object 6">
              <a:extLst>
                <a:ext uri="{FF2B5EF4-FFF2-40B4-BE49-F238E27FC236}">
                  <a16:creationId xmlns:a16="http://schemas.microsoft.com/office/drawing/2014/main" id="{9BFDBDEF-0224-4ABB-AC78-7B37EA6DC2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48"/>
            <a:ext cx="1632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9" r:id="rId3" imgW="965517" imgH="203517" progId="Equation.3">
                    <p:embed/>
                  </p:oleObj>
                </mc:Choice>
                <mc:Fallback>
                  <p:oleObj r:id="rId3" imgW="965517" imgH="203517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8"/>
                          <a:ext cx="1632" cy="339"/>
                        </a:xfrm>
                        <a:prstGeom prst="rect">
                          <a:avLst/>
                        </a:prstGeom>
                        <a:solidFill>
                          <a:srgbClr val="FFCC99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 cmpd="sng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7" name="Object 7">
              <a:extLst>
                <a:ext uri="{FF2B5EF4-FFF2-40B4-BE49-F238E27FC236}">
                  <a16:creationId xmlns:a16="http://schemas.microsoft.com/office/drawing/2014/main" id="{B7CFB60A-EF9F-4F49-AC0A-1C64D4D410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0"/>
            <a:ext cx="1056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0" r:id="rId5" imgW="635042" imgH="241512" progId="Equation.3">
                    <p:embed/>
                  </p:oleObj>
                </mc:Choice>
                <mc:Fallback>
                  <p:oleObj r:id="rId5" imgW="635042" imgH="241512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0"/>
                          <a:ext cx="1056" cy="394"/>
                        </a:xfrm>
                        <a:prstGeom prst="rect">
                          <a:avLst/>
                        </a:prstGeom>
                        <a:solidFill>
                          <a:srgbClr val="FFCC99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 cmpd="sng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68" name="Rectangle 8">
            <a:extLst>
              <a:ext uri="{FF2B5EF4-FFF2-40B4-BE49-F238E27FC236}">
                <a16:creationId xmlns:a16="http://schemas.microsoft.com/office/drawing/2014/main" id="{EBF81227-55AC-496F-950A-24640E174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064125"/>
            <a:ext cx="6767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这就朗伯-比耳（Lambrt-Beer）定律。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4B35778-0CDA-453F-82F5-43C4959BF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620713"/>
            <a:ext cx="4356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76225"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zh-CN" sz="2800" b="1">
                <a:ea typeface="楷体_GB2312" pitchFamily="1" charset="-122"/>
              </a:rPr>
              <a:t>b. 光子与物质相互作用</a:t>
            </a:r>
            <a:r>
              <a:rPr lang="zh-CN" altLang="zh-CN" sz="2800">
                <a:ea typeface="楷体_GB2312" pitchFamily="1" charset="-122"/>
              </a:rPr>
              <a:t>    </a:t>
            </a:r>
          </a:p>
        </p:txBody>
      </p:sp>
      <p:pic>
        <p:nvPicPr>
          <p:cNvPr id="16387" name="Picture 3" descr="6">
            <a:extLst>
              <a:ext uri="{FF2B5EF4-FFF2-40B4-BE49-F238E27FC236}">
                <a16:creationId xmlns:a16="http://schemas.microsoft.com/office/drawing/2014/main" id="{4A5E17FD-BCF6-44B8-A008-045FD124F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0"/>
            <a:ext cx="4724400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4">
            <a:extLst>
              <a:ext uri="{FF2B5EF4-FFF2-40B4-BE49-F238E27FC236}">
                <a16:creationId xmlns:a16="http://schemas.microsoft.com/office/drawing/2014/main" id="{9F6D7F9F-5755-4CA9-BF96-584E09AD8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357563"/>
            <a:ext cx="82073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三种效应的重要性随吸收体的不同而不同，也随光子的能量不同而不同。大致情况参见上图。显然，对于X射线，主要的贡献只是光电效应和康普顿效应。</a:t>
            </a: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DEAF3F03-ED40-43A1-8477-9D3DA6B29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125538"/>
            <a:ext cx="3779837" cy="214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楷体_GB2312" pitchFamily="1" charset="-122"/>
              </a:rPr>
              <a:t>        </a:t>
            </a:r>
            <a:r>
              <a:rPr lang="zh-CN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光子与物质的相互作用，主要包括：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   ①</a:t>
            </a:r>
            <a:r>
              <a:rPr lang="zh-CN" altLang="zh-CN" sz="2400" b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光电效应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   ②</a:t>
            </a:r>
            <a:r>
              <a:rPr lang="zh-CN" altLang="zh-CN" sz="2400" b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康普顿散射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   ③</a:t>
            </a:r>
            <a:r>
              <a:rPr lang="zh-CN" altLang="zh-CN" sz="2400" b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电子偶效应</a:t>
            </a:r>
            <a:endParaRPr lang="zh-CN" altLang="zh-CN" sz="2400" b="1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16390" name="Object 6">
            <a:extLst>
              <a:ext uri="{FF2B5EF4-FFF2-40B4-BE49-F238E27FC236}">
                <a16:creationId xmlns:a16="http://schemas.microsoft.com/office/drawing/2014/main" id="{C1984C2A-F758-4D01-AD06-013CE2D430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4508500"/>
          <a:ext cx="374332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r:id="rId4" imgW="1231683" imgH="368457" progId="Equation.3">
                  <p:embed/>
                </p:oleObj>
              </mc:Choice>
              <mc:Fallback>
                <p:oleObj r:id="rId4" imgW="1231683" imgH="36845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508500"/>
                        <a:ext cx="3743325" cy="11303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 cmpd="sng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>
            <a:extLst>
              <a:ext uri="{FF2B5EF4-FFF2-40B4-BE49-F238E27FC236}">
                <a16:creationId xmlns:a16="http://schemas.microsoft.com/office/drawing/2014/main" id="{81CAC23E-5B80-40DA-AAA6-38C1DE3244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5805488"/>
          <a:ext cx="5041900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r:id="rId6" imgW="1740217" imgH="241617" progId="Equation.3">
                  <p:embed/>
                </p:oleObj>
              </mc:Choice>
              <mc:Fallback>
                <p:oleObj r:id="rId6" imgW="1740217" imgH="24161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805488"/>
                        <a:ext cx="5041900" cy="700087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 cmpd="sng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1497285-D62F-4757-9D11-6716526FB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765175"/>
            <a:ext cx="4537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304800"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zh-CN" sz="2800" b="1">
                <a:ea typeface="楷体_GB2312" pitchFamily="1" charset="-122"/>
              </a:rPr>
              <a:t>c. X射线的吸收</a:t>
            </a:r>
            <a:endParaRPr lang="zh-CN" altLang="zh-CN" sz="2800">
              <a:ea typeface="楷体_GB2312" pitchFamily="1" charset="-122"/>
            </a:endParaRPr>
          </a:p>
        </p:txBody>
      </p:sp>
      <p:graphicFrame>
        <p:nvGraphicFramePr>
          <p:cNvPr id="17411" name="Object 3">
            <a:extLst>
              <a:ext uri="{FF2B5EF4-FFF2-40B4-BE49-F238E27FC236}">
                <a16:creationId xmlns:a16="http://schemas.microsoft.com/office/drawing/2014/main" id="{BA2AD929-C0FF-4848-A765-FD69668D67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7238" y="1562100"/>
          <a:ext cx="495300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r:id="rId3" imgW="1523656" imgH="241512" progId="Equation.3">
                  <p:embed/>
                </p:oleObj>
              </mc:Choice>
              <mc:Fallback>
                <p:oleObj r:id="rId3" imgW="1523656" imgH="2415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1562100"/>
                        <a:ext cx="4953000" cy="78263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 cmpd="sng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2" name="Picture 4" descr="5">
            <a:extLst>
              <a:ext uri="{FF2B5EF4-FFF2-40B4-BE49-F238E27FC236}">
                <a16:creationId xmlns:a16="http://schemas.microsoft.com/office/drawing/2014/main" id="{1919AFDF-7479-4425-8086-E703220AB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063" y="0"/>
            <a:ext cx="34369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3" name="Group 5">
            <a:extLst>
              <a:ext uri="{FF2B5EF4-FFF2-40B4-BE49-F238E27FC236}">
                <a16:creationId xmlns:a16="http://schemas.microsoft.com/office/drawing/2014/main" id="{F25D1BF8-6400-4C8D-97B6-4327718DA58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57238" y="2628900"/>
            <a:ext cx="3810000" cy="1123950"/>
            <a:chOff x="0" y="0"/>
            <a:chExt cx="2400" cy="708"/>
          </a:xfrm>
        </p:grpSpPr>
        <p:graphicFrame>
          <p:nvGraphicFramePr>
            <p:cNvPr id="17414" name="Object 6">
              <a:extLst>
                <a:ext uri="{FF2B5EF4-FFF2-40B4-BE49-F238E27FC236}">
                  <a16:creationId xmlns:a16="http://schemas.microsoft.com/office/drawing/2014/main" id="{F0C4A0C3-12A5-422B-BEE4-1E73F69CF7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0"/>
            <a:ext cx="1248" cy="7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8" r:id="rId6" imgW="787375" imgH="444624" progId="Equation.3">
                    <p:embed/>
                  </p:oleObj>
                </mc:Choice>
                <mc:Fallback>
                  <p:oleObj r:id="rId6" imgW="787375" imgH="444624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248" cy="708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 cmpd="sng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5" name="Object 7">
              <a:extLst>
                <a:ext uri="{FF2B5EF4-FFF2-40B4-BE49-F238E27FC236}">
                  <a16:creationId xmlns:a16="http://schemas.microsoft.com/office/drawing/2014/main" id="{10D5D502-ADCA-4642-9BBA-D39DAB4EA3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96"/>
            <a:ext cx="768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9" r:id="rId8" imgW="584264" imgH="444624" progId="Equation.3">
                    <p:embed/>
                  </p:oleObj>
                </mc:Choice>
                <mc:Fallback>
                  <p:oleObj r:id="rId8" imgW="584264" imgH="444624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96"/>
                          <a:ext cx="768" cy="592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 cmpd="sng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416" name="Object 8">
            <a:extLst>
              <a:ext uri="{FF2B5EF4-FFF2-40B4-BE49-F238E27FC236}">
                <a16:creationId xmlns:a16="http://schemas.microsoft.com/office/drawing/2014/main" id="{6943B0A0-7C12-471E-A0DF-AF49A6E840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076700"/>
          <a:ext cx="3276600" cy="183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r:id="rId10" imgW="1498917" imgH="838517" progId="Equation.3">
                  <p:embed/>
                </p:oleObj>
              </mc:Choice>
              <mc:Fallback>
                <p:oleObj r:id="rId10" imgW="1498917" imgH="83851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076700"/>
                        <a:ext cx="3276600" cy="183673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 cmpd="sng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2C2631A-4055-4D66-A68D-380D6037C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620713"/>
            <a:ext cx="8675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572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10572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10572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10572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10572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572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572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572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572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zh-CN" sz="2800" b="1">
                <a:ea typeface="楷体_GB2312" pitchFamily="1" charset="-122"/>
              </a:rPr>
              <a:t>   d . 吸收限（又称吸收边缘）</a:t>
            </a:r>
            <a:endParaRPr lang="zh-CN" altLang="zh-CN" sz="2800">
              <a:ea typeface="楷体_GB2312" pitchFamily="1" charset="-122"/>
            </a:endParaRPr>
          </a:p>
        </p:txBody>
      </p:sp>
      <p:pic>
        <p:nvPicPr>
          <p:cNvPr id="18435" name="Picture 3" descr="16-1">
            <a:extLst>
              <a:ext uri="{FF2B5EF4-FFF2-40B4-BE49-F238E27FC236}">
                <a16:creationId xmlns:a16="http://schemas.microsoft.com/office/drawing/2014/main" id="{DA49B50B-A458-444B-B903-4175FA71C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0" y="620713"/>
            <a:ext cx="367665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 descr="15-1">
            <a:extLst>
              <a:ext uri="{FF2B5EF4-FFF2-40B4-BE49-F238E27FC236}">
                <a16:creationId xmlns:a16="http://schemas.microsoft.com/office/drawing/2014/main" id="{296EC716-960B-4F49-8CB3-5E8CA3542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4113"/>
            <a:ext cx="4572000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5">
            <a:extLst>
              <a:ext uri="{FF2B5EF4-FFF2-40B4-BE49-F238E27FC236}">
                <a16:creationId xmlns:a16="http://schemas.microsoft.com/office/drawing/2014/main" id="{F8957117-B1CA-4071-8A58-0A754B3D1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726113"/>
            <a:ext cx="8748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76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zh-CN" sz="2800" b="1">
                <a:ea typeface="楷体_GB2312" pitchFamily="1" charset="-122"/>
              </a:rPr>
              <a:t>e. 扩展X射线吸收精细结构（EXAFS）</a:t>
            </a:r>
            <a:r>
              <a:rPr lang="zh-CN" altLang="zh-CN" sz="2800">
                <a:ea typeface="楷体_GB2312" pitchFamily="1" charset="-122"/>
              </a:rPr>
              <a:t>     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FA9EEEB-A3D4-4279-83C1-F079D650B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49275"/>
            <a:ext cx="8280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b="1">
                <a:solidFill>
                  <a:srgbClr val="CC0000"/>
                </a:solidFill>
                <a:ea typeface="楷体_GB2312" pitchFamily="1" charset="-122"/>
              </a:rPr>
              <a:t>5-1</a:t>
            </a:r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  某一X射线管发出的连续X光谱的最短波长为0.124Å，试问它的工作电压是多少？</a:t>
            </a:r>
          </a:p>
          <a:p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解：</a:t>
            </a:r>
          </a:p>
        </p:txBody>
      </p:sp>
      <p:graphicFrame>
        <p:nvGraphicFramePr>
          <p:cNvPr id="19459" name="Object 3">
            <a:extLst>
              <a:ext uri="{FF2B5EF4-FFF2-40B4-BE49-F238E27FC236}">
                <a16:creationId xmlns:a16="http://schemas.microsoft.com/office/drawing/2014/main" id="{F649D6F8-5866-4B98-BCB2-DF194C3D59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9538" y="1601788"/>
          <a:ext cx="5835650" cy="246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r:id="rId3" imgW="2120297" imgH="952404" progId="Equation.3">
                  <p:embed/>
                </p:oleObj>
              </mc:Choice>
              <mc:Fallback>
                <p:oleObj r:id="rId3" imgW="2120297" imgH="95240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38" y="1601788"/>
                        <a:ext cx="5835650" cy="24606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3429374-744F-4B9E-8709-BD8C5FB9E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49275"/>
            <a:ext cx="8280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b="1">
                <a:solidFill>
                  <a:schemeClr val="hlink"/>
                </a:solidFill>
                <a:ea typeface="楷体_GB2312" pitchFamily="1" charset="-122"/>
              </a:rPr>
              <a:t>5-2</a:t>
            </a:r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  莫塞莱的实验是历史上首次精确测量原子序数的方法。如测得某元素的K</a:t>
            </a:r>
            <a:r>
              <a:rPr lang="zh-CN" altLang="zh-CN" b="1" baseline="-25000">
                <a:solidFill>
                  <a:srgbClr val="000000"/>
                </a:solidFill>
                <a:ea typeface="楷体_GB2312" pitchFamily="1" charset="-122"/>
              </a:rPr>
              <a:t>α</a:t>
            </a:r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X射线的波长为0.685Å，试求出该元素的原子序数。</a:t>
            </a:r>
          </a:p>
          <a:p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解：</a:t>
            </a:r>
          </a:p>
        </p:txBody>
      </p:sp>
      <p:graphicFrame>
        <p:nvGraphicFramePr>
          <p:cNvPr id="20483" name="Object 3">
            <a:extLst>
              <a:ext uri="{FF2B5EF4-FFF2-40B4-BE49-F238E27FC236}">
                <a16:creationId xmlns:a16="http://schemas.microsoft.com/office/drawing/2014/main" id="{04B60E97-456B-4559-8D82-67A4857BA5B4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1476375" y="1700213"/>
          <a:ext cx="4968875" cy="312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r:id="rId3" imgW="2527617" imgH="1587817" progId="Equation.3">
                  <p:embed/>
                </p:oleObj>
              </mc:Choice>
              <mc:Fallback>
                <p:oleObj r:id="rId3" imgW="2527617" imgH="158781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3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700213"/>
                        <a:ext cx="4968875" cy="312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8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84" name="Group 4">
            <a:extLst>
              <a:ext uri="{FF2B5EF4-FFF2-40B4-BE49-F238E27FC236}">
                <a16:creationId xmlns:a16="http://schemas.microsoft.com/office/drawing/2014/main" id="{C7DE336F-478B-4C56-AB45-70BFC03953A3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4868863"/>
            <a:ext cx="7910512" cy="1779587"/>
            <a:chOff x="0" y="0"/>
            <a:chExt cx="4837" cy="1116"/>
          </a:xfrm>
        </p:grpSpPr>
        <p:graphicFrame>
          <p:nvGraphicFramePr>
            <p:cNvPr id="20485" name="Object 5">
              <a:extLst>
                <a:ext uri="{FF2B5EF4-FFF2-40B4-BE49-F238E27FC236}">
                  <a16:creationId xmlns:a16="http://schemas.microsoft.com/office/drawing/2014/main" id="{C9C49166-4553-476E-A917-52BF2F5A7E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0" y="0"/>
            <a:ext cx="4297" cy="11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8" r:id="rId5" imgW="2972117" imgH="838517" progId="Equation.3">
                    <p:embed/>
                  </p:oleObj>
                </mc:Choice>
                <mc:Fallback>
                  <p:oleObj r:id="rId5" imgW="2972117" imgH="838517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-30000" contras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" y="0"/>
                          <a:ext cx="4297" cy="11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3366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6" name="Text Box 6">
              <a:extLst>
                <a:ext uri="{FF2B5EF4-FFF2-40B4-BE49-F238E27FC236}">
                  <a16:creationId xmlns:a16="http://schemas.microsoft.com/office/drawing/2014/main" id="{C2115DF1-F1FA-4651-BBA3-659EFE4992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9"/>
              <a:ext cx="528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zh-CN" sz="2800" b="1">
                  <a:solidFill>
                    <a:srgbClr val="FF3300"/>
                  </a:solidFill>
                  <a:latin typeface="Bookman Old Style" panose="02050604050505020204" pitchFamily="18" charset="0"/>
                  <a:ea typeface="楷体_GB2312" pitchFamily="1" charset="-122"/>
                </a:rPr>
                <a:t>或</a:t>
              </a:r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CCDD4940-BF87-4A78-B5E6-53FDCFEE2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49275"/>
            <a:ext cx="8280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b="1">
                <a:solidFill>
                  <a:schemeClr val="hlink"/>
                </a:solidFill>
                <a:ea typeface="楷体_GB2312" pitchFamily="1" charset="-122"/>
              </a:rPr>
              <a:t>5-3</a:t>
            </a:r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  钕原子（Z=60）的L吸收限为1.9Å，试问从钕原子中电离子一个K电子需作多少功？</a:t>
            </a:r>
          </a:p>
          <a:p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解：</a:t>
            </a:r>
          </a:p>
        </p:txBody>
      </p:sp>
      <p:grpSp>
        <p:nvGrpSpPr>
          <p:cNvPr id="21507" name="Group 3">
            <a:extLst>
              <a:ext uri="{FF2B5EF4-FFF2-40B4-BE49-F238E27FC236}">
                <a16:creationId xmlns:a16="http://schemas.microsoft.com/office/drawing/2014/main" id="{49111332-F96E-4B69-91E1-481E17D71FF5}"/>
              </a:ext>
            </a:extLst>
          </p:cNvPr>
          <p:cNvGrpSpPr>
            <a:grpSpLocks/>
          </p:cNvGrpSpPr>
          <p:nvPr/>
        </p:nvGrpSpPr>
        <p:grpSpPr bwMode="auto">
          <a:xfrm>
            <a:off x="1979613" y="1916113"/>
            <a:ext cx="4354512" cy="3914775"/>
            <a:chOff x="0" y="0"/>
            <a:chExt cx="2743" cy="2466"/>
          </a:xfrm>
        </p:grpSpPr>
        <p:sp>
          <p:nvSpPr>
            <p:cNvPr id="21508" name="Line 4">
              <a:extLst>
                <a:ext uri="{FF2B5EF4-FFF2-40B4-BE49-F238E27FC236}">
                  <a16:creationId xmlns:a16="http://schemas.microsoft.com/office/drawing/2014/main" id="{EAA1F791-D0A5-4F00-8BF7-40AF6803DD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318"/>
              <a:ext cx="2267" cy="0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9" name="Line 5">
              <a:extLst>
                <a:ext uri="{FF2B5EF4-FFF2-40B4-BE49-F238E27FC236}">
                  <a16:creationId xmlns:a16="http://schemas.microsoft.com/office/drawing/2014/main" id="{49B5FC8E-757D-494D-954F-C631C90D6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907"/>
              <a:ext cx="2267" cy="0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0" name="Line 6">
              <a:extLst>
                <a:ext uri="{FF2B5EF4-FFF2-40B4-BE49-F238E27FC236}">
                  <a16:creationId xmlns:a16="http://schemas.microsoft.com/office/drawing/2014/main" id="{0DA373E7-0AEC-434C-B127-209A0330DE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1361"/>
              <a:ext cx="2267" cy="0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1" name="Line 7">
              <a:extLst>
                <a:ext uri="{FF2B5EF4-FFF2-40B4-BE49-F238E27FC236}">
                  <a16:creationId xmlns:a16="http://schemas.microsoft.com/office/drawing/2014/main" id="{C39B59B8-025F-4FF4-A547-A711B57693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1724"/>
              <a:ext cx="2267" cy="0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2" name="Line 8">
              <a:extLst>
                <a:ext uri="{FF2B5EF4-FFF2-40B4-BE49-F238E27FC236}">
                  <a16:creationId xmlns:a16="http://schemas.microsoft.com/office/drawing/2014/main" id="{959AEF05-2416-4425-A4B5-398D14DD35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2359"/>
              <a:ext cx="2267" cy="0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3" name="Line 9">
              <a:extLst>
                <a:ext uri="{FF2B5EF4-FFF2-40B4-BE49-F238E27FC236}">
                  <a16:creationId xmlns:a16="http://schemas.microsoft.com/office/drawing/2014/main" id="{60715007-6890-45D6-9DDA-135BE80E4B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" y="318"/>
              <a:ext cx="0" cy="2041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4" name="Line 10">
              <a:extLst>
                <a:ext uri="{FF2B5EF4-FFF2-40B4-BE49-F238E27FC236}">
                  <a16:creationId xmlns:a16="http://schemas.microsoft.com/office/drawing/2014/main" id="{7BD3A9D3-3E60-412B-9FCD-2310A5479C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318"/>
              <a:ext cx="0" cy="589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5" name="Line 11">
              <a:extLst>
                <a:ext uri="{FF2B5EF4-FFF2-40B4-BE49-F238E27FC236}">
                  <a16:creationId xmlns:a16="http://schemas.microsoft.com/office/drawing/2014/main" id="{27D16507-CDA8-4BD8-B352-18025C358D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318"/>
              <a:ext cx="0" cy="1043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6" name="Line 12">
              <a:extLst>
                <a:ext uri="{FF2B5EF4-FFF2-40B4-BE49-F238E27FC236}">
                  <a16:creationId xmlns:a16="http://schemas.microsoft.com/office/drawing/2014/main" id="{8A6930A5-DFA7-4C38-946D-21ACF3D86B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" y="318"/>
              <a:ext cx="0" cy="1406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7" name="Line 13">
              <a:extLst>
                <a:ext uri="{FF2B5EF4-FFF2-40B4-BE49-F238E27FC236}">
                  <a16:creationId xmlns:a16="http://schemas.microsoft.com/office/drawing/2014/main" id="{95FC32CA-A431-4D91-8574-FD3DF7D52E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6" y="907"/>
              <a:ext cx="0" cy="454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8" name="Text Box 14">
              <a:extLst>
                <a:ext uri="{FF2B5EF4-FFF2-40B4-BE49-F238E27FC236}">
                  <a16:creationId xmlns:a16="http://schemas.microsoft.com/office/drawing/2014/main" id="{844FE92F-BEE1-42BB-93E5-D16BD7DCE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18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21519" name="Text Box 15">
              <a:extLst>
                <a:ext uri="{FF2B5EF4-FFF2-40B4-BE49-F238E27FC236}">
                  <a16:creationId xmlns:a16="http://schemas.microsoft.com/office/drawing/2014/main" id="{E68BF655-1274-4490-B86B-B205E2711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72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21520" name="Text Box 16">
              <a:extLst>
                <a:ext uri="{FF2B5EF4-FFF2-40B4-BE49-F238E27FC236}">
                  <a16:creationId xmlns:a16="http://schemas.microsoft.com/office/drawing/2014/main" id="{94CAD777-6372-48B7-9252-63749BCA04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" y="1180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21521" name="Text Box 17">
              <a:extLst>
                <a:ext uri="{FF2B5EF4-FFF2-40B4-BE49-F238E27FC236}">
                  <a16:creationId xmlns:a16="http://schemas.microsoft.com/office/drawing/2014/main" id="{2B152F2E-3FC5-4AAF-9D13-17A3098941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178"/>
              <a:ext cx="5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基态</a:t>
              </a:r>
            </a:p>
          </p:txBody>
        </p:sp>
        <p:sp>
          <p:nvSpPr>
            <p:cNvPr id="21522" name="Text Box 18">
              <a:extLst>
                <a:ext uri="{FF2B5EF4-FFF2-40B4-BE49-F238E27FC236}">
                  <a16:creationId xmlns:a16="http://schemas.microsoft.com/office/drawing/2014/main" id="{C6E19AEB-64CF-47A8-B227-A9018553D8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" y="1588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21523" name="Text Box 19">
              <a:extLst>
                <a:ext uri="{FF2B5EF4-FFF2-40B4-BE49-F238E27FC236}">
                  <a16:creationId xmlns:a16="http://schemas.microsoft.com/office/drawing/2014/main" id="{22D27AD1-1346-466C-A12C-36882D6679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" y="0"/>
              <a:ext cx="8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zh-CN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吸收限</a:t>
              </a:r>
            </a:p>
          </p:txBody>
        </p:sp>
        <p:sp>
          <p:nvSpPr>
            <p:cNvPr id="21524" name="Text Box 20">
              <a:extLst>
                <a:ext uri="{FF2B5EF4-FFF2-40B4-BE49-F238E27FC236}">
                  <a16:creationId xmlns:a16="http://schemas.microsoft.com/office/drawing/2014/main" id="{D80F4606-A293-44CA-9B8D-C01ACF91D8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2" y="1361"/>
              <a:ext cx="3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i="1">
                  <a:latin typeface="Times New Roman" panose="02020603050405020304" pitchFamily="18" charset="0"/>
                  <a:ea typeface="楷体_GB2312" pitchFamily="1" charset="-122"/>
                </a:rPr>
                <a:t>K</a:t>
              </a:r>
              <a:r>
                <a:rPr lang="el-GR" altLang="en-US" sz="2400" b="1" i="1" baseline="-25000">
                  <a:latin typeface="Times New Roman" panose="02020603050405020304" pitchFamily="18" charset="0"/>
                  <a:ea typeface="楷体_GB2312" pitchFamily="1" charset="-122"/>
                </a:rPr>
                <a:t>β</a:t>
              </a:r>
            </a:p>
          </p:txBody>
        </p:sp>
        <p:sp>
          <p:nvSpPr>
            <p:cNvPr id="21525" name="Text Box 21">
              <a:extLst>
                <a:ext uri="{FF2B5EF4-FFF2-40B4-BE49-F238E27FC236}">
                  <a16:creationId xmlns:a16="http://schemas.microsoft.com/office/drawing/2014/main" id="{43D4EA40-CC70-4918-9D8F-1650867707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" y="1724"/>
              <a:ext cx="3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i="1">
                  <a:latin typeface="Times New Roman" panose="02020603050405020304" pitchFamily="18" charset="0"/>
                  <a:ea typeface="楷体_GB2312" pitchFamily="1" charset="-122"/>
                </a:rPr>
                <a:t>K</a:t>
              </a:r>
              <a:r>
                <a:rPr lang="el-GR" altLang="en-US" sz="2400" b="1" i="1" baseline="-25000">
                  <a:latin typeface="Times New Roman" panose="02020603050405020304" pitchFamily="18" charset="0"/>
                  <a:ea typeface="楷体_GB2312" pitchFamily="1" charset="-122"/>
                </a:rPr>
                <a:t>γ</a:t>
              </a:r>
            </a:p>
          </p:txBody>
        </p:sp>
        <p:sp>
          <p:nvSpPr>
            <p:cNvPr id="21526" name="Text Box 22">
              <a:extLst>
                <a:ext uri="{FF2B5EF4-FFF2-40B4-BE49-F238E27FC236}">
                  <a16:creationId xmlns:a16="http://schemas.microsoft.com/office/drawing/2014/main" id="{6744C932-E298-40F6-8437-60AF86D029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9" y="1361"/>
              <a:ext cx="3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i="1">
                  <a:latin typeface="Times New Roman" panose="02020603050405020304" pitchFamily="18" charset="0"/>
                  <a:ea typeface="楷体_GB2312" pitchFamily="1" charset="-122"/>
                </a:rPr>
                <a:t>L</a:t>
              </a:r>
              <a:r>
                <a:rPr lang="el-GR" altLang="en-US" sz="2400" b="1" i="1" baseline="-25000">
                  <a:latin typeface="Times New Roman" panose="02020603050405020304" pitchFamily="18" charset="0"/>
                  <a:ea typeface="楷体_GB2312" pitchFamily="1" charset="-122"/>
                </a:rPr>
                <a:t>α</a:t>
              </a:r>
            </a:p>
          </p:txBody>
        </p:sp>
        <p:sp>
          <p:nvSpPr>
            <p:cNvPr id="21527" name="Text Box 23">
              <a:extLst>
                <a:ext uri="{FF2B5EF4-FFF2-40B4-BE49-F238E27FC236}">
                  <a16:creationId xmlns:a16="http://schemas.microsoft.com/office/drawing/2014/main" id="{4F196AFD-42AA-4EDE-B0C9-50C492375D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3" y="907"/>
              <a:ext cx="3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i="1">
                  <a:latin typeface="Times New Roman" panose="02020603050405020304" pitchFamily="18" charset="0"/>
                  <a:ea typeface="楷体_GB2312" pitchFamily="1" charset="-122"/>
                </a:rPr>
                <a:t>K</a:t>
              </a:r>
              <a:r>
                <a:rPr lang="el-GR" altLang="en-US" sz="2400" b="1" i="1" baseline="-25000">
                  <a:latin typeface="Times New Roman" panose="02020603050405020304" pitchFamily="18" charset="0"/>
                  <a:ea typeface="楷体_GB2312" pitchFamily="1" charset="-122"/>
                </a:rPr>
                <a:t>α</a:t>
              </a:r>
            </a:p>
          </p:txBody>
        </p:sp>
        <p:sp>
          <p:nvSpPr>
            <p:cNvPr id="21528" name="Line 24">
              <a:extLst>
                <a:ext uri="{FF2B5EF4-FFF2-40B4-BE49-F238E27FC236}">
                  <a16:creationId xmlns:a16="http://schemas.microsoft.com/office/drawing/2014/main" id="{01E2127F-FE32-4B57-9AC2-BC2BE650F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6" y="908"/>
              <a:ext cx="0" cy="1451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9" name="Text Box 25">
              <a:extLst>
                <a:ext uri="{FF2B5EF4-FFF2-40B4-BE49-F238E27FC236}">
                  <a16:creationId xmlns:a16="http://schemas.microsoft.com/office/drawing/2014/main" id="{E52FC93B-F4D9-4D63-AFDA-5D31165FB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" y="590"/>
              <a:ext cx="8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L</a:t>
              </a:r>
              <a:r>
                <a:rPr lang="zh-CN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吸收限</a:t>
              </a:r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>
            <a:extLst>
              <a:ext uri="{FF2B5EF4-FFF2-40B4-BE49-F238E27FC236}">
                <a16:creationId xmlns:a16="http://schemas.microsoft.com/office/drawing/2014/main" id="{BBDC9528-AA27-4021-8712-327128AA98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908050"/>
          <a:ext cx="5111750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r:id="rId3" imgW="3251517" imgH="876617" progId="Equation.3">
                  <p:embed/>
                </p:oleObj>
              </mc:Choice>
              <mc:Fallback>
                <p:oleObj r:id="rId3" imgW="3251517" imgH="87661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908050"/>
                        <a:ext cx="5111750" cy="13287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>
            <a:extLst>
              <a:ext uri="{FF2B5EF4-FFF2-40B4-BE49-F238E27FC236}">
                <a16:creationId xmlns:a16="http://schemas.microsoft.com/office/drawing/2014/main" id="{440A3B5B-8FDF-4C1A-875C-8AE7D78939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349500"/>
          <a:ext cx="6624637" cy="280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r:id="rId5" imgW="4140517" imgH="1752917" progId="Equation.3">
                  <p:embed/>
                </p:oleObj>
              </mc:Choice>
              <mc:Fallback>
                <p:oleObj r:id="rId5" imgW="4140517" imgH="175291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349500"/>
                        <a:ext cx="6624637" cy="280511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>
            <a:extLst>
              <a:ext uri="{FF2B5EF4-FFF2-40B4-BE49-F238E27FC236}">
                <a16:creationId xmlns:a16="http://schemas.microsoft.com/office/drawing/2014/main" id="{91089441-795F-4CEA-9716-685D9FE139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5300663"/>
          <a:ext cx="784701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r:id="rId7" imgW="4073481" imgH="304853" progId="Equation.3">
                  <p:embed/>
                </p:oleObj>
              </mc:Choice>
              <mc:Fallback>
                <p:oleObj r:id="rId7" imgW="4073481" imgH="30485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300663"/>
                        <a:ext cx="7847012" cy="563562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222">
            <a:extLst>
              <a:ext uri="{FF2B5EF4-FFF2-40B4-BE49-F238E27FC236}">
                <a16:creationId xmlns:a16="http://schemas.microsoft.com/office/drawing/2014/main" id="{89B955A9-75B4-417C-87DC-ECE9D3224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969963"/>
            <a:ext cx="4787900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>
            <a:extLst>
              <a:ext uri="{FF2B5EF4-FFF2-40B4-BE49-F238E27FC236}">
                <a16:creationId xmlns:a16="http://schemas.microsoft.com/office/drawing/2014/main" id="{3A261B6C-9AFA-4702-B295-CE210273B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620713"/>
            <a:ext cx="6264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3600" b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§6.1 X射线的发现及其波动性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95504FF4-9CA3-4CDE-A803-EF1E0F31C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05038"/>
            <a:ext cx="4500563" cy="308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304800"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zh-CN" sz="2800" b="1">
                <a:ea typeface="楷体_GB2312" pitchFamily="1" charset="-122"/>
              </a:rPr>
              <a:t>a. X射线的发现</a:t>
            </a:r>
          </a:p>
          <a:p>
            <a:pPr>
              <a:spcBef>
                <a:spcPct val="50000"/>
              </a:spcBef>
            </a:pPr>
            <a:r>
              <a:rPr lang="zh-CN" altLang="zh-CN" sz="2800" b="1">
                <a:ea typeface="楷体_GB2312" pitchFamily="1" charset="-122"/>
              </a:rPr>
              <a:t>b. X射线管</a:t>
            </a:r>
          </a:p>
          <a:p>
            <a:pPr>
              <a:spcBef>
                <a:spcPct val="50000"/>
              </a:spcBef>
            </a:pPr>
            <a:r>
              <a:rPr lang="zh-CN" altLang="zh-CN" sz="2800" b="1">
                <a:ea typeface="楷体_GB2312" pitchFamily="1" charset="-122"/>
              </a:rPr>
              <a:t>c. X射线的波性</a:t>
            </a:r>
          </a:p>
          <a:p>
            <a:pPr>
              <a:spcBef>
                <a:spcPct val="50000"/>
              </a:spcBef>
            </a:pPr>
            <a:r>
              <a:rPr lang="zh-CN" altLang="zh-CN" sz="2800" b="1">
                <a:ea typeface="楷体_GB2312" pitchFamily="1" charset="-122"/>
              </a:rPr>
              <a:t>d. X射线的偏振</a:t>
            </a:r>
          </a:p>
          <a:p>
            <a:pPr>
              <a:spcBef>
                <a:spcPct val="50000"/>
              </a:spcBef>
            </a:pPr>
            <a:r>
              <a:rPr lang="zh-CN" altLang="zh-CN" sz="2800" b="1">
                <a:ea typeface="楷体_GB2312" pitchFamily="1" charset="-122"/>
              </a:rPr>
              <a:t>e. X射线的衍射</a:t>
            </a:r>
          </a:p>
        </p:txBody>
      </p:sp>
      <p:graphicFrame>
        <p:nvGraphicFramePr>
          <p:cNvPr id="5125" name="Object 5">
            <a:extLst>
              <a:ext uri="{FF2B5EF4-FFF2-40B4-BE49-F238E27FC236}">
                <a16:creationId xmlns:a16="http://schemas.microsoft.com/office/drawing/2014/main" id="{8526FBF9-E1C6-4BD6-9A5F-1AC991091D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3746500"/>
          <a:ext cx="5867400" cy="311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Picture" r:id="rId4" imgW="3753929" imgH="1992185" progId="Word.Picture.8">
                  <p:embed/>
                </p:oleObj>
              </mc:Choice>
              <mc:Fallback>
                <p:oleObj name="Picture" r:id="rId4" imgW="3753929" imgH="1992185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746500"/>
                        <a:ext cx="5867400" cy="311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mpd="sng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>
            <a:extLst>
              <a:ext uri="{FF2B5EF4-FFF2-40B4-BE49-F238E27FC236}">
                <a16:creationId xmlns:a16="http://schemas.microsoft.com/office/drawing/2014/main" id="{24054AEA-7168-492E-A8E9-F91F4E9F63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1916113"/>
          <a:ext cx="5873750" cy="275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r:id="rId3" imgW="2704243" imgH="1320544" progId="Equation.3">
                  <p:embed/>
                </p:oleObj>
              </mc:Choice>
              <mc:Fallback>
                <p:oleObj r:id="rId3" imgW="2704243" imgH="1320544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916113"/>
                        <a:ext cx="5873750" cy="2757487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Rectangle 3">
            <a:extLst>
              <a:ext uri="{FF2B5EF4-FFF2-40B4-BE49-F238E27FC236}">
                <a16:creationId xmlns:a16="http://schemas.microsoft.com/office/drawing/2014/main" id="{724C03DA-6FED-406D-A4BD-416B2547F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49275"/>
            <a:ext cx="8280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b="1">
                <a:solidFill>
                  <a:schemeClr val="hlink"/>
                </a:solidFill>
                <a:ea typeface="楷体_GB2312" pitchFamily="1" charset="-122"/>
              </a:rPr>
              <a:t>5-4  </a:t>
            </a:r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证明：对大多数元素，K</a:t>
            </a:r>
            <a:r>
              <a:rPr lang="zh-CN" altLang="zh-CN" b="1" baseline="-25000">
                <a:solidFill>
                  <a:srgbClr val="000000"/>
                </a:solidFill>
                <a:ea typeface="楷体_GB2312" pitchFamily="1" charset="-122"/>
              </a:rPr>
              <a:t>α1</a:t>
            </a:r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射线的强度为K</a:t>
            </a:r>
            <a:r>
              <a:rPr lang="zh-CN" altLang="zh-CN" b="1" baseline="-25000">
                <a:solidFill>
                  <a:srgbClr val="000000"/>
                </a:solidFill>
                <a:ea typeface="楷体_GB2312" pitchFamily="1" charset="-122"/>
              </a:rPr>
              <a:t>α2</a:t>
            </a:r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射线的两倍。</a:t>
            </a:r>
          </a:p>
          <a:p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证明：</a:t>
            </a:r>
          </a:p>
        </p:txBody>
      </p:sp>
      <p:grpSp>
        <p:nvGrpSpPr>
          <p:cNvPr id="23556" name="Group 4">
            <a:extLst>
              <a:ext uri="{FF2B5EF4-FFF2-40B4-BE49-F238E27FC236}">
                <a16:creationId xmlns:a16="http://schemas.microsoft.com/office/drawing/2014/main" id="{BE22E5AD-D7FB-4531-869E-3BD7B626EE54}"/>
              </a:ext>
            </a:extLst>
          </p:cNvPr>
          <p:cNvGrpSpPr>
            <a:grpSpLocks/>
          </p:cNvGrpSpPr>
          <p:nvPr/>
        </p:nvGrpSpPr>
        <p:grpSpPr bwMode="auto">
          <a:xfrm>
            <a:off x="3851275" y="1916113"/>
            <a:ext cx="1154113" cy="2089150"/>
            <a:chOff x="0" y="0"/>
            <a:chExt cx="727" cy="1316"/>
          </a:xfrm>
        </p:grpSpPr>
        <p:sp>
          <p:nvSpPr>
            <p:cNvPr id="23557" name="Rectangle 5">
              <a:extLst>
                <a:ext uri="{FF2B5EF4-FFF2-40B4-BE49-F238E27FC236}">
                  <a16:creationId xmlns:a16="http://schemas.microsoft.com/office/drawing/2014/main" id="{7016C302-9FA1-4FEE-9415-871CAB8DD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" y="862"/>
              <a:ext cx="681" cy="454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58" name="Rectangle 6">
              <a:extLst>
                <a:ext uri="{FF2B5EF4-FFF2-40B4-BE49-F238E27FC236}">
                  <a16:creationId xmlns:a16="http://schemas.microsoft.com/office/drawing/2014/main" id="{C33FF0C2-8D0A-4525-BE6B-F6780A52A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81" cy="454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410566F7-6847-4DC4-98F6-F0D3DCC8C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49275"/>
            <a:ext cx="82804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b="1">
                <a:solidFill>
                  <a:schemeClr val="hlink"/>
                </a:solidFill>
                <a:ea typeface="楷体_GB2312" pitchFamily="1" charset="-122"/>
              </a:rPr>
              <a:t>5-5</a:t>
            </a:r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  已知铅的K吸收限为0.14Å，K线系各谱线的波长分别为: 0.167Å(K</a:t>
            </a:r>
            <a:r>
              <a:rPr lang="zh-CN" altLang="zh-CN" b="1" baseline="-25000">
                <a:solidFill>
                  <a:srgbClr val="000000"/>
                </a:solidFill>
                <a:ea typeface="楷体_GB2312" pitchFamily="1" charset="-122"/>
              </a:rPr>
              <a:t>α</a:t>
            </a:r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)；0.146Å(K</a:t>
            </a:r>
            <a:r>
              <a:rPr lang="zh-CN" altLang="zh-CN" b="1" baseline="-25000">
                <a:solidFill>
                  <a:srgbClr val="000000"/>
                </a:solidFill>
                <a:ea typeface="楷体_GB2312" pitchFamily="1" charset="-122"/>
              </a:rPr>
              <a:t>β</a:t>
            </a:r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)；0.142Å(K</a:t>
            </a:r>
            <a:r>
              <a:rPr lang="zh-CN" altLang="zh-CN" b="1" baseline="-25000">
                <a:solidFill>
                  <a:srgbClr val="000000"/>
                </a:solidFill>
                <a:ea typeface="楷体_GB2312" pitchFamily="1" charset="-122"/>
              </a:rPr>
              <a:t>γ</a:t>
            </a:r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)，现请：</a:t>
            </a:r>
          </a:p>
          <a:p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     （1）根据这些数据绘出有关铅的X射线能级简图；</a:t>
            </a:r>
          </a:p>
          <a:p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     （2）计算激发L线系所需的最小能量与L</a:t>
            </a:r>
            <a:r>
              <a:rPr lang="zh-CN" altLang="zh-CN" b="1" baseline="-25000">
                <a:solidFill>
                  <a:srgbClr val="000000"/>
                </a:solidFill>
                <a:ea typeface="楷体_GB2312" pitchFamily="1" charset="-122"/>
              </a:rPr>
              <a:t>α</a:t>
            </a:r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线的波长.</a:t>
            </a:r>
          </a:p>
          <a:p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解：</a:t>
            </a:r>
          </a:p>
        </p:txBody>
      </p:sp>
      <p:grpSp>
        <p:nvGrpSpPr>
          <p:cNvPr id="24579" name="Group 3">
            <a:extLst>
              <a:ext uri="{FF2B5EF4-FFF2-40B4-BE49-F238E27FC236}">
                <a16:creationId xmlns:a16="http://schemas.microsoft.com/office/drawing/2014/main" id="{402FE72B-9252-474B-8629-B0B93487F87E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2349500"/>
            <a:ext cx="4354513" cy="3914775"/>
            <a:chOff x="0" y="0"/>
            <a:chExt cx="2743" cy="2466"/>
          </a:xfrm>
        </p:grpSpPr>
        <p:sp>
          <p:nvSpPr>
            <p:cNvPr id="24580" name="Line 4">
              <a:extLst>
                <a:ext uri="{FF2B5EF4-FFF2-40B4-BE49-F238E27FC236}">
                  <a16:creationId xmlns:a16="http://schemas.microsoft.com/office/drawing/2014/main" id="{EB6868D3-6F58-49D7-88DA-B78BB0DBF7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318"/>
              <a:ext cx="2267" cy="0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1" name="Line 5">
              <a:extLst>
                <a:ext uri="{FF2B5EF4-FFF2-40B4-BE49-F238E27FC236}">
                  <a16:creationId xmlns:a16="http://schemas.microsoft.com/office/drawing/2014/main" id="{BF05E702-C1A5-429D-987B-1FDDE14A32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907"/>
              <a:ext cx="2267" cy="0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2" name="Line 6">
              <a:extLst>
                <a:ext uri="{FF2B5EF4-FFF2-40B4-BE49-F238E27FC236}">
                  <a16:creationId xmlns:a16="http://schemas.microsoft.com/office/drawing/2014/main" id="{2127CDBD-4055-453B-8255-8CDACBD4F4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1361"/>
              <a:ext cx="2267" cy="0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3" name="Line 7">
              <a:extLst>
                <a:ext uri="{FF2B5EF4-FFF2-40B4-BE49-F238E27FC236}">
                  <a16:creationId xmlns:a16="http://schemas.microsoft.com/office/drawing/2014/main" id="{F246E554-314F-47D7-A773-50BA130267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1724"/>
              <a:ext cx="2267" cy="0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4" name="Line 8">
              <a:extLst>
                <a:ext uri="{FF2B5EF4-FFF2-40B4-BE49-F238E27FC236}">
                  <a16:creationId xmlns:a16="http://schemas.microsoft.com/office/drawing/2014/main" id="{D01F8CB9-D677-47D5-A5A0-F5C080AC2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2359"/>
              <a:ext cx="2267" cy="0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5" name="Line 9">
              <a:extLst>
                <a:ext uri="{FF2B5EF4-FFF2-40B4-BE49-F238E27FC236}">
                  <a16:creationId xmlns:a16="http://schemas.microsoft.com/office/drawing/2014/main" id="{E9F736CB-BFAC-46DE-AB90-B18CD38E30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3" y="318"/>
              <a:ext cx="0" cy="2041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6" name="Line 10">
              <a:extLst>
                <a:ext uri="{FF2B5EF4-FFF2-40B4-BE49-F238E27FC236}">
                  <a16:creationId xmlns:a16="http://schemas.microsoft.com/office/drawing/2014/main" id="{09456979-1DC4-4569-856D-5CA6F62B25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318"/>
              <a:ext cx="0" cy="589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7" name="Line 11">
              <a:extLst>
                <a:ext uri="{FF2B5EF4-FFF2-40B4-BE49-F238E27FC236}">
                  <a16:creationId xmlns:a16="http://schemas.microsoft.com/office/drawing/2014/main" id="{CA1FE440-194E-491F-8114-D0FC34347B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318"/>
              <a:ext cx="0" cy="1043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8" name="Line 12">
              <a:extLst>
                <a:ext uri="{FF2B5EF4-FFF2-40B4-BE49-F238E27FC236}">
                  <a16:creationId xmlns:a16="http://schemas.microsoft.com/office/drawing/2014/main" id="{B71AF239-E917-460B-91B4-F0F10CD6C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" y="318"/>
              <a:ext cx="0" cy="1406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9" name="Line 13">
              <a:extLst>
                <a:ext uri="{FF2B5EF4-FFF2-40B4-BE49-F238E27FC236}">
                  <a16:creationId xmlns:a16="http://schemas.microsoft.com/office/drawing/2014/main" id="{DE1F481C-F82F-4EB8-ACB1-AE2E865586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6" y="907"/>
              <a:ext cx="0" cy="454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0" name="Text Box 14">
              <a:extLst>
                <a:ext uri="{FF2B5EF4-FFF2-40B4-BE49-F238E27FC236}">
                  <a16:creationId xmlns:a16="http://schemas.microsoft.com/office/drawing/2014/main" id="{FB23333E-FF9E-4494-96B7-595E80BE70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18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24591" name="Text Box 15">
              <a:extLst>
                <a:ext uri="{FF2B5EF4-FFF2-40B4-BE49-F238E27FC236}">
                  <a16:creationId xmlns:a16="http://schemas.microsoft.com/office/drawing/2014/main" id="{9A02CF30-995C-4C9B-9F4D-BAF811CF3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72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24592" name="Text Box 16">
              <a:extLst>
                <a:ext uri="{FF2B5EF4-FFF2-40B4-BE49-F238E27FC236}">
                  <a16:creationId xmlns:a16="http://schemas.microsoft.com/office/drawing/2014/main" id="{8B74A7C6-F56E-4404-96D8-C741F69541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" y="1180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24593" name="Text Box 17">
              <a:extLst>
                <a:ext uri="{FF2B5EF4-FFF2-40B4-BE49-F238E27FC236}">
                  <a16:creationId xmlns:a16="http://schemas.microsoft.com/office/drawing/2014/main" id="{EC62D154-20E4-4BEE-BFDE-45630DF406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178"/>
              <a:ext cx="5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基态</a:t>
              </a:r>
            </a:p>
          </p:txBody>
        </p:sp>
        <p:sp>
          <p:nvSpPr>
            <p:cNvPr id="24594" name="Text Box 18">
              <a:extLst>
                <a:ext uri="{FF2B5EF4-FFF2-40B4-BE49-F238E27FC236}">
                  <a16:creationId xmlns:a16="http://schemas.microsoft.com/office/drawing/2014/main" id="{3FD76A9E-39B2-417B-80A8-B5D73941BE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" y="1588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24595" name="Text Box 19">
              <a:extLst>
                <a:ext uri="{FF2B5EF4-FFF2-40B4-BE49-F238E27FC236}">
                  <a16:creationId xmlns:a16="http://schemas.microsoft.com/office/drawing/2014/main" id="{2AC9EC50-1EF1-4875-BFF2-57262D1E1A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" y="0"/>
              <a:ext cx="8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zh-CN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吸收限</a:t>
              </a:r>
            </a:p>
          </p:txBody>
        </p:sp>
        <p:sp>
          <p:nvSpPr>
            <p:cNvPr id="24596" name="Text Box 20">
              <a:extLst>
                <a:ext uri="{FF2B5EF4-FFF2-40B4-BE49-F238E27FC236}">
                  <a16:creationId xmlns:a16="http://schemas.microsoft.com/office/drawing/2014/main" id="{559533A5-072E-4129-BB69-CB8755C517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2" y="1361"/>
              <a:ext cx="3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i="1">
                  <a:latin typeface="Times New Roman" panose="02020603050405020304" pitchFamily="18" charset="0"/>
                  <a:ea typeface="楷体_GB2312" pitchFamily="1" charset="-122"/>
                </a:rPr>
                <a:t>K</a:t>
              </a:r>
              <a:r>
                <a:rPr lang="el-GR" altLang="en-US" sz="2400" b="1" i="1" baseline="-25000">
                  <a:latin typeface="Times New Roman" panose="02020603050405020304" pitchFamily="18" charset="0"/>
                  <a:ea typeface="楷体_GB2312" pitchFamily="1" charset="-122"/>
                </a:rPr>
                <a:t>β</a:t>
              </a:r>
            </a:p>
          </p:txBody>
        </p:sp>
        <p:sp>
          <p:nvSpPr>
            <p:cNvPr id="24597" name="Text Box 21">
              <a:extLst>
                <a:ext uri="{FF2B5EF4-FFF2-40B4-BE49-F238E27FC236}">
                  <a16:creationId xmlns:a16="http://schemas.microsoft.com/office/drawing/2014/main" id="{778F23E7-91BB-4AE8-AEDA-640DEBCF6D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" y="1724"/>
              <a:ext cx="3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i="1">
                  <a:latin typeface="Times New Roman" panose="02020603050405020304" pitchFamily="18" charset="0"/>
                  <a:ea typeface="楷体_GB2312" pitchFamily="1" charset="-122"/>
                </a:rPr>
                <a:t>K</a:t>
              </a:r>
              <a:r>
                <a:rPr lang="el-GR" altLang="en-US" sz="2400" b="1" i="1" baseline="-25000">
                  <a:latin typeface="Times New Roman" panose="02020603050405020304" pitchFamily="18" charset="0"/>
                  <a:ea typeface="楷体_GB2312" pitchFamily="1" charset="-122"/>
                </a:rPr>
                <a:t>γ</a:t>
              </a:r>
            </a:p>
          </p:txBody>
        </p:sp>
        <p:sp>
          <p:nvSpPr>
            <p:cNvPr id="24598" name="Text Box 22">
              <a:extLst>
                <a:ext uri="{FF2B5EF4-FFF2-40B4-BE49-F238E27FC236}">
                  <a16:creationId xmlns:a16="http://schemas.microsoft.com/office/drawing/2014/main" id="{21300769-76BD-4AED-8B8B-2BFF19398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9" y="1361"/>
              <a:ext cx="3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i="1">
                  <a:latin typeface="Times New Roman" panose="02020603050405020304" pitchFamily="18" charset="0"/>
                  <a:ea typeface="楷体_GB2312" pitchFamily="1" charset="-122"/>
                </a:rPr>
                <a:t>L</a:t>
              </a:r>
              <a:r>
                <a:rPr lang="el-GR" altLang="en-US" sz="2400" b="1" i="1" baseline="-25000">
                  <a:latin typeface="Times New Roman" panose="02020603050405020304" pitchFamily="18" charset="0"/>
                  <a:ea typeface="楷体_GB2312" pitchFamily="1" charset="-122"/>
                </a:rPr>
                <a:t>α</a:t>
              </a:r>
            </a:p>
          </p:txBody>
        </p:sp>
        <p:sp>
          <p:nvSpPr>
            <p:cNvPr id="24599" name="Text Box 23">
              <a:extLst>
                <a:ext uri="{FF2B5EF4-FFF2-40B4-BE49-F238E27FC236}">
                  <a16:creationId xmlns:a16="http://schemas.microsoft.com/office/drawing/2014/main" id="{86D60C34-B09C-4609-A8F1-661D0AD6EE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3" y="907"/>
              <a:ext cx="3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i="1">
                  <a:latin typeface="Times New Roman" panose="02020603050405020304" pitchFamily="18" charset="0"/>
                  <a:ea typeface="楷体_GB2312" pitchFamily="1" charset="-122"/>
                </a:rPr>
                <a:t>K</a:t>
              </a:r>
              <a:r>
                <a:rPr lang="el-GR" altLang="en-US" sz="2400" b="1" i="1" baseline="-25000">
                  <a:latin typeface="Times New Roman" panose="02020603050405020304" pitchFamily="18" charset="0"/>
                  <a:ea typeface="楷体_GB2312" pitchFamily="1" charset="-122"/>
                </a:rPr>
                <a:t>α</a:t>
              </a:r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5772AB71-275E-428D-8097-E33BF09FC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49275"/>
            <a:ext cx="83534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b="1">
                <a:solidFill>
                  <a:schemeClr val="hlink"/>
                </a:solidFill>
                <a:ea typeface="楷体_GB2312" pitchFamily="1" charset="-122"/>
              </a:rPr>
              <a:t>5-6  </a:t>
            </a:r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一束波长为5.4Å的单色光入射到一组晶面上，在与入射束射偏离为120°的方向上产生一级衍射极大，试问该晶面的间距为多大?</a:t>
            </a:r>
          </a:p>
          <a:p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解：</a:t>
            </a:r>
          </a:p>
        </p:txBody>
      </p:sp>
      <p:graphicFrame>
        <p:nvGraphicFramePr>
          <p:cNvPr id="25603" name="Object 3">
            <a:extLst>
              <a:ext uri="{FF2B5EF4-FFF2-40B4-BE49-F238E27FC236}">
                <a16:creationId xmlns:a16="http://schemas.microsoft.com/office/drawing/2014/main" id="{39ECDA05-6D4A-4C63-9AA7-57431383D4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281238"/>
          <a:ext cx="21336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6" r:id="rId3" imgW="875857" imgH="203341" progId="Equation.3">
                  <p:embed/>
                </p:oleObj>
              </mc:Choice>
              <mc:Fallback>
                <p:oleObj r:id="rId3" imgW="875857" imgH="20334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81238"/>
                        <a:ext cx="21336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66"/>
                                </a:gs>
                                <a:gs pos="100000">
                                  <a:schemeClr val="hlink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4" name="Group 4">
            <a:extLst>
              <a:ext uri="{FF2B5EF4-FFF2-40B4-BE49-F238E27FC236}">
                <a16:creationId xmlns:a16="http://schemas.microsoft.com/office/drawing/2014/main" id="{1DCAF2B2-95B8-4F7B-AA45-29164ADCC5C7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2565400"/>
            <a:ext cx="3810000" cy="2581275"/>
            <a:chOff x="0" y="0"/>
            <a:chExt cx="2400" cy="1626"/>
          </a:xfrm>
        </p:grpSpPr>
        <p:sp>
          <p:nvSpPr>
            <p:cNvPr id="25605" name="Line 5">
              <a:extLst>
                <a:ext uri="{FF2B5EF4-FFF2-40B4-BE49-F238E27FC236}">
                  <a16:creationId xmlns:a16="http://schemas.microsoft.com/office/drawing/2014/main" id="{41256841-6957-4622-9BBB-18F567B76F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" y="810"/>
              <a:ext cx="2245" cy="1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6" name="Oval 6">
              <a:extLst>
                <a:ext uri="{FF2B5EF4-FFF2-40B4-BE49-F238E27FC236}">
                  <a16:creationId xmlns:a16="http://schemas.microsoft.com/office/drawing/2014/main" id="{0F77FFF2-E999-4CD5-801E-E692AEFA0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5" y="771"/>
              <a:ext cx="72" cy="83"/>
            </a:xfrm>
            <a:prstGeom prst="ellipse">
              <a:avLst/>
            </a:prstGeom>
            <a:solidFill>
              <a:srgbClr val="0000FF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7" name="Oval 7">
              <a:extLst>
                <a:ext uri="{FF2B5EF4-FFF2-40B4-BE49-F238E27FC236}">
                  <a16:creationId xmlns:a16="http://schemas.microsoft.com/office/drawing/2014/main" id="{AED12624-22C6-4FA4-A20C-380C77119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" y="771"/>
              <a:ext cx="72" cy="83"/>
            </a:xfrm>
            <a:prstGeom prst="ellipse">
              <a:avLst/>
            </a:prstGeom>
            <a:solidFill>
              <a:srgbClr val="0000FF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8" name="Oval 8">
              <a:extLst>
                <a:ext uri="{FF2B5EF4-FFF2-40B4-BE49-F238E27FC236}">
                  <a16:creationId xmlns:a16="http://schemas.microsoft.com/office/drawing/2014/main" id="{A5362F0C-2336-45DB-8D3D-A24527507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" y="771"/>
              <a:ext cx="72" cy="83"/>
            </a:xfrm>
            <a:prstGeom prst="ellipse">
              <a:avLst/>
            </a:prstGeom>
            <a:solidFill>
              <a:srgbClr val="0000FF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9" name="Oval 9">
              <a:extLst>
                <a:ext uri="{FF2B5EF4-FFF2-40B4-BE49-F238E27FC236}">
                  <a16:creationId xmlns:a16="http://schemas.microsoft.com/office/drawing/2014/main" id="{2DEF04BA-DF02-4AB9-9AF4-E5BF3D976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" y="771"/>
              <a:ext cx="72" cy="83"/>
            </a:xfrm>
            <a:prstGeom prst="ellipse">
              <a:avLst/>
            </a:prstGeom>
            <a:solidFill>
              <a:srgbClr val="0000FF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0" name="Oval 10">
              <a:extLst>
                <a:ext uri="{FF2B5EF4-FFF2-40B4-BE49-F238E27FC236}">
                  <a16:creationId xmlns:a16="http://schemas.microsoft.com/office/drawing/2014/main" id="{15746DB3-762D-4F31-9445-CC1333694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" y="771"/>
              <a:ext cx="71" cy="83"/>
            </a:xfrm>
            <a:prstGeom prst="ellipse">
              <a:avLst/>
            </a:prstGeom>
            <a:solidFill>
              <a:srgbClr val="0000FF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1" name="Oval 11">
              <a:extLst>
                <a:ext uri="{FF2B5EF4-FFF2-40B4-BE49-F238E27FC236}">
                  <a16:creationId xmlns:a16="http://schemas.microsoft.com/office/drawing/2014/main" id="{7195D547-1D5F-4497-85F5-E78FAA6B9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771"/>
              <a:ext cx="71" cy="83"/>
            </a:xfrm>
            <a:prstGeom prst="ellipse">
              <a:avLst/>
            </a:prstGeom>
            <a:solidFill>
              <a:srgbClr val="0000FF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2" name="Line 12">
              <a:extLst>
                <a:ext uri="{FF2B5EF4-FFF2-40B4-BE49-F238E27FC236}">
                  <a16:creationId xmlns:a16="http://schemas.microsoft.com/office/drawing/2014/main" id="{082FDE9F-B552-4F22-8F5E-8613343602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" y="138"/>
              <a:ext cx="966" cy="636"/>
            </a:xfrm>
            <a:prstGeom prst="line">
              <a:avLst/>
            </a:prstGeom>
            <a:noFill/>
            <a:ln w="19050" cmpd="sng">
              <a:solidFill>
                <a:srgbClr val="8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3" name="未知">
              <a:extLst>
                <a:ext uri="{FF2B5EF4-FFF2-40B4-BE49-F238E27FC236}">
                  <a16:creationId xmlns:a16="http://schemas.microsoft.com/office/drawing/2014/main" id="{37942A72-86DF-4031-97DD-B8E85268A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" y="411"/>
              <a:ext cx="75" cy="68"/>
            </a:xfrm>
            <a:custGeom>
              <a:avLst/>
              <a:gdLst>
                <a:gd name="T0" fmla="*/ 99 w 99"/>
                <a:gd name="T1" fmla="*/ 89 h 89"/>
                <a:gd name="T2" fmla="*/ 0 w 99"/>
                <a:gd name="T3" fmla="*/ 74 h 89"/>
                <a:gd name="T4" fmla="*/ 56 w 99"/>
                <a:gd name="T5" fmla="*/ 61 h 89"/>
                <a:gd name="T6" fmla="*/ 39 w 99"/>
                <a:gd name="T7" fmla="*/ 0 h 89"/>
                <a:gd name="T8" fmla="*/ 99 w 99"/>
                <a:gd name="T9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89">
                  <a:moveTo>
                    <a:pt x="99" y="89"/>
                  </a:moveTo>
                  <a:lnTo>
                    <a:pt x="0" y="74"/>
                  </a:lnTo>
                  <a:lnTo>
                    <a:pt x="56" y="61"/>
                  </a:lnTo>
                  <a:lnTo>
                    <a:pt x="39" y="0"/>
                  </a:lnTo>
                  <a:lnTo>
                    <a:pt x="99" y="89"/>
                  </a:lnTo>
                  <a:close/>
                </a:path>
              </a:pathLst>
            </a:custGeom>
            <a:solidFill>
              <a:srgbClr val="808000"/>
            </a:solidFill>
            <a:ln w="0" cmpd="sng">
              <a:solidFill>
                <a:srgbClr val="8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4" name="Line 14">
              <a:extLst>
                <a:ext uri="{FF2B5EF4-FFF2-40B4-BE49-F238E27FC236}">
                  <a16:creationId xmlns:a16="http://schemas.microsoft.com/office/drawing/2014/main" id="{2D496BB3-574C-4E49-8C28-E5400228AF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72" y="0"/>
              <a:ext cx="1170" cy="770"/>
            </a:xfrm>
            <a:prstGeom prst="line">
              <a:avLst/>
            </a:prstGeom>
            <a:noFill/>
            <a:ln w="19050" cmpd="sng">
              <a:solidFill>
                <a:srgbClr val="8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5" name="未知">
              <a:extLst>
                <a:ext uri="{FF2B5EF4-FFF2-40B4-BE49-F238E27FC236}">
                  <a16:creationId xmlns:a16="http://schemas.microsoft.com/office/drawing/2014/main" id="{93E11431-B61E-4748-B322-1275131F3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6" y="362"/>
              <a:ext cx="75" cy="68"/>
            </a:xfrm>
            <a:custGeom>
              <a:avLst/>
              <a:gdLst>
                <a:gd name="T0" fmla="*/ 99 w 99"/>
                <a:gd name="T1" fmla="*/ 0 h 89"/>
                <a:gd name="T2" fmla="*/ 38 w 99"/>
                <a:gd name="T3" fmla="*/ 89 h 89"/>
                <a:gd name="T4" fmla="*/ 56 w 99"/>
                <a:gd name="T5" fmla="*/ 28 h 89"/>
                <a:gd name="T6" fmla="*/ 0 w 99"/>
                <a:gd name="T7" fmla="*/ 15 h 89"/>
                <a:gd name="T8" fmla="*/ 99 w 99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89">
                  <a:moveTo>
                    <a:pt x="99" y="0"/>
                  </a:moveTo>
                  <a:lnTo>
                    <a:pt x="38" y="89"/>
                  </a:lnTo>
                  <a:lnTo>
                    <a:pt x="56" y="28"/>
                  </a:lnTo>
                  <a:lnTo>
                    <a:pt x="0" y="15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808000"/>
            </a:solidFill>
            <a:ln w="0" cmpd="sng">
              <a:solidFill>
                <a:srgbClr val="8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6" name="Line 16">
              <a:extLst>
                <a:ext uri="{FF2B5EF4-FFF2-40B4-BE49-F238E27FC236}">
                  <a16:creationId xmlns:a16="http://schemas.microsoft.com/office/drawing/2014/main" id="{D6811083-CB1D-4892-B309-34AB65485B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92"/>
              <a:ext cx="1015" cy="669"/>
            </a:xfrm>
            <a:prstGeom prst="line">
              <a:avLst/>
            </a:prstGeom>
            <a:noFill/>
            <a:ln w="19050" cmpd="sng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7" name="未知">
              <a:extLst>
                <a:ext uri="{FF2B5EF4-FFF2-40B4-BE49-F238E27FC236}">
                  <a16:creationId xmlns:a16="http://schemas.microsoft.com/office/drawing/2014/main" id="{078E14BF-4913-47E7-AB1B-2CE15034B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" y="782"/>
              <a:ext cx="75" cy="67"/>
            </a:xfrm>
            <a:custGeom>
              <a:avLst/>
              <a:gdLst>
                <a:gd name="T0" fmla="*/ 99 w 99"/>
                <a:gd name="T1" fmla="*/ 89 h 89"/>
                <a:gd name="T2" fmla="*/ 0 w 99"/>
                <a:gd name="T3" fmla="*/ 73 h 89"/>
                <a:gd name="T4" fmla="*/ 56 w 99"/>
                <a:gd name="T5" fmla="*/ 60 h 89"/>
                <a:gd name="T6" fmla="*/ 39 w 99"/>
                <a:gd name="T7" fmla="*/ 0 h 89"/>
                <a:gd name="T8" fmla="*/ 99 w 99"/>
                <a:gd name="T9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89">
                  <a:moveTo>
                    <a:pt x="99" y="89"/>
                  </a:moveTo>
                  <a:lnTo>
                    <a:pt x="0" y="73"/>
                  </a:lnTo>
                  <a:lnTo>
                    <a:pt x="56" y="60"/>
                  </a:lnTo>
                  <a:lnTo>
                    <a:pt x="39" y="0"/>
                  </a:lnTo>
                  <a:lnTo>
                    <a:pt x="99" y="89"/>
                  </a:lnTo>
                  <a:close/>
                </a:path>
              </a:pathLst>
            </a:custGeom>
            <a:solidFill>
              <a:srgbClr val="FF6000"/>
            </a:solidFill>
            <a:ln w="0" cmpd="sng">
              <a:solidFill>
                <a:srgbClr val="5F5F5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8" name="Line 18">
              <a:extLst>
                <a:ext uri="{FF2B5EF4-FFF2-40B4-BE49-F238E27FC236}">
                  <a16:creationId xmlns:a16="http://schemas.microsoft.com/office/drawing/2014/main" id="{27F23581-C248-4423-922B-BBD3746CC3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98" y="323"/>
              <a:ext cx="1302" cy="858"/>
            </a:xfrm>
            <a:prstGeom prst="line">
              <a:avLst/>
            </a:prstGeom>
            <a:noFill/>
            <a:ln w="19050" cmpd="sng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9" name="未知">
              <a:extLst>
                <a:ext uri="{FF2B5EF4-FFF2-40B4-BE49-F238E27FC236}">
                  <a16:creationId xmlns:a16="http://schemas.microsoft.com/office/drawing/2014/main" id="{E537EB7F-8CC3-423C-83AC-7ED9346DC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8" y="730"/>
              <a:ext cx="76" cy="67"/>
            </a:xfrm>
            <a:custGeom>
              <a:avLst/>
              <a:gdLst>
                <a:gd name="T0" fmla="*/ 99 w 99"/>
                <a:gd name="T1" fmla="*/ 0 h 89"/>
                <a:gd name="T2" fmla="*/ 38 w 99"/>
                <a:gd name="T3" fmla="*/ 89 h 89"/>
                <a:gd name="T4" fmla="*/ 56 w 99"/>
                <a:gd name="T5" fmla="*/ 28 h 89"/>
                <a:gd name="T6" fmla="*/ 0 w 99"/>
                <a:gd name="T7" fmla="*/ 15 h 89"/>
                <a:gd name="T8" fmla="*/ 99 w 99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89">
                  <a:moveTo>
                    <a:pt x="99" y="0"/>
                  </a:moveTo>
                  <a:lnTo>
                    <a:pt x="38" y="89"/>
                  </a:lnTo>
                  <a:lnTo>
                    <a:pt x="56" y="28"/>
                  </a:lnTo>
                  <a:lnTo>
                    <a:pt x="0" y="15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F6000"/>
            </a:solidFill>
            <a:ln w="0" cmpd="sng">
              <a:solidFill>
                <a:srgbClr val="5F5F5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0" name="Rectangle 20">
              <a:extLst>
                <a:ext uri="{FF2B5EF4-FFF2-40B4-BE49-F238E27FC236}">
                  <a16:creationId xmlns:a16="http://schemas.microsoft.com/office/drawing/2014/main" id="{C5C3CAD1-F122-4BF1-BED3-8944E3AA6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" y="1214"/>
              <a:ext cx="114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1" name="Line 21">
              <a:extLst>
                <a:ext uri="{FF2B5EF4-FFF2-40B4-BE49-F238E27FC236}">
                  <a16:creationId xmlns:a16="http://schemas.microsoft.com/office/drawing/2014/main" id="{1056E9BF-0B4A-4B19-BF58-7C9D603AD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" y="1582"/>
              <a:ext cx="2245" cy="1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2" name="Oval 22">
              <a:extLst>
                <a:ext uri="{FF2B5EF4-FFF2-40B4-BE49-F238E27FC236}">
                  <a16:creationId xmlns:a16="http://schemas.microsoft.com/office/drawing/2014/main" id="{D8BB2C1F-0634-4021-882A-3E4A2464C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4" y="1543"/>
              <a:ext cx="72" cy="83"/>
            </a:xfrm>
            <a:prstGeom prst="ellipse">
              <a:avLst/>
            </a:prstGeom>
            <a:solidFill>
              <a:srgbClr val="0000FF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3" name="Oval 23">
              <a:extLst>
                <a:ext uri="{FF2B5EF4-FFF2-40B4-BE49-F238E27FC236}">
                  <a16:creationId xmlns:a16="http://schemas.microsoft.com/office/drawing/2014/main" id="{6F5013FB-AACA-4170-B238-C3CC6DF1A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" y="1543"/>
              <a:ext cx="72" cy="83"/>
            </a:xfrm>
            <a:prstGeom prst="ellipse">
              <a:avLst/>
            </a:prstGeom>
            <a:solidFill>
              <a:srgbClr val="0000FF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4" name="Oval 24">
              <a:extLst>
                <a:ext uri="{FF2B5EF4-FFF2-40B4-BE49-F238E27FC236}">
                  <a16:creationId xmlns:a16="http://schemas.microsoft.com/office/drawing/2014/main" id="{01B4C3D9-4414-45A7-BBC3-CF7DA0180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" y="1543"/>
              <a:ext cx="72" cy="83"/>
            </a:xfrm>
            <a:prstGeom prst="ellipse">
              <a:avLst/>
            </a:prstGeom>
            <a:solidFill>
              <a:srgbClr val="0000FF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5" name="Oval 25">
              <a:extLst>
                <a:ext uri="{FF2B5EF4-FFF2-40B4-BE49-F238E27FC236}">
                  <a16:creationId xmlns:a16="http://schemas.microsoft.com/office/drawing/2014/main" id="{8CC6DC6F-44BB-47C7-9DFC-EC1214F5F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" y="1543"/>
              <a:ext cx="72" cy="83"/>
            </a:xfrm>
            <a:prstGeom prst="ellipse">
              <a:avLst/>
            </a:prstGeom>
            <a:solidFill>
              <a:srgbClr val="0000FF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6" name="Oval 26">
              <a:extLst>
                <a:ext uri="{FF2B5EF4-FFF2-40B4-BE49-F238E27FC236}">
                  <a16:creationId xmlns:a16="http://schemas.microsoft.com/office/drawing/2014/main" id="{33AC5069-1FDB-4A76-800E-A214D664B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" y="1543"/>
              <a:ext cx="71" cy="83"/>
            </a:xfrm>
            <a:prstGeom prst="ellipse">
              <a:avLst/>
            </a:prstGeom>
            <a:solidFill>
              <a:srgbClr val="0000FF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7" name="Oval 27">
              <a:extLst>
                <a:ext uri="{FF2B5EF4-FFF2-40B4-BE49-F238E27FC236}">
                  <a16:creationId xmlns:a16="http://schemas.microsoft.com/office/drawing/2014/main" id="{977E5E21-1191-4003-A2CD-2A5068859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6" y="1543"/>
              <a:ext cx="71" cy="83"/>
            </a:xfrm>
            <a:prstGeom prst="ellipse">
              <a:avLst/>
            </a:prstGeom>
            <a:solidFill>
              <a:srgbClr val="0000FF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8" name="Line 28">
              <a:extLst>
                <a:ext uri="{FF2B5EF4-FFF2-40B4-BE49-F238E27FC236}">
                  <a16:creationId xmlns:a16="http://schemas.microsoft.com/office/drawing/2014/main" id="{2DFC216A-A543-4BDF-85F6-CB1C1E1937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" y="1195"/>
              <a:ext cx="2245" cy="1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9" name="Oval 29">
              <a:extLst>
                <a:ext uri="{FF2B5EF4-FFF2-40B4-BE49-F238E27FC236}">
                  <a16:creationId xmlns:a16="http://schemas.microsoft.com/office/drawing/2014/main" id="{3AF40A0A-E0BE-4F4A-9E7A-8540213D0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5" y="1157"/>
              <a:ext cx="72" cy="83"/>
            </a:xfrm>
            <a:prstGeom prst="ellipse">
              <a:avLst/>
            </a:prstGeom>
            <a:solidFill>
              <a:srgbClr val="0000FF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0" name="Oval 30">
              <a:extLst>
                <a:ext uri="{FF2B5EF4-FFF2-40B4-BE49-F238E27FC236}">
                  <a16:creationId xmlns:a16="http://schemas.microsoft.com/office/drawing/2014/main" id="{CD0D5314-B676-4D03-9D5B-A9B1646AD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" y="1157"/>
              <a:ext cx="72" cy="83"/>
            </a:xfrm>
            <a:prstGeom prst="ellipse">
              <a:avLst/>
            </a:prstGeom>
            <a:solidFill>
              <a:srgbClr val="0000FF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1" name="Oval 31">
              <a:extLst>
                <a:ext uri="{FF2B5EF4-FFF2-40B4-BE49-F238E27FC236}">
                  <a16:creationId xmlns:a16="http://schemas.microsoft.com/office/drawing/2014/main" id="{BECAB2FA-B4AE-4668-84A9-92A62398C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" y="1157"/>
              <a:ext cx="72" cy="83"/>
            </a:xfrm>
            <a:prstGeom prst="ellipse">
              <a:avLst/>
            </a:prstGeom>
            <a:solidFill>
              <a:srgbClr val="0000FF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2" name="Oval 32">
              <a:extLst>
                <a:ext uri="{FF2B5EF4-FFF2-40B4-BE49-F238E27FC236}">
                  <a16:creationId xmlns:a16="http://schemas.microsoft.com/office/drawing/2014/main" id="{501B3B1B-F306-49B5-BFDC-F9945630D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" y="1157"/>
              <a:ext cx="72" cy="83"/>
            </a:xfrm>
            <a:prstGeom prst="ellipse">
              <a:avLst/>
            </a:prstGeom>
            <a:solidFill>
              <a:srgbClr val="0000FF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3" name="Oval 33">
              <a:extLst>
                <a:ext uri="{FF2B5EF4-FFF2-40B4-BE49-F238E27FC236}">
                  <a16:creationId xmlns:a16="http://schemas.microsoft.com/office/drawing/2014/main" id="{07ECDFD4-44B4-449E-949C-6D3AF5DA9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" y="1157"/>
              <a:ext cx="71" cy="83"/>
            </a:xfrm>
            <a:prstGeom prst="ellipse">
              <a:avLst/>
            </a:prstGeom>
            <a:solidFill>
              <a:srgbClr val="0000FF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4" name="Oval 34">
              <a:extLst>
                <a:ext uri="{FF2B5EF4-FFF2-40B4-BE49-F238E27FC236}">
                  <a16:creationId xmlns:a16="http://schemas.microsoft.com/office/drawing/2014/main" id="{1C5337A7-9545-4263-A68E-DE93D169E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157"/>
              <a:ext cx="71" cy="83"/>
            </a:xfrm>
            <a:prstGeom prst="ellipse">
              <a:avLst/>
            </a:prstGeom>
            <a:solidFill>
              <a:srgbClr val="0000FF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5" name="Rectangle 35">
              <a:extLst>
                <a:ext uri="{FF2B5EF4-FFF2-40B4-BE49-F238E27FC236}">
                  <a16:creationId xmlns:a16="http://schemas.microsoft.com/office/drawing/2014/main" id="{43238077-3D47-44D0-BBDB-18C8B8592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1031"/>
              <a:ext cx="81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6" name="Rectangle 36">
              <a:extLst>
                <a:ext uri="{FF2B5EF4-FFF2-40B4-BE49-F238E27FC236}">
                  <a16:creationId xmlns:a16="http://schemas.microsoft.com/office/drawing/2014/main" id="{FFAD673E-9BBA-47FA-B76F-CE4F95C5C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" y="1031"/>
              <a:ext cx="96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7" name="Rectangle 37">
              <a:extLst>
                <a:ext uri="{FF2B5EF4-FFF2-40B4-BE49-F238E27FC236}">
                  <a16:creationId xmlns:a16="http://schemas.microsoft.com/office/drawing/2014/main" id="{A4C75813-C538-4DCE-97B9-BD22E9585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" y="572"/>
              <a:ext cx="86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8" name="Rectangle 38">
              <a:extLst>
                <a:ext uri="{FF2B5EF4-FFF2-40B4-BE49-F238E27FC236}">
                  <a16:creationId xmlns:a16="http://schemas.microsoft.com/office/drawing/2014/main" id="{53A93B13-1B8E-4FA7-8409-1D796F1F9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" y="577"/>
              <a:ext cx="87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9" name="Rectangle 39">
              <a:extLst>
                <a:ext uri="{FF2B5EF4-FFF2-40B4-BE49-F238E27FC236}">
                  <a16:creationId xmlns:a16="http://schemas.microsoft.com/office/drawing/2014/main" id="{8A3852E8-4141-496F-88FE-08030B438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" y="431"/>
              <a:ext cx="85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0" name="Rectangle 40">
              <a:extLst>
                <a:ext uri="{FF2B5EF4-FFF2-40B4-BE49-F238E27FC236}">
                  <a16:creationId xmlns:a16="http://schemas.microsoft.com/office/drawing/2014/main" id="{3006AEF0-8807-4270-BDAE-A8E27D089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" y="636"/>
              <a:ext cx="12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1" name="Rectangle 41">
              <a:extLst>
                <a:ext uri="{FF2B5EF4-FFF2-40B4-BE49-F238E27FC236}">
                  <a16:creationId xmlns:a16="http://schemas.microsoft.com/office/drawing/2014/main" id="{5BB10724-7113-47F0-BB00-D6631CAE3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" y="576"/>
              <a:ext cx="19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zh-CN" altLang="zh-CN" sz="2200" b="1" i="1">
                  <a:solidFill>
                    <a:schemeClr val="bg1"/>
                  </a:solidFill>
                  <a:latin typeface="Symbol" panose="05050102010706020507" pitchFamily="18" charset="2"/>
                </a:rPr>
                <a:t>q</a:t>
              </a:r>
              <a:r>
                <a:rPr lang="zh-CN" altLang="zh-CN" sz="2200" b="1" i="1" baseline="-25000">
                  <a:solidFill>
                    <a:schemeClr val="bg1"/>
                  </a:solidFill>
                  <a:latin typeface="Symbol" panose="05050102010706020507" pitchFamily="18" charset="2"/>
                </a:rPr>
                <a:t>1</a:t>
              </a:r>
              <a:endParaRPr lang="zh-CN" altLang="zh-CN" sz="2000" b="1" i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42" name="Arc 42">
              <a:extLst>
                <a:ext uri="{FF2B5EF4-FFF2-40B4-BE49-F238E27FC236}">
                  <a16:creationId xmlns:a16="http://schemas.microsoft.com/office/drawing/2014/main" id="{8E2B08FA-E2B2-4E8A-A1CD-05383A4EF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" y="700"/>
              <a:ext cx="61" cy="97"/>
            </a:xfrm>
            <a:custGeom>
              <a:avLst/>
              <a:gdLst>
                <a:gd name="G0" fmla="+- 21600 0 0"/>
                <a:gd name="G1" fmla="+- 20542 0 0"/>
                <a:gd name="G2" fmla="+- 21600 0 0"/>
                <a:gd name="T0" fmla="*/ 2219 w 21600"/>
                <a:gd name="T1" fmla="*/ 30077 h 30077"/>
                <a:gd name="T2" fmla="*/ 14924 w 21600"/>
                <a:gd name="T3" fmla="*/ 0 h 30077"/>
                <a:gd name="T4" fmla="*/ 21600 w 21600"/>
                <a:gd name="T5" fmla="*/ 20542 h 30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0077" fill="none" extrusionOk="0">
                  <a:moveTo>
                    <a:pt x="2218" y="30077"/>
                  </a:moveTo>
                  <a:cubicBezTo>
                    <a:pt x="759" y="27110"/>
                    <a:pt x="0" y="23848"/>
                    <a:pt x="0" y="20542"/>
                  </a:cubicBezTo>
                  <a:cubicBezTo>
                    <a:pt x="0" y="11184"/>
                    <a:pt x="6024" y="2891"/>
                    <a:pt x="14923" y="-1"/>
                  </a:cubicBezTo>
                </a:path>
                <a:path w="21600" h="30077" stroke="0" extrusionOk="0">
                  <a:moveTo>
                    <a:pt x="2218" y="30077"/>
                  </a:moveTo>
                  <a:cubicBezTo>
                    <a:pt x="759" y="27110"/>
                    <a:pt x="0" y="23848"/>
                    <a:pt x="0" y="20542"/>
                  </a:cubicBezTo>
                  <a:cubicBezTo>
                    <a:pt x="0" y="11184"/>
                    <a:pt x="6024" y="2891"/>
                    <a:pt x="14923" y="-1"/>
                  </a:cubicBezTo>
                  <a:lnTo>
                    <a:pt x="21600" y="20542"/>
                  </a:lnTo>
                  <a:close/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643" name="Group 43">
              <a:extLst>
                <a:ext uri="{FF2B5EF4-FFF2-40B4-BE49-F238E27FC236}">
                  <a16:creationId xmlns:a16="http://schemas.microsoft.com/office/drawing/2014/main" id="{5BD5B080-86B1-4A2A-A695-22D30AC89F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816"/>
              <a:ext cx="88" cy="373"/>
              <a:chOff x="0" y="0"/>
              <a:chExt cx="88" cy="373"/>
            </a:xfrm>
          </p:grpSpPr>
          <p:sp>
            <p:nvSpPr>
              <p:cNvPr id="25644" name="Line 44">
                <a:extLst>
                  <a:ext uri="{FF2B5EF4-FFF2-40B4-BE49-F238E27FC236}">
                    <a16:creationId xmlns:a16="http://schemas.microsoft.com/office/drawing/2014/main" id="{BF83DAD0-3AED-407B-A6F3-EFF8C72536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" y="16"/>
                <a:ext cx="1" cy="341"/>
              </a:xfrm>
              <a:prstGeom prst="line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45" name="未知">
                <a:extLst>
                  <a:ext uri="{FF2B5EF4-FFF2-40B4-BE49-F238E27FC236}">
                    <a16:creationId xmlns:a16="http://schemas.microsoft.com/office/drawing/2014/main" id="{D713909B-B750-44F7-844A-C99BB47D0E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" y="0"/>
                <a:ext cx="37" cy="43"/>
              </a:xfrm>
              <a:custGeom>
                <a:avLst/>
                <a:gdLst>
                  <a:gd name="T0" fmla="*/ 25 w 49"/>
                  <a:gd name="T1" fmla="*/ 0 h 57"/>
                  <a:gd name="T2" fmla="*/ 49 w 49"/>
                  <a:gd name="T3" fmla="*/ 57 h 57"/>
                  <a:gd name="T4" fmla="*/ 25 w 49"/>
                  <a:gd name="T5" fmla="*/ 32 h 57"/>
                  <a:gd name="T6" fmla="*/ 0 w 49"/>
                  <a:gd name="T7" fmla="*/ 57 h 57"/>
                  <a:gd name="T8" fmla="*/ 25 w 49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7">
                    <a:moveTo>
                      <a:pt x="25" y="0"/>
                    </a:moveTo>
                    <a:lnTo>
                      <a:pt x="49" y="57"/>
                    </a:lnTo>
                    <a:lnTo>
                      <a:pt x="25" y="32"/>
                    </a:lnTo>
                    <a:lnTo>
                      <a:pt x="0" y="57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46" name="未知">
                <a:extLst>
                  <a:ext uri="{FF2B5EF4-FFF2-40B4-BE49-F238E27FC236}">
                    <a16:creationId xmlns:a16="http://schemas.microsoft.com/office/drawing/2014/main" id="{63B21F54-2E2F-42F6-8FE4-C0BB221637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" y="329"/>
                <a:ext cx="37" cy="44"/>
              </a:xfrm>
              <a:custGeom>
                <a:avLst/>
                <a:gdLst>
                  <a:gd name="T0" fmla="*/ 24 w 49"/>
                  <a:gd name="T1" fmla="*/ 57 h 57"/>
                  <a:gd name="T2" fmla="*/ 0 w 49"/>
                  <a:gd name="T3" fmla="*/ 0 h 57"/>
                  <a:gd name="T4" fmla="*/ 24 w 49"/>
                  <a:gd name="T5" fmla="*/ 25 h 57"/>
                  <a:gd name="T6" fmla="*/ 49 w 49"/>
                  <a:gd name="T7" fmla="*/ 0 h 57"/>
                  <a:gd name="T8" fmla="*/ 24 w 49"/>
                  <a:gd name="T9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7">
                    <a:moveTo>
                      <a:pt x="24" y="57"/>
                    </a:moveTo>
                    <a:lnTo>
                      <a:pt x="0" y="0"/>
                    </a:lnTo>
                    <a:lnTo>
                      <a:pt x="24" y="25"/>
                    </a:lnTo>
                    <a:lnTo>
                      <a:pt x="49" y="0"/>
                    </a:lnTo>
                    <a:lnTo>
                      <a:pt x="24" y="57"/>
                    </a:lnTo>
                    <a:close/>
                  </a:path>
                </a:pathLst>
              </a:custGeom>
              <a:solidFill>
                <a:srgbClr val="000000"/>
              </a:solidFill>
              <a:ln w="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47" name="Rectangle 47">
                <a:extLst>
                  <a:ext uri="{FF2B5EF4-FFF2-40B4-BE49-F238E27FC236}">
                    <a16:creationId xmlns:a16="http://schemas.microsoft.com/office/drawing/2014/main" id="{CB27D910-8C97-403D-9EA1-114B23A9F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8"/>
                <a:ext cx="72" cy="15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48" name="Rectangle 48">
                <a:extLst>
                  <a:ext uri="{FF2B5EF4-FFF2-40B4-BE49-F238E27FC236}">
                    <a16:creationId xmlns:a16="http://schemas.microsoft.com/office/drawing/2014/main" id="{3314B566-B0FB-48E9-9475-4B766554CE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4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zh-CN" altLang="zh-CN" sz="2200" b="1" i="1">
                    <a:solidFill>
                      <a:srgbClr val="FF3300"/>
                    </a:solidFill>
                    <a:latin typeface="Century Schoolbook" panose="020B0604020202020204" pitchFamily="18" charset="0"/>
                  </a:rPr>
                  <a:t>d</a:t>
                </a:r>
                <a:endParaRPr lang="zh-CN" altLang="zh-CN" sz="2000" b="1" i="1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5649" name="Rectangle 49">
              <a:extLst>
                <a:ext uri="{FF2B5EF4-FFF2-40B4-BE49-F238E27FC236}">
                  <a16:creationId xmlns:a16="http://schemas.microsoft.com/office/drawing/2014/main" id="{0D50FBD3-CB69-44B2-921F-ADDCDA7CD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" y="707"/>
              <a:ext cx="7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0" name="Rectangle 50">
              <a:extLst>
                <a:ext uri="{FF2B5EF4-FFF2-40B4-BE49-F238E27FC236}">
                  <a16:creationId xmlns:a16="http://schemas.microsoft.com/office/drawing/2014/main" id="{C35A8732-9C73-47F9-9600-3B29B3D4B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" y="1102"/>
              <a:ext cx="77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1" name="Rectangle 51">
              <a:extLst>
                <a:ext uri="{FF2B5EF4-FFF2-40B4-BE49-F238E27FC236}">
                  <a16:creationId xmlns:a16="http://schemas.microsoft.com/office/drawing/2014/main" id="{5CEBF196-6856-431D-8B38-F0F662123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" y="1442"/>
              <a:ext cx="7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2" name="Arc 52">
              <a:extLst>
                <a:ext uri="{FF2B5EF4-FFF2-40B4-BE49-F238E27FC236}">
                  <a16:creationId xmlns:a16="http://schemas.microsoft.com/office/drawing/2014/main" id="{313A12DD-8885-43D1-8D47-45539FFAEFB1}"/>
                </a:ext>
              </a:extLst>
            </p:cNvPr>
            <p:cNvSpPr>
              <a:spLocks/>
            </p:cNvSpPr>
            <p:nvPr/>
          </p:nvSpPr>
          <p:spPr bwMode="auto">
            <a:xfrm rot="4714697">
              <a:off x="1178" y="648"/>
              <a:ext cx="526" cy="290"/>
            </a:xfrm>
            <a:custGeom>
              <a:avLst/>
              <a:gdLst>
                <a:gd name="G0" fmla="+- 19175 0 0"/>
                <a:gd name="G1" fmla="+- 21600 0 0"/>
                <a:gd name="G2" fmla="+- 21600 0 0"/>
                <a:gd name="T0" fmla="*/ 0 w 39203"/>
                <a:gd name="T1" fmla="*/ 11657 h 21600"/>
                <a:gd name="T2" fmla="*/ 39203 w 39203"/>
                <a:gd name="T3" fmla="*/ 13510 h 21600"/>
                <a:gd name="T4" fmla="*/ 19175 w 3920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203" h="21600" fill="none" extrusionOk="0">
                  <a:moveTo>
                    <a:pt x="-1" y="11656"/>
                  </a:moveTo>
                  <a:cubicBezTo>
                    <a:pt x="3713" y="4495"/>
                    <a:pt x="11107" y="0"/>
                    <a:pt x="19175" y="0"/>
                  </a:cubicBezTo>
                  <a:cubicBezTo>
                    <a:pt x="27980" y="0"/>
                    <a:pt x="35904" y="5345"/>
                    <a:pt x="39202" y="13510"/>
                  </a:cubicBezTo>
                </a:path>
                <a:path w="39203" h="21600" stroke="0" extrusionOk="0">
                  <a:moveTo>
                    <a:pt x="-1" y="11656"/>
                  </a:moveTo>
                  <a:cubicBezTo>
                    <a:pt x="3713" y="4495"/>
                    <a:pt x="11107" y="0"/>
                    <a:pt x="19175" y="0"/>
                  </a:cubicBezTo>
                  <a:cubicBezTo>
                    <a:pt x="27980" y="0"/>
                    <a:pt x="35904" y="5345"/>
                    <a:pt x="39202" y="13510"/>
                  </a:cubicBezTo>
                  <a:lnTo>
                    <a:pt x="19175" y="21600"/>
                  </a:lnTo>
                  <a:close/>
                </a:path>
              </a:pathLst>
            </a:custGeom>
            <a:noFill/>
            <a:ln w="9525" cmpd="sng">
              <a:solidFill>
                <a:srgbClr val="FF3300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53" name="Object 53">
              <a:extLst>
                <a:ext uri="{FF2B5EF4-FFF2-40B4-BE49-F238E27FC236}">
                  <a16:creationId xmlns:a16="http://schemas.microsoft.com/office/drawing/2014/main" id="{88186933-BE39-41FF-98C5-4DC8274165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45" y="675"/>
            <a:ext cx="467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7" r:id="rId5" imgW="304853" imgH="203341" progId="Equation.3">
                    <p:embed/>
                  </p:oleObj>
                </mc:Choice>
                <mc:Fallback>
                  <p:oleObj r:id="rId5" imgW="304853" imgH="203341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5" y="675"/>
                          <a:ext cx="467" cy="237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654" name="Object 54">
            <a:extLst>
              <a:ext uri="{FF2B5EF4-FFF2-40B4-BE49-F238E27FC236}">
                <a16:creationId xmlns:a16="http://schemas.microsoft.com/office/drawing/2014/main" id="{6CE1562D-98CB-4EDB-A028-A9B5B8D508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2708275"/>
          <a:ext cx="384968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8" r:id="rId7" imgW="1522995" imgH="406365" progId="Equation.3">
                  <p:embed/>
                </p:oleObj>
              </mc:Choice>
              <mc:Fallback>
                <p:oleObj r:id="rId7" imgW="1522995" imgH="406365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708275"/>
                        <a:ext cx="3849687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66"/>
                                </a:gs>
                                <a:gs pos="100000">
                                  <a:schemeClr val="hlink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55" name="Object 55">
            <a:extLst>
              <a:ext uri="{FF2B5EF4-FFF2-40B4-BE49-F238E27FC236}">
                <a16:creationId xmlns:a16="http://schemas.microsoft.com/office/drawing/2014/main" id="{4C1B3197-AE3F-4E72-AEC2-FCC644D800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3357563"/>
          <a:ext cx="3854450" cy="194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9" r:id="rId9" imgW="1498917" imgH="876617" progId="Equation.3">
                  <p:embed/>
                </p:oleObj>
              </mc:Choice>
              <mc:Fallback>
                <p:oleObj r:id="rId9" imgW="1498917" imgH="876617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357563"/>
                        <a:ext cx="3854450" cy="194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66"/>
                                </a:gs>
                                <a:gs pos="100000">
                                  <a:schemeClr val="hlink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74F711D-9F24-4E1A-B46C-57A34DDE7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49275"/>
            <a:ext cx="86042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b="1">
                <a:solidFill>
                  <a:schemeClr val="hlink"/>
                </a:solidFill>
                <a:ea typeface="楷体_GB2312" pitchFamily="1" charset="-122"/>
              </a:rPr>
              <a:t>5-7  </a:t>
            </a:r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在康普顿散射中，若入射光子的能量等于电子的静止能，试求散射光子的最小能量及电子的最大动量。</a:t>
            </a:r>
          </a:p>
          <a:p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解：</a:t>
            </a:r>
          </a:p>
        </p:txBody>
      </p:sp>
      <p:graphicFrame>
        <p:nvGraphicFramePr>
          <p:cNvPr id="26627" name="Object 3">
            <a:extLst>
              <a:ext uri="{FF2B5EF4-FFF2-40B4-BE49-F238E27FC236}">
                <a16:creationId xmlns:a16="http://schemas.microsoft.com/office/drawing/2014/main" id="{D2462568-3B7D-40FA-93CF-CF0A95A933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2852738"/>
          <a:ext cx="6361113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r:id="rId3" imgW="2956851" imgH="406365" progId="Equation.3">
                  <p:embed/>
                </p:oleObj>
              </mc:Choice>
              <mc:Fallback>
                <p:oleObj r:id="rId3" imgW="2956851" imgH="40636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852738"/>
                        <a:ext cx="6361113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33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Rectangle 4">
            <a:extLst>
              <a:ext uri="{FF2B5EF4-FFF2-40B4-BE49-F238E27FC236}">
                <a16:creationId xmlns:a16="http://schemas.microsoft.com/office/drawing/2014/main" id="{7AFABE74-D43B-475F-A4F9-73D45BF6F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420938"/>
            <a:ext cx="2635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1" charset="-122"/>
              </a:rPr>
              <a:t>散射电子能量最小</a:t>
            </a:r>
          </a:p>
        </p:txBody>
      </p:sp>
      <p:graphicFrame>
        <p:nvGraphicFramePr>
          <p:cNvPr id="26629" name="Object 5">
            <a:extLst>
              <a:ext uri="{FF2B5EF4-FFF2-40B4-BE49-F238E27FC236}">
                <a16:creationId xmlns:a16="http://schemas.microsoft.com/office/drawing/2014/main" id="{117D268D-7197-4563-887F-5DE0A6D4E2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1412875"/>
          <a:ext cx="3960813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r:id="rId5" imgW="1841018" imgH="444624" progId="Equation.3">
                  <p:embed/>
                </p:oleObj>
              </mc:Choice>
              <mc:Fallback>
                <p:oleObj r:id="rId5" imgW="1841018" imgH="44462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412875"/>
                        <a:ext cx="3960813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8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>
            <a:extLst>
              <a:ext uri="{FF2B5EF4-FFF2-40B4-BE49-F238E27FC236}">
                <a16:creationId xmlns:a16="http://schemas.microsoft.com/office/drawing/2014/main" id="{CA96D31B-BC06-48A1-A76F-12C848C89A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3860800"/>
          <a:ext cx="71247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r:id="rId7" imgW="3312142" imgH="406365" progId="Equation.3">
                  <p:embed/>
                </p:oleObj>
              </mc:Choice>
              <mc:Fallback>
                <p:oleObj r:id="rId7" imgW="3312142" imgH="40636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860800"/>
                        <a:ext cx="7124700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>
            <a:extLst>
              <a:ext uri="{FF2B5EF4-FFF2-40B4-BE49-F238E27FC236}">
                <a16:creationId xmlns:a16="http://schemas.microsoft.com/office/drawing/2014/main" id="{C26A247A-38AD-4BAC-AFB3-193385A681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4941888"/>
          <a:ext cx="8382000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r:id="rId9" imgW="4087943" imgH="444624" progId="Equation.3">
                  <p:embed/>
                </p:oleObj>
              </mc:Choice>
              <mc:Fallback>
                <p:oleObj r:id="rId9" imgW="4087943" imgH="44462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941888"/>
                        <a:ext cx="8382000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91C8B44-3FA9-4097-8E20-315EBD34A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49275"/>
            <a:ext cx="83534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b="1">
                <a:solidFill>
                  <a:schemeClr val="hlink"/>
                </a:solidFill>
                <a:ea typeface="楷体_GB2312" pitchFamily="1" charset="-122"/>
              </a:rPr>
              <a:t>5-8 </a:t>
            </a:r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 在康普顿散射中，若一个光子能传递给一个静止电子的最大能量为10keV，试求入射光子的能量。</a:t>
            </a:r>
          </a:p>
          <a:p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解：</a:t>
            </a:r>
          </a:p>
        </p:txBody>
      </p:sp>
      <p:graphicFrame>
        <p:nvGraphicFramePr>
          <p:cNvPr id="27651" name="Object 3">
            <a:extLst>
              <a:ext uri="{FF2B5EF4-FFF2-40B4-BE49-F238E27FC236}">
                <a16:creationId xmlns:a16="http://schemas.microsoft.com/office/drawing/2014/main" id="{8185CF6B-2A66-4BF3-BC76-9B407B037E01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1187450" y="1773238"/>
          <a:ext cx="5976938" cy="284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r:id="rId3" imgW="2451417" imgH="1168717" progId="Equation.3">
                  <p:embed/>
                </p:oleObj>
              </mc:Choice>
              <mc:Fallback>
                <p:oleObj r:id="rId3" imgW="2451417" imgH="116871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773238"/>
                        <a:ext cx="5976938" cy="2849562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A3474E5D-8C8D-4FE1-B9C0-CE29A72DC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49275"/>
            <a:ext cx="83534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b="1">
                <a:solidFill>
                  <a:schemeClr val="hlink"/>
                </a:solidFill>
                <a:ea typeface="楷体_GB2312" pitchFamily="1" charset="-122"/>
              </a:rPr>
              <a:t>5-9</a:t>
            </a:r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  若入射光子与质子发生康普顿散射，试求质子的康普顿波长。如反冲质子获得的能量为5.7MeV，则入射光子的最小能量为多大？</a:t>
            </a:r>
          </a:p>
          <a:p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解：</a:t>
            </a:r>
          </a:p>
        </p:txBody>
      </p:sp>
      <p:graphicFrame>
        <p:nvGraphicFramePr>
          <p:cNvPr id="28675" name="Object 3">
            <a:extLst>
              <a:ext uri="{FF2B5EF4-FFF2-40B4-BE49-F238E27FC236}">
                <a16:creationId xmlns:a16="http://schemas.microsoft.com/office/drawing/2014/main" id="{4F74D01E-8D97-454B-9B4A-A0D207878176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1258888" y="1773238"/>
          <a:ext cx="5400675" cy="193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r:id="rId3" imgW="2120297" imgH="761986" progId="Equation.3">
                  <p:embed/>
                </p:oleObj>
              </mc:Choice>
              <mc:Fallback>
                <p:oleObj r:id="rId3" imgW="2120297" imgH="76198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773238"/>
                        <a:ext cx="5400675" cy="1938337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>
            <a:extLst>
              <a:ext uri="{FF2B5EF4-FFF2-40B4-BE49-F238E27FC236}">
                <a16:creationId xmlns:a16="http://schemas.microsoft.com/office/drawing/2014/main" id="{1B4F1315-048C-458B-856A-FAF79091C75F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258888" y="3860800"/>
          <a:ext cx="6697662" cy="215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r:id="rId5" imgW="2768917" imgH="889317" progId="Equation.3">
                  <p:embed/>
                </p:oleObj>
              </mc:Choice>
              <mc:Fallback>
                <p:oleObj r:id="rId5" imgW="2768917" imgH="88931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860800"/>
                        <a:ext cx="6697662" cy="215106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AA13BDC-3E5A-4F6B-BF0C-CEA0AF768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49275"/>
            <a:ext cx="83534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b="1">
                <a:solidFill>
                  <a:schemeClr val="hlink"/>
                </a:solidFill>
                <a:ea typeface="楷体_GB2312" pitchFamily="1" charset="-122"/>
              </a:rPr>
              <a:t>5-10</a:t>
            </a:r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  康普顿散射产生的散射光子，再与原子发生相互作用，当散射角</a:t>
            </a:r>
            <a:r>
              <a:rPr lang="zh-CN" altLang="zh-CN" b="1" i="1">
                <a:solidFill>
                  <a:srgbClr val="000000"/>
                </a:solidFill>
                <a:ea typeface="楷体_GB2312" pitchFamily="1" charset="-122"/>
              </a:rPr>
              <a:t>θ</a:t>
            </a:r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＞60°时，无论入光子能量多么大，散射光子总不能再产生正负电子偶。试证明之。</a:t>
            </a:r>
          </a:p>
          <a:p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证明：</a:t>
            </a:r>
          </a:p>
        </p:txBody>
      </p:sp>
      <p:graphicFrame>
        <p:nvGraphicFramePr>
          <p:cNvPr id="29699" name="Object 3">
            <a:extLst>
              <a:ext uri="{FF2B5EF4-FFF2-40B4-BE49-F238E27FC236}">
                <a16:creationId xmlns:a16="http://schemas.microsoft.com/office/drawing/2014/main" id="{1B3800B0-368F-41C2-A0F3-DF96BF8A1B69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1476375" y="2273300"/>
          <a:ext cx="5975350" cy="271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r:id="rId3" imgW="2399576" imgH="1092043" progId="Equation.3">
                  <p:embed/>
                </p:oleObj>
              </mc:Choice>
              <mc:Fallback>
                <p:oleObj r:id="rId3" imgW="2399576" imgH="109204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273300"/>
                        <a:ext cx="5975350" cy="2719388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0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95E1BB92-29A1-4954-ABF7-4A99CF983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76263"/>
            <a:ext cx="79422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b="1">
                <a:solidFill>
                  <a:schemeClr val="hlink"/>
                </a:solidFill>
                <a:ea typeface="楷体_GB2312" pitchFamily="1" charset="-122"/>
              </a:rPr>
              <a:t>5-11</a:t>
            </a:r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  证明：光子与自由电子相碰，不可能发生光电效应。</a:t>
            </a:r>
          </a:p>
          <a:p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证明：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D830D0D0-A76E-47AC-91AD-35CD25637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429000"/>
            <a:ext cx="73279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b="1">
                <a:solidFill>
                  <a:schemeClr val="hlink"/>
                </a:solidFill>
                <a:ea typeface="楷体_GB2312" pitchFamily="1" charset="-122"/>
              </a:rPr>
              <a:t>5-12</a:t>
            </a:r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  证明：在真空中不可发生“光子→电子对”过程。</a:t>
            </a:r>
          </a:p>
          <a:p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证明：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3CDD178-C4DB-49FA-A483-CD11EDB97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49275"/>
            <a:ext cx="828040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b="1">
                <a:solidFill>
                  <a:schemeClr val="hlink"/>
                </a:solidFill>
                <a:ea typeface="楷体_GB2312" pitchFamily="1" charset="-122"/>
              </a:rPr>
              <a:t>5-13 </a:t>
            </a:r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 已知铑（Z=45）的电子组态为</a:t>
            </a:r>
          </a:p>
          <a:p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              </a:t>
            </a:r>
            <a:r>
              <a:rPr lang="zh-CN" altLang="zh-CN" b="1">
                <a:solidFill>
                  <a:srgbClr val="FF0000"/>
                </a:solidFill>
                <a:ea typeface="楷体_GB2312" pitchFamily="1" charset="-122"/>
              </a:rPr>
              <a:t>1s</a:t>
            </a:r>
            <a:r>
              <a:rPr lang="zh-CN" altLang="zh-CN" b="1" baseline="30000">
                <a:solidFill>
                  <a:srgbClr val="FF0000"/>
                </a:solidFill>
                <a:ea typeface="楷体_GB2312" pitchFamily="1" charset="-122"/>
              </a:rPr>
              <a:t>2</a:t>
            </a:r>
            <a:r>
              <a:rPr lang="zh-CN" altLang="zh-CN" b="1">
                <a:solidFill>
                  <a:srgbClr val="FF0000"/>
                </a:solidFill>
                <a:ea typeface="楷体_GB2312" pitchFamily="1" charset="-122"/>
              </a:rPr>
              <a:t>2s</a:t>
            </a:r>
            <a:r>
              <a:rPr lang="zh-CN" altLang="zh-CN" b="1" baseline="30000">
                <a:solidFill>
                  <a:srgbClr val="FF0000"/>
                </a:solidFill>
                <a:ea typeface="楷体_GB2312" pitchFamily="1" charset="-122"/>
              </a:rPr>
              <a:t>2</a:t>
            </a:r>
            <a:r>
              <a:rPr lang="zh-CN" altLang="zh-CN" b="1">
                <a:solidFill>
                  <a:srgbClr val="FF0000"/>
                </a:solidFill>
                <a:ea typeface="楷体_GB2312" pitchFamily="1" charset="-122"/>
              </a:rPr>
              <a:t>2p</a:t>
            </a:r>
            <a:r>
              <a:rPr lang="zh-CN" altLang="zh-CN" b="1" baseline="30000">
                <a:solidFill>
                  <a:srgbClr val="FF0000"/>
                </a:solidFill>
                <a:ea typeface="楷体_GB2312" pitchFamily="1" charset="-122"/>
              </a:rPr>
              <a:t>6</a:t>
            </a:r>
            <a:r>
              <a:rPr lang="zh-CN" altLang="zh-CN" b="1">
                <a:solidFill>
                  <a:srgbClr val="FF0000"/>
                </a:solidFill>
                <a:ea typeface="楷体_GB2312" pitchFamily="1" charset="-122"/>
              </a:rPr>
              <a:t>3s</a:t>
            </a:r>
            <a:r>
              <a:rPr lang="zh-CN" altLang="zh-CN" b="1" baseline="30000">
                <a:solidFill>
                  <a:srgbClr val="FF0000"/>
                </a:solidFill>
                <a:ea typeface="楷体_GB2312" pitchFamily="1" charset="-122"/>
              </a:rPr>
              <a:t>2</a:t>
            </a:r>
            <a:r>
              <a:rPr lang="zh-CN" altLang="zh-CN" b="1">
                <a:solidFill>
                  <a:srgbClr val="FF0000"/>
                </a:solidFill>
                <a:ea typeface="楷体_GB2312" pitchFamily="1" charset="-122"/>
              </a:rPr>
              <a:t>3p</a:t>
            </a:r>
            <a:r>
              <a:rPr lang="zh-CN" altLang="zh-CN" b="1" baseline="30000">
                <a:solidFill>
                  <a:srgbClr val="FF0000"/>
                </a:solidFill>
                <a:ea typeface="楷体_GB2312" pitchFamily="1" charset="-122"/>
              </a:rPr>
              <a:t>6</a:t>
            </a:r>
            <a:r>
              <a:rPr lang="zh-CN" altLang="zh-CN" b="1">
                <a:solidFill>
                  <a:srgbClr val="FF0000"/>
                </a:solidFill>
                <a:ea typeface="楷体_GB2312" pitchFamily="1" charset="-122"/>
              </a:rPr>
              <a:t>3d</a:t>
            </a:r>
            <a:r>
              <a:rPr lang="zh-CN" altLang="zh-CN" b="1" baseline="30000">
                <a:solidFill>
                  <a:srgbClr val="FF0000"/>
                </a:solidFill>
                <a:ea typeface="楷体_GB2312" pitchFamily="1" charset="-122"/>
              </a:rPr>
              <a:t>10</a:t>
            </a:r>
            <a:r>
              <a:rPr lang="zh-CN" altLang="zh-CN" b="1">
                <a:solidFill>
                  <a:srgbClr val="FF0000"/>
                </a:solidFill>
                <a:ea typeface="楷体_GB2312" pitchFamily="1" charset="-122"/>
              </a:rPr>
              <a:t>4s</a:t>
            </a:r>
            <a:r>
              <a:rPr lang="zh-CN" altLang="zh-CN" b="1" baseline="30000">
                <a:solidFill>
                  <a:srgbClr val="FF0000"/>
                </a:solidFill>
                <a:ea typeface="楷体_GB2312" pitchFamily="1" charset="-122"/>
              </a:rPr>
              <a:t>2</a:t>
            </a:r>
            <a:r>
              <a:rPr lang="zh-CN" altLang="zh-CN" b="1">
                <a:solidFill>
                  <a:srgbClr val="FF0000"/>
                </a:solidFill>
                <a:ea typeface="楷体_GB2312" pitchFamily="1" charset="-122"/>
              </a:rPr>
              <a:t>4p</a:t>
            </a:r>
            <a:r>
              <a:rPr lang="zh-CN" altLang="zh-CN" b="1" baseline="30000">
                <a:solidFill>
                  <a:srgbClr val="FF0000"/>
                </a:solidFill>
                <a:ea typeface="楷体_GB2312" pitchFamily="1" charset="-122"/>
              </a:rPr>
              <a:t>6</a:t>
            </a:r>
            <a:r>
              <a:rPr lang="zh-CN" altLang="zh-CN" b="1">
                <a:solidFill>
                  <a:srgbClr val="FF0000"/>
                </a:solidFill>
                <a:ea typeface="楷体_GB2312" pitchFamily="1" charset="-122"/>
              </a:rPr>
              <a:t>（4d</a:t>
            </a:r>
            <a:r>
              <a:rPr lang="zh-CN" altLang="zh-CN" b="1" baseline="30000">
                <a:solidFill>
                  <a:srgbClr val="FF0000"/>
                </a:solidFill>
                <a:ea typeface="楷体_GB2312" pitchFamily="1" charset="-122"/>
              </a:rPr>
              <a:t>8</a:t>
            </a:r>
            <a:r>
              <a:rPr lang="zh-CN" altLang="zh-CN" b="1">
                <a:solidFill>
                  <a:srgbClr val="FF0000"/>
                </a:solidFill>
                <a:ea typeface="楷体_GB2312" pitchFamily="1" charset="-122"/>
              </a:rPr>
              <a:t>5s</a:t>
            </a:r>
            <a:r>
              <a:rPr lang="zh-CN" altLang="zh-CN" b="1" baseline="30000">
                <a:solidFill>
                  <a:srgbClr val="FF0000"/>
                </a:solidFill>
                <a:ea typeface="楷体_GB2312" pitchFamily="1" charset="-122"/>
              </a:rPr>
              <a:t>1</a:t>
            </a:r>
            <a:r>
              <a:rPr lang="zh-CN" altLang="zh-CN" b="1">
                <a:solidFill>
                  <a:srgbClr val="FF0000"/>
                </a:solidFill>
                <a:ea typeface="楷体_GB2312" pitchFamily="1" charset="-122"/>
              </a:rPr>
              <a:t>）</a:t>
            </a:r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，</a:t>
            </a:r>
          </a:p>
          <a:p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现请：</a:t>
            </a:r>
          </a:p>
          <a:p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        （1）确定它的基态谱项符号；</a:t>
            </a:r>
          </a:p>
          <a:p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        （2）用它的K</a:t>
            </a:r>
            <a:r>
              <a:rPr lang="zh-CN" altLang="zh-CN" b="1" baseline="-25000">
                <a:solidFill>
                  <a:srgbClr val="000000"/>
                </a:solidFill>
                <a:ea typeface="楷体_GB2312" pitchFamily="1" charset="-122"/>
              </a:rPr>
              <a:t>α</a:t>
            </a:r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X射线作康普顿散射实验，当光子的散</a:t>
            </a:r>
          </a:p>
          <a:p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                  射角为60°时，求反冲电子的能量（已知K</a:t>
            </a:r>
            <a:r>
              <a:rPr lang="zh-CN" altLang="zh-CN" b="1" baseline="-25000">
                <a:solidFill>
                  <a:srgbClr val="000000"/>
                </a:solidFill>
                <a:ea typeface="楷体_GB2312" pitchFamily="1" charset="-122"/>
              </a:rPr>
              <a:t>α</a:t>
            </a:r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的</a:t>
            </a:r>
          </a:p>
          <a:p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                  屏蔽系数b≈0.9)；</a:t>
            </a:r>
          </a:p>
          <a:p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        （3）在实验装置中用厚为0.30cm的铅屏该射线。如果</a:t>
            </a:r>
          </a:p>
          <a:p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                  改用铝代替铅，为达到同样的屏蔽效果，需要多</a:t>
            </a:r>
          </a:p>
          <a:p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                  少厚的铝？（</a:t>
            </a:r>
            <a:r>
              <a:rPr lang="zh-CN" altLang="zh-CN" b="1" i="1">
                <a:solidFill>
                  <a:srgbClr val="000000"/>
                </a:solidFill>
                <a:ea typeface="楷体_GB2312" pitchFamily="1" charset="-122"/>
              </a:rPr>
              <a:t>μ</a:t>
            </a:r>
            <a:r>
              <a:rPr lang="zh-CN" altLang="zh-CN" b="1" baseline="-25000">
                <a:solidFill>
                  <a:srgbClr val="000000"/>
                </a:solidFill>
                <a:ea typeface="楷体_GB2312" pitchFamily="1" charset="-122"/>
              </a:rPr>
              <a:t>Pb</a:t>
            </a:r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=52.5cm</a:t>
            </a:r>
            <a:r>
              <a:rPr lang="zh-CN" altLang="zh-CN" b="1" baseline="30000">
                <a:solidFill>
                  <a:srgbClr val="000000"/>
                </a:solidFill>
                <a:ea typeface="楷体_GB2312" pitchFamily="1" charset="-122"/>
              </a:rPr>
              <a:t>-1</a:t>
            </a:r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;</a:t>
            </a:r>
            <a:r>
              <a:rPr lang="zh-CN" altLang="zh-CN" b="1" i="1">
                <a:solidFill>
                  <a:srgbClr val="000000"/>
                </a:solidFill>
                <a:ea typeface="楷体_GB2312" pitchFamily="1" charset="-122"/>
              </a:rPr>
              <a:t>μ</a:t>
            </a:r>
            <a:r>
              <a:rPr lang="zh-CN" altLang="zh-CN" b="1" baseline="-25000">
                <a:solidFill>
                  <a:srgbClr val="000000"/>
                </a:solidFill>
                <a:ea typeface="楷体_GB2312" pitchFamily="1" charset="-122"/>
              </a:rPr>
              <a:t>A1</a:t>
            </a:r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=0.765cm</a:t>
            </a:r>
            <a:r>
              <a:rPr lang="zh-CN" altLang="zh-CN" b="1" baseline="30000">
                <a:solidFill>
                  <a:srgbClr val="000000"/>
                </a:solidFill>
                <a:ea typeface="楷体_GB2312" pitchFamily="1" charset="-122"/>
              </a:rPr>
              <a:t>-1</a:t>
            </a:r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）</a:t>
            </a:r>
          </a:p>
          <a:p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解：</a:t>
            </a:r>
          </a:p>
        </p:txBody>
      </p:sp>
      <p:graphicFrame>
        <p:nvGraphicFramePr>
          <p:cNvPr id="31747" name="Group 3">
            <a:extLst>
              <a:ext uri="{FF2B5EF4-FFF2-40B4-BE49-F238E27FC236}">
                <a16:creationId xmlns:a16="http://schemas.microsoft.com/office/drawing/2014/main" id="{641EC5AC-C755-4008-B7A0-EC1ED4EF5C4E}"/>
              </a:ext>
            </a:extLst>
          </p:cNvPr>
          <p:cNvGraphicFramePr>
            <a:graphicFrameLocks noGrp="1"/>
          </p:cNvGraphicFramePr>
          <p:nvPr>
            <p:ph/>
          </p:nvPr>
        </p:nvGraphicFramePr>
        <p:xfrm>
          <a:off x="1187450" y="4292600"/>
          <a:ext cx="7689850" cy="2438400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351260438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1677352028"/>
                    </a:ext>
                  </a:extLst>
                </a:gridCol>
                <a:gridCol w="855663">
                  <a:extLst>
                    <a:ext uri="{9D8B030D-6E8A-4147-A177-3AD203B41FA5}">
                      <a16:colId xmlns:a16="http://schemas.microsoft.com/office/drawing/2014/main" val="3099076828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501693695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640214378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3376194890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1910768810"/>
                    </a:ext>
                  </a:extLst>
                </a:gridCol>
                <a:gridCol w="1709737">
                  <a:extLst>
                    <a:ext uri="{9D8B030D-6E8A-4147-A177-3AD203B41FA5}">
                      <a16:colId xmlns:a16="http://schemas.microsoft.com/office/drawing/2014/main" val="22677967"/>
                    </a:ext>
                  </a:extLst>
                </a:gridCol>
              </a:tblGrid>
              <a:tr h="427038"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4d</a:t>
                      </a:r>
                      <a:r>
                        <a:rPr kumimoji="0" lang="zh-CN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：</a:t>
                      </a:r>
                      <a:r>
                        <a:rPr kumimoji="0" lang="zh-CN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0" lang="zh-CN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180799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3/2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9/2，7/2，5/2，3/2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984694"/>
                  </a:ext>
                </a:extLst>
              </a:tr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↑↓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↑↓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↑↓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↑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↑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47876"/>
                  </a:ext>
                </a:extLst>
              </a:tr>
              <a:tr h="427038"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5s</a:t>
                      </a:r>
                      <a:r>
                        <a:rPr kumimoji="0" lang="zh-CN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：</a:t>
                      </a:r>
                      <a:r>
                        <a:rPr kumimoji="0" lang="zh-CN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0" lang="zh-CN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倒转次序     </a:t>
                      </a:r>
                      <a:r>
                        <a:rPr kumimoji="0" lang="zh-CN" altLang="zh-CN" sz="4000" b="1" i="0" u="none" strike="noStrike" cap="none" normalizeH="0" baseline="30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zh-CN" sz="4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zh-CN" altLang="zh-CN" sz="4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9/2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693087"/>
                  </a:ext>
                </a:extLst>
              </a:tr>
              <a:tr h="366713"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598070"/>
                  </a:ext>
                </a:extLst>
              </a:tr>
              <a:tr h="425450"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↑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97962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>
            <a:extLst>
              <a:ext uri="{FF2B5EF4-FFF2-40B4-BE49-F238E27FC236}">
                <a16:creationId xmlns:a16="http://schemas.microsoft.com/office/drawing/2014/main" id="{2D4EB6AF-5896-47A5-A9BD-DC5A013EABCA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611188" y="620713"/>
          <a:ext cx="7489825" cy="303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r:id="rId3" imgW="4331017" imgH="1752917" progId="Equation.3">
                  <p:embed/>
                </p:oleObj>
              </mc:Choice>
              <mc:Fallback>
                <p:oleObj r:id="rId3" imgW="4331017" imgH="1752917" progId="Equation.3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620713"/>
                        <a:ext cx="7489825" cy="303053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3">
            <a:extLst>
              <a:ext uri="{FF2B5EF4-FFF2-40B4-BE49-F238E27FC236}">
                <a16:creationId xmlns:a16="http://schemas.microsoft.com/office/drawing/2014/main" id="{97C5DC26-16E8-4270-B4E9-D0D0F08169B3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611188" y="3716338"/>
          <a:ext cx="6840537" cy="236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r:id="rId5" imgW="2641917" imgH="914717" progId="Equation.3">
                  <p:embed/>
                </p:oleObj>
              </mc:Choice>
              <mc:Fallback>
                <p:oleObj r:id="rId5" imgW="2641917" imgH="91471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716338"/>
                        <a:ext cx="6840537" cy="23685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222-19">
            <a:extLst>
              <a:ext uri="{FF2B5EF4-FFF2-40B4-BE49-F238E27FC236}">
                <a16:creationId xmlns:a16="http://schemas.microsoft.com/office/drawing/2014/main" id="{971B53BC-EE02-4115-9D24-87F0A26A3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0350"/>
            <a:ext cx="4176713" cy="346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 descr="222-24">
            <a:extLst>
              <a:ext uri="{FF2B5EF4-FFF2-40B4-BE49-F238E27FC236}">
                <a16:creationId xmlns:a16="http://schemas.microsoft.com/office/drawing/2014/main" id="{12F5CD32-B305-479E-970C-2C29E53E6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2520950"/>
            <a:ext cx="5364162" cy="401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4">
            <a:extLst>
              <a:ext uri="{FF2B5EF4-FFF2-40B4-BE49-F238E27FC236}">
                <a16:creationId xmlns:a16="http://schemas.microsoft.com/office/drawing/2014/main" id="{E2648C3B-6FAB-4894-A563-DF0450F4E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1557338"/>
            <a:ext cx="37544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>
                <a:latin typeface="Times New Roman" panose="02020603050405020304" pitchFamily="18" charset="0"/>
                <a:ea typeface="楷体_GB2312" pitchFamily="1" charset="-122"/>
              </a:rPr>
              <a:t>2dsin</a:t>
            </a:r>
            <a:r>
              <a:rPr lang="zh-CN" altLang="zh-CN" sz="2800" i="1">
                <a:latin typeface="Times New Roman" panose="02020603050405020304" pitchFamily="18" charset="0"/>
                <a:ea typeface="楷体_GB2312" pitchFamily="1" charset="-122"/>
              </a:rPr>
              <a:t>θ</a:t>
            </a:r>
            <a:r>
              <a:rPr lang="zh-CN" altLang="zh-CN" sz="2800">
                <a:latin typeface="Times New Roman" panose="02020603050405020304" pitchFamily="18" charset="0"/>
                <a:ea typeface="楷体_GB2312" pitchFamily="1" charset="-122"/>
              </a:rPr>
              <a:t>=nλ，n=1,2,….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>
            <a:extLst>
              <a:ext uri="{FF2B5EF4-FFF2-40B4-BE49-F238E27FC236}">
                <a16:creationId xmlns:a16="http://schemas.microsoft.com/office/drawing/2014/main" id="{AE33EF7F-1C06-48BA-B9EF-350D13E0D4D9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611188" y="620713"/>
          <a:ext cx="8064500" cy="259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" r:id="rId3" imgW="2883217" imgH="927417" progId="Equation.3">
                  <p:embed/>
                </p:oleObj>
              </mc:Choice>
              <mc:Fallback>
                <p:oleObj r:id="rId3" imgW="2883217" imgH="92741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620713"/>
                        <a:ext cx="8064500" cy="25939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837C6C01-4FEC-46AF-B260-CF6CA27E0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49275"/>
            <a:ext cx="83534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28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b="1">
                <a:solidFill>
                  <a:schemeClr val="hlink"/>
                </a:solidFill>
                <a:ea typeface="楷体_GB2312" pitchFamily="1" charset="-122"/>
              </a:rPr>
              <a:t>5-14</a:t>
            </a:r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  已知铜和锌的K</a:t>
            </a:r>
            <a:r>
              <a:rPr lang="zh-CN" altLang="zh-CN" b="1" baseline="-25000">
                <a:solidFill>
                  <a:srgbClr val="000000"/>
                </a:solidFill>
                <a:ea typeface="楷体_GB2312" pitchFamily="1" charset="-122"/>
              </a:rPr>
              <a:t>α</a:t>
            </a:r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X射线的波长分别为1.539Å和1.434Å，镍的K吸收限为1.489 Å，它对铜和锌的K</a:t>
            </a:r>
            <a:r>
              <a:rPr lang="zh-CN" altLang="zh-CN" b="1" baseline="-25000">
                <a:solidFill>
                  <a:srgbClr val="000000"/>
                </a:solidFill>
                <a:ea typeface="楷体_GB2312" pitchFamily="1" charset="-122"/>
              </a:rPr>
              <a:t>α</a:t>
            </a:r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X射线的质量吸收系数分别为48和325cm</a:t>
            </a:r>
            <a:r>
              <a:rPr lang="zh-CN" altLang="zh-CN" b="1" baseline="30000">
                <a:solidFill>
                  <a:srgbClr val="000000"/>
                </a:solidFill>
                <a:ea typeface="楷体_GB2312" pitchFamily="1" charset="-122"/>
              </a:rPr>
              <a:t>2</a:t>
            </a:r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/g。试问：为了使铜的K</a:t>
            </a:r>
            <a:r>
              <a:rPr lang="zh-CN" altLang="zh-CN" b="1" baseline="-25000">
                <a:solidFill>
                  <a:srgbClr val="000000"/>
                </a:solidFill>
                <a:ea typeface="楷体_GB2312" pitchFamily="1" charset="-122"/>
              </a:rPr>
              <a:t>α</a:t>
            </a:r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射线与锌的K</a:t>
            </a:r>
            <a:r>
              <a:rPr lang="zh-CN" altLang="zh-CN" b="1" baseline="-25000">
                <a:solidFill>
                  <a:srgbClr val="000000"/>
                </a:solidFill>
                <a:ea typeface="楷体_GB2312" pitchFamily="1" charset="-122"/>
              </a:rPr>
              <a:t>α</a:t>
            </a:r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射线的相对强度这比提高10倍，需要多厚的镍吸收片？</a:t>
            </a:r>
          </a:p>
          <a:p>
            <a:r>
              <a:rPr lang="zh-CN" altLang="zh-CN" b="1">
                <a:solidFill>
                  <a:srgbClr val="000000"/>
                </a:solidFill>
                <a:ea typeface="楷体_GB2312" pitchFamily="1" charset="-122"/>
              </a:rPr>
              <a:t>解：</a:t>
            </a:r>
          </a:p>
        </p:txBody>
      </p:sp>
      <p:pic>
        <p:nvPicPr>
          <p:cNvPr id="34819" name="Picture 3" descr="270">
            <a:extLst>
              <a:ext uri="{FF2B5EF4-FFF2-40B4-BE49-F238E27FC236}">
                <a16:creationId xmlns:a16="http://schemas.microsoft.com/office/drawing/2014/main" id="{8B74AA5C-B8C9-4628-BDE9-979FDC4F2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236788"/>
            <a:ext cx="5148263" cy="462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>
            <a:extLst>
              <a:ext uri="{FF2B5EF4-FFF2-40B4-BE49-F238E27FC236}">
                <a16:creationId xmlns:a16="http://schemas.microsoft.com/office/drawing/2014/main" id="{DDDADA3B-3063-4C90-A187-BA5144042279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900113" y="692150"/>
          <a:ext cx="5924550" cy="250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" r:id="rId3" imgW="1740217" imgH="736917" progId="Equation.3">
                  <p:embed/>
                </p:oleObj>
              </mc:Choice>
              <mc:Fallback>
                <p:oleObj r:id="rId3" imgW="1740217" imgH="73691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692150"/>
                        <a:ext cx="5924550" cy="25082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6D5A2DD-0233-43BF-BBF4-398D24022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714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7171" name="Picture 3" descr="12">
            <a:extLst>
              <a:ext uri="{FF2B5EF4-FFF2-40B4-BE49-F238E27FC236}">
                <a16:creationId xmlns:a16="http://schemas.microsoft.com/office/drawing/2014/main" id="{C37A67B2-FD10-4AD8-ACF6-359FD0736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009900"/>
            <a:ext cx="738505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 descr="13">
            <a:extLst>
              <a:ext uri="{FF2B5EF4-FFF2-40B4-BE49-F238E27FC236}">
                <a16:creationId xmlns:a16="http://schemas.microsoft.com/office/drawing/2014/main" id="{33C1C7F0-A2B6-4C1E-A958-D23464482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-28575"/>
            <a:ext cx="6427787" cy="36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1FA1069-EF7B-4516-947F-B10C35575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76250"/>
            <a:ext cx="4972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3600" b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§6.2 X射线产生的机制</a:t>
            </a:r>
            <a:r>
              <a:rPr lang="zh-CN" altLang="zh-CN" sz="36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1" charset="-122"/>
              </a:rPr>
              <a:t>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705B3BB-1737-48EF-A178-6BDD9F6DE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68413"/>
            <a:ext cx="4716463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304800"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zh-CN" sz="2800" b="1">
                <a:ea typeface="楷体_GB2312" pitchFamily="1" charset="-122"/>
              </a:rPr>
              <a:t>a.X射线的发射谱</a:t>
            </a:r>
          </a:p>
          <a:p>
            <a:pPr algn="just"/>
            <a:r>
              <a:rPr lang="zh-CN" altLang="zh-CN" sz="2800" b="1">
                <a:ea typeface="楷体_GB2312" pitchFamily="1" charset="-122"/>
              </a:rPr>
              <a:t>b. 连续谱——轫致辐射</a:t>
            </a:r>
          </a:p>
          <a:p>
            <a:pPr algn="just"/>
            <a:endParaRPr lang="zh-CN" altLang="zh-CN" sz="2800" b="1">
              <a:ea typeface="楷体_GB2312" pitchFamily="1" charset="-122"/>
            </a:endParaRPr>
          </a:p>
          <a:p>
            <a:pPr algn="just"/>
            <a:endParaRPr lang="zh-CN" altLang="zh-CN" sz="2800" b="1">
              <a:ea typeface="楷体_GB2312" pitchFamily="1" charset="-122"/>
            </a:endParaRPr>
          </a:p>
          <a:p>
            <a:pPr algn="just"/>
            <a:r>
              <a:rPr lang="zh-CN" altLang="zh-CN" sz="2800" b="1">
                <a:ea typeface="楷体_GB2312" pitchFamily="1" charset="-122"/>
              </a:rPr>
              <a:t>c. 特征辐射（标识辐射）</a:t>
            </a:r>
          </a:p>
          <a:p>
            <a:pPr algn="just"/>
            <a:r>
              <a:rPr lang="zh-CN" altLang="zh-CN" sz="2800" b="1">
                <a:ea typeface="楷体_GB2312" pitchFamily="1" charset="-122"/>
              </a:rPr>
              <a:t>——电子内壳层的跃迁</a:t>
            </a:r>
          </a:p>
        </p:txBody>
      </p:sp>
      <p:pic>
        <p:nvPicPr>
          <p:cNvPr id="8196" name="Picture 4" descr="11">
            <a:extLst>
              <a:ext uri="{FF2B5EF4-FFF2-40B4-BE49-F238E27FC236}">
                <a16:creationId xmlns:a16="http://schemas.microsoft.com/office/drawing/2014/main" id="{B8ED461A-A619-44D7-AC51-562E2237E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1052513"/>
            <a:ext cx="4284662" cy="258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 descr="10">
            <a:extLst>
              <a:ext uri="{FF2B5EF4-FFF2-40B4-BE49-F238E27FC236}">
                <a16:creationId xmlns:a16="http://schemas.microsoft.com/office/drawing/2014/main" id="{E8E5440F-E7A1-4E71-A881-779E5AA48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443288"/>
            <a:ext cx="4876800" cy="341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198" name="Object 6">
            <a:extLst>
              <a:ext uri="{FF2B5EF4-FFF2-40B4-BE49-F238E27FC236}">
                <a16:creationId xmlns:a16="http://schemas.microsoft.com/office/drawing/2014/main" id="{DE9D9A21-135C-4BD0-9B3C-AAE2D4EA91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2205038"/>
          <a:ext cx="1728788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r:id="rId5" imgW="1409405" imgH="635042" progId="Equation.3">
                  <p:embed/>
                </p:oleObj>
              </mc:Choice>
              <mc:Fallback>
                <p:oleObj r:id="rId5" imgW="1409405" imgH="63504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205038"/>
                        <a:ext cx="1728788" cy="7683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 cmpd="sng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Rectangle 7">
            <a:extLst>
              <a:ext uri="{FF2B5EF4-FFF2-40B4-BE49-F238E27FC236}">
                <a16:creationId xmlns:a16="http://schemas.microsoft.com/office/drawing/2014/main" id="{BBC8480E-33BD-4758-8B27-6B53EB063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005263"/>
            <a:ext cx="2736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zh-CN" b="1">
                <a:ea typeface="楷体_GB2312" pitchFamily="1" charset="-122"/>
              </a:rPr>
              <a:t>莫塞莱经验公式：</a:t>
            </a:r>
          </a:p>
        </p:txBody>
      </p:sp>
      <p:graphicFrame>
        <p:nvGraphicFramePr>
          <p:cNvPr id="8200" name="Object 8">
            <a:extLst>
              <a:ext uri="{FF2B5EF4-FFF2-40B4-BE49-F238E27FC236}">
                <a16:creationId xmlns:a16="http://schemas.microsoft.com/office/drawing/2014/main" id="{260CC865-D11C-4BDF-9C84-BBE303DDC9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4437063"/>
          <a:ext cx="426243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r:id="rId7" imgW="2640771" imgH="711208" progId="Equation.3">
                  <p:embed/>
                </p:oleObj>
              </mc:Choice>
              <mc:Fallback>
                <p:oleObj r:id="rId7" imgW="2640771" imgH="71120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437063"/>
                        <a:ext cx="4262438" cy="1143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 cmpd="sng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Rectangle 9">
            <a:extLst>
              <a:ext uri="{FF2B5EF4-FFF2-40B4-BE49-F238E27FC236}">
                <a16:creationId xmlns:a16="http://schemas.microsoft.com/office/drawing/2014/main" id="{D351ED7E-ACE6-4D9C-8099-4E9B09B98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661025"/>
            <a:ext cx="38877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zh-CN" sz="2400" b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        空穴的存在是产生标识辐射的必要条件。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C390C8E-E9D8-4FA0-8A0E-D83F031FE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563" y="2243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9219" name="Picture 3" descr="222-25">
            <a:extLst>
              <a:ext uri="{FF2B5EF4-FFF2-40B4-BE49-F238E27FC236}">
                <a16:creationId xmlns:a16="http://schemas.microsoft.com/office/drawing/2014/main" id="{EB6DC854-6893-4CF8-8EEF-2458D5701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963" y="1125538"/>
            <a:ext cx="3856037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Rectangle 4">
            <a:extLst>
              <a:ext uri="{FF2B5EF4-FFF2-40B4-BE49-F238E27FC236}">
                <a16:creationId xmlns:a16="http://schemas.microsoft.com/office/drawing/2014/main" id="{06B3AD4D-8E9C-488A-8EC6-6B49D1123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341438"/>
            <a:ext cx="4800600" cy="454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 b="1">
                <a:latin typeface="Times New Roman" panose="02020603050405020304" pitchFamily="18" charset="0"/>
                <a:ea typeface="楷体_GB2312" pitchFamily="1" charset="-122"/>
              </a:rPr>
              <a:t>d. 同X射线有关的原子能级</a:t>
            </a:r>
          </a:p>
          <a:p>
            <a:endParaRPr lang="zh-CN" altLang="zh-CN" sz="2800" b="1">
              <a:latin typeface="Times New Roman" panose="02020603050405020304" pitchFamily="18" charset="0"/>
              <a:ea typeface="楷体_GB2312" pitchFamily="1" charset="-122"/>
            </a:endParaRPr>
          </a:p>
          <a:p>
            <a:endParaRPr lang="zh-CN" altLang="zh-CN" sz="2800" b="1">
              <a:latin typeface="Times New Roman" panose="02020603050405020304" pitchFamily="18" charset="0"/>
              <a:ea typeface="楷体_GB2312" pitchFamily="1" charset="-122"/>
            </a:endParaRPr>
          </a:p>
          <a:p>
            <a:r>
              <a:rPr lang="zh-CN" altLang="zh-CN" sz="2800" b="1">
                <a:latin typeface="Times New Roman" panose="02020603050405020304" pitchFamily="18" charset="0"/>
                <a:ea typeface="楷体_GB2312" pitchFamily="1" charset="-122"/>
              </a:rPr>
              <a:t>e. 俄歇电子</a:t>
            </a:r>
          </a:p>
          <a:p>
            <a:r>
              <a:rPr lang="zh-CN" altLang="zh-CN" sz="2800" b="1">
                <a:latin typeface="Times New Roman" panose="02020603050405020304" pitchFamily="18" charset="0"/>
                <a:ea typeface="楷体_GB2312" pitchFamily="1" charset="-122"/>
              </a:rPr>
              <a:t>f. 电子跃迁诱发原子核激发</a:t>
            </a:r>
            <a:endParaRPr lang="zh-CN" altLang="zh-CN" sz="2800">
              <a:latin typeface="Times New Roman" panose="02020603050405020304" pitchFamily="18" charset="0"/>
              <a:ea typeface="楷体_GB2312" pitchFamily="1" charset="-122"/>
            </a:endParaRPr>
          </a:p>
          <a:p>
            <a:r>
              <a:rPr lang="zh-CN" altLang="zh-CN" sz="2800" b="1">
                <a:latin typeface="Times New Roman" panose="02020603050405020304" pitchFamily="18" charset="0"/>
                <a:ea typeface="楷体_GB2312" pitchFamily="1" charset="-122"/>
              </a:rPr>
              <a:t>g. 同步辐射</a:t>
            </a:r>
          </a:p>
          <a:p>
            <a:r>
              <a:rPr lang="zh-CN" altLang="zh-CN" sz="2800">
                <a:latin typeface="Times New Roman" panose="02020603050405020304" pitchFamily="18" charset="0"/>
                <a:ea typeface="楷体_GB2312" pitchFamily="1" charset="-122"/>
              </a:rPr>
              <a:t>     </a:t>
            </a:r>
            <a:r>
              <a:rPr lang="zh-CN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①同步辐射功率大</a:t>
            </a:r>
          </a:p>
          <a:p>
            <a:r>
              <a:rPr lang="zh-CN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     ②同步辐射的能谱宽</a:t>
            </a:r>
          </a:p>
          <a:p>
            <a:r>
              <a:rPr lang="zh-CN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     ③同步辐射的方向性好</a:t>
            </a:r>
          </a:p>
          <a:p>
            <a:r>
              <a:rPr lang="zh-CN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     ④同步辐射具有特定的时间</a:t>
            </a:r>
          </a:p>
          <a:p>
            <a:r>
              <a:rPr lang="zh-CN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         结构</a:t>
            </a:r>
          </a:p>
        </p:txBody>
      </p:sp>
      <p:graphicFrame>
        <p:nvGraphicFramePr>
          <p:cNvPr id="9221" name="Object 5">
            <a:extLst>
              <a:ext uri="{FF2B5EF4-FFF2-40B4-BE49-F238E27FC236}">
                <a16:creationId xmlns:a16="http://schemas.microsoft.com/office/drawing/2014/main" id="{EC131BE0-CE6A-4534-8ABA-8B0BE1494F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1916113"/>
          <a:ext cx="3087687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r:id="rId4" imgW="1268666" imgH="215936" progId="Equation.3">
                  <p:embed/>
                </p:oleObj>
              </mc:Choice>
              <mc:Fallback>
                <p:oleObj r:id="rId4" imgW="1268666" imgH="21593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916113"/>
                        <a:ext cx="3087687" cy="522287"/>
                      </a:xfrm>
                      <a:prstGeom prst="rect">
                        <a:avLst/>
                      </a:prstGeom>
                      <a:solidFill>
                        <a:srgbClr val="00CCFF">
                          <a:alpha val="50000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 cmpd="sng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5z15">
            <a:extLst>
              <a:ext uri="{FF2B5EF4-FFF2-40B4-BE49-F238E27FC236}">
                <a16:creationId xmlns:a16="http://schemas.microsoft.com/office/drawing/2014/main" id="{AD87DA1D-F595-4055-AF16-C6000BC1D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0163"/>
            <a:ext cx="7632700" cy="613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43" name="Object 3">
            <a:extLst>
              <a:ext uri="{FF2B5EF4-FFF2-40B4-BE49-F238E27FC236}">
                <a16:creationId xmlns:a16="http://schemas.microsoft.com/office/drawing/2014/main" id="{CC670D31-2816-4CF1-8E45-B56275764B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5949950"/>
          <a:ext cx="576103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r:id="rId4" imgW="2426017" imgH="228917" progId="Equation.3">
                  <p:embed/>
                </p:oleObj>
              </mc:Choice>
              <mc:Fallback>
                <p:oleObj r:id="rId4" imgW="2426017" imgH="22891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949950"/>
                        <a:ext cx="5761037" cy="542925"/>
                      </a:xfrm>
                      <a:prstGeom prst="rect">
                        <a:avLst/>
                      </a:prstGeom>
                      <a:solidFill>
                        <a:srgbClr val="00CCFF">
                          <a:alpha val="50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Rectangle 4">
            <a:extLst>
              <a:ext uri="{FF2B5EF4-FFF2-40B4-BE49-F238E27FC236}">
                <a16:creationId xmlns:a16="http://schemas.microsoft.com/office/drawing/2014/main" id="{2A5912EA-F934-4447-BDCA-1939092E2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949950"/>
            <a:ext cx="1255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zh-CN" sz="2800" b="1">
                <a:solidFill>
                  <a:schemeClr val="hlink"/>
                </a:solidFill>
                <a:latin typeface="Tahoma" panose="020B0604030504040204" pitchFamily="34" charset="0"/>
                <a:ea typeface="楷体_GB2312" pitchFamily="1" charset="-122"/>
              </a:rPr>
              <a:t>镉原子</a:t>
            </a:r>
          </a:p>
        </p:txBody>
      </p:sp>
      <p:graphicFrame>
        <p:nvGraphicFramePr>
          <p:cNvPr id="10245" name="Object 5">
            <a:extLst>
              <a:ext uri="{FF2B5EF4-FFF2-40B4-BE49-F238E27FC236}">
                <a16:creationId xmlns:a16="http://schemas.microsoft.com/office/drawing/2014/main" id="{CA359D5B-A5F1-487E-B2EC-3FA45EB85C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4888" y="981075"/>
          <a:ext cx="280193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r:id="rId6" imgW="1268666" imgH="215936" progId="Equation.3">
                  <p:embed/>
                </p:oleObj>
              </mc:Choice>
              <mc:Fallback>
                <p:oleObj r:id="rId6" imgW="1268666" imgH="21593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981075"/>
                        <a:ext cx="2801937" cy="476250"/>
                      </a:xfrm>
                      <a:prstGeom prst="rect">
                        <a:avLst/>
                      </a:prstGeom>
                      <a:solidFill>
                        <a:srgbClr val="CC99FF">
                          <a:alpha val="59999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259A650-F29B-4ACC-B500-1B08CC7B8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49275"/>
            <a:ext cx="3727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36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1" charset="-122"/>
              </a:rPr>
              <a:t>§6.3 康普顿散射</a:t>
            </a:r>
            <a:r>
              <a:rPr lang="zh-CN" altLang="zh-CN" sz="36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1" charset="-122"/>
              </a:rPr>
              <a:t> </a:t>
            </a:r>
          </a:p>
        </p:txBody>
      </p:sp>
      <p:pic>
        <p:nvPicPr>
          <p:cNvPr id="11267" name="Picture 3" descr="8">
            <a:extLst>
              <a:ext uri="{FF2B5EF4-FFF2-40B4-BE49-F238E27FC236}">
                <a16:creationId xmlns:a16="http://schemas.microsoft.com/office/drawing/2014/main" id="{85CA1BDA-5667-4CF6-819C-02650C446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60350"/>
            <a:ext cx="4876800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4">
            <a:extLst>
              <a:ext uri="{FF2B5EF4-FFF2-40B4-BE49-F238E27FC236}">
                <a16:creationId xmlns:a16="http://schemas.microsoft.com/office/drawing/2014/main" id="{FB225420-C9A2-42CA-B478-A391E92DB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484313"/>
            <a:ext cx="24844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76225"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buFontTx/>
              <a:buAutoNum type="alphaLcPeriod"/>
            </a:pPr>
            <a:r>
              <a:rPr lang="zh-CN" altLang="zh-CN" sz="2800" b="1">
                <a:ea typeface="楷体_GB2312" pitchFamily="1" charset="-122"/>
              </a:rPr>
              <a:t>经典考虑</a:t>
            </a:r>
          </a:p>
          <a:p>
            <a:pPr algn="just">
              <a:buFontTx/>
              <a:buAutoNum type="alphaLcPeriod"/>
            </a:pPr>
            <a:r>
              <a:rPr lang="zh-CN" altLang="zh-CN" sz="2800" b="1">
                <a:ea typeface="楷体_GB2312" pitchFamily="1" charset="-122"/>
              </a:rPr>
              <a:t>量子解释</a:t>
            </a:r>
          </a:p>
        </p:txBody>
      </p:sp>
      <p:graphicFrame>
        <p:nvGraphicFramePr>
          <p:cNvPr id="11269" name="Object 5">
            <a:extLst>
              <a:ext uri="{FF2B5EF4-FFF2-40B4-BE49-F238E27FC236}">
                <a16:creationId xmlns:a16="http://schemas.microsoft.com/office/drawing/2014/main" id="{4CBC4EE3-9CDD-47E6-884B-CBFAC55B49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1075" y="2492375"/>
          <a:ext cx="4713288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r:id="rId4" imgW="1829117" imgH="508317" progId="Equation.3">
                  <p:embed/>
                </p:oleObj>
              </mc:Choice>
              <mc:Fallback>
                <p:oleObj r:id="rId4" imgW="1829117" imgH="50831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2492375"/>
                        <a:ext cx="4713288" cy="12985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 cmpd="sng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>
            <a:extLst>
              <a:ext uri="{FF2B5EF4-FFF2-40B4-BE49-F238E27FC236}">
                <a16:creationId xmlns:a16="http://schemas.microsoft.com/office/drawing/2014/main" id="{171976DC-999D-408B-8301-D8041035FE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5825" y="3933825"/>
          <a:ext cx="2603500" cy="262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r:id="rId6" imgW="1180905" imgH="1193599" progId="Equation.3">
                  <p:embed/>
                </p:oleObj>
              </mc:Choice>
              <mc:Fallback>
                <p:oleObj r:id="rId6" imgW="1180905" imgH="119359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3933825"/>
                        <a:ext cx="2603500" cy="26257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 cmpd="sng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>
            <a:extLst>
              <a:ext uri="{FF2B5EF4-FFF2-40B4-BE49-F238E27FC236}">
                <a16:creationId xmlns:a16="http://schemas.microsoft.com/office/drawing/2014/main" id="{4FA0E2DA-6ACF-48FE-925E-1B0F237820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4581525"/>
          <a:ext cx="4751388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r:id="rId8" imgW="1816417" imgH="432117" progId="Equation.3">
                  <p:embed/>
                </p:oleObj>
              </mc:Choice>
              <mc:Fallback>
                <p:oleObj r:id="rId8" imgW="1816417" imgH="43211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581525"/>
                        <a:ext cx="4751388" cy="1119188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 cmpd="sng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993C29B-0F4D-42F9-BCB7-5B4F63FC5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981075"/>
            <a:ext cx="298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400" b="1">
                <a:latin typeface="Times New Roman" panose="02020603050405020304" pitchFamily="18" charset="0"/>
                <a:ea typeface="楷体_GB2312" pitchFamily="1" charset="-122"/>
              </a:rPr>
              <a:t>将上式改写为：</a:t>
            </a:r>
          </a:p>
        </p:txBody>
      </p:sp>
      <p:graphicFrame>
        <p:nvGraphicFramePr>
          <p:cNvPr id="12291" name="Object 3">
            <a:extLst>
              <a:ext uri="{FF2B5EF4-FFF2-40B4-BE49-F238E27FC236}">
                <a16:creationId xmlns:a16="http://schemas.microsoft.com/office/drawing/2014/main" id="{593510B5-98D8-49B8-A732-3D27CAA6D5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836613"/>
          <a:ext cx="381635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r:id="rId3" imgW="1765617" imgH="432117" progId="Equation.3">
                  <p:embed/>
                </p:oleObj>
              </mc:Choice>
              <mc:Fallback>
                <p:oleObj r:id="rId3" imgW="1765617" imgH="43211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836613"/>
                        <a:ext cx="3816350" cy="9286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 cmpd="sng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Rectangle 4">
            <a:extLst>
              <a:ext uri="{FF2B5EF4-FFF2-40B4-BE49-F238E27FC236}">
                <a16:creationId xmlns:a16="http://schemas.microsoft.com/office/drawing/2014/main" id="{3B9F14C4-C36A-4F3E-992F-6898B6C74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844675"/>
            <a:ext cx="7561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400" b="1">
                <a:latin typeface="Times New Roman" panose="02020603050405020304" pitchFamily="18" charset="0"/>
                <a:ea typeface="楷体_GB2312" pitchFamily="1" charset="-122"/>
              </a:rPr>
              <a:t>则可得到散射光子的能量表达式</a:t>
            </a:r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B54F56BA-EA5E-4021-9745-7A8B93C85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716338"/>
            <a:ext cx="799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latin typeface="Times New Roman" panose="02020603050405020304" pitchFamily="18" charset="0"/>
                <a:ea typeface="楷体_GB2312" pitchFamily="1" charset="-122"/>
              </a:rPr>
              <a:t>即散射光子的能量是入射光子能量的函数。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5ECE4E8C-86BB-46A8-B8AF-F7F2041C8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497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latin typeface="Times New Roman" panose="02020603050405020304" pitchFamily="18" charset="0"/>
                <a:ea typeface="楷体_GB2312" pitchFamily="1" charset="-122"/>
              </a:rPr>
              <a:t>        反冲电子的动能</a:t>
            </a:r>
          </a:p>
        </p:txBody>
      </p:sp>
      <p:graphicFrame>
        <p:nvGraphicFramePr>
          <p:cNvPr id="12295" name="Object 7">
            <a:extLst>
              <a:ext uri="{FF2B5EF4-FFF2-40B4-BE49-F238E27FC236}">
                <a16:creationId xmlns:a16="http://schemas.microsoft.com/office/drawing/2014/main" id="{FDA1C19F-1406-4406-BEFF-DFF288A60E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4581525"/>
          <a:ext cx="65532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r:id="rId5" imgW="2819717" imgH="419417" progId="Equation.3">
                  <p:embed/>
                </p:oleObj>
              </mc:Choice>
              <mc:Fallback>
                <p:oleObj r:id="rId5" imgW="2819717" imgH="41941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581525"/>
                        <a:ext cx="6553200" cy="97313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 cmpd="sng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>
            <a:extLst>
              <a:ext uri="{FF2B5EF4-FFF2-40B4-BE49-F238E27FC236}">
                <a16:creationId xmlns:a16="http://schemas.microsoft.com/office/drawing/2014/main" id="{1A99CD3F-FEF6-44E5-B935-0CC524F005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5589588"/>
          <a:ext cx="38862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r:id="rId7" imgW="1740217" imgH="419417" progId="Equation.3">
                  <p:embed/>
                </p:oleObj>
              </mc:Choice>
              <mc:Fallback>
                <p:oleObj r:id="rId7" imgW="1740217" imgH="41941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589588"/>
                        <a:ext cx="3886200" cy="933450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 cmpd="sng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7" name="Group 9">
            <a:extLst>
              <a:ext uri="{FF2B5EF4-FFF2-40B4-BE49-F238E27FC236}">
                <a16:creationId xmlns:a16="http://schemas.microsoft.com/office/drawing/2014/main" id="{A4C18295-219A-453B-832C-727F780002F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30325" y="2347913"/>
            <a:ext cx="6480175" cy="1243012"/>
            <a:chOff x="0" y="0"/>
            <a:chExt cx="4082" cy="783"/>
          </a:xfrm>
        </p:grpSpPr>
        <p:graphicFrame>
          <p:nvGraphicFramePr>
            <p:cNvPr id="12298" name="Object 10">
              <a:extLst>
                <a:ext uri="{FF2B5EF4-FFF2-40B4-BE49-F238E27FC236}">
                  <a16:creationId xmlns:a16="http://schemas.microsoft.com/office/drawing/2014/main" id="{DEB7C5E3-F377-428F-8CC7-33CEC7D01D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0"/>
            <a:ext cx="2443" cy="7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3" r:id="rId9" imgW="2019617" imgH="648017" progId="Equation.3">
                    <p:embed/>
                  </p:oleObj>
                </mc:Choice>
                <mc:Fallback>
                  <p:oleObj r:id="rId9" imgW="2019617" imgH="648017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443" cy="783"/>
                        </a:xfrm>
                        <a:prstGeom prst="rect">
                          <a:avLst/>
                        </a:prstGeom>
                        <a:solidFill>
                          <a:srgbClr val="CCFFCC">
                            <a:alpha val="50000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 cmpd="sng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9" name="Object 11">
              <a:extLst>
                <a:ext uri="{FF2B5EF4-FFF2-40B4-BE49-F238E27FC236}">
                  <a16:creationId xmlns:a16="http://schemas.microsoft.com/office/drawing/2014/main" id="{CFEB303F-1D80-42C6-8B9C-030C95F013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86" y="91"/>
            <a:ext cx="1496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4" r:id="rId11" imgW="1067117" imgH="419417" progId="Equation.3">
                    <p:embed/>
                  </p:oleObj>
                </mc:Choice>
                <mc:Fallback>
                  <p:oleObj r:id="rId11" imgW="1067117" imgH="419417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6" y="91"/>
                          <a:ext cx="1496" cy="586"/>
                        </a:xfrm>
                        <a:prstGeom prst="rect">
                          <a:avLst/>
                        </a:prstGeom>
                        <a:solidFill>
                          <a:srgbClr val="CCFFCC">
                            <a:alpha val="50000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 cmpd="sng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0</TotalTime>
  <Pages>0</Pages>
  <Words>1245</Words>
  <Characters>0</Characters>
  <Application>Microsoft Office PowerPoint</Application>
  <DocSecurity>0</DocSecurity>
  <PresentationFormat>全屏显示(4:3)</PresentationFormat>
  <Lines>0</Lines>
  <Paragraphs>146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Arial</vt:lpstr>
      <vt:lpstr>宋体</vt:lpstr>
      <vt:lpstr>Wingdings</vt:lpstr>
      <vt:lpstr>Times New Roman</vt:lpstr>
      <vt:lpstr>楷体_GB2312</vt:lpstr>
      <vt:lpstr>Tahoma</vt:lpstr>
      <vt:lpstr>Bookman Old Style</vt:lpstr>
      <vt:lpstr>Symbol</vt:lpstr>
      <vt:lpstr>Century Schoolbook</vt:lpstr>
      <vt:lpstr>古瓶荷花</vt:lpstr>
      <vt:lpstr>Microsoft Word Picture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wlx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mouse-wlx</dc:creator>
  <cp:keywords/>
  <dc:description/>
  <cp:lastModifiedBy>张 伯望</cp:lastModifiedBy>
  <cp:revision>183</cp:revision>
  <dcterms:created xsi:type="dcterms:W3CDTF">2003-05-13T01:39:56Z</dcterms:created>
  <dcterms:modified xsi:type="dcterms:W3CDTF">2019-08-21T07:44:43Z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