
<file path=[Content_Types].xml><?xml version="1.0" encoding="utf-8"?>
<Types xmlns="http://schemas.openxmlformats.org/package/2006/content-types">
  <Default Extension="png" ContentType="image/png"/>
  <Default Extension="bin" ContentType="application/vnd.ms-office.activeX"/>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ctiveX/activeX1.xml" ContentType="application/vnd.ms-office.activeX+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notesSlides/notesSlide2.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activeX/activeX2.xml" ContentType="application/vnd.ms-office.activeX+xml"/>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notesSlides/notesSlide3.xml" ContentType="application/vnd.openxmlformats-officedocument.presentationml.notesSlide+xml"/>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notesSlides/notesSlide4.xml" ContentType="application/vnd.openxmlformats-officedocument.presentationml.notesSlide+xml"/>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embeddings/oleObject58.bin" ContentType="application/vnd.openxmlformats-officedocument.oleObject"/>
  <Override PartName="/ppt/embeddings/oleObject59.bin" ContentType="application/vnd.openxmlformats-officedocument.oleObject"/>
  <Override PartName="/ppt/embeddings/oleObject60.bin" ContentType="application/vnd.openxmlformats-officedocument.oleObject"/>
  <Override PartName="/ppt/embeddings/oleObject61.bin" ContentType="application/vnd.openxmlformats-officedocument.oleObject"/>
  <Override PartName="/ppt/embeddings/oleObject62.bin" ContentType="application/vnd.openxmlformats-officedocument.oleObject"/>
  <Override PartName="/ppt/embeddings/oleObject63.bin" ContentType="application/vnd.openxmlformats-officedocument.oleObject"/>
  <Override PartName="/ppt/embeddings/oleObject64.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59"/>
  </p:notesMasterIdLst>
  <p:sldIdLst>
    <p:sldId id="420" r:id="rId2"/>
    <p:sldId id="421" r:id="rId3"/>
    <p:sldId id="422" r:id="rId4"/>
    <p:sldId id="441" r:id="rId5"/>
    <p:sldId id="442" r:id="rId6"/>
    <p:sldId id="278" r:id="rId7"/>
    <p:sldId id="282" r:id="rId8"/>
    <p:sldId id="288" r:id="rId9"/>
    <p:sldId id="423" r:id="rId10"/>
    <p:sldId id="424" r:id="rId11"/>
    <p:sldId id="392" r:id="rId12"/>
    <p:sldId id="426" r:id="rId13"/>
    <p:sldId id="427" r:id="rId14"/>
    <p:sldId id="305" r:id="rId15"/>
    <p:sldId id="310" r:id="rId16"/>
    <p:sldId id="313" r:id="rId17"/>
    <p:sldId id="443" r:id="rId18"/>
    <p:sldId id="432" r:id="rId19"/>
    <p:sldId id="428" r:id="rId20"/>
    <p:sldId id="319" r:id="rId21"/>
    <p:sldId id="321" r:id="rId22"/>
    <p:sldId id="429" r:id="rId23"/>
    <p:sldId id="385" r:id="rId24"/>
    <p:sldId id="431" r:id="rId25"/>
    <p:sldId id="330" r:id="rId26"/>
    <p:sldId id="433" r:id="rId27"/>
    <p:sldId id="337" r:id="rId28"/>
    <p:sldId id="387" r:id="rId29"/>
    <p:sldId id="434" r:id="rId30"/>
    <p:sldId id="348" r:id="rId31"/>
    <p:sldId id="356" r:id="rId32"/>
    <p:sldId id="357" r:id="rId33"/>
    <p:sldId id="435" r:id="rId34"/>
    <p:sldId id="436" r:id="rId35"/>
    <p:sldId id="437" r:id="rId36"/>
    <p:sldId id="359" r:id="rId37"/>
    <p:sldId id="389" r:id="rId38"/>
    <p:sldId id="397" r:id="rId39"/>
    <p:sldId id="398" r:id="rId40"/>
    <p:sldId id="412" r:id="rId41"/>
    <p:sldId id="399" r:id="rId42"/>
    <p:sldId id="400" r:id="rId43"/>
    <p:sldId id="401" r:id="rId44"/>
    <p:sldId id="419" r:id="rId45"/>
    <p:sldId id="402" r:id="rId46"/>
    <p:sldId id="403" r:id="rId47"/>
    <p:sldId id="404" r:id="rId48"/>
    <p:sldId id="405" r:id="rId49"/>
    <p:sldId id="417" r:id="rId50"/>
    <p:sldId id="406" r:id="rId51"/>
    <p:sldId id="418" r:id="rId52"/>
    <p:sldId id="407" r:id="rId53"/>
    <p:sldId id="408" r:id="rId54"/>
    <p:sldId id="409" r:id="rId55"/>
    <p:sldId id="410" r:id="rId56"/>
    <p:sldId id="413" r:id="rId57"/>
    <p:sldId id="415" r:id="rId58"/>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67D"/>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4" autoAdjust="0"/>
    <p:restoredTop sz="94699" autoAdjust="0"/>
  </p:normalViewPr>
  <p:slideViewPr>
    <p:cSldViewPr>
      <p:cViewPr varScale="1">
        <p:scale>
          <a:sx n="87" d="100"/>
          <a:sy n="87" d="100"/>
        </p:scale>
        <p:origin x="153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1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4" Type="http://schemas.openxmlformats.org/officeDocument/2006/relationships/image" Target="../media/image7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8.wmf"/><Relationship Id="rId7" Type="http://schemas.openxmlformats.org/officeDocument/2006/relationships/image" Target="../media/image102.wmf"/><Relationship Id="rId2" Type="http://schemas.openxmlformats.org/officeDocument/2006/relationships/image" Target="../media/image97.wmf"/><Relationship Id="rId1" Type="http://schemas.openxmlformats.org/officeDocument/2006/relationships/image" Target="../media/image96.emf"/><Relationship Id="rId6" Type="http://schemas.openxmlformats.org/officeDocument/2006/relationships/image" Target="../media/image101.wmf"/><Relationship Id="rId5" Type="http://schemas.openxmlformats.org/officeDocument/2006/relationships/image" Target="../media/image100.wmf"/><Relationship Id="rId4" Type="http://schemas.openxmlformats.org/officeDocument/2006/relationships/image" Target="../media/image9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07.wmf"/><Relationship Id="rId1" Type="http://schemas.openxmlformats.org/officeDocument/2006/relationships/image" Target="../media/image10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412B2CB2-80C3-47C4-8D7B-C682D7745F88}" type="datetimeFigureOut">
              <a:rPr lang="zh-CN" altLang="en-US"/>
              <a:pPr>
                <a:defRPr/>
              </a:pPr>
              <a:t>2016/4/8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3C0A11A6-97EC-419D-A37F-0BCF98B38561}" type="slidenum">
              <a:rPr lang="zh-CN" altLang="en-US"/>
              <a:pPr>
                <a:defRPr/>
              </a:pPr>
              <a:t>‹#›</a:t>
            </a:fld>
            <a:endParaRPr lang="zh-CN" altLang="en-US"/>
          </a:p>
        </p:txBody>
      </p:sp>
    </p:spTree>
    <p:extLst>
      <p:ext uri="{BB962C8B-B14F-4D97-AF65-F5344CB8AC3E}">
        <p14:creationId xmlns:p14="http://schemas.microsoft.com/office/powerpoint/2010/main" val="24316714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几电子伏</a:t>
            </a:r>
            <a:endParaRPr lang="zh-CN" altLang="en-US" dirty="0"/>
          </a:p>
        </p:txBody>
      </p:sp>
      <p:sp>
        <p:nvSpPr>
          <p:cNvPr id="4" name="灯片编号占位符 3"/>
          <p:cNvSpPr>
            <a:spLocks noGrp="1"/>
          </p:cNvSpPr>
          <p:nvPr>
            <p:ph type="sldNum" sz="quarter" idx="10"/>
          </p:nvPr>
        </p:nvSpPr>
        <p:spPr/>
        <p:txBody>
          <a:bodyPr/>
          <a:lstStyle/>
          <a:p>
            <a:fld id="{BBFFA0E3-A11C-419F-99C3-E9818385E919}" type="slidenum">
              <a:rPr lang="zh-CN" altLang="en-US" smtClean="0"/>
              <a:pPr/>
              <a:t>4</a:t>
            </a:fld>
            <a:endParaRPr lang="zh-CN" altLang="en-US"/>
          </a:p>
        </p:txBody>
      </p:sp>
    </p:spTree>
    <p:extLst>
      <p:ext uri="{BB962C8B-B14F-4D97-AF65-F5344CB8AC3E}">
        <p14:creationId xmlns:p14="http://schemas.microsoft.com/office/powerpoint/2010/main" val="1792511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FFA0E3-A11C-419F-99C3-E9818385E919}" type="slidenum">
              <a:rPr lang="zh-CN" altLang="en-US" smtClean="0"/>
              <a:pPr/>
              <a:t>9</a:t>
            </a:fld>
            <a:endParaRPr lang="zh-CN" altLang="en-US"/>
          </a:p>
        </p:txBody>
      </p:sp>
    </p:spTree>
    <p:extLst>
      <p:ext uri="{BB962C8B-B14F-4D97-AF65-F5344CB8AC3E}">
        <p14:creationId xmlns:p14="http://schemas.microsoft.com/office/powerpoint/2010/main" val="2755942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a:fld id="{192BA345-175F-4D30-B71D-E9CD8FCF2D1D}" type="slidenum">
              <a:rPr lang="zh-CN" altLang="en-US" sz="1200"/>
              <a:pPr algn="r"/>
              <a:t>30</a:t>
            </a:fld>
            <a:endParaRPr lang="zh-CN" altLang="en-US" sz="1200"/>
          </a:p>
        </p:txBody>
      </p:sp>
    </p:spTree>
    <p:extLst>
      <p:ext uri="{BB962C8B-B14F-4D97-AF65-F5344CB8AC3E}">
        <p14:creationId xmlns:p14="http://schemas.microsoft.com/office/powerpoint/2010/main" val="3031706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E7D548-455D-43D7-A48D-A3E4E593031F}" type="slidenum">
              <a:rPr lang="zh-CN" altLang="en-US" smtClean="0"/>
              <a:pPr/>
              <a:t>33</a:t>
            </a:fld>
            <a:endParaRPr lang="zh-CN" altLang="en-US"/>
          </a:p>
        </p:txBody>
      </p:sp>
    </p:spTree>
    <p:extLst>
      <p:ext uri="{BB962C8B-B14F-4D97-AF65-F5344CB8AC3E}">
        <p14:creationId xmlns:p14="http://schemas.microsoft.com/office/powerpoint/2010/main" val="28013494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直角三角形 3"/>
          <p:cNvSpPr/>
          <p:nvPr/>
        </p:nvSpPr>
        <p:spPr>
          <a:xfrm>
            <a:off x="1"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sz="1350"/>
          </a:p>
        </p:txBody>
      </p:sp>
      <p:grpSp>
        <p:nvGrpSpPr>
          <p:cNvPr id="5" name="组合 10"/>
          <p:cNvGrpSpPr>
            <a:grpSpLocks/>
          </p:cNvGrpSpPr>
          <p:nvPr/>
        </p:nvGrpSpPr>
        <p:grpSpPr bwMode="auto">
          <a:xfrm>
            <a:off x="468315" y="333375"/>
            <a:ext cx="2016125" cy="431800"/>
            <a:chOff x="467544" y="332704"/>
            <a:chExt cx="2016224" cy="432000"/>
          </a:xfrm>
        </p:grpSpPr>
        <p:pic>
          <p:nvPicPr>
            <p:cNvPr id="6" name="图片 11" descr="nenu3.jpg"/>
            <p:cNvPicPr>
              <a:picLocks noChangeAspect="1"/>
            </p:cNvPicPr>
            <p:nvPr/>
          </p:nvPicPr>
          <p:blipFill>
            <a:blip r:embed="rId2" cstate="print">
              <a:clrChange>
                <a:clrFrom>
                  <a:srgbClr val="FCFDFF"/>
                </a:clrFrom>
                <a:clrTo>
                  <a:srgbClr val="FCFDFF">
                    <a:alpha val="0"/>
                  </a:srgbClr>
                </a:clrTo>
              </a:clrChange>
              <a:extLst>
                <a:ext uri="{28A0092B-C50C-407E-A947-70E740481C1C}">
                  <a14:useLocalDpi xmlns:a14="http://schemas.microsoft.com/office/drawing/2010/main" val="0"/>
                </a:ext>
              </a:extLst>
            </a:blip>
            <a:srcRect/>
            <a:stretch>
              <a:fillRect/>
            </a:stretch>
          </p:blipFill>
          <p:spPr bwMode="auto">
            <a:xfrm>
              <a:off x="467544" y="332704"/>
              <a:ext cx="531975"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23" descr="nenu.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7702" y="404704"/>
              <a:ext cx="140606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组合 13"/>
          <p:cNvGrpSpPr>
            <a:grpSpLocks/>
          </p:cNvGrpSpPr>
          <p:nvPr/>
        </p:nvGrpSpPr>
        <p:grpSpPr bwMode="auto">
          <a:xfrm>
            <a:off x="171452" y="920750"/>
            <a:ext cx="8721725" cy="553998"/>
            <a:chOff x="171712" y="-171400"/>
            <a:chExt cx="8720768" cy="553889"/>
          </a:xfrm>
        </p:grpSpPr>
        <p:cxnSp>
          <p:nvCxnSpPr>
            <p:cNvPr id="10" name="直接连接符 9"/>
            <p:cNvCxnSpPr/>
            <p:nvPr/>
          </p:nvCxnSpPr>
          <p:spPr>
            <a:xfrm>
              <a:off x="251078" y="188892"/>
              <a:ext cx="864140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21"/>
            <p:cNvSpPr txBox="1">
              <a:spLocks noChangeArrowheads="1"/>
            </p:cNvSpPr>
            <p:nvPr/>
          </p:nvSpPr>
          <p:spPr bwMode="auto">
            <a:xfrm>
              <a:off x="171712" y="-171400"/>
              <a:ext cx="721593" cy="553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a:solidFill>
                    <a:srgbClr val="7F7F7F"/>
                  </a:solidFill>
                </a:rPr>
                <a:t>.....</a:t>
              </a:r>
              <a:endParaRPr lang="zh-CN" altLang="en-US" sz="3000">
                <a:solidFill>
                  <a:srgbClr val="7F7F7F"/>
                </a:solidFill>
              </a:endParaRPr>
            </a:p>
          </p:txBody>
        </p:sp>
      </p:grpSp>
      <p:grpSp>
        <p:nvGrpSpPr>
          <p:cNvPr id="13" name="组合 18"/>
          <p:cNvGrpSpPr>
            <a:grpSpLocks/>
          </p:cNvGrpSpPr>
          <p:nvPr/>
        </p:nvGrpSpPr>
        <p:grpSpPr bwMode="auto">
          <a:xfrm>
            <a:off x="2" y="1268413"/>
            <a:ext cx="9251947" cy="2978150"/>
            <a:chOff x="0" y="1268760"/>
            <a:chExt cx="9252478" cy="2978150"/>
          </a:xfrm>
        </p:grpSpPr>
        <p:pic>
          <p:nvPicPr>
            <p:cNvPr id="14" name="图片 19" descr="Untitled-5.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268760"/>
              <a:ext cx="9144001"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组合 20"/>
            <p:cNvGrpSpPr>
              <a:grpSpLocks/>
            </p:cNvGrpSpPr>
            <p:nvPr/>
          </p:nvGrpSpPr>
          <p:grpSpPr bwMode="auto">
            <a:xfrm>
              <a:off x="251520" y="1268760"/>
              <a:ext cx="1440161" cy="720080"/>
              <a:chOff x="251520" y="1268760"/>
              <a:chExt cx="1440160" cy="720080"/>
            </a:xfrm>
          </p:grpSpPr>
          <p:sp>
            <p:nvSpPr>
              <p:cNvPr id="79" name="矩形 78"/>
              <p:cNvSpPr/>
              <p:nvPr/>
            </p:nvSpPr>
            <p:spPr>
              <a:xfrm>
                <a:off x="971605" y="1268760"/>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80" name="矩形 79"/>
              <p:cNvSpPr/>
              <p:nvPr/>
            </p:nvSpPr>
            <p:spPr>
              <a:xfrm>
                <a:off x="250839"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6" name="组合 22"/>
            <p:cNvGrpSpPr>
              <a:grpSpLocks/>
            </p:cNvGrpSpPr>
            <p:nvPr/>
          </p:nvGrpSpPr>
          <p:grpSpPr bwMode="auto">
            <a:xfrm>
              <a:off x="2411760" y="1268760"/>
              <a:ext cx="1440161" cy="720080"/>
              <a:chOff x="251520" y="1268760"/>
              <a:chExt cx="1440160" cy="720080"/>
            </a:xfrm>
          </p:grpSpPr>
          <p:sp>
            <p:nvSpPr>
              <p:cNvPr id="77" name="矩形 76"/>
              <p:cNvSpPr/>
              <p:nvPr/>
            </p:nvSpPr>
            <p:spPr>
              <a:xfrm>
                <a:off x="972077"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8" name="矩形 77"/>
              <p:cNvSpPr/>
              <p:nvPr/>
            </p:nvSpPr>
            <p:spPr>
              <a:xfrm>
                <a:off x="251311"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8" name="组合 23"/>
            <p:cNvGrpSpPr>
              <a:grpSpLocks/>
            </p:cNvGrpSpPr>
            <p:nvPr/>
          </p:nvGrpSpPr>
          <p:grpSpPr bwMode="auto">
            <a:xfrm>
              <a:off x="4572000" y="1268760"/>
              <a:ext cx="1440161" cy="720080"/>
              <a:chOff x="251520" y="1268760"/>
              <a:chExt cx="1440160" cy="720080"/>
            </a:xfrm>
          </p:grpSpPr>
          <p:sp>
            <p:nvSpPr>
              <p:cNvPr id="75" name="矩形 74"/>
              <p:cNvSpPr/>
              <p:nvPr/>
            </p:nvSpPr>
            <p:spPr>
              <a:xfrm>
                <a:off x="972548" y="1268760"/>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6" name="矩形 75"/>
              <p:cNvSpPr/>
              <p:nvPr/>
            </p:nvSpPr>
            <p:spPr>
              <a:xfrm>
                <a:off x="251782"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9" name="组合 24"/>
            <p:cNvGrpSpPr>
              <a:grpSpLocks/>
            </p:cNvGrpSpPr>
            <p:nvPr/>
          </p:nvGrpSpPr>
          <p:grpSpPr bwMode="auto">
            <a:xfrm>
              <a:off x="6732240" y="1268760"/>
              <a:ext cx="1440161" cy="720080"/>
              <a:chOff x="251520" y="1268760"/>
              <a:chExt cx="1440160" cy="720080"/>
            </a:xfrm>
          </p:grpSpPr>
          <p:sp>
            <p:nvSpPr>
              <p:cNvPr id="73" name="矩形 72"/>
              <p:cNvSpPr/>
              <p:nvPr/>
            </p:nvSpPr>
            <p:spPr>
              <a:xfrm>
                <a:off x="973020"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4" name="矩形 73"/>
              <p:cNvSpPr/>
              <p:nvPr/>
            </p:nvSpPr>
            <p:spPr>
              <a:xfrm>
                <a:off x="252254"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20" name="矩形 19"/>
            <p:cNvSpPr/>
            <p:nvPr/>
          </p:nvSpPr>
          <p:spPr>
            <a:xfrm>
              <a:off x="8892098" y="1268760"/>
              <a:ext cx="25242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1" name="矩形 20"/>
            <p:cNvSpPr/>
            <p:nvPr/>
          </p:nvSpPr>
          <p:spPr>
            <a:xfrm>
              <a:off x="250839" y="1989485"/>
              <a:ext cx="720766"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2" name="矩形 21"/>
            <p:cNvSpPr/>
            <p:nvPr/>
          </p:nvSpPr>
          <p:spPr>
            <a:xfrm>
              <a:off x="0" y="1989485"/>
              <a:ext cx="250839"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23" name="组合 28"/>
            <p:cNvGrpSpPr>
              <a:grpSpLocks/>
            </p:cNvGrpSpPr>
            <p:nvPr/>
          </p:nvGrpSpPr>
          <p:grpSpPr bwMode="auto">
            <a:xfrm>
              <a:off x="1691680" y="1988840"/>
              <a:ext cx="1440161" cy="720080"/>
              <a:chOff x="251520" y="1268760"/>
              <a:chExt cx="1440160" cy="720080"/>
            </a:xfrm>
          </p:grpSpPr>
          <p:sp>
            <p:nvSpPr>
              <p:cNvPr id="71" name="矩形 70"/>
              <p:cNvSpPr/>
              <p:nvPr/>
            </p:nvSpPr>
            <p:spPr>
              <a:xfrm>
                <a:off x="972978" y="1269405"/>
                <a:ext cx="719179"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2" name="矩形 71"/>
              <p:cNvSpPr/>
              <p:nvPr/>
            </p:nvSpPr>
            <p:spPr>
              <a:xfrm>
                <a:off x="252212" y="1269405"/>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4" name="组合 30"/>
            <p:cNvGrpSpPr>
              <a:grpSpLocks/>
            </p:cNvGrpSpPr>
            <p:nvPr/>
          </p:nvGrpSpPr>
          <p:grpSpPr bwMode="auto">
            <a:xfrm>
              <a:off x="3923928" y="1988840"/>
              <a:ext cx="1440161" cy="720080"/>
              <a:chOff x="251520" y="1268760"/>
              <a:chExt cx="1440160" cy="720080"/>
            </a:xfrm>
          </p:grpSpPr>
          <p:sp>
            <p:nvSpPr>
              <p:cNvPr id="69" name="矩形 68"/>
              <p:cNvSpPr/>
              <p:nvPr/>
            </p:nvSpPr>
            <p:spPr>
              <a:xfrm>
                <a:off x="972883" y="1269405"/>
                <a:ext cx="719179"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0" name="矩形 69"/>
              <p:cNvSpPr/>
              <p:nvPr/>
            </p:nvSpPr>
            <p:spPr>
              <a:xfrm>
                <a:off x="252117" y="1269405"/>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5" name="组合 31"/>
            <p:cNvGrpSpPr>
              <a:grpSpLocks/>
            </p:cNvGrpSpPr>
            <p:nvPr/>
          </p:nvGrpSpPr>
          <p:grpSpPr bwMode="auto">
            <a:xfrm>
              <a:off x="6012161" y="1988840"/>
              <a:ext cx="1440161" cy="720080"/>
              <a:chOff x="251520" y="1268760"/>
              <a:chExt cx="1440160" cy="720080"/>
            </a:xfrm>
          </p:grpSpPr>
          <p:sp>
            <p:nvSpPr>
              <p:cNvPr id="67" name="矩形 66"/>
              <p:cNvSpPr/>
              <p:nvPr/>
            </p:nvSpPr>
            <p:spPr>
              <a:xfrm>
                <a:off x="972333" y="1269405"/>
                <a:ext cx="719178"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8" name="矩形 67"/>
              <p:cNvSpPr/>
              <p:nvPr/>
            </p:nvSpPr>
            <p:spPr>
              <a:xfrm>
                <a:off x="251567" y="1269405"/>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26" name="矩形 25"/>
            <p:cNvSpPr/>
            <p:nvPr/>
          </p:nvSpPr>
          <p:spPr>
            <a:xfrm>
              <a:off x="8892098" y="1989485"/>
              <a:ext cx="252426"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7" name="矩形 26"/>
            <p:cNvSpPr/>
            <p:nvPr/>
          </p:nvSpPr>
          <p:spPr>
            <a:xfrm>
              <a:off x="8172919" y="1989485"/>
              <a:ext cx="719179"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8" name="矩形 27"/>
            <p:cNvSpPr/>
            <p:nvPr/>
          </p:nvSpPr>
          <p:spPr>
            <a:xfrm>
              <a:off x="0" y="2708622"/>
              <a:ext cx="25083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29" name="组合 35"/>
            <p:cNvGrpSpPr>
              <a:grpSpLocks/>
            </p:cNvGrpSpPr>
            <p:nvPr/>
          </p:nvGrpSpPr>
          <p:grpSpPr bwMode="auto">
            <a:xfrm>
              <a:off x="971600" y="2708920"/>
              <a:ext cx="1440161" cy="720080"/>
              <a:chOff x="251520" y="1268760"/>
              <a:chExt cx="1440160" cy="720080"/>
            </a:xfrm>
          </p:grpSpPr>
          <p:sp>
            <p:nvSpPr>
              <p:cNvPr id="65" name="矩形 64"/>
              <p:cNvSpPr/>
              <p:nvPr/>
            </p:nvSpPr>
            <p:spPr>
              <a:xfrm>
                <a:off x="972292" y="1268462"/>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6" name="矩形 65"/>
              <p:cNvSpPr/>
              <p:nvPr/>
            </p:nvSpPr>
            <p:spPr>
              <a:xfrm>
                <a:off x="251526"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0" name="组合 36"/>
            <p:cNvGrpSpPr>
              <a:grpSpLocks/>
            </p:cNvGrpSpPr>
            <p:nvPr/>
          </p:nvGrpSpPr>
          <p:grpSpPr bwMode="auto">
            <a:xfrm>
              <a:off x="3131841" y="2708920"/>
              <a:ext cx="1440161" cy="720080"/>
              <a:chOff x="251520" y="1268760"/>
              <a:chExt cx="1440160" cy="720080"/>
            </a:xfrm>
          </p:grpSpPr>
          <p:sp>
            <p:nvSpPr>
              <p:cNvPr id="63" name="矩形 62"/>
              <p:cNvSpPr/>
              <p:nvPr/>
            </p:nvSpPr>
            <p:spPr>
              <a:xfrm>
                <a:off x="972763" y="1268462"/>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4" name="矩形 63"/>
              <p:cNvSpPr/>
              <p:nvPr/>
            </p:nvSpPr>
            <p:spPr>
              <a:xfrm>
                <a:off x="251997"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1" name="组合 37"/>
            <p:cNvGrpSpPr>
              <a:grpSpLocks/>
            </p:cNvGrpSpPr>
            <p:nvPr/>
          </p:nvGrpSpPr>
          <p:grpSpPr bwMode="auto">
            <a:xfrm>
              <a:off x="5292081" y="2708920"/>
              <a:ext cx="1440161" cy="720080"/>
              <a:chOff x="251520" y="1268760"/>
              <a:chExt cx="1440160" cy="720080"/>
            </a:xfrm>
          </p:grpSpPr>
          <p:sp>
            <p:nvSpPr>
              <p:cNvPr id="61" name="矩形 60"/>
              <p:cNvSpPr/>
              <p:nvPr/>
            </p:nvSpPr>
            <p:spPr>
              <a:xfrm>
                <a:off x="971647" y="1268462"/>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2" name="矩形 61"/>
              <p:cNvSpPr/>
              <p:nvPr/>
            </p:nvSpPr>
            <p:spPr>
              <a:xfrm>
                <a:off x="250881"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2" name="组合 38"/>
            <p:cNvGrpSpPr>
              <a:grpSpLocks/>
            </p:cNvGrpSpPr>
            <p:nvPr/>
          </p:nvGrpSpPr>
          <p:grpSpPr bwMode="auto">
            <a:xfrm>
              <a:off x="7452321" y="2708920"/>
              <a:ext cx="1440161" cy="720080"/>
              <a:chOff x="251520" y="1268760"/>
              <a:chExt cx="1440160" cy="720080"/>
            </a:xfrm>
          </p:grpSpPr>
          <p:sp>
            <p:nvSpPr>
              <p:cNvPr id="59" name="矩形 58"/>
              <p:cNvSpPr/>
              <p:nvPr/>
            </p:nvSpPr>
            <p:spPr>
              <a:xfrm>
                <a:off x="972118" y="1268462"/>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0" name="矩形 59"/>
              <p:cNvSpPr/>
              <p:nvPr/>
            </p:nvSpPr>
            <p:spPr>
              <a:xfrm>
                <a:off x="251352"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3" name="组合 39"/>
            <p:cNvGrpSpPr>
              <a:grpSpLocks/>
            </p:cNvGrpSpPr>
            <p:nvPr/>
          </p:nvGrpSpPr>
          <p:grpSpPr bwMode="auto">
            <a:xfrm>
              <a:off x="251520" y="3429000"/>
              <a:ext cx="1440161" cy="720080"/>
              <a:chOff x="251520" y="1268760"/>
              <a:chExt cx="1440160" cy="720080"/>
            </a:xfrm>
          </p:grpSpPr>
          <p:sp>
            <p:nvSpPr>
              <p:cNvPr id="57" name="矩形 56"/>
              <p:cNvSpPr/>
              <p:nvPr/>
            </p:nvSpPr>
            <p:spPr>
              <a:xfrm>
                <a:off x="971605" y="1269107"/>
                <a:ext cx="720766"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8" name="矩形 57"/>
              <p:cNvSpPr/>
              <p:nvPr/>
            </p:nvSpPr>
            <p:spPr>
              <a:xfrm>
                <a:off x="250839"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4" name="组合 40"/>
            <p:cNvGrpSpPr>
              <a:grpSpLocks/>
            </p:cNvGrpSpPr>
            <p:nvPr/>
          </p:nvGrpSpPr>
          <p:grpSpPr bwMode="auto">
            <a:xfrm>
              <a:off x="2411760" y="3429000"/>
              <a:ext cx="1440161" cy="720080"/>
              <a:chOff x="251520" y="1268760"/>
              <a:chExt cx="1440160" cy="720080"/>
            </a:xfrm>
          </p:grpSpPr>
          <p:sp>
            <p:nvSpPr>
              <p:cNvPr id="55" name="矩形 54"/>
              <p:cNvSpPr/>
              <p:nvPr/>
            </p:nvSpPr>
            <p:spPr>
              <a:xfrm>
                <a:off x="972077" y="1269107"/>
                <a:ext cx="719178"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6" name="矩形 55"/>
              <p:cNvSpPr/>
              <p:nvPr/>
            </p:nvSpPr>
            <p:spPr>
              <a:xfrm>
                <a:off x="251311"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5" name="组合 41"/>
            <p:cNvGrpSpPr>
              <a:grpSpLocks/>
            </p:cNvGrpSpPr>
            <p:nvPr/>
          </p:nvGrpSpPr>
          <p:grpSpPr bwMode="auto">
            <a:xfrm>
              <a:off x="4572000" y="3429000"/>
              <a:ext cx="1440161" cy="720080"/>
              <a:chOff x="251520" y="1268760"/>
              <a:chExt cx="1440160" cy="720080"/>
            </a:xfrm>
          </p:grpSpPr>
          <p:sp>
            <p:nvSpPr>
              <p:cNvPr id="53" name="矩形 52"/>
              <p:cNvSpPr/>
              <p:nvPr/>
            </p:nvSpPr>
            <p:spPr>
              <a:xfrm>
                <a:off x="972548" y="1269107"/>
                <a:ext cx="719179"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4" name="矩形 53"/>
              <p:cNvSpPr/>
              <p:nvPr/>
            </p:nvSpPr>
            <p:spPr>
              <a:xfrm>
                <a:off x="251782"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6" name="组合 42"/>
            <p:cNvGrpSpPr>
              <a:grpSpLocks/>
            </p:cNvGrpSpPr>
            <p:nvPr/>
          </p:nvGrpSpPr>
          <p:grpSpPr bwMode="auto">
            <a:xfrm>
              <a:off x="6732240" y="3429000"/>
              <a:ext cx="1440161" cy="720080"/>
              <a:chOff x="251520" y="1268760"/>
              <a:chExt cx="1440160" cy="720080"/>
            </a:xfrm>
          </p:grpSpPr>
          <p:sp>
            <p:nvSpPr>
              <p:cNvPr id="51" name="矩形 50"/>
              <p:cNvSpPr/>
              <p:nvPr/>
            </p:nvSpPr>
            <p:spPr>
              <a:xfrm>
                <a:off x="973020" y="1269107"/>
                <a:ext cx="719178"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2" name="矩形 51"/>
              <p:cNvSpPr/>
              <p:nvPr/>
            </p:nvSpPr>
            <p:spPr>
              <a:xfrm>
                <a:off x="252254"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37" name="矩形 36"/>
            <p:cNvSpPr/>
            <p:nvPr/>
          </p:nvSpPr>
          <p:spPr>
            <a:xfrm>
              <a:off x="8892098" y="3429347"/>
              <a:ext cx="25242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8" name="矩形 37"/>
            <p:cNvSpPr/>
            <p:nvPr/>
          </p:nvSpPr>
          <p:spPr>
            <a:xfrm>
              <a:off x="250839" y="4148485"/>
              <a:ext cx="720766" cy="9048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9" name="矩形 38"/>
            <p:cNvSpPr/>
            <p:nvPr/>
          </p:nvSpPr>
          <p:spPr>
            <a:xfrm>
              <a:off x="0" y="4148485"/>
              <a:ext cx="250839" cy="9048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40" name="组合 46"/>
            <p:cNvGrpSpPr>
              <a:grpSpLocks/>
            </p:cNvGrpSpPr>
            <p:nvPr/>
          </p:nvGrpSpPr>
          <p:grpSpPr bwMode="auto">
            <a:xfrm>
              <a:off x="1691680" y="4131088"/>
              <a:ext cx="1440161" cy="90000"/>
              <a:chOff x="251520" y="1268760"/>
              <a:chExt cx="1440160" cy="720080"/>
            </a:xfrm>
          </p:grpSpPr>
          <p:sp>
            <p:nvSpPr>
              <p:cNvPr id="49" name="矩形 48"/>
              <p:cNvSpPr/>
              <p:nvPr/>
            </p:nvSpPr>
            <p:spPr>
              <a:xfrm>
                <a:off x="972978" y="1268232"/>
                <a:ext cx="719179" cy="723984"/>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0" name="矩形 49"/>
              <p:cNvSpPr/>
              <p:nvPr/>
            </p:nvSpPr>
            <p:spPr>
              <a:xfrm>
                <a:off x="252212" y="1268232"/>
                <a:ext cx="720766" cy="723984"/>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41" name="组合 47"/>
            <p:cNvGrpSpPr>
              <a:grpSpLocks/>
            </p:cNvGrpSpPr>
            <p:nvPr/>
          </p:nvGrpSpPr>
          <p:grpSpPr bwMode="auto">
            <a:xfrm>
              <a:off x="3851920" y="4149080"/>
              <a:ext cx="1440161" cy="72000"/>
              <a:chOff x="251520" y="1268760"/>
              <a:chExt cx="1440160" cy="720080"/>
            </a:xfrm>
          </p:grpSpPr>
          <p:sp>
            <p:nvSpPr>
              <p:cNvPr id="47" name="矩形 46"/>
              <p:cNvSpPr/>
              <p:nvPr/>
            </p:nvSpPr>
            <p:spPr>
              <a:xfrm>
                <a:off x="971862" y="1262809"/>
                <a:ext cx="719179"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8" name="矩形 47"/>
              <p:cNvSpPr/>
              <p:nvPr/>
            </p:nvSpPr>
            <p:spPr>
              <a:xfrm>
                <a:off x="251096"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42" name="组合 48"/>
            <p:cNvGrpSpPr>
              <a:grpSpLocks/>
            </p:cNvGrpSpPr>
            <p:nvPr/>
          </p:nvGrpSpPr>
          <p:grpSpPr bwMode="auto">
            <a:xfrm>
              <a:off x="6012161" y="4149080"/>
              <a:ext cx="1440161" cy="72000"/>
              <a:chOff x="251520" y="1268760"/>
              <a:chExt cx="1440160" cy="720080"/>
            </a:xfrm>
          </p:grpSpPr>
          <p:sp>
            <p:nvSpPr>
              <p:cNvPr id="45" name="矩形 44"/>
              <p:cNvSpPr/>
              <p:nvPr/>
            </p:nvSpPr>
            <p:spPr>
              <a:xfrm>
                <a:off x="972333" y="1262809"/>
                <a:ext cx="719178"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6" name="矩形 45"/>
              <p:cNvSpPr/>
              <p:nvPr/>
            </p:nvSpPr>
            <p:spPr>
              <a:xfrm>
                <a:off x="251567"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43" name="矩形 42"/>
            <p:cNvSpPr/>
            <p:nvPr/>
          </p:nvSpPr>
          <p:spPr>
            <a:xfrm>
              <a:off x="8892095" y="4148485"/>
              <a:ext cx="360383" cy="730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4" name="矩形 43"/>
            <p:cNvSpPr/>
            <p:nvPr/>
          </p:nvSpPr>
          <p:spPr>
            <a:xfrm>
              <a:off x="8172918" y="4148485"/>
              <a:ext cx="719179" cy="730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9" name="标题 8"/>
          <p:cNvSpPr>
            <a:spLocks noGrp="1"/>
          </p:cNvSpPr>
          <p:nvPr>
            <p:ph type="ctrTitle"/>
          </p:nvPr>
        </p:nvSpPr>
        <p:spPr>
          <a:xfrm>
            <a:off x="268518" y="4287332"/>
            <a:ext cx="8640960" cy="1013876"/>
          </a:xfrm>
        </p:spPr>
        <p:txBody>
          <a:bodyPr anchor="b"/>
          <a:lstStyle>
            <a:lvl1pPr algn="r">
              <a:defRPr sz="3000" b="1">
                <a:solidFill>
                  <a:schemeClr val="tx1">
                    <a:lumMod val="85000"/>
                    <a:lumOff val="15000"/>
                  </a:schemeClr>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dirty="0"/>
          </a:p>
        </p:txBody>
      </p:sp>
      <p:sp>
        <p:nvSpPr>
          <p:cNvPr id="17" name="副标题 16"/>
          <p:cNvSpPr>
            <a:spLocks noGrp="1"/>
          </p:cNvSpPr>
          <p:nvPr>
            <p:ph type="subTitle" idx="1"/>
          </p:nvPr>
        </p:nvSpPr>
        <p:spPr>
          <a:xfrm>
            <a:off x="251520" y="5358409"/>
            <a:ext cx="8640960" cy="590875"/>
          </a:xfrm>
        </p:spPr>
        <p:txBody>
          <a:bodyPr lIns="45720" rIns="45720"/>
          <a:lstStyle>
            <a:lvl1pPr marL="0" marR="48006" indent="0" algn="r">
              <a:buNone/>
              <a:defRPr>
                <a:solidFill>
                  <a:schemeClr val="tx1">
                    <a:lumMod val="85000"/>
                    <a:lumOff val="15000"/>
                  </a:schemeClr>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zh-CN" altLang="en-US" smtClean="0"/>
              <a:t>单击此处编辑母版副标题样式</a:t>
            </a:r>
            <a:endParaRPr lang="en-US" dirty="0"/>
          </a:p>
        </p:txBody>
      </p:sp>
      <p:sp>
        <p:nvSpPr>
          <p:cNvPr id="81" name="日期占位符 29"/>
          <p:cNvSpPr>
            <a:spLocks noGrp="1"/>
          </p:cNvSpPr>
          <p:nvPr>
            <p:ph type="dt" sz="half" idx="10"/>
          </p:nvPr>
        </p:nvSpPr>
        <p:spPr/>
        <p:txBody>
          <a:bodyPr/>
          <a:lstStyle>
            <a:lvl1pPr algn="ctr">
              <a:defRPr sz="1050" smtClean="0">
                <a:solidFill>
                  <a:srgbClr val="FFFFFF"/>
                </a:solidFill>
              </a:defRPr>
            </a:lvl1pPr>
            <a:extLst/>
          </a:lstStyle>
          <a:p>
            <a:pPr>
              <a:defRPr/>
            </a:pPr>
            <a:endParaRPr lang="en-US" altLang="zh-CN"/>
          </a:p>
        </p:txBody>
      </p:sp>
      <p:sp>
        <p:nvSpPr>
          <p:cNvPr id="82" name="页脚占位符 18"/>
          <p:cNvSpPr>
            <a:spLocks noGrp="1"/>
          </p:cNvSpPr>
          <p:nvPr>
            <p:ph type="ftr" sz="quarter" idx="11"/>
          </p:nvPr>
        </p:nvSpPr>
        <p:spPr/>
        <p:txBody>
          <a:bodyPr/>
          <a:lstStyle>
            <a:lvl1pPr>
              <a:defRPr sz="1050">
                <a:solidFill>
                  <a:schemeClr val="accent1">
                    <a:tint val="20000"/>
                  </a:schemeClr>
                </a:solidFill>
              </a:defRPr>
            </a:lvl1pPr>
            <a:extLst/>
          </a:lstStyle>
          <a:p>
            <a:pPr>
              <a:defRPr/>
            </a:pPr>
            <a:endParaRPr lang="en-US" altLang="zh-CN"/>
          </a:p>
        </p:txBody>
      </p:sp>
      <p:sp>
        <p:nvSpPr>
          <p:cNvPr id="83" name="灯片编号占位符 26"/>
          <p:cNvSpPr>
            <a:spLocks noGrp="1"/>
          </p:cNvSpPr>
          <p:nvPr>
            <p:ph type="sldNum" sz="quarter" idx="12"/>
          </p:nvPr>
        </p:nvSpPr>
        <p:spPr/>
        <p:txBody>
          <a:bodyPr/>
          <a:lstStyle>
            <a:lvl1pPr>
              <a:defRPr sz="825" smtClean="0">
                <a:solidFill>
                  <a:srgbClr val="FFFFFF"/>
                </a:solidFill>
              </a:defRPr>
            </a:lvl1pPr>
            <a:extLst/>
          </a:lstStyle>
          <a:p>
            <a:pPr>
              <a:defRPr/>
            </a:pPr>
            <a:fld id="{F64867B3-0BF7-4EE1-8DFC-EDA7031D63A9}" type="slidenum">
              <a:rPr lang="zh-CN" altLang="en-US" smtClean="0"/>
              <a:pPr>
                <a:defRPr/>
              </a:pPr>
              <a:t>‹#›</a:t>
            </a:fld>
            <a:endParaRPr lang="en-US" altLang="zh-CN"/>
          </a:p>
        </p:txBody>
      </p:sp>
    </p:spTree>
    <p:extLst>
      <p:ext uri="{BB962C8B-B14F-4D97-AF65-F5344CB8AC3E}">
        <p14:creationId xmlns:p14="http://schemas.microsoft.com/office/powerpoint/2010/main" val="280140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617538"/>
            <a:ext cx="7804150" cy="5514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9DF8E486-9670-48F8-A68A-097ABBD8B642}" type="slidenum">
              <a:rPr lang="zh-CN" altLang="en-US"/>
              <a:pPr>
                <a:defRPr/>
              </a:pPr>
              <a:t>‹#›</a:t>
            </a:fld>
            <a:endParaRPr lang="en-US" altLang="zh-CN"/>
          </a:p>
        </p:txBody>
      </p:sp>
    </p:spTree>
    <p:extLst>
      <p:ext uri="{BB962C8B-B14F-4D97-AF65-F5344CB8AC3E}">
        <p14:creationId xmlns:p14="http://schemas.microsoft.com/office/powerpoint/2010/main" val="98988835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4BFEA9B2-FF26-4C03-B0D3-861CDF0B7A12}" type="slidenum">
              <a:rPr lang="zh-CN" altLang="en-US"/>
              <a:pPr>
                <a:defRPr/>
              </a:pPr>
              <a:t>‹#›</a:t>
            </a:fld>
            <a:endParaRPr lang="en-US" altLang="zh-CN"/>
          </a:p>
        </p:txBody>
      </p:sp>
    </p:spTree>
    <p:extLst>
      <p:ext uri="{BB962C8B-B14F-4D97-AF65-F5344CB8AC3E}">
        <p14:creationId xmlns:p14="http://schemas.microsoft.com/office/powerpoint/2010/main" val="3940550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woObj">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Slide Number Placeholder 5"/>
          <p:cNvSpPr>
            <a:spLocks noGrp="1"/>
          </p:cNvSpPr>
          <p:nvPr>
            <p:ph type="sldNum" sz="quarter" idx="12"/>
          </p:nvPr>
        </p:nvSpPr>
        <p:spPr>
          <a:xfrm>
            <a:off x="511228" y="787783"/>
            <a:ext cx="584978" cy="365125"/>
          </a:xfrm>
        </p:spPr>
        <p:txBody>
          <a:bodyPr/>
          <a:lstStyle/>
          <a:p>
            <a:pPr>
              <a:defRPr/>
            </a:pPr>
            <a:fld id="{9DF4D095-DDAB-488C-96E3-C0A6BC4A950A}" type="slidenum">
              <a:rPr lang="zh-CN" altLang="en-US" smtClean="0"/>
              <a:pPr>
                <a:defRPr/>
              </a:pPr>
              <a:t>‹#›</a:t>
            </a:fld>
            <a:endParaRPr lang="en-US" altLang="zh-CN"/>
          </a:p>
        </p:txBody>
      </p:sp>
    </p:spTree>
    <p:extLst>
      <p:ext uri="{BB962C8B-B14F-4D97-AF65-F5344CB8AC3E}">
        <p14:creationId xmlns:p14="http://schemas.microsoft.com/office/powerpoint/2010/main" val="316268438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150938" y="617538"/>
            <a:ext cx="7793037"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1182688" y="2017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017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1182688" y="41513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5145088" y="41513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2DB88DF1-39DC-4A27-9226-77716542549F}" type="slidenum">
              <a:rPr lang="zh-CN" altLang="en-US"/>
              <a:pPr>
                <a:defRPr/>
              </a:pPr>
              <a:t>‹#›</a:t>
            </a:fld>
            <a:endParaRPr lang="en-US" altLang="zh-CN"/>
          </a:p>
        </p:txBody>
      </p:sp>
    </p:spTree>
    <p:extLst>
      <p:ext uri="{BB962C8B-B14F-4D97-AF65-F5344CB8AC3E}">
        <p14:creationId xmlns:p14="http://schemas.microsoft.com/office/powerpoint/2010/main" val="2048900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sz="1800"/>
            </a:lvl1pPr>
            <a:lvl2pPr>
              <a:defRPr sz="1500"/>
            </a:lvl2pPr>
            <a:lvl3pPr>
              <a:defRPr sz="1350"/>
            </a:lvl3pPr>
            <a:lvl4pPr>
              <a:defRPr sz="1200"/>
            </a:lvl4pPr>
            <a:lvl5pPr>
              <a:defRPr sz="105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标题 6"/>
          <p:cNvSpPr>
            <a:spLocks noGrp="1"/>
          </p:cNvSpPr>
          <p:nvPr>
            <p:ph type="title"/>
          </p:nvPr>
        </p:nvSpPr>
        <p:spPr>
          <a:xfrm>
            <a:off x="457200" y="274638"/>
            <a:ext cx="8229600" cy="994122"/>
          </a:xfrm>
        </p:spPr>
        <p:txBody>
          <a:bodyPr rtlCol="0"/>
          <a:lstStyle>
            <a:lvl1pPr>
              <a:defRPr sz="2400" b="1">
                <a:solidFill>
                  <a:schemeClr val="tx1">
                    <a:lumMod val="85000"/>
                    <a:lumOff val="15000"/>
                  </a:schemeClr>
                </a:solidFill>
              </a:defRPr>
            </a:lvl1pPr>
            <a:extLst/>
          </a:lstStyle>
          <a:p>
            <a:r>
              <a:rPr lang="zh-CN" altLang="en-US" smtClean="0"/>
              <a:t>单击此处编辑母版标题样式</a:t>
            </a:r>
            <a:endParaRPr lang="en-US" dirty="0"/>
          </a:p>
        </p:txBody>
      </p:sp>
      <p:sp>
        <p:nvSpPr>
          <p:cNvPr id="5" name="日期占位符 3"/>
          <p:cNvSpPr>
            <a:spLocks noGrp="1"/>
          </p:cNvSpPr>
          <p:nvPr>
            <p:ph type="dt" sz="half" idx="10"/>
          </p:nvPr>
        </p:nvSpPr>
        <p:spPr>
          <a:xfrm>
            <a:off x="6727827" y="6408742"/>
            <a:ext cx="1588591" cy="365125"/>
          </a:xfrm>
        </p:spPr>
        <p:txBody>
          <a:bodyPr/>
          <a:lstStyle>
            <a:lvl1pPr algn="ctr">
              <a:defRPr sz="1050"/>
            </a:lvl1pPr>
            <a:extLst/>
          </a:lstStyle>
          <a:p>
            <a:pPr>
              <a:defRPr/>
            </a:pPr>
            <a:endParaRPr lang="en-US" altLang="zh-CN"/>
          </a:p>
        </p:txBody>
      </p:sp>
      <p:sp>
        <p:nvSpPr>
          <p:cNvPr id="6" name="页脚占位符 4"/>
          <p:cNvSpPr>
            <a:spLocks noGrp="1"/>
          </p:cNvSpPr>
          <p:nvPr>
            <p:ph type="ftr" sz="quarter" idx="11"/>
          </p:nvPr>
        </p:nvSpPr>
        <p:spPr/>
        <p:txBody>
          <a:bodyPr/>
          <a:lstStyle>
            <a:lvl1pPr>
              <a:defRPr sz="1050"/>
            </a:lvl1pPr>
            <a:extLst/>
          </a:lstStyle>
          <a:p>
            <a:pPr>
              <a:defRPr/>
            </a:pPr>
            <a:endParaRPr lang="en-US" altLang="zh-CN"/>
          </a:p>
        </p:txBody>
      </p:sp>
      <p:sp>
        <p:nvSpPr>
          <p:cNvPr id="8" name="灯片编号占位符 5"/>
          <p:cNvSpPr>
            <a:spLocks noGrp="1"/>
          </p:cNvSpPr>
          <p:nvPr>
            <p:ph type="sldNum" sz="quarter" idx="12"/>
          </p:nvPr>
        </p:nvSpPr>
        <p:spPr>
          <a:xfrm>
            <a:off x="8532442" y="6408742"/>
            <a:ext cx="481385" cy="365125"/>
          </a:xfrm>
        </p:spPr>
        <p:txBody>
          <a:bodyPr/>
          <a:lstStyle>
            <a:lvl1pPr>
              <a:defRPr/>
            </a:lvl1pPr>
            <a:extLst/>
          </a:lstStyle>
          <a:p>
            <a:pPr>
              <a:defRPr/>
            </a:pPr>
            <a:fld id="{BB8463D3-A654-4680-A225-FC203B0374B2}" type="slidenum">
              <a:rPr lang="zh-CN" altLang="en-US" smtClean="0"/>
              <a:pPr>
                <a:defRPr/>
              </a:pPr>
              <a:t>‹#›</a:t>
            </a:fld>
            <a:endParaRPr lang="en-US" altLang="zh-CN"/>
          </a:p>
        </p:txBody>
      </p:sp>
    </p:spTree>
    <p:extLst>
      <p:ext uri="{BB962C8B-B14F-4D97-AF65-F5344CB8AC3E}">
        <p14:creationId xmlns:p14="http://schemas.microsoft.com/office/powerpoint/2010/main" val="314912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995710"/>
          </a:xfrm>
        </p:spPr>
        <p:txBody>
          <a:bodyPr/>
          <a:lstStyle>
            <a:lvl1pPr>
              <a:defRPr sz="2400">
                <a:solidFill>
                  <a:schemeClr val="tx1">
                    <a:lumMod val="85000"/>
                    <a:lumOff val="15000"/>
                  </a:schemeClr>
                </a:solidFill>
              </a:defRPr>
            </a:lvl1pPr>
            <a:extLst/>
          </a:lstStyle>
          <a:p>
            <a:r>
              <a:rPr lang="zh-CN" altLang="en-US" smtClean="0"/>
              <a:t>单击此处编辑母版标题样式</a:t>
            </a:r>
            <a:endParaRPr lang="en-US" dirty="0"/>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8" y="5410200"/>
            <a:ext cx="4041775"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8"/>
            <a:ext cx="4040188" cy="3941763"/>
          </a:xfrm>
          <a:ln>
            <a:noFill/>
            <a:prstDash val="sysDash"/>
            <a:miter lim="800000"/>
          </a:ln>
        </p:spPr>
        <p:txBody>
          <a:bodyPr/>
          <a:lstStyle>
            <a:lvl1pPr>
              <a:defRPr sz="1800"/>
            </a:lvl1pPr>
            <a:lvl2pPr>
              <a:defRPr sz="1500"/>
            </a:lvl2pPr>
            <a:lvl3pPr>
              <a:defRPr sz="1350"/>
            </a:lvl3pPr>
            <a:lvl4pPr>
              <a:defRPr sz="1200"/>
            </a:lvl4pPr>
            <a:lvl5pPr>
              <a:defRPr sz="12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7" y="1444298"/>
            <a:ext cx="4041775" cy="3941763"/>
          </a:xfrm>
          <a:ln>
            <a:noFill/>
            <a:prstDash val="sysDash"/>
            <a:miter lim="800000"/>
          </a:ln>
        </p:spPr>
        <p:txBody>
          <a:bodyPr/>
          <a:lstStyle>
            <a:lvl1pPr>
              <a:spcBef>
                <a:spcPts val="0"/>
              </a:spcBef>
              <a:defRPr sz="1800"/>
            </a:lvl1pPr>
            <a:lvl2pPr>
              <a:defRPr sz="1500"/>
            </a:lvl2pPr>
            <a:lvl3pPr>
              <a:defRPr sz="1350"/>
            </a:lvl3pPr>
            <a:lvl4pPr>
              <a:defRPr sz="1200"/>
            </a:lvl4pPr>
            <a:lvl5pPr>
              <a:defRPr sz="12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6"/>
          <p:cNvSpPr>
            <a:spLocks noGrp="1"/>
          </p:cNvSpPr>
          <p:nvPr>
            <p:ph type="dt" sz="half" idx="10"/>
          </p:nvPr>
        </p:nvSpPr>
        <p:spPr/>
        <p:txBody>
          <a:bodyPr/>
          <a:lstStyle>
            <a:lvl1pPr>
              <a:defRPr/>
            </a:lvl1pPr>
            <a:extLst/>
          </a:lstStyle>
          <a:p>
            <a:pPr>
              <a:defRPr/>
            </a:pPr>
            <a:endParaRPr lang="en-US" altLang="zh-CN"/>
          </a:p>
        </p:txBody>
      </p:sp>
      <p:sp>
        <p:nvSpPr>
          <p:cNvPr id="9" name="页脚占位符 7"/>
          <p:cNvSpPr>
            <a:spLocks noGrp="1"/>
          </p:cNvSpPr>
          <p:nvPr>
            <p:ph type="ftr" sz="quarter" idx="11"/>
          </p:nvPr>
        </p:nvSpPr>
        <p:spPr/>
        <p:txBody>
          <a:bodyPr/>
          <a:lstStyle>
            <a:lvl1pPr>
              <a:defRPr/>
            </a:lvl1pPr>
            <a:extLst/>
          </a:lstStyle>
          <a:p>
            <a:pPr>
              <a:defRPr/>
            </a:pPr>
            <a:endParaRPr lang="en-US" altLang="zh-CN"/>
          </a:p>
        </p:txBody>
      </p:sp>
      <p:sp>
        <p:nvSpPr>
          <p:cNvPr id="10" name="灯片编号占位符 8"/>
          <p:cNvSpPr>
            <a:spLocks noGrp="1"/>
          </p:cNvSpPr>
          <p:nvPr>
            <p:ph type="sldNum" sz="quarter" idx="12"/>
          </p:nvPr>
        </p:nvSpPr>
        <p:spPr/>
        <p:txBody>
          <a:bodyPr/>
          <a:lstStyle>
            <a:lvl1pPr>
              <a:defRPr/>
            </a:lvl1pPr>
            <a:extLst/>
          </a:lstStyle>
          <a:p>
            <a:pPr>
              <a:defRPr/>
            </a:pPr>
            <a:fld id="{5F82D5D8-4FCB-4282-95E8-391679D09307}" type="slidenum">
              <a:rPr lang="zh-CN" altLang="en-US" smtClean="0"/>
              <a:pPr>
                <a:defRPr/>
              </a:pPr>
              <a:t>‹#›</a:t>
            </a:fld>
            <a:endParaRPr lang="en-US" altLang="zh-CN"/>
          </a:p>
        </p:txBody>
      </p:sp>
    </p:spTree>
    <p:extLst>
      <p:ext uri="{BB962C8B-B14F-4D97-AF65-F5344CB8AC3E}">
        <p14:creationId xmlns:p14="http://schemas.microsoft.com/office/powerpoint/2010/main" val="1834472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1"/>
          <p:cNvSpPr>
            <a:spLocks noGrp="1"/>
          </p:cNvSpPr>
          <p:nvPr>
            <p:ph type="dt" sz="half" idx="10"/>
          </p:nvPr>
        </p:nvSpPr>
        <p:spPr/>
        <p:txBody>
          <a:bodyPr/>
          <a:lstStyle>
            <a:lvl1pPr>
              <a:defRPr/>
            </a:lvl1pPr>
            <a:extLst/>
          </a:lstStyle>
          <a:p>
            <a:pPr>
              <a:defRPr/>
            </a:pPr>
            <a:endParaRPr lang="en-US" altLang="zh-CN"/>
          </a:p>
        </p:txBody>
      </p:sp>
      <p:sp>
        <p:nvSpPr>
          <p:cNvPr id="4" name="页脚占位符 2"/>
          <p:cNvSpPr>
            <a:spLocks noGrp="1"/>
          </p:cNvSpPr>
          <p:nvPr>
            <p:ph type="ftr" sz="quarter" idx="11"/>
          </p:nvPr>
        </p:nvSpPr>
        <p:spPr/>
        <p:txBody>
          <a:bodyPr/>
          <a:lstStyle>
            <a:lvl1pPr>
              <a:defRPr/>
            </a:lvl1pPr>
            <a:extLst/>
          </a:lstStyle>
          <a:p>
            <a:pPr>
              <a:defRPr/>
            </a:pPr>
            <a:endParaRPr lang="en-US" altLang="zh-CN"/>
          </a:p>
        </p:txBody>
      </p:sp>
      <p:sp>
        <p:nvSpPr>
          <p:cNvPr id="5" name="灯片编号占位符 3"/>
          <p:cNvSpPr>
            <a:spLocks noGrp="1"/>
          </p:cNvSpPr>
          <p:nvPr>
            <p:ph type="sldNum" sz="quarter" idx="12"/>
          </p:nvPr>
        </p:nvSpPr>
        <p:spPr/>
        <p:txBody>
          <a:bodyPr/>
          <a:lstStyle>
            <a:lvl1pPr>
              <a:defRPr/>
            </a:lvl1pPr>
            <a:extLst/>
          </a:lstStyle>
          <a:p>
            <a:pPr>
              <a:defRPr/>
            </a:pPr>
            <a:fld id="{17950229-B734-424F-B464-CC737510BDF0}" type="slidenum">
              <a:rPr lang="zh-CN" altLang="en-US" smtClean="0"/>
              <a:pPr>
                <a:defRPr/>
              </a:pPr>
              <a:t>‹#›</a:t>
            </a:fld>
            <a:endParaRPr lang="en-US" altLang="zh-CN"/>
          </a:p>
        </p:txBody>
      </p:sp>
    </p:spTree>
    <p:extLst>
      <p:ext uri="{BB962C8B-B14F-4D97-AF65-F5344CB8AC3E}">
        <p14:creationId xmlns:p14="http://schemas.microsoft.com/office/powerpoint/2010/main" val="2619979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1875"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200"/>
            </a:lvl1pPr>
            <a:lvl2pPr>
              <a:buNone/>
              <a:defRPr sz="900"/>
            </a:lvl2pPr>
            <a:lvl3pPr>
              <a:buNone/>
              <a:defRPr sz="750"/>
            </a:lvl3pPr>
            <a:lvl4pPr>
              <a:buNone/>
              <a:defRPr sz="675"/>
            </a:lvl4pPr>
            <a:lvl5pPr>
              <a:buNone/>
              <a:defRPr sz="675"/>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2400"/>
            </a:lvl1pPr>
            <a:lvl2pPr>
              <a:defRPr sz="2100"/>
            </a:lvl2pPr>
            <a:lvl3pPr>
              <a:defRPr sz="1800"/>
            </a:lvl3pPr>
            <a:lvl4pPr>
              <a:defRPr sz="1500"/>
            </a:lvl4pPr>
            <a:lvl5pPr>
              <a:defRPr sz="15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extLst/>
          </a:lstStyle>
          <a:p>
            <a:pPr>
              <a:defRPr/>
            </a:pPr>
            <a:endParaRPr lang="en-US" altLang="zh-CN"/>
          </a:p>
        </p:txBody>
      </p:sp>
      <p:sp>
        <p:nvSpPr>
          <p:cNvPr id="7" name="页脚占位符 5"/>
          <p:cNvSpPr>
            <a:spLocks noGrp="1"/>
          </p:cNvSpPr>
          <p:nvPr>
            <p:ph type="ftr" sz="quarter" idx="11"/>
          </p:nvPr>
        </p:nvSpPr>
        <p:spPr/>
        <p:txBody>
          <a:bodyPr/>
          <a:lstStyle>
            <a:lvl1pPr>
              <a:defRPr/>
            </a:lvl1pPr>
            <a:extLst/>
          </a:lstStyle>
          <a:p>
            <a:pPr>
              <a:defRPr/>
            </a:pPr>
            <a:endParaRPr lang="en-US" altLang="zh-CN"/>
          </a:p>
        </p:txBody>
      </p:sp>
      <p:sp>
        <p:nvSpPr>
          <p:cNvPr id="8" name="灯片编号占位符 6"/>
          <p:cNvSpPr>
            <a:spLocks noGrp="1"/>
          </p:cNvSpPr>
          <p:nvPr>
            <p:ph type="sldNum" sz="quarter" idx="12"/>
          </p:nvPr>
        </p:nvSpPr>
        <p:spPr/>
        <p:txBody>
          <a:bodyPr/>
          <a:lstStyle>
            <a:lvl1pPr>
              <a:defRPr/>
            </a:lvl1pPr>
            <a:extLst/>
          </a:lstStyle>
          <a:p>
            <a:pPr>
              <a:defRPr/>
            </a:pPr>
            <a:fld id="{C4066BC5-FCA0-4B0A-A196-6CCB010B4172}" type="slidenum">
              <a:rPr lang="zh-CN" altLang="en-US" smtClean="0"/>
              <a:pPr>
                <a:defRPr/>
              </a:pPr>
              <a:t>‹#›</a:t>
            </a:fld>
            <a:endParaRPr lang="en-US" altLang="zh-CN"/>
          </a:p>
        </p:txBody>
      </p:sp>
    </p:spTree>
    <p:extLst>
      <p:ext uri="{BB962C8B-B14F-4D97-AF65-F5344CB8AC3E}">
        <p14:creationId xmlns:p14="http://schemas.microsoft.com/office/powerpoint/2010/main" val="3174384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33"/>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extLst/>
          </a:lstStyle>
          <a:p>
            <a:pPr>
              <a:defRPr/>
            </a:pPr>
            <a:endParaRPr lang="en-US" altLang="zh-CN"/>
          </a:p>
        </p:txBody>
      </p:sp>
      <p:sp>
        <p:nvSpPr>
          <p:cNvPr id="6" name="页脚占位符 4"/>
          <p:cNvSpPr>
            <a:spLocks noGrp="1"/>
          </p:cNvSpPr>
          <p:nvPr>
            <p:ph type="ftr" sz="quarter" idx="11"/>
          </p:nvPr>
        </p:nvSpPr>
        <p:spPr/>
        <p:txBody>
          <a:bodyPr/>
          <a:lstStyle>
            <a:lvl1pPr>
              <a:defRPr/>
            </a:lvl1pPr>
            <a:extLst/>
          </a:lstStyle>
          <a:p>
            <a:pPr>
              <a:defRPr/>
            </a:pPr>
            <a:endParaRPr lang="en-US" altLang="zh-CN"/>
          </a:p>
        </p:txBody>
      </p:sp>
      <p:sp>
        <p:nvSpPr>
          <p:cNvPr id="7" name="灯片编号占位符 5"/>
          <p:cNvSpPr>
            <a:spLocks noGrp="1"/>
          </p:cNvSpPr>
          <p:nvPr>
            <p:ph type="sldNum" sz="quarter" idx="12"/>
          </p:nvPr>
        </p:nvSpPr>
        <p:spPr/>
        <p:txBody>
          <a:bodyPr/>
          <a:lstStyle>
            <a:lvl1pPr>
              <a:defRPr/>
            </a:lvl1pPr>
            <a:extLst/>
          </a:lstStyle>
          <a:p>
            <a:pPr>
              <a:defRPr/>
            </a:pPr>
            <a:fld id="{CF1AF4DF-FC27-4971-9DED-6743D82F00CE}" type="slidenum">
              <a:rPr lang="zh-CN" altLang="en-US" smtClean="0"/>
              <a:pPr>
                <a:defRPr/>
              </a:pPr>
              <a:t>‹#›</a:t>
            </a:fld>
            <a:endParaRPr lang="en-US" altLang="zh-CN"/>
          </a:p>
        </p:txBody>
      </p:sp>
    </p:spTree>
    <p:extLst>
      <p:ext uri="{BB962C8B-B14F-4D97-AF65-F5344CB8AC3E}">
        <p14:creationId xmlns:p14="http://schemas.microsoft.com/office/powerpoint/2010/main" val="45649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4"/>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extLst/>
          </a:lstStyle>
          <a:p>
            <a:pPr>
              <a:defRPr/>
            </a:pPr>
            <a:endParaRPr lang="en-US" altLang="zh-CN"/>
          </a:p>
        </p:txBody>
      </p:sp>
      <p:sp>
        <p:nvSpPr>
          <p:cNvPr id="6" name="页脚占位符 4"/>
          <p:cNvSpPr>
            <a:spLocks noGrp="1"/>
          </p:cNvSpPr>
          <p:nvPr>
            <p:ph type="ftr" sz="quarter" idx="11"/>
          </p:nvPr>
        </p:nvSpPr>
        <p:spPr/>
        <p:txBody>
          <a:bodyPr/>
          <a:lstStyle>
            <a:lvl1pPr>
              <a:defRPr/>
            </a:lvl1pPr>
            <a:extLst/>
          </a:lstStyle>
          <a:p>
            <a:pPr>
              <a:defRPr/>
            </a:pPr>
            <a:endParaRPr lang="en-US" altLang="zh-CN"/>
          </a:p>
        </p:txBody>
      </p:sp>
      <p:sp>
        <p:nvSpPr>
          <p:cNvPr id="7" name="灯片编号占位符 5"/>
          <p:cNvSpPr>
            <a:spLocks noGrp="1"/>
          </p:cNvSpPr>
          <p:nvPr>
            <p:ph type="sldNum" sz="quarter" idx="12"/>
          </p:nvPr>
        </p:nvSpPr>
        <p:spPr/>
        <p:txBody>
          <a:bodyPr/>
          <a:lstStyle>
            <a:lvl1pPr>
              <a:defRPr/>
            </a:lvl1pPr>
            <a:extLst/>
          </a:lstStyle>
          <a:p>
            <a:pPr>
              <a:defRPr/>
            </a:pPr>
            <a:fld id="{EDC54DC5-3BE7-4E02-B1F4-6AEA56A99FE6}" type="slidenum">
              <a:rPr lang="zh-CN" altLang="en-US" smtClean="0"/>
              <a:pPr>
                <a:defRPr/>
              </a:pPr>
              <a:t>‹#›</a:t>
            </a:fld>
            <a:endParaRPr lang="en-US" altLang="zh-CN"/>
          </a:p>
        </p:txBody>
      </p:sp>
    </p:spTree>
    <p:extLst>
      <p:ext uri="{BB962C8B-B14F-4D97-AF65-F5344CB8AC3E}">
        <p14:creationId xmlns:p14="http://schemas.microsoft.com/office/powerpoint/2010/main" val="4696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grpSp>
        <p:nvGrpSpPr>
          <p:cNvPr id="2" name="组合 7"/>
          <p:cNvGrpSpPr>
            <a:grpSpLocks/>
          </p:cNvGrpSpPr>
          <p:nvPr/>
        </p:nvGrpSpPr>
        <p:grpSpPr bwMode="auto">
          <a:xfrm>
            <a:off x="0" y="-1133475"/>
            <a:ext cx="9251950" cy="2978150"/>
            <a:chOff x="0" y="1268760"/>
            <a:chExt cx="9252480" cy="2978150"/>
          </a:xfrm>
        </p:grpSpPr>
        <p:pic>
          <p:nvPicPr>
            <p:cNvPr id="3" name="图片 10" descr="Untitled-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268760"/>
              <a:ext cx="9144000"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11"/>
            <p:cNvGrpSpPr>
              <a:grpSpLocks/>
            </p:cNvGrpSpPr>
            <p:nvPr/>
          </p:nvGrpSpPr>
          <p:grpSpPr bwMode="auto">
            <a:xfrm>
              <a:off x="251520" y="1268760"/>
              <a:ext cx="1440160" cy="720080"/>
              <a:chOff x="251520" y="1268760"/>
              <a:chExt cx="1440160" cy="720080"/>
            </a:xfrm>
          </p:grpSpPr>
          <p:sp>
            <p:nvSpPr>
              <p:cNvPr id="67" name="矩形 66"/>
              <p:cNvSpPr/>
              <p:nvPr/>
            </p:nvSpPr>
            <p:spPr>
              <a:xfrm>
                <a:off x="971605" y="1268760"/>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8" name="矩形 67"/>
              <p:cNvSpPr/>
              <p:nvPr/>
            </p:nvSpPr>
            <p:spPr>
              <a:xfrm>
                <a:off x="250839"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5" name="组合 12"/>
            <p:cNvGrpSpPr>
              <a:grpSpLocks/>
            </p:cNvGrpSpPr>
            <p:nvPr/>
          </p:nvGrpSpPr>
          <p:grpSpPr bwMode="auto">
            <a:xfrm>
              <a:off x="2411760" y="1268760"/>
              <a:ext cx="1440160" cy="720080"/>
              <a:chOff x="251520" y="1268760"/>
              <a:chExt cx="1440160" cy="720080"/>
            </a:xfrm>
          </p:grpSpPr>
          <p:sp>
            <p:nvSpPr>
              <p:cNvPr id="65" name="矩形 64"/>
              <p:cNvSpPr/>
              <p:nvPr/>
            </p:nvSpPr>
            <p:spPr>
              <a:xfrm>
                <a:off x="972077"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6" name="矩形 65"/>
              <p:cNvSpPr/>
              <p:nvPr/>
            </p:nvSpPr>
            <p:spPr>
              <a:xfrm>
                <a:off x="251311"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6" name="组合 13"/>
            <p:cNvGrpSpPr>
              <a:grpSpLocks/>
            </p:cNvGrpSpPr>
            <p:nvPr/>
          </p:nvGrpSpPr>
          <p:grpSpPr bwMode="auto">
            <a:xfrm>
              <a:off x="4572000" y="1268760"/>
              <a:ext cx="1440160" cy="720080"/>
              <a:chOff x="251520" y="1268760"/>
              <a:chExt cx="1440160" cy="720080"/>
            </a:xfrm>
          </p:grpSpPr>
          <p:sp>
            <p:nvSpPr>
              <p:cNvPr id="63" name="矩形 62"/>
              <p:cNvSpPr/>
              <p:nvPr/>
            </p:nvSpPr>
            <p:spPr>
              <a:xfrm>
                <a:off x="972548" y="1268760"/>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4" name="矩形 63"/>
              <p:cNvSpPr/>
              <p:nvPr/>
            </p:nvSpPr>
            <p:spPr>
              <a:xfrm>
                <a:off x="251782"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7" name="组合 14"/>
            <p:cNvGrpSpPr>
              <a:grpSpLocks/>
            </p:cNvGrpSpPr>
            <p:nvPr/>
          </p:nvGrpSpPr>
          <p:grpSpPr bwMode="auto">
            <a:xfrm>
              <a:off x="6732240" y="1268760"/>
              <a:ext cx="1440160" cy="720080"/>
              <a:chOff x="251520" y="1268760"/>
              <a:chExt cx="1440160" cy="720080"/>
            </a:xfrm>
          </p:grpSpPr>
          <p:sp>
            <p:nvSpPr>
              <p:cNvPr id="61" name="矩形 60"/>
              <p:cNvSpPr/>
              <p:nvPr/>
            </p:nvSpPr>
            <p:spPr>
              <a:xfrm>
                <a:off x="973020"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2" name="矩形 61"/>
              <p:cNvSpPr/>
              <p:nvPr/>
            </p:nvSpPr>
            <p:spPr>
              <a:xfrm>
                <a:off x="252254"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8" name="矩形 7"/>
            <p:cNvSpPr/>
            <p:nvPr/>
          </p:nvSpPr>
          <p:spPr>
            <a:xfrm>
              <a:off x="8892097" y="1268760"/>
              <a:ext cx="25242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9" name="矩形 8"/>
            <p:cNvSpPr/>
            <p:nvPr/>
          </p:nvSpPr>
          <p:spPr>
            <a:xfrm>
              <a:off x="250839" y="1989485"/>
              <a:ext cx="720766"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10" name="矩形 9"/>
            <p:cNvSpPr/>
            <p:nvPr/>
          </p:nvSpPr>
          <p:spPr>
            <a:xfrm>
              <a:off x="0" y="1989485"/>
              <a:ext cx="250839"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11" name="组合 19"/>
            <p:cNvGrpSpPr>
              <a:grpSpLocks/>
            </p:cNvGrpSpPr>
            <p:nvPr/>
          </p:nvGrpSpPr>
          <p:grpSpPr bwMode="auto">
            <a:xfrm>
              <a:off x="1691680" y="1988840"/>
              <a:ext cx="1440160" cy="720080"/>
              <a:chOff x="251520" y="1268760"/>
              <a:chExt cx="1440160" cy="720080"/>
            </a:xfrm>
          </p:grpSpPr>
          <p:sp>
            <p:nvSpPr>
              <p:cNvPr id="59" name="矩形 58"/>
              <p:cNvSpPr/>
              <p:nvPr/>
            </p:nvSpPr>
            <p:spPr>
              <a:xfrm>
                <a:off x="972978" y="1269405"/>
                <a:ext cx="719179"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0" name="矩形 59"/>
              <p:cNvSpPr/>
              <p:nvPr/>
            </p:nvSpPr>
            <p:spPr>
              <a:xfrm>
                <a:off x="252212" y="1269405"/>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2" name="组合 20"/>
            <p:cNvGrpSpPr>
              <a:grpSpLocks/>
            </p:cNvGrpSpPr>
            <p:nvPr/>
          </p:nvGrpSpPr>
          <p:grpSpPr bwMode="auto">
            <a:xfrm>
              <a:off x="3923928" y="1988840"/>
              <a:ext cx="1440160" cy="720080"/>
              <a:chOff x="251520" y="1268760"/>
              <a:chExt cx="1440160" cy="720080"/>
            </a:xfrm>
          </p:grpSpPr>
          <p:sp>
            <p:nvSpPr>
              <p:cNvPr id="57" name="矩形 56"/>
              <p:cNvSpPr/>
              <p:nvPr/>
            </p:nvSpPr>
            <p:spPr>
              <a:xfrm>
                <a:off x="972883" y="1269405"/>
                <a:ext cx="719179"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8" name="矩形 57"/>
              <p:cNvSpPr/>
              <p:nvPr/>
            </p:nvSpPr>
            <p:spPr>
              <a:xfrm>
                <a:off x="252117" y="1269405"/>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3" name="组合 22"/>
            <p:cNvGrpSpPr>
              <a:grpSpLocks/>
            </p:cNvGrpSpPr>
            <p:nvPr/>
          </p:nvGrpSpPr>
          <p:grpSpPr bwMode="auto">
            <a:xfrm>
              <a:off x="6012160" y="1988840"/>
              <a:ext cx="1440160" cy="720080"/>
              <a:chOff x="251520" y="1268760"/>
              <a:chExt cx="1440160" cy="720080"/>
            </a:xfrm>
          </p:grpSpPr>
          <p:sp>
            <p:nvSpPr>
              <p:cNvPr id="55" name="矩形 54"/>
              <p:cNvSpPr/>
              <p:nvPr/>
            </p:nvSpPr>
            <p:spPr>
              <a:xfrm>
                <a:off x="972333" y="1269405"/>
                <a:ext cx="719178"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6" name="矩形 55"/>
              <p:cNvSpPr/>
              <p:nvPr/>
            </p:nvSpPr>
            <p:spPr>
              <a:xfrm>
                <a:off x="251567" y="1269405"/>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14" name="矩形 13"/>
            <p:cNvSpPr/>
            <p:nvPr/>
          </p:nvSpPr>
          <p:spPr>
            <a:xfrm>
              <a:off x="8892097" y="1989485"/>
              <a:ext cx="252426"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15" name="矩形 14"/>
            <p:cNvSpPr/>
            <p:nvPr/>
          </p:nvSpPr>
          <p:spPr>
            <a:xfrm>
              <a:off x="8172918" y="1989485"/>
              <a:ext cx="719179"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16" name="矩形 15"/>
            <p:cNvSpPr/>
            <p:nvPr/>
          </p:nvSpPr>
          <p:spPr>
            <a:xfrm>
              <a:off x="0" y="2708623"/>
              <a:ext cx="25083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17" name="组合 26"/>
            <p:cNvGrpSpPr>
              <a:grpSpLocks/>
            </p:cNvGrpSpPr>
            <p:nvPr/>
          </p:nvGrpSpPr>
          <p:grpSpPr bwMode="auto">
            <a:xfrm>
              <a:off x="971600" y="2708920"/>
              <a:ext cx="1440160" cy="720080"/>
              <a:chOff x="251520" y="1268760"/>
              <a:chExt cx="1440160" cy="720080"/>
            </a:xfrm>
          </p:grpSpPr>
          <p:sp>
            <p:nvSpPr>
              <p:cNvPr id="53" name="矩形 52"/>
              <p:cNvSpPr/>
              <p:nvPr/>
            </p:nvSpPr>
            <p:spPr>
              <a:xfrm>
                <a:off x="972292" y="1268463"/>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4" name="矩形 53"/>
              <p:cNvSpPr/>
              <p:nvPr/>
            </p:nvSpPr>
            <p:spPr>
              <a:xfrm>
                <a:off x="251526"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8" name="组合 27"/>
            <p:cNvGrpSpPr>
              <a:grpSpLocks/>
            </p:cNvGrpSpPr>
            <p:nvPr/>
          </p:nvGrpSpPr>
          <p:grpSpPr bwMode="auto">
            <a:xfrm>
              <a:off x="3131840" y="2708920"/>
              <a:ext cx="1440160" cy="720080"/>
              <a:chOff x="251520" y="1268760"/>
              <a:chExt cx="1440160" cy="720080"/>
            </a:xfrm>
          </p:grpSpPr>
          <p:sp>
            <p:nvSpPr>
              <p:cNvPr id="51" name="矩形 50"/>
              <p:cNvSpPr/>
              <p:nvPr/>
            </p:nvSpPr>
            <p:spPr>
              <a:xfrm>
                <a:off x="972763" y="1268463"/>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2" name="矩形 51"/>
              <p:cNvSpPr/>
              <p:nvPr/>
            </p:nvSpPr>
            <p:spPr>
              <a:xfrm>
                <a:off x="251997"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9" name="组合 28"/>
            <p:cNvGrpSpPr>
              <a:grpSpLocks/>
            </p:cNvGrpSpPr>
            <p:nvPr/>
          </p:nvGrpSpPr>
          <p:grpSpPr bwMode="auto">
            <a:xfrm>
              <a:off x="5292080" y="2708920"/>
              <a:ext cx="1440160" cy="720080"/>
              <a:chOff x="251520" y="1268760"/>
              <a:chExt cx="1440160" cy="720080"/>
            </a:xfrm>
          </p:grpSpPr>
          <p:sp>
            <p:nvSpPr>
              <p:cNvPr id="49" name="矩形 48"/>
              <p:cNvSpPr/>
              <p:nvPr/>
            </p:nvSpPr>
            <p:spPr>
              <a:xfrm>
                <a:off x="971647" y="1268463"/>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0" name="矩形 49"/>
              <p:cNvSpPr/>
              <p:nvPr/>
            </p:nvSpPr>
            <p:spPr>
              <a:xfrm>
                <a:off x="250881"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0" name="组合 30"/>
            <p:cNvGrpSpPr>
              <a:grpSpLocks/>
            </p:cNvGrpSpPr>
            <p:nvPr/>
          </p:nvGrpSpPr>
          <p:grpSpPr bwMode="auto">
            <a:xfrm>
              <a:off x="7452320" y="2708920"/>
              <a:ext cx="1440160" cy="720080"/>
              <a:chOff x="251520" y="1268760"/>
              <a:chExt cx="1440160" cy="720080"/>
            </a:xfrm>
          </p:grpSpPr>
          <p:sp>
            <p:nvSpPr>
              <p:cNvPr id="47" name="矩形 46"/>
              <p:cNvSpPr/>
              <p:nvPr/>
            </p:nvSpPr>
            <p:spPr>
              <a:xfrm>
                <a:off x="972118" y="1268463"/>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8" name="矩形 47"/>
              <p:cNvSpPr/>
              <p:nvPr/>
            </p:nvSpPr>
            <p:spPr>
              <a:xfrm>
                <a:off x="251352"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1" name="组合 31"/>
            <p:cNvGrpSpPr>
              <a:grpSpLocks/>
            </p:cNvGrpSpPr>
            <p:nvPr/>
          </p:nvGrpSpPr>
          <p:grpSpPr bwMode="auto">
            <a:xfrm>
              <a:off x="251520" y="3429000"/>
              <a:ext cx="1440160" cy="720080"/>
              <a:chOff x="251520" y="1268760"/>
              <a:chExt cx="1440160" cy="720080"/>
            </a:xfrm>
          </p:grpSpPr>
          <p:sp>
            <p:nvSpPr>
              <p:cNvPr id="45" name="矩形 44"/>
              <p:cNvSpPr/>
              <p:nvPr/>
            </p:nvSpPr>
            <p:spPr>
              <a:xfrm>
                <a:off x="971605" y="1269108"/>
                <a:ext cx="720766"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6" name="矩形 45"/>
              <p:cNvSpPr/>
              <p:nvPr/>
            </p:nvSpPr>
            <p:spPr>
              <a:xfrm>
                <a:off x="250839"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2" name="组合 32"/>
            <p:cNvGrpSpPr>
              <a:grpSpLocks/>
            </p:cNvGrpSpPr>
            <p:nvPr/>
          </p:nvGrpSpPr>
          <p:grpSpPr bwMode="auto">
            <a:xfrm>
              <a:off x="2411760" y="3429000"/>
              <a:ext cx="1440160" cy="720080"/>
              <a:chOff x="251520" y="1268760"/>
              <a:chExt cx="1440160" cy="720080"/>
            </a:xfrm>
          </p:grpSpPr>
          <p:sp>
            <p:nvSpPr>
              <p:cNvPr id="43" name="矩形 42"/>
              <p:cNvSpPr/>
              <p:nvPr/>
            </p:nvSpPr>
            <p:spPr>
              <a:xfrm>
                <a:off x="972077" y="1269108"/>
                <a:ext cx="719178"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4" name="矩形 43"/>
              <p:cNvSpPr/>
              <p:nvPr/>
            </p:nvSpPr>
            <p:spPr>
              <a:xfrm>
                <a:off x="251311"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3" name="组合 33"/>
            <p:cNvGrpSpPr>
              <a:grpSpLocks/>
            </p:cNvGrpSpPr>
            <p:nvPr/>
          </p:nvGrpSpPr>
          <p:grpSpPr bwMode="auto">
            <a:xfrm>
              <a:off x="4572000" y="3429000"/>
              <a:ext cx="1440160" cy="720080"/>
              <a:chOff x="251520" y="1268760"/>
              <a:chExt cx="1440160" cy="720080"/>
            </a:xfrm>
          </p:grpSpPr>
          <p:sp>
            <p:nvSpPr>
              <p:cNvPr id="41" name="矩形 40"/>
              <p:cNvSpPr/>
              <p:nvPr/>
            </p:nvSpPr>
            <p:spPr>
              <a:xfrm>
                <a:off x="972548" y="1269108"/>
                <a:ext cx="719179"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2" name="矩形 41"/>
              <p:cNvSpPr/>
              <p:nvPr/>
            </p:nvSpPr>
            <p:spPr>
              <a:xfrm>
                <a:off x="251782"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4" name="组合 34"/>
            <p:cNvGrpSpPr>
              <a:grpSpLocks/>
            </p:cNvGrpSpPr>
            <p:nvPr/>
          </p:nvGrpSpPr>
          <p:grpSpPr bwMode="auto">
            <a:xfrm>
              <a:off x="6732240" y="3429000"/>
              <a:ext cx="1440160" cy="720080"/>
              <a:chOff x="251520" y="1268760"/>
              <a:chExt cx="1440160" cy="720080"/>
            </a:xfrm>
          </p:grpSpPr>
          <p:sp>
            <p:nvSpPr>
              <p:cNvPr id="39" name="矩形 38"/>
              <p:cNvSpPr/>
              <p:nvPr/>
            </p:nvSpPr>
            <p:spPr>
              <a:xfrm>
                <a:off x="973020" y="1269108"/>
                <a:ext cx="719178"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0" name="矩形 39"/>
              <p:cNvSpPr/>
              <p:nvPr/>
            </p:nvSpPr>
            <p:spPr>
              <a:xfrm>
                <a:off x="252254"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25" name="矩形 24"/>
            <p:cNvSpPr/>
            <p:nvPr/>
          </p:nvSpPr>
          <p:spPr>
            <a:xfrm>
              <a:off x="8892097" y="3429348"/>
              <a:ext cx="25242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6" name="矩形 25"/>
            <p:cNvSpPr/>
            <p:nvPr/>
          </p:nvSpPr>
          <p:spPr>
            <a:xfrm>
              <a:off x="250839" y="4148485"/>
              <a:ext cx="720766" cy="9048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7" name="矩形 26"/>
            <p:cNvSpPr/>
            <p:nvPr/>
          </p:nvSpPr>
          <p:spPr>
            <a:xfrm>
              <a:off x="0" y="4148485"/>
              <a:ext cx="250839" cy="9048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28" name="组合 38"/>
            <p:cNvGrpSpPr>
              <a:grpSpLocks/>
            </p:cNvGrpSpPr>
            <p:nvPr/>
          </p:nvGrpSpPr>
          <p:grpSpPr bwMode="auto">
            <a:xfrm>
              <a:off x="1691680" y="4131088"/>
              <a:ext cx="1440160" cy="90000"/>
              <a:chOff x="251520" y="1268760"/>
              <a:chExt cx="1440160" cy="720080"/>
            </a:xfrm>
          </p:grpSpPr>
          <p:sp>
            <p:nvSpPr>
              <p:cNvPr id="37" name="矩形 36"/>
              <p:cNvSpPr/>
              <p:nvPr/>
            </p:nvSpPr>
            <p:spPr>
              <a:xfrm>
                <a:off x="972978" y="1268240"/>
                <a:ext cx="719179" cy="723976"/>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8" name="矩形 37"/>
              <p:cNvSpPr/>
              <p:nvPr/>
            </p:nvSpPr>
            <p:spPr>
              <a:xfrm>
                <a:off x="252212" y="1268240"/>
                <a:ext cx="720766" cy="723976"/>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9" name="组合 39"/>
            <p:cNvGrpSpPr>
              <a:grpSpLocks/>
            </p:cNvGrpSpPr>
            <p:nvPr/>
          </p:nvGrpSpPr>
          <p:grpSpPr bwMode="auto">
            <a:xfrm>
              <a:off x="3851920" y="4149080"/>
              <a:ext cx="1440160" cy="72000"/>
              <a:chOff x="251520" y="1268760"/>
              <a:chExt cx="1440160" cy="720080"/>
            </a:xfrm>
          </p:grpSpPr>
          <p:sp>
            <p:nvSpPr>
              <p:cNvPr id="35" name="矩形 34"/>
              <p:cNvSpPr/>
              <p:nvPr/>
            </p:nvSpPr>
            <p:spPr>
              <a:xfrm>
                <a:off x="971862" y="1262809"/>
                <a:ext cx="719179"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6" name="矩形 35"/>
              <p:cNvSpPr/>
              <p:nvPr/>
            </p:nvSpPr>
            <p:spPr>
              <a:xfrm>
                <a:off x="251096"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0" name="组合 40"/>
            <p:cNvGrpSpPr>
              <a:grpSpLocks/>
            </p:cNvGrpSpPr>
            <p:nvPr/>
          </p:nvGrpSpPr>
          <p:grpSpPr bwMode="auto">
            <a:xfrm>
              <a:off x="6012160" y="4149080"/>
              <a:ext cx="1440160" cy="72000"/>
              <a:chOff x="251520" y="1268760"/>
              <a:chExt cx="1440160" cy="720080"/>
            </a:xfrm>
          </p:grpSpPr>
          <p:sp>
            <p:nvSpPr>
              <p:cNvPr id="33" name="矩形 32"/>
              <p:cNvSpPr/>
              <p:nvPr/>
            </p:nvSpPr>
            <p:spPr>
              <a:xfrm>
                <a:off x="972333" y="1262809"/>
                <a:ext cx="719178"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4" name="矩形 33"/>
              <p:cNvSpPr/>
              <p:nvPr/>
            </p:nvSpPr>
            <p:spPr>
              <a:xfrm>
                <a:off x="251567"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31" name="矩形 30"/>
            <p:cNvSpPr/>
            <p:nvPr/>
          </p:nvSpPr>
          <p:spPr>
            <a:xfrm>
              <a:off x="8892097" y="4148485"/>
              <a:ext cx="360383" cy="730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2" name="矩形 31"/>
            <p:cNvSpPr/>
            <p:nvPr/>
          </p:nvSpPr>
          <p:spPr>
            <a:xfrm>
              <a:off x="8172918" y="4148485"/>
              <a:ext cx="719179" cy="730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69" name="日期占位符 2"/>
          <p:cNvSpPr>
            <a:spLocks noGrp="1"/>
          </p:cNvSpPr>
          <p:nvPr>
            <p:ph type="dt" sz="half" idx="10"/>
          </p:nvPr>
        </p:nvSpPr>
        <p:spPr/>
        <p:txBody>
          <a:bodyPr/>
          <a:lstStyle>
            <a:lvl1pPr>
              <a:defRPr/>
            </a:lvl1pPr>
          </a:lstStyle>
          <a:p>
            <a:pPr>
              <a:defRPr/>
            </a:pPr>
            <a:endParaRPr lang="en-US" altLang="zh-CN"/>
          </a:p>
        </p:txBody>
      </p:sp>
      <p:sp>
        <p:nvSpPr>
          <p:cNvPr id="70" name="页脚占位符 3"/>
          <p:cNvSpPr>
            <a:spLocks noGrp="1"/>
          </p:cNvSpPr>
          <p:nvPr>
            <p:ph type="ftr" sz="quarter" idx="11"/>
          </p:nvPr>
        </p:nvSpPr>
        <p:spPr/>
        <p:txBody>
          <a:bodyPr/>
          <a:lstStyle>
            <a:lvl1pPr>
              <a:defRPr/>
            </a:lvl1pPr>
          </a:lstStyle>
          <a:p>
            <a:pPr>
              <a:defRPr/>
            </a:pPr>
            <a:endParaRPr lang="en-US" altLang="zh-CN"/>
          </a:p>
        </p:txBody>
      </p:sp>
      <p:sp>
        <p:nvSpPr>
          <p:cNvPr id="71" name="灯片编号占位符 4"/>
          <p:cNvSpPr>
            <a:spLocks noGrp="1"/>
          </p:cNvSpPr>
          <p:nvPr>
            <p:ph type="sldNum" sz="quarter" idx="12"/>
          </p:nvPr>
        </p:nvSpPr>
        <p:spPr/>
        <p:txBody>
          <a:bodyPr/>
          <a:lstStyle>
            <a:lvl1pPr>
              <a:defRPr/>
            </a:lvl1pPr>
          </a:lstStyle>
          <a:p>
            <a:pPr>
              <a:defRPr/>
            </a:pPr>
            <a:fld id="{EDC54DC5-3BE7-4E02-B1F4-6AEA56A99FE6}" type="slidenum">
              <a:rPr lang="zh-CN" altLang="en-US" smtClean="0"/>
              <a:pPr>
                <a:defRPr/>
              </a:pPr>
              <a:t>‹#›</a:t>
            </a:fld>
            <a:endParaRPr lang="en-US" altLang="zh-CN"/>
          </a:p>
        </p:txBody>
      </p:sp>
    </p:spTree>
    <p:extLst>
      <p:ext uri="{BB962C8B-B14F-4D97-AF65-F5344CB8AC3E}">
        <p14:creationId xmlns:p14="http://schemas.microsoft.com/office/powerpoint/2010/main" val="865923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grpSp>
        <p:nvGrpSpPr>
          <p:cNvPr id="2" name="组合 7"/>
          <p:cNvGrpSpPr>
            <a:grpSpLocks/>
          </p:cNvGrpSpPr>
          <p:nvPr/>
        </p:nvGrpSpPr>
        <p:grpSpPr bwMode="auto">
          <a:xfrm>
            <a:off x="2411414" y="1268417"/>
            <a:ext cx="5056525" cy="769937"/>
            <a:chOff x="2411760" y="1268760"/>
            <a:chExt cx="5056841" cy="769441"/>
          </a:xfrm>
        </p:grpSpPr>
        <p:sp>
          <p:nvSpPr>
            <p:cNvPr id="3" name="文本框 10"/>
            <p:cNvSpPr txBox="1">
              <a:spLocks noChangeArrowheads="1"/>
            </p:cNvSpPr>
            <p:nvPr/>
          </p:nvSpPr>
          <p:spPr bwMode="auto">
            <a:xfrm>
              <a:off x="2411760" y="1268760"/>
              <a:ext cx="2160240" cy="599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800">
                  <a:solidFill>
                    <a:srgbClr val="7F7F7F"/>
                  </a:solidFill>
                  <a:latin typeface="Impact" panose="020B0806030902050204" pitchFamily="34" charset="0"/>
                </a:rPr>
                <a:t>Zhangl</a:t>
              </a:r>
              <a:r>
                <a:rPr lang="en-US" altLang="zh-CN" sz="1800">
                  <a:latin typeface="Impact" panose="020B0806030902050204" pitchFamily="34" charset="0"/>
                </a:rPr>
                <a:t> Design</a:t>
              </a:r>
            </a:p>
            <a:p>
              <a:pPr eaLnBrk="1" hangingPunct="1"/>
              <a:endParaRPr lang="en-US" altLang="zh-CN" sz="600">
                <a:latin typeface="Impact" panose="020B0806030902050204" pitchFamily="34" charset="0"/>
              </a:endParaRPr>
            </a:p>
            <a:p>
              <a:pPr eaLnBrk="1" hangingPunct="1"/>
              <a:r>
                <a:rPr lang="en-US" altLang="zh-CN" sz="900">
                  <a:solidFill>
                    <a:srgbClr val="7F7F7F"/>
                  </a:solidFill>
                  <a:latin typeface="Calibri" panose="020F0502020204030204" pitchFamily="34" charset="0"/>
                </a:rPr>
                <a:t>zhangl179@nenu.edu.cn</a:t>
              </a:r>
              <a:endParaRPr lang="zh-CN" altLang="en-US" sz="1350">
                <a:solidFill>
                  <a:srgbClr val="7F7F7F"/>
                </a:solidFill>
                <a:latin typeface="Calibri" panose="020F0502020204030204" pitchFamily="34" charset="0"/>
              </a:endParaRPr>
            </a:p>
          </p:txBody>
        </p:sp>
        <p:cxnSp>
          <p:nvCxnSpPr>
            <p:cNvPr id="4" name="直接连接符 3"/>
            <p:cNvCxnSpPr/>
            <p:nvPr/>
          </p:nvCxnSpPr>
          <p:spPr>
            <a:xfrm>
              <a:off x="4572482" y="1268760"/>
              <a:ext cx="0" cy="769441"/>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12"/>
            <p:cNvSpPr txBox="1">
              <a:spLocks noChangeArrowheads="1"/>
            </p:cNvSpPr>
            <p:nvPr/>
          </p:nvSpPr>
          <p:spPr bwMode="auto">
            <a:xfrm>
              <a:off x="4860032" y="1351801"/>
              <a:ext cx="2608569" cy="230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latin typeface="华文细黑" panose="02010600040101010101" pitchFamily="2" charset="-122"/>
                  <a:ea typeface="华文细黑" panose="02010600040101010101" pitchFamily="2" charset="-122"/>
                </a:rPr>
                <a:t>本模板仅供校内教学使用，请勿用于商业使用！</a:t>
              </a:r>
              <a:endParaRPr lang="zh-CN" altLang="en-US" sz="1350">
                <a:latin typeface="华文细黑" panose="02010600040101010101" pitchFamily="2" charset="-122"/>
                <a:ea typeface="华文细黑" panose="02010600040101010101" pitchFamily="2" charset="-122"/>
              </a:endParaRPr>
            </a:p>
          </p:txBody>
        </p:sp>
      </p:grpSp>
      <p:sp>
        <p:nvSpPr>
          <p:cNvPr id="6" name="日期占位符 2"/>
          <p:cNvSpPr>
            <a:spLocks noGrp="1"/>
          </p:cNvSpPr>
          <p:nvPr>
            <p:ph type="dt" sz="half" idx="10"/>
          </p:nvPr>
        </p:nvSpPr>
        <p:spPr/>
        <p:txBody>
          <a:bodyPr/>
          <a:lstStyle>
            <a:lvl1pPr>
              <a:defRPr/>
            </a:lvl1pPr>
          </a:lstStyle>
          <a:p>
            <a:pPr>
              <a:defRPr/>
            </a:pPr>
            <a:endParaRPr lang="en-US" altLang="zh-CN"/>
          </a:p>
        </p:txBody>
      </p:sp>
      <p:sp>
        <p:nvSpPr>
          <p:cNvPr id="7" name="页脚占位符 3"/>
          <p:cNvSpPr>
            <a:spLocks noGrp="1"/>
          </p:cNvSpPr>
          <p:nvPr>
            <p:ph type="ftr" sz="quarter" idx="11"/>
          </p:nvPr>
        </p:nvSpPr>
        <p:spPr/>
        <p:txBody>
          <a:bodyPr/>
          <a:lstStyle>
            <a:lvl1pPr>
              <a:defRPr/>
            </a:lvl1pPr>
          </a:lstStyle>
          <a:p>
            <a:pPr>
              <a:defRPr/>
            </a:pPr>
            <a:endParaRPr lang="en-US" altLang="zh-CN"/>
          </a:p>
        </p:txBody>
      </p:sp>
      <p:sp>
        <p:nvSpPr>
          <p:cNvPr id="8" name="灯片编号占位符 4"/>
          <p:cNvSpPr>
            <a:spLocks noGrp="1"/>
          </p:cNvSpPr>
          <p:nvPr>
            <p:ph type="sldNum" sz="quarter" idx="12"/>
          </p:nvPr>
        </p:nvSpPr>
        <p:spPr/>
        <p:txBody>
          <a:bodyPr/>
          <a:lstStyle>
            <a:lvl1pPr>
              <a:defRPr/>
            </a:lvl1pPr>
          </a:lstStyle>
          <a:p>
            <a:pPr>
              <a:defRPr/>
            </a:pPr>
            <a:fld id="{EDC54DC5-3BE7-4E02-B1F4-6AEA56A99FE6}" type="slidenum">
              <a:rPr lang="zh-CN" altLang="en-US" smtClean="0"/>
              <a:pPr>
                <a:defRPr/>
              </a:pPr>
              <a:t>‹#›</a:t>
            </a:fld>
            <a:endParaRPr lang="en-US" altLang="zh-CN"/>
          </a:p>
        </p:txBody>
      </p:sp>
    </p:spTree>
    <p:extLst>
      <p:ext uri="{BB962C8B-B14F-4D97-AF65-F5344CB8AC3E}">
        <p14:creationId xmlns:p14="http://schemas.microsoft.com/office/powerpoint/2010/main" val="3689766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zh-CN" altLang="en-US" smtClean="0"/>
              <a:t>单击此处编辑母版标题样式</a:t>
            </a:r>
            <a:endParaRPr lang="en-US"/>
          </a:p>
        </p:txBody>
      </p:sp>
      <p:sp>
        <p:nvSpPr>
          <p:cNvPr id="1027"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 name="日期占位符 9"/>
          <p:cNvSpPr>
            <a:spLocks noGrp="1"/>
          </p:cNvSpPr>
          <p:nvPr>
            <p:ph type="dt" sz="half" idx="2"/>
          </p:nvPr>
        </p:nvSpPr>
        <p:spPr>
          <a:xfrm>
            <a:off x="6727827" y="6408742"/>
            <a:ext cx="1588591" cy="365125"/>
          </a:xfrm>
          <a:prstGeom prst="rect">
            <a:avLst/>
          </a:prstGeom>
        </p:spPr>
        <p:txBody>
          <a:bodyPr vert="horz" anchor="b"/>
          <a:lstStyle>
            <a:lvl1pPr algn="ctr" eaLnBrk="1" latinLnBrk="0" hangingPunct="1">
              <a:defRPr kumimoji="0" sz="1050" smtClean="0">
                <a:solidFill>
                  <a:schemeClr val="tx1"/>
                </a:solidFill>
                <a:latin typeface="Arial" charset="0"/>
              </a:defRPr>
            </a:lvl1pPr>
            <a:extLst/>
          </a:lstStyle>
          <a:p>
            <a:pPr>
              <a:defRPr/>
            </a:pPr>
            <a:endParaRPr lang="en-US" altLang="zh-CN"/>
          </a:p>
        </p:txBody>
      </p:sp>
      <p:sp>
        <p:nvSpPr>
          <p:cNvPr id="22" name="页脚占位符 21"/>
          <p:cNvSpPr>
            <a:spLocks noGrp="1"/>
          </p:cNvSpPr>
          <p:nvPr>
            <p:ph type="ftr" sz="quarter" idx="3"/>
          </p:nvPr>
        </p:nvSpPr>
        <p:spPr>
          <a:xfrm>
            <a:off x="4379913" y="6408742"/>
            <a:ext cx="2351087" cy="365125"/>
          </a:xfrm>
          <a:prstGeom prst="rect">
            <a:avLst/>
          </a:prstGeom>
        </p:spPr>
        <p:txBody>
          <a:bodyPr vert="horz" anchor="b"/>
          <a:lstStyle>
            <a:lvl1pPr algn="r" eaLnBrk="1" latinLnBrk="0" hangingPunct="1">
              <a:defRPr kumimoji="0" sz="1050">
                <a:solidFill>
                  <a:schemeClr val="tx1"/>
                </a:solidFill>
                <a:latin typeface="Arial" charset="0"/>
              </a:defRPr>
            </a:lvl1pPr>
            <a:extLst/>
          </a:lstStyle>
          <a:p>
            <a:pPr>
              <a:defRPr/>
            </a:pPr>
            <a:endParaRPr lang="en-US" altLang="zh-CN"/>
          </a:p>
        </p:txBody>
      </p:sp>
      <p:sp>
        <p:nvSpPr>
          <p:cNvPr id="18" name="灯片编号占位符 17"/>
          <p:cNvSpPr>
            <a:spLocks noGrp="1"/>
          </p:cNvSpPr>
          <p:nvPr>
            <p:ph type="sldNum" sz="quarter" idx="4"/>
          </p:nvPr>
        </p:nvSpPr>
        <p:spPr>
          <a:xfrm>
            <a:off x="8429590" y="6408742"/>
            <a:ext cx="584237" cy="365125"/>
          </a:xfrm>
          <a:prstGeom prst="rect">
            <a:avLst/>
          </a:prstGeom>
        </p:spPr>
        <p:txBody>
          <a:bodyPr vert="horz" anchor="b"/>
          <a:lstStyle>
            <a:lvl1pPr algn="r" eaLnBrk="1" latinLnBrk="0" hangingPunct="1">
              <a:defRPr kumimoji="0" sz="1050" b="0" smtClean="0">
                <a:solidFill>
                  <a:schemeClr val="tx1"/>
                </a:solidFill>
                <a:latin typeface="Arial" charset="0"/>
              </a:defRPr>
            </a:lvl1pPr>
            <a:extLst/>
          </a:lstStyle>
          <a:p>
            <a:pPr>
              <a:defRPr/>
            </a:pPr>
            <a:fld id="{EDC54DC5-3BE7-4E02-B1F4-6AEA56A99FE6}" type="slidenum">
              <a:rPr lang="zh-CN" altLang="en-US" smtClean="0"/>
              <a:pPr>
                <a:defRPr/>
              </a:pPr>
              <a:t>‹#›</a:t>
            </a:fld>
            <a:endParaRPr lang="en-US" altLang="zh-CN"/>
          </a:p>
        </p:txBody>
      </p:sp>
      <p:grpSp>
        <p:nvGrpSpPr>
          <p:cNvPr id="8" name="组合 7"/>
          <p:cNvGrpSpPr/>
          <p:nvPr/>
        </p:nvGrpSpPr>
        <p:grpSpPr>
          <a:xfrm>
            <a:off x="127038" y="6381332"/>
            <a:ext cx="4252876" cy="371857"/>
            <a:chOff x="127037" y="6361715"/>
            <a:chExt cx="4252876" cy="371857"/>
          </a:xfrm>
        </p:grpSpPr>
        <p:pic>
          <p:nvPicPr>
            <p:cNvPr id="11" name="图片 16"/>
            <p:cNvPicPr>
              <a:picLocks noChangeAspect="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7037" y="6408738"/>
              <a:ext cx="25542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p:cNvPicPr>
              <a:picLocks noChangeAspect="1"/>
            </p:cNvPicPr>
            <p:nvPr/>
          </p:nvPicPr>
          <p:blipFill rotWithShape="1">
            <a:blip r:embed="rId16" cstate="print">
              <a:extLst>
                <a:ext uri="{28A0092B-C50C-407E-A947-70E740481C1C}">
                  <a14:useLocalDpi xmlns:a14="http://schemas.microsoft.com/office/drawing/2010/main" val="0"/>
                </a:ext>
              </a:extLst>
            </a:blip>
            <a:srcRect l="7183" r="32369"/>
            <a:stretch/>
          </p:blipFill>
          <p:spPr>
            <a:xfrm>
              <a:off x="2651721" y="6361715"/>
              <a:ext cx="1728192" cy="371857"/>
            </a:xfrm>
            <a:prstGeom prst="rect">
              <a:avLst/>
            </a:prstGeom>
          </p:spPr>
        </p:pic>
      </p:grpSp>
    </p:spTree>
    <p:extLst>
      <p:ext uri="{BB962C8B-B14F-4D97-AF65-F5344CB8AC3E}">
        <p14:creationId xmlns:p14="http://schemas.microsoft.com/office/powerpoint/2010/main" val="344880801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Lst>
  <p:txStyles>
    <p:titleStyle>
      <a:lvl1pPr algn="l" rtl="0" eaLnBrk="1" fontAlgn="base" hangingPunct="1">
        <a:spcBef>
          <a:spcPct val="0"/>
        </a:spcBef>
        <a:spcAft>
          <a:spcPct val="0"/>
        </a:spcAft>
        <a:defRPr sz="3075"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2pPr>
      <a:lvl3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3pPr>
      <a:lvl4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4pPr>
      <a:lvl5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5pPr>
      <a:lvl6pPr marL="3429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6pPr>
      <a:lvl7pPr marL="6858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7pPr>
      <a:lvl8pPr marL="10287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8pPr>
      <a:lvl9pPr marL="13716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9pPr>
      <a:extLst/>
    </p:titleStyle>
    <p:bodyStyle>
      <a:lvl1pPr marL="273844" indent="-191691" algn="l" rtl="0" eaLnBrk="1" fontAlgn="base" hangingPunct="1">
        <a:spcBef>
          <a:spcPts val="300"/>
        </a:spcBef>
        <a:spcAft>
          <a:spcPct val="0"/>
        </a:spcAft>
        <a:buClr>
          <a:schemeClr val="accent1"/>
        </a:buClr>
        <a:buSzPct val="68000"/>
        <a:buFont typeface="Wingdings 3" panose="05040102010807070707" pitchFamily="18" charset="2"/>
        <a:buChar char=""/>
        <a:defRPr sz="2025" kern="1200">
          <a:solidFill>
            <a:schemeClr val="tx1"/>
          </a:solidFill>
          <a:latin typeface="+mn-lt"/>
          <a:ea typeface="+mn-ea"/>
          <a:cs typeface="+mn-cs"/>
        </a:defRPr>
      </a:lvl1pPr>
      <a:lvl2pPr marL="465535" indent="-171450" algn="l" rtl="0" eaLnBrk="1" fontAlgn="base" hangingPunct="1">
        <a:spcBef>
          <a:spcPts val="244"/>
        </a:spcBef>
        <a:spcAft>
          <a:spcPct val="0"/>
        </a:spcAft>
        <a:buClr>
          <a:schemeClr val="accent1"/>
        </a:buClr>
        <a:buFont typeface="Verdana" panose="020B0604030504040204" pitchFamily="34" charset="0"/>
        <a:buChar char="◦"/>
        <a:defRPr sz="1725" kern="1200">
          <a:solidFill>
            <a:schemeClr val="tx1"/>
          </a:solidFill>
          <a:latin typeface="+mn-lt"/>
          <a:ea typeface="+mn-ea"/>
          <a:cs typeface="+mn-cs"/>
        </a:defRPr>
      </a:lvl2pPr>
      <a:lvl3pPr marL="644129" indent="-171450" algn="l" rtl="0" eaLnBrk="1" fontAlgn="base" hangingPunct="1">
        <a:spcBef>
          <a:spcPts val="263"/>
        </a:spcBef>
        <a:spcAft>
          <a:spcPct val="0"/>
        </a:spcAft>
        <a:buClr>
          <a:schemeClr val="accent2"/>
        </a:buClr>
        <a:buSzPct val="100000"/>
        <a:buFont typeface="Wingdings 2" panose="05020102010507070707" pitchFamily="18" charset="2"/>
        <a:buChar char=""/>
        <a:defRPr sz="1575" kern="1200">
          <a:solidFill>
            <a:schemeClr val="tx1"/>
          </a:solidFill>
          <a:latin typeface="+mn-lt"/>
          <a:ea typeface="+mn-ea"/>
          <a:cs typeface="+mn-cs"/>
        </a:defRPr>
      </a:lvl3pPr>
      <a:lvl4pPr marL="857250" indent="-171450" algn="l" rtl="0" eaLnBrk="1" fontAlgn="base" hangingPunct="1">
        <a:spcBef>
          <a:spcPts val="263"/>
        </a:spcBef>
        <a:spcAft>
          <a:spcPct val="0"/>
        </a:spcAft>
        <a:buClr>
          <a:schemeClr val="accent2"/>
        </a:buClr>
        <a:buFont typeface="Wingdings 2" panose="05020102010507070707" pitchFamily="18" charset="2"/>
        <a:buChar char=""/>
        <a:defRPr sz="1425" kern="1200">
          <a:solidFill>
            <a:schemeClr val="tx1"/>
          </a:solidFill>
          <a:latin typeface="+mn-lt"/>
          <a:ea typeface="+mn-ea"/>
          <a:cs typeface="+mn-cs"/>
        </a:defRPr>
      </a:lvl4pPr>
      <a:lvl5pPr marL="1028700" indent="-171450" algn="l" rtl="0" eaLnBrk="1" fontAlgn="base" hangingPunct="1">
        <a:spcBef>
          <a:spcPts val="263"/>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200150" indent="-171450" algn="l" rtl="0" eaLnBrk="1" latinLnBrk="0"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0"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3.wmf"/><Relationship Id="rId5" Type="http://schemas.openxmlformats.org/officeDocument/2006/relationships/oleObject" Target="../embeddings/oleObject10.bin"/><Relationship Id="rId4" Type="http://schemas.openxmlformats.org/officeDocument/2006/relationships/image" Target="../media/image22.wmf"/></Relationships>
</file>

<file path=ppt/slides/_rels/slide11.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17.bin"/><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6.wmf"/><Relationship Id="rId11" Type="http://schemas.openxmlformats.org/officeDocument/2006/relationships/oleObject" Target="../embeddings/oleObject16.bin"/><Relationship Id="rId5" Type="http://schemas.openxmlformats.org/officeDocument/2006/relationships/oleObject" Target="../embeddings/oleObject13.bin"/><Relationship Id="rId15" Type="http://schemas.openxmlformats.org/officeDocument/2006/relationships/image" Target="../media/image31.png"/><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15.bin"/><Relationship Id="rId14" Type="http://schemas.openxmlformats.org/officeDocument/2006/relationships/image" Target="../media/image30.wmf"/></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5.emf"/><Relationship Id="rId7" Type="http://schemas.openxmlformats.org/officeDocument/2006/relationships/image" Target="../media/image37.png"/><Relationship Id="rId12" Type="http://schemas.openxmlformats.org/officeDocument/2006/relationships/image" Target="../media/image34.wmf"/><Relationship Id="rId2" Type="http://schemas.openxmlformats.org/officeDocument/2006/relationships/slideLayout" Target="../slideLayouts/slideLayout10.xml"/><Relationship Id="rId1" Type="http://schemas.openxmlformats.org/officeDocument/2006/relationships/vmlDrawing" Target="../drawings/vmlDrawing7.vml"/><Relationship Id="rId6" Type="http://schemas.openxmlformats.org/officeDocument/2006/relationships/image" Target="../media/image36.emf"/><Relationship Id="rId11" Type="http://schemas.openxmlformats.org/officeDocument/2006/relationships/oleObject" Target="../embeddings/oleObject20.bin"/><Relationship Id="rId5" Type="http://schemas.openxmlformats.org/officeDocument/2006/relationships/image" Target="../media/image32.wmf"/><Relationship Id="rId10" Type="http://schemas.openxmlformats.org/officeDocument/2006/relationships/image" Target="../media/image33.wmf"/><Relationship Id="rId4" Type="http://schemas.openxmlformats.org/officeDocument/2006/relationships/oleObject" Target="../embeddings/oleObject18.bin"/><Relationship Id="rId9" Type="http://schemas.openxmlformats.org/officeDocument/2006/relationships/oleObject" Target="../embeddings/oleObject19.bin"/></Relationships>
</file>

<file path=ppt/slides/_rels/slide1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1.bin"/><Relationship Id="rId7" Type="http://schemas.openxmlformats.org/officeDocument/2006/relationships/image" Target="../media/image44.jpeg"/><Relationship Id="rId2" Type="http://schemas.openxmlformats.org/officeDocument/2006/relationships/slideLayout" Target="../slideLayouts/slideLayout11.xml"/><Relationship Id="rId1" Type="http://schemas.openxmlformats.org/officeDocument/2006/relationships/vmlDrawing" Target="../drawings/vmlDrawing8.vml"/><Relationship Id="rId6" Type="http://schemas.openxmlformats.org/officeDocument/2006/relationships/image" Target="../media/image43.wmf"/><Relationship Id="rId5" Type="http://schemas.openxmlformats.org/officeDocument/2006/relationships/oleObject" Target="../embeddings/oleObject22.bin"/><Relationship Id="rId4" Type="http://schemas.openxmlformats.org/officeDocument/2006/relationships/image" Target="../media/image42.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5.wmf"/></Relationships>
</file>

<file path=ppt/slides/_rels/slide1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32.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50.png"/><Relationship Id="rId4" Type="http://schemas.openxmlformats.org/officeDocument/2006/relationships/image" Target="../media/image49.wmf"/></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control" Target="../activeX/activeX2.xml"/><Relationship Id="rId1" Type="http://schemas.openxmlformats.org/officeDocument/2006/relationships/vmlDrawing" Target="../drawings/vmlDrawing12.vml"/><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oleObject" Target="../embeddings/oleObject26.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53.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4.jpeg"/><Relationship Id="rId1" Type="http://schemas.openxmlformats.org/officeDocument/2006/relationships/slideLayout" Target="../slideLayouts/slideLayout2.xml"/><Relationship Id="rId4" Type="http://schemas.openxmlformats.org/officeDocument/2006/relationships/image" Target="../media/image56.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8.wmf"/><Relationship Id="rId5" Type="http://schemas.openxmlformats.org/officeDocument/2006/relationships/oleObject" Target="../embeddings/oleObject29.bin"/><Relationship Id="rId4" Type="http://schemas.openxmlformats.org/officeDocument/2006/relationships/image" Target="../media/image57.wmf"/></Relationships>
</file>

<file path=ppt/slides/_rels/slide2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30.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00.png"/><Relationship Id="rId4" Type="http://schemas.openxmlformats.org/officeDocument/2006/relationships/image" Target="../media/image590.png"/></Relationships>
</file>

<file path=ppt/slides/_rels/slide32.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65.wmf"/><Relationship Id="rId5" Type="http://schemas.openxmlformats.org/officeDocument/2006/relationships/oleObject" Target="../embeddings/oleObject31.bin"/><Relationship Id="rId4" Type="http://schemas.openxmlformats.org/officeDocument/2006/relationships/image" Target="../media/image64.wmf"/><Relationship Id="rId9" Type="http://schemas.openxmlformats.org/officeDocument/2006/relationships/oleObject" Target="../embeddings/oleObject33.bin"/></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en.wikipedia.org/wiki/Azimuthal_quantum_number"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69.wmf"/><Relationship Id="rId5" Type="http://schemas.openxmlformats.org/officeDocument/2006/relationships/oleObject" Target="../embeddings/oleObject35.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37.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10.xml"/><Relationship Id="rId1" Type="http://schemas.openxmlformats.org/officeDocument/2006/relationships/vmlDrawing" Target="../drawings/vmlDrawing17.vml"/><Relationship Id="rId4" Type="http://schemas.openxmlformats.org/officeDocument/2006/relationships/image" Target="../media/image72.wmf"/></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9.bin"/><Relationship Id="rId7" Type="http://schemas.openxmlformats.org/officeDocument/2006/relationships/image" Target="../media/image75.emf"/><Relationship Id="rId2" Type="http://schemas.openxmlformats.org/officeDocument/2006/relationships/slideLayout" Target="../slideLayouts/slideLayout12.xml"/><Relationship Id="rId1" Type="http://schemas.openxmlformats.org/officeDocument/2006/relationships/vmlDrawing" Target="../drawings/vmlDrawing18.vml"/><Relationship Id="rId6" Type="http://schemas.openxmlformats.org/officeDocument/2006/relationships/image" Target="../media/image74.wmf"/><Relationship Id="rId5" Type="http://schemas.openxmlformats.org/officeDocument/2006/relationships/oleObject" Target="../embeddings/oleObject40.bin"/><Relationship Id="rId4" Type="http://schemas.openxmlformats.org/officeDocument/2006/relationships/image" Target="../media/image73.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10.xml"/><Relationship Id="rId1" Type="http://schemas.openxmlformats.org/officeDocument/2006/relationships/vmlDrawing" Target="../drawings/vmlDrawing19.vml"/><Relationship Id="rId4" Type="http://schemas.openxmlformats.org/officeDocument/2006/relationships/image" Target="../media/image76.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2.bin"/><Relationship Id="rId7" Type="http://schemas.openxmlformats.org/officeDocument/2006/relationships/image" Target="../media/image78.png"/><Relationship Id="rId2" Type="http://schemas.openxmlformats.org/officeDocument/2006/relationships/slideLayout" Target="../slideLayouts/slideLayout13.xml"/><Relationship Id="rId1" Type="http://schemas.openxmlformats.org/officeDocument/2006/relationships/vmlDrawing" Target="../drawings/vmlDrawing20.vml"/><Relationship Id="rId6" Type="http://schemas.openxmlformats.org/officeDocument/2006/relationships/image" Target="../media/image78.wmf"/><Relationship Id="rId5" Type="http://schemas.openxmlformats.org/officeDocument/2006/relationships/oleObject" Target="../embeddings/oleObject43.bin"/><Relationship Id="rId4" Type="http://schemas.openxmlformats.org/officeDocument/2006/relationships/image" Target="../media/image77.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79.wmf"/></Relationships>
</file>

<file path=ppt/slides/_rels/slide44.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oleObject" Target="../embeddings/oleObject45.bin"/><Relationship Id="rId7" Type="http://schemas.openxmlformats.org/officeDocument/2006/relationships/image" Target="../media/image82.png"/><Relationship Id="rId2" Type="http://schemas.openxmlformats.org/officeDocument/2006/relationships/slideLayout" Target="../slideLayouts/slideLayout13.xml"/><Relationship Id="rId1" Type="http://schemas.openxmlformats.org/officeDocument/2006/relationships/vmlDrawing" Target="../drawings/vmlDrawing22.vml"/><Relationship Id="rId6" Type="http://schemas.openxmlformats.org/officeDocument/2006/relationships/image" Target="../media/image81.wmf"/><Relationship Id="rId5" Type="http://schemas.openxmlformats.org/officeDocument/2006/relationships/oleObject" Target="../embeddings/oleObject46.bin"/><Relationship Id="rId4" Type="http://schemas.openxmlformats.org/officeDocument/2006/relationships/image" Target="../media/image80.wmf"/></Relationships>
</file>

<file path=ppt/slides/_rels/slide4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emf"/><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12.xml"/><Relationship Id="rId1" Type="http://schemas.openxmlformats.org/officeDocument/2006/relationships/vmlDrawing" Target="../drawings/vmlDrawing23.vml"/><Relationship Id="rId4" Type="http://schemas.openxmlformats.org/officeDocument/2006/relationships/image" Target="../media/image88.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10.xml"/><Relationship Id="rId1" Type="http://schemas.openxmlformats.org/officeDocument/2006/relationships/vmlDrawing" Target="../drawings/vmlDrawing24.vml"/><Relationship Id="rId5" Type="http://schemas.openxmlformats.org/officeDocument/2006/relationships/image" Target="../media/image90.emf"/><Relationship Id="rId4" Type="http://schemas.openxmlformats.org/officeDocument/2006/relationships/image" Target="../media/image89.wmf"/></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10.xml"/><Relationship Id="rId1" Type="http://schemas.openxmlformats.org/officeDocument/2006/relationships/vmlDrawing" Target="../drawings/vmlDrawing25.vml"/><Relationship Id="rId4" Type="http://schemas.openxmlformats.org/officeDocument/2006/relationships/image" Target="../media/image91.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12.xml"/><Relationship Id="rId1" Type="http://schemas.openxmlformats.org/officeDocument/2006/relationships/vmlDrawing" Target="../drawings/vmlDrawing26.vml"/><Relationship Id="rId6" Type="http://schemas.openxmlformats.org/officeDocument/2006/relationships/image" Target="../media/image93.wmf"/><Relationship Id="rId5" Type="http://schemas.openxmlformats.org/officeDocument/2006/relationships/oleObject" Target="../embeddings/oleObject51.bin"/><Relationship Id="rId4" Type="http://schemas.openxmlformats.org/officeDocument/2006/relationships/image" Target="../media/image92.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10.xml"/><Relationship Id="rId1" Type="http://schemas.openxmlformats.org/officeDocument/2006/relationships/vmlDrawing" Target="../drawings/vmlDrawing27.vml"/><Relationship Id="rId4" Type="http://schemas.openxmlformats.org/officeDocument/2006/relationships/image" Target="../media/image94.wmf"/></Relationships>
</file>

<file path=ppt/slides/_rels/slide53.xml.rels><?xml version="1.0" encoding="UTF-8" standalone="yes"?>
<Relationships xmlns="http://schemas.openxmlformats.org/package/2006/relationships"><Relationship Id="rId2" Type="http://schemas.openxmlformats.org/officeDocument/2006/relationships/image" Target="../media/image95.emf"/><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oleObject" Target="../embeddings/oleObject58.bin"/><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100.wmf"/><Relationship Id="rId2" Type="http://schemas.openxmlformats.org/officeDocument/2006/relationships/slideLayout" Target="../slideLayouts/slideLayout2.xml"/><Relationship Id="rId16" Type="http://schemas.openxmlformats.org/officeDocument/2006/relationships/image" Target="../media/image102.wmf"/><Relationship Id="rId1" Type="http://schemas.openxmlformats.org/officeDocument/2006/relationships/vmlDrawing" Target="../drawings/vmlDrawing28.vml"/><Relationship Id="rId6" Type="http://schemas.openxmlformats.org/officeDocument/2006/relationships/image" Target="../media/image97.wmf"/><Relationship Id="rId11" Type="http://schemas.openxmlformats.org/officeDocument/2006/relationships/oleObject" Target="../embeddings/oleObject57.bin"/><Relationship Id="rId5" Type="http://schemas.openxmlformats.org/officeDocument/2006/relationships/oleObject" Target="../embeddings/oleObject54.bin"/><Relationship Id="rId15" Type="http://schemas.openxmlformats.org/officeDocument/2006/relationships/oleObject" Target="../embeddings/oleObject59.bin"/><Relationship Id="rId10" Type="http://schemas.openxmlformats.org/officeDocument/2006/relationships/image" Target="../media/image99.wmf"/><Relationship Id="rId4" Type="http://schemas.openxmlformats.org/officeDocument/2006/relationships/image" Target="../media/image96.emf"/><Relationship Id="rId9" Type="http://schemas.openxmlformats.org/officeDocument/2006/relationships/oleObject" Target="../embeddings/oleObject56.bin"/><Relationship Id="rId14" Type="http://schemas.openxmlformats.org/officeDocument/2006/relationships/image" Target="../media/image101.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10.xml"/><Relationship Id="rId1" Type="http://schemas.openxmlformats.org/officeDocument/2006/relationships/vmlDrawing" Target="../drawings/vmlDrawing29.vml"/><Relationship Id="rId4" Type="http://schemas.openxmlformats.org/officeDocument/2006/relationships/image" Target="../media/image103.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12.xml"/><Relationship Id="rId1" Type="http://schemas.openxmlformats.org/officeDocument/2006/relationships/vmlDrawing" Target="../drawings/vmlDrawing30.vml"/><Relationship Id="rId6" Type="http://schemas.openxmlformats.org/officeDocument/2006/relationships/image" Target="../media/image105.wmf"/><Relationship Id="rId5" Type="http://schemas.openxmlformats.org/officeDocument/2006/relationships/oleObject" Target="../embeddings/oleObject62.bin"/><Relationship Id="rId4" Type="http://schemas.openxmlformats.org/officeDocument/2006/relationships/image" Target="../media/image104.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12.xml"/><Relationship Id="rId1" Type="http://schemas.openxmlformats.org/officeDocument/2006/relationships/vmlDrawing" Target="../drawings/vmlDrawing31.vml"/><Relationship Id="rId6" Type="http://schemas.openxmlformats.org/officeDocument/2006/relationships/image" Target="../media/image107.wmf"/><Relationship Id="rId5" Type="http://schemas.openxmlformats.org/officeDocument/2006/relationships/oleObject" Target="../embeddings/oleObject64.bin"/><Relationship Id="rId4" Type="http://schemas.openxmlformats.org/officeDocument/2006/relationships/image" Target="../media/image106.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wmf"/><Relationship Id="rId5" Type="http://schemas.openxmlformats.org/officeDocument/2006/relationships/oleObject" Target="../embeddings/oleObject2.bin"/><Relationship Id="rId4" Type="http://schemas.openxmlformats.org/officeDocument/2006/relationships/image" Target="../media/image1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7.wmf"/><Relationship Id="rId5" Type="http://schemas.openxmlformats.org/officeDocument/2006/relationships/oleObject" Target="../embeddings/oleObject6.bin"/><Relationship Id="rId4" Type="http://schemas.openxmlformats.org/officeDocument/2006/relationships/image" Target="../media/image16.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8.bin"/><Relationship Id="rId4" Type="http://schemas.openxmlformats.org/officeDocument/2006/relationships/image" Target="../media/image18.wmf"/></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59632" y="1556792"/>
            <a:ext cx="7560840" cy="4968552"/>
          </a:xfrm>
        </p:spPr>
        <p:txBody>
          <a:bodyPr>
            <a:noAutofit/>
          </a:bodyPr>
          <a:lstStyle/>
          <a:p>
            <a:r>
              <a:rPr lang="zh-CN" altLang="en-US" sz="2400" b="1" dirty="0" smtClean="0">
                <a:solidFill>
                  <a:schemeClr val="folHlink"/>
                </a:solidFill>
                <a:latin typeface="+mn-ea"/>
              </a:rPr>
              <a:t>量子</a:t>
            </a:r>
            <a:r>
              <a:rPr lang="zh-CN" altLang="en-US" sz="2400" b="1" dirty="0">
                <a:solidFill>
                  <a:schemeClr val="folHlink"/>
                </a:solidFill>
                <a:latin typeface="+mn-ea"/>
              </a:rPr>
              <a:t>假说</a:t>
            </a:r>
          </a:p>
          <a:p>
            <a:r>
              <a:rPr lang="zh-CN" altLang="en-US" sz="2400" b="1" dirty="0" smtClean="0">
                <a:solidFill>
                  <a:schemeClr val="folHlink"/>
                </a:solidFill>
                <a:latin typeface="+mn-ea"/>
              </a:rPr>
              <a:t>光谱 </a:t>
            </a:r>
            <a:endParaRPr lang="zh-CN" altLang="en-US" sz="2400" b="1" dirty="0">
              <a:solidFill>
                <a:schemeClr val="folHlink"/>
              </a:solidFill>
              <a:latin typeface="+mn-ea"/>
            </a:endParaRPr>
          </a:p>
          <a:p>
            <a:r>
              <a:rPr lang="zh-CN" altLang="en-US" sz="2400" b="1" dirty="0" smtClean="0">
                <a:solidFill>
                  <a:schemeClr val="folHlink"/>
                </a:solidFill>
                <a:latin typeface="+mn-ea"/>
              </a:rPr>
              <a:t>氢原子</a:t>
            </a:r>
            <a:r>
              <a:rPr lang="zh-CN" altLang="en-US" sz="2400" b="1" dirty="0">
                <a:solidFill>
                  <a:schemeClr val="folHlink"/>
                </a:solidFill>
                <a:latin typeface="+mn-ea"/>
              </a:rPr>
              <a:t>光谱及其经验规律 </a:t>
            </a:r>
          </a:p>
          <a:p>
            <a:r>
              <a:rPr lang="zh-CN" altLang="en-US" sz="2400" b="1" dirty="0" smtClean="0">
                <a:solidFill>
                  <a:schemeClr val="folHlink"/>
                </a:solidFill>
                <a:latin typeface="+mn-ea"/>
              </a:rPr>
              <a:t>玻</a:t>
            </a:r>
            <a:r>
              <a:rPr lang="zh-CN" altLang="en-US" sz="2400" b="1" dirty="0">
                <a:solidFill>
                  <a:schemeClr val="folHlink"/>
                </a:solidFill>
                <a:latin typeface="+mn-ea"/>
              </a:rPr>
              <a:t>尔的氢原子理论 </a:t>
            </a:r>
          </a:p>
          <a:p>
            <a:r>
              <a:rPr lang="zh-CN" altLang="en-US" sz="2400" b="1" dirty="0" smtClean="0">
                <a:solidFill>
                  <a:schemeClr val="folHlink"/>
                </a:solidFill>
                <a:latin typeface="+mn-ea"/>
              </a:rPr>
              <a:t>类</a:t>
            </a:r>
            <a:r>
              <a:rPr lang="zh-CN" altLang="en-US" sz="2400" b="1" dirty="0">
                <a:solidFill>
                  <a:schemeClr val="folHlink"/>
                </a:solidFill>
                <a:latin typeface="+mn-ea"/>
              </a:rPr>
              <a:t>氢离子的光谱 </a:t>
            </a:r>
          </a:p>
          <a:p>
            <a:r>
              <a:rPr lang="zh-CN" altLang="en-US" sz="2400" b="1" dirty="0" smtClean="0">
                <a:solidFill>
                  <a:schemeClr val="folHlink"/>
                </a:solidFill>
                <a:latin typeface="+mn-ea"/>
              </a:rPr>
              <a:t>夫</a:t>
            </a:r>
            <a:r>
              <a:rPr lang="zh-CN" altLang="en-US" sz="2400" b="1" dirty="0">
                <a:solidFill>
                  <a:schemeClr val="folHlink"/>
                </a:solidFill>
                <a:latin typeface="+mn-ea"/>
              </a:rPr>
              <a:t>兰克－赫兹实验</a:t>
            </a:r>
          </a:p>
          <a:p>
            <a:r>
              <a:rPr lang="zh-CN" altLang="en-US" sz="2400" b="1" dirty="0" smtClean="0">
                <a:solidFill>
                  <a:schemeClr val="folHlink"/>
                </a:solidFill>
                <a:latin typeface="+mn-ea"/>
              </a:rPr>
              <a:t>广义</a:t>
            </a:r>
            <a:r>
              <a:rPr lang="zh-CN" altLang="en-US" sz="2400" b="1" dirty="0">
                <a:solidFill>
                  <a:schemeClr val="folHlink"/>
                </a:solidFill>
                <a:latin typeface="+mn-ea"/>
              </a:rPr>
              <a:t>量子化条件和索末菲理论 </a:t>
            </a:r>
          </a:p>
          <a:p>
            <a:r>
              <a:rPr lang="zh-CN" altLang="en-US" sz="2400" b="1" dirty="0" smtClean="0">
                <a:solidFill>
                  <a:schemeClr val="folHlink"/>
                </a:solidFill>
                <a:latin typeface="+mn-ea"/>
              </a:rPr>
              <a:t>碱金属原子</a:t>
            </a:r>
            <a:r>
              <a:rPr lang="zh-CN" altLang="en-US" sz="2400" b="1" dirty="0">
                <a:solidFill>
                  <a:schemeClr val="folHlink"/>
                </a:solidFill>
                <a:latin typeface="+mn-ea"/>
              </a:rPr>
              <a:t>的光谱</a:t>
            </a:r>
            <a:r>
              <a:rPr lang="zh-CN" altLang="en-US" sz="2400" dirty="0">
                <a:solidFill>
                  <a:schemeClr val="folHlink"/>
                </a:solidFill>
                <a:latin typeface="+mn-ea"/>
              </a:rPr>
              <a:t> </a:t>
            </a:r>
          </a:p>
          <a:p>
            <a:r>
              <a:rPr lang="zh-CN" altLang="en-US" sz="2400" b="1" dirty="0" smtClean="0">
                <a:solidFill>
                  <a:schemeClr val="folHlink"/>
                </a:solidFill>
                <a:latin typeface="+mn-ea"/>
              </a:rPr>
              <a:t>原子实</a:t>
            </a:r>
            <a:r>
              <a:rPr lang="zh-CN" altLang="en-US" sz="2400" b="1" dirty="0">
                <a:solidFill>
                  <a:schemeClr val="folHlink"/>
                </a:solidFill>
                <a:latin typeface="+mn-ea"/>
              </a:rPr>
              <a:t>极化和轨道贯穿</a:t>
            </a:r>
            <a:r>
              <a:rPr lang="zh-CN" altLang="en-US" sz="2400" dirty="0">
                <a:solidFill>
                  <a:schemeClr val="folHlink"/>
                </a:solidFill>
                <a:latin typeface="+mn-ea"/>
              </a:rPr>
              <a:t> </a:t>
            </a:r>
          </a:p>
          <a:p>
            <a:r>
              <a:rPr lang="zh-CN" altLang="en-US" sz="2400" b="1" dirty="0" smtClean="0">
                <a:solidFill>
                  <a:schemeClr val="folHlink"/>
                </a:solidFill>
                <a:latin typeface="+mn-ea"/>
              </a:rPr>
              <a:t>碱金属原子</a:t>
            </a:r>
            <a:r>
              <a:rPr lang="zh-CN" altLang="en-US" sz="2400" b="1" dirty="0">
                <a:solidFill>
                  <a:schemeClr val="folHlink"/>
                </a:solidFill>
                <a:latin typeface="+mn-ea"/>
              </a:rPr>
              <a:t>光谱的精细结构</a:t>
            </a:r>
            <a:endParaRPr lang="zh-CN" altLang="en-US" sz="2400" dirty="0">
              <a:solidFill>
                <a:schemeClr val="folHlink"/>
              </a:solidFill>
              <a:latin typeface="+mn-ea"/>
            </a:endParaRPr>
          </a:p>
          <a:p>
            <a:endParaRPr lang="zh-CN" altLang="en-US" sz="2400" dirty="0">
              <a:latin typeface="+mn-ea"/>
            </a:endParaRPr>
          </a:p>
        </p:txBody>
      </p:sp>
      <p:sp>
        <p:nvSpPr>
          <p:cNvPr id="2" name="标题 1"/>
          <p:cNvSpPr>
            <a:spLocks noGrp="1"/>
          </p:cNvSpPr>
          <p:nvPr>
            <p:ph type="title"/>
          </p:nvPr>
        </p:nvSpPr>
        <p:spPr>
          <a:xfrm>
            <a:off x="1682562" y="620688"/>
            <a:ext cx="6714980" cy="704826"/>
          </a:xfrm>
        </p:spPr>
        <p:txBody>
          <a:bodyPr/>
          <a:lstStyle/>
          <a:p>
            <a:r>
              <a:rPr lang="zh-CN" altLang="en-US" dirty="0" smtClean="0"/>
              <a:t>第二章 原子的量子态：玻尔模型</a:t>
            </a:r>
            <a:endParaRPr lang="zh-CN" altLang="en-US" dirty="0"/>
          </a:p>
        </p:txBody>
      </p:sp>
    </p:spTree>
    <p:extLst>
      <p:ext uri="{BB962C8B-B14F-4D97-AF65-F5344CB8AC3E}">
        <p14:creationId xmlns:p14="http://schemas.microsoft.com/office/powerpoint/2010/main" val="3949068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idx="1"/>
          </p:nvPr>
        </p:nvSpPr>
        <p:spPr>
          <a:xfrm>
            <a:off x="466651" y="2347441"/>
            <a:ext cx="8137525" cy="1371600"/>
          </a:xfrm>
        </p:spPr>
        <p:txBody>
          <a:bodyPr/>
          <a:lstStyle/>
          <a:p>
            <a:pPr algn="just" eaLnBrk="1" hangingPunct="1">
              <a:buFont typeface="Wingdings" panose="05000000000000000000" pitchFamily="2" charset="2"/>
              <a:buNone/>
            </a:pPr>
            <a:r>
              <a:rPr lang="zh-CN" altLang="en-US" sz="2400" smtClean="0">
                <a:latin typeface="Times New Roman" panose="02020603050405020304" pitchFamily="18" charset="0"/>
                <a:ea typeface="楷体_GB2312" pitchFamily="49" charset="-122"/>
              </a:rPr>
              <a:t>     </a:t>
            </a:r>
            <a:r>
              <a:rPr lang="zh-CN" altLang="en-US" sz="2400" b="1" smtClean="0">
                <a:latin typeface="Times New Roman" panose="02020603050405020304" pitchFamily="18" charset="0"/>
                <a:ea typeface="楷体_GB2312" pitchFamily="49" charset="-122"/>
              </a:rPr>
              <a:t>原子的内部能量由电子的动能和体系的势能构成（原子核假设为静止，所以不计算动能）。假设</a:t>
            </a:r>
            <a:r>
              <a:rPr lang="en-US" altLang="zh-CN" sz="2400" b="1" i="1" smtClean="0">
                <a:latin typeface="Times New Roman" panose="02020603050405020304" pitchFamily="18" charset="0"/>
                <a:ea typeface="楷体_GB2312" pitchFamily="49" charset="-122"/>
              </a:rPr>
              <a:t>r</a:t>
            </a:r>
            <a:r>
              <a:rPr lang="en-US" altLang="zh-CN" sz="2400" b="1" smtClean="0">
                <a:latin typeface="Times New Roman" panose="02020603050405020304" pitchFamily="18" charset="0"/>
                <a:ea typeface="楷体_GB2312" pitchFamily="49" charset="-122"/>
              </a:rPr>
              <a:t> = ∞ </a:t>
            </a:r>
            <a:r>
              <a:rPr lang="zh-CN" altLang="en-US" sz="2400" b="1" smtClean="0">
                <a:latin typeface="Times New Roman" panose="02020603050405020304" pitchFamily="18" charset="0"/>
                <a:ea typeface="楷体_GB2312" pitchFamily="49" charset="-122"/>
              </a:rPr>
              <a:t>时的势能定为零，那么</a:t>
            </a:r>
          </a:p>
        </p:txBody>
      </p:sp>
      <p:graphicFrame>
        <p:nvGraphicFramePr>
          <p:cNvPr id="37891" name="Object 4"/>
          <p:cNvGraphicFramePr>
            <a:graphicFrameLocks noChangeAspect="1"/>
          </p:cNvGraphicFramePr>
          <p:nvPr>
            <p:extLst>
              <p:ext uri="{D42A27DB-BD31-4B8C-83A1-F6EECF244321}">
                <p14:modId xmlns:p14="http://schemas.microsoft.com/office/powerpoint/2010/main" val="1378145075"/>
              </p:ext>
            </p:extLst>
          </p:nvPr>
        </p:nvGraphicFramePr>
        <p:xfrm>
          <a:off x="1906513" y="1267941"/>
          <a:ext cx="2533650" cy="1019175"/>
        </p:xfrm>
        <a:graphic>
          <a:graphicData uri="http://schemas.openxmlformats.org/presentationml/2006/ole">
            <mc:AlternateContent xmlns:mc="http://schemas.openxmlformats.org/markup-compatibility/2006">
              <mc:Choice xmlns:v="urn:schemas-microsoft-com:vml" Requires="v">
                <p:oleObj spid="_x0000_s56373" name="公式" r:id="rId3" imgW="1714500" imgH="698500" progId="Equation.3">
                  <p:embed/>
                </p:oleObj>
              </mc:Choice>
              <mc:Fallback>
                <p:oleObj name="公式" r:id="rId3" imgW="1714500" imgH="69850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6513" y="1267941"/>
                        <a:ext cx="2533650" cy="1019175"/>
                      </a:xfrm>
                      <a:prstGeom prst="rect">
                        <a:avLst/>
                      </a:prstGeom>
                      <a:solidFill>
                        <a:srgbClr val="99CCFF"/>
                      </a:solidFill>
                    </p:spPr>
                  </p:pic>
                </p:oleObj>
              </mc:Fallback>
            </mc:AlternateContent>
          </a:graphicData>
        </a:graphic>
      </p:graphicFrame>
      <p:graphicFrame>
        <p:nvGraphicFramePr>
          <p:cNvPr id="37892" name="Object 6"/>
          <p:cNvGraphicFramePr>
            <a:graphicFrameLocks noChangeAspect="1"/>
          </p:cNvGraphicFramePr>
          <p:nvPr>
            <p:extLst>
              <p:ext uri="{D42A27DB-BD31-4B8C-83A1-F6EECF244321}">
                <p14:modId xmlns:p14="http://schemas.microsoft.com/office/powerpoint/2010/main" val="1354991105"/>
              </p:ext>
            </p:extLst>
          </p:nvPr>
        </p:nvGraphicFramePr>
        <p:xfrm>
          <a:off x="1906513" y="3572991"/>
          <a:ext cx="6113463" cy="977900"/>
        </p:xfrm>
        <a:graphic>
          <a:graphicData uri="http://schemas.openxmlformats.org/presentationml/2006/ole">
            <mc:AlternateContent xmlns:mc="http://schemas.openxmlformats.org/markup-compatibility/2006">
              <mc:Choice xmlns:v="urn:schemas-microsoft-com:vml" Requires="v">
                <p:oleObj spid="_x0000_s56374" name="公式" r:id="rId5" imgW="4254500" imgH="685800" progId="Equation.3">
                  <p:embed/>
                </p:oleObj>
              </mc:Choice>
              <mc:Fallback>
                <p:oleObj name="公式" r:id="rId5" imgW="4254500" imgH="68580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6513" y="3572991"/>
                        <a:ext cx="6113463" cy="977900"/>
                      </a:xfrm>
                      <a:prstGeom prst="rect">
                        <a:avLst/>
                      </a:prstGeom>
                      <a:solidFill>
                        <a:srgbClr val="CCFFFF"/>
                      </a:solidFill>
                    </p:spPr>
                  </p:pic>
                </p:oleObj>
              </mc:Fallback>
            </mc:AlternateContent>
          </a:graphicData>
        </a:graphic>
      </p:graphicFrame>
      <p:sp>
        <p:nvSpPr>
          <p:cNvPr id="37893" name="Rectangle 7"/>
          <p:cNvSpPr>
            <a:spLocks noChangeArrowheads="1"/>
          </p:cNvSpPr>
          <p:nvPr/>
        </p:nvSpPr>
        <p:spPr bwMode="auto">
          <a:xfrm>
            <a:off x="611113" y="4652491"/>
            <a:ext cx="8604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eaLnBrk="1" hangingPunct="1"/>
            <a:r>
              <a:rPr lang="zh-CN" altLang="en-US" b="1">
                <a:latin typeface="Times New Roman" panose="02020603050405020304" pitchFamily="18" charset="0"/>
                <a:ea typeface="楷体_GB2312" pitchFamily="49" charset="-122"/>
              </a:rPr>
              <a:t>    而电子作圆周运动的频率</a:t>
            </a:r>
          </a:p>
        </p:txBody>
      </p:sp>
      <p:graphicFrame>
        <p:nvGraphicFramePr>
          <p:cNvPr id="37894" name="Object 9"/>
          <p:cNvGraphicFramePr>
            <a:graphicFrameLocks noChangeAspect="1"/>
          </p:cNvGraphicFramePr>
          <p:nvPr>
            <p:extLst>
              <p:ext uri="{D42A27DB-BD31-4B8C-83A1-F6EECF244321}">
                <p14:modId xmlns:p14="http://schemas.microsoft.com/office/powerpoint/2010/main" val="2062883515"/>
              </p:ext>
            </p:extLst>
          </p:nvPr>
        </p:nvGraphicFramePr>
        <p:xfrm>
          <a:off x="1979538" y="5181129"/>
          <a:ext cx="3446463" cy="1100137"/>
        </p:xfrm>
        <a:graphic>
          <a:graphicData uri="http://schemas.openxmlformats.org/presentationml/2006/ole">
            <mc:AlternateContent xmlns:mc="http://schemas.openxmlformats.org/markup-compatibility/2006">
              <mc:Choice xmlns:v="urn:schemas-microsoft-com:vml" Requires="v">
                <p:oleObj spid="_x0000_s56375" name="Equation" r:id="rId7" imgW="2298700" imgH="723900" progId="Equation.3">
                  <p:embed/>
                </p:oleObj>
              </mc:Choice>
              <mc:Fallback>
                <p:oleObj name="Equation" r:id="rId7" imgW="2298700" imgH="723900" progId="Equation.3">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538" y="5181129"/>
                        <a:ext cx="3446463" cy="1100137"/>
                      </a:xfrm>
                      <a:prstGeom prst="rect">
                        <a:avLst/>
                      </a:prstGeom>
                      <a:solidFill>
                        <a:srgbClr val="FFFF99"/>
                      </a:solidFill>
                    </p:spPr>
                  </p:pic>
                </p:oleObj>
              </mc:Fallback>
            </mc:AlternateContent>
          </a:graphicData>
        </a:graphic>
      </p:graphicFrame>
      <p:sp>
        <p:nvSpPr>
          <p:cNvPr id="37895" name="Rectangle 10"/>
          <p:cNvSpPr>
            <a:spLocks noChangeArrowheads="1"/>
          </p:cNvSpPr>
          <p:nvPr/>
        </p:nvSpPr>
        <p:spPr bwMode="auto">
          <a:xfrm>
            <a:off x="755576" y="764704"/>
            <a:ext cx="78486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lnSpc>
                <a:spcPct val="90000"/>
              </a:lnSpc>
              <a:spcBef>
                <a:spcPct val="20000"/>
              </a:spcBef>
            </a:pPr>
            <a:r>
              <a:rPr lang="zh-CN" altLang="en-US" b="1">
                <a:latin typeface="Times New Roman" panose="02020603050405020304" pitchFamily="18" charset="0"/>
                <a:ea typeface="楷体_GB2312" pitchFamily="49" charset="-122"/>
              </a:rPr>
              <a:t>        考虑简单的圆周运动，那么根据经典力学和经典电动力学有</a:t>
            </a:r>
          </a:p>
        </p:txBody>
      </p:sp>
    </p:spTree>
    <p:extLst>
      <p:ext uri="{BB962C8B-B14F-4D97-AF65-F5344CB8AC3E}">
        <p14:creationId xmlns:p14="http://schemas.microsoft.com/office/powerpoint/2010/main" val="3454603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910013" y="3448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0243" name="Object 3"/>
          <p:cNvGraphicFramePr>
            <a:graphicFrameLocks noChangeAspect="1"/>
          </p:cNvGraphicFramePr>
          <p:nvPr>
            <p:extLst>
              <p:ext uri="{D42A27DB-BD31-4B8C-83A1-F6EECF244321}">
                <p14:modId xmlns:p14="http://schemas.microsoft.com/office/powerpoint/2010/main" val="3674103880"/>
              </p:ext>
            </p:extLst>
          </p:nvPr>
        </p:nvGraphicFramePr>
        <p:xfrm>
          <a:off x="6523109" y="727757"/>
          <a:ext cx="2459037" cy="1044575"/>
        </p:xfrm>
        <a:graphic>
          <a:graphicData uri="http://schemas.openxmlformats.org/presentationml/2006/ole">
            <mc:AlternateContent xmlns:mc="http://schemas.openxmlformats.org/markup-compatibility/2006">
              <mc:Choice xmlns:v="urn:schemas-microsoft-com:vml" Requires="v">
                <p:oleObj spid="_x0000_s10421" r:id="rId3" imgW="1625600" imgH="685800" progId="">
                  <p:embed/>
                </p:oleObj>
              </mc:Choice>
              <mc:Fallback>
                <p:oleObj r:id="rId3" imgW="1625600" imgH="685800" progId="">
                  <p:embed/>
                  <p:pic>
                    <p:nvPicPr>
                      <p:cNvPr id="0" name="Picture 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3109" y="727757"/>
                        <a:ext cx="2459037" cy="1044575"/>
                      </a:xfrm>
                      <a:prstGeom prst="rect">
                        <a:avLst/>
                      </a:prstGeom>
                      <a:solidFill>
                        <a:srgbClr val="CCFFFF"/>
                      </a:solidFill>
                    </p:spPr>
                  </p:pic>
                </p:oleObj>
              </mc:Fallback>
            </mc:AlternateContent>
          </a:graphicData>
        </a:graphic>
      </p:graphicFrame>
      <p:graphicFrame>
        <p:nvGraphicFramePr>
          <p:cNvPr id="10244" name="Object 4"/>
          <p:cNvGraphicFramePr>
            <a:graphicFrameLocks noChangeAspect="1"/>
          </p:cNvGraphicFramePr>
          <p:nvPr>
            <p:extLst>
              <p:ext uri="{D42A27DB-BD31-4B8C-83A1-F6EECF244321}">
                <p14:modId xmlns:p14="http://schemas.microsoft.com/office/powerpoint/2010/main" val="2412475483"/>
              </p:ext>
            </p:extLst>
          </p:nvPr>
        </p:nvGraphicFramePr>
        <p:xfrm>
          <a:off x="3210205" y="764704"/>
          <a:ext cx="1828800" cy="1071563"/>
        </p:xfrm>
        <a:graphic>
          <a:graphicData uri="http://schemas.openxmlformats.org/presentationml/2006/ole">
            <mc:AlternateContent xmlns:mc="http://schemas.openxmlformats.org/markup-compatibility/2006">
              <mc:Choice xmlns:v="urn:schemas-microsoft-com:vml" Requires="v">
                <p:oleObj spid="_x0000_s10422" r:id="rId5" imgW="1016000" imgH="596900" progId="">
                  <p:embed/>
                </p:oleObj>
              </mc:Choice>
              <mc:Fallback>
                <p:oleObj r:id="rId5" imgW="1016000" imgH="596900" progId="">
                  <p:embed/>
                  <p:pic>
                    <p:nvPicPr>
                      <p:cNvPr id="0" name="Picture 9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0205" y="764704"/>
                        <a:ext cx="1828800" cy="1071563"/>
                      </a:xfrm>
                      <a:prstGeom prst="rect">
                        <a:avLst/>
                      </a:prstGeom>
                      <a:solidFill>
                        <a:srgbClr val="CCFFFF"/>
                      </a:solidFill>
                    </p:spPr>
                  </p:pic>
                </p:oleObj>
              </mc:Fallback>
            </mc:AlternateContent>
          </a:graphicData>
        </a:graphic>
      </p:graphicFrame>
      <p:graphicFrame>
        <p:nvGraphicFramePr>
          <p:cNvPr id="10245" name="Object 6"/>
          <p:cNvGraphicFramePr>
            <a:graphicFrameLocks noChangeAspect="1"/>
          </p:cNvGraphicFramePr>
          <p:nvPr>
            <p:extLst>
              <p:ext uri="{D42A27DB-BD31-4B8C-83A1-F6EECF244321}">
                <p14:modId xmlns:p14="http://schemas.microsoft.com/office/powerpoint/2010/main" val="3437191726"/>
              </p:ext>
            </p:extLst>
          </p:nvPr>
        </p:nvGraphicFramePr>
        <p:xfrm>
          <a:off x="1376434" y="2568103"/>
          <a:ext cx="6705600" cy="1009650"/>
        </p:xfrm>
        <a:graphic>
          <a:graphicData uri="http://schemas.openxmlformats.org/presentationml/2006/ole">
            <mc:AlternateContent xmlns:mc="http://schemas.openxmlformats.org/markup-compatibility/2006">
              <mc:Choice xmlns:v="urn:schemas-microsoft-com:vml" Requires="v">
                <p:oleObj spid="_x0000_s10423" r:id="rId7" imgW="4483100" imgH="673100" progId="">
                  <p:embed/>
                </p:oleObj>
              </mc:Choice>
              <mc:Fallback>
                <p:oleObj r:id="rId7" imgW="4483100" imgH="673100" progId="">
                  <p:embed/>
                  <p:pic>
                    <p:nvPicPr>
                      <p:cNvPr id="0" name="Picture 9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6434" y="2568103"/>
                        <a:ext cx="6705600" cy="1009650"/>
                      </a:xfrm>
                      <a:prstGeom prst="rect">
                        <a:avLst/>
                      </a:prstGeom>
                      <a:solidFill>
                        <a:srgbClr val="FFFF99"/>
                      </a:solidFill>
                    </p:spPr>
                  </p:pic>
                </p:oleObj>
              </mc:Fallback>
            </mc:AlternateContent>
          </a:graphicData>
        </a:graphic>
      </p:graphicFrame>
      <p:graphicFrame>
        <p:nvGraphicFramePr>
          <p:cNvPr id="10246" name="Object 7"/>
          <p:cNvGraphicFramePr>
            <a:graphicFrameLocks noChangeAspect="1"/>
          </p:cNvGraphicFramePr>
          <p:nvPr>
            <p:extLst>
              <p:ext uri="{D42A27DB-BD31-4B8C-83A1-F6EECF244321}">
                <p14:modId xmlns:p14="http://schemas.microsoft.com/office/powerpoint/2010/main" val="2251320372"/>
              </p:ext>
            </p:extLst>
          </p:nvPr>
        </p:nvGraphicFramePr>
        <p:xfrm>
          <a:off x="2789309" y="3719040"/>
          <a:ext cx="2344737" cy="968375"/>
        </p:xfrm>
        <a:graphic>
          <a:graphicData uri="http://schemas.openxmlformats.org/presentationml/2006/ole">
            <mc:AlternateContent xmlns:mc="http://schemas.openxmlformats.org/markup-compatibility/2006">
              <mc:Choice xmlns:v="urn:schemas-microsoft-com:vml" Requires="v">
                <p:oleObj spid="_x0000_s10424" r:id="rId9" imgW="1435100" imgH="596900" progId="">
                  <p:embed/>
                </p:oleObj>
              </mc:Choice>
              <mc:Fallback>
                <p:oleObj r:id="rId9" imgW="1435100" imgH="596900" progId="">
                  <p:embed/>
                  <p:pic>
                    <p:nvPicPr>
                      <p:cNvPr id="0" name="Picture 9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9309" y="3719040"/>
                        <a:ext cx="2344737" cy="968375"/>
                      </a:xfrm>
                      <a:prstGeom prst="rect">
                        <a:avLst/>
                      </a:prstGeom>
                      <a:solidFill>
                        <a:srgbClr val="FFFF99"/>
                      </a:solidFill>
                    </p:spPr>
                  </p:pic>
                </p:oleObj>
              </mc:Fallback>
            </mc:AlternateContent>
          </a:graphicData>
        </a:graphic>
      </p:graphicFrame>
      <p:graphicFrame>
        <p:nvGraphicFramePr>
          <p:cNvPr id="10247" name="Object 8"/>
          <p:cNvGraphicFramePr>
            <a:graphicFrameLocks noChangeAspect="1"/>
          </p:cNvGraphicFramePr>
          <p:nvPr>
            <p:extLst>
              <p:ext uri="{D42A27DB-BD31-4B8C-83A1-F6EECF244321}">
                <p14:modId xmlns:p14="http://schemas.microsoft.com/office/powerpoint/2010/main" val="3473317301"/>
              </p:ext>
            </p:extLst>
          </p:nvPr>
        </p:nvGraphicFramePr>
        <p:xfrm>
          <a:off x="1854271" y="4869978"/>
          <a:ext cx="2971800" cy="1114425"/>
        </p:xfrm>
        <a:graphic>
          <a:graphicData uri="http://schemas.openxmlformats.org/presentationml/2006/ole">
            <mc:AlternateContent xmlns:mc="http://schemas.openxmlformats.org/markup-compatibility/2006">
              <mc:Choice xmlns:v="urn:schemas-microsoft-com:vml" Requires="v">
                <p:oleObj spid="_x0000_s10425" r:id="rId11" imgW="1930400" imgH="723900" progId="">
                  <p:embed/>
                </p:oleObj>
              </mc:Choice>
              <mc:Fallback>
                <p:oleObj r:id="rId11" imgW="1930400" imgH="723900" progId="">
                  <p:embed/>
                  <p:pic>
                    <p:nvPicPr>
                      <p:cNvPr id="0" name="Picture 9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4271" y="4869978"/>
                        <a:ext cx="2971800" cy="1114425"/>
                      </a:xfrm>
                      <a:prstGeom prst="rect">
                        <a:avLst/>
                      </a:prstGeom>
                      <a:solidFill>
                        <a:srgbClr val="99CCFF"/>
                      </a:solidFill>
                    </p:spPr>
                  </p:pic>
                </p:oleObj>
              </mc:Fallback>
            </mc:AlternateContent>
          </a:graphicData>
        </a:graphic>
      </p:graphicFrame>
      <p:graphicFrame>
        <p:nvGraphicFramePr>
          <p:cNvPr id="10248" name="Object 9"/>
          <p:cNvGraphicFramePr>
            <a:graphicFrameLocks noChangeAspect="1"/>
          </p:cNvGraphicFramePr>
          <p:nvPr>
            <p:extLst>
              <p:ext uri="{D42A27DB-BD31-4B8C-83A1-F6EECF244321}">
                <p14:modId xmlns:p14="http://schemas.microsoft.com/office/powerpoint/2010/main" val="12350337"/>
              </p:ext>
            </p:extLst>
          </p:nvPr>
        </p:nvGraphicFramePr>
        <p:xfrm>
          <a:off x="5021334" y="4820765"/>
          <a:ext cx="3889375" cy="1169988"/>
        </p:xfrm>
        <a:graphic>
          <a:graphicData uri="http://schemas.openxmlformats.org/presentationml/2006/ole">
            <mc:AlternateContent xmlns:mc="http://schemas.openxmlformats.org/markup-compatibility/2006">
              <mc:Choice xmlns:v="urn:schemas-microsoft-com:vml" Requires="v">
                <p:oleObj spid="_x0000_s10426" r:id="rId13" imgW="2514600" imgH="762000" progId="Equation.3">
                  <p:embed/>
                </p:oleObj>
              </mc:Choice>
              <mc:Fallback>
                <p:oleObj r:id="rId13" imgW="2514600" imgH="762000" progId="Equation.3">
                  <p:embed/>
                  <p:pic>
                    <p:nvPicPr>
                      <p:cNvPr id="0" name="Picture 9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21334" y="4820765"/>
                        <a:ext cx="3889375" cy="1169988"/>
                      </a:xfrm>
                      <a:prstGeom prst="rect">
                        <a:avLst/>
                      </a:prstGeom>
                      <a:solidFill>
                        <a:srgbClr val="99CCFF"/>
                      </a:solidFill>
                    </p:spPr>
                  </p:pic>
                </p:oleObj>
              </mc:Fallback>
            </mc:AlternateContent>
          </a:graphicData>
        </a:graphic>
      </p:graphicFrame>
      <p:sp>
        <p:nvSpPr>
          <p:cNvPr id="10249" name="AutoShape 11"/>
          <p:cNvSpPr>
            <a:spLocks noChangeArrowheads="1"/>
          </p:cNvSpPr>
          <p:nvPr/>
        </p:nvSpPr>
        <p:spPr bwMode="auto">
          <a:xfrm>
            <a:off x="1204984" y="837728"/>
            <a:ext cx="2016125" cy="865187"/>
          </a:xfrm>
          <a:prstGeom prst="rightArrow">
            <a:avLst>
              <a:gd name="adj1" fmla="val 50000"/>
              <a:gd name="adj2" fmla="val 58257"/>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dirty="0">
                <a:latin typeface="Times New Roman" panose="02020603050405020304" pitchFamily="18" charset="0"/>
                <a:ea typeface="楷体_GB2312" pitchFamily="49" charset="-122"/>
              </a:rPr>
              <a:t>与</a:t>
            </a:r>
            <a:r>
              <a:rPr lang="en-US" altLang="zh-CN" b="1" dirty="0">
                <a:latin typeface="Times New Roman" panose="02020603050405020304" pitchFamily="18" charset="0"/>
                <a:ea typeface="楷体_GB2312" pitchFamily="49" charset="-122"/>
              </a:rPr>
              <a:t>R</a:t>
            </a:r>
            <a:r>
              <a:rPr lang="zh-CN" altLang="en-US" b="1" dirty="0">
                <a:latin typeface="Times New Roman" panose="02020603050405020304" pitchFamily="18" charset="0"/>
                <a:ea typeface="楷体_GB2312" pitchFamily="49" charset="-122"/>
              </a:rPr>
              <a:t>公式比较</a:t>
            </a:r>
          </a:p>
        </p:txBody>
      </p:sp>
      <p:sp>
        <p:nvSpPr>
          <p:cNvPr id="10250" name="AutoShape 12"/>
          <p:cNvSpPr>
            <a:spLocks noChangeArrowheads="1"/>
          </p:cNvSpPr>
          <p:nvPr/>
        </p:nvSpPr>
        <p:spPr bwMode="auto">
          <a:xfrm>
            <a:off x="1278009" y="1845790"/>
            <a:ext cx="1511300" cy="792163"/>
          </a:xfrm>
          <a:prstGeom prst="downArrowCallout">
            <a:avLst>
              <a:gd name="adj1" fmla="val 47695"/>
              <a:gd name="adj2" fmla="val 47695"/>
              <a:gd name="adj3" fmla="val 16667"/>
              <a:gd name="adj4" fmla="val 66667"/>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ea typeface="楷体_GB2312" pitchFamily="49" charset="-122"/>
              </a:rPr>
              <a:t>对应原理</a:t>
            </a:r>
          </a:p>
        </p:txBody>
      </p:sp>
      <p:sp>
        <p:nvSpPr>
          <p:cNvPr id="10251" name="AutoShape 15"/>
          <p:cNvSpPr>
            <a:spLocks noChangeArrowheads="1"/>
          </p:cNvSpPr>
          <p:nvPr/>
        </p:nvSpPr>
        <p:spPr bwMode="auto">
          <a:xfrm rot="16200000" flipH="1">
            <a:off x="648565" y="3664271"/>
            <a:ext cx="1582738" cy="2555875"/>
          </a:xfrm>
          <a:custGeom>
            <a:avLst/>
            <a:gdLst>
              <a:gd name="T0" fmla="*/ 677793 w 21600"/>
              <a:gd name="T1" fmla="*/ 0 h 21600"/>
              <a:gd name="T2" fmla="*/ 223855 w 21600"/>
              <a:gd name="T3" fmla="*/ 2555875 h 21600"/>
              <a:gd name="T4" fmla="*/ 712598 w 21600"/>
              <a:gd name="T5" fmla="*/ 983302 h 21600"/>
              <a:gd name="T6" fmla="*/ 1147632 w 21600"/>
              <a:gd name="T7" fmla="*/ 1690309 h 21600"/>
              <a:gd name="T8" fmla="*/ 1582738 w 21600"/>
              <a:gd name="T9" fmla="*/ 983302 h 21600"/>
              <a:gd name="T10" fmla="*/ 17694720 60000 65536"/>
              <a:gd name="T11" fmla="*/ 5898240 60000 65536"/>
              <a:gd name="T12" fmla="*/ 5898240 60000 65536"/>
              <a:gd name="T13" fmla="*/ 5898240 60000 65536"/>
              <a:gd name="T14" fmla="*/ 0 60000 65536"/>
              <a:gd name="T15" fmla="*/ 0 w 21600"/>
              <a:gd name="T16" fmla="*/ 8310 h 21600"/>
              <a:gd name="T17" fmla="*/ 611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lnTo>
                  <a:pt x="15662" y="14285"/>
                </a:lnTo>
                <a:close/>
              </a:path>
            </a:pathLst>
          </a:cu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ea typeface="楷体_GB2312" pitchFamily="49" charset="-122"/>
              </a:rPr>
              <a:t>与经典比较</a:t>
            </a:r>
          </a:p>
        </p:txBody>
      </p:sp>
      <p:sp>
        <p:nvSpPr>
          <p:cNvPr id="10252" name="AutoShape 17"/>
          <p:cNvSpPr>
            <a:spLocks/>
          </p:cNvSpPr>
          <p:nvPr/>
        </p:nvSpPr>
        <p:spPr bwMode="auto">
          <a:xfrm>
            <a:off x="8837684" y="982190"/>
            <a:ext cx="288925" cy="4537075"/>
          </a:xfrm>
          <a:prstGeom prst="rightBrace">
            <a:avLst>
              <a:gd name="adj1" fmla="val 130861"/>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pic>
        <p:nvPicPr>
          <p:cNvPr id="2" name="图片 1"/>
          <p:cNvPicPr>
            <a:picLocks noChangeAspect="1"/>
          </p:cNvPicPr>
          <p:nvPr/>
        </p:nvPicPr>
        <p:blipFill>
          <a:blip r:embed="rId15"/>
          <a:stretch>
            <a:fillRect/>
          </a:stretch>
        </p:blipFill>
        <p:spPr>
          <a:xfrm>
            <a:off x="4954178" y="812762"/>
            <a:ext cx="1444877" cy="97544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899594" y="1905884"/>
            <a:ext cx="6840727" cy="2173146"/>
          </a:xfrm>
          <a:prstGeom prst="rect">
            <a:avLst/>
          </a:prstGeom>
        </p:spPr>
      </p:pic>
      <p:sp>
        <p:nvSpPr>
          <p:cNvPr id="248836" name="Rectangle 4"/>
          <p:cNvSpPr>
            <a:spLocks noChangeArrowheads="1"/>
          </p:cNvSpPr>
          <p:nvPr/>
        </p:nvSpPr>
        <p:spPr bwMode="auto">
          <a:xfrm>
            <a:off x="1108677" y="5707726"/>
            <a:ext cx="252028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eaLnBrk="1" hangingPunct="1"/>
            <a:r>
              <a:rPr lang="zh-CN" altLang="en-US" sz="2800" b="1" dirty="0" smtClean="0">
                <a:solidFill>
                  <a:srgbClr val="FF0000"/>
                </a:solidFill>
                <a:latin typeface="Times New Roman" panose="02020603050405020304" pitchFamily="18" charset="0"/>
                <a:ea typeface="楷体_GB2312" pitchFamily="49" charset="-122"/>
              </a:rPr>
              <a:t>精细结构常数</a:t>
            </a:r>
            <a:endParaRPr lang="zh-CN" altLang="en-US" b="1" dirty="0">
              <a:latin typeface="Times New Roman" panose="02020603050405020304" pitchFamily="18" charset="0"/>
              <a:ea typeface="楷体_GB2312" pitchFamily="49" charset="-122"/>
            </a:endParaRPr>
          </a:p>
          <a:p>
            <a:pPr algn="just" eaLnBrk="1" hangingPunct="1"/>
            <a:r>
              <a:rPr lang="zh-CN" altLang="en-US" b="1" dirty="0">
                <a:latin typeface="Times New Roman" panose="02020603050405020304" pitchFamily="18" charset="0"/>
                <a:ea typeface="楷体_GB2312" pitchFamily="49" charset="-122"/>
              </a:rPr>
              <a:t>                                                             </a:t>
            </a:r>
          </a:p>
        </p:txBody>
      </p:sp>
      <p:graphicFrame>
        <p:nvGraphicFramePr>
          <p:cNvPr id="248835" name="Object 3"/>
          <p:cNvGraphicFramePr>
            <a:graphicFrameLocks noChangeAspect="1"/>
          </p:cNvGraphicFramePr>
          <p:nvPr>
            <p:extLst>
              <p:ext uri="{D42A27DB-BD31-4B8C-83A1-F6EECF244321}">
                <p14:modId xmlns:p14="http://schemas.microsoft.com/office/powerpoint/2010/main" val="2452912683"/>
              </p:ext>
            </p:extLst>
          </p:nvPr>
        </p:nvGraphicFramePr>
        <p:xfrm>
          <a:off x="3995936" y="5278604"/>
          <a:ext cx="3455987" cy="1289050"/>
        </p:xfrm>
        <a:graphic>
          <a:graphicData uri="http://schemas.openxmlformats.org/presentationml/2006/ole">
            <mc:AlternateContent xmlns:mc="http://schemas.openxmlformats.org/markup-compatibility/2006">
              <mc:Choice xmlns:v="urn:schemas-microsoft-com:vml" Requires="v">
                <p:oleObj spid="_x0000_s57397" r:id="rId4" imgW="1727200" imgH="647700" progId="">
                  <p:embed/>
                </p:oleObj>
              </mc:Choice>
              <mc:Fallback>
                <p:oleObj r:id="rId4" imgW="1727200" imgH="64770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936" y="5278604"/>
                        <a:ext cx="3455987" cy="1289050"/>
                      </a:xfrm>
                      <a:prstGeom prst="rect">
                        <a:avLst/>
                      </a:prstGeom>
                      <a:solidFill>
                        <a:srgbClr val="FF99CC"/>
                      </a:solidFill>
                    </p:spPr>
                  </p:pic>
                </p:oleObj>
              </mc:Fallback>
            </mc:AlternateContent>
          </a:graphicData>
        </a:graphic>
      </p:graphicFrame>
      <p:pic>
        <p:nvPicPr>
          <p:cNvPr id="2" name="图片 1"/>
          <p:cNvPicPr>
            <a:picLocks noChangeAspect="1"/>
          </p:cNvPicPr>
          <p:nvPr/>
        </p:nvPicPr>
        <p:blipFill>
          <a:blip r:embed="rId6"/>
          <a:stretch>
            <a:fillRect/>
          </a:stretch>
        </p:blipFill>
        <p:spPr>
          <a:xfrm>
            <a:off x="4212235" y="1959093"/>
            <a:ext cx="3023391" cy="950942"/>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177476" y="4369249"/>
                <a:ext cx="4142481" cy="544636"/>
              </a:xfrm>
              <a:prstGeom prst="rect">
                <a:avLst/>
              </a:prstGeom>
              <a:solidFill>
                <a:schemeClr val="accent2">
                  <a:lumMod val="40000"/>
                  <a:lumOff val="60000"/>
                </a:schemeClr>
              </a:solidFill>
            </p:spPr>
            <p:txBody>
              <a:bodyPr wrap="none" rtlCol="0">
                <a:spAutoFit/>
              </a:bodyPr>
              <a:lstStyle/>
              <a:p>
                <a:r>
                  <a:rPr lang="zh-CN" altLang="en-US" sz="2800" dirty="0" smtClean="0"/>
                  <a:t>第一</a:t>
                </a:r>
                <a:r>
                  <a:rPr lang="en-US" altLang="zh-CN" sz="2800" b="0" i="0" dirty="0" smtClean="0">
                    <a:latin typeface="+mj-lt"/>
                  </a:rPr>
                  <a:t>Bohr</a:t>
                </a:r>
                <a:r>
                  <a:rPr lang="zh-CN" altLang="en-US" sz="2800" i="0" dirty="0" smtClean="0">
                    <a:latin typeface="+mj-lt"/>
                  </a:rPr>
                  <a:t>半径 </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=0.53</m:t>
                    </m:r>
                    <m:r>
                      <a:rPr lang="en-US" altLang="zh-CN" sz="2800" b="0" i="1" smtClean="0">
                        <a:latin typeface="Cambria Math" panose="02040503050406030204" pitchFamily="18" charset="0"/>
                        <a:ea typeface="Cambria Math" panose="02040503050406030204" pitchFamily="18" charset="0"/>
                      </a:rPr>
                      <m:t>Å</m:t>
                    </m:r>
                  </m:oMath>
                </a14:m>
                <a:endParaRPr lang="zh-CN" altLang="en-US" sz="2800" dirty="0"/>
              </a:p>
            </p:txBody>
          </p:sp>
        </mc:Choice>
        <mc:Fallback>
          <p:sp>
            <p:nvSpPr>
              <p:cNvPr id="3" name="文本框 2"/>
              <p:cNvSpPr txBox="1">
                <a:spLocks noRot="1" noChangeAspect="1" noMove="1" noResize="1" noEditPoints="1" noAdjustHandles="1" noChangeArrowheads="1" noChangeShapeType="1" noTextEdit="1"/>
              </p:cNvSpPr>
              <p:nvPr/>
            </p:nvSpPr>
            <p:spPr>
              <a:xfrm>
                <a:off x="177476" y="4369249"/>
                <a:ext cx="4142481" cy="544636"/>
              </a:xfrm>
              <a:prstGeom prst="rect">
                <a:avLst/>
              </a:prstGeom>
              <a:blipFill rotWithShape="0">
                <a:blip r:embed="rId7"/>
                <a:stretch>
                  <a:fillRect l="-2941" t="-17978" b="-325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4704193" y="4379957"/>
                <a:ext cx="4212642" cy="523220"/>
              </a:xfrm>
              <a:prstGeom prst="rect">
                <a:avLst/>
              </a:prstGeom>
              <a:solidFill>
                <a:schemeClr val="accent6">
                  <a:lumMod val="60000"/>
                  <a:lumOff val="40000"/>
                </a:schemeClr>
              </a:solidFill>
            </p:spPr>
            <p:txBody>
              <a:bodyPr wrap="square" rtlCol="0">
                <a:spAutoFit/>
              </a:bodyPr>
              <a:lstStyle/>
              <a:p>
                <a:r>
                  <a:rPr lang="zh-CN" altLang="en-US" sz="2800" dirty="0" smtClean="0"/>
                  <a:t>基态能量 </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𝐸</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=−13.6</m:t>
                    </m:r>
                    <m:r>
                      <a:rPr lang="en-US" altLang="zh-CN" sz="2800" b="0" i="1" smtClean="0">
                        <a:latin typeface="Cambria Math" panose="02040503050406030204" pitchFamily="18" charset="0"/>
                      </a:rPr>
                      <m:t>𝑒𝑉</m:t>
                    </m:r>
                  </m:oMath>
                </a14:m>
                <a:endParaRPr lang="zh-CN" altLang="en-US" sz="2800" dirty="0"/>
              </a:p>
            </p:txBody>
          </p:sp>
        </mc:Choice>
        <mc:Fallback>
          <p:sp>
            <p:nvSpPr>
              <p:cNvPr id="6" name="文本框 5"/>
              <p:cNvSpPr txBox="1">
                <a:spLocks noRot="1" noChangeAspect="1" noMove="1" noResize="1" noEditPoints="1" noAdjustHandles="1" noChangeArrowheads="1" noChangeShapeType="1" noTextEdit="1"/>
              </p:cNvSpPr>
              <p:nvPr/>
            </p:nvSpPr>
            <p:spPr>
              <a:xfrm>
                <a:off x="4704193" y="4379957"/>
                <a:ext cx="4212642" cy="523220"/>
              </a:xfrm>
              <a:prstGeom prst="rect">
                <a:avLst/>
              </a:prstGeom>
              <a:blipFill rotWithShape="0">
                <a:blip r:embed="rId8"/>
                <a:stretch>
                  <a:fillRect l="-3039" t="-13953" b="-29070"/>
                </a:stretch>
              </a:blipFill>
            </p:spPr>
            <p:txBody>
              <a:bodyPr/>
              <a:lstStyle/>
              <a:p>
                <a:r>
                  <a:rPr lang="zh-CN" altLang="en-US">
                    <a:noFill/>
                  </a:rPr>
                  <a:t> </a:t>
                </a:r>
              </a:p>
            </p:txBody>
          </p:sp>
        </mc:Fallback>
      </mc:AlternateContent>
      <p:graphicFrame>
        <p:nvGraphicFramePr>
          <p:cNvPr id="8" name="Object 6"/>
          <p:cNvGraphicFramePr>
            <a:graphicFrameLocks noChangeAspect="1"/>
          </p:cNvGraphicFramePr>
          <p:nvPr>
            <p:extLst>
              <p:ext uri="{D42A27DB-BD31-4B8C-83A1-F6EECF244321}">
                <p14:modId xmlns:p14="http://schemas.microsoft.com/office/powerpoint/2010/main" val="2613921125"/>
              </p:ext>
            </p:extLst>
          </p:nvPr>
        </p:nvGraphicFramePr>
        <p:xfrm>
          <a:off x="4355828" y="477119"/>
          <a:ext cx="1066800" cy="966787"/>
        </p:xfrm>
        <a:graphic>
          <a:graphicData uri="http://schemas.openxmlformats.org/presentationml/2006/ole">
            <mc:AlternateContent xmlns:mc="http://schemas.openxmlformats.org/markup-compatibility/2006">
              <mc:Choice xmlns:v="urn:schemas-microsoft-com:vml" Requires="v">
                <p:oleObj spid="_x0000_s57398" r:id="rId9" imgW="647419" imgH="583947" progId="">
                  <p:embed/>
                </p:oleObj>
              </mc:Choice>
              <mc:Fallback>
                <p:oleObj r:id="rId9" imgW="647419" imgH="583947" progId="">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5828" y="477119"/>
                        <a:ext cx="1066800" cy="966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7"/>
          <p:cNvGraphicFramePr>
            <a:graphicFrameLocks noChangeAspect="1"/>
          </p:cNvGraphicFramePr>
          <p:nvPr>
            <p:extLst>
              <p:ext uri="{D42A27DB-BD31-4B8C-83A1-F6EECF244321}">
                <p14:modId xmlns:p14="http://schemas.microsoft.com/office/powerpoint/2010/main" val="3294345647"/>
              </p:ext>
            </p:extLst>
          </p:nvPr>
        </p:nvGraphicFramePr>
        <p:xfrm>
          <a:off x="1331640" y="332656"/>
          <a:ext cx="2481263" cy="1228725"/>
        </p:xfrm>
        <a:graphic>
          <a:graphicData uri="http://schemas.openxmlformats.org/presentationml/2006/ole">
            <mc:AlternateContent xmlns:mc="http://schemas.openxmlformats.org/markup-compatibility/2006">
              <mc:Choice xmlns:v="urn:schemas-microsoft-com:vml" Requires="v">
                <p:oleObj spid="_x0000_s57399" r:id="rId11" imgW="1422400" imgH="711200" progId="">
                  <p:embed/>
                </p:oleObj>
              </mc:Choice>
              <mc:Fallback>
                <p:oleObj r:id="rId11" imgW="1422400" imgH="711200" progId="">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1640" y="332656"/>
                        <a:ext cx="2481263" cy="1228725"/>
                      </a:xfrm>
                      <a:prstGeom prst="rect">
                        <a:avLst/>
                      </a:prstGeom>
                      <a:solidFill>
                        <a:srgbClr val="FFCC99"/>
                      </a:solidFill>
                    </p:spPr>
                  </p:pic>
                </p:oleObj>
              </mc:Fallback>
            </mc:AlternateContent>
          </a:graphicData>
        </a:graphic>
      </p:graphicFrame>
    </p:spTree>
    <p:extLst>
      <p:ext uri="{BB962C8B-B14F-4D97-AF65-F5344CB8AC3E}">
        <p14:creationId xmlns:p14="http://schemas.microsoft.com/office/powerpoint/2010/main" val="733131355"/>
      </p:ext>
    </p:extLst>
  </p:cSld>
  <p:clrMapOvr>
    <a:masterClrMapping/>
  </p:clrMapOvr>
  <p:transition>
    <p:split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1" name="Rectangle 3"/>
          <p:cNvSpPr>
            <a:spLocks noChangeArrowheads="1"/>
          </p:cNvSpPr>
          <p:nvPr/>
        </p:nvSpPr>
        <p:spPr bwMode="auto">
          <a:xfrm>
            <a:off x="539552" y="188640"/>
            <a:ext cx="8353425"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800" b="1" dirty="0">
                <a:latin typeface="Times New Roman" panose="02020603050405020304" pitchFamily="18" charset="0"/>
                <a:ea typeface="楷体_GB2312" pitchFamily="49" charset="-122"/>
              </a:rPr>
              <a:t>D.</a:t>
            </a:r>
            <a:r>
              <a:rPr lang="zh-CN" altLang="en-US" sz="2800" b="1" dirty="0">
                <a:latin typeface="Times New Roman" panose="02020603050405020304" pitchFamily="18" charset="0"/>
                <a:ea typeface="楷体_GB2312" pitchFamily="49" charset="-122"/>
              </a:rPr>
              <a:t>数值计算法</a:t>
            </a:r>
            <a:r>
              <a:rPr lang="zh-CN" altLang="en-US" sz="2800" dirty="0">
                <a:latin typeface="Times New Roman" panose="02020603050405020304" pitchFamily="18" charset="0"/>
                <a:ea typeface="楷体_GB2312" pitchFamily="49" charset="-122"/>
              </a:rPr>
              <a:t> </a:t>
            </a:r>
          </a:p>
          <a:p>
            <a:pPr algn="just" eaLnBrk="1" hangingPunct="1">
              <a:spcBef>
                <a:spcPct val="0"/>
              </a:spcBef>
              <a:buClrTx/>
              <a:buSzTx/>
              <a:buFontTx/>
              <a:buNone/>
            </a:pPr>
            <a:endParaRPr lang="zh-CN" altLang="en-US" sz="2400" b="1" dirty="0">
              <a:latin typeface="Times New Roman" panose="02020603050405020304" pitchFamily="18" charset="0"/>
              <a:ea typeface="楷体_GB2312" pitchFamily="49" charset="-122"/>
            </a:endParaRPr>
          </a:p>
          <a:p>
            <a:pPr algn="just" eaLnBrk="1" hangingPunct="1">
              <a:spcBef>
                <a:spcPct val="0"/>
              </a:spcBef>
              <a:buClrTx/>
              <a:buSzTx/>
              <a:buFontTx/>
              <a:buNone/>
            </a:pPr>
            <a:r>
              <a:rPr lang="zh-CN" altLang="en-US" sz="2400" b="1" dirty="0">
                <a:solidFill>
                  <a:srgbClr val="FF0000"/>
                </a:solidFill>
                <a:latin typeface="Times New Roman" panose="02020603050405020304" pitchFamily="18" charset="0"/>
                <a:ea typeface="楷体_GB2312" pitchFamily="49" charset="-122"/>
              </a:rPr>
              <a:t>组合</a:t>
            </a:r>
            <a:r>
              <a:rPr lang="zh-CN" altLang="en-US" sz="2400" b="1" dirty="0" smtClean="0">
                <a:solidFill>
                  <a:srgbClr val="FF0000"/>
                </a:solidFill>
                <a:latin typeface="Times New Roman" panose="02020603050405020304" pitchFamily="18" charset="0"/>
                <a:ea typeface="楷体_GB2312" pitchFamily="49" charset="-122"/>
              </a:rPr>
              <a:t>常数</a:t>
            </a:r>
            <a:r>
              <a:rPr lang="zh-CN" altLang="en-US" sz="2400" b="1" dirty="0" smtClean="0">
                <a:latin typeface="Times New Roman" panose="02020603050405020304" pitchFamily="18" charset="0"/>
                <a:ea typeface="楷体_GB2312" pitchFamily="49" charset="-122"/>
              </a:rPr>
              <a:t>我们已经有了里德伯常数和氢原子的能量、半径的表达式，为了进行数值计算，显然，只要把一些基本常数（</a:t>
            </a:r>
            <a:r>
              <a:rPr lang="en-US" altLang="zh-CN" sz="2400" b="1" i="1" dirty="0" smtClean="0">
                <a:latin typeface="Times New Roman" panose="02020603050405020304" pitchFamily="18" charset="0"/>
                <a:ea typeface="楷体_GB2312" pitchFamily="49" charset="-122"/>
              </a:rPr>
              <a:t>e</a:t>
            </a:r>
            <a:r>
              <a:rPr lang="zh-CN" altLang="en-US" sz="2400" b="1" i="1" dirty="0" smtClean="0">
                <a:latin typeface="Times New Roman" panose="02020603050405020304" pitchFamily="18" charset="0"/>
                <a:ea typeface="楷体_GB2312" pitchFamily="49" charset="-122"/>
              </a:rPr>
              <a:t>，</a:t>
            </a:r>
            <a:r>
              <a:rPr lang="en-US" altLang="zh-CN" sz="2400" b="1" i="1" dirty="0" smtClean="0">
                <a:latin typeface="Times New Roman" panose="02020603050405020304" pitchFamily="18" charset="0"/>
                <a:ea typeface="楷体_GB2312" pitchFamily="49" charset="-122"/>
              </a:rPr>
              <a:t>m</a:t>
            </a:r>
            <a:r>
              <a:rPr lang="zh-CN" altLang="en-US" sz="2400" b="1" i="1" dirty="0" smtClean="0">
                <a:latin typeface="Times New Roman" panose="02020603050405020304" pitchFamily="18" charset="0"/>
                <a:ea typeface="楷体_GB2312" pitchFamily="49" charset="-122"/>
              </a:rPr>
              <a:t>，</a:t>
            </a:r>
            <a:r>
              <a:rPr lang="en-US" altLang="zh-CN" sz="2400" b="1" i="1" dirty="0" smtClean="0">
                <a:latin typeface="Times New Roman" panose="02020603050405020304" pitchFamily="18" charset="0"/>
                <a:ea typeface="楷体_GB2312" pitchFamily="49" charset="-122"/>
              </a:rPr>
              <a:t>h</a:t>
            </a:r>
            <a:r>
              <a:rPr lang="zh-CN" altLang="en-US" sz="2400" b="1" i="1" dirty="0" smtClean="0">
                <a:latin typeface="Times New Roman" panose="02020603050405020304" pitchFamily="18" charset="0"/>
                <a:ea typeface="楷体_GB2312" pitchFamily="49" charset="-122"/>
              </a:rPr>
              <a:t>，</a:t>
            </a:r>
            <a:r>
              <a:rPr lang="en-US" altLang="zh-CN" sz="2400" b="1" i="1" dirty="0" smtClean="0">
                <a:latin typeface="Times New Roman" panose="02020603050405020304" pitchFamily="18" charset="0"/>
                <a:ea typeface="楷体_GB2312" pitchFamily="49" charset="-122"/>
              </a:rPr>
              <a:t>c</a:t>
            </a:r>
            <a:r>
              <a:rPr lang="zh-CN" altLang="en-US" sz="2400" b="1" dirty="0" smtClean="0">
                <a:latin typeface="Times New Roman" panose="02020603050405020304" pitchFamily="18" charset="0"/>
                <a:ea typeface="楷体_GB2312" pitchFamily="49" charset="-122"/>
              </a:rPr>
              <a:t>） 代入即可。但是，这样做既麻烦又缺乏物理意义，为简便计算法，引入（其物理意义将逐步清楚）：</a:t>
            </a:r>
            <a:endParaRPr lang="zh-CN" altLang="en-US" sz="2400" b="1" dirty="0">
              <a:latin typeface="Times New Roman" panose="02020603050405020304" pitchFamily="18" charset="0"/>
              <a:ea typeface="楷体_GB2312" pitchFamily="49" charset="-122"/>
            </a:endParaRPr>
          </a:p>
        </p:txBody>
      </p:sp>
      <mc:AlternateContent xmlns:mc="http://schemas.openxmlformats.org/markup-compatibility/2006">
        <mc:Choice xmlns:a14="http://schemas.microsoft.com/office/drawing/2010/main" Requires="a14">
          <p:sp>
            <p:nvSpPr>
              <p:cNvPr id="3" name="文本框 2"/>
              <p:cNvSpPr txBox="1"/>
              <p:nvPr/>
            </p:nvSpPr>
            <p:spPr>
              <a:xfrm>
                <a:off x="755576" y="2852936"/>
                <a:ext cx="6768752" cy="336201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800" b="0" i="1" smtClean="0">
                          <a:latin typeface="Cambria Math" panose="02040503050406030204" pitchFamily="18" charset="0"/>
                        </a:rPr>
                        <m:t>ℏ</m:t>
                      </m:r>
                      <m:r>
                        <a:rPr lang="en-US" altLang="zh-CN" sz="2800" b="0" i="1" smtClean="0">
                          <a:latin typeface="Cambria Math" panose="02040503050406030204" pitchFamily="18" charset="0"/>
                        </a:rPr>
                        <m:t>𝑐</m:t>
                      </m:r>
                      <m:r>
                        <a:rPr lang="en-US" altLang="zh-CN" sz="2800" b="0" i="1" smtClean="0">
                          <a:latin typeface="Cambria Math" panose="02040503050406030204" pitchFamily="18" charset="0"/>
                        </a:rPr>
                        <m:t>=197</m:t>
                      </m:r>
                      <m:r>
                        <a:rPr lang="en-US" altLang="zh-CN" sz="2800" b="0" i="1" smtClean="0">
                          <a:latin typeface="Cambria Math" panose="02040503050406030204" pitchFamily="18" charset="0"/>
                        </a:rPr>
                        <m:t>𝑓𝑚</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𝑀𝑒𝑉</m:t>
                      </m:r>
                      <m:r>
                        <a:rPr lang="en-US" altLang="zh-CN" sz="2800" b="0" i="1" smtClean="0">
                          <a:latin typeface="Cambria Math" panose="02040503050406030204" pitchFamily="18" charset="0"/>
                        </a:rPr>
                        <m:t>=197</m:t>
                      </m:r>
                      <m:r>
                        <a:rPr lang="en-US" altLang="zh-CN" sz="2800" b="0" i="1" smtClean="0">
                          <a:latin typeface="Cambria Math" panose="02040503050406030204" pitchFamily="18" charset="0"/>
                        </a:rPr>
                        <m:t>𝑛𝑚</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𝑒𝑉</m:t>
                      </m:r>
                    </m:oMath>
                  </m:oMathPara>
                </a14:m>
                <a:endParaRPr lang="en-US" altLang="zh-CN" sz="2800" b="0" dirty="0" smtClean="0"/>
              </a:p>
              <a:p>
                <a:pPr/>
                <a14:m>
                  <m:oMathPara xmlns:m="http://schemas.openxmlformats.org/officeDocument/2006/math">
                    <m:oMathParaPr>
                      <m:jc m:val="left"/>
                    </m:oMathParaPr>
                    <m:oMath xmlns:m="http://schemas.openxmlformats.org/officeDocument/2006/math">
                      <m:f>
                        <m:fPr>
                          <m:ctrlPr>
                            <a:rPr lang="en-US" altLang="zh-CN" sz="2800" b="0" i="1" smtClean="0">
                              <a:latin typeface="Cambria Math" panose="02040503050406030204" pitchFamily="18" charset="0"/>
                            </a:rPr>
                          </m:ctrlPr>
                        </m:fPr>
                        <m:num>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𝑒</m:t>
                              </m:r>
                            </m:e>
                            <m:sup>
                              <m:r>
                                <a:rPr lang="en-US" altLang="zh-CN" sz="2800" b="0" i="1" smtClean="0">
                                  <a:latin typeface="Cambria Math" panose="02040503050406030204" pitchFamily="18" charset="0"/>
                                </a:rPr>
                                <m:t>2</m:t>
                              </m:r>
                            </m:sup>
                          </m:sSup>
                        </m:num>
                        <m:den>
                          <m:r>
                            <a:rPr lang="en-US" altLang="zh-CN" sz="2800" b="0" i="1" smtClean="0">
                              <a:latin typeface="Cambria Math" panose="02040503050406030204" pitchFamily="18" charset="0"/>
                            </a:rPr>
                            <m:t>4</m:t>
                          </m:r>
                          <m:r>
                            <a:rPr lang="en-US" altLang="zh-CN" sz="2800" b="0" i="1" smtClean="0">
                              <a:latin typeface="Cambria Math" panose="02040503050406030204" pitchFamily="18" charset="0"/>
                            </a:rPr>
                            <m:t>𝜋</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𝜀</m:t>
                              </m:r>
                            </m:e>
                            <m:sub>
                              <m:r>
                                <a:rPr lang="en-US" altLang="zh-CN" sz="2800" b="0" i="1" smtClean="0">
                                  <a:latin typeface="Cambria Math" panose="02040503050406030204" pitchFamily="18" charset="0"/>
                                </a:rPr>
                                <m:t>0</m:t>
                              </m:r>
                            </m:sub>
                          </m:sSub>
                        </m:den>
                      </m:f>
                      <m:r>
                        <a:rPr lang="en-US" altLang="zh-CN" sz="2800" b="0" i="1" smtClean="0">
                          <a:latin typeface="Cambria Math" panose="02040503050406030204" pitchFamily="18" charset="0"/>
                        </a:rPr>
                        <m:t>=1.44</m:t>
                      </m:r>
                      <m:r>
                        <a:rPr lang="en-US" altLang="zh-CN" sz="2800" b="0" i="1" smtClean="0">
                          <a:latin typeface="Cambria Math" panose="02040503050406030204" pitchFamily="18" charset="0"/>
                        </a:rPr>
                        <m:t>𝑓𝑚</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𝑀𝑒𝑉</m:t>
                      </m:r>
                      <m:r>
                        <a:rPr lang="en-US" altLang="zh-CN" sz="2800" b="0" i="1" smtClean="0">
                          <a:latin typeface="Cambria Math" panose="02040503050406030204" pitchFamily="18" charset="0"/>
                        </a:rPr>
                        <m:t>=1.44</m:t>
                      </m:r>
                      <m:r>
                        <a:rPr lang="en-US" altLang="zh-CN" sz="2800" b="0" i="1" smtClean="0">
                          <a:latin typeface="Cambria Math" panose="02040503050406030204" pitchFamily="18" charset="0"/>
                        </a:rPr>
                        <m:t>𝑛𝑚</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𝑒𝑉</m:t>
                      </m:r>
                    </m:oMath>
                  </m:oMathPara>
                </a14:m>
                <a:endParaRPr lang="en-US" altLang="zh-CN" sz="2800" b="0" dirty="0" smtClean="0"/>
              </a:p>
              <a:p>
                <a:pPr/>
                <a14:m>
                  <m:oMathPara xmlns:m="http://schemas.openxmlformats.org/officeDocument/2006/math">
                    <m:oMathParaPr>
                      <m:jc m:val="left"/>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𝑚</m:t>
                          </m:r>
                        </m:e>
                        <m:sub>
                          <m:r>
                            <a:rPr lang="en-US" altLang="zh-CN" sz="2800" b="0" i="1" smtClean="0">
                              <a:latin typeface="Cambria Math" panose="02040503050406030204" pitchFamily="18" charset="0"/>
                            </a:rPr>
                            <m:t>𝑒</m:t>
                          </m:r>
                        </m:sub>
                      </m:sSub>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𝑐</m:t>
                          </m:r>
                        </m:e>
                        <m:sup>
                          <m:r>
                            <a:rPr lang="en-US" altLang="zh-CN" sz="2800" b="0" i="1" smtClean="0">
                              <a:latin typeface="Cambria Math" panose="02040503050406030204" pitchFamily="18" charset="0"/>
                            </a:rPr>
                            <m:t>2</m:t>
                          </m:r>
                        </m:sup>
                      </m:sSup>
                      <m:r>
                        <a:rPr lang="en-US" altLang="zh-CN" sz="2800" b="0" i="1" smtClean="0">
                          <a:latin typeface="Cambria Math" panose="02040503050406030204" pitchFamily="18" charset="0"/>
                        </a:rPr>
                        <m:t>=0.511</m:t>
                      </m:r>
                      <m:r>
                        <a:rPr lang="en-US" altLang="zh-CN" sz="2800" b="0" i="1" smtClean="0">
                          <a:latin typeface="Cambria Math" panose="02040503050406030204" pitchFamily="18" charset="0"/>
                        </a:rPr>
                        <m:t>𝑀𝑒𝑉</m:t>
                      </m:r>
                      <m:r>
                        <a:rPr lang="en-US" altLang="zh-CN" sz="2800" b="0" i="1" smtClean="0">
                          <a:latin typeface="Cambria Math" panose="02040503050406030204" pitchFamily="18" charset="0"/>
                        </a:rPr>
                        <m:t>=511</m:t>
                      </m:r>
                      <m:r>
                        <a:rPr lang="en-US" altLang="zh-CN" sz="2800" b="0" i="1" smtClean="0">
                          <a:latin typeface="Cambria Math" panose="02040503050406030204" pitchFamily="18" charset="0"/>
                        </a:rPr>
                        <m:t>𝐾𝑒𝑉</m:t>
                      </m:r>
                    </m:oMath>
                  </m:oMathPara>
                </a14:m>
                <a:endParaRPr lang="en-US" altLang="zh-CN" sz="2800" b="0" dirty="0" smtClean="0"/>
              </a:p>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h𝑐</m:t>
                      </m:r>
                      <m:r>
                        <a:rPr lang="en-US" altLang="zh-CN" sz="2800" b="0" i="1" smtClean="0">
                          <a:latin typeface="Cambria Math" panose="02040503050406030204" pitchFamily="18" charset="0"/>
                        </a:rPr>
                        <m:t>=1.24</m:t>
                      </m:r>
                      <m:r>
                        <a:rPr lang="en-US" altLang="zh-CN" sz="2800" b="0" i="1" smtClean="0">
                          <a:latin typeface="Cambria Math" panose="02040503050406030204" pitchFamily="18" charset="0"/>
                        </a:rPr>
                        <m:t>𝑛𝑚</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𝐾𝑒𝑉</m:t>
                      </m:r>
                      <m:r>
                        <a:rPr lang="en-US" altLang="zh-CN" sz="2800" b="0" i="1" dirty="0" smtClean="0">
                          <a:latin typeface="Cambria Math" panose="02040503050406030204" pitchFamily="18" charset="0"/>
                        </a:rPr>
                        <m:t>𝛼</m:t>
                      </m:r>
                      <m:r>
                        <a:rPr lang="en-US" altLang="zh-CN" sz="2800" b="0" i="1" dirty="0" smtClean="0">
                          <a:latin typeface="Cambria Math" panose="02040503050406030204" pitchFamily="18" charset="0"/>
                        </a:rPr>
                        <m:t>=1/137</m:t>
                      </m:r>
                    </m:oMath>
                  </m:oMathPara>
                </a14:m>
                <a:endParaRPr lang="en-US" altLang="zh-CN" sz="2800" dirty="0" smtClean="0"/>
              </a:p>
              <a:p>
                <a:endParaRPr lang="en-US" altLang="zh-CN" sz="2800" dirty="0"/>
              </a:p>
              <a:p>
                <a:pPr/>
                <a14:m>
                  <m:oMathPara xmlns:m="http://schemas.openxmlformats.org/officeDocument/2006/math">
                    <m:oMathParaPr>
                      <m:jc m:val="centerGroup"/>
                    </m:oMathParaPr>
                    <m:oMath xmlns:m="http://schemas.openxmlformats.org/officeDocument/2006/math">
                      <m:sSub>
                        <m:sSubPr>
                          <m:ctrlPr>
                            <a:rPr lang="en-US" altLang="zh-CN" sz="2800" b="0" i="1" smtClean="0">
                              <a:solidFill>
                                <a:srgbClr val="002060"/>
                              </a:solidFill>
                              <a:latin typeface="Cambria Math" panose="02040503050406030204" pitchFamily="18" charset="0"/>
                            </a:rPr>
                          </m:ctrlPr>
                        </m:sSubPr>
                        <m:e>
                          <m:r>
                            <a:rPr lang="en-US" altLang="zh-CN" sz="2800" b="0" i="1" smtClean="0">
                              <a:solidFill>
                                <a:srgbClr val="002060"/>
                              </a:solidFill>
                              <a:latin typeface="Cambria Math" panose="02040503050406030204" pitchFamily="18" charset="0"/>
                            </a:rPr>
                            <m:t>𝐸</m:t>
                          </m:r>
                        </m:e>
                        <m:sub>
                          <m:r>
                            <a:rPr lang="en-US" altLang="zh-CN" sz="2800" b="0" i="1" smtClean="0">
                              <a:solidFill>
                                <a:srgbClr val="002060"/>
                              </a:solidFill>
                              <a:latin typeface="Cambria Math" panose="02040503050406030204" pitchFamily="18" charset="0"/>
                            </a:rPr>
                            <m:t>1</m:t>
                          </m:r>
                        </m:sub>
                      </m:sSub>
                      <m:r>
                        <a:rPr lang="en-US" altLang="zh-CN" sz="2800" b="0" i="1" smtClean="0">
                          <a:solidFill>
                            <a:srgbClr val="002060"/>
                          </a:solidFill>
                          <a:latin typeface="Cambria Math" panose="02040503050406030204" pitchFamily="18" charset="0"/>
                        </a:rPr>
                        <m:t>=−</m:t>
                      </m:r>
                      <m:f>
                        <m:fPr>
                          <m:ctrlPr>
                            <a:rPr lang="en-US" altLang="zh-CN" sz="2800" b="0" i="1" smtClean="0">
                              <a:solidFill>
                                <a:srgbClr val="002060"/>
                              </a:solidFill>
                              <a:latin typeface="Cambria Math" panose="02040503050406030204" pitchFamily="18" charset="0"/>
                            </a:rPr>
                          </m:ctrlPr>
                        </m:fPr>
                        <m:num>
                          <m:r>
                            <a:rPr lang="en-US" altLang="zh-CN" sz="2800" b="0" i="1" smtClean="0">
                              <a:solidFill>
                                <a:srgbClr val="002060"/>
                              </a:solidFill>
                              <a:latin typeface="Cambria Math" panose="02040503050406030204" pitchFamily="18" charset="0"/>
                            </a:rPr>
                            <m:t>1</m:t>
                          </m:r>
                        </m:num>
                        <m:den>
                          <m:r>
                            <a:rPr lang="en-US" altLang="zh-CN" sz="2800" b="0" i="1" smtClean="0">
                              <a:solidFill>
                                <a:srgbClr val="002060"/>
                              </a:solidFill>
                              <a:latin typeface="Cambria Math" panose="02040503050406030204" pitchFamily="18" charset="0"/>
                            </a:rPr>
                            <m:t>2</m:t>
                          </m:r>
                        </m:den>
                      </m:f>
                      <m:sSub>
                        <m:sSubPr>
                          <m:ctrlPr>
                            <a:rPr lang="en-US" altLang="zh-CN" sz="2800" b="0" i="1" smtClean="0">
                              <a:solidFill>
                                <a:srgbClr val="002060"/>
                              </a:solidFill>
                              <a:latin typeface="Cambria Math" panose="02040503050406030204" pitchFamily="18" charset="0"/>
                            </a:rPr>
                          </m:ctrlPr>
                        </m:sSubPr>
                        <m:e>
                          <m:r>
                            <a:rPr lang="en-US" altLang="zh-CN" sz="2800" b="0" i="1" smtClean="0">
                              <a:solidFill>
                                <a:srgbClr val="002060"/>
                              </a:solidFill>
                              <a:latin typeface="Cambria Math" panose="02040503050406030204" pitchFamily="18" charset="0"/>
                            </a:rPr>
                            <m:t>𝑚</m:t>
                          </m:r>
                        </m:e>
                        <m:sub>
                          <m:r>
                            <a:rPr lang="en-US" altLang="zh-CN" sz="2800" b="0" i="1" smtClean="0">
                              <a:solidFill>
                                <a:srgbClr val="002060"/>
                              </a:solidFill>
                              <a:latin typeface="Cambria Math" panose="02040503050406030204" pitchFamily="18" charset="0"/>
                            </a:rPr>
                            <m:t>𝑒</m:t>
                          </m:r>
                        </m:sub>
                      </m:sSub>
                      <m:sSup>
                        <m:sSupPr>
                          <m:ctrlPr>
                            <a:rPr lang="en-US" altLang="zh-CN" sz="2800" b="0" i="1" smtClean="0">
                              <a:solidFill>
                                <a:srgbClr val="002060"/>
                              </a:solidFill>
                              <a:latin typeface="Cambria Math" panose="02040503050406030204" pitchFamily="18" charset="0"/>
                            </a:rPr>
                          </m:ctrlPr>
                        </m:sSupPr>
                        <m:e>
                          <m:d>
                            <m:dPr>
                              <m:ctrlPr>
                                <a:rPr lang="en-US" altLang="zh-CN" sz="2800" b="0" i="1" smtClean="0">
                                  <a:solidFill>
                                    <a:srgbClr val="002060"/>
                                  </a:solidFill>
                                  <a:latin typeface="Cambria Math" panose="02040503050406030204" pitchFamily="18" charset="0"/>
                                </a:rPr>
                              </m:ctrlPr>
                            </m:dPr>
                            <m:e>
                              <m:r>
                                <a:rPr lang="en-US" altLang="zh-CN" sz="2800" b="0" i="1" smtClean="0">
                                  <a:solidFill>
                                    <a:srgbClr val="002060"/>
                                  </a:solidFill>
                                  <a:latin typeface="Cambria Math" panose="02040503050406030204" pitchFamily="18" charset="0"/>
                                </a:rPr>
                                <m:t>𝛼</m:t>
                              </m:r>
                              <m:r>
                                <a:rPr lang="en-US" altLang="zh-CN" sz="2800" b="0" i="1" smtClean="0">
                                  <a:solidFill>
                                    <a:srgbClr val="002060"/>
                                  </a:solidFill>
                                  <a:latin typeface="Cambria Math" panose="02040503050406030204" pitchFamily="18" charset="0"/>
                                </a:rPr>
                                <m:t>𝑐</m:t>
                              </m:r>
                            </m:e>
                          </m:d>
                        </m:e>
                        <m:sup>
                          <m:r>
                            <a:rPr lang="en-US" altLang="zh-CN" sz="2800" b="0" i="1" smtClean="0">
                              <a:solidFill>
                                <a:srgbClr val="002060"/>
                              </a:solidFill>
                              <a:latin typeface="Cambria Math" panose="02040503050406030204" pitchFamily="18" charset="0"/>
                            </a:rPr>
                            <m:t>2</m:t>
                          </m:r>
                        </m:sup>
                      </m:sSup>
                      <m:r>
                        <a:rPr lang="en-US" altLang="zh-CN" sz="2800" b="0" i="1" smtClean="0">
                          <a:solidFill>
                            <a:srgbClr val="002060"/>
                          </a:solidFill>
                          <a:latin typeface="Cambria Math" panose="02040503050406030204" pitchFamily="18" charset="0"/>
                        </a:rPr>
                        <m:t>=−13.6</m:t>
                      </m:r>
                      <m:r>
                        <a:rPr lang="en-US" altLang="zh-CN" sz="2800" b="0" i="1" smtClean="0">
                          <a:solidFill>
                            <a:srgbClr val="002060"/>
                          </a:solidFill>
                          <a:latin typeface="Cambria Math" panose="02040503050406030204" pitchFamily="18" charset="0"/>
                        </a:rPr>
                        <m:t>𝑒𝑉</m:t>
                      </m:r>
                      <m:sSub>
                        <m:sSubPr>
                          <m:ctrlPr>
                            <a:rPr lang="en-US" altLang="zh-CN" sz="2800" b="0" i="1" dirty="0" smtClean="0">
                              <a:solidFill>
                                <a:srgbClr val="002060"/>
                              </a:solidFill>
                              <a:latin typeface="Cambria Math" panose="02040503050406030204" pitchFamily="18" charset="0"/>
                            </a:rPr>
                          </m:ctrlPr>
                        </m:sSubPr>
                        <m:e>
                          <m:r>
                            <a:rPr lang="en-US" altLang="zh-CN" sz="2800" b="0" i="1" dirty="0" smtClean="0">
                              <a:solidFill>
                                <a:srgbClr val="002060"/>
                              </a:solidFill>
                              <a:latin typeface="Cambria Math" panose="02040503050406030204" pitchFamily="18" charset="0"/>
                            </a:rPr>
                            <m:t>𝑣</m:t>
                          </m:r>
                        </m:e>
                        <m:sub>
                          <m:r>
                            <a:rPr lang="en-US" altLang="zh-CN" sz="2800" b="0" i="1" dirty="0" smtClean="0">
                              <a:solidFill>
                                <a:srgbClr val="002060"/>
                              </a:solidFill>
                              <a:latin typeface="Cambria Math" panose="02040503050406030204" pitchFamily="18" charset="0"/>
                            </a:rPr>
                            <m:t>𝑛</m:t>
                          </m:r>
                        </m:sub>
                      </m:sSub>
                      <m:r>
                        <a:rPr lang="en-US" altLang="zh-CN" sz="2800" b="0" i="1" dirty="0" smtClean="0">
                          <a:solidFill>
                            <a:srgbClr val="002060"/>
                          </a:solidFill>
                          <a:latin typeface="Cambria Math" panose="02040503050406030204" pitchFamily="18" charset="0"/>
                        </a:rPr>
                        <m:t>=</m:t>
                      </m:r>
                      <m:f>
                        <m:fPr>
                          <m:ctrlPr>
                            <a:rPr lang="en-US" altLang="zh-CN" sz="2800" b="0" i="1" dirty="0" smtClean="0">
                              <a:solidFill>
                                <a:srgbClr val="002060"/>
                              </a:solidFill>
                              <a:latin typeface="Cambria Math" panose="02040503050406030204" pitchFamily="18" charset="0"/>
                            </a:rPr>
                          </m:ctrlPr>
                        </m:fPr>
                        <m:num>
                          <m:r>
                            <a:rPr lang="en-US" altLang="zh-CN" sz="2800" b="0" i="1" dirty="0" smtClean="0">
                              <a:solidFill>
                                <a:srgbClr val="002060"/>
                              </a:solidFill>
                              <a:latin typeface="Cambria Math" panose="02040503050406030204" pitchFamily="18" charset="0"/>
                            </a:rPr>
                            <m:t>𝛼</m:t>
                          </m:r>
                          <m:r>
                            <a:rPr lang="en-US" altLang="zh-CN" sz="2800" b="0" i="1" dirty="0" smtClean="0">
                              <a:solidFill>
                                <a:srgbClr val="002060"/>
                              </a:solidFill>
                              <a:latin typeface="Cambria Math" panose="02040503050406030204" pitchFamily="18" charset="0"/>
                            </a:rPr>
                            <m:t>𝑐</m:t>
                          </m:r>
                        </m:num>
                        <m:den>
                          <m:r>
                            <a:rPr lang="en-US" altLang="zh-CN" sz="2800" b="0" i="1" dirty="0" smtClean="0">
                              <a:solidFill>
                                <a:srgbClr val="002060"/>
                              </a:solidFill>
                              <a:latin typeface="Cambria Math" panose="02040503050406030204" pitchFamily="18" charset="0"/>
                            </a:rPr>
                            <m:t>𝑛</m:t>
                          </m:r>
                        </m:den>
                      </m:f>
                    </m:oMath>
                  </m:oMathPara>
                </a14:m>
                <a:endParaRPr lang="zh-CN" altLang="en-US" sz="2800" dirty="0"/>
              </a:p>
            </p:txBody>
          </p:sp>
        </mc:Choice>
        <mc:Fallback>
          <p:sp>
            <p:nvSpPr>
              <p:cNvPr id="3" name="文本框 2"/>
              <p:cNvSpPr txBox="1">
                <a:spLocks noRot="1" noChangeAspect="1" noMove="1" noResize="1" noEditPoints="1" noAdjustHandles="1" noChangeArrowheads="1" noChangeShapeType="1" noTextEdit="1"/>
              </p:cNvSpPr>
              <p:nvPr/>
            </p:nvSpPr>
            <p:spPr>
              <a:xfrm>
                <a:off x="755576" y="2852936"/>
                <a:ext cx="6768752" cy="3362011"/>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4976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937" name="Picture 9" descr="1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84663" y="0"/>
            <a:ext cx="4505325"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3315" name="Rectangle 3"/>
          <p:cNvSpPr>
            <a:spLocks noChangeArrowheads="1"/>
          </p:cNvSpPr>
          <p:nvPr/>
        </p:nvSpPr>
        <p:spPr bwMode="auto">
          <a:xfrm>
            <a:off x="684213" y="1341438"/>
            <a:ext cx="792003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sz="2800" b="1">
                <a:solidFill>
                  <a:schemeClr val="tx2"/>
                </a:solidFill>
                <a:latin typeface="Times New Roman" panose="02020603050405020304" pitchFamily="18" charset="0"/>
                <a:ea typeface="楷体_GB2312" pitchFamily="49" charset="-122"/>
              </a:rPr>
              <a:t>    E.</a:t>
            </a:r>
            <a:r>
              <a:rPr lang="zh-CN" altLang="en-US" sz="2800" b="1">
                <a:solidFill>
                  <a:schemeClr val="tx2"/>
                </a:solidFill>
                <a:latin typeface="Times New Roman" panose="02020603050405020304" pitchFamily="18" charset="0"/>
                <a:ea typeface="楷体_GB2312" pitchFamily="49" charset="-122"/>
              </a:rPr>
              <a:t>氢原子能级和光谱</a:t>
            </a:r>
          </a:p>
          <a:p>
            <a:pPr algn="just" eaLnBrk="1" hangingPunct="1"/>
            <a:endParaRPr lang="zh-CN" altLang="en-US" sz="2800" b="1">
              <a:latin typeface="Times New Roman" panose="02020603050405020304" pitchFamily="18" charset="0"/>
              <a:ea typeface="楷体_GB2312" pitchFamily="49" charset="-122"/>
            </a:endParaRPr>
          </a:p>
          <a:p>
            <a:pPr algn="just" eaLnBrk="1" hangingPunct="1"/>
            <a:r>
              <a:rPr lang="zh-CN" altLang="en-US" b="1">
                <a:latin typeface="Times New Roman" panose="02020603050405020304" pitchFamily="18" charset="0"/>
                <a:ea typeface="楷体_GB2312" pitchFamily="49" charset="-122"/>
              </a:rPr>
              <a:t>        </a:t>
            </a:r>
          </a:p>
        </p:txBody>
      </p:sp>
      <p:pic>
        <p:nvPicPr>
          <p:cNvPr id="252936" name="Picture 8" descr="1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3850" y="1925638"/>
            <a:ext cx="53276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52936"/>
                                        </p:tgtEl>
                                        <p:attrNameLst>
                                          <p:attrName>style.visibility</p:attrName>
                                        </p:attrNameLst>
                                      </p:cBhvr>
                                      <p:to>
                                        <p:strVal val="visible"/>
                                      </p:to>
                                    </p:set>
                                    <p:anim calcmode="lin" valueType="num">
                                      <p:cBhvr>
                                        <p:cTn id="7" dur="500" fill="hold"/>
                                        <p:tgtEl>
                                          <p:spTgt spid="252936"/>
                                        </p:tgtEl>
                                        <p:attrNameLst>
                                          <p:attrName>ppt_w</p:attrName>
                                        </p:attrNameLst>
                                      </p:cBhvr>
                                      <p:tavLst>
                                        <p:tav tm="0">
                                          <p:val>
                                            <p:fltVal val="0"/>
                                          </p:val>
                                        </p:tav>
                                        <p:tav tm="100000">
                                          <p:val>
                                            <p:strVal val="#ppt_w"/>
                                          </p:val>
                                        </p:tav>
                                      </p:tavLst>
                                    </p:anim>
                                    <p:anim calcmode="lin" valueType="num">
                                      <p:cBhvr>
                                        <p:cTn id="8" dur="500" fill="hold"/>
                                        <p:tgtEl>
                                          <p:spTgt spid="252936"/>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252937"/>
                                        </p:tgtEl>
                                        <p:attrNameLst>
                                          <p:attrName>style.visibility</p:attrName>
                                        </p:attrNameLst>
                                      </p:cBhvr>
                                      <p:to>
                                        <p:strVal val="visible"/>
                                      </p:to>
                                    </p:set>
                                    <p:anim calcmode="lin" valueType="num">
                                      <p:cBhvr>
                                        <p:cTn id="13" dur="500" fill="hold"/>
                                        <p:tgtEl>
                                          <p:spTgt spid="252937"/>
                                        </p:tgtEl>
                                        <p:attrNameLst>
                                          <p:attrName>ppt_w</p:attrName>
                                        </p:attrNameLst>
                                      </p:cBhvr>
                                      <p:tavLst>
                                        <p:tav tm="0">
                                          <p:val>
                                            <p:fltVal val="0"/>
                                          </p:val>
                                        </p:tav>
                                        <p:tav tm="100000">
                                          <p:val>
                                            <p:strVal val="#ppt_w"/>
                                          </p:val>
                                        </p:tav>
                                      </p:tavLst>
                                    </p:anim>
                                    <p:anim calcmode="lin" valueType="num">
                                      <p:cBhvr>
                                        <p:cTn id="14" dur="500" fill="hold"/>
                                        <p:tgtEl>
                                          <p:spTgt spid="2529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sz="half" idx="1"/>
          </p:nvPr>
        </p:nvSpPr>
        <p:spPr>
          <a:xfrm>
            <a:off x="611188" y="1341438"/>
            <a:ext cx="6048375" cy="835025"/>
          </a:xfrm>
        </p:spPr>
        <p:txBody>
          <a:bodyPr>
            <a:normAutofit fontScale="85000" lnSpcReduction="20000"/>
          </a:bodyPr>
          <a:lstStyle/>
          <a:p>
            <a:pPr algn="just" eaLnBrk="1" hangingPunct="1">
              <a:lnSpc>
                <a:spcPct val="90000"/>
              </a:lnSpc>
              <a:buFont typeface="Wingdings" panose="05000000000000000000" pitchFamily="2" charset="2"/>
              <a:buNone/>
            </a:pPr>
            <a:r>
              <a:rPr lang="en-US" altLang="zh-CN" sz="2800" b="1" smtClean="0">
                <a:solidFill>
                  <a:schemeClr val="tx2"/>
                </a:solidFill>
                <a:latin typeface="Times New Roman" panose="02020603050405020304" pitchFamily="18" charset="0"/>
                <a:ea typeface="楷体_GB2312" pitchFamily="49" charset="-122"/>
              </a:rPr>
              <a:t>         F</a:t>
            </a:r>
            <a:r>
              <a:rPr lang="zh-CN" altLang="en-US" sz="2800" b="1" smtClean="0">
                <a:solidFill>
                  <a:schemeClr val="tx2"/>
                </a:solidFill>
                <a:latin typeface="Times New Roman" panose="02020603050405020304" pitchFamily="18" charset="0"/>
                <a:ea typeface="楷体_GB2312" pitchFamily="49" charset="-122"/>
              </a:rPr>
              <a:t>．非量子化的状态与连续光谱</a:t>
            </a:r>
            <a:r>
              <a:rPr lang="zh-CN" altLang="en-US" sz="2000" smtClean="0">
                <a:latin typeface="Times New Roman" panose="02020603050405020304" pitchFamily="18" charset="0"/>
                <a:ea typeface="楷体_GB2312" pitchFamily="49" charset="-122"/>
              </a:rPr>
              <a:t> </a:t>
            </a:r>
          </a:p>
          <a:p>
            <a:pPr algn="just" eaLnBrk="1" hangingPunct="1">
              <a:lnSpc>
                <a:spcPct val="90000"/>
              </a:lnSpc>
              <a:buFont typeface="Wingdings" panose="05000000000000000000" pitchFamily="2" charset="2"/>
              <a:buNone/>
            </a:pPr>
            <a:endParaRPr lang="zh-CN" altLang="en-US" sz="2000" b="1" smtClean="0">
              <a:latin typeface="Times New Roman" panose="02020603050405020304" pitchFamily="18" charset="0"/>
              <a:ea typeface="楷体_GB2312" pitchFamily="49" charset="-122"/>
            </a:endParaRPr>
          </a:p>
          <a:p>
            <a:pPr algn="just" eaLnBrk="1" hangingPunct="1">
              <a:lnSpc>
                <a:spcPct val="90000"/>
              </a:lnSpc>
              <a:buFont typeface="Wingdings" panose="05000000000000000000" pitchFamily="2" charset="2"/>
              <a:buNone/>
            </a:pPr>
            <a:r>
              <a:rPr lang="zh-CN" altLang="en-US" sz="2000" b="1" smtClean="0">
                <a:latin typeface="Times New Roman" panose="02020603050405020304" pitchFamily="18" charset="0"/>
                <a:ea typeface="楷体_GB2312" pitchFamily="49" charset="-122"/>
              </a:rPr>
              <a:t>            </a:t>
            </a:r>
          </a:p>
        </p:txBody>
      </p:sp>
      <p:graphicFrame>
        <p:nvGraphicFramePr>
          <p:cNvPr id="14341" name="Object 7"/>
          <p:cNvGraphicFramePr>
            <a:graphicFrameLocks noGrp="1" noChangeAspect="1"/>
          </p:cNvGraphicFramePr>
          <p:nvPr>
            <p:ph sz="half" idx="2"/>
          </p:nvPr>
        </p:nvGraphicFramePr>
        <p:xfrm>
          <a:off x="4572000" y="4437063"/>
          <a:ext cx="4032250" cy="935037"/>
        </p:xfrm>
        <a:graphic>
          <a:graphicData uri="http://schemas.openxmlformats.org/presentationml/2006/ole">
            <mc:AlternateContent xmlns:mc="http://schemas.openxmlformats.org/markup-compatibility/2006">
              <mc:Choice xmlns:v="urn:schemas-microsoft-com:vml" Requires="v">
                <p:oleObj spid="_x0000_s14396" name="公式" r:id="rId3" imgW="2794000" imgH="647700" progId="Equation.3">
                  <p:embed/>
                </p:oleObj>
              </mc:Choice>
              <mc:Fallback>
                <p:oleObj name="公式" r:id="rId3" imgW="2794000" imgH="647700" progId="Equation.3">
                  <p:embed/>
                  <p:pic>
                    <p:nvPicPr>
                      <p:cNvPr id="0" name="Picture 3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437063"/>
                        <a:ext cx="4032250" cy="935037"/>
                      </a:xfrm>
                      <a:prstGeom prst="rect">
                        <a:avLst/>
                      </a:prstGeom>
                      <a:solidFill>
                        <a:srgbClr val="99CCFF"/>
                      </a:solidFill>
                    </p:spPr>
                  </p:pic>
                </p:oleObj>
              </mc:Fallback>
            </mc:AlternateContent>
          </a:graphicData>
        </a:graphic>
      </p:graphicFrame>
      <p:graphicFrame>
        <p:nvGraphicFramePr>
          <p:cNvPr id="14339" name="Object 5"/>
          <p:cNvGraphicFramePr>
            <a:graphicFrameLocks noChangeAspect="1"/>
          </p:cNvGraphicFramePr>
          <p:nvPr/>
        </p:nvGraphicFramePr>
        <p:xfrm>
          <a:off x="4500563" y="3068638"/>
          <a:ext cx="4225925" cy="1114425"/>
        </p:xfrm>
        <a:graphic>
          <a:graphicData uri="http://schemas.openxmlformats.org/presentationml/2006/ole">
            <mc:AlternateContent xmlns:mc="http://schemas.openxmlformats.org/markup-compatibility/2006">
              <mc:Choice xmlns:v="urn:schemas-microsoft-com:vml" Requires="v">
                <p:oleObj spid="_x0000_s14397" name="公式" r:id="rId5" imgW="2806700" imgH="749300" progId="Equation.3">
                  <p:embed/>
                </p:oleObj>
              </mc:Choice>
              <mc:Fallback>
                <p:oleObj name="公式" r:id="rId5" imgW="2806700" imgH="749300" progId="Equation.3">
                  <p:embed/>
                  <p:pic>
                    <p:nvPicPr>
                      <p:cNvPr id="0"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3068638"/>
                        <a:ext cx="4225925" cy="1114425"/>
                      </a:xfrm>
                      <a:prstGeom prst="rect">
                        <a:avLst/>
                      </a:prstGeom>
                      <a:solidFill>
                        <a:srgbClr val="CCFFCC"/>
                      </a:solidFill>
                    </p:spPr>
                  </p:pic>
                </p:oleObj>
              </mc:Fallback>
            </mc:AlternateContent>
          </a:graphicData>
        </a:graphic>
      </p:graphicFrame>
      <p:pic>
        <p:nvPicPr>
          <p:cNvPr id="14340" name="Picture 6" descr="69-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2349500"/>
            <a:ext cx="3906837" cy="360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3" name="Object 5"/>
          <p:cNvGraphicFramePr>
            <a:graphicFrameLocks noGrp="1" noChangeAspect="1"/>
          </p:cNvGraphicFramePr>
          <p:nvPr>
            <p:ph idx="1"/>
            <p:extLst>
              <p:ext uri="{D42A27DB-BD31-4B8C-83A1-F6EECF244321}">
                <p14:modId xmlns:p14="http://schemas.microsoft.com/office/powerpoint/2010/main" val="3113691920"/>
              </p:ext>
            </p:extLst>
          </p:nvPr>
        </p:nvGraphicFramePr>
        <p:xfrm>
          <a:off x="917575" y="2060575"/>
          <a:ext cx="4895850" cy="2644775"/>
        </p:xfrm>
        <a:graphic>
          <a:graphicData uri="http://schemas.openxmlformats.org/presentationml/2006/ole">
            <mc:AlternateContent xmlns:mc="http://schemas.openxmlformats.org/markup-compatibility/2006">
              <mc:Choice xmlns:v="urn:schemas-microsoft-com:vml" Requires="v">
                <p:oleObj spid="_x0000_s15394" name="公式" r:id="rId3" imgW="3949700" imgH="2133600" progId="Equation.3">
                  <p:embed/>
                </p:oleObj>
              </mc:Choice>
              <mc:Fallback>
                <p:oleObj name="公式" r:id="rId3" imgW="3949700" imgH="2133600" progId="Equation.3">
                  <p:embed/>
                  <p:pic>
                    <p:nvPicPr>
                      <p:cNvPr id="0" name="Picture 1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575" y="2060575"/>
                        <a:ext cx="4895850" cy="2644775"/>
                      </a:xfrm>
                      <a:prstGeom prst="rect">
                        <a:avLst/>
                      </a:prstGeom>
                      <a:solidFill>
                        <a:srgbClr val="FFCC99"/>
                      </a:solidFill>
                    </p:spPr>
                  </p:pic>
                </p:oleObj>
              </mc:Fallback>
            </mc:AlternateContent>
          </a:graphicData>
        </a:graphic>
      </p:graphicFrame>
      <p:sp>
        <p:nvSpPr>
          <p:cNvPr id="15362" name="Rectangle 2"/>
          <p:cNvSpPr>
            <a:spLocks noGrp="1" noChangeArrowheads="1"/>
          </p:cNvSpPr>
          <p:nvPr>
            <p:ph type="title"/>
          </p:nvPr>
        </p:nvSpPr>
        <p:spPr>
          <a:xfrm>
            <a:off x="1412900" y="417960"/>
            <a:ext cx="7793038" cy="1143000"/>
          </a:xfrm>
        </p:spPr>
        <p:txBody>
          <a:bodyPr/>
          <a:lstStyle/>
          <a:p>
            <a:pPr eaLnBrk="1" hangingPunct="1"/>
            <a:r>
              <a:rPr lang="zh-CN" altLang="en-US" sz="3600" b="1" dirty="0" smtClean="0">
                <a:solidFill>
                  <a:schemeClr val="hlink"/>
                </a:solidFill>
                <a:latin typeface="Times New Roman" panose="02020603050405020304" pitchFamily="18" charset="0"/>
                <a:ea typeface="楷体_GB2312" pitchFamily="49" charset="-122"/>
              </a:rPr>
              <a:t>类氢离子的光谱</a:t>
            </a:r>
            <a:r>
              <a:rPr lang="zh-CN" altLang="en-US" dirty="0" smtClean="0"/>
              <a:t> </a:t>
            </a:r>
          </a:p>
        </p:txBody>
      </p:sp>
      <p:sp>
        <p:nvSpPr>
          <p:cNvPr id="15364" name="Rectangle 7"/>
          <p:cNvSpPr>
            <a:spLocks noChangeArrowheads="1"/>
          </p:cNvSpPr>
          <p:nvPr/>
        </p:nvSpPr>
        <p:spPr bwMode="auto">
          <a:xfrm>
            <a:off x="900113" y="1412875"/>
            <a:ext cx="60118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2800" b="1">
                <a:solidFill>
                  <a:schemeClr val="tx2"/>
                </a:solidFill>
                <a:latin typeface="Times New Roman" panose="02020603050405020304" pitchFamily="18" charset="0"/>
                <a:ea typeface="楷体_GB2312" pitchFamily="49" charset="-122"/>
              </a:rPr>
              <a:t>A</a:t>
            </a:r>
            <a:r>
              <a:rPr lang="zh-CN" altLang="en-US" sz="2800" b="1">
                <a:solidFill>
                  <a:schemeClr val="tx2"/>
                </a:solidFill>
                <a:latin typeface="Times New Roman" panose="02020603050405020304" pitchFamily="18" charset="0"/>
                <a:ea typeface="楷体_GB2312" pitchFamily="49" charset="-122"/>
              </a:rPr>
              <a:t>、类氢离子光谱</a:t>
            </a:r>
            <a:r>
              <a:rPr lang="zh-CN" altLang="en-US" sz="2800">
                <a:latin typeface="Times New Roman" panose="02020603050405020304" pitchFamily="18" charset="0"/>
                <a:ea typeface="楷体_GB2312" pitchFamily="49" charset="-122"/>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62640" y="1268760"/>
                <a:ext cx="8229600" cy="4824536"/>
              </a:xfrm>
            </p:spPr>
            <p:txBody>
              <a:bodyPr/>
              <a:lstStyle/>
              <a:p>
                <a14:m>
                  <m:oMath xmlns:m="http://schemas.openxmlformats.org/officeDocument/2006/math">
                    <m:r>
                      <a:rPr lang="en-US" altLang="zh-CN" sz="2400" b="0" i="1" smtClean="0">
                        <a:latin typeface="Cambria Math" panose="02040503050406030204" pitchFamily="18" charset="0"/>
                      </a:rPr>
                      <m:t>𝑛</m:t>
                    </m:r>
                    <m:r>
                      <a:rPr lang="zh-CN" altLang="en-US" sz="2400" i="1">
                        <a:latin typeface="Cambria Math" panose="02040503050406030204" pitchFamily="18" charset="0"/>
                      </a:rPr>
                      <m:t>：量子数</m:t>
                    </m:r>
                  </m:oMath>
                </a14:m>
                <a:endParaRPr lang="en-US" altLang="zh-CN" sz="2400" dirty="0" smtClean="0"/>
              </a:p>
              <a:p>
                <a:r>
                  <a:rPr lang="zh-CN" altLang="en-US" sz="2400" dirty="0"/>
                  <a:t>基态能量：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𝐸</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=−13.6</m:t>
                    </m:r>
                    <m:r>
                      <m:rPr>
                        <m:sty m:val="p"/>
                      </m:rPr>
                      <a:rPr lang="en-US" altLang="zh-CN" sz="2400">
                        <a:latin typeface="Cambria Math" panose="02040503050406030204" pitchFamily="18" charset="0"/>
                      </a:rPr>
                      <m:t>eV</m:t>
                    </m:r>
                  </m:oMath>
                </a14:m>
                <a:endParaRPr lang="en-US" altLang="zh-CN" sz="2400" dirty="0"/>
              </a:p>
              <a:p>
                <a:r>
                  <a:rPr lang="zh-CN" altLang="en-US" sz="2400" dirty="0" smtClean="0"/>
                  <a:t>能量</a:t>
                </a:r>
                <a:endParaRPr lang="en-US" altLang="zh-CN" sz="2400" dirty="0" smtClean="0"/>
              </a:p>
              <a:p>
                <a:pPr marL="82153" indent="0">
                  <a:buNone/>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𝑛</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r>
                        <a:rPr lang="en-US" altLang="zh-CN" sz="2400" b="0" i="1" smtClean="0">
                          <a:latin typeface="Cambria Math" panose="02040503050406030204" pitchFamily="18" charset="0"/>
                        </a:rPr>
                        <m:t>𝑚</m:t>
                      </m:r>
                      <m:sSup>
                        <m:sSupPr>
                          <m:ctrlPr>
                            <a:rPr lang="en-US" altLang="zh-CN" sz="2400" b="0" i="1" smtClean="0">
                              <a:latin typeface="Cambria Math" panose="02040503050406030204" pitchFamily="18" charset="0"/>
                            </a:rPr>
                          </m:ctrlPr>
                        </m:sSupPr>
                        <m:e>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𝛼</m:t>
                              </m:r>
                              <m:r>
                                <a:rPr lang="en-US" altLang="zh-CN" sz="2400" b="0" i="1" smtClean="0">
                                  <a:latin typeface="Cambria Math" panose="02040503050406030204" pitchFamily="18" charset="0"/>
                                </a:rPr>
                                <m:t>𝑐</m:t>
                              </m:r>
                            </m:e>
                          </m:d>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𝑛</m:t>
                              </m:r>
                            </m:e>
                            <m:sup>
                              <m:r>
                                <a:rPr lang="en-US" altLang="zh-CN" sz="2400" b="0" i="1" smtClean="0">
                                  <a:latin typeface="Cambria Math" panose="02040503050406030204" pitchFamily="18" charset="0"/>
                                </a:rPr>
                                <m:t>2</m:t>
                              </m:r>
                            </m:sup>
                          </m:sSup>
                        </m:den>
                      </m:f>
                      <m:r>
                        <a:rPr lang="en-US" altLang="zh-CN" sz="2400" b="0" i="1" smtClean="0">
                          <a:latin typeface="Cambria Math" panose="02040503050406030204" pitchFamily="18" charset="0"/>
                        </a:rPr>
                        <m:t>≈−13.6⋅</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𝑛</m:t>
                              </m:r>
                            </m:e>
                            <m:sup>
                              <m:r>
                                <a:rPr lang="en-US" altLang="zh-CN" sz="2400" b="0" i="1" smtClean="0">
                                  <a:latin typeface="Cambria Math" panose="02040503050406030204" pitchFamily="18" charset="0"/>
                                </a:rPr>
                                <m:t>2</m:t>
                              </m:r>
                            </m:sup>
                          </m:sSup>
                        </m:den>
                      </m:f>
                    </m:oMath>
                  </m:oMathPara>
                </a14:m>
                <a:endParaRPr lang="en-US" altLang="zh-CN" sz="2400" dirty="0" smtClean="0"/>
              </a:p>
              <a:p>
                <a:r>
                  <a:rPr lang="zh-CN" altLang="en-US" sz="2400" dirty="0" smtClean="0"/>
                  <a:t>第一玻尔半径：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ℏ</m:t>
                        </m:r>
                      </m:num>
                      <m:den>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𝛼</m:t>
                        </m:r>
                        <m:r>
                          <a:rPr lang="en-US" altLang="zh-CN" sz="2400" b="0" i="1" smtClean="0">
                            <a:latin typeface="Cambria Math" panose="02040503050406030204" pitchFamily="18" charset="0"/>
                          </a:rPr>
                          <m:t>𝑐</m:t>
                        </m:r>
                      </m:den>
                    </m:f>
                    <m:r>
                      <a:rPr lang="en-US" altLang="zh-CN" sz="2400" b="0" i="1" smtClean="0">
                        <a:latin typeface="Cambria Math" panose="02040503050406030204" pitchFamily="18" charset="0"/>
                      </a:rPr>
                      <m:t>≈0.53</m:t>
                    </m:r>
                    <m:r>
                      <a:rPr lang="en-US" altLang="zh-CN" sz="2400" b="0" i="1" smtClean="0">
                        <a:latin typeface="Cambria Math" panose="02040503050406030204" pitchFamily="18" charset="0"/>
                        <a:ea typeface="Cambria Math" panose="02040503050406030204" pitchFamily="18" charset="0"/>
                      </a:rPr>
                      <m:t>Å</m:t>
                    </m:r>
                  </m:oMath>
                </a14:m>
                <a:endParaRPr lang="en-US" altLang="zh-CN" sz="2400" dirty="0" smtClean="0"/>
              </a:p>
              <a:p>
                <a:r>
                  <a:rPr lang="zh-CN" altLang="en-US" sz="2400" dirty="0" smtClean="0"/>
                  <a:t>半径</a:t>
                </a:r>
                <a:endParaRPr lang="en-US" altLang="zh-CN" sz="2400" dirty="0" smtClean="0"/>
              </a:p>
              <a:p>
                <a:pPr marL="82153" indent="0">
                  <a:buNone/>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𝑛</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𝑛</m:t>
                          </m:r>
                        </m:e>
                        <m:sup>
                          <m:r>
                            <a:rPr lang="en-US" altLang="zh-CN" sz="2400" b="0" i="1" smtClean="0">
                              <a:latin typeface="Cambria Math" panose="02040503050406030204" pitchFamily="18" charset="0"/>
                            </a:rPr>
                            <m:t>2</m:t>
                          </m:r>
                        </m:sup>
                      </m:sSup>
                    </m:oMath>
                  </m:oMathPara>
                </a14:m>
                <a:endParaRPr lang="en-US" altLang="zh-CN" sz="2400" b="0" dirty="0" smtClean="0"/>
              </a:p>
              <a:p>
                <a:r>
                  <a:rPr lang="zh-CN" altLang="en-US" sz="2400" dirty="0"/>
                  <a:t>玻尔</a:t>
                </a:r>
                <a:r>
                  <a:rPr lang="zh-CN" altLang="en-US" sz="2400" dirty="0" smtClean="0"/>
                  <a:t>第一速度：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𝛼</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/137</m:t>
                    </m:r>
                  </m:oMath>
                </a14:m>
                <a:endParaRPr lang="en-US" altLang="zh-CN" sz="2400" dirty="0" smtClean="0"/>
              </a:p>
              <a:p>
                <a:r>
                  <a:rPr lang="zh-CN" altLang="en-US" sz="2400" dirty="0" smtClean="0"/>
                  <a:t>速度</a:t>
                </a:r>
                <a:endParaRPr lang="en-US" altLang="zh-CN" sz="2400" dirty="0" smtClean="0"/>
              </a:p>
              <a:p>
                <a:pPr marL="82153" indent="0">
                  <a:buNone/>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𝑛</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𝛼</m:t>
                          </m:r>
                          <m:r>
                            <a:rPr lang="en-US" altLang="zh-CN" sz="2400" b="0" i="1" smtClean="0">
                              <a:latin typeface="Cambria Math" panose="02040503050406030204" pitchFamily="18" charset="0"/>
                            </a:rPr>
                            <m:t>𝑐</m:t>
                          </m:r>
                        </m:num>
                        <m:den>
                          <m:r>
                            <a:rPr lang="en-US" altLang="zh-CN" sz="2400" b="0" i="1" smtClean="0">
                              <a:latin typeface="Cambria Math" panose="02040503050406030204" pitchFamily="18" charset="0"/>
                            </a:rPr>
                            <m:t>𝑛</m:t>
                          </m:r>
                        </m:den>
                      </m:f>
                    </m:oMath>
                  </m:oMathPara>
                </a14:m>
                <a:endParaRPr lang="zh-CN" altLang="en-US" sz="2400"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462640" y="1268760"/>
                <a:ext cx="8229600" cy="4824536"/>
              </a:xfrm>
              <a:blipFill rotWithShape="0">
                <a:blip r:embed="rId2"/>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en-US" altLang="zh-CN" sz="2800" dirty="0" smtClean="0"/>
              <a:t>Bohr</a:t>
            </a:r>
            <a:r>
              <a:rPr lang="zh-CN" altLang="en-US" sz="2800" dirty="0" smtClean="0"/>
              <a:t>的氢原子模型中的一些量</a:t>
            </a:r>
            <a:endParaRPr lang="zh-CN" altLang="en-US" sz="2800" dirty="0"/>
          </a:p>
        </p:txBody>
      </p:sp>
    </p:spTree>
    <p:extLst>
      <p:ext uri="{BB962C8B-B14F-4D97-AF65-F5344CB8AC3E}">
        <p14:creationId xmlns:p14="http://schemas.microsoft.com/office/powerpoint/2010/main" val="1319497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1509131" y="824632"/>
            <a:ext cx="252028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eaLnBrk="1" hangingPunct="1"/>
            <a:r>
              <a:rPr lang="zh-CN" altLang="en-US" sz="2800" b="1" dirty="0" smtClean="0">
                <a:solidFill>
                  <a:srgbClr val="FF0000"/>
                </a:solidFill>
                <a:latin typeface="Times New Roman" panose="02020603050405020304" pitchFamily="18" charset="0"/>
                <a:ea typeface="楷体_GB2312" pitchFamily="49" charset="-122"/>
              </a:rPr>
              <a:t>精细结构常数</a:t>
            </a:r>
            <a:endParaRPr lang="zh-CN" altLang="en-US" b="1" dirty="0">
              <a:latin typeface="Times New Roman" panose="02020603050405020304" pitchFamily="18" charset="0"/>
              <a:ea typeface="楷体_GB2312" pitchFamily="49" charset="-122"/>
            </a:endParaRPr>
          </a:p>
          <a:p>
            <a:pPr algn="just" eaLnBrk="1" hangingPunct="1"/>
            <a:r>
              <a:rPr lang="zh-CN" altLang="en-US" b="1" dirty="0">
                <a:latin typeface="Times New Roman" panose="02020603050405020304" pitchFamily="18" charset="0"/>
                <a:ea typeface="楷体_GB2312" pitchFamily="49" charset="-122"/>
              </a:rPr>
              <a:t>                                                             </a:t>
            </a:r>
          </a:p>
        </p:txBody>
      </p:sp>
      <p:graphicFrame>
        <p:nvGraphicFramePr>
          <p:cNvPr id="7" name="Object 3"/>
          <p:cNvGraphicFramePr>
            <a:graphicFrameLocks noChangeAspect="1"/>
          </p:cNvGraphicFramePr>
          <p:nvPr>
            <p:extLst/>
          </p:nvPr>
        </p:nvGraphicFramePr>
        <p:xfrm>
          <a:off x="4396390" y="395510"/>
          <a:ext cx="3455987" cy="1289050"/>
        </p:xfrm>
        <a:graphic>
          <a:graphicData uri="http://schemas.openxmlformats.org/presentationml/2006/ole">
            <mc:AlternateContent xmlns:mc="http://schemas.openxmlformats.org/markup-compatibility/2006">
              <mc:Choice xmlns:v="urn:schemas-microsoft-com:vml" Requires="v">
                <p:oleObj spid="_x0000_s59411" r:id="rId3" imgW="1727200" imgH="647700" progId="">
                  <p:embed/>
                </p:oleObj>
              </mc:Choice>
              <mc:Fallback>
                <p:oleObj r:id="rId3" imgW="1727200" imgH="647700"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6390" y="395510"/>
                        <a:ext cx="3455987" cy="1289050"/>
                      </a:xfrm>
                      <a:prstGeom prst="rect">
                        <a:avLst/>
                      </a:prstGeom>
                      <a:solidFill>
                        <a:srgbClr val="FF99CC"/>
                      </a:solidFill>
                    </p:spPr>
                  </p:pic>
                </p:oleObj>
              </mc:Fallback>
            </mc:AlternateContent>
          </a:graphicData>
        </a:graphic>
      </p:graphicFrame>
      <mc:AlternateContent xmlns:mc="http://schemas.openxmlformats.org/markup-compatibility/2006">
        <mc:Choice xmlns:a14="http://schemas.microsoft.com/office/drawing/2010/main" Requires="a14">
          <p:sp>
            <p:nvSpPr>
              <p:cNvPr id="10" name="矩形 9"/>
              <p:cNvSpPr/>
              <p:nvPr/>
            </p:nvSpPr>
            <p:spPr>
              <a:xfrm>
                <a:off x="1187624" y="2492896"/>
                <a:ext cx="5512182" cy="3004925"/>
              </a:xfrm>
              <a:prstGeom prst="rect">
                <a:avLst/>
              </a:prstGeom>
            </p:spPr>
            <p:txBody>
              <a:bodyPr wrap="square">
                <a:spAutoFit/>
              </a:bodyPr>
              <a:lstStyle/>
              <a:p>
                <a:pPr marL="342900" indent="-342900" algn="l">
                  <a:buFont typeface="Wingdings" panose="05000000000000000000" pitchFamily="2" charset="2"/>
                  <a:buChar char="p"/>
                </a:pPr>
                <a:r>
                  <a:rPr lang="zh-CN" altLang="en-US" b="1" dirty="0" smtClean="0">
                    <a:solidFill>
                      <a:srgbClr val="0070C0"/>
                    </a:solidFill>
                    <a:latin typeface="+mn-ea"/>
                    <a:ea typeface="+mn-ea"/>
                  </a:rPr>
                  <a:t>类氢离子</a:t>
                </a:r>
                <a:endParaRPr lang="en-US" altLang="zh-CN" b="1" i="1" dirty="0" smtClean="0">
                  <a:solidFill>
                    <a:srgbClr val="0070C0"/>
                  </a:solidFill>
                  <a:latin typeface="+mn-ea"/>
                  <a:ea typeface="+mn-ea"/>
                </a:endParaRPr>
              </a:p>
              <a:p>
                <a:pPr algn="l"/>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𝑛</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𝛼</m:t>
                              </m:r>
                              <m:r>
                                <a:rPr lang="en-US" altLang="zh-CN" i="1">
                                  <a:latin typeface="Cambria Math" panose="02040503050406030204" pitchFamily="18" charset="0"/>
                                </a:rPr>
                                <m:t>𝑐</m:t>
                              </m:r>
                            </m:e>
                          </m:d>
                        </m:e>
                        <m:sup>
                          <m:r>
                            <a:rPr lang="en-US" altLang="zh-CN" i="1">
                              <a:latin typeface="Cambria Math" panose="02040503050406030204" pitchFamily="18" charset="0"/>
                            </a:rPr>
                            <m:t>2</m:t>
                          </m:r>
                        </m:sup>
                      </m:sSup>
                      <m:f>
                        <m:fPr>
                          <m:ctrlPr>
                            <a:rPr lang="en-US" altLang="zh-CN" i="1">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𝑍</m:t>
                              </m:r>
                            </m:e>
                            <m:sup>
                              <m:r>
                                <a:rPr lang="en-US" altLang="zh-CN" b="0" i="1" smtClean="0">
                                  <a:latin typeface="Cambria Math" panose="02040503050406030204" pitchFamily="18" charset="0"/>
                                </a:rPr>
                                <m:t>2</m:t>
                              </m:r>
                            </m:sup>
                          </m:sSup>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2</m:t>
                              </m:r>
                            </m:sup>
                          </m:sSup>
                        </m:den>
                      </m:f>
                    </m:oMath>
                  </m:oMathPara>
                </a14:m>
                <a:endParaRPr lang="en-US" altLang="zh-CN" dirty="0" smtClean="0"/>
              </a:p>
              <a:p>
                <a:pPr algn="l"/>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𝑛</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ℏ</m:t>
                          </m:r>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2</m:t>
                              </m:r>
                            </m:sup>
                          </m:sSup>
                        </m:num>
                        <m:den>
                          <m:r>
                            <a:rPr lang="en-US" altLang="zh-CN" i="1">
                              <a:latin typeface="Cambria Math" panose="02040503050406030204" pitchFamily="18" charset="0"/>
                            </a:rPr>
                            <m:t>𝑚𝑐</m:t>
                          </m:r>
                          <m:r>
                            <a:rPr lang="en-US" altLang="zh-CN" i="1">
                              <a:latin typeface="Cambria Math" panose="02040503050406030204" pitchFamily="18" charset="0"/>
                            </a:rPr>
                            <m:t>𝛼</m:t>
                          </m:r>
                          <m:r>
                            <a:rPr lang="en-US" altLang="zh-CN" b="0" i="1" smtClean="0">
                              <a:latin typeface="Cambria Math" panose="02040503050406030204" pitchFamily="18" charset="0"/>
                            </a:rPr>
                            <m:t>𝑍</m:t>
                          </m:r>
                        </m:den>
                      </m:f>
                    </m:oMath>
                  </m:oMathPara>
                </a14:m>
                <a:endParaRPr lang="en-US" altLang="zh-CN" dirty="0" smtClean="0"/>
              </a:p>
              <a:p>
                <a:pPr algn="l"/>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𝑛</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𝛼</m:t>
                          </m:r>
                          <m:r>
                            <a:rPr lang="en-US" altLang="zh-CN" i="1">
                              <a:latin typeface="Cambria Math" panose="02040503050406030204" pitchFamily="18" charset="0"/>
                            </a:rPr>
                            <m:t>𝑐𝑍</m:t>
                          </m:r>
                        </m:num>
                        <m:den>
                          <m:r>
                            <a:rPr lang="en-US" altLang="zh-CN" i="1">
                              <a:latin typeface="Cambria Math" panose="02040503050406030204" pitchFamily="18" charset="0"/>
                            </a:rPr>
                            <m:t>𝑛</m:t>
                          </m:r>
                        </m:den>
                      </m:f>
                    </m:oMath>
                  </m:oMathPara>
                </a14:m>
                <a:endParaRPr lang="en-US" altLang="zh-CN" dirty="0" smtClean="0"/>
              </a:p>
              <a:p>
                <a:pPr algn="l"/>
                <a:endParaRPr lang="en-US" altLang="zh-CN" dirty="0"/>
              </a:p>
            </p:txBody>
          </p:sp>
        </mc:Choice>
        <mc:Fallback>
          <p:sp>
            <p:nvSpPr>
              <p:cNvPr id="10" name="矩形 9"/>
              <p:cNvSpPr>
                <a:spLocks noRot="1" noChangeAspect="1" noMove="1" noResize="1" noEditPoints="1" noAdjustHandles="1" noChangeArrowheads="1" noChangeShapeType="1" noTextEdit="1"/>
              </p:cNvSpPr>
              <p:nvPr/>
            </p:nvSpPr>
            <p:spPr>
              <a:xfrm>
                <a:off x="1187624" y="2492896"/>
                <a:ext cx="5512182" cy="3004925"/>
              </a:xfrm>
              <a:prstGeom prst="rect">
                <a:avLst/>
              </a:prstGeom>
              <a:blipFill rotWithShape="0">
                <a:blip r:embed="rId5"/>
                <a:stretch>
                  <a:fillRect l="-1549" t="-162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4944518" y="2608918"/>
                <a:ext cx="3484281" cy="23787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𝐻</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𝜋</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𝑚</m:t>
                          </m:r>
                        </m:num>
                        <m:den>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4</m:t>
                                  </m:r>
                                  <m:r>
                                    <a:rPr lang="en-US" altLang="zh-CN" b="0" i="1" smtClean="0">
                                      <a:latin typeface="Cambria Math" panose="02040503050406030204" pitchFamily="18" charset="0"/>
                                    </a:rPr>
                                    <m:t>𝜋</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𝜀</m:t>
                                      </m:r>
                                    </m:e>
                                    <m:sub>
                                      <m:r>
                                        <a:rPr lang="en-US" altLang="zh-CN" b="0" i="1" smtClean="0">
                                          <a:latin typeface="Cambria Math" panose="02040503050406030204" pitchFamily="18" charset="0"/>
                                        </a:rPr>
                                        <m:t>0</m:t>
                                      </m:r>
                                    </m:sub>
                                  </m:sSub>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𝑐</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3</m:t>
                              </m:r>
                            </m:sup>
                          </m:sSup>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𝑚</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𝑐</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2</m:t>
                          </m:r>
                        </m:den>
                      </m:f>
                      <m:f>
                        <m:fPr>
                          <m:ctrlPr>
                            <a:rPr lang="en-US" altLang="zh-CN" b="0" i="1" smtClean="0">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𝛼</m:t>
                              </m:r>
                            </m:e>
                            <m:sup>
                              <m:r>
                                <a:rPr lang="en-US" altLang="zh-CN" i="1">
                                  <a:latin typeface="Cambria Math" panose="02040503050406030204" pitchFamily="18" charset="0"/>
                                </a:rPr>
                                <m:t>2</m:t>
                              </m:r>
                            </m:sup>
                          </m:sSup>
                        </m:num>
                        <m:den>
                          <m:r>
                            <a:rPr lang="en-US" altLang="zh-CN" i="1">
                              <a:latin typeface="Cambria Math" panose="02040503050406030204" pitchFamily="18" charset="0"/>
                            </a:rPr>
                            <m:t>h𝑐</m:t>
                          </m:r>
                        </m:den>
                      </m:f>
                    </m:oMath>
                  </m:oMathPara>
                </a14:m>
                <a:endParaRPr lang="en-US" altLang="zh-CN" dirty="0" smtClean="0"/>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𝑍</m:t>
                          </m:r>
                        </m:sub>
                      </m:sSub>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𝑚</m:t>
                          </m:r>
                          <m:sSup>
                            <m:sSupPr>
                              <m:ctrlPr>
                                <a:rPr lang="en-US" altLang="zh-CN" i="1">
                                  <a:latin typeface="Cambria Math" panose="02040503050406030204" pitchFamily="18" charset="0"/>
                                </a:rPr>
                              </m:ctrlPr>
                            </m:sSupPr>
                            <m:e>
                              <m:r>
                                <a:rPr lang="en-US" altLang="zh-CN" i="1">
                                  <a:latin typeface="Cambria Math" panose="02040503050406030204" pitchFamily="18" charset="0"/>
                                </a:rPr>
                                <m:t>𝑐</m:t>
                              </m:r>
                            </m:e>
                            <m:sup>
                              <m:r>
                                <a:rPr lang="en-US" altLang="zh-CN" i="1">
                                  <a:latin typeface="Cambria Math" panose="02040503050406030204" pitchFamily="18" charset="0"/>
                                </a:rPr>
                                <m:t>2</m:t>
                              </m:r>
                            </m:sup>
                          </m:sSup>
                        </m:num>
                        <m:den>
                          <m:r>
                            <a:rPr lang="en-US" altLang="zh-CN" i="1">
                              <a:latin typeface="Cambria Math" panose="02040503050406030204" pitchFamily="18" charset="0"/>
                            </a:rPr>
                            <m:t>2</m:t>
                          </m:r>
                        </m:den>
                      </m:f>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𝛼</m:t>
                              </m:r>
                            </m:e>
                            <m:sup>
                              <m:r>
                                <a:rPr lang="en-US" altLang="zh-CN" i="1">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𝑍</m:t>
                              </m:r>
                            </m:e>
                            <m:sup>
                              <m:r>
                                <a:rPr lang="en-US" altLang="zh-CN" b="0" i="1" smtClean="0">
                                  <a:latin typeface="Cambria Math" panose="02040503050406030204" pitchFamily="18" charset="0"/>
                                </a:rPr>
                                <m:t>2</m:t>
                              </m:r>
                            </m:sup>
                          </m:sSup>
                        </m:num>
                        <m:den>
                          <m:r>
                            <a:rPr lang="en-US" altLang="zh-CN" i="1">
                              <a:latin typeface="Cambria Math" panose="02040503050406030204" pitchFamily="18" charset="0"/>
                            </a:rPr>
                            <m:t>h𝑐</m:t>
                          </m:r>
                        </m:den>
                      </m:f>
                    </m:oMath>
                  </m:oMathPara>
                </a14:m>
                <a:endParaRPr lang="zh-CN" altLang="en-US" dirty="0"/>
              </a:p>
            </p:txBody>
          </p:sp>
        </mc:Choice>
        <mc:Fallback>
          <p:sp>
            <p:nvSpPr>
              <p:cNvPr id="4" name="文本框 3"/>
              <p:cNvSpPr txBox="1">
                <a:spLocks noRot="1" noChangeAspect="1" noMove="1" noResize="1" noEditPoints="1" noAdjustHandles="1" noChangeArrowheads="1" noChangeShapeType="1" noTextEdit="1"/>
              </p:cNvSpPr>
              <p:nvPr/>
            </p:nvSpPr>
            <p:spPr>
              <a:xfrm>
                <a:off x="4944518" y="2608918"/>
                <a:ext cx="3484281" cy="2378793"/>
              </a:xfrm>
              <a:prstGeom prst="rect">
                <a:avLst/>
              </a:prstGeom>
              <a:blipFill rotWithShape="0">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629197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ChangeArrowheads="1"/>
          </p:cNvSpPr>
          <p:nvPr/>
        </p:nvSpPr>
        <p:spPr bwMode="auto">
          <a:xfrm>
            <a:off x="445865" y="2146301"/>
            <a:ext cx="320697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b="1" dirty="0">
                <a:latin typeface="Times New Roman" panose="02020603050405020304" pitchFamily="18" charset="0"/>
                <a:ea typeface="楷体_GB2312" pitchFamily="49" charset="-122"/>
              </a:rPr>
              <a:t>里德伯指出毕克林系可用下列公式代表： </a:t>
            </a:r>
          </a:p>
        </p:txBody>
      </p:sp>
      <p:graphicFrame>
        <p:nvGraphicFramePr>
          <p:cNvPr id="263172" name="Object 4"/>
          <p:cNvGraphicFramePr>
            <a:graphicFrameLocks noChangeAspect="1"/>
          </p:cNvGraphicFramePr>
          <p:nvPr/>
        </p:nvGraphicFramePr>
        <p:xfrm>
          <a:off x="3779912" y="2139951"/>
          <a:ext cx="4953000" cy="1001712"/>
        </p:xfrm>
        <a:graphic>
          <a:graphicData uri="http://schemas.openxmlformats.org/presentationml/2006/ole">
            <mc:AlternateContent xmlns:mc="http://schemas.openxmlformats.org/markup-compatibility/2006">
              <mc:Choice xmlns:v="urn:schemas-microsoft-com:vml" Requires="v">
                <p:oleObj spid="_x0000_s58387" r:id="rId3" imgW="3225800" imgH="660400" progId="Equation.3">
                  <p:embed/>
                </p:oleObj>
              </mc:Choice>
              <mc:Fallback>
                <p:oleObj r:id="rId3" imgW="3225800" imgH="6604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2139951"/>
                        <a:ext cx="4953000" cy="1001712"/>
                      </a:xfrm>
                      <a:prstGeom prst="rect">
                        <a:avLst/>
                      </a:prstGeom>
                      <a:solidFill>
                        <a:srgbClr val="00FF00"/>
                      </a:solidFill>
                    </p:spPr>
                  </p:pic>
                </p:oleObj>
              </mc:Fallback>
            </mc:AlternateContent>
          </a:graphicData>
        </a:graphic>
      </p:graphicFrame>
      <p:sp>
        <p:nvSpPr>
          <p:cNvPr id="263173" name="Rectangle 5"/>
          <p:cNvSpPr>
            <a:spLocks noChangeArrowheads="1"/>
          </p:cNvSpPr>
          <p:nvPr/>
        </p:nvSpPr>
        <p:spPr bwMode="auto">
          <a:xfrm>
            <a:off x="539750" y="2852738"/>
            <a:ext cx="806608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endParaRPr lang="zh-CN" altLang="en-US" b="1" dirty="0">
              <a:latin typeface="Times New Roman" panose="02020603050405020304" pitchFamily="18" charset="0"/>
              <a:ea typeface="楷体_GB2312" pitchFamily="49" charset="-122"/>
            </a:endParaRPr>
          </a:p>
          <a:p>
            <a:pPr algn="just"/>
            <a:r>
              <a:rPr lang="zh-CN" altLang="en-US" b="1" dirty="0">
                <a:latin typeface="Times New Roman" panose="02020603050405020304" pitchFamily="18" charset="0"/>
                <a:ea typeface="楷体_GB2312" pitchFamily="49" charset="-122"/>
              </a:rPr>
              <a:t>        起初有人以为毕克林系就是氢的光谱线，并认为地球上的氢不同于星球上的氢。然而，玻尔从他的理论出发，郑重指出：</a:t>
            </a:r>
            <a:r>
              <a:rPr lang="zh-CN" altLang="en-US" b="1" dirty="0">
                <a:solidFill>
                  <a:schemeClr val="hlink"/>
                </a:solidFill>
                <a:latin typeface="Times New Roman" panose="02020603050405020304" pitchFamily="18" charset="0"/>
                <a:ea typeface="楷体_GB2312" pitchFamily="49" charset="-122"/>
              </a:rPr>
              <a:t>毕克林系不是氢发出的，而是属于氦离子</a:t>
            </a:r>
            <a:r>
              <a:rPr lang="zh-CN" altLang="en-US" b="1" dirty="0">
                <a:latin typeface="Times New Roman" panose="02020603050405020304" pitchFamily="18" charset="0"/>
                <a:ea typeface="楷体_GB2312" pitchFamily="49" charset="-122"/>
              </a:rPr>
              <a:t>。英国物理学家埃万斯（</a:t>
            </a:r>
            <a:r>
              <a:rPr lang="en-US" altLang="zh-CN" b="1" dirty="0" err="1">
                <a:latin typeface="Times New Roman" panose="02020603050405020304" pitchFamily="18" charset="0"/>
                <a:ea typeface="楷体_GB2312" pitchFamily="49" charset="-122"/>
              </a:rPr>
              <a:t>E.J.Evans</a:t>
            </a:r>
            <a:r>
              <a:rPr lang="zh-CN" altLang="en-US" b="1" dirty="0">
                <a:latin typeface="Times New Roman" panose="02020603050405020304" pitchFamily="18" charset="0"/>
                <a:ea typeface="楷体_GB2312" pitchFamily="49" charset="-122"/>
              </a:rPr>
              <a:t>）在听到玻尔的见解后，立即到实验室里他细观察氦离子的光谱，结果证实玻尔的判断完全正确。玻尔理论对类氢光谱的成功解释，促使人们更们服了它的可靠性。当这一消息传到爱因斯坦那里时，他也心悦诚服，并称玻尔的理论是一个“</a:t>
            </a:r>
            <a:r>
              <a:rPr lang="zh-CN" altLang="en-US" b="1" dirty="0">
                <a:solidFill>
                  <a:schemeClr val="hlink"/>
                </a:solidFill>
                <a:latin typeface="Times New Roman" panose="02020603050405020304" pitchFamily="18" charset="0"/>
                <a:ea typeface="楷体_GB2312" pitchFamily="49" charset="-122"/>
              </a:rPr>
              <a:t>伟大的发现</a:t>
            </a:r>
            <a:r>
              <a:rPr lang="zh-CN" altLang="en-US" b="1" dirty="0">
                <a:latin typeface="Times New Roman" panose="02020603050405020304" pitchFamily="18" charset="0"/>
                <a:ea typeface="楷体_GB2312" pitchFamily="49" charset="-122"/>
              </a:rPr>
              <a:t>”。</a:t>
            </a:r>
          </a:p>
        </p:txBody>
      </p:sp>
      <p:pic>
        <p:nvPicPr>
          <p:cNvPr id="5" name="Picture 7" descr="未标题-1"/>
          <p:cNvPicPr>
            <a:picLocks noChangeAspect="1" noChangeArrowheads="1"/>
          </p:cNvPicPr>
          <p:nvPr/>
        </p:nvPicPr>
        <p:blipFill>
          <a:blip r:embed="rId5">
            <a:extLst>
              <a:ext uri="{28A0092B-C50C-407E-A947-70E740481C1C}">
                <a14:useLocalDpi xmlns:a14="http://schemas.microsoft.com/office/drawing/2010/main" val="0"/>
              </a:ext>
            </a:extLst>
          </a:blip>
          <a:srcRect l="2361" t="58444" r="1588"/>
          <a:stretch>
            <a:fillRect/>
          </a:stretch>
        </p:blipFill>
        <p:spPr bwMode="auto">
          <a:xfrm>
            <a:off x="1692275" y="346076"/>
            <a:ext cx="7200900"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43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827584" y="1484784"/>
                <a:ext cx="7416824" cy="4752528"/>
              </a:xfrm>
            </p:spPr>
            <p:txBody>
              <a:bodyPr>
                <a:normAutofit/>
              </a:bodyPr>
              <a:lstStyle/>
              <a:p>
                <a:pPr marL="0" indent="0">
                  <a:lnSpc>
                    <a:spcPct val="90000"/>
                  </a:lnSpc>
                  <a:buNone/>
                </a:pPr>
                <a:r>
                  <a:rPr lang="en-US" altLang="zh-CN" sz="2400" b="1" dirty="0">
                    <a:latin typeface="+mn-ea"/>
                  </a:rPr>
                  <a:t>A</a:t>
                </a:r>
                <a:r>
                  <a:rPr lang="zh-CN" altLang="en-US" sz="2400" b="1" dirty="0">
                    <a:latin typeface="+mn-ea"/>
                  </a:rPr>
                  <a:t>、黑体辐射</a:t>
                </a:r>
                <a:endParaRPr lang="en-US" altLang="zh-CN" sz="2400" dirty="0">
                  <a:latin typeface="+mn-ea"/>
                </a:endParaRPr>
              </a:p>
              <a:p>
                <a:pPr>
                  <a:lnSpc>
                    <a:spcPct val="90000"/>
                  </a:lnSpc>
                </a:pPr>
                <a:r>
                  <a:rPr lang="zh-CN" altLang="en-US" sz="2400" dirty="0"/>
                  <a:t>电磁辐射的能量交换只能是量子化的，</a:t>
                </a:r>
                <a:endParaRPr lang="en-US" altLang="zh-CN" sz="2400" dirty="0" smtClean="0"/>
              </a:p>
              <a:p>
                <a:pPr marL="0" indent="0">
                  <a:lnSpc>
                    <a:spcPct val="90000"/>
                  </a:lnSpc>
                  <a:buNone/>
                </a:pPr>
                <a14:m>
                  <m:oMathPara xmlns:m="http://schemas.openxmlformats.org/officeDocument/2006/math">
                    <m:oMathParaPr>
                      <m:jc m:val="centerGroup"/>
                    </m:oMathParaPr>
                    <m:oMath xmlns:m="http://schemas.openxmlformats.org/officeDocument/2006/math">
                      <m:r>
                        <a:rPr lang="en-US" altLang="zh-CN" sz="2800" i="1" dirty="0">
                          <a:latin typeface="Cambria Math" panose="02040503050406030204" pitchFamily="18" charset="0"/>
                        </a:rPr>
                        <m:t>𝐸</m:t>
                      </m:r>
                      <m:r>
                        <a:rPr lang="en-US" altLang="zh-CN" sz="2800" i="1" dirty="0">
                          <a:latin typeface="Cambria Math" panose="02040503050406030204" pitchFamily="18" charset="0"/>
                        </a:rPr>
                        <m:t>=</m:t>
                      </m:r>
                      <m:r>
                        <a:rPr lang="en-US" altLang="zh-CN" sz="2800" i="1" dirty="0" err="1">
                          <a:latin typeface="Cambria Math" panose="02040503050406030204" pitchFamily="18" charset="0"/>
                        </a:rPr>
                        <m:t>𝑛h</m:t>
                      </m:r>
                      <m:r>
                        <a:rPr lang="en-US" altLang="zh-CN" sz="2800" i="1" dirty="0" err="1">
                          <a:latin typeface="Cambria Math" panose="02040503050406030204" pitchFamily="18" charset="0"/>
                        </a:rPr>
                        <m:t>𝜈</m:t>
                      </m:r>
                      <m:r>
                        <a:rPr lang="en-US" altLang="zh-CN" sz="2800" i="1" dirty="0">
                          <a:latin typeface="Cambria Math" panose="02040503050406030204" pitchFamily="18" charset="0"/>
                        </a:rPr>
                        <m:t> , </m:t>
                      </m:r>
                      <m:r>
                        <a:rPr lang="en-US" altLang="zh-CN" sz="2800" i="1" dirty="0">
                          <a:latin typeface="Cambria Math" panose="02040503050406030204" pitchFamily="18" charset="0"/>
                        </a:rPr>
                        <m:t>𝑛</m:t>
                      </m:r>
                      <m:r>
                        <a:rPr lang="en-US" altLang="zh-CN" sz="2800" i="1" dirty="0">
                          <a:latin typeface="Cambria Math" panose="02040503050406030204" pitchFamily="18" charset="0"/>
                        </a:rPr>
                        <m:t> =1,2,3,……</m:t>
                      </m:r>
                    </m:oMath>
                  </m:oMathPara>
                </a14:m>
                <a:endParaRPr lang="en-US" altLang="zh-CN" sz="2400" dirty="0" smtClean="0"/>
              </a:p>
              <a:p>
                <a:pPr>
                  <a:lnSpc>
                    <a:spcPct val="90000"/>
                  </a:lnSpc>
                </a:pPr>
                <a14:m>
                  <m:oMath xmlns:m="http://schemas.openxmlformats.org/officeDocument/2006/math">
                    <m:r>
                      <a:rPr lang="en-US" altLang="zh-CN" sz="2400" i="1" dirty="0">
                        <a:latin typeface="Cambria Math" panose="02040503050406030204" pitchFamily="18" charset="0"/>
                      </a:rPr>
                      <m:t>h</m:t>
                    </m:r>
                  </m:oMath>
                </a14:m>
                <a:r>
                  <a:rPr lang="zh-CN" altLang="en-US" sz="2400" dirty="0"/>
                  <a:t>为普朗克常数</a:t>
                </a:r>
                <a:r>
                  <a:rPr lang="zh-CN" altLang="en-US" sz="2400" dirty="0" smtClean="0"/>
                  <a:t>。</a:t>
                </a:r>
                <a:endParaRPr lang="en-US" altLang="zh-CN" sz="2400" dirty="0" smtClean="0"/>
              </a:p>
              <a:p>
                <a:pPr>
                  <a:lnSpc>
                    <a:spcPct val="90000"/>
                  </a:lnSpc>
                </a:pPr>
                <a:endParaRPr lang="zh-CN" altLang="en-US" sz="2400" dirty="0"/>
              </a:p>
              <a:p>
                <a:pPr>
                  <a:lnSpc>
                    <a:spcPct val="90000"/>
                  </a:lnSpc>
                  <a:buFont typeface="Wingdings" panose="05000000000000000000" pitchFamily="2" charset="2"/>
                  <a:buNone/>
                </a:pPr>
                <a:r>
                  <a:rPr lang="en-US" altLang="zh-CN" sz="2400" b="1" dirty="0">
                    <a:latin typeface="Times New Roman" panose="02020603050405020304" pitchFamily="18" charset="0"/>
                    <a:ea typeface="楷体_GB2312" pitchFamily="49" charset="-122"/>
                  </a:rPr>
                  <a:t>B</a:t>
                </a:r>
                <a:r>
                  <a:rPr lang="zh-CN" altLang="en-US" sz="2400" b="1" dirty="0">
                    <a:latin typeface="Times New Roman" panose="02020603050405020304" pitchFamily="18" charset="0"/>
                    <a:ea typeface="楷体_GB2312" pitchFamily="49" charset="-122"/>
                  </a:rPr>
                  <a:t>、</a:t>
                </a:r>
                <a:r>
                  <a:rPr lang="zh-CN" altLang="en-US" sz="2400" b="1" dirty="0" smtClean="0">
                    <a:latin typeface="Times New Roman" panose="02020603050405020304" pitchFamily="18" charset="0"/>
                    <a:ea typeface="楷体_GB2312" pitchFamily="49" charset="-122"/>
                  </a:rPr>
                  <a:t>光电效应</a:t>
                </a:r>
                <a:endParaRPr lang="en-US" altLang="zh-CN" sz="2400" b="1" dirty="0" smtClean="0">
                  <a:latin typeface="Times New Roman" panose="02020603050405020304" pitchFamily="18" charset="0"/>
                  <a:ea typeface="楷体_GB2312" pitchFamily="49" charset="-122"/>
                </a:endParaRPr>
              </a:p>
              <a:p>
                <a:pPr>
                  <a:lnSpc>
                    <a:spcPct val="90000"/>
                  </a:lnSpc>
                </a:pPr>
                <a:r>
                  <a:rPr lang="zh-CN" altLang="en-US" sz="2400" dirty="0" smtClean="0">
                    <a:latin typeface="+mn-ea"/>
                  </a:rPr>
                  <a:t>单色光由光量子即光子组成，光的能量以量子的形式被吸收</a:t>
                </a:r>
                <a:endParaRPr lang="en-US" altLang="zh-CN" sz="2400" dirty="0" smtClean="0">
                  <a:latin typeface="+mn-ea"/>
                </a:endParaRPr>
              </a:p>
              <a:p>
                <a:pPr marL="0" indent="0">
                  <a:lnSpc>
                    <a:spcPct val="90000"/>
                  </a:lnSpc>
                  <a:buNone/>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r>
                        <a:rPr lang="en-US" altLang="zh-CN" sz="2400" b="0" i="1" smtClean="0">
                          <a:latin typeface="Cambria Math" panose="02040503050406030204" pitchFamily="18" charset="0"/>
                        </a:rPr>
                        <m:t>𝑚</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𝑣</m:t>
                          </m:r>
                        </m:e>
                        <m:sub>
                          <m:r>
                            <a:rPr lang="zh-CN" altLang="en-US" sz="2400" i="1">
                              <a:latin typeface="Cambria Math" panose="02040503050406030204" pitchFamily="18" charset="0"/>
                            </a:rPr>
                            <m:t>最大</m:t>
                          </m:r>
                        </m:sub>
                        <m:sup>
                          <m:r>
                            <a:rPr lang="en-US" altLang="zh-CN" sz="2400" b="0" i="1" smtClean="0">
                              <a:latin typeface="Cambria Math" panose="02040503050406030204" pitchFamily="18" charset="0"/>
                            </a:rPr>
                            <m:t>2</m:t>
                          </m:r>
                        </m:sup>
                      </m:sSub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h</m:t>
                      </m:r>
                      <m:r>
                        <a:rPr lang="en-US" altLang="zh-CN" sz="2400" b="0" i="1" smtClean="0">
                          <a:latin typeface="Cambria Math" panose="02040503050406030204" pitchFamily="18" charset="0"/>
                        </a:rPr>
                        <m:t>𝜈</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𝜙</m:t>
                      </m:r>
                    </m:oMath>
                  </m:oMathPara>
                </a14:m>
                <a:endParaRPr lang="en-US" altLang="zh-CN" sz="2400" dirty="0" smtClean="0"/>
              </a:p>
              <a:p>
                <a:pPr>
                  <a:lnSpc>
                    <a:spcPct val="90000"/>
                  </a:lnSpc>
                </a:pPr>
                <a:r>
                  <a:rPr lang="zh-CN" altLang="en-US" sz="2400" dirty="0" smtClean="0"/>
                  <a:t>其中</a:t>
                </a:r>
                <a14:m>
                  <m:oMath xmlns:m="http://schemas.openxmlformats.org/officeDocument/2006/math">
                    <m:r>
                      <a:rPr lang="en-US" altLang="zh-CN" sz="2400" b="0" i="1" smtClean="0">
                        <a:latin typeface="Cambria Math" panose="02040503050406030204" pitchFamily="18" charset="0"/>
                      </a:rPr>
                      <m:t>𝜙</m:t>
                    </m:r>
                  </m:oMath>
                </a14:m>
                <a:r>
                  <a:rPr lang="zh-CN" altLang="en-US" sz="2400" dirty="0" smtClean="0"/>
                  <a:t>为电子在金属中的结合能（脱出功）</a:t>
                </a:r>
                <a:endParaRPr lang="zh-CN" altLang="en-US" sz="2400"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827584" y="1484784"/>
                <a:ext cx="7416824" cy="4752528"/>
              </a:xfrm>
              <a:blipFill rotWithShape="0">
                <a:blip r:embed="rId2"/>
                <a:stretch>
                  <a:fillRect l="-1151" t="-1797"/>
                </a:stretch>
              </a:blipFill>
            </p:spPr>
            <p:txBody>
              <a:bodyPr/>
              <a:lstStyle/>
              <a:p>
                <a:r>
                  <a:rPr lang="zh-CN" altLang="en-US">
                    <a:noFill/>
                  </a:rPr>
                  <a:t> </a:t>
                </a:r>
              </a:p>
            </p:txBody>
          </p:sp>
        </mc:Fallback>
      </mc:AlternateContent>
      <p:sp>
        <p:nvSpPr>
          <p:cNvPr id="229378" name="Rectangle 2"/>
          <p:cNvSpPr>
            <a:spLocks noGrp="1" noChangeArrowheads="1"/>
          </p:cNvSpPr>
          <p:nvPr>
            <p:ph type="title"/>
          </p:nvPr>
        </p:nvSpPr>
        <p:spPr/>
        <p:txBody>
          <a:bodyPr>
            <a:normAutofit/>
          </a:bodyPr>
          <a:lstStyle/>
          <a:p>
            <a:r>
              <a:rPr lang="en-US" altLang="zh-CN" sz="3600" b="1" dirty="0">
                <a:solidFill>
                  <a:schemeClr val="hlink"/>
                </a:solidFill>
                <a:latin typeface="Times New Roman" panose="02020603050405020304" pitchFamily="18" charset="0"/>
                <a:ea typeface="楷体_GB2312" pitchFamily="49" charset="-122"/>
              </a:rPr>
              <a:t>§</a:t>
            </a:r>
            <a:r>
              <a:rPr lang="en-US" altLang="zh-CN" sz="3600" b="1" dirty="0" smtClean="0">
                <a:solidFill>
                  <a:schemeClr val="hlink"/>
                </a:solidFill>
                <a:latin typeface="Times New Roman" panose="02020603050405020304" pitchFamily="18" charset="0"/>
                <a:ea typeface="楷体_GB2312" pitchFamily="49" charset="-122"/>
              </a:rPr>
              <a:t>2.1</a:t>
            </a:r>
            <a:r>
              <a:rPr lang="zh-CN" altLang="en-US" b="1" dirty="0" smtClean="0">
                <a:solidFill>
                  <a:schemeClr val="hlink"/>
                </a:solidFill>
                <a:latin typeface="Arial Unicode MS" panose="020B0604020202020204" pitchFamily="34" charset="-122"/>
                <a:ea typeface="楷体_GB2312" pitchFamily="49" charset="-122"/>
              </a:rPr>
              <a:t>量子</a:t>
            </a:r>
            <a:r>
              <a:rPr lang="zh-CN" altLang="en-US" b="1" dirty="0">
                <a:solidFill>
                  <a:schemeClr val="hlink"/>
                </a:solidFill>
                <a:latin typeface="Arial Unicode MS" panose="020B0604020202020204" pitchFamily="34" charset="-122"/>
                <a:ea typeface="楷体_GB2312" pitchFamily="49" charset="-122"/>
              </a:rPr>
              <a:t>假说</a:t>
            </a:r>
            <a:endParaRPr lang="zh-CN" altLang="en-US" dirty="0"/>
          </a:p>
        </p:txBody>
      </p:sp>
      <p:pic>
        <p:nvPicPr>
          <p:cNvPr id="3" name="图片 2"/>
          <p:cNvPicPr>
            <a:picLocks noChangeAspect="1"/>
          </p:cNvPicPr>
          <p:nvPr/>
        </p:nvPicPr>
        <p:blipFill>
          <a:blip r:embed="rId3"/>
          <a:stretch>
            <a:fillRect/>
          </a:stretch>
        </p:blipFill>
        <p:spPr>
          <a:xfrm>
            <a:off x="6804248" y="4797152"/>
            <a:ext cx="2016102" cy="650725"/>
          </a:xfrm>
          <a:prstGeom prst="rect">
            <a:avLst/>
          </a:prstGeom>
        </p:spPr>
      </p:pic>
    </p:spTree>
    <p:extLst>
      <p:ext uri="{BB962C8B-B14F-4D97-AF65-F5344CB8AC3E}">
        <p14:creationId xmlns:p14="http://schemas.microsoft.com/office/powerpoint/2010/main" val="15594891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ChangeArrowheads="1"/>
          </p:cNvSpPr>
          <p:nvPr/>
        </p:nvSpPr>
        <p:spPr bwMode="auto">
          <a:xfrm>
            <a:off x="611188" y="1412875"/>
            <a:ext cx="83518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sz="2800" b="1">
                <a:solidFill>
                  <a:schemeClr val="tx2"/>
                </a:solidFill>
                <a:latin typeface="Times New Roman" panose="02020603050405020304" pitchFamily="18" charset="0"/>
                <a:ea typeface="楷体_GB2312" pitchFamily="49" charset="-122"/>
              </a:rPr>
              <a:t>    B.  </a:t>
            </a:r>
            <a:r>
              <a:rPr lang="zh-CN" altLang="en-US" sz="2800" b="1">
                <a:solidFill>
                  <a:schemeClr val="tx2"/>
                </a:solidFill>
                <a:latin typeface="Times New Roman" panose="02020603050405020304" pitchFamily="18" charset="0"/>
                <a:ea typeface="楷体_GB2312" pitchFamily="49" charset="-122"/>
              </a:rPr>
              <a:t>里德伯常数的变化</a:t>
            </a:r>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        </a:t>
            </a:r>
            <a:endParaRPr lang="zh-CN" altLang="en-US" b="1">
              <a:solidFill>
                <a:srgbClr val="CC6600"/>
              </a:solidFill>
              <a:latin typeface="Times New Roman" panose="02020603050405020304" pitchFamily="18" charset="0"/>
              <a:ea typeface="楷体_GB2312" pitchFamily="49" charset="-122"/>
            </a:endParaRPr>
          </a:p>
        </p:txBody>
      </p:sp>
      <p:graphicFrame>
        <p:nvGraphicFramePr>
          <p:cNvPr id="16388" name="Object 8"/>
          <p:cNvGraphicFramePr>
            <a:graphicFrameLocks noGrp="1" noChangeAspect="1"/>
          </p:cNvGraphicFramePr>
          <p:nvPr>
            <p:ph sz="half" idx="1"/>
            <p:extLst>
              <p:ext uri="{D42A27DB-BD31-4B8C-83A1-F6EECF244321}">
                <p14:modId xmlns:p14="http://schemas.microsoft.com/office/powerpoint/2010/main" val="1866074780"/>
              </p:ext>
            </p:extLst>
          </p:nvPr>
        </p:nvGraphicFramePr>
        <p:xfrm>
          <a:off x="1187624" y="3573016"/>
          <a:ext cx="6141280" cy="2024732"/>
        </p:xfrm>
        <a:graphic>
          <a:graphicData uri="http://schemas.openxmlformats.org/presentationml/2006/ole">
            <mc:AlternateContent xmlns:mc="http://schemas.openxmlformats.org/markup-compatibility/2006">
              <mc:Choice xmlns:v="urn:schemas-microsoft-com:vml" Requires="v">
                <p:oleObj spid="_x0000_s16443" name="公式" r:id="rId4" imgW="4965700" imgH="1638300" progId="Equation.3">
                  <p:embed/>
                </p:oleObj>
              </mc:Choice>
              <mc:Fallback>
                <p:oleObj name="公式" r:id="rId4" imgW="4965700" imgH="1638300" progId="Equation.3">
                  <p:embed/>
                  <p:pic>
                    <p:nvPicPr>
                      <p:cNvPr id="0" name="Picture 29"/>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3573016"/>
                        <a:ext cx="6141280" cy="2024732"/>
                      </a:xfrm>
                      <a:prstGeom prst="rect">
                        <a:avLst/>
                      </a:prstGeom>
                      <a:solidFill>
                        <a:srgbClr val="CCFFFF"/>
                      </a:solidFill>
                    </p:spPr>
                  </p:pic>
                </p:oleObj>
              </mc:Fallback>
            </mc:AlternateContent>
          </a:graphicData>
        </a:graphic>
      </p:graphicFrame>
    </p:spTree>
    <p:controls>
      <mc:AlternateContent xmlns:mc="http://schemas.openxmlformats.org/markup-compatibility/2006">
        <mc:Choice xmlns:v="urn:schemas-microsoft-com:vml" Requires="v">
          <p:control spid="16444" name="ShockwaveFlash1" r:id="rId2" imgW="3809880" imgH="1982880"/>
        </mc:Choice>
        <mc:Fallback>
          <p:control name="ShockwaveFlash1" r:id="rId2" imgW="3809880" imgH="1982880">
            <p:pic>
              <p:nvPicPr>
                <p:cNvPr id="2" name="ShockwaveFlash1"/>
                <p:cNvPicPr preferRelativeResize="0">
                  <a:picLocks noChangeArrowheads="1" noChangeShapeType="1"/>
                </p:cNvPicPr>
                <p:nvPr/>
              </p:nvPicPr>
              <p:blipFill>
                <a:blip r:embed="rId6"/>
                <a:srcRect/>
                <a:stretch>
                  <a:fillRect/>
                </a:stretch>
              </p:blipFill>
              <p:spPr bwMode="auto">
                <a:xfrm>
                  <a:off x="5003800" y="1193800"/>
                  <a:ext cx="3810000" cy="19812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2662238" y="1519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7411" name="Object 3"/>
          <p:cNvGraphicFramePr>
            <a:graphicFrameLocks noChangeAspect="1"/>
          </p:cNvGraphicFramePr>
          <p:nvPr/>
        </p:nvGraphicFramePr>
        <p:xfrm>
          <a:off x="1187450" y="1268413"/>
          <a:ext cx="7277100" cy="5133975"/>
        </p:xfrm>
        <a:graphic>
          <a:graphicData uri="http://schemas.openxmlformats.org/presentationml/2006/ole">
            <mc:AlternateContent xmlns:mc="http://schemas.openxmlformats.org/markup-compatibility/2006">
              <mc:Choice xmlns:v="urn:schemas-microsoft-com:vml" Requires="v">
                <p:oleObj spid="_x0000_s17440" name="公式" r:id="rId3" imgW="5016500" imgH="3530600" progId="Equation.3">
                  <p:embed/>
                </p:oleObj>
              </mc:Choice>
              <mc:Fallback>
                <p:oleObj name="公式" r:id="rId3" imgW="5016500" imgH="3530600" progId="Equation.3">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268413"/>
                        <a:ext cx="7277100" cy="5133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2" name="Rectangle 4"/>
          <p:cNvSpPr>
            <a:spLocks noChangeArrowheads="1"/>
          </p:cNvSpPr>
          <p:nvPr/>
        </p:nvSpPr>
        <p:spPr bwMode="auto">
          <a:xfrm>
            <a:off x="971550" y="5013325"/>
            <a:ext cx="7632700" cy="1511300"/>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ChangeArrowheads="1"/>
          </p:cNvSpPr>
          <p:nvPr/>
        </p:nvSpPr>
        <p:spPr bwMode="auto">
          <a:xfrm>
            <a:off x="611188" y="1412875"/>
            <a:ext cx="8137525" cy="526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Arial Unicode MS" panose="020B0604020202020204" pitchFamily="34" charset="-122"/>
                <a:ea typeface="楷体_GB2312" pitchFamily="49" charset="-122"/>
              </a:rPr>
              <a:t>  </a:t>
            </a:r>
            <a:r>
              <a:rPr lang="zh-CN" altLang="en-US" b="1">
                <a:latin typeface="Times New Roman" panose="02020603050405020304" pitchFamily="18" charset="0"/>
                <a:ea typeface="楷体_GB2312" pitchFamily="49" charset="-122"/>
              </a:rPr>
              <a:t>在这些公式中已经用不同标记加以区别（在</a:t>
            </a:r>
            <a:r>
              <a:rPr lang="en-US" altLang="zh-CN" b="1" i="1">
                <a:latin typeface="Times New Roman" panose="02020603050405020304" pitchFamily="18" charset="0"/>
                <a:ea typeface="楷体_GB2312" pitchFamily="49" charset="-122"/>
              </a:rPr>
              <a:t>R</a:t>
            </a:r>
            <a:r>
              <a:rPr lang="zh-CN" altLang="en-US" b="1">
                <a:latin typeface="Times New Roman" panose="02020603050405020304" pitchFamily="18" charset="0"/>
                <a:ea typeface="楷体_GB2312" pitchFamily="49" charset="-122"/>
              </a:rPr>
              <a:t>的右下角标注了原子符号）不同原子的里德伯常数，</a:t>
            </a:r>
            <a:r>
              <a:rPr lang="en-US" altLang="zh-CN" b="1" i="1">
                <a:latin typeface="Times New Roman" panose="02020603050405020304" pitchFamily="18" charset="0"/>
                <a:ea typeface="楷体_GB2312" pitchFamily="49" charset="-122"/>
              </a:rPr>
              <a:t>R</a:t>
            </a:r>
            <a:r>
              <a:rPr lang="en-US" altLang="zh-CN" b="1" baseline="-30000">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是里德伯常数的理论值，相当于原子核质量为无穷大时的里德伯常数。</a:t>
            </a:r>
          </a:p>
          <a:p>
            <a:pPr algn="just" eaLnBrk="0" hangingPunct="0"/>
            <a:r>
              <a:rPr lang="zh-CN" altLang="en-US" b="1">
                <a:latin typeface="Times New Roman" panose="02020603050405020304" pitchFamily="18" charset="0"/>
                <a:ea typeface="楷体_GB2312" pitchFamily="49" charset="-122"/>
              </a:rPr>
              <a:t>    里德伯常数随原子核质量变化这情况曾被用来证实氢的同位素─</a:t>
            </a:r>
            <a:r>
              <a:rPr lang="zh-CN" altLang="en-US" b="1">
                <a:solidFill>
                  <a:schemeClr val="hlink"/>
                </a:solidFill>
                <a:latin typeface="Times New Roman" panose="02020603050405020304" pitchFamily="18" charset="0"/>
                <a:ea typeface="楷体_GB2312" pitchFamily="49" charset="-122"/>
              </a:rPr>
              <a:t>氘</a:t>
            </a:r>
            <a:r>
              <a:rPr lang="zh-CN" altLang="en-US" b="1">
                <a:latin typeface="Times New Roman" panose="02020603050405020304" pitchFamily="18" charset="0"/>
                <a:ea typeface="楷体_GB2312" pitchFamily="49" charset="-122"/>
              </a:rPr>
              <a:t>─的存在。</a:t>
            </a:r>
            <a:r>
              <a:rPr lang="en-US" altLang="zh-CN" b="1">
                <a:latin typeface="Times New Roman" panose="02020603050405020304" pitchFamily="18" charset="0"/>
                <a:ea typeface="楷体_GB2312" pitchFamily="49" charset="-122"/>
              </a:rPr>
              <a:t>1932</a:t>
            </a:r>
            <a:r>
              <a:rPr lang="zh-CN" altLang="en-US" b="1">
                <a:latin typeface="Times New Roman" panose="02020603050405020304" pitchFamily="18" charset="0"/>
                <a:ea typeface="楷体_GB2312" pitchFamily="49" charset="-122"/>
              </a:rPr>
              <a:t>年尤雷（</a:t>
            </a:r>
            <a:r>
              <a:rPr lang="en-US" altLang="zh-CN" b="1">
                <a:latin typeface="Times New Roman" panose="02020603050405020304" pitchFamily="18" charset="0"/>
                <a:ea typeface="楷体_GB2312" pitchFamily="49" charset="-122"/>
              </a:rPr>
              <a:t>H.C.Urey 1893~1981</a:t>
            </a:r>
            <a:r>
              <a:rPr lang="zh-CN" altLang="en-US" b="1">
                <a:latin typeface="Times New Roman" panose="02020603050405020304" pitchFamily="18" charset="0"/>
                <a:ea typeface="楷体_GB2312" pitchFamily="49" charset="-122"/>
              </a:rPr>
              <a:t>）把三升液氢蒸发到不足一立方厘米，他这样提高了剩余液氢中重氢的含量；然后把剩下的混合物装入放电管，摄取其光谱，当时发现摄得赖曼系的头四条谱线都是双线，在氢的</a:t>
            </a:r>
            <a:r>
              <a:rPr lang="en-US" altLang="zh-CN" b="1">
                <a:latin typeface="Times New Roman" panose="02020603050405020304" pitchFamily="18" charset="0"/>
                <a:ea typeface="楷体_GB2312" pitchFamily="49" charset="-122"/>
              </a:rPr>
              <a:t>H</a:t>
            </a:r>
            <a:r>
              <a:rPr lang="en-US" altLang="zh-CN" b="1" baseline="-25000">
                <a:latin typeface="Times New Roman" panose="02020603050405020304" pitchFamily="18" charset="0"/>
                <a:ea typeface="楷体_GB2312" pitchFamily="49" charset="-122"/>
              </a:rPr>
              <a:t>α</a:t>
            </a:r>
            <a:r>
              <a:rPr lang="zh-CN" altLang="en-US" b="1">
                <a:latin typeface="Times New Roman" panose="02020603050405020304" pitchFamily="18" charset="0"/>
                <a:ea typeface="楷体_GB2312" pitchFamily="49" charset="-122"/>
              </a:rPr>
              <a:t>线（</a:t>
            </a:r>
            <a:r>
              <a:rPr lang="en-US" altLang="zh-CN" b="1">
                <a:latin typeface="Times New Roman" panose="02020603050405020304" pitchFamily="18" charset="0"/>
                <a:ea typeface="楷体_GB2312" pitchFamily="49" charset="-122"/>
              </a:rPr>
              <a:t>6562.79</a:t>
            </a:r>
            <a:r>
              <a:rPr lang="en-US" altLang="zh-CN" b="1">
                <a:latin typeface="Times New Roman" panose="02020603050405020304" pitchFamily="18" charset="0"/>
              </a:rPr>
              <a:t>Å</a:t>
            </a:r>
            <a:r>
              <a:rPr lang="zh-CN" altLang="en-US" b="1">
                <a:latin typeface="Times New Roman" panose="02020603050405020304" pitchFamily="18" charset="0"/>
                <a:ea typeface="楷体_GB2312" pitchFamily="49" charset="-122"/>
              </a:rPr>
              <a:t>）的旁边还有一条谱线（</a:t>
            </a:r>
            <a:r>
              <a:rPr lang="en-US" altLang="zh-CN" b="1">
                <a:latin typeface="Times New Roman" panose="02020603050405020304" pitchFamily="18" charset="0"/>
                <a:ea typeface="楷体_GB2312" pitchFamily="49" charset="-122"/>
              </a:rPr>
              <a:t>6561.00</a:t>
            </a:r>
            <a:r>
              <a:rPr lang="en-US" altLang="zh-CN" b="1">
                <a:latin typeface="Times New Roman" panose="02020603050405020304" pitchFamily="18" charset="0"/>
              </a:rPr>
              <a:t>Å</a:t>
            </a:r>
            <a:r>
              <a:rPr lang="zh-CN" altLang="en-US" b="1">
                <a:latin typeface="Times New Roman" panose="02020603050405020304" pitchFamily="18" charset="0"/>
                <a:ea typeface="楷体_GB2312" pitchFamily="49" charset="-122"/>
              </a:rPr>
              <a:t>），两者只差</a:t>
            </a:r>
            <a:r>
              <a:rPr lang="en-US" altLang="zh-CN" b="1">
                <a:latin typeface="Times New Roman" panose="02020603050405020304" pitchFamily="18" charset="0"/>
                <a:ea typeface="楷体_GB2312" pitchFamily="49" charset="-122"/>
              </a:rPr>
              <a:t>1.79</a:t>
            </a:r>
            <a:r>
              <a:rPr lang="en-US" altLang="zh-CN" b="1">
                <a:latin typeface="Times New Roman" panose="02020603050405020304" pitchFamily="18" charset="0"/>
              </a:rPr>
              <a:t>Å</a:t>
            </a:r>
            <a:r>
              <a:rPr lang="zh-CN" altLang="en-US" b="1">
                <a:latin typeface="Times New Roman" panose="02020603050405020304" pitchFamily="18" charset="0"/>
                <a:ea typeface="楷体_GB2312" pitchFamily="49" charset="-122"/>
              </a:rPr>
              <a:t>。他假定这一谱线属于氢的同位素</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氘，并认为</a:t>
            </a:r>
            <a:r>
              <a:rPr lang="en-US" altLang="zh-CN" b="1">
                <a:latin typeface="Times New Roman" panose="02020603050405020304" pitchFamily="18" charset="0"/>
                <a:ea typeface="楷体_GB2312" pitchFamily="49" charset="-122"/>
              </a:rPr>
              <a:t>m(H)/m(D)=1/2</a:t>
            </a:r>
            <a:r>
              <a:rPr lang="zh-CN" altLang="en-US" b="1">
                <a:latin typeface="Times New Roman" panose="02020603050405020304" pitchFamily="18" charset="0"/>
                <a:ea typeface="楷体_GB2312" pitchFamily="49" charset="-122"/>
              </a:rPr>
              <a:t>，然后计算得到不同的里德伯常数</a:t>
            </a:r>
            <a:r>
              <a:rPr lang="en-US" altLang="zh-CN" b="1">
                <a:latin typeface="Times New Roman" panose="02020603050405020304" pitchFamily="18" charset="0"/>
                <a:ea typeface="楷体_GB2312" pitchFamily="49" charset="-122"/>
              </a:rPr>
              <a:t>R</a:t>
            </a:r>
            <a:r>
              <a:rPr lang="en-US" altLang="zh-CN" b="1" baseline="-30000">
                <a:latin typeface="Times New Roman" panose="02020603050405020304" pitchFamily="18" charset="0"/>
                <a:ea typeface="楷体_GB2312" pitchFamily="49" charset="-122"/>
              </a:rPr>
              <a:t>H</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和</a:t>
            </a:r>
            <a:r>
              <a:rPr lang="en-US" altLang="zh-CN" b="1">
                <a:latin typeface="Times New Roman" panose="02020603050405020304" pitchFamily="18" charset="0"/>
                <a:ea typeface="楷体_GB2312" pitchFamily="49" charset="-122"/>
              </a:rPr>
              <a:t>R</a:t>
            </a:r>
            <a:r>
              <a:rPr lang="en-US" altLang="zh-CN" b="1" baseline="-30000">
                <a:latin typeface="Times New Roman" panose="02020603050405020304" pitchFamily="18" charset="0"/>
                <a:ea typeface="楷体_GB2312" pitchFamily="49" charset="-122"/>
              </a:rPr>
              <a:t>D</a:t>
            </a:r>
            <a:r>
              <a:rPr lang="zh-CN" altLang="en-US" b="1">
                <a:latin typeface="Times New Roman" panose="02020603050405020304" pitchFamily="18" charset="0"/>
                <a:ea typeface="楷体_GB2312" pitchFamily="49" charset="-122"/>
              </a:rPr>
              <a:t>，进而算出相应的波长。</a:t>
            </a:r>
            <a:r>
              <a:rPr lang="zh-CN" altLang="en-US" b="1">
                <a:solidFill>
                  <a:srgbClr val="CC6600"/>
                </a:solidFill>
                <a:latin typeface="Times New Roman" panose="02020603050405020304" pitchFamily="18" charset="0"/>
                <a:ea typeface="楷体_GB2312" pitchFamily="49" charset="-122"/>
              </a:rPr>
              <a:t>结果发现，计算值与实验值相符得很好，从而肯定了氘（</a:t>
            </a:r>
            <a:r>
              <a:rPr lang="en-US" altLang="zh-CN" b="1">
                <a:solidFill>
                  <a:srgbClr val="CC6600"/>
                </a:solidFill>
                <a:latin typeface="Times New Roman" panose="02020603050405020304" pitchFamily="18" charset="0"/>
                <a:ea typeface="楷体_GB2312" pitchFamily="49" charset="-122"/>
              </a:rPr>
              <a:t>D—</a:t>
            </a:r>
            <a:r>
              <a:rPr lang="zh-CN" altLang="en-US" b="1">
                <a:solidFill>
                  <a:srgbClr val="CC6600"/>
                </a:solidFill>
                <a:latin typeface="Times New Roman" panose="02020603050405020304" pitchFamily="18" charset="0"/>
                <a:ea typeface="楷体_GB2312" pitchFamily="49" charset="-122"/>
              </a:rPr>
              <a:t>重氢）的存在。</a:t>
            </a:r>
          </a:p>
        </p:txBody>
      </p:sp>
    </p:spTree>
    <p:extLst>
      <p:ext uri="{BB962C8B-B14F-4D97-AF65-F5344CB8AC3E}">
        <p14:creationId xmlns:p14="http://schemas.microsoft.com/office/powerpoint/2010/main" val="27651762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99592" y="1500174"/>
            <a:ext cx="6591985" cy="4339610"/>
          </a:xfrm>
        </p:spPr>
        <p:txBody>
          <a:bodyPr>
            <a:normAutofit/>
          </a:bodyPr>
          <a:lstStyle/>
          <a:p>
            <a:r>
              <a:rPr lang="zh-CN" altLang="en-US" sz="2400" dirty="0" smtClean="0"/>
              <a:t>处理原子结构的方法：对于电子绕原子核运动，用经典力学处理；对于电子轨道半径，则用量子条件来处理。也就是所谓的半经典的量子论。只对电子的径向运动采取量子理论，而对其角向运动采取量子理论。</a:t>
            </a:r>
            <a:endParaRPr lang="en-US" altLang="zh-CN" sz="2400" dirty="0" smtClean="0"/>
          </a:p>
          <a:p>
            <a:r>
              <a:rPr lang="zh-CN" altLang="en-US" sz="2400" dirty="0" smtClean="0"/>
              <a:t>之所以先量子化径向运动，由于卢瑟福模型电子塌缩就是与轨道半径有关。只要量子化而不收缩，塌缩问题就解决了。</a:t>
            </a:r>
            <a:endParaRPr lang="en-US" altLang="zh-CN" sz="2400" dirty="0" smtClean="0"/>
          </a:p>
          <a:p>
            <a:r>
              <a:rPr lang="zh-CN" altLang="en-US" sz="2400" dirty="0" smtClean="0"/>
              <a:t>解释了近</a:t>
            </a:r>
            <a:r>
              <a:rPr lang="en-US" altLang="zh-CN" sz="2400" dirty="0" smtClean="0"/>
              <a:t>30</a:t>
            </a:r>
            <a:r>
              <a:rPr lang="zh-CN" altLang="en-US" sz="2400" dirty="0" smtClean="0"/>
              <a:t>年的巴尔末公式之谜。</a:t>
            </a:r>
            <a:endParaRPr lang="en-US" altLang="zh-CN" sz="2400" dirty="0" smtClean="0"/>
          </a:p>
          <a:p>
            <a:r>
              <a:rPr lang="zh-CN" altLang="en-US" sz="2400" dirty="0" smtClean="0"/>
              <a:t>解释了类氢离子光谱。</a:t>
            </a:r>
            <a:endParaRPr lang="zh-CN" altLang="en-US" sz="2400" dirty="0"/>
          </a:p>
        </p:txBody>
      </p:sp>
      <p:sp>
        <p:nvSpPr>
          <p:cNvPr id="5" name="标题 4"/>
          <p:cNvSpPr>
            <a:spLocks noGrp="1"/>
          </p:cNvSpPr>
          <p:nvPr>
            <p:ph type="title"/>
          </p:nvPr>
        </p:nvSpPr>
        <p:spPr>
          <a:xfrm>
            <a:off x="929385" y="404664"/>
            <a:ext cx="6589199" cy="876064"/>
          </a:xfrm>
        </p:spPr>
        <p:txBody>
          <a:bodyPr/>
          <a:lstStyle/>
          <a:p>
            <a:r>
              <a:rPr lang="en-US" altLang="zh-CN" dirty="0" smtClean="0"/>
              <a:t>Bohr</a:t>
            </a:r>
            <a:r>
              <a:rPr lang="zh-CN" altLang="en-US" dirty="0" smtClean="0"/>
              <a:t>模型</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1399648" y="537910"/>
            <a:ext cx="7772400" cy="976313"/>
          </a:xfrm>
        </p:spPr>
        <p:txBody>
          <a:bodyPr/>
          <a:lstStyle/>
          <a:p>
            <a:r>
              <a:rPr lang="en-US" altLang="zh-CN" sz="3600" b="1" dirty="0" smtClean="0">
                <a:solidFill>
                  <a:schemeClr val="hlink"/>
                </a:solidFill>
                <a:latin typeface="Times New Roman" panose="02020603050405020304" pitchFamily="18" charset="0"/>
                <a:ea typeface="楷体_GB2312" pitchFamily="49" charset="-122"/>
              </a:rPr>
              <a:t>F</a:t>
            </a:r>
            <a:r>
              <a:rPr lang="zh-CN" altLang="en-US" sz="3600" b="1" dirty="0">
                <a:solidFill>
                  <a:schemeClr val="hlink"/>
                </a:solidFill>
                <a:latin typeface="Times New Roman" panose="02020603050405020304" pitchFamily="18" charset="0"/>
                <a:ea typeface="楷体_GB2312" pitchFamily="49" charset="-122"/>
              </a:rPr>
              <a:t>－</a:t>
            </a:r>
            <a:r>
              <a:rPr lang="en-US" altLang="zh-CN" sz="3600" b="1" dirty="0">
                <a:solidFill>
                  <a:schemeClr val="hlink"/>
                </a:solidFill>
                <a:latin typeface="Times New Roman" panose="02020603050405020304" pitchFamily="18" charset="0"/>
                <a:ea typeface="楷体_GB2312" pitchFamily="49" charset="-122"/>
              </a:rPr>
              <a:t>H</a:t>
            </a:r>
            <a:r>
              <a:rPr lang="zh-CN" altLang="en-US" sz="3600" b="1" dirty="0">
                <a:solidFill>
                  <a:schemeClr val="hlink"/>
                </a:solidFill>
                <a:latin typeface="Times New Roman" panose="02020603050405020304" pitchFamily="18" charset="0"/>
                <a:ea typeface="楷体_GB2312" pitchFamily="49" charset="-122"/>
              </a:rPr>
              <a:t>实验与原子能级的量子化</a:t>
            </a:r>
            <a:r>
              <a:rPr lang="zh-CN" altLang="en-US" dirty="0"/>
              <a:t> </a:t>
            </a:r>
          </a:p>
        </p:txBody>
      </p:sp>
      <p:sp>
        <p:nvSpPr>
          <p:cNvPr id="278531" name="Rectangle 3"/>
          <p:cNvSpPr>
            <a:spLocks noChangeArrowheads="1"/>
          </p:cNvSpPr>
          <p:nvPr/>
        </p:nvSpPr>
        <p:spPr bwMode="auto">
          <a:xfrm>
            <a:off x="323528" y="1700808"/>
            <a:ext cx="813752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0350"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dirty="0" smtClean="0">
                <a:latin typeface="Times New Roman" panose="02020603050405020304" pitchFamily="18" charset="0"/>
                <a:ea typeface="楷体_GB2312" pitchFamily="49" charset="-122"/>
              </a:rPr>
              <a:t>玻尔</a:t>
            </a:r>
            <a:r>
              <a:rPr lang="zh-CN" altLang="en-US" b="1" dirty="0">
                <a:latin typeface="Times New Roman" panose="02020603050405020304" pitchFamily="18" charset="0"/>
                <a:ea typeface="楷体_GB2312" pitchFamily="49" charset="-122"/>
              </a:rPr>
              <a:t>理论的要点是：</a:t>
            </a:r>
            <a:r>
              <a:rPr lang="zh-CN" altLang="en-US" b="1" dirty="0">
                <a:solidFill>
                  <a:srgbClr val="FF0000"/>
                </a:solidFill>
                <a:latin typeface="Times New Roman" panose="02020603050405020304" pitchFamily="18" charset="0"/>
                <a:ea typeface="楷体_GB2312" pitchFamily="49" charset="-122"/>
              </a:rPr>
              <a:t>原子内部存在稳定的量子态，电子在量子态之间跃迁时伴随着电磁波的吸收或发射。光谱实验，就是从电磁波发射或吸收的分立特征，证明量子态的存在。</a:t>
            </a:r>
            <a:r>
              <a:rPr lang="zh-CN" altLang="en-US" b="1" dirty="0">
                <a:latin typeface="Times New Roman" panose="02020603050405020304" pitchFamily="18" charset="0"/>
                <a:ea typeface="楷体_GB2312" pitchFamily="49" charset="-122"/>
              </a:rPr>
              <a:t>而夫兰克</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赫兹实验则是用电子束激发原子，如果原子只能处于某些分立的能态（量子态），那末，实验一定会显示，只有某种能量的电子才能引起原子的激发。</a:t>
            </a:r>
          </a:p>
        </p:txBody>
      </p:sp>
      <p:sp>
        <p:nvSpPr>
          <p:cNvPr id="2" name="矩形 1"/>
          <p:cNvSpPr/>
          <p:nvPr/>
        </p:nvSpPr>
        <p:spPr>
          <a:xfrm>
            <a:off x="323528" y="4365104"/>
            <a:ext cx="8349006" cy="1938992"/>
          </a:xfrm>
          <a:prstGeom prst="rect">
            <a:avLst/>
          </a:prstGeom>
        </p:spPr>
        <p:txBody>
          <a:bodyPr wrap="square">
            <a:spAutoFit/>
          </a:bodyPr>
          <a:lstStyle/>
          <a:p>
            <a:pPr algn="just"/>
            <a:r>
              <a:rPr lang="zh-CN" altLang="en-US" dirty="0">
                <a:latin typeface="+mn-ea"/>
                <a:ea typeface="+mn-ea"/>
              </a:rPr>
              <a:t>为什么用电子作为激发原子的手段呢</a:t>
            </a:r>
            <a:r>
              <a:rPr lang="zh-CN" altLang="en-US" dirty="0" smtClean="0">
                <a:latin typeface="+mn-ea"/>
                <a:ea typeface="+mn-ea"/>
              </a:rPr>
              <a:t>？</a:t>
            </a:r>
            <a:r>
              <a:rPr lang="zh-CN" altLang="en-US" dirty="0" smtClean="0">
                <a:solidFill>
                  <a:schemeClr val="hlink"/>
                </a:solidFill>
                <a:latin typeface="+mn-ea"/>
                <a:ea typeface="+mn-ea"/>
              </a:rPr>
              <a:t>在</a:t>
            </a:r>
            <a:r>
              <a:rPr lang="zh-CN" altLang="en-US" dirty="0">
                <a:solidFill>
                  <a:schemeClr val="hlink"/>
                </a:solidFill>
                <a:latin typeface="+mn-ea"/>
                <a:ea typeface="+mn-ea"/>
              </a:rPr>
              <a:t>非弹性碰撞时</a:t>
            </a:r>
            <a:r>
              <a:rPr lang="zh-CN" altLang="en-US" dirty="0">
                <a:latin typeface="+mn-ea"/>
                <a:ea typeface="+mn-ea"/>
              </a:rPr>
              <a:t>，只有当两个粒子的质量相差很大时，轻粒子的动能才能全部转移为重粒子的内能</a:t>
            </a:r>
            <a:r>
              <a:rPr lang="zh-CN" altLang="en-US" dirty="0" smtClean="0">
                <a:latin typeface="+mn-ea"/>
                <a:ea typeface="+mn-ea"/>
              </a:rPr>
              <a:t>。把</a:t>
            </a:r>
            <a:r>
              <a:rPr lang="zh-CN" altLang="en-US" dirty="0">
                <a:latin typeface="+mn-ea"/>
                <a:ea typeface="+mn-ea"/>
              </a:rPr>
              <a:t>原子作为整体，则按上述</a:t>
            </a:r>
            <a:r>
              <a:rPr lang="zh-CN" altLang="en-US" dirty="0" smtClean="0">
                <a:latin typeface="+mn-ea"/>
                <a:ea typeface="+mn-ea"/>
              </a:rPr>
              <a:t>定律，</a:t>
            </a:r>
            <a:r>
              <a:rPr lang="zh-CN" altLang="en-US" dirty="0">
                <a:latin typeface="+mn-ea"/>
                <a:ea typeface="+mn-ea"/>
              </a:rPr>
              <a:t>电子可把全部动能转为原子的内能。电子作为一种激发原子的手段，是十分有效的 。 </a:t>
            </a:r>
          </a:p>
        </p:txBody>
      </p:sp>
    </p:spTree>
    <p:extLst>
      <p:ext uri="{BB962C8B-B14F-4D97-AF65-F5344CB8AC3E}">
        <p14:creationId xmlns:p14="http://schemas.microsoft.com/office/powerpoint/2010/main" val="3319925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78531"/>
                                        </p:tgtEl>
                                        <p:attrNameLst>
                                          <p:attrName>style.visibility</p:attrName>
                                        </p:attrNameLst>
                                      </p:cBhvr>
                                      <p:to>
                                        <p:strVal val="visible"/>
                                      </p:to>
                                    </p:set>
                                    <p:animEffect transition="in" filter="fade">
                                      <p:cBhvr>
                                        <p:cTn id="7" dur="1000"/>
                                        <p:tgtEl>
                                          <p:spTgt spid="278531"/>
                                        </p:tgtEl>
                                      </p:cBhvr>
                                    </p:animEffect>
                                    <p:anim calcmode="lin" valueType="num">
                                      <p:cBhvr>
                                        <p:cTn id="8" dur="1000" fill="hold"/>
                                        <p:tgtEl>
                                          <p:spTgt spid="278531"/>
                                        </p:tgtEl>
                                        <p:attrNameLst>
                                          <p:attrName>ppt_x</p:attrName>
                                        </p:attrNameLst>
                                      </p:cBhvr>
                                      <p:tavLst>
                                        <p:tav tm="0">
                                          <p:val>
                                            <p:strVal val="#ppt_x"/>
                                          </p:val>
                                        </p:tav>
                                        <p:tav tm="100000">
                                          <p:val>
                                            <p:strVal val="#ppt_x"/>
                                          </p:val>
                                        </p:tav>
                                      </p:tavLst>
                                    </p:anim>
                                    <p:anim calcmode="lin" valueType="num">
                                      <p:cBhvr>
                                        <p:cTn id="9" dur="900" decel="100000" fill="hold"/>
                                        <p:tgtEl>
                                          <p:spTgt spid="27853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7853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371600" y="410368"/>
            <a:ext cx="7772400" cy="1219201"/>
          </a:xfrm>
        </p:spPr>
        <p:txBody>
          <a:bodyPr/>
          <a:lstStyle/>
          <a:p>
            <a:pPr eaLnBrk="1" hangingPunct="1"/>
            <a:r>
              <a:rPr lang="en-US" altLang="zh-CN" sz="3600" b="1" dirty="0" smtClean="0">
                <a:solidFill>
                  <a:schemeClr val="hlink"/>
                </a:solidFill>
                <a:latin typeface="Times New Roman" panose="02020603050405020304" pitchFamily="18" charset="0"/>
                <a:ea typeface="楷体_GB2312" pitchFamily="49" charset="-122"/>
              </a:rPr>
              <a:t>F</a:t>
            </a:r>
            <a:r>
              <a:rPr lang="zh-CN" altLang="en-US" sz="3600" b="1" dirty="0" smtClean="0">
                <a:solidFill>
                  <a:schemeClr val="hlink"/>
                </a:solidFill>
                <a:latin typeface="Times New Roman" panose="02020603050405020304" pitchFamily="18" charset="0"/>
                <a:ea typeface="楷体_GB2312" pitchFamily="49" charset="-122"/>
              </a:rPr>
              <a:t>－</a:t>
            </a:r>
            <a:r>
              <a:rPr lang="en-US" altLang="zh-CN" sz="3600" b="1" dirty="0" smtClean="0">
                <a:solidFill>
                  <a:schemeClr val="hlink"/>
                </a:solidFill>
                <a:latin typeface="Times New Roman" panose="02020603050405020304" pitchFamily="18" charset="0"/>
                <a:ea typeface="楷体_GB2312" pitchFamily="49" charset="-122"/>
              </a:rPr>
              <a:t>H</a:t>
            </a:r>
            <a:r>
              <a:rPr lang="zh-CN" altLang="en-US" sz="3600" b="1" dirty="0" smtClean="0">
                <a:solidFill>
                  <a:schemeClr val="hlink"/>
                </a:solidFill>
                <a:latin typeface="Times New Roman" panose="02020603050405020304" pitchFamily="18" charset="0"/>
                <a:ea typeface="楷体_GB2312" pitchFamily="49" charset="-122"/>
              </a:rPr>
              <a:t>实验与原子能级的量子化</a:t>
            </a:r>
            <a:r>
              <a:rPr lang="zh-CN" altLang="en-US" dirty="0" smtClean="0"/>
              <a:t> </a:t>
            </a:r>
          </a:p>
        </p:txBody>
      </p:sp>
      <p:pic>
        <p:nvPicPr>
          <p:cNvPr id="19459" name="Picture 4" descr="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133600"/>
            <a:ext cx="4392612"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6" descr="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1125538"/>
            <a:ext cx="4067175" cy="288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9" descr="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3789363"/>
            <a:ext cx="3743325"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ChangeArrowheads="1"/>
          </p:cNvSpPr>
          <p:nvPr/>
        </p:nvSpPr>
        <p:spPr bwMode="auto">
          <a:xfrm>
            <a:off x="684213" y="1196975"/>
            <a:ext cx="7991475"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0350"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b="1" dirty="0">
                <a:latin typeface="Times New Roman" panose="02020603050405020304" pitchFamily="18" charset="0"/>
                <a:ea typeface="楷体_GB2312" pitchFamily="49" charset="-122"/>
              </a:rPr>
              <a:t> </a:t>
            </a:r>
            <a:r>
              <a:rPr lang="en-US" altLang="zh-CN" sz="2800" b="1" dirty="0">
                <a:latin typeface="Times New Roman" panose="02020603050405020304" pitchFamily="18" charset="0"/>
                <a:ea typeface="楷体_GB2312" pitchFamily="49" charset="-122"/>
              </a:rPr>
              <a:t>B. </a:t>
            </a:r>
            <a:r>
              <a:rPr lang="zh-CN" altLang="en-US" sz="2800" b="1" dirty="0">
                <a:latin typeface="Times New Roman" panose="02020603050405020304" pitchFamily="18" charset="0"/>
                <a:ea typeface="楷体_GB2312" pitchFamily="49" charset="-122"/>
              </a:rPr>
              <a:t>玻尔</a:t>
            </a:r>
            <a:r>
              <a:rPr lang="en-US" altLang="zh-CN" sz="2800" b="1" dirty="0">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索末菲模型</a:t>
            </a:r>
            <a:r>
              <a:rPr lang="zh-CN" altLang="en-US" b="1" dirty="0">
                <a:latin typeface="Times New Roman" panose="02020603050405020304" pitchFamily="18" charset="0"/>
                <a:ea typeface="楷体_GB2312" pitchFamily="49" charset="-122"/>
              </a:rPr>
              <a:t>      </a:t>
            </a:r>
          </a:p>
          <a:p>
            <a:pPr algn="just"/>
            <a:endParaRPr lang="zh-CN" altLang="en-US" b="1" dirty="0">
              <a:latin typeface="Times New Roman" panose="02020603050405020304" pitchFamily="18" charset="0"/>
              <a:ea typeface="楷体_GB2312" pitchFamily="49" charset="-122"/>
            </a:endParaRPr>
          </a:p>
          <a:p>
            <a:pPr algn="just"/>
            <a:r>
              <a:rPr lang="zh-CN" altLang="en-US" b="1" dirty="0">
                <a:latin typeface="Times New Roman" panose="02020603050405020304" pitchFamily="18" charset="0"/>
                <a:ea typeface="楷体_GB2312" pitchFamily="49" charset="-122"/>
              </a:rPr>
              <a:t>    在玻尔理论发表不久，索末菲便于</a:t>
            </a:r>
            <a:r>
              <a:rPr lang="en-US" altLang="zh-CN" b="1" dirty="0">
                <a:latin typeface="Times New Roman" panose="02020603050405020304" pitchFamily="18" charset="0"/>
                <a:ea typeface="楷体_GB2312" pitchFamily="49" charset="-122"/>
              </a:rPr>
              <a:t>1916</a:t>
            </a:r>
            <a:r>
              <a:rPr lang="zh-CN" altLang="en-US" b="1" dirty="0">
                <a:latin typeface="Times New Roman" panose="02020603050405020304" pitchFamily="18" charset="0"/>
                <a:ea typeface="楷体_GB2312" pitchFamily="49" charset="-122"/>
              </a:rPr>
              <a:t>年提出了椭圆轨道的理论。索末菲主要做了两件事，</a:t>
            </a:r>
            <a:r>
              <a:rPr lang="zh-CN" altLang="en-US" b="1" dirty="0">
                <a:solidFill>
                  <a:schemeClr val="hlink"/>
                </a:solidFill>
                <a:latin typeface="Times New Roman" panose="02020603050405020304" pitchFamily="18" charset="0"/>
                <a:ea typeface="楷体_GB2312" pitchFamily="49" charset="-122"/>
              </a:rPr>
              <a:t>其一是把玻尔的圆形轨道推广为椭圆轨道，其二是引入了相对论修正。</a:t>
            </a:r>
          </a:p>
          <a:p>
            <a:pPr algn="just" eaLnBrk="0" hangingPunct="0"/>
            <a:r>
              <a:rPr lang="zh-CN" altLang="en-US" b="1" dirty="0">
                <a:latin typeface="Times New Roman" panose="02020603050405020304" pitchFamily="18" charset="0"/>
                <a:ea typeface="楷体_GB2312" pitchFamily="49" charset="-122"/>
              </a:rPr>
              <a:t>     </a:t>
            </a:r>
            <a:r>
              <a:rPr lang="zh-CN" altLang="en-US" b="1" dirty="0">
                <a:solidFill>
                  <a:srgbClr val="FF0000"/>
                </a:solidFill>
                <a:latin typeface="Times New Roman" panose="02020603050405020304" pitchFamily="18" charset="0"/>
                <a:ea typeface="楷体_GB2312" pitchFamily="49" charset="-122"/>
              </a:rPr>
              <a:t>索末菲目的是解释在实验观察到的氢光谱的精细结构</a:t>
            </a:r>
            <a:r>
              <a:rPr lang="zh-CN" altLang="en-US" b="1" dirty="0">
                <a:latin typeface="Times New Roman" panose="02020603050405020304" pitchFamily="18" charset="0"/>
                <a:ea typeface="楷体_GB2312" pitchFamily="49" charset="-122"/>
              </a:rPr>
              <a:t>，迈克尔逊和莫雷在</a:t>
            </a:r>
            <a:r>
              <a:rPr lang="en-US" altLang="zh-CN" b="1" dirty="0">
                <a:latin typeface="Times New Roman" panose="02020603050405020304" pitchFamily="18" charset="0"/>
                <a:ea typeface="楷体_GB2312" pitchFamily="49" charset="-122"/>
              </a:rPr>
              <a:t>1896</a:t>
            </a:r>
            <a:r>
              <a:rPr lang="zh-CN" altLang="en-US" b="1" dirty="0">
                <a:latin typeface="Times New Roman" panose="02020603050405020304" pitchFamily="18" charset="0"/>
                <a:ea typeface="楷体_GB2312" pitchFamily="49" charset="-122"/>
              </a:rPr>
              <a:t>年就发现氢的</a:t>
            </a:r>
            <a:r>
              <a:rPr lang="en-US" altLang="zh-CN" b="1" dirty="0">
                <a:solidFill>
                  <a:schemeClr val="hlink"/>
                </a:solidFill>
                <a:latin typeface="Times New Roman" panose="02020603050405020304" pitchFamily="18" charset="0"/>
                <a:ea typeface="楷体_GB2312" pitchFamily="49" charset="-122"/>
              </a:rPr>
              <a:t>H</a:t>
            </a:r>
            <a:r>
              <a:rPr lang="en-US" altLang="zh-CN" b="1" baseline="-25000" dirty="0">
                <a:solidFill>
                  <a:schemeClr val="hlink"/>
                </a:solidFill>
                <a:latin typeface="Times New Roman" panose="02020603050405020304" pitchFamily="18" charset="0"/>
                <a:ea typeface="楷体_GB2312" pitchFamily="49" charset="-122"/>
              </a:rPr>
              <a:t>α</a:t>
            </a:r>
            <a:r>
              <a:rPr lang="zh-CN" altLang="en-US" b="1" dirty="0">
                <a:latin typeface="Times New Roman" panose="02020603050405020304" pitchFamily="18" charset="0"/>
                <a:ea typeface="楷体_GB2312" pitchFamily="49" charset="-122"/>
              </a:rPr>
              <a:t>线是</a:t>
            </a:r>
            <a:r>
              <a:rPr lang="zh-CN" altLang="en-US" b="1" dirty="0">
                <a:solidFill>
                  <a:schemeClr val="hlink"/>
                </a:solidFill>
                <a:latin typeface="Times New Roman" panose="02020603050405020304" pitchFamily="18" charset="0"/>
                <a:ea typeface="楷体_GB2312" pitchFamily="49" charset="-122"/>
              </a:rPr>
              <a:t>双线</a:t>
            </a:r>
            <a:r>
              <a:rPr lang="zh-CN" altLang="en-US" b="1" dirty="0">
                <a:latin typeface="Times New Roman" panose="02020603050405020304" pitchFamily="18" charset="0"/>
                <a:ea typeface="楷体_GB2312" pitchFamily="49" charset="-122"/>
              </a:rPr>
              <a:t>，后在高分辨率谱仪中呈现出</a:t>
            </a:r>
            <a:r>
              <a:rPr lang="zh-CN" altLang="en-US" b="1" dirty="0">
                <a:solidFill>
                  <a:schemeClr val="hlink"/>
                </a:solidFill>
                <a:latin typeface="Times New Roman" panose="02020603050405020304" pitchFamily="18" charset="0"/>
                <a:ea typeface="楷体_GB2312" pitchFamily="49" charset="-122"/>
              </a:rPr>
              <a:t>三条线</a:t>
            </a:r>
            <a:r>
              <a:rPr lang="zh-CN" altLang="en-US" b="1" dirty="0">
                <a:latin typeface="Times New Roman" panose="02020603050405020304" pitchFamily="18" charset="0"/>
                <a:ea typeface="楷体_GB2312" pitchFamily="49" charset="-122"/>
              </a:rPr>
              <a:t>。玻尔猜测可能是由于电子在椭圆轨道上运动时作</a:t>
            </a:r>
            <a:r>
              <a:rPr lang="zh-CN" altLang="en-US" b="1" u="sng" dirty="0">
                <a:solidFill>
                  <a:schemeClr val="folHlink"/>
                </a:solidFill>
                <a:latin typeface="Times New Roman" panose="02020603050405020304" pitchFamily="18" charset="0"/>
                <a:ea typeface="楷体_GB2312" pitchFamily="49" charset="-122"/>
              </a:rPr>
              <a:t>进动</a:t>
            </a:r>
            <a:r>
              <a:rPr lang="zh-CN" altLang="en-US" b="1" dirty="0">
                <a:latin typeface="Times New Roman" panose="02020603050405020304" pitchFamily="18" charset="0"/>
                <a:ea typeface="楷体_GB2312" pitchFamily="49" charset="-122"/>
              </a:rPr>
              <a:t>所引起的。按此想法索末菲作了计算。在</a:t>
            </a:r>
            <a:r>
              <a:rPr lang="zh-CN" altLang="en-US" b="1" dirty="0">
                <a:solidFill>
                  <a:srgbClr val="CC6600"/>
                </a:solidFill>
                <a:latin typeface="Times New Roman" panose="02020603050405020304" pitchFamily="18" charset="0"/>
                <a:ea typeface="楷体_GB2312" pitchFamily="49" charset="-122"/>
              </a:rPr>
              <a:t>考虑椭圆轨道并引入相对论修正</a:t>
            </a:r>
            <a:r>
              <a:rPr lang="zh-CN" altLang="en-US" b="1" dirty="0">
                <a:latin typeface="Times New Roman" panose="02020603050405020304" pitchFamily="18" charset="0"/>
                <a:ea typeface="楷体_GB2312" pitchFamily="49" charset="-122"/>
              </a:rPr>
              <a:t>后，原来由玻尔模型得到的能级发生分裂，根据选择定则，定量计算出了三条</a:t>
            </a:r>
            <a:r>
              <a:rPr lang="en-US" altLang="zh-CN" b="1" dirty="0">
                <a:latin typeface="Times New Roman" panose="02020603050405020304" pitchFamily="18" charset="0"/>
                <a:ea typeface="楷体_GB2312" pitchFamily="49" charset="-122"/>
              </a:rPr>
              <a:t>H</a:t>
            </a:r>
            <a:r>
              <a:rPr lang="en-US" altLang="zh-CN" b="1" baseline="-25000" dirty="0">
                <a:latin typeface="Times New Roman" panose="02020603050405020304" pitchFamily="18" charset="0"/>
                <a:ea typeface="楷体_GB2312" pitchFamily="49" charset="-122"/>
              </a:rPr>
              <a:t>α</a:t>
            </a:r>
            <a:r>
              <a:rPr lang="zh-CN" altLang="en-US" b="1" dirty="0">
                <a:latin typeface="Times New Roman" panose="02020603050405020304" pitchFamily="18" charset="0"/>
                <a:ea typeface="楷体_GB2312" pitchFamily="49" charset="-122"/>
              </a:rPr>
              <a:t>线，与实验完全符合。但这一“完全符合”纯粹是一种</a:t>
            </a:r>
            <a:r>
              <a:rPr lang="zh-CN" altLang="en-US" b="1" dirty="0">
                <a:solidFill>
                  <a:schemeClr val="accent1"/>
                </a:solidFill>
                <a:latin typeface="Times New Roman" panose="02020603050405020304" pitchFamily="18" charset="0"/>
                <a:ea typeface="黑体" panose="02010609060101010101" pitchFamily="49" charset="-122"/>
              </a:rPr>
              <a:t>巧合</a:t>
            </a:r>
            <a:r>
              <a:rPr lang="zh-CN" altLang="en-US" b="1" dirty="0">
                <a:latin typeface="Times New Roman" panose="02020603050405020304" pitchFamily="18" charset="0"/>
                <a:ea typeface="楷体_GB2312" pitchFamily="49" charset="-122"/>
              </a:rPr>
              <a:t>。实际上一条</a:t>
            </a:r>
            <a:r>
              <a:rPr lang="en-US" altLang="zh-CN" b="1" dirty="0">
                <a:latin typeface="Times New Roman" panose="02020603050405020304" pitchFamily="18" charset="0"/>
                <a:ea typeface="楷体_GB2312" pitchFamily="49" charset="-122"/>
              </a:rPr>
              <a:t>H</a:t>
            </a:r>
            <a:r>
              <a:rPr lang="en-US" altLang="zh-CN" b="1" baseline="-25000" dirty="0">
                <a:latin typeface="Times New Roman" panose="02020603050405020304" pitchFamily="18" charset="0"/>
                <a:ea typeface="楷体_GB2312" pitchFamily="49" charset="-122"/>
              </a:rPr>
              <a:t>α</a:t>
            </a:r>
            <a:r>
              <a:rPr lang="zh-CN" altLang="en-US" b="1" dirty="0">
                <a:latin typeface="Times New Roman" panose="02020603050405020304" pitchFamily="18" charset="0"/>
                <a:ea typeface="楷体_GB2312" pitchFamily="49" charset="-122"/>
              </a:rPr>
              <a:t>将呈现出</a:t>
            </a:r>
            <a:r>
              <a:rPr lang="zh-CN" altLang="en-US" b="1" dirty="0">
                <a:solidFill>
                  <a:schemeClr val="hlink"/>
                </a:solidFill>
                <a:latin typeface="Times New Roman" panose="02020603050405020304" pitchFamily="18" charset="0"/>
                <a:ea typeface="楷体_GB2312" pitchFamily="49" charset="-122"/>
              </a:rPr>
              <a:t>七条精细结构谱线</a:t>
            </a:r>
            <a:r>
              <a:rPr lang="zh-CN" altLang="en-US" b="1" dirty="0">
                <a:latin typeface="Times New Roman" panose="02020603050405020304" pitchFamily="18" charset="0"/>
                <a:ea typeface="楷体_GB2312" pitchFamily="49" charset="-122"/>
              </a:rPr>
              <a:t>。对此，玻尔－索末菲模型就完全无能为力了。</a:t>
            </a:r>
          </a:p>
        </p:txBody>
      </p:sp>
    </p:spTree>
    <p:extLst>
      <p:ext uri="{BB962C8B-B14F-4D97-AF65-F5344CB8AC3E}">
        <p14:creationId xmlns:p14="http://schemas.microsoft.com/office/powerpoint/2010/main" val="36666557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684213" y="1196975"/>
            <a:ext cx="7991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03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zh-CN" altLang="en-US" sz="2800" b="1">
                <a:solidFill>
                  <a:schemeClr val="tx2"/>
                </a:solidFill>
                <a:latin typeface="Times New Roman" panose="02020603050405020304" pitchFamily="18" charset="0"/>
                <a:ea typeface="楷体_GB2312" pitchFamily="49" charset="-122"/>
              </a:rPr>
              <a:t> </a:t>
            </a:r>
            <a:r>
              <a:rPr lang="en-US" altLang="zh-CN" sz="2800" b="1">
                <a:solidFill>
                  <a:schemeClr val="tx2"/>
                </a:solidFill>
                <a:latin typeface="Times New Roman" panose="02020603050405020304" pitchFamily="18" charset="0"/>
                <a:ea typeface="楷体_GB2312" pitchFamily="49" charset="-122"/>
              </a:rPr>
              <a:t>B.  </a:t>
            </a:r>
            <a:r>
              <a:rPr lang="zh-CN" altLang="en-US" sz="2800" b="1">
                <a:solidFill>
                  <a:schemeClr val="tx2"/>
                </a:solidFill>
                <a:latin typeface="Times New Roman" panose="02020603050405020304" pitchFamily="18" charset="0"/>
                <a:ea typeface="楷体_GB2312" pitchFamily="49" charset="-122"/>
              </a:rPr>
              <a:t>玻尔</a:t>
            </a:r>
            <a:r>
              <a:rPr lang="en-US" altLang="zh-CN" sz="2800" b="1">
                <a:solidFill>
                  <a:schemeClr val="tx2"/>
                </a:solidFill>
                <a:latin typeface="Times New Roman" panose="02020603050405020304" pitchFamily="18" charset="0"/>
                <a:ea typeface="楷体_GB2312" pitchFamily="49" charset="-122"/>
              </a:rPr>
              <a:t>-</a:t>
            </a:r>
            <a:r>
              <a:rPr lang="zh-CN" altLang="en-US" sz="2800" b="1">
                <a:solidFill>
                  <a:schemeClr val="tx2"/>
                </a:solidFill>
                <a:latin typeface="Times New Roman" panose="02020603050405020304" pitchFamily="18" charset="0"/>
                <a:ea typeface="楷体_GB2312" pitchFamily="49" charset="-122"/>
              </a:rPr>
              <a:t>索末菲模型</a:t>
            </a:r>
            <a:endParaRPr lang="zh-CN" altLang="en-US" sz="2400" b="1">
              <a:solidFill>
                <a:schemeClr val="tx2"/>
              </a:solidFill>
              <a:latin typeface="Times New Roman" panose="02020603050405020304" pitchFamily="18" charset="0"/>
              <a:ea typeface="楷体_GB2312" pitchFamily="49" charset="-122"/>
            </a:endParaRPr>
          </a:p>
        </p:txBody>
      </p:sp>
      <p:sp>
        <p:nvSpPr>
          <p:cNvPr id="21507" name="Rectangle 5"/>
          <p:cNvSpPr>
            <a:spLocks noChangeArrowheads="1"/>
          </p:cNvSpPr>
          <p:nvPr/>
        </p:nvSpPr>
        <p:spPr bwMode="auto">
          <a:xfrm>
            <a:off x="971550" y="1844675"/>
            <a:ext cx="2684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zh-CN" altLang="en-US" sz="2800" b="1">
                <a:solidFill>
                  <a:srgbClr val="CC6600"/>
                </a:solidFill>
                <a:latin typeface="Times New Roman" panose="02020603050405020304" pitchFamily="18" charset="0"/>
                <a:ea typeface="楷体_GB2312" pitchFamily="49" charset="-122"/>
              </a:rPr>
              <a:t>①椭圆轨道推广</a:t>
            </a:r>
          </a:p>
        </p:txBody>
      </p:sp>
      <p:graphicFrame>
        <p:nvGraphicFramePr>
          <p:cNvPr id="21508" name="Object 6"/>
          <p:cNvGraphicFramePr>
            <a:graphicFrameLocks noChangeAspect="1"/>
          </p:cNvGraphicFramePr>
          <p:nvPr/>
        </p:nvGraphicFramePr>
        <p:xfrm>
          <a:off x="1547813" y="2492375"/>
          <a:ext cx="5638800" cy="1020763"/>
        </p:xfrm>
        <a:graphic>
          <a:graphicData uri="http://schemas.openxmlformats.org/presentationml/2006/ole">
            <mc:AlternateContent xmlns:mc="http://schemas.openxmlformats.org/markup-compatibility/2006">
              <mc:Choice xmlns:v="urn:schemas-microsoft-com:vml" Requires="v">
                <p:oleObj spid="_x0000_s21566" r:id="rId3" imgW="3784600" imgH="685800" progId="Equation.3">
                  <p:embed/>
                </p:oleObj>
              </mc:Choice>
              <mc:Fallback>
                <p:oleObj r:id="rId3" imgW="3784600" imgH="685800" progId="Equation.3">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492375"/>
                        <a:ext cx="5638800" cy="1020763"/>
                      </a:xfrm>
                      <a:prstGeom prst="rect">
                        <a:avLst/>
                      </a:prstGeom>
                      <a:solidFill>
                        <a:srgbClr val="CCFFFF"/>
                      </a:solidFill>
                    </p:spPr>
                  </p:pic>
                </p:oleObj>
              </mc:Fallback>
            </mc:AlternateContent>
          </a:graphicData>
        </a:graphic>
      </p:graphicFrame>
      <p:graphicFrame>
        <p:nvGraphicFramePr>
          <p:cNvPr id="21509" name="Object 7"/>
          <p:cNvGraphicFramePr>
            <a:graphicFrameLocks noChangeAspect="1"/>
          </p:cNvGraphicFramePr>
          <p:nvPr/>
        </p:nvGraphicFramePr>
        <p:xfrm>
          <a:off x="1547813" y="3500438"/>
          <a:ext cx="5257800" cy="2805112"/>
        </p:xfrm>
        <a:graphic>
          <a:graphicData uri="http://schemas.openxmlformats.org/presentationml/2006/ole">
            <mc:AlternateContent xmlns:mc="http://schemas.openxmlformats.org/markup-compatibility/2006">
              <mc:Choice xmlns:v="urn:schemas-microsoft-com:vml" Requires="v">
                <p:oleObj spid="_x0000_s21567" r:id="rId5" imgW="3200400" imgH="1701800" progId="">
                  <p:embed/>
                </p:oleObj>
              </mc:Choice>
              <mc:Fallback>
                <p:oleObj r:id="rId5" imgW="3200400" imgH="1701800" progId="">
                  <p:embed/>
                  <p:pic>
                    <p:nvPicPr>
                      <p:cNvPr id="0"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3500438"/>
                        <a:ext cx="5257800" cy="2805112"/>
                      </a:xfrm>
                      <a:prstGeom prst="rect">
                        <a:avLst/>
                      </a:prstGeom>
                      <a:solidFill>
                        <a:srgbClr val="CCFFFF"/>
                      </a:solidFill>
                    </p:spPr>
                  </p:pic>
                </p:oleObj>
              </mc:Fallback>
            </mc:AlternateContent>
          </a:graphicData>
        </a:graphic>
      </p:graphicFrame>
      <p:sp>
        <p:nvSpPr>
          <p:cNvPr id="2" name="文本框 1"/>
          <p:cNvSpPr txBox="1"/>
          <p:nvPr/>
        </p:nvSpPr>
        <p:spPr>
          <a:xfrm>
            <a:off x="4499992" y="1822748"/>
            <a:ext cx="2305621"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引入新量子数</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1236" name="Picture 4" descr="yz19"/>
          <p:cNvPicPr>
            <a:picLocks noChangeAspect="1" noChangeArrowheads="1"/>
          </p:cNvPicPr>
          <p:nvPr/>
        </p:nvPicPr>
        <p:blipFill>
          <a:blip r:embed="rId2" cstate="print">
            <a:lum bright="-12000" contrast="18000"/>
            <a:extLst>
              <a:ext uri="{28A0092B-C50C-407E-A947-70E740481C1C}">
                <a14:useLocalDpi xmlns:a14="http://schemas.microsoft.com/office/drawing/2010/main" val="0"/>
              </a:ext>
            </a:extLst>
          </a:blip>
          <a:srcRect/>
          <a:stretch>
            <a:fillRect/>
          </a:stretch>
        </p:blipFill>
        <p:spPr bwMode="auto">
          <a:xfrm>
            <a:off x="0" y="1700213"/>
            <a:ext cx="9144000"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51236"/>
                                        </p:tgtEl>
                                        <p:attrNameLst>
                                          <p:attrName>style.visibility</p:attrName>
                                        </p:attrNameLst>
                                      </p:cBhvr>
                                      <p:to>
                                        <p:strVal val="visible"/>
                                      </p:to>
                                    </p:set>
                                    <p:animEffect transition="in" filter="dissolve">
                                      <p:cBhvr>
                                        <p:cTn id="7" dur="500"/>
                                        <p:tgtEl>
                                          <p:spTgt spid="351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p:nvPr>
            </p:nvSpPr>
            <p:spPr>
              <a:xfrm>
                <a:off x="9550" y="260648"/>
                <a:ext cx="8954938" cy="6381328"/>
              </a:xfrm>
            </p:spPr>
            <p:txBody>
              <a:bodyPr>
                <a:normAutofit/>
              </a:bodyPr>
              <a:lstStyle/>
              <a:p>
                <a:r>
                  <a:rPr lang="zh-CN" altLang="en-US" sz="3200" dirty="0" smtClean="0"/>
                  <a:t>能量量子化</a:t>
                </a:r>
                <a:endParaRPr lang="en-US" altLang="zh-CN" sz="3200" dirty="0" smtClean="0"/>
              </a:p>
              <a:p>
                <a:r>
                  <a:rPr lang="zh-CN" altLang="en-US" sz="3200" dirty="0" smtClean="0"/>
                  <a:t>能级</a:t>
                </a:r>
                <a14:m>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𝐸</m:t>
                        </m:r>
                      </m:e>
                      <m:sub>
                        <m:r>
                          <a:rPr lang="en-US" altLang="zh-CN" sz="3200" b="0" i="1" smtClean="0">
                            <a:latin typeface="Cambria Math" panose="02040503050406030204" pitchFamily="18" charset="0"/>
                          </a:rPr>
                          <m:t>𝑛</m:t>
                        </m:r>
                      </m:sub>
                    </m:sSub>
                  </m:oMath>
                </a14:m>
                <a:endParaRPr lang="en-US" altLang="zh-CN" sz="3200" dirty="0" smtClean="0"/>
              </a:p>
              <a:p>
                <a:r>
                  <a:rPr lang="zh-CN" altLang="en-US" sz="3200" dirty="0" smtClean="0"/>
                  <a:t>基态</a:t>
                </a:r>
                <a14:m>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𝐸</m:t>
                        </m:r>
                      </m:e>
                      <m:sub>
                        <m:r>
                          <a:rPr lang="en-US" altLang="zh-CN" sz="3200" b="0" i="1" smtClean="0">
                            <a:latin typeface="Cambria Math" panose="02040503050406030204" pitchFamily="18" charset="0"/>
                          </a:rPr>
                          <m:t>1</m:t>
                        </m:r>
                      </m:sub>
                    </m:sSub>
                  </m:oMath>
                </a14:m>
                <a:endParaRPr lang="en-US" altLang="zh-CN" sz="3200" b="0" dirty="0" smtClean="0"/>
              </a:p>
              <a:p>
                <a:r>
                  <a:rPr lang="zh-CN" altLang="en-US" sz="3200" dirty="0" smtClean="0"/>
                  <a:t>激发态</a:t>
                </a:r>
                <a14:m>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𝐸</m:t>
                        </m:r>
                      </m:e>
                      <m:sub>
                        <m:r>
                          <a:rPr lang="en-US" altLang="zh-CN" sz="3200" b="0" i="1" smtClean="0">
                            <a:latin typeface="Cambria Math" panose="02040503050406030204" pitchFamily="18" charset="0"/>
                          </a:rPr>
                          <m:t>𝑛</m:t>
                        </m:r>
                      </m:sub>
                    </m:sSub>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𝑛</m:t>
                    </m:r>
                    <m:r>
                      <a:rPr lang="en-US" altLang="zh-CN" sz="3200" b="0" i="1" smtClean="0">
                        <a:latin typeface="Cambria Math" panose="02040503050406030204" pitchFamily="18" charset="0"/>
                      </a:rPr>
                      <m:t>&gt;1</m:t>
                    </m:r>
                  </m:oMath>
                </a14:m>
                <a:endParaRPr lang="en-US" altLang="zh-CN" sz="3200" dirty="0" smtClean="0"/>
              </a:p>
              <a:p>
                <a:r>
                  <a:rPr lang="zh-CN" altLang="en-US" sz="3200" dirty="0" smtClean="0"/>
                  <a:t>结合能，从某一能级完全电离需要的能量</a:t>
                </a:r>
                <a14:m>
                  <m:oMath xmlns:m="http://schemas.openxmlformats.org/officeDocument/2006/math">
                    <m:sSub>
                      <m:sSubPr>
                        <m:ctrlPr>
                          <a:rPr lang="en-US" altLang="zh-CN" sz="3200" b="0" i="1" smtClean="0">
                            <a:latin typeface="Cambria Math" panose="02040503050406030204" pitchFamily="18" charset="0"/>
                          </a:rPr>
                        </m:ctrlPr>
                      </m:sSubPr>
                      <m:e>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𝐸</m:t>
                            </m:r>
                          </m:e>
                          <m:sub>
                            <m:r>
                              <a:rPr lang="en-US" altLang="zh-CN" sz="3200" b="0" i="1" smtClean="0">
                                <a:latin typeface="Cambria Math" panose="02040503050406030204" pitchFamily="18" charset="0"/>
                              </a:rPr>
                              <m:t>∞</m:t>
                            </m:r>
                          </m:sub>
                        </m:sSub>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𝐸</m:t>
                        </m:r>
                      </m:e>
                      <m:sub>
                        <m:r>
                          <a:rPr lang="en-US" altLang="zh-CN" sz="3200" b="0" i="1" smtClean="0">
                            <a:latin typeface="Cambria Math" panose="02040503050406030204" pitchFamily="18" charset="0"/>
                          </a:rPr>
                          <m:t>𝑛</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𝐸</m:t>
                        </m:r>
                      </m:e>
                      <m:sub>
                        <m:r>
                          <a:rPr lang="en-US" altLang="zh-CN" sz="3200" b="0" i="1" smtClean="0">
                            <a:latin typeface="Cambria Math" panose="02040503050406030204" pitchFamily="18" charset="0"/>
                          </a:rPr>
                          <m:t>𝑛</m:t>
                        </m:r>
                      </m:sub>
                    </m:sSub>
                  </m:oMath>
                </a14:m>
                <a:endParaRPr lang="en-US" altLang="zh-CN" sz="3200" dirty="0" smtClean="0"/>
              </a:p>
              <a:p>
                <a:r>
                  <a:rPr lang="zh-CN" altLang="en-US" sz="3200" dirty="0" smtClean="0"/>
                  <a:t>跃迁</a:t>
                </a:r>
                <a:endParaRPr lang="en-US" altLang="zh-CN" sz="3200" dirty="0" smtClean="0"/>
              </a:p>
              <a:p>
                <a:r>
                  <a:rPr lang="zh-CN" altLang="en-US" sz="3200" dirty="0" smtClean="0"/>
                  <a:t>主量子数</a:t>
                </a:r>
                <a14:m>
                  <m:oMath xmlns:m="http://schemas.openxmlformats.org/officeDocument/2006/math">
                    <m:r>
                      <a:rPr lang="en-US" altLang="zh-CN" sz="3200" b="0" i="1" smtClean="0">
                        <a:latin typeface="Cambria Math" panose="02040503050406030204" pitchFamily="18" charset="0"/>
                      </a:rPr>
                      <m:t>𝑛</m:t>
                    </m:r>
                  </m:oMath>
                </a14:m>
                <a:r>
                  <a:rPr lang="zh-CN" altLang="en-US" sz="3200" dirty="0" smtClean="0">
                    <a:solidFill>
                      <a:srgbClr val="0070C0"/>
                    </a:solidFill>
                  </a:rPr>
                  <a:t>能量守恒（经典）</a:t>
                </a:r>
                <a14:m>
                  <m:oMath xmlns:m="http://schemas.openxmlformats.org/officeDocument/2006/math">
                    <m:r>
                      <a:rPr lang="en-US" altLang="zh-CN" sz="3200" b="0" i="1" smtClean="0">
                        <a:solidFill>
                          <a:srgbClr val="0070C0"/>
                        </a:solidFill>
                        <a:latin typeface="Cambria Math" panose="02040503050406030204" pitchFamily="18" charset="0"/>
                      </a:rPr>
                      <m:t>→</m:t>
                    </m:r>
                  </m:oMath>
                </a14:m>
                <a:r>
                  <a:rPr lang="zh-CN" altLang="en-US" sz="3200" dirty="0" smtClean="0">
                    <a:solidFill>
                      <a:srgbClr val="0070C0"/>
                    </a:solidFill>
                  </a:rPr>
                  <a:t>能量量子化</a:t>
                </a:r>
                <a:endParaRPr lang="en-US" altLang="zh-CN" sz="3200" dirty="0" smtClean="0">
                  <a:solidFill>
                    <a:srgbClr val="0070C0"/>
                  </a:solidFill>
                </a:endParaRPr>
              </a:p>
              <a:p>
                <a:r>
                  <a:rPr lang="zh-CN" altLang="en-US" sz="3200" dirty="0" smtClean="0"/>
                  <a:t>角动量量子数</a:t>
                </a:r>
                <a14:m>
                  <m:oMath xmlns:m="http://schemas.openxmlformats.org/officeDocument/2006/math">
                    <m:r>
                      <a:rPr lang="en-US" altLang="zh-CN" sz="3200" b="0" i="1" smtClean="0">
                        <a:latin typeface="Cambria Math" panose="02040503050406030204" pitchFamily="18" charset="0"/>
                      </a:rPr>
                      <m:t>𝑙</m:t>
                    </m:r>
                  </m:oMath>
                </a14:m>
                <a:r>
                  <a:rPr lang="zh-CN" altLang="en-US" sz="3200" dirty="0" smtClean="0">
                    <a:solidFill>
                      <a:srgbClr val="0070C0"/>
                    </a:solidFill>
                  </a:rPr>
                  <a:t>角动量守恒（中心力场，经典）</a:t>
                </a:r>
                <a:endParaRPr lang="en-US" altLang="zh-CN" sz="3200" dirty="0" smtClean="0">
                  <a:solidFill>
                    <a:srgbClr val="0070C0"/>
                  </a:solidFill>
                </a:endParaRPr>
              </a:p>
              <a:p>
                <a:pPr marL="0" indent="0">
                  <a:buNone/>
                </a:pPr>
                <a14:m>
                  <m:oMath xmlns:m="http://schemas.openxmlformats.org/officeDocument/2006/math">
                    <m:r>
                      <a:rPr lang="en-US" altLang="zh-CN" sz="3200" b="0" i="1" smtClean="0">
                        <a:solidFill>
                          <a:srgbClr val="0070C0"/>
                        </a:solidFill>
                        <a:latin typeface="Cambria Math" panose="02040503050406030204" pitchFamily="18" charset="0"/>
                      </a:rPr>
                      <m:t>→</m:t>
                    </m:r>
                  </m:oMath>
                </a14:m>
                <a:r>
                  <a:rPr lang="zh-CN" altLang="en-US" sz="3200" dirty="0" smtClean="0">
                    <a:solidFill>
                      <a:srgbClr val="0070C0"/>
                    </a:solidFill>
                  </a:rPr>
                  <a:t>角动量量子化</a:t>
                </a:r>
                <a:endParaRPr lang="en-US" altLang="zh-CN" sz="3200" dirty="0" smtClean="0">
                  <a:solidFill>
                    <a:srgbClr val="0070C0"/>
                  </a:solidFill>
                </a:endParaRPr>
              </a:p>
              <a:p>
                <a:r>
                  <a:rPr lang="zh-CN" altLang="en-US" sz="3200" dirty="0" smtClean="0"/>
                  <a:t>守恒量</a:t>
                </a:r>
                <a:r>
                  <a:rPr lang="en-US" altLang="zh-CN" sz="3200" dirty="0" smtClean="0"/>
                  <a:t>&amp;</a:t>
                </a:r>
                <a:r>
                  <a:rPr lang="zh-CN" altLang="en-US" sz="3200" dirty="0" smtClean="0"/>
                  <a:t>量子化（数）</a:t>
                </a:r>
                <a:endParaRPr lang="zh-CN" altLang="en-US" sz="3200" dirty="0"/>
              </a:p>
            </p:txBody>
          </p:sp>
        </mc:Choice>
        <mc:Fallback>
          <p:sp>
            <p:nvSpPr>
              <p:cNvPr id="2" name="内容占位符 1"/>
              <p:cNvSpPr>
                <a:spLocks noGrp="1" noRot="1" noChangeAspect="1" noMove="1" noResize="1" noEditPoints="1" noAdjustHandles="1" noChangeArrowheads="1" noChangeShapeType="1" noTextEdit="1"/>
              </p:cNvSpPr>
              <p:nvPr>
                <p:ph/>
              </p:nvPr>
            </p:nvSpPr>
            <p:spPr>
              <a:xfrm>
                <a:off x="9550" y="260648"/>
                <a:ext cx="8954938" cy="6381328"/>
              </a:xfrm>
              <a:blipFill rotWithShape="0">
                <a:blip r:embed="rId2"/>
                <a:stretch>
                  <a:fillRect t="-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4279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p:txBody>
          <a:bodyPr/>
          <a:lstStyle/>
          <a:p>
            <a:endParaRPr lang="zh-CN" altLang="en-US"/>
          </a:p>
        </p:txBody>
      </p:sp>
    </p:spTree>
    <p:controls>
      <mc:AlternateContent xmlns:mc="http://schemas.openxmlformats.org/markup-compatibility/2006">
        <mc:Choice xmlns:v="urn:schemas-microsoft-com:vml" Requires="v">
          <p:control spid="55325" name="ShockwaveFlash1" r:id="rId2" imgW="7340760" imgH="3809880"/>
        </mc:Choice>
        <mc:Fallback>
          <p:control name="ShockwaveFlash1" r:id="rId2" imgW="7340760" imgH="3809880">
            <p:pic>
              <p:nvPicPr>
                <p:cNvPr id="4" name="ShockwaveFlash1"/>
                <p:cNvPicPr preferRelativeResize="0">
                  <a:picLocks noChangeArrowheads="1" noChangeShapeType="1"/>
                </p:cNvPicPr>
                <p:nvPr/>
              </p:nvPicPr>
              <p:blipFill>
                <a:blip r:embed="rId4"/>
                <a:srcRect/>
                <a:stretch>
                  <a:fillRect/>
                </a:stretch>
              </p:blipFill>
              <p:spPr bwMode="auto">
                <a:xfrm>
                  <a:off x="1043608" y="1481138"/>
                  <a:ext cx="7340600" cy="3810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5497242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ChangeArrowheads="1"/>
          </p:cNvSpPr>
          <p:nvPr/>
        </p:nvSpPr>
        <p:spPr bwMode="auto">
          <a:xfrm>
            <a:off x="1258888" y="404813"/>
            <a:ext cx="914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3600" b="1">
                <a:solidFill>
                  <a:schemeClr val="hlink"/>
                </a:solidFill>
                <a:latin typeface="Times New Roman" panose="02020603050405020304" pitchFamily="18" charset="0"/>
                <a:ea typeface="楷体_GB2312" pitchFamily="49" charset="-122"/>
              </a:rPr>
              <a:t>§2.8</a:t>
            </a:r>
            <a:r>
              <a:rPr lang="zh-CN" altLang="en-US" sz="3600" b="1">
                <a:solidFill>
                  <a:schemeClr val="hlink"/>
                </a:solidFill>
                <a:latin typeface="Times New Roman" panose="02020603050405020304" pitchFamily="18" charset="0"/>
                <a:ea typeface="楷体_GB2312" pitchFamily="49" charset="-122"/>
              </a:rPr>
              <a:t>碱金属原子的光谱</a:t>
            </a:r>
            <a:r>
              <a:rPr lang="zh-CN" altLang="en-US" sz="3600">
                <a:solidFill>
                  <a:schemeClr val="accent2"/>
                </a:solidFill>
                <a:latin typeface="Times New Roman" panose="02020603050405020304" pitchFamily="18" charset="0"/>
              </a:rPr>
              <a:t> </a:t>
            </a:r>
          </a:p>
        </p:txBody>
      </p:sp>
      <p:pic>
        <p:nvPicPr>
          <p:cNvPr id="27651" name="Picture 4" descr="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225550"/>
            <a:ext cx="6913562"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4472964" y="384746"/>
            <a:ext cx="795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eaLnBrk="1" hangingPunct="1"/>
            <a:r>
              <a:rPr lang="zh-CN" altLang="en-US" b="1" dirty="0">
                <a:latin typeface="Times New Roman" panose="02020603050405020304" pitchFamily="18" charset="0"/>
                <a:ea typeface="楷体_GB2312" pitchFamily="49" charset="-122"/>
              </a:rPr>
              <a:t>碱金属原子的光谱项可以表达为 </a:t>
            </a:r>
          </a:p>
        </p:txBody>
      </p:sp>
      <p:sp>
        <p:nvSpPr>
          <p:cNvPr id="29699" name="Rectangle 5"/>
          <p:cNvSpPr>
            <a:spLocks noChangeArrowheads="1"/>
          </p:cNvSpPr>
          <p:nvPr/>
        </p:nvSpPr>
        <p:spPr bwMode="auto">
          <a:xfrm>
            <a:off x="3462338"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9700" name="Rectangle 7"/>
          <p:cNvSpPr>
            <a:spLocks noChangeArrowheads="1"/>
          </p:cNvSpPr>
          <p:nvPr/>
        </p:nvSpPr>
        <p:spPr bwMode="auto">
          <a:xfrm>
            <a:off x="3457575"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9701" name="Rectangle 9"/>
          <p:cNvSpPr>
            <a:spLocks noChangeArrowheads="1"/>
          </p:cNvSpPr>
          <p:nvPr/>
        </p:nvSpPr>
        <p:spPr bwMode="auto">
          <a:xfrm>
            <a:off x="3933825" y="3190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pic>
        <p:nvPicPr>
          <p:cNvPr id="2" name="图片 1"/>
          <p:cNvPicPr>
            <a:picLocks noChangeAspect="1"/>
          </p:cNvPicPr>
          <p:nvPr/>
        </p:nvPicPr>
        <p:blipFill>
          <a:blip r:embed="rId2"/>
          <a:stretch>
            <a:fillRect/>
          </a:stretch>
        </p:blipFill>
        <p:spPr>
          <a:xfrm>
            <a:off x="0" y="-238422"/>
            <a:ext cx="4505334" cy="6858594"/>
          </a:xfrm>
          <a:prstGeom prst="rect">
            <a:avLst/>
          </a:prstGeom>
        </p:spPr>
      </p:pic>
      <p:pic>
        <p:nvPicPr>
          <p:cNvPr id="29702" name="Picture 12" descr="4Z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33825" y="915044"/>
            <a:ext cx="5148262" cy="508793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 name="文本框 2"/>
              <p:cNvSpPr txBox="1"/>
              <p:nvPr/>
            </p:nvSpPr>
            <p:spPr>
              <a:xfrm>
                <a:off x="1743969" y="2775376"/>
                <a:ext cx="1482626" cy="830997"/>
              </a:xfrm>
              <a:prstGeom prst="rect">
                <a:avLst/>
              </a:prstGeom>
              <a:noFill/>
            </p:spPr>
            <p:txBody>
              <a:bodyPr wrap="square" rtlCol="0">
                <a:spAutoFit/>
              </a:bodyPr>
              <a:lstStyle/>
              <a:p>
                <a:r>
                  <a:rPr lang="zh-CN" altLang="en-US" dirty="0" smtClean="0">
                    <a:solidFill>
                      <a:srgbClr val="FF0000"/>
                    </a:solidFill>
                    <a:latin typeface="+mn-ea"/>
                    <a:ea typeface="+mn-ea"/>
                  </a:rPr>
                  <a:t>不同</a:t>
                </a:r>
                <a14:m>
                  <m:oMath xmlns:m="http://schemas.openxmlformats.org/officeDocument/2006/math">
                    <m:r>
                      <a:rPr lang="en-US" altLang="zh-CN" i="1" dirty="0" smtClean="0">
                        <a:solidFill>
                          <a:srgbClr val="FF0000"/>
                        </a:solidFill>
                        <a:latin typeface="Cambria Math" panose="02040503050406030204" pitchFamily="18" charset="0"/>
                        <a:ea typeface="+mn-ea"/>
                      </a:rPr>
                      <m:t>𝑛</m:t>
                    </m:r>
                  </m:oMath>
                </a14:m>
                <a:r>
                  <a:rPr lang="zh-CN" altLang="en-US" dirty="0" smtClean="0">
                    <a:solidFill>
                      <a:srgbClr val="FF0000"/>
                    </a:solidFill>
                    <a:latin typeface="+mn-ea"/>
                    <a:ea typeface="+mn-ea"/>
                  </a:rPr>
                  <a:t>之间的跃迁</a:t>
                </a:r>
                <a:endParaRPr lang="zh-CN" altLang="en-US" dirty="0">
                  <a:solidFill>
                    <a:srgbClr val="FF0000"/>
                  </a:solidFill>
                  <a:latin typeface="+mn-ea"/>
                  <a:ea typeface="+mn-ea"/>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743969" y="2775376"/>
                <a:ext cx="1482626" cy="830997"/>
              </a:xfrm>
              <a:prstGeom prst="rect">
                <a:avLst/>
              </a:prstGeom>
              <a:blipFill rotWithShape="0">
                <a:blip r:embed="rId4"/>
                <a:stretch>
                  <a:fillRect l="-6173" t="-8029" r="-1235" b="-153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6546949" y="4366418"/>
                <a:ext cx="1892210" cy="1200329"/>
              </a:xfrm>
              <a:prstGeom prst="rect">
                <a:avLst/>
              </a:prstGeom>
              <a:noFill/>
            </p:spPr>
            <p:txBody>
              <a:bodyPr wrap="square" rtlCol="0">
                <a:spAutoFit/>
              </a:bodyPr>
              <a:lstStyle/>
              <a:p>
                <a:r>
                  <a:rPr lang="zh-CN" altLang="en-US" dirty="0" smtClean="0">
                    <a:solidFill>
                      <a:srgbClr val="FF0000"/>
                    </a:solidFill>
                    <a:latin typeface="+mn-ea"/>
                    <a:ea typeface="+mn-ea"/>
                  </a:rPr>
                  <a:t>不同</a:t>
                </a:r>
                <a14:m>
                  <m:oMath xmlns:m="http://schemas.openxmlformats.org/officeDocument/2006/math">
                    <m:r>
                      <a:rPr lang="en-US" altLang="zh-CN" i="1" dirty="0" smtClean="0">
                        <a:solidFill>
                          <a:srgbClr val="FF0000"/>
                        </a:solidFill>
                        <a:latin typeface="Cambria Math" panose="02040503050406030204" pitchFamily="18" charset="0"/>
                        <a:ea typeface="+mn-ea"/>
                      </a:rPr>
                      <m:t>𝑛</m:t>
                    </m:r>
                  </m:oMath>
                </a14:m>
                <a:r>
                  <a:rPr lang="zh-CN" altLang="en-US" dirty="0" smtClean="0">
                    <a:solidFill>
                      <a:srgbClr val="FF0000"/>
                    </a:solidFill>
                    <a:latin typeface="+mn-ea"/>
                    <a:ea typeface="+mn-ea"/>
                  </a:rPr>
                  <a:t>不同</a:t>
                </a:r>
                <a14:m>
                  <m:oMath xmlns:m="http://schemas.openxmlformats.org/officeDocument/2006/math">
                    <m:r>
                      <a:rPr lang="en-US" altLang="zh-CN" i="1" dirty="0" smtClean="0">
                        <a:solidFill>
                          <a:srgbClr val="FF0000"/>
                        </a:solidFill>
                        <a:latin typeface="Cambria Math" panose="02040503050406030204" pitchFamily="18" charset="0"/>
                        <a:ea typeface="+mn-ea"/>
                      </a:rPr>
                      <m:t>𝑙</m:t>
                    </m:r>
                  </m:oMath>
                </a14:m>
                <a:r>
                  <a:rPr lang="zh-CN" altLang="en-US" dirty="0" smtClean="0">
                    <a:solidFill>
                      <a:srgbClr val="FF0000"/>
                    </a:solidFill>
                    <a:latin typeface="+mn-ea"/>
                    <a:ea typeface="+mn-ea"/>
                  </a:rPr>
                  <a:t>之间的跃迁</a:t>
                </a:r>
                <a:endParaRPr lang="en-US" altLang="zh-CN" dirty="0" smtClean="0">
                  <a:solidFill>
                    <a:srgbClr val="FF0000"/>
                  </a:solidFill>
                  <a:latin typeface="+mn-ea"/>
                  <a:ea typeface="+mn-ea"/>
                </a:endParaRPr>
              </a:p>
              <a:p>
                <a:pPr/>
                <a14:m>
                  <m:oMathPara xmlns:m="http://schemas.openxmlformats.org/officeDocument/2006/math">
                    <m:oMathParaPr>
                      <m:jc m:val="centerGroup"/>
                    </m:oMathParaPr>
                    <m:oMath xmlns:m="http://schemas.openxmlformats.org/officeDocument/2006/math">
                      <m:r>
                        <m:rPr>
                          <m:sty m:val="p"/>
                        </m:rPr>
                        <a:rPr lang="en-US" altLang="zh-CN" b="0" i="0" smtClean="0">
                          <a:solidFill>
                            <a:srgbClr val="FF0000"/>
                          </a:solidFill>
                          <a:latin typeface="Cambria Math" panose="02040503050406030204" pitchFamily="18" charset="0"/>
                          <a:ea typeface="+mn-ea"/>
                        </a:rPr>
                        <m:t>Δ</m:t>
                      </m:r>
                      <m:r>
                        <a:rPr lang="en-US" altLang="zh-CN" b="0" i="1" smtClean="0">
                          <a:solidFill>
                            <a:srgbClr val="FF0000"/>
                          </a:solidFill>
                          <a:latin typeface="Cambria Math" panose="02040503050406030204" pitchFamily="18" charset="0"/>
                          <a:ea typeface="+mn-ea"/>
                        </a:rPr>
                        <m:t>𝑙</m:t>
                      </m:r>
                      <m:r>
                        <a:rPr lang="en-US" altLang="zh-CN" b="0" i="1" smtClean="0">
                          <a:solidFill>
                            <a:srgbClr val="FF0000"/>
                          </a:solidFill>
                          <a:latin typeface="Cambria Math" panose="02040503050406030204" pitchFamily="18" charset="0"/>
                          <a:ea typeface="+mn-ea"/>
                        </a:rPr>
                        <m:t>=±1</m:t>
                      </m:r>
                    </m:oMath>
                  </m:oMathPara>
                </a14:m>
                <a:endParaRPr lang="zh-CN" altLang="en-US" dirty="0">
                  <a:solidFill>
                    <a:srgbClr val="FF0000"/>
                  </a:solidFill>
                  <a:latin typeface="+mn-ea"/>
                  <a:ea typeface="+mn-ea"/>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546949" y="4366418"/>
                <a:ext cx="1892210" cy="1200329"/>
              </a:xfrm>
              <a:prstGeom prst="rect">
                <a:avLst/>
              </a:prstGeom>
              <a:blipFill rotWithShape="0">
                <a:blip r:embed="rId5"/>
                <a:stretch>
                  <a:fillRect l="-5161" t="-5584" b="-1523"/>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755650" y="1628775"/>
            <a:ext cx="78486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zh-CN" altLang="en-US" b="1">
                <a:latin typeface="Times New Roman" panose="02020603050405020304" pitchFamily="18" charset="0"/>
                <a:ea typeface="楷体_GB2312" pitchFamily="49" charset="-122"/>
              </a:rPr>
              <a:t>        根据表中锂的数据可以画成能级图。主要特征归结为如下四条：</a:t>
            </a:r>
          </a:p>
          <a:p>
            <a:pPr algn="l" eaLnBrk="1" hangingPunct="1"/>
            <a:r>
              <a:rPr lang="en-US" altLang="zh-CN" b="1">
                <a:latin typeface="Times New Roman" panose="02020603050405020304" pitchFamily="18" charset="0"/>
                <a:ea typeface="楷体_GB2312" pitchFamily="49" charset="-122"/>
              </a:rPr>
              <a:t>        A</a:t>
            </a:r>
            <a:r>
              <a:rPr lang="zh-CN" altLang="en-US" b="1">
                <a:latin typeface="Times New Roman" panose="02020603050405020304" pitchFamily="18" charset="0"/>
                <a:ea typeface="楷体_GB2312" pitchFamily="49" charset="-122"/>
              </a:rPr>
              <a:t>、四组谱线（每一组的初始位置是不同的，即表明有四套动项）。</a:t>
            </a:r>
          </a:p>
          <a:p>
            <a:pPr algn="l" eaLnBrk="1" hangingPunct="1"/>
            <a:r>
              <a:rPr lang="en-US" altLang="zh-CN" b="1">
                <a:latin typeface="Times New Roman" panose="02020603050405020304" pitchFamily="18" charset="0"/>
                <a:ea typeface="楷体_GB2312" pitchFamily="49" charset="-122"/>
              </a:rPr>
              <a:t>        B</a:t>
            </a:r>
            <a:r>
              <a:rPr lang="zh-CN" altLang="en-US" b="1">
                <a:latin typeface="Times New Roman" panose="02020603050405020304" pitchFamily="18" charset="0"/>
                <a:ea typeface="楷体_GB2312" pitchFamily="49" charset="-122"/>
              </a:rPr>
              <a:t>、有三个终端（即有三套固定项）。</a:t>
            </a:r>
          </a:p>
          <a:p>
            <a:pPr algn="l" eaLnBrk="1" hangingPunct="1"/>
            <a:r>
              <a:rPr lang="en-US" altLang="zh-CN" b="1">
                <a:latin typeface="Times New Roman" panose="02020603050405020304" pitchFamily="18" charset="0"/>
                <a:ea typeface="楷体_GB2312" pitchFamily="49" charset="-122"/>
              </a:rPr>
              <a:t>        C</a:t>
            </a:r>
            <a:r>
              <a:rPr lang="zh-CN" altLang="en-US" b="1">
                <a:latin typeface="Times New Roman" panose="02020603050405020304" pitchFamily="18" charset="0"/>
                <a:ea typeface="楷体_GB2312" pitchFamily="49" charset="-122"/>
              </a:rPr>
              <a:t>、两个量子数（</a:t>
            </a:r>
            <a:r>
              <a:rPr lang="en-US" altLang="zh-CN" b="1" i="1">
                <a:latin typeface="Times New Roman" panose="02020603050405020304" pitchFamily="18" charset="0"/>
                <a:ea typeface="楷体_GB2312" pitchFamily="49" charset="-122"/>
              </a:rPr>
              <a:t>n </a:t>
            </a:r>
            <a:r>
              <a:rPr lang="zh-CN" altLang="en-US" b="1">
                <a:latin typeface="Times New Roman" panose="02020603050405020304" pitchFamily="18" charset="0"/>
                <a:ea typeface="楷体_GB2312" pitchFamily="49" charset="-122"/>
              </a:rPr>
              <a:t>和    ，  是角动量量子数）。</a:t>
            </a:r>
          </a:p>
          <a:p>
            <a:pPr algn="l" eaLnBrk="1" hangingPunct="1"/>
            <a:r>
              <a:rPr lang="en-US" altLang="zh-CN" b="1">
                <a:latin typeface="Times New Roman" panose="02020603050405020304" pitchFamily="18" charset="0"/>
                <a:ea typeface="楷体_GB2312" pitchFamily="49" charset="-122"/>
              </a:rPr>
              <a:t>        D</a:t>
            </a:r>
            <a:r>
              <a:rPr lang="zh-CN" altLang="en-US" b="1">
                <a:latin typeface="Times New Roman" panose="02020603050405020304" pitchFamily="18" charset="0"/>
                <a:ea typeface="楷体_GB2312" pitchFamily="49" charset="-122"/>
              </a:rPr>
              <a:t>、一条规则（图中画出的虚线表示在实验中不存在这样的跃迁，因原子能级之间的跃迁有一个</a:t>
            </a:r>
            <a:r>
              <a:rPr lang="zh-CN" altLang="en-US" b="1">
                <a:solidFill>
                  <a:schemeClr val="hlink"/>
                </a:solidFill>
                <a:latin typeface="Times New Roman" panose="02020603050405020304" pitchFamily="18" charset="0"/>
                <a:ea typeface="楷体_GB2312" pitchFamily="49" charset="-122"/>
              </a:rPr>
              <a:t>选择规则</a:t>
            </a:r>
            <a:r>
              <a:rPr lang="zh-CN" altLang="en-US" b="1">
                <a:latin typeface="Times New Roman" panose="02020603050405020304" pitchFamily="18" charset="0"/>
                <a:ea typeface="楷体_GB2312" pitchFamily="49" charset="-122"/>
              </a:rPr>
              <a:t>，即</a:t>
            </a:r>
            <a:r>
              <a:rPr lang="zh-CN" altLang="en-US" b="1" u="sng">
                <a:latin typeface="Times New Roman" panose="02020603050405020304" pitchFamily="18" charset="0"/>
                <a:ea typeface="楷体_GB2312" pitchFamily="49" charset="-122"/>
              </a:rPr>
              <a:t>△    </a:t>
            </a:r>
            <a:r>
              <a:rPr lang="en-US" altLang="zh-CN" b="1" u="sng">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a:t>
            </a:r>
          </a:p>
          <a:p>
            <a:pPr algn="l" eaLnBrk="1" hangingPunct="1"/>
            <a:r>
              <a:rPr lang="zh-CN" altLang="en-US" b="1">
                <a:latin typeface="Times New Roman" panose="02020603050405020304" pitchFamily="18" charset="0"/>
                <a:ea typeface="楷体_GB2312" pitchFamily="49" charset="-122"/>
              </a:rPr>
              <a:t>        对这个选择规则，我们可以这样解释：  的差别就是角动量的差别，由于光子的角动量是</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，要在跃迁时放出一个光子，角动量就只能差</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。根据这个选择规则，我们就可以画成能级跃迁图。</a:t>
            </a:r>
          </a:p>
        </p:txBody>
      </p:sp>
      <p:graphicFrame>
        <p:nvGraphicFramePr>
          <p:cNvPr id="30723" name="Object 3"/>
          <p:cNvGraphicFramePr>
            <a:graphicFrameLocks noChangeAspect="1"/>
          </p:cNvGraphicFramePr>
          <p:nvPr/>
        </p:nvGraphicFramePr>
        <p:xfrm>
          <a:off x="4859338" y="3429000"/>
          <a:ext cx="295275" cy="465138"/>
        </p:xfrm>
        <a:graphic>
          <a:graphicData uri="http://schemas.openxmlformats.org/presentationml/2006/ole">
            <mc:AlternateContent xmlns:mc="http://schemas.openxmlformats.org/markup-compatibility/2006">
              <mc:Choice xmlns:v="urn:schemas-microsoft-com:vml" Requires="v">
                <p:oleObj spid="_x0000_s30835" r:id="rId3" imgW="114102" imgH="177492" progId="Equation.3">
                  <p:embed/>
                </p:oleObj>
              </mc:Choice>
              <mc:Fallback>
                <p:oleObj r:id="rId3" imgW="114102" imgH="177492" progId="Equation.3">
                  <p:embed/>
                  <p:pic>
                    <p:nvPicPr>
                      <p:cNvPr id="0" name="Picture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3429000"/>
                        <a:ext cx="295275"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4" name="Object 9"/>
          <p:cNvGraphicFramePr>
            <a:graphicFrameLocks noChangeAspect="1"/>
          </p:cNvGraphicFramePr>
          <p:nvPr/>
        </p:nvGraphicFramePr>
        <p:xfrm>
          <a:off x="4356100" y="3429000"/>
          <a:ext cx="295275" cy="465138"/>
        </p:xfrm>
        <a:graphic>
          <a:graphicData uri="http://schemas.openxmlformats.org/presentationml/2006/ole">
            <mc:AlternateContent xmlns:mc="http://schemas.openxmlformats.org/markup-compatibility/2006">
              <mc:Choice xmlns:v="urn:schemas-microsoft-com:vml" Requires="v">
                <p:oleObj spid="_x0000_s30836" name="公式" r:id="rId5" imgW="114102" imgH="177492" progId="Equation.3">
                  <p:embed/>
                </p:oleObj>
              </mc:Choice>
              <mc:Fallback>
                <p:oleObj name="公式" r:id="rId5" imgW="114102" imgH="177492" progId="Equation.3">
                  <p:embed/>
                  <p:pic>
                    <p:nvPicPr>
                      <p:cNvPr id="0" name="Picture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3429000"/>
                        <a:ext cx="295275"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5" name="Object 11"/>
          <p:cNvGraphicFramePr>
            <a:graphicFrameLocks noGrp="1" noChangeAspect="1"/>
          </p:cNvGraphicFramePr>
          <p:nvPr>
            <p:ph sz="half" idx="1"/>
          </p:nvPr>
        </p:nvGraphicFramePr>
        <p:xfrm>
          <a:off x="3484563" y="3932238"/>
          <a:ext cx="114300" cy="177800"/>
        </p:xfrm>
        <a:graphic>
          <a:graphicData uri="http://schemas.openxmlformats.org/presentationml/2006/ole">
            <mc:AlternateContent xmlns:mc="http://schemas.openxmlformats.org/markup-compatibility/2006">
              <mc:Choice xmlns:v="urn:schemas-microsoft-com:vml" Requires="v">
                <p:oleObj spid="_x0000_s30837" name="公式" r:id="rId7" imgW="114102" imgH="177492" progId="Equation.3">
                  <p:embed/>
                </p:oleObj>
              </mc:Choice>
              <mc:Fallback>
                <p:oleObj name="公式" r:id="rId7" imgW="114102" imgH="177492" progId="Equation.3">
                  <p:embed/>
                  <p:pic>
                    <p:nvPicPr>
                      <p:cNvPr id="0" name="Picture 57"/>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84563" y="3932238"/>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6" name="Object 16"/>
          <p:cNvGraphicFramePr>
            <a:graphicFrameLocks noGrp="1" noChangeAspect="1"/>
          </p:cNvGraphicFramePr>
          <p:nvPr>
            <p:ph sz="half" idx="2"/>
          </p:nvPr>
        </p:nvGraphicFramePr>
        <p:xfrm>
          <a:off x="1116013" y="4508500"/>
          <a:ext cx="301625" cy="468313"/>
        </p:xfrm>
        <a:graphic>
          <a:graphicData uri="http://schemas.openxmlformats.org/presentationml/2006/ole">
            <mc:AlternateContent xmlns:mc="http://schemas.openxmlformats.org/markup-compatibility/2006">
              <mc:Choice xmlns:v="urn:schemas-microsoft-com:vml" Requires="v">
                <p:oleObj spid="_x0000_s30838" name="公式" r:id="rId9" imgW="114102" imgH="177492" progId="Equation.3">
                  <p:embed/>
                </p:oleObj>
              </mc:Choice>
              <mc:Fallback>
                <p:oleObj name="公式" r:id="rId9" imgW="114102" imgH="177492" progId="Equation.3">
                  <p:embed/>
                  <p:pic>
                    <p:nvPicPr>
                      <p:cNvPr id="0" name="Picture 58"/>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4508500"/>
                        <a:ext cx="301625"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1520" y="1484784"/>
                <a:ext cx="8568952" cy="4752528"/>
              </a:xfrm>
            </p:spPr>
            <p:txBody>
              <a:bodyPr>
                <a:noAutofit/>
              </a:bodyPr>
              <a:lstStyle/>
              <a:p>
                <a:r>
                  <a:rPr lang="zh-CN" altLang="en-US" sz="2400" dirty="0" smtClean="0"/>
                  <a:t>在图中</a:t>
                </a:r>
                <a:r>
                  <a:rPr lang="zh-CN" altLang="en-US" sz="2400" dirty="0"/>
                  <a:t>，能级</a:t>
                </a:r>
                <a:r>
                  <a:rPr lang="zh-CN" altLang="en-US" sz="2400" dirty="0" smtClean="0"/>
                  <a:t>按</a:t>
                </a:r>
                <a14:m>
                  <m:oMath xmlns:m="http://schemas.openxmlformats.org/officeDocument/2006/math">
                    <m:r>
                      <a:rPr lang="en-US" altLang="zh-CN" sz="2400" i="1" dirty="0" smtClean="0">
                        <a:latin typeface="Cambria Math" panose="02040503050406030204" pitchFamily="18" charset="0"/>
                      </a:rPr>
                      <m:t>𝑙</m:t>
                    </m:r>
                  </m:oMath>
                </a14:m>
                <a:r>
                  <a:rPr lang="zh-CN" altLang="en-US" sz="2400" dirty="0"/>
                  <a:t>值</a:t>
                </a:r>
                <a:r>
                  <a:rPr lang="zh-CN" altLang="en-US" sz="2400" dirty="0" smtClean="0"/>
                  <a:t>分类，</a:t>
                </a:r>
                <a14:m>
                  <m:oMath xmlns:m="http://schemas.openxmlformats.org/officeDocument/2006/math">
                    <m:r>
                      <a:rPr lang="en-US" altLang="zh-CN" sz="2400" i="1" dirty="0" smtClean="0">
                        <a:latin typeface="Cambria Math" panose="02040503050406030204" pitchFamily="18" charset="0"/>
                      </a:rPr>
                      <m:t>𝑙</m:t>
                    </m:r>
                  </m:oMath>
                </a14:m>
                <a:r>
                  <a:rPr lang="zh-CN" altLang="en-US" sz="2400" dirty="0"/>
                  <a:t>值相同的能级画在同一列上</a:t>
                </a:r>
                <a:r>
                  <a:rPr lang="en-US" altLang="zh-CN" sz="2400" dirty="0" smtClean="0"/>
                  <a:t>.</a:t>
                </a:r>
                <a:endParaRPr lang="en-US" altLang="zh-CN" sz="2400" dirty="0"/>
              </a:p>
              <a:p>
                <a:r>
                  <a:rPr lang="en-US" altLang="zh-CN" sz="2400" dirty="0" err="1" smtClean="0"/>
                  <a:t>nP</a:t>
                </a:r>
                <a:r>
                  <a:rPr lang="zh-CN" altLang="en-US" sz="2400" dirty="0"/>
                  <a:t>向</a:t>
                </a:r>
                <a:r>
                  <a:rPr lang="en-US" altLang="zh-CN" sz="2400" dirty="0"/>
                  <a:t>2S </a:t>
                </a:r>
                <a:r>
                  <a:rPr lang="zh-CN" altLang="en-US" sz="2400" dirty="0" smtClean="0"/>
                  <a:t>跃迁</a:t>
                </a:r>
                <a:r>
                  <a:rPr lang="zh-CN" altLang="en-US" sz="2400" dirty="0"/>
                  <a:t>的，即</a:t>
                </a:r>
                <a:r>
                  <a:rPr lang="en-US" altLang="zh-CN" sz="2400" dirty="0">
                    <a:solidFill>
                      <a:srgbClr val="FF0000"/>
                    </a:solidFill>
                  </a:rPr>
                  <a:t>nP</a:t>
                </a:r>
                <a:r>
                  <a:rPr lang="en-US" altLang="zh-CN" sz="2400" dirty="0" smtClean="0">
                    <a:solidFill>
                      <a:srgbClr val="FF0000"/>
                    </a:solidFill>
                  </a:rPr>
                  <a:t>→2S</a:t>
                </a:r>
                <a:r>
                  <a:rPr lang="zh-CN" altLang="en-US" sz="2400" dirty="0" smtClean="0"/>
                  <a:t>，</a:t>
                </a:r>
                <a:r>
                  <a:rPr lang="zh-CN" altLang="en-US" sz="2400" dirty="0"/>
                  <a:t>称为</a:t>
                </a:r>
                <a:r>
                  <a:rPr lang="zh-CN" altLang="en-US" sz="2400" dirty="0">
                    <a:solidFill>
                      <a:srgbClr val="FF0000"/>
                    </a:solidFill>
                  </a:rPr>
                  <a:t>主线系</a:t>
                </a:r>
                <a:r>
                  <a:rPr lang="en-US" altLang="zh-CN" sz="2400" dirty="0">
                    <a:solidFill>
                      <a:srgbClr val="FF0000"/>
                    </a:solidFill>
                  </a:rPr>
                  <a:t>(</a:t>
                </a:r>
                <a:r>
                  <a:rPr lang="en-US" altLang="zh-CN" sz="2400" b="1" dirty="0">
                    <a:solidFill>
                      <a:srgbClr val="0070C0"/>
                    </a:solidFill>
                  </a:rPr>
                  <a:t>P</a:t>
                </a:r>
                <a:r>
                  <a:rPr lang="en-US" altLang="zh-CN" sz="2400" dirty="0">
                    <a:solidFill>
                      <a:srgbClr val="FF0000"/>
                    </a:solidFill>
                  </a:rPr>
                  <a:t>rincipal series) </a:t>
                </a:r>
                <a:r>
                  <a:rPr lang="en-US" altLang="zh-CN" sz="2400" dirty="0" smtClean="0"/>
                  <a:t>;</a:t>
                </a:r>
              </a:p>
              <a:p>
                <a:r>
                  <a:rPr lang="en-US" altLang="zh-CN" sz="2400" dirty="0" smtClean="0">
                    <a:solidFill>
                      <a:srgbClr val="FF0000"/>
                    </a:solidFill>
                  </a:rPr>
                  <a:t>nS→2P</a:t>
                </a:r>
                <a:r>
                  <a:rPr lang="zh-CN" altLang="en-US" sz="2400" dirty="0" smtClean="0"/>
                  <a:t>的</a:t>
                </a:r>
                <a:r>
                  <a:rPr lang="zh-CN" altLang="en-US" sz="2400" dirty="0"/>
                  <a:t>，称为</a:t>
                </a:r>
                <a:r>
                  <a:rPr lang="zh-CN" altLang="en-US" sz="2400" dirty="0">
                    <a:solidFill>
                      <a:srgbClr val="FF0000"/>
                    </a:solidFill>
                  </a:rPr>
                  <a:t>锐线系</a:t>
                </a:r>
                <a:r>
                  <a:rPr lang="en-US" altLang="zh-CN" sz="2400" dirty="0" smtClean="0">
                    <a:solidFill>
                      <a:srgbClr val="FF0000"/>
                    </a:solidFill>
                  </a:rPr>
                  <a:t>(</a:t>
                </a:r>
                <a:r>
                  <a:rPr lang="en-US" altLang="zh-CN" sz="2400" b="1" dirty="0" smtClean="0">
                    <a:solidFill>
                      <a:srgbClr val="0070C0"/>
                    </a:solidFill>
                  </a:rPr>
                  <a:t>S</a:t>
                </a:r>
                <a:r>
                  <a:rPr lang="en-US" altLang="zh-CN" sz="2400" dirty="0" smtClean="0">
                    <a:solidFill>
                      <a:srgbClr val="FF0000"/>
                    </a:solidFill>
                  </a:rPr>
                  <a:t>harp series</a:t>
                </a:r>
                <a:r>
                  <a:rPr lang="en-US" altLang="zh-CN" sz="2400" dirty="0">
                    <a:solidFill>
                      <a:srgbClr val="FF0000"/>
                    </a:solidFill>
                  </a:rPr>
                  <a:t>) </a:t>
                </a:r>
                <a:r>
                  <a:rPr lang="zh-CN" altLang="en-US" sz="2400" dirty="0"/>
                  <a:t>，又称第二辅线系</a:t>
                </a:r>
                <a:r>
                  <a:rPr lang="en-US" altLang="zh-CN" sz="2400" dirty="0" smtClean="0"/>
                  <a:t>;</a:t>
                </a:r>
              </a:p>
              <a:p>
                <a:r>
                  <a:rPr lang="en-US" altLang="zh-CN" sz="2400" dirty="0" smtClean="0">
                    <a:solidFill>
                      <a:srgbClr val="FF0000"/>
                    </a:solidFill>
                  </a:rPr>
                  <a:t>nD→2P</a:t>
                </a:r>
                <a:r>
                  <a:rPr lang="zh-CN" altLang="en-US" sz="2400" dirty="0" smtClean="0"/>
                  <a:t>的</a:t>
                </a:r>
                <a:r>
                  <a:rPr lang="zh-CN" altLang="en-US" sz="2400" dirty="0"/>
                  <a:t>，称为</a:t>
                </a:r>
                <a:r>
                  <a:rPr lang="zh-CN" altLang="en-US" sz="2400" dirty="0">
                    <a:solidFill>
                      <a:srgbClr val="FF0000"/>
                    </a:solidFill>
                  </a:rPr>
                  <a:t>漫线系</a:t>
                </a:r>
                <a:r>
                  <a:rPr lang="en-US" altLang="zh-CN" sz="2400" dirty="0" smtClean="0">
                    <a:solidFill>
                      <a:srgbClr val="FF0000"/>
                    </a:solidFill>
                  </a:rPr>
                  <a:t>(</a:t>
                </a:r>
                <a:r>
                  <a:rPr lang="en-US" altLang="zh-CN" sz="2400" b="1" dirty="0" smtClean="0">
                    <a:solidFill>
                      <a:srgbClr val="0070C0"/>
                    </a:solidFill>
                  </a:rPr>
                  <a:t>D</a:t>
                </a:r>
                <a:r>
                  <a:rPr lang="en-US" altLang="zh-CN" sz="2400" dirty="0" smtClean="0">
                    <a:solidFill>
                      <a:srgbClr val="FF0000"/>
                    </a:solidFill>
                  </a:rPr>
                  <a:t>iffuse </a:t>
                </a:r>
                <a:r>
                  <a:rPr lang="en-US" altLang="zh-CN" sz="2400" dirty="0">
                    <a:solidFill>
                      <a:srgbClr val="FF0000"/>
                    </a:solidFill>
                  </a:rPr>
                  <a:t>series) </a:t>
                </a:r>
                <a:r>
                  <a:rPr lang="zh-CN" altLang="en-US" sz="2400" dirty="0"/>
                  <a:t>，又称第一辅</a:t>
                </a:r>
                <a:r>
                  <a:rPr lang="zh-CN" altLang="en-US" sz="2400" dirty="0" smtClean="0"/>
                  <a:t>线系</a:t>
                </a:r>
                <a:r>
                  <a:rPr lang="en-US" altLang="zh-CN" sz="2400" dirty="0" smtClean="0"/>
                  <a:t>;</a:t>
                </a:r>
              </a:p>
              <a:p>
                <a:r>
                  <a:rPr lang="en-US" altLang="zh-CN" sz="2400" dirty="0" err="1" smtClean="0">
                    <a:solidFill>
                      <a:srgbClr val="FF0000"/>
                    </a:solidFill>
                  </a:rPr>
                  <a:t>nF</a:t>
                </a:r>
                <a:r>
                  <a:rPr lang="en-US" altLang="zh-CN" sz="2400" dirty="0">
                    <a:solidFill>
                      <a:srgbClr val="FF0000"/>
                    </a:solidFill>
                  </a:rPr>
                  <a:t>→ 3D </a:t>
                </a:r>
                <a:r>
                  <a:rPr lang="zh-CN" altLang="en-US" sz="2400" dirty="0"/>
                  <a:t>的则称为</a:t>
                </a:r>
                <a:r>
                  <a:rPr lang="zh-CN" altLang="en-US" sz="2400" dirty="0">
                    <a:solidFill>
                      <a:srgbClr val="FF0000"/>
                    </a:solidFill>
                  </a:rPr>
                  <a:t>基线系</a:t>
                </a:r>
                <a:r>
                  <a:rPr lang="en-US" altLang="zh-CN" sz="2400" dirty="0">
                    <a:solidFill>
                      <a:srgbClr val="FF0000"/>
                    </a:solidFill>
                  </a:rPr>
                  <a:t>(</a:t>
                </a:r>
                <a:r>
                  <a:rPr lang="en-US" altLang="zh-CN" sz="2400" b="1" dirty="0">
                    <a:solidFill>
                      <a:srgbClr val="0070C0"/>
                    </a:solidFill>
                  </a:rPr>
                  <a:t>F</a:t>
                </a:r>
                <a:r>
                  <a:rPr lang="en-US" altLang="zh-CN" sz="2400" dirty="0">
                    <a:solidFill>
                      <a:srgbClr val="FF0000"/>
                    </a:solidFill>
                  </a:rPr>
                  <a:t>undamental series) </a:t>
                </a:r>
                <a:r>
                  <a:rPr lang="zh-CN" altLang="en-US" sz="2400" dirty="0"/>
                  <a:t>，又称柏格曼线系</a:t>
                </a:r>
                <a:r>
                  <a:rPr lang="en-US" altLang="zh-CN" sz="2400" dirty="0"/>
                  <a:t>( </a:t>
                </a:r>
                <a:r>
                  <a:rPr lang="en-US" altLang="zh-CN" sz="2400" dirty="0" smtClean="0"/>
                  <a:t>Bergmann series</a:t>
                </a:r>
                <a:r>
                  <a:rPr lang="en-US" altLang="zh-CN" sz="2400" dirty="0"/>
                  <a:t>) </a:t>
                </a:r>
                <a:r>
                  <a:rPr lang="en-US" altLang="zh-CN" sz="2400" dirty="0" smtClean="0"/>
                  <a:t>.</a:t>
                </a:r>
              </a:p>
              <a:p>
                <a:r>
                  <a:rPr lang="zh-CN" altLang="en-US" sz="2400" dirty="0" smtClean="0"/>
                  <a:t>由于</a:t>
                </a:r>
                <a:r>
                  <a:rPr lang="zh-CN" altLang="en-US" sz="2400" dirty="0"/>
                  <a:t>这四个线系分别是从</a:t>
                </a:r>
                <a14:m>
                  <m:oMath xmlns:m="http://schemas.openxmlformats.org/officeDocument/2006/math">
                    <m:r>
                      <a:rPr lang="en-US" altLang="zh-CN" sz="2400" i="1" dirty="0" smtClean="0">
                        <a:latin typeface="Cambria Math" panose="02040503050406030204" pitchFamily="18" charset="0"/>
                      </a:rPr>
                      <m:t>𝑙</m:t>
                    </m:r>
                    <m:r>
                      <a:rPr lang="en-US" altLang="zh-CN" sz="2400" i="1" dirty="0" smtClean="0">
                        <a:latin typeface="Cambria Math" panose="02040503050406030204" pitchFamily="18" charset="0"/>
                      </a:rPr>
                      <m:t>=1, 0, 2, 3</m:t>
                    </m:r>
                  </m:oMath>
                </a14:m>
                <a:r>
                  <a:rPr lang="zh-CN" altLang="en-US" sz="2400" dirty="0"/>
                  <a:t>各列出发的，而各线系的英文</a:t>
                </a:r>
                <a:r>
                  <a:rPr lang="zh-CN" altLang="en-US" sz="2400" dirty="0" smtClean="0"/>
                  <a:t>名称</a:t>
                </a:r>
                <a:r>
                  <a:rPr lang="zh-CN" altLang="en-US" sz="2400" dirty="0"/>
                  <a:t>的第一个字母分别</a:t>
                </a:r>
                <a:r>
                  <a:rPr lang="zh-CN" altLang="en-US" sz="2400" dirty="0" smtClean="0"/>
                  <a:t>为</a:t>
                </a:r>
                <a:r>
                  <a:rPr lang="en-US" altLang="zh-CN" sz="2400" dirty="0" smtClean="0"/>
                  <a:t>P, S, D, F </a:t>
                </a:r>
                <a:r>
                  <a:rPr lang="zh-CN" altLang="en-US" sz="2400" dirty="0"/>
                  <a:t>，故习惯上用</a:t>
                </a:r>
                <a:r>
                  <a:rPr lang="en-US" altLang="zh-CN" sz="2400" dirty="0" smtClean="0"/>
                  <a:t>S, P, D, F</a:t>
                </a:r>
                <a:r>
                  <a:rPr lang="zh-CN" altLang="en-US" sz="2400" dirty="0" smtClean="0"/>
                  <a:t>来</a:t>
                </a:r>
                <a:r>
                  <a:rPr lang="zh-CN" altLang="en-US" sz="2400" dirty="0"/>
                  <a:t>表示</a:t>
                </a:r>
                <a14:m>
                  <m:oMath xmlns:m="http://schemas.openxmlformats.org/officeDocument/2006/math">
                    <m:r>
                      <a:rPr lang="en-US" altLang="zh-CN" sz="2400" i="1" dirty="0" smtClean="0">
                        <a:latin typeface="Cambria Math" panose="02040503050406030204" pitchFamily="18" charset="0"/>
                      </a:rPr>
                      <m:t>𝑙</m:t>
                    </m:r>
                    <m:r>
                      <a:rPr lang="en-US" altLang="zh-CN" sz="2400" i="1" dirty="0" smtClean="0">
                        <a:latin typeface="Cambria Math" panose="02040503050406030204" pitchFamily="18" charset="0"/>
                      </a:rPr>
                      <m:t>=0, 1, 2, 3,</m:t>
                    </m:r>
                    <m:r>
                      <a:rPr lang="en-US" altLang="zh-CN" sz="2400" i="1" dirty="0" smtClean="0">
                        <a:latin typeface="Cambria Math" panose="02040503050406030204" pitchFamily="18" charset="0"/>
                      </a:rPr>
                      <m:t>𝑙</m:t>
                    </m:r>
                  </m:oMath>
                </a14:m>
                <a:r>
                  <a:rPr lang="zh-CN" altLang="en-US" sz="2400" dirty="0" smtClean="0"/>
                  <a:t>大于</a:t>
                </a:r>
                <a:r>
                  <a:rPr lang="en-US" altLang="zh-CN" sz="2400" dirty="0"/>
                  <a:t>3 </a:t>
                </a:r>
                <a:r>
                  <a:rPr lang="zh-CN" altLang="en-US" sz="2400" dirty="0"/>
                  <a:t>的即按字母次序排列</a:t>
                </a:r>
                <a:r>
                  <a:rPr lang="en-US" altLang="zh-CN" sz="2400" dirty="0"/>
                  <a:t>(</a:t>
                </a:r>
                <a:r>
                  <a:rPr lang="en-US" altLang="zh-CN" sz="2400" dirty="0" smtClean="0"/>
                  <a:t>G, H, I…</a:t>
                </a:r>
                <a:r>
                  <a:rPr lang="zh-CN" altLang="en-US" sz="2400" dirty="0"/>
                  <a:t>表示</a:t>
                </a:r>
                <a14:m>
                  <m:oMath xmlns:m="http://schemas.openxmlformats.org/officeDocument/2006/math">
                    <m:r>
                      <a:rPr lang="en-US" altLang="zh-CN" sz="2400" i="1" dirty="0" smtClean="0">
                        <a:latin typeface="Cambria Math" panose="02040503050406030204" pitchFamily="18" charset="0"/>
                      </a:rPr>
                      <m:t>𝑙</m:t>
                    </m:r>
                  </m:oMath>
                </a14:m>
                <a:r>
                  <a:rPr lang="zh-CN" altLang="en-US" sz="2400" dirty="0"/>
                  <a:t>值</a:t>
                </a:r>
                <a:r>
                  <a:rPr lang="zh-CN" altLang="en-US" sz="2400" dirty="0" smtClean="0"/>
                  <a:t>为</a:t>
                </a:r>
                <a:r>
                  <a:rPr lang="en-US" altLang="zh-CN" sz="2400" dirty="0" smtClean="0"/>
                  <a:t>4, 5, 6…) </a:t>
                </a:r>
                <a:r>
                  <a:rPr lang="en-US" altLang="zh-CN" sz="2400" dirty="0"/>
                  <a:t>.</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1520" y="1484784"/>
                <a:ext cx="8568952" cy="4752528"/>
              </a:xfrm>
              <a:blipFill rotWithShape="0">
                <a:blip r:embed="rId3"/>
                <a:stretch>
                  <a:fillRect l="-996" t="-1412" r="-13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669309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内容占位符 7"/>
          <p:cNvGraphicFramePr>
            <a:graphicFrameLocks noGrp="1"/>
          </p:cNvGraphicFramePr>
          <p:nvPr>
            <p:ph idx="1"/>
            <p:extLst/>
          </p:nvPr>
        </p:nvGraphicFramePr>
        <p:xfrm>
          <a:off x="323528" y="1412776"/>
          <a:ext cx="8496945" cy="5206708"/>
        </p:xfrm>
        <a:graphic>
          <a:graphicData uri="http://schemas.openxmlformats.org/drawingml/2006/table">
            <a:tbl>
              <a:tblPr/>
              <a:tblGrid>
                <a:gridCol w="1440159"/>
                <a:gridCol w="864096"/>
                <a:gridCol w="1440160"/>
                <a:gridCol w="3053141"/>
                <a:gridCol w="1699389"/>
              </a:tblGrid>
              <a:tr h="864096">
                <a:tc>
                  <a:txBody>
                    <a:bodyPr/>
                    <a:lstStyle/>
                    <a:p>
                      <a:pPr algn="ctr"/>
                      <a:r>
                        <a:rPr lang="en-US" sz="2000" dirty="0">
                          <a:effectLst/>
                        </a:rPr>
                        <a:t>Subshell label</a:t>
                      </a:r>
                    </a:p>
                  </a:txBody>
                  <a:tcPr marL="62971" marR="62971" marT="31485" marB="31485"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altLang="zh-CN" sz="2000" i="1" u="none" strike="noStrike" dirty="0">
                          <a:solidFill>
                            <a:srgbClr val="0B0080"/>
                          </a:solidFill>
                          <a:effectLst/>
                          <a:hlinkClick r:id="rId2" tooltip="Azimuthal quantum number"/>
                        </a:rPr>
                        <a:t>ℓ</a:t>
                      </a:r>
                      <a:endParaRPr lang="zh-CN" altLang="en-US" sz="2000">
                        <a:effectLst/>
                      </a:endParaRPr>
                    </a:p>
                  </a:txBody>
                  <a:tcPr marL="62971" marR="62971" marT="31485" marB="31485"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2000" dirty="0">
                          <a:effectLst/>
                        </a:rPr>
                        <a:t>Max electrons</a:t>
                      </a:r>
                    </a:p>
                  </a:txBody>
                  <a:tcPr marL="62971" marR="62971" marT="31485" marB="31485"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2000" dirty="0">
                          <a:effectLst/>
                        </a:rPr>
                        <a:t>Shells containing it</a:t>
                      </a:r>
                    </a:p>
                  </a:txBody>
                  <a:tcPr marL="62971" marR="62971" marT="31485" marB="31485"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sz="2000" dirty="0">
                          <a:effectLst/>
                        </a:rPr>
                        <a:t>Historical name</a:t>
                      </a:r>
                    </a:p>
                  </a:txBody>
                  <a:tcPr marL="62971" marR="62971" marT="31485" marB="31485"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r>
              <a:tr h="345638">
                <a:tc>
                  <a:txBody>
                    <a:bodyPr/>
                    <a:lstStyle/>
                    <a:p>
                      <a:pPr algn="ctr"/>
                      <a:r>
                        <a:rPr lang="en-US" sz="2000" dirty="0">
                          <a:effectLst/>
                          <a:latin typeface="Georgia" panose="02040502050405020303" pitchFamily="18" charset="0"/>
                        </a:rPr>
                        <a:t>s</a:t>
                      </a:r>
                      <a:endParaRPr lang="en-US" sz="2000" dirty="0">
                        <a:effectLst/>
                      </a:endParaRPr>
                    </a:p>
                  </a:txBody>
                  <a:tcPr marL="62971" marR="62971" marT="31485" marB="31485"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altLang="zh-CN" sz="2000" dirty="0">
                          <a:effectLst/>
                        </a:rPr>
                        <a:t>0</a:t>
                      </a:r>
                    </a:p>
                  </a:txBody>
                  <a:tcPr marL="62971" marR="62971" marT="31485" marB="31485"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altLang="zh-CN" sz="2000" dirty="0">
                          <a:effectLst/>
                        </a:rPr>
                        <a:t>2</a:t>
                      </a:r>
                    </a:p>
                  </a:txBody>
                  <a:tcPr marL="62971" marR="62971" marT="31485" marB="31485"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2000" dirty="0">
                          <a:effectLst/>
                        </a:rPr>
                        <a:t>Every shell</a:t>
                      </a:r>
                    </a:p>
                  </a:txBody>
                  <a:tcPr marL="62971" marR="62971" marT="31485" marB="31485"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2000" dirty="0">
                          <a:effectLst/>
                        </a:rPr>
                        <a:t> </a:t>
                      </a:r>
                      <a:r>
                        <a:rPr lang="en-US" sz="2000" b="1" dirty="0">
                          <a:effectLst/>
                        </a:rPr>
                        <a:t>s</a:t>
                      </a:r>
                      <a:r>
                        <a:rPr lang="en-US" sz="2000" dirty="0">
                          <a:effectLst/>
                        </a:rPr>
                        <a:t>harp</a:t>
                      </a:r>
                    </a:p>
                  </a:txBody>
                  <a:tcPr marL="62971" marR="62971" marT="31485" marB="31485"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r>
              <a:tr h="864096">
                <a:tc>
                  <a:txBody>
                    <a:bodyPr/>
                    <a:lstStyle/>
                    <a:p>
                      <a:pPr algn="ctr"/>
                      <a:r>
                        <a:rPr lang="en-US" sz="2000" dirty="0">
                          <a:effectLst/>
                          <a:latin typeface="Georgia" panose="02040502050405020303" pitchFamily="18" charset="0"/>
                        </a:rPr>
                        <a:t>p</a:t>
                      </a:r>
                      <a:endParaRPr lang="en-US" sz="2000" dirty="0">
                        <a:effectLst/>
                      </a:endParaRPr>
                    </a:p>
                  </a:txBody>
                  <a:tcPr marL="62971" marR="62971" marT="31485" marB="31485"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altLang="zh-CN" sz="2000" dirty="0">
                          <a:effectLst/>
                        </a:rPr>
                        <a:t>1</a:t>
                      </a:r>
                    </a:p>
                  </a:txBody>
                  <a:tcPr marL="62971" marR="62971" marT="31485" marB="31485"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altLang="zh-CN" sz="2000" dirty="0">
                          <a:effectLst/>
                        </a:rPr>
                        <a:t>6</a:t>
                      </a:r>
                    </a:p>
                  </a:txBody>
                  <a:tcPr marL="62971" marR="62971" marT="31485" marB="31485"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2000" dirty="0">
                          <a:effectLst/>
                        </a:rPr>
                        <a:t>2nd shell and higher</a:t>
                      </a:r>
                    </a:p>
                  </a:txBody>
                  <a:tcPr marL="62971" marR="62971" marT="31485" marB="31485"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2000" dirty="0">
                          <a:effectLst/>
                        </a:rPr>
                        <a:t> </a:t>
                      </a:r>
                      <a:r>
                        <a:rPr lang="en-US" sz="2000" b="1" dirty="0">
                          <a:effectLst/>
                        </a:rPr>
                        <a:t>p</a:t>
                      </a:r>
                      <a:r>
                        <a:rPr lang="en-US" sz="2000" dirty="0">
                          <a:effectLst/>
                        </a:rPr>
                        <a:t>rincipal</a:t>
                      </a:r>
                    </a:p>
                  </a:txBody>
                  <a:tcPr marL="62971" marR="62971" marT="31485" marB="31485"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r>
              <a:tr h="864096">
                <a:tc>
                  <a:txBody>
                    <a:bodyPr/>
                    <a:lstStyle/>
                    <a:p>
                      <a:pPr algn="ctr"/>
                      <a:r>
                        <a:rPr lang="en-US" sz="2000" dirty="0">
                          <a:effectLst/>
                          <a:latin typeface="Georgia" panose="02040502050405020303" pitchFamily="18" charset="0"/>
                        </a:rPr>
                        <a:t>d</a:t>
                      </a:r>
                      <a:endParaRPr lang="en-US" sz="2000" dirty="0">
                        <a:effectLst/>
                      </a:endParaRPr>
                    </a:p>
                  </a:txBody>
                  <a:tcPr marL="62971" marR="62971" marT="31485" marB="31485"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altLang="zh-CN" sz="2000" dirty="0">
                          <a:effectLst/>
                        </a:rPr>
                        <a:t>2</a:t>
                      </a:r>
                    </a:p>
                  </a:txBody>
                  <a:tcPr marL="62971" marR="62971" marT="31485" marB="31485"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altLang="zh-CN" sz="2000" dirty="0">
                          <a:effectLst/>
                        </a:rPr>
                        <a:t>10</a:t>
                      </a:r>
                    </a:p>
                  </a:txBody>
                  <a:tcPr marL="62971" marR="62971" marT="31485" marB="31485"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2000" dirty="0">
                          <a:effectLst/>
                        </a:rPr>
                        <a:t>3rd shell and higher</a:t>
                      </a:r>
                    </a:p>
                  </a:txBody>
                  <a:tcPr marL="62971" marR="62971" marT="31485" marB="31485"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2000" dirty="0">
                          <a:effectLst/>
                        </a:rPr>
                        <a:t> </a:t>
                      </a:r>
                      <a:r>
                        <a:rPr lang="en-US" sz="2000" b="1" dirty="0">
                          <a:effectLst/>
                        </a:rPr>
                        <a:t>d</a:t>
                      </a:r>
                      <a:r>
                        <a:rPr lang="en-US" sz="2000" dirty="0">
                          <a:effectLst/>
                        </a:rPr>
                        <a:t>iffuse</a:t>
                      </a:r>
                    </a:p>
                  </a:txBody>
                  <a:tcPr marL="62971" marR="62971" marT="31485" marB="31485"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r>
              <a:tr h="864096">
                <a:tc>
                  <a:txBody>
                    <a:bodyPr/>
                    <a:lstStyle/>
                    <a:p>
                      <a:pPr algn="ctr"/>
                      <a:r>
                        <a:rPr lang="en-US" sz="2000" dirty="0">
                          <a:effectLst/>
                          <a:latin typeface="Georgia" panose="02040502050405020303" pitchFamily="18" charset="0"/>
                        </a:rPr>
                        <a:t>f</a:t>
                      </a:r>
                      <a:endParaRPr lang="en-US" sz="2000" dirty="0">
                        <a:effectLst/>
                      </a:endParaRPr>
                    </a:p>
                  </a:txBody>
                  <a:tcPr marL="62971" marR="62971" marT="31485" marB="31485"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altLang="zh-CN" sz="2000" dirty="0">
                          <a:effectLst/>
                        </a:rPr>
                        <a:t>3</a:t>
                      </a:r>
                    </a:p>
                  </a:txBody>
                  <a:tcPr marL="62971" marR="62971" marT="31485" marB="31485"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altLang="zh-CN" sz="2000" dirty="0">
                          <a:effectLst/>
                        </a:rPr>
                        <a:t>14</a:t>
                      </a:r>
                    </a:p>
                  </a:txBody>
                  <a:tcPr marL="62971" marR="62971" marT="31485" marB="31485"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2000" dirty="0">
                          <a:effectLst/>
                        </a:rPr>
                        <a:t>4th shell and higher</a:t>
                      </a:r>
                    </a:p>
                  </a:txBody>
                  <a:tcPr marL="62971" marR="62971" marT="31485" marB="31485"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2000" dirty="0">
                          <a:effectLst/>
                        </a:rPr>
                        <a:t> </a:t>
                      </a:r>
                      <a:r>
                        <a:rPr lang="en-US" sz="2000" b="1" dirty="0">
                          <a:effectLst/>
                        </a:rPr>
                        <a:t>f</a:t>
                      </a:r>
                      <a:r>
                        <a:rPr lang="en-US" sz="2000" dirty="0">
                          <a:effectLst/>
                        </a:rPr>
                        <a:t>undamental</a:t>
                      </a:r>
                    </a:p>
                  </a:txBody>
                  <a:tcPr marL="62971" marR="62971" marT="31485" marB="31485"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r>
              <a:tr h="1382554">
                <a:tc>
                  <a:txBody>
                    <a:bodyPr/>
                    <a:lstStyle/>
                    <a:p>
                      <a:pPr algn="ctr"/>
                      <a:r>
                        <a:rPr lang="en-US" sz="2000" dirty="0">
                          <a:effectLst/>
                          <a:latin typeface="Georgia" panose="02040502050405020303" pitchFamily="18" charset="0"/>
                        </a:rPr>
                        <a:t>g</a:t>
                      </a:r>
                      <a:endParaRPr lang="en-US" sz="2000" dirty="0">
                        <a:effectLst/>
                      </a:endParaRPr>
                    </a:p>
                  </a:txBody>
                  <a:tcPr marL="62971" marR="62971" marT="31485" marB="31485"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altLang="zh-CN" sz="2000" dirty="0">
                          <a:effectLst/>
                        </a:rPr>
                        <a:t>4</a:t>
                      </a:r>
                    </a:p>
                  </a:txBody>
                  <a:tcPr marL="62971" marR="62971" marT="31485" marB="31485"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altLang="zh-CN" sz="2000" dirty="0">
                          <a:effectLst/>
                        </a:rPr>
                        <a:t>18</a:t>
                      </a:r>
                    </a:p>
                  </a:txBody>
                  <a:tcPr marL="62971" marR="62971" marT="31485" marB="31485"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2000" dirty="0">
                          <a:effectLst/>
                        </a:rPr>
                        <a:t>5th shell and higher (theoretically)</a:t>
                      </a:r>
                    </a:p>
                  </a:txBody>
                  <a:tcPr marL="62971" marR="62971" marT="31485" marB="31485"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2000" i="1" dirty="0">
                          <a:effectLst/>
                        </a:rPr>
                        <a:t>(next in alphabet after </a:t>
                      </a:r>
                      <a:r>
                        <a:rPr lang="en-US" sz="2000" i="1" dirty="0">
                          <a:effectLst/>
                          <a:latin typeface="Georgia" panose="02040502050405020303" pitchFamily="18" charset="0"/>
                        </a:rPr>
                        <a:t>f</a:t>
                      </a:r>
                      <a:r>
                        <a:rPr lang="en-US" sz="2000" i="1" dirty="0" smtClean="0">
                          <a:effectLst/>
                        </a:rPr>
                        <a:t>)</a:t>
                      </a:r>
                      <a:endParaRPr lang="en-US" sz="2000" dirty="0">
                        <a:effectLst/>
                      </a:endParaRPr>
                    </a:p>
                  </a:txBody>
                  <a:tcPr marL="62971" marR="62971" marT="31485" marB="31485"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612041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7584" y="3501008"/>
            <a:ext cx="7704856" cy="2677656"/>
          </a:xfrm>
          <a:prstGeom prst="rect">
            <a:avLst/>
          </a:prstGeom>
        </p:spPr>
        <p:txBody>
          <a:bodyPr wrap="square">
            <a:spAutoFit/>
          </a:bodyPr>
          <a:lstStyle/>
          <a:p>
            <a:pPr algn="just"/>
            <a:r>
              <a:rPr lang="zh-CN" altLang="en-US" dirty="0">
                <a:latin typeface="+mn-ea"/>
              </a:rPr>
              <a:t>碱金属原子中因原子实的存在，较小的电子轨道已被原子实的电子占据，</a:t>
            </a:r>
            <a:r>
              <a:rPr lang="zh-CN" altLang="en-US" dirty="0">
                <a:solidFill>
                  <a:schemeClr val="hlink"/>
                </a:solidFill>
                <a:latin typeface="+mn-ea"/>
              </a:rPr>
              <a:t>价电子的最小轨道不能是原子中最小的电子轨道</a:t>
            </a:r>
            <a:r>
              <a:rPr lang="zh-CN" altLang="en-US" dirty="0">
                <a:latin typeface="+mn-ea"/>
              </a:rPr>
              <a:t>。例如锂原子中原子实的两个电子占了</a:t>
            </a:r>
            <a:r>
              <a:rPr lang="en-US" altLang="zh-CN" i="1" dirty="0">
                <a:latin typeface="+mn-ea"/>
              </a:rPr>
              <a:t>n</a:t>
            </a:r>
            <a:r>
              <a:rPr lang="en-US" altLang="zh-CN" dirty="0">
                <a:latin typeface="+mn-ea"/>
              </a:rPr>
              <a:t>=1</a:t>
            </a:r>
            <a:r>
              <a:rPr lang="zh-CN" altLang="en-US" dirty="0">
                <a:latin typeface="+mn-ea"/>
              </a:rPr>
              <a:t>的轨道，所以价电子只能处在</a:t>
            </a:r>
            <a:r>
              <a:rPr lang="en-US" altLang="zh-CN" i="1" dirty="0">
                <a:latin typeface="+mn-ea"/>
              </a:rPr>
              <a:t>n</a:t>
            </a:r>
            <a:r>
              <a:rPr lang="en-US" altLang="zh-CN" dirty="0">
                <a:latin typeface="+mn-ea"/>
              </a:rPr>
              <a:t>≥2</a:t>
            </a:r>
            <a:r>
              <a:rPr lang="zh-CN" altLang="en-US" dirty="0">
                <a:latin typeface="+mn-ea"/>
              </a:rPr>
              <a:t>的轨道上。同理，钠原子中原子实的</a:t>
            </a:r>
            <a:r>
              <a:rPr lang="en-US" altLang="zh-CN" dirty="0">
                <a:latin typeface="+mn-ea"/>
              </a:rPr>
              <a:t>10</a:t>
            </a:r>
            <a:r>
              <a:rPr lang="zh-CN" altLang="en-US" dirty="0">
                <a:latin typeface="+mn-ea"/>
              </a:rPr>
              <a:t>个电子占了</a:t>
            </a:r>
            <a:r>
              <a:rPr lang="en-US" altLang="zh-CN" i="1" dirty="0">
                <a:latin typeface="+mn-ea"/>
              </a:rPr>
              <a:t>n</a:t>
            </a:r>
            <a:r>
              <a:rPr lang="en-US" altLang="zh-CN" dirty="0">
                <a:latin typeface="+mn-ea"/>
              </a:rPr>
              <a:t>=1</a:t>
            </a:r>
            <a:r>
              <a:rPr lang="zh-CN" altLang="en-US" dirty="0">
                <a:latin typeface="+mn-ea"/>
              </a:rPr>
              <a:t>和</a:t>
            </a:r>
            <a:r>
              <a:rPr lang="en-US" altLang="zh-CN" i="1" dirty="0">
                <a:latin typeface="+mn-ea"/>
              </a:rPr>
              <a:t>n</a:t>
            </a:r>
            <a:r>
              <a:rPr lang="en-US" altLang="zh-CN" dirty="0">
                <a:latin typeface="+mn-ea"/>
              </a:rPr>
              <a:t>=2</a:t>
            </a:r>
            <a:r>
              <a:rPr lang="zh-CN" altLang="en-US" dirty="0">
                <a:latin typeface="+mn-ea"/>
              </a:rPr>
              <a:t>的轨道，价电子的轨道只能从</a:t>
            </a:r>
            <a:r>
              <a:rPr lang="en-US" altLang="zh-CN" i="1" dirty="0">
                <a:latin typeface="+mn-ea"/>
              </a:rPr>
              <a:t>n</a:t>
            </a:r>
            <a:r>
              <a:rPr lang="en-US" altLang="zh-CN" dirty="0">
                <a:latin typeface="+mn-ea"/>
              </a:rPr>
              <a:t>=3</a:t>
            </a:r>
            <a:r>
              <a:rPr lang="zh-CN" altLang="en-US" dirty="0">
                <a:latin typeface="+mn-ea"/>
              </a:rPr>
              <a:t>开始。钾原子中价电子的轨道从</a:t>
            </a:r>
            <a:r>
              <a:rPr lang="en-US" altLang="zh-CN" i="1" dirty="0">
                <a:latin typeface="+mn-ea"/>
              </a:rPr>
              <a:t>n</a:t>
            </a:r>
            <a:r>
              <a:rPr lang="en-US" altLang="zh-CN" dirty="0">
                <a:latin typeface="+mn-ea"/>
              </a:rPr>
              <a:t> =4</a:t>
            </a:r>
            <a:r>
              <a:rPr lang="zh-CN" altLang="en-US" dirty="0">
                <a:latin typeface="+mn-ea"/>
              </a:rPr>
              <a:t>起，铷从</a:t>
            </a:r>
            <a:r>
              <a:rPr lang="en-US" altLang="zh-CN" i="1" dirty="0">
                <a:latin typeface="+mn-ea"/>
              </a:rPr>
              <a:t>n</a:t>
            </a:r>
            <a:r>
              <a:rPr lang="en-US" altLang="zh-CN" dirty="0">
                <a:latin typeface="+mn-ea"/>
              </a:rPr>
              <a:t>=5</a:t>
            </a:r>
            <a:r>
              <a:rPr lang="zh-CN" altLang="en-US" dirty="0">
                <a:latin typeface="+mn-ea"/>
              </a:rPr>
              <a:t>起，铯从</a:t>
            </a:r>
            <a:r>
              <a:rPr lang="en-US" altLang="zh-CN" i="1" dirty="0">
                <a:latin typeface="+mn-ea"/>
              </a:rPr>
              <a:t>n</a:t>
            </a:r>
            <a:r>
              <a:rPr lang="en-US" altLang="zh-CN" dirty="0">
                <a:latin typeface="+mn-ea"/>
              </a:rPr>
              <a:t>=6</a:t>
            </a:r>
            <a:r>
              <a:rPr lang="zh-CN" altLang="en-US" dirty="0">
                <a:latin typeface="+mn-ea"/>
              </a:rPr>
              <a:t>起，钫从</a:t>
            </a:r>
            <a:r>
              <a:rPr lang="en-US" altLang="zh-CN" i="1" dirty="0">
                <a:latin typeface="+mn-ea"/>
              </a:rPr>
              <a:t>n</a:t>
            </a:r>
            <a:r>
              <a:rPr lang="en-US" altLang="zh-CN" dirty="0">
                <a:latin typeface="+mn-ea"/>
              </a:rPr>
              <a:t>=7</a:t>
            </a:r>
            <a:r>
              <a:rPr lang="zh-CN" altLang="en-US" dirty="0">
                <a:latin typeface="+mn-ea"/>
              </a:rPr>
              <a:t>起。</a:t>
            </a:r>
            <a:endParaRPr lang="zh-CN" altLang="en-US" dirty="0"/>
          </a:p>
        </p:txBody>
      </p:sp>
      <p:sp>
        <p:nvSpPr>
          <p:cNvPr id="5" name="Rectangle 3"/>
          <p:cNvSpPr>
            <a:spLocks noChangeArrowheads="1"/>
          </p:cNvSpPr>
          <p:nvPr/>
        </p:nvSpPr>
        <p:spPr bwMode="auto">
          <a:xfrm>
            <a:off x="1187624" y="836712"/>
            <a:ext cx="6553200" cy="234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zh-CN" altLang="en-US" sz="2800" b="1" dirty="0">
                <a:solidFill>
                  <a:schemeClr val="accent1"/>
                </a:solidFill>
                <a:latin typeface="Times New Roman" panose="02020603050405020304" pitchFamily="18" charset="0"/>
                <a:ea typeface="黑体" panose="02010609060101010101" pitchFamily="49" charset="-122"/>
              </a:rPr>
              <a:t>碱金属元素</a:t>
            </a:r>
          </a:p>
          <a:p>
            <a:pPr algn="just">
              <a:spcBef>
                <a:spcPct val="0"/>
              </a:spcBef>
              <a:buClrTx/>
              <a:buSzTx/>
              <a:buFontTx/>
              <a:buNone/>
            </a:pPr>
            <a:r>
              <a:rPr lang="en-US" altLang="zh-CN" sz="2000" b="1" dirty="0">
                <a:solidFill>
                  <a:schemeClr val="folHlink"/>
                </a:solidFill>
                <a:latin typeface="Times New Roman" panose="02020603050405020304" pitchFamily="18" charset="0"/>
                <a:ea typeface="楷体_GB2312" pitchFamily="49" charset="-122"/>
              </a:rPr>
              <a:t>Li       3</a:t>
            </a:r>
            <a:r>
              <a:rPr lang="zh-CN" altLang="en-US" sz="2000" b="1" dirty="0">
                <a:solidFill>
                  <a:schemeClr val="folHlink"/>
                </a:solidFill>
                <a:latin typeface="Times New Roman" panose="02020603050405020304" pitchFamily="18" charset="0"/>
                <a:ea typeface="楷体_GB2312" pitchFamily="49" charset="-122"/>
              </a:rPr>
              <a:t>＝</a:t>
            </a:r>
            <a:r>
              <a:rPr lang="en-US" altLang="zh-CN" sz="2000" b="1" dirty="0" smtClean="0">
                <a:solidFill>
                  <a:srgbClr val="CC6600"/>
                </a:solidFill>
                <a:latin typeface="Times New Roman" panose="02020603050405020304" pitchFamily="18" charset="0"/>
                <a:ea typeface="楷体_GB2312" pitchFamily="49" charset="-122"/>
              </a:rPr>
              <a:t>2×1</a:t>
            </a:r>
            <a:r>
              <a:rPr lang="zh-CN" altLang="en-US" sz="2000" b="1" dirty="0" smtClean="0">
                <a:solidFill>
                  <a:schemeClr val="folHlink"/>
                </a:solidFill>
                <a:latin typeface="Times New Roman" panose="02020603050405020304" pitchFamily="18" charset="0"/>
                <a:ea typeface="楷体_GB2312" pitchFamily="49" charset="-122"/>
              </a:rPr>
              <a:t>＋</a:t>
            </a:r>
            <a:r>
              <a:rPr lang="en-US" altLang="zh-CN" sz="2000" b="1" dirty="0">
                <a:solidFill>
                  <a:schemeClr val="hlink"/>
                </a:solidFill>
                <a:latin typeface="Times New Roman" panose="02020603050405020304" pitchFamily="18" charset="0"/>
                <a:ea typeface="楷体_GB2312" pitchFamily="49" charset="-122"/>
              </a:rPr>
              <a:t>1</a:t>
            </a:r>
            <a:r>
              <a:rPr lang="zh-CN" altLang="en-US" sz="2000" b="1" dirty="0">
                <a:solidFill>
                  <a:schemeClr val="folHlink"/>
                </a:solidFill>
                <a:latin typeface="Times New Roman" panose="02020603050405020304" pitchFamily="18" charset="0"/>
                <a:ea typeface="楷体_GB2312" pitchFamily="49" charset="-122"/>
              </a:rPr>
              <a:t>，</a:t>
            </a:r>
          </a:p>
          <a:p>
            <a:pPr algn="just">
              <a:spcBef>
                <a:spcPct val="0"/>
              </a:spcBef>
              <a:buClrTx/>
              <a:buSzTx/>
              <a:buFontTx/>
              <a:buNone/>
            </a:pPr>
            <a:r>
              <a:rPr lang="en-US" altLang="zh-CN" sz="2000" b="1" dirty="0">
                <a:solidFill>
                  <a:schemeClr val="folHlink"/>
                </a:solidFill>
                <a:latin typeface="Times New Roman" panose="02020603050405020304" pitchFamily="18" charset="0"/>
                <a:ea typeface="楷体_GB2312" pitchFamily="49" charset="-122"/>
              </a:rPr>
              <a:t>Na    11</a:t>
            </a:r>
            <a:r>
              <a:rPr lang="zh-CN" altLang="en-US" sz="2000" b="1" dirty="0">
                <a:solidFill>
                  <a:schemeClr val="folHlink"/>
                </a:solidFill>
                <a:latin typeface="Times New Roman" panose="02020603050405020304" pitchFamily="18" charset="0"/>
                <a:ea typeface="楷体_GB2312" pitchFamily="49" charset="-122"/>
              </a:rPr>
              <a:t>＝</a:t>
            </a:r>
            <a:r>
              <a:rPr lang="en-US" altLang="zh-CN" sz="2000" b="1" dirty="0">
                <a:solidFill>
                  <a:srgbClr val="CC6600"/>
                </a:solidFill>
                <a:latin typeface="Times New Roman" panose="02020603050405020304" pitchFamily="18" charset="0"/>
                <a:ea typeface="楷体_GB2312" pitchFamily="49" charset="-122"/>
              </a:rPr>
              <a:t>2×</a:t>
            </a:r>
            <a:r>
              <a:rPr lang="zh-CN" altLang="en-US" sz="2000" b="1" dirty="0">
                <a:solidFill>
                  <a:srgbClr val="CC6600"/>
                </a:solidFill>
                <a:latin typeface="Times New Roman" panose="02020603050405020304" pitchFamily="18" charset="0"/>
                <a:ea typeface="楷体_GB2312" pitchFamily="49" charset="-122"/>
              </a:rPr>
              <a:t>（</a:t>
            </a:r>
            <a:r>
              <a:rPr lang="en-US" altLang="zh-CN" sz="2000" b="1" dirty="0">
                <a:solidFill>
                  <a:srgbClr val="CC6600"/>
                </a:solidFill>
                <a:latin typeface="Times New Roman" panose="02020603050405020304" pitchFamily="18" charset="0"/>
                <a:ea typeface="楷体_GB2312" pitchFamily="49" charset="-122"/>
              </a:rPr>
              <a:t>1</a:t>
            </a:r>
            <a:r>
              <a:rPr lang="en-US" altLang="zh-CN" sz="2000" b="1" baseline="30000" dirty="0">
                <a:solidFill>
                  <a:srgbClr val="CC6600"/>
                </a:solidFill>
                <a:latin typeface="Times New Roman" panose="02020603050405020304" pitchFamily="18" charset="0"/>
                <a:ea typeface="楷体_GB2312" pitchFamily="49" charset="-122"/>
              </a:rPr>
              <a:t>2</a:t>
            </a:r>
            <a:r>
              <a:rPr lang="zh-CN" altLang="en-US" sz="2000" b="1" dirty="0">
                <a:solidFill>
                  <a:srgbClr val="CC6600"/>
                </a:solidFill>
                <a:latin typeface="Times New Roman" panose="02020603050405020304" pitchFamily="18" charset="0"/>
                <a:ea typeface="楷体_GB2312" pitchFamily="49" charset="-122"/>
              </a:rPr>
              <a:t>＋</a:t>
            </a:r>
            <a:r>
              <a:rPr lang="en-US" altLang="zh-CN" sz="2000" b="1" dirty="0">
                <a:solidFill>
                  <a:srgbClr val="CC6600"/>
                </a:solidFill>
                <a:latin typeface="Times New Roman" panose="02020603050405020304" pitchFamily="18" charset="0"/>
                <a:ea typeface="楷体_GB2312" pitchFamily="49" charset="-122"/>
              </a:rPr>
              <a:t>2</a:t>
            </a:r>
            <a:r>
              <a:rPr lang="en-US" altLang="zh-CN" sz="2000" b="1" baseline="30000" dirty="0">
                <a:solidFill>
                  <a:srgbClr val="CC6600"/>
                </a:solidFill>
                <a:latin typeface="Times New Roman" panose="02020603050405020304" pitchFamily="18" charset="0"/>
                <a:ea typeface="楷体_GB2312" pitchFamily="49" charset="-122"/>
              </a:rPr>
              <a:t>2</a:t>
            </a:r>
            <a:r>
              <a:rPr lang="zh-CN" altLang="en-US" sz="2000" b="1" dirty="0">
                <a:solidFill>
                  <a:srgbClr val="CC6600"/>
                </a:solidFill>
                <a:latin typeface="Times New Roman" panose="02020603050405020304" pitchFamily="18" charset="0"/>
                <a:ea typeface="楷体_GB2312" pitchFamily="49" charset="-122"/>
              </a:rPr>
              <a:t>）</a:t>
            </a:r>
            <a:r>
              <a:rPr lang="zh-CN" altLang="en-US" sz="2000" b="1" dirty="0">
                <a:solidFill>
                  <a:schemeClr val="folHlink"/>
                </a:solidFill>
                <a:latin typeface="Times New Roman" panose="02020603050405020304" pitchFamily="18" charset="0"/>
                <a:ea typeface="楷体_GB2312" pitchFamily="49" charset="-122"/>
              </a:rPr>
              <a:t>＋</a:t>
            </a:r>
            <a:r>
              <a:rPr lang="en-US" altLang="zh-CN" sz="2000" b="1" dirty="0">
                <a:solidFill>
                  <a:schemeClr val="hlink"/>
                </a:solidFill>
                <a:latin typeface="Times New Roman" panose="02020603050405020304" pitchFamily="18" charset="0"/>
                <a:ea typeface="楷体_GB2312" pitchFamily="49" charset="-122"/>
              </a:rPr>
              <a:t>1</a:t>
            </a:r>
            <a:r>
              <a:rPr lang="zh-CN" altLang="en-US" sz="2000" b="1" dirty="0">
                <a:solidFill>
                  <a:schemeClr val="folHlink"/>
                </a:solidFill>
                <a:latin typeface="Times New Roman" panose="02020603050405020304" pitchFamily="18" charset="0"/>
                <a:ea typeface="楷体_GB2312" pitchFamily="49" charset="-122"/>
              </a:rPr>
              <a:t>，</a:t>
            </a:r>
          </a:p>
          <a:p>
            <a:pPr algn="just">
              <a:spcBef>
                <a:spcPct val="0"/>
              </a:spcBef>
              <a:buClrTx/>
              <a:buSzTx/>
              <a:buFontTx/>
              <a:buNone/>
            </a:pPr>
            <a:r>
              <a:rPr lang="en-US" altLang="zh-CN" sz="2000" b="1" dirty="0">
                <a:solidFill>
                  <a:schemeClr val="folHlink"/>
                </a:solidFill>
                <a:latin typeface="Times New Roman" panose="02020603050405020304" pitchFamily="18" charset="0"/>
                <a:ea typeface="楷体_GB2312" pitchFamily="49" charset="-122"/>
              </a:rPr>
              <a:t>K      19</a:t>
            </a:r>
            <a:r>
              <a:rPr lang="zh-CN" altLang="en-US" sz="2000" b="1" dirty="0">
                <a:solidFill>
                  <a:schemeClr val="folHlink"/>
                </a:solidFill>
                <a:latin typeface="Times New Roman" panose="02020603050405020304" pitchFamily="18" charset="0"/>
                <a:ea typeface="楷体_GB2312" pitchFamily="49" charset="-122"/>
              </a:rPr>
              <a:t>＝</a:t>
            </a:r>
            <a:r>
              <a:rPr lang="en-US" altLang="zh-CN" sz="2000" b="1" dirty="0">
                <a:solidFill>
                  <a:srgbClr val="CC6600"/>
                </a:solidFill>
                <a:latin typeface="Times New Roman" panose="02020603050405020304" pitchFamily="18" charset="0"/>
                <a:ea typeface="楷体_GB2312" pitchFamily="49" charset="-122"/>
              </a:rPr>
              <a:t>2×</a:t>
            </a:r>
            <a:r>
              <a:rPr lang="zh-CN" altLang="en-US" sz="2000" b="1" dirty="0">
                <a:solidFill>
                  <a:srgbClr val="CC6600"/>
                </a:solidFill>
                <a:latin typeface="Times New Roman" panose="02020603050405020304" pitchFamily="18" charset="0"/>
                <a:ea typeface="楷体_GB2312" pitchFamily="49" charset="-122"/>
              </a:rPr>
              <a:t>（</a:t>
            </a:r>
            <a:r>
              <a:rPr lang="en-US" altLang="zh-CN" sz="2000" b="1" dirty="0">
                <a:solidFill>
                  <a:srgbClr val="CC6600"/>
                </a:solidFill>
                <a:latin typeface="Times New Roman" panose="02020603050405020304" pitchFamily="18" charset="0"/>
                <a:ea typeface="楷体_GB2312" pitchFamily="49" charset="-122"/>
              </a:rPr>
              <a:t>1</a:t>
            </a:r>
            <a:r>
              <a:rPr lang="en-US" altLang="zh-CN" sz="2000" b="1" baseline="30000" dirty="0">
                <a:solidFill>
                  <a:srgbClr val="CC6600"/>
                </a:solidFill>
                <a:latin typeface="Times New Roman" panose="02020603050405020304" pitchFamily="18" charset="0"/>
                <a:ea typeface="楷体_GB2312" pitchFamily="49" charset="-122"/>
              </a:rPr>
              <a:t>2</a:t>
            </a:r>
            <a:r>
              <a:rPr lang="zh-CN" altLang="en-US" sz="2000" b="1" dirty="0">
                <a:solidFill>
                  <a:srgbClr val="CC6600"/>
                </a:solidFill>
                <a:latin typeface="Times New Roman" panose="02020603050405020304" pitchFamily="18" charset="0"/>
                <a:ea typeface="楷体_GB2312" pitchFamily="49" charset="-122"/>
              </a:rPr>
              <a:t>＋</a:t>
            </a:r>
            <a:r>
              <a:rPr lang="en-US" altLang="zh-CN" sz="2000" b="1" dirty="0">
                <a:solidFill>
                  <a:srgbClr val="CC6600"/>
                </a:solidFill>
                <a:latin typeface="Times New Roman" panose="02020603050405020304" pitchFamily="18" charset="0"/>
                <a:ea typeface="楷体_GB2312" pitchFamily="49" charset="-122"/>
              </a:rPr>
              <a:t>2</a:t>
            </a:r>
            <a:r>
              <a:rPr lang="en-US" altLang="zh-CN" sz="2000" b="1" baseline="30000" dirty="0">
                <a:solidFill>
                  <a:srgbClr val="CC6600"/>
                </a:solidFill>
                <a:latin typeface="Times New Roman" panose="02020603050405020304" pitchFamily="18" charset="0"/>
                <a:ea typeface="楷体_GB2312" pitchFamily="49" charset="-122"/>
              </a:rPr>
              <a:t>2</a:t>
            </a:r>
            <a:r>
              <a:rPr lang="zh-CN" altLang="en-US" sz="2000" b="1" dirty="0">
                <a:solidFill>
                  <a:srgbClr val="CC6600"/>
                </a:solidFill>
                <a:latin typeface="Times New Roman" panose="02020603050405020304" pitchFamily="18" charset="0"/>
                <a:ea typeface="楷体_GB2312" pitchFamily="49" charset="-122"/>
              </a:rPr>
              <a:t>＋</a:t>
            </a:r>
            <a:r>
              <a:rPr lang="en-US" altLang="zh-CN" sz="2000" b="1" dirty="0">
                <a:solidFill>
                  <a:srgbClr val="CC6600"/>
                </a:solidFill>
                <a:latin typeface="Times New Roman" panose="02020603050405020304" pitchFamily="18" charset="0"/>
                <a:ea typeface="楷体_GB2312" pitchFamily="49" charset="-122"/>
              </a:rPr>
              <a:t>2</a:t>
            </a:r>
            <a:r>
              <a:rPr lang="en-US" altLang="zh-CN" sz="2000" b="1" baseline="30000" dirty="0">
                <a:solidFill>
                  <a:srgbClr val="CC6600"/>
                </a:solidFill>
                <a:latin typeface="Times New Roman" panose="02020603050405020304" pitchFamily="18" charset="0"/>
                <a:ea typeface="楷体_GB2312" pitchFamily="49" charset="-122"/>
              </a:rPr>
              <a:t>2</a:t>
            </a:r>
            <a:r>
              <a:rPr lang="zh-CN" altLang="en-US" sz="2000" b="1" dirty="0">
                <a:solidFill>
                  <a:srgbClr val="CC6600"/>
                </a:solidFill>
                <a:latin typeface="Times New Roman" panose="02020603050405020304" pitchFamily="18" charset="0"/>
                <a:ea typeface="楷体_GB2312" pitchFamily="49" charset="-122"/>
              </a:rPr>
              <a:t>）</a:t>
            </a:r>
            <a:r>
              <a:rPr lang="zh-CN" altLang="en-US" sz="2000" b="1" dirty="0">
                <a:solidFill>
                  <a:schemeClr val="folHlink"/>
                </a:solidFill>
                <a:latin typeface="Times New Roman" panose="02020603050405020304" pitchFamily="18" charset="0"/>
                <a:ea typeface="楷体_GB2312" pitchFamily="49" charset="-122"/>
              </a:rPr>
              <a:t>＋</a:t>
            </a:r>
            <a:r>
              <a:rPr lang="en-US" altLang="zh-CN" sz="2000" b="1" dirty="0">
                <a:solidFill>
                  <a:schemeClr val="hlink"/>
                </a:solidFill>
                <a:latin typeface="Times New Roman" panose="02020603050405020304" pitchFamily="18" charset="0"/>
                <a:ea typeface="楷体_GB2312" pitchFamily="49" charset="-122"/>
              </a:rPr>
              <a:t>1</a:t>
            </a:r>
            <a:r>
              <a:rPr lang="zh-CN" altLang="en-US" sz="2000" b="1" dirty="0">
                <a:solidFill>
                  <a:schemeClr val="folHlink"/>
                </a:solidFill>
                <a:latin typeface="Times New Roman" panose="02020603050405020304" pitchFamily="18" charset="0"/>
                <a:ea typeface="楷体_GB2312" pitchFamily="49" charset="-122"/>
              </a:rPr>
              <a:t>，</a:t>
            </a:r>
          </a:p>
          <a:p>
            <a:pPr algn="just">
              <a:spcBef>
                <a:spcPct val="0"/>
              </a:spcBef>
              <a:buClrTx/>
              <a:buSzTx/>
              <a:buFontTx/>
              <a:buNone/>
            </a:pPr>
            <a:r>
              <a:rPr lang="en-US" altLang="zh-CN" sz="2000" b="1" dirty="0" err="1">
                <a:solidFill>
                  <a:schemeClr val="folHlink"/>
                </a:solidFill>
                <a:latin typeface="Times New Roman" panose="02020603050405020304" pitchFamily="18" charset="0"/>
                <a:ea typeface="楷体_GB2312" pitchFamily="49" charset="-122"/>
              </a:rPr>
              <a:t>Rb</a:t>
            </a:r>
            <a:r>
              <a:rPr lang="en-US" altLang="zh-CN" sz="2000" b="1" dirty="0">
                <a:solidFill>
                  <a:schemeClr val="folHlink"/>
                </a:solidFill>
                <a:latin typeface="Times New Roman" panose="02020603050405020304" pitchFamily="18" charset="0"/>
                <a:ea typeface="楷体_GB2312" pitchFamily="49" charset="-122"/>
              </a:rPr>
              <a:t>    37</a:t>
            </a:r>
            <a:r>
              <a:rPr lang="zh-CN" altLang="en-US" sz="2000" b="1" dirty="0">
                <a:solidFill>
                  <a:schemeClr val="folHlink"/>
                </a:solidFill>
                <a:latin typeface="Times New Roman" panose="02020603050405020304" pitchFamily="18" charset="0"/>
                <a:ea typeface="楷体_GB2312" pitchFamily="49" charset="-122"/>
              </a:rPr>
              <a:t>＝</a:t>
            </a:r>
            <a:r>
              <a:rPr lang="en-US" altLang="zh-CN" sz="2000" b="1" dirty="0">
                <a:solidFill>
                  <a:srgbClr val="CC6600"/>
                </a:solidFill>
                <a:latin typeface="Times New Roman" panose="02020603050405020304" pitchFamily="18" charset="0"/>
                <a:ea typeface="楷体_GB2312" pitchFamily="49" charset="-122"/>
              </a:rPr>
              <a:t>2×</a:t>
            </a:r>
            <a:r>
              <a:rPr lang="zh-CN" altLang="en-US" sz="2000" b="1" dirty="0">
                <a:solidFill>
                  <a:srgbClr val="CC6600"/>
                </a:solidFill>
                <a:latin typeface="Times New Roman" panose="02020603050405020304" pitchFamily="18" charset="0"/>
                <a:ea typeface="楷体_GB2312" pitchFamily="49" charset="-122"/>
              </a:rPr>
              <a:t>（</a:t>
            </a:r>
            <a:r>
              <a:rPr lang="en-US" altLang="zh-CN" sz="2000" b="1" dirty="0">
                <a:solidFill>
                  <a:srgbClr val="CC6600"/>
                </a:solidFill>
                <a:latin typeface="Times New Roman" panose="02020603050405020304" pitchFamily="18" charset="0"/>
                <a:ea typeface="楷体_GB2312" pitchFamily="49" charset="-122"/>
              </a:rPr>
              <a:t>1</a:t>
            </a:r>
            <a:r>
              <a:rPr lang="en-US" altLang="zh-CN" sz="2000" b="1" baseline="30000" dirty="0">
                <a:solidFill>
                  <a:srgbClr val="CC6600"/>
                </a:solidFill>
                <a:latin typeface="Times New Roman" panose="02020603050405020304" pitchFamily="18" charset="0"/>
                <a:ea typeface="楷体_GB2312" pitchFamily="49" charset="-122"/>
              </a:rPr>
              <a:t>2</a:t>
            </a:r>
            <a:r>
              <a:rPr lang="zh-CN" altLang="en-US" sz="2000" b="1" dirty="0">
                <a:solidFill>
                  <a:srgbClr val="CC6600"/>
                </a:solidFill>
                <a:latin typeface="Times New Roman" panose="02020603050405020304" pitchFamily="18" charset="0"/>
                <a:ea typeface="楷体_GB2312" pitchFamily="49" charset="-122"/>
              </a:rPr>
              <a:t>＋</a:t>
            </a:r>
            <a:r>
              <a:rPr lang="en-US" altLang="zh-CN" sz="2000" b="1" dirty="0">
                <a:solidFill>
                  <a:srgbClr val="CC6600"/>
                </a:solidFill>
                <a:latin typeface="Times New Roman" panose="02020603050405020304" pitchFamily="18" charset="0"/>
                <a:ea typeface="楷体_GB2312" pitchFamily="49" charset="-122"/>
              </a:rPr>
              <a:t>2</a:t>
            </a:r>
            <a:r>
              <a:rPr lang="en-US" altLang="zh-CN" sz="2000" b="1" baseline="30000" dirty="0">
                <a:solidFill>
                  <a:srgbClr val="CC6600"/>
                </a:solidFill>
                <a:latin typeface="Times New Roman" panose="02020603050405020304" pitchFamily="18" charset="0"/>
                <a:ea typeface="楷体_GB2312" pitchFamily="49" charset="-122"/>
              </a:rPr>
              <a:t>2</a:t>
            </a:r>
            <a:r>
              <a:rPr lang="zh-CN" altLang="en-US" sz="2000" b="1" dirty="0">
                <a:solidFill>
                  <a:srgbClr val="CC6600"/>
                </a:solidFill>
                <a:latin typeface="Times New Roman" panose="02020603050405020304" pitchFamily="18" charset="0"/>
                <a:ea typeface="楷体_GB2312" pitchFamily="49" charset="-122"/>
              </a:rPr>
              <a:t>＋</a:t>
            </a:r>
            <a:r>
              <a:rPr lang="en-US" altLang="zh-CN" sz="2000" b="1" dirty="0">
                <a:solidFill>
                  <a:srgbClr val="CC6600"/>
                </a:solidFill>
                <a:latin typeface="Times New Roman" panose="02020603050405020304" pitchFamily="18" charset="0"/>
                <a:ea typeface="楷体_GB2312" pitchFamily="49" charset="-122"/>
              </a:rPr>
              <a:t>3</a:t>
            </a:r>
            <a:r>
              <a:rPr lang="en-US" altLang="zh-CN" sz="2000" b="1" baseline="30000" dirty="0">
                <a:solidFill>
                  <a:srgbClr val="CC6600"/>
                </a:solidFill>
                <a:latin typeface="Times New Roman" panose="02020603050405020304" pitchFamily="18" charset="0"/>
                <a:ea typeface="楷体_GB2312" pitchFamily="49" charset="-122"/>
              </a:rPr>
              <a:t>2</a:t>
            </a:r>
            <a:r>
              <a:rPr lang="zh-CN" altLang="en-US" sz="2000" b="1" dirty="0">
                <a:solidFill>
                  <a:srgbClr val="CC6600"/>
                </a:solidFill>
                <a:latin typeface="Times New Roman" panose="02020603050405020304" pitchFamily="18" charset="0"/>
                <a:ea typeface="楷体_GB2312" pitchFamily="49" charset="-122"/>
              </a:rPr>
              <a:t>＋</a:t>
            </a:r>
            <a:r>
              <a:rPr lang="en-US" altLang="zh-CN" sz="2000" b="1" dirty="0">
                <a:solidFill>
                  <a:srgbClr val="CC6600"/>
                </a:solidFill>
                <a:latin typeface="Times New Roman" panose="02020603050405020304" pitchFamily="18" charset="0"/>
                <a:ea typeface="楷体_GB2312" pitchFamily="49" charset="-122"/>
              </a:rPr>
              <a:t>2</a:t>
            </a:r>
            <a:r>
              <a:rPr lang="en-US" altLang="zh-CN" sz="2000" b="1" baseline="30000" dirty="0">
                <a:solidFill>
                  <a:srgbClr val="CC6600"/>
                </a:solidFill>
                <a:latin typeface="Times New Roman" panose="02020603050405020304" pitchFamily="18" charset="0"/>
                <a:ea typeface="楷体_GB2312" pitchFamily="49" charset="-122"/>
              </a:rPr>
              <a:t>2</a:t>
            </a:r>
            <a:r>
              <a:rPr lang="zh-CN" altLang="en-US" sz="2000" b="1" dirty="0">
                <a:solidFill>
                  <a:srgbClr val="CC6600"/>
                </a:solidFill>
                <a:latin typeface="Times New Roman" panose="02020603050405020304" pitchFamily="18" charset="0"/>
                <a:ea typeface="楷体_GB2312" pitchFamily="49" charset="-122"/>
              </a:rPr>
              <a:t>）</a:t>
            </a:r>
            <a:r>
              <a:rPr lang="zh-CN" altLang="en-US" sz="2000" b="1" dirty="0">
                <a:solidFill>
                  <a:schemeClr val="folHlink"/>
                </a:solidFill>
                <a:latin typeface="Times New Roman" panose="02020603050405020304" pitchFamily="18" charset="0"/>
                <a:ea typeface="楷体_GB2312" pitchFamily="49" charset="-122"/>
              </a:rPr>
              <a:t>＋</a:t>
            </a:r>
            <a:r>
              <a:rPr lang="en-US" altLang="zh-CN" sz="2000" b="1" dirty="0">
                <a:solidFill>
                  <a:schemeClr val="hlink"/>
                </a:solidFill>
                <a:latin typeface="Times New Roman" panose="02020603050405020304" pitchFamily="18" charset="0"/>
                <a:ea typeface="楷体_GB2312" pitchFamily="49" charset="-122"/>
              </a:rPr>
              <a:t>1</a:t>
            </a:r>
            <a:r>
              <a:rPr lang="zh-CN" altLang="en-US" sz="2000" b="1" dirty="0">
                <a:solidFill>
                  <a:schemeClr val="folHlink"/>
                </a:solidFill>
                <a:latin typeface="Times New Roman" panose="02020603050405020304" pitchFamily="18" charset="0"/>
                <a:ea typeface="楷体_GB2312" pitchFamily="49" charset="-122"/>
              </a:rPr>
              <a:t>，</a:t>
            </a:r>
          </a:p>
          <a:p>
            <a:pPr algn="just">
              <a:spcBef>
                <a:spcPct val="0"/>
              </a:spcBef>
              <a:buClrTx/>
              <a:buSzTx/>
              <a:buFontTx/>
              <a:buNone/>
            </a:pPr>
            <a:r>
              <a:rPr lang="en-US" altLang="zh-CN" sz="2000" b="1" dirty="0">
                <a:solidFill>
                  <a:schemeClr val="folHlink"/>
                </a:solidFill>
                <a:latin typeface="Times New Roman" panose="02020603050405020304" pitchFamily="18" charset="0"/>
                <a:ea typeface="楷体_GB2312" pitchFamily="49" charset="-122"/>
              </a:rPr>
              <a:t>Cs     55</a:t>
            </a:r>
            <a:r>
              <a:rPr lang="zh-CN" altLang="en-US" sz="2000" b="1" dirty="0">
                <a:solidFill>
                  <a:schemeClr val="folHlink"/>
                </a:solidFill>
                <a:latin typeface="Times New Roman" panose="02020603050405020304" pitchFamily="18" charset="0"/>
                <a:ea typeface="楷体_GB2312" pitchFamily="49" charset="-122"/>
              </a:rPr>
              <a:t>＝</a:t>
            </a:r>
            <a:r>
              <a:rPr lang="en-US" altLang="zh-CN" sz="2000" b="1" dirty="0">
                <a:solidFill>
                  <a:srgbClr val="CC6600"/>
                </a:solidFill>
                <a:latin typeface="Times New Roman" panose="02020603050405020304" pitchFamily="18" charset="0"/>
                <a:ea typeface="楷体_GB2312" pitchFamily="49" charset="-122"/>
              </a:rPr>
              <a:t>2×</a:t>
            </a:r>
            <a:r>
              <a:rPr lang="zh-CN" altLang="en-US" sz="2000" b="1" dirty="0">
                <a:solidFill>
                  <a:srgbClr val="CC6600"/>
                </a:solidFill>
                <a:latin typeface="Times New Roman" panose="02020603050405020304" pitchFamily="18" charset="0"/>
                <a:ea typeface="楷体_GB2312" pitchFamily="49" charset="-122"/>
              </a:rPr>
              <a:t>（</a:t>
            </a:r>
            <a:r>
              <a:rPr lang="en-US" altLang="zh-CN" sz="2000" b="1" dirty="0">
                <a:solidFill>
                  <a:srgbClr val="CC6600"/>
                </a:solidFill>
                <a:latin typeface="Times New Roman" panose="02020603050405020304" pitchFamily="18" charset="0"/>
                <a:ea typeface="楷体_GB2312" pitchFamily="49" charset="-122"/>
              </a:rPr>
              <a:t>1</a:t>
            </a:r>
            <a:r>
              <a:rPr lang="en-US" altLang="zh-CN" sz="2000" b="1" baseline="30000" dirty="0">
                <a:solidFill>
                  <a:srgbClr val="CC6600"/>
                </a:solidFill>
                <a:latin typeface="Times New Roman" panose="02020603050405020304" pitchFamily="18" charset="0"/>
                <a:ea typeface="楷体_GB2312" pitchFamily="49" charset="-122"/>
              </a:rPr>
              <a:t>2</a:t>
            </a:r>
            <a:r>
              <a:rPr lang="zh-CN" altLang="en-US" sz="2000" b="1" dirty="0">
                <a:solidFill>
                  <a:srgbClr val="CC6600"/>
                </a:solidFill>
                <a:latin typeface="Times New Roman" panose="02020603050405020304" pitchFamily="18" charset="0"/>
                <a:ea typeface="楷体_GB2312" pitchFamily="49" charset="-122"/>
              </a:rPr>
              <a:t>＋</a:t>
            </a:r>
            <a:r>
              <a:rPr lang="en-US" altLang="zh-CN" sz="2000" b="1" dirty="0">
                <a:solidFill>
                  <a:srgbClr val="CC6600"/>
                </a:solidFill>
                <a:latin typeface="Times New Roman" panose="02020603050405020304" pitchFamily="18" charset="0"/>
                <a:ea typeface="楷体_GB2312" pitchFamily="49" charset="-122"/>
              </a:rPr>
              <a:t>2</a:t>
            </a:r>
            <a:r>
              <a:rPr lang="en-US" altLang="zh-CN" sz="2000" b="1" baseline="30000" dirty="0">
                <a:solidFill>
                  <a:srgbClr val="CC6600"/>
                </a:solidFill>
                <a:latin typeface="Times New Roman" panose="02020603050405020304" pitchFamily="18" charset="0"/>
                <a:ea typeface="楷体_GB2312" pitchFamily="49" charset="-122"/>
              </a:rPr>
              <a:t>2</a:t>
            </a:r>
            <a:r>
              <a:rPr lang="zh-CN" altLang="en-US" sz="2000" b="1" dirty="0">
                <a:solidFill>
                  <a:srgbClr val="CC6600"/>
                </a:solidFill>
                <a:latin typeface="Times New Roman" panose="02020603050405020304" pitchFamily="18" charset="0"/>
                <a:ea typeface="楷体_GB2312" pitchFamily="49" charset="-122"/>
              </a:rPr>
              <a:t>＋</a:t>
            </a:r>
            <a:r>
              <a:rPr lang="en-US" altLang="zh-CN" sz="2000" b="1" dirty="0">
                <a:solidFill>
                  <a:srgbClr val="CC6600"/>
                </a:solidFill>
                <a:latin typeface="Times New Roman" panose="02020603050405020304" pitchFamily="18" charset="0"/>
                <a:ea typeface="楷体_GB2312" pitchFamily="49" charset="-122"/>
              </a:rPr>
              <a:t>3</a:t>
            </a:r>
            <a:r>
              <a:rPr lang="en-US" altLang="zh-CN" sz="2000" b="1" baseline="30000" dirty="0">
                <a:solidFill>
                  <a:srgbClr val="CC6600"/>
                </a:solidFill>
                <a:latin typeface="Times New Roman" panose="02020603050405020304" pitchFamily="18" charset="0"/>
                <a:ea typeface="楷体_GB2312" pitchFamily="49" charset="-122"/>
              </a:rPr>
              <a:t>2</a:t>
            </a:r>
            <a:r>
              <a:rPr lang="zh-CN" altLang="en-US" sz="2000" b="1" dirty="0">
                <a:solidFill>
                  <a:srgbClr val="CC6600"/>
                </a:solidFill>
                <a:latin typeface="Times New Roman" panose="02020603050405020304" pitchFamily="18" charset="0"/>
                <a:ea typeface="楷体_GB2312" pitchFamily="49" charset="-122"/>
              </a:rPr>
              <a:t>＋</a:t>
            </a:r>
            <a:r>
              <a:rPr lang="en-US" altLang="zh-CN" sz="2000" b="1" dirty="0">
                <a:solidFill>
                  <a:srgbClr val="CC6600"/>
                </a:solidFill>
                <a:latin typeface="Times New Roman" panose="02020603050405020304" pitchFamily="18" charset="0"/>
                <a:ea typeface="楷体_GB2312" pitchFamily="49" charset="-122"/>
              </a:rPr>
              <a:t>3</a:t>
            </a:r>
            <a:r>
              <a:rPr lang="en-US" altLang="zh-CN" sz="2000" b="1" baseline="30000" dirty="0">
                <a:solidFill>
                  <a:srgbClr val="CC6600"/>
                </a:solidFill>
                <a:latin typeface="Times New Roman" panose="02020603050405020304" pitchFamily="18" charset="0"/>
                <a:ea typeface="楷体_GB2312" pitchFamily="49" charset="-122"/>
              </a:rPr>
              <a:t>2</a:t>
            </a:r>
            <a:r>
              <a:rPr lang="zh-CN" altLang="en-US" sz="2000" b="1" dirty="0">
                <a:solidFill>
                  <a:srgbClr val="CC6600"/>
                </a:solidFill>
                <a:latin typeface="Times New Roman" panose="02020603050405020304" pitchFamily="18" charset="0"/>
                <a:ea typeface="楷体_GB2312" pitchFamily="49" charset="-122"/>
              </a:rPr>
              <a:t>＋</a:t>
            </a:r>
            <a:r>
              <a:rPr lang="en-US" altLang="zh-CN" sz="2000" b="1" dirty="0">
                <a:solidFill>
                  <a:srgbClr val="CC6600"/>
                </a:solidFill>
                <a:latin typeface="Times New Roman" panose="02020603050405020304" pitchFamily="18" charset="0"/>
                <a:ea typeface="楷体_GB2312" pitchFamily="49" charset="-122"/>
              </a:rPr>
              <a:t>2</a:t>
            </a:r>
            <a:r>
              <a:rPr lang="en-US" altLang="zh-CN" sz="2000" b="1" baseline="30000" dirty="0">
                <a:solidFill>
                  <a:srgbClr val="CC6600"/>
                </a:solidFill>
                <a:latin typeface="Times New Roman" panose="02020603050405020304" pitchFamily="18" charset="0"/>
                <a:ea typeface="楷体_GB2312" pitchFamily="49" charset="-122"/>
              </a:rPr>
              <a:t>2</a:t>
            </a:r>
            <a:r>
              <a:rPr lang="zh-CN" altLang="en-US" sz="2000" b="1" dirty="0">
                <a:solidFill>
                  <a:srgbClr val="CC6600"/>
                </a:solidFill>
                <a:latin typeface="Times New Roman" panose="02020603050405020304" pitchFamily="18" charset="0"/>
                <a:ea typeface="楷体_GB2312" pitchFamily="49" charset="-122"/>
              </a:rPr>
              <a:t>）</a:t>
            </a:r>
            <a:r>
              <a:rPr lang="zh-CN" altLang="en-US" sz="2000" b="1" dirty="0">
                <a:solidFill>
                  <a:schemeClr val="folHlink"/>
                </a:solidFill>
                <a:latin typeface="Times New Roman" panose="02020603050405020304" pitchFamily="18" charset="0"/>
                <a:ea typeface="楷体_GB2312" pitchFamily="49" charset="-122"/>
              </a:rPr>
              <a:t>＋</a:t>
            </a:r>
            <a:r>
              <a:rPr lang="en-US" altLang="zh-CN" sz="2000" b="1" dirty="0">
                <a:solidFill>
                  <a:schemeClr val="hlink"/>
                </a:solidFill>
                <a:latin typeface="Times New Roman" panose="02020603050405020304" pitchFamily="18" charset="0"/>
                <a:ea typeface="楷体_GB2312" pitchFamily="49" charset="-122"/>
              </a:rPr>
              <a:t>1</a:t>
            </a:r>
            <a:r>
              <a:rPr lang="zh-CN" altLang="en-US" sz="2000" b="1" dirty="0">
                <a:solidFill>
                  <a:schemeClr val="folHlink"/>
                </a:solidFill>
                <a:latin typeface="Times New Roman" panose="02020603050405020304" pitchFamily="18" charset="0"/>
                <a:ea typeface="楷体_GB2312" pitchFamily="49" charset="-122"/>
              </a:rPr>
              <a:t>，</a:t>
            </a:r>
          </a:p>
          <a:p>
            <a:pPr algn="just">
              <a:spcBef>
                <a:spcPct val="0"/>
              </a:spcBef>
              <a:buClrTx/>
              <a:buSzTx/>
              <a:buFontTx/>
              <a:buNone/>
            </a:pPr>
            <a:r>
              <a:rPr lang="en-US" altLang="zh-CN" sz="2000" b="1" dirty="0">
                <a:solidFill>
                  <a:schemeClr val="folHlink"/>
                </a:solidFill>
                <a:latin typeface="Times New Roman" panose="02020603050405020304" pitchFamily="18" charset="0"/>
                <a:ea typeface="楷体_GB2312" pitchFamily="49" charset="-122"/>
              </a:rPr>
              <a:t>Fr     87</a:t>
            </a:r>
            <a:r>
              <a:rPr lang="zh-CN" altLang="en-US" sz="2000" b="1" dirty="0">
                <a:solidFill>
                  <a:schemeClr val="folHlink"/>
                </a:solidFill>
                <a:latin typeface="Times New Roman" panose="02020603050405020304" pitchFamily="18" charset="0"/>
                <a:ea typeface="楷体_GB2312" pitchFamily="49" charset="-122"/>
              </a:rPr>
              <a:t>＝</a:t>
            </a:r>
            <a:r>
              <a:rPr lang="en-US" altLang="zh-CN" sz="2000" b="1" dirty="0">
                <a:solidFill>
                  <a:srgbClr val="CC6600"/>
                </a:solidFill>
                <a:latin typeface="Times New Roman" panose="02020603050405020304" pitchFamily="18" charset="0"/>
                <a:ea typeface="楷体_GB2312" pitchFamily="49" charset="-122"/>
              </a:rPr>
              <a:t>2×</a:t>
            </a:r>
            <a:r>
              <a:rPr lang="zh-CN" altLang="en-US" sz="2000" b="1" dirty="0">
                <a:solidFill>
                  <a:srgbClr val="CC6600"/>
                </a:solidFill>
                <a:latin typeface="Times New Roman" panose="02020603050405020304" pitchFamily="18" charset="0"/>
                <a:ea typeface="楷体_GB2312" pitchFamily="49" charset="-122"/>
              </a:rPr>
              <a:t>（</a:t>
            </a:r>
            <a:r>
              <a:rPr lang="en-US" altLang="zh-CN" sz="2000" b="1" dirty="0">
                <a:solidFill>
                  <a:srgbClr val="CC6600"/>
                </a:solidFill>
                <a:latin typeface="Times New Roman" panose="02020603050405020304" pitchFamily="18" charset="0"/>
                <a:ea typeface="楷体_GB2312" pitchFamily="49" charset="-122"/>
              </a:rPr>
              <a:t>1</a:t>
            </a:r>
            <a:r>
              <a:rPr lang="en-US" altLang="zh-CN" sz="2000" b="1" baseline="30000" dirty="0">
                <a:solidFill>
                  <a:srgbClr val="CC6600"/>
                </a:solidFill>
                <a:latin typeface="Times New Roman" panose="02020603050405020304" pitchFamily="18" charset="0"/>
                <a:ea typeface="楷体_GB2312" pitchFamily="49" charset="-122"/>
              </a:rPr>
              <a:t>2</a:t>
            </a:r>
            <a:r>
              <a:rPr lang="zh-CN" altLang="en-US" sz="2000" b="1" dirty="0">
                <a:solidFill>
                  <a:srgbClr val="CC6600"/>
                </a:solidFill>
                <a:latin typeface="Times New Roman" panose="02020603050405020304" pitchFamily="18" charset="0"/>
                <a:ea typeface="楷体_GB2312" pitchFamily="49" charset="-122"/>
              </a:rPr>
              <a:t>＋</a:t>
            </a:r>
            <a:r>
              <a:rPr lang="en-US" altLang="zh-CN" sz="2000" b="1" dirty="0">
                <a:solidFill>
                  <a:srgbClr val="CC6600"/>
                </a:solidFill>
                <a:latin typeface="Times New Roman" panose="02020603050405020304" pitchFamily="18" charset="0"/>
                <a:ea typeface="楷体_GB2312" pitchFamily="49" charset="-122"/>
              </a:rPr>
              <a:t>2</a:t>
            </a:r>
            <a:r>
              <a:rPr lang="en-US" altLang="zh-CN" sz="2000" b="1" baseline="30000" dirty="0">
                <a:solidFill>
                  <a:srgbClr val="CC6600"/>
                </a:solidFill>
                <a:latin typeface="Times New Roman" panose="02020603050405020304" pitchFamily="18" charset="0"/>
                <a:ea typeface="楷体_GB2312" pitchFamily="49" charset="-122"/>
              </a:rPr>
              <a:t>2</a:t>
            </a:r>
            <a:r>
              <a:rPr lang="zh-CN" altLang="en-US" sz="2000" b="1" dirty="0">
                <a:solidFill>
                  <a:srgbClr val="CC6600"/>
                </a:solidFill>
                <a:latin typeface="Times New Roman" panose="02020603050405020304" pitchFamily="18" charset="0"/>
                <a:ea typeface="楷体_GB2312" pitchFamily="49" charset="-122"/>
              </a:rPr>
              <a:t>＋</a:t>
            </a:r>
            <a:r>
              <a:rPr lang="en-US" altLang="zh-CN" sz="2000" b="1" dirty="0">
                <a:solidFill>
                  <a:srgbClr val="CC6600"/>
                </a:solidFill>
                <a:latin typeface="Times New Roman" panose="02020603050405020304" pitchFamily="18" charset="0"/>
                <a:ea typeface="楷体_GB2312" pitchFamily="49" charset="-122"/>
              </a:rPr>
              <a:t>3</a:t>
            </a:r>
            <a:r>
              <a:rPr lang="en-US" altLang="zh-CN" sz="2000" b="1" baseline="30000" dirty="0">
                <a:solidFill>
                  <a:srgbClr val="CC6600"/>
                </a:solidFill>
                <a:latin typeface="Times New Roman" panose="02020603050405020304" pitchFamily="18" charset="0"/>
                <a:ea typeface="楷体_GB2312" pitchFamily="49" charset="-122"/>
              </a:rPr>
              <a:t>2</a:t>
            </a:r>
            <a:r>
              <a:rPr lang="zh-CN" altLang="en-US" sz="2000" b="1" dirty="0">
                <a:solidFill>
                  <a:srgbClr val="CC6600"/>
                </a:solidFill>
                <a:latin typeface="Times New Roman" panose="02020603050405020304" pitchFamily="18" charset="0"/>
                <a:ea typeface="楷体_GB2312" pitchFamily="49" charset="-122"/>
              </a:rPr>
              <a:t>＋</a:t>
            </a:r>
            <a:r>
              <a:rPr lang="en-US" altLang="zh-CN" sz="2000" b="1" dirty="0">
                <a:solidFill>
                  <a:srgbClr val="CC6600"/>
                </a:solidFill>
                <a:latin typeface="Times New Roman" panose="02020603050405020304" pitchFamily="18" charset="0"/>
                <a:ea typeface="楷体_GB2312" pitchFamily="49" charset="-122"/>
              </a:rPr>
              <a:t>4</a:t>
            </a:r>
            <a:r>
              <a:rPr lang="en-US" altLang="zh-CN" sz="2000" b="1" baseline="30000" dirty="0">
                <a:solidFill>
                  <a:srgbClr val="CC6600"/>
                </a:solidFill>
                <a:latin typeface="Times New Roman" panose="02020603050405020304" pitchFamily="18" charset="0"/>
                <a:ea typeface="楷体_GB2312" pitchFamily="49" charset="-122"/>
              </a:rPr>
              <a:t>2</a:t>
            </a:r>
            <a:r>
              <a:rPr lang="zh-CN" altLang="en-US" sz="2000" b="1" dirty="0">
                <a:solidFill>
                  <a:srgbClr val="CC6600"/>
                </a:solidFill>
                <a:latin typeface="Times New Roman" panose="02020603050405020304" pitchFamily="18" charset="0"/>
                <a:ea typeface="楷体_GB2312" pitchFamily="49" charset="-122"/>
              </a:rPr>
              <a:t>＋</a:t>
            </a:r>
            <a:r>
              <a:rPr lang="en-US" altLang="zh-CN" sz="2000" b="1" dirty="0">
                <a:solidFill>
                  <a:srgbClr val="CC6600"/>
                </a:solidFill>
                <a:latin typeface="Times New Roman" panose="02020603050405020304" pitchFamily="18" charset="0"/>
                <a:ea typeface="楷体_GB2312" pitchFamily="49" charset="-122"/>
              </a:rPr>
              <a:t>3</a:t>
            </a:r>
            <a:r>
              <a:rPr lang="en-US" altLang="zh-CN" sz="2000" b="1" baseline="30000" dirty="0">
                <a:solidFill>
                  <a:srgbClr val="CC6600"/>
                </a:solidFill>
                <a:latin typeface="Times New Roman" panose="02020603050405020304" pitchFamily="18" charset="0"/>
                <a:ea typeface="楷体_GB2312" pitchFamily="49" charset="-122"/>
              </a:rPr>
              <a:t>2</a:t>
            </a:r>
            <a:r>
              <a:rPr lang="zh-CN" altLang="en-US" sz="2000" b="1" dirty="0">
                <a:solidFill>
                  <a:srgbClr val="CC6600"/>
                </a:solidFill>
                <a:latin typeface="Times New Roman" panose="02020603050405020304" pitchFamily="18" charset="0"/>
                <a:ea typeface="楷体_GB2312" pitchFamily="49" charset="-122"/>
              </a:rPr>
              <a:t>＋</a:t>
            </a:r>
            <a:r>
              <a:rPr lang="en-US" altLang="zh-CN" sz="2000" b="1" dirty="0">
                <a:solidFill>
                  <a:srgbClr val="CC6600"/>
                </a:solidFill>
                <a:latin typeface="Times New Roman" panose="02020603050405020304" pitchFamily="18" charset="0"/>
                <a:ea typeface="楷体_GB2312" pitchFamily="49" charset="-122"/>
              </a:rPr>
              <a:t>2</a:t>
            </a:r>
            <a:r>
              <a:rPr lang="en-US" altLang="zh-CN" sz="2000" b="1" baseline="30000" dirty="0">
                <a:solidFill>
                  <a:srgbClr val="CC6600"/>
                </a:solidFill>
                <a:latin typeface="Times New Roman" panose="02020603050405020304" pitchFamily="18" charset="0"/>
                <a:ea typeface="楷体_GB2312" pitchFamily="49" charset="-122"/>
              </a:rPr>
              <a:t>2</a:t>
            </a:r>
            <a:r>
              <a:rPr lang="zh-CN" altLang="en-US" sz="2000" b="1" dirty="0">
                <a:solidFill>
                  <a:srgbClr val="CC6600"/>
                </a:solidFill>
                <a:latin typeface="Times New Roman" panose="02020603050405020304" pitchFamily="18" charset="0"/>
                <a:ea typeface="楷体_GB2312" pitchFamily="49" charset="-122"/>
              </a:rPr>
              <a:t>）</a:t>
            </a:r>
            <a:r>
              <a:rPr lang="zh-CN" altLang="en-US" sz="2000" b="1" dirty="0">
                <a:solidFill>
                  <a:schemeClr val="folHlink"/>
                </a:solidFill>
                <a:latin typeface="Times New Roman" panose="02020603050405020304" pitchFamily="18" charset="0"/>
                <a:ea typeface="楷体_GB2312" pitchFamily="49" charset="-122"/>
              </a:rPr>
              <a:t>＋</a:t>
            </a:r>
            <a:r>
              <a:rPr lang="en-US" altLang="zh-CN" sz="2000" b="1" dirty="0">
                <a:solidFill>
                  <a:schemeClr val="hlink"/>
                </a:solidFill>
                <a:latin typeface="Times New Roman" panose="02020603050405020304" pitchFamily="18" charset="0"/>
                <a:ea typeface="楷体_GB2312" pitchFamily="49" charset="-122"/>
              </a:rPr>
              <a:t>1</a:t>
            </a:r>
            <a:r>
              <a:rPr lang="zh-CN" altLang="en-US" sz="2000" b="1" dirty="0">
                <a:solidFill>
                  <a:schemeClr val="folHlink"/>
                </a:solidFill>
                <a:latin typeface="Times New Roman" panose="02020603050405020304" pitchFamily="18" charset="0"/>
                <a:ea typeface="楷体_GB2312" pitchFamily="49" charset="-122"/>
              </a:rPr>
              <a:t>。</a:t>
            </a:r>
          </a:p>
        </p:txBody>
      </p:sp>
    </p:spTree>
    <p:extLst>
      <p:ext uri="{BB962C8B-B14F-4D97-AF65-F5344CB8AC3E}">
        <p14:creationId xmlns:p14="http://schemas.microsoft.com/office/powerpoint/2010/main" val="14010247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descr="4Z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2132856"/>
            <a:ext cx="9144000" cy="350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2"/>
          <p:cNvSpPr>
            <a:spLocks noChangeArrowheads="1"/>
          </p:cNvSpPr>
          <p:nvPr/>
        </p:nvSpPr>
        <p:spPr bwMode="auto">
          <a:xfrm>
            <a:off x="1475656" y="692696"/>
            <a:ext cx="62642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zh-CN" altLang="en-US" sz="3600" b="1" dirty="0" smtClean="0">
                <a:solidFill>
                  <a:schemeClr val="hlink"/>
                </a:solidFill>
                <a:latin typeface="Times New Roman" panose="02020603050405020304" pitchFamily="18" charset="0"/>
                <a:ea typeface="楷体_GB2312" pitchFamily="49" charset="-122"/>
              </a:rPr>
              <a:t>原子实</a:t>
            </a:r>
            <a:r>
              <a:rPr lang="zh-CN" altLang="en-US" sz="3600" b="1" dirty="0">
                <a:solidFill>
                  <a:schemeClr val="hlink"/>
                </a:solidFill>
                <a:latin typeface="Times New Roman" panose="02020603050405020304" pitchFamily="18" charset="0"/>
                <a:ea typeface="楷体_GB2312" pitchFamily="49" charset="-122"/>
              </a:rPr>
              <a:t>极化和轨道贯穿</a:t>
            </a:r>
            <a:r>
              <a:rPr lang="zh-CN" altLang="en-US" sz="3600" dirty="0">
                <a:solidFill>
                  <a:schemeClr val="hlink"/>
                </a:solidFill>
                <a:latin typeface="Times New Roman" panose="02020603050405020304" pitchFamily="18" charset="0"/>
                <a:ea typeface="楷体_GB2312" pitchFamily="49" charset="-122"/>
              </a:rPr>
              <a:t> </a:t>
            </a:r>
          </a:p>
        </p:txBody>
      </p:sp>
      <p:sp>
        <p:nvSpPr>
          <p:cNvPr id="2" name="文本框 1"/>
          <p:cNvSpPr txBox="1"/>
          <p:nvPr/>
        </p:nvSpPr>
        <p:spPr>
          <a:xfrm>
            <a:off x="1835696" y="5022130"/>
            <a:ext cx="1512168" cy="461665"/>
          </a:xfrm>
          <a:prstGeom prst="rect">
            <a:avLst/>
          </a:prstGeom>
          <a:noFill/>
        </p:spPr>
        <p:txBody>
          <a:bodyPr wrap="square" rtlCol="0">
            <a:spAutoFit/>
          </a:bodyPr>
          <a:lstStyle/>
          <a:p>
            <a:r>
              <a:rPr lang="zh-CN" altLang="en-US" dirty="0" smtClean="0">
                <a:solidFill>
                  <a:srgbClr val="0070C0"/>
                </a:solidFill>
                <a:latin typeface="+mn-ea"/>
                <a:ea typeface="+mn-ea"/>
              </a:rPr>
              <a:t>电偶极子</a:t>
            </a:r>
            <a:endParaRPr lang="zh-CN" altLang="en-US" dirty="0">
              <a:solidFill>
                <a:srgbClr val="0070C0"/>
              </a:solidFill>
              <a:latin typeface="+mn-ea"/>
              <a:ea typeface="+mn-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4" name="Text Box 4"/>
          <p:cNvSpPr txBox="1">
            <a:spLocks noChangeArrowheads="1"/>
          </p:cNvSpPr>
          <p:nvPr/>
        </p:nvSpPr>
        <p:spPr bwMode="auto">
          <a:xfrm>
            <a:off x="1547813" y="404813"/>
            <a:ext cx="5905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sz="3600" b="1">
                <a:solidFill>
                  <a:srgbClr val="0000FF"/>
                </a:solidFill>
                <a:effectLst>
                  <a:outerShdw blurRad="38100" dist="38100" dir="2700000" algn="tl">
                    <a:srgbClr val="C0C0C0"/>
                  </a:outerShdw>
                </a:effectLst>
                <a:latin typeface="Times New Roman" panose="02020603050405020304" pitchFamily="18" charset="0"/>
              </a:rPr>
              <a:t>卢瑟福－玻尔原子模型小结</a:t>
            </a:r>
          </a:p>
        </p:txBody>
      </p:sp>
      <p:sp>
        <p:nvSpPr>
          <p:cNvPr id="353285" name="Text Box 5"/>
          <p:cNvSpPr txBox="1">
            <a:spLocks noChangeArrowheads="1"/>
          </p:cNvSpPr>
          <p:nvPr/>
        </p:nvSpPr>
        <p:spPr bwMode="auto">
          <a:xfrm>
            <a:off x="468313" y="1557338"/>
            <a:ext cx="3081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b="1">
                <a:solidFill>
                  <a:srgbClr val="990099"/>
                </a:solidFill>
                <a:effectLst>
                  <a:outerShdw blurRad="38100" dist="38100" dir="2700000" algn="tl">
                    <a:srgbClr val="C0C0C0"/>
                  </a:outerShdw>
                </a:effectLst>
                <a:latin typeface="Times New Roman" panose="02020603050405020304" pitchFamily="18" charset="0"/>
              </a:rPr>
              <a:t>一．原子的核式结构</a:t>
            </a:r>
          </a:p>
        </p:txBody>
      </p:sp>
      <p:sp>
        <p:nvSpPr>
          <p:cNvPr id="353286" name="Text Box 6"/>
          <p:cNvSpPr txBox="1">
            <a:spLocks noChangeArrowheads="1"/>
          </p:cNvSpPr>
          <p:nvPr/>
        </p:nvSpPr>
        <p:spPr bwMode="auto">
          <a:xfrm>
            <a:off x="3203575" y="2347913"/>
            <a:ext cx="56165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sz="2000" b="1">
                <a:effectLst>
                  <a:outerShdw blurRad="38100" dist="38100" dir="2700000" algn="tl">
                    <a:srgbClr val="C0C0C0"/>
                  </a:outerShdw>
                </a:effectLst>
                <a:latin typeface="Times New Roman" panose="02020603050405020304" pitchFamily="18" charset="0"/>
              </a:rPr>
              <a:t>卢瑟福散射理论（基于核式结构）和盖革－马斯顿实验相符</a:t>
            </a:r>
          </a:p>
        </p:txBody>
      </p:sp>
      <p:sp>
        <p:nvSpPr>
          <p:cNvPr id="353287" name="Text Box 7"/>
          <p:cNvSpPr txBox="1">
            <a:spLocks noChangeArrowheads="1"/>
          </p:cNvSpPr>
          <p:nvPr/>
        </p:nvSpPr>
        <p:spPr bwMode="auto">
          <a:xfrm>
            <a:off x="900113" y="1989138"/>
            <a:ext cx="228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en-US" altLang="zh-CN" b="1">
                <a:solidFill>
                  <a:srgbClr val="008000"/>
                </a:solidFill>
                <a:effectLst>
                  <a:outerShdw blurRad="38100" dist="38100" dir="2700000" algn="tl">
                    <a:srgbClr val="C0C0C0"/>
                  </a:outerShdw>
                </a:effectLst>
                <a:latin typeface="Times New Roman" panose="02020603050405020304" pitchFamily="18" charset="0"/>
              </a:rPr>
              <a:t>1</a:t>
            </a:r>
            <a:r>
              <a:rPr kumimoji="0" lang="zh-CN" altLang="en-US" b="1">
                <a:solidFill>
                  <a:srgbClr val="008000"/>
                </a:solidFill>
                <a:effectLst>
                  <a:outerShdw blurRad="38100" dist="38100" dir="2700000" algn="tl">
                    <a:srgbClr val="C0C0C0"/>
                  </a:outerShdw>
                </a:effectLst>
                <a:latin typeface="Times New Roman" panose="02020603050405020304" pitchFamily="18" charset="0"/>
              </a:rPr>
              <a:t>．卢瑟福模型</a:t>
            </a:r>
          </a:p>
        </p:txBody>
      </p:sp>
      <p:sp>
        <p:nvSpPr>
          <p:cNvPr id="353288" name="Text Box 8"/>
          <p:cNvSpPr txBox="1">
            <a:spLocks noChangeArrowheads="1"/>
          </p:cNvSpPr>
          <p:nvPr/>
        </p:nvSpPr>
        <p:spPr bwMode="auto">
          <a:xfrm>
            <a:off x="3203575" y="1989138"/>
            <a:ext cx="4229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sz="2000" b="1">
                <a:effectLst>
                  <a:outerShdw blurRad="38100" dist="38100" dir="2700000" algn="tl">
                    <a:srgbClr val="C0C0C0"/>
                  </a:outerShdw>
                </a:effectLst>
                <a:latin typeface="Times New Roman" panose="02020603050405020304" pitchFamily="18" charset="0"/>
              </a:rPr>
              <a:t>核（占原子线度</a:t>
            </a:r>
            <a:r>
              <a:rPr kumimoji="0" lang="en-US" altLang="zh-CN" sz="2000" b="1">
                <a:effectLst>
                  <a:outerShdw blurRad="38100" dist="38100" dir="2700000" algn="tl">
                    <a:srgbClr val="C0C0C0"/>
                  </a:outerShdw>
                </a:effectLst>
                <a:latin typeface="Times New Roman" panose="02020603050405020304" pitchFamily="18" charset="0"/>
              </a:rPr>
              <a:t>1/10</a:t>
            </a:r>
            <a:r>
              <a:rPr kumimoji="0" lang="en-US" altLang="zh-CN" sz="2000" b="1" baseline="30000">
                <a:effectLst>
                  <a:outerShdw blurRad="38100" dist="38100" dir="2700000" algn="tl">
                    <a:srgbClr val="C0C0C0"/>
                  </a:outerShdw>
                </a:effectLst>
                <a:latin typeface="Times New Roman" panose="02020603050405020304" pitchFamily="18" charset="0"/>
              </a:rPr>
              <a:t>4</a:t>
            </a:r>
            <a:r>
              <a:rPr kumimoji="0" lang="zh-CN" altLang="en-US" sz="2000" b="1">
                <a:effectLst>
                  <a:outerShdw blurRad="38100" dist="38100" dir="2700000" algn="tl">
                    <a:srgbClr val="C0C0C0"/>
                  </a:outerShdw>
                </a:effectLst>
                <a:latin typeface="Times New Roman" panose="02020603050405020304" pitchFamily="18" charset="0"/>
              </a:rPr>
              <a:t>）</a:t>
            </a:r>
            <a:r>
              <a:rPr kumimoji="0" lang="en-US" altLang="zh-CN" sz="2000" b="1">
                <a:effectLst>
                  <a:outerShdw blurRad="38100" dist="38100" dir="2700000" algn="tl">
                    <a:srgbClr val="C0C0C0"/>
                  </a:outerShdw>
                </a:effectLst>
                <a:latin typeface="Times New Roman" panose="02020603050405020304" pitchFamily="18" charset="0"/>
              </a:rPr>
              <a:t>+</a:t>
            </a:r>
            <a:r>
              <a:rPr kumimoji="0" lang="zh-CN" altLang="en-US" sz="2000" b="1">
                <a:effectLst>
                  <a:outerShdw blurRad="38100" dist="38100" dir="2700000" algn="tl">
                    <a:srgbClr val="C0C0C0"/>
                  </a:outerShdw>
                </a:effectLst>
                <a:latin typeface="Times New Roman" panose="02020603050405020304" pitchFamily="18" charset="0"/>
              </a:rPr>
              <a:t>电子</a:t>
            </a:r>
          </a:p>
        </p:txBody>
      </p:sp>
      <p:sp>
        <p:nvSpPr>
          <p:cNvPr id="353289" name="Text Box 9"/>
          <p:cNvSpPr txBox="1">
            <a:spLocks noChangeArrowheads="1"/>
          </p:cNvSpPr>
          <p:nvPr/>
        </p:nvSpPr>
        <p:spPr bwMode="auto">
          <a:xfrm>
            <a:off x="900113" y="2349500"/>
            <a:ext cx="2303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en-US" altLang="zh-CN" b="1">
                <a:solidFill>
                  <a:srgbClr val="008000"/>
                </a:solidFill>
                <a:effectLst>
                  <a:outerShdw blurRad="38100" dist="38100" dir="2700000" algn="tl">
                    <a:srgbClr val="C0C0C0"/>
                  </a:outerShdw>
                </a:effectLst>
                <a:latin typeface="Times New Roman" panose="02020603050405020304" pitchFamily="18" charset="0"/>
              </a:rPr>
              <a:t>2</a:t>
            </a:r>
            <a:r>
              <a:rPr kumimoji="0" lang="zh-CN" altLang="en-US" b="1">
                <a:solidFill>
                  <a:srgbClr val="008000"/>
                </a:solidFill>
                <a:effectLst>
                  <a:outerShdw blurRad="38100" dist="38100" dir="2700000" algn="tl">
                    <a:srgbClr val="C0C0C0"/>
                  </a:outerShdw>
                </a:effectLst>
                <a:latin typeface="Times New Roman" panose="02020603050405020304" pitchFamily="18" charset="0"/>
              </a:rPr>
              <a:t>．实 验  验 证</a:t>
            </a:r>
          </a:p>
        </p:txBody>
      </p:sp>
      <p:sp>
        <p:nvSpPr>
          <p:cNvPr id="353290" name="Text Box 10"/>
          <p:cNvSpPr txBox="1">
            <a:spLocks noChangeArrowheads="1"/>
          </p:cNvSpPr>
          <p:nvPr/>
        </p:nvSpPr>
        <p:spPr bwMode="auto">
          <a:xfrm>
            <a:off x="468313" y="2997200"/>
            <a:ext cx="2803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b="1">
                <a:solidFill>
                  <a:srgbClr val="990099"/>
                </a:solidFill>
                <a:effectLst>
                  <a:outerShdw blurRad="38100" dist="38100" dir="2700000" algn="tl">
                    <a:srgbClr val="C0C0C0"/>
                  </a:outerShdw>
                </a:effectLst>
                <a:latin typeface="Times New Roman" panose="02020603050405020304" pitchFamily="18" charset="0"/>
              </a:rPr>
              <a:t>二．原子的量子论</a:t>
            </a:r>
          </a:p>
        </p:txBody>
      </p:sp>
      <p:sp>
        <p:nvSpPr>
          <p:cNvPr id="353291" name="Text Box 11"/>
          <p:cNvSpPr txBox="1">
            <a:spLocks noChangeArrowheads="1"/>
          </p:cNvSpPr>
          <p:nvPr/>
        </p:nvSpPr>
        <p:spPr bwMode="auto">
          <a:xfrm>
            <a:off x="900113" y="3500438"/>
            <a:ext cx="2105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en-US" altLang="zh-CN" b="1">
                <a:solidFill>
                  <a:srgbClr val="008000"/>
                </a:solidFill>
                <a:effectLst>
                  <a:outerShdw blurRad="38100" dist="38100" dir="2700000" algn="tl">
                    <a:srgbClr val="C0C0C0"/>
                  </a:outerShdw>
                </a:effectLst>
                <a:latin typeface="Times New Roman" panose="02020603050405020304" pitchFamily="18" charset="0"/>
              </a:rPr>
              <a:t>1</a:t>
            </a:r>
            <a:r>
              <a:rPr kumimoji="0" lang="zh-CN" altLang="en-US" b="1">
                <a:solidFill>
                  <a:srgbClr val="008000"/>
                </a:solidFill>
                <a:effectLst>
                  <a:outerShdw blurRad="38100" dist="38100" dir="2700000" algn="tl">
                    <a:srgbClr val="C0C0C0"/>
                  </a:outerShdw>
                </a:effectLst>
                <a:latin typeface="Times New Roman" panose="02020603050405020304" pitchFamily="18" charset="0"/>
              </a:rPr>
              <a:t>．玻尔模型</a:t>
            </a:r>
          </a:p>
        </p:txBody>
      </p:sp>
      <p:sp>
        <p:nvSpPr>
          <p:cNvPr id="353292" name="Text Box 12"/>
          <p:cNvSpPr txBox="1">
            <a:spLocks noChangeArrowheads="1"/>
          </p:cNvSpPr>
          <p:nvPr/>
        </p:nvSpPr>
        <p:spPr bwMode="auto">
          <a:xfrm>
            <a:off x="4716463" y="3213100"/>
            <a:ext cx="22320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sz="2000" b="1">
                <a:effectLst>
                  <a:outerShdw blurRad="38100" dist="38100" dir="2700000" algn="tl">
                    <a:srgbClr val="C0C0C0"/>
                  </a:outerShdw>
                </a:effectLst>
                <a:latin typeface="Times New Roman" panose="02020603050405020304" pitchFamily="18" charset="0"/>
              </a:rPr>
              <a:t>定态假设</a:t>
            </a:r>
          </a:p>
          <a:p>
            <a:pPr eaLnBrk="1" hangingPunct="1">
              <a:defRPr/>
            </a:pPr>
            <a:r>
              <a:rPr kumimoji="0" lang="zh-CN" altLang="en-US" sz="2000" b="1">
                <a:effectLst>
                  <a:outerShdw blurRad="38100" dist="38100" dir="2700000" algn="tl">
                    <a:srgbClr val="C0C0C0"/>
                  </a:outerShdw>
                </a:effectLst>
                <a:latin typeface="Times New Roman" panose="02020603050405020304" pitchFamily="18" charset="0"/>
              </a:rPr>
              <a:t>辐射跃迁假设</a:t>
            </a:r>
          </a:p>
          <a:p>
            <a:pPr eaLnBrk="1" hangingPunct="1">
              <a:defRPr/>
            </a:pPr>
            <a:r>
              <a:rPr kumimoji="0" lang="zh-CN" altLang="en-US" sz="2000" b="1">
                <a:effectLst>
                  <a:outerShdw blurRad="38100" dist="38100" dir="2700000" algn="tl">
                    <a:srgbClr val="C0C0C0"/>
                  </a:outerShdw>
                </a:effectLst>
                <a:latin typeface="Times New Roman" panose="02020603050405020304" pitchFamily="18" charset="0"/>
              </a:rPr>
              <a:t>角动量量子化假设</a:t>
            </a:r>
          </a:p>
        </p:txBody>
      </p:sp>
      <p:sp>
        <p:nvSpPr>
          <p:cNvPr id="353293" name="Text Box 13"/>
          <p:cNvSpPr txBox="1">
            <a:spLocks noChangeArrowheads="1"/>
          </p:cNvSpPr>
          <p:nvPr/>
        </p:nvSpPr>
        <p:spPr bwMode="auto">
          <a:xfrm>
            <a:off x="7092950" y="3355975"/>
            <a:ext cx="1522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sz="2000" b="1">
                <a:effectLst>
                  <a:outerShdw blurRad="38100" dist="38100" dir="2700000" algn="tl">
                    <a:srgbClr val="C0C0C0"/>
                  </a:outerShdw>
                </a:effectLst>
                <a:latin typeface="Times New Roman" panose="02020603050405020304" pitchFamily="18" charset="0"/>
              </a:rPr>
              <a:t>原子能级</a:t>
            </a:r>
          </a:p>
        </p:txBody>
      </p:sp>
      <p:sp>
        <p:nvSpPr>
          <p:cNvPr id="353294" name="Text Box 14"/>
          <p:cNvSpPr txBox="1">
            <a:spLocks noChangeArrowheads="1"/>
          </p:cNvSpPr>
          <p:nvPr/>
        </p:nvSpPr>
        <p:spPr bwMode="auto">
          <a:xfrm>
            <a:off x="3059113" y="3213100"/>
            <a:ext cx="18954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sz="2000" b="1" dirty="0">
                <a:effectLst>
                  <a:outerShdw blurRad="38100" dist="38100" dir="2700000" algn="tl">
                    <a:srgbClr val="C0C0C0"/>
                  </a:outerShdw>
                </a:effectLst>
                <a:latin typeface="Times New Roman" panose="02020603050405020304" pitchFamily="18" charset="0"/>
              </a:rPr>
              <a:t>量子化概念</a:t>
            </a:r>
          </a:p>
          <a:p>
            <a:pPr eaLnBrk="1" hangingPunct="1">
              <a:defRPr/>
            </a:pPr>
            <a:r>
              <a:rPr kumimoji="0" lang="zh-CN" altLang="en-US" sz="2000" b="1" dirty="0">
                <a:effectLst>
                  <a:outerShdw blurRad="38100" dist="38100" dir="2700000" algn="tl">
                    <a:srgbClr val="C0C0C0"/>
                  </a:outerShdw>
                </a:effectLst>
                <a:latin typeface="Times New Roman" panose="02020603050405020304" pitchFamily="18" charset="0"/>
              </a:rPr>
              <a:t>核式模型</a:t>
            </a:r>
          </a:p>
          <a:p>
            <a:pPr eaLnBrk="1" hangingPunct="1">
              <a:defRPr/>
            </a:pPr>
            <a:r>
              <a:rPr kumimoji="0" lang="zh-CN" altLang="en-US" sz="2000" b="1" dirty="0">
                <a:effectLst>
                  <a:outerShdw blurRad="38100" dist="38100" dir="2700000" algn="tl">
                    <a:srgbClr val="C0C0C0"/>
                  </a:outerShdw>
                </a:effectLst>
                <a:latin typeface="Times New Roman" panose="02020603050405020304" pitchFamily="18" charset="0"/>
              </a:rPr>
              <a:t>光谱实验</a:t>
            </a:r>
          </a:p>
        </p:txBody>
      </p:sp>
      <p:sp>
        <p:nvSpPr>
          <p:cNvPr id="353295" name="AutoShape 15"/>
          <p:cNvSpPr>
            <a:spLocks/>
          </p:cNvSpPr>
          <p:nvPr/>
        </p:nvSpPr>
        <p:spPr bwMode="auto">
          <a:xfrm>
            <a:off x="4427538" y="3213100"/>
            <a:ext cx="152400" cy="1017588"/>
          </a:xfrm>
          <a:prstGeom prst="rightBrace">
            <a:avLst>
              <a:gd name="adj1" fmla="val 5564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53296" name="AutoShape 16"/>
          <p:cNvSpPr>
            <a:spLocks/>
          </p:cNvSpPr>
          <p:nvPr/>
        </p:nvSpPr>
        <p:spPr bwMode="auto">
          <a:xfrm>
            <a:off x="6877050" y="3140075"/>
            <a:ext cx="152400" cy="1017588"/>
          </a:xfrm>
          <a:prstGeom prst="rightBrace">
            <a:avLst>
              <a:gd name="adj1" fmla="val 5564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53297" name="Text Box 17"/>
          <p:cNvSpPr txBox="1">
            <a:spLocks noChangeArrowheads="1"/>
          </p:cNvSpPr>
          <p:nvPr/>
        </p:nvSpPr>
        <p:spPr bwMode="auto">
          <a:xfrm>
            <a:off x="1403350" y="4724400"/>
            <a:ext cx="2419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sz="2000" b="1" dirty="0">
                <a:effectLst>
                  <a:outerShdw blurRad="38100" dist="38100" dir="2700000" algn="tl">
                    <a:srgbClr val="C0C0C0"/>
                  </a:outerShdw>
                </a:effectLst>
                <a:latin typeface="Times New Roman" panose="02020603050405020304" pitchFamily="18" charset="0"/>
              </a:rPr>
              <a:t>半经典量子理论</a:t>
            </a:r>
          </a:p>
        </p:txBody>
      </p:sp>
      <p:sp>
        <p:nvSpPr>
          <p:cNvPr id="353298" name="Text Box 18"/>
          <p:cNvSpPr txBox="1">
            <a:spLocks noChangeArrowheads="1"/>
          </p:cNvSpPr>
          <p:nvPr/>
        </p:nvSpPr>
        <p:spPr bwMode="auto">
          <a:xfrm>
            <a:off x="3708400" y="4652963"/>
            <a:ext cx="42370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sz="2000" b="1" dirty="0">
                <a:effectLst>
                  <a:outerShdw blurRad="38100" dist="38100" dir="2700000" algn="tl">
                    <a:srgbClr val="C0C0C0"/>
                  </a:outerShdw>
                </a:effectLst>
                <a:latin typeface="Times New Roman" panose="02020603050405020304" pitchFamily="18" charset="0"/>
              </a:rPr>
              <a:t>电子绕核运动    经典力学处理</a:t>
            </a:r>
          </a:p>
          <a:p>
            <a:pPr eaLnBrk="1" hangingPunct="1">
              <a:defRPr/>
            </a:pPr>
            <a:r>
              <a:rPr kumimoji="0" lang="zh-CN" altLang="en-US" sz="2000" b="1" dirty="0">
                <a:effectLst>
                  <a:outerShdw blurRad="38100" dist="38100" dir="2700000" algn="tl">
                    <a:srgbClr val="C0C0C0"/>
                  </a:outerShdw>
                </a:effectLst>
                <a:latin typeface="Times New Roman" panose="02020603050405020304" pitchFamily="18" charset="0"/>
              </a:rPr>
              <a:t>电子轨道半径    量子条件限制</a:t>
            </a:r>
          </a:p>
        </p:txBody>
      </p:sp>
      <p:sp>
        <p:nvSpPr>
          <p:cNvPr id="353299" name="AutoShape 19"/>
          <p:cNvSpPr>
            <a:spLocks/>
          </p:cNvSpPr>
          <p:nvPr/>
        </p:nvSpPr>
        <p:spPr bwMode="auto">
          <a:xfrm>
            <a:off x="3563938" y="4652963"/>
            <a:ext cx="204787" cy="614362"/>
          </a:xfrm>
          <a:prstGeom prst="leftBrace">
            <a:avLst>
              <a:gd name="adj1" fmla="val 25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53300" name="Text Box 20"/>
          <p:cNvSpPr txBox="1">
            <a:spLocks noChangeArrowheads="1"/>
          </p:cNvSpPr>
          <p:nvPr/>
        </p:nvSpPr>
        <p:spPr bwMode="auto">
          <a:xfrm>
            <a:off x="1381125" y="4227513"/>
            <a:ext cx="3762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zh-CN" altLang="en-US" sz="2000" b="1">
                <a:effectLst>
                  <a:outerShdw blurRad="38100" dist="38100" dir="2700000" algn="tl">
                    <a:srgbClr val="C0C0C0"/>
                  </a:outerShdw>
                </a:effectLst>
                <a:latin typeface="Times New Roman" panose="02020603050405020304" pitchFamily="18" charset="0"/>
              </a:rPr>
              <a:t>解释氢光谱分立性、原子稳定性</a:t>
            </a:r>
          </a:p>
        </p:txBody>
      </p:sp>
      <p:sp>
        <p:nvSpPr>
          <p:cNvPr id="353301" name="Text Box 21"/>
          <p:cNvSpPr txBox="1">
            <a:spLocks noChangeArrowheads="1"/>
          </p:cNvSpPr>
          <p:nvPr/>
        </p:nvSpPr>
        <p:spPr bwMode="auto">
          <a:xfrm>
            <a:off x="900113" y="5589588"/>
            <a:ext cx="313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en-US" altLang="zh-CN" b="1">
                <a:solidFill>
                  <a:srgbClr val="008000"/>
                </a:solidFill>
                <a:effectLst>
                  <a:outerShdw blurRad="38100" dist="38100" dir="2700000" algn="tl">
                    <a:srgbClr val="C0C0C0"/>
                  </a:outerShdw>
                </a:effectLst>
                <a:latin typeface="Times New Roman" panose="02020603050405020304" pitchFamily="18" charset="0"/>
              </a:rPr>
              <a:t>2</a:t>
            </a:r>
            <a:r>
              <a:rPr kumimoji="0" lang="zh-CN" altLang="en-US" b="1">
                <a:solidFill>
                  <a:srgbClr val="008000"/>
                </a:solidFill>
                <a:effectLst>
                  <a:outerShdw blurRad="38100" dist="38100" dir="2700000" algn="tl">
                    <a:srgbClr val="C0C0C0"/>
                  </a:outerShdw>
                </a:effectLst>
                <a:latin typeface="Times New Roman" panose="02020603050405020304" pitchFamily="18" charset="0"/>
              </a:rPr>
              <a:t>．弗兰克－赫兹实验</a:t>
            </a:r>
          </a:p>
        </p:txBody>
      </p:sp>
      <p:sp>
        <p:nvSpPr>
          <p:cNvPr id="353302" name="Text Box 22"/>
          <p:cNvSpPr txBox="1">
            <a:spLocks noChangeArrowheads="1"/>
          </p:cNvSpPr>
          <p:nvPr/>
        </p:nvSpPr>
        <p:spPr bwMode="auto">
          <a:xfrm>
            <a:off x="4140200" y="5803900"/>
            <a:ext cx="4579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sz="2000" b="1">
                <a:effectLst>
                  <a:outerShdw blurRad="38100" dist="38100" dir="2700000" algn="tl">
                    <a:srgbClr val="C0C0C0"/>
                  </a:outerShdw>
                </a:effectLst>
                <a:latin typeface="Times New Roman" panose="02020603050405020304" pitchFamily="18" charset="0"/>
              </a:rPr>
              <a:t>电子与原子碰撞能量转移分立性</a:t>
            </a:r>
          </a:p>
        </p:txBody>
      </p:sp>
      <p:sp>
        <p:nvSpPr>
          <p:cNvPr id="353303" name="Text Box 23"/>
          <p:cNvSpPr txBox="1">
            <a:spLocks noChangeArrowheads="1"/>
          </p:cNvSpPr>
          <p:nvPr/>
        </p:nvSpPr>
        <p:spPr bwMode="auto">
          <a:xfrm>
            <a:off x="4140200" y="5445125"/>
            <a:ext cx="4643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sz="2000" b="1">
                <a:effectLst>
                  <a:outerShdw blurRad="38100" dist="38100" dir="2700000" algn="tl">
                    <a:srgbClr val="C0C0C0"/>
                  </a:outerShdw>
                </a:effectLst>
                <a:latin typeface="Times New Roman" panose="02020603050405020304" pitchFamily="18" charset="0"/>
              </a:rPr>
              <a:t>原子能量量子化的另一实验证据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32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32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32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328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328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328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329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329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329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329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3292"/>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5329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329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330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5329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5329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3298"/>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3301"/>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5330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53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4" grpId="0"/>
      <p:bldP spid="353285" grpId="0"/>
      <p:bldP spid="353286" grpId="0"/>
      <p:bldP spid="353287" grpId="0"/>
      <p:bldP spid="353288" grpId="0"/>
      <p:bldP spid="353289" grpId="0"/>
      <p:bldP spid="353290" grpId="0"/>
      <p:bldP spid="353291" grpId="0"/>
      <p:bldP spid="353292" grpId="0"/>
      <p:bldP spid="353293" grpId="0"/>
      <p:bldP spid="353294" grpId="0"/>
      <p:bldP spid="353295" grpId="0" animBg="1"/>
      <p:bldP spid="353296" grpId="0" animBg="1"/>
      <p:bldP spid="353297" grpId="0"/>
      <p:bldP spid="353298" grpId="0"/>
      <p:bldP spid="353299" grpId="0" animBg="1"/>
      <p:bldP spid="353300" grpId="0"/>
      <p:bldP spid="353301" grpId="0"/>
      <p:bldP spid="353302" grpId="0"/>
      <p:bldP spid="35330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503685" y="581770"/>
            <a:ext cx="8064500" cy="19177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tabLst>
                <a:tab pos="400050" algn="l"/>
              </a:tabLst>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400050" algn="l"/>
              </a:tabLst>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400050" algn="l"/>
              </a:tabLst>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400050" algn="l"/>
              </a:tabLst>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40005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40005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40005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40005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40005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dirty="0">
                <a:solidFill>
                  <a:srgbClr val="CC6600"/>
                </a:solidFill>
                <a:latin typeface="Times New Roman" panose="02020603050405020304" pitchFamily="18" charset="0"/>
                <a:ea typeface="楷体_GB2312" pitchFamily="49" charset="-122"/>
              </a:rPr>
              <a:t>2-1</a:t>
            </a: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铯的逸出功为</a:t>
            </a:r>
            <a:r>
              <a:rPr lang="en-US" altLang="zh-CN" sz="2400" b="1" dirty="0">
                <a:latin typeface="Times New Roman" panose="02020603050405020304" pitchFamily="18" charset="0"/>
                <a:ea typeface="楷体_GB2312" pitchFamily="49" charset="-122"/>
              </a:rPr>
              <a:t>1.9eV</a:t>
            </a:r>
            <a:r>
              <a:rPr lang="zh-CN" altLang="en-US" sz="2400" b="1" dirty="0">
                <a:latin typeface="Times New Roman" panose="02020603050405020304" pitchFamily="18" charset="0"/>
                <a:ea typeface="楷体_GB2312" pitchFamily="49" charset="-122"/>
              </a:rPr>
              <a:t>，试求：</a:t>
            </a:r>
          </a:p>
          <a:p>
            <a:pPr eaLnBrk="1" hangingPunct="1">
              <a:spcBef>
                <a:spcPct val="0"/>
              </a:spcBef>
              <a:buClrTx/>
              <a:buSzTx/>
              <a:buFontTx/>
              <a:buNone/>
            </a:pPr>
            <a:r>
              <a:rPr lang="en-US" altLang="zh-CN" sz="2400" b="1" dirty="0">
                <a:latin typeface="Times New Roman" panose="02020603050405020304" pitchFamily="18" charset="0"/>
                <a:ea typeface="楷体_GB2312" pitchFamily="49" charset="-122"/>
              </a:rPr>
              <a:t>     (1)</a:t>
            </a:r>
            <a:r>
              <a:rPr lang="zh-CN" altLang="en-US" sz="2400" b="1" dirty="0">
                <a:latin typeface="Times New Roman" panose="02020603050405020304" pitchFamily="18" charset="0"/>
                <a:ea typeface="楷体_GB2312" pitchFamily="49" charset="-122"/>
              </a:rPr>
              <a:t>铯的光电效应阈频率及阈值波长</a:t>
            </a:r>
            <a:r>
              <a:rPr lang="en-US" altLang="zh-CN" sz="2400" b="1" dirty="0">
                <a:latin typeface="Times New Roman" panose="02020603050405020304" pitchFamily="18" charset="0"/>
                <a:ea typeface="楷体_GB2312" pitchFamily="49" charset="-122"/>
              </a:rPr>
              <a:t>;</a:t>
            </a:r>
          </a:p>
          <a:p>
            <a:pPr eaLnBrk="1" hangingPunct="1">
              <a:spcBef>
                <a:spcPct val="0"/>
              </a:spcBef>
              <a:buClrTx/>
              <a:buSzTx/>
              <a:buFontTx/>
              <a:buNone/>
            </a:pPr>
            <a:r>
              <a:rPr lang="en-US" altLang="zh-CN" sz="2400" b="1" dirty="0">
                <a:latin typeface="Times New Roman" panose="02020603050405020304" pitchFamily="18" charset="0"/>
                <a:ea typeface="楷体_GB2312" pitchFamily="49" charset="-122"/>
              </a:rPr>
              <a:t>     (2)</a:t>
            </a:r>
            <a:r>
              <a:rPr lang="zh-CN" altLang="en-US" sz="2400" b="1" dirty="0">
                <a:latin typeface="Times New Roman" panose="02020603050405020304" pitchFamily="18" charset="0"/>
                <a:ea typeface="楷体_GB2312" pitchFamily="49" charset="-122"/>
              </a:rPr>
              <a:t>如果要得到能量为</a:t>
            </a:r>
            <a:r>
              <a:rPr lang="en-US" altLang="zh-CN" sz="2400" b="1" dirty="0">
                <a:latin typeface="Times New Roman" panose="02020603050405020304" pitchFamily="18" charset="0"/>
                <a:ea typeface="楷体_GB2312" pitchFamily="49" charset="-122"/>
              </a:rPr>
              <a:t>1.5eV</a:t>
            </a:r>
            <a:r>
              <a:rPr lang="zh-CN" altLang="en-US" sz="2400" b="1" dirty="0">
                <a:latin typeface="Times New Roman" panose="02020603050405020304" pitchFamily="18" charset="0"/>
                <a:ea typeface="楷体_GB2312" pitchFamily="49" charset="-122"/>
              </a:rPr>
              <a:t>的光电子，必须使用多少波长的光照射？</a:t>
            </a:r>
          </a:p>
          <a:p>
            <a:pPr eaLnBrk="1" hangingPunct="1">
              <a:spcBef>
                <a:spcPct val="0"/>
              </a:spcBef>
              <a:buClrTx/>
              <a:buSzTx/>
              <a:buFontTx/>
              <a:buNone/>
            </a:pPr>
            <a:r>
              <a:rPr lang="zh-CN" altLang="en-US" sz="2400" b="1" dirty="0">
                <a:latin typeface="Times New Roman" panose="02020603050405020304" pitchFamily="18" charset="0"/>
                <a:ea typeface="楷体_GB2312" pitchFamily="49" charset="-122"/>
              </a:rPr>
              <a:t>解：</a:t>
            </a:r>
            <a:r>
              <a:rPr lang="en-US" altLang="zh-CN" sz="2400" b="1" dirty="0">
                <a:latin typeface="Times New Roman" panose="02020603050405020304" pitchFamily="18" charset="0"/>
                <a:ea typeface="楷体_GB2312" pitchFamily="49" charset="-122"/>
              </a:rPr>
              <a:t>(1)</a:t>
            </a:r>
            <a:endParaRPr lang="zh-CN" altLang="en-US" sz="2400" b="1" dirty="0">
              <a:latin typeface="Times New Roman" panose="02020603050405020304" pitchFamily="18" charset="0"/>
              <a:ea typeface="楷体_GB2312" pitchFamily="49" charset="-122"/>
            </a:endParaRPr>
          </a:p>
        </p:txBody>
      </p:sp>
      <p:sp>
        <p:nvSpPr>
          <p:cNvPr id="373774" name="Rectangle 14"/>
          <p:cNvSpPr>
            <a:spLocks noChangeArrowheads="1"/>
          </p:cNvSpPr>
          <p:nvPr/>
        </p:nvSpPr>
        <p:spPr bwMode="auto">
          <a:xfrm>
            <a:off x="1151385" y="4109195"/>
            <a:ext cx="539750" cy="4572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ea typeface="楷体_GB2312" pitchFamily="49" charset="-122"/>
              </a:rPr>
              <a:t>(2)</a:t>
            </a:r>
            <a:endParaRPr lang="zh-CN" altLang="en-US" b="1">
              <a:latin typeface="Times New Roman" panose="02020603050405020304" pitchFamily="18" charset="0"/>
              <a:ea typeface="楷体_GB2312"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297325961"/>
              </p:ext>
            </p:extLst>
          </p:nvPr>
        </p:nvGraphicFramePr>
        <p:xfrm>
          <a:off x="1754635" y="2165276"/>
          <a:ext cx="6916312" cy="1001045"/>
        </p:xfrm>
        <a:graphic>
          <a:graphicData uri="http://schemas.openxmlformats.org/presentationml/2006/ole">
            <mc:AlternateContent xmlns:mc="http://schemas.openxmlformats.org/markup-compatibility/2006">
              <mc:Choice xmlns:v="urn:schemas-microsoft-com:vml" Requires="v">
                <p:oleObj spid="_x0000_s34946" name="Equation" r:id="rId3" imgW="2895600" imgH="419100" progId="Equation.DSMT4">
                  <p:embed/>
                </p:oleObj>
              </mc:Choice>
              <mc:Fallback>
                <p:oleObj name="Equation" r:id="rId3" imgW="2895600" imgH="419100" progId="Equation.DSMT4">
                  <p:embed/>
                  <p:pic>
                    <p:nvPicPr>
                      <p:cNvPr id="0" name="Picture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4635" y="2165276"/>
                        <a:ext cx="6916312" cy="10010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3426302"/>
              </p:ext>
            </p:extLst>
          </p:nvPr>
        </p:nvGraphicFramePr>
        <p:xfrm>
          <a:off x="1754635" y="3124945"/>
          <a:ext cx="5589165" cy="947959"/>
        </p:xfrm>
        <a:graphic>
          <a:graphicData uri="http://schemas.openxmlformats.org/presentationml/2006/ole">
            <mc:AlternateContent xmlns:mc="http://schemas.openxmlformats.org/markup-compatibility/2006">
              <mc:Choice xmlns:v="urn:schemas-microsoft-com:vml" Requires="v">
                <p:oleObj spid="_x0000_s34947" name="Equation" r:id="rId5" imgW="2336800" imgH="393700" progId="Equation.DSMT4">
                  <p:embed/>
                </p:oleObj>
              </mc:Choice>
              <mc:Fallback>
                <p:oleObj name="Equation" r:id="rId5" imgW="2336800" imgH="393700" progId="Equation.DSMT4">
                  <p:embed/>
                  <p:pic>
                    <p:nvPicPr>
                      <p:cNvPr id="0" name="Picture 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4635" y="3124945"/>
                        <a:ext cx="5589165" cy="9479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21"/>
          <p:cNvSpPr>
            <a:spLocks noChangeArrowheads="1"/>
          </p:cNvSpPr>
          <p:nvPr/>
        </p:nvSpPr>
        <p:spPr bwMode="auto">
          <a:xfrm>
            <a:off x="-180528" y="11663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697964943"/>
              </p:ext>
            </p:extLst>
          </p:nvPr>
        </p:nvGraphicFramePr>
        <p:xfrm>
          <a:off x="1871192" y="3965476"/>
          <a:ext cx="3750361" cy="966588"/>
        </p:xfrm>
        <a:graphic>
          <a:graphicData uri="http://schemas.openxmlformats.org/presentationml/2006/ole">
            <mc:AlternateContent xmlns:mc="http://schemas.openxmlformats.org/markup-compatibility/2006">
              <mc:Choice xmlns:v="urn:schemas-microsoft-com:vml" Requires="v">
                <p:oleObj spid="_x0000_s34948" name="Equation" r:id="rId7" imgW="1536033" imgH="393529" progId="Equation.DSMT4">
                  <p:embed/>
                </p:oleObj>
              </mc:Choice>
              <mc:Fallback>
                <p:oleObj name="Equation" r:id="rId7" imgW="1536033" imgH="393529" progId="Equation.DSMT4">
                  <p:embed/>
                  <p:pic>
                    <p:nvPicPr>
                      <p:cNvPr id="0" name="Picture 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1192" y="3965476"/>
                        <a:ext cx="3750361" cy="966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954325752"/>
              </p:ext>
            </p:extLst>
          </p:nvPr>
        </p:nvGraphicFramePr>
        <p:xfrm>
          <a:off x="1762218" y="4901580"/>
          <a:ext cx="6085638" cy="966588"/>
        </p:xfrm>
        <a:graphic>
          <a:graphicData uri="http://schemas.openxmlformats.org/presentationml/2006/ole">
            <mc:AlternateContent xmlns:mc="http://schemas.openxmlformats.org/markup-compatibility/2006">
              <mc:Choice xmlns:v="urn:schemas-microsoft-com:vml" Requires="v">
                <p:oleObj spid="_x0000_s34949" name="Equation" r:id="rId9" imgW="2501900" imgH="393700" progId="Equation.DSMT4">
                  <p:embed/>
                </p:oleObj>
              </mc:Choice>
              <mc:Fallback>
                <p:oleObj name="Equation" r:id="rId9" imgW="2501900" imgH="393700" progId="Equation.DSMT4">
                  <p:embed/>
                  <p:pic>
                    <p:nvPicPr>
                      <p:cNvPr id="0" name="Picture 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2218" y="4901580"/>
                        <a:ext cx="6085638" cy="966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25"/>
          <p:cNvSpPr>
            <a:spLocks noChangeArrowheads="1"/>
          </p:cNvSpPr>
          <p:nvPr/>
        </p:nvSpPr>
        <p:spPr bwMode="auto">
          <a:xfrm>
            <a:off x="-180528" y="9440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3774"/>
                                        </p:tgtEl>
                                        <p:attrNameLst>
                                          <p:attrName>style.visibility</p:attrName>
                                        </p:attrNameLst>
                                      </p:cBhvr>
                                      <p:to>
                                        <p:strVal val="visible"/>
                                      </p:to>
                                    </p:set>
                                    <p:anim calcmode="lin" valueType="num">
                                      <p:cBhvr additive="base">
                                        <p:cTn id="7" dur="500" fill="hold"/>
                                        <p:tgtEl>
                                          <p:spTgt spid="373774"/>
                                        </p:tgtEl>
                                        <p:attrNameLst>
                                          <p:attrName>ppt_x</p:attrName>
                                        </p:attrNameLst>
                                      </p:cBhvr>
                                      <p:tavLst>
                                        <p:tav tm="0">
                                          <p:val>
                                            <p:strVal val="0-#ppt_w/2"/>
                                          </p:val>
                                        </p:tav>
                                        <p:tav tm="100000">
                                          <p:val>
                                            <p:strVal val="#ppt_x"/>
                                          </p:val>
                                        </p:tav>
                                      </p:tavLst>
                                    </p:anim>
                                    <p:anim calcmode="lin" valueType="num">
                                      <p:cBhvr additive="base">
                                        <p:cTn id="8" dur="500" fill="hold"/>
                                        <p:tgtEl>
                                          <p:spTgt spid="3737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7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ChangeArrowheads="1"/>
          </p:cNvSpPr>
          <p:nvPr/>
        </p:nvSpPr>
        <p:spPr bwMode="auto">
          <a:xfrm>
            <a:off x="611560" y="836712"/>
            <a:ext cx="7991475" cy="2282825"/>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a:solidFill>
                  <a:srgbClr val="CC6600"/>
                </a:solidFill>
                <a:latin typeface="Times New Roman" panose="02020603050405020304" pitchFamily="18" charset="0"/>
                <a:ea typeface="楷体_GB2312" pitchFamily="49" charset="-122"/>
              </a:rPr>
              <a:t>2-2</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对于氢原子、一次电离的氦离子</a:t>
            </a:r>
            <a:r>
              <a:rPr lang="en-US" altLang="zh-CN" b="1">
                <a:latin typeface="Times New Roman" panose="02020603050405020304" pitchFamily="18" charset="0"/>
                <a:ea typeface="楷体_GB2312" pitchFamily="49" charset="-122"/>
              </a:rPr>
              <a:t>He</a:t>
            </a:r>
            <a:r>
              <a:rPr lang="en-US" altLang="zh-CN" b="1" baseline="30000">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和两次电离的锂离子</a:t>
            </a:r>
            <a:r>
              <a:rPr lang="en-US" altLang="zh-CN" b="1">
                <a:latin typeface="Times New Roman" panose="02020603050405020304" pitchFamily="18" charset="0"/>
                <a:ea typeface="楷体_GB2312" pitchFamily="49" charset="-122"/>
              </a:rPr>
              <a:t>Li</a:t>
            </a:r>
            <a:r>
              <a:rPr lang="en-US" altLang="zh-CN" b="1" baseline="30000">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，分别计算它们的：</a:t>
            </a:r>
            <a:r>
              <a:rPr lang="en-US" altLang="zh-CN" b="1">
                <a:latin typeface="Times New Roman" panose="02020603050405020304" pitchFamily="18" charset="0"/>
                <a:ea typeface="楷体_GB2312" pitchFamily="49" charset="-122"/>
              </a:rPr>
              <a:t>(1) </a:t>
            </a:r>
            <a:r>
              <a:rPr lang="zh-CN" altLang="en-US" b="1">
                <a:latin typeface="Times New Roman" panose="02020603050405020304" pitchFamily="18" charset="0"/>
                <a:ea typeface="楷体_GB2312" pitchFamily="49" charset="-122"/>
              </a:rPr>
              <a:t>第一、第二玻尔轨道半径及电子在这些轨道上的速度；</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电子在基态的结合能；</a:t>
            </a:r>
            <a:r>
              <a:rPr lang="en-US" altLang="zh-CN" b="1">
                <a:latin typeface="Times New Roman" panose="02020603050405020304" pitchFamily="18" charset="0"/>
                <a:ea typeface="楷体_GB2312" pitchFamily="49" charset="-122"/>
              </a:rPr>
              <a:t>(3)</a:t>
            </a:r>
            <a:r>
              <a:rPr lang="zh-CN" altLang="en-US" b="1">
                <a:latin typeface="Times New Roman" panose="02020603050405020304" pitchFamily="18" charset="0"/>
                <a:ea typeface="楷体_GB2312" pitchFamily="49" charset="-122"/>
              </a:rPr>
              <a:t>由基态到第一激发态所需的激发能量及由第一激发态退激到基态所放光子的波长。</a:t>
            </a:r>
          </a:p>
          <a:p>
            <a:pPr algn="l" eaLnBrk="1" hangingPunct="1"/>
            <a:r>
              <a:rPr lang="zh-CN" altLang="en-US" b="1">
                <a:latin typeface="Times New Roman" panose="02020603050405020304" pitchFamily="18" charset="0"/>
                <a:ea typeface="楷体_GB2312" pitchFamily="49" charset="-122"/>
              </a:rPr>
              <a:t>解：</a:t>
            </a:r>
            <a:r>
              <a:rPr lang="en-US" altLang="zh-CN" b="1">
                <a:latin typeface="Times New Roman" panose="02020603050405020304" pitchFamily="18" charset="0"/>
                <a:ea typeface="楷体_GB2312" pitchFamily="49" charset="-122"/>
              </a:rPr>
              <a:t>(1)</a:t>
            </a:r>
            <a:r>
              <a:rPr lang="en-US" altLang="zh-CN">
                <a:latin typeface="Times New Roman" panose="02020603050405020304" pitchFamily="18" charset="0"/>
                <a:ea typeface="楷体_GB2312" pitchFamily="49" charset="-122"/>
              </a:rPr>
              <a:t> </a:t>
            </a:r>
            <a:endParaRPr lang="zh-CN" altLang="en-US">
              <a:latin typeface="Times New Roman" panose="02020603050405020304" pitchFamily="18" charset="0"/>
              <a:ea typeface="楷体_GB2312" pitchFamily="49" charset="-122"/>
            </a:endParaRPr>
          </a:p>
        </p:txBody>
      </p:sp>
      <p:graphicFrame>
        <p:nvGraphicFramePr>
          <p:cNvPr id="374789" name="Object 5"/>
          <p:cNvGraphicFramePr>
            <a:graphicFrameLocks noGrp="1" noChangeAspect="1"/>
          </p:cNvGraphicFramePr>
          <p:nvPr>
            <p:ph/>
            <p:extLst>
              <p:ext uri="{D42A27DB-BD31-4B8C-83A1-F6EECF244321}">
                <p14:modId xmlns:p14="http://schemas.microsoft.com/office/powerpoint/2010/main" val="1500427053"/>
              </p:ext>
            </p:extLst>
          </p:nvPr>
        </p:nvGraphicFramePr>
        <p:xfrm>
          <a:off x="1332285" y="3284637"/>
          <a:ext cx="7056437" cy="2316162"/>
        </p:xfrm>
        <a:graphic>
          <a:graphicData uri="http://schemas.openxmlformats.org/presentationml/2006/ole">
            <mc:AlternateContent xmlns:mc="http://schemas.openxmlformats.org/markup-compatibility/2006">
              <mc:Choice xmlns:v="urn:schemas-microsoft-com:vml" Requires="v">
                <p:oleObj spid="_x0000_s35871" name="公式" r:id="rId3" imgW="2476500" imgH="812800" progId="Equation.3">
                  <p:embed/>
                </p:oleObj>
              </mc:Choice>
              <mc:Fallback>
                <p:oleObj name="公式" r:id="rId3" imgW="2476500" imgH="812800" progId="Equation.3">
                  <p:embed/>
                  <p:pic>
                    <p:nvPicPr>
                      <p:cNvPr id="0" name="Picture 1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2285" y="3284637"/>
                        <a:ext cx="7056437" cy="2316162"/>
                      </a:xfrm>
                      <a:prstGeom prst="rect">
                        <a:avLst/>
                      </a:prstGeom>
                      <a:solidFill>
                        <a:srgbClr val="99CCFF"/>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74789"/>
                                        </p:tgtEl>
                                        <p:attrNameLst>
                                          <p:attrName>style.visibility</p:attrName>
                                        </p:attrNameLst>
                                      </p:cBhvr>
                                      <p:to>
                                        <p:strVal val="visible"/>
                                      </p:to>
                                    </p:set>
                                    <p:animEffect transition="in" filter="box(in)">
                                      <p:cBhvr>
                                        <p:cTn id="7" dur="500"/>
                                        <p:tgtEl>
                                          <p:spTgt spid="374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D:\Physics\F3_05_a.JPG"/>
          <p:cNvPicPr>
            <a:picLocks noChangeAspect="1" noChangeArrowheads="1"/>
          </p:cNvPicPr>
          <p:nvPr/>
        </p:nvPicPr>
        <p:blipFill>
          <a:blip r:embed="rId3">
            <a:clrChange>
              <a:clrFrom>
                <a:srgbClr val="F8FEFE"/>
              </a:clrFrom>
              <a:clrTo>
                <a:srgbClr val="F8FEFE">
                  <a:alpha val="0"/>
                </a:srgbClr>
              </a:clrTo>
            </a:clrChange>
            <a:extLst>
              <a:ext uri="{28A0092B-C50C-407E-A947-70E740481C1C}">
                <a14:useLocalDpi xmlns:a14="http://schemas.microsoft.com/office/drawing/2010/main" val="0"/>
              </a:ext>
            </a:extLst>
          </a:blip>
          <a:srcRect/>
          <a:stretch>
            <a:fillRect/>
          </a:stretch>
        </p:blipFill>
        <p:spPr bwMode="auto">
          <a:xfrm>
            <a:off x="1219200" y="0"/>
            <a:ext cx="3276600" cy="2921000"/>
          </a:xfrm>
          <a:prstGeom prst="rect">
            <a:avLst/>
          </a:prstGeom>
          <a:noFill/>
          <a:extLst>
            <a:ext uri="{909E8E84-426E-40DD-AFC4-6F175D3DCCD1}">
              <a14:hiddenFill xmlns:a14="http://schemas.microsoft.com/office/drawing/2010/main">
                <a:solidFill>
                  <a:srgbClr val="FFFFFF"/>
                </a:solidFill>
              </a14:hiddenFill>
            </a:ext>
          </a:extLst>
        </p:spPr>
      </p:pic>
      <p:pic>
        <p:nvPicPr>
          <p:cNvPr id="19459" name="Picture 3" descr="D:\Physics\F3_05_b.JPG"/>
          <p:cNvPicPr>
            <a:picLocks noChangeAspect="1" noChangeArrowheads="1"/>
          </p:cNvPicPr>
          <p:nvPr/>
        </p:nvPicPr>
        <p:blipFill>
          <a:blip r:embed="rId4">
            <a:clrChange>
              <a:clrFrom>
                <a:srgbClr val="F5FEFB"/>
              </a:clrFrom>
              <a:clrTo>
                <a:srgbClr val="F5FEFB">
                  <a:alpha val="0"/>
                </a:srgbClr>
              </a:clrTo>
            </a:clrChange>
            <a:extLst>
              <a:ext uri="{28A0092B-C50C-407E-A947-70E740481C1C}">
                <a14:useLocalDpi xmlns:a14="http://schemas.microsoft.com/office/drawing/2010/main" val="0"/>
              </a:ext>
            </a:extLst>
          </a:blip>
          <a:srcRect/>
          <a:stretch>
            <a:fillRect/>
          </a:stretch>
        </p:blipFill>
        <p:spPr bwMode="auto">
          <a:xfrm>
            <a:off x="4876800" y="0"/>
            <a:ext cx="3429000" cy="2906713"/>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D:\Physics\F3_05_c.JPG"/>
          <p:cNvPicPr>
            <a:picLocks noChangeAspect="1" noChangeArrowheads="1"/>
          </p:cNvPicPr>
          <p:nvPr/>
        </p:nvPicPr>
        <p:blipFill>
          <a:blip r:embed="rId5">
            <a:clrChange>
              <a:clrFrom>
                <a:srgbClr val="F9FDFC"/>
              </a:clrFrom>
              <a:clrTo>
                <a:srgbClr val="F9FDFC">
                  <a:alpha val="0"/>
                </a:srgbClr>
              </a:clrTo>
            </a:clrChange>
            <a:extLst>
              <a:ext uri="{28A0092B-C50C-407E-A947-70E740481C1C}">
                <a14:useLocalDpi xmlns:a14="http://schemas.microsoft.com/office/drawing/2010/main" val="0"/>
              </a:ext>
            </a:extLst>
          </a:blip>
          <a:srcRect/>
          <a:stretch>
            <a:fillRect/>
          </a:stretch>
        </p:blipFill>
        <p:spPr bwMode="auto">
          <a:xfrm>
            <a:off x="1243559" y="3600770"/>
            <a:ext cx="3276600" cy="2519363"/>
          </a:xfrm>
          <a:prstGeom prst="rect">
            <a:avLst/>
          </a:prstGeom>
          <a:noFill/>
          <a:extLst>
            <a:ext uri="{909E8E84-426E-40DD-AFC4-6F175D3DCCD1}">
              <a14:hiddenFill xmlns:a14="http://schemas.microsoft.com/office/drawing/2010/main">
                <a:solidFill>
                  <a:srgbClr val="FFFFFF"/>
                </a:solidFill>
              </a14:hiddenFill>
            </a:ext>
          </a:extLst>
        </p:spPr>
      </p:pic>
      <p:pic>
        <p:nvPicPr>
          <p:cNvPr id="19461" name="Picture 5" descr="D:\Physics\F3_05_d.JPG"/>
          <p:cNvPicPr>
            <a:picLocks noChangeAspect="1" noChangeArrowheads="1"/>
          </p:cNvPicPr>
          <p:nvPr/>
        </p:nvPicPr>
        <p:blipFill>
          <a:blip r:embed="rId6">
            <a:clrChange>
              <a:clrFrom>
                <a:srgbClr val="F5FFFC"/>
              </a:clrFrom>
              <a:clrTo>
                <a:srgbClr val="F5FFFC">
                  <a:alpha val="0"/>
                </a:srgbClr>
              </a:clrTo>
            </a:clrChange>
            <a:extLst>
              <a:ext uri="{28A0092B-C50C-407E-A947-70E740481C1C}">
                <a14:useLocalDpi xmlns:a14="http://schemas.microsoft.com/office/drawing/2010/main" val="0"/>
              </a:ext>
            </a:extLst>
          </a:blip>
          <a:srcRect/>
          <a:stretch>
            <a:fillRect/>
          </a:stretch>
        </p:blipFill>
        <p:spPr bwMode="auto">
          <a:xfrm>
            <a:off x="4648102" y="2955126"/>
            <a:ext cx="3962400" cy="32131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1513805" y="2863333"/>
            <a:ext cx="2804120" cy="830997"/>
          </a:xfrm>
          <a:prstGeom prst="rect">
            <a:avLst/>
          </a:prstGeom>
          <a:noFill/>
        </p:spPr>
        <p:txBody>
          <a:bodyPr wrap="square" rtlCol="0">
            <a:spAutoFit/>
          </a:bodyPr>
          <a:lstStyle/>
          <a:p>
            <a:r>
              <a:rPr lang="zh-CN" altLang="en-US" dirty="0" smtClean="0"/>
              <a:t>光照到金属表面，电流几乎同时产生</a:t>
            </a:r>
            <a:endParaRPr lang="zh-CN" altLang="en-US" dirty="0"/>
          </a:p>
        </p:txBody>
      </p:sp>
      <p:sp>
        <p:nvSpPr>
          <p:cNvPr id="3" name="文本框 2"/>
          <p:cNvSpPr txBox="1"/>
          <p:nvPr/>
        </p:nvSpPr>
        <p:spPr>
          <a:xfrm>
            <a:off x="5292080" y="3048000"/>
            <a:ext cx="3013720" cy="461665"/>
          </a:xfrm>
          <a:prstGeom prst="rect">
            <a:avLst/>
          </a:prstGeom>
          <a:noFill/>
        </p:spPr>
        <p:txBody>
          <a:bodyPr wrap="square" rtlCol="0">
            <a:spAutoFit/>
          </a:bodyPr>
          <a:lstStyle/>
          <a:p>
            <a:r>
              <a:rPr lang="zh-CN" altLang="en-US" dirty="0" smtClean="0"/>
              <a:t>光电流与光强成正比</a:t>
            </a:r>
            <a:endParaRPr lang="zh-CN" altLang="en-US" dirty="0"/>
          </a:p>
        </p:txBody>
      </p:sp>
      <p:sp>
        <p:nvSpPr>
          <p:cNvPr id="4" name="文本框 3"/>
          <p:cNvSpPr txBox="1"/>
          <p:nvPr/>
        </p:nvSpPr>
        <p:spPr>
          <a:xfrm>
            <a:off x="4876800" y="6186950"/>
            <a:ext cx="4125101" cy="461665"/>
          </a:xfrm>
          <a:prstGeom prst="rect">
            <a:avLst/>
          </a:prstGeom>
          <a:noFill/>
        </p:spPr>
        <p:txBody>
          <a:bodyPr wrap="square" rtlCol="0">
            <a:spAutoFit/>
          </a:bodyPr>
          <a:lstStyle/>
          <a:p>
            <a:r>
              <a:rPr lang="zh-CN" altLang="en-US" dirty="0" smtClean="0"/>
              <a:t>遏止电压依赖频率而非光强</a:t>
            </a:r>
            <a:endParaRPr lang="zh-CN" altLang="en-US" dirty="0"/>
          </a:p>
        </p:txBody>
      </p:sp>
      <p:sp>
        <p:nvSpPr>
          <p:cNvPr id="10" name="文本框 9"/>
          <p:cNvSpPr txBox="1"/>
          <p:nvPr/>
        </p:nvSpPr>
        <p:spPr>
          <a:xfrm>
            <a:off x="1115616" y="5955622"/>
            <a:ext cx="4320480" cy="830997"/>
          </a:xfrm>
          <a:prstGeom prst="rect">
            <a:avLst/>
          </a:prstGeom>
          <a:noFill/>
        </p:spPr>
        <p:txBody>
          <a:bodyPr wrap="square" rtlCol="0">
            <a:spAutoFit/>
          </a:bodyPr>
          <a:lstStyle/>
          <a:p>
            <a:r>
              <a:rPr lang="zh-CN" altLang="en-US" dirty="0" smtClean="0"/>
              <a:t>光电流随减速势增大而减小</a:t>
            </a:r>
            <a:endParaRPr lang="en-US" altLang="zh-CN" dirty="0" smtClean="0"/>
          </a:p>
          <a:p>
            <a:r>
              <a:rPr lang="zh-CN" altLang="en-US" dirty="0" smtClean="0"/>
              <a:t>对不同光强遏止电压相同</a:t>
            </a:r>
            <a:endParaRPr lang="zh-CN" altLang="en-US" dirty="0"/>
          </a:p>
        </p:txBody>
      </p:sp>
    </p:spTree>
    <p:extLst>
      <p:ext uri="{BB962C8B-B14F-4D97-AF65-F5344CB8AC3E}">
        <p14:creationId xmlns:p14="http://schemas.microsoft.com/office/powerpoint/2010/main" val="523675502"/>
      </p:ext>
    </p:extLst>
  </p:cSld>
  <p:clrMapOvr>
    <a:masterClrMapping/>
  </p:clrMapOvr>
  <p:transition>
    <p:cover dir="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ChangeArrowheads="1"/>
          </p:cNvSpPr>
          <p:nvPr/>
        </p:nvSpPr>
        <p:spPr bwMode="auto">
          <a:xfrm>
            <a:off x="596057" y="1040606"/>
            <a:ext cx="539750" cy="4572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(2)</a:t>
            </a:r>
            <a:endParaRPr lang="zh-CN" altLang="en-US" b="1">
              <a:latin typeface="Times New Roman" panose="02020603050405020304" pitchFamily="18" charset="0"/>
            </a:endParaRPr>
          </a:p>
        </p:txBody>
      </p:sp>
      <p:graphicFrame>
        <p:nvGraphicFramePr>
          <p:cNvPr id="390149" name="Object 5"/>
          <p:cNvGraphicFramePr>
            <a:graphicFrameLocks noGrp="1" noChangeAspect="1"/>
          </p:cNvGraphicFramePr>
          <p:nvPr>
            <p:ph sz="half" idx="1"/>
            <p:extLst>
              <p:ext uri="{D42A27DB-BD31-4B8C-83A1-F6EECF244321}">
                <p14:modId xmlns:p14="http://schemas.microsoft.com/office/powerpoint/2010/main" val="3780076795"/>
              </p:ext>
            </p:extLst>
          </p:nvPr>
        </p:nvGraphicFramePr>
        <p:xfrm>
          <a:off x="1259632" y="1124744"/>
          <a:ext cx="6983413" cy="1152525"/>
        </p:xfrm>
        <a:graphic>
          <a:graphicData uri="http://schemas.openxmlformats.org/presentationml/2006/ole">
            <mc:AlternateContent xmlns:mc="http://schemas.openxmlformats.org/markup-compatibility/2006">
              <mc:Choice xmlns:v="urn:schemas-microsoft-com:vml" Requires="v">
                <p:oleObj spid="_x0000_s36930" name="公式" r:id="rId3" imgW="2540000" imgH="419100" progId="Equation.3">
                  <p:embed/>
                </p:oleObj>
              </mc:Choice>
              <mc:Fallback>
                <p:oleObj name="公式" r:id="rId3" imgW="2540000" imgH="419100" progId="Equation.3">
                  <p:embed/>
                  <p:pic>
                    <p:nvPicPr>
                      <p:cNvPr id="0" name="Picture 3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124744"/>
                        <a:ext cx="6983413" cy="1152525"/>
                      </a:xfrm>
                      <a:prstGeom prst="rect">
                        <a:avLst/>
                      </a:prstGeom>
                      <a:solidFill>
                        <a:srgbClr val="FFCC99"/>
                      </a:solidFill>
                    </p:spPr>
                  </p:pic>
                </p:oleObj>
              </mc:Fallback>
            </mc:AlternateContent>
          </a:graphicData>
        </a:graphic>
      </p:graphicFrame>
      <p:sp>
        <p:nvSpPr>
          <p:cNvPr id="390151" name="Rectangle 7"/>
          <p:cNvSpPr>
            <a:spLocks noChangeArrowheads="1"/>
          </p:cNvSpPr>
          <p:nvPr/>
        </p:nvSpPr>
        <p:spPr bwMode="auto">
          <a:xfrm>
            <a:off x="610345" y="2543969"/>
            <a:ext cx="539750" cy="4572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(3)</a:t>
            </a:r>
            <a:endParaRPr lang="zh-CN" altLang="en-US" b="1">
              <a:latin typeface="Times New Roman" panose="02020603050405020304" pitchFamily="18" charset="0"/>
            </a:endParaRPr>
          </a:p>
        </p:txBody>
      </p:sp>
      <p:sp>
        <p:nvSpPr>
          <p:cNvPr id="2" name="Rectangle 13"/>
          <p:cNvSpPr>
            <a:spLocks noChangeArrowheads="1"/>
          </p:cNvSpPr>
          <p:nvPr/>
        </p:nvSpPr>
        <p:spPr bwMode="auto">
          <a:xfrm>
            <a:off x="2123727" y="5440363"/>
            <a:ext cx="1943877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681588831"/>
              </p:ext>
            </p:extLst>
          </p:nvPr>
        </p:nvGraphicFramePr>
        <p:xfrm>
          <a:off x="1399020" y="3807220"/>
          <a:ext cx="4176128" cy="1324374"/>
        </p:xfrm>
        <a:graphic>
          <a:graphicData uri="http://schemas.openxmlformats.org/presentationml/2006/ole">
            <mc:AlternateContent xmlns:mc="http://schemas.openxmlformats.org/markup-compatibility/2006">
              <mc:Choice xmlns:v="urn:schemas-microsoft-com:vml" Requires="v">
                <p:oleObj spid="_x0000_s36931" name="公式" r:id="rId5" imgW="1371600" imgH="431800" progId="Equation.3">
                  <p:embed/>
                </p:oleObj>
              </mc:Choice>
              <mc:Fallback>
                <p:oleObj name="公式" r:id="rId5" imgW="1371600" imgH="431800" progId="Equation.3">
                  <p:embed/>
                  <p:pic>
                    <p:nvPicPr>
                      <p:cNvPr id="0"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9020" y="3807220"/>
                        <a:ext cx="4176128" cy="1324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图片 3"/>
          <p:cNvPicPr>
            <a:picLocks noChangeAspect="1"/>
          </p:cNvPicPr>
          <p:nvPr/>
        </p:nvPicPr>
        <p:blipFill rotWithShape="1">
          <a:blip r:embed="rId7"/>
          <a:srcRect b="50703"/>
          <a:stretch/>
        </p:blipFill>
        <p:spPr>
          <a:xfrm>
            <a:off x="1268016" y="2619728"/>
            <a:ext cx="7127217" cy="10765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nodeType="clickEffect">
                                  <p:stCondLst>
                                    <p:cond delay="0"/>
                                  </p:stCondLst>
                                  <p:childTnLst>
                                    <p:set>
                                      <p:cBhvr>
                                        <p:cTn id="6" dur="1" fill="hold">
                                          <p:stCondLst>
                                            <p:cond delay="0"/>
                                          </p:stCondLst>
                                        </p:cTn>
                                        <p:tgtEl>
                                          <p:spTgt spid="390149"/>
                                        </p:tgtEl>
                                        <p:attrNameLst>
                                          <p:attrName>style.visibility</p:attrName>
                                        </p:attrNameLst>
                                      </p:cBhvr>
                                      <p:to>
                                        <p:strVal val="visible"/>
                                      </p:to>
                                    </p:set>
                                    <p:animEffect transition="in" filter="diamond(out)">
                                      <p:cBhvr>
                                        <p:cTn id="7" dur="1000"/>
                                        <p:tgtEl>
                                          <p:spTgt spid="3901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90151"/>
                                        </p:tgtEl>
                                        <p:attrNameLst>
                                          <p:attrName>style.visibility</p:attrName>
                                        </p:attrNameLst>
                                      </p:cBhvr>
                                      <p:to>
                                        <p:strVal val="visible"/>
                                      </p:to>
                                    </p:set>
                                    <p:anim calcmode="lin" valueType="num">
                                      <p:cBhvr additive="base">
                                        <p:cTn id="12" dur="500" fill="hold"/>
                                        <p:tgtEl>
                                          <p:spTgt spid="390151"/>
                                        </p:tgtEl>
                                        <p:attrNameLst>
                                          <p:attrName>ppt_x</p:attrName>
                                        </p:attrNameLst>
                                      </p:cBhvr>
                                      <p:tavLst>
                                        <p:tav tm="0">
                                          <p:val>
                                            <p:strVal val="0-#ppt_w/2"/>
                                          </p:val>
                                        </p:tav>
                                        <p:tav tm="100000">
                                          <p:val>
                                            <p:strVal val="#ppt_x"/>
                                          </p:val>
                                        </p:tav>
                                      </p:tavLst>
                                    </p:anim>
                                    <p:anim calcmode="lin" valueType="num">
                                      <p:cBhvr additive="base">
                                        <p:cTn id="13" dur="500" fill="hold"/>
                                        <p:tgtEl>
                                          <p:spTgt spid="3901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5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ChangeArrowheads="1"/>
          </p:cNvSpPr>
          <p:nvPr/>
        </p:nvSpPr>
        <p:spPr bwMode="auto">
          <a:xfrm>
            <a:off x="611188" y="1412875"/>
            <a:ext cx="8208962" cy="118745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a:solidFill>
                  <a:srgbClr val="CC6600"/>
                </a:solidFill>
                <a:latin typeface="Times New Roman" panose="02020603050405020304" pitchFamily="18" charset="0"/>
                <a:ea typeface="楷体_GB2312" pitchFamily="49" charset="-122"/>
              </a:rPr>
              <a:t>2-3 </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欲使电子与处于基态的锂离子</a:t>
            </a:r>
            <a:r>
              <a:rPr lang="en-US" altLang="zh-CN" b="1">
                <a:latin typeface="Times New Roman" panose="02020603050405020304" pitchFamily="18" charset="0"/>
                <a:ea typeface="楷体_GB2312" pitchFamily="49" charset="-122"/>
              </a:rPr>
              <a:t>Li</a:t>
            </a:r>
            <a:r>
              <a:rPr lang="en-US" altLang="zh-CN" b="1" baseline="30000">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发生非弹性散射，试问电子至少具有多大的动能？</a:t>
            </a:r>
          </a:p>
          <a:p>
            <a:pPr algn="l" eaLnBrk="1" hangingPunct="1"/>
            <a:r>
              <a:rPr lang="zh-CN" altLang="en-US" b="1">
                <a:latin typeface="Times New Roman" panose="02020603050405020304" pitchFamily="18" charset="0"/>
                <a:ea typeface="楷体_GB2312" pitchFamily="49" charset="-122"/>
              </a:rPr>
              <a:t>解：</a:t>
            </a:r>
          </a:p>
        </p:txBody>
      </p:sp>
      <p:graphicFrame>
        <p:nvGraphicFramePr>
          <p:cNvPr id="375813" name="Object 5"/>
          <p:cNvGraphicFramePr>
            <a:graphicFrameLocks noGrp="1" noChangeAspect="1"/>
          </p:cNvGraphicFramePr>
          <p:nvPr>
            <p:ph/>
          </p:nvPr>
        </p:nvGraphicFramePr>
        <p:xfrm>
          <a:off x="1403350" y="2565400"/>
          <a:ext cx="5903913" cy="2935288"/>
        </p:xfrm>
        <a:graphic>
          <a:graphicData uri="http://schemas.openxmlformats.org/presentationml/2006/ole">
            <mc:AlternateContent xmlns:mc="http://schemas.openxmlformats.org/markup-compatibility/2006">
              <mc:Choice xmlns:v="urn:schemas-microsoft-com:vml" Requires="v">
                <p:oleObj spid="_x0000_s37919" name="公式" r:id="rId3" imgW="2171700" imgH="1079500" progId="Equation.3">
                  <p:embed/>
                </p:oleObj>
              </mc:Choice>
              <mc:Fallback>
                <p:oleObj name="公式" r:id="rId3" imgW="2171700" imgH="1079500" progId="Equation.3">
                  <p:embed/>
                  <p:pic>
                    <p:nvPicPr>
                      <p:cNvPr id="0" name="Picture 1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565400"/>
                        <a:ext cx="5903913" cy="2935288"/>
                      </a:xfrm>
                      <a:prstGeom prst="rect">
                        <a:avLst/>
                      </a:prstGeom>
                      <a:solidFill>
                        <a:srgbClr val="99CCFF"/>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75813"/>
                                        </p:tgtEl>
                                        <p:attrNameLst>
                                          <p:attrName>style.visibility</p:attrName>
                                        </p:attrNameLst>
                                      </p:cBhvr>
                                      <p:to>
                                        <p:strVal val="visible"/>
                                      </p:to>
                                    </p:set>
                                    <p:animEffect transition="in" filter="checkerboard(across)">
                                      <p:cBhvr>
                                        <p:cTn id="7" dur="1000"/>
                                        <p:tgtEl>
                                          <p:spTgt spid="375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ChangeArrowheads="1"/>
          </p:cNvSpPr>
          <p:nvPr/>
        </p:nvSpPr>
        <p:spPr bwMode="auto">
          <a:xfrm>
            <a:off x="539552" y="860377"/>
            <a:ext cx="8208962" cy="1552575"/>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dirty="0">
                <a:solidFill>
                  <a:srgbClr val="CC6600"/>
                </a:solidFill>
                <a:latin typeface="Times New Roman" panose="02020603050405020304" pitchFamily="18" charset="0"/>
                <a:ea typeface="楷体_GB2312" pitchFamily="49" charset="-122"/>
              </a:rPr>
              <a:t>2-4 </a:t>
            </a:r>
            <a:r>
              <a:rPr lang="en-US" altLang="zh-CN" b="1"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运动质子与一个处于静止的基态氢原子作</a:t>
            </a:r>
            <a:r>
              <a:rPr lang="zh-CN" altLang="en-US" b="1" dirty="0">
                <a:solidFill>
                  <a:schemeClr val="hlink"/>
                </a:solidFill>
                <a:latin typeface="Times New Roman" panose="02020603050405020304" pitchFamily="18" charset="0"/>
                <a:ea typeface="楷体_GB2312" pitchFamily="49" charset="-122"/>
              </a:rPr>
              <a:t>完全非弹性的对心碰撞</a:t>
            </a:r>
            <a:r>
              <a:rPr lang="zh-CN" altLang="en-US" b="1" dirty="0">
                <a:latin typeface="Times New Roman" panose="02020603050405020304" pitchFamily="18" charset="0"/>
                <a:ea typeface="楷体_GB2312" pitchFamily="49" charset="-122"/>
              </a:rPr>
              <a:t>，欲使氢原子发射出光子，质子至少应以多大的速度运动？</a:t>
            </a:r>
          </a:p>
          <a:p>
            <a:pPr algn="l" eaLnBrk="1" hangingPunct="1"/>
            <a:r>
              <a:rPr lang="zh-CN" altLang="en-US" b="1" dirty="0">
                <a:latin typeface="Times New Roman" panose="02020603050405020304" pitchFamily="18" charset="0"/>
                <a:ea typeface="楷体_GB2312" pitchFamily="49" charset="-122"/>
              </a:rPr>
              <a:t>解</a:t>
            </a:r>
            <a:r>
              <a:rPr lang="en-US" altLang="zh-CN" b="1" dirty="0">
                <a:latin typeface="Times New Roman" panose="02020603050405020304" pitchFamily="18" charset="0"/>
                <a:ea typeface="楷体_GB2312" pitchFamily="49" charset="-122"/>
              </a:rPr>
              <a:t>: </a:t>
            </a:r>
          </a:p>
        </p:txBody>
      </p:sp>
      <p:graphicFrame>
        <p:nvGraphicFramePr>
          <p:cNvPr id="38915" name="Object 5"/>
          <p:cNvGraphicFramePr>
            <a:graphicFrameLocks noGrp="1" noChangeAspect="1"/>
          </p:cNvGraphicFramePr>
          <p:nvPr>
            <p:ph sz="quarter" idx="1"/>
            <p:extLst>
              <p:ext uri="{D42A27DB-BD31-4B8C-83A1-F6EECF244321}">
                <p14:modId xmlns:p14="http://schemas.microsoft.com/office/powerpoint/2010/main" val="685639622"/>
              </p:ext>
            </p:extLst>
          </p:nvPr>
        </p:nvGraphicFramePr>
        <p:xfrm>
          <a:off x="1062038" y="2046288"/>
          <a:ext cx="5173662" cy="798512"/>
        </p:xfrm>
        <a:graphic>
          <a:graphicData uri="http://schemas.openxmlformats.org/presentationml/2006/ole">
            <mc:AlternateContent xmlns:mc="http://schemas.openxmlformats.org/markup-compatibility/2006">
              <mc:Choice xmlns:v="urn:schemas-microsoft-com:vml" Requires="v">
                <p:oleObj spid="_x0000_s38981" name="Equation" r:id="rId3" imgW="3784600" imgH="584200" progId="Equation.DSMT4">
                  <p:embed/>
                </p:oleObj>
              </mc:Choice>
              <mc:Fallback>
                <p:oleObj name="Equation" r:id="rId3" imgW="3784600" imgH="584200" progId="Equation.DSMT4">
                  <p:embed/>
                  <p:pic>
                    <p:nvPicPr>
                      <p:cNvPr id="0" name="Picture 3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038" y="2046288"/>
                        <a:ext cx="5173662" cy="798512"/>
                      </a:xfrm>
                      <a:prstGeom prst="rect">
                        <a:avLst/>
                      </a:prstGeom>
                      <a:solidFill>
                        <a:srgbClr val="FF00FF">
                          <a:alpha val="50195"/>
                        </a:srgbClr>
                      </a:solidFill>
                    </p:spPr>
                  </p:pic>
                </p:oleObj>
              </mc:Fallback>
            </mc:AlternateContent>
          </a:graphicData>
        </a:graphic>
      </p:graphicFrame>
      <p:graphicFrame>
        <p:nvGraphicFramePr>
          <p:cNvPr id="38916" name="Object 15"/>
          <p:cNvGraphicFramePr>
            <a:graphicFrameLocks noGrp="1" noChangeAspect="1"/>
          </p:cNvGraphicFramePr>
          <p:nvPr>
            <p:ph sz="quarter" idx="2"/>
            <p:extLst>
              <p:ext uri="{D42A27DB-BD31-4B8C-83A1-F6EECF244321}">
                <p14:modId xmlns:p14="http://schemas.microsoft.com/office/powerpoint/2010/main" val="3020161217"/>
              </p:ext>
            </p:extLst>
          </p:nvPr>
        </p:nvGraphicFramePr>
        <p:xfrm>
          <a:off x="6588125" y="2292350"/>
          <a:ext cx="1368425" cy="547688"/>
        </p:xfrm>
        <a:graphic>
          <a:graphicData uri="http://schemas.openxmlformats.org/presentationml/2006/ole">
            <mc:AlternateContent xmlns:mc="http://schemas.openxmlformats.org/markup-compatibility/2006">
              <mc:Choice xmlns:v="urn:schemas-microsoft-com:vml" Requires="v">
                <p:oleObj spid="_x0000_s38982" name="Equation" r:id="rId5" imgW="888614" imgH="355446" progId="Equation.DSMT4">
                  <p:embed/>
                </p:oleObj>
              </mc:Choice>
              <mc:Fallback>
                <p:oleObj name="Equation" r:id="rId5" imgW="888614" imgH="355446" progId="Equation.DSMT4">
                  <p:embed/>
                  <p:pic>
                    <p:nvPicPr>
                      <p:cNvPr id="0" name="Picture 4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8125" y="2292350"/>
                        <a:ext cx="1368425" cy="547688"/>
                      </a:xfrm>
                      <a:prstGeom prst="rect">
                        <a:avLst/>
                      </a:prstGeom>
                      <a:solidFill>
                        <a:srgbClr val="FFCC99">
                          <a:alpha val="50195"/>
                        </a:srgbClr>
                      </a:solidFill>
                    </p:spPr>
                  </p:pic>
                </p:oleObj>
              </mc:Fallback>
            </mc:AlternateContent>
          </a:graphicData>
        </a:graphic>
      </p:graphicFrame>
      <p:sp>
        <p:nvSpPr>
          <p:cNvPr id="38918" name="Rectangle 7"/>
          <p:cNvSpPr>
            <a:spLocks noChangeArrowheads="1"/>
          </p:cNvSpPr>
          <p:nvPr/>
        </p:nvSpPr>
        <p:spPr bwMode="auto">
          <a:xfrm>
            <a:off x="1258888" y="3025868"/>
            <a:ext cx="4779962" cy="4572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solidFill>
                  <a:schemeClr val="hlink"/>
                </a:solidFill>
                <a:ea typeface="楷体_GB2312" pitchFamily="49" charset="-122"/>
              </a:rPr>
              <a:t>完全非弹性的对心碰撞</a:t>
            </a:r>
            <a:r>
              <a:rPr lang="zh-CN" altLang="en-US" b="1"/>
              <a:t>→动量守恒</a:t>
            </a:r>
          </a:p>
        </p:txBody>
      </p:sp>
      <mc:AlternateContent xmlns:mc="http://schemas.openxmlformats.org/markup-compatibility/2006" xmlns:a14="http://schemas.microsoft.com/office/drawing/2010/main">
        <mc:Choice Requires="a14">
          <p:sp>
            <p:nvSpPr>
              <p:cNvPr id="2" name="文本框 1"/>
              <p:cNvSpPr txBox="1"/>
              <p:nvPr/>
            </p:nvSpPr>
            <p:spPr>
              <a:xfrm>
                <a:off x="1230710" y="3584783"/>
                <a:ext cx="5832648" cy="29907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𝑣</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𝐻</m:t>
                              </m:r>
                            </m:sub>
                          </m:sSub>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𝑝</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oMath>
                  </m:oMathPara>
                </a14:m>
                <a:endParaRPr lang="en-US" altLang="zh-CN" b="0" dirty="0" smtClean="0"/>
              </a:p>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𝑝</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𝑝</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𝐻</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1→2</m:t>
                          </m:r>
                        </m:sub>
                      </m:sSub>
                    </m:oMath>
                  </m:oMathPara>
                </a14:m>
                <a:endParaRPr lang="en-US" altLang="zh-CN" dirty="0" smtClean="0"/>
              </a:p>
              <a:p>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Δ</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1→2</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4</m:t>
                          </m:r>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𝑝</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𝑣</m:t>
                          </m:r>
                        </m:e>
                        <m:sup>
                          <m:r>
                            <a:rPr lang="en-US" altLang="zh-CN" i="1">
                              <a:latin typeface="Cambria Math" panose="02040503050406030204" pitchFamily="18" charset="0"/>
                            </a:rPr>
                            <m:t>2</m:t>
                          </m:r>
                        </m:sup>
                      </m:sSup>
                    </m:oMath>
                  </m:oMathPara>
                </a14:m>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f>
                            <m:fPr>
                              <m:ctrlPr>
                                <a:rPr lang="en-US" altLang="zh-CN" b="0" i="1" smtClean="0">
                                  <a:latin typeface="Cambria Math" panose="02040503050406030204" pitchFamily="18" charset="0"/>
                                </a:rPr>
                              </m:ctrlPr>
                            </m:fPr>
                            <m:num>
                              <m:r>
                                <a:rPr lang="en-US" altLang="zh-CN" b="0" i="0" smtClean="0">
                                  <a:latin typeface="Cambria Math" panose="02040503050406030204" pitchFamily="18" charset="0"/>
                                </a:rPr>
                                <m:t>4</m:t>
                              </m:r>
                              <m:r>
                                <m:rPr>
                                  <m:sty m:val="p"/>
                                </m:rPr>
                                <a:rPr lang="en-US" altLang="zh-CN">
                                  <a:latin typeface="Cambria Math" panose="02040503050406030204" pitchFamily="18" charset="0"/>
                                </a:rPr>
                                <m:t>Δ</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1→2</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𝑝</m:t>
                                  </m:r>
                                </m:sub>
                              </m:sSub>
                            </m:den>
                          </m:f>
                        </m:e>
                      </m:rad>
                    </m:oMath>
                  </m:oMathPara>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1230710" y="3584783"/>
                <a:ext cx="5832648" cy="2990755"/>
              </a:xfrm>
              <a:prstGeom prst="rect">
                <a:avLst/>
              </a:prstGeom>
              <a:blipFill rotWithShape="0">
                <a:blip r:embed="rId7"/>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ChangeArrowheads="1"/>
          </p:cNvSpPr>
          <p:nvPr/>
        </p:nvSpPr>
        <p:spPr bwMode="auto">
          <a:xfrm>
            <a:off x="827584" y="764704"/>
            <a:ext cx="7705725" cy="118745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a:solidFill>
                  <a:srgbClr val="CC6600"/>
                </a:solidFill>
                <a:latin typeface="Times New Roman" panose="02020603050405020304" pitchFamily="18" charset="0"/>
                <a:ea typeface="楷体_GB2312" pitchFamily="49" charset="-122"/>
              </a:rPr>
              <a:t>2-5</a:t>
            </a:r>
            <a:r>
              <a:rPr lang="en-US" altLang="zh-CN" b="1">
                <a:latin typeface="Times New Roman" panose="02020603050405020304" pitchFamily="18" charset="0"/>
                <a:ea typeface="楷体_GB2312" pitchFamily="49" charset="-122"/>
              </a:rPr>
              <a:t> (1) </a:t>
            </a:r>
            <a:r>
              <a:rPr lang="zh-CN" altLang="en-US" b="1">
                <a:latin typeface="Times New Roman" panose="02020603050405020304" pitchFamily="18" charset="0"/>
                <a:ea typeface="楷体_GB2312" pitchFamily="49" charset="-122"/>
              </a:rPr>
              <a:t>原子在热平衡条件下处于不同能量状态的数目是按玻耳兹曼分布的，即处于能量为</a:t>
            </a:r>
            <a:r>
              <a:rPr lang="en-US" altLang="zh-CN" b="1">
                <a:latin typeface="Times New Roman" panose="02020603050405020304" pitchFamily="18" charset="0"/>
                <a:ea typeface="楷体_GB2312" pitchFamily="49" charset="-122"/>
              </a:rPr>
              <a:t>E</a:t>
            </a:r>
            <a:r>
              <a:rPr lang="en-US" altLang="zh-CN" b="1" baseline="-30000">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的激发态的原子数为</a:t>
            </a:r>
          </a:p>
        </p:txBody>
      </p:sp>
      <p:graphicFrame>
        <p:nvGraphicFramePr>
          <p:cNvPr id="39939" name="Object 4"/>
          <p:cNvGraphicFramePr>
            <a:graphicFrameLocks noChangeAspect="1"/>
          </p:cNvGraphicFramePr>
          <p:nvPr>
            <p:extLst>
              <p:ext uri="{D42A27DB-BD31-4B8C-83A1-F6EECF244321}">
                <p14:modId xmlns:p14="http://schemas.microsoft.com/office/powerpoint/2010/main" val="1951692775"/>
              </p:ext>
            </p:extLst>
          </p:nvPr>
        </p:nvGraphicFramePr>
        <p:xfrm>
          <a:off x="1829296" y="1699741"/>
          <a:ext cx="3468688" cy="1133475"/>
        </p:xfrm>
        <a:graphic>
          <a:graphicData uri="http://schemas.openxmlformats.org/presentationml/2006/ole">
            <mc:AlternateContent xmlns:mc="http://schemas.openxmlformats.org/markup-compatibility/2006">
              <mc:Choice xmlns:v="urn:schemas-microsoft-com:vml" Requires="v">
                <p:oleObj spid="_x0000_s39968" name="Equation" r:id="rId3" imgW="1333500" imgH="431800" progId="Equation.DSMT4">
                  <p:embed/>
                </p:oleObj>
              </mc:Choice>
              <mc:Fallback>
                <p:oleObj name="Equation" r:id="rId3" imgW="1333500" imgH="431800" progId="Equation.DSMT4">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9296" y="1699741"/>
                        <a:ext cx="3468688" cy="1133475"/>
                      </a:xfrm>
                      <a:prstGeom prst="rect">
                        <a:avLst/>
                      </a:prstGeom>
                      <a:solidFill>
                        <a:srgbClr val="CCFFCC"/>
                      </a:solidFill>
                    </p:spPr>
                  </p:pic>
                </p:oleObj>
              </mc:Fallback>
            </mc:AlternateContent>
          </a:graphicData>
        </a:graphic>
      </p:graphicFrame>
      <p:sp>
        <p:nvSpPr>
          <p:cNvPr id="39940" name="Rectangle 6"/>
          <p:cNvSpPr>
            <a:spLocks noChangeArrowheads="1"/>
          </p:cNvSpPr>
          <p:nvPr/>
        </p:nvSpPr>
        <p:spPr bwMode="auto">
          <a:xfrm>
            <a:off x="684709" y="2996729"/>
            <a:ext cx="7920037" cy="264795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zh-CN" altLang="en-US" b="1">
                <a:latin typeface="Times New Roman" panose="02020603050405020304" pitchFamily="18" charset="0"/>
                <a:ea typeface="楷体_GB2312" pitchFamily="49" charset="-122"/>
              </a:rPr>
              <a:t>式中</a:t>
            </a:r>
            <a:r>
              <a:rPr lang="en-US" altLang="zh-CN" b="1">
                <a:latin typeface="Times New Roman" panose="02020603050405020304" pitchFamily="18" charset="0"/>
                <a:ea typeface="楷体_GB2312" pitchFamily="49" charset="-122"/>
              </a:rPr>
              <a:t>N</a:t>
            </a:r>
            <a:r>
              <a:rPr lang="en-US" altLang="zh-CN" b="1" baseline="-30000">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是能量为</a:t>
            </a:r>
            <a:r>
              <a:rPr lang="en-US" altLang="zh-CN" b="1">
                <a:latin typeface="Times New Roman" panose="02020603050405020304" pitchFamily="18" charset="0"/>
                <a:ea typeface="楷体_GB2312" pitchFamily="49" charset="-122"/>
              </a:rPr>
              <a:t>E</a:t>
            </a:r>
            <a:r>
              <a:rPr lang="en-US" altLang="zh-CN" b="1" baseline="-30000">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状态的原子数，</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为玻耳兹曼常数，</a:t>
            </a:r>
            <a:r>
              <a:rPr lang="en-US" altLang="zh-CN" b="1">
                <a:latin typeface="Times New Roman" panose="02020603050405020304" pitchFamily="18" charset="0"/>
                <a:ea typeface="楷体_GB2312" pitchFamily="49" charset="-122"/>
              </a:rPr>
              <a:t>g</a:t>
            </a:r>
            <a:r>
              <a:rPr lang="en-US" altLang="zh-CN" b="1" baseline="-30000">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和</a:t>
            </a:r>
            <a:r>
              <a:rPr lang="en-US" altLang="zh-CN" b="1">
                <a:latin typeface="Times New Roman" panose="02020603050405020304" pitchFamily="18" charset="0"/>
                <a:ea typeface="楷体_GB2312" pitchFamily="49" charset="-122"/>
              </a:rPr>
              <a:t>g</a:t>
            </a:r>
            <a:r>
              <a:rPr lang="en-US" altLang="zh-CN" b="1" baseline="-30000">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为相应能量状态的统计权重。试问：原子态的氢在一个大气压、</a:t>
            </a:r>
            <a:r>
              <a:rPr lang="en-US" altLang="zh-CN" b="1">
                <a:latin typeface="Times New Roman" panose="02020603050405020304" pitchFamily="18" charset="0"/>
                <a:ea typeface="楷体_GB2312" pitchFamily="49" charset="-122"/>
              </a:rPr>
              <a:t>20℃</a:t>
            </a:r>
            <a:r>
              <a:rPr lang="zh-CN" altLang="en-US" b="1">
                <a:latin typeface="Times New Roman" panose="02020603050405020304" pitchFamily="18" charset="0"/>
                <a:ea typeface="楷体_GB2312" pitchFamily="49" charset="-122"/>
              </a:rPr>
              <a:t>温度的条件下，容器必须多大才能有一个原子处在第一激发态？巳知氢原子处于基态和第一激发态的统计权重分别为</a:t>
            </a:r>
            <a:r>
              <a:rPr lang="en-US" altLang="zh-CN" b="1">
                <a:latin typeface="Times New Roman" panose="02020603050405020304" pitchFamily="18" charset="0"/>
                <a:ea typeface="楷体_GB2312" pitchFamily="49" charset="-122"/>
              </a:rPr>
              <a:t>g</a:t>
            </a:r>
            <a:r>
              <a:rPr lang="en-US" altLang="zh-CN" b="1" baseline="-30000">
                <a:latin typeface="Times New Roman" panose="02020603050405020304" pitchFamily="18" charset="0"/>
                <a:ea typeface="楷体_GB2312" pitchFamily="49" charset="-122"/>
              </a:rPr>
              <a:t>1</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和</a:t>
            </a:r>
            <a:r>
              <a:rPr lang="en-US" altLang="zh-CN" b="1">
                <a:latin typeface="Times New Roman" panose="02020603050405020304" pitchFamily="18" charset="0"/>
                <a:ea typeface="楷体_GB2312" pitchFamily="49" charset="-122"/>
              </a:rPr>
              <a:t>g</a:t>
            </a:r>
            <a:r>
              <a:rPr lang="en-US" altLang="zh-CN" b="1" baseline="-30000">
                <a:latin typeface="Times New Roman" panose="02020603050405020304" pitchFamily="18" charset="0"/>
                <a:ea typeface="楷体_GB2312" pitchFamily="49" charset="-122"/>
              </a:rPr>
              <a:t>2</a:t>
            </a:r>
            <a:r>
              <a:rPr lang="en-US" altLang="zh-CN" b="1">
                <a:latin typeface="Times New Roman" panose="02020603050405020304" pitchFamily="18" charset="0"/>
                <a:ea typeface="楷体_GB2312" pitchFamily="49" charset="-122"/>
              </a:rPr>
              <a:t>=8</a:t>
            </a:r>
            <a:r>
              <a:rPr lang="zh-CN" altLang="en-US" b="1">
                <a:latin typeface="Times New Roman" panose="02020603050405020304" pitchFamily="18" charset="0"/>
                <a:ea typeface="楷体_GB2312" pitchFamily="49" charset="-122"/>
              </a:rPr>
              <a:t>。</a:t>
            </a:r>
          </a:p>
          <a:p>
            <a:pPr algn="l"/>
            <a:r>
              <a:rPr lang="zh-CN" altLang="en-US" b="1">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(2) </a:t>
            </a:r>
            <a:r>
              <a:rPr lang="zh-CN" altLang="en-US" b="1">
                <a:latin typeface="Times New Roman" panose="02020603050405020304" pitchFamily="18" charset="0"/>
                <a:ea typeface="楷体_GB2312" pitchFamily="49" charset="-122"/>
              </a:rPr>
              <a:t>电子与室温下的氢原子气体相碰撞，要观察到</a:t>
            </a:r>
            <a:r>
              <a:rPr lang="en-US" altLang="zh-CN" b="1">
                <a:latin typeface="Times New Roman" panose="02020603050405020304" pitchFamily="18" charset="0"/>
                <a:ea typeface="楷体_GB2312" pitchFamily="49" charset="-122"/>
              </a:rPr>
              <a:t>H</a:t>
            </a:r>
            <a:r>
              <a:rPr lang="el-GR" altLang="zh-CN" b="1" i="1" baseline="-25000">
                <a:latin typeface="Times New Roman" panose="02020603050405020304" pitchFamily="18" charset="0"/>
                <a:ea typeface="楷体_GB2312" pitchFamily="49" charset="-122"/>
              </a:rPr>
              <a:t>α</a:t>
            </a:r>
            <a:r>
              <a:rPr lang="zh-CN" altLang="en-US" b="1">
                <a:latin typeface="Times New Roman" panose="02020603050405020304" pitchFamily="18" charset="0"/>
                <a:ea typeface="楷体_GB2312" pitchFamily="49" charset="-122"/>
              </a:rPr>
              <a:t>线，试问电子的最小动能为多大？</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ChangeArrowheads="1"/>
          </p:cNvSpPr>
          <p:nvPr/>
        </p:nvSpPr>
        <p:spPr bwMode="auto">
          <a:xfrm>
            <a:off x="611188" y="1341438"/>
            <a:ext cx="1247775" cy="4572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latin typeface="Times New Roman" panose="02020603050405020304" pitchFamily="18" charset="0"/>
                <a:ea typeface="楷体_GB2312" pitchFamily="49" charset="-122"/>
              </a:rPr>
              <a:t>解：</a:t>
            </a:r>
            <a:r>
              <a:rPr lang="en-US" altLang="zh-CN" b="1">
                <a:latin typeface="Times New Roman" panose="02020603050405020304" pitchFamily="18" charset="0"/>
                <a:ea typeface="楷体_GB2312" pitchFamily="49" charset="-122"/>
              </a:rPr>
              <a:t>(1)</a:t>
            </a:r>
            <a:r>
              <a:rPr lang="en-US" altLang="zh-CN"/>
              <a:t> </a:t>
            </a:r>
            <a:endParaRPr lang="zh-CN" altLang="en-US"/>
          </a:p>
        </p:txBody>
      </p:sp>
      <p:graphicFrame>
        <p:nvGraphicFramePr>
          <p:cNvPr id="40963" name="Object 5"/>
          <p:cNvGraphicFramePr>
            <a:graphicFrameLocks noGrp="1" noChangeAspect="1"/>
          </p:cNvGraphicFramePr>
          <p:nvPr>
            <p:ph sz="quarter" idx="1"/>
            <p:extLst>
              <p:ext uri="{D42A27DB-BD31-4B8C-83A1-F6EECF244321}">
                <p14:modId xmlns:p14="http://schemas.microsoft.com/office/powerpoint/2010/main" val="2225904174"/>
              </p:ext>
            </p:extLst>
          </p:nvPr>
        </p:nvGraphicFramePr>
        <p:xfrm>
          <a:off x="1847850" y="1412875"/>
          <a:ext cx="5662613" cy="1962150"/>
        </p:xfrm>
        <a:graphic>
          <a:graphicData uri="http://schemas.openxmlformats.org/presentationml/2006/ole">
            <mc:AlternateContent xmlns:mc="http://schemas.openxmlformats.org/markup-compatibility/2006">
              <mc:Choice xmlns:v="urn:schemas-microsoft-com:vml" Requires="v">
                <p:oleObj spid="_x0000_s41024" name="Equation" r:id="rId3" imgW="2565360" imgH="888840" progId="Equation.DSMT4">
                  <p:embed/>
                </p:oleObj>
              </mc:Choice>
              <mc:Fallback>
                <p:oleObj name="Equation" r:id="rId3" imgW="2565360" imgH="888840" progId="Equation.DSMT4">
                  <p:embed/>
                  <p:pic>
                    <p:nvPicPr>
                      <p:cNvPr id="0" name="Picture 34"/>
                      <p:cNvPicPr>
                        <a:picLocks noGrp="1" noChangeAspect="1" noChangeArrowheads="1"/>
                      </p:cNvPicPr>
                      <p:nvPr/>
                    </p:nvPicPr>
                    <p:blipFill>
                      <a:blip r:embed="rId4"/>
                      <a:srcRect/>
                      <a:stretch>
                        <a:fillRect/>
                      </a:stretch>
                    </p:blipFill>
                    <p:spPr bwMode="auto">
                      <a:xfrm>
                        <a:off x="1847850" y="1412875"/>
                        <a:ext cx="5662613" cy="1962150"/>
                      </a:xfrm>
                      <a:prstGeom prst="rect">
                        <a:avLst/>
                      </a:prstGeom>
                      <a:solidFill>
                        <a:srgbClr val="00FFFF"/>
                      </a:solidFill>
                    </p:spPr>
                  </p:pic>
                </p:oleObj>
              </mc:Fallback>
            </mc:AlternateContent>
          </a:graphicData>
        </a:graphic>
      </p:graphicFrame>
      <p:graphicFrame>
        <p:nvGraphicFramePr>
          <p:cNvPr id="426005" name="Object 21"/>
          <p:cNvGraphicFramePr>
            <a:graphicFrameLocks noGrp="1" noChangeAspect="1"/>
          </p:cNvGraphicFramePr>
          <p:nvPr>
            <p:ph sz="quarter" idx="2"/>
            <p:extLst>
              <p:ext uri="{D42A27DB-BD31-4B8C-83A1-F6EECF244321}">
                <p14:modId xmlns:p14="http://schemas.microsoft.com/office/powerpoint/2010/main" val="3075165831"/>
              </p:ext>
            </p:extLst>
          </p:nvPr>
        </p:nvGraphicFramePr>
        <p:xfrm>
          <a:off x="1423988" y="4943475"/>
          <a:ext cx="5395912" cy="1470025"/>
        </p:xfrm>
        <a:graphic>
          <a:graphicData uri="http://schemas.openxmlformats.org/presentationml/2006/ole">
            <mc:AlternateContent xmlns:mc="http://schemas.openxmlformats.org/markup-compatibility/2006">
              <mc:Choice xmlns:v="urn:schemas-microsoft-com:vml" Requires="v">
                <p:oleObj spid="_x0000_s41025" name="Equation" r:id="rId5" imgW="2984400" imgH="812520" progId="Equation.DSMT4">
                  <p:embed/>
                </p:oleObj>
              </mc:Choice>
              <mc:Fallback>
                <p:oleObj name="Equation" r:id="rId5" imgW="2984400" imgH="812520" progId="Equation.DSMT4">
                  <p:embed/>
                  <p:pic>
                    <p:nvPicPr>
                      <p:cNvPr id="0" name="Picture 35"/>
                      <p:cNvPicPr>
                        <a:picLocks noGrp="1" noChangeAspect="1" noChangeArrowheads="1"/>
                      </p:cNvPicPr>
                      <p:nvPr/>
                    </p:nvPicPr>
                    <p:blipFill>
                      <a:blip r:embed="rId6"/>
                      <a:srcRect/>
                      <a:stretch>
                        <a:fillRect/>
                      </a:stretch>
                    </p:blipFill>
                    <p:spPr bwMode="auto">
                      <a:xfrm>
                        <a:off x="1423988" y="4943475"/>
                        <a:ext cx="5395912" cy="1470025"/>
                      </a:xfrm>
                      <a:prstGeom prst="rect">
                        <a:avLst/>
                      </a:prstGeom>
                      <a:solidFill>
                        <a:srgbClr val="99CCFF"/>
                      </a:solidFill>
                    </p:spPr>
                  </p:pic>
                </p:oleObj>
              </mc:Fallback>
            </mc:AlternateContent>
          </a:graphicData>
        </a:graphic>
      </p:graphicFrame>
      <p:sp>
        <p:nvSpPr>
          <p:cNvPr id="40964" name="Rectangle 19"/>
          <p:cNvSpPr>
            <a:spLocks noChangeArrowheads="1"/>
          </p:cNvSpPr>
          <p:nvPr/>
        </p:nvSpPr>
        <p:spPr bwMode="auto">
          <a:xfrm>
            <a:off x="1297341" y="4197157"/>
            <a:ext cx="1954212" cy="4572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(2) </a:t>
            </a:r>
            <a:r>
              <a:rPr lang="en-US" altLang="zh-CN"/>
              <a:t> </a:t>
            </a:r>
            <a:r>
              <a:rPr lang="en-US" altLang="zh-CN" b="1">
                <a:latin typeface="Times New Roman" panose="02020603050405020304" pitchFamily="18" charset="0"/>
                <a:ea typeface="楷体_GB2312" pitchFamily="49" charset="-122"/>
              </a:rPr>
              <a:t>H</a:t>
            </a:r>
            <a:r>
              <a:rPr lang="el-GR" altLang="zh-CN" b="1" i="1" baseline="-25000">
                <a:latin typeface="Times New Roman" panose="02020603050405020304" pitchFamily="18" charset="0"/>
                <a:ea typeface="楷体_GB2312" pitchFamily="49" charset="-122"/>
              </a:rPr>
              <a:t>α</a:t>
            </a:r>
            <a:r>
              <a:rPr lang="zh-CN" altLang="en-US"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=3</a:t>
            </a:r>
          </a:p>
        </p:txBody>
      </p:sp>
      <mc:AlternateContent xmlns:mc="http://schemas.openxmlformats.org/markup-compatibility/2006" xmlns:a14="http://schemas.microsoft.com/office/drawing/2010/main">
        <mc:Choice Requires="a14">
          <p:sp>
            <p:nvSpPr>
              <p:cNvPr id="2" name="矩形 1"/>
              <p:cNvSpPr/>
              <p:nvPr/>
            </p:nvSpPr>
            <p:spPr>
              <a:xfrm>
                <a:off x="1733726" y="3375025"/>
                <a:ext cx="7086746" cy="83099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zh-CN" i="1" dirty="0" smtClean="0">
                          <a:latin typeface="Cambria Math" panose="02040503050406030204" pitchFamily="18" charset="0"/>
                        </a:rPr>
                        <m:t>𝑅</m:t>
                      </m:r>
                      <m:r>
                        <a:rPr lang="en-US" altLang="zh-CN" i="1" dirty="0" smtClean="0">
                          <a:latin typeface="Cambria Math" panose="02040503050406030204" pitchFamily="18" charset="0"/>
                        </a:rPr>
                        <m:t>=8.31441±0.00026</m:t>
                      </m:r>
                      <m:r>
                        <a:rPr lang="en-US" altLang="zh-CN" i="1" dirty="0" smtClean="0">
                          <a:latin typeface="Cambria Math" panose="02040503050406030204" pitchFamily="18" charset="0"/>
                        </a:rPr>
                        <m:t>𝐽</m:t>
                      </m:r>
                      <m:r>
                        <a:rPr lang="en-US" altLang="zh-CN" i="1" dirty="0">
                          <a:latin typeface="Cambria Math" panose="02040503050406030204" pitchFamily="18" charset="0"/>
                        </a:rPr>
                        <m:t>/(</m:t>
                      </m:r>
                      <m:r>
                        <a:rPr lang="en-US" altLang="zh-CN" i="1" dirty="0" err="1">
                          <a:latin typeface="Cambria Math" panose="02040503050406030204" pitchFamily="18" charset="0"/>
                        </a:rPr>
                        <m:t>𝑚𝑜𝑙</m:t>
                      </m:r>
                      <m:r>
                        <a:rPr lang="en-US" altLang="zh-CN" i="1" dirty="0" err="1">
                          <a:latin typeface="Cambria Math" panose="02040503050406030204" pitchFamily="18" charset="0"/>
                        </a:rPr>
                        <m:t>·</m:t>
                      </m:r>
                      <m:r>
                        <a:rPr lang="en-US" altLang="zh-CN" i="1" dirty="0" err="1">
                          <a:latin typeface="Cambria Math" panose="02040503050406030204" pitchFamily="18" charset="0"/>
                        </a:rPr>
                        <m:t>𝐾</m:t>
                      </m:r>
                      <m:r>
                        <a:rPr lang="zh-CN" altLang="en-US" i="1" dirty="0" smtClean="0">
                          <a:latin typeface="Cambria Math" panose="02040503050406030204" pitchFamily="18" charset="0"/>
                        </a:rPr>
                        <m:t>）</m:t>
                      </m:r>
                    </m:oMath>
                  </m:oMathPara>
                </a14:m>
                <a:endParaRPr lang="en-US" altLang="zh-CN" dirty="0" smtClean="0"/>
              </a:p>
              <a:p>
                <a:pPr/>
                <a14:m>
                  <m:oMathPara xmlns:m="http://schemas.openxmlformats.org/officeDocument/2006/math">
                    <m:oMathParaPr>
                      <m:jc m:val="left"/>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nor/>
                        </m:rPr>
                        <a:rPr lang="en-US" altLang="zh-CN"/>
                        <m:t>6.022 141 29 ±0.000 000 27</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23</m:t>
                          </m:r>
                        </m:sup>
                      </m:sSup>
                      <m:r>
                        <a:rPr lang="en-US" altLang="zh-CN" b="0" i="1" smtClean="0">
                          <a:latin typeface="Cambria Math" panose="02040503050406030204" pitchFamily="18" charset="0"/>
                        </a:rPr>
                        <m:t>𝑚𝑜</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𝑙</m:t>
                          </m:r>
                        </m:e>
                        <m:sup>
                          <m:r>
                            <a:rPr lang="en-US" altLang="zh-CN" b="0" i="1" smtClean="0">
                              <a:latin typeface="Cambria Math" panose="02040503050406030204" pitchFamily="18" charset="0"/>
                            </a:rPr>
                            <m:t>−1</m:t>
                          </m:r>
                        </m:sup>
                      </m:sSup>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1733726" y="3375025"/>
                <a:ext cx="7086746" cy="830997"/>
              </a:xfrm>
              <a:prstGeom prst="rect">
                <a:avLst/>
              </a:prstGeom>
              <a:blipFill rotWithShape="0">
                <a:blip r:embed="rId7"/>
                <a:stretch>
                  <a:fillRect l="-172" b="-14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3419872" y="4356987"/>
                <a:ext cx="5112568" cy="461665"/>
              </a:xfrm>
              <a:prstGeom prst="rect">
                <a:avLst/>
              </a:prstGeom>
              <a:noFill/>
            </p:spPr>
            <p:txBody>
              <a:bodyPr wrap="square" rtlCol="0">
                <a:spAutoFit/>
              </a:bodyPr>
              <a:lstStyle/>
              <a:p>
                <a:r>
                  <a:rPr lang="zh-CN" altLang="en-US" dirty="0" smtClean="0"/>
                  <a:t>只有</a:t>
                </a:r>
                <a:r>
                  <a:rPr lang="zh-CN" altLang="en-US" dirty="0"/>
                  <a:t>激发</a:t>
                </a:r>
                <a:r>
                  <a:rPr lang="zh-CN" altLang="en-US" dirty="0" smtClean="0"/>
                  <a:t>到</a:t>
                </a:r>
                <a:r>
                  <a:rPr lang="en-US" altLang="zh-CN" dirty="0" smtClean="0"/>
                  <a:t>n=3, </a:t>
                </a:r>
                <a:r>
                  <a:rPr lang="zh-CN" altLang="en-US" dirty="0" smtClean="0"/>
                  <a:t>才会有</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𝐻</m:t>
                        </m:r>
                      </m:e>
                      <m:sub>
                        <m:r>
                          <a:rPr lang="en-US" altLang="zh-CN" b="0" i="1" dirty="0" smtClean="0">
                            <a:latin typeface="Cambria Math" panose="02040503050406030204" pitchFamily="18" charset="0"/>
                          </a:rPr>
                          <m:t>𝛼</m:t>
                        </m:r>
                      </m:sub>
                    </m:sSub>
                  </m:oMath>
                </a14:m>
                <a:r>
                  <a:rPr lang="zh-CN" altLang="en-US" dirty="0" smtClean="0"/>
                  <a:t>线</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𝐸</m:t>
                        </m:r>
                      </m:e>
                      <m:sub>
                        <m:r>
                          <a:rPr lang="en-US" altLang="zh-CN" b="0" i="1" dirty="0" smtClean="0">
                            <a:latin typeface="Cambria Math" panose="02040503050406030204" pitchFamily="18" charset="0"/>
                          </a:rPr>
                          <m:t>3</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𝐸</m:t>
                        </m:r>
                      </m:e>
                      <m:sub>
                        <m:r>
                          <a:rPr lang="en-US" altLang="zh-CN" b="0" i="1" dirty="0" smtClean="0">
                            <a:latin typeface="Cambria Math" panose="02040503050406030204" pitchFamily="18" charset="0"/>
                          </a:rPr>
                          <m:t>1</m:t>
                        </m:r>
                      </m:sub>
                    </m:sSub>
                  </m:oMath>
                </a14:m>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3419872" y="4356987"/>
                <a:ext cx="5112568" cy="461665"/>
              </a:xfrm>
              <a:prstGeom prst="rect">
                <a:avLst/>
              </a:prstGeom>
              <a:blipFill rotWithShape="0">
                <a:blip r:embed="rId8"/>
                <a:stretch>
                  <a:fillRect l="-1788" t="-14667" b="-29333"/>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6" name="Rectangle 4"/>
              <p:cNvSpPr>
                <a:spLocks noChangeArrowheads="1"/>
              </p:cNvSpPr>
              <p:nvPr/>
            </p:nvSpPr>
            <p:spPr bwMode="auto">
              <a:xfrm>
                <a:off x="0" y="727623"/>
                <a:ext cx="9157518" cy="2037609"/>
              </a:xfrm>
              <a:prstGeom prst="rect">
                <a:avLst/>
              </a:prstGeom>
              <a:noFill/>
              <a:ln>
                <a:noFill/>
              </a:ln>
              <a:effectLst/>
              <a:extLst>
                <a:ext uri="{909E8E84-426E-40DD-AFC4-6F175D3DCCD1}">
                  <a14:hiddenFill>
                    <a:gradFill rotWithShape="1">
                      <a:gsLst>
                        <a:gs pos="0">
                          <a:srgbClr val="006A4E"/>
                        </a:gs>
                        <a:gs pos="100000">
                          <a:schemeClr val="accent1"/>
                        </a:gs>
                      </a:gsLst>
                      <a:lin ang="5400000" scaled="1"/>
                    </a:gra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dirty="0" smtClean="0">
                    <a:solidFill>
                      <a:srgbClr val="CC6600"/>
                    </a:solidFill>
                    <a:latin typeface="Times New Roman" panose="02020603050405020304" pitchFamily="18" charset="0"/>
                    <a:ea typeface="楷体_GB2312" pitchFamily="49" charset="-122"/>
                  </a:rPr>
                  <a:t>2-6</a:t>
                </a:r>
                <a:r>
                  <a:rPr lang="zh-CN" altLang="en-US" b="1" dirty="0">
                    <a:latin typeface="Times New Roman" panose="02020603050405020304" pitchFamily="18" charset="0"/>
                    <a:ea typeface="楷体_GB2312" pitchFamily="49" charset="-122"/>
                  </a:rPr>
                  <a:t>在波长从</a:t>
                </a:r>
                <a:r>
                  <a:rPr lang="en-US" altLang="zh-CN" b="1" dirty="0">
                    <a:latin typeface="Times New Roman" panose="02020603050405020304" pitchFamily="18" charset="0"/>
                    <a:ea typeface="楷体_GB2312" pitchFamily="49" charset="-122"/>
                  </a:rPr>
                  <a:t>950 </a:t>
                </a:r>
                <a:r>
                  <a:rPr lang="en-US" altLang="zh-CN" b="1" dirty="0">
                    <a:latin typeface="Times New Roman" panose="02020603050405020304" pitchFamily="18" charset="0"/>
                  </a:rPr>
                  <a:t>Å</a:t>
                </a:r>
                <a:r>
                  <a:rPr lang="zh-CN" altLang="en-US" b="1" dirty="0">
                    <a:latin typeface="Times New Roman" panose="02020603050405020304" pitchFamily="18" charset="0"/>
                    <a:ea typeface="楷体_GB2312" pitchFamily="49" charset="-122"/>
                  </a:rPr>
                  <a:t>到</a:t>
                </a:r>
                <a:r>
                  <a:rPr lang="en-US" altLang="zh-CN" b="1" dirty="0">
                    <a:latin typeface="Times New Roman" panose="02020603050405020304" pitchFamily="18" charset="0"/>
                    <a:ea typeface="楷体_GB2312" pitchFamily="49" charset="-122"/>
                  </a:rPr>
                  <a:t>1250 Å </a:t>
                </a:r>
                <a:r>
                  <a:rPr lang="zh-CN" altLang="en-US" b="1" dirty="0">
                    <a:latin typeface="Times New Roman" panose="02020603050405020304" pitchFamily="18" charset="0"/>
                    <a:ea typeface="楷体_GB2312" pitchFamily="49" charset="-122"/>
                  </a:rPr>
                  <a:t>的光带范围内，氢原子的吸收光谱中包含哪些谱线？</a:t>
                </a:r>
              </a:p>
              <a:p>
                <a:pPr algn="l" eaLnBrk="1" hangingPunct="1"/>
                <a:r>
                  <a:rPr lang="zh-CN" altLang="en-US" b="1" dirty="0">
                    <a:latin typeface="Times New Roman" panose="02020603050405020304" pitchFamily="18" charset="0"/>
                    <a:ea typeface="楷体_GB2312" pitchFamily="49" charset="-122"/>
                  </a:rPr>
                  <a:t>解</a:t>
                </a:r>
                <a:r>
                  <a:rPr lang="en-US" altLang="zh-CN" b="1" dirty="0" smtClean="0">
                    <a:latin typeface="Times New Roman" panose="02020603050405020304" pitchFamily="18" charset="0"/>
                    <a:ea typeface="楷体_GB2312" pitchFamily="49" charset="-122"/>
                  </a:rPr>
                  <a:t>:</a:t>
                </a:r>
                <a14:m>
                  <m:oMath xmlns:m="http://schemas.openxmlformats.org/officeDocument/2006/math">
                    <m:sSub>
                      <m:sSubPr>
                        <m:ctrlPr>
                          <a:rPr lang="en-US" altLang="zh-CN" b="0" i="1" smtClean="0">
                            <a:latin typeface="Cambria Math" panose="02040503050406030204" pitchFamily="18" charset="0"/>
                            <a:ea typeface="楷体_GB2312" pitchFamily="49" charset="-122"/>
                          </a:rPr>
                        </m:ctrlPr>
                      </m:sSubPr>
                      <m:e>
                        <m:r>
                          <a:rPr lang="en-US" altLang="zh-CN" b="0" i="1" smtClean="0">
                            <a:latin typeface="Cambria Math" panose="02040503050406030204" pitchFamily="18" charset="0"/>
                            <a:ea typeface="楷体_GB2312" pitchFamily="49" charset="-122"/>
                          </a:rPr>
                          <m:t>𝜆</m:t>
                        </m:r>
                      </m:e>
                      <m:sub>
                        <m:r>
                          <a:rPr lang="en-US" altLang="zh-CN" b="0" i="1" smtClean="0">
                            <a:latin typeface="Cambria Math" panose="02040503050406030204" pitchFamily="18" charset="0"/>
                            <a:ea typeface="楷体_GB2312" pitchFamily="49" charset="-122"/>
                          </a:rPr>
                          <m:t>𝑛</m:t>
                        </m:r>
                        <m:sSup>
                          <m:sSupPr>
                            <m:ctrlPr>
                              <a:rPr lang="en-US" altLang="zh-CN" b="0" i="1" smtClean="0">
                                <a:latin typeface="Cambria Math" panose="02040503050406030204" pitchFamily="18" charset="0"/>
                                <a:ea typeface="楷体_GB2312" pitchFamily="49" charset="-122"/>
                              </a:rPr>
                            </m:ctrlPr>
                          </m:sSupPr>
                          <m:e>
                            <m:r>
                              <a:rPr lang="en-US" altLang="zh-CN" b="0" i="1" smtClean="0">
                                <a:latin typeface="Cambria Math" panose="02040503050406030204" pitchFamily="18" charset="0"/>
                                <a:ea typeface="楷体_GB2312" pitchFamily="49" charset="-122"/>
                              </a:rPr>
                              <m:t>𝑛</m:t>
                            </m:r>
                          </m:e>
                          <m:sup>
                            <m:r>
                              <a:rPr lang="en-US" altLang="zh-CN" b="0" i="1" smtClean="0">
                                <a:latin typeface="Cambria Math" panose="02040503050406030204" pitchFamily="18" charset="0"/>
                                <a:ea typeface="楷体_GB2312" pitchFamily="49" charset="-122"/>
                              </a:rPr>
                              <m:t>′</m:t>
                            </m:r>
                          </m:sup>
                        </m:sSup>
                      </m:sub>
                    </m:sSub>
                    <m:r>
                      <a:rPr lang="en-US" altLang="zh-CN" b="0" i="1" smtClean="0">
                        <a:latin typeface="Cambria Math" panose="02040503050406030204" pitchFamily="18" charset="0"/>
                        <a:ea typeface="楷体_GB2312" pitchFamily="49" charset="-122"/>
                      </a:rPr>
                      <m:t>=</m:t>
                    </m:r>
                    <m:f>
                      <m:fPr>
                        <m:ctrlPr>
                          <a:rPr lang="en-US" altLang="zh-CN" b="0" i="1" smtClean="0">
                            <a:latin typeface="Cambria Math" panose="02040503050406030204" pitchFamily="18" charset="0"/>
                            <a:ea typeface="楷体_GB2312" pitchFamily="49" charset="-122"/>
                          </a:rPr>
                        </m:ctrlPr>
                      </m:fPr>
                      <m:num>
                        <m:r>
                          <a:rPr lang="en-US" altLang="zh-CN" b="0" i="1" smtClean="0">
                            <a:latin typeface="Cambria Math" panose="02040503050406030204" pitchFamily="18" charset="0"/>
                            <a:ea typeface="楷体_GB2312" pitchFamily="49" charset="-122"/>
                          </a:rPr>
                          <m:t>h𝑐</m:t>
                        </m:r>
                      </m:num>
                      <m:den>
                        <m:r>
                          <m:rPr>
                            <m:sty m:val="p"/>
                          </m:rPr>
                          <a:rPr lang="en-US" altLang="zh-CN" b="0" i="0" smtClean="0">
                            <a:latin typeface="Cambria Math" panose="02040503050406030204" pitchFamily="18" charset="0"/>
                            <a:ea typeface="楷体_GB2312" pitchFamily="49" charset="-122"/>
                          </a:rPr>
                          <m:t>Δ</m:t>
                        </m:r>
                        <m:sSub>
                          <m:sSubPr>
                            <m:ctrlPr>
                              <a:rPr lang="en-US" altLang="zh-CN" b="0" i="1" smtClean="0">
                                <a:latin typeface="Cambria Math" panose="02040503050406030204" pitchFamily="18" charset="0"/>
                                <a:ea typeface="楷体_GB2312" pitchFamily="49" charset="-122"/>
                              </a:rPr>
                            </m:ctrlPr>
                          </m:sSubPr>
                          <m:e>
                            <m:r>
                              <a:rPr lang="en-US" altLang="zh-CN" b="0" i="1" smtClean="0">
                                <a:latin typeface="Cambria Math" panose="02040503050406030204" pitchFamily="18" charset="0"/>
                                <a:ea typeface="楷体_GB2312" pitchFamily="49" charset="-122"/>
                              </a:rPr>
                              <m:t>𝐸</m:t>
                            </m:r>
                          </m:e>
                          <m:sub>
                            <m:r>
                              <a:rPr lang="en-US" altLang="zh-CN" b="0" i="1" smtClean="0">
                                <a:latin typeface="Cambria Math" panose="02040503050406030204" pitchFamily="18" charset="0"/>
                                <a:ea typeface="楷体_GB2312" pitchFamily="49" charset="-122"/>
                              </a:rPr>
                              <m:t>𝑛</m:t>
                            </m:r>
                            <m:sSup>
                              <m:sSupPr>
                                <m:ctrlPr>
                                  <a:rPr lang="en-US" altLang="zh-CN" b="0" i="1" smtClean="0">
                                    <a:latin typeface="Cambria Math" panose="02040503050406030204" pitchFamily="18" charset="0"/>
                                    <a:ea typeface="楷体_GB2312" pitchFamily="49" charset="-122"/>
                                  </a:rPr>
                                </m:ctrlPr>
                              </m:sSupPr>
                              <m:e>
                                <m:r>
                                  <a:rPr lang="en-US" altLang="zh-CN" b="0" i="1" smtClean="0">
                                    <a:latin typeface="Cambria Math" panose="02040503050406030204" pitchFamily="18" charset="0"/>
                                    <a:ea typeface="楷体_GB2312" pitchFamily="49" charset="-122"/>
                                  </a:rPr>
                                  <m:t>𝑛</m:t>
                                </m:r>
                              </m:e>
                              <m:sup>
                                <m:r>
                                  <a:rPr lang="en-US" altLang="zh-CN" b="0" i="1" smtClean="0">
                                    <a:latin typeface="Cambria Math" panose="02040503050406030204" pitchFamily="18" charset="0"/>
                                    <a:ea typeface="楷体_GB2312" pitchFamily="49" charset="-122"/>
                                  </a:rPr>
                                  <m:t>′</m:t>
                                </m:r>
                              </m:sup>
                            </m:sSup>
                          </m:sub>
                        </m:sSub>
                      </m:den>
                    </m:f>
                    <m:r>
                      <a:rPr lang="en-US" altLang="zh-CN" b="0" i="1" smtClean="0">
                        <a:latin typeface="Cambria Math" panose="02040503050406030204" pitchFamily="18" charset="0"/>
                        <a:ea typeface="楷体_GB2312" pitchFamily="49" charset="-122"/>
                      </a:rPr>
                      <m:t>=</m:t>
                    </m:r>
                    <m:f>
                      <m:fPr>
                        <m:ctrlPr>
                          <a:rPr lang="en-US" altLang="zh-CN" b="0" i="1" smtClean="0">
                            <a:latin typeface="Cambria Math" panose="02040503050406030204" pitchFamily="18" charset="0"/>
                            <a:ea typeface="楷体_GB2312" pitchFamily="49" charset="-122"/>
                          </a:rPr>
                        </m:ctrlPr>
                      </m:fPr>
                      <m:num>
                        <m:r>
                          <a:rPr lang="en-US" altLang="zh-CN" b="0" i="1" smtClean="0">
                            <a:latin typeface="Cambria Math" panose="02040503050406030204" pitchFamily="18" charset="0"/>
                            <a:ea typeface="楷体_GB2312" pitchFamily="49" charset="-122"/>
                          </a:rPr>
                          <m:t>h𝑐</m:t>
                        </m:r>
                      </m:num>
                      <m:den>
                        <m:sSub>
                          <m:sSubPr>
                            <m:ctrlPr>
                              <a:rPr lang="en-US" altLang="zh-CN" b="0" i="1" smtClean="0">
                                <a:latin typeface="Cambria Math" panose="02040503050406030204" pitchFamily="18" charset="0"/>
                                <a:ea typeface="楷体_GB2312" pitchFamily="49" charset="-122"/>
                              </a:rPr>
                            </m:ctrlPr>
                          </m:sSubPr>
                          <m:e>
                            <m:r>
                              <a:rPr lang="en-US" altLang="zh-CN" b="0" i="1" smtClean="0">
                                <a:latin typeface="Cambria Math" panose="02040503050406030204" pitchFamily="18" charset="0"/>
                                <a:ea typeface="楷体_GB2312" pitchFamily="49" charset="-122"/>
                              </a:rPr>
                              <m:t>𝐸</m:t>
                            </m:r>
                          </m:e>
                          <m:sub>
                            <m:sSup>
                              <m:sSupPr>
                                <m:ctrlPr>
                                  <a:rPr lang="en-US" altLang="zh-CN" b="0" i="1" smtClean="0">
                                    <a:latin typeface="Cambria Math" panose="02040503050406030204" pitchFamily="18" charset="0"/>
                                    <a:ea typeface="楷体_GB2312" pitchFamily="49" charset="-122"/>
                                  </a:rPr>
                                </m:ctrlPr>
                              </m:sSupPr>
                              <m:e>
                                <m:r>
                                  <a:rPr lang="en-US" altLang="zh-CN" b="0" i="1" smtClean="0">
                                    <a:latin typeface="Cambria Math" panose="02040503050406030204" pitchFamily="18" charset="0"/>
                                    <a:ea typeface="楷体_GB2312" pitchFamily="49" charset="-122"/>
                                  </a:rPr>
                                  <m:t>𝑛</m:t>
                                </m:r>
                              </m:e>
                              <m:sup>
                                <m:r>
                                  <a:rPr lang="en-US" altLang="zh-CN" b="0" i="1" smtClean="0">
                                    <a:latin typeface="Cambria Math" panose="02040503050406030204" pitchFamily="18" charset="0"/>
                                    <a:ea typeface="楷体_GB2312" pitchFamily="49" charset="-122"/>
                                  </a:rPr>
                                  <m:t>′</m:t>
                                </m:r>
                              </m:sup>
                            </m:sSup>
                          </m:sub>
                        </m:sSub>
                        <m:r>
                          <a:rPr lang="en-US" altLang="zh-CN" b="0" i="1" smtClean="0">
                            <a:latin typeface="Cambria Math" panose="02040503050406030204" pitchFamily="18" charset="0"/>
                            <a:ea typeface="楷体_GB2312" pitchFamily="49" charset="-122"/>
                          </a:rPr>
                          <m:t>−</m:t>
                        </m:r>
                        <m:sSub>
                          <m:sSubPr>
                            <m:ctrlPr>
                              <a:rPr lang="en-US" altLang="zh-CN" b="0" i="1" smtClean="0">
                                <a:latin typeface="Cambria Math" panose="02040503050406030204" pitchFamily="18" charset="0"/>
                                <a:ea typeface="楷体_GB2312" pitchFamily="49" charset="-122"/>
                              </a:rPr>
                            </m:ctrlPr>
                          </m:sSubPr>
                          <m:e>
                            <m:r>
                              <a:rPr lang="en-US" altLang="zh-CN" b="0" i="1" smtClean="0">
                                <a:latin typeface="Cambria Math" panose="02040503050406030204" pitchFamily="18" charset="0"/>
                                <a:ea typeface="楷体_GB2312" pitchFamily="49" charset="-122"/>
                              </a:rPr>
                              <m:t>𝐸</m:t>
                            </m:r>
                          </m:e>
                          <m:sub>
                            <m:r>
                              <a:rPr lang="en-US" altLang="zh-CN" b="0" i="1" smtClean="0">
                                <a:latin typeface="Cambria Math" panose="02040503050406030204" pitchFamily="18" charset="0"/>
                                <a:ea typeface="楷体_GB2312" pitchFamily="49" charset="-122"/>
                              </a:rPr>
                              <m:t>𝑛</m:t>
                            </m:r>
                          </m:sub>
                        </m:sSub>
                      </m:den>
                    </m:f>
                    <m:r>
                      <a:rPr lang="en-US" altLang="zh-CN" b="0" i="1" dirty="0" smtClean="0">
                        <a:latin typeface="Cambria Math" panose="02040503050406030204" pitchFamily="18" charset="0"/>
                        <a:ea typeface="楷体_GB2312" pitchFamily="49" charset="-122"/>
                      </a:rPr>
                      <m:t>h𝑐</m:t>
                    </m:r>
                    <m:r>
                      <a:rPr lang="en-US" altLang="zh-CN" b="0" i="1" dirty="0" smtClean="0">
                        <a:latin typeface="Cambria Math" panose="02040503050406030204" pitchFamily="18" charset="0"/>
                        <a:ea typeface="楷体_GB2312" pitchFamily="49" charset="-122"/>
                      </a:rPr>
                      <m:t>=1.24</m:t>
                    </m:r>
                    <m:r>
                      <a:rPr lang="en-US" altLang="zh-CN" b="0" i="1" dirty="0" smtClean="0">
                        <a:latin typeface="Cambria Math" panose="02040503050406030204" pitchFamily="18" charset="0"/>
                        <a:ea typeface="楷体_GB2312" pitchFamily="49" charset="-122"/>
                      </a:rPr>
                      <m:t>𝑛𝑚</m:t>
                    </m:r>
                    <m:r>
                      <a:rPr lang="en-US" altLang="zh-CN" b="0" i="1" dirty="0" smtClean="0">
                        <a:latin typeface="Cambria Math" panose="02040503050406030204" pitchFamily="18" charset="0"/>
                        <a:ea typeface="楷体_GB2312" pitchFamily="49" charset="-122"/>
                      </a:rPr>
                      <m:t>⋅</m:t>
                    </m:r>
                    <m:r>
                      <a:rPr lang="en-US" altLang="zh-CN" b="0" i="1" dirty="0" smtClean="0">
                        <a:latin typeface="Cambria Math" panose="02040503050406030204" pitchFamily="18" charset="0"/>
                        <a:ea typeface="楷体_GB2312" pitchFamily="49" charset="-122"/>
                      </a:rPr>
                      <m:t>𝐾𝑒𝑉</m:t>
                    </m:r>
                    <m:r>
                      <a:rPr lang="en-US" altLang="zh-CN" b="0" i="0" dirty="0" smtClean="0">
                        <a:latin typeface="Cambria Math" panose="02040503050406030204" pitchFamily="18" charset="0"/>
                        <a:ea typeface="楷体_GB2312" pitchFamily="49" charset="-122"/>
                      </a:rPr>
                      <m:t>, </m:t>
                    </m:r>
                    <m:sSub>
                      <m:sSubPr>
                        <m:ctrlPr>
                          <a:rPr lang="en-US" altLang="zh-CN" b="0" i="1" dirty="0" smtClean="0">
                            <a:latin typeface="Cambria Math" panose="02040503050406030204" pitchFamily="18" charset="0"/>
                            <a:ea typeface="楷体_GB2312" pitchFamily="49" charset="-122"/>
                          </a:rPr>
                        </m:ctrlPr>
                      </m:sSubPr>
                      <m:e>
                        <m:r>
                          <m:rPr>
                            <m:sty m:val="p"/>
                          </m:rPr>
                          <a:rPr lang="en-US" altLang="zh-CN" b="0" i="0" dirty="0" smtClean="0">
                            <a:latin typeface="Cambria Math" panose="02040503050406030204" pitchFamily="18" charset="0"/>
                            <a:ea typeface="楷体_GB2312" pitchFamily="49" charset="-122"/>
                          </a:rPr>
                          <m:t>E</m:t>
                        </m:r>
                      </m:e>
                      <m:sub>
                        <m:r>
                          <a:rPr lang="en-US" altLang="zh-CN" b="0" i="0" dirty="0" smtClean="0">
                            <a:latin typeface="Cambria Math" panose="02040503050406030204" pitchFamily="18" charset="0"/>
                            <a:ea typeface="楷体_GB2312" pitchFamily="49" charset="-122"/>
                          </a:rPr>
                          <m:t>1</m:t>
                        </m:r>
                      </m:sub>
                    </m:sSub>
                    <m:r>
                      <a:rPr lang="en-US" altLang="zh-CN" b="0" i="0" dirty="0" smtClean="0">
                        <a:latin typeface="Cambria Math" panose="02040503050406030204" pitchFamily="18" charset="0"/>
                        <a:ea typeface="楷体_GB2312" pitchFamily="49" charset="-122"/>
                      </a:rPr>
                      <m:t>=−13.6</m:t>
                    </m:r>
                    <m:r>
                      <m:rPr>
                        <m:sty m:val="p"/>
                      </m:rPr>
                      <a:rPr lang="en-US" altLang="zh-CN" b="0" i="0" dirty="0" smtClean="0">
                        <a:latin typeface="Cambria Math" panose="02040503050406030204" pitchFamily="18" charset="0"/>
                        <a:ea typeface="楷体_GB2312" pitchFamily="49" charset="-122"/>
                      </a:rPr>
                      <m:t>eV</m:t>
                    </m:r>
                  </m:oMath>
                </a14:m>
                <a:endParaRPr lang="en-US" altLang="zh-CN" dirty="0" smtClean="0">
                  <a:latin typeface="Times New Roman" panose="02020603050405020304" pitchFamily="18" charset="0"/>
                  <a:ea typeface="楷体_GB2312" pitchFamily="49" charset="-122"/>
                </a:endParaRPr>
              </a:p>
              <a:p>
                <a:pPr algn="l" eaLnBrk="1" hangingPunct="1"/>
                <a:r>
                  <a:rPr lang="zh-CN" altLang="en-US" dirty="0" smtClean="0">
                    <a:latin typeface="Times New Roman" panose="02020603050405020304" pitchFamily="18" charset="0"/>
                    <a:ea typeface="楷体_GB2312" pitchFamily="49" charset="-122"/>
                  </a:rPr>
                  <a:t>吸收光谱</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 </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′=2,3,4,…</m:t>
                    </m:r>
                    <m:r>
                      <m:rPr>
                        <m:sty m:val="p"/>
                      </m:rPr>
                      <a:rPr lang="en-US" altLang="zh-CN" b="0" i="0" dirty="0" smtClean="0">
                        <a:latin typeface="Cambria Math" panose="02040503050406030204" pitchFamily="18" charset="0"/>
                        <a:ea typeface="楷体_GB2312" pitchFamily="49" charset="-122"/>
                      </a:rPr>
                      <m:t>Δ</m:t>
                    </m:r>
                    <m:sSub>
                      <m:sSubPr>
                        <m:ctrlPr>
                          <a:rPr lang="en-US" altLang="zh-CN" b="0" i="1" dirty="0" smtClean="0">
                            <a:latin typeface="Cambria Math" panose="02040503050406030204" pitchFamily="18" charset="0"/>
                            <a:ea typeface="楷体_GB2312" pitchFamily="49" charset="-122"/>
                          </a:rPr>
                        </m:ctrlPr>
                      </m:sSubPr>
                      <m:e>
                        <m:r>
                          <a:rPr lang="en-US" altLang="zh-CN" b="0" i="1" dirty="0" smtClean="0">
                            <a:latin typeface="Cambria Math" panose="02040503050406030204" pitchFamily="18" charset="0"/>
                            <a:ea typeface="楷体_GB2312" pitchFamily="49" charset="-122"/>
                          </a:rPr>
                          <m:t>𝐸</m:t>
                        </m:r>
                      </m:e>
                      <m:sub>
                        <m:r>
                          <a:rPr lang="en-US" altLang="zh-CN" b="0" i="1" dirty="0" smtClean="0">
                            <a:latin typeface="Cambria Math" panose="02040503050406030204" pitchFamily="18" charset="0"/>
                            <a:ea typeface="楷体_GB2312" pitchFamily="49" charset="-122"/>
                          </a:rPr>
                          <m:t>1</m:t>
                        </m:r>
                        <m:sSup>
                          <m:sSupPr>
                            <m:ctrlPr>
                              <a:rPr lang="en-US" altLang="zh-CN" b="0" i="1" dirty="0" smtClean="0">
                                <a:latin typeface="Cambria Math" panose="02040503050406030204" pitchFamily="18" charset="0"/>
                                <a:ea typeface="楷体_GB2312" pitchFamily="49" charset="-122"/>
                              </a:rPr>
                            </m:ctrlPr>
                          </m:sSupPr>
                          <m:e>
                            <m:r>
                              <a:rPr lang="en-US" altLang="zh-CN" b="0" i="1" dirty="0" smtClean="0">
                                <a:latin typeface="Cambria Math" panose="02040503050406030204" pitchFamily="18" charset="0"/>
                                <a:ea typeface="楷体_GB2312" pitchFamily="49" charset="-122"/>
                              </a:rPr>
                              <m:t>𝑛</m:t>
                            </m:r>
                          </m:e>
                          <m:sup>
                            <m:r>
                              <a:rPr lang="en-US" altLang="zh-CN" b="0" i="1" dirty="0" smtClean="0">
                                <a:latin typeface="Cambria Math" panose="02040503050406030204" pitchFamily="18" charset="0"/>
                                <a:ea typeface="楷体_GB2312" pitchFamily="49" charset="-122"/>
                              </a:rPr>
                              <m:t>′</m:t>
                            </m:r>
                          </m:sup>
                        </m:sSup>
                      </m:sub>
                    </m:sSub>
                    <m:r>
                      <a:rPr lang="en-US" altLang="zh-CN" b="0" i="1" dirty="0" smtClean="0">
                        <a:latin typeface="Cambria Math" panose="02040503050406030204" pitchFamily="18" charset="0"/>
                        <a:ea typeface="楷体_GB2312" pitchFamily="49" charset="-122"/>
                      </a:rPr>
                      <m:t>=</m:t>
                    </m:r>
                    <m:f>
                      <m:fPr>
                        <m:ctrlPr>
                          <a:rPr lang="en-US" altLang="zh-CN" b="0" i="1" dirty="0" smtClean="0">
                            <a:latin typeface="Cambria Math" panose="02040503050406030204" pitchFamily="18" charset="0"/>
                            <a:ea typeface="楷体_GB2312" pitchFamily="49" charset="-122"/>
                          </a:rPr>
                        </m:ctrlPr>
                      </m:fPr>
                      <m:num>
                        <m:sSub>
                          <m:sSubPr>
                            <m:ctrlPr>
                              <a:rPr lang="en-US" altLang="zh-CN" b="0" i="1" dirty="0" smtClean="0">
                                <a:latin typeface="Cambria Math" panose="02040503050406030204" pitchFamily="18" charset="0"/>
                                <a:ea typeface="楷体_GB2312" pitchFamily="49" charset="-122"/>
                              </a:rPr>
                            </m:ctrlPr>
                          </m:sSubPr>
                          <m:e>
                            <m:r>
                              <a:rPr lang="en-US" altLang="zh-CN" b="0" i="1" dirty="0" smtClean="0">
                                <a:latin typeface="Cambria Math" panose="02040503050406030204" pitchFamily="18" charset="0"/>
                                <a:ea typeface="楷体_GB2312" pitchFamily="49" charset="-122"/>
                              </a:rPr>
                              <m:t>𝐸</m:t>
                            </m:r>
                          </m:e>
                          <m:sub>
                            <m:r>
                              <a:rPr lang="en-US" altLang="zh-CN" b="0" i="1" dirty="0" smtClean="0">
                                <a:latin typeface="Cambria Math" panose="02040503050406030204" pitchFamily="18" charset="0"/>
                                <a:ea typeface="楷体_GB2312" pitchFamily="49" charset="-122"/>
                              </a:rPr>
                              <m:t>1</m:t>
                            </m:r>
                          </m:sub>
                        </m:sSub>
                      </m:num>
                      <m:den>
                        <m:sSup>
                          <m:sSupPr>
                            <m:ctrlPr>
                              <a:rPr lang="en-US" altLang="zh-CN" b="0" i="1" dirty="0" smtClean="0">
                                <a:latin typeface="Cambria Math" panose="02040503050406030204" pitchFamily="18" charset="0"/>
                                <a:ea typeface="楷体_GB2312" pitchFamily="49" charset="-122"/>
                              </a:rPr>
                            </m:ctrlPr>
                          </m:sSupPr>
                          <m:e>
                            <m:r>
                              <a:rPr lang="en-US" altLang="zh-CN" b="0" i="1" dirty="0" smtClean="0">
                                <a:latin typeface="Cambria Math" panose="02040503050406030204" pitchFamily="18" charset="0"/>
                                <a:ea typeface="楷体_GB2312" pitchFamily="49" charset="-122"/>
                              </a:rPr>
                              <m:t>𝑛</m:t>
                            </m:r>
                          </m:e>
                          <m:sup>
                            <m:r>
                              <a:rPr lang="en-US" altLang="zh-CN" b="0" i="1" dirty="0" smtClean="0">
                                <a:latin typeface="Cambria Math" panose="02040503050406030204" pitchFamily="18" charset="0"/>
                                <a:ea typeface="楷体_GB2312" pitchFamily="49" charset="-122"/>
                              </a:rPr>
                              <m:t>2</m:t>
                            </m:r>
                          </m:sup>
                        </m:sSup>
                      </m:den>
                    </m:f>
                    <m:r>
                      <a:rPr lang="en-US" altLang="zh-CN" b="0" i="1" dirty="0" smtClean="0">
                        <a:latin typeface="Cambria Math" panose="02040503050406030204" pitchFamily="18" charset="0"/>
                        <a:ea typeface="楷体_GB2312" pitchFamily="49" charset="-122"/>
                      </a:rPr>
                      <m:t>−</m:t>
                    </m:r>
                    <m:sSub>
                      <m:sSubPr>
                        <m:ctrlPr>
                          <a:rPr lang="en-US" altLang="zh-CN" b="0" i="1" dirty="0" smtClean="0">
                            <a:latin typeface="Cambria Math" panose="02040503050406030204" pitchFamily="18" charset="0"/>
                            <a:ea typeface="楷体_GB2312" pitchFamily="49" charset="-122"/>
                          </a:rPr>
                        </m:ctrlPr>
                      </m:sSubPr>
                      <m:e>
                        <m:r>
                          <a:rPr lang="en-US" altLang="zh-CN" b="0" i="1" dirty="0" smtClean="0">
                            <a:latin typeface="Cambria Math" panose="02040503050406030204" pitchFamily="18" charset="0"/>
                            <a:ea typeface="楷体_GB2312" pitchFamily="49" charset="-122"/>
                          </a:rPr>
                          <m:t>𝐸</m:t>
                        </m:r>
                      </m:e>
                      <m:sub>
                        <m:r>
                          <a:rPr lang="en-US" altLang="zh-CN" b="0" i="1" dirty="0" smtClean="0">
                            <a:latin typeface="Cambria Math" panose="02040503050406030204" pitchFamily="18" charset="0"/>
                            <a:ea typeface="楷体_GB2312" pitchFamily="49" charset="-122"/>
                          </a:rPr>
                          <m:t>1</m:t>
                        </m:r>
                      </m:sub>
                    </m:sSub>
                    <m:r>
                      <a:rPr lang="en-US" altLang="zh-CN" b="0" i="1" dirty="0" smtClean="0">
                        <a:latin typeface="Cambria Math" panose="02040503050406030204" pitchFamily="18" charset="0"/>
                        <a:ea typeface="楷体_GB2312" pitchFamily="49" charset="-122"/>
                      </a:rPr>
                      <m:t>=</m:t>
                    </m:r>
                    <m:f>
                      <m:fPr>
                        <m:ctrlPr>
                          <a:rPr lang="en-US" altLang="zh-CN" b="0" i="1" dirty="0" smtClean="0">
                            <a:latin typeface="Cambria Math" panose="02040503050406030204" pitchFamily="18" charset="0"/>
                            <a:ea typeface="楷体_GB2312" pitchFamily="49" charset="-122"/>
                          </a:rPr>
                        </m:ctrlPr>
                      </m:fPr>
                      <m:num>
                        <m:r>
                          <a:rPr lang="en-US" altLang="zh-CN" b="0" i="1" dirty="0" smtClean="0">
                            <a:latin typeface="Cambria Math" panose="02040503050406030204" pitchFamily="18" charset="0"/>
                            <a:ea typeface="楷体_GB2312" pitchFamily="49" charset="-122"/>
                          </a:rPr>
                          <m:t>13.6</m:t>
                        </m:r>
                        <m:d>
                          <m:dPr>
                            <m:ctrlPr>
                              <a:rPr lang="en-US" altLang="zh-CN" b="0" i="1" dirty="0" smtClean="0">
                                <a:latin typeface="Cambria Math" panose="02040503050406030204" pitchFamily="18" charset="0"/>
                                <a:ea typeface="楷体_GB2312" pitchFamily="49" charset="-122"/>
                              </a:rPr>
                            </m:ctrlPr>
                          </m:dPr>
                          <m:e>
                            <m:sSup>
                              <m:sSupPr>
                                <m:ctrlPr>
                                  <a:rPr lang="en-US" altLang="zh-CN" b="0" i="1" dirty="0" smtClean="0">
                                    <a:latin typeface="Cambria Math" panose="02040503050406030204" pitchFamily="18" charset="0"/>
                                    <a:ea typeface="楷体_GB2312" pitchFamily="49" charset="-122"/>
                                  </a:rPr>
                                </m:ctrlPr>
                              </m:sSupPr>
                              <m:e>
                                <m:r>
                                  <a:rPr lang="en-US" altLang="zh-CN" b="0" i="1" dirty="0" smtClean="0">
                                    <a:latin typeface="Cambria Math" panose="02040503050406030204" pitchFamily="18" charset="0"/>
                                    <a:ea typeface="楷体_GB2312" pitchFamily="49" charset="-122"/>
                                  </a:rPr>
                                  <m:t>𝑛</m:t>
                                </m:r>
                              </m:e>
                              <m:sup>
                                <m:r>
                                  <a:rPr lang="en-US" altLang="zh-CN" b="0" i="1" dirty="0" smtClean="0">
                                    <a:latin typeface="Cambria Math" panose="02040503050406030204" pitchFamily="18" charset="0"/>
                                    <a:ea typeface="楷体_GB2312" pitchFamily="49" charset="-122"/>
                                  </a:rPr>
                                  <m:t>2</m:t>
                                </m:r>
                              </m:sup>
                            </m:sSup>
                            <m:r>
                              <a:rPr lang="en-US" altLang="zh-CN" b="0" i="1" dirty="0" smtClean="0">
                                <a:latin typeface="Cambria Math" panose="02040503050406030204" pitchFamily="18" charset="0"/>
                                <a:ea typeface="楷体_GB2312" pitchFamily="49" charset="-122"/>
                              </a:rPr>
                              <m:t>−1</m:t>
                            </m:r>
                          </m:e>
                        </m:d>
                      </m:num>
                      <m:den>
                        <m:sSup>
                          <m:sSupPr>
                            <m:ctrlPr>
                              <a:rPr lang="en-US" altLang="zh-CN" b="0" i="1" dirty="0" smtClean="0">
                                <a:latin typeface="Cambria Math" panose="02040503050406030204" pitchFamily="18" charset="0"/>
                                <a:ea typeface="楷体_GB2312" pitchFamily="49" charset="-122"/>
                              </a:rPr>
                            </m:ctrlPr>
                          </m:sSupPr>
                          <m:e>
                            <m:r>
                              <a:rPr lang="en-US" altLang="zh-CN" b="0" i="1" dirty="0" smtClean="0">
                                <a:latin typeface="Cambria Math" panose="02040503050406030204" pitchFamily="18" charset="0"/>
                                <a:ea typeface="楷体_GB2312" pitchFamily="49" charset="-122"/>
                              </a:rPr>
                              <m:t>𝑛</m:t>
                            </m:r>
                          </m:e>
                          <m:sup>
                            <m:r>
                              <a:rPr lang="en-US" altLang="zh-CN" b="0" i="1" dirty="0" smtClean="0">
                                <a:latin typeface="Cambria Math" panose="02040503050406030204" pitchFamily="18" charset="0"/>
                                <a:ea typeface="楷体_GB2312" pitchFamily="49" charset="-122"/>
                              </a:rPr>
                              <m:t>2</m:t>
                            </m:r>
                          </m:sup>
                        </m:sSup>
                      </m:den>
                    </m:f>
                  </m:oMath>
                </a14:m>
                <a:endParaRPr lang="en-US" altLang="zh-CN" dirty="0">
                  <a:latin typeface="Times New Roman" panose="02020603050405020304" pitchFamily="18" charset="0"/>
                  <a:ea typeface="楷体_GB2312" pitchFamily="49" charset="-122"/>
                </a:endParaRPr>
              </a:p>
            </p:txBody>
          </p:sp>
        </mc:Choice>
        <mc:Fallback xmlns="">
          <p:sp>
            <p:nvSpPr>
              <p:cNvPr id="41986" name="Rectangle 4"/>
              <p:cNvSpPr>
                <a:spLocks noRot="1" noChangeAspect="1" noMove="1" noResize="1" noEditPoints="1" noAdjustHandles="1" noChangeArrowheads="1" noChangeShapeType="1" noTextEdit="1"/>
              </p:cNvSpPr>
              <p:nvPr/>
            </p:nvSpPr>
            <p:spPr bwMode="auto">
              <a:xfrm>
                <a:off x="0" y="727623"/>
                <a:ext cx="9157518" cy="2037609"/>
              </a:xfrm>
              <a:prstGeom prst="rect">
                <a:avLst/>
              </a:prstGeom>
              <a:blipFill rotWithShape="0">
                <a:blip r:embed="rId2"/>
                <a:stretch>
                  <a:fillRect l="-999" t="-2687" b="-1194"/>
                </a:stretch>
              </a:blipFill>
              <a:ln>
                <a:noFill/>
              </a:ln>
              <a:effectLst/>
              <a:extLst>
                <a:ext uri="{909E8E84-426E-40DD-AFC4-6F175D3DCCD1}">
                  <a14:hiddenFill xmlns:a14="http://schemas.microsoft.com/office/drawing/2010/main" xmlns="">
                    <a:gradFill rotWithShape="1">
                      <a:gsLst>
                        <a:gs pos="0">
                          <a:srgbClr val="006A4E"/>
                        </a:gs>
                        <a:gs pos="100000">
                          <a:schemeClr val="accent1"/>
                        </a:gs>
                      </a:gsLst>
                      <a:lin ang="5400000" scaled="1"/>
                    </a:gra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41990" name="Group 46"/>
          <p:cNvGrpSpPr>
            <a:grpSpLocks/>
          </p:cNvGrpSpPr>
          <p:nvPr/>
        </p:nvGrpSpPr>
        <p:grpSpPr bwMode="auto">
          <a:xfrm>
            <a:off x="1115616" y="3140075"/>
            <a:ext cx="2482850" cy="2311400"/>
            <a:chOff x="476" y="2659"/>
            <a:chExt cx="1564" cy="1456"/>
          </a:xfrm>
        </p:grpSpPr>
        <p:sp>
          <p:nvSpPr>
            <p:cNvPr id="41991" name="Line 32"/>
            <p:cNvSpPr>
              <a:spLocks noChangeShapeType="1"/>
            </p:cNvSpPr>
            <p:nvPr/>
          </p:nvSpPr>
          <p:spPr bwMode="auto">
            <a:xfrm>
              <a:off x="680" y="4020"/>
              <a:ext cx="13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2" name="Line 33"/>
            <p:cNvSpPr>
              <a:spLocks noChangeShapeType="1"/>
            </p:cNvSpPr>
            <p:nvPr/>
          </p:nvSpPr>
          <p:spPr bwMode="auto">
            <a:xfrm>
              <a:off x="657" y="3113"/>
              <a:ext cx="13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3" name="Line 34"/>
            <p:cNvSpPr>
              <a:spLocks noChangeShapeType="1"/>
            </p:cNvSpPr>
            <p:nvPr/>
          </p:nvSpPr>
          <p:spPr bwMode="auto">
            <a:xfrm>
              <a:off x="680" y="3430"/>
              <a:ext cx="13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4" name="Line 35"/>
            <p:cNvSpPr>
              <a:spLocks noChangeShapeType="1"/>
            </p:cNvSpPr>
            <p:nvPr/>
          </p:nvSpPr>
          <p:spPr bwMode="auto">
            <a:xfrm>
              <a:off x="680" y="2931"/>
              <a:ext cx="13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5" name="Line 36"/>
            <p:cNvSpPr>
              <a:spLocks noChangeShapeType="1"/>
            </p:cNvSpPr>
            <p:nvPr/>
          </p:nvSpPr>
          <p:spPr bwMode="auto">
            <a:xfrm>
              <a:off x="680" y="2795"/>
              <a:ext cx="13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6" name="Line 37"/>
            <p:cNvSpPr>
              <a:spLocks noChangeShapeType="1"/>
            </p:cNvSpPr>
            <p:nvPr/>
          </p:nvSpPr>
          <p:spPr bwMode="auto">
            <a:xfrm flipV="1">
              <a:off x="1020" y="3430"/>
              <a:ext cx="0" cy="59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7" name="Line 38"/>
            <p:cNvSpPr>
              <a:spLocks noChangeShapeType="1"/>
            </p:cNvSpPr>
            <p:nvPr/>
          </p:nvSpPr>
          <p:spPr bwMode="auto">
            <a:xfrm flipV="1">
              <a:off x="1247" y="3113"/>
              <a:ext cx="0" cy="907"/>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8" name="Line 39"/>
            <p:cNvSpPr>
              <a:spLocks noChangeShapeType="1"/>
            </p:cNvSpPr>
            <p:nvPr/>
          </p:nvSpPr>
          <p:spPr bwMode="auto">
            <a:xfrm flipV="1">
              <a:off x="1519" y="2931"/>
              <a:ext cx="0" cy="1089"/>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9" name="Line 40"/>
            <p:cNvSpPr>
              <a:spLocks noChangeShapeType="1"/>
            </p:cNvSpPr>
            <p:nvPr/>
          </p:nvSpPr>
          <p:spPr bwMode="auto">
            <a:xfrm flipV="1">
              <a:off x="1746" y="2795"/>
              <a:ext cx="0" cy="1225"/>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0" name="Text Box 41"/>
            <p:cNvSpPr txBox="1">
              <a:spLocks noChangeArrowheads="1"/>
            </p:cNvSpPr>
            <p:nvPr/>
          </p:nvSpPr>
          <p:spPr bwMode="auto">
            <a:xfrm>
              <a:off x="476" y="2976"/>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800">
                  <a:latin typeface="Times New Roman" panose="02020603050405020304" pitchFamily="18" charset="0"/>
                </a:rPr>
                <a:t>3</a:t>
              </a:r>
            </a:p>
          </p:txBody>
        </p:sp>
        <p:sp>
          <p:nvSpPr>
            <p:cNvPr id="42001" name="Text Box 42"/>
            <p:cNvSpPr txBox="1">
              <a:spLocks noChangeArrowheads="1"/>
            </p:cNvSpPr>
            <p:nvPr/>
          </p:nvSpPr>
          <p:spPr bwMode="auto">
            <a:xfrm>
              <a:off x="476" y="329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800">
                  <a:latin typeface="Times New Roman" panose="02020603050405020304" pitchFamily="18" charset="0"/>
                </a:rPr>
                <a:t>2</a:t>
              </a:r>
            </a:p>
          </p:txBody>
        </p:sp>
        <p:sp>
          <p:nvSpPr>
            <p:cNvPr id="42002" name="Text Box 43"/>
            <p:cNvSpPr txBox="1">
              <a:spLocks noChangeArrowheads="1"/>
            </p:cNvSpPr>
            <p:nvPr/>
          </p:nvSpPr>
          <p:spPr bwMode="auto">
            <a:xfrm>
              <a:off x="480" y="2659"/>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800">
                  <a:latin typeface="Times New Roman" panose="02020603050405020304" pitchFamily="18" charset="0"/>
                </a:rPr>
                <a:t>5</a:t>
              </a:r>
            </a:p>
          </p:txBody>
        </p:sp>
        <p:sp>
          <p:nvSpPr>
            <p:cNvPr id="42003" name="Text Box 44"/>
            <p:cNvSpPr txBox="1">
              <a:spLocks noChangeArrowheads="1"/>
            </p:cNvSpPr>
            <p:nvPr/>
          </p:nvSpPr>
          <p:spPr bwMode="auto">
            <a:xfrm>
              <a:off x="480" y="2795"/>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800">
                  <a:latin typeface="Times New Roman" panose="02020603050405020304" pitchFamily="18" charset="0"/>
                </a:rPr>
                <a:t>4</a:t>
              </a:r>
            </a:p>
          </p:txBody>
        </p:sp>
        <p:sp>
          <p:nvSpPr>
            <p:cNvPr id="42004" name="Text Box 45"/>
            <p:cNvSpPr txBox="1">
              <a:spLocks noChangeArrowheads="1"/>
            </p:cNvSpPr>
            <p:nvPr/>
          </p:nvSpPr>
          <p:spPr bwMode="auto">
            <a:xfrm>
              <a:off x="476" y="388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800">
                  <a:latin typeface="Times New Roman" panose="02020603050405020304" pitchFamily="18" charset="0"/>
                </a:rPr>
                <a:t>1</a:t>
              </a:r>
            </a:p>
          </p:txBody>
        </p:sp>
      </p:gr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a:xfrm>
                <a:off x="4230412" y="3019425"/>
                <a:ext cx="4662067" cy="2547937"/>
              </a:xfrm>
            </p:spPr>
            <p:txBody>
              <a:bodyPr>
                <a:noAutofit/>
              </a:bodyPr>
              <a:lstStyle/>
              <a:p>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𝜆</m:t>
                        </m:r>
                      </m:e>
                      <m:sub>
                        <m:r>
                          <a:rPr lang="en-US" altLang="zh-CN" sz="2400" b="0" i="1" smtClean="0">
                            <a:latin typeface="Cambria Math" panose="02040503050406030204" pitchFamily="18" charset="0"/>
                          </a:rPr>
                          <m:t>12</m:t>
                        </m:r>
                        <m:r>
                          <m:rPr>
                            <m:nor/>
                          </m:rPr>
                          <a:rPr lang="zh-CN" altLang="en-US" sz="2400" dirty="0"/>
                          <m:t> </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1240</m:t>
                        </m:r>
                      </m:num>
                      <m:den>
                        <m:r>
                          <a:rPr lang="en-US" altLang="zh-CN" sz="2400" b="0" i="1" smtClean="0">
                            <a:latin typeface="Cambria Math" panose="02040503050406030204" pitchFamily="18" charset="0"/>
                          </a:rPr>
                          <m:t>13.6</m:t>
                        </m:r>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4</m:t>
                        </m:r>
                      </m:num>
                      <m:den>
                        <m:r>
                          <a:rPr lang="en-US" altLang="zh-CN" sz="2400" b="0" i="1" smtClean="0">
                            <a:latin typeface="Cambria Math" panose="02040503050406030204" pitchFamily="18" charset="0"/>
                          </a:rPr>
                          <m:t>3</m:t>
                        </m:r>
                      </m:den>
                    </m:f>
                    <m:r>
                      <a:rPr lang="en-US" altLang="zh-CN" sz="2400" b="0" i="1" smtClean="0">
                        <a:latin typeface="Cambria Math" panose="02040503050406030204" pitchFamily="18" charset="0"/>
                      </a:rPr>
                      <m:t>=121.57</m:t>
                    </m:r>
                    <m:r>
                      <a:rPr lang="en-US" altLang="zh-CN" sz="2400" b="0" i="1" smtClean="0">
                        <a:latin typeface="Cambria Math" panose="02040503050406030204" pitchFamily="18" charset="0"/>
                      </a:rPr>
                      <m:t>𝑛𝑚</m:t>
                    </m:r>
                  </m:oMath>
                </a14:m>
                <a:endParaRPr lang="en-US" altLang="zh-CN" sz="2400" b="0" dirty="0" smtClean="0"/>
              </a:p>
              <a:p>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𝜆</m:t>
                        </m:r>
                      </m:e>
                      <m:sub>
                        <m:r>
                          <a:rPr lang="en-US" altLang="zh-CN" sz="2400" i="1">
                            <a:latin typeface="Cambria Math" panose="02040503050406030204" pitchFamily="18" charset="0"/>
                          </a:rPr>
                          <m:t>1</m:t>
                        </m:r>
                        <m:r>
                          <a:rPr lang="en-US" altLang="zh-CN" sz="2400" b="0" i="1" smtClean="0">
                            <a:latin typeface="Cambria Math" panose="02040503050406030204" pitchFamily="18" charset="0"/>
                          </a:rPr>
                          <m:t>3</m:t>
                        </m:r>
                        <m:r>
                          <m:rPr>
                            <m:nor/>
                          </m:rPr>
                          <a:rPr lang="zh-CN" altLang="en-US" sz="2400" dirty="0"/>
                          <m:t> </m:t>
                        </m:r>
                      </m:sub>
                    </m:sSub>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1240</m:t>
                        </m:r>
                      </m:num>
                      <m:den>
                        <m:r>
                          <a:rPr lang="en-US" altLang="zh-CN" sz="2400" i="1">
                            <a:latin typeface="Cambria Math" panose="02040503050406030204" pitchFamily="18" charset="0"/>
                          </a:rPr>
                          <m:t>13.6</m:t>
                        </m:r>
                      </m:den>
                    </m:f>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9</m:t>
                        </m:r>
                      </m:num>
                      <m:den>
                        <m:r>
                          <a:rPr lang="en-US" altLang="zh-CN" sz="2400" b="0" i="1" smtClean="0">
                            <a:latin typeface="Cambria Math" panose="02040503050406030204" pitchFamily="18" charset="0"/>
                          </a:rPr>
                          <m:t>8</m:t>
                        </m:r>
                      </m:den>
                    </m:f>
                    <m:r>
                      <a:rPr lang="en-US" altLang="zh-CN" sz="2400" i="1">
                        <a:latin typeface="Cambria Math" panose="02040503050406030204" pitchFamily="18" charset="0"/>
                      </a:rPr>
                      <m:t>=1</m:t>
                    </m:r>
                    <m:r>
                      <a:rPr lang="en-US" altLang="zh-CN" sz="2400" b="0" i="1" smtClean="0">
                        <a:latin typeface="Cambria Math" panose="02040503050406030204" pitchFamily="18" charset="0"/>
                      </a:rPr>
                      <m:t>02</m:t>
                    </m:r>
                    <m:r>
                      <a:rPr lang="en-US" altLang="zh-CN" sz="2400" i="1">
                        <a:latin typeface="Cambria Math" panose="02040503050406030204" pitchFamily="18" charset="0"/>
                      </a:rPr>
                      <m:t>.57</m:t>
                    </m:r>
                    <m:r>
                      <a:rPr lang="en-US" altLang="zh-CN" sz="2400" i="1">
                        <a:latin typeface="Cambria Math" panose="02040503050406030204" pitchFamily="18" charset="0"/>
                      </a:rPr>
                      <m:t>𝑛𝑚</m:t>
                    </m:r>
                  </m:oMath>
                </a14:m>
                <a:endParaRPr lang="zh-CN" altLang="en-US" sz="2400" dirty="0"/>
              </a:p>
              <a:p>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𝜆</m:t>
                        </m:r>
                      </m:e>
                      <m:sub>
                        <m:r>
                          <a:rPr lang="en-US" altLang="zh-CN" sz="2400" i="1">
                            <a:latin typeface="Cambria Math" panose="02040503050406030204" pitchFamily="18" charset="0"/>
                          </a:rPr>
                          <m:t>1</m:t>
                        </m:r>
                        <m:r>
                          <a:rPr lang="en-US" altLang="zh-CN" sz="2400" b="0" i="1" smtClean="0">
                            <a:latin typeface="Cambria Math" panose="02040503050406030204" pitchFamily="18" charset="0"/>
                          </a:rPr>
                          <m:t>4</m:t>
                        </m:r>
                        <m:r>
                          <m:rPr>
                            <m:nor/>
                          </m:rPr>
                          <a:rPr lang="zh-CN" altLang="en-US" sz="2400" dirty="0"/>
                          <m:t> </m:t>
                        </m:r>
                      </m:sub>
                    </m:sSub>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1240</m:t>
                        </m:r>
                      </m:num>
                      <m:den>
                        <m:r>
                          <a:rPr lang="en-US" altLang="zh-CN" sz="2400" i="1">
                            <a:latin typeface="Cambria Math" panose="02040503050406030204" pitchFamily="18" charset="0"/>
                          </a:rPr>
                          <m:t>13.6</m:t>
                        </m:r>
                      </m:den>
                    </m:f>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16</m:t>
                        </m:r>
                      </m:num>
                      <m:den>
                        <m:r>
                          <a:rPr lang="en-US" altLang="zh-CN" sz="2400" b="0" i="1" smtClean="0">
                            <a:latin typeface="Cambria Math" panose="02040503050406030204" pitchFamily="18" charset="0"/>
                          </a:rPr>
                          <m:t>15</m:t>
                        </m:r>
                      </m:den>
                    </m:f>
                    <m:r>
                      <a:rPr lang="en-US" altLang="zh-CN" sz="2400" i="1">
                        <a:latin typeface="Cambria Math" panose="02040503050406030204" pitchFamily="18" charset="0"/>
                      </a:rPr>
                      <m:t>=</m:t>
                    </m:r>
                    <m:r>
                      <a:rPr lang="en-US" altLang="zh-CN" sz="2400" b="0" i="1" smtClean="0">
                        <a:latin typeface="Cambria Math" panose="02040503050406030204" pitchFamily="18" charset="0"/>
                      </a:rPr>
                      <m:t>97.25</m:t>
                    </m:r>
                    <m:r>
                      <a:rPr lang="en-US" altLang="zh-CN" sz="2400" i="1">
                        <a:latin typeface="Cambria Math" panose="02040503050406030204" pitchFamily="18" charset="0"/>
                      </a:rPr>
                      <m:t>𝑛𝑚</m:t>
                    </m:r>
                  </m:oMath>
                </a14:m>
                <a:endParaRPr lang="zh-CN" altLang="en-US" sz="2400" dirty="0"/>
              </a:p>
              <a:p>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𝜆</m:t>
                        </m:r>
                      </m:e>
                      <m:sub>
                        <m:r>
                          <a:rPr lang="en-US" altLang="zh-CN" sz="2400" i="1">
                            <a:latin typeface="Cambria Math" panose="02040503050406030204" pitchFamily="18" charset="0"/>
                          </a:rPr>
                          <m:t>1</m:t>
                        </m:r>
                        <m:r>
                          <a:rPr lang="en-US" altLang="zh-CN" sz="2400" b="0" i="1" smtClean="0">
                            <a:latin typeface="Cambria Math" panose="02040503050406030204" pitchFamily="18" charset="0"/>
                          </a:rPr>
                          <m:t>5</m:t>
                        </m:r>
                        <m:r>
                          <m:rPr>
                            <m:nor/>
                          </m:rPr>
                          <a:rPr lang="zh-CN" altLang="en-US" sz="2400" dirty="0"/>
                          <m:t> </m:t>
                        </m:r>
                      </m:sub>
                    </m:sSub>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1240</m:t>
                        </m:r>
                      </m:num>
                      <m:den>
                        <m:r>
                          <a:rPr lang="en-US" altLang="zh-CN" sz="2400" i="1">
                            <a:latin typeface="Cambria Math" panose="02040503050406030204" pitchFamily="18" charset="0"/>
                          </a:rPr>
                          <m:t>13.6</m:t>
                        </m:r>
                      </m:den>
                    </m:f>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25</m:t>
                        </m:r>
                      </m:num>
                      <m:den>
                        <m:r>
                          <a:rPr lang="en-US" altLang="zh-CN" sz="2400" b="0" i="1" smtClean="0">
                            <a:latin typeface="Cambria Math" panose="02040503050406030204" pitchFamily="18" charset="0"/>
                          </a:rPr>
                          <m:t>24</m:t>
                        </m:r>
                      </m:den>
                    </m:f>
                    <m:r>
                      <a:rPr lang="en-US" altLang="zh-CN" sz="2400" i="1">
                        <a:latin typeface="Cambria Math" panose="02040503050406030204" pitchFamily="18" charset="0"/>
                      </a:rPr>
                      <m:t>=</m:t>
                    </m:r>
                    <m:r>
                      <a:rPr lang="en-US" altLang="zh-CN" sz="2400" b="0" i="1" smtClean="0">
                        <a:latin typeface="Cambria Math" panose="02040503050406030204" pitchFamily="18" charset="0"/>
                      </a:rPr>
                      <m:t>94.97</m:t>
                    </m:r>
                    <m:r>
                      <a:rPr lang="en-US" altLang="zh-CN" sz="2400" i="1">
                        <a:latin typeface="Cambria Math" panose="02040503050406030204" pitchFamily="18" charset="0"/>
                      </a:rPr>
                      <m:t>𝑛𝑚</m:t>
                    </m:r>
                  </m:oMath>
                </a14:m>
                <a:endParaRPr lang="en-US" altLang="zh-CN" sz="2400" dirty="0" smtClean="0"/>
              </a:p>
              <a:p>
                <a14:m>
                  <m:oMath xmlns:m="http://schemas.openxmlformats.org/officeDocument/2006/math">
                    <m:r>
                      <m:rPr>
                        <m:sty m:val="p"/>
                      </m:rPr>
                      <a:rPr lang="en-US" altLang="zh-CN" sz="2400" b="0" i="0" smtClean="0">
                        <a:latin typeface="Cambria Math" panose="02040503050406030204" pitchFamily="18" charset="0"/>
                      </a:rPr>
                      <m:t>Δ</m:t>
                    </m:r>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=±1</m:t>
                    </m:r>
                  </m:oMath>
                </a14:m>
                <a:endParaRPr lang="zh-CN" altLang="en-US" sz="2400" dirty="0"/>
              </a:p>
              <a:p>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sz="quarter" idx="2"/>
              </p:nvPr>
            </p:nvSpPr>
            <p:spPr>
              <a:xfrm>
                <a:off x="4230412" y="3019425"/>
                <a:ext cx="4662067" cy="2547937"/>
              </a:xfrm>
              <a:blipFill rotWithShape="0">
                <a:blip r:embed="rId3"/>
                <a:stretch>
                  <a:fillRect l="-1830" b="-24880"/>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ChangeArrowheads="1"/>
          </p:cNvSpPr>
          <p:nvPr/>
        </p:nvSpPr>
        <p:spPr bwMode="auto">
          <a:xfrm>
            <a:off x="611188" y="1301750"/>
            <a:ext cx="8064500" cy="118745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dirty="0">
                <a:solidFill>
                  <a:srgbClr val="CC6600"/>
                </a:solidFill>
                <a:latin typeface="Times New Roman" panose="02020603050405020304" pitchFamily="18" charset="0"/>
                <a:ea typeface="楷体_GB2312" pitchFamily="49" charset="-122"/>
              </a:rPr>
              <a:t>2-7</a:t>
            </a:r>
            <a:r>
              <a:rPr lang="en-US" altLang="zh-CN" b="1"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试问哪种类氢离子的巴耳末系和赖曼系主线的波长差等于</a:t>
            </a:r>
            <a:r>
              <a:rPr lang="en-US" altLang="zh-CN" b="1" dirty="0">
                <a:latin typeface="Times New Roman" panose="02020603050405020304" pitchFamily="18" charset="0"/>
                <a:ea typeface="楷体_GB2312" pitchFamily="49" charset="-122"/>
              </a:rPr>
              <a:t>1337 Å </a:t>
            </a:r>
            <a:r>
              <a:rPr lang="zh-CN" altLang="en-US" b="1" dirty="0">
                <a:latin typeface="Times New Roman" panose="02020603050405020304" pitchFamily="18" charset="0"/>
                <a:ea typeface="楷体_GB2312" pitchFamily="49" charset="-122"/>
              </a:rPr>
              <a:t>？</a:t>
            </a:r>
          </a:p>
          <a:p>
            <a:pPr algn="l" eaLnBrk="1" hangingPunct="1"/>
            <a:r>
              <a:rPr lang="zh-CN" altLang="en-US" b="1" dirty="0">
                <a:latin typeface="Times New Roman" panose="02020603050405020304" pitchFamily="18" charset="0"/>
                <a:ea typeface="楷体_GB2312" pitchFamily="49" charset="-122"/>
              </a:rPr>
              <a:t>解：</a:t>
            </a:r>
          </a:p>
        </p:txBody>
      </p:sp>
      <mc:AlternateContent xmlns:mc="http://schemas.openxmlformats.org/markup-compatibility/2006">
        <mc:Choice xmlns:a14="http://schemas.microsoft.com/office/drawing/2010/main" Requires="a14">
          <p:sp>
            <p:nvSpPr>
              <p:cNvPr id="2" name="矩形 1"/>
              <p:cNvSpPr/>
              <p:nvPr/>
            </p:nvSpPr>
            <p:spPr>
              <a:xfrm>
                <a:off x="711970" y="2636912"/>
                <a:ext cx="8415212" cy="3207353"/>
              </a:xfrm>
              <a:prstGeom prst="rect">
                <a:avLst/>
              </a:prstGeom>
            </p:spPr>
            <p:txBody>
              <a:bodyPr wrap="square">
                <a:spAutoFit/>
              </a:bodyPr>
              <a:lstStyle/>
              <a:p>
                <a:pPr eaLnBrk="1" hangingPunct="1"/>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楷体_GB2312" pitchFamily="49" charset="-122"/>
                            </a:rPr>
                          </m:ctrlPr>
                        </m:sSubPr>
                        <m:e>
                          <m:r>
                            <a:rPr lang="en-US" altLang="zh-CN" i="1">
                              <a:latin typeface="Cambria Math" panose="02040503050406030204" pitchFamily="18" charset="0"/>
                              <a:ea typeface="楷体_GB2312" pitchFamily="49" charset="-122"/>
                            </a:rPr>
                            <m:t>𝜆</m:t>
                          </m:r>
                        </m:e>
                        <m:sub>
                          <m:r>
                            <a:rPr lang="en-US" altLang="zh-CN" i="1">
                              <a:latin typeface="Cambria Math" panose="02040503050406030204" pitchFamily="18" charset="0"/>
                              <a:ea typeface="楷体_GB2312" pitchFamily="49" charset="-122"/>
                            </a:rPr>
                            <m:t>𝑛</m:t>
                          </m:r>
                          <m:sSup>
                            <m:sSupPr>
                              <m:ctrlPr>
                                <a:rPr lang="en-US" altLang="zh-CN" i="1">
                                  <a:latin typeface="Cambria Math" panose="02040503050406030204" pitchFamily="18" charset="0"/>
                                  <a:ea typeface="楷体_GB2312" pitchFamily="49" charset="-122"/>
                                </a:rPr>
                              </m:ctrlPr>
                            </m:sSupPr>
                            <m:e>
                              <m:r>
                                <a:rPr lang="en-US" altLang="zh-CN" i="1">
                                  <a:latin typeface="Cambria Math" panose="02040503050406030204" pitchFamily="18" charset="0"/>
                                  <a:ea typeface="楷体_GB2312" pitchFamily="49" charset="-122"/>
                                </a:rPr>
                                <m:t>𝑛</m:t>
                              </m:r>
                            </m:e>
                            <m:sup>
                              <m:r>
                                <a:rPr lang="en-US" altLang="zh-CN" i="1">
                                  <a:latin typeface="Cambria Math" panose="02040503050406030204" pitchFamily="18" charset="0"/>
                                  <a:ea typeface="楷体_GB2312" pitchFamily="49" charset="-122"/>
                                </a:rPr>
                                <m:t>′</m:t>
                              </m:r>
                            </m:sup>
                          </m:sSup>
                        </m:sub>
                      </m:sSub>
                      <m:r>
                        <a:rPr lang="en-US" altLang="zh-CN" i="1">
                          <a:latin typeface="Cambria Math" panose="02040503050406030204" pitchFamily="18" charset="0"/>
                          <a:ea typeface="楷体_GB2312" pitchFamily="49" charset="-122"/>
                        </a:rPr>
                        <m:t>=</m:t>
                      </m:r>
                      <m:f>
                        <m:fPr>
                          <m:ctrlPr>
                            <a:rPr lang="en-US" altLang="zh-CN" i="1">
                              <a:latin typeface="Cambria Math" panose="02040503050406030204" pitchFamily="18" charset="0"/>
                              <a:ea typeface="楷体_GB2312" pitchFamily="49" charset="-122"/>
                            </a:rPr>
                          </m:ctrlPr>
                        </m:fPr>
                        <m:num>
                          <m:r>
                            <a:rPr lang="en-US" altLang="zh-CN" i="1">
                              <a:latin typeface="Cambria Math" panose="02040503050406030204" pitchFamily="18" charset="0"/>
                              <a:ea typeface="楷体_GB2312" pitchFamily="49" charset="-122"/>
                            </a:rPr>
                            <m:t>h𝑐</m:t>
                          </m:r>
                        </m:num>
                        <m:den>
                          <m:r>
                            <m:rPr>
                              <m:sty m:val="p"/>
                            </m:rPr>
                            <a:rPr lang="en-US" altLang="zh-CN">
                              <a:latin typeface="Cambria Math" panose="02040503050406030204" pitchFamily="18" charset="0"/>
                              <a:ea typeface="楷体_GB2312" pitchFamily="49" charset="-122"/>
                            </a:rPr>
                            <m:t>Δ</m:t>
                          </m:r>
                          <m:sSub>
                            <m:sSubPr>
                              <m:ctrlPr>
                                <a:rPr lang="en-US" altLang="zh-CN" i="1">
                                  <a:latin typeface="Cambria Math" panose="02040503050406030204" pitchFamily="18" charset="0"/>
                                  <a:ea typeface="楷体_GB2312" pitchFamily="49" charset="-122"/>
                                </a:rPr>
                              </m:ctrlPr>
                            </m:sSubPr>
                            <m:e>
                              <m:r>
                                <a:rPr lang="en-US" altLang="zh-CN" i="1">
                                  <a:latin typeface="Cambria Math" panose="02040503050406030204" pitchFamily="18" charset="0"/>
                                  <a:ea typeface="楷体_GB2312" pitchFamily="49" charset="-122"/>
                                </a:rPr>
                                <m:t>𝐸</m:t>
                              </m:r>
                            </m:e>
                            <m:sub>
                              <m:r>
                                <a:rPr lang="en-US" altLang="zh-CN" i="1">
                                  <a:latin typeface="Cambria Math" panose="02040503050406030204" pitchFamily="18" charset="0"/>
                                  <a:ea typeface="楷体_GB2312" pitchFamily="49" charset="-122"/>
                                </a:rPr>
                                <m:t>𝑛</m:t>
                              </m:r>
                              <m:sSup>
                                <m:sSupPr>
                                  <m:ctrlPr>
                                    <a:rPr lang="en-US" altLang="zh-CN" i="1">
                                      <a:latin typeface="Cambria Math" panose="02040503050406030204" pitchFamily="18" charset="0"/>
                                      <a:ea typeface="楷体_GB2312" pitchFamily="49" charset="-122"/>
                                    </a:rPr>
                                  </m:ctrlPr>
                                </m:sSupPr>
                                <m:e>
                                  <m:r>
                                    <a:rPr lang="en-US" altLang="zh-CN" i="1">
                                      <a:latin typeface="Cambria Math" panose="02040503050406030204" pitchFamily="18" charset="0"/>
                                      <a:ea typeface="楷体_GB2312" pitchFamily="49" charset="-122"/>
                                    </a:rPr>
                                    <m:t>𝑛</m:t>
                                  </m:r>
                                </m:e>
                                <m:sup>
                                  <m:r>
                                    <a:rPr lang="en-US" altLang="zh-CN" i="1">
                                      <a:latin typeface="Cambria Math" panose="02040503050406030204" pitchFamily="18" charset="0"/>
                                      <a:ea typeface="楷体_GB2312" pitchFamily="49" charset="-122"/>
                                    </a:rPr>
                                    <m:t>′</m:t>
                                  </m:r>
                                </m:sup>
                              </m:sSup>
                            </m:sub>
                          </m:sSub>
                        </m:den>
                      </m:f>
                      <m:r>
                        <a:rPr lang="en-US" altLang="zh-CN" i="1">
                          <a:latin typeface="Cambria Math" panose="02040503050406030204" pitchFamily="18" charset="0"/>
                          <a:ea typeface="楷体_GB2312" pitchFamily="49" charset="-122"/>
                        </a:rPr>
                        <m:t>=</m:t>
                      </m:r>
                      <m:f>
                        <m:fPr>
                          <m:ctrlPr>
                            <a:rPr lang="en-US" altLang="zh-CN" i="1">
                              <a:latin typeface="Cambria Math" panose="02040503050406030204" pitchFamily="18" charset="0"/>
                              <a:ea typeface="楷体_GB2312" pitchFamily="49" charset="-122"/>
                            </a:rPr>
                          </m:ctrlPr>
                        </m:fPr>
                        <m:num>
                          <m:r>
                            <a:rPr lang="en-US" altLang="zh-CN" i="1">
                              <a:latin typeface="Cambria Math" panose="02040503050406030204" pitchFamily="18" charset="0"/>
                              <a:ea typeface="楷体_GB2312" pitchFamily="49" charset="-122"/>
                            </a:rPr>
                            <m:t>h𝑐</m:t>
                          </m:r>
                        </m:num>
                        <m:den>
                          <m:sSub>
                            <m:sSubPr>
                              <m:ctrlPr>
                                <a:rPr lang="en-US" altLang="zh-CN" i="1">
                                  <a:latin typeface="Cambria Math" panose="02040503050406030204" pitchFamily="18" charset="0"/>
                                  <a:ea typeface="楷体_GB2312" pitchFamily="49" charset="-122"/>
                                </a:rPr>
                              </m:ctrlPr>
                            </m:sSubPr>
                            <m:e>
                              <m:r>
                                <a:rPr lang="en-US" altLang="zh-CN" i="1">
                                  <a:latin typeface="Cambria Math" panose="02040503050406030204" pitchFamily="18" charset="0"/>
                                  <a:ea typeface="楷体_GB2312" pitchFamily="49" charset="-122"/>
                                </a:rPr>
                                <m:t>𝐸</m:t>
                              </m:r>
                            </m:e>
                            <m:sub>
                              <m:sSup>
                                <m:sSupPr>
                                  <m:ctrlPr>
                                    <a:rPr lang="en-US" altLang="zh-CN" i="1">
                                      <a:latin typeface="Cambria Math" panose="02040503050406030204" pitchFamily="18" charset="0"/>
                                      <a:ea typeface="楷体_GB2312" pitchFamily="49" charset="-122"/>
                                    </a:rPr>
                                  </m:ctrlPr>
                                </m:sSupPr>
                                <m:e>
                                  <m:r>
                                    <a:rPr lang="en-US" altLang="zh-CN" i="1">
                                      <a:latin typeface="Cambria Math" panose="02040503050406030204" pitchFamily="18" charset="0"/>
                                      <a:ea typeface="楷体_GB2312" pitchFamily="49" charset="-122"/>
                                    </a:rPr>
                                    <m:t>𝑛</m:t>
                                  </m:r>
                                </m:e>
                                <m:sup>
                                  <m:r>
                                    <a:rPr lang="en-US" altLang="zh-CN" i="1">
                                      <a:latin typeface="Cambria Math" panose="02040503050406030204" pitchFamily="18" charset="0"/>
                                      <a:ea typeface="楷体_GB2312" pitchFamily="49" charset="-122"/>
                                    </a:rPr>
                                    <m:t>′</m:t>
                                  </m:r>
                                </m:sup>
                              </m:sSup>
                            </m:sub>
                          </m:sSub>
                          <m:r>
                            <a:rPr lang="en-US" altLang="zh-CN" i="1">
                              <a:latin typeface="Cambria Math" panose="02040503050406030204" pitchFamily="18" charset="0"/>
                              <a:ea typeface="楷体_GB2312" pitchFamily="49" charset="-122"/>
                            </a:rPr>
                            <m:t>−</m:t>
                          </m:r>
                          <m:sSub>
                            <m:sSubPr>
                              <m:ctrlPr>
                                <a:rPr lang="en-US" altLang="zh-CN" i="1">
                                  <a:latin typeface="Cambria Math" panose="02040503050406030204" pitchFamily="18" charset="0"/>
                                  <a:ea typeface="楷体_GB2312" pitchFamily="49" charset="-122"/>
                                </a:rPr>
                              </m:ctrlPr>
                            </m:sSubPr>
                            <m:e>
                              <m:r>
                                <a:rPr lang="en-US" altLang="zh-CN" i="1">
                                  <a:latin typeface="Cambria Math" panose="02040503050406030204" pitchFamily="18" charset="0"/>
                                  <a:ea typeface="楷体_GB2312" pitchFamily="49" charset="-122"/>
                                </a:rPr>
                                <m:t>𝐸</m:t>
                              </m:r>
                            </m:e>
                            <m:sub>
                              <m:r>
                                <a:rPr lang="en-US" altLang="zh-CN" i="1">
                                  <a:latin typeface="Cambria Math" panose="02040503050406030204" pitchFamily="18" charset="0"/>
                                  <a:ea typeface="楷体_GB2312" pitchFamily="49" charset="-122"/>
                                </a:rPr>
                                <m:t>𝑛</m:t>
                              </m:r>
                            </m:sub>
                          </m:sSub>
                        </m:den>
                      </m:f>
                      <m:r>
                        <a:rPr lang="en-US" altLang="zh-CN" i="1" dirty="0">
                          <a:latin typeface="Cambria Math" panose="02040503050406030204" pitchFamily="18" charset="0"/>
                          <a:ea typeface="楷体_GB2312" pitchFamily="49" charset="-122"/>
                        </a:rPr>
                        <m:t>h𝑐</m:t>
                      </m:r>
                      <m:r>
                        <a:rPr lang="en-US" altLang="zh-CN" i="1" dirty="0">
                          <a:latin typeface="Cambria Math" panose="02040503050406030204" pitchFamily="18" charset="0"/>
                          <a:ea typeface="楷体_GB2312" pitchFamily="49" charset="-122"/>
                        </a:rPr>
                        <m:t>=1.24</m:t>
                      </m:r>
                      <m:r>
                        <a:rPr lang="en-US" altLang="zh-CN" i="1" dirty="0">
                          <a:latin typeface="Cambria Math" panose="02040503050406030204" pitchFamily="18" charset="0"/>
                          <a:ea typeface="楷体_GB2312" pitchFamily="49" charset="-122"/>
                        </a:rPr>
                        <m:t>𝑛𝑚</m:t>
                      </m:r>
                      <m:r>
                        <a:rPr lang="en-US" altLang="zh-CN" i="1" dirty="0">
                          <a:latin typeface="Cambria Math" panose="02040503050406030204" pitchFamily="18" charset="0"/>
                          <a:ea typeface="楷体_GB2312" pitchFamily="49" charset="-122"/>
                        </a:rPr>
                        <m:t>⋅</m:t>
                      </m:r>
                      <m:r>
                        <a:rPr lang="en-US" altLang="zh-CN" i="1" dirty="0">
                          <a:latin typeface="Cambria Math" panose="02040503050406030204" pitchFamily="18" charset="0"/>
                          <a:ea typeface="楷体_GB2312" pitchFamily="49" charset="-122"/>
                        </a:rPr>
                        <m:t>𝐾𝑒𝑉</m:t>
                      </m:r>
                      <m:r>
                        <a:rPr lang="en-US" altLang="zh-CN" dirty="0">
                          <a:latin typeface="Cambria Math" panose="02040503050406030204" pitchFamily="18" charset="0"/>
                          <a:ea typeface="楷体_GB2312" pitchFamily="49" charset="-122"/>
                        </a:rPr>
                        <m:t>, </m:t>
                      </m:r>
                      <m:sSub>
                        <m:sSubPr>
                          <m:ctrlPr>
                            <a:rPr lang="en-US" altLang="zh-CN" i="1" dirty="0">
                              <a:latin typeface="Cambria Math" panose="02040503050406030204" pitchFamily="18" charset="0"/>
                              <a:ea typeface="楷体_GB2312" pitchFamily="49" charset="-122"/>
                            </a:rPr>
                          </m:ctrlPr>
                        </m:sSubPr>
                        <m:e>
                          <m:r>
                            <m:rPr>
                              <m:sty m:val="p"/>
                            </m:rPr>
                            <a:rPr lang="en-US" altLang="zh-CN" dirty="0">
                              <a:latin typeface="Cambria Math" panose="02040503050406030204" pitchFamily="18" charset="0"/>
                              <a:ea typeface="楷体_GB2312" pitchFamily="49" charset="-122"/>
                            </a:rPr>
                            <m:t>E</m:t>
                          </m:r>
                        </m:e>
                        <m:sub>
                          <m:r>
                            <a:rPr lang="en-US" altLang="zh-CN" dirty="0">
                              <a:latin typeface="Cambria Math" panose="02040503050406030204" pitchFamily="18" charset="0"/>
                              <a:ea typeface="楷体_GB2312" pitchFamily="49" charset="-122"/>
                            </a:rPr>
                            <m:t>1</m:t>
                          </m:r>
                        </m:sub>
                      </m:sSub>
                      <m:r>
                        <a:rPr lang="en-US" altLang="zh-CN" dirty="0">
                          <a:latin typeface="Cambria Math" panose="02040503050406030204" pitchFamily="18" charset="0"/>
                          <a:ea typeface="楷体_GB2312" pitchFamily="49" charset="-122"/>
                        </a:rPr>
                        <m:t>=−13.6</m:t>
                      </m:r>
                      <m:sSup>
                        <m:sSupPr>
                          <m:ctrlPr>
                            <a:rPr lang="en-US" altLang="zh-CN" b="0" i="1" dirty="0" smtClean="0">
                              <a:latin typeface="Cambria Math" panose="02040503050406030204" pitchFamily="18" charset="0"/>
                              <a:ea typeface="楷体_GB2312" pitchFamily="49" charset="-122"/>
                            </a:rPr>
                          </m:ctrlPr>
                        </m:sSupPr>
                        <m:e>
                          <m:r>
                            <m:rPr>
                              <m:sty m:val="p"/>
                            </m:rPr>
                            <a:rPr lang="en-US" altLang="zh-CN" b="0" i="0" dirty="0" smtClean="0">
                              <a:latin typeface="Cambria Math" panose="02040503050406030204" pitchFamily="18" charset="0"/>
                              <a:ea typeface="楷体_GB2312" pitchFamily="49" charset="-122"/>
                            </a:rPr>
                            <m:t>Z</m:t>
                          </m:r>
                        </m:e>
                        <m:sup>
                          <m:r>
                            <a:rPr lang="en-US" altLang="zh-CN" b="0" i="0" dirty="0" smtClean="0">
                              <a:latin typeface="Cambria Math" panose="02040503050406030204" pitchFamily="18" charset="0"/>
                              <a:ea typeface="楷体_GB2312" pitchFamily="49" charset="-122"/>
                            </a:rPr>
                            <m:t>2</m:t>
                          </m:r>
                        </m:sup>
                      </m:sSup>
                      <m:r>
                        <m:rPr>
                          <m:sty m:val="p"/>
                        </m:rPr>
                        <a:rPr lang="en-US" altLang="zh-CN" dirty="0">
                          <a:latin typeface="Cambria Math" panose="02040503050406030204" pitchFamily="18" charset="0"/>
                          <a:ea typeface="楷体_GB2312" pitchFamily="49" charset="-122"/>
                        </a:rPr>
                        <m:t>eV</m:t>
                      </m:r>
                    </m:oMath>
                  </m:oMathPara>
                </a14:m>
                <a:endParaRPr lang="en-US" altLang="zh-CN" dirty="0">
                  <a:latin typeface="Times New Roman" panose="02020603050405020304" pitchFamily="18" charset="0"/>
                  <a:ea typeface="楷体_GB2312" pitchFamily="49" charset="-122"/>
                </a:endParaRPr>
              </a:p>
              <a:p>
                <a:pPr eaLnBrk="1" hangingPunct="1"/>
                <a:r>
                  <a:rPr lang="en-US" altLang="zh-CN" i="0" dirty="0" smtClean="0">
                    <a:latin typeface="+mj-lt"/>
                    <a:ea typeface="楷体_GB2312" pitchFamily="49" charset="-122"/>
                  </a:rPr>
                  <a:t>L</a:t>
                </a:r>
                <a:r>
                  <a:rPr lang="en-US" altLang="zh-CN" b="0" i="0" dirty="0" smtClean="0">
                    <a:latin typeface="+mj-lt"/>
                    <a:ea typeface="Cambria Math" panose="02040503050406030204" pitchFamily="18" charset="0"/>
                  </a:rPr>
                  <a:t>yman</a:t>
                </a:r>
                <a:r>
                  <a:rPr lang="zh-CN" altLang="en-US" b="0" i="0" dirty="0" smtClean="0">
                    <a:latin typeface="+mj-lt"/>
                    <a:ea typeface="Cambria Math" panose="02040503050406030204" pitchFamily="18" charset="0"/>
                  </a:rPr>
                  <a:t>主线</a:t>
                </a:r>
                <a:r>
                  <a:rPr lang="en-US" altLang="zh-CN" b="0" i="0" dirty="0" smtClean="0">
                    <a:latin typeface="+mj-lt"/>
                    <a:ea typeface="Cambria Math" panose="02040503050406030204" pitchFamily="18" charset="0"/>
                  </a:rPr>
                  <a:t>:</a:t>
                </a:r>
                <a14:m>
                  <m:oMath xmlns:m="http://schemas.openxmlformats.org/officeDocument/2006/math">
                    <m:r>
                      <a:rPr lang="en-US" altLang="zh-CN" b="0" i="0"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=1, </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′=2，</m:t>
                    </m:r>
                    <m:r>
                      <m:rPr>
                        <m:sty m:val="p"/>
                      </m:rPr>
                      <a:rPr lang="en-US" altLang="zh-CN" dirty="0">
                        <a:latin typeface="Cambria Math" panose="02040503050406030204" pitchFamily="18" charset="0"/>
                        <a:ea typeface="楷体_GB2312" pitchFamily="49" charset="-122"/>
                      </a:rPr>
                      <m:t>Δ</m:t>
                    </m:r>
                    <m:sSub>
                      <m:sSubPr>
                        <m:ctrlPr>
                          <a:rPr lang="en-US" altLang="zh-CN" i="1" dirty="0">
                            <a:latin typeface="Cambria Math" panose="02040503050406030204" pitchFamily="18" charset="0"/>
                            <a:ea typeface="楷体_GB2312" pitchFamily="49" charset="-122"/>
                          </a:rPr>
                        </m:ctrlPr>
                      </m:sSubPr>
                      <m:e>
                        <m:r>
                          <a:rPr lang="en-US" altLang="zh-CN" i="1" dirty="0">
                            <a:latin typeface="Cambria Math" panose="02040503050406030204" pitchFamily="18" charset="0"/>
                            <a:ea typeface="楷体_GB2312" pitchFamily="49" charset="-122"/>
                          </a:rPr>
                          <m:t>𝐸</m:t>
                        </m:r>
                      </m:e>
                      <m:sub>
                        <m:r>
                          <a:rPr lang="en-US" altLang="zh-CN" i="1" dirty="0">
                            <a:latin typeface="Cambria Math" panose="02040503050406030204" pitchFamily="18" charset="0"/>
                            <a:ea typeface="楷体_GB2312" pitchFamily="49" charset="-122"/>
                          </a:rPr>
                          <m:t>1</m:t>
                        </m:r>
                        <m:r>
                          <a:rPr lang="en-US" altLang="zh-CN" b="0" i="1" dirty="0" smtClean="0">
                            <a:latin typeface="Cambria Math" panose="02040503050406030204" pitchFamily="18" charset="0"/>
                            <a:ea typeface="楷体_GB2312" pitchFamily="49" charset="-122"/>
                          </a:rPr>
                          <m:t>2</m:t>
                        </m:r>
                      </m:sub>
                    </m:sSub>
                    <m:r>
                      <a:rPr lang="en-US" altLang="zh-CN" i="1" dirty="0">
                        <a:latin typeface="Cambria Math" panose="02040503050406030204" pitchFamily="18" charset="0"/>
                        <a:ea typeface="楷体_GB2312" pitchFamily="49" charset="-122"/>
                      </a:rPr>
                      <m:t>=</m:t>
                    </m:r>
                    <m:f>
                      <m:fPr>
                        <m:ctrlPr>
                          <a:rPr lang="en-US" altLang="zh-CN" i="1" dirty="0">
                            <a:latin typeface="Cambria Math" panose="02040503050406030204" pitchFamily="18" charset="0"/>
                            <a:ea typeface="楷体_GB2312" pitchFamily="49" charset="-122"/>
                          </a:rPr>
                        </m:ctrlPr>
                      </m:fPr>
                      <m:num>
                        <m:sSub>
                          <m:sSubPr>
                            <m:ctrlPr>
                              <a:rPr lang="en-US" altLang="zh-CN" i="1" dirty="0">
                                <a:latin typeface="Cambria Math" panose="02040503050406030204" pitchFamily="18" charset="0"/>
                                <a:ea typeface="楷体_GB2312" pitchFamily="49" charset="-122"/>
                              </a:rPr>
                            </m:ctrlPr>
                          </m:sSubPr>
                          <m:e>
                            <m:r>
                              <a:rPr lang="en-US" altLang="zh-CN" i="1" dirty="0">
                                <a:latin typeface="Cambria Math" panose="02040503050406030204" pitchFamily="18" charset="0"/>
                                <a:ea typeface="楷体_GB2312" pitchFamily="49" charset="-122"/>
                              </a:rPr>
                              <m:t>𝐸</m:t>
                            </m:r>
                          </m:e>
                          <m:sub>
                            <m:r>
                              <a:rPr lang="en-US" altLang="zh-CN" i="1" dirty="0">
                                <a:latin typeface="Cambria Math" panose="02040503050406030204" pitchFamily="18" charset="0"/>
                                <a:ea typeface="楷体_GB2312" pitchFamily="49" charset="-122"/>
                              </a:rPr>
                              <m:t>1</m:t>
                            </m:r>
                          </m:sub>
                        </m:sSub>
                      </m:num>
                      <m:den>
                        <m:sSup>
                          <m:sSupPr>
                            <m:ctrlPr>
                              <a:rPr lang="en-US" altLang="zh-CN" i="1" dirty="0">
                                <a:latin typeface="Cambria Math" panose="02040503050406030204" pitchFamily="18" charset="0"/>
                                <a:ea typeface="楷体_GB2312" pitchFamily="49" charset="-122"/>
                              </a:rPr>
                            </m:ctrlPr>
                          </m:sSupPr>
                          <m:e>
                            <m:r>
                              <a:rPr lang="en-US" altLang="zh-CN" b="0" i="1" dirty="0" smtClean="0">
                                <a:latin typeface="Cambria Math" panose="02040503050406030204" pitchFamily="18" charset="0"/>
                                <a:ea typeface="楷体_GB2312" pitchFamily="49" charset="-122"/>
                              </a:rPr>
                              <m:t>2</m:t>
                            </m:r>
                          </m:e>
                          <m:sup>
                            <m:r>
                              <a:rPr lang="en-US" altLang="zh-CN" i="1" dirty="0">
                                <a:latin typeface="Cambria Math" panose="02040503050406030204" pitchFamily="18" charset="0"/>
                                <a:ea typeface="楷体_GB2312" pitchFamily="49" charset="-122"/>
                              </a:rPr>
                              <m:t>2</m:t>
                            </m:r>
                          </m:sup>
                        </m:sSup>
                      </m:den>
                    </m:f>
                    <m:r>
                      <a:rPr lang="en-US" altLang="zh-CN" i="1" dirty="0">
                        <a:latin typeface="Cambria Math" panose="02040503050406030204" pitchFamily="18" charset="0"/>
                        <a:ea typeface="楷体_GB2312" pitchFamily="49" charset="-122"/>
                      </a:rPr>
                      <m:t>−</m:t>
                    </m:r>
                    <m:sSub>
                      <m:sSubPr>
                        <m:ctrlPr>
                          <a:rPr lang="en-US" altLang="zh-CN" i="1" dirty="0">
                            <a:latin typeface="Cambria Math" panose="02040503050406030204" pitchFamily="18" charset="0"/>
                            <a:ea typeface="楷体_GB2312" pitchFamily="49" charset="-122"/>
                          </a:rPr>
                        </m:ctrlPr>
                      </m:sSubPr>
                      <m:e>
                        <m:r>
                          <a:rPr lang="en-US" altLang="zh-CN" i="1" dirty="0">
                            <a:latin typeface="Cambria Math" panose="02040503050406030204" pitchFamily="18" charset="0"/>
                            <a:ea typeface="楷体_GB2312" pitchFamily="49" charset="-122"/>
                          </a:rPr>
                          <m:t>𝐸</m:t>
                        </m:r>
                      </m:e>
                      <m:sub>
                        <m:r>
                          <a:rPr lang="en-US" altLang="zh-CN" i="1" dirty="0">
                            <a:latin typeface="Cambria Math" panose="02040503050406030204" pitchFamily="18" charset="0"/>
                            <a:ea typeface="楷体_GB2312" pitchFamily="49" charset="-122"/>
                          </a:rPr>
                          <m:t>1</m:t>
                        </m:r>
                      </m:sub>
                    </m:sSub>
                    <m:r>
                      <a:rPr lang="en-US" altLang="zh-CN" i="1" dirty="0">
                        <a:latin typeface="Cambria Math" panose="02040503050406030204" pitchFamily="18" charset="0"/>
                        <a:ea typeface="楷体_GB2312" pitchFamily="49" charset="-122"/>
                      </a:rPr>
                      <m:t>=</m:t>
                    </m:r>
                    <m:f>
                      <m:fPr>
                        <m:ctrlPr>
                          <a:rPr lang="en-US" altLang="zh-CN" i="1" dirty="0">
                            <a:latin typeface="Cambria Math" panose="02040503050406030204" pitchFamily="18" charset="0"/>
                            <a:ea typeface="楷体_GB2312" pitchFamily="49" charset="-122"/>
                          </a:rPr>
                        </m:ctrlPr>
                      </m:fPr>
                      <m:num>
                        <m:r>
                          <a:rPr lang="en-US" altLang="zh-CN" i="1" dirty="0">
                            <a:latin typeface="Cambria Math" panose="02040503050406030204" pitchFamily="18" charset="0"/>
                            <a:ea typeface="楷体_GB2312" pitchFamily="49" charset="-122"/>
                          </a:rPr>
                          <m:t>13.6</m:t>
                        </m:r>
                        <m:r>
                          <a:rPr lang="en-US" altLang="zh-CN" b="0" i="1" dirty="0" smtClean="0">
                            <a:latin typeface="Cambria Math" panose="02040503050406030204" pitchFamily="18" charset="0"/>
                            <a:ea typeface="楷体_GB2312" pitchFamily="49" charset="-122"/>
                          </a:rPr>
                          <m:t>×3</m:t>
                        </m:r>
                        <m:sSup>
                          <m:sSupPr>
                            <m:ctrlPr>
                              <a:rPr lang="en-US" altLang="zh-CN" b="0" i="1" dirty="0" smtClean="0">
                                <a:latin typeface="Cambria Math" panose="02040503050406030204" pitchFamily="18" charset="0"/>
                                <a:ea typeface="楷体_GB2312" pitchFamily="49" charset="-122"/>
                              </a:rPr>
                            </m:ctrlPr>
                          </m:sSupPr>
                          <m:e>
                            <m:r>
                              <a:rPr lang="en-US" altLang="zh-CN" b="0" i="1" dirty="0" smtClean="0">
                                <a:latin typeface="Cambria Math" panose="02040503050406030204" pitchFamily="18" charset="0"/>
                                <a:ea typeface="楷体_GB2312" pitchFamily="49" charset="-122"/>
                              </a:rPr>
                              <m:t>𝑍</m:t>
                            </m:r>
                          </m:e>
                          <m:sup>
                            <m:r>
                              <a:rPr lang="en-US" altLang="zh-CN" b="0" i="1" dirty="0" smtClean="0">
                                <a:latin typeface="Cambria Math" panose="02040503050406030204" pitchFamily="18" charset="0"/>
                                <a:ea typeface="楷体_GB2312" pitchFamily="49" charset="-122"/>
                              </a:rPr>
                              <m:t>2</m:t>
                            </m:r>
                          </m:sup>
                        </m:sSup>
                        <m:r>
                          <a:rPr lang="en-US" altLang="zh-CN" b="0" i="1" dirty="0" smtClean="0">
                            <a:latin typeface="Cambria Math" panose="02040503050406030204" pitchFamily="18" charset="0"/>
                            <a:ea typeface="楷体_GB2312" pitchFamily="49" charset="-122"/>
                          </a:rPr>
                          <m:t>𝑒𝑉</m:t>
                        </m:r>
                      </m:num>
                      <m:den>
                        <m:r>
                          <a:rPr lang="en-US" altLang="zh-CN" b="0" i="1" dirty="0" smtClean="0">
                            <a:latin typeface="Cambria Math" panose="02040503050406030204" pitchFamily="18" charset="0"/>
                            <a:ea typeface="楷体_GB2312" pitchFamily="49" charset="-122"/>
                          </a:rPr>
                          <m:t>4</m:t>
                        </m:r>
                      </m:den>
                    </m:f>
                  </m:oMath>
                </a14:m>
                <a:endParaRPr lang="en-US" altLang="zh-CN" dirty="0" smtClean="0">
                  <a:latin typeface="Times New Roman" panose="02020603050405020304" pitchFamily="18" charset="0"/>
                  <a:ea typeface="楷体_GB2312" pitchFamily="49" charset="-122"/>
                </a:endParaRPr>
              </a:p>
              <a:p>
                <a:pPr eaLnBrk="1" hangingPunct="1"/>
                <a:r>
                  <a:rPr lang="en-US" altLang="zh-CN" dirty="0" err="1" smtClean="0">
                    <a:ea typeface="楷体_GB2312" pitchFamily="49" charset="-122"/>
                  </a:rPr>
                  <a:t>Balmer</a:t>
                </a:r>
                <a:r>
                  <a:rPr lang="zh-CN" altLang="en-US" dirty="0" smtClean="0">
                    <a:ea typeface="Cambria Math" panose="02040503050406030204" pitchFamily="18" charset="0"/>
                  </a:rPr>
                  <a:t>主线</a:t>
                </a:r>
                <a:r>
                  <a:rPr lang="en-US" altLang="zh-CN" dirty="0">
                    <a:ea typeface="Cambria Math" panose="02040503050406030204" pitchFamily="18" charset="0"/>
                  </a:rPr>
                  <a:t>:</a:t>
                </a:r>
                <a14:m>
                  <m:oMath xmlns:m="http://schemas.openxmlformats.org/officeDocument/2006/math">
                    <m:r>
                      <a:rPr lang="en-US" altLang="zh-CN">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=2, </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′=3，</m:t>
                    </m:r>
                    <m:r>
                      <m:rPr>
                        <m:sty m:val="p"/>
                      </m:rPr>
                      <a:rPr lang="en-US" altLang="zh-CN" dirty="0">
                        <a:latin typeface="Cambria Math" panose="02040503050406030204" pitchFamily="18" charset="0"/>
                        <a:ea typeface="楷体_GB2312" pitchFamily="49" charset="-122"/>
                      </a:rPr>
                      <m:t>Δ</m:t>
                    </m:r>
                    <m:sSub>
                      <m:sSubPr>
                        <m:ctrlPr>
                          <a:rPr lang="en-US" altLang="zh-CN" i="1" dirty="0">
                            <a:latin typeface="Cambria Math" panose="02040503050406030204" pitchFamily="18" charset="0"/>
                            <a:ea typeface="楷体_GB2312" pitchFamily="49" charset="-122"/>
                          </a:rPr>
                        </m:ctrlPr>
                      </m:sSubPr>
                      <m:e>
                        <m:r>
                          <a:rPr lang="en-US" altLang="zh-CN" i="1" dirty="0">
                            <a:latin typeface="Cambria Math" panose="02040503050406030204" pitchFamily="18" charset="0"/>
                            <a:ea typeface="楷体_GB2312" pitchFamily="49" charset="-122"/>
                          </a:rPr>
                          <m:t>𝐸</m:t>
                        </m:r>
                      </m:e>
                      <m:sub>
                        <m:r>
                          <a:rPr lang="en-US" altLang="zh-CN" i="1" dirty="0">
                            <a:latin typeface="Cambria Math" panose="02040503050406030204" pitchFamily="18" charset="0"/>
                            <a:ea typeface="楷体_GB2312" pitchFamily="49" charset="-122"/>
                          </a:rPr>
                          <m:t>2</m:t>
                        </m:r>
                        <m:r>
                          <a:rPr lang="en-US" altLang="zh-CN" b="0" i="1" dirty="0" smtClean="0">
                            <a:latin typeface="Cambria Math" panose="02040503050406030204" pitchFamily="18" charset="0"/>
                            <a:ea typeface="楷体_GB2312" pitchFamily="49" charset="-122"/>
                          </a:rPr>
                          <m:t>3</m:t>
                        </m:r>
                      </m:sub>
                    </m:sSub>
                    <m:r>
                      <a:rPr lang="en-US" altLang="zh-CN" i="1" dirty="0">
                        <a:latin typeface="Cambria Math" panose="02040503050406030204" pitchFamily="18" charset="0"/>
                        <a:ea typeface="楷体_GB2312" pitchFamily="49" charset="-122"/>
                      </a:rPr>
                      <m:t>=</m:t>
                    </m:r>
                    <m:f>
                      <m:fPr>
                        <m:ctrlPr>
                          <a:rPr lang="en-US" altLang="zh-CN" i="1" dirty="0">
                            <a:latin typeface="Cambria Math" panose="02040503050406030204" pitchFamily="18" charset="0"/>
                            <a:ea typeface="楷体_GB2312" pitchFamily="49" charset="-122"/>
                          </a:rPr>
                        </m:ctrlPr>
                      </m:fPr>
                      <m:num>
                        <m:sSub>
                          <m:sSubPr>
                            <m:ctrlPr>
                              <a:rPr lang="en-US" altLang="zh-CN" i="1" dirty="0">
                                <a:latin typeface="Cambria Math" panose="02040503050406030204" pitchFamily="18" charset="0"/>
                                <a:ea typeface="楷体_GB2312" pitchFamily="49" charset="-122"/>
                              </a:rPr>
                            </m:ctrlPr>
                          </m:sSubPr>
                          <m:e>
                            <m:r>
                              <a:rPr lang="en-US" altLang="zh-CN" i="1" dirty="0">
                                <a:latin typeface="Cambria Math" panose="02040503050406030204" pitchFamily="18" charset="0"/>
                                <a:ea typeface="楷体_GB2312" pitchFamily="49" charset="-122"/>
                              </a:rPr>
                              <m:t>𝐸</m:t>
                            </m:r>
                          </m:e>
                          <m:sub>
                            <m:r>
                              <a:rPr lang="en-US" altLang="zh-CN" i="1" dirty="0">
                                <a:latin typeface="Cambria Math" panose="02040503050406030204" pitchFamily="18" charset="0"/>
                                <a:ea typeface="楷体_GB2312" pitchFamily="49" charset="-122"/>
                              </a:rPr>
                              <m:t>1</m:t>
                            </m:r>
                          </m:sub>
                        </m:sSub>
                      </m:num>
                      <m:den>
                        <m:sSup>
                          <m:sSupPr>
                            <m:ctrlPr>
                              <a:rPr lang="en-US" altLang="zh-CN" i="1" dirty="0">
                                <a:latin typeface="Cambria Math" panose="02040503050406030204" pitchFamily="18" charset="0"/>
                                <a:ea typeface="楷体_GB2312" pitchFamily="49" charset="-122"/>
                              </a:rPr>
                            </m:ctrlPr>
                          </m:sSupPr>
                          <m:e>
                            <m:r>
                              <a:rPr lang="en-US" altLang="zh-CN" b="0" i="1" dirty="0" smtClean="0">
                                <a:latin typeface="Cambria Math" panose="02040503050406030204" pitchFamily="18" charset="0"/>
                                <a:ea typeface="楷体_GB2312" pitchFamily="49" charset="-122"/>
                              </a:rPr>
                              <m:t>3</m:t>
                            </m:r>
                          </m:e>
                          <m:sup>
                            <m:r>
                              <a:rPr lang="en-US" altLang="zh-CN" i="1" dirty="0">
                                <a:latin typeface="Cambria Math" panose="02040503050406030204" pitchFamily="18" charset="0"/>
                                <a:ea typeface="楷体_GB2312" pitchFamily="49" charset="-122"/>
                              </a:rPr>
                              <m:t>2</m:t>
                            </m:r>
                          </m:sup>
                        </m:sSup>
                      </m:den>
                    </m:f>
                    <m:r>
                      <a:rPr lang="en-US" altLang="zh-CN" i="1" dirty="0">
                        <a:latin typeface="Cambria Math" panose="02040503050406030204" pitchFamily="18" charset="0"/>
                        <a:ea typeface="楷体_GB2312" pitchFamily="49" charset="-122"/>
                      </a:rPr>
                      <m:t>−</m:t>
                    </m:r>
                    <m:f>
                      <m:fPr>
                        <m:ctrlPr>
                          <a:rPr lang="en-US" altLang="zh-CN" b="0" i="1" dirty="0" smtClean="0">
                            <a:latin typeface="Cambria Math" panose="02040503050406030204" pitchFamily="18" charset="0"/>
                            <a:ea typeface="楷体_GB2312" pitchFamily="49" charset="-122"/>
                          </a:rPr>
                        </m:ctrlPr>
                      </m:fPr>
                      <m:num>
                        <m:sSub>
                          <m:sSubPr>
                            <m:ctrlPr>
                              <a:rPr lang="en-US" altLang="zh-CN" i="1" dirty="0">
                                <a:latin typeface="Cambria Math" panose="02040503050406030204" pitchFamily="18" charset="0"/>
                                <a:ea typeface="楷体_GB2312" pitchFamily="49" charset="-122"/>
                              </a:rPr>
                            </m:ctrlPr>
                          </m:sSubPr>
                          <m:e>
                            <m:r>
                              <a:rPr lang="en-US" altLang="zh-CN" i="1" dirty="0">
                                <a:latin typeface="Cambria Math" panose="02040503050406030204" pitchFamily="18" charset="0"/>
                                <a:ea typeface="楷体_GB2312" pitchFamily="49" charset="-122"/>
                              </a:rPr>
                              <m:t>𝐸</m:t>
                            </m:r>
                          </m:e>
                          <m:sub>
                            <m:r>
                              <a:rPr lang="en-US" altLang="zh-CN" i="1" dirty="0">
                                <a:latin typeface="Cambria Math" panose="02040503050406030204" pitchFamily="18" charset="0"/>
                                <a:ea typeface="楷体_GB2312" pitchFamily="49" charset="-122"/>
                              </a:rPr>
                              <m:t>1</m:t>
                            </m:r>
                          </m:sub>
                        </m:sSub>
                      </m:num>
                      <m:den>
                        <m:sSup>
                          <m:sSupPr>
                            <m:ctrlPr>
                              <a:rPr lang="en-US" altLang="zh-CN" b="0" i="1" dirty="0" smtClean="0">
                                <a:latin typeface="Cambria Math" panose="02040503050406030204" pitchFamily="18" charset="0"/>
                                <a:ea typeface="楷体_GB2312" pitchFamily="49" charset="-122"/>
                              </a:rPr>
                            </m:ctrlPr>
                          </m:sSupPr>
                          <m:e>
                            <m:r>
                              <a:rPr lang="en-US" altLang="zh-CN" b="0" i="1" dirty="0" smtClean="0">
                                <a:latin typeface="Cambria Math" panose="02040503050406030204" pitchFamily="18" charset="0"/>
                                <a:ea typeface="楷体_GB2312" pitchFamily="49" charset="-122"/>
                              </a:rPr>
                              <m:t>2</m:t>
                            </m:r>
                          </m:e>
                          <m:sup>
                            <m:r>
                              <a:rPr lang="en-US" altLang="zh-CN" b="0" i="1" dirty="0" smtClean="0">
                                <a:latin typeface="Cambria Math" panose="02040503050406030204" pitchFamily="18" charset="0"/>
                                <a:ea typeface="楷体_GB2312" pitchFamily="49" charset="-122"/>
                              </a:rPr>
                              <m:t>2</m:t>
                            </m:r>
                          </m:sup>
                        </m:sSup>
                      </m:den>
                    </m:f>
                    <m:r>
                      <a:rPr lang="en-US" altLang="zh-CN" i="1" dirty="0">
                        <a:latin typeface="Cambria Math" panose="02040503050406030204" pitchFamily="18" charset="0"/>
                        <a:ea typeface="楷体_GB2312" pitchFamily="49" charset="-122"/>
                      </a:rPr>
                      <m:t>=</m:t>
                    </m:r>
                    <m:f>
                      <m:fPr>
                        <m:ctrlPr>
                          <a:rPr lang="en-US" altLang="zh-CN" i="1" dirty="0">
                            <a:latin typeface="Cambria Math" panose="02040503050406030204" pitchFamily="18" charset="0"/>
                            <a:ea typeface="楷体_GB2312" pitchFamily="49" charset="-122"/>
                          </a:rPr>
                        </m:ctrlPr>
                      </m:fPr>
                      <m:num>
                        <m:r>
                          <a:rPr lang="en-US" altLang="zh-CN" i="1" dirty="0">
                            <a:latin typeface="Cambria Math" panose="02040503050406030204" pitchFamily="18" charset="0"/>
                            <a:ea typeface="楷体_GB2312" pitchFamily="49" charset="-122"/>
                          </a:rPr>
                          <m:t>13.6×</m:t>
                        </m:r>
                        <m:r>
                          <a:rPr lang="en-US" altLang="zh-CN" b="0" i="1" dirty="0" smtClean="0">
                            <a:latin typeface="Cambria Math" panose="02040503050406030204" pitchFamily="18" charset="0"/>
                            <a:ea typeface="楷体_GB2312" pitchFamily="49" charset="-122"/>
                          </a:rPr>
                          <m:t>5</m:t>
                        </m:r>
                        <m:sSup>
                          <m:sSupPr>
                            <m:ctrlPr>
                              <a:rPr lang="en-US" altLang="zh-CN" i="1" dirty="0">
                                <a:latin typeface="Cambria Math" panose="02040503050406030204" pitchFamily="18" charset="0"/>
                                <a:ea typeface="楷体_GB2312" pitchFamily="49" charset="-122"/>
                              </a:rPr>
                            </m:ctrlPr>
                          </m:sSupPr>
                          <m:e>
                            <m:r>
                              <a:rPr lang="en-US" altLang="zh-CN" i="1" dirty="0">
                                <a:latin typeface="Cambria Math" panose="02040503050406030204" pitchFamily="18" charset="0"/>
                                <a:ea typeface="楷体_GB2312" pitchFamily="49" charset="-122"/>
                              </a:rPr>
                              <m:t>𝑍</m:t>
                            </m:r>
                          </m:e>
                          <m:sup>
                            <m:r>
                              <a:rPr lang="en-US" altLang="zh-CN" i="1" dirty="0">
                                <a:latin typeface="Cambria Math" panose="02040503050406030204" pitchFamily="18" charset="0"/>
                                <a:ea typeface="楷体_GB2312" pitchFamily="49" charset="-122"/>
                              </a:rPr>
                              <m:t>2</m:t>
                            </m:r>
                          </m:sup>
                        </m:sSup>
                        <m:r>
                          <a:rPr lang="en-US" altLang="zh-CN" b="0" i="1" dirty="0" smtClean="0">
                            <a:latin typeface="Cambria Math" panose="02040503050406030204" pitchFamily="18" charset="0"/>
                            <a:ea typeface="楷体_GB2312" pitchFamily="49" charset="-122"/>
                          </a:rPr>
                          <m:t>𝑒𝑉</m:t>
                        </m:r>
                      </m:num>
                      <m:den>
                        <m:r>
                          <a:rPr lang="en-US" altLang="zh-CN" b="0" i="1" dirty="0" smtClean="0">
                            <a:latin typeface="Cambria Math" panose="02040503050406030204" pitchFamily="18" charset="0"/>
                            <a:ea typeface="楷体_GB2312" pitchFamily="49" charset="-122"/>
                          </a:rPr>
                          <m:t>36</m:t>
                        </m:r>
                      </m:den>
                    </m:f>
                  </m:oMath>
                </a14:m>
                <a:endParaRPr lang="en-US" altLang="zh-CN" dirty="0" smtClean="0">
                  <a:latin typeface="Times New Roman" panose="02020603050405020304" pitchFamily="18" charset="0"/>
                  <a:ea typeface="楷体_GB2312" pitchFamily="49" charset="-122"/>
                </a:endParaRPr>
              </a:p>
              <a:p>
                <a:pPr eaLnBrk="1" hangingPunct="1"/>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楷体_GB2312" pitchFamily="49" charset="-122"/>
                            </a:rPr>
                          </m:ctrlPr>
                        </m:sSubPr>
                        <m:e>
                          <m:sSub>
                            <m:sSubPr>
                              <m:ctrlPr>
                                <a:rPr lang="en-US" altLang="zh-CN" b="0" i="1" smtClean="0">
                                  <a:latin typeface="Cambria Math" panose="02040503050406030204" pitchFamily="18" charset="0"/>
                                  <a:ea typeface="楷体_GB2312" pitchFamily="49" charset="-122"/>
                                </a:rPr>
                              </m:ctrlPr>
                            </m:sSubPr>
                            <m:e>
                              <m:r>
                                <a:rPr lang="en-US" altLang="zh-CN" b="0" i="1" smtClean="0">
                                  <a:latin typeface="Cambria Math" panose="02040503050406030204" pitchFamily="18" charset="0"/>
                                  <a:ea typeface="楷体_GB2312" pitchFamily="49" charset="-122"/>
                                </a:rPr>
                                <m:t>𝜆</m:t>
                              </m:r>
                            </m:e>
                            <m:sub>
                              <m:r>
                                <a:rPr lang="en-US" altLang="zh-CN" b="0" i="1" smtClean="0">
                                  <a:latin typeface="Cambria Math" panose="02040503050406030204" pitchFamily="18" charset="0"/>
                                  <a:ea typeface="楷体_GB2312" pitchFamily="49" charset="-122"/>
                                </a:rPr>
                                <m:t>12</m:t>
                              </m:r>
                            </m:sub>
                          </m:sSub>
                          <m:r>
                            <a:rPr lang="en-US" altLang="zh-CN" b="0" i="1" smtClean="0">
                              <a:latin typeface="Cambria Math" panose="02040503050406030204" pitchFamily="18" charset="0"/>
                              <a:ea typeface="楷体_GB2312" pitchFamily="49" charset="-122"/>
                            </a:rPr>
                            <m:t>−</m:t>
                          </m:r>
                          <m:r>
                            <a:rPr lang="en-US" altLang="zh-CN" b="0" i="1" smtClean="0">
                              <a:latin typeface="Cambria Math" panose="02040503050406030204" pitchFamily="18" charset="0"/>
                              <a:ea typeface="楷体_GB2312" pitchFamily="49" charset="-122"/>
                            </a:rPr>
                            <m:t>𝜆</m:t>
                          </m:r>
                        </m:e>
                        <m:sub>
                          <m:r>
                            <a:rPr lang="en-US" altLang="zh-CN" b="0" i="1" smtClean="0">
                              <a:latin typeface="Cambria Math" panose="02040503050406030204" pitchFamily="18" charset="0"/>
                              <a:ea typeface="楷体_GB2312" pitchFamily="49" charset="-122"/>
                            </a:rPr>
                            <m:t>23</m:t>
                          </m:r>
                        </m:sub>
                      </m:sSub>
                      <m:r>
                        <a:rPr lang="en-US" altLang="zh-CN" b="0" i="1" smtClean="0">
                          <a:latin typeface="Cambria Math" panose="02040503050406030204" pitchFamily="18" charset="0"/>
                          <a:ea typeface="楷体_GB2312" pitchFamily="49" charset="-122"/>
                        </a:rPr>
                        <m:t>=</m:t>
                      </m:r>
                      <m:f>
                        <m:fPr>
                          <m:ctrlPr>
                            <a:rPr lang="en-US" altLang="zh-CN" b="0" i="1" smtClean="0">
                              <a:latin typeface="Cambria Math" panose="02040503050406030204" pitchFamily="18" charset="0"/>
                              <a:ea typeface="楷体_GB2312" pitchFamily="49" charset="-122"/>
                            </a:rPr>
                          </m:ctrlPr>
                        </m:fPr>
                        <m:num>
                          <m:r>
                            <a:rPr lang="en-US" altLang="zh-CN" b="0" i="1" smtClean="0">
                              <a:latin typeface="Cambria Math" panose="02040503050406030204" pitchFamily="18" charset="0"/>
                              <a:ea typeface="楷体_GB2312" pitchFamily="49" charset="-122"/>
                            </a:rPr>
                            <m:t>1240</m:t>
                          </m:r>
                        </m:num>
                        <m:den>
                          <m:r>
                            <a:rPr lang="en-US" altLang="zh-CN" b="0" i="1" smtClean="0">
                              <a:latin typeface="Cambria Math" panose="02040503050406030204" pitchFamily="18" charset="0"/>
                              <a:ea typeface="楷体_GB2312" pitchFamily="49" charset="-122"/>
                            </a:rPr>
                            <m:t>13.6</m:t>
                          </m:r>
                          <m:sSup>
                            <m:sSupPr>
                              <m:ctrlPr>
                                <a:rPr lang="en-US" altLang="zh-CN" b="0" i="1" smtClean="0">
                                  <a:latin typeface="Cambria Math" panose="02040503050406030204" pitchFamily="18" charset="0"/>
                                  <a:ea typeface="楷体_GB2312" pitchFamily="49" charset="-122"/>
                                </a:rPr>
                              </m:ctrlPr>
                            </m:sSupPr>
                            <m:e>
                              <m:r>
                                <a:rPr lang="en-US" altLang="zh-CN" b="0" i="1" smtClean="0">
                                  <a:latin typeface="Cambria Math" panose="02040503050406030204" pitchFamily="18" charset="0"/>
                                  <a:ea typeface="楷体_GB2312" pitchFamily="49" charset="-122"/>
                                </a:rPr>
                                <m:t>𝑍</m:t>
                              </m:r>
                            </m:e>
                            <m:sup>
                              <m:r>
                                <a:rPr lang="en-US" altLang="zh-CN" b="0" i="1" smtClean="0">
                                  <a:latin typeface="Cambria Math" panose="02040503050406030204" pitchFamily="18" charset="0"/>
                                  <a:ea typeface="楷体_GB2312" pitchFamily="49" charset="-122"/>
                                </a:rPr>
                                <m:t>2</m:t>
                              </m:r>
                            </m:sup>
                          </m:sSup>
                        </m:den>
                      </m:f>
                      <m:d>
                        <m:dPr>
                          <m:ctrlPr>
                            <a:rPr lang="en-US" altLang="zh-CN" b="0" i="1" smtClean="0">
                              <a:latin typeface="Cambria Math" panose="02040503050406030204" pitchFamily="18" charset="0"/>
                              <a:ea typeface="楷体_GB2312" pitchFamily="49" charset="-122"/>
                            </a:rPr>
                          </m:ctrlPr>
                        </m:dPr>
                        <m:e>
                          <m:f>
                            <m:fPr>
                              <m:ctrlPr>
                                <a:rPr lang="en-US" altLang="zh-CN" i="1">
                                  <a:latin typeface="Cambria Math" panose="02040503050406030204" pitchFamily="18" charset="0"/>
                                  <a:ea typeface="楷体_GB2312" pitchFamily="49" charset="-122"/>
                                </a:rPr>
                              </m:ctrlPr>
                            </m:fPr>
                            <m:num>
                              <m:r>
                                <a:rPr lang="en-US" altLang="zh-CN" i="1">
                                  <a:latin typeface="Cambria Math" panose="02040503050406030204" pitchFamily="18" charset="0"/>
                                  <a:ea typeface="楷体_GB2312" pitchFamily="49" charset="-122"/>
                                </a:rPr>
                                <m:t>36</m:t>
                              </m:r>
                            </m:num>
                            <m:den>
                              <m:r>
                                <a:rPr lang="en-US" altLang="zh-CN" i="1">
                                  <a:latin typeface="Cambria Math" panose="02040503050406030204" pitchFamily="18" charset="0"/>
                                  <a:ea typeface="楷体_GB2312" pitchFamily="49" charset="-122"/>
                                </a:rPr>
                                <m:t>5</m:t>
                              </m:r>
                            </m:den>
                          </m:f>
                          <m:r>
                            <a:rPr lang="en-US" altLang="zh-CN" i="1">
                              <a:latin typeface="Cambria Math" panose="02040503050406030204" pitchFamily="18" charset="0"/>
                              <a:ea typeface="楷体_GB2312" pitchFamily="49" charset="-122"/>
                            </a:rPr>
                            <m:t>−</m:t>
                          </m:r>
                          <m:f>
                            <m:fPr>
                              <m:ctrlPr>
                                <a:rPr lang="en-US" altLang="zh-CN" b="0" i="1" smtClean="0">
                                  <a:latin typeface="Cambria Math" panose="02040503050406030204" pitchFamily="18" charset="0"/>
                                  <a:ea typeface="楷体_GB2312" pitchFamily="49" charset="-122"/>
                                </a:rPr>
                              </m:ctrlPr>
                            </m:fPr>
                            <m:num>
                              <m:r>
                                <a:rPr lang="en-US" altLang="zh-CN" b="0" i="1" smtClean="0">
                                  <a:latin typeface="Cambria Math" panose="02040503050406030204" pitchFamily="18" charset="0"/>
                                  <a:ea typeface="楷体_GB2312" pitchFamily="49" charset="-122"/>
                                </a:rPr>
                                <m:t>4</m:t>
                              </m:r>
                            </m:num>
                            <m:den>
                              <m:r>
                                <a:rPr lang="en-US" altLang="zh-CN" b="0" i="1" smtClean="0">
                                  <a:latin typeface="Cambria Math" panose="02040503050406030204" pitchFamily="18" charset="0"/>
                                  <a:ea typeface="楷体_GB2312" pitchFamily="49" charset="-122"/>
                                </a:rPr>
                                <m:t>3</m:t>
                              </m:r>
                            </m:den>
                          </m:f>
                        </m:e>
                      </m:d>
                      <m:r>
                        <a:rPr lang="en-US" altLang="zh-CN" b="0" i="1" smtClean="0">
                          <a:latin typeface="Cambria Math" panose="02040503050406030204" pitchFamily="18" charset="0"/>
                          <a:ea typeface="楷体_GB2312" pitchFamily="49" charset="-122"/>
                        </a:rPr>
                        <m:t>𝑛𝑚</m:t>
                      </m:r>
                      <m:r>
                        <a:rPr lang="en-US" altLang="zh-CN" b="0" i="1" smtClean="0">
                          <a:latin typeface="Cambria Math" panose="02040503050406030204" pitchFamily="18" charset="0"/>
                          <a:ea typeface="楷体_GB2312" pitchFamily="49" charset="-122"/>
                        </a:rPr>
                        <m:t>=133.7</m:t>
                      </m:r>
                      <m:r>
                        <a:rPr lang="en-US" altLang="zh-CN" b="0" i="1" smtClean="0">
                          <a:latin typeface="Cambria Math" panose="02040503050406030204" pitchFamily="18" charset="0"/>
                          <a:ea typeface="楷体_GB2312" pitchFamily="49" charset="-122"/>
                        </a:rPr>
                        <m:t>𝑛𝑚</m:t>
                      </m:r>
                    </m:oMath>
                  </m:oMathPara>
                </a14:m>
                <a:endParaRPr lang="en-US" altLang="zh-CN" b="0" dirty="0" smtClean="0">
                  <a:latin typeface="Times New Roman" panose="02020603050405020304" pitchFamily="18" charset="0"/>
                  <a:ea typeface="楷体_GB2312" pitchFamily="49" charset="-122"/>
                </a:endParaRPr>
              </a:p>
              <a:p>
                <a:pPr eaLnBrk="1" hangingPunct="1"/>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楷体_GB2312" pitchFamily="49" charset="-122"/>
                        </a:rPr>
                        <m:t>𝑍</m:t>
                      </m:r>
                      <m:r>
                        <a:rPr lang="en-US" altLang="zh-CN" i="1" dirty="0" smtClean="0">
                          <a:latin typeface="Cambria Math" panose="02040503050406030204" pitchFamily="18" charset="0"/>
                          <a:ea typeface="楷体_GB2312" pitchFamily="49" charset="-122"/>
                        </a:rPr>
                        <m:t>=2</m:t>
                      </m:r>
                    </m:oMath>
                  </m:oMathPara>
                </a14:m>
                <a:endParaRPr lang="en-US" altLang="zh-CN" dirty="0">
                  <a:latin typeface="Times New Roman" panose="02020603050405020304" pitchFamily="18" charset="0"/>
                  <a:ea typeface="楷体_GB2312" pitchFamily="49" charset="-122"/>
                </a:endParaRPr>
              </a:p>
            </p:txBody>
          </p:sp>
        </mc:Choice>
        <mc:Fallback>
          <p:sp>
            <p:nvSpPr>
              <p:cNvPr id="2" name="矩形 1"/>
              <p:cNvSpPr>
                <a:spLocks noRot="1" noChangeAspect="1" noMove="1" noResize="1" noEditPoints="1" noAdjustHandles="1" noChangeArrowheads="1" noChangeShapeType="1" noTextEdit="1"/>
              </p:cNvSpPr>
              <p:nvPr/>
            </p:nvSpPr>
            <p:spPr>
              <a:xfrm>
                <a:off x="711970" y="2636912"/>
                <a:ext cx="8415212" cy="3207353"/>
              </a:xfrm>
              <a:prstGeom prst="rect">
                <a:avLst/>
              </a:prstGeom>
              <a:blipFill rotWithShape="0">
                <a:blip r:embed="rId2"/>
                <a:stretch>
                  <a:fillRect l="-1159"/>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ChangeArrowheads="1"/>
          </p:cNvSpPr>
          <p:nvPr/>
        </p:nvSpPr>
        <p:spPr bwMode="auto">
          <a:xfrm>
            <a:off x="736566" y="692696"/>
            <a:ext cx="7993063" cy="1552575"/>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dirty="0">
                <a:solidFill>
                  <a:srgbClr val="CC6600"/>
                </a:solidFill>
                <a:latin typeface="Times New Roman" panose="02020603050405020304" pitchFamily="18" charset="0"/>
                <a:ea typeface="楷体_GB2312" pitchFamily="49" charset="-122"/>
              </a:rPr>
              <a:t>2-8</a:t>
            </a:r>
            <a:r>
              <a:rPr lang="en-US" altLang="zh-CN" b="1"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一次电离的氦离子</a:t>
            </a:r>
            <a:r>
              <a:rPr lang="en-US" altLang="zh-CN" b="1" dirty="0">
                <a:latin typeface="Times New Roman" panose="02020603050405020304" pitchFamily="18" charset="0"/>
                <a:ea typeface="楷体_GB2312" pitchFamily="49" charset="-122"/>
              </a:rPr>
              <a:t>He</a:t>
            </a:r>
            <a:r>
              <a:rPr lang="en-US" altLang="zh-CN" b="1" baseline="30000"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从第一激发态向基态跃迁时所辐射的光子，能使处于基态的氢原子电离，从而放出电子，试求该电子的速度。</a:t>
            </a:r>
          </a:p>
          <a:p>
            <a:pPr algn="l" eaLnBrk="1" hangingPunct="1"/>
            <a:r>
              <a:rPr lang="zh-CN" altLang="en-US" b="1" dirty="0">
                <a:latin typeface="Times New Roman" panose="02020603050405020304" pitchFamily="18" charset="0"/>
                <a:ea typeface="楷体_GB2312" pitchFamily="49" charset="-122"/>
              </a:rPr>
              <a:t>解：</a:t>
            </a:r>
          </a:p>
        </p:txBody>
      </p:sp>
      <p:pic>
        <p:nvPicPr>
          <p:cNvPr id="2" name="图片 1"/>
          <p:cNvPicPr>
            <a:picLocks noChangeAspect="1"/>
          </p:cNvPicPr>
          <p:nvPr/>
        </p:nvPicPr>
        <p:blipFill rotWithShape="1">
          <a:blip r:embed="rId2"/>
          <a:srcRect b="25518"/>
          <a:stretch/>
        </p:blipFill>
        <p:spPr>
          <a:xfrm>
            <a:off x="880712" y="2245271"/>
            <a:ext cx="7704770" cy="2847894"/>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404381" y="5073693"/>
                <a:ext cx="8748713" cy="11969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𝑚</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𝑚</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𝑐</m:t>
                                  </m:r>
                                </m:e>
                                <m:sup>
                                  <m:r>
                                    <a:rPr lang="en-US" altLang="zh-CN" b="0" i="1" smtClean="0">
                                      <a:latin typeface="Cambria Math" panose="02040503050406030204" pitchFamily="18" charset="0"/>
                                    </a:rPr>
                                    <m:t>2</m:t>
                                  </m:r>
                                </m:sup>
                              </m:sSup>
                            </m:den>
                          </m:f>
                        </m:e>
                      </m:rad>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f>
                            <m:fPr>
                              <m:ctrlPr>
                                <a:rPr lang="en-US" altLang="zh-CN" b="0" i="1" smtClean="0">
                                  <a:latin typeface="Cambria Math" panose="02040503050406030204" pitchFamily="18" charset="0"/>
                                </a:rPr>
                              </m:ctrlPr>
                            </m:fPr>
                            <m:num>
                              <m:r>
                                <a:rPr lang="en-US" altLang="zh-CN" i="1">
                                  <a:latin typeface="Cambria Math" panose="02040503050406030204" pitchFamily="18" charset="0"/>
                                </a:rPr>
                                <m:t>2×</m:t>
                              </m:r>
                              <m:r>
                                <a:rPr lang="en-US" altLang="zh-CN" b="0" i="1" smtClean="0">
                                  <a:latin typeface="Cambria Math" panose="02040503050406030204" pitchFamily="18" charset="0"/>
                                </a:rPr>
                                <m:t>27.2</m:t>
                              </m:r>
                              <m:r>
                                <a:rPr lang="en-US" altLang="zh-CN" b="0" i="1" smtClean="0">
                                  <a:latin typeface="Cambria Math" panose="02040503050406030204" pitchFamily="18" charset="0"/>
                                </a:rPr>
                                <m:t>𝑒𝑉</m:t>
                              </m:r>
                            </m:num>
                            <m:den>
                              <m:r>
                                <a:rPr lang="en-US" altLang="zh-CN" b="0" i="1" smtClean="0">
                                  <a:latin typeface="Cambria Math" panose="02040503050406030204" pitchFamily="18" charset="0"/>
                                </a:rPr>
                                <m:t>511</m:t>
                              </m:r>
                              <m:r>
                                <a:rPr lang="en-US" altLang="zh-CN" b="0" i="1" smtClean="0">
                                  <a:latin typeface="Cambria Math" panose="02040503050406030204" pitchFamily="18" charset="0"/>
                                </a:rPr>
                                <m:t>𝐾𝑒𝑉</m:t>
                              </m:r>
                              <m:r>
                                <a:rPr lang="en-US" altLang="zh-CN" b="0" i="1" smtClean="0">
                                  <a:latin typeface="Cambria Math" panose="02040503050406030204" pitchFamily="18" charset="0"/>
                                </a:rPr>
                                <m:t> </m:t>
                              </m:r>
                            </m:den>
                          </m:f>
                        </m:e>
                      </m:rad>
                      <m:r>
                        <a:rPr lang="en-US" altLang="zh-CN" b="0" i="1" smtClean="0">
                          <a:latin typeface="Cambria Math" panose="02040503050406030204" pitchFamily="18" charset="0"/>
                        </a:rPr>
                        <m:t>×3×</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8</m:t>
                          </m:r>
                        </m:sup>
                      </m:sSup>
                      <m:f>
                        <m:fPr>
                          <m:type m:val="lin"/>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𝑚</m:t>
                          </m:r>
                        </m:num>
                        <m:den>
                          <m:r>
                            <a:rPr lang="en-US" altLang="zh-CN" b="0" i="1" smtClean="0">
                              <a:latin typeface="Cambria Math" panose="02040503050406030204" pitchFamily="18" charset="0"/>
                            </a:rPr>
                            <m:t>𝑠</m:t>
                          </m:r>
                        </m:den>
                      </m:f>
                      <m:r>
                        <a:rPr lang="en-US" altLang="zh-CN" b="0" i="1" smtClean="0">
                          <a:latin typeface="Cambria Math" panose="02040503050406030204" pitchFamily="18" charset="0"/>
                        </a:rPr>
                        <m:t>=3.09×</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6</m:t>
                          </m:r>
                        </m:sup>
                      </m:sSup>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oMath>
                  </m:oMathPara>
                </a14:m>
                <a:endParaRPr lang="zh-CN" altLang="en-US" dirty="0"/>
              </a:p>
            </p:txBody>
          </p:sp>
        </mc:Choice>
        <mc:Fallback>
          <p:sp>
            <p:nvSpPr>
              <p:cNvPr id="5" name="文本框 4"/>
              <p:cNvSpPr txBox="1">
                <a:spLocks noRot="1" noChangeAspect="1" noMove="1" noResize="1" noEditPoints="1" noAdjustHandles="1" noChangeArrowheads="1" noChangeShapeType="1" noTextEdit="1"/>
              </p:cNvSpPr>
              <p:nvPr/>
            </p:nvSpPr>
            <p:spPr>
              <a:xfrm>
                <a:off x="404381" y="5073693"/>
                <a:ext cx="8748713" cy="1196931"/>
              </a:xfrm>
              <a:prstGeom prst="rect">
                <a:avLst/>
              </a:prstGeom>
              <a:blipFill rotWithShape="0">
                <a:blip r:embed="rId3"/>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468313" y="1230313"/>
            <a:ext cx="8351837" cy="19177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a:solidFill>
                  <a:srgbClr val="CC6600"/>
                </a:solidFill>
                <a:latin typeface="Times New Roman" panose="02020603050405020304" pitchFamily="18" charset="0"/>
                <a:ea typeface="楷体_GB2312" pitchFamily="49" charset="-122"/>
              </a:rPr>
              <a:t>2-9</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电子偶素是由一个正电子和一个电子所组成的一种束缚系统，试求出：</a:t>
            </a:r>
            <a:r>
              <a:rPr lang="en-US" altLang="zh-CN" b="1">
                <a:latin typeface="Times New Roman" panose="02020603050405020304" pitchFamily="18" charset="0"/>
                <a:ea typeface="楷体_GB2312" pitchFamily="49" charset="-122"/>
              </a:rPr>
              <a:t>(1) </a:t>
            </a:r>
            <a:r>
              <a:rPr lang="zh-CN" altLang="en-US" b="1">
                <a:latin typeface="Times New Roman" panose="02020603050405020304" pitchFamily="18" charset="0"/>
                <a:ea typeface="楷体_GB2312" pitchFamily="49" charset="-122"/>
              </a:rPr>
              <a:t>基态时两电子之间的距离；</a:t>
            </a:r>
            <a:r>
              <a:rPr lang="en-US" altLang="zh-CN" b="1">
                <a:latin typeface="Times New Roman" panose="02020603050405020304" pitchFamily="18" charset="0"/>
                <a:ea typeface="楷体_GB2312" pitchFamily="49" charset="-122"/>
              </a:rPr>
              <a:t>(2) </a:t>
            </a:r>
            <a:r>
              <a:rPr lang="zh-CN" altLang="en-US" b="1">
                <a:latin typeface="Times New Roman" panose="02020603050405020304" pitchFamily="18" charset="0"/>
                <a:ea typeface="楷体_GB2312" pitchFamily="49" charset="-122"/>
              </a:rPr>
              <a:t>基态电子的电离能和由基态到第一激发态的激发能；</a:t>
            </a:r>
            <a:r>
              <a:rPr lang="en-US" altLang="zh-CN" b="1">
                <a:latin typeface="Times New Roman" panose="02020603050405020304" pitchFamily="18" charset="0"/>
                <a:ea typeface="楷体_GB2312" pitchFamily="49" charset="-122"/>
              </a:rPr>
              <a:t>(3)</a:t>
            </a:r>
            <a:r>
              <a:rPr lang="zh-CN" altLang="en-US" b="1">
                <a:latin typeface="Times New Roman" panose="02020603050405020304" pitchFamily="18" charset="0"/>
                <a:ea typeface="楷体_GB2312" pitchFamily="49" charset="-122"/>
              </a:rPr>
              <a:t>由第一激发态退激到基态所放光子的波长。</a:t>
            </a:r>
          </a:p>
          <a:p>
            <a:pPr algn="l" eaLnBrk="1" hangingPunct="1"/>
            <a:r>
              <a:rPr lang="zh-CN" altLang="en-US" b="1">
                <a:latin typeface="Times New Roman" panose="02020603050405020304" pitchFamily="18" charset="0"/>
                <a:ea typeface="楷体_GB2312" pitchFamily="49" charset="-122"/>
              </a:rPr>
              <a:t>解</a:t>
            </a:r>
            <a:r>
              <a:rPr lang="en-US" altLang="zh-CN" b="1">
                <a:latin typeface="Times New Roman" panose="02020603050405020304" pitchFamily="18" charset="0"/>
                <a:ea typeface="楷体_GB2312" pitchFamily="49" charset="-122"/>
              </a:rPr>
              <a:t>:(1)</a:t>
            </a:r>
            <a:r>
              <a:rPr lang="en-US" altLang="zh-CN"/>
              <a:t> </a:t>
            </a:r>
          </a:p>
        </p:txBody>
      </p:sp>
      <p:graphicFrame>
        <p:nvGraphicFramePr>
          <p:cNvPr id="45059" name="Object 9"/>
          <p:cNvGraphicFramePr>
            <a:graphicFrameLocks noGrp="1" noChangeAspect="1"/>
          </p:cNvGraphicFramePr>
          <p:nvPr>
            <p:ph sz="half" idx="1"/>
          </p:nvPr>
        </p:nvGraphicFramePr>
        <p:xfrm>
          <a:off x="1943100" y="3176588"/>
          <a:ext cx="3197225" cy="1687512"/>
        </p:xfrm>
        <a:graphic>
          <a:graphicData uri="http://schemas.openxmlformats.org/presentationml/2006/ole">
            <mc:AlternateContent xmlns:mc="http://schemas.openxmlformats.org/markup-compatibility/2006">
              <mc:Choice xmlns:v="urn:schemas-microsoft-com:vml" Requires="v">
                <p:oleObj spid="_x0000_s45087" name="Equation" r:id="rId3" imgW="3416300" imgH="1803400" progId="Equation.DSMT4">
                  <p:embed/>
                </p:oleObj>
              </mc:Choice>
              <mc:Fallback>
                <p:oleObj name="Equation" r:id="rId3" imgW="3416300" imgH="1803400" progId="Equation.DSMT4">
                  <p:embed/>
                  <p:pic>
                    <p:nvPicPr>
                      <p:cNvPr id="0" name="Picture 1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100" y="3176588"/>
                        <a:ext cx="3197225" cy="1687512"/>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6"/>
          <p:cNvSpPr>
            <a:spLocks noChangeArrowheads="1"/>
          </p:cNvSpPr>
          <p:nvPr/>
        </p:nvSpPr>
        <p:spPr bwMode="auto">
          <a:xfrm>
            <a:off x="741363" y="1349375"/>
            <a:ext cx="539750" cy="4572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(2)</a:t>
            </a:r>
            <a:endParaRPr lang="zh-CN" altLang="en-US" b="1">
              <a:latin typeface="Times New Roman" panose="02020603050405020304" pitchFamily="18" charset="0"/>
            </a:endParaRPr>
          </a:p>
        </p:txBody>
      </p:sp>
      <p:sp>
        <p:nvSpPr>
          <p:cNvPr id="46084" name="Rectangle 7"/>
          <p:cNvSpPr>
            <a:spLocks noChangeArrowheads="1"/>
          </p:cNvSpPr>
          <p:nvPr/>
        </p:nvSpPr>
        <p:spPr bwMode="auto">
          <a:xfrm>
            <a:off x="827088" y="3284538"/>
            <a:ext cx="539750" cy="4572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(3)</a:t>
            </a:r>
            <a:endParaRPr lang="zh-CN" altLang="en-US" b="1">
              <a:latin typeface="Times New Roman" panose="02020603050405020304" pitchFamily="18" charset="0"/>
            </a:endParaRPr>
          </a:p>
        </p:txBody>
      </p:sp>
      <p:graphicFrame>
        <p:nvGraphicFramePr>
          <p:cNvPr id="46085" name="Object 8"/>
          <p:cNvGraphicFramePr>
            <a:graphicFrameLocks noGrp="1" noChangeAspect="1"/>
          </p:cNvGraphicFramePr>
          <p:nvPr>
            <p:ph/>
            <p:extLst>
              <p:ext uri="{D42A27DB-BD31-4B8C-83A1-F6EECF244321}">
                <p14:modId xmlns:p14="http://schemas.microsoft.com/office/powerpoint/2010/main" val="4287588248"/>
              </p:ext>
            </p:extLst>
          </p:nvPr>
        </p:nvGraphicFramePr>
        <p:xfrm>
          <a:off x="1476375" y="3308350"/>
          <a:ext cx="4305300" cy="1030288"/>
        </p:xfrm>
        <a:graphic>
          <a:graphicData uri="http://schemas.openxmlformats.org/presentationml/2006/ole">
            <mc:AlternateContent xmlns:mc="http://schemas.openxmlformats.org/markup-compatibility/2006">
              <mc:Choice xmlns:v="urn:schemas-microsoft-com:vml" Requires="v">
                <p:oleObj spid="_x0000_s46123" name="Equation" r:id="rId3" imgW="2971800" imgH="711200" progId="Equation.DSMT4">
                  <p:embed/>
                </p:oleObj>
              </mc:Choice>
              <mc:Fallback>
                <p:oleObj name="Equation" r:id="rId3" imgW="2971800" imgH="711200" progId="Equation.DSMT4">
                  <p:embed/>
                  <p:pic>
                    <p:nvPicPr>
                      <p:cNvPr id="0" name="Picture 2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308350"/>
                        <a:ext cx="4305300" cy="1030288"/>
                      </a:xfrm>
                      <a:prstGeom prst="rect">
                        <a:avLst/>
                      </a:prstGeom>
                      <a:solidFill>
                        <a:srgbClr val="FFCC99">
                          <a:alpha val="50195"/>
                        </a:srgbClr>
                      </a:solidFill>
                    </p:spPr>
                  </p:pic>
                </p:oleObj>
              </mc:Fallback>
            </mc:AlternateContent>
          </a:graphicData>
        </a:graphic>
      </p:graphicFrame>
      <p:pic>
        <p:nvPicPr>
          <p:cNvPr id="2" name="图片 1"/>
          <p:cNvPicPr>
            <a:picLocks noChangeAspect="1"/>
          </p:cNvPicPr>
          <p:nvPr/>
        </p:nvPicPr>
        <p:blipFill rotWithShape="1">
          <a:blip r:embed="rId5"/>
          <a:srcRect l="12645" t="55153"/>
          <a:stretch/>
        </p:blipFill>
        <p:spPr>
          <a:xfrm>
            <a:off x="1476375" y="2348880"/>
            <a:ext cx="5969011" cy="826271"/>
          </a:xfrm>
          <a:prstGeom prst="rect">
            <a:avLst/>
          </a:prstGeom>
        </p:spPr>
      </p:pic>
      <p:pic>
        <p:nvPicPr>
          <p:cNvPr id="7" name="图片 6"/>
          <p:cNvPicPr>
            <a:picLocks noChangeAspect="1"/>
          </p:cNvPicPr>
          <p:nvPr/>
        </p:nvPicPr>
        <p:blipFill rotWithShape="1">
          <a:blip r:embed="rId5"/>
          <a:srcRect b="42945"/>
          <a:stretch/>
        </p:blipFill>
        <p:spPr>
          <a:xfrm>
            <a:off x="1476375" y="1297663"/>
            <a:ext cx="6833107" cy="105121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457200" y="274638"/>
            <a:ext cx="8229600" cy="994122"/>
          </a:xfrm>
          <a:prstGeom prst="rect">
            <a:avLst/>
          </a:prstGeom>
        </p:spPr>
        <p:txBody>
          <a:bodyPr>
            <a:normAutofit/>
          </a:bodyPr>
          <a:lstStyle>
            <a:lvl1pPr algn="l" rtl="0" eaLnBrk="1" fontAlgn="base" hangingPunct="1">
              <a:spcBef>
                <a:spcPct val="0"/>
              </a:spcBef>
              <a:spcAft>
                <a:spcPct val="0"/>
              </a:spcAft>
              <a:defRPr sz="3075"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2pPr>
            <a:lvl3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3pPr>
            <a:lvl4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4pPr>
            <a:lvl5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5pPr>
            <a:lvl6pPr marL="3429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6pPr>
            <a:lvl7pPr marL="6858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7pPr>
            <a:lvl8pPr marL="10287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8pPr>
            <a:lvl9pPr marL="13716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9pPr>
            <a:extLst/>
          </a:lstStyle>
          <a:p>
            <a:r>
              <a:rPr kumimoji="0" lang="zh-CN" altLang="en-US" sz="2800" smtClean="0"/>
              <a:t>经典解释的困难</a:t>
            </a:r>
            <a:endParaRPr kumimoji="0" lang="zh-CN" altLang="en-US" sz="2800" dirty="0"/>
          </a:p>
        </p:txBody>
      </p:sp>
      <mc:AlternateContent xmlns:mc="http://schemas.openxmlformats.org/markup-compatibility/2006">
        <mc:Choice xmlns:a14="http://schemas.microsoft.com/office/drawing/2010/main" Requires="a14">
          <p:sp>
            <p:nvSpPr>
              <p:cNvPr id="6" name="内容占位符 4"/>
              <p:cNvSpPr txBox="1">
                <a:spLocks/>
              </p:cNvSpPr>
              <p:nvPr/>
            </p:nvSpPr>
            <p:spPr>
              <a:xfrm>
                <a:off x="323528" y="1288301"/>
                <a:ext cx="8229600" cy="4525962"/>
              </a:xfrm>
              <a:prstGeom prst="rect">
                <a:avLst/>
              </a:prstGeom>
            </p:spPr>
            <p:txBody>
              <a:bodyPr/>
              <a:lstStyle>
                <a:lvl1pPr marL="273844" indent="-191691" algn="l" rtl="0" eaLnBrk="1" fontAlgn="base" hangingPunct="1">
                  <a:spcBef>
                    <a:spcPts val="300"/>
                  </a:spcBef>
                  <a:spcAft>
                    <a:spcPct val="0"/>
                  </a:spcAft>
                  <a:buClr>
                    <a:schemeClr val="accent1"/>
                  </a:buClr>
                  <a:buSzPct val="68000"/>
                  <a:buFont typeface="Wingdings 3" panose="05040102010807070707" pitchFamily="18" charset="2"/>
                  <a:buChar char=""/>
                  <a:defRPr sz="2025" kern="1200">
                    <a:solidFill>
                      <a:schemeClr val="tx1"/>
                    </a:solidFill>
                    <a:latin typeface="+mn-lt"/>
                    <a:ea typeface="+mn-ea"/>
                    <a:cs typeface="+mn-cs"/>
                  </a:defRPr>
                </a:lvl1pPr>
                <a:lvl2pPr marL="465535" indent="-171450" algn="l" rtl="0" eaLnBrk="1" fontAlgn="base" hangingPunct="1">
                  <a:spcBef>
                    <a:spcPts val="244"/>
                  </a:spcBef>
                  <a:spcAft>
                    <a:spcPct val="0"/>
                  </a:spcAft>
                  <a:buClr>
                    <a:schemeClr val="accent1"/>
                  </a:buClr>
                  <a:buFont typeface="Verdana" panose="020B0604030504040204" pitchFamily="34" charset="0"/>
                  <a:buChar char="◦"/>
                  <a:defRPr sz="1725" kern="1200">
                    <a:solidFill>
                      <a:schemeClr val="tx1"/>
                    </a:solidFill>
                    <a:latin typeface="+mn-lt"/>
                    <a:ea typeface="+mn-ea"/>
                    <a:cs typeface="+mn-cs"/>
                  </a:defRPr>
                </a:lvl2pPr>
                <a:lvl3pPr marL="644129" indent="-171450" algn="l" rtl="0" eaLnBrk="1" fontAlgn="base" hangingPunct="1">
                  <a:spcBef>
                    <a:spcPts val="263"/>
                  </a:spcBef>
                  <a:spcAft>
                    <a:spcPct val="0"/>
                  </a:spcAft>
                  <a:buClr>
                    <a:schemeClr val="accent2"/>
                  </a:buClr>
                  <a:buSzPct val="100000"/>
                  <a:buFont typeface="Wingdings 2" panose="05020102010507070707" pitchFamily="18" charset="2"/>
                  <a:buChar char=""/>
                  <a:defRPr sz="1575" kern="1200">
                    <a:solidFill>
                      <a:schemeClr val="tx1"/>
                    </a:solidFill>
                    <a:latin typeface="+mn-lt"/>
                    <a:ea typeface="+mn-ea"/>
                    <a:cs typeface="+mn-cs"/>
                  </a:defRPr>
                </a:lvl3pPr>
                <a:lvl4pPr marL="857250" indent="-171450" algn="l" rtl="0" eaLnBrk="1" fontAlgn="base" hangingPunct="1">
                  <a:spcBef>
                    <a:spcPts val="263"/>
                  </a:spcBef>
                  <a:spcAft>
                    <a:spcPct val="0"/>
                  </a:spcAft>
                  <a:buClr>
                    <a:schemeClr val="accent2"/>
                  </a:buClr>
                  <a:buFont typeface="Wingdings 2" panose="05020102010507070707" pitchFamily="18" charset="2"/>
                  <a:buChar char=""/>
                  <a:defRPr sz="1425" kern="1200">
                    <a:solidFill>
                      <a:schemeClr val="tx1"/>
                    </a:solidFill>
                    <a:latin typeface="+mn-lt"/>
                    <a:ea typeface="+mn-ea"/>
                    <a:cs typeface="+mn-cs"/>
                  </a:defRPr>
                </a:lvl4pPr>
                <a:lvl5pPr marL="1028700" indent="-171450" algn="l" rtl="0" eaLnBrk="1" fontAlgn="base" hangingPunct="1">
                  <a:spcBef>
                    <a:spcPts val="263"/>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200150" indent="-171450" algn="l" rtl="0" eaLnBrk="1" latinLnBrk="0"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0"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a:lstStyle>
              <a:p>
                <a:pPr>
                  <a:spcBef>
                    <a:spcPct val="20000"/>
                  </a:spcBef>
                </a:pPr>
                <a:r>
                  <a:rPr kumimoji="0" lang="zh-CN" altLang="en-US" sz="2400" dirty="0" smtClean="0">
                    <a:solidFill>
                      <a:schemeClr val="hlink"/>
                    </a:solidFill>
                    <a:latin typeface="Times New Roman" panose="02020603050405020304" pitchFamily="18" charset="0"/>
                    <a:cs typeface="Times New Roman" panose="02020603050405020304" pitchFamily="18" charset="0"/>
                  </a:rPr>
                  <a:t>光电效应的响应时间快（</a:t>
                </a:r>
                <a:r>
                  <a:rPr kumimoji="0" lang="en-US" altLang="zh-CN" sz="2400" dirty="0">
                    <a:solidFill>
                      <a:schemeClr val="hlink"/>
                    </a:solidFill>
                    <a:latin typeface="Times New Roman" panose="02020603050405020304" pitchFamily="18" charset="0"/>
                    <a:cs typeface="Times New Roman" panose="02020603050405020304" pitchFamily="18" charset="0"/>
                  </a:rPr>
                  <a:t>T&lt;10</a:t>
                </a:r>
                <a:r>
                  <a:rPr kumimoji="0" lang="en-US" altLang="zh-CN" sz="2400" baseline="30000" dirty="0">
                    <a:solidFill>
                      <a:schemeClr val="hlink"/>
                    </a:solidFill>
                    <a:latin typeface="Times New Roman" panose="02020603050405020304" pitchFamily="18" charset="0"/>
                    <a:cs typeface="Times New Roman" panose="02020603050405020304" pitchFamily="18" charset="0"/>
                  </a:rPr>
                  <a:t>-9</a:t>
                </a:r>
                <a:r>
                  <a:rPr kumimoji="0" lang="en-US" altLang="zh-CN" sz="2400" dirty="0">
                    <a:solidFill>
                      <a:schemeClr val="hlink"/>
                    </a:solidFill>
                    <a:latin typeface="Times New Roman" panose="02020603050405020304" pitchFamily="18" charset="0"/>
                    <a:cs typeface="Times New Roman" panose="02020603050405020304" pitchFamily="18" charset="0"/>
                  </a:rPr>
                  <a:t>s</a:t>
                </a:r>
                <a:r>
                  <a:rPr kumimoji="0" lang="zh-CN" altLang="en-US" sz="2400" dirty="0" smtClean="0">
                    <a:solidFill>
                      <a:schemeClr val="hlink"/>
                    </a:solidFill>
                    <a:latin typeface="Times New Roman" panose="02020603050405020304" pitchFamily="18" charset="0"/>
                    <a:cs typeface="Times New Roman" panose="02020603050405020304" pitchFamily="18" charset="0"/>
                  </a:rPr>
                  <a:t>）。</a:t>
                </a:r>
                <a:r>
                  <a:rPr kumimoji="0" lang="zh-CN" altLang="en-US" sz="2400" dirty="0" smtClean="0">
                    <a:latin typeface="Times New Roman" panose="02020603050405020304" pitchFamily="18" charset="0"/>
                    <a:cs typeface="Times New Roman" panose="02020603050405020304" pitchFamily="18" charset="0"/>
                  </a:rPr>
                  <a:t>按照前面的计算，</a:t>
                </a:r>
                <a:r>
                  <a:rPr kumimoji="0" lang="en-US" altLang="zh-CN" sz="2400" dirty="0" smtClean="0">
                    <a:latin typeface="Times New Roman" panose="02020603050405020304" pitchFamily="18" charset="0"/>
                    <a:cs typeface="Times New Roman" panose="02020603050405020304" pitchFamily="18" charset="0"/>
                  </a:rPr>
                  <a:t>1 m</a:t>
                </a:r>
                <a:r>
                  <a:rPr kumimoji="0" lang="en-US" altLang="zh-CN" sz="2400" baseline="30000" dirty="0" smtClean="0">
                    <a:latin typeface="Times New Roman" panose="02020603050405020304" pitchFamily="18" charset="0"/>
                    <a:cs typeface="Times New Roman" panose="02020603050405020304" pitchFamily="18" charset="0"/>
                  </a:rPr>
                  <a:t>2</a:t>
                </a:r>
                <a:r>
                  <a:rPr kumimoji="0" lang="zh-CN" altLang="en-US" sz="2400" dirty="0">
                    <a:latin typeface="Times New Roman" panose="02020603050405020304" pitchFamily="18" charset="0"/>
                    <a:cs typeface="Times New Roman" panose="02020603050405020304" pitchFamily="18" charset="0"/>
                  </a:rPr>
                  <a:t>的钠金属板上，每个原子每秒钟接受到的能量约</a:t>
                </a:r>
                <a14:m>
                  <m:oMath xmlns:m="http://schemas.openxmlformats.org/officeDocument/2006/math">
                    <m:r>
                      <a:rPr kumimoji="0" lang="en-US" altLang="zh-CN" sz="2400" i="1" dirty="0" smtClean="0">
                        <a:latin typeface="Cambria Math" panose="02040503050406030204" pitchFamily="18" charset="0"/>
                        <a:cs typeface="Times New Roman" panose="02020603050405020304" pitchFamily="18" charset="0"/>
                      </a:rPr>
                      <m:t>0.1</m:t>
                    </m:r>
                    <m:r>
                      <m:rPr>
                        <m:sty m:val="p"/>
                      </m:rPr>
                      <a:rPr kumimoji="0" lang="en-US" altLang="zh-CN" sz="2400" dirty="0" smtClean="0">
                        <a:latin typeface="Cambria Math" panose="02040503050406030204" pitchFamily="18" charset="0"/>
                        <a:cs typeface="Times New Roman" panose="02020603050405020304" pitchFamily="18" charset="0"/>
                      </a:rPr>
                      <m:t>μeV</m:t>
                    </m:r>
                  </m:oMath>
                </a14:m>
                <a:r>
                  <a:rPr kumimoji="0" lang="en-US" altLang="zh-CN" sz="2400" dirty="0">
                    <a:latin typeface="Times New Roman" panose="02020603050405020304" pitchFamily="18" charset="0"/>
                    <a:cs typeface="Times New Roman" panose="02020603050405020304" pitchFamily="18" charset="0"/>
                  </a:rPr>
                  <a:t>,</a:t>
                </a:r>
                <a:r>
                  <a:rPr kumimoji="0" lang="zh-CN" altLang="en-US" sz="2400" dirty="0">
                    <a:latin typeface="Times New Roman" panose="02020603050405020304" pitchFamily="18" charset="0"/>
                    <a:cs typeface="Times New Roman" panose="02020603050405020304" pitchFamily="18" charset="0"/>
                  </a:rPr>
                  <a:t>既使每个原子中只有一个电子接受能量，要使这个电子获得</a:t>
                </a:r>
                <a:r>
                  <a:rPr kumimoji="0" lang="en-US" altLang="zh-CN" sz="2400" dirty="0">
                    <a:latin typeface="Times New Roman" panose="02020603050405020304" pitchFamily="18" charset="0"/>
                    <a:cs typeface="Times New Roman" panose="02020603050405020304" pitchFamily="18" charset="0"/>
                  </a:rPr>
                  <a:t>1eV</a:t>
                </a:r>
                <a:r>
                  <a:rPr kumimoji="0" lang="zh-CN" altLang="en-US" sz="2400" dirty="0">
                    <a:latin typeface="Times New Roman" panose="02020603050405020304" pitchFamily="18" charset="0"/>
                    <a:cs typeface="Times New Roman" panose="02020603050405020304" pitchFamily="18" charset="0"/>
                  </a:rPr>
                  <a:t>的能量，还需要</a:t>
                </a:r>
                <a:r>
                  <a:rPr kumimoji="0" lang="en-US" altLang="zh-CN" sz="2400" dirty="0">
                    <a:latin typeface="Times New Roman" panose="02020603050405020304" pitchFamily="18" charset="0"/>
                    <a:cs typeface="Times New Roman" panose="02020603050405020304" pitchFamily="18" charset="0"/>
                  </a:rPr>
                  <a:t>10</a:t>
                </a:r>
                <a:r>
                  <a:rPr kumimoji="0" lang="en-US" altLang="zh-CN" sz="2400" baseline="30000" dirty="0">
                    <a:latin typeface="Times New Roman" panose="02020603050405020304" pitchFamily="18" charset="0"/>
                    <a:cs typeface="Times New Roman" panose="02020603050405020304" pitchFamily="18" charset="0"/>
                  </a:rPr>
                  <a:t>7</a:t>
                </a:r>
                <a:r>
                  <a:rPr kumimoji="0" lang="en-US" altLang="zh-CN" sz="2400" dirty="0">
                    <a:latin typeface="Times New Roman" panose="02020603050405020304" pitchFamily="18" charset="0"/>
                    <a:cs typeface="Times New Roman" panose="02020603050405020304" pitchFamily="18" charset="0"/>
                  </a:rPr>
                  <a:t>s</a:t>
                </a:r>
                <a:r>
                  <a:rPr kumimoji="0" lang="zh-CN" altLang="en-US" sz="2400" dirty="0">
                    <a:latin typeface="Times New Roman" panose="02020603050405020304" pitchFamily="18" charset="0"/>
                    <a:cs typeface="Times New Roman" panose="02020603050405020304" pitchFamily="18" charset="0"/>
                  </a:rPr>
                  <a:t>！这与实验事实发生严重的矛盾</a:t>
                </a:r>
                <a:r>
                  <a:rPr kumimoji="0" lang="zh-CN" altLang="en-US" sz="2400" dirty="0" smtClean="0">
                    <a:latin typeface="Times New Roman" panose="02020603050405020304" pitchFamily="18" charset="0"/>
                    <a:cs typeface="Times New Roman" panose="02020603050405020304" pitchFamily="18" charset="0"/>
                  </a:rPr>
                  <a:t>。</a:t>
                </a:r>
                <a:endParaRPr kumimoji="0" lang="zh-CN" altLang="en-US" sz="2400" dirty="0">
                  <a:solidFill>
                    <a:schemeClr val="hlink"/>
                  </a:solidFill>
                  <a:latin typeface="Times New Roman" panose="02020603050405020304" pitchFamily="18" charset="0"/>
                  <a:cs typeface="Times New Roman" panose="02020603050405020304" pitchFamily="18" charset="0"/>
                </a:endParaRPr>
              </a:p>
              <a:p>
                <a:pPr>
                  <a:spcBef>
                    <a:spcPct val="20000"/>
                  </a:spcBef>
                </a:pPr>
                <a:endParaRPr kumimoji="0" lang="zh-CN" altLang="en-US" sz="2400" dirty="0">
                  <a:latin typeface="Times New Roman" panose="02020603050405020304" pitchFamily="18" charset="0"/>
                  <a:cs typeface="Times New Roman" panose="02020603050405020304" pitchFamily="18" charset="0"/>
                </a:endParaRPr>
              </a:p>
              <a:p>
                <a:pPr algn="just">
                  <a:spcBef>
                    <a:spcPct val="20000"/>
                  </a:spcBef>
                  <a:buClr>
                    <a:schemeClr val="folHlink"/>
                  </a:buClr>
                  <a:buSzPct val="60000"/>
                </a:pPr>
                <a:r>
                  <a:rPr kumimoji="0" lang="zh-CN" altLang="en-US" sz="2400" dirty="0">
                    <a:solidFill>
                      <a:srgbClr val="7030A0"/>
                    </a:solidFill>
                    <a:latin typeface="Times New Roman" panose="02020603050405020304" pitchFamily="18" charset="0"/>
                    <a:cs typeface="Times New Roman" panose="02020603050405020304" pitchFamily="18" charset="0"/>
                  </a:rPr>
                  <a:t>电子能量与光频率的</a:t>
                </a:r>
                <a:r>
                  <a:rPr kumimoji="0" lang="zh-CN" altLang="en-US" sz="2400" dirty="0" smtClean="0">
                    <a:solidFill>
                      <a:srgbClr val="7030A0"/>
                    </a:solidFill>
                    <a:latin typeface="Times New Roman" panose="02020603050405020304" pitchFamily="18" charset="0"/>
                    <a:cs typeface="Times New Roman" panose="02020603050405020304" pitchFamily="18" charset="0"/>
                  </a:rPr>
                  <a:t>关系。</a:t>
                </a:r>
                <a:r>
                  <a:rPr kumimoji="0" lang="zh-CN" altLang="en-US" sz="2400" dirty="0" smtClean="0">
                    <a:latin typeface="Times New Roman" panose="02020603050405020304" pitchFamily="18" charset="0"/>
                    <a:cs typeface="Times New Roman" panose="02020603050405020304" pitchFamily="18" charset="0"/>
                  </a:rPr>
                  <a:t>依照</a:t>
                </a:r>
                <a:r>
                  <a:rPr kumimoji="0" lang="zh-CN" altLang="en-US" sz="2400" dirty="0">
                    <a:latin typeface="Times New Roman" panose="02020603050405020304" pitchFamily="18" charset="0"/>
                    <a:cs typeface="Times New Roman" panose="02020603050405020304" pitchFamily="18" charset="0"/>
                  </a:rPr>
                  <a:t>经典理论，决定电子能量的是光强，而不是光的频率。但</a:t>
                </a:r>
                <a:r>
                  <a:rPr kumimoji="0" lang="zh-CN" altLang="en-US" sz="2400" dirty="0">
                    <a:solidFill>
                      <a:srgbClr val="CC6600"/>
                    </a:solidFill>
                    <a:latin typeface="Times New Roman" panose="02020603050405020304" pitchFamily="18" charset="0"/>
                    <a:cs typeface="Times New Roman" panose="02020603050405020304" pitchFamily="18" charset="0"/>
                  </a:rPr>
                  <a:t>实验事实</a:t>
                </a:r>
                <a:r>
                  <a:rPr kumimoji="0" lang="zh-CN" altLang="en-US" sz="2400" dirty="0">
                    <a:latin typeface="Times New Roman" panose="02020603050405020304" pitchFamily="18" charset="0"/>
                    <a:cs typeface="Times New Roman" panose="02020603050405020304" pitchFamily="18" charset="0"/>
                  </a:rPr>
                  <a:t>却是：</a:t>
                </a:r>
                <a:r>
                  <a:rPr kumimoji="0" lang="zh-CN" altLang="en-US" sz="2400" dirty="0">
                    <a:solidFill>
                      <a:srgbClr val="FF0000"/>
                    </a:solidFill>
                    <a:latin typeface="Times New Roman" panose="02020603050405020304" pitchFamily="18" charset="0"/>
                    <a:cs typeface="Times New Roman" panose="02020603050405020304" pitchFamily="18" charset="0"/>
                  </a:rPr>
                  <a:t>暗淡的蓝光</a:t>
                </a:r>
                <a:r>
                  <a:rPr kumimoji="0" lang="zh-CN" altLang="en-US" sz="2400" dirty="0">
                    <a:latin typeface="Times New Roman" panose="02020603050405020304" pitchFamily="18" charset="0"/>
                    <a:cs typeface="Times New Roman" panose="02020603050405020304" pitchFamily="18" charset="0"/>
                  </a:rPr>
                  <a:t>照出的电子的能量居然比</a:t>
                </a:r>
                <a:r>
                  <a:rPr kumimoji="0" lang="zh-CN" altLang="en-US" sz="2400" dirty="0">
                    <a:solidFill>
                      <a:srgbClr val="FF0000"/>
                    </a:solidFill>
                    <a:latin typeface="Times New Roman" panose="02020603050405020304" pitchFamily="18" charset="0"/>
                    <a:cs typeface="Times New Roman" panose="02020603050405020304" pitchFamily="18" charset="0"/>
                  </a:rPr>
                  <a:t>强烈的红光</a:t>
                </a:r>
                <a:r>
                  <a:rPr kumimoji="0" lang="zh-CN" altLang="en-US" sz="2400" dirty="0">
                    <a:latin typeface="Times New Roman" panose="02020603050405020304" pitchFamily="18" charset="0"/>
                    <a:cs typeface="Times New Roman" panose="02020603050405020304" pitchFamily="18" charset="0"/>
                  </a:rPr>
                  <a:t>照出的电子的能量大</a:t>
                </a:r>
                <a:r>
                  <a:rPr kumimoji="0" lang="zh-CN" altLang="en-US" sz="2400" dirty="0" smtClean="0">
                    <a:latin typeface="Times New Roman" panose="02020603050405020304" pitchFamily="18" charset="0"/>
                    <a:cs typeface="Times New Roman" panose="02020603050405020304" pitchFamily="18" charset="0"/>
                  </a:rPr>
                  <a:t>。</a:t>
                </a:r>
                <a:endParaRPr kumimoji="0" lang="zh-CN" altLang="en-US" sz="2400" dirty="0">
                  <a:latin typeface="Times New Roman" panose="02020603050405020304" pitchFamily="18" charset="0"/>
                  <a:cs typeface="Times New Roman" panose="02020603050405020304" pitchFamily="18" charset="0"/>
                </a:endParaRPr>
              </a:p>
              <a:p>
                <a:endParaRPr kumimoji="0" lang="zh-CN" altLang="en-US" sz="2400" dirty="0"/>
              </a:p>
            </p:txBody>
          </p:sp>
        </mc:Choice>
        <mc:Fallback>
          <p:sp>
            <p:nvSpPr>
              <p:cNvPr id="6" name="内容占位符 4"/>
              <p:cNvSpPr txBox="1">
                <a:spLocks noRot="1" noChangeAspect="1" noMove="1" noResize="1" noEditPoints="1" noAdjustHandles="1" noChangeArrowheads="1" noChangeShapeType="1" noTextEdit="1"/>
              </p:cNvSpPr>
              <p:nvPr/>
            </p:nvSpPr>
            <p:spPr>
              <a:xfrm>
                <a:off x="323528" y="1288301"/>
                <a:ext cx="8229600" cy="4525962"/>
              </a:xfrm>
              <a:prstGeom prst="rect">
                <a:avLst/>
              </a:prstGeom>
              <a:blipFill rotWithShape="0">
                <a:blip r:embed="rId2"/>
                <a:stretch>
                  <a:fillRect t="-1480" r="-4519"/>
                </a:stretch>
              </a:blipFill>
            </p:spPr>
            <p:txBody>
              <a:bodyPr/>
              <a:lstStyle/>
              <a:p>
                <a:r>
                  <a:rPr lang="zh-CN" altLang="en-US">
                    <a:noFill/>
                  </a:rPr>
                  <a:t> </a:t>
                </a:r>
              </a:p>
            </p:txBody>
          </p:sp>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ChangeArrowheads="1"/>
          </p:cNvSpPr>
          <p:nvPr/>
        </p:nvSpPr>
        <p:spPr bwMode="auto">
          <a:xfrm>
            <a:off x="611188" y="1230313"/>
            <a:ext cx="8064500" cy="2282825"/>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a:solidFill>
                  <a:srgbClr val="CC6600"/>
                </a:solidFill>
                <a:latin typeface="Times New Roman" panose="02020603050405020304" pitchFamily="18" charset="0"/>
                <a:ea typeface="楷体_GB2312" pitchFamily="49" charset="-122"/>
              </a:rPr>
              <a:t>2-10 </a:t>
            </a:r>
            <a:r>
              <a:rPr lang="en-US" altLang="zh-CN" b="1">
                <a:latin typeface="Times New Roman" panose="02020603050405020304" pitchFamily="18" charset="0"/>
                <a:ea typeface="楷体_GB2312" pitchFamily="49" charset="-122"/>
              </a:rPr>
              <a:t> </a:t>
            </a:r>
            <a:r>
              <a:rPr lang="en-US" altLang="zh-CN" b="1" i="1">
                <a:latin typeface="Times New Roman" panose="02020603050405020304" pitchFamily="18" charset="0"/>
                <a:ea typeface="楷体_GB2312" pitchFamily="49" charset="-122"/>
              </a:rPr>
              <a:t>μ</a:t>
            </a:r>
            <a:r>
              <a:rPr lang="zh-CN" altLang="en-US" b="1" baseline="30000"/>
              <a:t>－</a:t>
            </a:r>
            <a:r>
              <a:rPr lang="zh-CN" altLang="en-US" b="1">
                <a:latin typeface="Times New Roman" panose="02020603050405020304" pitchFamily="18" charset="0"/>
                <a:ea typeface="楷体_GB2312" pitchFamily="49" charset="-122"/>
              </a:rPr>
              <a:t>子是一种基本粒子，除静止质量为电子质量的</a:t>
            </a:r>
            <a:r>
              <a:rPr lang="en-US" altLang="zh-CN" b="1">
                <a:latin typeface="Times New Roman" panose="02020603050405020304" pitchFamily="18" charset="0"/>
                <a:ea typeface="楷体_GB2312" pitchFamily="49" charset="-122"/>
              </a:rPr>
              <a:t>207</a:t>
            </a:r>
            <a:r>
              <a:rPr lang="zh-CN" altLang="en-US" b="1">
                <a:latin typeface="Times New Roman" panose="02020603050405020304" pitchFamily="18" charset="0"/>
                <a:ea typeface="楷体_GB2312" pitchFamily="49" charset="-122"/>
              </a:rPr>
              <a:t>倍外，其余性质与电子都一样。当它运动速度较慢时，被质子俘获形成</a:t>
            </a:r>
            <a:r>
              <a:rPr lang="en-US" altLang="zh-CN" b="1" i="1">
                <a:latin typeface="Times New Roman" panose="02020603050405020304" pitchFamily="18" charset="0"/>
                <a:ea typeface="楷体_GB2312" pitchFamily="49" charset="-122"/>
              </a:rPr>
              <a:t>μ</a:t>
            </a:r>
            <a:r>
              <a:rPr lang="zh-CN" altLang="en-US" b="1">
                <a:latin typeface="Times New Roman" panose="02020603050405020304" pitchFamily="18" charset="0"/>
                <a:ea typeface="楷体_GB2312" pitchFamily="49" charset="-122"/>
              </a:rPr>
              <a:t>子原子。试计算：</a:t>
            </a:r>
            <a:r>
              <a:rPr lang="en-US" altLang="zh-CN" b="1">
                <a:latin typeface="Times New Roman" panose="02020603050405020304" pitchFamily="18" charset="0"/>
                <a:ea typeface="楷体_GB2312" pitchFamily="49" charset="-122"/>
              </a:rPr>
              <a:t>(1)</a:t>
            </a:r>
            <a:r>
              <a:rPr lang="en-US" altLang="zh-CN" b="1" i="1">
                <a:latin typeface="Times New Roman" panose="02020603050405020304" pitchFamily="18" charset="0"/>
                <a:ea typeface="楷体_GB2312" pitchFamily="49" charset="-122"/>
              </a:rPr>
              <a:t>μ</a:t>
            </a:r>
            <a:r>
              <a:rPr lang="zh-CN" altLang="en-US" b="1">
                <a:latin typeface="Times New Roman" panose="02020603050405020304" pitchFamily="18" charset="0"/>
                <a:ea typeface="楷体_GB2312" pitchFamily="49" charset="-122"/>
              </a:rPr>
              <a:t>子原子的第一玻尔轨道半径；</a:t>
            </a:r>
            <a:r>
              <a:rPr lang="en-US" altLang="zh-CN" b="1">
                <a:latin typeface="Times New Roman" panose="02020603050405020304" pitchFamily="18" charset="0"/>
                <a:ea typeface="楷体_GB2312" pitchFamily="49" charset="-122"/>
              </a:rPr>
              <a:t>(2)</a:t>
            </a:r>
            <a:r>
              <a:rPr lang="en-US" altLang="zh-CN" b="1" i="1">
                <a:latin typeface="Times New Roman" panose="02020603050405020304" pitchFamily="18" charset="0"/>
                <a:ea typeface="楷体_GB2312" pitchFamily="49" charset="-122"/>
              </a:rPr>
              <a:t>μ</a:t>
            </a:r>
            <a:r>
              <a:rPr lang="zh-CN" altLang="en-US" b="1">
                <a:latin typeface="Times New Roman" panose="02020603050405020304" pitchFamily="18" charset="0"/>
                <a:ea typeface="楷体_GB2312" pitchFamily="49" charset="-122"/>
              </a:rPr>
              <a:t>子原子的最低能量；</a:t>
            </a:r>
            <a:r>
              <a:rPr lang="en-US" altLang="zh-CN" b="1">
                <a:latin typeface="Times New Roman" panose="02020603050405020304" pitchFamily="18" charset="0"/>
                <a:ea typeface="楷体_GB2312" pitchFamily="49" charset="-122"/>
              </a:rPr>
              <a:t>(3)</a:t>
            </a:r>
            <a:r>
              <a:rPr lang="en-US" altLang="zh-CN" b="1" i="1">
                <a:latin typeface="Times New Roman" panose="02020603050405020304" pitchFamily="18" charset="0"/>
                <a:ea typeface="楷体_GB2312" pitchFamily="49" charset="-122"/>
              </a:rPr>
              <a:t>μ</a:t>
            </a:r>
            <a:r>
              <a:rPr lang="zh-CN" altLang="en-US" b="1">
                <a:latin typeface="Times New Roman" panose="02020603050405020304" pitchFamily="18" charset="0"/>
                <a:ea typeface="楷体_GB2312" pitchFamily="49" charset="-122"/>
              </a:rPr>
              <a:t>子原子赖曼线系中的最短波长。</a:t>
            </a:r>
          </a:p>
          <a:p>
            <a:pPr algn="l" eaLnBrk="1" hangingPunct="1"/>
            <a:r>
              <a:rPr lang="zh-CN" altLang="en-US" b="1">
                <a:latin typeface="Times New Roman" panose="02020603050405020304" pitchFamily="18" charset="0"/>
                <a:ea typeface="楷体_GB2312" pitchFamily="49" charset="-122"/>
              </a:rPr>
              <a:t>解：</a:t>
            </a:r>
            <a:r>
              <a:rPr lang="en-US" altLang="zh-CN" b="1">
                <a:latin typeface="Times New Roman" panose="02020603050405020304" pitchFamily="18" charset="0"/>
              </a:rPr>
              <a:t>(1)</a:t>
            </a:r>
            <a:endParaRPr lang="zh-CN" altLang="en-US" b="1">
              <a:latin typeface="Times New Roman" panose="02020603050405020304" pitchFamily="18" charset="0"/>
            </a:endParaRPr>
          </a:p>
        </p:txBody>
      </p:sp>
      <p:graphicFrame>
        <p:nvGraphicFramePr>
          <p:cNvPr id="47107" name="Object 5"/>
          <p:cNvGraphicFramePr>
            <a:graphicFrameLocks noGrp="1" noChangeAspect="1"/>
          </p:cNvGraphicFramePr>
          <p:nvPr>
            <p:ph/>
          </p:nvPr>
        </p:nvGraphicFramePr>
        <p:xfrm>
          <a:off x="1835150" y="3201988"/>
          <a:ext cx="5975350" cy="2997200"/>
        </p:xfrm>
        <a:graphic>
          <a:graphicData uri="http://schemas.openxmlformats.org/presentationml/2006/ole">
            <mc:AlternateContent xmlns:mc="http://schemas.openxmlformats.org/markup-compatibility/2006">
              <mc:Choice xmlns:v="urn:schemas-microsoft-com:vml" Requires="v">
                <p:oleObj spid="_x0000_s47135" name="Equation" r:id="rId3" imgW="3949700" imgH="1981200" progId="Equation.DSMT4">
                  <p:embed/>
                </p:oleObj>
              </mc:Choice>
              <mc:Fallback>
                <p:oleObj name="Equation" r:id="rId3" imgW="3949700" imgH="1981200" progId="Equation.DSMT4">
                  <p:embed/>
                  <p:pic>
                    <p:nvPicPr>
                      <p:cNvPr id="0" name="Picture 1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201988"/>
                        <a:ext cx="5975350" cy="2997200"/>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ChangeArrowheads="1"/>
          </p:cNvSpPr>
          <p:nvPr/>
        </p:nvSpPr>
        <p:spPr bwMode="auto">
          <a:xfrm>
            <a:off x="884238" y="1349375"/>
            <a:ext cx="539750" cy="4572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(2)</a:t>
            </a:r>
            <a:endParaRPr lang="zh-CN" altLang="en-US" b="1">
              <a:latin typeface="Times New Roman" panose="02020603050405020304" pitchFamily="18" charset="0"/>
            </a:endParaRPr>
          </a:p>
        </p:txBody>
      </p:sp>
      <p:graphicFrame>
        <p:nvGraphicFramePr>
          <p:cNvPr id="48131" name="Object 5"/>
          <p:cNvGraphicFramePr>
            <a:graphicFrameLocks noGrp="1" noChangeAspect="1"/>
          </p:cNvGraphicFramePr>
          <p:nvPr>
            <p:ph sz="half" idx="1"/>
          </p:nvPr>
        </p:nvGraphicFramePr>
        <p:xfrm>
          <a:off x="1477963" y="1412875"/>
          <a:ext cx="6980237" cy="1516063"/>
        </p:xfrm>
        <a:graphic>
          <a:graphicData uri="http://schemas.openxmlformats.org/presentationml/2006/ole">
            <mc:AlternateContent xmlns:mc="http://schemas.openxmlformats.org/markup-compatibility/2006">
              <mc:Choice xmlns:v="urn:schemas-microsoft-com:vml" Requires="v">
                <p:oleObj spid="_x0000_s48188" name="Equation" r:id="rId3" imgW="5029200" imgH="1092200" progId="Equation.DSMT4">
                  <p:embed/>
                </p:oleObj>
              </mc:Choice>
              <mc:Fallback>
                <p:oleObj name="Equation" r:id="rId3" imgW="5029200" imgH="1092200" progId="Equation.DSMT4">
                  <p:embed/>
                  <p:pic>
                    <p:nvPicPr>
                      <p:cNvPr id="0" name="Picture 3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7963" y="1412875"/>
                        <a:ext cx="6980237" cy="1516063"/>
                      </a:xfrm>
                      <a:prstGeom prst="rect">
                        <a:avLst/>
                      </a:prstGeom>
                      <a:solidFill>
                        <a:srgbClr val="FF00FF">
                          <a:alpha val="50195"/>
                        </a:srgbClr>
                      </a:solidFill>
                    </p:spPr>
                  </p:pic>
                </p:oleObj>
              </mc:Fallback>
            </mc:AlternateContent>
          </a:graphicData>
        </a:graphic>
      </p:graphicFrame>
      <p:graphicFrame>
        <p:nvGraphicFramePr>
          <p:cNvPr id="48133" name="Object 8"/>
          <p:cNvGraphicFramePr>
            <a:graphicFrameLocks noGrp="1" noChangeAspect="1"/>
          </p:cNvGraphicFramePr>
          <p:nvPr>
            <p:ph sz="half" idx="2"/>
          </p:nvPr>
        </p:nvGraphicFramePr>
        <p:xfrm>
          <a:off x="1547813" y="3357563"/>
          <a:ext cx="4248150" cy="1138237"/>
        </p:xfrm>
        <a:graphic>
          <a:graphicData uri="http://schemas.openxmlformats.org/presentationml/2006/ole">
            <mc:AlternateContent xmlns:mc="http://schemas.openxmlformats.org/markup-compatibility/2006">
              <mc:Choice xmlns:v="urn:schemas-microsoft-com:vml" Requires="v">
                <p:oleObj spid="_x0000_s48189" name="Equation" r:id="rId5" imgW="2654300" imgH="711200" progId="Equation.DSMT4">
                  <p:embed/>
                </p:oleObj>
              </mc:Choice>
              <mc:Fallback>
                <p:oleObj name="Equation" r:id="rId5" imgW="2654300" imgH="711200" progId="Equation.DSMT4">
                  <p:embed/>
                  <p:pic>
                    <p:nvPicPr>
                      <p:cNvPr id="0" name="Picture 3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3357563"/>
                        <a:ext cx="4248150" cy="1138237"/>
                      </a:xfrm>
                      <a:prstGeom prst="rect">
                        <a:avLst/>
                      </a:prstGeom>
                      <a:solidFill>
                        <a:srgbClr val="FFCC99">
                          <a:alpha val="50195"/>
                        </a:srgbClr>
                      </a:solidFill>
                    </p:spPr>
                  </p:pic>
                </p:oleObj>
              </mc:Fallback>
            </mc:AlternateContent>
          </a:graphicData>
        </a:graphic>
      </p:graphicFrame>
      <p:sp>
        <p:nvSpPr>
          <p:cNvPr id="48132" name="Rectangle 7"/>
          <p:cNvSpPr>
            <a:spLocks noChangeArrowheads="1"/>
          </p:cNvSpPr>
          <p:nvPr/>
        </p:nvSpPr>
        <p:spPr bwMode="auto">
          <a:xfrm>
            <a:off x="900113" y="3284538"/>
            <a:ext cx="539750" cy="4572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(3)</a:t>
            </a:r>
            <a:endParaRPr lang="zh-CN" altLang="en-US" b="1">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ChangeArrowheads="1"/>
          </p:cNvSpPr>
          <p:nvPr/>
        </p:nvSpPr>
        <p:spPr bwMode="auto">
          <a:xfrm>
            <a:off x="539750" y="1268413"/>
            <a:ext cx="8207375" cy="1552575"/>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a:solidFill>
                  <a:srgbClr val="CC6600"/>
                </a:solidFill>
                <a:latin typeface="Times New Roman" panose="02020603050405020304" pitchFamily="18" charset="0"/>
                <a:ea typeface="楷体_GB2312" pitchFamily="49" charset="-122"/>
              </a:rPr>
              <a:t>2-11</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巳知氢和重氢的里德伯常数之比为</a:t>
            </a:r>
            <a:r>
              <a:rPr lang="en-US" altLang="zh-CN" b="1">
                <a:latin typeface="Times New Roman" panose="02020603050405020304" pitchFamily="18" charset="0"/>
                <a:ea typeface="楷体_GB2312" pitchFamily="49" charset="-122"/>
              </a:rPr>
              <a:t>0.999728</a:t>
            </a:r>
            <a:r>
              <a:rPr lang="zh-CN" altLang="en-US" b="1">
                <a:latin typeface="Times New Roman" panose="02020603050405020304" pitchFamily="18" charset="0"/>
                <a:ea typeface="楷体_GB2312" pitchFamily="49" charset="-122"/>
              </a:rPr>
              <a:t>，而它们的核质量之比为</a:t>
            </a:r>
            <a:r>
              <a:rPr lang="en-US" altLang="zh-CN" b="1">
                <a:latin typeface="Times New Roman" panose="02020603050405020304" pitchFamily="18" charset="0"/>
                <a:ea typeface="楷体_GB2312" pitchFamily="49" charset="-122"/>
              </a:rPr>
              <a:t>m</a:t>
            </a:r>
            <a:r>
              <a:rPr lang="en-US" altLang="zh-CN" b="1" baseline="-25000">
                <a:latin typeface="Times New Roman" panose="02020603050405020304" pitchFamily="18" charset="0"/>
                <a:ea typeface="楷体_GB2312" pitchFamily="49" charset="-122"/>
              </a:rPr>
              <a:t>H</a:t>
            </a:r>
            <a:r>
              <a:rPr lang="en-US" altLang="zh-CN" b="1">
                <a:latin typeface="Times New Roman" panose="02020603050405020304" pitchFamily="18" charset="0"/>
                <a:ea typeface="楷体_GB2312" pitchFamily="49" charset="-122"/>
              </a:rPr>
              <a:t>/m</a:t>
            </a:r>
            <a:r>
              <a:rPr lang="en-US" altLang="zh-CN" b="1" baseline="-25000">
                <a:latin typeface="Times New Roman" panose="02020603050405020304" pitchFamily="18" charset="0"/>
                <a:ea typeface="楷体_GB2312" pitchFamily="49" charset="-122"/>
              </a:rPr>
              <a:t>D</a:t>
            </a:r>
            <a:r>
              <a:rPr lang="en-US" altLang="zh-CN" b="1">
                <a:latin typeface="Times New Roman" panose="02020603050405020304" pitchFamily="18" charset="0"/>
                <a:ea typeface="楷体_GB2312" pitchFamily="49" charset="-122"/>
              </a:rPr>
              <a:t>=0.50020</a:t>
            </a:r>
            <a:r>
              <a:rPr lang="zh-CN" altLang="en-US" b="1">
                <a:latin typeface="Times New Roman" panose="02020603050405020304" pitchFamily="18" charset="0"/>
                <a:ea typeface="楷体_GB2312" pitchFamily="49" charset="-122"/>
              </a:rPr>
              <a:t>，试计算质子质量与电子质量之比。</a:t>
            </a:r>
          </a:p>
          <a:p>
            <a:pPr algn="l" eaLnBrk="1" hangingPunct="1"/>
            <a:r>
              <a:rPr lang="zh-CN" altLang="en-US" b="1">
                <a:latin typeface="Times New Roman" panose="02020603050405020304" pitchFamily="18" charset="0"/>
                <a:ea typeface="楷体_GB2312" pitchFamily="49" charset="-122"/>
              </a:rPr>
              <a:t>解：</a:t>
            </a:r>
          </a:p>
        </p:txBody>
      </p:sp>
      <p:graphicFrame>
        <p:nvGraphicFramePr>
          <p:cNvPr id="49155" name="Object 5"/>
          <p:cNvGraphicFramePr>
            <a:graphicFrameLocks noGrp="1" noChangeAspect="1"/>
          </p:cNvGraphicFramePr>
          <p:nvPr>
            <p:ph/>
          </p:nvPr>
        </p:nvGraphicFramePr>
        <p:xfrm>
          <a:off x="1516063" y="2400300"/>
          <a:ext cx="7046912" cy="4457700"/>
        </p:xfrm>
        <a:graphic>
          <a:graphicData uri="http://schemas.openxmlformats.org/presentationml/2006/ole">
            <mc:AlternateContent xmlns:mc="http://schemas.openxmlformats.org/markup-compatibility/2006">
              <mc:Choice xmlns:v="urn:schemas-microsoft-com:vml" Requires="v">
                <p:oleObj spid="_x0000_s49183" name="公式" r:id="rId3" imgW="3352800" imgH="2120900" progId="Equation.3">
                  <p:embed/>
                </p:oleObj>
              </mc:Choice>
              <mc:Fallback>
                <p:oleObj name="公式" r:id="rId3" imgW="3352800" imgH="2120900" progId="Equation.3">
                  <p:embed/>
                  <p:pic>
                    <p:nvPicPr>
                      <p:cNvPr id="0" name="Picture 1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6063" y="2400300"/>
                        <a:ext cx="7046912" cy="4457700"/>
                      </a:xfrm>
                      <a:prstGeom prst="rect">
                        <a:avLst/>
                      </a:prstGeom>
                      <a:solidFill>
                        <a:srgbClr val="C0C0C0"/>
                      </a:solidFill>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ChangeArrowheads="1"/>
          </p:cNvSpPr>
          <p:nvPr/>
        </p:nvSpPr>
        <p:spPr bwMode="auto">
          <a:xfrm>
            <a:off x="323528" y="260648"/>
            <a:ext cx="8135938" cy="156966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dirty="0">
                <a:solidFill>
                  <a:srgbClr val="CC6600"/>
                </a:solidFill>
                <a:latin typeface="Times New Roman" panose="02020603050405020304" pitchFamily="18" charset="0"/>
                <a:ea typeface="楷体_GB2312" pitchFamily="49" charset="-122"/>
              </a:rPr>
              <a:t>2-12 </a:t>
            </a:r>
            <a:r>
              <a:rPr lang="en-US" altLang="zh-CN" b="1"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当静止的氢原子从第一激发态向基态跃迁放出一个光子时，</a:t>
            </a:r>
            <a:r>
              <a:rPr lang="en-US" altLang="zh-CN" b="1" dirty="0">
                <a:latin typeface="Times New Roman" panose="02020603050405020304" pitchFamily="18" charset="0"/>
                <a:ea typeface="楷体_GB2312" pitchFamily="49" charset="-122"/>
              </a:rPr>
              <a:t>(1) </a:t>
            </a:r>
            <a:r>
              <a:rPr lang="zh-CN" altLang="en-US" b="1" dirty="0">
                <a:latin typeface="Times New Roman" panose="02020603050405020304" pitchFamily="18" charset="0"/>
                <a:ea typeface="楷体_GB2312" pitchFamily="49" charset="-122"/>
              </a:rPr>
              <a:t>试求这个氢原子所获得的反冲速率为多大？</a:t>
            </a:r>
            <a:r>
              <a:rPr lang="en-US" altLang="zh-CN" b="1" dirty="0">
                <a:latin typeface="Times New Roman" panose="02020603050405020304" pitchFamily="18" charset="0"/>
                <a:ea typeface="楷体_GB2312" pitchFamily="49" charset="-122"/>
              </a:rPr>
              <a:t>(2) </a:t>
            </a:r>
            <a:r>
              <a:rPr lang="zh-CN" altLang="en-US" b="1" dirty="0">
                <a:latin typeface="Times New Roman" panose="02020603050405020304" pitchFamily="18" charset="0"/>
                <a:ea typeface="楷体_GB2312" pitchFamily="49" charset="-122"/>
              </a:rPr>
              <a:t>试估计氢原子的反冲能量与所发光子的能量之比。</a:t>
            </a:r>
          </a:p>
          <a:p>
            <a:pPr algn="l" eaLnBrk="1" hangingPunct="1"/>
            <a:r>
              <a:rPr lang="zh-CN" altLang="en-US" b="1" dirty="0">
                <a:latin typeface="Times New Roman" panose="02020603050405020304" pitchFamily="18" charset="0"/>
                <a:ea typeface="楷体_GB2312" pitchFamily="49" charset="-122"/>
              </a:rPr>
              <a:t>解</a:t>
            </a:r>
            <a:r>
              <a:rPr lang="en-US" altLang="zh-CN" b="1" dirty="0">
                <a:latin typeface="Times New Roman" panose="02020603050405020304" pitchFamily="18" charset="0"/>
                <a:ea typeface="楷体_GB2312" pitchFamily="49" charset="-122"/>
              </a:rPr>
              <a:t>: </a:t>
            </a:r>
            <a:r>
              <a:rPr lang="en-US" altLang="zh-CN" dirty="0" smtClean="0"/>
              <a:t> </a:t>
            </a:r>
            <a:endParaRPr lang="en-US" altLang="zh-CN" dirty="0"/>
          </a:p>
        </p:txBody>
      </p:sp>
      <p:pic>
        <p:nvPicPr>
          <p:cNvPr id="39" name="图片 38"/>
          <p:cNvPicPr>
            <a:picLocks noChangeAspect="1"/>
          </p:cNvPicPr>
          <p:nvPr/>
        </p:nvPicPr>
        <p:blipFill>
          <a:blip r:embed="rId2"/>
          <a:stretch>
            <a:fillRect/>
          </a:stretch>
        </p:blipFill>
        <p:spPr>
          <a:xfrm>
            <a:off x="827584" y="1340768"/>
            <a:ext cx="9001966" cy="5749310"/>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ChangeArrowheads="1"/>
          </p:cNvSpPr>
          <p:nvPr/>
        </p:nvSpPr>
        <p:spPr bwMode="auto">
          <a:xfrm>
            <a:off x="611188" y="1341438"/>
            <a:ext cx="7991475" cy="118745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a:solidFill>
                  <a:srgbClr val="CC6600"/>
                </a:solidFill>
                <a:latin typeface="Times New Roman" panose="02020603050405020304" pitchFamily="18" charset="0"/>
                <a:ea typeface="楷体_GB2312" pitchFamily="49" charset="-122"/>
              </a:rPr>
              <a:t>2-13</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钠原子的基态为</a:t>
            </a:r>
            <a:r>
              <a:rPr lang="en-US" altLang="zh-CN" b="1">
                <a:latin typeface="Times New Roman" panose="02020603050405020304" pitchFamily="18" charset="0"/>
                <a:ea typeface="楷体_GB2312" pitchFamily="49" charset="-122"/>
              </a:rPr>
              <a:t>3S</a:t>
            </a:r>
            <a:r>
              <a:rPr lang="zh-CN" altLang="en-US" b="1">
                <a:latin typeface="Times New Roman" panose="02020603050405020304" pitchFamily="18" charset="0"/>
                <a:ea typeface="楷体_GB2312" pitchFamily="49" charset="-122"/>
              </a:rPr>
              <a:t>，试问钠原子从</a:t>
            </a:r>
            <a:r>
              <a:rPr lang="en-US" altLang="zh-CN" b="1">
                <a:latin typeface="Times New Roman" panose="02020603050405020304" pitchFamily="18" charset="0"/>
                <a:ea typeface="楷体_GB2312" pitchFamily="49" charset="-122"/>
              </a:rPr>
              <a:t>4P</a:t>
            </a:r>
            <a:r>
              <a:rPr lang="zh-CN" altLang="en-US" b="1">
                <a:latin typeface="Times New Roman" panose="02020603050405020304" pitchFamily="18" charset="0"/>
                <a:ea typeface="楷体_GB2312" pitchFamily="49" charset="-122"/>
              </a:rPr>
              <a:t>激发态向低能级跃迁时，可产生几条谱线（不考虑精细结构）？</a:t>
            </a:r>
          </a:p>
          <a:p>
            <a:pPr algn="l" eaLnBrk="1" hangingPunct="1"/>
            <a:r>
              <a:rPr lang="zh-CN" altLang="en-US" b="1">
                <a:latin typeface="Times New Roman" panose="02020603050405020304" pitchFamily="18" charset="0"/>
                <a:ea typeface="楷体_GB2312" pitchFamily="49" charset="-122"/>
              </a:rPr>
              <a:t>解：</a:t>
            </a:r>
          </a:p>
        </p:txBody>
      </p:sp>
      <p:grpSp>
        <p:nvGrpSpPr>
          <p:cNvPr id="386054" name="Group 6"/>
          <p:cNvGrpSpPr>
            <a:grpSpLocks/>
          </p:cNvGrpSpPr>
          <p:nvPr/>
        </p:nvGrpSpPr>
        <p:grpSpPr bwMode="auto">
          <a:xfrm>
            <a:off x="2268538" y="4868863"/>
            <a:ext cx="1817687" cy="1002148"/>
            <a:chOff x="3936" y="2897"/>
            <a:chExt cx="1208" cy="711"/>
          </a:xfrm>
        </p:grpSpPr>
        <p:graphicFrame>
          <p:nvGraphicFramePr>
            <p:cNvPr id="51228" name="Object 7"/>
            <p:cNvGraphicFramePr>
              <a:graphicFrameLocks noChangeAspect="1"/>
            </p:cNvGraphicFramePr>
            <p:nvPr/>
          </p:nvGraphicFramePr>
          <p:xfrm>
            <a:off x="3984" y="3272"/>
            <a:ext cx="1160" cy="336"/>
          </p:xfrm>
          <a:graphic>
            <a:graphicData uri="http://schemas.openxmlformats.org/presentationml/2006/ole">
              <mc:AlternateContent xmlns:mc="http://schemas.openxmlformats.org/markup-compatibility/2006">
                <mc:Choice xmlns:v="urn:schemas-microsoft-com:vml" Requires="v">
                  <p:oleObj spid="_x0000_s51426" name="Equation" r:id="rId3" imgW="838440" imgH="279360" progId="Equation.3">
                    <p:embed/>
                  </p:oleObj>
                </mc:Choice>
                <mc:Fallback>
                  <p:oleObj name="Equation" r:id="rId3" imgW="838440" imgH="279360" progId="Equation.3">
                    <p:embed/>
                    <p:pic>
                      <p:nvPicPr>
                        <p:cNvPr id="0" name="Picture 121"/>
                        <p:cNvPicPr>
                          <a:picLocks noChangeAspect="1" noChangeArrowheads="1"/>
                        </p:cNvPicPr>
                        <p:nvPr/>
                      </p:nvPicPr>
                      <p:blipFill>
                        <a:blip r:embed="rId4">
                          <a:lum contrast="38000"/>
                          <a:extLst>
                            <a:ext uri="{28A0092B-C50C-407E-A947-70E740481C1C}">
                              <a14:useLocalDpi xmlns:a14="http://schemas.microsoft.com/office/drawing/2010/main" val="0"/>
                            </a:ext>
                          </a:extLst>
                        </a:blip>
                        <a:srcRect/>
                        <a:stretch>
                          <a:fillRect/>
                        </a:stretch>
                      </p:blipFill>
                      <p:spPr bwMode="auto">
                        <a:xfrm>
                          <a:off x="3984" y="3272"/>
                          <a:ext cx="1160" cy="336"/>
                        </a:xfrm>
                        <a:prstGeom prst="rect">
                          <a:avLst/>
                        </a:prstGeom>
                        <a:noFill/>
                        <a:extLst>
                          <a:ext uri="{909E8E84-426E-40DD-AFC4-6F175D3DCCD1}">
                            <a14:hiddenFill xmlns:a14="http://schemas.microsoft.com/office/drawing/2010/main">
                              <a:solidFill>
                                <a:srgbClr val="0000CC"/>
                              </a:solidFill>
                            </a14:hiddenFill>
                          </a:ext>
                        </a:extLst>
                      </p:spPr>
                    </p:pic>
                  </p:oleObj>
                </mc:Fallback>
              </mc:AlternateContent>
            </a:graphicData>
          </a:graphic>
        </p:graphicFrame>
        <p:sp>
          <p:nvSpPr>
            <p:cNvPr id="51229" name="Rectangle 8"/>
            <p:cNvSpPr>
              <a:spLocks noChangeArrowheads="1"/>
            </p:cNvSpPr>
            <p:nvPr/>
          </p:nvSpPr>
          <p:spPr bwMode="auto">
            <a:xfrm>
              <a:off x="3936" y="2897"/>
              <a:ext cx="1200" cy="444"/>
            </a:xfrm>
            <a:prstGeom prst="rect">
              <a:avLst/>
            </a:prstGeom>
            <a:noFill/>
            <a:ln>
              <a:noFill/>
            </a:ln>
            <a:effectLst/>
            <a:extLst>
              <a:ext uri="{909E8E84-426E-40DD-AFC4-6F175D3DCCD1}">
                <a14:hiddenFill xmlns:a14="http://schemas.microsoft.com/office/drawing/2010/main">
                  <a:solidFill>
                    <a:srgbClr val="0000CC"/>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a:solidFill>
                    <a:schemeClr val="hlink"/>
                  </a:solidFill>
                  <a:latin typeface="Times New Roman" panose="02020603050405020304" pitchFamily="18" charset="0"/>
                  <a:ea typeface="楷体_GB2312" pitchFamily="49" charset="-122"/>
                </a:rPr>
                <a:t>选择定则</a:t>
              </a:r>
            </a:p>
          </p:txBody>
        </p:sp>
      </p:grpSp>
      <p:grpSp>
        <p:nvGrpSpPr>
          <p:cNvPr id="386057" name="Group 9"/>
          <p:cNvGrpSpPr>
            <a:grpSpLocks/>
          </p:cNvGrpSpPr>
          <p:nvPr/>
        </p:nvGrpSpPr>
        <p:grpSpPr bwMode="auto">
          <a:xfrm>
            <a:off x="611188" y="2565400"/>
            <a:ext cx="3935412" cy="3762375"/>
            <a:chOff x="778" y="639"/>
            <a:chExt cx="3993" cy="3649"/>
          </a:xfrm>
        </p:grpSpPr>
        <p:sp>
          <p:nvSpPr>
            <p:cNvPr id="51212" name="Line 10"/>
            <p:cNvSpPr>
              <a:spLocks noChangeShapeType="1"/>
            </p:cNvSpPr>
            <p:nvPr/>
          </p:nvSpPr>
          <p:spPr bwMode="auto">
            <a:xfrm>
              <a:off x="1162" y="1623"/>
              <a:ext cx="1363" cy="698"/>
            </a:xfrm>
            <a:prstGeom prst="line">
              <a:avLst/>
            </a:prstGeom>
            <a:noFill/>
            <a:ln w="3175">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1213" name="Line 11"/>
            <p:cNvSpPr>
              <a:spLocks noChangeShapeType="1"/>
            </p:cNvSpPr>
            <p:nvPr/>
          </p:nvSpPr>
          <p:spPr bwMode="auto">
            <a:xfrm flipH="1">
              <a:off x="2605" y="1296"/>
              <a:ext cx="1139" cy="1025"/>
            </a:xfrm>
            <a:prstGeom prst="line">
              <a:avLst/>
            </a:prstGeom>
            <a:noFill/>
            <a:ln w="317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1214" name="Line 12"/>
            <p:cNvSpPr>
              <a:spLocks noChangeShapeType="1"/>
            </p:cNvSpPr>
            <p:nvPr/>
          </p:nvSpPr>
          <p:spPr bwMode="auto">
            <a:xfrm>
              <a:off x="793" y="4080"/>
              <a:ext cx="778" cy="0"/>
            </a:xfrm>
            <a:prstGeom prst="line">
              <a:avLst/>
            </a:prstGeom>
            <a:noFill/>
            <a:ln w="539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5" name="Line 13"/>
            <p:cNvSpPr>
              <a:spLocks noChangeShapeType="1"/>
            </p:cNvSpPr>
            <p:nvPr/>
          </p:nvSpPr>
          <p:spPr bwMode="auto">
            <a:xfrm>
              <a:off x="778" y="1618"/>
              <a:ext cx="777" cy="0"/>
            </a:xfrm>
            <a:prstGeom prst="line">
              <a:avLst/>
            </a:prstGeom>
            <a:noFill/>
            <a:ln w="539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6" name="Text Box 14"/>
            <p:cNvSpPr txBox="1">
              <a:spLocks noChangeArrowheads="1"/>
            </p:cNvSpPr>
            <p:nvPr/>
          </p:nvSpPr>
          <p:spPr bwMode="auto">
            <a:xfrm>
              <a:off x="4275" y="1102"/>
              <a:ext cx="496"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i="1">
                  <a:solidFill>
                    <a:srgbClr val="000000"/>
                  </a:solidFill>
                  <a:latin typeface="Times New Roman" panose="02020603050405020304" pitchFamily="18" charset="0"/>
                </a:rPr>
                <a:t>3</a:t>
              </a:r>
              <a:r>
                <a:rPr lang="en-US" altLang="en-US" b="1" i="1">
                  <a:solidFill>
                    <a:srgbClr val="000000"/>
                  </a:solidFill>
                  <a:latin typeface="Times New Roman" panose="02020603050405020304" pitchFamily="18" charset="0"/>
                </a:rPr>
                <a:t>d</a:t>
              </a:r>
              <a:endParaRPr lang="en-US" altLang="zh-CN" i="1">
                <a:solidFill>
                  <a:srgbClr val="000000"/>
                </a:solidFill>
                <a:latin typeface="Times New Roman" panose="02020603050405020304" pitchFamily="18" charset="0"/>
              </a:endParaRPr>
            </a:p>
          </p:txBody>
        </p:sp>
        <p:sp>
          <p:nvSpPr>
            <p:cNvPr id="51217" name="Text Box 15"/>
            <p:cNvSpPr txBox="1">
              <a:spLocks noChangeArrowheads="1"/>
            </p:cNvSpPr>
            <p:nvPr/>
          </p:nvSpPr>
          <p:spPr bwMode="auto">
            <a:xfrm>
              <a:off x="2970" y="2129"/>
              <a:ext cx="497"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i="1">
                  <a:solidFill>
                    <a:srgbClr val="000000"/>
                  </a:solidFill>
                  <a:latin typeface="Times New Roman" panose="02020603050405020304" pitchFamily="18" charset="0"/>
                </a:rPr>
                <a:t>3</a:t>
              </a:r>
              <a:r>
                <a:rPr lang="en-US" altLang="en-US" b="1" i="1">
                  <a:solidFill>
                    <a:srgbClr val="000000"/>
                  </a:solidFill>
                  <a:latin typeface="Times New Roman" panose="02020603050405020304" pitchFamily="18" charset="0"/>
                </a:rPr>
                <a:t>p</a:t>
              </a:r>
              <a:endParaRPr lang="en-US" altLang="zh-CN" i="1">
                <a:solidFill>
                  <a:srgbClr val="000000"/>
                </a:solidFill>
                <a:latin typeface="Times New Roman" panose="02020603050405020304" pitchFamily="18" charset="0"/>
              </a:endParaRPr>
            </a:p>
          </p:txBody>
        </p:sp>
        <p:sp>
          <p:nvSpPr>
            <p:cNvPr id="51218" name="Text Box 16"/>
            <p:cNvSpPr txBox="1">
              <a:spLocks noChangeArrowheads="1"/>
            </p:cNvSpPr>
            <p:nvPr/>
          </p:nvSpPr>
          <p:spPr bwMode="auto">
            <a:xfrm>
              <a:off x="1620" y="3845"/>
              <a:ext cx="463"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zh-CN" altLang="zh-CN" b="1" i="1">
                  <a:solidFill>
                    <a:srgbClr val="000000"/>
                  </a:solidFill>
                  <a:latin typeface="Times New Roman" panose="02020603050405020304" pitchFamily="18" charset="0"/>
                </a:rPr>
                <a:t>3</a:t>
              </a:r>
              <a:r>
                <a:rPr lang="en-US" altLang="zh-CN" b="1" i="1">
                  <a:solidFill>
                    <a:srgbClr val="000000"/>
                  </a:solidFill>
                  <a:latin typeface="Times New Roman" panose="02020603050405020304" pitchFamily="18" charset="0"/>
                </a:rPr>
                <a:t>s</a:t>
              </a:r>
            </a:p>
          </p:txBody>
        </p:sp>
        <p:sp>
          <p:nvSpPr>
            <p:cNvPr id="51219" name="Line 17"/>
            <p:cNvSpPr>
              <a:spLocks noChangeShapeType="1"/>
            </p:cNvSpPr>
            <p:nvPr/>
          </p:nvSpPr>
          <p:spPr bwMode="auto">
            <a:xfrm>
              <a:off x="2112" y="2349"/>
              <a:ext cx="778" cy="0"/>
            </a:xfrm>
            <a:prstGeom prst="line">
              <a:avLst/>
            </a:prstGeom>
            <a:noFill/>
            <a:ln w="539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0" name="Line 18"/>
            <p:cNvSpPr>
              <a:spLocks noChangeShapeType="1"/>
            </p:cNvSpPr>
            <p:nvPr/>
          </p:nvSpPr>
          <p:spPr bwMode="auto">
            <a:xfrm>
              <a:off x="2097" y="973"/>
              <a:ext cx="777" cy="0"/>
            </a:xfrm>
            <a:prstGeom prst="line">
              <a:avLst/>
            </a:prstGeom>
            <a:noFill/>
            <a:ln w="539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1" name="Line 19"/>
            <p:cNvSpPr>
              <a:spLocks noChangeShapeType="1"/>
            </p:cNvSpPr>
            <p:nvPr/>
          </p:nvSpPr>
          <p:spPr bwMode="auto">
            <a:xfrm>
              <a:off x="3360" y="1296"/>
              <a:ext cx="778" cy="0"/>
            </a:xfrm>
            <a:prstGeom prst="line">
              <a:avLst/>
            </a:prstGeom>
            <a:noFill/>
            <a:ln w="539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2" name="Text Box 20"/>
            <p:cNvSpPr txBox="1">
              <a:spLocks noChangeArrowheads="1"/>
            </p:cNvSpPr>
            <p:nvPr/>
          </p:nvSpPr>
          <p:spPr bwMode="auto">
            <a:xfrm>
              <a:off x="1620" y="1380"/>
              <a:ext cx="463"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i="1">
                  <a:solidFill>
                    <a:srgbClr val="000000"/>
                  </a:solidFill>
                  <a:latin typeface="Times New Roman" panose="02020603050405020304" pitchFamily="18" charset="0"/>
                </a:rPr>
                <a:t>4</a:t>
              </a:r>
              <a:r>
                <a:rPr lang="en-US" altLang="en-US" b="1" i="1">
                  <a:solidFill>
                    <a:srgbClr val="000000"/>
                  </a:solidFill>
                  <a:latin typeface="Times New Roman" panose="02020603050405020304" pitchFamily="18" charset="0"/>
                </a:rPr>
                <a:t>s</a:t>
              </a:r>
              <a:endParaRPr lang="en-US" altLang="zh-CN" i="1">
                <a:solidFill>
                  <a:srgbClr val="000000"/>
                </a:solidFill>
                <a:latin typeface="Times New Roman" panose="02020603050405020304" pitchFamily="18" charset="0"/>
              </a:endParaRPr>
            </a:p>
          </p:txBody>
        </p:sp>
        <p:sp>
          <p:nvSpPr>
            <p:cNvPr id="51223" name="Rectangle 21"/>
            <p:cNvSpPr>
              <a:spLocks noChangeArrowheads="1"/>
            </p:cNvSpPr>
            <p:nvPr/>
          </p:nvSpPr>
          <p:spPr bwMode="auto">
            <a:xfrm>
              <a:off x="2908" y="639"/>
              <a:ext cx="492"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zh-CN" b="1" i="1">
                  <a:solidFill>
                    <a:srgbClr val="000000"/>
                  </a:solidFill>
                  <a:latin typeface="Times New Roman" panose="02020603050405020304" pitchFamily="18" charset="0"/>
                  <a:sym typeface="Symbol" panose="05050102010706020507" pitchFamily="18" charset="2"/>
                </a:rPr>
                <a:t>4</a:t>
              </a:r>
              <a:r>
                <a:rPr lang="en-US" altLang="zh-CN" b="1" i="1">
                  <a:solidFill>
                    <a:srgbClr val="000000"/>
                  </a:solidFill>
                  <a:latin typeface="Times New Roman" panose="02020603050405020304" pitchFamily="18" charset="0"/>
                  <a:sym typeface="Symbol" panose="05050102010706020507" pitchFamily="18" charset="2"/>
                </a:rPr>
                <a:t>p</a:t>
              </a:r>
              <a:endParaRPr lang="en-US" altLang="zh-CN" b="1" i="1" baseline="30000">
                <a:solidFill>
                  <a:srgbClr val="000000"/>
                </a:solidFill>
                <a:latin typeface="Times New Roman" panose="02020603050405020304" pitchFamily="18" charset="0"/>
                <a:sym typeface="Symbol" panose="05050102010706020507" pitchFamily="18" charset="2"/>
              </a:endParaRPr>
            </a:p>
          </p:txBody>
        </p:sp>
        <p:sp>
          <p:nvSpPr>
            <p:cNvPr id="51224" name="Line 22"/>
            <p:cNvSpPr>
              <a:spLocks noChangeShapeType="1"/>
            </p:cNvSpPr>
            <p:nvPr/>
          </p:nvSpPr>
          <p:spPr bwMode="auto">
            <a:xfrm flipH="1">
              <a:off x="1162" y="2321"/>
              <a:ext cx="1443" cy="1776"/>
            </a:xfrm>
            <a:prstGeom prst="line">
              <a:avLst/>
            </a:prstGeom>
            <a:noFill/>
            <a:ln w="3175">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1225" name="Line 23"/>
            <p:cNvSpPr>
              <a:spLocks noChangeShapeType="1"/>
            </p:cNvSpPr>
            <p:nvPr/>
          </p:nvSpPr>
          <p:spPr bwMode="auto">
            <a:xfrm flipH="1">
              <a:off x="1162" y="1003"/>
              <a:ext cx="1363" cy="3094"/>
            </a:xfrm>
            <a:prstGeom prst="line">
              <a:avLst/>
            </a:prstGeom>
            <a:noFill/>
            <a:ln w="31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1226" name="Line 24"/>
            <p:cNvSpPr>
              <a:spLocks noChangeShapeType="1"/>
            </p:cNvSpPr>
            <p:nvPr/>
          </p:nvSpPr>
          <p:spPr bwMode="auto">
            <a:xfrm flipH="1">
              <a:off x="1162" y="989"/>
              <a:ext cx="1363" cy="634"/>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1227" name="Line 25"/>
            <p:cNvSpPr>
              <a:spLocks noChangeShapeType="1"/>
            </p:cNvSpPr>
            <p:nvPr/>
          </p:nvSpPr>
          <p:spPr bwMode="auto">
            <a:xfrm>
              <a:off x="2496" y="960"/>
              <a:ext cx="1296" cy="288"/>
            </a:xfrm>
            <a:prstGeom prst="line">
              <a:avLst/>
            </a:prstGeom>
            <a:noFill/>
            <a:ln w="3175">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86082" name="Group 34"/>
          <p:cNvGrpSpPr>
            <a:grpSpLocks/>
          </p:cNvGrpSpPr>
          <p:nvPr/>
        </p:nvGrpSpPr>
        <p:grpSpPr bwMode="auto">
          <a:xfrm>
            <a:off x="4857750" y="2133600"/>
            <a:ext cx="3530600" cy="4678363"/>
            <a:chOff x="3060" y="1344"/>
            <a:chExt cx="2091" cy="2767"/>
          </a:xfrm>
        </p:grpSpPr>
        <p:graphicFrame>
          <p:nvGraphicFramePr>
            <p:cNvPr id="51206" name="Object 27"/>
            <p:cNvGraphicFramePr>
              <a:graphicFrameLocks noChangeAspect="1"/>
            </p:cNvGraphicFramePr>
            <p:nvPr/>
          </p:nvGraphicFramePr>
          <p:xfrm>
            <a:off x="3061" y="1344"/>
            <a:ext cx="2022" cy="453"/>
          </p:xfrm>
          <a:graphic>
            <a:graphicData uri="http://schemas.openxmlformats.org/presentationml/2006/ole">
              <mc:AlternateContent xmlns:mc="http://schemas.openxmlformats.org/markup-compatibility/2006">
                <mc:Choice xmlns:v="urn:schemas-microsoft-com:vml" Requires="v">
                  <p:oleObj spid="_x0000_s51427" name="Equation" r:id="rId5" imgW="1244600" imgH="444500" progId="Equation.3">
                    <p:embed/>
                  </p:oleObj>
                </mc:Choice>
                <mc:Fallback>
                  <p:oleObj name="Equation" r:id="rId5" imgW="1244600" imgH="444500" progId="Equation.3">
                    <p:embed/>
                    <p:pic>
                      <p:nvPicPr>
                        <p:cNvPr id="0" name="Picture 1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1" y="1344"/>
                          <a:ext cx="2022" cy="4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7" name="Object 28"/>
            <p:cNvGraphicFramePr>
              <a:graphicFrameLocks noChangeAspect="1"/>
            </p:cNvGraphicFramePr>
            <p:nvPr/>
          </p:nvGraphicFramePr>
          <p:xfrm>
            <a:off x="3060" y="1805"/>
            <a:ext cx="2043" cy="454"/>
          </p:xfrm>
          <a:graphic>
            <a:graphicData uri="http://schemas.openxmlformats.org/presentationml/2006/ole">
              <mc:AlternateContent xmlns:mc="http://schemas.openxmlformats.org/markup-compatibility/2006">
                <mc:Choice xmlns:v="urn:schemas-microsoft-com:vml" Requires="v">
                  <p:oleObj spid="_x0000_s51428" name="Equation" r:id="rId7" imgW="1256755" imgH="444307" progId="Equation.3">
                    <p:embed/>
                  </p:oleObj>
                </mc:Choice>
                <mc:Fallback>
                  <p:oleObj name="Equation" r:id="rId7" imgW="1256755" imgH="444307" progId="Equation.3">
                    <p:embed/>
                    <p:pic>
                      <p:nvPicPr>
                        <p:cNvPr id="0" name="Picture 1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0" y="1805"/>
                          <a:ext cx="2043" cy="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8" name="Object 29"/>
            <p:cNvGraphicFramePr>
              <a:graphicFrameLocks noChangeAspect="1"/>
            </p:cNvGraphicFramePr>
            <p:nvPr/>
          </p:nvGraphicFramePr>
          <p:xfrm>
            <a:off x="3060" y="2267"/>
            <a:ext cx="2090" cy="454"/>
          </p:xfrm>
          <a:graphic>
            <a:graphicData uri="http://schemas.openxmlformats.org/presentationml/2006/ole">
              <mc:AlternateContent xmlns:mc="http://schemas.openxmlformats.org/markup-compatibility/2006">
                <mc:Choice xmlns:v="urn:schemas-microsoft-com:vml" Requires="v">
                  <p:oleObj spid="_x0000_s51429" name="Equation" r:id="rId9" imgW="1282700" imgH="444500" progId="Equation.3">
                    <p:embed/>
                  </p:oleObj>
                </mc:Choice>
                <mc:Fallback>
                  <p:oleObj name="Equation" r:id="rId9" imgW="1282700" imgH="444500" progId="Equation.3">
                    <p:embed/>
                    <p:pic>
                      <p:nvPicPr>
                        <p:cNvPr id="0" name="Picture 1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60" y="2267"/>
                          <a:ext cx="2090" cy="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9" name="Object 30"/>
            <p:cNvGraphicFramePr>
              <a:graphicFrameLocks noChangeAspect="1"/>
            </p:cNvGraphicFramePr>
            <p:nvPr/>
          </p:nvGraphicFramePr>
          <p:xfrm>
            <a:off x="3061" y="2750"/>
            <a:ext cx="2049" cy="454"/>
          </p:xfrm>
          <a:graphic>
            <a:graphicData uri="http://schemas.openxmlformats.org/presentationml/2006/ole">
              <mc:AlternateContent xmlns:mc="http://schemas.openxmlformats.org/markup-compatibility/2006">
                <mc:Choice xmlns:v="urn:schemas-microsoft-com:vml" Requires="v">
                  <p:oleObj spid="_x0000_s51430" name="Equation" r:id="rId11" imgW="1256755" imgH="444307" progId="Equation.3">
                    <p:embed/>
                  </p:oleObj>
                </mc:Choice>
                <mc:Fallback>
                  <p:oleObj name="Equation" r:id="rId11" imgW="1256755" imgH="444307" progId="Equation.3">
                    <p:embed/>
                    <p:pic>
                      <p:nvPicPr>
                        <p:cNvPr id="0" name="Picture 1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61" y="2750"/>
                          <a:ext cx="2049" cy="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10" name="Object 31"/>
            <p:cNvGraphicFramePr>
              <a:graphicFrameLocks noChangeAspect="1"/>
            </p:cNvGraphicFramePr>
            <p:nvPr/>
          </p:nvGraphicFramePr>
          <p:xfrm>
            <a:off x="3061" y="3203"/>
            <a:ext cx="2090" cy="454"/>
          </p:xfrm>
          <a:graphic>
            <a:graphicData uri="http://schemas.openxmlformats.org/presentationml/2006/ole">
              <mc:AlternateContent xmlns:mc="http://schemas.openxmlformats.org/markup-compatibility/2006">
                <mc:Choice xmlns:v="urn:schemas-microsoft-com:vml" Requires="v">
                  <p:oleObj spid="_x0000_s51431" name="Equation" r:id="rId13" imgW="1282700" imgH="444500" progId="Equation.3">
                    <p:embed/>
                  </p:oleObj>
                </mc:Choice>
                <mc:Fallback>
                  <p:oleObj name="Equation" r:id="rId13" imgW="1282700" imgH="444500" progId="Equation.3">
                    <p:embed/>
                    <p:pic>
                      <p:nvPicPr>
                        <p:cNvPr id="0" name="Picture 1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61" y="3203"/>
                          <a:ext cx="2090" cy="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11" name="Object 32"/>
            <p:cNvGraphicFramePr>
              <a:graphicFrameLocks noChangeAspect="1"/>
            </p:cNvGraphicFramePr>
            <p:nvPr/>
          </p:nvGraphicFramePr>
          <p:xfrm>
            <a:off x="3061" y="3657"/>
            <a:ext cx="2043" cy="454"/>
          </p:xfrm>
          <a:graphic>
            <a:graphicData uri="http://schemas.openxmlformats.org/presentationml/2006/ole">
              <mc:AlternateContent xmlns:mc="http://schemas.openxmlformats.org/markup-compatibility/2006">
                <mc:Choice xmlns:v="urn:schemas-microsoft-com:vml" Requires="v">
                  <p:oleObj spid="_x0000_s51432" name="Equation" r:id="rId15" imgW="1256755" imgH="444307" progId="Equation.3">
                    <p:embed/>
                  </p:oleObj>
                </mc:Choice>
                <mc:Fallback>
                  <p:oleObj name="Equation" r:id="rId15" imgW="1256755" imgH="444307" progId="Equation.3">
                    <p:embed/>
                    <p:pic>
                      <p:nvPicPr>
                        <p:cNvPr id="0" name="Picture 1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61" y="3657"/>
                          <a:ext cx="2043" cy="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86057"/>
                                        </p:tgtEl>
                                        <p:attrNameLst>
                                          <p:attrName>style.visibility</p:attrName>
                                        </p:attrNameLst>
                                      </p:cBhvr>
                                      <p:to>
                                        <p:strVal val="visible"/>
                                      </p:to>
                                    </p:set>
                                    <p:animEffect transition="in" filter="wipe(up)">
                                      <p:cBhvr>
                                        <p:cTn id="7" dur="1000"/>
                                        <p:tgtEl>
                                          <p:spTgt spid="3860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entr" presetSubtype="0" fill="hold" nodeType="clickEffect">
                                  <p:stCondLst>
                                    <p:cond delay="0"/>
                                  </p:stCondLst>
                                  <p:childTnLst>
                                    <p:set>
                                      <p:cBhvr>
                                        <p:cTn id="11" dur="1" fill="hold">
                                          <p:stCondLst>
                                            <p:cond delay="0"/>
                                          </p:stCondLst>
                                        </p:cTn>
                                        <p:tgtEl>
                                          <p:spTgt spid="386054"/>
                                        </p:tgtEl>
                                        <p:attrNameLst>
                                          <p:attrName>style.visibility</p:attrName>
                                        </p:attrNameLst>
                                      </p:cBhvr>
                                      <p:to>
                                        <p:strVal val="visible"/>
                                      </p:to>
                                    </p:set>
                                    <p:animEffect transition="in" filter="fade">
                                      <p:cBhvr>
                                        <p:cTn id="12" dur="2000"/>
                                        <p:tgtEl>
                                          <p:spTgt spid="386054"/>
                                        </p:tgtEl>
                                      </p:cBhvr>
                                    </p:animEffect>
                                    <p:anim calcmode="lin" valueType="num">
                                      <p:cBhvr>
                                        <p:cTn id="13" dur="2000" fill="hold"/>
                                        <p:tgtEl>
                                          <p:spTgt spid="386054"/>
                                        </p:tgtEl>
                                        <p:attrNameLst>
                                          <p:attrName>style.rotation</p:attrName>
                                        </p:attrNameLst>
                                      </p:cBhvr>
                                      <p:tavLst>
                                        <p:tav tm="0">
                                          <p:val>
                                            <p:fltVal val="720"/>
                                          </p:val>
                                        </p:tav>
                                        <p:tav tm="100000">
                                          <p:val>
                                            <p:fltVal val="0"/>
                                          </p:val>
                                        </p:tav>
                                      </p:tavLst>
                                    </p:anim>
                                    <p:anim calcmode="lin" valueType="num">
                                      <p:cBhvr>
                                        <p:cTn id="14" dur="2000" fill="hold"/>
                                        <p:tgtEl>
                                          <p:spTgt spid="386054"/>
                                        </p:tgtEl>
                                        <p:attrNameLst>
                                          <p:attrName>ppt_h</p:attrName>
                                        </p:attrNameLst>
                                      </p:cBhvr>
                                      <p:tavLst>
                                        <p:tav tm="0">
                                          <p:val>
                                            <p:fltVal val="0"/>
                                          </p:val>
                                        </p:tav>
                                        <p:tav tm="100000">
                                          <p:val>
                                            <p:strVal val="#ppt_h"/>
                                          </p:val>
                                        </p:tav>
                                      </p:tavLst>
                                    </p:anim>
                                    <p:anim calcmode="lin" valueType="num">
                                      <p:cBhvr>
                                        <p:cTn id="15" dur="2000" fill="hold"/>
                                        <p:tgtEl>
                                          <p:spTgt spid="386054"/>
                                        </p:tgtEl>
                                        <p:attrNameLst>
                                          <p:attrName>ppt_w</p:attrName>
                                        </p:attrNameLst>
                                      </p:cBhvr>
                                      <p:tavLst>
                                        <p:tav tm="0">
                                          <p:val>
                                            <p:fltVal val="0"/>
                                          </p:val>
                                        </p:tav>
                                        <p:tav tm="100000">
                                          <p:val>
                                            <p:strVal val="#ppt_w"/>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386082"/>
                                        </p:tgtEl>
                                        <p:attrNameLst>
                                          <p:attrName>style.visibility</p:attrName>
                                        </p:attrNameLst>
                                      </p:cBhvr>
                                      <p:to>
                                        <p:strVal val="visible"/>
                                      </p:to>
                                    </p:set>
                                    <p:animEffect transition="in" filter="wipe(up)">
                                      <p:cBhvr>
                                        <p:cTn id="20" dur="1000"/>
                                        <p:tgtEl>
                                          <p:spTgt spid="386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ChangeArrowheads="1"/>
          </p:cNvSpPr>
          <p:nvPr/>
        </p:nvSpPr>
        <p:spPr bwMode="auto">
          <a:xfrm>
            <a:off x="611188" y="1341438"/>
            <a:ext cx="8208962" cy="19177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a:solidFill>
                  <a:srgbClr val="CC6600"/>
                </a:solidFill>
                <a:latin typeface="Times New Roman" panose="02020603050405020304" pitchFamily="18" charset="0"/>
                <a:ea typeface="楷体_GB2312" pitchFamily="49" charset="-122"/>
              </a:rPr>
              <a:t>2-14</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钠原子光谱共振线</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主线系第一条</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的波长</a:t>
            </a:r>
            <a:r>
              <a:rPr lang="en-US" altLang="zh-CN" b="1" i="1">
                <a:latin typeface="Times New Roman" panose="02020603050405020304" pitchFamily="18" charset="0"/>
                <a:ea typeface="楷体_GB2312" pitchFamily="49" charset="-122"/>
              </a:rPr>
              <a:t>λ</a:t>
            </a:r>
            <a:r>
              <a:rPr lang="en-US" altLang="zh-CN" b="1" i="1" baseline="-25000">
                <a:latin typeface="Times New Roman" panose="02020603050405020304" pitchFamily="18" charset="0"/>
                <a:ea typeface="楷体_GB2312" pitchFamily="49" charset="-122"/>
              </a:rPr>
              <a:t>c</a:t>
            </a:r>
            <a:r>
              <a:rPr lang="en-US" altLang="zh-CN" b="1">
                <a:latin typeface="Times New Roman" panose="02020603050405020304" pitchFamily="18" charset="0"/>
                <a:ea typeface="楷体_GB2312" pitchFamily="49" charset="-122"/>
              </a:rPr>
              <a:t>=5893 </a:t>
            </a:r>
            <a:r>
              <a:rPr lang="en-US" altLang="zh-CN" b="1">
                <a:latin typeface="Times New Roman" panose="02020603050405020304" pitchFamily="18" charset="0"/>
              </a:rPr>
              <a:t>Å</a:t>
            </a:r>
            <a:r>
              <a:rPr lang="en-US" altLang="zh-CN"/>
              <a:t> </a:t>
            </a:r>
            <a:r>
              <a:rPr lang="zh-CN" altLang="en-US" b="1">
                <a:latin typeface="Times New Roman" panose="02020603050405020304" pitchFamily="18" charset="0"/>
                <a:ea typeface="楷体_GB2312" pitchFamily="49" charset="-122"/>
              </a:rPr>
              <a:t>，辅线系线系限的波长</a:t>
            </a:r>
            <a:r>
              <a:rPr lang="en-US" altLang="zh-CN" b="1" i="1">
                <a:latin typeface="Times New Roman" panose="02020603050405020304" pitchFamily="18" charset="0"/>
                <a:ea typeface="楷体_GB2312" pitchFamily="49" charset="-122"/>
              </a:rPr>
              <a:t>λ</a:t>
            </a:r>
            <a:r>
              <a:rPr lang="en-US" altLang="en-US" b="1" baseline="-25000">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=4086 </a:t>
            </a:r>
            <a:r>
              <a:rPr lang="en-US" altLang="zh-CN" b="1">
                <a:latin typeface="Times New Roman" panose="02020603050405020304" pitchFamily="18" charset="0"/>
              </a:rPr>
              <a:t>Å</a:t>
            </a:r>
            <a:r>
              <a:rPr lang="en-US" altLang="zh-CN"/>
              <a:t> </a:t>
            </a:r>
            <a:r>
              <a:rPr lang="zh-CN" altLang="en-US" b="1">
                <a:latin typeface="Times New Roman" panose="02020603050405020304" pitchFamily="18" charset="0"/>
                <a:ea typeface="楷体_GB2312" pitchFamily="49" charset="-122"/>
              </a:rPr>
              <a:t>，试求：</a:t>
            </a:r>
            <a:r>
              <a:rPr lang="en-US" altLang="zh-CN" b="1">
                <a:latin typeface="Times New Roman" panose="02020603050405020304" pitchFamily="18" charset="0"/>
                <a:ea typeface="楷体_GB2312" pitchFamily="49" charset="-122"/>
              </a:rPr>
              <a:t>(1)3S</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3P</a:t>
            </a:r>
            <a:r>
              <a:rPr lang="zh-CN" altLang="en-US" b="1">
                <a:latin typeface="Times New Roman" panose="02020603050405020304" pitchFamily="18" charset="0"/>
                <a:ea typeface="楷体_GB2312" pitchFamily="49" charset="-122"/>
              </a:rPr>
              <a:t>对应的光谱项和能量；</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钠原子基态电子的电离能和由基态到第一激发态的激发能。</a:t>
            </a:r>
          </a:p>
          <a:p>
            <a:pPr algn="l" eaLnBrk="1" hangingPunct="1"/>
            <a:r>
              <a:rPr lang="zh-CN" altLang="en-US" b="1">
                <a:latin typeface="Times New Roman" panose="02020603050405020304" pitchFamily="18" charset="0"/>
                <a:ea typeface="楷体_GB2312" pitchFamily="49" charset="-122"/>
              </a:rPr>
              <a:t>解：</a:t>
            </a:r>
            <a:r>
              <a:rPr lang="en-US" altLang="zh-CN" b="1">
                <a:latin typeface="Times New Roman" panose="02020603050405020304" pitchFamily="18" charset="0"/>
                <a:ea typeface="楷体_GB2312" pitchFamily="49" charset="-122"/>
              </a:rPr>
              <a:t>(1)</a:t>
            </a:r>
            <a:endParaRPr lang="zh-CN" altLang="en-US" b="1">
              <a:latin typeface="Times New Roman" panose="02020603050405020304" pitchFamily="18" charset="0"/>
              <a:ea typeface="楷体_GB2312" pitchFamily="49" charset="-122"/>
            </a:endParaRPr>
          </a:p>
        </p:txBody>
      </p:sp>
      <p:graphicFrame>
        <p:nvGraphicFramePr>
          <p:cNvPr id="387077" name="Object 5"/>
          <p:cNvGraphicFramePr>
            <a:graphicFrameLocks noGrp="1" noChangeAspect="1"/>
          </p:cNvGraphicFramePr>
          <p:nvPr>
            <p:ph/>
          </p:nvPr>
        </p:nvGraphicFramePr>
        <p:xfrm>
          <a:off x="971550" y="3429000"/>
          <a:ext cx="7705725" cy="2295525"/>
        </p:xfrm>
        <a:graphic>
          <a:graphicData uri="http://schemas.openxmlformats.org/presentationml/2006/ole">
            <mc:AlternateContent xmlns:mc="http://schemas.openxmlformats.org/markup-compatibility/2006">
              <mc:Choice xmlns:v="urn:schemas-microsoft-com:vml" Requires="v">
                <p:oleObj spid="_x0000_s52255" name="公式" r:id="rId3" imgW="2984500" imgH="889000" progId="Equation.3">
                  <p:embed/>
                </p:oleObj>
              </mc:Choice>
              <mc:Fallback>
                <p:oleObj name="公式" r:id="rId3" imgW="2984500" imgH="889000" progId="Equation.3">
                  <p:embed/>
                  <p:pic>
                    <p:nvPicPr>
                      <p:cNvPr id="0" name="Picture 1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429000"/>
                        <a:ext cx="7705725" cy="2295525"/>
                      </a:xfrm>
                      <a:prstGeom prst="rect">
                        <a:avLst/>
                      </a:prstGeom>
                      <a:solidFill>
                        <a:srgbClr val="CCFFCC"/>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87077"/>
                                        </p:tgtEl>
                                        <p:attrNameLst>
                                          <p:attrName>style.visibility</p:attrName>
                                        </p:attrNameLst>
                                      </p:cBhvr>
                                      <p:to>
                                        <p:strVal val="visible"/>
                                      </p:to>
                                    </p:set>
                                    <p:anim calcmode="lin" valueType="num">
                                      <p:cBhvr>
                                        <p:cTn id="7" dur="500" fill="hold"/>
                                        <p:tgtEl>
                                          <p:spTgt spid="387077"/>
                                        </p:tgtEl>
                                        <p:attrNameLst>
                                          <p:attrName>ppt_w</p:attrName>
                                        </p:attrNameLst>
                                      </p:cBhvr>
                                      <p:tavLst>
                                        <p:tav tm="0">
                                          <p:val>
                                            <p:fltVal val="0"/>
                                          </p:val>
                                        </p:tav>
                                        <p:tav tm="100000">
                                          <p:val>
                                            <p:strVal val="#ppt_w"/>
                                          </p:val>
                                        </p:tav>
                                      </p:tavLst>
                                    </p:anim>
                                    <p:anim calcmode="lin" valueType="num">
                                      <p:cBhvr>
                                        <p:cTn id="8" dur="500" fill="hold"/>
                                        <p:tgtEl>
                                          <p:spTgt spid="38707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64" name="Object 4"/>
          <p:cNvGraphicFramePr>
            <a:graphicFrameLocks noGrp="1" noChangeAspect="1"/>
          </p:cNvGraphicFramePr>
          <p:nvPr>
            <p:ph sz="half" idx="1"/>
          </p:nvPr>
        </p:nvGraphicFramePr>
        <p:xfrm>
          <a:off x="914400" y="1255713"/>
          <a:ext cx="7602538" cy="3324225"/>
        </p:xfrm>
        <a:graphic>
          <a:graphicData uri="http://schemas.openxmlformats.org/presentationml/2006/ole">
            <mc:AlternateContent xmlns:mc="http://schemas.openxmlformats.org/markup-compatibility/2006">
              <mc:Choice xmlns:v="urn:schemas-microsoft-com:vml" Requires="v">
                <p:oleObj spid="_x0000_s53307" name="公式" r:id="rId3" imgW="2933700" imgH="1282700" progId="Equation.3">
                  <p:embed/>
                </p:oleObj>
              </mc:Choice>
              <mc:Fallback>
                <p:oleObj name="公式" r:id="rId3" imgW="2933700" imgH="1282700" progId="Equation.3">
                  <p:embed/>
                  <p:pic>
                    <p:nvPicPr>
                      <p:cNvPr id="0" name="Picture 2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255713"/>
                        <a:ext cx="7602538" cy="3324225"/>
                      </a:xfrm>
                      <a:prstGeom prst="rect">
                        <a:avLst/>
                      </a:prstGeom>
                      <a:solidFill>
                        <a:srgbClr val="FFCC99"/>
                      </a:solidFill>
                    </p:spPr>
                  </p:pic>
                </p:oleObj>
              </mc:Fallback>
            </mc:AlternateContent>
          </a:graphicData>
        </a:graphic>
      </p:graphicFrame>
      <p:graphicFrame>
        <p:nvGraphicFramePr>
          <p:cNvPr id="399366" name="Object 6"/>
          <p:cNvGraphicFramePr>
            <a:graphicFrameLocks noGrp="1" noChangeAspect="1"/>
          </p:cNvGraphicFramePr>
          <p:nvPr>
            <p:ph sz="half" idx="2"/>
          </p:nvPr>
        </p:nvGraphicFramePr>
        <p:xfrm>
          <a:off x="755650" y="4652963"/>
          <a:ext cx="6121400" cy="1917700"/>
        </p:xfrm>
        <a:graphic>
          <a:graphicData uri="http://schemas.openxmlformats.org/presentationml/2006/ole">
            <mc:AlternateContent xmlns:mc="http://schemas.openxmlformats.org/markup-compatibility/2006">
              <mc:Choice xmlns:v="urn:schemas-microsoft-com:vml" Requires="v">
                <p:oleObj spid="_x0000_s53308" name="公式" r:id="rId5" imgW="2108200" imgH="660400" progId="Equation.3">
                  <p:embed/>
                </p:oleObj>
              </mc:Choice>
              <mc:Fallback>
                <p:oleObj name="公式" r:id="rId5" imgW="2108200" imgH="660400" progId="Equation.3">
                  <p:embed/>
                  <p:pic>
                    <p:nvPicPr>
                      <p:cNvPr id="0" name="Picture 3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4652963"/>
                        <a:ext cx="6121400" cy="1917700"/>
                      </a:xfrm>
                      <a:prstGeom prst="rect">
                        <a:avLst/>
                      </a:prstGeom>
                      <a:solidFill>
                        <a:srgbClr val="00CCFF"/>
                      </a:solidFill>
                    </p:spPr>
                  </p:pic>
                </p:oleObj>
              </mc:Fallback>
            </mc:AlternateContent>
          </a:graphicData>
        </a:graphic>
      </p:graphicFrame>
      <p:sp>
        <p:nvSpPr>
          <p:cNvPr id="399369" name="Rectangle 9"/>
          <p:cNvSpPr>
            <a:spLocks noChangeArrowheads="1"/>
          </p:cNvSpPr>
          <p:nvPr/>
        </p:nvSpPr>
        <p:spPr bwMode="auto">
          <a:xfrm>
            <a:off x="4787900" y="1557338"/>
            <a:ext cx="2941638" cy="4572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solidFill>
                  <a:srgbClr val="3333FF"/>
                </a:solidFill>
                <a:latin typeface="Times New Roman" panose="02020603050405020304" pitchFamily="18" charset="0"/>
                <a:ea typeface="楷体_GB2312" pitchFamily="49" charset="-122"/>
              </a:rPr>
              <a:t>钠原子的共振线波长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99364"/>
                                        </p:tgtEl>
                                        <p:attrNameLst>
                                          <p:attrName>style.visibility</p:attrName>
                                        </p:attrNameLst>
                                      </p:cBhvr>
                                      <p:to>
                                        <p:strVal val="visible"/>
                                      </p:to>
                                    </p:set>
                                    <p:animEffect transition="in" filter="strips(downRight)">
                                      <p:cBhvr>
                                        <p:cTn id="7" dur="500"/>
                                        <p:tgtEl>
                                          <p:spTgt spid="399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369"/>
                                        </p:tgtEl>
                                        <p:attrNameLst>
                                          <p:attrName>style.visibility</p:attrName>
                                        </p:attrNameLst>
                                      </p:cBhvr>
                                      <p:to>
                                        <p:strVal val="visible"/>
                                      </p:to>
                                    </p:set>
                                    <p:animEffect transition="in" filter="wipe(left)">
                                      <p:cBhvr>
                                        <p:cTn id="12" dur="1000"/>
                                        <p:tgtEl>
                                          <p:spTgt spid="3993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399366"/>
                                        </p:tgtEl>
                                        <p:attrNameLst>
                                          <p:attrName>style.visibility</p:attrName>
                                        </p:attrNameLst>
                                      </p:cBhvr>
                                      <p:to>
                                        <p:strVal val="visible"/>
                                      </p:to>
                                    </p:set>
                                    <p:animEffect transition="in" filter="strips(downLeft)">
                                      <p:cBhvr>
                                        <p:cTn id="17" dur="500"/>
                                        <p:tgtEl>
                                          <p:spTgt spid="399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ChangeArrowheads="1"/>
          </p:cNvSpPr>
          <p:nvPr/>
        </p:nvSpPr>
        <p:spPr bwMode="auto">
          <a:xfrm>
            <a:off x="684213" y="1341438"/>
            <a:ext cx="539750" cy="4572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(2)</a:t>
            </a:r>
            <a:endParaRPr lang="zh-CN" altLang="en-US" b="1">
              <a:latin typeface="Times New Roman" panose="02020603050405020304" pitchFamily="18" charset="0"/>
            </a:endParaRPr>
          </a:p>
        </p:txBody>
      </p:sp>
      <p:sp>
        <p:nvSpPr>
          <p:cNvPr id="54275" name="Rectangle 5"/>
          <p:cNvSpPr>
            <a:spLocks noChangeArrowheads="1"/>
          </p:cNvSpPr>
          <p:nvPr/>
        </p:nvSpPr>
        <p:spPr bwMode="auto">
          <a:xfrm>
            <a:off x="1187450" y="1341438"/>
            <a:ext cx="3554413" cy="4572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latin typeface="Times New Roman" panose="02020603050405020304" pitchFamily="18" charset="0"/>
                <a:ea typeface="楷体_GB2312" pitchFamily="49" charset="-122"/>
              </a:rPr>
              <a:t>钠原子基态电子的电离能</a:t>
            </a:r>
          </a:p>
        </p:txBody>
      </p:sp>
      <p:graphicFrame>
        <p:nvGraphicFramePr>
          <p:cNvPr id="401414" name="Object 6"/>
          <p:cNvGraphicFramePr>
            <a:graphicFrameLocks noGrp="1" noChangeAspect="1"/>
          </p:cNvGraphicFramePr>
          <p:nvPr>
            <p:ph sz="half" idx="1"/>
          </p:nvPr>
        </p:nvGraphicFramePr>
        <p:xfrm>
          <a:off x="1404938" y="1960563"/>
          <a:ext cx="4387850" cy="587375"/>
        </p:xfrm>
        <a:graphic>
          <a:graphicData uri="http://schemas.openxmlformats.org/presentationml/2006/ole">
            <mc:AlternateContent xmlns:mc="http://schemas.openxmlformats.org/markup-compatibility/2006">
              <mc:Choice xmlns:v="urn:schemas-microsoft-com:vml" Requires="v">
                <p:oleObj spid="_x0000_s54333" name="公式" r:id="rId3" imgW="1612900" imgH="215900" progId="Equation.3">
                  <p:embed/>
                </p:oleObj>
              </mc:Choice>
              <mc:Fallback>
                <p:oleObj name="公式" r:id="rId3" imgW="1612900" imgH="215900" progId="Equation.3">
                  <p:embed/>
                  <p:pic>
                    <p:nvPicPr>
                      <p:cNvPr id="0" name="Picture 3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4938" y="1960563"/>
                        <a:ext cx="4387850" cy="587375"/>
                      </a:xfrm>
                      <a:prstGeom prst="rect">
                        <a:avLst/>
                      </a:prstGeom>
                      <a:solidFill>
                        <a:srgbClr val="CC99FF"/>
                      </a:solidFill>
                    </p:spPr>
                  </p:pic>
                </p:oleObj>
              </mc:Fallback>
            </mc:AlternateContent>
          </a:graphicData>
        </a:graphic>
      </p:graphicFrame>
      <p:graphicFrame>
        <p:nvGraphicFramePr>
          <p:cNvPr id="401417" name="Object 9"/>
          <p:cNvGraphicFramePr>
            <a:graphicFrameLocks noGrp="1" noChangeAspect="1"/>
          </p:cNvGraphicFramePr>
          <p:nvPr>
            <p:ph sz="half" idx="2"/>
          </p:nvPr>
        </p:nvGraphicFramePr>
        <p:xfrm>
          <a:off x="1403350" y="3644900"/>
          <a:ext cx="4897438" cy="1173163"/>
        </p:xfrm>
        <a:graphic>
          <a:graphicData uri="http://schemas.openxmlformats.org/presentationml/2006/ole">
            <mc:AlternateContent xmlns:mc="http://schemas.openxmlformats.org/markup-compatibility/2006">
              <mc:Choice xmlns:v="urn:schemas-microsoft-com:vml" Requires="v">
                <p:oleObj spid="_x0000_s54334" name="公式" r:id="rId5" imgW="1803400" imgH="431800" progId="Equation.3">
                  <p:embed/>
                </p:oleObj>
              </mc:Choice>
              <mc:Fallback>
                <p:oleObj name="公式" r:id="rId5" imgW="1803400" imgH="431800" progId="Equation.3">
                  <p:embed/>
                  <p:pic>
                    <p:nvPicPr>
                      <p:cNvPr id="0" name="Picture 3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3644900"/>
                        <a:ext cx="4897438" cy="1173163"/>
                      </a:xfrm>
                      <a:prstGeom prst="rect">
                        <a:avLst/>
                      </a:prstGeom>
                      <a:solidFill>
                        <a:srgbClr val="FFCC99"/>
                      </a:solidFill>
                    </p:spPr>
                  </p:pic>
                </p:oleObj>
              </mc:Fallback>
            </mc:AlternateContent>
          </a:graphicData>
        </a:graphic>
      </p:graphicFrame>
      <p:sp>
        <p:nvSpPr>
          <p:cNvPr id="401416" name="Rectangle 8"/>
          <p:cNvSpPr>
            <a:spLocks noChangeArrowheads="1"/>
          </p:cNvSpPr>
          <p:nvPr/>
        </p:nvSpPr>
        <p:spPr bwMode="auto">
          <a:xfrm>
            <a:off x="1187450" y="2924175"/>
            <a:ext cx="4167188" cy="4572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ea typeface="楷体_GB2312" pitchFamily="49" charset="-122"/>
              </a:rPr>
              <a:t>由基态到第一激发态的激发能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1414"/>
                                        </p:tgtEl>
                                        <p:attrNameLst>
                                          <p:attrName>style.visibility</p:attrName>
                                        </p:attrNameLst>
                                      </p:cBhvr>
                                      <p:to>
                                        <p:strVal val="visible"/>
                                      </p:to>
                                    </p:set>
                                    <p:animEffect transition="in" filter="wipe(left)">
                                      <p:cBhvr>
                                        <p:cTn id="7" dur="1000"/>
                                        <p:tgtEl>
                                          <p:spTgt spid="4014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01416"/>
                                        </p:tgtEl>
                                        <p:attrNameLst>
                                          <p:attrName>style.visibility</p:attrName>
                                        </p:attrNameLst>
                                      </p:cBhvr>
                                      <p:to>
                                        <p:strVal val="visible"/>
                                      </p:to>
                                    </p:set>
                                    <p:anim calcmode="lin" valueType="num">
                                      <p:cBhvr additive="base">
                                        <p:cTn id="12" dur="500" fill="hold"/>
                                        <p:tgtEl>
                                          <p:spTgt spid="401416"/>
                                        </p:tgtEl>
                                        <p:attrNameLst>
                                          <p:attrName>ppt_x</p:attrName>
                                        </p:attrNameLst>
                                      </p:cBhvr>
                                      <p:tavLst>
                                        <p:tav tm="0">
                                          <p:val>
                                            <p:strVal val="#ppt_x"/>
                                          </p:val>
                                        </p:tav>
                                        <p:tav tm="100000">
                                          <p:val>
                                            <p:strVal val="#ppt_x"/>
                                          </p:val>
                                        </p:tav>
                                      </p:tavLst>
                                    </p:anim>
                                    <p:anim calcmode="lin" valueType="num">
                                      <p:cBhvr additive="base">
                                        <p:cTn id="13" dur="500" fill="hold"/>
                                        <p:tgtEl>
                                          <p:spTgt spid="40141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401417"/>
                                        </p:tgtEl>
                                        <p:attrNameLst>
                                          <p:attrName>style.visibility</p:attrName>
                                        </p:attrNameLst>
                                      </p:cBhvr>
                                      <p:to>
                                        <p:strVal val="visible"/>
                                      </p:to>
                                    </p:set>
                                    <p:anim calcmode="lin" valueType="num">
                                      <p:cBhvr additive="base">
                                        <p:cTn id="18" dur="500" fill="hold"/>
                                        <p:tgtEl>
                                          <p:spTgt spid="401417"/>
                                        </p:tgtEl>
                                        <p:attrNameLst>
                                          <p:attrName>ppt_x</p:attrName>
                                        </p:attrNameLst>
                                      </p:cBhvr>
                                      <p:tavLst>
                                        <p:tav tm="0">
                                          <p:val>
                                            <p:strVal val="#ppt_x"/>
                                          </p:val>
                                        </p:tav>
                                        <p:tav tm="100000">
                                          <p:val>
                                            <p:strVal val="#ppt_x"/>
                                          </p:val>
                                        </p:tav>
                                      </p:tavLst>
                                    </p:anim>
                                    <p:anim calcmode="lin" valueType="num">
                                      <p:cBhvr additive="base">
                                        <p:cTn id="19" dur="500" fill="hold"/>
                                        <p:tgtEl>
                                          <p:spTgt spid="4014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99175" y="357411"/>
            <a:ext cx="7772400" cy="795339"/>
          </a:xfrm>
        </p:spPr>
        <p:txBody>
          <a:bodyPr/>
          <a:lstStyle/>
          <a:p>
            <a:pPr eaLnBrk="1" hangingPunct="1"/>
            <a:r>
              <a:rPr lang="zh-CN" altLang="en-US" sz="3600" b="1" dirty="0" smtClean="0">
                <a:solidFill>
                  <a:schemeClr val="hlink"/>
                </a:solidFill>
                <a:latin typeface="Times New Roman" panose="02020603050405020304" pitchFamily="18" charset="0"/>
                <a:ea typeface="楷体_GB2312" pitchFamily="49" charset="-122"/>
              </a:rPr>
              <a:t>光谱</a:t>
            </a:r>
            <a:r>
              <a:rPr lang="zh-CN" altLang="en-US" dirty="0" smtClean="0"/>
              <a:t> </a:t>
            </a:r>
          </a:p>
        </p:txBody>
      </p:sp>
      <p:sp>
        <p:nvSpPr>
          <p:cNvPr id="225285" name="Rectangle 5"/>
          <p:cNvSpPr>
            <a:spLocks noChangeArrowheads="1"/>
          </p:cNvSpPr>
          <p:nvPr/>
        </p:nvSpPr>
        <p:spPr bwMode="auto">
          <a:xfrm>
            <a:off x="107504" y="1052736"/>
            <a:ext cx="853281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dirty="0">
                <a:latin typeface="Arial Unicode MS" panose="020B0604020202020204" pitchFamily="34" charset="-122"/>
                <a:ea typeface="楷体_GB2312" pitchFamily="49" charset="-122"/>
              </a:rPr>
              <a:t>         </a:t>
            </a:r>
            <a:r>
              <a:rPr lang="zh-CN" altLang="en-US" sz="2400" b="1" dirty="0">
                <a:latin typeface="Times New Roman" panose="02020603050405020304" pitchFamily="18" charset="0"/>
                <a:ea typeface="楷体_GB2312" pitchFamily="49" charset="-122"/>
              </a:rPr>
              <a:t>光谱是用光谱仪测量的。光谱仪的种类繁多，但其基本结构原理却几乎都一样，大致由三部分组成：</a:t>
            </a:r>
            <a:r>
              <a:rPr lang="zh-CN" altLang="en-US" sz="2400" b="1" dirty="0">
                <a:solidFill>
                  <a:srgbClr val="CC6600"/>
                </a:solidFill>
                <a:latin typeface="Times New Roman" panose="02020603050405020304" pitchFamily="18" charset="0"/>
                <a:ea typeface="楷体_GB2312" pitchFamily="49" charset="-122"/>
              </a:rPr>
              <a:t>光源</a:t>
            </a:r>
            <a:r>
              <a:rPr lang="zh-CN" altLang="en-US" sz="2400" b="1" dirty="0">
                <a:latin typeface="Times New Roman" panose="02020603050405020304" pitchFamily="18" charset="0"/>
                <a:ea typeface="楷体_GB2312" pitchFamily="49" charset="-122"/>
              </a:rPr>
              <a:t>；</a:t>
            </a:r>
            <a:r>
              <a:rPr lang="zh-CN" altLang="en-US" sz="2400" b="1" dirty="0">
                <a:solidFill>
                  <a:srgbClr val="CC6600"/>
                </a:solidFill>
                <a:latin typeface="Times New Roman" panose="02020603050405020304" pitchFamily="18" charset="0"/>
                <a:ea typeface="楷体_GB2312" pitchFamily="49" charset="-122"/>
              </a:rPr>
              <a:t>分光器</a:t>
            </a:r>
            <a:r>
              <a:rPr lang="zh-CN" altLang="en-US" sz="2400" b="1" dirty="0">
                <a:latin typeface="Times New Roman" panose="02020603050405020304" pitchFamily="18" charset="0"/>
                <a:ea typeface="楷体_GB2312" pitchFamily="49" charset="-122"/>
              </a:rPr>
              <a:t>；</a:t>
            </a:r>
            <a:r>
              <a:rPr lang="zh-CN" altLang="en-US" sz="2400" b="1" dirty="0">
                <a:solidFill>
                  <a:srgbClr val="CC6600"/>
                </a:solidFill>
                <a:latin typeface="Times New Roman" panose="02020603050405020304" pitchFamily="18" charset="0"/>
                <a:ea typeface="楷体_GB2312" pitchFamily="49" charset="-122"/>
              </a:rPr>
              <a:t>记录仪</a:t>
            </a:r>
            <a:r>
              <a:rPr lang="zh-CN" altLang="en-US" sz="2400" b="1" dirty="0">
                <a:latin typeface="Times New Roman" panose="02020603050405020304" pitchFamily="18" charset="0"/>
                <a:ea typeface="楷体_GB2312" pitchFamily="49" charset="-122"/>
              </a:rPr>
              <a:t>。</a:t>
            </a:r>
            <a:r>
              <a:rPr lang="zh-CN" altLang="en-US" sz="2400" b="1" dirty="0">
                <a:solidFill>
                  <a:schemeClr val="hlink"/>
                </a:solidFill>
                <a:latin typeface="Times New Roman" panose="02020603050405020304" pitchFamily="18" charset="0"/>
                <a:ea typeface="楷体_GB2312" pitchFamily="49" charset="-122"/>
              </a:rPr>
              <a:t> </a:t>
            </a:r>
            <a:endParaRPr lang="zh-CN" altLang="en-US" sz="2400" b="1" dirty="0">
              <a:latin typeface="Times New Roman" panose="02020603050405020304" pitchFamily="18" charset="0"/>
              <a:ea typeface="楷体_GB2312" pitchFamily="49" charset="-122"/>
            </a:endParaRPr>
          </a:p>
        </p:txBody>
      </p:sp>
      <p:sp>
        <p:nvSpPr>
          <p:cNvPr id="225292" name="Text Box 12"/>
          <p:cNvSpPr txBox="1">
            <a:spLocks noChangeArrowheads="1"/>
          </p:cNvSpPr>
          <p:nvPr/>
        </p:nvSpPr>
        <p:spPr bwMode="auto">
          <a:xfrm>
            <a:off x="899667" y="4435698"/>
            <a:ext cx="1439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rPr>
              <a:t>发射光谱</a:t>
            </a:r>
          </a:p>
        </p:txBody>
      </p:sp>
      <p:grpSp>
        <p:nvGrpSpPr>
          <p:cNvPr id="225293" name="Group 13"/>
          <p:cNvGrpSpPr>
            <a:grpSpLocks/>
          </p:cNvGrpSpPr>
          <p:nvPr/>
        </p:nvGrpSpPr>
        <p:grpSpPr bwMode="auto">
          <a:xfrm>
            <a:off x="1193354" y="4937348"/>
            <a:ext cx="4181475" cy="406400"/>
            <a:chOff x="1333" y="2213"/>
            <a:chExt cx="2617" cy="256"/>
          </a:xfrm>
        </p:grpSpPr>
        <p:sp>
          <p:nvSpPr>
            <p:cNvPr id="225294" name="Text Box 14"/>
            <p:cNvSpPr txBox="1">
              <a:spLocks noChangeArrowheads="1"/>
            </p:cNvSpPr>
            <p:nvPr/>
          </p:nvSpPr>
          <p:spPr bwMode="auto">
            <a:xfrm>
              <a:off x="1333" y="2213"/>
              <a:ext cx="761"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zh-CN" altLang="en-US" sz="2000" b="1">
                  <a:effectLst>
                    <a:outerShdw blurRad="38100" dist="38100" dir="2700000" algn="tl">
                      <a:srgbClr val="C0C0C0"/>
                    </a:outerShdw>
                  </a:effectLst>
                  <a:latin typeface="Times New Roman" panose="02020603050405020304" pitchFamily="18" charset="0"/>
                  <a:ea typeface="楷体_GB2312" pitchFamily="49" charset="-122"/>
                </a:rPr>
                <a:t>样品光源</a:t>
              </a:r>
            </a:p>
          </p:txBody>
        </p:sp>
        <p:sp>
          <p:nvSpPr>
            <p:cNvPr id="225295" name="Text Box 15"/>
            <p:cNvSpPr txBox="1">
              <a:spLocks noChangeArrowheads="1"/>
            </p:cNvSpPr>
            <p:nvPr/>
          </p:nvSpPr>
          <p:spPr bwMode="auto">
            <a:xfrm>
              <a:off x="2411" y="2213"/>
              <a:ext cx="601"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zh-CN" altLang="en-US" sz="2000" b="1">
                  <a:effectLst>
                    <a:outerShdw blurRad="38100" dist="38100" dir="2700000" algn="tl">
                      <a:srgbClr val="C0C0C0"/>
                    </a:outerShdw>
                  </a:effectLst>
                  <a:latin typeface="Times New Roman" panose="02020603050405020304" pitchFamily="18" charset="0"/>
                  <a:ea typeface="楷体_GB2312" pitchFamily="49" charset="-122"/>
                </a:rPr>
                <a:t>分光器</a:t>
              </a:r>
            </a:p>
          </p:txBody>
        </p:sp>
        <p:sp>
          <p:nvSpPr>
            <p:cNvPr id="225296" name="Text Box 16"/>
            <p:cNvSpPr txBox="1">
              <a:spLocks noChangeArrowheads="1"/>
            </p:cNvSpPr>
            <p:nvPr/>
          </p:nvSpPr>
          <p:spPr bwMode="auto">
            <a:xfrm>
              <a:off x="3349" y="2213"/>
              <a:ext cx="601"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zh-CN" altLang="en-US" sz="2000" b="1">
                  <a:effectLst>
                    <a:outerShdw blurRad="38100" dist="38100" dir="2700000" algn="tl">
                      <a:srgbClr val="C0C0C0"/>
                    </a:outerShdw>
                  </a:effectLst>
                  <a:latin typeface="Times New Roman" panose="02020603050405020304" pitchFamily="18" charset="0"/>
                  <a:ea typeface="楷体_GB2312" pitchFamily="49" charset="-122"/>
                </a:rPr>
                <a:t>纪录仪</a:t>
              </a:r>
            </a:p>
          </p:txBody>
        </p:sp>
        <p:sp>
          <p:nvSpPr>
            <p:cNvPr id="6205" name="Line 17"/>
            <p:cNvSpPr>
              <a:spLocks noChangeShapeType="1"/>
            </p:cNvSpPr>
            <p:nvPr/>
          </p:nvSpPr>
          <p:spPr bwMode="auto">
            <a:xfrm>
              <a:off x="2090" y="2341"/>
              <a:ext cx="321" cy="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206" name="Line 18"/>
            <p:cNvSpPr>
              <a:spLocks noChangeShapeType="1"/>
            </p:cNvSpPr>
            <p:nvPr/>
          </p:nvSpPr>
          <p:spPr bwMode="auto">
            <a:xfrm>
              <a:off x="3025" y="2341"/>
              <a:ext cx="321" cy="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225299" name="Text Box 19"/>
          <p:cNvSpPr txBox="1">
            <a:spLocks noChangeArrowheads="1"/>
          </p:cNvSpPr>
          <p:nvPr/>
        </p:nvSpPr>
        <p:spPr bwMode="auto">
          <a:xfrm>
            <a:off x="972692" y="5515198"/>
            <a:ext cx="1443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rPr>
              <a:t>吸收光谱</a:t>
            </a:r>
          </a:p>
        </p:txBody>
      </p:sp>
      <p:grpSp>
        <p:nvGrpSpPr>
          <p:cNvPr id="225300" name="Group 20"/>
          <p:cNvGrpSpPr>
            <a:grpSpLocks/>
          </p:cNvGrpSpPr>
          <p:nvPr/>
        </p:nvGrpSpPr>
        <p:grpSpPr bwMode="auto">
          <a:xfrm>
            <a:off x="1193354" y="6018436"/>
            <a:ext cx="5102225" cy="407987"/>
            <a:chOff x="844" y="2941"/>
            <a:chExt cx="3214" cy="257"/>
          </a:xfrm>
        </p:grpSpPr>
        <p:sp>
          <p:nvSpPr>
            <p:cNvPr id="225301" name="Text Box 21"/>
            <p:cNvSpPr txBox="1">
              <a:spLocks noChangeArrowheads="1"/>
            </p:cNvSpPr>
            <p:nvPr/>
          </p:nvSpPr>
          <p:spPr bwMode="auto">
            <a:xfrm>
              <a:off x="844" y="2942"/>
              <a:ext cx="766"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zh-CN" altLang="en-US" sz="2000" b="1">
                  <a:effectLst>
                    <a:outerShdw blurRad="38100" dist="38100" dir="2700000" algn="tl">
                      <a:srgbClr val="C0C0C0"/>
                    </a:outerShdw>
                  </a:effectLst>
                  <a:latin typeface="Times New Roman" panose="02020603050405020304" pitchFamily="18" charset="0"/>
                  <a:ea typeface="楷体_GB2312" pitchFamily="49" charset="-122"/>
                </a:rPr>
                <a:t>连续光源</a:t>
              </a:r>
            </a:p>
          </p:txBody>
        </p:sp>
        <p:sp>
          <p:nvSpPr>
            <p:cNvPr id="225302" name="Rectangle 22"/>
            <p:cNvSpPr>
              <a:spLocks noChangeArrowheads="1"/>
            </p:cNvSpPr>
            <p:nvPr/>
          </p:nvSpPr>
          <p:spPr bwMode="auto">
            <a:xfrm>
              <a:off x="1873" y="2942"/>
              <a:ext cx="444"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zh-CN" altLang="en-US" sz="2000" b="1">
                  <a:effectLst>
                    <a:outerShdw blurRad="38100" dist="38100" dir="2700000" algn="tl">
                      <a:srgbClr val="C0C0C0"/>
                    </a:outerShdw>
                  </a:effectLst>
                  <a:latin typeface="Times New Roman" panose="02020603050405020304" pitchFamily="18" charset="0"/>
                  <a:ea typeface="楷体_GB2312" pitchFamily="49" charset="-122"/>
                </a:rPr>
                <a:t>样品</a:t>
              </a:r>
            </a:p>
          </p:txBody>
        </p:sp>
        <p:sp>
          <p:nvSpPr>
            <p:cNvPr id="225303" name="Text Box 23"/>
            <p:cNvSpPr txBox="1">
              <a:spLocks noChangeArrowheads="1"/>
            </p:cNvSpPr>
            <p:nvPr/>
          </p:nvSpPr>
          <p:spPr bwMode="auto">
            <a:xfrm>
              <a:off x="2583" y="2941"/>
              <a:ext cx="605"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zh-CN" altLang="en-US" sz="2000" b="1">
                  <a:effectLst>
                    <a:outerShdw blurRad="38100" dist="38100" dir="2700000" algn="tl">
                      <a:srgbClr val="C0C0C0"/>
                    </a:outerShdw>
                  </a:effectLst>
                  <a:latin typeface="Times New Roman" panose="02020603050405020304" pitchFamily="18" charset="0"/>
                  <a:ea typeface="楷体_GB2312" pitchFamily="49" charset="-122"/>
                </a:rPr>
                <a:t>分光器</a:t>
              </a:r>
            </a:p>
          </p:txBody>
        </p:sp>
        <p:sp>
          <p:nvSpPr>
            <p:cNvPr id="225304" name="Text Box 24"/>
            <p:cNvSpPr txBox="1">
              <a:spLocks noChangeArrowheads="1"/>
            </p:cNvSpPr>
            <p:nvPr/>
          </p:nvSpPr>
          <p:spPr bwMode="auto">
            <a:xfrm>
              <a:off x="3453" y="2941"/>
              <a:ext cx="605"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zh-CN" altLang="en-US" sz="2000" b="1">
                  <a:effectLst>
                    <a:outerShdw blurRad="38100" dist="38100" dir="2700000" algn="tl">
                      <a:srgbClr val="C0C0C0"/>
                    </a:outerShdw>
                  </a:effectLst>
                  <a:latin typeface="Times New Roman" panose="02020603050405020304" pitchFamily="18" charset="0"/>
                  <a:ea typeface="楷体_GB2312" pitchFamily="49" charset="-122"/>
                </a:rPr>
                <a:t>纪录仪</a:t>
              </a:r>
            </a:p>
          </p:txBody>
        </p:sp>
        <p:sp>
          <p:nvSpPr>
            <p:cNvPr id="6199" name="Line 25"/>
            <p:cNvSpPr>
              <a:spLocks noChangeShapeType="1"/>
            </p:cNvSpPr>
            <p:nvPr/>
          </p:nvSpPr>
          <p:spPr bwMode="auto">
            <a:xfrm>
              <a:off x="1612" y="3070"/>
              <a:ext cx="255" cy="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200" name="Line 26"/>
            <p:cNvSpPr>
              <a:spLocks noChangeShapeType="1"/>
            </p:cNvSpPr>
            <p:nvPr/>
          </p:nvSpPr>
          <p:spPr bwMode="auto">
            <a:xfrm>
              <a:off x="2318" y="3069"/>
              <a:ext cx="255" cy="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201" name="Line 27"/>
            <p:cNvSpPr>
              <a:spLocks noChangeShapeType="1"/>
            </p:cNvSpPr>
            <p:nvPr/>
          </p:nvSpPr>
          <p:spPr bwMode="auto">
            <a:xfrm>
              <a:off x="3181" y="3069"/>
              <a:ext cx="255" cy="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pSp>
        <p:nvGrpSpPr>
          <p:cNvPr id="225308" name="Group 28"/>
          <p:cNvGrpSpPr>
            <a:grpSpLocks/>
          </p:cNvGrpSpPr>
          <p:nvPr/>
        </p:nvGrpSpPr>
        <p:grpSpPr bwMode="auto">
          <a:xfrm>
            <a:off x="6374954" y="4075336"/>
            <a:ext cx="2122488" cy="1320800"/>
            <a:chOff x="4177" y="1900"/>
            <a:chExt cx="1088" cy="640"/>
          </a:xfrm>
        </p:grpSpPr>
        <p:sp>
          <p:nvSpPr>
            <p:cNvPr id="6190" name="Freeform 29"/>
            <p:cNvSpPr>
              <a:spLocks/>
            </p:cNvSpPr>
            <p:nvPr/>
          </p:nvSpPr>
          <p:spPr bwMode="auto">
            <a:xfrm>
              <a:off x="4287" y="2136"/>
              <a:ext cx="716" cy="327"/>
            </a:xfrm>
            <a:custGeom>
              <a:avLst/>
              <a:gdLst>
                <a:gd name="T0" fmla="*/ 0 w 700"/>
                <a:gd name="T1" fmla="*/ 325 h 319"/>
                <a:gd name="T2" fmla="*/ 160 w 700"/>
                <a:gd name="T3" fmla="*/ 274 h 319"/>
                <a:gd name="T4" fmla="*/ 203 w 700"/>
                <a:gd name="T5" fmla="*/ 4 h 319"/>
                <a:gd name="T6" fmla="*/ 244 w 700"/>
                <a:gd name="T7" fmla="*/ 249 h 319"/>
                <a:gd name="T8" fmla="*/ 370 w 700"/>
                <a:gd name="T9" fmla="*/ 308 h 319"/>
                <a:gd name="T10" fmla="*/ 463 w 700"/>
                <a:gd name="T11" fmla="*/ 265 h 319"/>
                <a:gd name="T12" fmla="*/ 480 w 700"/>
                <a:gd name="T13" fmla="*/ 54 h 319"/>
                <a:gd name="T14" fmla="*/ 505 w 700"/>
                <a:gd name="T15" fmla="*/ 240 h 319"/>
                <a:gd name="T16" fmla="*/ 564 w 700"/>
                <a:gd name="T17" fmla="*/ 283 h 319"/>
                <a:gd name="T18" fmla="*/ 716 w 700"/>
                <a:gd name="T19" fmla="*/ 299 h 3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00" h="319">
                  <a:moveTo>
                    <a:pt x="0" y="317"/>
                  </a:moveTo>
                  <a:cubicBezTo>
                    <a:pt x="61" y="318"/>
                    <a:pt x="123" y="319"/>
                    <a:pt x="156" y="267"/>
                  </a:cubicBezTo>
                  <a:cubicBezTo>
                    <a:pt x="189" y="215"/>
                    <a:pt x="184" y="8"/>
                    <a:pt x="198" y="4"/>
                  </a:cubicBezTo>
                  <a:cubicBezTo>
                    <a:pt x="212" y="0"/>
                    <a:pt x="212" y="194"/>
                    <a:pt x="239" y="243"/>
                  </a:cubicBezTo>
                  <a:cubicBezTo>
                    <a:pt x="266" y="292"/>
                    <a:pt x="326" y="297"/>
                    <a:pt x="362" y="300"/>
                  </a:cubicBezTo>
                  <a:cubicBezTo>
                    <a:pt x="398" y="303"/>
                    <a:pt x="435" y="300"/>
                    <a:pt x="453" y="259"/>
                  </a:cubicBezTo>
                  <a:cubicBezTo>
                    <a:pt x="471" y="218"/>
                    <a:pt x="462" y="57"/>
                    <a:pt x="469" y="53"/>
                  </a:cubicBezTo>
                  <a:cubicBezTo>
                    <a:pt x="476" y="49"/>
                    <a:pt x="480" y="197"/>
                    <a:pt x="494" y="234"/>
                  </a:cubicBezTo>
                  <a:cubicBezTo>
                    <a:pt x="508" y="271"/>
                    <a:pt x="517" y="266"/>
                    <a:pt x="551" y="276"/>
                  </a:cubicBezTo>
                  <a:cubicBezTo>
                    <a:pt x="585" y="286"/>
                    <a:pt x="677" y="289"/>
                    <a:pt x="700" y="292"/>
                  </a:cubicBezTo>
                </a:path>
              </a:pathLst>
            </a:custGeom>
            <a:noFill/>
            <a:ln w="2857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191" name="Line 30"/>
            <p:cNvSpPr>
              <a:spLocks noChangeShapeType="1"/>
            </p:cNvSpPr>
            <p:nvPr/>
          </p:nvSpPr>
          <p:spPr bwMode="auto">
            <a:xfrm>
              <a:off x="4238" y="2470"/>
              <a:ext cx="880" cy="8"/>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192" name="Line 31"/>
            <p:cNvSpPr>
              <a:spLocks noChangeShapeType="1"/>
            </p:cNvSpPr>
            <p:nvPr/>
          </p:nvSpPr>
          <p:spPr bwMode="auto">
            <a:xfrm flipV="1">
              <a:off x="4237" y="2075"/>
              <a:ext cx="0" cy="395"/>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6193" name="Object 32"/>
            <p:cNvGraphicFramePr>
              <a:graphicFrameLocks noChangeAspect="1"/>
            </p:cNvGraphicFramePr>
            <p:nvPr/>
          </p:nvGraphicFramePr>
          <p:xfrm>
            <a:off x="5153" y="2420"/>
            <a:ext cx="112" cy="120"/>
          </p:xfrm>
          <a:graphic>
            <a:graphicData uri="http://schemas.openxmlformats.org/presentationml/2006/ole">
              <mc:AlternateContent xmlns:mc="http://schemas.openxmlformats.org/markup-compatibility/2006">
                <mc:Choice xmlns:v="urn:schemas-microsoft-com:vml" Requires="v">
                  <p:oleObj spid="_x0000_s6315" name="Equation" r:id="rId3" imgW="177646" imgH="190335" progId="Equation.DSMT4">
                    <p:embed/>
                  </p:oleObj>
                </mc:Choice>
                <mc:Fallback>
                  <p:oleObj name="Equation" r:id="rId3" imgW="177646" imgH="190335" progId="Equation.DSMT4">
                    <p:embed/>
                    <p:pic>
                      <p:nvPicPr>
                        <p:cNvPr id="0" name="Picture 1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3" y="2420"/>
                          <a:ext cx="112" cy="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94" name="Object 33"/>
            <p:cNvGraphicFramePr>
              <a:graphicFrameLocks noChangeAspect="1"/>
            </p:cNvGraphicFramePr>
            <p:nvPr/>
          </p:nvGraphicFramePr>
          <p:xfrm>
            <a:off x="4177" y="1900"/>
            <a:ext cx="104" cy="144"/>
          </p:xfrm>
          <a:graphic>
            <a:graphicData uri="http://schemas.openxmlformats.org/presentationml/2006/ole">
              <mc:AlternateContent xmlns:mc="http://schemas.openxmlformats.org/markup-compatibility/2006">
                <mc:Choice xmlns:v="urn:schemas-microsoft-com:vml" Requires="v">
                  <p:oleObj spid="_x0000_s6316" name="Equation" r:id="rId5" imgW="165028" imgH="228501" progId="Equation.DSMT4">
                    <p:embed/>
                  </p:oleObj>
                </mc:Choice>
                <mc:Fallback>
                  <p:oleObj name="Equation" r:id="rId5" imgW="165028" imgH="228501" progId="Equation.DSMT4">
                    <p:embed/>
                    <p:pic>
                      <p:nvPicPr>
                        <p:cNvPr id="0" name="Picture 1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7" y="1900"/>
                          <a:ext cx="104"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25314" name="Group 34"/>
          <p:cNvGrpSpPr>
            <a:grpSpLocks/>
          </p:cNvGrpSpPr>
          <p:nvPr/>
        </p:nvGrpSpPr>
        <p:grpSpPr bwMode="auto">
          <a:xfrm>
            <a:off x="6451154" y="5385023"/>
            <a:ext cx="1981200" cy="1219200"/>
            <a:chOff x="4191" y="2647"/>
            <a:chExt cx="1072" cy="640"/>
          </a:xfrm>
        </p:grpSpPr>
        <p:sp>
          <p:nvSpPr>
            <p:cNvPr id="6185" name="Freeform 35"/>
            <p:cNvSpPr>
              <a:spLocks/>
            </p:cNvSpPr>
            <p:nvPr/>
          </p:nvSpPr>
          <p:spPr bwMode="auto">
            <a:xfrm flipV="1">
              <a:off x="4277" y="2883"/>
              <a:ext cx="716" cy="327"/>
            </a:xfrm>
            <a:custGeom>
              <a:avLst/>
              <a:gdLst>
                <a:gd name="T0" fmla="*/ 0 w 700"/>
                <a:gd name="T1" fmla="*/ 325 h 319"/>
                <a:gd name="T2" fmla="*/ 160 w 700"/>
                <a:gd name="T3" fmla="*/ 274 h 319"/>
                <a:gd name="T4" fmla="*/ 203 w 700"/>
                <a:gd name="T5" fmla="*/ 4 h 319"/>
                <a:gd name="T6" fmla="*/ 244 w 700"/>
                <a:gd name="T7" fmla="*/ 249 h 319"/>
                <a:gd name="T8" fmla="*/ 370 w 700"/>
                <a:gd name="T9" fmla="*/ 308 h 319"/>
                <a:gd name="T10" fmla="*/ 463 w 700"/>
                <a:gd name="T11" fmla="*/ 265 h 319"/>
                <a:gd name="T12" fmla="*/ 480 w 700"/>
                <a:gd name="T13" fmla="*/ 54 h 319"/>
                <a:gd name="T14" fmla="*/ 505 w 700"/>
                <a:gd name="T15" fmla="*/ 240 h 319"/>
                <a:gd name="T16" fmla="*/ 564 w 700"/>
                <a:gd name="T17" fmla="*/ 283 h 319"/>
                <a:gd name="T18" fmla="*/ 716 w 700"/>
                <a:gd name="T19" fmla="*/ 299 h 3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00" h="319">
                  <a:moveTo>
                    <a:pt x="0" y="317"/>
                  </a:moveTo>
                  <a:cubicBezTo>
                    <a:pt x="61" y="318"/>
                    <a:pt x="123" y="319"/>
                    <a:pt x="156" y="267"/>
                  </a:cubicBezTo>
                  <a:cubicBezTo>
                    <a:pt x="189" y="215"/>
                    <a:pt x="184" y="8"/>
                    <a:pt x="198" y="4"/>
                  </a:cubicBezTo>
                  <a:cubicBezTo>
                    <a:pt x="212" y="0"/>
                    <a:pt x="212" y="194"/>
                    <a:pt x="239" y="243"/>
                  </a:cubicBezTo>
                  <a:cubicBezTo>
                    <a:pt x="266" y="292"/>
                    <a:pt x="326" y="297"/>
                    <a:pt x="362" y="300"/>
                  </a:cubicBezTo>
                  <a:cubicBezTo>
                    <a:pt x="398" y="303"/>
                    <a:pt x="435" y="300"/>
                    <a:pt x="453" y="259"/>
                  </a:cubicBezTo>
                  <a:cubicBezTo>
                    <a:pt x="471" y="218"/>
                    <a:pt x="462" y="57"/>
                    <a:pt x="469" y="53"/>
                  </a:cubicBezTo>
                  <a:cubicBezTo>
                    <a:pt x="476" y="49"/>
                    <a:pt x="480" y="197"/>
                    <a:pt x="494" y="234"/>
                  </a:cubicBezTo>
                  <a:cubicBezTo>
                    <a:pt x="508" y="271"/>
                    <a:pt x="517" y="266"/>
                    <a:pt x="551" y="276"/>
                  </a:cubicBezTo>
                  <a:cubicBezTo>
                    <a:pt x="585" y="286"/>
                    <a:pt x="677" y="289"/>
                    <a:pt x="700" y="292"/>
                  </a:cubicBezTo>
                </a:path>
              </a:pathLst>
            </a:custGeom>
            <a:noFill/>
            <a:ln w="2857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186" name="Line 36"/>
            <p:cNvSpPr>
              <a:spLocks noChangeShapeType="1"/>
            </p:cNvSpPr>
            <p:nvPr/>
          </p:nvSpPr>
          <p:spPr bwMode="auto">
            <a:xfrm>
              <a:off x="4228" y="3217"/>
              <a:ext cx="880" cy="8"/>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187" name="Line 37"/>
            <p:cNvSpPr>
              <a:spLocks noChangeShapeType="1"/>
            </p:cNvSpPr>
            <p:nvPr/>
          </p:nvSpPr>
          <p:spPr bwMode="auto">
            <a:xfrm flipV="1">
              <a:off x="4227" y="2822"/>
              <a:ext cx="0" cy="395"/>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6188" name="Object 38"/>
            <p:cNvGraphicFramePr>
              <a:graphicFrameLocks noChangeAspect="1"/>
            </p:cNvGraphicFramePr>
            <p:nvPr/>
          </p:nvGraphicFramePr>
          <p:xfrm>
            <a:off x="5151" y="3167"/>
            <a:ext cx="112" cy="120"/>
          </p:xfrm>
          <a:graphic>
            <a:graphicData uri="http://schemas.openxmlformats.org/presentationml/2006/ole">
              <mc:AlternateContent xmlns:mc="http://schemas.openxmlformats.org/markup-compatibility/2006">
                <mc:Choice xmlns:v="urn:schemas-microsoft-com:vml" Requires="v">
                  <p:oleObj spid="_x0000_s6317" name="Equation" r:id="rId7" imgW="177646" imgH="190335" progId="Equation.DSMT4">
                    <p:embed/>
                  </p:oleObj>
                </mc:Choice>
                <mc:Fallback>
                  <p:oleObj name="Equation" r:id="rId7" imgW="177646" imgH="190335" progId="Equation.DSMT4">
                    <p:embed/>
                    <p:pic>
                      <p:nvPicPr>
                        <p:cNvPr id="0" name="Picture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1" y="3167"/>
                          <a:ext cx="112" cy="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89" name="Object 39"/>
            <p:cNvGraphicFramePr>
              <a:graphicFrameLocks noChangeAspect="1"/>
            </p:cNvGraphicFramePr>
            <p:nvPr/>
          </p:nvGraphicFramePr>
          <p:xfrm>
            <a:off x="4191" y="2647"/>
            <a:ext cx="104" cy="144"/>
          </p:xfrm>
          <a:graphic>
            <a:graphicData uri="http://schemas.openxmlformats.org/presentationml/2006/ole">
              <mc:AlternateContent xmlns:mc="http://schemas.openxmlformats.org/markup-compatibility/2006">
                <mc:Choice xmlns:v="urn:schemas-microsoft-com:vml" Requires="v">
                  <p:oleObj spid="_x0000_s6318" name="Equation" r:id="rId8" imgW="165028" imgH="228501" progId="Equation.DSMT4">
                    <p:embed/>
                  </p:oleObj>
                </mc:Choice>
                <mc:Fallback>
                  <p:oleObj name="Equation" r:id="rId8" imgW="165028" imgH="228501" progId="Equation.DSMT4">
                    <p:embed/>
                    <p:pic>
                      <p:nvPicPr>
                        <p:cNvPr id="0" name="Picture 1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 y="2647"/>
                          <a:ext cx="104"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25321" name="Rectangle 41"/>
          <p:cNvSpPr>
            <a:spLocks noChangeArrowheads="1"/>
          </p:cNvSpPr>
          <p:nvPr/>
        </p:nvSpPr>
        <p:spPr bwMode="auto">
          <a:xfrm>
            <a:off x="2410967" y="2302098"/>
            <a:ext cx="3581400" cy="515938"/>
          </a:xfrm>
          <a:prstGeom prst="rect">
            <a:avLst/>
          </a:prstGeom>
          <a:gradFill rotWithShape="1">
            <a:gsLst>
              <a:gs pos="0">
                <a:srgbClr val="4D4D4D"/>
              </a:gs>
              <a:gs pos="50000">
                <a:schemeClr val="bg1"/>
              </a:gs>
              <a:gs pos="100000">
                <a:srgbClr val="4D4D4D"/>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defRPr/>
            </a:pPr>
            <a:endParaRPr lang="zh-CN" altLang="en-US"/>
          </a:p>
        </p:txBody>
      </p:sp>
      <p:grpSp>
        <p:nvGrpSpPr>
          <p:cNvPr id="225322" name="Group 42"/>
          <p:cNvGrpSpPr>
            <a:grpSpLocks/>
          </p:cNvGrpSpPr>
          <p:nvPr/>
        </p:nvGrpSpPr>
        <p:grpSpPr bwMode="auto">
          <a:xfrm>
            <a:off x="2410967" y="2941861"/>
            <a:ext cx="3581400" cy="515937"/>
            <a:chOff x="1798" y="3544"/>
            <a:chExt cx="1845" cy="325"/>
          </a:xfrm>
        </p:grpSpPr>
        <p:sp>
          <p:nvSpPr>
            <p:cNvPr id="6179" name="Rectangle 43"/>
            <p:cNvSpPr>
              <a:spLocks noChangeArrowheads="1"/>
            </p:cNvSpPr>
            <p:nvPr/>
          </p:nvSpPr>
          <p:spPr bwMode="auto">
            <a:xfrm>
              <a:off x="1798" y="3544"/>
              <a:ext cx="1845" cy="325"/>
            </a:xfrm>
            <a:prstGeom prst="rect">
              <a:avLst/>
            </a:prstGeom>
            <a:solidFill>
              <a:srgbClr val="4D4D4D"/>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180" name="Line 44"/>
            <p:cNvSpPr>
              <a:spLocks noChangeShapeType="1"/>
            </p:cNvSpPr>
            <p:nvPr/>
          </p:nvSpPr>
          <p:spPr bwMode="auto">
            <a:xfrm>
              <a:off x="2001" y="3550"/>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181" name="Line 45"/>
            <p:cNvSpPr>
              <a:spLocks noChangeShapeType="1"/>
            </p:cNvSpPr>
            <p:nvPr/>
          </p:nvSpPr>
          <p:spPr bwMode="auto">
            <a:xfrm>
              <a:off x="2542" y="3550"/>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182" name="Line 46"/>
            <p:cNvSpPr>
              <a:spLocks noChangeShapeType="1"/>
            </p:cNvSpPr>
            <p:nvPr/>
          </p:nvSpPr>
          <p:spPr bwMode="auto">
            <a:xfrm>
              <a:off x="2896" y="3550"/>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183" name="Line 47"/>
            <p:cNvSpPr>
              <a:spLocks noChangeShapeType="1"/>
            </p:cNvSpPr>
            <p:nvPr/>
          </p:nvSpPr>
          <p:spPr bwMode="auto">
            <a:xfrm>
              <a:off x="3068" y="3550"/>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184" name="Line 48"/>
            <p:cNvSpPr>
              <a:spLocks noChangeShapeType="1"/>
            </p:cNvSpPr>
            <p:nvPr/>
          </p:nvSpPr>
          <p:spPr bwMode="auto">
            <a:xfrm>
              <a:off x="3167" y="3550"/>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225329" name="Text Box 49"/>
          <p:cNvSpPr txBox="1">
            <a:spLocks noChangeArrowheads="1"/>
          </p:cNvSpPr>
          <p:nvPr/>
        </p:nvSpPr>
        <p:spPr bwMode="auto">
          <a:xfrm>
            <a:off x="966342" y="2294161"/>
            <a:ext cx="1430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b="1" dirty="0">
                <a:solidFill>
                  <a:srgbClr val="0000FF"/>
                </a:solidFill>
                <a:effectLst>
                  <a:outerShdw blurRad="38100" dist="38100" dir="2700000" algn="tl">
                    <a:srgbClr val="C0C0C0"/>
                  </a:outerShdw>
                </a:effectLst>
                <a:latin typeface="Times New Roman" panose="02020603050405020304" pitchFamily="18" charset="0"/>
                <a:ea typeface="楷体_GB2312" pitchFamily="49" charset="-122"/>
              </a:rPr>
              <a:t>连续光谱</a:t>
            </a:r>
          </a:p>
        </p:txBody>
      </p:sp>
      <p:sp>
        <p:nvSpPr>
          <p:cNvPr id="225330" name="Text Box 50"/>
          <p:cNvSpPr txBox="1">
            <a:spLocks noChangeArrowheads="1"/>
          </p:cNvSpPr>
          <p:nvPr/>
        </p:nvSpPr>
        <p:spPr bwMode="auto">
          <a:xfrm>
            <a:off x="971104" y="2994248"/>
            <a:ext cx="1439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rPr>
              <a:t>线状光谱</a:t>
            </a:r>
          </a:p>
        </p:txBody>
      </p:sp>
      <p:sp>
        <p:nvSpPr>
          <p:cNvPr id="225331" name="Text Box 51"/>
          <p:cNvSpPr txBox="1">
            <a:spLocks noChangeArrowheads="1"/>
          </p:cNvSpPr>
          <p:nvPr/>
        </p:nvSpPr>
        <p:spPr bwMode="auto">
          <a:xfrm>
            <a:off x="6154292" y="2365598"/>
            <a:ext cx="177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b="1">
                <a:effectLst>
                  <a:outerShdw blurRad="38100" dist="38100" dir="2700000" algn="tl">
                    <a:srgbClr val="C0C0C0"/>
                  </a:outerShdw>
                </a:effectLst>
                <a:latin typeface="Times New Roman" panose="02020603050405020304" pitchFamily="18" charset="0"/>
                <a:ea typeface="楷体_GB2312" pitchFamily="49" charset="-122"/>
              </a:rPr>
              <a:t>固体热辐射</a:t>
            </a:r>
          </a:p>
        </p:txBody>
      </p:sp>
      <p:sp>
        <p:nvSpPr>
          <p:cNvPr id="225332" name="Text Box 52"/>
          <p:cNvSpPr txBox="1">
            <a:spLocks noChangeArrowheads="1"/>
          </p:cNvSpPr>
          <p:nvPr/>
        </p:nvSpPr>
        <p:spPr bwMode="auto">
          <a:xfrm>
            <a:off x="6154292" y="3013298"/>
            <a:ext cx="154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b="1">
                <a:effectLst>
                  <a:outerShdw blurRad="38100" dist="38100" dir="2700000" algn="tl">
                    <a:srgbClr val="C0C0C0"/>
                  </a:outerShdw>
                </a:effectLst>
                <a:latin typeface="Times New Roman" panose="02020603050405020304" pitchFamily="18" charset="0"/>
                <a:ea typeface="楷体_GB2312" pitchFamily="49" charset="-122"/>
              </a:rPr>
              <a:t>原子发光</a:t>
            </a:r>
          </a:p>
        </p:txBody>
      </p:sp>
      <p:sp>
        <p:nvSpPr>
          <p:cNvPr id="225333" name="Text Box 53"/>
          <p:cNvSpPr txBox="1">
            <a:spLocks noChangeArrowheads="1"/>
          </p:cNvSpPr>
          <p:nvPr/>
        </p:nvSpPr>
        <p:spPr bwMode="auto">
          <a:xfrm>
            <a:off x="971104" y="3643536"/>
            <a:ext cx="1439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rPr>
              <a:t>带状光谱</a:t>
            </a:r>
          </a:p>
        </p:txBody>
      </p:sp>
      <p:sp>
        <p:nvSpPr>
          <p:cNvPr id="225334" name="Text Box 54"/>
          <p:cNvSpPr txBox="1">
            <a:spLocks noChangeArrowheads="1"/>
          </p:cNvSpPr>
          <p:nvPr/>
        </p:nvSpPr>
        <p:spPr bwMode="auto">
          <a:xfrm>
            <a:off x="6154292" y="3573686"/>
            <a:ext cx="1455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b="1">
                <a:effectLst>
                  <a:outerShdw blurRad="38100" dist="38100" dir="2700000" algn="tl">
                    <a:srgbClr val="C0C0C0"/>
                  </a:outerShdw>
                </a:effectLst>
                <a:latin typeface="Times New Roman" panose="02020603050405020304" pitchFamily="18" charset="0"/>
                <a:ea typeface="楷体_GB2312" pitchFamily="49" charset="-122"/>
              </a:rPr>
              <a:t>分子发光</a:t>
            </a:r>
          </a:p>
        </p:txBody>
      </p:sp>
      <p:grpSp>
        <p:nvGrpSpPr>
          <p:cNvPr id="225335" name="Group 55"/>
          <p:cNvGrpSpPr>
            <a:grpSpLocks noChangeAspect="1"/>
          </p:cNvGrpSpPr>
          <p:nvPr/>
        </p:nvGrpSpPr>
        <p:grpSpPr bwMode="auto">
          <a:xfrm>
            <a:off x="2410967" y="3578448"/>
            <a:ext cx="3581400" cy="515938"/>
            <a:chOff x="1507" y="1757"/>
            <a:chExt cx="1845" cy="325"/>
          </a:xfrm>
        </p:grpSpPr>
        <p:sp>
          <p:nvSpPr>
            <p:cNvPr id="6163" name="Rectangle 56"/>
            <p:cNvSpPr>
              <a:spLocks noChangeAspect="1" noChangeArrowheads="1"/>
            </p:cNvSpPr>
            <p:nvPr/>
          </p:nvSpPr>
          <p:spPr bwMode="auto">
            <a:xfrm>
              <a:off x="1507" y="1757"/>
              <a:ext cx="1845" cy="325"/>
            </a:xfrm>
            <a:prstGeom prst="rect">
              <a:avLst/>
            </a:prstGeom>
            <a:solidFill>
              <a:srgbClr val="4D4D4D"/>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164" name="Line 57"/>
            <p:cNvSpPr>
              <a:spLocks noChangeAspect="1" noChangeShapeType="1"/>
            </p:cNvSpPr>
            <p:nvPr/>
          </p:nvSpPr>
          <p:spPr bwMode="auto">
            <a:xfrm>
              <a:off x="1694" y="1763"/>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165" name="Line 58"/>
            <p:cNvSpPr>
              <a:spLocks noChangeAspect="1" noChangeShapeType="1"/>
            </p:cNvSpPr>
            <p:nvPr/>
          </p:nvSpPr>
          <p:spPr bwMode="auto">
            <a:xfrm>
              <a:off x="1733" y="1763"/>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166" name="Line 59"/>
            <p:cNvSpPr>
              <a:spLocks noChangeAspect="1" noChangeShapeType="1"/>
            </p:cNvSpPr>
            <p:nvPr/>
          </p:nvSpPr>
          <p:spPr bwMode="auto">
            <a:xfrm>
              <a:off x="1772" y="1763"/>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167" name="Line 60"/>
            <p:cNvSpPr>
              <a:spLocks noChangeAspect="1" noChangeShapeType="1"/>
            </p:cNvSpPr>
            <p:nvPr/>
          </p:nvSpPr>
          <p:spPr bwMode="auto">
            <a:xfrm>
              <a:off x="1802" y="1763"/>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168" name="Line 61"/>
            <p:cNvSpPr>
              <a:spLocks noChangeAspect="1" noChangeShapeType="1"/>
            </p:cNvSpPr>
            <p:nvPr/>
          </p:nvSpPr>
          <p:spPr bwMode="auto">
            <a:xfrm>
              <a:off x="1850" y="1763"/>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169" name="Line 62"/>
            <p:cNvSpPr>
              <a:spLocks noChangeAspect="1" noChangeShapeType="1"/>
            </p:cNvSpPr>
            <p:nvPr/>
          </p:nvSpPr>
          <p:spPr bwMode="auto">
            <a:xfrm>
              <a:off x="2153" y="1763"/>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170" name="Line 63"/>
            <p:cNvSpPr>
              <a:spLocks noChangeAspect="1" noChangeShapeType="1"/>
            </p:cNvSpPr>
            <p:nvPr/>
          </p:nvSpPr>
          <p:spPr bwMode="auto">
            <a:xfrm>
              <a:off x="2192" y="1763"/>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171" name="Line 64"/>
            <p:cNvSpPr>
              <a:spLocks noChangeAspect="1" noChangeShapeType="1"/>
            </p:cNvSpPr>
            <p:nvPr/>
          </p:nvSpPr>
          <p:spPr bwMode="auto">
            <a:xfrm>
              <a:off x="2231" y="1764"/>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172" name="Line 65"/>
            <p:cNvSpPr>
              <a:spLocks noChangeAspect="1" noChangeShapeType="1"/>
            </p:cNvSpPr>
            <p:nvPr/>
          </p:nvSpPr>
          <p:spPr bwMode="auto">
            <a:xfrm>
              <a:off x="2261" y="1763"/>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173" name="Line 66"/>
            <p:cNvSpPr>
              <a:spLocks noChangeAspect="1" noChangeShapeType="1"/>
            </p:cNvSpPr>
            <p:nvPr/>
          </p:nvSpPr>
          <p:spPr bwMode="auto">
            <a:xfrm>
              <a:off x="2309" y="1763"/>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174" name="Line 67"/>
            <p:cNvSpPr>
              <a:spLocks noChangeAspect="1" noChangeShapeType="1"/>
            </p:cNvSpPr>
            <p:nvPr/>
          </p:nvSpPr>
          <p:spPr bwMode="auto">
            <a:xfrm>
              <a:off x="2458" y="1764"/>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175" name="Line 68"/>
            <p:cNvSpPr>
              <a:spLocks noChangeAspect="1" noChangeShapeType="1"/>
            </p:cNvSpPr>
            <p:nvPr/>
          </p:nvSpPr>
          <p:spPr bwMode="auto">
            <a:xfrm>
              <a:off x="2497" y="1764"/>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176" name="Line 69"/>
            <p:cNvSpPr>
              <a:spLocks noChangeAspect="1" noChangeShapeType="1"/>
            </p:cNvSpPr>
            <p:nvPr/>
          </p:nvSpPr>
          <p:spPr bwMode="auto">
            <a:xfrm>
              <a:off x="2536" y="1764"/>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177" name="Line 70"/>
            <p:cNvSpPr>
              <a:spLocks noChangeAspect="1" noChangeShapeType="1"/>
            </p:cNvSpPr>
            <p:nvPr/>
          </p:nvSpPr>
          <p:spPr bwMode="auto">
            <a:xfrm>
              <a:off x="2566" y="1764"/>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178" name="Line 71"/>
            <p:cNvSpPr>
              <a:spLocks noChangeAspect="1" noChangeShapeType="1"/>
            </p:cNvSpPr>
            <p:nvPr/>
          </p:nvSpPr>
          <p:spPr bwMode="auto">
            <a:xfrm>
              <a:off x="2614" y="1764"/>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285"/>
                                        </p:tgtEl>
                                        <p:attrNameLst>
                                          <p:attrName>style.visibility</p:attrName>
                                        </p:attrNameLst>
                                      </p:cBhvr>
                                      <p:to>
                                        <p:strVal val="visible"/>
                                      </p:to>
                                    </p:set>
                                    <p:animEffect transition="in" filter="blinds(horizontal)">
                                      <p:cBhvr>
                                        <p:cTn id="7" dur="500"/>
                                        <p:tgtEl>
                                          <p:spTgt spid="2252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29"/>
                                        </p:tgtEl>
                                        <p:attrNameLst>
                                          <p:attrName>style.visibility</p:attrName>
                                        </p:attrNameLst>
                                      </p:cBhvr>
                                      <p:to>
                                        <p:strVal val="visible"/>
                                      </p:to>
                                    </p:set>
                                    <p:animEffect transition="in" filter="wipe(left)">
                                      <p:cBhvr>
                                        <p:cTn id="12" dur="500"/>
                                        <p:tgtEl>
                                          <p:spTgt spid="22532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25321"/>
                                        </p:tgtEl>
                                        <p:attrNameLst>
                                          <p:attrName>style.visibility</p:attrName>
                                        </p:attrNameLst>
                                      </p:cBhvr>
                                      <p:to>
                                        <p:strVal val="visible"/>
                                      </p:to>
                                    </p:set>
                                    <p:animEffect transition="in" filter="wipe(left)">
                                      <p:cBhvr>
                                        <p:cTn id="15" dur="500"/>
                                        <p:tgtEl>
                                          <p:spTgt spid="22532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25331"/>
                                        </p:tgtEl>
                                        <p:attrNameLst>
                                          <p:attrName>style.visibility</p:attrName>
                                        </p:attrNameLst>
                                      </p:cBhvr>
                                      <p:to>
                                        <p:strVal val="visible"/>
                                      </p:to>
                                    </p:set>
                                    <p:animEffect transition="in" filter="wipe(left)">
                                      <p:cBhvr>
                                        <p:cTn id="18" dur="500"/>
                                        <p:tgtEl>
                                          <p:spTgt spid="22533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25330"/>
                                        </p:tgtEl>
                                        <p:attrNameLst>
                                          <p:attrName>style.visibility</p:attrName>
                                        </p:attrNameLst>
                                      </p:cBhvr>
                                      <p:to>
                                        <p:strVal val="visible"/>
                                      </p:to>
                                    </p:set>
                                    <p:animEffect transition="in" filter="wipe(left)">
                                      <p:cBhvr>
                                        <p:cTn id="23" dur="500"/>
                                        <p:tgtEl>
                                          <p:spTgt spid="225330"/>
                                        </p:tgtEl>
                                      </p:cBhvr>
                                    </p:animEffect>
                                  </p:childTnLst>
                                </p:cTn>
                              </p:par>
                              <p:par>
                                <p:cTn id="24" presetID="22" presetClass="entr" presetSubtype="8" fill="hold" nodeType="withEffect">
                                  <p:stCondLst>
                                    <p:cond delay="0"/>
                                  </p:stCondLst>
                                  <p:childTnLst>
                                    <p:set>
                                      <p:cBhvr>
                                        <p:cTn id="25" dur="1" fill="hold">
                                          <p:stCondLst>
                                            <p:cond delay="0"/>
                                          </p:stCondLst>
                                        </p:cTn>
                                        <p:tgtEl>
                                          <p:spTgt spid="225322"/>
                                        </p:tgtEl>
                                        <p:attrNameLst>
                                          <p:attrName>style.visibility</p:attrName>
                                        </p:attrNameLst>
                                      </p:cBhvr>
                                      <p:to>
                                        <p:strVal val="visible"/>
                                      </p:to>
                                    </p:set>
                                    <p:animEffect transition="in" filter="wipe(left)">
                                      <p:cBhvr>
                                        <p:cTn id="26" dur="500"/>
                                        <p:tgtEl>
                                          <p:spTgt spid="225322"/>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25332"/>
                                        </p:tgtEl>
                                        <p:attrNameLst>
                                          <p:attrName>style.visibility</p:attrName>
                                        </p:attrNameLst>
                                      </p:cBhvr>
                                      <p:to>
                                        <p:strVal val="visible"/>
                                      </p:to>
                                    </p:set>
                                    <p:animEffect transition="in" filter="wipe(left)">
                                      <p:cBhvr>
                                        <p:cTn id="29" dur="500"/>
                                        <p:tgtEl>
                                          <p:spTgt spid="22533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25333"/>
                                        </p:tgtEl>
                                        <p:attrNameLst>
                                          <p:attrName>style.visibility</p:attrName>
                                        </p:attrNameLst>
                                      </p:cBhvr>
                                      <p:to>
                                        <p:strVal val="visible"/>
                                      </p:to>
                                    </p:set>
                                    <p:animEffect transition="in" filter="wipe(left)">
                                      <p:cBhvr>
                                        <p:cTn id="34" dur="500"/>
                                        <p:tgtEl>
                                          <p:spTgt spid="225333"/>
                                        </p:tgtEl>
                                      </p:cBhvr>
                                    </p:animEffect>
                                  </p:childTnLst>
                                </p:cTn>
                              </p:par>
                              <p:par>
                                <p:cTn id="35" presetID="22" presetClass="entr" presetSubtype="8" fill="hold" nodeType="withEffect">
                                  <p:stCondLst>
                                    <p:cond delay="0"/>
                                  </p:stCondLst>
                                  <p:childTnLst>
                                    <p:set>
                                      <p:cBhvr>
                                        <p:cTn id="36" dur="1" fill="hold">
                                          <p:stCondLst>
                                            <p:cond delay="0"/>
                                          </p:stCondLst>
                                        </p:cTn>
                                        <p:tgtEl>
                                          <p:spTgt spid="225335"/>
                                        </p:tgtEl>
                                        <p:attrNameLst>
                                          <p:attrName>style.visibility</p:attrName>
                                        </p:attrNameLst>
                                      </p:cBhvr>
                                      <p:to>
                                        <p:strVal val="visible"/>
                                      </p:to>
                                    </p:set>
                                    <p:animEffect transition="in" filter="wipe(left)">
                                      <p:cBhvr>
                                        <p:cTn id="37" dur="500"/>
                                        <p:tgtEl>
                                          <p:spTgt spid="22533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25334"/>
                                        </p:tgtEl>
                                        <p:attrNameLst>
                                          <p:attrName>style.visibility</p:attrName>
                                        </p:attrNameLst>
                                      </p:cBhvr>
                                      <p:to>
                                        <p:strVal val="visible"/>
                                      </p:to>
                                    </p:set>
                                    <p:animEffect transition="in" filter="wipe(left)">
                                      <p:cBhvr>
                                        <p:cTn id="40" dur="500"/>
                                        <p:tgtEl>
                                          <p:spTgt spid="22533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25292"/>
                                        </p:tgtEl>
                                        <p:attrNameLst>
                                          <p:attrName>style.visibility</p:attrName>
                                        </p:attrNameLst>
                                      </p:cBhvr>
                                      <p:to>
                                        <p:strVal val="visible"/>
                                      </p:to>
                                    </p:set>
                                    <p:animEffect transition="in" filter="wipe(left)">
                                      <p:cBhvr>
                                        <p:cTn id="45" dur="500"/>
                                        <p:tgtEl>
                                          <p:spTgt spid="225292"/>
                                        </p:tgtEl>
                                      </p:cBhvr>
                                    </p:animEffect>
                                  </p:childTnLst>
                                </p:cTn>
                              </p:par>
                              <p:par>
                                <p:cTn id="46" presetID="22" presetClass="entr" presetSubtype="8" fill="hold" nodeType="withEffect">
                                  <p:stCondLst>
                                    <p:cond delay="0"/>
                                  </p:stCondLst>
                                  <p:childTnLst>
                                    <p:set>
                                      <p:cBhvr>
                                        <p:cTn id="47" dur="1" fill="hold">
                                          <p:stCondLst>
                                            <p:cond delay="0"/>
                                          </p:stCondLst>
                                        </p:cTn>
                                        <p:tgtEl>
                                          <p:spTgt spid="225293"/>
                                        </p:tgtEl>
                                        <p:attrNameLst>
                                          <p:attrName>style.visibility</p:attrName>
                                        </p:attrNameLst>
                                      </p:cBhvr>
                                      <p:to>
                                        <p:strVal val="visible"/>
                                      </p:to>
                                    </p:set>
                                    <p:animEffect transition="in" filter="wipe(left)">
                                      <p:cBhvr>
                                        <p:cTn id="48" dur="500"/>
                                        <p:tgtEl>
                                          <p:spTgt spid="225293"/>
                                        </p:tgtEl>
                                      </p:cBhvr>
                                    </p:animEffect>
                                  </p:childTnLst>
                                </p:cTn>
                              </p:par>
                              <p:par>
                                <p:cTn id="49" presetID="22" presetClass="entr" presetSubtype="8" fill="hold" nodeType="withEffect">
                                  <p:stCondLst>
                                    <p:cond delay="0"/>
                                  </p:stCondLst>
                                  <p:childTnLst>
                                    <p:set>
                                      <p:cBhvr>
                                        <p:cTn id="50" dur="1" fill="hold">
                                          <p:stCondLst>
                                            <p:cond delay="0"/>
                                          </p:stCondLst>
                                        </p:cTn>
                                        <p:tgtEl>
                                          <p:spTgt spid="225308"/>
                                        </p:tgtEl>
                                        <p:attrNameLst>
                                          <p:attrName>style.visibility</p:attrName>
                                        </p:attrNameLst>
                                      </p:cBhvr>
                                      <p:to>
                                        <p:strVal val="visible"/>
                                      </p:to>
                                    </p:set>
                                    <p:animEffect transition="in" filter="wipe(left)">
                                      <p:cBhvr>
                                        <p:cTn id="51" dur="500"/>
                                        <p:tgtEl>
                                          <p:spTgt spid="22530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25299"/>
                                        </p:tgtEl>
                                        <p:attrNameLst>
                                          <p:attrName>style.visibility</p:attrName>
                                        </p:attrNameLst>
                                      </p:cBhvr>
                                      <p:to>
                                        <p:strVal val="visible"/>
                                      </p:to>
                                    </p:set>
                                    <p:animEffect transition="in" filter="wipe(left)">
                                      <p:cBhvr>
                                        <p:cTn id="56" dur="500"/>
                                        <p:tgtEl>
                                          <p:spTgt spid="225299"/>
                                        </p:tgtEl>
                                      </p:cBhvr>
                                    </p:animEffect>
                                  </p:childTnLst>
                                </p:cTn>
                              </p:par>
                              <p:par>
                                <p:cTn id="57" presetID="22" presetClass="entr" presetSubtype="8" fill="hold" nodeType="withEffect">
                                  <p:stCondLst>
                                    <p:cond delay="0"/>
                                  </p:stCondLst>
                                  <p:childTnLst>
                                    <p:set>
                                      <p:cBhvr>
                                        <p:cTn id="58" dur="1" fill="hold">
                                          <p:stCondLst>
                                            <p:cond delay="0"/>
                                          </p:stCondLst>
                                        </p:cTn>
                                        <p:tgtEl>
                                          <p:spTgt spid="225300"/>
                                        </p:tgtEl>
                                        <p:attrNameLst>
                                          <p:attrName>style.visibility</p:attrName>
                                        </p:attrNameLst>
                                      </p:cBhvr>
                                      <p:to>
                                        <p:strVal val="visible"/>
                                      </p:to>
                                    </p:set>
                                    <p:animEffect transition="in" filter="wipe(left)">
                                      <p:cBhvr>
                                        <p:cTn id="59" dur="500"/>
                                        <p:tgtEl>
                                          <p:spTgt spid="225300"/>
                                        </p:tgtEl>
                                      </p:cBhvr>
                                    </p:animEffect>
                                  </p:childTnLst>
                                </p:cTn>
                              </p:par>
                              <p:par>
                                <p:cTn id="60" presetID="22" presetClass="entr" presetSubtype="8" fill="hold" nodeType="withEffect">
                                  <p:stCondLst>
                                    <p:cond delay="0"/>
                                  </p:stCondLst>
                                  <p:childTnLst>
                                    <p:set>
                                      <p:cBhvr>
                                        <p:cTn id="61" dur="1" fill="hold">
                                          <p:stCondLst>
                                            <p:cond delay="0"/>
                                          </p:stCondLst>
                                        </p:cTn>
                                        <p:tgtEl>
                                          <p:spTgt spid="225314"/>
                                        </p:tgtEl>
                                        <p:attrNameLst>
                                          <p:attrName>style.visibility</p:attrName>
                                        </p:attrNameLst>
                                      </p:cBhvr>
                                      <p:to>
                                        <p:strVal val="visible"/>
                                      </p:to>
                                    </p:set>
                                    <p:animEffect transition="in" filter="wipe(left)">
                                      <p:cBhvr>
                                        <p:cTn id="62" dur="500"/>
                                        <p:tgtEl>
                                          <p:spTgt spid="225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5" grpId="0"/>
      <p:bldP spid="225292" grpId="0"/>
      <p:bldP spid="225299" grpId="0"/>
      <p:bldP spid="225321" grpId="0" animBg="1"/>
      <p:bldP spid="225329" grpId="0"/>
      <p:bldP spid="225330" grpId="0"/>
      <p:bldP spid="225331" grpId="0"/>
      <p:bldP spid="225332" grpId="0"/>
      <p:bldP spid="225333" grpId="0"/>
      <p:bldP spid="2253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371600" y="675780"/>
            <a:ext cx="7772400" cy="609600"/>
          </a:xfrm>
        </p:spPr>
        <p:txBody>
          <a:bodyPr>
            <a:normAutofit fontScale="90000"/>
          </a:bodyPr>
          <a:lstStyle/>
          <a:p>
            <a:pPr eaLnBrk="1" hangingPunct="1"/>
            <a:r>
              <a:rPr lang="zh-CN" altLang="en-US" sz="3600" b="1" dirty="0" smtClean="0">
                <a:solidFill>
                  <a:schemeClr val="hlink"/>
                </a:solidFill>
                <a:latin typeface="Times New Roman" panose="02020603050405020304" pitchFamily="18" charset="0"/>
                <a:ea typeface="楷体_GB2312" pitchFamily="49" charset="-122"/>
              </a:rPr>
              <a:t>氢原子光谱及其经验规律</a:t>
            </a:r>
            <a:r>
              <a:rPr lang="zh-CN" altLang="en-US" dirty="0" smtClean="0"/>
              <a:t> </a:t>
            </a:r>
          </a:p>
        </p:txBody>
      </p:sp>
      <p:graphicFrame>
        <p:nvGraphicFramePr>
          <p:cNvPr id="7171" name="Object 9"/>
          <p:cNvGraphicFramePr>
            <a:graphicFrameLocks noChangeAspect="1"/>
          </p:cNvGraphicFramePr>
          <p:nvPr/>
        </p:nvGraphicFramePr>
        <p:xfrm>
          <a:off x="2743200" y="1731963"/>
          <a:ext cx="4191000" cy="909637"/>
        </p:xfrm>
        <a:graphic>
          <a:graphicData uri="http://schemas.openxmlformats.org/presentationml/2006/ole">
            <mc:AlternateContent xmlns:mc="http://schemas.openxmlformats.org/markup-compatibility/2006">
              <mc:Choice xmlns:v="urn:schemas-microsoft-com:vml" Requires="v">
                <p:oleObj spid="_x0000_s7233" r:id="rId3" imgW="2908300" imgH="635000" progId="">
                  <p:embed/>
                </p:oleObj>
              </mc:Choice>
              <mc:Fallback>
                <p:oleObj r:id="rId3" imgW="2908300" imgH="635000" progId="">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731963"/>
                        <a:ext cx="4191000" cy="909637"/>
                      </a:xfrm>
                      <a:prstGeom prst="rect">
                        <a:avLst/>
                      </a:prstGeom>
                      <a:solidFill>
                        <a:srgbClr val="FFCC99"/>
                      </a:solidFill>
                    </p:spPr>
                  </p:pic>
                </p:oleObj>
              </mc:Fallback>
            </mc:AlternateContent>
          </a:graphicData>
        </a:graphic>
      </p:graphicFrame>
      <p:sp>
        <p:nvSpPr>
          <p:cNvPr id="7172" name="Rectangle 10"/>
          <p:cNvSpPr>
            <a:spLocks noChangeArrowheads="1"/>
          </p:cNvSpPr>
          <p:nvPr/>
        </p:nvSpPr>
        <p:spPr bwMode="auto">
          <a:xfrm>
            <a:off x="539750" y="1773238"/>
            <a:ext cx="19700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zh-CN" altLang="en-US" sz="2800" b="1" dirty="0">
                <a:latin typeface="Times New Roman" panose="02020603050405020304" pitchFamily="18" charset="0"/>
                <a:ea typeface="楷体_GB2312" pitchFamily="49" charset="-122"/>
              </a:rPr>
              <a:t>巴耳末公式</a:t>
            </a:r>
          </a:p>
        </p:txBody>
      </p:sp>
      <p:sp>
        <p:nvSpPr>
          <p:cNvPr id="7173" name="Rectangle 11"/>
          <p:cNvSpPr>
            <a:spLocks noChangeArrowheads="1"/>
          </p:cNvSpPr>
          <p:nvPr/>
        </p:nvSpPr>
        <p:spPr bwMode="auto">
          <a:xfrm>
            <a:off x="2771775" y="2781300"/>
            <a:ext cx="2159000" cy="579438"/>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2800" b="1" dirty="0">
                <a:latin typeface="Times New Roman" panose="02020603050405020304" pitchFamily="18" charset="0"/>
                <a:ea typeface="楷体_GB2312" pitchFamily="49" charset="-122"/>
              </a:rPr>
              <a:t>B </a:t>
            </a:r>
            <a:r>
              <a:rPr lang="en-US" altLang="zh-CN" sz="2800" dirty="0">
                <a:latin typeface="Times New Roman" panose="02020603050405020304" pitchFamily="18" charset="0"/>
                <a:ea typeface="楷体_GB2312" pitchFamily="49" charset="-122"/>
              </a:rPr>
              <a:t>= 3645.6 </a:t>
            </a:r>
            <a:r>
              <a:rPr lang="en-US" altLang="zh-CN" sz="3200" b="1" dirty="0">
                <a:latin typeface="Times New Roman" panose="02020603050405020304" pitchFamily="18" charset="0"/>
              </a:rPr>
              <a:t>Å</a:t>
            </a:r>
            <a:endParaRPr lang="en-US" altLang="zh-CN" sz="3200" b="1" dirty="0">
              <a:latin typeface="Arial Unicode MS" panose="020B0604020202020204" pitchFamily="34" charset="-122"/>
            </a:endParaRPr>
          </a:p>
        </p:txBody>
      </p:sp>
      <p:graphicFrame>
        <p:nvGraphicFramePr>
          <p:cNvPr id="7174" name="Object 12"/>
          <p:cNvGraphicFramePr>
            <a:graphicFrameLocks noChangeAspect="1"/>
          </p:cNvGraphicFramePr>
          <p:nvPr/>
        </p:nvGraphicFramePr>
        <p:xfrm>
          <a:off x="2743200" y="3657600"/>
          <a:ext cx="5029200" cy="1676400"/>
        </p:xfrm>
        <a:graphic>
          <a:graphicData uri="http://schemas.openxmlformats.org/presentationml/2006/ole">
            <mc:AlternateContent xmlns:mc="http://schemas.openxmlformats.org/markup-compatibility/2006">
              <mc:Choice xmlns:v="urn:schemas-microsoft-com:vml" Requires="v">
                <p:oleObj spid="_x0000_s7234" r:id="rId5" imgW="2984500" imgH="990600" progId="">
                  <p:embed/>
                </p:oleObj>
              </mc:Choice>
              <mc:Fallback>
                <p:oleObj r:id="rId5" imgW="2984500" imgH="990600" progId="">
                  <p:embed/>
                  <p:pic>
                    <p:nvPicPr>
                      <p:cNvPr id="0"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3657600"/>
                        <a:ext cx="5029200" cy="1676400"/>
                      </a:xfrm>
                      <a:prstGeom prst="rect">
                        <a:avLst/>
                      </a:prstGeom>
                      <a:solidFill>
                        <a:srgbClr val="CCFFCC"/>
                      </a:solidFill>
                    </p:spPr>
                  </p:pic>
                </p:oleObj>
              </mc:Fallback>
            </mc:AlternateContent>
          </a:graphicData>
        </a:graphic>
      </p:graphicFrame>
      <p:sp>
        <p:nvSpPr>
          <p:cNvPr id="7175" name="Rectangle 13"/>
          <p:cNvSpPr>
            <a:spLocks noChangeArrowheads="1"/>
          </p:cNvSpPr>
          <p:nvPr/>
        </p:nvSpPr>
        <p:spPr bwMode="auto">
          <a:xfrm>
            <a:off x="468313" y="3933825"/>
            <a:ext cx="205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zh-CN" altLang="en-US" sz="2800" b="1">
                <a:latin typeface="Arial Unicode MS" panose="020B0604020202020204" pitchFamily="34" charset="-122"/>
                <a:ea typeface="楷体_GB2312" pitchFamily="49" charset="-122"/>
              </a:rPr>
              <a:t>里德伯</a:t>
            </a:r>
            <a:r>
              <a:rPr lang="zh-CN" altLang="en-US" sz="2800" b="1">
                <a:latin typeface="Times New Roman" panose="02020603050405020304" pitchFamily="18" charset="0"/>
                <a:ea typeface="楷体_GB2312" pitchFamily="49" charset="-122"/>
              </a:rPr>
              <a:t>公式</a:t>
            </a:r>
          </a:p>
        </p:txBody>
      </p:sp>
      <p:sp>
        <p:nvSpPr>
          <p:cNvPr id="7176" name="Rectangle 14"/>
          <p:cNvSpPr>
            <a:spLocks noChangeArrowheads="1"/>
          </p:cNvSpPr>
          <p:nvPr/>
        </p:nvSpPr>
        <p:spPr bwMode="auto">
          <a:xfrm>
            <a:off x="2743200" y="5486400"/>
            <a:ext cx="4256088" cy="519113"/>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2800" i="1" dirty="0">
                <a:latin typeface="Times New Roman" panose="02020603050405020304" pitchFamily="18" charset="0"/>
                <a:ea typeface="楷体_GB2312" pitchFamily="49" charset="-122"/>
              </a:rPr>
              <a:t>R</a:t>
            </a:r>
            <a:r>
              <a:rPr lang="en-US" altLang="zh-CN" sz="2800" i="1" baseline="-30000" dirty="0">
                <a:latin typeface="Times New Roman" panose="02020603050405020304" pitchFamily="18" charset="0"/>
                <a:ea typeface="楷体_GB2312" pitchFamily="49" charset="-122"/>
              </a:rPr>
              <a:t>h</a:t>
            </a:r>
            <a:r>
              <a:rPr lang="en-US" altLang="zh-CN" sz="2800" dirty="0">
                <a:latin typeface="Times New Roman" panose="02020603050405020304" pitchFamily="18" charset="0"/>
                <a:ea typeface="楷体_GB2312" pitchFamily="49" charset="-122"/>
              </a:rPr>
              <a:t>=4/B=1.0967758×10</a:t>
            </a:r>
            <a:r>
              <a:rPr lang="en-US" altLang="zh-CN" sz="2800" baseline="30000" dirty="0">
                <a:latin typeface="Times New Roman" panose="02020603050405020304" pitchFamily="18" charset="0"/>
                <a:ea typeface="楷体_GB2312" pitchFamily="49" charset="-122"/>
              </a:rPr>
              <a:t>7</a:t>
            </a:r>
            <a:r>
              <a:rPr lang="en-US" altLang="zh-CN" sz="2800" dirty="0">
                <a:latin typeface="Times New Roman" panose="02020603050405020304" pitchFamily="18" charset="0"/>
                <a:ea typeface="楷体_GB2312" pitchFamily="49" charset="-122"/>
              </a:rPr>
              <a:t>m</a:t>
            </a:r>
            <a:r>
              <a:rPr lang="en-US" altLang="zh-CN" sz="2800" baseline="30000" dirty="0">
                <a:latin typeface="Times New Roman" panose="02020603050405020304" pitchFamily="18" charset="0"/>
                <a:ea typeface="楷体_GB2312" pitchFamily="49" charset="-122"/>
              </a:rPr>
              <a:t>-1</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idx="1"/>
          </p:nvPr>
        </p:nvSpPr>
        <p:spPr>
          <a:xfrm>
            <a:off x="467544" y="764704"/>
            <a:ext cx="8458200" cy="5589587"/>
          </a:xfrm>
        </p:spPr>
        <p:txBody>
          <a:bodyPr/>
          <a:lstStyle/>
          <a:p>
            <a:pPr algn="just" eaLnBrk="1" hangingPunct="1">
              <a:buFont typeface="Wingdings" panose="05000000000000000000" pitchFamily="2" charset="2"/>
              <a:buNone/>
            </a:pPr>
            <a:r>
              <a:rPr lang="zh-CN" altLang="en-US" sz="2800" b="1" dirty="0" smtClean="0">
                <a:ea typeface="楷体_GB2312" pitchFamily="49" charset="-122"/>
              </a:rPr>
              <a:t>            </a:t>
            </a:r>
            <a:r>
              <a:rPr lang="zh-CN" altLang="en-US" sz="2400" b="1" dirty="0" smtClean="0">
                <a:latin typeface="Times New Roman" panose="02020603050405020304" pitchFamily="18" charset="0"/>
                <a:ea typeface="楷体_GB2312" pitchFamily="49" charset="-122"/>
              </a:rPr>
              <a:t>以上是氢原子光谱的情况。这些情况可以总结为下列三条：</a:t>
            </a:r>
          </a:p>
          <a:p>
            <a:pPr algn="just" eaLnBrk="1" hangingPunct="1">
              <a:buFont typeface="Wingdings" panose="05000000000000000000" pitchFamily="2" charset="2"/>
              <a:buNone/>
            </a:pPr>
            <a:r>
              <a:rPr lang="zh-CN" altLang="en-US" sz="2400" b="1" dirty="0" smtClean="0">
                <a:solidFill>
                  <a:schemeClr val="hlink"/>
                </a:solidFill>
                <a:latin typeface="Times New Roman" panose="02020603050405020304" pitchFamily="18" charset="0"/>
                <a:ea typeface="楷体_GB2312" pitchFamily="49" charset="-122"/>
              </a:rPr>
              <a:t>    （</a:t>
            </a:r>
            <a:r>
              <a:rPr lang="en-US" altLang="zh-CN" sz="2400" b="1" dirty="0" smtClean="0">
                <a:solidFill>
                  <a:schemeClr val="hlink"/>
                </a:solidFill>
                <a:latin typeface="Times New Roman" panose="02020603050405020304" pitchFamily="18" charset="0"/>
                <a:ea typeface="楷体_GB2312" pitchFamily="49" charset="-122"/>
              </a:rPr>
              <a:t>1</a:t>
            </a:r>
            <a:r>
              <a:rPr lang="zh-CN" altLang="en-US" sz="2400" b="1" dirty="0" smtClean="0">
                <a:solidFill>
                  <a:schemeClr val="hlink"/>
                </a:solidFill>
                <a:latin typeface="Times New Roman" panose="02020603050405020304" pitchFamily="18" charset="0"/>
                <a:ea typeface="楷体_GB2312" pitchFamily="49" charset="-122"/>
              </a:rPr>
              <a:t>）</a:t>
            </a:r>
            <a:r>
              <a:rPr lang="zh-CN" altLang="en-US" sz="2400" b="1" dirty="0" smtClean="0">
                <a:latin typeface="Times New Roman" panose="02020603050405020304" pitchFamily="18" charset="0"/>
                <a:ea typeface="楷体_GB2312" pitchFamily="49" charset="-122"/>
              </a:rPr>
              <a:t>光谱是线状的，谱线有一定位置。这就是说，有确定的波长值，而且是彼此分立的。</a:t>
            </a:r>
          </a:p>
          <a:p>
            <a:pPr algn="just" eaLnBrk="1" hangingPunct="1">
              <a:buFont typeface="Wingdings" panose="05000000000000000000" pitchFamily="2" charset="2"/>
              <a:buNone/>
            </a:pPr>
            <a:r>
              <a:rPr lang="zh-CN" altLang="en-US" sz="2400" b="1" dirty="0" smtClean="0">
                <a:solidFill>
                  <a:schemeClr val="hlink"/>
                </a:solidFill>
                <a:latin typeface="Times New Roman" panose="02020603050405020304" pitchFamily="18" charset="0"/>
                <a:ea typeface="楷体_GB2312" pitchFamily="49" charset="-122"/>
              </a:rPr>
              <a:t>     （</a:t>
            </a:r>
            <a:r>
              <a:rPr lang="en-US" altLang="zh-CN" sz="2400" b="1" dirty="0" smtClean="0">
                <a:solidFill>
                  <a:schemeClr val="hlink"/>
                </a:solidFill>
                <a:latin typeface="Times New Roman" panose="02020603050405020304" pitchFamily="18" charset="0"/>
                <a:ea typeface="楷体_GB2312" pitchFamily="49" charset="-122"/>
              </a:rPr>
              <a:t>2</a:t>
            </a:r>
            <a:r>
              <a:rPr lang="zh-CN" altLang="en-US" sz="2400" b="1" dirty="0" smtClean="0">
                <a:solidFill>
                  <a:schemeClr val="hlink"/>
                </a:solidFill>
                <a:latin typeface="Times New Roman" panose="02020603050405020304" pitchFamily="18" charset="0"/>
                <a:ea typeface="楷体_GB2312" pitchFamily="49" charset="-122"/>
              </a:rPr>
              <a:t>）</a:t>
            </a:r>
            <a:r>
              <a:rPr lang="zh-CN" altLang="en-US" sz="2400" b="1" dirty="0" smtClean="0">
                <a:latin typeface="Times New Roman" panose="02020603050405020304" pitchFamily="18" charset="0"/>
                <a:ea typeface="楷体_GB2312" pitchFamily="49" charset="-122"/>
              </a:rPr>
              <a:t>谱线间有一定的关系，例如谱线构成一个谱线系，它们的波长可以用一个公式表达出来。不同系的谱线有些也有关系，例如有共同的光谱项。</a:t>
            </a:r>
          </a:p>
          <a:p>
            <a:pPr algn="just" eaLnBrk="1" hangingPunct="1">
              <a:buFont typeface="Wingdings" panose="05000000000000000000" pitchFamily="2" charset="2"/>
              <a:buNone/>
            </a:pPr>
            <a:r>
              <a:rPr lang="zh-CN" altLang="en-US" sz="2400" b="1" dirty="0" smtClean="0">
                <a:solidFill>
                  <a:schemeClr val="hlink"/>
                </a:solidFill>
                <a:latin typeface="Times New Roman" panose="02020603050405020304" pitchFamily="18" charset="0"/>
                <a:ea typeface="楷体_GB2312" pitchFamily="49" charset="-122"/>
              </a:rPr>
              <a:t>     （</a:t>
            </a:r>
            <a:r>
              <a:rPr lang="en-US" altLang="zh-CN" sz="2400" b="1" dirty="0" smtClean="0">
                <a:solidFill>
                  <a:schemeClr val="hlink"/>
                </a:solidFill>
                <a:latin typeface="Times New Roman" panose="02020603050405020304" pitchFamily="18" charset="0"/>
                <a:ea typeface="楷体_GB2312" pitchFamily="49" charset="-122"/>
              </a:rPr>
              <a:t>3</a:t>
            </a:r>
            <a:r>
              <a:rPr lang="zh-CN" altLang="en-US" sz="2400" b="1" dirty="0" smtClean="0">
                <a:solidFill>
                  <a:schemeClr val="hlink"/>
                </a:solidFill>
                <a:latin typeface="Times New Roman" panose="02020603050405020304" pitchFamily="18" charset="0"/>
                <a:ea typeface="楷体_GB2312" pitchFamily="49" charset="-122"/>
              </a:rPr>
              <a:t>）</a:t>
            </a:r>
            <a:r>
              <a:rPr lang="zh-CN" altLang="en-US" sz="2400" b="1" dirty="0" smtClean="0">
                <a:latin typeface="Times New Roman" panose="02020603050405020304" pitchFamily="18" charset="0"/>
                <a:ea typeface="楷体_GB2312" pitchFamily="49" charset="-122"/>
              </a:rPr>
              <a:t>每一谱线的波数都可以表达为二光谱项之差，                         。氢的光谱项是</a:t>
            </a:r>
          </a:p>
          <a:p>
            <a:pPr algn="just" eaLnBrk="1" hangingPunct="1">
              <a:buFont typeface="Wingdings" panose="05000000000000000000" pitchFamily="2" charset="2"/>
              <a:buNone/>
            </a:pPr>
            <a:endParaRPr lang="zh-CN" altLang="en-US" sz="2400" b="1" dirty="0" smtClean="0">
              <a:latin typeface="Times New Roman" panose="02020603050405020304" pitchFamily="18" charset="0"/>
              <a:ea typeface="楷体_GB2312" pitchFamily="49" charset="-122"/>
            </a:endParaRPr>
          </a:p>
          <a:p>
            <a:pPr algn="just" eaLnBrk="1" hangingPunct="1">
              <a:buFont typeface="Wingdings" panose="05000000000000000000" pitchFamily="2" charset="2"/>
              <a:buNone/>
            </a:pPr>
            <a:r>
              <a:rPr lang="zh-CN" altLang="en-US" sz="2400" b="1" i="1" dirty="0" smtClean="0">
                <a:latin typeface="Times New Roman" panose="02020603050405020304" pitchFamily="18" charset="0"/>
                <a:ea typeface="楷体_GB2312" pitchFamily="49" charset="-122"/>
              </a:rPr>
              <a:t>                                                   </a:t>
            </a:r>
            <a:r>
              <a:rPr lang="en-US" altLang="zh-CN" sz="2400" b="1" i="1" dirty="0" smtClean="0">
                <a:latin typeface="Times New Roman" panose="02020603050405020304" pitchFamily="18" charset="0"/>
                <a:ea typeface="楷体_GB2312" pitchFamily="49" charset="-122"/>
              </a:rPr>
              <a:t>n</a:t>
            </a:r>
            <a:r>
              <a:rPr lang="zh-CN" altLang="en-US" sz="2400" b="1" dirty="0" smtClean="0">
                <a:latin typeface="Times New Roman" panose="02020603050405020304" pitchFamily="18" charset="0"/>
                <a:ea typeface="楷体_GB2312" pitchFamily="49" charset="-122"/>
              </a:rPr>
              <a:t>是整数。</a:t>
            </a:r>
          </a:p>
          <a:p>
            <a:pPr algn="just" eaLnBrk="1" hangingPunct="1">
              <a:buFont typeface="Wingdings" panose="05000000000000000000" pitchFamily="2" charset="2"/>
              <a:buNone/>
            </a:pPr>
            <a:r>
              <a:rPr lang="zh-CN" altLang="en-US" sz="2400" b="1" dirty="0" smtClean="0">
                <a:latin typeface="Times New Roman" panose="02020603050405020304" pitchFamily="18" charset="0"/>
                <a:ea typeface="楷体_GB2312" pitchFamily="49" charset="-122"/>
              </a:rPr>
              <a:t>           </a:t>
            </a:r>
          </a:p>
        </p:txBody>
      </p:sp>
      <p:sp>
        <p:nvSpPr>
          <p:cNvPr id="8195" name="Rectangle 3"/>
          <p:cNvSpPr>
            <a:spLocks noChangeArrowheads="1"/>
          </p:cNvSpPr>
          <p:nvPr/>
        </p:nvSpPr>
        <p:spPr bwMode="auto">
          <a:xfrm>
            <a:off x="4071938"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8196" name="Object 4"/>
          <p:cNvGraphicFramePr>
            <a:graphicFrameLocks noChangeAspect="1"/>
          </p:cNvGraphicFramePr>
          <p:nvPr>
            <p:extLst>
              <p:ext uri="{D42A27DB-BD31-4B8C-83A1-F6EECF244321}">
                <p14:modId xmlns:p14="http://schemas.microsoft.com/office/powerpoint/2010/main" val="232299769"/>
              </p:ext>
            </p:extLst>
          </p:nvPr>
        </p:nvGraphicFramePr>
        <p:xfrm>
          <a:off x="1335601" y="4114750"/>
          <a:ext cx="2133600" cy="466725"/>
        </p:xfrm>
        <a:graphic>
          <a:graphicData uri="http://schemas.openxmlformats.org/presentationml/2006/ole">
            <mc:AlternateContent xmlns:mc="http://schemas.openxmlformats.org/markup-compatibility/2006">
              <mc:Choice xmlns:v="urn:schemas-microsoft-com:vml" Requires="v">
                <p:oleObj spid="_x0000_s8254" r:id="rId3" imgW="1002865" imgH="215806" progId="Equation.3">
                  <p:embed/>
                </p:oleObj>
              </mc:Choice>
              <mc:Fallback>
                <p:oleObj r:id="rId3" imgW="1002865" imgH="215806" progId="Equation.3">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5601" y="4114750"/>
                        <a:ext cx="21336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6"/>
          <p:cNvGraphicFramePr>
            <a:graphicFrameLocks noChangeAspect="1"/>
          </p:cNvGraphicFramePr>
          <p:nvPr>
            <p:extLst>
              <p:ext uri="{D42A27DB-BD31-4B8C-83A1-F6EECF244321}">
                <p14:modId xmlns:p14="http://schemas.microsoft.com/office/powerpoint/2010/main" val="2503513149"/>
              </p:ext>
            </p:extLst>
          </p:nvPr>
        </p:nvGraphicFramePr>
        <p:xfrm>
          <a:off x="1978844" y="4637211"/>
          <a:ext cx="1512888" cy="1168400"/>
        </p:xfrm>
        <a:graphic>
          <a:graphicData uri="http://schemas.openxmlformats.org/presentationml/2006/ole">
            <mc:AlternateContent xmlns:mc="http://schemas.openxmlformats.org/markup-compatibility/2006">
              <mc:Choice xmlns:v="urn:schemas-microsoft-com:vml" Requires="v">
                <p:oleObj spid="_x0000_s8255" name="公式" r:id="rId5" imgW="520474" imgH="393529" progId="Equation.3">
                  <p:embed/>
                </p:oleObj>
              </mc:Choice>
              <mc:Fallback>
                <p:oleObj name="公式" r:id="rId5" imgW="520474" imgH="393529" progId="Equation.3">
                  <p:embed/>
                  <p:pic>
                    <p:nvPicPr>
                      <p:cNvPr id="0"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8844" y="4637211"/>
                        <a:ext cx="1512888" cy="1168400"/>
                      </a:xfrm>
                      <a:prstGeom prst="rect">
                        <a:avLst/>
                      </a:prstGeom>
                      <a:solidFill>
                        <a:srgbClr val="CC99FF"/>
                      </a:solidFill>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55576" y="1556792"/>
                <a:ext cx="7600097" cy="4896544"/>
              </a:xfrm>
            </p:spPr>
            <p:txBody>
              <a:bodyPr>
                <a:normAutofit/>
              </a:bodyPr>
              <a:lstStyle/>
              <a:p>
                <a:r>
                  <a:rPr lang="zh-CN" altLang="en-US" sz="2400" b="1" dirty="0" smtClean="0">
                    <a:solidFill>
                      <a:srgbClr val="FF0000"/>
                    </a:solidFill>
                  </a:rPr>
                  <a:t>定态</a:t>
                </a:r>
                <a:r>
                  <a:rPr lang="zh-CN" altLang="en-US" sz="2400" b="1" dirty="0">
                    <a:solidFill>
                      <a:srgbClr val="FF0000"/>
                    </a:solidFill>
                  </a:rPr>
                  <a:t>条件</a:t>
                </a:r>
                <a:r>
                  <a:rPr lang="zh-CN" altLang="en-US" sz="2400" dirty="0"/>
                  <a:t>：电子只能处于一些分立的轨道上，它只能在这些轨道上绕核转动，且不产生电磁辐射</a:t>
                </a:r>
                <a:r>
                  <a:rPr lang="zh-CN" altLang="en-US" sz="2400" dirty="0" smtClean="0"/>
                  <a:t>。</a:t>
                </a:r>
                <a:endParaRPr lang="en-US" altLang="zh-CN" sz="2400" dirty="0" smtClean="0"/>
              </a:p>
              <a:p>
                <a:r>
                  <a:rPr lang="zh-CN" altLang="en-US" sz="2400" b="1" dirty="0">
                    <a:solidFill>
                      <a:srgbClr val="FF0000"/>
                    </a:solidFill>
                  </a:rPr>
                  <a:t>频率条件</a:t>
                </a:r>
                <a:r>
                  <a:rPr lang="zh-CN" altLang="en-US" sz="2400" dirty="0">
                    <a:solidFill>
                      <a:schemeClr val="tx1"/>
                    </a:solidFill>
                  </a:rPr>
                  <a:t>：当电子从一个定态轨道跃迁到另一个时，以电磁波形式放出（吸收）能量</a:t>
                </a:r>
                <a14:m>
                  <m:oMath xmlns:m="http://schemas.openxmlformats.org/officeDocument/2006/math">
                    <m:r>
                      <a:rPr lang="en-US" altLang="zh-CN" sz="2400" i="1" dirty="0" smtClean="0">
                        <a:solidFill>
                          <a:schemeClr val="tx1"/>
                        </a:solidFill>
                        <a:latin typeface="Cambria Math" panose="02040503050406030204" pitchFamily="18" charset="0"/>
                      </a:rPr>
                      <m:t>h</m:t>
                    </m:r>
                    <m:r>
                      <a:rPr lang="en-US" altLang="zh-CN" sz="2400" b="0" i="1" dirty="0" smtClean="0">
                        <a:solidFill>
                          <a:schemeClr val="tx1"/>
                        </a:solidFill>
                        <a:latin typeface="Cambria Math" panose="02040503050406030204" pitchFamily="18" charset="0"/>
                      </a:rPr>
                      <m:t>𝜈</m:t>
                    </m:r>
                  </m:oMath>
                </a14:m>
                <a:endParaRPr lang="en-US" altLang="zh-CN" sz="2400" dirty="0" smtClean="0">
                  <a:solidFill>
                    <a:schemeClr val="tx1"/>
                  </a:solidFill>
                </a:endParaRPr>
              </a:p>
              <a:p>
                <a:endParaRPr lang="en-US" altLang="zh-CN" sz="2400" dirty="0">
                  <a:solidFill>
                    <a:schemeClr val="tx1"/>
                  </a:solidFill>
                </a:endParaRPr>
              </a:p>
              <a:p>
                <a:endParaRPr lang="en-US" altLang="zh-CN" sz="2400" dirty="0" smtClean="0">
                  <a:solidFill>
                    <a:schemeClr val="tx1"/>
                  </a:solidFill>
                </a:endParaRPr>
              </a:p>
              <a:p>
                <a:r>
                  <a:rPr lang="zh-CN" altLang="en-US" sz="2400" b="1" dirty="0">
                    <a:solidFill>
                      <a:srgbClr val="FF0000"/>
                    </a:solidFill>
                  </a:rPr>
                  <a:t>角动量量子化（对应原理）</a:t>
                </a:r>
                <a:r>
                  <a:rPr lang="zh-CN" altLang="en-US" sz="2400" dirty="0">
                    <a:solidFill>
                      <a:schemeClr val="tx1"/>
                    </a:solidFill>
                  </a:rPr>
                  <a:t>：在原子范畴内的现象与宏观范围内的现象可以各自遵循本范围内的规律，但当把微观范围内的规律延伸到经典范围时，则它所得到的数值结果应该与经典规律所得到的相一致。</a:t>
                </a:r>
              </a:p>
              <a:p>
                <a:endParaRPr lang="zh-CN" altLang="en-US" sz="2400" dirty="0">
                  <a:solidFill>
                    <a:schemeClr val="tx1"/>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755576" y="1556792"/>
                <a:ext cx="7600097" cy="4896544"/>
              </a:xfrm>
              <a:blipFill rotWithShape="0">
                <a:blip r:embed="rId3"/>
                <a:stretch>
                  <a:fillRect t="-995"/>
                </a:stretch>
              </a:blipFill>
            </p:spPr>
            <p:txBody>
              <a:bodyPr/>
              <a:lstStyle/>
              <a:p>
                <a:r>
                  <a:rPr lang="zh-CN" altLang="en-US">
                    <a:noFill/>
                  </a:rPr>
                  <a:t> </a:t>
                </a:r>
              </a:p>
            </p:txBody>
          </p:sp>
        </mc:Fallback>
      </mc:AlternateContent>
      <p:sp>
        <p:nvSpPr>
          <p:cNvPr id="2" name="标题 1"/>
          <p:cNvSpPr>
            <a:spLocks noGrp="1"/>
          </p:cNvSpPr>
          <p:nvPr>
            <p:ph type="title"/>
          </p:nvPr>
        </p:nvSpPr>
        <p:spPr>
          <a:xfrm>
            <a:off x="899592" y="471158"/>
            <a:ext cx="6589199" cy="860674"/>
          </a:xfrm>
        </p:spPr>
        <p:txBody>
          <a:bodyPr>
            <a:normAutofit/>
          </a:bodyPr>
          <a:lstStyle/>
          <a:p>
            <a:r>
              <a:rPr lang="en-US" altLang="zh-CN" sz="2800" dirty="0" smtClean="0"/>
              <a:t>Bohr</a:t>
            </a:r>
            <a:r>
              <a:rPr lang="zh-CN" altLang="en-US" sz="2800" dirty="0" smtClean="0"/>
              <a:t>模型</a:t>
            </a:r>
            <a:endParaRPr lang="zh-CN" altLang="en-US" sz="2800" dirty="0"/>
          </a:p>
        </p:txBody>
      </p:sp>
      <p:pic>
        <p:nvPicPr>
          <p:cNvPr id="4" name="图片 3"/>
          <p:cNvPicPr>
            <a:picLocks noChangeAspect="1"/>
          </p:cNvPicPr>
          <p:nvPr/>
        </p:nvPicPr>
        <p:blipFill>
          <a:blip r:embed="rId4"/>
          <a:stretch>
            <a:fillRect/>
          </a:stretch>
        </p:blipFill>
        <p:spPr>
          <a:xfrm>
            <a:off x="3042778" y="3349767"/>
            <a:ext cx="2518984" cy="655297"/>
          </a:xfrm>
          <a:prstGeom prst="rect">
            <a:avLst/>
          </a:prstGeom>
        </p:spPr>
      </p:pic>
    </p:spTree>
    <p:extLst>
      <p:ext uri="{BB962C8B-B14F-4D97-AF65-F5344CB8AC3E}">
        <p14:creationId xmlns:p14="http://schemas.microsoft.com/office/powerpoint/2010/main" val="25635058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主题1" id="{53DC2220-3434-419D-9210-E9FE3546A59C}" vid="{07DED40F-BE99-4C5A-9505-9CB02F53FA7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2379</TotalTime>
  <Words>3284</Words>
  <Application>Microsoft Office PowerPoint</Application>
  <PresentationFormat>全屏显示(4:3)</PresentationFormat>
  <Paragraphs>302</Paragraphs>
  <Slides>57</Slides>
  <Notes>4</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4</vt:i4>
      </vt:variant>
      <vt:variant>
        <vt:lpstr>幻灯片标题</vt:lpstr>
      </vt:variant>
      <vt:variant>
        <vt:i4>57</vt:i4>
      </vt:variant>
    </vt:vector>
  </HeadingPairs>
  <TitlesOfParts>
    <vt:vector size="80" baseType="lpstr">
      <vt:lpstr>Arial Unicode MS</vt:lpstr>
      <vt:lpstr>黑体</vt:lpstr>
      <vt:lpstr>华文细黑</vt:lpstr>
      <vt:lpstr>楷体_GB2312</vt:lpstr>
      <vt:lpstr>宋体</vt:lpstr>
      <vt:lpstr>Arial</vt:lpstr>
      <vt:lpstr>Calibri</vt:lpstr>
      <vt:lpstr>Cambria Math</vt:lpstr>
      <vt:lpstr>Georgia</vt:lpstr>
      <vt:lpstr>Impact</vt:lpstr>
      <vt:lpstr>Lucida Sans Unicode</vt:lpstr>
      <vt:lpstr>Symbol</vt:lpstr>
      <vt:lpstr>Tahoma</vt:lpstr>
      <vt:lpstr>Times New Roman</vt:lpstr>
      <vt:lpstr>Verdana</vt:lpstr>
      <vt:lpstr>Wingdings</vt:lpstr>
      <vt:lpstr>Wingdings 2</vt:lpstr>
      <vt:lpstr>Wingdings 3</vt:lpstr>
      <vt:lpstr>主题1</vt:lpstr>
      <vt:lpstr>Equation</vt:lpstr>
      <vt:lpstr>Microsoft 公式 3.0</vt:lpstr>
      <vt:lpstr>公式</vt:lpstr>
      <vt:lpstr>MathType 6.0 Equation</vt:lpstr>
      <vt:lpstr>第二章 原子的量子态：玻尔模型</vt:lpstr>
      <vt:lpstr>§2.1量子假说</vt:lpstr>
      <vt:lpstr>PowerPoint 演示文稿</vt:lpstr>
      <vt:lpstr>PowerPoint 演示文稿</vt:lpstr>
      <vt:lpstr>PowerPoint 演示文稿</vt:lpstr>
      <vt:lpstr>光谱 </vt:lpstr>
      <vt:lpstr>氢原子光谱及其经验规律 </vt:lpstr>
      <vt:lpstr>PowerPoint 演示文稿</vt:lpstr>
      <vt:lpstr>Bohr模型</vt:lpstr>
      <vt:lpstr>PowerPoint 演示文稿</vt:lpstr>
      <vt:lpstr>PowerPoint 演示文稿</vt:lpstr>
      <vt:lpstr>PowerPoint 演示文稿</vt:lpstr>
      <vt:lpstr>PowerPoint 演示文稿</vt:lpstr>
      <vt:lpstr>PowerPoint 演示文稿</vt:lpstr>
      <vt:lpstr>PowerPoint 演示文稿</vt:lpstr>
      <vt:lpstr>类氢离子的光谱 </vt:lpstr>
      <vt:lpstr>Bohr的氢原子模型中的一些量</vt:lpstr>
      <vt:lpstr>PowerPoint 演示文稿</vt:lpstr>
      <vt:lpstr>PowerPoint 演示文稿</vt:lpstr>
      <vt:lpstr>PowerPoint 演示文稿</vt:lpstr>
      <vt:lpstr>PowerPoint 演示文稿</vt:lpstr>
      <vt:lpstr>PowerPoint 演示文稿</vt:lpstr>
      <vt:lpstr>Bohr模型</vt:lpstr>
      <vt:lpstr>F－H实验与原子能级的量子化 </vt:lpstr>
      <vt:lpstr>F－H实验与原子能级的量子化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wlx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原子的卢瑟福模型</dc:title>
  <dc:creator>mouse-wlx</dc:creator>
  <cp:lastModifiedBy>刘昊迪</cp:lastModifiedBy>
  <cp:revision>401</cp:revision>
  <cp:lastPrinted>1601-01-01T00:00:00Z</cp:lastPrinted>
  <dcterms:created xsi:type="dcterms:W3CDTF">2003-02-14T07:15:14Z</dcterms:created>
  <dcterms:modified xsi:type="dcterms:W3CDTF">2016-04-08T13:12:50Z</dcterms:modified>
</cp:coreProperties>
</file>