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7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5" r:id="rId14"/>
    <p:sldId id="264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934425B-0F09-445C-AFB2-57ECA42D70EB}">
          <p14:sldIdLst>
            <p14:sldId id="266"/>
            <p14:sldId id="276"/>
          </p14:sldIdLst>
        </p14:section>
        <p14:section name="第三章" id="{2B173727-77C3-4271-BAA2-21444CC41E50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</p14:sldIdLst>
        </p14:section>
        <p14:section name="四五章" id="{C7C2F460-2A08-4FFD-84A4-56DB30A8D53F}">
          <p14:sldIdLst>
            <p14:sldId id="275"/>
            <p14:sldId id="264"/>
          </p14:sldIdLst>
        </p14:section>
        <p14:section name="补充题" id="{AAC04C7A-1111-483B-A15A-B64DF079CBA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3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7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5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026 w 596"/>
                  <a:gd name="T1" fmla="*/ 45486 h 666"/>
                  <a:gd name="T2" fmla="*/ 725 w 596"/>
                  <a:gd name="T3" fmla="*/ 41892 h 666"/>
                  <a:gd name="T4" fmla="*/ 0 w 596"/>
                  <a:gd name="T5" fmla="*/ 35497 h 666"/>
                  <a:gd name="T6" fmla="*/ 505 w 596"/>
                  <a:gd name="T7" fmla="*/ 27294 h 666"/>
                  <a:gd name="T8" fmla="*/ 3131 w 596"/>
                  <a:gd name="T9" fmla="*/ 18569 h 666"/>
                  <a:gd name="T10" fmla="*/ 8604 w 596"/>
                  <a:gd name="T11" fmla="*/ 10310 h 666"/>
                  <a:gd name="T12" fmla="*/ 17787 w 596"/>
                  <a:gd name="T13" fmla="*/ 3804 h 666"/>
                  <a:gd name="T14" fmla="*/ 30898 w 596"/>
                  <a:gd name="T15" fmla="*/ 223 h 666"/>
                  <a:gd name="T16" fmla="*/ 47572 w 596"/>
                  <a:gd name="T17" fmla="*/ 1108 h 666"/>
                  <a:gd name="T18" fmla="*/ 60607 w 596"/>
                  <a:gd name="T19" fmla="*/ 8382 h 666"/>
                  <a:gd name="T20" fmla="*/ 69341 w 596"/>
                  <a:gd name="T21" fmla="*/ 20299 h 666"/>
                  <a:gd name="T22" fmla="*/ 73999 w 596"/>
                  <a:gd name="T23" fmla="*/ 34877 h 666"/>
                  <a:gd name="T24" fmla="*/ 74489 w 596"/>
                  <a:gd name="T25" fmla="*/ 50274 h 666"/>
                  <a:gd name="T26" fmla="*/ 70861 w 596"/>
                  <a:gd name="T27" fmla="*/ 64537 h 666"/>
                  <a:gd name="T28" fmla="*/ 63458 w 596"/>
                  <a:gd name="T29" fmla="*/ 75559 h 666"/>
                  <a:gd name="T30" fmla="*/ 52224 w 596"/>
                  <a:gd name="T31" fmla="*/ 81465 h 666"/>
                  <a:gd name="T32" fmla="*/ 48693 w 596"/>
                  <a:gd name="T33" fmla="*/ 80944 h 666"/>
                  <a:gd name="T34" fmla="*/ 55181 w 596"/>
                  <a:gd name="T35" fmla="*/ 75838 h 666"/>
                  <a:gd name="T36" fmla="*/ 60327 w 596"/>
                  <a:gd name="T37" fmla="*/ 66858 h 666"/>
                  <a:gd name="T38" fmla="*/ 63684 w 596"/>
                  <a:gd name="T39" fmla="*/ 55763 h 666"/>
                  <a:gd name="T40" fmla="*/ 65080 w 596"/>
                  <a:gd name="T41" fmla="*/ 43656 h 666"/>
                  <a:gd name="T42" fmla="*/ 64355 w 596"/>
                  <a:gd name="T43" fmla="*/ 31696 h 666"/>
                  <a:gd name="T44" fmla="*/ 60728 w 596"/>
                  <a:gd name="T45" fmla="*/ 21383 h 666"/>
                  <a:gd name="T46" fmla="*/ 54174 w 596"/>
                  <a:gd name="T47" fmla="*/ 13766 h 666"/>
                  <a:gd name="T48" fmla="*/ 42714 w 596"/>
                  <a:gd name="T49" fmla="*/ 9189 h 666"/>
                  <a:gd name="T50" fmla="*/ 30780 w 596"/>
                  <a:gd name="T51" fmla="*/ 7492 h 666"/>
                  <a:gd name="T52" fmla="*/ 21771 w 596"/>
                  <a:gd name="T53" fmla="*/ 8700 h 666"/>
                  <a:gd name="T54" fmla="*/ 15162 w 596"/>
                  <a:gd name="T55" fmla="*/ 12404 h 666"/>
                  <a:gd name="T56" fmla="*/ 10505 w 596"/>
                  <a:gd name="T57" fmla="*/ 18290 h 666"/>
                  <a:gd name="T58" fmla="*/ 7103 w 596"/>
                  <a:gd name="T59" fmla="*/ 25285 h 666"/>
                  <a:gd name="T60" fmla="*/ 4976 w 596"/>
                  <a:gd name="T61" fmla="*/ 33390 h 666"/>
                  <a:gd name="T62" fmla="*/ 3527 w 596"/>
                  <a:gd name="T63" fmla="*/ 41674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3148 h 237"/>
                  <a:gd name="T4" fmla="*/ 395 w 257"/>
                  <a:gd name="T5" fmla="*/ 6320 h 237"/>
                  <a:gd name="T6" fmla="*/ 700 w 257"/>
                  <a:gd name="T7" fmla="*/ 9473 h 237"/>
                  <a:gd name="T8" fmla="*/ 1293 w 257"/>
                  <a:gd name="T9" fmla="*/ 12428 h 237"/>
                  <a:gd name="T10" fmla="*/ 2173 w 257"/>
                  <a:gd name="T11" fmla="*/ 15070 h 237"/>
                  <a:gd name="T12" fmla="*/ 3233 w 257"/>
                  <a:gd name="T13" fmla="*/ 17837 h 237"/>
                  <a:gd name="T14" fmla="*/ 4550 w 257"/>
                  <a:gd name="T15" fmla="*/ 20391 h 237"/>
                  <a:gd name="T16" fmla="*/ 6121 w 257"/>
                  <a:gd name="T17" fmla="*/ 22528 h 237"/>
                  <a:gd name="T18" fmla="*/ 8061 w 257"/>
                  <a:gd name="T19" fmla="*/ 24563 h 237"/>
                  <a:gd name="T20" fmla="*/ 10331 w 257"/>
                  <a:gd name="T21" fmla="*/ 26308 h 237"/>
                  <a:gd name="T22" fmla="*/ 12766 w 257"/>
                  <a:gd name="T23" fmla="*/ 27724 h 237"/>
                  <a:gd name="T24" fmla="*/ 15761 w 257"/>
                  <a:gd name="T25" fmla="*/ 28849 h 237"/>
                  <a:gd name="T26" fmla="*/ 19005 w 257"/>
                  <a:gd name="T27" fmla="*/ 29581 h 237"/>
                  <a:gd name="T28" fmla="*/ 22638 w 257"/>
                  <a:gd name="T29" fmla="*/ 29985 h 237"/>
                  <a:gd name="T30" fmla="*/ 26464 w 257"/>
                  <a:gd name="T31" fmla="*/ 29864 h 237"/>
                  <a:gd name="T32" fmla="*/ 30916 w 257"/>
                  <a:gd name="T33" fmla="*/ 29355 h 237"/>
                  <a:gd name="T34" fmla="*/ 26948 w 257"/>
                  <a:gd name="T35" fmla="*/ 28723 h 237"/>
                  <a:gd name="T36" fmla="*/ 23438 w 257"/>
                  <a:gd name="T37" fmla="*/ 27845 h 237"/>
                  <a:gd name="T38" fmla="*/ 20467 w 257"/>
                  <a:gd name="T39" fmla="*/ 26812 h 237"/>
                  <a:gd name="T40" fmla="*/ 17810 w 257"/>
                  <a:gd name="T41" fmla="*/ 25802 h 237"/>
                  <a:gd name="T42" fmla="*/ 15377 w 257"/>
                  <a:gd name="T43" fmla="*/ 24397 h 237"/>
                  <a:gd name="T44" fmla="*/ 13482 w 257"/>
                  <a:gd name="T45" fmla="*/ 23037 h 237"/>
                  <a:gd name="T46" fmla="*/ 11689 w 257"/>
                  <a:gd name="T47" fmla="*/ 21390 h 237"/>
                  <a:gd name="T48" fmla="*/ 10109 w 257"/>
                  <a:gd name="T49" fmla="*/ 19582 h 237"/>
                  <a:gd name="T50" fmla="*/ 8654 w 257"/>
                  <a:gd name="T51" fmla="*/ 17837 h 237"/>
                  <a:gd name="T52" fmla="*/ 7361 w 257"/>
                  <a:gd name="T53" fmla="*/ 15802 h 237"/>
                  <a:gd name="T54" fmla="*/ 6283 w 257"/>
                  <a:gd name="T55" fmla="*/ 13553 h 237"/>
                  <a:gd name="T56" fmla="*/ 5188 w 257"/>
                  <a:gd name="T57" fmla="*/ 11113 h 237"/>
                  <a:gd name="T58" fmla="*/ 3948 w 257"/>
                  <a:gd name="T59" fmla="*/ 8740 h 237"/>
                  <a:gd name="T60" fmla="*/ 2755 w 257"/>
                  <a:gd name="T61" fmla="*/ 5928 h 237"/>
                  <a:gd name="T62" fmla="*/ 1455 w 257"/>
                  <a:gd name="T63" fmla="*/ 3047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9565 w 124"/>
                  <a:gd name="T1" fmla="*/ 0 h 110"/>
                  <a:gd name="T2" fmla="*/ 15414 w 124"/>
                  <a:gd name="T3" fmla="*/ 14501 h 110"/>
                  <a:gd name="T4" fmla="*/ 14916 w 124"/>
                  <a:gd name="T5" fmla="*/ 14383 h 110"/>
                  <a:gd name="T6" fmla="*/ 13298 w 124"/>
                  <a:gd name="T7" fmla="*/ 14152 h 110"/>
                  <a:gd name="T8" fmla="*/ 11078 w 124"/>
                  <a:gd name="T9" fmla="*/ 13604 h 110"/>
                  <a:gd name="T10" fmla="*/ 8473 w 124"/>
                  <a:gd name="T11" fmla="*/ 13317 h 110"/>
                  <a:gd name="T12" fmla="*/ 5629 w 124"/>
                  <a:gd name="T13" fmla="*/ 13073 h 110"/>
                  <a:gd name="T14" fmla="*/ 3110 w 124"/>
                  <a:gd name="T15" fmla="*/ 13211 h 110"/>
                  <a:gd name="T16" fmla="*/ 1128 w 124"/>
                  <a:gd name="T17" fmla="*/ 13733 h 110"/>
                  <a:gd name="T18" fmla="*/ 0 w 124"/>
                  <a:gd name="T19" fmla="*/ 14813 h 110"/>
                  <a:gd name="T20" fmla="*/ 505 w 124"/>
                  <a:gd name="T21" fmla="*/ 13211 h 110"/>
                  <a:gd name="T22" fmla="*/ 994 w 124"/>
                  <a:gd name="T23" fmla="*/ 11950 h 110"/>
                  <a:gd name="T24" fmla="*/ 1997 w 124"/>
                  <a:gd name="T25" fmla="*/ 11053 h 110"/>
                  <a:gd name="T26" fmla="*/ 3110 w 124"/>
                  <a:gd name="T27" fmla="*/ 10218 h 110"/>
                  <a:gd name="T28" fmla="*/ 4461 w 124"/>
                  <a:gd name="T29" fmla="*/ 9684 h 110"/>
                  <a:gd name="T30" fmla="*/ 5853 w 124"/>
                  <a:gd name="T31" fmla="*/ 9557 h 110"/>
                  <a:gd name="T32" fmla="*/ 7345 w 124"/>
                  <a:gd name="T33" fmla="*/ 9557 h 110"/>
                  <a:gd name="T34" fmla="*/ 8962 w 124"/>
                  <a:gd name="T35" fmla="*/ 9976 h 110"/>
                  <a:gd name="T36" fmla="*/ 9063 w 124"/>
                  <a:gd name="T37" fmla="*/ 9557 h 110"/>
                  <a:gd name="T38" fmla="*/ 8663 w 124"/>
                  <a:gd name="T39" fmla="*/ 7538 h 110"/>
                  <a:gd name="T40" fmla="*/ 8339 w 124"/>
                  <a:gd name="T41" fmla="*/ 5114 h 110"/>
                  <a:gd name="T42" fmla="*/ 8069 w 124"/>
                  <a:gd name="T43" fmla="*/ 4047 h 110"/>
                  <a:gd name="T44" fmla="*/ 7850 w 124"/>
                  <a:gd name="T45" fmla="*/ 4047 h 110"/>
                  <a:gd name="T46" fmla="*/ 7571 w 124"/>
                  <a:gd name="T47" fmla="*/ 3909 h 110"/>
                  <a:gd name="T48" fmla="*/ 7345 w 124"/>
                  <a:gd name="T49" fmla="*/ 3515 h 110"/>
                  <a:gd name="T50" fmla="*/ 7066 w 124"/>
                  <a:gd name="T51" fmla="*/ 3094 h 110"/>
                  <a:gd name="T52" fmla="*/ 7066 w 124"/>
                  <a:gd name="T53" fmla="*/ 2551 h 110"/>
                  <a:gd name="T54" fmla="*/ 7345 w 124"/>
                  <a:gd name="T55" fmla="*/ 1890 h 110"/>
                  <a:gd name="T56" fmla="*/ 8169 w 124"/>
                  <a:gd name="T57" fmla="*/ 1082 h 110"/>
                  <a:gd name="T58" fmla="*/ 9565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636 w 109"/>
                  <a:gd name="T3" fmla="*/ 98 h 156"/>
                  <a:gd name="T4" fmla="*/ 2293 w 109"/>
                  <a:gd name="T5" fmla="*/ 583 h 156"/>
                  <a:gd name="T6" fmla="*/ 4770 w 109"/>
                  <a:gd name="T7" fmla="*/ 1464 h 156"/>
                  <a:gd name="T8" fmla="*/ 7447 w 109"/>
                  <a:gd name="T9" fmla="*/ 2885 h 156"/>
                  <a:gd name="T10" fmla="*/ 10029 w 109"/>
                  <a:gd name="T11" fmla="*/ 5338 h 156"/>
                  <a:gd name="T12" fmla="*/ 12398 w 109"/>
                  <a:gd name="T13" fmla="*/ 8595 h 156"/>
                  <a:gd name="T14" fmla="*/ 13832 w 109"/>
                  <a:gd name="T15" fmla="*/ 13077 h 156"/>
                  <a:gd name="T16" fmla="*/ 14059 w 109"/>
                  <a:gd name="T17" fmla="*/ 18896 h 156"/>
                  <a:gd name="T18" fmla="*/ 13524 w 109"/>
                  <a:gd name="T19" fmla="*/ 18896 h 156"/>
                  <a:gd name="T20" fmla="*/ 12787 w 109"/>
                  <a:gd name="T21" fmla="*/ 18896 h 156"/>
                  <a:gd name="T22" fmla="*/ 11994 w 109"/>
                  <a:gd name="T23" fmla="*/ 18896 h 156"/>
                  <a:gd name="T24" fmla="*/ 11252 w 109"/>
                  <a:gd name="T25" fmla="*/ 18678 h 156"/>
                  <a:gd name="T26" fmla="*/ 10438 w 109"/>
                  <a:gd name="T27" fmla="*/ 18509 h 156"/>
                  <a:gd name="T28" fmla="*/ 9519 w 109"/>
                  <a:gd name="T29" fmla="*/ 18193 h 156"/>
                  <a:gd name="T30" fmla="*/ 8492 w 109"/>
                  <a:gd name="T31" fmla="*/ 17575 h 156"/>
                  <a:gd name="T32" fmla="*/ 7447 w 109"/>
                  <a:gd name="T33" fmla="*/ 16818 h 156"/>
                  <a:gd name="T34" fmla="*/ 6815 w 109"/>
                  <a:gd name="T35" fmla="*/ 15255 h 156"/>
                  <a:gd name="T36" fmla="*/ 6815 w 109"/>
                  <a:gd name="T37" fmla="*/ 13437 h 156"/>
                  <a:gd name="T38" fmla="*/ 7224 w 109"/>
                  <a:gd name="T39" fmla="*/ 11658 h 156"/>
                  <a:gd name="T40" fmla="*/ 7629 w 109"/>
                  <a:gd name="T41" fmla="*/ 9698 h 156"/>
                  <a:gd name="T42" fmla="*/ 7224 w 109"/>
                  <a:gd name="T43" fmla="*/ 7516 h 156"/>
                  <a:gd name="T44" fmla="*/ 6199 w 109"/>
                  <a:gd name="T45" fmla="*/ 5241 h 156"/>
                  <a:gd name="T46" fmla="*/ 4005 w 109"/>
                  <a:gd name="T47" fmla="*/ 2760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896 w 46"/>
                  <a:gd name="T1" fmla="*/ 0 h 94"/>
                  <a:gd name="T2" fmla="*/ 2537 w 46"/>
                  <a:gd name="T3" fmla="*/ 4574 h 94"/>
                  <a:gd name="T4" fmla="*/ 1910 w 46"/>
                  <a:gd name="T5" fmla="*/ 7508 h 94"/>
                  <a:gd name="T6" fmla="*/ 1404 w 46"/>
                  <a:gd name="T7" fmla="*/ 9552 h 94"/>
                  <a:gd name="T8" fmla="*/ 0 w 46"/>
                  <a:gd name="T9" fmla="*/ 11366 h 94"/>
                  <a:gd name="T10" fmla="*/ 1505 w 46"/>
                  <a:gd name="T11" fmla="*/ 10648 h 94"/>
                  <a:gd name="T12" fmla="*/ 2918 w 46"/>
                  <a:gd name="T13" fmla="*/ 9674 h 94"/>
                  <a:gd name="T14" fmla="*/ 4051 w 46"/>
                  <a:gd name="T15" fmla="*/ 8311 h 94"/>
                  <a:gd name="T16" fmla="*/ 5074 w 46"/>
                  <a:gd name="T17" fmla="*/ 6890 h 94"/>
                  <a:gd name="T18" fmla="*/ 5681 w 46"/>
                  <a:gd name="T19" fmla="*/ 5330 h 94"/>
                  <a:gd name="T20" fmla="*/ 5806 w 46"/>
                  <a:gd name="T21" fmla="*/ 3637 h 94"/>
                  <a:gd name="T22" fmla="*/ 5275 w 46"/>
                  <a:gd name="T23" fmla="*/ 1779 h 94"/>
                  <a:gd name="T24" fmla="*/ 389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98 w 54"/>
                  <a:gd name="T3" fmla="*/ 126 h 40"/>
                  <a:gd name="T4" fmla="*/ 702 w 54"/>
                  <a:gd name="T5" fmla="*/ 410 h 40"/>
                  <a:gd name="T6" fmla="*/ 1560 w 54"/>
                  <a:gd name="T7" fmla="*/ 1049 h 40"/>
                  <a:gd name="T8" fmla="*/ 2533 w 54"/>
                  <a:gd name="T9" fmla="*/ 1559 h 40"/>
                  <a:gd name="T10" fmla="*/ 3467 w 54"/>
                  <a:gd name="T11" fmla="*/ 1969 h 40"/>
                  <a:gd name="T12" fmla="*/ 4562 w 54"/>
                  <a:gd name="T13" fmla="*/ 2212 h 40"/>
                  <a:gd name="T14" fmla="*/ 5531 w 54"/>
                  <a:gd name="T15" fmla="*/ 2360 h 40"/>
                  <a:gd name="T16" fmla="*/ 6509 w 54"/>
                  <a:gd name="T17" fmla="*/ 2077 h 40"/>
                  <a:gd name="T18" fmla="*/ 6384 w 54"/>
                  <a:gd name="T19" fmla="*/ 3236 h 40"/>
                  <a:gd name="T20" fmla="*/ 6024 w 54"/>
                  <a:gd name="T21" fmla="*/ 4284 h 40"/>
                  <a:gd name="T22" fmla="*/ 5313 w 54"/>
                  <a:gd name="T23" fmla="*/ 4977 h 40"/>
                  <a:gd name="T24" fmla="*/ 4436 w 54"/>
                  <a:gd name="T25" fmla="*/ 5204 h 40"/>
                  <a:gd name="T26" fmla="*/ 3369 w 54"/>
                  <a:gd name="T27" fmla="*/ 5083 h 40"/>
                  <a:gd name="T28" fmla="*/ 2271 w 54"/>
                  <a:gd name="T29" fmla="*/ 4156 h 40"/>
                  <a:gd name="T30" fmla="*/ 1196 w 54"/>
                  <a:gd name="T31" fmla="*/ 2588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95 w 149"/>
                  <a:gd name="T3" fmla="*/ 3875 h 704"/>
                  <a:gd name="T4" fmla="*/ 1878 w 149"/>
                  <a:gd name="T5" fmla="*/ 8786 h 704"/>
                  <a:gd name="T6" fmla="*/ 3291 w 149"/>
                  <a:gd name="T7" fmla="*/ 15013 h 704"/>
                  <a:gd name="T8" fmla="*/ 4857 w 149"/>
                  <a:gd name="T9" fmla="*/ 23114 h 704"/>
                  <a:gd name="T10" fmla="*/ 6813 w 149"/>
                  <a:gd name="T11" fmla="*/ 33146 h 704"/>
                  <a:gd name="T12" fmla="*/ 8638 w 149"/>
                  <a:gd name="T13" fmla="*/ 43909 h 704"/>
                  <a:gd name="T14" fmla="*/ 10398 w 149"/>
                  <a:gd name="T15" fmla="*/ 56269 h 704"/>
                  <a:gd name="T16" fmla="*/ 11767 w 149"/>
                  <a:gd name="T17" fmla="*/ 70606 h 704"/>
                  <a:gd name="T18" fmla="*/ 13209 w 149"/>
                  <a:gd name="T19" fmla="*/ 85840 h 704"/>
                  <a:gd name="T20" fmla="*/ 14166 w 149"/>
                  <a:gd name="T21" fmla="*/ 103400 h 704"/>
                  <a:gd name="T22" fmla="*/ 14657 w 149"/>
                  <a:gd name="T23" fmla="*/ 122639 h 704"/>
                  <a:gd name="T24" fmla="*/ 14872 w 149"/>
                  <a:gd name="T25" fmla="*/ 142750 h 704"/>
                  <a:gd name="T26" fmla="*/ 14166 w 149"/>
                  <a:gd name="T27" fmla="*/ 165220 h 704"/>
                  <a:gd name="T28" fmla="*/ 12852 w 149"/>
                  <a:gd name="T29" fmla="*/ 189010 h 704"/>
                  <a:gd name="T30" fmla="*/ 10874 w 149"/>
                  <a:gd name="T31" fmla="*/ 214028 h 704"/>
                  <a:gd name="T32" fmla="*/ 7887 w 149"/>
                  <a:gd name="T33" fmla="*/ 241599 h 704"/>
                  <a:gd name="T34" fmla="*/ 4571 w 149"/>
                  <a:gd name="T35" fmla="*/ 272847 h 704"/>
                  <a:gd name="T36" fmla="*/ 2496 w 149"/>
                  <a:gd name="T37" fmla="*/ 301766 h 704"/>
                  <a:gd name="T38" fmla="*/ 1183 w 149"/>
                  <a:gd name="T39" fmla="*/ 328463 h 704"/>
                  <a:gd name="T40" fmla="*/ 695 w 149"/>
                  <a:gd name="T41" fmla="*/ 354151 h 704"/>
                  <a:gd name="T42" fmla="*/ 695 w 149"/>
                  <a:gd name="T43" fmla="*/ 378572 h 704"/>
                  <a:gd name="T44" fmla="*/ 966 w 149"/>
                  <a:gd name="T45" fmla="*/ 401265 h 704"/>
                  <a:gd name="T46" fmla="*/ 1446 w 149"/>
                  <a:gd name="T47" fmla="*/ 421180 h 704"/>
                  <a:gd name="T48" fmla="*/ 1663 w 149"/>
                  <a:gd name="T49" fmla="*/ 440641 h 704"/>
                  <a:gd name="T50" fmla="*/ 4857 w 149"/>
                  <a:gd name="T51" fmla="*/ 430606 h 704"/>
                  <a:gd name="T52" fmla="*/ 4571 w 149"/>
                  <a:gd name="T53" fmla="*/ 425628 h 704"/>
                  <a:gd name="T54" fmla="*/ 4257 w 149"/>
                  <a:gd name="T55" fmla="*/ 411291 h 704"/>
                  <a:gd name="T56" fmla="*/ 3900 w 149"/>
                  <a:gd name="T57" fmla="*/ 389256 h 704"/>
                  <a:gd name="T58" fmla="*/ 4159 w 149"/>
                  <a:gd name="T59" fmla="*/ 359933 h 704"/>
                  <a:gd name="T60" fmla="*/ 4857 w 149"/>
                  <a:gd name="T61" fmla="*/ 324880 h 704"/>
                  <a:gd name="T62" fmla="*/ 6813 w 149"/>
                  <a:gd name="T63" fmla="*/ 284856 h 704"/>
                  <a:gd name="T64" fmla="*/ 10124 w 149"/>
                  <a:gd name="T65" fmla="*/ 241599 h 704"/>
                  <a:gd name="T66" fmla="*/ 15231 w 149"/>
                  <a:gd name="T67" fmla="*/ 195819 h 704"/>
                  <a:gd name="T68" fmla="*/ 16894 w 149"/>
                  <a:gd name="T69" fmla="*/ 174646 h 704"/>
                  <a:gd name="T70" fmla="*/ 17590 w 149"/>
                  <a:gd name="T71" fmla="*/ 147008 h 704"/>
                  <a:gd name="T72" fmla="*/ 17012 w 149"/>
                  <a:gd name="T73" fmla="*/ 115111 h 704"/>
                  <a:gd name="T74" fmla="*/ 15446 w 149"/>
                  <a:gd name="T75" fmla="*/ 83863 h 704"/>
                  <a:gd name="T76" fmla="*/ 12852 w 149"/>
                  <a:gd name="T77" fmla="*/ 53265 h 704"/>
                  <a:gd name="T78" fmla="*/ 9526 w 149"/>
                  <a:gd name="T79" fmla="*/ 27595 h 704"/>
                  <a:gd name="T80" fmla="*/ 5169 w 149"/>
                  <a:gd name="T81" fmla="*/ 878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4248 w 128"/>
                <a:gd name="T1" fmla="*/ 0 h 217"/>
                <a:gd name="T2" fmla="*/ 27127 w 128"/>
                <a:gd name="T3" fmla="*/ 6475 h 217"/>
                <a:gd name="T4" fmla="*/ 29681 w 128"/>
                <a:gd name="T5" fmla="*/ 19365 h 217"/>
                <a:gd name="T6" fmla="*/ 31704 w 128"/>
                <a:gd name="T7" fmla="*/ 35931 h 217"/>
                <a:gd name="T8" fmla="*/ 33055 w 128"/>
                <a:gd name="T9" fmla="*/ 55781 h 217"/>
                <a:gd name="T10" fmla="*/ 32762 w 128"/>
                <a:gd name="T11" fmla="*/ 79456 h 217"/>
                <a:gd name="T12" fmla="*/ 29966 w 128"/>
                <a:gd name="T13" fmla="*/ 103849 h 217"/>
                <a:gd name="T14" fmla="*/ 24248 w 128"/>
                <a:gd name="T15" fmla="*/ 129450 h 217"/>
                <a:gd name="T16" fmla="*/ 15441 w 128"/>
                <a:gd name="T17" fmla="*/ 155290 h 217"/>
                <a:gd name="T18" fmla="*/ 12698 w 128"/>
                <a:gd name="T19" fmla="*/ 152401 h 217"/>
                <a:gd name="T20" fmla="*/ 9819 w 128"/>
                <a:gd name="T21" fmla="*/ 150263 h 217"/>
                <a:gd name="T22" fmla="*/ 6763 w 128"/>
                <a:gd name="T23" fmla="*/ 146650 h 217"/>
                <a:gd name="T24" fmla="*/ 4096 w 128"/>
                <a:gd name="T25" fmla="*/ 143761 h 217"/>
                <a:gd name="T26" fmla="*/ 2024 w 128"/>
                <a:gd name="T27" fmla="*/ 140262 h 217"/>
                <a:gd name="T28" fmla="*/ 527 w 128"/>
                <a:gd name="T29" fmla="*/ 135925 h 217"/>
                <a:gd name="T30" fmla="*/ 0 w 128"/>
                <a:gd name="T31" fmla="*/ 130898 h 217"/>
                <a:gd name="T32" fmla="*/ 318 w 128"/>
                <a:gd name="T33" fmla="*/ 127285 h 217"/>
                <a:gd name="T34" fmla="*/ 3356 w 128"/>
                <a:gd name="T35" fmla="*/ 122257 h 217"/>
                <a:gd name="T36" fmla="*/ 7457 w 128"/>
                <a:gd name="T37" fmla="*/ 115378 h 217"/>
                <a:gd name="T38" fmla="*/ 11875 w 128"/>
                <a:gd name="T39" fmla="*/ 107462 h 217"/>
                <a:gd name="T40" fmla="*/ 16264 w 128"/>
                <a:gd name="T41" fmla="*/ 95932 h 217"/>
                <a:gd name="T42" fmla="*/ 20357 w 128"/>
                <a:gd name="T43" fmla="*/ 80171 h 217"/>
                <a:gd name="T44" fmla="*/ 23523 w 128"/>
                <a:gd name="T45" fmla="*/ 59367 h 217"/>
                <a:gd name="T46" fmla="*/ 25050 w 128"/>
                <a:gd name="T47" fmla="*/ 33042 h 217"/>
                <a:gd name="T48" fmla="*/ 24248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57581 w 117"/>
                <a:gd name="T1" fmla="*/ 0 h 132"/>
                <a:gd name="T2" fmla="*/ 0 w 117"/>
                <a:gd name="T3" fmla="*/ 47163 h 132"/>
                <a:gd name="T4" fmla="*/ 2269 w 117"/>
                <a:gd name="T5" fmla="*/ 48868 h 132"/>
                <a:gd name="T6" fmla="*/ 10638 w 117"/>
                <a:gd name="T7" fmla="*/ 54812 h 132"/>
                <a:gd name="T8" fmla="*/ 22299 w 117"/>
                <a:gd name="T9" fmla="*/ 68110 h 132"/>
                <a:gd name="T10" fmla="*/ 35291 w 117"/>
                <a:gd name="T11" fmla="*/ 88557 h 132"/>
                <a:gd name="T12" fmla="*/ 50716 w 117"/>
                <a:gd name="T13" fmla="*/ 116963 h 132"/>
                <a:gd name="T14" fmla="*/ 64458 w 117"/>
                <a:gd name="T15" fmla="*/ 150846 h 132"/>
                <a:gd name="T16" fmla="*/ 78361 w 117"/>
                <a:gd name="T17" fmla="*/ 194191 h 132"/>
                <a:gd name="T18" fmla="*/ 88990 w 117"/>
                <a:gd name="T19" fmla="*/ 249003 h 132"/>
                <a:gd name="T20" fmla="*/ 89741 w 117"/>
                <a:gd name="T21" fmla="*/ 226418 h 132"/>
                <a:gd name="T22" fmla="*/ 88249 w 117"/>
                <a:gd name="T23" fmla="*/ 201840 h 132"/>
                <a:gd name="T24" fmla="*/ 82875 w 117"/>
                <a:gd name="T25" fmla="*/ 169613 h 132"/>
                <a:gd name="T26" fmla="*/ 76083 w 117"/>
                <a:gd name="T27" fmla="*/ 139552 h 132"/>
                <a:gd name="T28" fmla="*/ 68219 w 117"/>
                <a:gd name="T29" fmla="*/ 109451 h 132"/>
                <a:gd name="T30" fmla="*/ 59826 w 117"/>
                <a:gd name="T31" fmla="*/ 84740 h 132"/>
                <a:gd name="T32" fmla="*/ 51466 w 117"/>
                <a:gd name="T33" fmla="*/ 68110 h 132"/>
                <a:gd name="T34" fmla="*/ 44344 w 117"/>
                <a:gd name="T35" fmla="*/ 60151 h 132"/>
                <a:gd name="T36" fmla="*/ 52958 w 117"/>
                <a:gd name="T37" fmla="*/ 54812 h 132"/>
                <a:gd name="T38" fmla="*/ 60604 w 117"/>
                <a:gd name="T39" fmla="*/ 52513 h 132"/>
                <a:gd name="T40" fmla="*/ 68219 w 117"/>
                <a:gd name="T41" fmla="*/ 48868 h 132"/>
                <a:gd name="T42" fmla="*/ 75341 w 117"/>
                <a:gd name="T43" fmla="*/ 47163 h 132"/>
                <a:gd name="T44" fmla="*/ 80633 w 117"/>
                <a:gd name="T45" fmla="*/ 45040 h 132"/>
                <a:gd name="T46" fmla="*/ 83644 w 117"/>
                <a:gd name="T47" fmla="*/ 41394 h 132"/>
                <a:gd name="T48" fmla="*/ 86748 w 117"/>
                <a:gd name="T49" fmla="*/ 39700 h 132"/>
                <a:gd name="T50" fmla="*/ 87499 w 117"/>
                <a:gd name="T51" fmla="*/ 39700 h 132"/>
                <a:gd name="T52" fmla="*/ 57581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141 w 29"/>
                <a:gd name="T1" fmla="*/ 0 h 77"/>
                <a:gd name="T2" fmla="*/ 16767 w 29"/>
                <a:gd name="T3" fmla="*/ 0 h 77"/>
                <a:gd name="T4" fmla="*/ 11664 w 29"/>
                <a:gd name="T5" fmla="*/ 8014 h 77"/>
                <a:gd name="T6" fmla="*/ 6561 w 29"/>
                <a:gd name="T7" fmla="*/ 18298 h 77"/>
                <a:gd name="T8" fmla="*/ 2916 w 29"/>
                <a:gd name="T9" fmla="*/ 38798 h 77"/>
                <a:gd name="T10" fmla="*/ 729 w 29"/>
                <a:gd name="T11" fmla="*/ 61095 h 77"/>
                <a:gd name="T12" fmla="*/ 0 w 29"/>
                <a:gd name="T13" fmla="*/ 89626 h 77"/>
                <a:gd name="T14" fmla="*/ 2187 w 29"/>
                <a:gd name="T15" fmla="*/ 122193 h 77"/>
                <a:gd name="T16" fmla="*/ 8019 w 29"/>
                <a:gd name="T17" fmla="*/ 156305 h 77"/>
                <a:gd name="T18" fmla="*/ 10935 w 29"/>
                <a:gd name="T19" fmla="*/ 107910 h 77"/>
                <a:gd name="T20" fmla="*/ 13851 w 29"/>
                <a:gd name="T21" fmla="*/ 75343 h 77"/>
                <a:gd name="T22" fmla="*/ 16767 w 29"/>
                <a:gd name="T23" fmla="*/ 44559 h 77"/>
                <a:gd name="T24" fmla="*/ 21141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1 w 83"/>
                  <a:gd name="T1" fmla="*/ 1 h 117"/>
                  <a:gd name="T2" fmla="*/ 0 w 83"/>
                  <a:gd name="T3" fmla="*/ 0 h 117"/>
                  <a:gd name="T4" fmla="*/ 0 w 83"/>
                  <a:gd name="T5" fmla="*/ 2 h 117"/>
                  <a:gd name="T6" fmla="*/ 1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 h 98"/>
                  <a:gd name="T2" fmla="*/ 2 w 140"/>
                  <a:gd name="T3" fmla="*/ 0 h 98"/>
                  <a:gd name="T4" fmla="*/ 3 w 140"/>
                  <a:gd name="T5" fmla="*/ 1 h 98"/>
                  <a:gd name="T6" fmla="*/ 0 w 140"/>
                  <a:gd name="T7" fmla="*/ 2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3 w 145"/>
                  <a:gd name="T3" fmla="*/ 0 h 49"/>
                  <a:gd name="T4" fmla="*/ 3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1 w 83"/>
                  <a:gd name="T1" fmla="*/ 1 h 117"/>
                  <a:gd name="T2" fmla="*/ 0 w 83"/>
                  <a:gd name="T3" fmla="*/ 0 h 117"/>
                  <a:gd name="T4" fmla="*/ 0 w 83"/>
                  <a:gd name="T5" fmla="*/ 2 h 117"/>
                  <a:gd name="T6" fmla="*/ 1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 h 98"/>
                  <a:gd name="T2" fmla="*/ 2 w 140"/>
                  <a:gd name="T3" fmla="*/ 0 h 98"/>
                  <a:gd name="T4" fmla="*/ 3 w 140"/>
                  <a:gd name="T5" fmla="*/ 1 h 98"/>
                  <a:gd name="T6" fmla="*/ 0 w 140"/>
                  <a:gd name="T7" fmla="*/ 2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3 w 145"/>
                  <a:gd name="T3" fmla="*/ 0 h 49"/>
                  <a:gd name="T4" fmla="*/ 3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1 w 83"/>
                  <a:gd name="T1" fmla="*/ 1 h 117"/>
                  <a:gd name="T2" fmla="*/ 0 w 83"/>
                  <a:gd name="T3" fmla="*/ 0 h 117"/>
                  <a:gd name="T4" fmla="*/ 0 w 83"/>
                  <a:gd name="T5" fmla="*/ 2 h 117"/>
                  <a:gd name="T6" fmla="*/ 1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 h 98"/>
                  <a:gd name="T2" fmla="*/ 2 w 140"/>
                  <a:gd name="T3" fmla="*/ 0 h 98"/>
                  <a:gd name="T4" fmla="*/ 3 w 140"/>
                  <a:gd name="T5" fmla="*/ 1 h 98"/>
                  <a:gd name="T6" fmla="*/ 0 w 140"/>
                  <a:gd name="T7" fmla="*/ 2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3 w 145"/>
                  <a:gd name="T3" fmla="*/ 0 h 49"/>
                  <a:gd name="T4" fmla="*/ 3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1 w 83"/>
                  <a:gd name="T1" fmla="*/ 1 h 117"/>
                  <a:gd name="T2" fmla="*/ 0 w 83"/>
                  <a:gd name="T3" fmla="*/ 0 h 117"/>
                  <a:gd name="T4" fmla="*/ 0 w 83"/>
                  <a:gd name="T5" fmla="*/ 2 h 117"/>
                  <a:gd name="T6" fmla="*/ 1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 h 98"/>
                  <a:gd name="T2" fmla="*/ 2 w 140"/>
                  <a:gd name="T3" fmla="*/ 0 h 98"/>
                  <a:gd name="T4" fmla="*/ 3 w 140"/>
                  <a:gd name="T5" fmla="*/ 1 h 98"/>
                  <a:gd name="T6" fmla="*/ 0 w 140"/>
                  <a:gd name="T7" fmla="*/ 2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3 w 145"/>
                  <a:gd name="T3" fmla="*/ 0 h 49"/>
                  <a:gd name="T4" fmla="*/ 3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1 w 83"/>
                  <a:gd name="T1" fmla="*/ 1 h 117"/>
                  <a:gd name="T2" fmla="*/ 0 w 83"/>
                  <a:gd name="T3" fmla="*/ 0 h 117"/>
                  <a:gd name="T4" fmla="*/ 0 w 83"/>
                  <a:gd name="T5" fmla="*/ 2 h 117"/>
                  <a:gd name="T6" fmla="*/ 1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 h 98"/>
                  <a:gd name="T2" fmla="*/ 2 w 140"/>
                  <a:gd name="T3" fmla="*/ 0 h 98"/>
                  <a:gd name="T4" fmla="*/ 3 w 140"/>
                  <a:gd name="T5" fmla="*/ 1 h 98"/>
                  <a:gd name="T6" fmla="*/ 0 w 140"/>
                  <a:gd name="T7" fmla="*/ 2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3 w 145"/>
                  <a:gd name="T3" fmla="*/ 0 h 49"/>
                  <a:gd name="T4" fmla="*/ 3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6185 h 237"/>
                <a:gd name="T4" fmla="*/ 1039 w 257"/>
                <a:gd name="T5" fmla="*/ 12265 h 237"/>
                <a:gd name="T6" fmla="*/ 2064 w 257"/>
                <a:gd name="T7" fmla="*/ 18418 h 237"/>
                <a:gd name="T8" fmla="*/ 3800 w 257"/>
                <a:gd name="T9" fmla="*/ 24028 h 237"/>
                <a:gd name="T10" fmla="*/ 6269 w 257"/>
                <a:gd name="T11" fmla="*/ 29242 h 237"/>
                <a:gd name="T12" fmla="*/ 9415 w 257"/>
                <a:gd name="T13" fmla="*/ 34602 h 237"/>
                <a:gd name="T14" fmla="*/ 13207 w 257"/>
                <a:gd name="T15" fmla="*/ 39503 h 237"/>
                <a:gd name="T16" fmla="*/ 17658 w 257"/>
                <a:gd name="T17" fmla="*/ 43624 h 237"/>
                <a:gd name="T18" fmla="*/ 23276 w 257"/>
                <a:gd name="T19" fmla="*/ 47588 h 237"/>
                <a:gd name="T20" fmla="*/ 29771 w 257"/>
                <a:gd name="T21" fmla="*/ 50985 h 237"/>
                <a:gd name="T22" fmla="*/ 36729 w 257"/>
                <a:gd name="T23" fmla="*/ 53728 h 237"/>
                <a:gd name="T24" fmla="*/ 45304 w 257"/>
                <a:gd name="T25" fmla="*/ 55895 h 237"/>
                <a:gd name="T26" fmla="*/ 54718 w 257"/>
                <a:gd name="T27" fmla="*/ 57378 h 237"/>
                <a:gd name="T28" fmla="*/ 65082 w 257"/>
                <a:gd name="T29" fmla="*/ 58162 h 237"/>
                <a:gd name="T30" fmla="*/ 76169 w 257"/>
                <a:gd name="T31" fmla="*/ 57846 h 237"/>
                <a:gd name="T32" fmla="*/ 88991 w 257"/>
                <a:gd name="T33" fmla="*/ 56878 h 237"/>
                <a:gd name="T34" fmla="*/ 77602 w 257"/>
                <a:gd name="T35" fmla="*/ 55687 h 237"/>
                <a:gd name="T36" fmla="*/ 67538 w 257"/>
                <a:gd name="T37" fmla="*/ 53935 h 237"/>
                <a:gd name="T38" fmla="*/ 58778 w 257"/>
                <a:gd name="T39" fmla="*/ 51976 h 237"/>
                <a:gd name="T40" fmla="*/ 51221 w 257"/>
                <a:gd name="T41" fmla="*/ 50015 h 237"/>
                <a:gd name="T42" fmla="*/ 44284 w 257"/>
                <a:gd name="T43" fmla="*/ 47385 h 237"/>
                <a:gd name="T44" fmla="*/ 38793 w 257"/>
                <a:gd name="T45" fmla="*/ 44600 h 237"/>
                <a:gd name="T46" fmla="*/ 33584 w 257"/>
                <a:gd name="T47" fmla="*/ 41462 h 237"/>
                <a:gd name="T48" fmla="*/ 29140 w 257"/>
                <a:gd name="T49" fmla="*/ 38065 h 237"/>
                <a:gd name="T50" fmla="*/ 24948 w 257"/>
                <a:gd name="T51" fmla="*/ 34602 h 237"/>
                <a:gd name="T52" fmla="*/ 21156 w 257"/>
                <a:gd name="T53" fmla="*/ 30688 h 237"/>
                <a:gd name="T54" fmla="*/ 18045 w 257"/>
                <a:gd name="T55" fmla="*/ 26300 h 237"/>
                <a:gd name="T56" fmla="*/ 14887 w 257"/>
                <a:gd name="T57" fmla="*/ 21556 h 237"/>
                <a:gd name="T58" fmla="*/ 11389 w 257"/>
                <a:gd name="T59" fmla="*/ 16967 h 237"/>
                <a:gd name="T60" fmla="*/ 7984 w 257"/>
                <a:gd name="T61" fmla="*/ 11562 h 237"/>
                <a:gd name="T62" fmla="*/ 4184 w 257"/>
                <a:gd name="T63" fmla="*/ 5872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7387 w 124"/>
                <a:gd name="T1" fmla="*/ 0 h 110"/>
                <a:gd name="T2" fmla="*/ 44047 w 124"/>
                <a:gd name="T3" fmla="*/ 28154 h 110"/>
                <a:gd name="T4" fmla="*/ 42581 w 124"/>
                <a:gd name="T5" fmla="*/ 27828 h 110"/>
                <a:gd name="T6" fmla="*/ 38019 w 124"/>
                <a:gd name="T7" fmla="*/ 27330 h 110"/>
                <a:gd name="T8" fmla="*/ 31645 w 124"/>
                <a:gd name="T9" fmla="*/ 26276 h 110"/>
                <a:gd name="T10" fmla="*/ 24180 w 124"/>
                <a:gd name="T11" fmla="*/ 25778 h 110"/>
                <a:gd name="T12" fmla="*/ 16000 w 124"/>
                <a:gd name="T13" fmla="*/ 25247 h 110"/>
                <a:gd name="T14" fmla="*/ 8931 w 124"/>
                <a:gd name="T15" fmla="*/ 25586 h 110"/>
                <a:gd name="T16" fmla="*/ 3202 w 124"/>
                <a:gd name="T17" fmla="*/ 26602 h 110"/>
                <a:gd name="T18" fmla="*/ 0 w 124"/>
                <a:gd name="T19" fmla="*/ 28685 h 110"/>
                <a:gd name="T20" fmla="*/ 1453 w 124"/>
                <a:gd name="T21" fmla="*/ 25586 h 110"/>
                <a:gd name="T22" fmla="*/ 2813 w 124"/>
                <a:gd name="T23" fmla="*/ 23210 h 110"/>
                <a:gd name="T24" fmla="*/ 5708 w 124"/>
                <a:gd name="T25" fmla="*/ 21340 h 110"/>
                <a:gd name="T26" fmla="*/ 8931 w 124"/>
                <a:gd name="T27" fmla="*/ 19786 h 110"/>
                <a:gd name="T28" fmla="*/ 12798 w 124"/>
                <a:gd name="T29" fmla="*/ 18773 h 110"/>
                <a:gd name="T30" fmla="*/ 16700 w 124"/>
                <a:gd name="T31" fmla="*/ 18434 h 110"/>
                <a:gd name="T32" fmla="*/ 20958 w 124"/>
                <a:gd name="T33" fmla="*/ 18434 h 110"/>
                <a:gd name="T34" fmla="*/ 25631 w 124"/>
                <a:gd name="T35" fmla="*/ 19288 h 110"/>
                <a:gd name="T36" fmla="*/ 25878 w 124"/>
                <a:gd name="T37" fmla="*/ 18434 h 110"/>
                <a:gd name="T38" fmla="*/ 24825 w 124"/>
                <a:gd name="T39" fmla="*/ 14640 h 110"/>
                <a:gd name="T40" fmla="*/ 23768 w 124"/>
                <a:gd name="T41" fmla="*/ 9912 h 110"/>
                <a:gd name="T42" fmla="*/ 23068 w 124"/>
                <a:gd name="T43" fmla="*/ 7829 h 110"/>
                <a:gd name="T44" fmla="*/ 22429 w 124"/>
                <a:gd name="T45" fmla="*/ 7829 h 110"/>
                <a:gd name="T46" fmla="*/ 21623 w 124"/>
                <a:gd name="T47" fmla="*/ 7506 h 110"/>
                <a:gd name="T48" fmla="*/ 20958 w 124"/>
                <a:gd name="T49" fmla="*/ 6816 h 110"/>
                <a:gd name="T50" fmla="*/ 20319 w 124"/>
                <a:gd name="T51" fmla="*/ 6005 h 110"/>
                <a:gd name="T52" fmla="*/ 20319 w 124"/>
                <a:gd name="T53" fmla="*/ 4938 h 110"/>
                <a:gd name="T54" fmla="*/ 20958 w 124"/>
                <a:gd name="T55" fmla="*/ 3584 h 110"/>
                <a:gd name="T56" fmla="*/ 23465 w 124"/>
                <a:gd name="T57" fmla="*/ 2082 h 110"/>
                <a:gd name="T58" fmla="*/ 2738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11353 w 46"/>
                <a:gd name="T1" fmla="*/ 0 h 94"/>
                <a:gd name="T2" fmla="*/ 7265 w 46"/>
                <a:gd name="T3" fmla="*/ 8804 h 94"/>
                <a:gd name="T4" fmla="*/ 5471 w 46"/>
                <a:gd name="T5" fmla="*/ 14421 h 94"/>
                <a:gd name="T6" fmla="*/ 3998 w 46"/>
                <a:gd name="T7" fmla="*/ 18352 h 94"/>
                <a:gd name="T8" fmla="*/ 0 w 46"/>
                <a:gd name="T9" fmla="*/ 21823 h 94"/>
                <a:gd name="T10" fmla="*/ 4396 w 46"/>
                <a:gd name="T11" fmla="*/ 20392 h 94"/>
                <a:gd name="T12" fmla="*/ 8487 w 46"/>
                <a:gd name="T13" fmla="*/ 18536 h 94"/>
                <a:gd name="T14" fmla="*/ 11755 w 46"/>
                <a:gd name="T15" fmla="*/ 16005 h 94"/>
                <a:gd name="T16" fmla="*/ 14629 w 46"/>
                <a:gd name="T17" fmla="*/ 13222 h 94"/>
                <a:gd name="T18" fmla="*/ 16402 w 46"/>
                <a:gd name="T19" fmla="*/ 10188 h 94"/>
                <a:gd name="T20" fmla="*/ 16824 w 46"/>
                <a:gd name="T21" fmla="*/ 6913 h 94"/>
                <a:gd name="T22" fmla="*/ 15295 w 46"/>
                <a:gd name="T23" fmla="*/ 3470 h 94"/>
                <a:gd name="T24" fmla="*/ 11353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039 w 149"/>
                <a:gd name="T3" fmla="*/ 7397 h 704"/>
                <a:gd name="T4" fmla="*/ 5378 w 149"/>
                <a:gd name="T5" fmla="*/ 17090 h 704"/>
                <a:gd name="T6" fmla="*/ 9435 w 149"/>
                <a:gd name="T7" fmla="*/ 29044 h 704"/>
                <a:gd name="T8" fmla="*/ 13795 w 149"/>
                <a:gd name="T9" fmla="*/ 44977 h 704"/>
                <a:gd name="T10" fmla="*/ 19563 w 149"/>
                <a:gd name="T11" fmla="*/ 64374 h 704"/>
                <a:gd name="T12" fmla="*/ 24640 w 149"/>
                <a:gd name="T13" fmla="*/ 85227 h 704"/>
                <a:gd name="T14" fmla="*/ 29615 w 149"/>
                <a:gd name="T15" fmla="*/ 109502 h 704"/>
                <a:gd name="T16" fmla="*/ 33692 w 149"/>
                <a:gd name="T17" fmla="*/ 137389 h 704"/>
                <a:gd name="T18" fmla="*/ 37652 w 149"/>
                <a:gd name="T19" fmla="*/ 166786 h 704"/>
                <a:gd name="T20" fmla="*/ 40461 w 149"/>
                <a:gd name="T21" fmla="*/ 200610 h 704"/>
                <a:gd name="T22" fmla="*/ 41727 w 149"/>
                <a:gd name="T23" fmla="*/ 238204 h 704"/>
                <a:gd name="T24" fmla="*/ 42402 w 149"/>
                <a:gd name="T25" fmla="*/ 277300 h 704"/>
                <a:gd name="T26" fmla="*/ 40461 w 149"/>
                <a:gd name="T27" fmla="*/ 321157 h 704"/>
                <a:gd name="T28" fmla="*/ 36641 w 149"/>
                <a:gd name="T29" fmla="*/ 367405 h 704"/>
                <a:gd name="T30" fmla="*/ 31029 w 149"/>
                <a:gd name="T31" fmla="*/ 415692 h 704"/>
                <a:gd name="T32" fmla="*/ 22609 w 149"/>
                <a:gd name="T33" fmla="*/ 469360 h 704"/>
                <a:gd name="T34" fmla="*/ 13156 w 149"/>
                <a:gd name="T35" fmla="*/ 529977 h 704"/>
                <a:gd name="T36" fmla="*/ 7013 w 149"/>
                <a:gd name="T37" fmla="*/ 586258 h 704"/>
                <a:gd name="T38" fmla="*/ 3339 w 149"/>
                <a:gd name="T39" fmla="*/ 638312 h 704"/>
                <a:gd name="T40" fmla="*/ 2039 w 149"/>
                <a:gd name="T41" fmla="*/ 688213 h 704"/>
                <a:gd name="T42" fmla="*/ 2039 w 149"/>
                <a:gd name="T43" fmla="*/ 735846 h 704"/>
                <a:gd name="T44" fmla="*/ 2659 w 149"/>
                <a:gd name="T45" fmla="*/ 779363 h 704"/>
                <a:gd name="T46" fmla="*/ 4078 w 149"/>
                <a:gd name="T47" fmla="*/ 818431 h 704"/>
                <a:gd name="T48" fmla="*/ 4732 w 149"/>
                <a:gd name="T49" fmla="*/ 856054 h 704"/>
                <a:gd name="T50" fmla="*/ 13795 w 149"/>
                <a:gd name="T51" fmla="*/ 836661 h 704"/>
                <a:gd name="T52" fmla="*/ 13156 w 149"/>
                <a:gd name="T53" fmla="*/ 826968 h 704"/>
                <a:gd name="T54" fmla="*/ 12146 w 149"/>
                <a:gd name="T55" fmla="*/ 798727 h 704"/>
                <a:gd name="T56" fmla="*/ 11083 w 149"/>
                <a:gd name="T57" fmla="*/ 756350 h 704"/>
                <a:gd name="T58" fmla="*/ 11764 w 149"/>
                <a:gd name="T59" fmla="*/ 699376 h 704"/>
                <a:gd name="T60" fmla="*/ 13795 w 149"/>
                <a:gd name="T61" fmla="*/ 631268 h 704"/>
                <a:gd name="T62" fmla="*/ 19563 w 149"/>
                <a:gd name="T63" fmla="*/ 553438 h 704"/>
                <a:gd name="T64" fmla="*/ 28990 w 149"/>
                <a:gd name="T65" fmla="*/ 469360 h 704"/>
                <a:gd name="T66" fmla="*/ 43417 w 149"/>
                <a:gd name="T67" fmla="*/ 380728 h 704"/>
                <a:gd name="T68" fmla="*/ 48115 w 149"/>
                <a:gd name="T69" fmla="*/ 339505 h 704"/>
                <a:gd name="T70" fmla="*/ 50188 w 149"/>
                <a:gd name="T71" fmla="*/ 285837 h 704"/>
                <a:gd name="T72" fmla="*/ 48497 w 149"/>
                <a:gd name="T73" fmla="*/ 223633 h 704"/>
                <a:gd name="T74" fmla="*/ 44182 w 149"/>
                <a:gd name="T75" fmla="*/ 163019 h 704"/>
                <a:gd name="T76" fmla="*/ 36641 w 149"/>
                <a:gd name="T77" fmla="*/ 103428 h 704"/>
                <a:gd name="T78" fmla="*/ 27307 w 149"/>
                <a:gd name="T79" fmla="*/ 53560 h 704"/>
                <a:gd name="T80" fmla="*/ 14810 w 149"/>
                <a:gd name="T81" fmla="*/ 17090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4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900" b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3332A-FE03-4865-8FD2-C94940E501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78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B9357-CE4E-4EE5-A86E-4E7726E51C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79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2F0B8-C0B4-4B68-A504-15071111D9F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561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561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E1609-D228-442F-AD70-8F3A913BE2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9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04307-14A2-4315-9ABA-6904277AB24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18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72141-3A17-4D12-B1DF-A12E67FAAB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08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B9D96-F743-4C03-8CB2-1533A431046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83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2E070-7568-4007-808D-077873F682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6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29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DEAA5-E5A7-4699-8A7B-C2A2A020534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00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13281-85B5-490C-960C-5D4CEA2A9CA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516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6" y="103190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90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DF8A-873A-40B8-8A73-5059B0A4F7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786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4" y="103188"/>
            <a:ext cx="8243887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510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26422-49C1-4DE4-834D-897E5B701F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1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5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8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6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3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7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EA5D-2762-4617-BA86-B2E95B54A1A4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BE4A-AA34-43E5-8A8C-133652F6D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9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2"/>
            <a:ext cx="2833688" cy="6856413"/>
            <a:chOff x="-5" y="0"/>
            <a:chExt cx="1785" cy="4319"/>
          </a:xfrm>
        </p:grpSpPr>
        <p:sp>
          <p:nvSpPr>
            <p:cNvPr id="103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03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6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1 w 83"/>
                  <a:gd name="T1" fmla="*/ 1 h 117"/>
                  <a:gd name="T2" fmla="*/ 0 w 83"/>
                  <a:gd name="T3" fmla="*/ 0 h 117"/>
                  <a:gd name="T4" fmla="*/ 0 w 83"/>
                  <a:gd name="T5" fmla="*/ 2 h 117"/>
                  <a:gd name="T6" fmla="*/ 1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7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 h 98"/>
                  <a:gd name="T2" fmla="*/ 2 w 140"/>
                  <a:gd name="T3" fmla="*/ 0 h 98"/>
                  <a:gd name="T4" fmla="*/ 3 w 140"/>
                  <a:gd name="T5" fmla="*/ 1 h 98"/>
                  <a:gd name="T6" fmla="*/ 0 w 140"/>
                  <a:gd name="T7" fmla="*/ 2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8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3 w 145"/>
                  <a:gd name="T3" fmla="*/ 0 h 49"/>
                  <a:gd name="T4" fmla="*/ 3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39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040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7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13 w 217"/>
                  <a:gd name="T1" fmla="*/ 1894 h 210"/>
                  <a:gd name="T2" fmla="*/ 330 w 217"/>
                  <a:gd name="T3" fmla="*/ 1791 h 210"/>
                  <a:gd name="T4" fmla="*/ 237 w 217"/>
                  <a:gd name="T5" fmla="*/ 1635 h 210"/>
                  <a:gd name="T6" fmla="*/ 137 w 217"/>
                  <a:gd name="T7" fmla="*/ 1430 h 210"/>
                  <a:gd name="T8" fmla="*/ 42 w 217"/>
                  <a:gd name="T9" fmla="*/ 1216 h 210"/>
                  <a:gd name="T10" fmla="*/ 0 w 217"/>
                  <a:gd name="T11" fmla="*/ 984 h 210"/>
                  <a:gd name="T12" fmla="*/ 1 w 217"/>
                  <a:gd name="T13" fmla="*/ 737 h 210"/>
                  <a:gd name="T14" fmla="*/ 81 w 217"/>
                  <a:gd name="T15" fmla="*/ 511 h 210"/>
                  <a:gd name="T16" fmla="*/ 244 w 217"/>
                  <a:gd name="T17" fmla="*/ 320 h 210"/>
                  <a:gd name="T18" fmla="*/ 408 w 217"/>
                  <a:gd name="T19" fmla="*/ 198 h 210"/>
                  <a:gd name="T20" fmla="*/ 541 w 217"/>
                  <a:gd name="T21" fmla="*/ 108 h 210"/>
                  <a:gd name="T22" fmla="*/ 649 w 217"/>
                  <a:gd name="T23" fmla="*/ 61 h 210"/>
                  <a:gd name="T24" fmla="*/ 733 w 217"/>
                  <a:gd name="T25" fmla="*/ 42 h 210"/>
                  <a:gd name="T26" fmla="*/ 793 w 217"/>
                  <a:gd name="T27" fmla="*/ 42 h 210"/>
                  <a:gd name="T28" fmla="*/ 936 w 217"/>
                  <a:gd name="T29" fmla="*/ 0 h 210"/>
                  <a:gd name="T30" fmla="*/ 1330 w 217"/>
                  <a:gd name="T31" fmla="*/ 75 h 210"/>
                  <a:gd name="T32" fmla="*/ 1440 w 217"/>
                  <a:gd name="T33" fmla="*/ 108 h 210"/>
                  <a:gd name="T34" fmla="*/ 1548 w 217"/>
                  <a:gd name="T35" fmla="*/ 137 h 210"/>
                  <a:gd name="T36" fmla="*/ 1641 w 217"/>
                  <a:gd name="T37" fmla="*/ 169 h 210"/>
                  <a:gd name="T38" fmla="*/ 1711 w 217"/>
                  <a:gd name="T39" fmla="*/ 208 h 210"/>
                  <a:gd name="T40" fmla="*/ 1789 w 217"/>
                  <a:gd name="T41" fmla="*/ 244 h 210"/>
                  <a:gd name="T42" fmla="*/ 1849 w 217"/>
                  <a:gd name="T43" fmla="*/ 286 h 210"/>
                  <a:gd name="T44" fmla="*/ 1897 w 217"/>
                  <a:gd name="T45" fmla="*/ 342 h 210"/>
                  <a:gd name="T46" fmla="*/ 1953 w 217"/>
                  <a:gd name="T47" fmla="*/ 408 h 210"/>
                  <a:gd name="T48" fmla="*/ 1849 w 217"/>
                  <a:gd name="T49" fmla="*/ 365 h 210"/>
                  <a:gd name="T50" fmla="*/ 1750 w 217"/>
                  <a:gd name="T51" fmla="*/ 325 h 210"/>
                  <a:gd name="T52" fmla="*/ 1650 w 217"/>
                  <a:gd name="T53" fmla="*/ 300 h 210"/>
                  <a:gd name="T54" fmla="*/ 1548 w 217"/>
                  <a:gd name="T55" fmla="*/ 267 h 210"/>
                  <a:gd name="T56" fmla="*/ 1467 w 217"/>
                  <a:gd name="T57" fmla="*/ 244 h 210"/>
                  <a:gd name="T58" fmla="*/ 1382 w 217"/>
                  <a:gd name="T59" fmla="*/ 237 h 210"/>
                  <a:gd name="T60" fmla="*/ 1284 w 217"/>
                  <a:gd name="T61" fmla="*/ 222 h 210"/>
                  <a:gd name="T62" fmla="*/ 1203 w 217"/>
                  <a:gd name="T63" fmla="*/ 222 h 210"/>
                  <a:gd name="T64" fmla="*/ 1125 w 217"/>
                  <a:gd name="T65" fmla="*/ 222 h 210"/>
                  <a:gd name="T66" fmla="*/ 1044 w 217"/>
                  <a:gd name="T67" fmla="*/ 225 h 210"/>
                  <a:gd name="T68" fmla="*/ 961 w 217"/>
                  <a:gd name="T69" fmla="*/ 244 h 210"/>
                  <a:gd name="T70" fmla="*/ 890 w 217"/>
                  <a:gd name="T71" fmla="*/ 264 h 210"/>
                  <a:gd name="T72" fmla="*/ 819 w 217"/>
                  <a:gd name="T73" fmla="*/ 300 h 210"/>
                  <a:gd name="T74" fmla="*/ 734 w 217"/>
                  <a:gd name="T75" fmla="*/ 325 h 210"/>
                  <a:gd name="T76" fmla="*/ 666 w 217"/>
                  <a:gd name="T77" fmla="*/ 368 h 210"/>
                  <a:gd name="T78" fmla="*/ 596 w 217"/>
                  <a:gd name="T79" fmla="*/ 413 h 210"/>
                  <a:gd name="T80" fmla="*/ 469 w 217"/>
                  <a:gd name="T81" fmla="*/ 550 h 210"/>
                  <a:gd name="T82" fmla="*/ 381 w 217"/>
                  <a:gd name="T83" fmla="*/ 720 h 210"/>
                  <a:gd name="T84" fmla="*/ 330 w 217"/>
                  <a:gd name="T85" fmla="*/ 931 h 210"/>
                  <a:gd name="T86" fmla="*/ 312 w 217"/>
                  <a:gd name="T87" fmla="*/ 1138 h 210"/>
                  <a:gd name="T88" fmla="*/ 312 w 217"/>
                  <a:gd name="T89" fmla="*/ 1368 h 210"/>
                  <a:gd name="T90" fmla="*/ 342 w 217"/>
                  <a:gd name="T91" fmla="*/ 1567 h 210"/>
                  <a:gd name="T92" fmla="*/ 368 w 217"/>
                  <a:gd name="T93" fmla="*/ 1750 h 210"/>
                  <a:gd name="T94" fmla="*/ 413 w 217"/>
                  <a:gd name="T95" fmla="*/ 1894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8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970 w 182"/>
                  <a:gd name="T1" fmla="*/ 0 h 213"/>
                  <a:gd name="T2" fmla="*/ 996 w 182"/>
                  <a:gd name="T3" fmla="*/ 19 h 213"/>
                  <a:gd name="T4" fmla="*/ 1052 w 182"/>
                  <a:gd name="T5" fmla="*/ 75 h 213"/>
                  <a:gd name="T6" fmla="*/ 1131 w 182"/>
                  <a:gd name="T7" fmla="*/ 168 h 213"/>
                  <a:gd name="T8" fmla="*/ 1221 w 182"/>
                  <a:gd name="T9" fmla="*/ 304 h 213"/>
                  <a:gd name="T10" fmla="*/ 1291 w 182"/>
                  <a:gd name="T11" fmla="*/ 473 h 213"/>
                  <a:gd name="T12" fmla="*/ 1337 w 182"/>
                  <a:gd name="T13" fmla="*/ 697 h 213"/>
                  <a:gd name="T14" fmla="*/ 1337 w 182"/>
                  <a:gd name="T15" fmla="*/ 962 h 213"/>
                  <a:gd name="T16" fmla="*/ 1281 w 182"/>
                  <a:gd name="T17" fmla="*/ 1274 h 213"/>
                  <a:gd name="T18" fmla="*/ 1250 w 182"/>
                  <a:gd name="T19" fmla="*/ 1361 h 213"/>
                  <a:gd name="T20" fmla="*/ 1211 w 182"/>
                  <a:gd name="T21" fmla="*/ 1433 h 213"/>
                  <a:gd name="T22" fmla="*/ 1169 w 182"/>
                  <a:gd name="T23" fmla="*/ 1511 h 213"/>
                  <a:gd name="T24" fmla="*/ 1113 w 182"/>
                  <a:gd name="T25" fmla="*/ 1580 h 213"/>
                  <a:gd name="T26" fmla="*/ 1038 w 182"/>
                  <a:gd name="T27" fmla="*/ 1646 h 213"/>
                  <a:gd name="T28" fmla="*/ 976 w 182"/>
                  <a:gd name="T29" fmla="*/ 1696 h 213"/>
                  <a:gd name="T30" fmla="*/ 910 w 182"/>
                  <a:gd name="T31" fmla="*/ 1744 h 213"/>
                  <a:gd name="T32" fmla="*/ 816 w 182"/>
                  <a:gd name="T33" fmla="*/ 1783 h 213"/>
                  <a:gd name="T34" fmla="*/ 731 w 182"/>
                  <a:gd name="T35" fmla="*/ 1802 h 213"/>
                  <a:gd name="T36" fmla="*/ 645 w 182"/>
                  <a:gd name="T37" fmla="*/ 1825 h 213"/>
                  <a:gd name="T38" fmla="*/ 546 w 182"/>
                  <a:gd name="T39" fmla="*/ 1842 h 213"/>
                  <a:gd name="T40" fmla="*/ 439 w 182"/>
                  <a:gd name="T41" fmla="*/ 1842 h 213"/>
                  <a:gd name="T42" fmla="*/ 325 w 182"/>
                  <a:gd name="T43" fmla="*/ 1825 h 213"/>
                  <a:gd name="T44" fmla="*/ 223 w 182"/>
                  <a:gd name="T45" fmla="*/ 1802 h 213"/>
                  <a:gd name="T46" fmla="*/ 104 w 182"/>
                  <a:gd name="T47" fmla="*/ 1763 h 213"/>
                  <a:gd name="T48" fmla="*/ 0 w 182"/>
                  <a:gd name="T49" fmla="*/ 1716 h 213"/>
                  <a:gd name="T50" fmla="*/ 99 w 182"/>
                  <a:gd name="T51" fmla="*/ 1783 h 213"/>
                  <a:gd name="T52" fmla="*/ 197 w 182"/>
                  <a:gd name="T53" fmla="*/ 1825 h 213"/>
                  <a:gd name="T54" fmla="*/ 297 w 182"/>
                  <a:gd name="T55" fmla="*/ 1871 h 213"/>
                  <a:gd name="T56" fmla="*/ 381 w 182"/>
                  <a:gd name="T57" fmla="*/ 1903 h 213"/>
                  <a:gd name="T58" fmla="*/ 468 w 182"/>
                  <a:gd name="T59" fmla="*/ 1930 h 213"/>
                  <a:gd name="T60" fmla="*/ 564 w 182"/>
                  <a:gd name="T61" fmla="*/ 1941 h 213"/>
                  <a:gd name="T62" fmla="*/ 646 w 182"/>
                  <a:gd name="T63" fmla="*/ 1945 h 213"/>
                  <a:gd name="T64" fmla="*/ 734 w 182"/>
                  <a:gd name="T65" fmla="*/ 1945 h 213"/>
                  <a:gd name="T66" fmla="*/ 812 w 182"/>
                  <a:gd name="T67" fmla="*/ 1941 h 213"/>
                  <a:gd name="T68" fmla="*/ 890 w 182"/>
                  <a:gd name="T69" fmla="*/ 1923 h 213"/>
                  <a:gd name="T70" fmla="*/ 957 w 182"/>
                  <a:gd name="T71" fmla="*/ 1903 h 213"/>
                  <a:gd name="T72" fmla="*/ 1029 w 182"/>
                  <a:gd name="T73" fmla="*/ 1884 h 213"/>
                  <a:gd name="T74" fmla="*/ 1094 w 182"/>
                  <a:gd name="T75" fmla="*/ 1860 h 213"/>
                  <a:gd name="T76" fmla="*/ 1155 w 182"/>
                  <a:gd name="T77" fmla="*/ 1819 h 213"/>
                  <a:gd name="T78" fmla="*/ 1211 w 182"/>
                  <a:gd name="T79" fmla="*/ 1783 h 213"/>
                  <a:gd name="T80" fmla="*/ 1262 w 182"/>
                  <a:gd name="T81" fmla="*/ 1744 h 213"/>
                  <a:gd name="T82" fmla="*/ 1405 w 182"/>
                  <a:gd name="T83" fmla="*/ 1607 h 213"/>
                  <a:gd name="T84" fmla="*/ 1504 w 182"/>
                  <a:gd name="T85" fmla="*/ 1472 h 213"/>
                  <a:gd name="T86" fmla="*/ 1562 w 182"/>
                  <a:gd name="T87" fmla="*/ 1316 h 213"/>
                  <a:gd name="T88" fmla="*/ 1594 w 182"/>
                  <a:gd name="T89" fmla="*/ 1173 h 213"/>
                  <a:gd name="T90" fmla="*/ 1614 w 182"/>
                  <a:gd name="T91" fmla="*/ 1018 h 213"/>
                  <a:gd name="T92" fmla="*/ 1614 w 182"/>
                  <a:gd name="T93" fmla="*/ 866 h 213"/>
                  <a:gd name="T94" fmla="*/ 1621 w 182"/>
                  <a:gd name="T95" fmla="*/ 723 h 213"/>
                  <a:gd name="T96" fmla="*/ 1536 w 182"/>
                  <a:gd name="T97" fmla="*/ 422 h 213"/>
                  <a:gd name="T98" fmla="*/ 1391 w 182"/>
                  <a:gd name="T99" fmla="*/ 188 h 213"/>
                  <a:gd name="T100" fmla="*/ 1339 w 182"/>
                  <a:gd name="T101" fmla="*/ 168 h 213"/>
                  <a:gd name="T102" fmla="*/ 1310 w 182"/>
                  <a:gd name="T103" fmla="*/ 140 h 213"/>
                  <a:gd name="T104" fmla="*/ 1262 w 182"/>
                  <a:gd name="T105" fmla="*/ 117 h 213"/>
                  <a:gd name="T106" fmla="*/ 1229 w 182"/>
                  <a:gd name="T107" fmla="*/ 100 h 213"/>
                  <a:gd name="T108" fmla="*/ 1175 w 182"/>
                  <a:gd name="T109" fmla="*/ 81 h 213"/>
                  <a:gd name="T110" fmla="*/ 1121 w 182"/>
                  <a:gd name="T111" fmla="*/ 56 h 213"/>
                  <a:gd name="T112" fmla="*/ 1057 w 182"/>
                  <a:gd name="T113" fmla="*/ 27 h 213"/>
                  <a:gd name="T114" fmla="*/ 970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9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14 w 128"/>
                  <a:gd name="T1" fmla="*/ 0 h 217"/>
                  <a:gd name="T2" fmla="*/ 15 w 128"/>
                  <a:gd name="T3" fmla="*/ 1 h 217"/>
                  <a:gd name="T4" fmla="*/ 17 w 128"/>
                  <a:gd name="T5" fmla="*/ 4 h 217"/>
                  <a:gd name="T6" fmla="*/ 18 w 128"/>
                  <a:gd name="T7" fmla="*/ 7 h 217"/>
                  <a:gd name="T8" fmla="*/ 19 w 128"/>
                  <a:gd name="T9" fmla="*/ 11 h 217"/>
                  <a:gd name="T10" fmla="*/ 19 w 128"/>
                  <a:gd name="T11" fmla="*/ 16 h 217"/>
                  <a:gd name="T12" fmla="*/ 17 w 128"/>
                  <a:gd name="T13" fmla="*/ 20 h 217"/>
                  <a:gd name="T14" fmla="*/ 14 w 128"/>
                  <a:gd name="T15" fmla="*/ 25 h 217"/>
                  <a:gd name="T16" fmla="*/ 9 w 128"/>
                  <a:gd name="T17" fmla="*/ 30 h 217"/>
                  <a:gd name="T18" fmla="*/ 7 w 128"/>
                  <a:gd name="T19" fmla="*/ 29 h 217"/>
                  <a:gd name="T20" fmla="*/ 6 w 128"/>
                  <a:gd name="T21" fmla="*/ 29 h 217"/>
                  <a:gd name="T22" fmla="*/ 4 w 128"/>
                  <a:gd name="T23" fmla="*/ 29 h 217"/>
                  <a:gd name="T24" fmla="*/ 3 w 128"/>
                  <a:gd name="T25" fmla="*/ 28 h 217"/>
                  <a:gd name="T26" fmla="*/ 1 w 128"/>
                  <a:gd name="T27" fmla="*/ 27 h 217"/>
                  <a:gd name="T28" fmla="*/ 1 w 128"/>
                  <a:gd name="T29" fmla="*/ 26 h 217"/>
                  <a:gd name="T30" fmla="*/ 0 w 128"/>
                  <a:gd name="T31" fmla="*/ 25 h 217"/>
                  <a:gd name="T32" fmla="*/ 1 w 128"/>
                  <a:gd name="T33" fmla="*/ 24 h 217"/>
                  <a:gd name="T34" fmla="*/ 2 w 128"/>
                  <a:gd name="T35" fmla="*/ 23 h 217"/>
                  <a:gd name="T36" fmla="*/ 4 w 128"/>
                  <a:gd name="T37" fmla="*/ 22 h 217"/>
                  <a:gd name="T38" fmla="*/ 7 w 128"/>
                  <a:gd name="T39" fmla="*/ 21 h 217"/>
                  <a:gd name="T40" fmla="*/ 9 w 128"/>
                  <a:gd name="T41" fmla="*/ 19 h 217"/>
                  <a:gd name="T42" fmla="*/ 12 w 128"/>
                  <a:gd name="T43" fmla="*/ 16 h 217"/>
                  <a:gd name="T44" fmla="*/ 13 w 128"/>
                  <a:gd name="T45" fmla="*/ 12 h 217"/>
                  <a:gd name="T46" fmla="*/ 15 w 128"/>
                  <a:gd name="T47" fmla="*/ 6 h 217"/>
                  <a:gd name="T48" fmla="*/ 14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0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11 w 117"/>
                  <a:gd name="T1" fmla="*/ 0 h 132"/>
                  <a:gd name="T2" fmla="*/ 0 w 117"/>
                  <a:gd name="T3" fmla="*/ 3 h 132"/>
                  <a:gd name="T4" fmla="*/ 1 w 117"/>
                  <a:gd name="T5" fmla="*/ 3 h 132"/>
                  <a:gd name="T6" fmla="*/ 2 w 117"/>
                  <a:gd name="T7" fmla="*/ 4 h 132"/>
                  <a:gd name="T8" fmla="*/ 4 w 117"/>
                  <a:gd name="T9" fmla="*/ 4 h 132"/>
                  <a:gd name="T10" fmla="*/ 7 w 117"/>
                  <a:gd name="T11" fmla="*/ 6 h 132"/>
                  <a:gd name="T12" fmla="*/ 9 w 117"/>
                  <a:gd name="T13" fmla="*/ 8 h 132"/>
                  <a:gd name="T14" fmla="*/ 12 w 117"/>
                  <a:gd name="T15" fmla="*/ 9 h 132"/>
                  <a:gd name="T16" fmla="*/ 15 w 117"/>
                  <a:gd name="T17" fmla="*/ 13 h 132"/>
                  <a:gd name="T18" fmla="*/ 17 w 117"/>
                  <a:gd name="T19" fmla="*/ 16 h 132"/>
                  <a:gd name="T20" fmla="*/ 17 w 117"/>
                  <a:gd name="T21" fmla="*/ 15 h 132"/>
                  <a:gd name="T22" fmla="*/ 17 w 117"/>
                  <a:gd name="T23" fmla="*/ 13 h 132"/>
                  <a:gd name="T24" fmla="*/ 16 w 117"/>
                  <a:gd name="T25" fmla="*/ 11 h 132"/>
                  <a:gd name="T26" fmla="*/ 15 w 117"/>
                  <a:gd name="T27" fmla="*/ 9 h 132"/>
                  <a:gd name="T28" fmla="*/ 13 w 117"/>
                  <a:gd name="T29" fmla="*/ 7 h 132"/>
                  <a:gd name="T30" fmla="*/ 12 w 117"/>
                  <a:gd name="T31" fmla="*/ 6 h 132"/>
                  <a:gd name="T32" fmla="*/ 10 w 117"/>
                  <a:gd name="T33" fmla="*/ 4 h 132"/>
                  <a:gd name="T34" fmla="*/ 9 w 117"/>
                  <a:gd name="T35" fmla="*/ 4 h 132"/>
                  <a:gd name="T36" fmla="*/ 10 w 117"/>
                  <a:gd name="T37" fmla="*/ 4 h 132"/>
                  <a:gd name="T38" fmla="*/ 12 w 117"/>
                  <a:gd name="T39" fmla="*/ 4 h 132"/>
                  <a:gd name="T40" fmla="*/ 13 w 117"/>
                  <a:gd name="T41" fmla="*/ 3 h 132"/>
                  <a:gd name="T42" fmla="*/ 15 w 117"/>
                  <a:gd name="T43" fmla="*/ 3 h 132"/>
                  <a:gd name="T44" fmla="*/ 15 w 117"/>
                  <a:gd name="T45" fmla="*/ 3 h 132"/>
                  <a:gd name="T46" fmla="*/ 16 w 117"/>
                  <a:gd name="T47" fmla="*/ 3 h 132"/>
                  <a:gd name="T48" fmla="*/ 17 w 117"/>
                  <a:gd name="T49" fmla="*/ 3 h 132"/>
                  <a:gd name="T50" fmla="*/ 17 w 117"/>
                  <a:gd name="T51" fmla="*/ 3 h 132"/>
                  <a:gd name="T52" fmla="*/ 11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1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4 w 29"/>
                  <a:gd name="T1" fmla="*/ 0 h 77"/>
                  <a:gd name="T2" fmla="*/ 4 w 29"/>
                  <a:gd name="T3" fmla="*/ 0 h 77"/>
                  <a:gd name="T4" fmla="*/ 3 w 29"/>
                  <a:gd name="T5" fmla="*/ 1 h 77"/>
                  <a:gd name="T6" fmla="*/ 1 w 29"/>
                  <a:gd name="T7" fmla="*/ 1 h 77"/>
                  <a:gd name="T8" fmla="*/ 1 w 29"/>
                  <a:gd name="T9" fmla="*/ 3 h 77"/>
                  <a:gd name="T10" fmla="*/ 1 w 29"/>
                  <a:gd name="T11" fmla="*/ 4 h 77"/>
                  <a:gd name="T12" fmla="*/ 0 w 29"/>
                  <a:gd name="T13" fmla="*/ 6 h 77"/>
                  <a:gd name="T14" fmla="*/ 1 w 29"/>
                  <a:gd name="T15" fmla="*/ 8 h 77"/>
                  <a:gd name="T16" fmla="*/ 1 w 29"/>
                  <a:gd name="T17" fmla="*/ 10 h 77"/>
                  <a:gd name="T18" fmla="*/ 2 w 29"/>
                  <a:gd name="T19" fmla="*/ 7 h 77"/>
                  <a:gd name="T20" fmla="*/ 3 w 29"/>
                  <a:gd name="T21" fmla="*/ 5 h 77"/>
                  <a:gd name="T22" fmla="*/ 4 w 29"/>
                  <a:gd name="T23" fmla="*/ 3 h 77"/>
                  <a:gd name="T24" fmla="*/ 4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72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73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5 h 564"/>
                    <a:gd name="T2" fmla="*/ 1 w 207"/>
                    <a:gd name="T3" fmla="*/ 8 h 564"/>
                    <a:gd name="T4" fmla="*/ 1 w 207"/>
                    <a:gd name="T5" fmla="*/ 11 h 564"/>
                    <a:gd name="T6" fmla="*/ 0 w 207"/>
                    <a:gd name="T7" fmla="*/ 13 h 564"/>
                    <a:gd name="T8" fmla="*/ 0 w 207"/>
                    <a:gd name="T9" fmla="*/ 17 h 564"/>
                    <a:gd name="T10" fmla="*/ 1 w 207"/>
                    <a:gd name="T11" fmla="*/ 19 h 564"/>
                    <a:gd name="T12" fmla="*/ 1 w 207"/>
                    <a:gd name="T13" fmla="*/ 23 h 564"/>
                    <a:gd name="T14" fmla="*/ 2 w 207"/>
                    <a:gd name="T15" fmla="*/ 27 h 564"/>
                    <a:gd name="T16" fmla="*/ 3 w 207"/>
                    <a:gd name="T17" fmla="*/ 32 h 564"/>
                    <a:gd name="T18" fmla="*/ 5 w 207"/>
                    <a:gd name="T19" fmla="*/ 36 h 564"/>
                    <a:gd name="T20" fmla="*/ 7 w 207"/>
                    <a:gd name="T21" fmla="*/ 39 h 564"/>
                    <a:gd name="T22" fmla="*/ 9 w 207"/>
                    <a:gd name="T23" fmla="*/ 44 h 564"/>
                    <a:gd name="T24" fmla="*/ 12 w 207"/>
                    <a:gd name="T25" fmla="*/ 49 h 564"/>
                    <a:gd name="T26" fmla="*/ 15 w 207"/>
                    <a:gd name="T27" fmla="*/ 53 h 564"/>
                    <a:gd name="T28" fmla="*/ 17 w 207"/>
                    <a:gd name="T29" fmla="*/ 57 h 564"/>
                    <a:gd name="T30" fmla="*/ 19 w 207"/>
                    <a:gd name="T31" fmla="*/ 59 h 564"/>
                    <a:gd name="T32" fmla="*/ 22 w 207"/>
                    <a:gd name="T33" fmla="*/ 62 h 564"/>
                    <a:gd name="T34" fmla="*/ 18 w 207"/>
                    <a:gd name="T35" fmla="*/ 55 h 564"/>
                    <a:gd name="T36" fmla="*/ 14 w 207"/>
                    <a:gd name="T37" fmla="*/ 49 h 564"/>
                    <a:gd name="T38" fmla="*/ 11 w 207"/>
                    <a:gd name="T39" fmla="*/ 44 h 564"/>
                    <a:gd name="T40" fmla="*/ 9 w 207"/>
                    <a:gd name="T41" fmla="*/ 40 h 564"/>
                    <a:gd name="T42" fmla="*/ 8 w 207"/>
                    <a:gd name="T43" fmla="*/ 37 h 564"/>
                    <a:gd name="T44" fmla="*/ 7 w 207"/>
                    <a:gd name="T45" fmla="*/ 34 h 564"/>
                    <a:gd name="T46" fmla="*/ 7 w 207"/>
                    <a:gd name="T47" fmla="*/ 31 h 564"/>
                    <a:gd name="T48" fmla="*/ 6 w 207"/>
                    <a:gd name="T49" fmla="*/ 28 h 564"/>
                    <a:gd name="T50" fmla="*/ 5 w 207"/>
                    <a:gd name="T51" fmla="*/ 23 h 564"/>
                    <a:gd name="T52" fmla="*/ 4 w 207"/>
                    <a:gd name="T53" fmla="*/ 15 h 564"/>
                    <a:gd name="T54" fmla="*/ 5 w 207"/>
                    <a:gd name="T55" fmla="*/ 8 h 564"/>
                    <a:gd name="T56" fmla="*/ 6 w 207"/>
                    <a:gd name="T57" fmla="*/ 0 h 564"/>
                    <a:gd name="T58" fmla="*/ 1 w 207"/>
                    <a:gd name="T59" fmla="*/ 5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00" b="1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4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2 h 232"/>
                    <a:gd name="T2" fmla="*/ 2 w 47"/>
                    <a:gd name="T3" fmla="*/ 6 h 232"/>
                    <a:gd name="T4" fmla="*/ 3 w 47"/>
                    <a:gd name="T5" fmla="*/ 11 h 232"/>
                    <a:gd name="T6" fmla="*/ 3 w 47"/>
                    <a:gd name="T7" fmla="*/ 17 h 232"/>
                    <a:gd name="T8" fmla="*/ 2 w 47"/>
                    <a:gd name="T9" fmla="*/ 25 h 232"/>
                    <a:gd name="T10" fmla="*/ 6 w 47"/>
                    <a:gd name="T11" fmla="*/ 23 h 232"/>
                    <a:gd name="T12" fmla="*/ 6 w 47"/>
                    <a:gd name="T13" fmla="*/ 19 h 232"/>
                    <a:gd name="T14" fmla="*/ 6 w 47"/>
                    <a:gd name="T15" fmla="*/ 15 h 232"/>
                    <a:gd name="T16" fmla="*/ 6 w 47"/>
                    <a:gd name="T17" fmla="*/ 11 h 232"/>
                    <a:gd name="T18" fmla="*/ 5 w 47"/>
                    <a:gd name="T19" fmla="*/ 8 h 232"/>
                    <a:gd name="T20" fmla="*/ 4 w 47"/>
                    <a:gd name="T21" fmla="*/ 6 h 232"/>
                    <a:gd name="T22" fmla="*/ 4 w 47"/>
                    <a:gd name="T23" fmla="*/ 4 h 232"/>
                    <a:gd name="T24" fmla="*/ 3 w 47"/>
                    <a:gd name="T25" fmla="*/ 2 h 232"/>
                    <a:gd name="T26" fmla="*/ 1 w 47"/>
                    <a:gd name="T27" fmla="*/ 0 h 232"/>
                    <a:gd name="T28" fmla="*/ 0 w 47"/>
                    <a:gd name="T29" fmla="*/ 2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00" b="1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9 w 87"/>
                    <a:gd name="T1" fmla="*/ 2 h 40"/>
                    <a:gd name="T2" fmla="*/ 8 w 87"/>
                    <a:gd name="T3" fmla="*/ 1 h 40"/>
                    <a:gd name="T4" fmla="*/ 7 w 87"/>
                    <a:gd name="T5" fmla="*/ 1 h 40"/>
                    <a:gd name="T6" fmla="*/ 6 w 87"/>
                    <a:gd name="T7" fmla="*/ 1 h 40"/>
                    <a:gd name="T8" fmla="*/ 5 w 87"/>
                    <a:gd name="T9" fmla="*/ 1 h 40"/>
                    <a:gd name="T10" fmla="*/ 4 w 87"/>
                    <a:gd name="T11" fmla="*/ 1 h 40"/>
                    <a:gd name="T12" fmla="*/ 3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2 w 87"/>
                    <a:gd name="T23" fmla="*/ 1 h 40"/>
                    <a:gd name="T24" fmla="*/ 4 w 87"/>
                    <a:gd name="T25" fmla="*/ 1 h 40"/>
                    <a:gd name="T26" fmla="*/ 5 w 87"/>
                    <a:gd name="T27" fmla="*/ 2 h 40"/>
                    <a:gd name="T28" fmla="*/ 6 w 87"/>
                    <a:gd name="T29" fmla="*/ 2 h 40"/>
                    <a:gd name="T30" fmla="*/ 7 w 87"/>
                    <a:gd name="T31" fmla="*/ 3 h 40"/>
                    <a:gd name="T32" fmla="*/ 8 w 87"/>
                    <a:gd name="T33" fmla="*/ 3 h 40"/>
                    <a:gd name="T34" fmla="*/ 9 w 87"/>
                    <a:gd name="T35" fmla="*/ 2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00" b="1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41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6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1 w 83"/>
                  <a:gd name="T1" fmla="*/ 1 h 117"/>
                  <a:gd name="T2" fmla="*/ 0 w 83"/>
                  <a:gd name="T3" fmla="*/ 0 h 117"/>
                  <a:gd name="T4" fmla="*/ 0 w 83"/>
                  <a:gd name="T5" fmla="*/ 2 h 117"/>
                  <a:gd name="T6" fmla="*/ 1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 h 98"/>
                  <a:gd name="T2" fmla="*/ 2 w 140"/>
                  <a:gd name="T3" fmla="*/ 0 h 98"/>
                  <a:gd name="T4" fmla="*/ 3 w 140"/>
                  <a:gd name="T5" fmla="*/ 1 h 98"/>
                  <a:gd name="T6" fmla="*/ 0 w 140"/>
                  <a:gd name="T7" fmla="*/ 2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3 w 145"/>
                  <a:gd name="T3" fmla="*/ 0 h 49"/>
                  <a:gd name="T4" fmla="*/ 3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42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61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1 w 83"/>
                  <a:gd name="T1" fmla="*/ 1 h 117"/>
                  <a:gd name="T2" fmla="*/ 0 w 83"/>
                  <a:gd name="T3" fmla="*/ 0 h 117"/>
                  <a:gd name="T4" fmla="*/ 0 w 83"/>
                  <a:gd name="T5" fmla="*/ 2 h 117"/>
                  <a:gd name="T6" fmla="*/ 1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2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 h 98"/>
                  <a:gd name="T2" fmla="*/ 2 w 140"/>
                  <a:gd name="T3" fmla="*/ 0 h 98"/>
                  <a:gd name="T4" fmla="*/ 3 w 140"/>
                  <a:gd name="T5" fmla="*/ 1 h 98"/>
                  <a:gd name="T6" fmla="*/ 0 w 140"/>
                  <a:gd name="T7" fmla="*/ 2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3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3 w 145"/>
                  <a:gd name="T3" fmla="*/ 0 h 49"/>
                  <a:gd name="T4" fmla="*/ 3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43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8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1 w 83"/>
                  <a:gd name="T1" fmla="*/ 1 h 117"/>
                  <a:gd name="T2" fmla="*/ 0 w 83"/>
                  <a:gd name="T3" fmla="*/ 0 h 117"/>
                  <a:gd name="T4" fmla="*/ 0 w 83"/>
                  <a:gd name="T5" fmla="*/ 2 h 117"/>
                  <a:gd name="T6" fmla="*/ 1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9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 h 98"/>
                  <a:gd name="T2" fmla="*/ 2 w 140"/>
                  <a:gd name="T3" fmla="*/ 0 h 98"/>
                  <a:gd name="T4" fmla="*/ 3 w 140"/>
                  <a:gd name="T5" fmla="*/ 1 h 98"/>
                  <a:gd name="T6" fmla="*/ 0 w 140"/>
                  <a:gd name="T7" fmla="*/ 2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0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3 w 145"/>
                  <a:gd name="T3" fmla="*/ 0 h 49"/>
                  <a:gd name="T4" fmla="*/ 3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44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15 w 109"/>
                <a:gd name="T3" fmla="*/ 1 h 156"/>
                <a:gd name="T4" fmla="*/ 58 w 109"/>
                <a:gd name="T5" fmla="*/ 5 h 156"/>
                <a:gd name="T6" fmla="*/ 116 w 109"/>
                <a:gd name="T7" fmla="*/ 18 h 156"/>
                <a:gd name="T8" fmla="*/ 183 w 109"/>
                <a:gd name="T9" fmla="*/ 36 h 156"/>
                <a:gd name="T10" fmla="*/ 245 w 109"/>
                <a:gd name="T11" fmla="*/ 66 h 156"/>
                <a:gd name="T12" fmla="*/ 302 w 109"/>
                <a:gd name="T13" fmla="*/ 107 h 156"/>
                <a:gd name="T14" fmla="*/ 338 w 109"/>
                <a:gd name="T15" fmla="*/ 163 h 156"/>
                <a:gd name="T16" fmla="*/ 345 w 109"/>
                <a:gd name="T17" fmla="*/ 237 h 156"/>
                <a:gd name="T18" fmla="*/ 329 w 109"/>
                <a:gd name="T19" fmla="*/ 237 h 156"/>
                <a:gd name="T20" fmla="*/ 312 w 109"/>
                <a:gd name="T21" fmla="*/ 237 h 156"/>
                <a:gd name="T22" fmla="*/ 294 w 109"/>
                <a:gd name="T23" fmla="*/ 237 h 156"/>
                <a:gd name="T24" fmla="*/ 272 w 109"/>
                <a:gd name="T25" fmla="*/ 231 h 156"/>
                <a:gd name="T26" fmla="*/ 256 w 109"/>
                <a:gd name="T27" fmla="*/ 230 h 156"/>
                <a:gd name="T28" fmla="*/ 235 w 109"/>
                <a:gd name="T29" fmla="*/ 226 h 156"/>
                <a:gd name="T30" fmla="*/ 208 w 109"/>
                <a:gd name="T31" fmla="*/ 218 h 156"/>
                <a:gd name="T32" fmla="*/ 183 w 109"/>
                <a:gd name="T33" fmla="*/ 210 h 156"/>
                <a:gd name="T34" fmla="*/ 167 w 109"/>
                <a:gd name="T35" fmla="*/ 191 h 156"/>
                <a:gd name="T36" fmla="*/ 167 w 109"/>
                <a:gd name="T37" fmla="*/ 167 h 156"/>
                <a:gd name="T38" fmla="*/ 176 w 109"/>
                <a:gd name="T39" fmla="*/ 145 h 156"/>
                <a:gd name="T40" fmla="*/ 185 w 109"/>
                <a:gd name="T41" fmla="*/ 120 h 156"/>
                <a:gd name="T42" fmla="*/ 176 w 109"/>
                <a:gd name="T43" fmla="*/ 93 h 156"/>
                <a:gd name="T44" fmla="*/ 151 w 109"/>
                <a:gd name="T45" fmla="*/ 64 h 156"/>
                <a:gd name="T46" fmla="*/ 99 w 109"/>
                <a:gd name="T47" fmla="*/ 3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0 w 54"/>
                <a:gd name="T5" fmla="*/ 3 h 40"/>
                <a:gd name="T6" fmla="*/ 43 w 54"/>
                <a:gd name="T7" fmla="*/ 14 h 40"/>
                <a:gd name="T8" fmla="*/ 72 w 54"/>
                <a:gd name="T9" fmla="*/ 18 h 40"/>
                <a:gd name="T10" fmla="*/ 97 w 54"/>
                <a:gd name="T11" fmla="*/ 22 h 40"/>
                <a:gd name="T12" fmla="*/ 123 w 54"/>
                <a:gd name="T13" fmla="*/ 26 h 40"/>
                <a:gd name="T14" fmla="*/ 150 w 54"/>
                <a:gd name="T15" fmla="*/ 28 h 40"/>
                <a:gd name="T16" fmla="*/ 181 w 54"/>
                <a:gd name="T17" fmla="*/ 24 h 40"/>
                <a:gd name="T18" fmla="*/ 177 w 54"/>
                <a:gd name="T19" fmla="*/ 38 h 40"/>
                <a:gd name="T20" fmla="*/ 167 w 54"/>
                <a:gd name="T21" fmla="*/ 51 h 40"/>
                <a:gd name="T22" fmla="*/ 148 w 54"/>
                <a:gd name="T23" fmla="*/ 59 h 40"/>
                <a:gd name="T24" fmla="*/ 122 w 54"/>
                <a:gd name="T25" fmla="*/ 61 h 40"/>
                <a:gd name="T26" fmla="*/ 93 w 54"/>
                <a:gd name="T27" fmla="*/ 60 h 40"/>
                <a:gd name="T28" fmla="*/ 62 w 54"/>
                <a:gd name="T29" fmla="*/ 49 h 40"/>
                <a:gd name="T30" fmla="*/ 33 w 54"/>
                <a:gd name="T31" fmla="*/ 32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0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1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1 h 237"/>
                <a:gd name="T4" fmla="*/ 16 w 257"/>
                <a:gd name="T5" fmla="*/ 62 h 237"/>
                <a:gd name="T6" fmla="*/ 36 w 257"/>
                <a:gd name="T7" fmla="*/ 93 h 237"/>
                <a:gd name="T8" fmla="*/ 64 w 257"/>
                <a:gd name="T9" fmla="*/ 120 h 237"/>
                <a:gd name="T10" fmla="*/ 104 w 257"/>
                <a:gd name="T11" fmla="*/ 145 h 237"/>
                <a:gd name="T12" fmla="*/ 154 w 257"/>
                <a:gd name="T13" fmla="*/ 172 h 237"/>
                <a:gd name="T14" fmla="*/ 218 w 257"/>
                <a:gd name="T15" fmla="*/ 196 h 237"/>
                <a:gd name="T16" fmla="*/ 292 w 257"/>
                <a:gd name="T17" fmla="*/ 217 h 237"/>
                <a:gd name="T18" fmla="*/ 387 w 257"/>
                <a:gd name="T19" fmla="*/ 237 h 237"/>
                <a:gd name="T20" fmla="*/ 494 w 257"/>
                <a:gd name="T21" fmla="*/ 253 h 237"/>
                <a:gd name="T22" fmla="*/ 609 w 257"/>
                <a:gd name="T23" fmla="*/ 267 h 237"/>
                <a:gd name="T24" fmla="*/ 751 w 257"/>
                <a:gd name="T25" fmla="*/ 279 h 237"/>
                <a:gd name="T26" fmla="*/ 905 w 257"/>
                <a:gd name="T27" fmla="*/ 285 h 237"/>
                <a:gd name="T28" fmla="*/ 1082 w 257"/>
                <a:gd name="T29" fmla="*/ 289 h 237"/>
                <a:gd name="T30" fmla="*/ 1264 w 257"/>
                <a:gd name="T31" fmla="*/ 288 h 237"/>
                <a:gd name="T32" fmla="*/ 1478 w 257"/>
                <a:gd name="T33" fmla="*/ 283 h 237"/>
                <a:gd name="T34" fmla="*/ 1290 w 257"/>
                <a:gd name="T35" fmla="*/ 277 h 237"/>
                <a:gd name="T36" fmla="*/ 1120 w 257"/>
                <a:gd name="T37" fmla="*/ 268 h 237"/>
                <a:gd name="T38" fmla="*/ 978 w 257"/>
                <a:gd name="T39" fmla="*/ 258 h 237"/>
                <a:gd name="T40" fmla="*/ 851 w 257"/>
                <a:gd name="T41" fmla="*/ 249 h 237"/>
                <a:gd name="T42" fmla="*/ 736 w 257"/>
                <a:gd name="T43" fmla="*/ 236 h 237"/>
                <a:gd name="T44" fmla="*/ 645 w 257"/>
                <a:gd name="T45" fmla="*/ 222 h 237"/>
                <a:gd name="T46" fmla="*/ 560 w 257"/>
                <a:gd name="T47" fmla="*/ 207 h 237"/>
                <a:gd name="T48" fmla="*/ 482 w 257"/>
                <a:gd name="T49" fmla="*/ 189 h 237"/>
                <a:gd name="T50" fmla="*/ 411 w 257"/>
                <a:gd name="T51" fmla="*/ 172 h 237"/>
                <a:gd name="T52" fmla="*/ 353 w 257"/>
                <a:gd name="T53" fmla="*/ 152 h 237"/>
                <a:gd name="T54" fmla="*/ 303 w 257"/>
                <a:gd name="T55" fmla="*/ 131 h 237"/>
                <a:gd name="T56" fmla="*/ 249 w 257"/>
                <a:gd name="T57" fmla="*/ 106 h 237"/>
                <a:gd name="T58" fmla="*/ 190 w 257"/>
                <a:gd name="T59" fmla="*/ 84 h 237"/>
                <a:gd name="T60" fmla="*/ 133 w 257"/>
                <a:gd name="T61" fmla="*/ 59 h 237"/>
                <a:gd name="T62" fmla="*/ 67 w 257"/>
                <a:gd name="T63" fmla="*/ 3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2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462 w 124"/>
                <a:gd name="T1" fmla="*/ 0 h 110"/>
                <a:gd name="T2" fmla="*/ 739 w 124"/>
                <a:gd name="T3" fmla="*/ 141 h 110"/>
                <a:gd name="T4" fmla="*/ 718 w 124"/>
                <a:gd name="T5" fmla="*/ 140 h 110"/>
                <a:gd name="T6" fmla="*/ 638 w 124"/>
                <a:gd name="T7" fmla="*/ 137 h 110"/>
                <a:gd name="T8" fmla="*/ 533 w 124"/>
                <a:gd name="T9" fmla="*/ 133 h 110"/>
                <a:gd name="T10" fmla="*/ 408 w 124"/>
                <a:gd name="T11" fmla="*/ 130 h 110"/>
                <a:gd name="T12" fmla="*/ 268 w 124"/>
                <a:gd name="T13" fmla="*/ 127 h 110"/>
                <a:gd name="T14" fmla="*/ 152 w 124"/>
                <a:gd name="T15" fmla="*/ 128 h 110"/>
                <a:gd name="T16" fmla="*/ 54 w 124"/>
                <a:gd name="T17" fmla="*/ 134 h 110"/>
                <a:gd name="T18" fmla="*/ 0 w 124"/>
                <a:gd name="T19" fmla="*/ 143 h 110"/>
                <a:gd name="T20" fmla="*/ 22 w 124"/>
                <a:gd name="T21" fmla="*/ 128 h 110"/>
                <a:gd name="T22" fmla="*/ 48 w 124"/>
                <a:gd name="T23" fmla="*/ 116 h 110"/>
                <a:gd name="T24" fmla="*/ 98 w 124"/>
                <a:gd name="T25" fmla="*/ 107 h 110"/>
                <a:gd name="T26" fmla="*/ 152 w 124"/>
                <a:gd name="T27" fmla="*/ 99 h 110"/>
                <a:gd name="T28" fmla="*/ 215 w 124"/>
                <a:gd name="T29" fmla="*/ 94 h 110"/>
                <a:gd name="T30" fmla="*/ 279 w 124"/>
                <a:gd name="T31" fmla="*/ 93 h 110"/>
                <a:gd name="T32" fmla="*/ 350 w 124"/>
                <a:gd name="T33" fmla="*/ 93 h 110"/>
                <a:gd name="T34" fmla="*/ 430 w 124"/>
                <a:gd name="T35" fmla="*/ 97 h 110"/>
                <a:gd name="T36" fmla="*/ 435 w 124"/>
                <a:gd name="T37" fmla="*/ 93 h 110"/>
                <a:gd name="T38" fmla="*/ 418 w 124"/>
                <a:gd name="T39" fmla="*/ 74 h 110"/>
                <a:gd name="T40" fmla="*/ 399 w 124"/>
                <a:gd name="T41" fmla="*/ 50 h 110"/>
                <a:gd name="T42" fmla="*/ 391 w 124"/>
                <a:gd name="T43" fmla="*/ 39 h 110"/>
                <a:gd name="T44" fmla="*/ 376 w 124"/>
                <a:gd name="T45" fmla="*/ 39 h 110"/>
                <a:gd name="T46" fmla="*/ 361 w 124"/>
                <a:gd name="T47" fmla="*/ 37 h 110"/>
                <a:gd name="T48" fmla="*/ 350 w 124"/>
                <a:gd name="T49" fmla="*/ 32 h 110"/>
                <a:gd name="T50" fmla="*/ 343 w 124"/>
                <a:gd name="T51" fmla="*/ 29 h 110"/>
                <a:gd name="T52" fmla="*/ 343 w 124"/>
                <a:gd name="T53" fmla="*/ 25 h 110"/>
                <a:gd name="T54" fmla="*/ 350 w 124"/>
                <a:gd name="T55" fmla="*/ 20 h 110"/>
                <a:gd name="T56" fmla="*/ 396 w 124"/>
                <a:gd name="T57" fmla="*/ 8 h 110"/>
                <a:gd name="T58" fmla="*/ 462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3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30 w 109"/>
                <a:gd name="T3" fmla="*/ 1 h 156"/>
                <a:gd name="T4" fmla="*/ 105 w 109"/>
                <a:gd name="T5" fmla="*/ 5 h 156"/>
                <a:gd name="T6" fmla="*/ 220 w 109"/>
                <a:gd name="T7" fmla="*/ 12 h 156"/>
                <a:gd name="T8" fmla="*/ 349 w 109"/>
                <a:gd name="T9" fmla="*/ 30 h 156"/>
                <a:gd name="T10" fmla="*/ 471 w 109"/>
                <a:gd name="T11" fmla="*/ 50 h 156"/>
                <a:gd name="T12" fmla="*/ 577 w 109"/>
                <a:gd name="T13" fmla="*/ 83 h 156"/>
                <a:gd name="T14" fmla="*/ 642 w 109"/>
                <a:gd name="T15" fmla="*/ 126 h 156"/>
                <a:gd name="T16" fmla="*/ 655 w 109"/>
                <a:gd name="T17" fmla="*/ 181 h 156"/>
                <a:gd name="T18" fmla="*/ 635 w 109"/>
                <a:gd name="T19" fmla="*/ 181 h 156"/>
                <a:gd name="T20" fmla="*/ 599 w 109"/>
                <a:gd name="T21" fmla="*/ 181 h 156"/>
                <a:gd name="T22" fmla="*/ 558 w 109"/>
                <a:gd name="T23" fmla="*/ 181 h 156"/>
                <a:gd name="T24" fmla="*/ 522 w 109"/>
                <a:gd name="T25" fmla="*/ 178 h 156"/>
                <a:gd name="T26" fmla="*/ 486 w 109"/>
                <a:gd name="T27" fmla="*/ 177 h 156"/>
                <a:gd name="T28" fmla="*/ 445 w 109"/>
                <a:gd name="T29" fmla="*/ 174 h 156"/>
                <a:gd name="T30" fmla="*/ 396 w 109"/>
                <a:gd name="T31" fmla="*/ 169 h 156"/>
                <a:gd name="T32" fmla="*/ 349 w 109"/>
                <a:gd name="T33" fmla="*/ 163 h 156"/>
                <a:gd name="T34" fmla="*/ 317 w 109"/>
                <a:gd name="T35" fmla="*/ 146 h 156"/>
                <a:gd name="T36" fmla="*/ 317 w 109"/>
                <a:gd name="T37" fmla="*/ 129 h 156"/>
                <a:gd name="T38" fmla="*/ 339 w 109"/>
                <a:gd name="T39" fmla="*/ 113 h 156"/>
                <a:gd name="T40" fmla="*/ 359 w 109"/>
                <a:gd name="T41" fmla="*/ 92 h 156"/>
                <a:gd name="T42" fmla="*/ 339 w 109"/>
                <a:gd name="T43" fmla="*/ 74 h 156"/>
                <a:gd name="T44" fmla="*/ 291 w 109"/>
                <a:gd name="T45" fmla="*/ 49 h 156"/>
                <a:gd name="T46" fmla="*/ 189 w 109"/>
                <a:gd name="T47" fmla="*/ 29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4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189 w 46"/>
                <a:gd name="T1" fmla="*/ 0 h 94"/>
                <a:gd name="T2" fmla="*/ 120 w 46"/>
                <a:gd name="T3" fmla="*/ 44 h 94"/>
                <a:gd name="T4" fmla="*/ 89 w 46"/>
                <a:gd name="T5" fmla="*/ 74 h 94"/>
                <a:gd name="T6" fmla="*/ 66 w 46"/>
                <a:gd name="T7" fmla="*/ 97 h 94"/>
                <a:gd name="T8" fmla="*/ 0 w 46"/>
                <a:gd name="T9" fmla="*/ 112 h 94"/>
                <a:gd name="T10" fmla="*/ 73 w 46"/>
                <a:gd name="T11" fmla="*/ 106 h 94"/>
                <a:gd name="T12" fmla="*/ 140 w 46"/>
                <a:gd name="T13" fmla="*/ 98 h 94"/>
                <a:gd name="T14" fmla="*/ 191 w 46"/>
                <a:gd name="T15" fmla="*/ 82 h 94"/>
                <a:gd name="T16" fmla="*/ 240 w 46"/>
                <a:gd name="T17" fmla="*/ 69 h 94"/>
                <a:gd name="T18" fmla="*/ 272 w 46"/>
                <a:gd name="T19" fmla="*/ 53 h 94"/>
                <a:gd name="T20" fmla="*/ 276 w 46"/>
                <a:gd name="T21" fmla="*/ 36 h 94"/>
                <a:gd name="T22" fmla="*/ 255 w 46"/>
                <a:gd name="T23" fmla="*/ 15 h 94"/>
                <a:gd name="T24" fmla="*/ 189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5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36 w 54"/>
                <a:gd name="T5" fmla="*/ 3 h 40"/>
                <a:gd name="T6" fmla="*/ 73 w 54"/>
                <a:gd name="T7" fmla="*/ 8 h 40"/>
                <a:gd name="T8" fmla="*/ 116 w 54"/>
                <a:gd name="T9" fmla="*/ 12 h 40"/>
                <a:gd name="T10" fmla="*/ 164 w 54"/>
                <a:gd name="T11" fmla="*/ 15 h 40"/>
                <a:gd name="T12" fmla="*/ 215 w 54"/>
                <a:gd name="T13" fmla="*/ 17 h 40"/>
                <a:gd name="T14" fmla="*/ 256 w 54"/>
                <a:gd name="T15" fmla="*/ 18 h 40"/>
                <a:gd name="T16" fmla="*/ 304 w 54"/>
                <a:gd name="T17" fmla="*/ 16 h 40"/>
                <a:gd name="T18" fmla="*/ 300 w 54"/>
                <a:gd name="T19" fmla="*/ 31 h 40"/>
                <a:gd name="T20" fmla="*/ 283 w 54"/>
                <a:gd name="T21" fmla="*/ 39 h 40"/>
                <a:gd name="T22" fmla="*/ 249 w 54"/>
                <a:gd name="T23" fmla="*/ 44 h 40"/>
                <a:gd name="T24" fmla="*/ 207 w 54"/>
                <a:gd name="T25" fmla="*/ 46 h 40"/>
                <a:gd name="T26" fmla="*/ 155 w 54"/>
                <a:gd name="T27" fmla="*/ 45 h 40"/>
                <a:gd name="T28" fmla="*/ 105 w 54"/>
                <a:gd name="T29" fmla="*/ 38 h 40"/>
                <a:gd name="T30" fmla="*/ 55 w 54"/>
                <a:gd name="T31" fmla="*/ 26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6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7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98 w 596"/>
                <a:gd name="T1" fmla="*/ 441 h 666"/>
                <a:gd name="T2" fmla="*/ 36 w 596"/>
                <a:gd name="T3" fmla="*/ 408 h 666"/>
                <a:gd name="T4" fmla="*/ 0 w 596"/>
                <a:gd name="T5" fmla="*/ 345 h 666"/>
                <a:gd name="T6" fmla="*/ 22 w 596"/>
                <a:gd name="T7" fmla="*/ 266 h 666"/>
                <a:gd name="T8" fmla="*/ 152 w 596"/>
                <a:gd name="T9" fmla="*/ 181 h 666"/>
                <a:gd name="T10" fmla="*/ 415 w 596"/>
                <a:gd name="T11" fmla="*/ 102 h 666"/>
                <a:gd name="T12" fmla="*/ 857 w 596"/>
                <a:gd name="T13" fmla="*/ 37 h 666"/>
                <a:gd name="T14" fmla="*/ 1487 w 596"/>
                <a:gd name="T15" fmla="*/ 2 h 666"/>
                <a:gd name="T16" fmla="*/ 2293 w 596"/>
                <a:gd name="T17" fmla="*/ 9 h 666"/>
                <a:gd name="T18" fmla="*/ 2917 w 596"/>
                <a:gd name="T19" fmla="*/ 80 h 666"/>
                <a:gd name="T20" fmla="*/ 3339 w 596"/>
                <a:gd name="T21" fmla="*/ 197 h 666"/>
                <a:gd name="T22" fmla="*/ 3560 w 596"/>
                <a:gd name="T23" fmla="*/ 340 h 666"/>
                <a:gd name="T24" fmla="*/ 3587 w 596"/>
                <a:gd name="T25" fmla="*/ 488 h 666"/>
                <a:gd name="T26" fmla="*/ 3414 w 596"/>
                <a:gd name="T27" fmla="*/ 627 h 666"/>
                <a:gd name="T28" fmla="*/ 3055 w 596"/>
                <a:gd name="T29" fmla="*/ 734 h 666"/>
                <a:gd name="T30" fmla="*/ 2513 w 596"/>
                <a:gd name="T31" fmla="*/ 792 h 666"/>
                <a:gd name="T32" fmla="*/ 2345 w 596"/>
                <a:gd name="T33" fmla="*/ 787 h 666"/>
                <a:gd name="T34" fmla="*/ 2659 w 596"/>
                <a:gd name="T35" fmla="*/ 738 h 666"/>
                <a:gd name="T36" fmla="*/ 2904 w 596"/>
                <a:gd name="T37" fmla="*/ 649 h 666"/>
                <a:gd name="T38" fmla="*/ 3072 w 596"/>
                <a:gd name="T39" fmla="*/ 542 h 666"/>
                <a:gd name="T40" fmla="*/ 3132 w 596"/>
                <a:gd name="T41" fmla="*/ 424 h 666"/>
                <a:gd name="T42" fmla="*/ 3096 w 596"/>
                <a:gd name="T43" fmla="*/ 308 h 666"/>
                <a:gd name="T44" fmla="*/ 2921 w 596"/>
                <a:gd name="T45" fmla="*/ 208 h 666"/>
                <a:gd name="T46" fmla="*/ 2609 w 596"/>
                <a:gd name="T47" fmla="*/ 134 h 666"/>
                <a:gd name="T48" fmla="*/ 2056 w 596"/>
                <a:gd name="T49" fmla="*/ 88 h 666"/>
                <a:gd name="T50" fmla="*/ 1483 w 596"/>
                <a:gd name="T51" fmla="*/ 73 h 666"/>
                <a:gd name="T52" fmla="*/ 1050 w 596"/>
                <a:gd name="T53" fmla="*/ 83 h 666"/>
                <a:gd name="T54" fmla="*/ 730 w 596"/>
                <a:gd name="T55" fmla="*/ 119 h 666"/>
                <a:gd name="T56" fmla="*/ 505 w 596"/>
                <a:gd name="T57" fmla="*/ 178 h 666"/>
                <a:gd name="T58" fmla="*/ 344 w 596"/>
                <a:gd name="T59" fmla="*/ 246 h 666"/>
                <a:gd name="T60" fmla="*/ 240 w 596"/>
                <a:gd name="T61" fmla="*/ 324 h 666"/>
                <a:gd name="T62" fmla="*/ 169 w 596"/>
                <a:gd name="T63" fmla="*/ 404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4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b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1D0D5C-B058-4D65-B4CB-580C71E2DBA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2" name="Rectangle 50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8F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/>
          </a:p>
        </p:txBody>
      </p:sp>
      <p:sp>
        <p:nvSpPr>
          <p:cNvPr id="1033" name="Rectangle 51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/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5940426" y="1"/>
            <a:ext cx="302418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5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第五章 晶体中电子</a:t>
            </a:r>
            <a:r>
              <a:rPr lang="en-US" altLang="zh-CN" sz="21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76200"/>
            <a:ext cx="746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en-US" altLang="zh-CN" sz="1800">
                <a:solidFill>
                  <a:srgbClr val="FFFFFF"/>
                </a:solidFill>
                <a:ea typeface="楷体_GB2312" pitchFamily="49" charset="-122"/>
              </a:rPr>
              <a:t>–</a:t>
            </a:r>
            <a:r>
              <a:rPr kumimoji="1" lang="en-US" altLang="zh-CN" sz="1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1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导体、绝缘体和半导体的能带论解释</a:t>
            </a:r>
            <a:endParaRPr lang="zh-CN" altLang="en-US" sz="180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5637214" y="6564314"/>
            <a:ext cx="38512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</a:rPr>
              <a:t>东北师范大学物理学院</a:t>
            </a:r>
          </a:p>
        </p:txBody>
      </p:sp>
    </p:spTree>
    <p:extLst>
      <p:ext uri="{BB962C8B-B14F-4D97-AF65-F5344CB8AC3E}">
        <p14:creationId xmlns:p14="http://schemas.microsoft.com/office/powerpoint/2010/main" val="35016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342900" algn="ctr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685800" algn="ctr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028700" algn="ctr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4.bin"/><Relationship Id="rId26" Type="http://schemas.openxmlformats.org/officeDocument/2006/relationships/image" Target="../media/image22.png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8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3.bin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0.png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1.bin"/><Relationship Id="rId23" Type="http://schemas.openxmlformats.org/officeDocument/2006/relationships/image" Target="../media/image19.wmf"/><Relationship Id="rId10" Type="http://schemas.openxmlformats.org/officeDocument/2006/relationships/image" Target="../media/image15.wmf"/><Relationship Id="rId19" Type="http://schemas.openxmlformats.org/officeDocument/2006/relationships/image" Target="../media/image17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556"/>
            <a:ext cx="4372708" cy="68995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计算证明题重要章节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44" y="732676"/>
            <a:ext cx="4562841" cy="1778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996600"/>
                </a:solidFill>
              </a:rPr>
              <a:t>§1-1</a:t>
            </a:r>
            <a:r>
              <a:rPr lang="zh-CN" altLang="en-US" sz="2000" dirty="0" smtClean="0">
                <a:solidFill>
                  <a:srgbClr val="996600"/>
                </a:solidFill>
              </a:rPr>
              <a:t>，</a:t>
            </a:r>
            <a:r>
              <a:rPr lang="en-US" altLang="zh-CN" sz="2000" dirty="0" smtClean="0">
                <a:solidFill>
                  <a:srgbClr val="996600"/>
                </a:solidFill>
              </a:rPr>
              <a:t>§1-2</a:t>
            </a:r>
            <a:r>
              <a:rPr lang="zh-CN" altLang="en-US" sz="2000" dirty="0" smtClean="0">
                <a:solidFill>
                  <a:srgbClr val="996600"/>
                </a:solidFill>
              </a:rPr>
              <a:t>，</a:t>
            </a:r>
            <a:r>
              <a:rPr lang="en-US" altLang="zh-CN" sz="2000" dirty="0" smtClean="0">
                <a:solidFill>
                  <a:srgbClr val="996600"/>
                </a:solidFill>
              </a:rPr>
              <a:t>§1-3</a:t>
            </a:r>
            <a:r>
              <a:rPr lang="zh-CN" altLang="en-US" sz="2000" dirty="0" smtClean="0">
                <a:solidFill>
                  <a:srgbClr val="996600"/>
                </a:solidFill>
              </a:rPr>
              <a:t>，</a:t>
            </a:r>
            <a:r>
              <a:rPr lang="en-US" altLang="zh-CN" sz="2000" dirty="0" smtClean="0">
                <a:solidFill>
                  <a:srgbClr val="996600"/>
                </a:solidFill>
              </a:rPr>
              <a:t>§1-4</a:t>
            </a:r>
            <a:endParaRPr lang="zh-CN" altLang="en-US" sz="2000" dirty="0" smtClean="0"/>
          </a:p>
          <a:p>
            <a:r>
              <a:rPr lang="en-US" altLang="zh-CN" sz="2000" dirty="0" smtClean="0">
                <a:solidFill>
                  <a:srgbClr val="996600"/>
                </a:solidFill>
              </a:rPr>
              <a:t>§2-1</a:t>
            </a:r>
            <a:r>
              <a:rPr lang="zh-CN" altLang="en-US" sz="2000" dirty="0" smtClean="0">
                <a:solidFill>
                  <a:srgbClr val="996600"/>
                </a:solidFill>
              </a:rPr>
              <a:t>，</a:t>
            </a:r>
            <a:r>
              <a:rPr lang="en-US" altLang="zh-CN" sz="2000" dirty="0" smtClean="0">
                <a:solidFill>
                  <a:srgbClr val="996600"/>
                </a:solidFill>
              </a:rPr>
              <a:t> §2-4</a:t>
            </a:r>
          </a:p>
          <a:p>
            <a:pPr eaLnBrk="1" hangingPunct="1"/>
            <a:r>
              <a:rPr lang="en-US" altLang="zh-CN" sz="2000" dirty="0" smtClean="0">
                <a:solidFill>
                  <a:srgbClr val="996600"/>
                </a:solidFill>
              </a:rPr>
              <a:t>§3-2</a:t>
            </a:r>
            <a:r>
              <a:rPr lang="zh-CN" altLang="en-US" sz="2000" dirty="0" smtClean="0">
                <a:solidFill>
                  <a:srgbClr val="996600"/>
                </a:solidFill>
              </a:rPr>
              <a:t>， </a:t>
            </a:r>
            <a:r>
              <a:rPr lang="en-US" altLang="zh-CN" sz="2000" dirty="0" smtClean="0">
                <a:solidFill>
                  <a:srgbClr val="996600"/>
                </a:solidFill>
              </a:rPr>
              <a:t>§3-3</a:t>
            </a:r>
            <a:r>
              <a:rPr lang="zh-CN" altLang="en-US" sz="2000" dirty="0" smtClean="0">
                <a:solidFill>
                  <a:srgbClr val="996600"/>
                </a:solidFill>
              </a:rPr>
              <a:t>， </a:t>
            </a:r>
            <a:r>
              <a:rPr lang="en-US" altLang="zh-CN" sz="2000" dirty="0" smtClean="0">
                <a:solidFill>
                  <a:srgbClr val="996600"/>
                </a:solidFill>
              </a:rPr>
              <a:t>§3-9</a:t>
            </a:r>
            <a:r>
              <a:rPr lang="zh-CN" altLang="en-US" sz="2000" dirty="0">
                <a:solidFill>
                  <a:srgbClr val="996600"/>
                </a:solidFill>
              </a:rPr>
              <a:t>，</a:t>
            </a:r>
            <a:r>
              <a:rPr lang="en-US" altLang="zh-CN" sz="2000" dirty="0">
                <a:solidFill>
                  <a:srgbClr val="996600"/>
                </a:solidFill>
              </a:rPr>
              <a:t> § 3.8</a:t>
            </a:r>
          </a:p>
          <a:p>
            <a:pPr eaLnBrk="1" hangingPunct="1"/>
            <a:r>
              <a:rPr lang="en-US" altLang="zh-CN" sz="2000" dirty="0" smtClean="0">
                <a:solidFill>
                  <a:srgbClr val="996600"/>
                </a:solidFill>
              </a:rPr>
              <a:t>§4-2</a:t>
            </a:r>
            <a:r>
              <a:rPr lang="zh-CN" altLang="en-US" sz="2000" dirty="0" smtClean="0">
                <a:solidFill>
                  <a:srgbClr val="996600"/>
                </a:solidFill>
              </a:rPr>
              <a:t>， </a:t>
            </a:r>
            <a:r>
              <a:rPr lang="en-US" altLang="zh-CN" sz="2000" dirty="0" smtClean="0">
                <a:solidFill>
                  <a:srgbClr val="996600"/>
                </a:solidFill>
              </a:rPr>
              <a:t>§4-5</a:t>
            </a:r>
            <a:r>
              <a:rPr lang="zh-CN" altLang="en-US" sz="2000" dirty="0" smtClean="0">
                <a:solidFill>
                  <a:srgbClr val="996600"/>
                </a:solidFill>
              </a:rPr>
              <a:t>， </a:t>
            </a:r>
            <a:r>
              <a:rPr lang="en-US" altLang="zh-CN" sz="2000" dirty="0" smtClean="0">
                <a:solidFill>
                  <a:srgbClr val="996600"/>
                </a:solidFill>
              </a:rPr>
              <a:t>§4-7</a:t>
            </a:r>
          </a:p>
          <a:p>
            <a:pPr eaLnBrk="1" hangingPunct="1"/>
            <a:r>
              <a:rPr lang="en-US" altLang="zh-CN" sz="2000" dirty="0">
                <a:solidFill>
                  <a:srgbClr val="996600"/>
                </a:solidFill>
              </a:rPr>
              <a:t>§5-1</a:t>
            </a:r>
            <a:r>
              <a:rPr lang="zh-CN" altLang="en-US" sz="2000" dirty="0">
                <a:solidFill>
                  <a:srgbClr val="996600"/>
                </a:solidFill>
              </a:rPr>
              <a:t>（折合质量</a:t>
            </a:r>
            <a:r>
              <a:rPr lang="en-US" altLang="zh-CN" sz="2000" dirty="0">
                <a:solidFill>
                  <a:srgbClr val="996600"/>
                </a:solidFill>
              </a:rPr>
              <a:t>,</a:t>
            </a:r>
            <a:r>
              <a:rPr lang="zh-CN" altLang="en-US" sz="2000" dirty="0">
                <a:solidFill>
                  <a:srgbClr val="996600"/>
                </a:solidFill>
              </a:rPr>
              <a:t>速度）</a:t>
            </a:r>
            <a:endParaRPr lang="en-US" altLang="zh-CN" sz="2000" dirty="0">
              <a:solidFill>
                <a:srgbClr val="996600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srgbClr val="996600"/>
                </a:solidFill>
              </a:rPr>
              <a:t>12</a:t>
            </a:r>
            <a:r>
              <a:rPr lang="zh-CN" altLang="en-US" sz="2000" dirty="0" smtClean="0">
                <a:solidFill>
                  <a:srgbClr val="996600"/>
                </a:solidFill>
              </a:rPr>
              <a:t>章只考简答</a:t>
            </a:r>
            <a:endParaRPr lang="en-US" altLang="zh-CN" sz="2000" dirty="0" smtClean="0">
              <a:solidFill>
                <a:srgbClr val="996600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2482309"/>
            <a:ext cx="5160718" cy="4339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algn="ctr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 dirty="0" smtClean="0">
                <a:solidFill>
                  <a:srgbClr val="0070C0"/>
                </a:solidFill>
              </a:rPr>
              <a:t>1.1~1.8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algn="l" eaLnBrk="1" hangingPunct="1"/>
            <a:r>
              <a:rPr lang="en-US" altLang="zh-CN" sz="1600" dirty="0" smtClean="0">
                <a:solidFill>
                  <a:srgbClr val="0070C0"/>
                </a:solidFill>
              </a:rPr>
              <a:t>2.1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2.2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2.3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2.6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2.7</a:t>
            </a:r>
            <a:endParaRPr lang="zh-CN" altLang="en-US" sz="1600" dirty="0" smtClean="0">
              <a:solidFill>
                <a:srgbClr val="0070C0"/>
              </a:solidFill>
            </a:endParaRPr>
          </a:p>
          <a:p>
            <a:pPr algn="l"/>
            <a:r>
              <a:rPr lang="en-US" altLang="zh-CN" sz="1600" dirty="0" smtClean="0">
                <a:solidFill>
                  <a:srgbClr val="0070C0"/>
                </a:solidFill>
              </a:rPr>
              <a:t>3.2&amp;3.3&amp;3.11</a:t>
            </a:r>
            <a:r>
              <a:rPr lang="zh-CN" altLang="en-US" sz="1600" dirty="0" smtClean="0">
                <a:solidFill>
                  <a:srgbClr val="0070C0"/>
                </a:solidFill>
              </a:rPr>
              <a:t>双原子链</a:t>
            </a:r>
            <a:r>
              <a:rPr lang="zh-CN" altLang="en-US" sz="1600" dirty="0" smtClean="0">
                <a:solidFill>
                  <a:srgbClr val="0070C0"/>
                </a:solidFill>
              </a:rPr>
              <a:t>，单原子链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algn="l"/>
            <a:r>
              <a:rPr lang="en-US" altLang="zh-CN" sz="1600" dirty="0" smtClean="0">
                <a:solidFill>
                  <a:srgbClr val="0070C0"/>
                </a:solidFill>
              </a:rPr>
              <a:t>3.6&amp;3.7</a:t>
            </a:r>
            <a:r>
              <a:rPr lang="zh-CN" altLang="en-US" sz="1600" dirty="0" smtClean="0">
                <a:solidFill>
                  <a:srgbClr val="0070C0"/>
                </a:solidFill>
              </a:rPr>
              <a:t>模式密度，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algn="l"/>
            <a:r>
              <a:rPr lang="en-US" altLang="zh-CN" sz="1600" dirty="0" smtClean="0">
                <a:solidFill>
                  <a:srgbClr val="0070C0"/>
                </a:solidFill>
              </a:rPr>
              <a:t>3.8&amp;3.10</a:t>
            </a:r>
            <a:r>
              <a:rPr lang="zh-CN" altLang="en-US" sz="1600" dirty="0" smtClean="0">
                <a:solidFill>
                  <a:srgbClr val="0070C0"/>
                </a:solidFill>
              </a:rPr>
              <a:t>德拜求能量和热容四部曲</a:t>
            </a:r>
            <a:r>
              <a:rPr lang="en-US" altLang="zh-CN" sz="1600" dirty="0" smtClean="0">
                <a:solidFill>
                  <a:srgbClr val="0070C0"/>
                </a:solidFill>
              </a:rPr>
              <a:t>,</a:t>
            </a:r>
          </a:p>
          <a:p>
            <a:pPr algn="l"/>
            <a:r>
              <a:rPr lang="en-US" altLang="zh-CN" sz="1600" dirty="0" smtClean="0">
                <a:solidFill>
                  <a:srgbClr val="0070C0"/>
                </a:solidFill>
              </a:rPr>
              <a:t>4.2</a:t>
            </a:r>
            <a:r>
              <a:rPr lang="zh-CN" altLang="en-US" sz="1600" dirty="0" smtClean="0">
                <a:solidFill>
                  <a:srgbClr val="0070C0"/>
                </a:solidFill>
              </a:rPr>
              <a:t>一维近自由电子简约波矢</a:t>
            </a:r>
            <a:r>
              <a:rPr lang="zh-CN" altLang="en-US" sz="1600" dirty="0" smtClean="0">
                <a:solidFill>
                  <a:srgbClr val="0070C0"/>
                </a:solidFill>
              </a:rPr>
              <a:t>，零级波函数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algn="l"/>
            <a:r>
              <a:rPr lang="en-US" altLang="zh-CN" sz="1600" dirty="0" smtClean="0">
                <a:solidFill>
                  <a:srgbClr val="0070C0"/>
                </a:solidFill>
              </a:rPr>
              <a:t>4.3</a:t>
            </a:r>
            <a:r>
              <a:rPr lang="zh-CN" altLang="en-US" sz="1600" dirty="0" smtClean="0">
                <a:solidFill>
                  <a:srgbClr val="0070C0"/>
                </a:solidFill>
              </a:rPr>
              <a:t>带隙宽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algn="l"/>
            <a:r>
              <a:rPr lang="en-US" altLang="zh-CN" sz="1600" dirty="0" smtClean="0">
                <a:solidFill>
                  <a:srgbClr val="0070C0"/>
                </a:solidFill>
              </a:rPr>
              <a:t>4.7</a:t>
            </a:r>
            <a:r>
              <a:rPr lang="zh-CN" altLang="en-US" sz="1600" dirty="0" smtClean="0">
                <a:solidFill>
                  <a:srgbClr val="0070C0"/>
                </a:solidFill>
              </a:rPr>
              <a:t>一维紧束缚综合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algn="l"/>
            <a:r>
              <a:rPr lang="en-US" altLang="zh-CN" sz="1600" dirty="0" smtClean="0">
                <a:solidFill>
                  <a:srgbClr val="0070C0"/>
                </a:solidFill>
              </a:rPr>
              <a:t>5.1</a:t>
            </a:r>
            <a:r>
              <a:rPr lang="zh-CN" altLang="en-US" sz="1600" dirty="0" smtClean="0">
                <a:solidFill>
                  <a:srgbClr val="0070C0"/>
                </a:solidFill>
              </a:rPr>
              <a:t>能带，速度，有效</a:t>
            </a:r>
            <a:r>
              <a:rPr lang="zh-CN" altLang="en-US" sz="1600" dirty="0" smtClean="0">
                <a:solidFill>
                  <a:srgbClr val="0070C0"/>
                </a:solidFill>
              </a:rPr>
              <a:t>质量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algn="l"/>
            <a:r>
              <a:rPr lang="zh-CN" altLang="en-US" sz="1600" dirty="0" smtClean="0">
                <a:solidFill>
                  <a:srgbClr val="0070C0"/>
                </a:solidFill>
              </a:rPr>
              <a:t>紧束缚近似</a:t>
            </a:r>
            <a:r>
              <a:rPr lang="zh-CN" altLang="en-US" sz="1600" dirty="0">
                <a:solidFill>
                  <a:srgbClr val="0070C0"/>
                </a:solidFill>
              </a:rPr>
              <a:t>的能带函数计算（一维简单晶格</a:t>
            </a:r>
            <a:r>
              <a:rPr lang="en-US" altLang="zh-CN" sz="1600" dirty="0">
                <a:solidFill>
                  <a:srgbClr val="0070C0"/>
                </a:solidFill>
              </a:rPr>
              <a:t>+</a:t>
            </a:r>
            <a:r>
              <a:rPr lang="zh-CN" altLang="en-US" sz="1600" dirty="0">
                <a:solidFill>
                  <a:srgbClr val="0070C0"/>
                </a:solidFill>
              </a:rPr>
              <a:t>三维简立方</a:t>
            </a:r>
            <a:r>
              <a:rPr lang="en-US" altLang="zh-CN" sz="1600" dirty="0">
                <a:solidFill>
                  <a:srgbClr val="0070C0"/>
                </a:solidFill>
              </a:rPr>
              <a:t>+</a:t>
            </a:r>
            <a:r>
              <a:rPr lang="zh-CN" altLang="en-US" sz="1600" dirty="0">
                <a:solidFill>
                  <a:srgbClr val="0070C0"/>
                </a:solidFill>
              </a:rPr>
              <a:t>三维面心立方</a:t>
            </a:r>
            <a:r>
              <a:rPr lang="en-US" altLang="zh-CN" sz="1600" dirty="0">
                <a:solidFill>
                  <a:srgbClr val="0070C0"/>
                </a:solidFill>
              </a:rPr>
              <a:t>+</a:t>
            </a:r>
            <a:r>
              <a:rPr lang="zh-CN" altLang="en-US" sz="1600" dirty="0">
                <a:solidFill>
                  <a:srgbClr val="0070C0"/>
                </a:solidFill>
              </a:rPr>
              <a:t>三维体心</a:t>
            </a:r>
            <a:r>
              <a:rPr lang="zh-CN" altLang="en-US" sz="1600" dirty="0">
                <a:solidFill>
                  <a:srgbClr val="0070C0"/>
                </a:solidFill>
              </a:rPr>
              <a:t>立方</a:t>
            </a:r>
            <a:r>
              <a:rPr lang="en-US" altLang="zh-CN" sz="1600" dirty="0">
                <a:solidFill>
                  <a:srgbClr val="0070C0"/>
                </a:solidFill>
              </a:rPr>
              <a:t>4.4&amp;4.13bccfcc</a:t>
            </a:r>
            <a:r>
              <a:rPr lang="zh-CN" altLang="en-US" sz="1600" dirty="0">
                <a:solidFill>
                  <a:srgbClr val="0070C0"/>
                </a:solidFill>
              </a:rPr>
              <a:t>）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algn="l"/>
            <a:r>
              <a:rPr lang="zh-CN" altLang="en-US" sz="1600" dirty="0" smtClean="0">
                <a:solidFill>
                  <a:srgbClr val="0070C0"/>
                </a:solidFill>
              </a:rPr>
              <a:t>能</a:t>
            </a:r>
            <a:r>
              <a:rPr lang="zh-CN" altLang="en-US" sz="1600" dirty="0">
                <a:solidFill>
                  <a:srgbClr val="0070C0"/>
                </a:solidFill>
              </a:rPr>
              <a:t>态密度计算（一、二、三维自由电子能态密度</a:t>
            </a:r>
            <a:r>
              <a:rPr lang="en-US" altLang="zh-CN" sz="1600" dirty="0">
                <a:solidFill>
                  <a:srgbClr val="0070C0"/>
                </a:solidFill>
              </a:rPr>
              <a:t>+</a:t>
            </a:r>
            <a:r>
              <a:rPr lang="zh-CN" altLang="en-US" sz="1600" dirty="0">
                <a:solidFill>
                  <a:srgbClr val="0070C0"/>
                </a:solidFill>
              </a:rPr>
              <a:t>一维简单晶格）</a:t>
            </a:r>
          </a:p>
          <a:p>
            <a:pPr algn="l"/>
            <a:r>
              <a:rPr lang="zh-CN" altLang="en-US" sz="1600" dirty="0" smtClean="0">
                <a:solidFill>
                  <a:srgbClr val="0070C0"/>
                </a:solidFill>
              </a:rPr>
              <a:t>费米能级</a:t>
            </a:r>
            <a:r>
              <a:rPr lang="zh-CN" altLang="en-US" sz="1600" dirty="0">
                <a:solidFill>
                  <a:srgbClr val="0070C0"/>
                </a:solidFill>
              </a:rPr>
              <a:t>、费米波矢的计算（一、二、三维自由电子情况）</a:t>
            </a:r>
          </a:p>
          <a:p>
            <a:pPr algn="l"/>
            <a:r>
              <a:rPr lang="zh-CN" altLang="en-US" sz="1600" dirty="0" smtClean="0">
                <a:solidFill>
                  <a:srgbClr val="0070C0"/>
                </a:solidFill>
              </a:rPr>
              <a:t>有效</a:t>
            </a:r>
            <a:r>
              <a:rPr lang="zh-CN" altLang="en-US" sz="1600" dirty="0">
                <a:solidFill>
                  <a:srgbClr val="0070C0"/>
                </a:solidFill>
              </a:rPr>
              <a:t>质量计算（一维简单晶格</a:t>
            </a:r>
            <a:r>
              <a:rPr lang="en-US" altLang="zh-CN" sz="1600" dirty="0">
                <a:solidFill>
                  <a:srgbClr val="0070C0"/>
                </a:solidFill>
              </a:rPr>
              <a:t>+</a:t>
            </a:r>
            <a:r>
              <a:rPr lang="zh-CN" altLang="en-US" sz="1600" dirty="0">
                <a:solidFill>
                  <a:srgbClr val="0070C0"/>
                </a:solidFill>
              </a:rPr>
              <a:t>三维简立方）</a:t>
            </a:r>
          </a:p>
          <a:p>
            <a:pPr algn="l"/>
            <a:endParaRPr lang="en-US" altLang="zh-CN" sz="2000" dirty="0">
              <a:solidFill>
                <a:srgbClr val="0070C0"/>
              </a:solidFill>
            </a:endParaRPr>
          </a:p>
        </p:txBody>
      </p:sp>
      <p:sp>
        <p:nvSpPr>
          <p:cNvPr id="16389" name="矩形 1"/>
          <p:cNvSpPr>
            <a:spLocks noChangeArrowheads="1"/>
          </p:cNvSpPr>
          <p:nvPr/>
        </p:nvSpPr>
        <p:spPr bwMode="auto">
          <a:xfrm>
            <a:off x="2023988" y="2263788"/>
            <a:ext cx="234872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计算习题</a:t>
            </a:r>
            <a:r>
              <a:rPr lang="zh-CN" altLang="en-US" dirty="0"/>
              <a:t>要求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70585" y="135710"/>
            <a:ext cx="3974123" cy="216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70C0"/>
                </a:solidFill>
              </a:rPr>
              <a:t>简答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1.</a:t>
            </a:r>
            <a:r>
              <a:rPr lang="zh-CN" altLang="en-US" sz="1800" dirty="0">
                <a:solidFill>
                  <a:srgbClr val="0070C0"/>
                </a:solidFill>
              </a:rPr>
              <a:t>原子链格波数，光学声学支</a:t>
            </a:r>
            <a:r>
              <a:rPr lang="zh-CN" altLang="en-US" sz="1800" dirty="0">
                <a:solidFill>
                  <a:srgbClr val="0070C0"/>
                </a:solidFill>
              </a:rPr>
              <a:t>数，金刚石晶格振动谱，</a:t>
            </a:r>
            <a:r>
              <a:rPr lang="en-US" altLang="zh-CN" sz="1800" dirty="0" smtClean="0">
                <a:solidFill>
                  <a:srgbClr val="0070C0"/>
                </a:solidFill>
              </a:rPr>
              <a:t>TO,TA,LO,LA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2.</a:t>
            </a:r>
            <a:r>
              <a:rPr lang="zh-CN" altLang="en-US" sz="1800" dirty="0" smtClean="0">
                <a:solidFill>
                  <a:srgbClr val="0070C0"/>
                </a:solidFill>
              </a:rPr>
              <a:t>波矢空间与倒格子空间，准连续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3.</a:t>
            </a:r>
            <a:r>
              <a:rPr lang="zh-CN" altLang="en-US" sz="1800" dirty="0" smtClean="0">
                <a:solidFill>
                  <a:srgbClr val="0070C0"/>
                </a:solidFill>
              </a:rPr>
              <a:t> 长波极限及光学声学支本质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4.</a:t>
            </a:r>
            <a:r>
              <a:rPr lang="zh-CN" altLang="en-US" sz="1800" dirty="0" smtClean="0">
                <a:solidFill>
                  <a:srgbClr val="0070C0"/>
                </a:solidFill>
              </a:rPr>
              <a:t>导带价带导电性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5</a:t>
            </a:r>
            <a:r>
              <a:rPr lang="en-US" altLang="zh-CN" sz="1800" dirty="0">
                <a:solidFill>
                  <a:srgbClr val="0070C0"/>
                </a:solidFill>
              </a:rPr>
              <a:t>.</a:t>
            </a:r>
            <a:r>
              <a:rPr lang="zh-CN" altLang="en-US" sz="1800" dirty="0">
                <a:solidFill>
                  <a:srgbClr val="0070C0"/>
                </a:solidFill>
              </a:rPr>
              <a:t>肖特基缺陷弗兰克尔缺陷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6.</a:t>
            </a:r>
            <a:r>
              <a:rPr lang="zh-CN" altLang="en-US" sz="1800" dirty="0">
                <a:solidFill>
                  <a:srgbClr val="0070C0"/>
                </a:solidFill>
              </a:rPr>
              <a:t>绝热近似，简谐近似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7.</a:t>
            </a:r>
            <a:r>
              <a:rPr lang="zh-CN" altLang="en-US" sz="1800" dirty="0">
                <a:solidFill>
                  <a:srgbClr val="0070C0"/>
                </a:solidFill>
              </a:rPr>
              <a:t>能带来源，第四章两种近似的思想一个求带隙一个求带宽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8.</a:t>
            </a:r>
            <a:r>
              <a:rPr lang="zh-CN" altLang="en-US" sz="1800" dirty="0">
                <a:solidFill>
                  <a:srgbClr val="0070C0"/>
                </a:solidFill>
              </a:rPr>
              <a:t>声子相关，如声子散射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9.</a:t>
            </a:r>
            <a:r>
              <a:rPr lang="zh-CN" altLang="en-US" sz="1800" dirty="0">
                <a:solidFill>
                  <a:srgbClr val="0070C0"/>
                </a:solidFill>
              </a:rPr>
              <a:t>集合能，杂化轨道，石墨混合键</a:t>
            </a:r>
            <a:endParaRPr lang="en-US" altLang="zh-CN" sz="1800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70585" y="3185694"/>
            <a:ext cx="40621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计算（考）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1.3</a:t>
            </a:r>
            <a:r>
              <a:rPr lang="zh-CN" altLang="en-US" sz="2000" dirty="0" smtClean="0">
                <a:solidFill>
                  <a:srgbClr val="0070C0"/>
                </a:solidFill>
              </a:rPr>
              <a:t>  </a:t>
            </a:r>
            <a:r>
              <a:rPr lang="en-US" altLang="zh-CN" sz="2000" dirty="0" smtClean="0">
                <a:solidFill>
                  <a:srgbClr val="0070C0"/>
                </a:solidFill>
              </a:rPr>
              <a:t>1.6 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二</a:t>
            </a:r>
            <a:r>
              <a:rPr lang="zh-CN" altLang="en-US" sz="2000" dirty="0" smtClean="0">
                <a:solidFill>
                  <a:srgbClr val="0070C0"/>
                </a:solidFill>
              </a:rPr>
              <a:t>维马德隆常数求解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平衡位置，结合能</a:t>
            </a:r>
            <a:r>
              <a:rPr lang="en-US" altLang="zh-CN" sz="2000" dirty="0" smtClean="0">
                <a:solidFill>
                  <a:srgbClr val="0070C0"/>
                </a:solidFill>
              </a:rPr>
              <a:t>2.3(2)(3)2.6</a:t>
            </a: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一维单原子链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3.6/3.7</a:t>
            </a:r>
            <a:r>
              <a:rPr lang="zh-CN" altLang="en-US" sz="2000" dirty="0" smtClean="0">
                <a:solidFill>
                  <a:srgbClr val="0070C0"/>
                </a:solidFill>
              </a:rPr>
              <a:t>类模式密度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3.10/</a:t>
            </a:r>
            <a:r>
              <a:rPr lang="zh-CN" altLang="en-US" sz="2000" dirty="0" smtClean="0">
                <a:solidFill>
                  <a:srgbClr val="0070C0"/>
                </a:solidFill>
              </a:rPr>
              <a:t>一维德拜模型求热容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4.2</a:t>
            </a:r>
            <a:r>
              <a:rPr lang="zh-CN" altLang="en-US" sz="2000" dirty="0" smtClean="0">
                <a:solidFill>
                  <a:srgbClr val="0070C0"/>
                </a:solidFill>
              </a:rPr>
              <a:t>紧</a:t>
            </a:r>
            <a:r>
              <a:rPr lang="zh-CN" altLang="en-US" sz="2000" dirty="0" smtClean="0">
                <a:solidFill>
                  <a:srgbClr val="0070C0"/>
                </a:solidFill>
              </a:rPr>
              <a:t>束缚求能</a:t>
            </a:r>
            <a:r>
              <a:rPr lang="zh-CN" altLang="en-US" sz="2000" dirty="0" smtClean="0">
                <a:solidFill>
                  <a:srgbClr val="0070C0"/>
                </a:solidFill>
              </a:rPr>
              <a:t>带函数（简立方，一维）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自由电子</a:t>
            </a:r>
            <a:r>
              <a:rPr lang="zh-CN" altLang="en-US" sz="2000" dirty="0" smtClean="0">
                <a:solidFill>
                  <a:srgbClr val="0070C0"/>
                </a:solidFill>
              </a:rPr>
              <a:t>费米相关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5.1,</a:t>
            </a:r>
            <a:r>
              <a:rPr lang="zh-CN" altLang="en-US" sz="2000" dirty="0" smtClean="0">
                <a:solidFill>
                  <a:srgbClr val="0070C0"/>
                </a:solidFill>
              </a:rPr>
              <a:t>带顶带底带宽</a:t>
            </a:r>
            <a:r>
              <a:rPr lang="zh-CN" altLang="en-US" sz="2000" dirty="0">
                <a:solidFill>
                  <a:srgbClr val="0070C0"/>
                </a:solidFill>
              </a:rPr>
              <a:t>，能带</a:t>
            </a:r>
            <a:r>
              <a:rPr lang="zh-CN" altLang="en-US" sz="2000" dirty="0" smtClean="0">
                <a:solidFill>
                  <a:srgbClr val="0070C0"/>
                </a:solidFill>
              </a:rPr>
              <a:t>密度</a:t>
            </a:r>
            <a:r>
              <a:rPr lang="zh-CN" altLang="en-US" sz="2000" dirty="0">
                <a:solidFill>
                  <a:srgbClr val="0070C0"/>
                </a:solidFill>
              </a:rPr>
              <a:t>，</a:t>
            </a:r>
            <a:r>
              <a:rPr lang="zh-CN" altLang="en-US" sz="2000" dirty="0" smtClean="0">
                <a:solidFill>
                  <a:srgbClr val="0070C0"/>
                </a:solidFill>
              </a:rPr>
              <a:t>速度</a:t>
            </a:r>
            <a:r>
              <a:rPr lang="zh-CN" altLang="en-US" sz="2000" dirty="0" smtClean="0">
                <a:solidFill>
                  <a:srgbClr val="0070C0"/>
                </a:solidFill>
              </a:rPr>
              <a:t>，有效</a:t>
            </a:r>
            <a:r>
              <a:rPr lang="zh-CN" altLang="en-US" sz="2000" dirty="0" smtClean="0">
                <a:solidFill>
                  <a:srgbClr val="0070C0"/>
                </a:solidFill>
              </a:rPr>
              <a:t>质量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005867"/>
            <a:ext cx="5013295" cy="848117"/>
          </a:xfrm>
          <a:prstGeom prst="rect">
            <a:avLst/>
          </a:prstGeom>
          <a:blipFill>
            <a:blip r:embed="rId2"/>
            <a:stretch>
              <a:fillRect l="-243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74851" y="747238"/>
            <a:ext cx="4104456" cy="13653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4655" y="2917024"/>
            <a:ext cx="3834639" cy="1066126"/>
          </a:xfrm>
          <a:prstGeom prst="rect">
            <a:avLst/>
          </a:prstGeom>
          <a:blipFill>
            <a:blip r:embed="rId4"/>
            <a:stretch>
              <a:fillRect l="-333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0072" y="2489836"/>
            <a:ext cx="2091214" cy="13653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0639" y="4390818"/>
            <a:ext cx="7749942" cy="1310743"/>
          </a:xfrm>
          <a:prstGeom prst="rect">
            <a:avLst/>
          </a:prstGeom>
          <a:blipFill>
            <a:blip r:embed="rId6"/>
            <a:stretch>
              <a:fillRect l="-157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031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678" y="588447"/>
            <a:ext cx="54981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i="0" u="none" strike="noStrike" baseline="0" dirty="0" smtClean="0">
                <a:latin typeface="TT4Do00"/>
              </a:rPr>
              <a:t>第三章 晶格振动与晶体热学性质作业</a:t>
            </a:r>
          </a:p>
          <a:p>
            <a:r>
              <a:rPr lang="zh-CN" altLang="en-US" sz="1400" b="0" i="0" u="none" strike="noStrike" baseline="0" dirty="0" smtClean="0">
                <a:latin typeface="TT4Do00"/>
              </a:rPr>
              <a:t>一、 书后习题</a:t>
            </a:r>
          </a:p>
          <a:p>
            <a:r>
              <a:rPr lang="en-US" altLang="zh-CN" sz="1400" b="0" i="0" u="none" strike="noStrike" baseline="0" dirty="0" smtClean="0">
                <a:latin typeface="TT4Fo00"/>
              </a:rPr>
              <a:t>3.2, 3.3, 3.6, 3.7,3.8,3.10,3.11</a:t>
            </a:r>
          </a:p>
          <a:p>
            <a:r>
              <a:rPr lang="zh-CN" altLang="en-US" sz="1400" b="0" i="0" u="none" strike="noStrike" baseline="0" dirty="0" smtClean="0">
                <a:latin typeface="TT4Do00"/>
              </a:rPr>
              <a:t>二、 补充习题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1. </a:t>
            </a:r>
            <a:r>
              <a:rPr lang="zh-CN" altLang="en-US" sz="1400" b="0" i="0" u="none" strike="noStrike" baseline="0" dirty="0" smtClean="0">
                <a:latin typeface="TT51o00"/>
              </a:rPr>
              <a:t>设有一一维复式晶格，晶胞中原子质量都为</a:t>
            </a:r>
            <a:r>
              <a:rPr lang="en-US" altLang="zh-CN" sz="1400" b="0" i="0" u="none" strike="noStrike" baseline="0" dirty="0" smtClean="0">
                <a:latin typeface="TT50o00"/>
              </a:rPr>
              <a:t>m</a:t>
            </a:r>
            <a:r>
              <a:rPr lang="zh-CN" altLang="en-US" sz="1400" b="0" i="0" u="none" strike="noStrike" baseline="0" dirty="0" smtClean="0">
                <a:latin typeface="TT51o00"/>
              </a:rPr>
              <a:t>，晶格常数为</a:t>
            </a:r>
            <a:r>
              <a:rPr lang="en-US" altLang="zh-CN" sz="1400" b="0" i="0" u="none" strike="noStrike" baseline="0" dirty="0" smtClean="0">
                <a:latin typeface="TT50o00"/>
              </a:rPr>
              <a:t>a</a:t>
            </a:r>
            <a:r>
              <a:rPr lang="zh-CN" altLang="en-US" sz="1400" b="0" i="0" u="none" strike="noStrike" baseline="0" dirty="0" smtClean="0">
                <a:latin typeface="TT51o00"/>
              </a:rPr>
              <a:t>，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原子总数为</a:t>
            </a:r>
            <a:r>
              <a:rPr lang="en-US" altLang="zh-CN" sz="1400" b="0" i="0" u="none" strike="noStrike" baseline="0" dirty="0" smtClean="0">
                <a:latin typeface="TT50o00"/>
              </a:rPr>
              <a:t>N</a:t>
            </a:r>
            <a:r>
              <a:rPr lang="zh-CN" altLang="en-US" sz="1400" b="0" i="0" u="none" strike="noStrike" baseline="0" dirty="0" smtClean="0">
                <a:latin typeface="TT51o00"/>
              </a:rPr>
              <a:t>。设任一原子与最近邻的距离不同，力常数不同，分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别为</a:t>
            </a:r>
            <a:r>
              <a:rPr lang="en-US" altLang="zh-CN" sz="1400" b="0" i="0" u="none" strike="noStrike" baseline="0" dirty="0" smtClean="0">
                <a:latin typeface="Symbol" panose="05050102010706020507" pitchFamily="18" charset="2"/>
              </a:rPr>
              <a:t>b</a:t>
            </a:r>
            <a:r>
              <a:rPr lang="en-US" altLang="zh-CN" sz="900" b="0" i="0" u="none" strike="noStrike" baseline="0" dirty="0" smtClean="0">
                <a:latin typeface="TT53o00"/>
              </a:rPr>
              <a:t>1</a:t>
            </a:r>
            <a:r>
              <a:rPr lang="zh-CN" altLang="en-US" sz="1400" b="0" i="0" u="none" strike="noStrike" baseline="0" dirty="0" smtClean="0">
                <a:latin typeface="TT51o00"/>
              </a:rPr>
              <a:t>和</a:t>
            </a:r>
            <a:r>
              <a:rPr lang="en-US" altLang="zh-CN" sz="1400" b="0" i="0" u="none" strike="noStrike" baseline="0" dirty="0" smtClean="0">
                <a:latin typeface="Symbol" panose="05050102010706020507" pitchFamily="18" charset="2"/>
              </a:rPr>
              <a:t>b</a:t>
            </a:r>
            <a:r>
              <a:rPr lang="en-US" altLang="zh-CN" sz="900" b="0" i="0" u="none" strike="noStrike" baseline="0" dirty="0" smtClean="0">
                <a:latin typeface="TT53o00"/>
              </a:rPr>
              <a:t>2</a:t>
            </a:r>
            <a:r>
              <a:rPr lang="zh-CN" altLang="en-US" sz="1400" b="0" i="0" u="none" strike="noStrike" baseline="0" dirty="0" smtClean="0">
                <a:latin typeface="TT51o00"/>
              </a:rPr>
              <a:t>，求原子的运动方程和色散关系。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2. </a:t>
            </a:r>
            <a:r>
              <a:rPr lang="zh-CN" altLang="en-US" sz="1400" b="0" i="0" u="none" strike="noStrike" baseline="0" dirty="0" smtClean="0">
                <a:latin typeface="TT51o00"/>
              </a:rPr>
              <a:t>设有一一维无限长的简单晶格，晶格常数为</a:t>
            </a:r>
            <a:r>
              <a:rPr lang="en-US" altLang="zh-CN" sz="1400" b="0" i="0" u="none" strike="noStrike" baseline="0" dirty="0" smtClean="0">
                <a:latin typeface="TT50o00"/>
              </a:rPr>
              <a:t>a, </a:t>
            </a:r>
            <a:r>
              <a:rPr lang="zh-CN" altLang="en-US" sz="1400" b="0" i="0" u="none" strike="noStrike" baseline="0" dirty="0" smtClean="0">
                <a:latin typeface="TT51o00"/>
              </a:rPr>
              <a:t>原子总数为</a:t>
            </a:r>
            <a:r>
              <a:rPr lang="en-US" altLang="zh-CN" sz="1400" b="0" i="0" u="none" strike="noStrike" baseline="0" dirty="0" smtClean="0">
                <a:latin typeface="TT50o00"/>
              </a:rPr>
              <a:t>N</a:t>
            </a:r>
            <a:r>
              <a:rPr lang="zh-CN" altLang="en-US" sz="1400" b="0" i="0" u="none" strike="noStrike" baseline="0" dirty="0" smtClean="0">
                <a:latin typeface="TT51o00"/>
              </a:rPr>
              <a:t>，原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子质量为</a:t>
            </a:r>
            <a:r>
              <a:rPr lang="en-US" altLang="zh-CN" sz="1400" b="0" i="0" u="none" strike="noStrike" baseline="0" dirty="0" smtClean="0">
                <a:latin typeface="TT50o00"/>
              </a:rPr>
              <a:t>m</a:t>
            </a:r>
            <a:r>
              <a:rPr lang="zh-CN" altLang="en-US" sz="1400" b="0" i="0" u="none" strike="noStrike" baseline="0" dirty="0" smtClean="0">
                <a:latin typeface="TT51o00"/>
              </a:rPr>
              <a:t>。假设考虑原子间所有原子的相互作用，且第</a:t>
            </a:r>
            <a:r>
              <a:rPr lang="en-US" altLang="zh-CN" sz="1400" b="0" i="0" u="none" strike="noStrike" baseline="0" dirty="0" smtClean="0">
                <a:latin typeface="TT50o00"/>
              </a:rPr>
              <a:t>n </a:t>
            </a:r>
            <a:r>
              <a:rPr lang="zh-CN" altLang="en-US" sz="1400" b="0" i="0" u="none" strike="noStrike" baseline="0" dirty="0" smtClean="0">
                <a:latin typeface="TT51o00"/>
              </a:rPr>
              <a:t>个与第</a:t>
            </a:r>
          </a:p>
          <a:p>
            <a:r>
              <a:rPr lang="en-US" altLang="zh-CN" sz="1400" b="0" i="0" u="none" strike="noStrike" baseline="0" dirty="0" err="1" smtClean="0">
                <a:latin typeface="TT50o00"/>
              </a:rPr>
              <a:t>n+m</a:t>
            </a:r>
            <a:r>
              <a:rPr lang="en-US" altLang="zh-CN" sz="1400" b="0" i="0" u="none" strike="noStrike" baseline="0" dirty="0" smtClean="0">
                <a:latin typeface="TT50o00"/>
              </a:rPr>
              <a:t> </a:t>
            </a:r>
            <a:r>
              <a:rPr lang="zh-CN" altLang="en-US" sz="1400" b="0" i="0" u="none" strike="noStrike" baseline="0" dirty="0" smtClean="0">
                <a:latin typeface="TT51o00"/>
              </a:rPr>
              <a:t>和</a:t>
            </a:r>
            <a:r>
              <a:rPr lang="en-US" altLang="zh-CN" sz="1400" b="0" i="0" u="none" strike="noStrike" baseline="0" dirty="0" smtClean="0">
                <a:latin typeface="TT50o00"/>
              </a:rPr>
              <a:t>n-m </a:t>
            </a:r>
            <a:r>
              <a:rPr lang="zh-CN" altLang="en-US" sz="1400" b="0" i="0" u="none" strike="noStrike" baseline="0" dirty="0" smtClean="0">
                <a:latin typeface="TT51o00"/>
              </a:rPr>
              <a:t>个原子间的恢复力系数为</a:t>
            </a:r>
            <a:r>
              <a:rPr lang="en-US" altLang="zh-CN" sz="1400" b="0" i="0" u="none" strike="noStrike" baseline="0" dirty="0" err="1" smtClean="0">
                <a:latin typeface="Symbol" panose="05050102010706020507" pitchFamily="18" charset="2"/>
              </a:rPr>
              <a:t>b</a:t>
            </a:r>
            <a:r>
              <a:rPr lang="en-US" altLang="zh-CN" sz="900" b="0" i="0" u="none" strike="noStrike" baseline="0" dirty="0" err="1" smtClean="0">
                <a:latin typeface="TT53o00"/>
              </a:rPr>
              <a:t>m</a:t>
            </a:r>
            <a:r>
              <a:rPr lang="en-US" altLang="zh-CN" sz="1400" b="0" i="0" u="none" strike="noStrike" baseline="0" dirty="0" smtClean="0">
                <a:latin typeface="TT50o00"/>
              </a:rPr>
              <a:t>,</a:t>
            </a:r>
            <a:r>
              <a:rPr lang="zh-CN" altLang="en-US" sz="1400" b="0" i="0" u="none" strike="noStrike" baseline="0" dirty="0" smtClean="0">
                <a:latin typeface="TT51o00"/>
              </a:rPr>
              <a:t>试求原子的运动方程和色散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关系。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3. </a:t>
            </a:r>
            <a:r>
              <a:rPr lang="zh-CN" altLang="en-US" sz="1400" b="0" i="0" u="none" strike="noStrike" baseline="0" dirty="0" smtClean="0">
                <a:latin typeface="TT51o00"/>
              </a:rPr>
              <a:t>证明一维单原子链的运动方程，在长波近似下，可以化成弹性波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方程。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4.</a:t>
            </a:r>
            <a:r>
              <a:rPr lang="zh-CN" altLang="en-US" sz="1400" b="0" i="0" u="none" strike="noStrike" baseline="0" dirty="0" smtClean="0">
                <a:latin typeface="TT51o00"/>
              </a:rPr>
              <a:t>按照德拜模型，分别求出一维、二维简单晶格的晶格热容，并讨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论高低温极限情况。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5. </a:t>
            </a:r>
            <a:r>
              <a:rPr lang="zh-CN" altLang="en-US" sz="1400" b="0" i="0" u="none" strike="noStrike" baseline="0" dirty="0" smtClean="0">
                <a:latin typeface="TT51o00"/>
              </a:rPr>
              <a:t>试用德拜模型，求</a:t>
            </a:r>
            <a:r>
              <a:rPr lang="en-US" altLang="zh-CN" sz="1400" b="0" i="0" u="none" strike="noStrike" baseline="0" dirty="0" smtClean="0">
                <a:latin typeface="TT50o00"/>
              </a:rPr>
              <a:t>T=0K</a:t>
            </a:r>
            <a:r>
              <a:rPr lang="zh-CN" altLang="en-US" sz="1400" b="0" i="0" u="none" strike="noStrike" baseline="0" dirty="0" smtClean="0">
                <a:latin typeface="TT51o00"/>
              </a:rPr>
              <a:t>时，晶格的零点振动能。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6. </a:t>
            </a:r>
            <a:r>
              <a:rPr lang="zh-CN" altLang="en-US" sz="1400" b="0" i="0" u="none" strike="noStrike" baseline="0" dirty="0" smtClean="0">
                <a:latin typeface="TT51o00"/>
              </a:rPr>
              <a:t>利用德拜模型，试求三维晶体：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(1)</a:t>
            </a:r>
            <a:r>
              <a:rPr lang="zh-CN" altLang="en-US" sz="1400" b="0" i="0" u="none" strike="noStrike" baseline="0" dirty="0" smtClean="0">
                <a:latin typeface="TT51o00"/>
              </a:rPr>
              <a:t>高温时</a:t>
            </a:r>
            <a:r>
              <a:rPr lang="en-US" altLang="zh-CN" sz="1400" b="0" i="0" u="none" strike="noStrike" baseline="0" dirty="0" smtClean="0">
                <a:latin typeface="TT50o00"/>
              </a:rPr>
              <a:t>0~</a:t>
            </a:r>
            <a:r>
              <a:rPr lang="en-US" altLang="zh-CN" sz="1400" b="0" i="0" u="none" strike="noStrike" baseline="0" dirty="0" smtClean="0">
                <a:latin typeface="Symbol" panose="05050102010706020507" pitchFamily="18" charset="2"/>
              </a:rPr>
              <a:t>w</a:t>
            </a:r>
            <a:r>
              <a:rPr lang="en-US" altLang="zh-CN" sz="900" b="0" i="0" u="none" strike="noStrike" baseline="0" dirty="0" smtClean="0">
                <a:latin typeface="TT53o00"/>
              </a:rPr>
              <a:t>D </a:t>
            </a:r>
            <a:r>
              <a:rPr lang="zh-CN" altLang="en-US" sz="1400" b="0" i="0" u="none" strike="noStrike" baseline="0" dirty="0" smtClean="0">
                <a:latin typeface="TT51o00"/>
              </a:rPr>
              <a:t>范围内的声子总数，并证明晶格热振动能与声子总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数成正比。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(2)</a:t>
            </a:r>
            <a:r>
              <a:rPr lang="zh-CN" altLang="en-US" sz="1400" b="0" i="0" u="none" strike="noStrike" baseline="0" dirty="0" smtClean="0">
                <a:latin typeface="TT51o00"/>
              </a:rPr>
              <a:t>甚低温度时 </a:t>
            </a:r>
            <a:r>
              <a:rPr lang="en-US" altLang="zh-CN" sz="1400" b="0" i="0" u="none" strike="noStrike" baseline="0" dirty="0" smtClean="0">
                <a:latin typeface="TT50o00"/>
              </a:rPr>
              <a:t>0~</a:t>
            </a:r>
            <a:r>
              <a:rPr lang="en-US" altLang="zh-CN" sz="1400" b="0" i="0" u="none" strike="noStrike" baseline="0" dirty="0" smtClean="0">
                <a:latin typeface="Symbol" panose="05050102010706020507" pitchFamily="18" charset="2"/>
              </a:rPr>
              <a:t>w</a:t>
            </a:r>
            <a:r>
              <a:rPr lang="en-US" altLang="zh-CN" sz="900" b="0" i="0" u="none" strike="noStrike" baseline="0" dirty="0" smtClean="0">
                <a:latin typeface="TT53o00"/>
              </a:rPr>
              <a:t>D </a:t>
            </a:r>
            <a:r>
              <a:rPr lang="zh-CN" altLang="en-US" sz="1400" b="0" i="0" u="none" strike="noStrike" baseline="0" dirty="0" smtClean="0">
                <a:latin typeface="TT51o00"/>
              </a:rPr>
              <a:t>范围内的声子总数，并证明晶格热容与声子总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数成正比。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7</a:t>
            </a:r>
            <a:r>
              <a:rPr lang="zh-CN" altLang="en-US" sz="1400" b="0" i="0" u="none" strike="noStrike" baseline="0" dirty="0" smtClean="0">
                <a:latin typeface="TT51o00"/>
              </a:rPr>
              <a:t>． 设一一维简单晶格，晶格常数为</a:t>
            </a:r>
            <a:r>
              <a:rPr lang="en-US" altLang="zh-CN" sz="1400" b="0" i="0" u="none" strike="noStrike" baseline="0" dirty="0" smtClean="0">
                <a:latin typeface="TT50o00"/>
              </a:rPr>
              <a:t>a, </a:t>
            </a:r>
            <a:r>
              <a:rPr lang="zh-CN" altLang="en-US" sz="1400" b="0" i="0" u="none" strike="noStrike" baseline="0" dirty="0" smtClean="0">
                <a:latin typeface="TT51o00"/>
              </a:rPr>
              <a:t>原子总数为</a:t>
            </a:r>
            <a:r>
              <a:rPr lang="en-US" altLang="zh-CN" sz="1400" b="0" i="0" u="none" strike="noStrike" baseline="0" dirty="0" smtClean="0">
                <a:latin typeface="TT50o00"/>
              </a:rPr>
              <a:t>N</a:t>
            </a:r>
            <a:r>
              <a:rPr lang="zh-CN" altLang="en-US" sz="1400" b="0" i="0" u="none" strike="noStrike" baseline="0" dirty="0" smtClean="0">
                <a:latin typeface="TT51o00"/>
              </a:rPr>
              <a:t>，原子质量为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m</a:t>
            </a:r>
            <a:r>
              <a:rPr lang="zh-CN" altLang="en-US" sz="1400" b="0" i="0" u="none" strike="noStrike" baseline="0" dirty="0" smtClean="0">
                <a:latin typeface="TT51o00"/>
              </a:rPr>
              <a:t>。若原子间的相互作用势可表示成</a:t>
            </a:r>
            <a:r>
              <a:rPr lang="en-US" altLang="zh-CN" sz="1400" b="0" i="0" u="none" strike="noStrike" baseline="0" dirty="0" err="1" smtClean="0">
                <a:latin typeface="TT54o00"/>
              </a:rPr>
              <a:t>Ua</a:t>
            </a:r>
            <a:r>
              <a:rPr lang="en-US" altLang="zh-CN" sz="1400" b="0" i="0" u="none" strike="noStrike" baseline="0" dirty="0" smtClean="0">
                <a:latin typeface="TT54o00"/>
              </a:rPr>
              <a:t> + </a:t>
            </a:r>
            <a:r>
              <a:rPr lang="el-GR" altLang="zh-CN" sz="1400" b="0" i="0" u="none" strike="noStrike" baseline="0" dirty="0" smtClean="0">
                <a:latin typeface="TT54o00"/>
              </a:rPr>
              <a:t>δ</a:t>
            </a:r>
            <a:r>
              <a:rPr lang="el-GR" altLang="zh-CN" sz="1400" b="0" i="0" u="none" strike="noStrike" baseline="0" dirty="0" smtClean="0">
                <a:latin typeface="TT55o00"/>
              </a:rPr>
              <a:t> </a:t>
            </a:r>
            <a:r>
              <a:rPr lang="el-GR" altLang="zh-CN" sz="1400" b="0" i="0" u="none" strike="noStrike" baseline="0" dirty="0" smtClean="0">
                <a:latin typeface="TT54o00"/>
              </a:rPr>
              <a:t>= −</a:t>
            </a:r>
            <a:r>
              <a:rPr lang="en-US" altLang="zh-CN" sz="1400" b="0" i="0" u="none" strike="noStrike" baseline="0" dirty="0" err="1" smtClean="0">
                <a:latin typeface="TT54o00"/>
              </a:rPr>
              <a:t>Acos</a:t>
            </a:r>
            <a:r>
              <a:rPr lang="en-US" altLang="zh-CN" sz="1400" b="0" i="0" u="none" strike="noStrike" baseline="0" dirty="0" smtClean="0">
                <a:latin typeface="TT54o00"/>
              </a:rPr>
              <a:t>()</a:t>
            </a:r>
            <a:r>
              <a:rPr lang="zh-CN" altLang="en-US" sz="1400" b="0" i="0" u="none" strike="noStrike" baseline="0" dirty="0" smtClean="0">
                <a:latin typeface="TT51o00"/>
              </a:rPr>
              <a:t>，</a:t>
            </a:r>
            <a:r>
              <a:rPr lang="en-US" altLang="zh-CN" sz="1400" b="0" i="0" u="none" strike="noStrike" baseline="0" dirty="0" smtClean="0">
                <a:latin typeface="Symbol" panose="05050102010706020507" pitchFamily="18" charset="2"/>
              </a:rPr>
              <a:t>d</a:t>
            </a:r>
            <a:r>
              <a:rPr lang="zh-CN" altLang="en-US" sz="1400" b="0" i="0" u="none" strike="noStrike" baseline="0" dirty="0" smtClean="0">
                <a:latin typeface="TT51o00"/>
              </a:rPr>
              <a:t>为偏离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平衡位置的位移，在简谐近似下，试求：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(1) </a:t>
            </a:r>
            <a:r>
              <a:rPr lang="zh-CN" altLang="en-US" sz="1400" b="0" i="0" u="none" strike="noStrike" baseline="0" dirty="0" smtClean="0">
                <a:latin typeface="TT51o00"/>
              </a:rPr>
              <a:t>原子的运动方程和色散关系；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(2)</a:t>
            </a:r>
            <a:r>
              <a:rPr lang="zh-CN" altLang="en-US" sz="1400" b="0" i="0" u="none" strike="noStrike" baseline="0" dirty="0" smtClean="0">
                <a:latin typeface="TT51o00"/>
              </a:rPr>
              <a:t>原子运动模式密度</a:t>
            </a:r>
            <a:r>
              <a:rPr lang="en-US" altLang="zh-CN" sz="1400" b="0" i="0" u="none" strike="noStrike" baseline="0" dirty="0" smtClean="0">
                <a:latin typeface="TT50o00"/>
              </a:rPr>
              <a:t>D(</a:t>
            </a:r>
            <a:r>
              <a:rPr lang="en-US" altLang="zh-CN" sz="1400" b="0" i="0" u="none" strike="noStrike" baseline="0" dirty="0" smtClean="0">
                <a:latin typeface="Symbol" panose="05050102010706020507" pitchFamily="18" charset="2"/>
              </a:rPr>
              <a:t>w</a:t>
            </a:r>
            <a:r>
              <a:rPr lang="en-US" altLang="zh-CN" sz="1400" b="0" i="0" u="none" strike="noStrike" baseline="0" dirty="0" smtClean="0">
                <a:latin typeface="TT50o00"/>
              </a:rPr>
              <a:t>);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(3)</a:t>
            </a:r>
            <a:r>
              <a:rPr lang="zh-CN" altLang="en-US" sz="1400" b="0" i="0" u="none" strike="noStrike" baseline="0" dirty="0" smtClean="0">
                <a:latin typeface="TT51o00"/>
              </a:rPr>
              <a:t>简单晶格的晶格热容。</a:t>
            </a:r>
          </a:p>
        </p:txBody>
      </p:sp>
      <p:sp>
        <p:nvSpPr>
          <p:cNvPr id="5" name="矩形 4"/>
          <p:cNvSpPr/>
          <p:nvPr/>
        </p:nvSpPr>
        <p:spPr>
          <a:xfrm>
            <a:off x="5638800" y="588447"/>
            <a:ext cx="337624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i="0" u="none" strike="noStrike" baseline="0" dirty="0" smtClean="0">
                <a:latin typeface="TT50o00"/>
              </a:rPr>
              <a:t>8</a:t>
            </a:r>
            <a:r>
              <a:rPr lang="zh-CN" altLang="en-US" sz="1400" b="0" i="0" u="none" strike="noStrike" baseline="0" dirty="0" smtClean="0">
                <a:latin typeface="TT51o00"/>
              </a:rPr>
              <a:t>．简答题：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(1) </a:t>
            </a:r>
            <a:r>
              <a:rPr lang="zh-CN" altLang="en-US" sz="1400" b="0" i="0" u="none" strike="noStrike" baseline="0" dirty="0" smtClean="0">
                <a:latin typeface="TT51o00"/>
              </a:rPr>
              <a:t>晶体中声子数目是否守恒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(2) </a:t>
            </a:r>
            <a:r>
              <a:rPr lang="zh-CN" altLang="en-US" sz="1400" b="0" i="0" u="none" strike="noStrike" baseline="0" dirty="0" smtClean="0">
                <a:latin typeface="TT51o00"/>
              </a:rPr>
              <a:t>请解释长光学支格波与长声学支格波的本质区别。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(3)</a:t>
            </a:r>
            <a:r>
              <a:rPr lang="zh-CN" altLang="en-US" sz="1400" b="0" i="0" u="none" strike="noStrike" baseline="0" dirty="0" smtClean="0">
                <a:latin typeface="TT51o00"/>
              </a:rPr>
              <a:t>为什么要引入波恩</a:t>
            </a:r>
            <a:r>
              <a:rPr lang="en-US" altLang="zh-CN" sz="1400" b="0" i="0" u="none" strike="noStrike" baseline="0" dirty="0" smtClean="0">
                <a:latin typeface="TT50o00"/>
              </a:rPr>
              <a:t>-</a:t>
            </a:r>
            <a:r>
              <a:rPr lang="zh-CN" altLang="en-US" sz="1400" b="0" i="0" u="none" strike="noStrike" baseline="0" dirty="0" smtClean="0">
                <a:latin typeface="TT51o00"/>
              </a:rPr>
              <a:t>卡门条件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(4)</a:t>
            </a:r>
            <a:r>
              <a:rPr lang="zh-CN" altLang="en-US" sz="1400" b="0" i="0" u="none" strike="noStrike" baseline="0" dirty="0" smtClean="0">
                <a:latin typeface="TT51o00"/>
              </a:rPr>
              <a:t>温度一定的情况下，一个光学波的声子数目和声学波的声子数目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是否相同？为什么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(5)</a:t>
            </a:r>
            <a:r>
              <a:rPr lang="zh-CN" altLang="en-US" sz="1400" b="0" i="0" u="none" strike="noStrike" baseline="0" dirty="0" smtClean="0">
                <a:latin typeface="TT51o00"/>
              </a:rPr>
              <a:t>什么叫简谐近似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  <a:r>
              <a:rPr lang="zh-CN" altLang="en-US" sz="1400" b="0" i="0" u="none" strike="noStrike" baseline="0" dirty="0" smtClean="0">
                <a:latin typeface="TT51o00"/>
              </a:rPr>
              <a:t>什么叫简正振动模式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  <a:r>
              <a:rPr lang="zh-CN" altLang="en-US" sz="1400" b="0" i="0" u="none" strike="noStrike" baseline="0" dirty="0" smtClean="0">
                <a:latin typeface="TT51o00"/>
              </a:rPr>
              <a:t>简正振动模式与格波数目、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体系自由度数目、简正振动模式数目有什么关系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(6)</a:t>
            </a:r>
            <a:r>
              <a:rPr lang="zh-CN" altLang="en-US" sz="1400" b="0" i="0" u="none" strike="noStrike" baseline="0" dirty="0" smtClean="0">
                <a:latin typeface="TT51o00"/>
              </a:rPr>
              <a:t>对同一个振动模式，温度高的声子数与温度低的声子数有何差异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(7) </a:t>
            </a:r>
            <a:r>
              <a:rPr lang="zh-CN" altLang="en-US" sz="1400" b="0" i="0" u="none" strike="noStrike" baseline="0" dirty="0" smtClean="0">
                <a:latin typeface="TT51o00"/>
              </a:rPr>
              <a:t>绝对零度下，格波还存在吗？为什么？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(8)</a:t>
            </a:r>
            <a:r>
              <a:rPr lang="zh-CN" altLang="en-US" sz="1400" b="0" i="0" u="none" strike="noStrike" baseline="0" dirty="0" smtClean="0">
                <a:latin typeface="TT51o00"/>
              </a:rPr>
              <a:t>请解释为什么在甚低温度下，德拜模型与实验相符？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(9)</a:t>
            </a:r>
            <a:r>
              <a:rPr lang="zh-CN" altLang="en-US" sz="1400" b="0" i="0" u="none" strike="noStrike" baseline="0" dirty="0" smtClean="0">
                <a:latin typeface="TT51o00"/>
              </a:rPr>
              <a:t>请解释什么是极化声子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  <a:r>
              <a:rPr lang="zh-CN" altLang="en-US" sz="1400" b="0" i="0" u="none" strike="noStrike" baseline="0" dirty="0" smtClean="0">
                <a:latin typeface="TT51o00"/>
              </a:rPr>
              <a:t>什么是电磁声子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(10)</a:t>
            </a:r>
            <a:r>
              <a:rPr lang="zh-CN" altLang="en-US" sz="1400" b="0" i="0" u="none" strike="noStrike" baseline="0" dirty="0" smtClean="0">
                <a:latin typeface="TT51o00"/>
              </a:rPr>
              <a:t>金刚石中长光学纵波频率与同波矢的长光学横波频率是否相等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为什么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  <a:r>
              <a:rPr lang="en-US" altLang="zh-CN" sz="1400" b="0" i="0" u="none" strike="noStrike" baseline="0" dirty="0" err="1" smtClean="0">
                <a:latin typeface="TT50o00"/>
              </a:rPr>
              <a:t>NaCl</a:t>
            </a:r>
            <a:r>
              <a:rPr lang="en-US" altLang="zh-CN" sz="1400" b="0" i="0" u="none" strike="noStrike" baseline="0" dirty="0" smtClean="0">
                <a:latin typeface="TT50o00"/>
              </a:rPr>
              <a:t> </a:t>
            </a:r>
            <a:r>
              <a:rPr lang="zh-CN" altLang="en-US" sz="1400" b="0" i="0" u="none" strike="noStrike" baseline="0" dirty="0" smtClean="0">
                <a:latin typeface="TT51o00"/>
              </a:rPr>
              <a:t>晶体中长光学纵波频率与同波矢的长光学横波频率是</a:t>
            </a:r>
          </a:p>
          <a:p>
            <a:r>
              <a:rPr lang="zh-CN" altLang="en-US" sz="1400" b="0" i="0" u="none" strike="noStrike" baseline="0" dirty="0" smtClean="0">
                <a:latin typeface="TT51o00"/>
              </a:rPr>
              <a:t>否相等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  <a:r>
              <a:rPr lang="zh-CN" altLang="en-US" sz="1400" b="0" i="0" u="none" strike="noStrike" baseline="0" dirty="0" smtClean="0">
                <a:latin typeface="TT51o00"/>
              </a:rPr>
              <a:t>为什么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</a:p>
          <a:p>
            <a:r>
              <a:rPr lang="en-US" altLang="zh-CN" sz="1400" b="0" i="0" u="none" strike="noStrike" baseline="0" dirty="0" smtClean="0">
                <a:latin typeface="TT50o00"/>
              </a:rPr>
              <a:t>(11)</a:t>
            </a:r>
            <a:r>
              <a:rPr lang="zh-CN" altLang="en-US" sz="1400" b="0" i="0" u="none" strike="noStrike" baseline="0" dirty="0" smtClean="0">
                <a:latin typeface="TT51o00"/>
              </a:rPr>
              <a:t>在拉曼散射中，光子会产生倒逆散射吗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  <a:r>
              <a:rPr lang="zh-CN" altLang="en-US" sz="1400" b="0" i="0" u="none" strike="noStrike" baseline="0" dirty="0" smtClean="0">
                <a:latin typeface="TT51o00"/>
              </a:rPr>
              <a:t>为什么</a:t>
            </a:r>
            <a:r>
              <a:rPr lang="en-US" altLang="zh-CN" sz="1400" b="0" i="0" u="none" strike="noStrike" baseline="0" dirty="0" smtClean="0">
                <a:latin typeface="TT50o00"/>
              </a:rPr>
              <a:t>?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63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638908"/>
            <a:ext cx="8229600" cy="6219092"/>
          </a:xfrm>
        </p:spPr>
        <p:txBody>
          <a:bodyPr/>
          <a:lstStyle/>
          <a:p>
            <a:r>
              <a:rPr lang="en-US" altLang="zh-CN" sz="1400" dirty="0"/>
              <a:t>《</a:t>
            </a:r>
            <a:r>
              <a:rPr lang="zh-CN" altLang="en-US" sz="1400" dirty="0"/>
              <a:t>固体物理学</a:t>
            </a:r>
            <a:r>
              <a:rPr lang="en-US" altLang="zh-CN" sz="1400" dirty="0"/>
              <a:t>》</a:t>
            </a:r>
            <a:r>
              <a:rPr lang="zh-CN" altLang="en-US" sz="1400" dirty="0"/>
              <a:t>第四章及第五</a:t>
            </a:r>
            <a:r>
              <a:rPr lang="zh-CN" altLang="en-US" sz="1400" dirty="0" smtClean="0"/>
              <a:t>章考试范围！</a:t>
            </a:r>
            <a:endParaRPr lang="zh-CN" altLang="en-US" sz="1400" dirty="0"/>
          </a:p>
          <a:p>
            <a:r>
              <a:rPr lang="en-US" altLang="zh-CN" sz="1600" dirty="0" smtClean="0"/>
              <a:t>0.</a:t>
            </a:r>
            <a:r>
              <a:rPr lang="zh-CN" altLang="en-US" sz="1600" dirty="0" smtClean="0"/>
              <a:t>课后</a:t>
            </a:r>
            <a:r>
              <a:rPr lang="zh-CN" altLang="en-US" sz="1600" dirty="0"/>
              <a:t>习题</a:t>
            </a:r>
          </a:p>
          <a:p>
            <a:r>
              <a:rPr lang="en-US" altLang="zh-CN" sz="1400" dirty="0"/>
              <a:t>P582</a:t>
            </a:r>
            <a:r>
              <a:rPr lang="zh-CN" altLang="en-US" sz="1400" dirty="0"/>
              <a:t>：</a:t>
            </a:r>
            <a:r>
              <a:rPr lang="en-US" altLang="zh-CN" sz="1400" dirty="0"/>
              <a:t>4.2</a:t>
            </a:r>
            <a:r>
              <a:rPr lang="zh-CN" altLang="en-US" sz="1400" dirty="0"/>
              <a:t>，</a:t>
            </a:r>
            <a:r>
              <a:rPr lang="en-US" altLang="zh-CN" sz="1400" dirty="0"/>
              <a:t>4.3</a:t>
            </a:r>
            <a:r>
              <a:rPr lang="zh-CN" altLang="en-US" sz="1400" dirty="0"/>
              <a:t>，</a:t>
            </a:r>
            <a:r>
              <a:rPr lang="en-US" altLang="zh-CN" sz="1400" dirty="0"/>
              <a:t>4.4</a:t>
            </a:r>
            <a:r>
              <a:rPr lang="zh-CN" altLang="en-US" sz="1400" dirty="0"/>
              <a:t>，</a:t>
            </a:r>
            <a:r>
              <a:rPr lang="en-US" altLang="zh-CN" sz="1400" dirty="0"/>
              <a:t>4.7</a:t>
            </a:r>
            <a:r>
              <a:rPr lang="zh-CN" altLang="en-US" sz="1400" dirty="0"/>
              <a:t>，</a:t>
            </a:r>
            <a:r>
              <a:rPr lang="en-US" altLang="zh-CN" sz="1400" dirty="0"/>
              <a:t>4.13</a:t>
            </a:r>
          </a:p>
          <a:p>
            <a:r>
              <a:rPr lang="en-US" altLang="zh-CN" sz="1400" dirty="0"/>
              <a:t>P584</a:t>
            </a:r>
            <a:r>
              <a:rPr lang="zh-CN" altLang="en-US" sz="1400" dirty="0"/>
              <a:t>：</a:t>
            </a:r>
            <a:r>
              <a:rPr lang="en-US" altLang="zh-CN" sz="1400" dirty="0"/>
              <a:t>5.1</a:t>
            </a:r>
          </a:p>
          <a:p>
            <a:r>
              <a:rPr lang="en-US" altLang="zh-CN" sz="1600" dirty="0" smtClean="0"/>
              <a:t>1</a:t>
            </a:r>
            <a:r>
              <a:rPr lang="en-US" altLang="zh-CN" sz="1600" dirty="0"/>
              <a:t>.</a:t>
            </a:r>
            <a:r>
              <a:rPr lang="zh-CN" altLang="en-US" sz="1600" dirty="0"/>
              <a:t>思考题举例</a:t>
            </a:r>
          </a:p>
          <a:p>
            <a:r>
              <a:rPr lang="en-US" altLang="zh-CN" sz="1400" dirty="0"/>
              <a:t>(1)</a:t>
            </a:r>
            <a:r>
              <a:rPr lang="zh-CN" altLang="en-US" sz="1400" dirty="0"/>
              <a:t>波矢空间与倒格空间有何联系？波矢空间内状态点为什么是准连续的？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紧束缚近似下，内层电子与外层电子的能带哪个更宽？为什么？</a:t>
            </a:r>
          </a:p>
          <a:p>
            <a:r>
              <a:rPr lang="en-US" altLang="zh-CN" sz="1400" dirty="0"/>
              <a:t>(3)</a:t>
            </a:r>
            <a:r>
              <a:rPr lang="zh-CN" altLang="en-US" sz="1400" dirty="0"/>
              <a:t>解释近自由电子近似下晶体中电子能带带隙的形成。</a:t>
            </a:r>
          </a:p>
          <a:p>
            <a:r>
              <a:rPr lang="en-US" altLang="zh-CN" sz="1400" dirty="0"/>
              <a:t>(4)</a:t>
            </a:r>
            <a:r>
              <a:rPr lang="zh-CN" altLang="en-US" sz="1400" dirty="0"/>
              <a:t>何谓布洛赫定理？何谓布洛赫电子？何谓布洛赫函数？</a:t>
            </a:r>
          </a:p>
          <a:p>
            <a:r>
              <a:rPr lang="en-US" altLang="zh-CN" sz="1400" dirty="0"/>
              <a:t>(5)</a:t>
            </a:r>
            <a:r>
              <a:rPr lang="zh-CN" altLang="en-US" sz="1400" dirty="0"/>
              <a:t>解释本征半导体的能带与绝缘体的能带的区别。</a:t>
            </a:r>
          </a:p>
          <a:p>
            <a:r>
              <a:rPr lang="en-US" altLang="zh-CN" sz="1400" dirty="0"/>
              <a:t>(6)</a:t>
            </a:r>
            <a:r>
              <a:rPr lang="zh-CN" altLang="en-US" sz="1400" dirty="0"/>
              <a:t>根据能带理论简述金属、半导体和绝缘体的导电性。</a:t>
            </a:r>
          </a:p>
          <a:p>
            <a:r>
              <a:rPr lang="en-US" altLang="zh-CN" sz="1400" dirty="0"/>
              <a:t>(7)</a:t>
            </a:r>
            <a:r>
              <a:rPr lang="zh-CN" altLang="en-US" sz="1400" dirty="0"/>
              <a:t>简述近自由电子近似模型、方法和所得到的主要结论。</a:t>
            </a:r>
          </a:p>
          <a:p>
            <a:r>
              <a:rPr lang="en-US" altLang="zh-CN" sz="1400" dirty="0"/>
              <a:t>(8)</a:t>
            </a:r>
            <a:r>
              <a:rPr lang="zh-CN" altLang="en-US" sz="1400" dirty="0"/>
              <a:t>简述紧束缚近似模型的思想和主要结论。</a:t>
            </a:r>
          </a:p>
          <a:p>
            <a:r>
              <a:rPr lang="en-US" altLang="zh-CN" sz="1400" dirty="0"/>
              <a:t>(9)</a:t>
            </a:r>
            <a:r>
              <a:rPr lang="zh-CN" altLang="en-US" sz="1400" dirty="0"/>
              <a:t>简述导带中的电子在外场作用下产生电流的原因。</a:t>
            </a:r>
          </a:p>
          <a:p>
            <a:r>
              <a:rPr lang="en-US" altLang="zh-CN" sz="1400" dirty="0"/>
              <a:t>(10)</a:t>
            </a:r>
            <a:r>
              <a:rPr lang="zh-CN" altLang="en-US" sz="1400" dirty="0"/>
              <a:t>简述满带中的电子在外场作用下不产生电流的原因。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计算证明题重要知识点说明</a:t>
            </a:r>
          </a:p>
          <a:p>
            <a:r>
              <a:rPr lang="en-US" altLang="zh-CN" sz="1400" dirty="0"/>
              <a:t>(1) </a:t>
            </a:r>
            <a:r>
              <a:rPr lang="zh-CN" altLang="en-US" sz="1400" dirty="0"/>
              <a:t>布洛赫定理的应用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近自由电子近似的零级电子波函数问题</a:t>
            </a:r>
          </a:p>
          <a:p>
            <a:r>
              <a:rPr lang="en-US" altLang="zh-CN" sz="1400" dirty="0"/>
              <a:t>(3)</a:t>
            </a:r>
            <a:r>
              <a:rPr lang="zh-CN" altLang="en-US" sz="1400" dirty="0"/>
              <a:t>近自由电子近似的简约波矢和电子波矢的区别</a:t>
            </a:r>
          </a:p>
          <a:p>
            <a:r>
              <a:rPr lang="en-US" altLang="zh-CN" sz="1400" dirty="0"/>
              <a:t>(4)</a:t>
            </a:r>
            <a:r>
              <a:rPr lang="zh-CN" altLang="en-US" sz="1400" dirty="0"/>
              <a:t>紧束缚近似的能带函数计算（一维简单晶格</a:t>
            </a:r>
            <a:r>
              <a:rPr lang="en-US" altLang="zh-CN" sz="1400" dirty="0"/>
              <a:t>+</a:t>
            </a:r>
            <a:r>
              <a:rPr lang="zh-CN" altLang="en-US" sz="1400" dirty="0"/>
              <a:t>三维简立方</a:t>
            </a:r>
            <a:r>
              <a:rPr lang="en-US" altLang="zh-CN" sz="1400" dirty="0"/>
              <a:t>+</a:t>
            </a:r>
            <a:r>
              <a:rPr lang="zh-CN" altLang="en-US" sz="1400" dirty="0"/>
              <a:t>三维面心立方</a:t>
            </a:r>
            <a:r>
              <a:rPr lang="en-US" altLang="zh-CN" sz="1400" dirty="0"/>
              <a:t>+</a:t>
            </a:r>
            <a:r>
              <a:rPr lang="zh-CN" altLang="en-US" sz="1400" dirty="0"/>
              <a:t>三维体心立方）</a:t>
            </a:r>
          </a:p>
          <a:p>
            <a:r>
              <a:rPr lang="en-US" altLang="zh-CN" sz="1400" dirty="0"/>
              <a:t>(5)</a:t>
            </a:r>
            <a:r>
              <a:rPr lang="zh-CN" altLang="en-US" sz="1400" dirty="0"/>
              <a:t>能态密度计算（一、二、三维自由电子能态密度</a:t>
            </a:r>
            <a:r>
              <a:rPr lang="en-US" altLang="zh-CN" sz="1400" dirty="0"/>
              <a:t>+</a:t>
            </a:r>
            <a:r>
              <a:rPr lang="zh-CN" altLang="en-US" sz="1400" dirty="0"/>
              <a:t>一维简单晶格）</a:t>
            </a:r>
          </a:p>
          <a:p>
            <a:r>
              <a:rPr lang="en-US" altLang="zh-CN" sz="1400" dirty="0"/>
              <a:t>(6)</a:t>
            </a:r>
            <a:r>
              <a:rPr lang="zh-CN" altLang="en-US" sz="1400" dirty="0"/>
              <a:t>费米能级、费米波矢的计算（一、二、三维自由电子情况）</a:t>
            </a:r>
          </a:p>
          <a:p>
            <a:r>
              <a:rPr lang="en-US" altLang="zh-CN" sz="1400" dirty="0"/>
              <a:t>(7)</a:t>
            </a:r>
            <a:r>
              <a:rPr lang="zh-CN" altLang="en-US" sz="1400" dirty="0"/>
              <a:t>有效质量计算（一维简单晶格</a:t>
            </a:r>
            <a:r>
              <a:rPr lang="en-US" altLang="zh-CN" sz="1400" dirty="0"/>
              <a:t>+</a:t>
            </a:r>
            <a:r>
              <a:rPr lang="zh-CN" altLang="en-US" sz="1400" dirty="0"/>
              <a:t>三维简立方）</a:t>
            </a:r>
          </a:p>
        </p:txBody>
      </p:sp>
    </p:spTree>
    <p:extLst>
      <p:ext uri="{BB962C8B-B14F-4D97-AF65-F5344CB8AC3E}">
        <p14:creationId xmlns:p14="http://schemas.microsoft.com/office/powerpoint/2010/main" val="17772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510C79-15AB-4C45-B946-B29F2A5B7C96}" type="slidenum">
              <a:rPr lang="en-US" altLang="zh-CN" sz="1400" b="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13</a:t>
            </a:fld>
            <a:endParaRPr lang="en-US" altLang="zh-CN" sz="14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09" y="1588509"/>
            <a:ext cx="9205913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1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1"/>
            <a:ext cx="8243887" cy="13144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习题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92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064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2662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954" y="1417638"/>
            <a:ext cx="9334954" cy="26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9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7651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5508" y="1558620"/>
            <a:ext cx="9613425" cy="1512826"/>
          </a:xfrm>
        </p:spPr>
      </p:pic>
    </p:spTree>
    <p:extLst>
      <p:ext uri="{BB962C8B-B14F-4D97-AF65-F5344CB8AC3E}">
        <p14:creationId xmlns:p14="http://schemas.microsoft.com/office/powerpoint/2010/main" val="22052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2867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9018741" cy="280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8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47" y="675084"/>
            <a:ext cx="3100388" cy="351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29" y="2288382"/>
            <a:ext cx="3876675" cy="116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61" y="3658792"/>
            <a:ext cx="6255544" cy="179189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7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072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6" y="934641"/>
            <a:ext cx="3521869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034904"/>
            <a:ext cx="4614863" cy="279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2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91" y="134816"/>
            <a:ext cx="8804031" cy="6723184"/>
          </a:xfrm>
        </p:spPr>
        <p:txBody>
          <a:bodyPr>
            <a:normAutofit lnSpcReduction="10000"/>
          </a:bodyPr>
          <a:lstStyle/>
          <a:p>
            <a:r>
              <a:rPr lang="en-US" altLang="zh-CN" sz="1400" dirty="0"/>
              <a:t>《</a:t>
            </a:r>
            <a:r>
              <a:rPr lang="zh-CN" altLang="en-US" sz="1400" dirty="0"/>
              <a:t>固体物理学</a:t>
            </a:r>
            <a:r>
              <a:rPr lang="en-US" altLang="zh-CN" sz="1400" dirty="0"/>
              <a:t>》</a:t>
            </a:r>
            <a:r>
              <a:rPr lang="zh-CN" altLang="en-US" sz="1400" dirty="0"/>
              <a:t>第四章及第五</a:t>
            </a:r>
            <a:r>
              <a:rPr lang="zh-CN" altLang="en-US" sz="1400" dirty="0" smtClean="0"/>
              <a:t>章考试范围！</a:t>
            </a:r>
            <a:endParaRPr lang="zh-CN" altLang="en-US" sz="1400" dirty="0"/>
          </a:p>
          <a:p>
            <a:r>
              <a:rPr lang="en-US" altLang="zh-CN" sz="1600" dirty="0" smtClean="0"/>
              <a:t>0.</a:t>
            </a:r>
            <a:r>
              <a:rPr lang="zh-CN" altLang="en-US" sz="1600" dirty="0" smtClean="0"/>
              <a:t>课后</a:t>
            </a:r>
            <a:r>
              <a:rPr lang="zh-CN" altLang="en-US" sz="1600" dirty="0"/>
              <a:t>习题</a:t>
            </a:r>
          </a:p>
          <a:p>
            <a:r>
              <a:rPr lang="en-US" altLang="zh-CN" sz="1400" dirty="0"/>
              <a:t>P582</a:t>
            </a:r>
            <a:r>
              <a:rPr lang="zh-CN" altLang="en-US" sz="1400" dirty="0"/>
              <a:t>：</a:t>
            </a:r>
            <a:r>
              <a:rPr lang="en-US" altLang="zh-CN" sz="1400" dirty="0"/>
              <a:t>4.2</a:t>
            </a:r>
            <a:r>
              <a:rPr lang="zh-CN" altLang="en-US" sz="1400" dirty="0"/>
              <a:t>，</a:t>
            </a:r>
            <a:r>
              <a:rPr lang="en-US" altLang="zh-CN" sz="1400" dirty="0"/>
              <a:t>4.3</a:t>
            </a:r>
            <a:r>
              <a:rPr lang="zh-CN" altLang="en-US" sz="1400" dirty="0"/>
              <a:t>，</a:t>
            </a:r>
            <a:r>
              <a:rPr lang="en-US" altLang="zh-CN" sz="1400" dirty="0"/>
              <a:t>4.4</a:t>
            </a:r>
            <a:r>
              <a:rPr lang="zh-CN" altLang="en-US" sz="1400" dirty="0"/>
              <a:t>，</a:t>
            </a:r>
            <a:r>
              <a:rPr lang="en-US" altLang="zh-CN" sz="1400" dirty="0"/>
              <a:t>4.7</a:t>
            </a:r>
            <a:r>
              <a:rPr lang="zh-CN" altLang="en-US" sz="1400" dirty="0"/>
              <a:t>，</a:t>
            </a:r>
            <a:r>
              <a:rPr lang="en-US" altLang="zh-CN" sz="1400" dirty="0"/>
              <a:t>4.13</a:t>
            </a:r>
          </a:p>
          <a:p>
            <a:r>
              <a:rPr lang="en-US" altLang="zh-CN" sz="1400" dirty="0"/>
              <a:t>P584</a:t>
            </a:r>
            <a:r>
              <a:rPr lang="zh-CN" altLang="en-US" sz="1400" dirty="0"/>
              <a:t>：</a:t>
            </a:r>
            <a:r>
              <a:rPr lang="en-US" altLang="zh-CN" sz="1400" dirty="0"/>
              <a:t>5.1</a:t>
            </a:r>
          </a:p>
          <a:p>
            <a:r>
              <a:rPr lang="en-US" altLang="zh-CN" sz="1600" dirty="0" smtClean="0"/>
              <a:t>1</a:t>
            </a:r>
            <a:r>
              <a:rPr lang="en-US" altLang="zh-CN" sz="1600" dirty="0"/>
              <a:t>.</a:t>
            </a:r>
            <a:r>
              <a:rPr lang="zh-CN" altLang="en-US" sz="1600" dirty="0"/>
              <a:t>思考题举例</a:t>
            </a:r>
          </a:p>
          <a:p>
            <a:r>
              <a:rPr lang="en-US" altLang="zh-CN" sz="1400" dirty="0"/>
              <a:t>(1)</a:t>
            </a:r>
            <a:r>
              <a:rPr lang="zh-CN" altLang="en-US" sz="1400" dirty="0"/>
              <a:t>波矢空间与倒格空间有何联系？波矢空间内状态点为什么是准连续的？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紧束缚近似下，内层电子与外层电子的能带哪个更宽？为什么？</a:t>
            </a:r>
          </a:p>
          <a:p>
            <a:r>
              <a:rPr lang="en-US" altLang="zh-CN" sz="1400" dirty="0"/>
              <a:t>(3)</a:t>
            </a:r>
            <a:r>
              <a:rPr lang="zh-CN" altLang="en-US" sz="1400" dirty="0"/>
              <a:t>解释近自由电子近似下晶体中电子能带带隙的形成。</a:t>
            </a:r>
          </a:p>
          <a:p>
            <a:r>
              <a:rPr lang="en-US" altLang="zh-CN" sz="1400" dirty="0"/>
              <a:t>(4)</a:t>
            </a:r>
            <a:r>
              <a:rPr lang="zh-CN" altLang="en-US" sz="1400" dirty="0"/>
              <a:t>何谓布洛赫定理？何谓布洛赫电子？何谓布洛赫函数？</a:t>
            </a:r>
          </a:p>
          <a:p>
            <a:r>
              <a:rPr lang="en-US" altLang="zh-CN" sz="1400" dirty="0"/>
              <a:t>(5)</a:t>
            </a:r>
            <a:r>
              <a:rPr lang="zh-CN" altLang="en-US" sz="1400" dirty="0"/>
              <a:t>解释本征半导体的能带与绝缘体的能带的区别。</a:t>
            </a:r>
          </a:p>
          <a:p>
            <a:r>
              <a:rPr lang="en-US" altLang="zh-CN" sz="1400" dirty="0"/>
              <a:t>(6)</a:t>
            </a:r>
            <a:r>
              <a:rPr lang="zh-CN" altLang="en-US" sz="1400" dirty="0"/>
              <a:t>根据能带理论简述金属、半导体和绝缘体的导电性。</a:t>
            </a:r>
          </a:p>
          <a:p>
            <a:r>
              <a:rPr lang="en-US" altLang="zh-CN" sz="1400" dirty="0"/>
              <a:t>(7)</a:t>
            </a:r>
            <a:r>
              <a:rPr lang="zh-CN" altLang="en-US" sz="1400" dirty="0"/>
              <a:t>简述近自由电子近似模型、方法和所得到的主要结论。</a:t>
            </a:r>
          </a:p>
          <a:p>
            <a:r>
              <a:rPr lang="en-US" altLang="zh-CN" sz="1400" dirty="0"/>
              <a:t>(8)</a:t>
            </a:r>
            <a:r>
              <a:rPr lang="zh-CN" altLang="en-US" sz="1400" dirty="0"/>
              <a:t>简述紧束缚近似模型的思想和主要结论。</a:t>
            </a:r>
          </a:p>
          <a:p>
            <a:r>
              <a:rPr lang="en-US" altLang="zh-CN" sz="1400" dirty="0"/>
              <a:t>(9)</a:t>
            </a:r>
            <a:r>
              <a:rPr lang="zh-CN" altLang="en-US" sz="1400" dirty="0"/>
              <a:t>简述导带中的电子在外场作用下产生电流的原因。</a:t>
            </a:r>
          </a:p>
          <a:p>
            <a:r>
              <a:rPr lang="en-US" altLang="zh-CN" sz="1400" dirty="0"/>
              <a:t>(10)</a:t>
            </a:r>
            <a:r>
              <a:rPr lang="zh-CN" altLang="en-US" sz="1400" dirty="0"/>
              <a:t>简述满带中的电子在外场作用下不产生电流的原因。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计算证明题重要知识点说明</a:t>
            </a:r>
          </a:p>
          <a:p>
            <a:r>
              <a:rPr lang="en-US" altLang="zh-CN" sz="1400" dirty="0"/>
              <a:t>(1) </a:t>
            </a:r>
            <a:r>
              <a:rPr lang="zh-CN" altLang="en-US" sz="1400" dirty="0"/>
              <a:t>布洛赫定理的应用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近自由电子近似的零级电子波函数问题</a:t>
            </a:r>
          </a:p>
          <a:p>
            <a:r>
              <a:rPr lang="en-US" altLang="zh-CN" sz="1400" dirty="0"/>
              <a:t>(3)</a:t>
            </a:r>
            <a:r>
              <a:rPr lang="zh-CN" altLang="en-US" sz="1400" dirty="0"/>
              <a:t>近自由电子近似的简约波矢和电子波矢的区别</a:t>
            </a:r>
          </a:p>
          <a:p>
            <a:r>
              <a:rPr lang="en-US" altLang="zh-CN" sz="1400" dirty="0"/>
              <a:t>(4)</a:t>
            </a:r>
            <a:r>
              <a:rPr lang="zh-CN" altLang="en-US" sz="1400" dirty="0"/>
              <a:t>紧束缚近似的能带函数计算（一维简单晶格</a:t>
            </a:r>
            <a:r>
              <a:rPr lang="en-US" altLang="zh-CN" sz="1400" dirty="0"/>
              <a:t>+</a:t>
            </a:r>
            <a:r>
              <a:rPr lang="zh-CN" altLang="en-US" sz="1400" dirty="0"/>
              <a:t>三维简立方</a:t>
            </a:r>
            <a:r>
              <a:rPr lang="en-US" altLang="zh-CN" sz="1400" dirty="0"/>
              <a:t>+</a:t>
            </a:r>
            <a:r>
              <a:rPr lang="zh-CN" altLang="en-US" sz="1400" dirty="0"/>
              <a:t>三维面心立方</a:t>
            </a:r>
            <a:r>
              <a:rPr lang="en-US" altLang="zh-CN" sz="1400" dirty="0"/>
              <a:t>+</a:t>
            </a:r>
            <a:r>
              <a:rPr lang="zh-CN" altLang="en-US" sz="1400" dirty="0"/>
              <a:t>三维体心立方）</a:t>
            </a:r>
          </a:p>
          <a:p>
            <a:r>
              <a:rPr lang="en-US" altLang="zh-CN" sz="1400" dirty="0"/>
              <a:t>(5)</a:t>
            </a:r>
            <a:r>
              <a:rPr lang="zh-CN" altLang="en-US" sz="1400" dirty="0"/>
              <a:t>能态密度计算（一、二、三维自由电子能态密度</a:t>
            </a:r>
            <a:r>
              <a:rPr lang="en-US" altLang="zh-CN" sz="1400" dirty="0"/>
              <a:t>+</a:t>
            </a:r>
            <a:r>
              <a:rPr lang="zh-CN" altLang="en-US" sz="1400" dirty="0"/>
              <a:t>一维简单晶格）</a:t>
            </a:r>
          </a:p>
          <a:p>
            <a:r>
              <a:rPr lang="en-US" altLang="zh-CN" sz="1400" dirty="0"/>
              <a:t>(6)</a:t>
            </a:r>
            <a:r>
              <a:rPr lang="zh-CN" altLang="en-US" sz="1400" dirty="0"/>
              <a:t>费米能级、费米波矢的计算（一、二、三维自由电子情况）</a:t>
            </a:r>
          </a:p>
          <a:p>
            <a:r>
              <a:rPr lang="en-US" altLang="zh-CN" sz="1400" dirty="0"/>
              <a:t>(7)</a:t>
            </a:r>
            <a:r>
              <a:rPr lang="zh-CN" altLang="en-US" sz="1400" dirty="0"/>
              <a:t>有效质量计算（一维简单晶格</a:t>
            </a:r>
            <a:r>
              <a:rPr lang="en-US" altLang="zh-CN" sz="1400" dirty="0"/>
              <a:t>+</a:t>
            </a:r>
            <a:r>
              <a:rPr lang="zh-CN" altLang="en-US" sz="1400" dirty="0"/>
              <a:t>三维简立方）</a:t>
            </a:r>
          </a:p>
        </p:txBody>
      </p:sp>
    </p:spTree>
    <p:extLst>
      <p:ext uri="{BB962C8B-B14F-4D97-AF65-F5344CB8AC3E}">
        <p14:creationId xmlns:p14="http://schemas.microsoft.com/office/powerpoint/2010/main" val="2345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174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4" y="1423987"/>
            <a:ext cx="676394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735" y="3593123"/>
            <a:ext cx="407789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习题</a:t>
            </a:r>
            <a:r>
              <a:rPr lang="en-US" altLang="zh-CN"/>
              <a:t>5</a:t>
            </a:r>
            <a:endParaRPr lang="zh-CN" altLang="en-US" dirty="0"/>
          </a:p>
        </p:txBody>
      </p:sp>
      <p:sp>
        <p:nvSpPr>
          <p:cNvPr id="32771" name="文本框 6"/>
          <p:cNvSpPr txBox="1">
            <a:spLocks noChangeArrowheads="1"/>
          </p:cNvSpPr>
          <p:nvPr/>
        </p:nvSpPr>
        <p:spPr bwMode="auto">
          <a:xfrm>
            <a:off x="1331120" y="2075260"/>
            <a:ext cx="99738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100" b="1">
                <a:solidFill>
                  <a:srgbClr val="1C1C1C"/>
                </a:solidFill>
                <a:latin typeface="Times New Roman" panose="02020603050405020304" pitchFamily="18" charset="0"/>
              </a:rPr>
              <a:t>证明：</a:t>
            </a:r>
          </a:p>
        </p:txBody>
      </p:sp>
      <p:graphicFrame>
        <p:nvGraphicFramePr>
          <p:cNvPr id="32772" name="对象 7"/>
          <p:cNvGraphicFramePr>
            <a:graphicFrameLocks noChangeAspect="1"/>
          </p:cNvGraphicFramePr>
          <p:nvPr/>
        </p:nvGraphicFramePr>
        <p:xfrm>
          <a:off x="2466976" y="1987154"/>
          <a:ext cx="4961335" cy="139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485900" imgH="419100" progId="Equation.DSMT4">
                  <p:embed/>
                </p:oleObj>
              </mc:Choice>
              <mc:Fallback>
                <p:oleObj name="Equation" r:id="rId3" imgW="1485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6" y="1987154"/>
                        <a:ext cx="4961335" cy="1398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9"/>
          <p:cNvGraphicFramePr>
            <a:graphicFrameLocks noChangeAspect="1"/>
          </p:cNvGraphicFramePr>
          <p:nvPr/>
        </p:nvGraphicFramePr>
        <p:xfrm>
          <a:off x="1468041" y="3452814"/>
          <a:ext cx="3057525" cy="61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1256755" imgH="253890" progId="Equation.DSMT4">
                  <p:embed/>
                </p:oleObj>
              </mc:Choice>
              <mc:Fallback>
                <p:oleObj name="Equation" r:id="rId5" imgW="125675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041" y="3452814"/>
                        <a:ext cx="3057525" cy="61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10"/>
          <p:cNvGraphicFramePr>
            <a:graphicFrameLocks noChangeAspect="1"/>
          </p:cNvGraphicFramePr>
          <p:nvPr/>
        </p:nvGraphicFramePr>
        <p:xfrm>
          <a:off x="2681289" y="3995739"/>
          <a:ext cx="4622006" cy="1616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1524000" imgH="533400" progId="Equation.DSMT4">
                  <p:embed/>
                </p:oleObj>
              </mc:Choice>
              <mc:Fallback>
                <p:oleObj name="Equation" r:id="rId7" imgW="15240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9" y="3995739"/>
                        <a:ext cx="4622006" cy="1616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5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第三章 总结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5536" y="1556792"/>
            <a:ext cx="8229600" cy="4456113"/>
          </a:xfrm>
          <a:blipFill rotWithShape="1">
            <a:blip r:embed="rId2"/>
            <a:stretch>
              <a:fillRect l="-815" t="-821" r="-370" b="-1723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52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590550"/>
            <a:ext cx="3970337" cy="2833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" name="Picture 16" descr="XCH003_004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836613"/>
            <a:ext cx="2833688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XCH003_006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933825"/>
            <a:ext cx="30226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188" y="3705225"/>
            <a:ext cx="3970337" cy="2865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2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5536" y="1196752"/>
            <a:ext cx="8748464" cy="4456113"/>
          </a:xfrm>
          <a:blipFill rotWithShape="1">
            <a:blip r:embed="rId3"/>
            <a:stretch>
              <a:fillRect l="-767" t="-821" r="-48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8435" name="对象 4"/>
          <p:cNvGraphicFramePr>
            <a:graphicFrameLocks noChangeAspect="1"/>
          </p:cNvGraphicFramePr>
          <p:nvPr/>
        </p:nvGraphicFramePr>
        <p:xfrm>
          <a:off x="5940425" y="2565400"/>
          <a:ext cx="16033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927100" imgH="520700" progId="Equation.DSMT4">
                  <p:embed/>
                </p:oleObj>
              </mc:Choice>
              <mc:Fallback>
                <p:oleObj name="Equation" r:id="rId4" imgW="927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565400"/>
                        <a:ext cx="16033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1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7"/>
          <p:cNvGrpSpPr>
            <a:grpSpLocks/>
          </p:cNvGrpSpPr>
          <p:nvPr/>
        </p:nvGrpSpPr>
        <p:grpSpPr bwMode="auto">
          <a:xfrm>
            <a:off x="323850" y="981075"/>
            <a:ext cx="8437563" cy="4818063"/>
            <a:chOff x="323528" y="980728"/>
            <a:chExt cx="8438469" cy="4817648"/>
          </a:xfrm>
        </p:grpSpPr>
        <p:sp>
          <p:nvSpPr>
            <p:cNvPr id="19459" name="文本框 4"/>
            <p:cNvSpPr txBox="1">
              <a:spLocks noChangeArrowheads="1"/>
            </p:cNvSpPr>
            <p:nvPr/>
          </p:nvSpPr>
          <p:spPr bwMode="auto">
            <a:xfrm>
              <a:off x="323528" y="980728"/>
              <a:ext cx="32403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、晶格比热</a:t>
              </a:r>
            </a:p>
          </p:txBody>
        </p:sp>
        <p:pic>
          <p:nvPicPr>
            <p:cNvPr id="19460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503948"/>
              <a:ext cx="8438469" cy="4294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1" name="文本框 6"/>
            <p:cNvSpPr txBox="1">
              <a:spLocks noChangeArrowheads="1"/>
            </p:cNvSpPr>
            <p:nvPr/>
          </p:nvSpPr>
          <p:spPr bwMode="auto">
            <a:xfrm>
              <a:off x="3190200" y="5056434"/>
              <a:ext cx="2664296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1C1C1C"/>
                  </a:solidFill>
                  <a:latin typeface="Times New Roman" panose="02020603050405020304" pitchFamily="18" charset="0"/>
                </a:rPr>
                <a:t>没有得到与实验相符的结论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8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2"/>
          <p:cNvSpPr txBox="1">
            <a:spLocks noChangeArrowheads="1"/>
          </p:cNvSpPr>
          <p:nvPr/>
        </p:nvSpPr>
        <p:spPr bwMode="auto">
          <a:xfrm>
            <a:off x="323850" y="836613"/>
            <a:ext cx="2879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、晶格热膨胀</a:t>
            </a:r>
          </a:p>
        </p:txBody>
      </p:sp>
      <p:sp>
        <p:nvSpPr>
          <p:cNvPr id="20483" name="文本框 3"/>
          <p:cNvSpPr txBox="1">
            <a:spLocks noChangeArrowheads="1"/>
          </p:cNvSpPr>
          <p:nvPr/>
        </p:nvSpPr>
        <p:spPr bwMode="auto">
          <a:xfrm>
            <a:off x="468313" y="1628775"/>
            <a:ext cx="633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热膨胀是晶格振动的非谐效应。</a:t>
            </a:r>
          </a:p>
        </p:txBody>
      </p:sp>
      <p:graphicFrame>
        <p:nvGraphicFramePr>
          <p:cNvPr id="6" name="Object 2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56100" y="2343150"/>
          <a:ext cx="280828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066800" imgH="419100" progId="Equation.DSMT4">
                  <p:embed/>
                </p:oleObj>
              </mc:Choice>
              <mc:Fallback>
                <p:oleObj name="Equation" r:id="rId3" imgW="1066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343150"/>
                        <a:ext cx="2808288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638550"/>
            <a:ext cx="2041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文本框 7"/>
          <p:cNvSpPr txBox="1">
            <a:spLocks noChangeArrowheads="1"/>
          </p:cNvSpPr>
          <p:nvPr/>
        </p:nvSpPr>
        <p:spPr bwMode="auto">
          <a:xfrm>
            <a:off x="468313" y="2636838"/>
            <a:ext cx="3567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格林爱森状态方程</a:t>
            </a:r>
          </a:p>
        </p:txBody>
      </p:sp>
      <p:sp>
        <p:nvSpPr>
          <p:cNvPr id="20487" name="文本框 9"/>
          <p:cNvSpPr txBox="1">
            <a:spLocks noChangeArrowheads="1"/>
          </p:cNvSpPr>
          <p:nvPr/>
        </p:nvSpPr>
        <p:spPr bwMode="auto">
          <a:xfrm>
            <a:off x="611188" y="4025900"/>
            <a:ext cx="35671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格林爱森常数</a:t>
            </a:r>
          </a:p>
        </p:txBody>
      </p:sp>
      <p:graphicFrame>
        <p:nvGraphicFramePr>
          <p:cNvPr id="20488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81513" y="5229225"/>
          <a:ext cx="1790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6" imgW="596900" imgH="431800" progId="Equation.DSMT4">
                  <p:embed/>
                </p:oleObj>
              </mc:Choice>
              <mc:Fallback>
                <p:oleObj name="Equation" r:id="rId6" imgW="596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5229225"/>
                        <a:ext cx="17907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文本框 11"/>
          <p:cNvSpPr txBox="1">
            <a:spLocks noChangeArrowheads="1"/>
          </p:cNvSpPr>
          <p:nvPr/>
        </p:nvSpPr>
        <p:spPr bwMode="auto">
          <a:xfrm>
            <a:off x="590550" y="5614988"/>
            <a:ext cx="3567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格林爱森定律</a:t>
            </a:r>
          </a:p>
        </p:txBody>
      </p:sp>
    </p:spTree>
    <p:extLst>
      <p:ext uri="{BB962C8B-B14F-4D97-AF65-F5344CB8AC3E}">
        <p14:creationId xmlns:p14="http://schemas.microsoft.com/office/powerpoint/2010/main" val="16953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3"/>
          <p:cNvSpPr txBox="1">
            <a:spLocks noChangeArrowheads="1"/>
          </p:cNvSpPr>
          <p:nvPr/>
        </p:nvSpPr>
        <p:spPr bwMode="auto">
          <a:xfrm>
            <a:off x="314325" y="754063"/>
            <a:ext cx="2879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、晶格热传导</a:t>
            </a:r>
          </a:p>
        </p:txBody>
      </p:sp>
      <p:grpSp>
        <p:nvGrpSpPr>
          <p:cNvPr id="21507" name="Group 7"/>
          <p:cNvGrpSpPr>
            <a:grpSpLocks/>
          </p:cNvGrpSpPr>
          <p:nvPr/>
        </p:nvGrpSpPr>
        <p:grpSpPr bwMode="auto">
          <a:xfrm>
            <a:off x="755650" y="2282825"/>
            <a:ext cx="3124200" cy="2514600"/>
            <a:chOff x="3072" y="1536"/>
            <a:chExt cx="1968" cy="1584"/>
          </a:xfrm>
        </p:grpSpPr>
        <p:sp>
          <p:nvSpPr>
            <p:cNvPr id="21532" name="Rectangle 8"/>
            <p:cNvSpPr>
              <a:spLocks noChangeArrowheads="1"/>
            </p:cNvSpPr>
            <p:nvPr/>
          </p:nvSpPr>
          <p:spPr bwMode="auto">
            <a:xfrm>
              <a:off x="3072" y="1824"/>
              <a:ext cx="1680" cy="1296"/>
            </a:xfrm>
            <a:prstGeom prst="rect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3" name="Line 9"/>
            <p:cNvSpPr>
              <a:spLocks noChangeShapeType="1"/>
            </p:cNvSpPr>
            <p:nvPr/>
          </p:nvSpPr>
          <p:spPr bwMode="auto">
            <a:xfrm>
              <a:off x="3888" y="2496"/>
              <a:ext cx="115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10"/>
            <p:cNvSpPr>
              <a:spLocks noChangeShapeType="1"/>
            </p:cNvSpPr>
            <p:nvPr/>
          </p:nvSpPr>
          <p:spPr bwMode="auto">
            <a:xfrm flipV="1">
              <a:off x="3888" y="1584"/>
              <a:ext cx="0" cy="91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11"/>
            <p:cNvSpPr>
              <a:spLocks noChangeShapeType="1"/>
            </p:cNvSpPr>
            <p:nvPr/>
          </p:nvSpPr>
          <p:spPr bwMode="auto">
            <a:xfrm flipV="1">
              <a:off x="3552" y="2496"/>
              <a:ext cx="336" cy="4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12"/>
            <p:cNvSpPr>
              <a:spLocks noChangeShapeType="1"/>
            </p:cNvSpPr>
            <p:nvPr/>
          </p:nvSpPr>
          <p:spPr bwMode="auto">
            <a:xfrm flipV="1">
              <a:off x="3696" y="2496"/>
              <a:ext cx="192" cy="43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Line 13"/>
            <p:cNvSpPr>
              <a:spLocks noChangeShapeType="1"/>
            </p:cNvSpPr>
            <p:nvPr/>
          </p:nvSpPr>
          <p:spPr bwMode="auto">
            <a:xfrm flipV="1">
              <a:off x="3888" y="2304"/>
              <a:ext cx="38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8" name="Object 14"/>
            <p:cNvGraphicFramePr>
              <a:graphicFrameLocks noChangeAspect="1"/>
            </p:cNvGraphicFramePr>
            <p:nvPr/>
          </p:nvGraphicFramePr>
          <p:xfrm>
            <a:off x="3360" y="2352"/>
            <a:ext cx="18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9" name="Equation" r:id="rId3" imgW="152268" imgH="215713" progId="Equation.3">
                    <p:embed/>
                  </p:oleObj>
                </mc:Choice>
                <mc:Fallback>
                  <p:oleObj name="Equation" r:id="rId3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52"/>
                          <a:ext cx="18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9" name="Object 15"/>
            <p:cNvGraphicFramePr>
              <a:graphicFrameLocks noChangeAspect="1"/>
            </p:cNvGraphicFramePr>
            <p:nvPr/>
          </p:nvGraphicFramePr>
          <p:xfrm>
            <a:off x="3497" y="2832"/>
            <a:ext cx="19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0" name="Equation" r:id="rId5" imgW="164885" imgH="215619" progId="Equation.3">
                    <p:embed/>
                  </p:oleObj>
                </mc:Choice>
                <mc:Fallback>
                  <p:oleObj name="Equation" r:id="rId5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2832"/>
                          <a:ext cx="19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0" name="Object 16"/>
            <p:cNvGraphicFramePr>
              <a:graphicFrameLocks noChangeAspect="1"/>
            </p:cNvGraphicFramePr>
            <p:nvPr/>
          </p:nvGraphicFramePr>
          <p:xfrm>
            <a:off x="4265" y="2056"/>
            <a:ext cx="19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1" name="Equation" r:id="rId7" imgW="165028" imgH="228501" progId="Equation.3">
                    <p:embed/>
                  </p:oleObj>
                </mc:Choice>
                <mc:Fallback>
                  <p:oleObj name="Equation" r:id="rId7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5" y="2056"/>
                          <a:ext cx="19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Object 17"/>
            <p:cNvGraphicFramePr>
              <a:graphicFrameLocks noChangeAspect="1"/>
            </p:cNvGraphicFramePr>
            <p:nvPr/>
          </p:nvGraphicFramePr>
          <p:xfrm>
            <a:off x="4848" y="2529"/>
            <a:ext cx="18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" name="Equation" r:id="rId9" imgW="152334" imgH="241195" progId="Equation.3">
                    <p:embed/>
                  </p:oleObj>
                </mc:Choice>
                <mc:Fallback>
                  <p:oleObj name="Equation" r:id="rId9" imgW="152334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529"/>
                          <a:ext cx="18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Object 18"/>
            <p:cNvGraphicFramePr>
              <a:graphicFrameLocks noChangeAspect="1"/>
            </p:cNvGraphicFramePr>
            <p:nvPr/>
          </p:nvGraphicFramePr>
          <p:xfrm>
            <a:off x="3641" y="1536"/>
            <a:ext cx="19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name="Equation" r:id="rId11" imgW="164957" imgH="241091" progId="Equation.3">
                    <p:embed/>
                  </p:oleObj>
                </mc:Choice>
                <mc:Fallback>
                  <p:oleObj name="Equation" r:id="rId11" imgW="164957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1536"/>
                          <a:ext cx="19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8" name="Group 6"/>
          <p:cNvGrpSpPr>
            <a:grpSpLocks/>
          </p:cNvGrpSpPr>
          <p:nvPr/>
        </p:nvGrpSpPr>
        <p:grpSpPr bwMode="auto">
          <a:xfrm>
            <a:off x="4643438" y="2306638"/>
            <a:ext cx="3840162" cy="2851150"/>
            <a:chOff x="269" y="1632"/>
            <a:chExt cx="2419" cy="1796"/>
          </a:xfrm>
        </p:grpSpPr>
        <p:sp>
          <p:nvSpPr>
            <p:cNvPr id="21516" name="Rectangle 7"/>
            <p:cNvSpPr>
              <a:spLocks noChangeArrowheads="1"/>
            </p:cNvSpPr>
            <p:nvPr/>
          </p:nvSpPr>
          <p:spPr bwMode="auto">
            <a:xfrm>
              <a:off x="768" y="1950"/>
              <a:ext cx="1344" cy="1296"/>
            </a:xfrm>
            <a:prstGeom prst="rect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>
              <a:off x="1440" y="2592"/>
              <a:ext cx="1104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 flipV="1">
              <a:off x="1440" y="1680"/>
              <a:ext cx="0" cy="91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9" name="Object 10"/>
            <p:cNvGraphicFramePr>
              <a:graphicFrameLocks noChangeAspect="1"/>
            </p:cNvGraphicFramePr>
            <p:nvPr/>
          </p:nvGraphicFramePr>
          <p:xfrm>
            <a:off x="1104" y="2016"/>
            <a:ext cx="18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4" name="Equation" r:id="rId13" imgW="152268" imgH="215713" progId="Equation.3">
                    <p:embed/>
                  </p:oleObj>
                </mc:Choice>
                <mc:Fallback>
                  <p:oleObj name="Equation" r:id="rId13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016"/>
                          <a:ext cx="18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1"/>
            <p:cNvGraphicFramePr>
              <a:graphicFrameLocks noChangeAspect="1"/>
            </p:cNvGraphicFramePr>
            <p:nvPr/>
          </p:nvGraphicFramePr>
          <p:xfrm>
            <a:off x="864" y="2160"/>
            <a:ext cx="19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5" name="Equation" r:id="rId14" imgW="164885" imgH="215619" progId="Equation.3">
                    <p:embed/>
                  </p:oleObj>
                </mc:Choice>
                <mc:Fallback>
                  <p:oleObj name="Equation" r:id="rId14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60"/>
                          <a:ext cx="19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2"/>
            <p:cNvGraphicFramePr>
              <a:graphicFrameLocks noChangeAspect="1"/>
            </p:cNvGraphicFramePr>
            <p:nvPr/>
          </p:nvGraphicFramePr>
          <p:xfrm>
            <a:off x="1817" y="2152"/>
            <a:ext cx="19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6" name="Equation" r:id="rId15" imgW="165028" imgH="228501" progId="Equation.3">
                    <p:embed/>
                  </p:oleObj>
                </mc:Choice>
                <mc:Fallback>
                  <p:oleObj name="Equation" r:id="rId15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2152"/>
                          <a:ext cx="19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13"/>
            <p:cNvGraphicFramePr>
              <a:graphicFrameLocks noChangeAspect="1"/>
            </p:cNvGraphicFramePr>
            <p:nvPr/>
          </p:nvGraphicFramePr>
          <p:xfrm>
            <a:off x="2400" y="2625"/>
            <a:ext cx="18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7" name="Equation" r:id="rId16" imgW="152334" imgH="241195" progId="Equation.3">
                    <p:embed/>
                  </p:oleObj>
                </mc:Choice>
                <mc:Fallback>
                  <p:oleObj name="Equation" r:id="rId16" imgW="152334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625"/>
                          <a:ext cx="18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14"/>
            <p:cNvGraphicFramePr>
              <a:graphicFrameLocks noChangeAspect="1"/>
            </p:cNvGraphicFramePr>
            <p:nvPr/>
          </p:nvGraphicFramePr>
          <p:xfrm>
            <a:off x="1193" y="1632"/>
            <a:ext cx="19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" name="Equation" r:id="rId17" imgW="164957" imgH="241091" progId="Equation.3">
                    <p:embed/>
                  </p:oleObj>
                </mc:Choice>
                <mc:Fallback>
                  <p:oleObj name="Equation" r:id="rId17" imgW="164957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1632"/>
                          <a:ext cx="19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Line 15"/>
            <p:cNvSpPr>
              <a:spLocks noChangeShapeType="1"/>
            </p:cNvSpPr>
            <p:nvPr/>
          </p:nvSpPr>
          <p:spPr bwMode="auto">
            <a:xfrm>
              <a:off x="1056" y="2160"/>
              <a:ext cx="384" cy="43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16"/>
            <p:cNvSpPr>
              <a:spLocks noChangeShapeType="1"/>
            </p:cNvSpPr>
            <p:nvPr/>
          </p:nvSpPr>
          <p:spPr bwMode="auto">
            <a:xfrm>
              <a:off x="864" y="2448"/>
              <a:ext cx="576" cy="14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17"/>
            <p:cNvSpPr>
              <a:spLocks noChangeShapeType="1"/>
            </p:cNvSpPr>
            <p:nvPr/>
          </p:nvSpPr>
          <p:spPr bwMode="auto">
            <a:xfrm>
              <a:off x="1440" y="2592"/>
              <a:ext cx="81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7" name="Object 18"/>
            <p:cNvGraphicFramePr>
              <a:graphicFrameLocks noChangeAspect="1"/>
            </p:cNvGraphicFramePr>
            <p:nvPr/>
          </p:nvGraphicFramePr>
          <p:xfrm>
            <a:off x="2167" y="3168"/>
            <a:ext cx="52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" name="Equation" r:id="rId18" imgW="431613" imgH="215806" progId="Equation.3">
                    <p:embed/>
                  </p:oleObj>
                </mc:Choice>
                <mc:Fallback>
                  <p:oleObj name="Equation" r:id="rId18" imgW="4316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" y="3168"/>
                          <a:ext cx="52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8" name="Line 19"/>
            <p:cNvSpPr>
              <a:spLocks noChangeShapeType="1"/>
            </p:cNvSpPr>
            <p:nvPr/>
          </p:nvSpPr>
          <p:spPr bwMode="auto">
            <a:xfrm flipH="1">
              <a:off x="882" y="3159"/>
              <a:ext cx="13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20"/>
            <p:cNvSpPr>
              <a:spLocks noChangeShapeType="1"/>
            </p:cNvSpPr>
            <p:nvPr/>
          </p:nvSpPr>
          <p:spPr bwMode="auto">
            <a:xfrm flipH="1">
              <a:off x="864" y="2592"/>
              <a:ext cx="57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0" name="Object 21"/>
            <p:cNvGraphicFramePr>
              <a:graphicFrameLocks noChangeAspect="1"/>
            </p:cNvGraphicFramePr>
            <p:nvPr/>
          </p:nvGraphicFramePr>
          <p:xfrm>
            <a:off x="1218" y="2910"/>
            <a:ext cx="21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" name="Equation" r:id="rId20" imgW="203024" imgH="253780" progId="Equation.3">
                    <p:embed/>
                  </p:oleObj>
                </mc:Choice>
                <mc:Fallback>
                  <p:oleObj name="Equation" r:id="rId20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2910"/>
                          <a:ext cx="21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1" name="Object 22"/>
            <p:cNvGraphicFramePr>
              <a:graphicFrameLocks noChangeAspect="1"/>
            </p:cNvGraphicFramePr>
            <p:nvPr/>
          </p:nvGraphicFramePr>
          <p:xfrm>
            <a:off x="269" y="2653"/>
            <a:ext cx="88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" name="Equation" r:id="rId22" imgW="736280" imgH="253890" progId="Equation.3">
                    <p:embed/>
                  </p:oleObj>
                </mc:Choice>
                <mc:Fallback>
                  <p:oleObj name="Equation" r:id="rId22" imgW="736280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" y="2653"/>
                          <a:ext cx="88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9" name="文本框 2"/>
          <p:cNvSpPr txBox="1">
            <a:spLocks noChangeArrowheads="1"/>
          </p:cNvSpPr>
          <p:nvPr/>
        </p:nvSpPr>
        <p:spPr bwMode="auto">
          <a:xfrm>
            <a:off x="107950" y="5086350"/>
            <a:ext cx="4137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过程</a:t>
            </a:r>
            <a:endParaRPr lang="en-US" altLang="zh-CN" sz="280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对热平衡有贡献</a:t>
            </a:r>
          </a:p>
        </p:txBody>
      </p:sp>
      <p:sp>
        <p:nvSpPr>
          <p:cNvPr id="21510" name="文本框 34"/>
          <p:cNvSpPr txBox="1">
            <a:spLocks noChangeArrowheads="1"/>
          </p:cNvSpPr>
          <p:nvPr/>
        </p:nvSpPr>
        <p:spPr bwMode="auto">
          <a:xfrm>
            <a:off x="5181600" y="5084763"/>
            <a:ext cx="3419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过程</a:t>
            </a:r>
            <a:endParaRPr lang="en-US" altLang="zh-CN" sz="280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产生热阻的重要原因</a:t>
            </a:r>
          </a:p>
        </p:txBody>
      </p:sp>
      <p:sp>
        <p:nvSpPr>
          <p:cNvPr id="34" name="文本框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1048" y="764704"/>
            <a:ext cx="4943400" cy="1335622"/>
          </a:xfrm>
          <a:prstGeom prst="rect">
            <a:avLst/>
          </a:prstGeom>
          <a:blipFill rotWithShape="0">
            <a:blip r:embed="rId24"/>
            <a:stretch>
              <a:fillRect l="-2463" b="-2252"/>
            </a:stretch>
          </a:blipFill>
          <a:ln>
            <a:solidFill>
              <a:srgbClr val="CC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1512" name="矩形 35"/>
          <p:cNvSpPr>
            <a:spLocks noChangeArrowheads="1"/>
          </p:cNvSpPr>
          <p:nvPr/>
        </p:nvSpPr>
        <p:spPr bwMode="auto">
          <a:xfrm>
            <a:off x="3590925" y="768350"/>
            <a:ext cx="44450" cy="4603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13" name="图片 3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219200"/>
            <a:ext cx="19748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文本框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6141083"/>
            <a:ext cx="7739136" cy="523220"/>
          </a:xfrm>
          <a:prstGeom prst="rect">
            <a:avLst/>
          </a:prstGeom>
          <a:blipFill rotWithShape="0">
            <a:blip r:embed="rId26"/>
            <a:stretch>
              <a:fillRect t="-15116" b="-2790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21515" name="直接连接符 40"/>
          <p:cNvCxnSpPr>
            <a:cxnSpLocks noChangeShapeType="1"/>
          </p:cNvCxnSpPr>
          <p:nvPr/>
        </p:nvCxnSpPr>
        <p:spPr bwMode="auto">
          <a:xfrm>
            <a:off x="157163" y="6140450"/>
            <a:ext cx="8662987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54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852" t="-2329" r="-140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583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1637</Words>
  <Application>Microsoft Office PowerPoint</Application>
  <PresentationFormat>全屏显示(4:3)</PresentationFormat>
  <Paragraphs>162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TT4Do00</vt:lpstr>
      <vt:lpstr>TT4Fo00</vt:lpstr>
      <vt:lpstr>TT50o00</vt:lpstr>
      <vt:lpstr>TT51o00</vt:lpstr>
      <vt:lpstr>TT53o00</vt:lpstr>
      <vt:lpstr>TT54o00</vt:lpstr>
      <vt:lpstr>TT55o00</vt:lpstr>
      <vt:lpstr>华文新魏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Verdana</vt:lpstr>
      <vt:lpstr>Office 主题</vt:lpstr>
      <vt:lpstr>Balloons</vt:lpstr>
      <vt:lpstr>Equation</vt:lpstr>
      <vt:lpstr>计算证明题重要章节</vt:lpstr>
      <vt:lpstr>PowerPoint 演示文稿</vt:lpstr>
      <vt:lpstr>第三章 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例题1</vt:lpstr>
      <vt:lpstr>PowerPoint 演示文稿</vt:lpstr>
      <vt:lpstr>PowerPoint 演示文稿</vt:lpstr>
      <vt:lpstr>PowerPoint 演示文稿</vt:lpstr>
      <vt:lpstr>PowerPoint 演示文稿</vt:lpstr>
      <vt:lpstr>习题1</vt:lpstr>
      <vt:lpstr>习题2</vt:lpstr>
      <vt:lpstr>习题3</vt:lpstr>
      <vt:lpstr>习题4</vt:lpstr>
      <vt:lpstr>PowerPoint 演示文稿</vt:lpstr>
      <vt:lpstr>PowerPoint 演示文稿</vt:lpstr>
      <vt:lpstr>PowerPoint 演示文稿</vt:lpstr>
      <vt:lpstr>习题5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30</cp:revision>
  <dcterms:created xsi:type="dcterms:W3CDTF">2017-07-12T04:36:10Z</dcterms:created>
  <dcterms:modified xsi:type="dcterms:W3CDTF">2017-07-13T15:54:29Z</dcterms:modified>
</cp:coreProperties>
</file>