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8" r:id="rId4"/>
    <p:sldMasterId id="2147483702" r:id="rId5"/>
  </p:sldMasterIdLst>
  <p:notesMasterIdLst>
    <p:notesMasterId r:id="rId82"/>
  </p:notesMasterIdLst>
  <p:sldIdLst>
    <p:sldId id="257" r:id="rId6"/>
    <p:sldId id="259" r:id="rId7"/>
    <p:sldId id="260" r:id="rId8"/>
    <p:sldId id="261" r:id="rId9"/>
    <p:sldId id="262" r:id="rId10"/>
    <p:sldId id="263" r:id="rId11"/>
    <p:sldId id="264" r:id="rId12"/>
    <p:sldId id="265" r:id="rId13"/>
    <p:sldId id="270" r:id="rId14"/>
    <p:sldId id="266" r:id="rId15"/>
    <p:sldId id="267" r:id="rId16"/>
    <p:sldId id="268" r:id="rId17"/>
    <p:sldId id="269" r:id="rId18"/>
    <p:sldId id="271" r:id="rId19"/>
    <p:sldId id="272" r:id="rId20"/>
    <p:sldId id="273" r:id="rId21"/>
    <p:sldId id="274" r:id="rId22"/>
    <p:sldId id="275" r:id="rId23"/>
    <p:sldId id="277" r:id="rId24"/>
    <p:sldId id="278" r:id="rId25"/>
    <p:sldId id="280" r:id="rId26"/>
    <p:sldId id="281" r:id="rId27"/>
    <p:sldId id="282" r:id="rId28"/>
    <p:sldId id="283" r:id="rId29"/>
    <p:sldId id="284" r:id="rId30"/>
    <p:sldId id="285" r:id="rId31"/>
    <p:sldId id="290" r:id="rId32"/>
    <p:sldId id="287" r:id="rId33"/>
    <p:sldId id="288" r:id="rId34"/>
    <p:sldId id="289" r:id="rId35"/>
    <p:sldId id="291" r:id="rId36"/>
    <p:sldId id="292" r:id="rId37"/>
    <p:sldId id="293" r:id="rId38"/>
    <p:sldId id="294" r:id="rId39"/>
    <p:sldId id="305" r:id="rId40"/>
    <p:sldId id="296" r:id="rId41"/>
    <p:sldId id="306" r:id="rId42"/>
    <p:sldId id="307" r:id="rId43"/>
    <p:sldId id="308" r:id="rId44"/>
    <p:sldId id="309" r:id="rId45"/>
    <p:sldId id="310" r:id="rId46"/>
    <p:sldId id="311" r:id="rId47"/>
    <p:sldId id="297" r:id="rId48"/>
    <p:sldId id="312" r:id="rId49"/>
    <p:sldId id="313" r:id="rId50"/>
    <p:sldId id="315" r:id="rId51"/>
    <p:sldId id="316" r:id="rId52"/>
    <p:sldId id="314" r:id="rId53"/>
    <p:sldId id="317" r:id="rId54"/>
    <p:sldId id="318" r:id="rId55"/>
    <p:sldId id="299" r:id="rId56"/>
    <p:sldId id="325" r:id="rId57"/>
    <p:sldId id="326" r:id="rId58"/>
    <p:sldId id="327" r:id="rId59"/>
    <p:sldId id="328" r:id="rId60"/>
    <p:sldId id="321" r:id="rId61"/>
    <p:sldId id="322" r:id="rId62"/>
    <p:sldId id="323" r:id="rId63"/>
    <p:sldId id="324" r:id="rId64"/>
    <p:sldId id="319" r:id="rId65"/>
    <p:sldId id="320" r:id="rId66"/>
    <p:sldId id="300" r:id="rId67"/>
    <p:sldId id="301" r:id="rId68"/>
    <p:sldId id="302" r:id="rId69"/>
    <p:sldId id="303" r:id="rId70"/>
    <p:sldId id="304" r:id="rId71"/>
    <p:sldId id="329" r:id="rId72"/>
    <p:sldId id="330" r:id="rId73"/>
    <p:sldId id="331" r:id="rId74"/>
    <p:sldId id="332" r:id="rId75"/>
    <p:sldId id="333" r:id="rId76"/>
    <p:sldId id="334" r:id="rId77"/>
    <p:sldId id="335" r:id="rId78"/>
    <p:sldId id="336" r:id="rId79"/>
    <p:sldId id="339" r:id="rId80"/>
    <p:sldId id="340"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notesMaster" Target="notesMasters/notesMaster1.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emf"/><Relationship Id="rId6" Type="http://schemas.openxmlformats.org/officeDocument/2006/relationships/image" Target="../media/image61.wmf"/><Relationship Id="rId11" Type="http://schemas.openxmlformats.org/officeDocument/2006/relationships/image" Target="../media/image66.wmf"/><Relationship Id="rId5" Type="http://schemas.openxmlformats.org/officeDocument/2006/relationships/image" Target="../media/image60.wmf"/><Relationship Id="rId10" Type="http://schemas.openxmlformats.org/officeDocument/2006/relationships/image" Target="../media/image65.wmf"/><Relationship Id="rId4" Type="http://schemas.openxmlformats.org/officeDocument/2006/relationships/image" Target="../media/image59.wmf"/><Relationship Id="rId9"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6.wmf"/><Relationship Id="rId5" Type="http://schemas.openxmlformats.org/officeDocument/2006/relationships/image" Target="../media/image71.wmf"/><Relationship Id="rId4"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79.wmf"/><Relationship Id="rId1" Type="http://schemas.openxmlformats.org/officeDocument/2006/relationships/image" Target="../media/image96.wmf"/><Relationship Id="rId4"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92.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4" Type="http://schemas.openxmlformats.org/officeDocument/2006/relationships/image" Target="../media/image1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3D581-43EA-452A-96A5-CF658922ACA3}" type="datetimeFigureOut">
              <a:rPr lang="zh-CN" altLang="en-US" smtClean="0"/>
              <a:t>2017/7/13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57671-3F29-42CC-B4EC-3C1CD6052CF9}" type="slidenum">
              <a:rPr lang="zh-CN" altLang="en-US" smtClean="0"/>
              <a:t>‹#›</a:t>
            </a:fld>
            <a:endParaRPr lang="zh-CN" altLang="en-US"/>
          </a:p>
        </p:txBody>
      </p:sp>
    </p:spTree>
    <p:extLst>
      <p:ext uri="{BB962C8B-B14F-4D97-AF65-F5344CB8AC3E}">
        <p14:creationId xmlns:p14="http://schemas.microsoft.com/office/powerpoint/2010/main" val="850993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smtClean="0"/>
          </a:p>
        </p:txBody>
      </p:sp>
      <p:sp>
        <p:nvSpPr>
          <p:cNvPr id="29700" name="灯片编号占位符 3"/>
          <p:cNvSpPr>
            <a:spLocks noGrp="1"/>
          </p:cNvSpPr>
          <p:nvPr>
            <p:ph type="sldNum" sz="quarter" idx="5"/>
          </p:nvPr>
        </p:nvSpPr>
        <p:spPr>
          <a:noFill/>
        </p:spPr>
        <p:txBody>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fld id="{EDBC74CD-74CD-4D67-A3C2-F36193159738}" type="slidenum">
              <a:rPr lang="en-US" altLang="zh-CN" sz="1200"/>
              <a:pPr/>
              <a:t>9</a:t>
            </a:fld>
            <a:endParaRPr lang="en-US" altLang="zh-CN" sz="1200"/>
          </a:p>
        </p:txBody>
      </p:sp>
    </p:spTree>
    <p:extLst>
      <p:ext uri="{BB962C8B-B14F-4D97-AF65-F5344CB8AC3E}">
        <p14:creationId xmlns:p14="http://schemas.microsoft.com/office/powerpoint/2010/main" val="76977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274801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394308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3743523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422400" y="381000"/>
            <a:ext cx="101600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422400" y="1752600"/>
            <a:ext cx="49784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604000" y="1752600"/>
            <a:ext cx="4978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604000" y="3886200"/>
            <a:ext cx="4978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352551" y="6107113"/>
            <a:ext cx="2540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4603751" y="6107113"/>
            <a:ext cx="38608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9175751" y="6107113"/>
            <a:ext cx="2540000" cy="457200"/>
          </a:xfrm>
        </p:spPr>
        <p:txBody>
          <a:bodyPr/>
          <a:lstStyle>
            <a:lvl1pPr>
              <a:defRPr/>
            </a:lvl1pPr>
          </a:lstStyle>
          <a:p>
            <a:fld id="{5A89C17E-DFCD-404D-8F88-0EAD48C68E42}" type="slidenum">
              <a:rPr lang="en-US" altLang="zh-CN"/>
              <a:pPr/>
              <a:t>‹#›</a:t>
            </a:fld>
            <a:endParaRPr lang="en-US" altLang="zh-CN"/>
          </a:p>
        </p:txBody>
      </p:sp>
    </p:spTree>
    <p:extLst>
      <p:ext uri="{BB962C8B-B14F-4D97-AF65-F5344CB8AC3E}">
        <p14:creationId xmlns:p14="http://schemas.microsoft.com/office/powerpoint/2010/main" val="2490320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131445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456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456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21A4BED0-61F8-488F-A788-77798A90CEC5}" type="slidenum">
              <a:rPr lang="en-US" altLang="zh-CN"/>
              <a:pPr>
                <a:defRPr/>
              </a:pPr>
              <a:t>‹#›</a:t>
            </a:fld>
            <a:endParaRPr lang="en-US" altLang="zh-CN"/>
          </a:p>
        </p:txBody>
      </p:sp>
    </p:spTree>
    <p:extLst>
      <p:ext uri="{BB962C8B-B14F-4D97-AF65-F5344CB8AC3E}">
        <p14:creationId xmlns:p14="http://schemas.microsoft.com/office/powerpoint/2010/main" val="111666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1741151"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405 w 596"/>
                  <a:gd name="T1" fmla="*/ 9149 h 666"/>
                  <a:gd name="T2" fmla="*/ 145 w 596"/>
                  <a:gd name="T3" fmla="*/ 8426 h 666"/>
                  <a:gd name="T4" fmla="*/ 0 w 596"/>
                  <a:gd name="T5" fmla="*/ 7140 h 666"/>
                  <a:gd name="T6" fmla="*/ 101 w 596"/>
                  <a:gd name="T7" fmla="*/ 5490 h 666"/>
                  <a:gd name="T8" fmla="*/ 626 w 596"/>
                  <a:gd name="T9" fmla="*/ 3735 h 666"/>
                  <a:gd name="T10" fmla="*/ 1720 w 596"/>
                  <a:gd name="T11" fmla="*/ 2074 h 666"/>
                  <a:gd name="T12" fmla="*/ 3556 w 596"/>
                  <a:gd name="T13" fmla="*/ 765 h 666"/>
                  <a:gd name="T14" fmla="*/ 6177 w 596"/>
                  <a:gd name="T15" fmla="*/ 45 h 666"/>
                  <a:gd name="T16" fmla="*/ 9510 w 596"/>
                  <a:gd name="T17" fmla="*/ 223 h 666"/>
                  <a:gd name="T18" fmla="*/ 12116 w 596"/>
                  <a:gd name="T19" fmla="*/ 1686 h 666"/>
                  <a:gd name="T20" fmla="*/ 13862 w 596"/>
                  <a:gd name="T21" fmla="*/ 4083 h 666"/>
                  <a:gd name="T22" fmla="*/ 14793 w 596"/>
                  <a:gd name="T23" fmla="*/ 7015 h 666"/>
                  <a:gd name="T24" fmla="*/ 14891 w 596"/>
                  <a:gd name="T25" fmla="*/ 10112 h 666"/>
                  <a:gd name="T26" fmla="*/ 14166 w 596"/>
                  <a:gd name="T27" fmla="*/ 12981 h 666"/>
                  <a:gd name="T28" fmla="*/ 12686 w 596"/>
                  <a:gd name="T29" fmla="*/ 15198 h 666"/>
                  <a:gd name="T30" fmla="*/ 10440 w 596"/>
                  <a:gd name="T31" fmla="*/ 16386 h 666"/>
                  <a:gd name="T32" fmla="*/ 9734 w 596"/>
                  <a:gd name="T33" fmla="*/ 16281 h 666"/>
                  <a:gd name="T34" fmla="*/ 11031 w 596"/>
                  <a:gd name="T35" fmla="*/ 15254 h 666"/>
                  <a:gd name="T36" fmla="*/ 12060 w 596"/>
                  <a:gd name="T37" fmla="*/ 13448 h 666"/>
                  <a:gd name="T38" fmla="*/ 12731 w 596"/>
                  <a:gd name="T39" fmla="*/ 11216 h 666"/>
                  <a:gd name="T40" fmla="*/ 13010 w 596"/>
                  <a:gd name="T41" fmla="*/ 8781 h 666"/>
                  <a:gd name="T42" fmla="*/ 12865 w 596"/>
                  <a:gd name="T43" fmla="*/ 6375 h 666"/>
                  <a:gd name="T44" fmla="*/ 12140 w 596"/>
                  <a:gd name="T45" fmla="*/ 4301 h 666"/>
                  <a:gd name="T46" fmla="*/ 10830 w 596"/>
                  <a:gd name="T47" fmla="*/ 2769 h 666"/>
                  <a:gd name="T48" fmla="*/ 8539 w 596"/>
                  <a:gd name="T49" fmla="*/ 1848 h 666"/>
                  <a:gd name="T50" fmla="*/ 6153 w 596"/>
                  <a:gd name="T51" fmla="*/ 1507 h 666"/>
                  <a:gd name="T52" fmla="*/ 4352 w 596"/>
                  <a:gd name="T53" fmla="*/ 1750 h 666"/>
                  <a:gd name="T54" fmla="*/ 3031 w 596"/>
                  <a:gd name="T55" fmla="*/ 2495 h 666"/>
                  <a:gd name="T56" fmla="*/ 2100 w 596"/>
                  <a:gd name="T57" fmla="*/ 3679 h 666"/>
                  <a:gd name="T58" fmla="*/ 1420 w 596"/>
                  <a:gd name="T59" fmla="*/ 5086 h 666"/>
                  <a:gd name="T60" fmla="*/ 995 w 596"/>
                  <a:gd name="T61" fmla="*/ 6716 h 666"/>
                  <a:gd name="T62" fmla="*/ 705 w 596"/>
                  <a:gd name="T63" fmla="*/ 8382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627 h 237"/>
                  <a:gd name="T4" fmla="*/ 80 w 257"/>
                  <a:gd name="T5" fmla="*/ 1259 h 237"/>
                  <a:gd name="T6" fmla="*/ 142 w 257"/>
                  <a:gd name="T7" fmla="*/ 1887 h 237"/>
                  <a:gd name="T8" fmla="*/ 262 w 257"/>
                  <a:gd name="T9" fmla="*/ 2476 h 237"/>
                  <a:gd name="T10" fmla="*/ 440 w 257"/>
                  <a:gd name="T11" fmla="*/ 3002 h 237"/>
                  <a:gd name="T12" fmla="*/ 655 w 257"/>
                  <a:gd name="T13" fmla="*/ 3553 h 237"/>
                  <a:gd name="T14" fmla="*/ 922 w 257"/>
                  <a:gd name="T15" fmla="*/ 4062 h 237"/>
                  <a:gd name="T16" fmla="*/ 1240 w 257"/>
                  <a:gd name="T17" fmla="*/ 4488 h 237"/>
                  <a:gd name="T18" fmla="*/ 1633 w 257"/>
                  <a:gd name="T19" fmla="*/ 4893 h 237"/>
                  <a:gd name="T20" fmla="*/ 2093 w 257"/>
                  <a:gd name="T21" fmla="*/ 5241 h 237"/>
                  <a:gd name="T22" fmla="*/ 2586 w 257"/>
                  <a:gd name="T23" fmla="*/ 5523 h 237"/>
                  <a:gd name="T24" fmla="*/ 3193 w 257"/>
                  <a:gd name="T25" fmla="*/ 5747 h 237"/>
                  <a:gd name="T26" fmla="*/ 3850 w 257"/>
                  <a:gd name="T27" fmla="*/ 5893 h 237"/>
                  <a:gd name="T28" fmla="*/ 4586 w 257"/>
                  <a:gd name="T29" fmla="*/ 5973 h 237"/>
                  <a:gd name="T30" fmla="*/ 5361 w 257"/>
                  <a:gd name="T31" fmla="*/ 5949 h 237"/>
                  <a:gd name="T32" fmla="*/ 6263 w 257"/>
                  <a:gd name="T33" fmla="*/ 5848 h 237"/>
                  <a:gd name="T34" fmla="*/ 5459 w 257"/>
                  <a:gd name="T35" fmla="*/ 5722 h 237"/>
                  <a:gd name="T36" fmla="*/ 4748 w 257"/>
                  <a:gd name="T37" fmla="*/ 5547 h 237"/>
                  <a:gd name="T38" fmla="*/ 4146 w 257"/>
                  <a:gd name="T39" fmla="*/ 5341 h 237"/>
                  <a:gd name="T40" fmla="*/ 3608 w 257"/>
                  <a:gd name="T41" fmla="*/ 5140 h 237"/>
                  <a:gd name="T42" fmla="*/ 3115 w 257"/>
                  <a:gd name="T43" fmla="*/ 4860 h 237"/>
                  <a:gd name="T44" fmla="*/ 2731 w 257"/>
                  <a:gd name="T45" fmla="*/ 4589 h 237"/>
                  <a:gd name="T46" fmla="*/ 2368 w 257"/>
                  <a:gd name="T47" fmla="*/ 4261 h 237"/>
                  <a:gd name="T48" fmla="*/ 2048 w 257"/>
                  <a:gd name="T49" fmla="*/ 3901 h 237"/>
                  <a:gd name="T50" fmla="*/ 1753 w 257"/>
                  <a:gd name="T51" fmla="*/ 3553 h 237"/>
                  <a:gd name="T52" fmla="*/ 1491 w 257"/>
                  <a:gd name="T53" fmla="*/ 3148 h 237"/>
                  <a:gd name="T54" fmla="*/ 1273 w 257"/>
                  <a:gd name="T55" fmla="*/ 2700 h 237"/>
                  <a:gd name="T56" fmla="*/ 1051 w 257"/>
                  <a:gd name="T57" fmla="*/ 2214 h 237"/>
                  <a:gd name="T58" fmla="*/ 800 w 257"/>
                  <a:gd name="T59" fmla="*/ 1741 h 237"/>
                  <a:gd name="T60" fmla="*/ 558 w 257"/>
                  <a:gd name="T61" fmla="*/ 1181 h 237"/>
                  <a:gd name="T62" fmla="*/ 295 w 257"/>
                  <a:gd name="T63" fmla="*/ 607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1" name="Freeform 6"/>
              <p:cNvSpPr>
                <a:spLocks/>
              </p:cNvSpPr>
              <p:nvPr userDrawn="1"/>
            </p:nvSpPr>
            <p:spPr bwMode="ltGray">
              <a:xfrm rot="12185230" flipV="1">
                <a:off x="3639" y="2167"/>
                <a:ext cx="277" cy="249"/>
              </a:xfrm>
              <a:custGeom>
                <a:avLst/>
                <a:gdLst>
                  <a:gd name="T0" fmla="*/ 1917 w 124"/>
                  <a:gd name="T1" fmla="*/ 0 h 110"/>
                  <a:gd name="T2" fmla="*/ 3089 w 124"/>
                  <a:gd name="T3" fmla="*/ 2830 h 110"/>
                  <a:gd name="T4" fmla="*/ 2989 w 124"/>
                  <a:gd name="T5" fmla="*/ 2807 h 110"/>
                  <a:gd name="T6" fmla="*/ 2665 w 124"/>
                  <a:gd name="T7" fmla="*/ 2762 h 110"/>
                  <a:gd name="T8" fmla="*/ 2220 w 124"/>
                  <a:gd name="T9" fmla="*/ 2655 h 110"/>
                  <a:gd name="T10" fmla="*/ 1698 w 124"/>
                  <a:gd name="T11" fmla="*/ 2599 h 110"/>
                  <a:gd name="T12" fmla="*/ 1128 w 124"/>
                  <a:gd name="T13" fmla="*/ 2551 h 110"/>
                  <a:gd name="T14" fmla="*/ 623 w 124"/>
                  <a:gd name="T15" fmla="*/ 2578 h 110"/>
                  <a:gd name="T16" fmla="*/ 226 w 124"/>
                  <a:gd name="T17" fmla="*/ 2680 h 110"/>
                  <a:gd name="T18" fmla="*/ 0 w 124"/>
                  <a:gd name="T19" fmla="*/ 2891 h 110"/>
                  <a:gd name="T20" fmla="*/ 101 w 124"/>
                  <a:gd name="T21" fmla="*/ 2578 h 110"/>
                  <a:gd name="T22" fmla="*/ 199 w 124"/>
                  <a:gd name="T23" fmla="*/ 2332 h 110"/>
                  <a:gd name="T24" fmla="*/ 400 w 124"/>
                  <a:gd name="T25" fmla="*/ 2157 h 110"/>
                  <a:gd name="T26" fmla="*/ 623 w 124"/>
                  <a:gd name="T27" fmla="*/ 1994 h 110"/>
                  <a:gd name="T28" fmla="*/ 894 w 124"/>
                  <a:gd name="T29" fmla="*/ 1890 h 110"/>
                  <a:gd name="T30" fmla="*/ 1173 w 124"/>
                  <a:gd name="T31" fmla="*/ 1865 h 110"/>
                  <a:gd name="T32" fmla="*/ 1472 w 124"/>
                  <a:gd name="T33" fmla="*/ 1865 h 110"/>
                  <a:gd name="T34" fmla="*/ 1796 w 124"/>
                  <a:gd name="T35" fmla="*/ 1947 h 110"/>
                  <a:gd name="T36" fmla="*/ 1816 w 124"/>
                  <a:gd name="T37" fmla="*/ 1865 h 110"/>
                  <a:gd name="T38" fmla="*/ 1736 w 124"/>
                  <a:gd name="T39" fmla="*/ 1471 h 110"/>
                  <a:gd name="T40" fmla="*/ 1671 w 124"/>
                  <a:gd name="T41" fmla="*/ 998 h 110"/>
                  <a:gd name="T42" fmla="*/ 1617 w 124"/>
                  <a:gd name="T43" fmla="*/ 790 h 110"/>
                  <a:gd name="T44" fmla="*/ 1573 w 124"/>
                  <a:gd name="T45" fmla="*/ 790 h 110"/>
                  <a:gd name="T46" fmla="*/ 1517 w 124"/>
                  <a:gd name="T47" fmla="*/ 763 h 110"/>
                  <a:gd name="T48" fmla="*/ 1472 w 124"/>
                  <a:gd name="T49" fmla="*/ 686 h 110"/>
                  <a:gd name="T50" fmla="*/ 1416 w 124"/>
                  <a:gd name="T51" fmla="*/ 604 h 110"/>
                  <a:gd name="T52" fmla="*/ 1416 w 124"/>
                  <a:gd name="T53" fmla="*/ 498 h 110"/>
                  <a:gd name="T54" fmla="*/ 1472 w 124"/>
                  <a:gd name="T55" fmla="*/ 369 h 110"/>
                  <a:gd name="T56" fmla="*/ 1637 w 124"/>
                  <a:gd name="T57" fmla="*/ 211 h 110"/>
                  <a:gd name="T58" fmla="*/ 1917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2" name="Freeform 7"/>
              <p:cNvSpPr>
                <a:spLocks/>
              </p:cNvSpPr>
              <p:nvPr userDrawn="1"/>
            </p:nvSpPr>
            <p:spPr bwMode="ltGray">
              <a:xfrm rot="12185230" flipV="1">
                <a:off x="3979" y="977"/>
                <a:ext cx="245" cy="347"/>
              </a:xfrm>
              <a:custGeom>
                <a:avLst/>
                <a:gdLst>
                  <a:gd name="T0" fmla="*/ 0 w 109"/>
                  <a:gd name="T1" fmla="*/ 0 h 156"/>
                  <a:gd name="T2" fmla="*/ 126 w 109"/>
                  <a:gd name="T3" fmla="*/ 20 h 156"/>
                  <a:gd name="T4" fmla="*/ 454 w 109"/>
                  <a:gd name="T5" fmla="*/ 118 h 156"/>
                  <a:gd name="T6" fmla="*/ 944 w 109"/>
                  <a:gd name="T7" fmla="*/ 296 h 156"/>
                  <a:gd name="T8" fmla="*/ 1474 w 109"/>
                  <a:gd name="T9" fmla="*/ 583 h 156"/>
                  <a:gd name="T10" fmla="*/ 1985 w 109"/>
                  <a:gd name="T11" fmla="*/ 1079 h 156"/>
                  <a:gd name="T12" fmla="*/ 2454 w 109"/>
                  <a:gd name="T13" fmla="*/ 1737 h 156"/>
                  <a:gd name="T14" fmla="*/ 2738 w 109"/>
                  <a:gd name="T15" fmla="*/ 2643 h 156"/>
                  <a:gd name="T16" fmla="*/ 2783 w 109"/>
                  <a:gd name="T17" fmla="*/ 3819 h 156"/>
                  <a:gd name="T18" fmla="*/ 2677 w 109"/>
                  <a:gd name="T19" fmla="*/ 3819 h 156"/>
                  <a:gd name="T20" fmla="*/ 2531 w 109"/>
                  <a:gd name="T21" fmla="*/ 3819 h 156"/>
                  <a:gd name="T22" fmla="*/ 2374 w 109"/>
                  <a:gd name="T23" fmla="*/ 3819 h 156"/>
                  <a:gd name="T24" fmla="*/ 2227 w 109"/>
                  <a:gd name="T25" fmla="*/ 3775 h 156"/>
                  <a:gd name="T26" fmla="*/ 2066 w 109"/>
                  <a:gd name="T27" fmla="*/ 3741 h 156"/>
                  <a:gd name="T28" fmla="*/ 1884 w 109"/>
                  <a:gd name="T29" fmla="*/ 3677 h 156"/>
                  <a:gd name="T30" fmla="*/ 1681 w 109"/>
                  <a:gd name="T31" fmla="*/ 3552 h 156"/>
                  <a:gd name="T32" fmla="*/ 1474 w 109"/>
                  <a:gd name="T33" fmla="*/ 3399 h 156"/>
                  <a:gd name="T34" fmla="*/ 1349 w 109"/>
                  <a:gd name="T35" fmla="*/ 3083 h 156"/>
                  <a:gd name="T36" fmla="*/ 1349 w 109"/>
                  <a:gd name="T37" fmla="*/ 2716 h 156"/>
                  <a:gd name="T38" fmla="*/ 1430 w 109"/>
                  <a:gd name="T39" fmla="*/ 2356 h 156"/>
                  <a:gd name="T40" fmla="*/ 1510 w 109"/>
                  <a:gd name="T41" fmla="*/ 1960 h 156"/>
                  <a:gd name="T42" fmla="*/ 1430 w 109"/>
                  <a:gd name="T43" fmla="*/ 1519 h 156"/>
                  <a:gd name="T44" fmla="*/ 1227 w 109"/>
                  <a:gd name="T45" fmla="*/ 1059 h 156"/>
                  <a:gd name="T46" fmla="*/ 793 w 109"/>
                  <a:gd name="T47" fmla="*/ 558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3" name="Freeform 8"/>
              <p:cNvSpPr>
                <a:spLocks/>
              </p:cNvSpPr>
              <p:nvPr userDrawn="1"/>
            </p:nvSpPr>
            <p:spPr bwMode="ltGray">
              <a:xfrm rot="12185230" flipV="1">
                <a:off x="3845" y="2207"/>
                <a:ext cx="103" cy="209"/>
              </a:xfrm>
              <a:custGeom>
                <a:avLst/>
                <a:gdLst>
                  <a:gd name="T0" fmla="*/ 777 w 46"/>
                  <a:gd name="T1" fmla="*/ 0 h 94"/>
                  <a:gd name="T2" fmla="*/ 506 w 46"/>
                  <a:gd name="T3" fmla="*/ 925 h 94"/>
                  <a:gd name="T4" fmla="*/ 381 w 46"/>
                  <a:gd name="T5" fmla="*/ 1519 h 94"/>
                  <a:gd name="T6" fmla="*/ 280 w 46"/>
                  <a:gd name="T7" fmla="*/ 1932 h 94"/>
                  <a:gd name="T8" fmla="*/ 0 w 46"/>
                  <a:gd name="T9" fmla="*/ 2299 h 94"/>
                  <a:gd name="T10" fmla="*/ 300 w 46"/>
                  <a:gd name="T11" fmla="*/ 2154 h 94"/>
                  <a:gd name="T12" fmla="*/ 582 w 46"/>
                  <a:gd name="T13" fmla="*/ 1957 h 94"/>
                  <a:gd name="T14" fmla="*/ 808 w 46"/>
                  <a:gd name="T15" fmla="*/ 1681 h 94"/>
                  <a:gd name="T16" fmla="*/ 1012 w 46"/>
                  <a:gd name="T17" fmla="*/ 1394 h 94"/>
                  <a:gd name="T18" fmla="*/ 1133 w 46"/>
                  <a:gd name="T19" fmla="*/ 1078 h 94"/>
                  <a:gd name="T20" fmla="*/ 1158 w 46"/>
                  <a:gd name="T21" fmla="*/ 736 h 94"/>
                  <a:gd name="T22" fmla="*/ 1052 w 46"/>
                  <a:gd name="T23" fmla="*/ 360 h 94"/>
                  <a:gd name="T24" fmla="*/ 777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4" name="Freeform 9"/>
              <p:cNvSpPr>
                <a:spLocks/>
              </p:cNvSpPr>
              <p:nvPr userDrawn="1"/>
            </p:nvSpPr>
            <p:spPr bwMode="ltGray">
              <a:xfrm rot="12185230" flipV="1">
                <a:off x="3895" y="1325"/>
                <a:ext cx="120" cy="90"/>
              </a:xfrm>
              <a:custGeom>
                <a:avLst/>
                <a:gdLst>
                  <a:gd name="T0" fmla="*/ 0 w 54"/>
                  <a:gd name="T1" fmla="*/ 0 h 40"/>
                  <a:gd name="T2" fmla="*/ 20 w 54"/>
                  <a:gd name="T3" fmla="*/ 25 h 40"/>
                  <a:gd name="T4" fmla="*/ 142 w 54"/>
                  <a:gd name="T5" fmla="*/ 81 h 40"/>
                  <a:gd name="T6" fmla="*/ 316 w 54"/>
                  <a:gd name="T7" fmla="*/ 207 h 40"/>
                  <a:gd name="T8" fmla="*/ 513 w 54"/>
                  <a:gd name="T9" fmla="*/ 308 h 40"/>
                  <a:gd name="T10" fmla="*/ 702 w 54"/>
                  <a:gd name="T11" fmla="*/ 389 h 40"/>
                  <a:gd name="T12" fmla="*/ 924 w 54"/>
                  <a:gd name="T13" fmla="*/ 437 h 40"/>
                  <a:gd name="T14" fmla="*/ 1120 w 54"/>
                  <a:gd name="T15" fmla="*/ 466 h 40"/>
                  <a:gd name="T16" fmla="*/ 1318 w 54"/>
                  <a:gd name="T17" fmla="*/ 410 h 40"/>
                  <a:gd name="T18" fmla="*/ 1293 w 54"/>
                  <a:gd name="T19" fmla="*/ 639 h 40"/>
                  <a:gd name="T20" fmla="*/ 1220 w 54"/>
                  <a:gd name="T21" fmla="*/ 846 h 40"/>
                  <a:gd name="T22" fmla="*/ 1076 w 54"/>
                  <a:gd name="T23" fmla="*/ 983 h 40"/>
                  <a:gd name="T24" fmla="*/ 898 w 54"/>
                  <a:gd name="T25" fmla="*/ 1028 h 40"/>
                  <a:gd name="T26" fmla="*/ 682 w 54"/>
                  <a:gd name="T27" fmla="*/ 1004 h 40"/>
                  <a:gd name="T28" fmla="*/ 460 w 54"/>
                  <a:gd name="T29" fmla="*/ 821 h 40"/>
                  <a:gd name="T30" fmla="*/ 242 w 54"/>
                  <a:gd name="T31" fmla="*/ 511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142 w 149"/>
                  <a:gd name="T3" fmla="*/ 453 h 704"/>
                  <a:gd name="T4" fmla="*/ 383 w 149"/>
                  <a:gd name="T5" fmla="*/ 1027 h 704"/>
                  <a:gd name="T6" fmla="*/ 671 w 149"/>
                  <a:gd name="T7" fmla="*/ 1755 h 704"/>
                  <a:gd name="T8" fmla="*/ 990 w 149"/>
                  <a:gd name="T9" fmla="*/ 2702 h 704"/>
                  <a:gd name="T10" fmla="*/ 1389 w 149"/>
                  <a:gd name="T11" fmla="*/ 3875 h 704"/>
                  <a:gd name="T12" fmla="*/ 1761 w 149"/>
                  <a:gd name="T13" fmla="*/ 5133 h 704"/>
                  <a:gd name="T14" fmla="*/ 2120 w 149"/>
                  <a:gd name="T15" fmla="*/ 6578 h 704"/>
                  <a:gd name="T16" fmla="*/ 2399 w 149"/>
                  <a:gd name="T17" fmla="*/ 8254 h 704"/>
                  <a:gd name="T18" fmla="*/ 2693 w 149"/>
                  <a:gd name="T19" fmla="*/ 10035 h 704"/>
                  <a:gd name="T20" fmla="*/ 2888 w 149"/>
                  <a:gd name="T21" fmla="*/ 12088 h 704"/>
                  <a:gd name="T22" fmla="*/ 2988 w 149"/>
                  <a:gd name="T23" fmla="*/ 14337 h 704"/>
                  <a:gd name="T24" fmla="*/ 3032 w 149"/>
                  <a:gd name="T25" fmla="*/ 16688 h 704"/>
                  <a:gd name="T26" fmla="*/ 2888 w 149"/>
                  <a:gd name="T27" fmla="*/ 19315 h 704"/>
                  <a:gd name="T28" fmla="*/ 2620 w 149"/>
                  <a:gd name="T29" fmla="*/ 22096 h 704"/>
                  <a:gd name="T30" fmla="*/ 2217 w 149"/>
                  <a:gd name="T31" fmla="*/ 25021 h 704"/>
                  <a:gd name="T32" fmla="*/ 1608 w 149"/>
                  <a:gd name="T33" fmla="*/ 28244 h 704"/>
                  <a:gd name="T34" fmla="*/ 932 w 149"/>
                  <a:gd name="T35" fmla="*/ 31897 h 704"/>
                  <a:gd name="T36" fmla="*/ 509 w 149"/>
                  <a:gd name="T37" fmla="*/ 35278 h 704"/>
                  <a:gd name="T38" fmla="*/ 241 w 149"/>
                  <a:gd name="T39" fmla="*/ 38399 h 704"/>
                  <a:gd name="T40" fmla="*/ 142 w 149"/>
                  <a:gd name="T41" fmla="*/ 41402 h 704"/>
                  <a:gd name="T42" fmla="*/ 142 w 149"/>
                  <a:gd name="T43" fmla="*/ 44257 h 704"/>
                  <a:gd name="T44" fmla="*/ 197 w 149"/>
                  <a:gd name="T45" fmla="*/ 46910 h 704"/>
                  <a:gd name="T46" fmla="*/ 295 w 149"/>
                  <a:gd name="T47" fmla="*/ 49238 h 704"/>
                  <a:gd name="T48" fmla="*/ 339 w 149"/>
                  <a:gd name="T49" fmla="*/ 51513 h 704"/>
                  <a:gd name="T50" fmla="*/ 990 w 149"/>
                  <a:gd name="T51" fmla="*/ 50340 h 704"/>
                  <a:gd name="T52" fmla="*/ 932 w 149"/>
                  <a:gd name="T53" fmla="*/ 49758 h 704"/>
                  <a:gd name="T54" fmla="*/ 868 w 149"/>
                  <a:gd name="T55" fmla="*/ 48082 h 704"/>
                  <a:gd name="T56" fmla="*/ 795 w 149"/>
                  <a:gd name="T57" fmla="*/ 45506 h 704"/>
                  <a:gd name="T58" fmla="*/ 848 w 149"/>
                  <a:gd name="T59" fmla="*/ 42078 h 704"/>
                  <a:gd name="T60" fmla="*/ 990 w 149"/>
                  <a:gd name="T61" fmla="*/ 37980 h 704"/>
                  <a:gd name="T62" fmla="*/ 1389 w 149"/>
                  <a:gd name="T63" fmla="*/ 33301 h 704"/>
                  <a:gd name="T64" fmla="*/ 2064 w 149"/>
                  <a:gd name="T65" fmla="*/ 28244 h 704"/>
                  <a:gd name="T66" fmla="*/ 3105 w 149"/>
                  <a:gd name="T67" fmla="*/ 22892 h 704"/>
                  <a:gd name="T68" fmla="*/ 3444 w 149"/>
                  <a:gd name="T69" fmla="*/ 20417 h 704"/>
                  <a:gd name="T70" fmla="*/ 3586 w 149"/>
                  <a:gd name="T71" fmla="*/ 17186 h 704"/>
                  <a:gd name="T72" fmla="*/ 3468 w 149"/>
                  <a:gd name="T73" fmla="*/ 13457 h 704"/>
                  <a:gd name="T74" fmla="*/ 3149 w 149"/>
                  <a:gd name="T75" fmla="*/ 9804 h 704"/>
                  <a:gd name="T76" fmla="*/ 2620 w 149"/>
                  <a:gd name="T77" fmla="*/ 6227 h 704"/>
                  <a:gd name="T78" fmla="*/ 1942 w 149"/>
                  <a:gd name="T79" fmla="*/ 3226 h 704"/>
                  <a:gd name="T80" fmla="*/ 1054 w 149"/>
                  <a:gd name="T81" fmla="*/ 1027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6" name="Freeform 11"/>
            <p:cNvSpPr>
              <a:spLocks/>
            </p:cNvSpPr>
            <p:nvPr userDrawn="1"/>
          </p:nvSpPr>
          <p:spPr bwMode="ltGray">
            <a:xfrm rot="373331" flipH="1">
              <a:off x="22" y="1957"/>
              <a:ext cx="323" cy="649"/>
            </a:xfrm>
            <a:custGeom>
              <a:avLst/>
              <a:gdLst>
                <a:gd name="T0" fmla="*/ 3808 w 128"/>
                <a:gd name="T1" fmla="*/ 0 h 217"/>
                <a:gd name="T2" fmla="*/ 4260 w 128"/>
                <a:gd name="T3" fmla="*/ 724 h 217"/>
                <a:gd name="T4" fmla="*/ 4661 w 128"/>
                <a:gd name="T5" fmla="*/ 2165 h 217"/>
                <a:gd name="T6" fmla="*/ 4979 w 128"/>
                <a:gd name="T7" fmla="*/ 4017 h 217"/>
                <a:gd name="T8" fmla="*/ 5191 w 128"/>
                <a:gd name="T9" fmla="*/ 6236 h 217"/>
                <a:gd name="T10" fmla="*/ 5145 w 128"/>
                <a:gd name="T11" fmla="*/ 8883 h 217"/>
                <a:gd name="T12" fmla="*/ 4706 w 128"/>
                <a:gd name="T13" fmla="*/ 11610 h 217"/>
                <a:gd name="T14" fmla="*/ 3808 w 128"/>
                <a:gd name="T15" fmla="*/ 14472 h 217"/>
                <a:gd name="T16" fmla="*/ 2425 w 128"/>
                <a:gd name="T17" fmla="*/ 17361 h 217"/>
                <a:gd name="T18" fmla="*/ 1994 w 128"/>
                <a:gd name="T19" fmla="*/ 17038 h 217"/>
                <a:gd name="T20" fmla="*/ 1542 w 128"/>
                <a:gd name="T21" fmla="*/ 16799 h 217"/>
                <a:gd name="T22" fmla="*/ 1062 w 128"/>
                <a:gd name="T23" fmla="*/ 16395 h 217"/>
                <a:gd name="T24" fmla="*/ 643 w 128"/>
                <a:gd name="T25" fmla="*/ 16072 h 217"/>
                <a:gd name="T26" fmla="*/ 318 w 128"/>
                <a:gd name="T27" fmla="*/ 15681 h 217"/>
                <a:gd name="T28" fmla="*/ 83 w 128"/>
                <a:gd name="T29" fmla="*/ 15196 h 217"/>
                <a:gd name="T30" fmla="*/ 0 w 128"/>
                <a:gd name="T31" fmla="*/ 14634 h 217"/>
                <a:gd name="T32" fmla="*/ 50 w 128"/>
                <a:gd name="T33" fmla="*/ 14230 h 217"/>
                <a:gd name="T34" fmla="*/ 527 w 128"/>
                <a:gd name="T35" fmla="*/ 13668 h 217"/>
                <a:gd name="T36" fmla="*/ 1171 w 128"/>
                <a:gd name="T37" fmla="*/ 12899 h 217"/>
                <a:gd name="T38" fmla="*/ 1865 w 128"/>
                <a:gd name="T39" fmla="*/ 12014 h 217"/>
                <a:gd name="T40" fmla="*/ 2554 w 128"/>
                <a:gd name="T41" fmla="*/ 10725 h 217"/>
                <a:gd name="T42" fmla="*/ 3197 w 128"/>
                <a:gd name="T43" fmla="*/ 8963 h 217"/>
                <a:gd name="T44" fmla="*/ 3694 w 128"/>
                <a:gd name="T45" fmla="*/ 6637 h 217"/>
                <a:gd name="T46" fmla="*/ 3934 w 128"/>
                <a:gd name="T47" fmla="*/ 3694 h 217"/>
                <a:gd name="T48" fmla="*/ 3808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9" name="Freeform 14"/>
            <p:cNvSpPr>
              <a:spLocks/>
            </p:cNvSpPr>
            <p:nvPr userDrawn="1"/>
          </p:nvSpPr>
          <p:spPr bwMode="ltGray">
            <a:xfrm rot="373331" flipH="1">
              <a:off x="898" y="2855"/>
              <a:ext cx="354" cy="464"/>
            </a:xfrm>
            <a:custGeom>
              <a:avLst/>
              <a:gdLst>
                <a:gd name="T0" fmla="*/ 6290 w 117"/>
                <a:gd name="T1" fmla="*/ 0 h 132"/>
                <a:gd name="T2" fmla="*/ 0 w 117"/>
                <a:gd name="T3" fmla="*/ 3817 h 132"/>
                <a:gd name="T4" fmla="*/ 248 w 117"/>
                <a:gd name="T5" fmla="*/ 3955 h 132"/>
                <a:gd name="T6" fmla="*/ 1162 w 117"/>
                <a:gd name="T7" fmla="*/ 4436 h 132"/>
                <a:gd name="T8" fmla="*/ 2436 w 117"/>
                <a:gd name="T9" fmla="*/ 5512 h 132"/>
                <a:gd name="T10" fmla="*/ 3855 w 117"/>
                <a:gd name="T11" fmla="*/ 7167 h 132"/>
                <a:gd name="T12" fmla="*/ 5540 w 117"/>
                <a:gd name="T13" fmla="*/ 9466 h 132"/>
                <a:gd name="T14" fmla="*/ 7041 w 117"/>
                <a:gd name="T15" fmla="*/ 12208 h 132"/>
                <a:gd name="T16" fmla="*/ 8560 w 117"/>
                <a:gd name="T17" fmla="*/ 15716 h 132"/>
                <a:gd name="T18" fmla="*/ 9721 w 117"/>
                <a:gd name="T19" fmla="*/ 20152 h 132"/>
                <a:gd name="T20" fmla="*/ 9803 w 117"/>
                <a:gd name="T21" fmla="*/ 18324 h 132"/>
                <a:gd name="T22" fmla="*/ 9640 w 117"/>
                <a:gd name="T23" fmla="*/ 16335 h 132"/>
                <a:gd name="T24" fmla="*/ 9053 w 117"/>
                <a:gd name="T25" fmla="*/ 13727 h 132"/>
                <a:gd name="T26" fmla="*/ 8311 w 117"/>
                <a:gd name="T27" fmla="*/ 11294 h 132"/>
                <a:gd name="T28" fmla="*/ 7452 w 117"/>
                <a:gd name="T29" fmla="*/ 8858 h 132"/>
                <a:gd name="T30" fmla="*/ 6535 w 117"/>
                <a:gd name="T31" fmla="*/ 6858 h 132"/>
                <a:gd name="T32" fmla="*/ 5622 w 117"/>
                <a:gd name="T33" fmla="*/ 5512 h 132"/>
                <a:gd name="T34" fmla="*/ 4844 w 117"/>
                <a:gd name="T35" fmla="*/ 4868 h 132"/>
                <a:gd name="T36" fmla="*/ 5785 w 117"/>
                <a:gd name="T37" fmla="*/ 4436 h 132"/>
                <a:gd name="T38" fmla="*/ 6620 w 117"/>
                <a:gd name="T39" fmla="*/ 4250 h 132"/>
                <a:gd name="T40" fmla="*/ 7452 w 117"/>
                <a:gd name="T41" fmla="*/ 3955 h 132"/>
                <a:gd name="T42" fmla="*/ 8230 w 117"/>
                <a:gd name="T43" fmla="*/ 3817 h 132"/>
                <a:gd name="T44" fmla="*/ 8808 w 117"/>
                <a:gd name="T45" fmla="*/ 3645 h 132"/>
                <a:gd name="T46" fmla="*/ 9137 w 117"/>
                <a:gd name="T47" fmla="*/ 3350 h 132"/>
                <a:gd name="T48" fmla="*/ 9476 w 117"/>
                <a:gd name="T49" fmla="*/ 3213 h 132"/>
                <a:gd name="T50" fmla="*/ 9558 w 117"/>
                <a:gd name="T51" fmla="*/ 3213 h 132"/>
                <a:gd name="T52" fmla="*/ 6290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 name="Freeform 15"/>
            <p:cNvSpPr>
              <a:spLocks/>
            </p:cNvSpPr>
            <p:nvPr userDrawn="1"/>
          </p:nvSpPr>
          <p:spPr bwMode="ltGray">
            <a:xfrm rot="373331" flipH="1">
              <a:off x="799" y="2979"/>
              <a:ext cx="87" cy="274"/>
            </a:xfrm>
            <a:custGeom>
              <a:avLst/>
              <a:gdLst>
                <a:gd name="T0" fmla="*/ 2349 w 29"/>
                <a:gd name="T1" fmla="*/ 0 h 77"/>
                <a:gd name="T2" fmla="*/ 1863 w 29"/>
                <a:gd name="T3" fmla="*/ 0 h 77"/>
                <a:gd name="T4" fmla="*/ 1296 w 29"/>
                <a:gd name="T5" fmla="*/ 633 h 77"/>
                <a:gd name="T6" fmla="*/ 729 w 29"/>
                <a:gd name="T7" fmla="*/ 1445 h 77"/>
                <a:gd name="T8" fmla="*/ 324 w 29"/>
                <a:gd name="T9" fmla="*/ 3064 h 77"/>
                <a:gd name="T10" fmla="*/ 81 w 29"/>
                <a:gd name="T11" fmla="*/ 4825 h 77"/>
                <a:gd name="T12" fmla="*/ 0 w 29"/>
                <a:gd name="T13" fmla="*/ 7078 h 77"/>
                <a:gd name="T14" fmla="*/ 243 w 29"/>
                <a:gd name="T15" fmla="*/ 9650 h 77"/>
                <a:gd name="T16" fmla="*/ 891 w 29"/>
                <a:gd name="T17" fmla="*/ 12344 h 77"/>
                <a:gd name="T18" fmla="*/ 1215 w 29"/>
                <a:gd name="T19" fmla="*/ 8522 h 77"/>
                <a:gd name="T20" fmla="*/ 1539 w 29"/>
                <a:gd name="T21" fmla="*/ 5950 h 77"/>
                <a:gd name="T22" fmla="*/ 1863 w 29"/>
                <a:gd name="T23" fmla="*/ 3519 h 77"/>
                <a:gd name="T24" fmla="*/ 2349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7" name="Freeform 19"/>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8" name="Freeform 20"/>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4" name="Freeform 23"/>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5" name="Freeform 24"/>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1" name="Freeform 27"/>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2" name="Freeform 28"/>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8" name="Freeform 31"/>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9" name="Freeform 32"/>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5" name="Freeform 35"/>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6" name="Freeform 36"/>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988 h 237"/>
                <a:gd name="T4" fmla="*/ 148 w 257"/>
                <a:gd name="T5" fmla="*/ 1959 h 237"/>
                <a:gd name="T6" fmla="*/ 294 w 257"/>
                <a:gd name="T7" fmla="*/ 2942 h 237"/>
                <a:gd name="T8" fmla="*/ 541 w 257"/>
                <a:gd name="T9" fmla="*/ 3838 h 237"/>
                <a:gd name="T10" fmla="*/ 893 w 257"/>
                <a:gd name="T11" fmla="*/ 4671 h 237"/>
                <a:gd name="T12" fmla="*/ 1341 w 257"/>
                <a:gd name="T13" fmla="*/ 5527 h 237"/>
                <a:gd name="T14" fmla="*/ 1881 w 257"/>
                <a:gd name="T15" fmla="*/ 6310 h 237"/>
                <a:gd name="T16" fmla="*/ 2515 w 257"/>
                <a:gd name="T17" fmla="*/ 6968 h 237"/>
                <a:gd name="T18" fmla="*/ 3315 w 257"/>
                <a:gd name="T19" fmla="*/ 7601 h 237"/>
                <a:gd name="T20" fmla="*/ 4240 w 257"/>
                <a:gd name="T21" fmla="*/ 8144 h 237"/>
                <a:gd name="T22" fmla="*/ 5231 w 257"/>
                <a:gd name="T23" fmla="*/ 8582 h 237"/>
                <a:gd name="T24" fmla="*/ 6452 w 257"/>
                <a:gd name="T25" fmla="*/ 8928 h 237"/>
                <a:gd name="T26" fmla="*/ 7793 w 257"/>
                <a:gd name="T27" fmla="*/ 9165 h 237"/>
                <a:gd name="T28" fmla="*/ 9269 w 257"/>
                <a:gd name="T29" fmla="*/ 9290 h 237"/>
                <a:gd name="T30" fmla="*/ 10848 w 257"/>
                <a:gd name="T31" fmla="*/ 9240 h 237"/>
                <a:gd name="T32" fmla="*/ 12674 w 257"/>
                <a:gd name="T33" fmla="*/ 9085 h 237"/>
                <a:gd name="T34" fmla="*/ 11052 w 257"/>
                <a:gd name="T35" fmla="*/ 8895 h 237"/>
                <a:gd name="T36" fmla="*/ 9619 w 257"/>
                <a:gd name="T37" fmla="*/ 8615 h 237"/>
                <a:gd name="T38" fmla="*/ 8371 w 257"/>
                <a:gd name="T39" fmla="*/ 8302 h 237"/>
                <a:gd name="T40" fmla="*/ 7295 w 257"/>
                <a:gd name="T41" fmla="*/ 7989 h 237"/>
                <a:gd name="T42" fmla="*/ 6307 w 257"/>
                <a:gd name="T43" fmla="*/ 7569 h 237"/>
                <a:gd name="T44" fmla="*/ 5525 w 257"/>
                <a:gd name="T45" fmla="*/ 7124 h 237"/>
                <a:gd name="T46" fmla="*/ 4783 w 257"/>
                <a:gd name="T47" fmla="*/ 6623 h 237"/>
                <a:gd name="T48" fmla="*/ 4150 w 257"/>
                <a:gd name="T49" fmla="*/ 6080 h 237"/>
                <a:gd name="T50" fmla="*/ 3553 w 257"/>
                <a:gd name="T51" fmla="*/ 5527 h 237"/>
                <a:gd name="T52" fmla="*/ 3013 w 257"/>
                <a:gd name="T53" fmla="*/ 4902 h 237"/>
                <a:gd name="T54" fmla="*/ 2570 w 257"/>
                <a:gd name="T55" fmla="*/ 4201 h 237"/>
                <a:gd name="T56" fmla="*/ 2120 w 257"/>
                <a:gd name="T57" fmla="*/ 3443 h 237"/>
                <a:gd name="T58" fmla="*/ 1622 w 257"/>
                <a:gd name="T59" fmla="*/ 2710 h 237"/>
                <a:gd name="T60" fmla="*/ 1137 w 257"/>
                <a:gd name="T61" fmla="*/ 1847 h 237"/>
                <a:gd name="T62" fmla="*/ 596 w 257"/>
                <a:gd name="T63" fmla="*/ 938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9" name="Freeform 39"/>
            <p:cNvSpPr>
              <a:spLocks/>
            </p:cNvSpPr>
            <p:nvPr userDrawn="1"/>
          </p:nvSpPr>
          <p:spPr bwMode="ltGray">
            <a:xfrm rot="9832527" flipV="1">
              <a:off x="1997" y="858"/>
              <a:ext cx="330" cy="278"/>
            </a:xfrm>
            <a:custGeom>
              <a:avLst/>
              <a:gdLst>
                <a:gd name="T0" fmla="*/ 3867 w 124"/>
                <a:gd name="T1" fmla="*/ 0 h 110"/>
                <a:gd name="T2" fmla="*/ 6219 w 124"/>
                <a:gd name="T3" fmla="*/ 4408 h 110"/>
                <a:gd name="T4" fmla="*/ 6012 w 124"/>
                <a:gd name="T5" fmla="*/ 4357 h 110"/>
                <a:gd name="T6" fmla="*/ 5368 w 124"/>
                <a:gd name="T7" fmla="*/ 4279 h 110"/>
                <a:gd name="T8" fmla="*/ 4468 w 124"/>
                <a:gd name="T9" fmla="*/ 4114 h 110"/>
                <a:gd name="T10" fmla="*/ 3414 w 124"/>
                <a:gd name="T11" fmla="*/ 4036 h 110"/>
                <a:gd name="T12" fmla="*/ 2259 w 124"/>
                <a:gd name="T13" fmla="*/ 3953 h 110"/>
                <a:gd name="T14" fmla="*/ 1261 w 124"/>
                <a:gd name="T15" fmla="*/ 4006 h 110"/>
                <a:gd name="T16" fmla="*/ 452 w 124"/>
                <a:gd name="T17" fmla="*/ 4165 h 110"/>
                <a:gd name="T18" fmla="*/ 0 w 124"/>
                <a:gd name="T19" fmla="*/ 4491 h 110"/>
                <a:gd name="T20" fmla="*/ 205 w 124"/>
                <a:gd name="T21" fmla="*/ 4006 h 110"/>
                <a:gd name="T22" fmla="*/ 397 w 124"/>
                <a:gd name="T23" fmla="*/ 3634 h 110"/>
                <a:gd name="T24" fmla="*/ 806 w 124"/>
                <a:gd name="T25" fmla="*/ 3341 h 110"/>
                <a:gd name="T26" fmla="*/ 1261 w 124"/>
                <a:gd name="T27" fmla="*/ 3098 h 110"/>
                <a:gd name="T28" fmla="*/ 1807 w 124"/>
                <a:gd name="T29" fmla="*/ 2939 h 110"/>
                <a:gd name="T30" fmla="*/ 2358 w 124"/>
                <a:gd name="T31" fmla="*/ 2886 h 110"/>
                <a:gd name="T32" fmla="*/ 2959 w 124"/>
                <a:gd name="T33" fmla="*/ 2886 h 110"/>
                <a:gd name="T34" fmla="*/ 3619 w 124"/>
                <a:gd name="T35" fmla="*/ 3020 h 110"/>
                <a:gd name="T36" fmla="*/ 3654 w 124"/>
                <a:gd name="T37" fmla="*/ 2886 h 110"/>
                <a:gd name="T38" fmla="*/ 3505 w 124"/>
                <a:gd name="T39" fmla="*/ 2292 h 110"/>
                <a:gd name="T40" fmla="*/ 3356 w 124"/>
                <a:gd name="T41" fmla="*/ 1552 h 110"/>
                <a:gd name="T42" fmla="*/ 3257 w 124"/>
                <a:gd name="T43" fmla="*/ 1226 h 110"/>
                <a:gd name="T44" fmla="*/ 3167 w 124"/>
                <a:gd name="T45" fmla="*/ 1226 h 110"/>
                <a:gd name="T46" fmla="*/ 3053 w 124"/>
                <a:gd name="T47" fmla="*/ 1175 h 110"/>
                <a:gd name="T48" fmla="*/ 2959 w 124"/>
                <a:gd name="T49" fmla="*/ 1067 h 110"/>
                <a:gd name="T50" fmla="*/ 2869 w 124"/>
                <a:gd name="T51" fmla="*/ 940 h 110"/>
                <a:gd name="T52" fmla="*/ 2869 w 124"/>
                <a:gd name="T53" fmla="*/ 773 h 110"/>
                <a:gd name="T54" fmla="*/ 2959 w 124"/>
                <a:gd name="T55" fmla="*/ 561 h 110"/>
                <a:gd name="T56" fmla="*/ 3313 w 124"/>
                <a:gd name="T57" fmla="*/ 326 h 110"/>
                <a:gd name="T58" fmla="*/ 3867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0" name="Freeform 40"/>
            <p:cNvSpPr>
              <a:spLocks/>
            </p:cNvSpPr>
            <p:nvPr userDrawn="1"/>
          </p:nvSpPr>
          <p:spPr bwMode="ltGray">
            <a:xfrm rot="9832527" flipV="1">
              <a:off x="2224" y="808"/>
              <a:ext cx="123" cy="233"/>
            </a:xfrm>
            <a:custGeom>
              <a:avLst/>
              <a:gdLst>
                <a:gd name="T0" fmla="*/ 1588 w 46"/>
                <a:gd name="T1" fmla="*/ 0 h 94"/>
                <a:gd name="T2" fmla="*/ 1016 w 46"/>
                <a:gd name="T3" fmla="*/ 1433 h 94"/>
                <a:gd name="T4" fmla="*/ 765 w 46"/>
                <a:gd name="T5" fmla="*/ 2347 h 94"/>
                <a:gd name="T6" fmla="*/ 559 w 46"/>
                <a:gd name="T7" fmla="*/ 2987 h 94"/>
                <a:gd name="T8" fmla="*/ 0 w 46"/>
                <a:gd name="T9" fmla="*/ 3552 h 94"/>
                <a:gd name="T10" fmla="*/ 615 w 46"/>
                <a:gd name="T11" fmla="*/ 3319 h 94"/>
                <a:gd name="T12" fmla="*/ 1187 w 46"/>
                <a:gd name="T13" fmla="*/ 3017 h 94"/>
                <a:gd name="T14" fmla="*/ 1644 w 46"/>
                <a:gd name="T15" fmla="*/ 2605 h 94"/>
                <a:gd name="T16" fmla="*/ 2046 w 46"/>
                <a:gd name="T17" fmla="*/ 2152 h 94"/>
                <a:gd name="T18" fmla="*/ 2294 w 46"/>
                <a:gd name="T19" fmla="*/ 1658 h 94"/>
                <a:gd name="T20" fmla="*/ 2353 w 46"/>
                <a:gd name="T21" fmla="*/ 1125 h 94"/>
                <a:gd name="T22" fmla="*/ 2139 w 46"/>
                <a:gd name="T23" fmla="*/ 565 h 94"/>
                <a:gd name="T24" fmla="*/ 1588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293 w 149"/>
                <a:gd name="T3" fmla="*/ 693 h 704"/>
                <a:gd name="T4" fmla="*/ 773 w 149"/>
                <a:gd name="T5" fmla="*/ 1601 h 704"/>
                <a:gd name="T6" fmla="*/ 1356 w 149"/>
                <a:gd name="T7" fmla="*/ 2721 h 704"/>
                <a:gd name="T8" fmla="*/ 1983 w 149"/>
                <a:gd name="T9" fmla="*/ 4214 h 704"/>
                <a:gd name="T10" fmla="*/ 2812 w 149"/>
                <a:gd name="T11" fmla="*/ 6031 h 704"/>
                <a:gd name="T12" fmla="*/ 3542 w 149"/>
                <a:gd name="T13" fmla="*/ 7985 h 704"/>
                <a:gd name="T14" fmla="*/ 4257 w 149"/>
                <a:gd name="T15" fmla="*/ 10259 h 704"/>
                <a:gd name="T16" fmla="*/ 4843 w 149"/>
                <a:gd name="T17" fmla="*/ 12872 h 704"/>
                <a:gd name="T18" fmla="*/ 5412 w 149"/>
                <a:gd name="T19" fmla="*/ 15626 h 704"/>
                <a:gd name="T20" fmla="*/ 5816 w 149"/>
                <a:gd name="T21" fmla="*/ 18795 h 704"/>
                <a:gd name="T22" fmla="*/ 5998 w 149"/>
                <a:gd name="T23" fmla="*/ 22317 h 704"/>
                <a:gd name="T24" fmla="*/ 6095 w 149"/>
                <a:gd name="T25" fmla="*/ 25980 h 704"/>
                <a:gd name="T26" fmla="*/ 5816 w 149"/>
                <a:gd name="T27" fmla="*/ 30089 h 704"/>
                <a:gd name="T28" fmla="*/ 5267 w 149"/>
                <a:gd name="T29" fmla="*/ 34422 h 704"/>
                <a:gd name="T30" fmla="*/ 4460 w 149"/>
                <a:gd name="T31" fmla="*/ 38946 h 704"/>
                <a:gd name="T32" fmla="*/ 3250 w 149"/>
                <a:gd name="T33" fmla="*/ 43974 h 704"/>
                <a:gd name="T34" fmla="*/ 1891 w 149"/>
                <a:gd name="T35" fmla="*/ 49653 h 704"/>
                <a:gd name="T36" fmla="*/ 1008 w 149"/>
                <a:gd name="T37" fmla="*/ 54926 h 704"/>
                <a:gd name="T38" fmla="*/ 480 w 149"/>
                <a:gd name="T39" fmla="*/ 59803 h 704"/>
                <a:gd name="T40" fmla="*/ 293 w 149"/>
                <a:gd name="T41" fmla="*/ 64478 h 704"/>
                <a:gd name="T42" fmla="*/ 293 w 149"/>
                <a:gd name="T43" fmla="*/ 68941 h 704"/>
                <a:gd name="T44" fmla="*/ 382 w 149"/>
                <a:gd name="T45" fmla="*/ 73018 h 704"/>
                <a:gd name="T46" fmla="*/ 586 w 149"/>
                <a:gd name="T47" fmla="*/ 76678 h 704"/>
                <a:gd name="T48" fmla="*/ 680 w 149"/>
                <a:gd name="T49" fmla="*/ 80203 h 704"/>
                <a:gd name="T50" fmla="*/ 1983 w 149"/>
                <a:gd name="T51" fmla="*/ 78386 h 704"/>
                <a:gd name="T52" fmla="*/ 1891 w 149"/>
                <a:gd name="T53" fmla="*/ 77478 h 704"/>
                <a:gd name="T54" fmla="*/ 1746 w 149"/>
                <a:gd name="T55" fmla="*/ 74832 h 704"/>
                <a:gd name="T56" fmla="*/ 1593 w 149"/>
                <a:gd name="T57" fmla="*/ 70862 h 704"/>
                <a:gd name="T58" fmla="*/ 1691 w 149"/>
                <a:gd name="T59" fmla="*/ 65524 h 704"/>
                <a:gd name="T60" fmla="*/ 1983 w 149"/>
                <a:gd name="T61" fmla="*/ 59143 h 704"/>
                <a:gd name="T62" fmla="*/ 2812 w 149"/>
                <a:gd name="T63" fmla="*/ 51851 h 704"/>
                <a:gd name="T64" fmla="*/ 4167 w 149"/>
                <a:gd name="T65" fmla="*/ 43974 h 704"/>
                <a:gd name="T66" fmla="*/ 6241 w 149"/>
                <a:gd name="T67" fmla="*/ 35670 h 704"/>
                <a:gd name="T68" fmla="*/ 6916 w 149"/>
                <a:gd name="T69" fmla="*/ 31808 h 704"/>
                <a:gd name="T70" fmla="*/ 7214 w 149"/>
                <a:gd name="T71" fmla="*/ 26780 h 704"/>
                <a:gd name="T72" fmla="*/ 6971 w 149"/>
                <a:gd name="T73" fmla="*/ 20952 h 704"/>
                <a:gd name="T74" fmla="*/ 6351 w 149"/>
                <a:gd name="T75" fmla="*/ 15273 h 704"/>
                <a:gd name="T76" fmla="*/ 5267 w 149"/>
                <a:gd name="T77" fmla="*/ 9690 h 704"/>
                <a:gd name="T78" fmla="*/ 3925 w 149"/>
                <a:gd name="T79" fmla="*/ 5018 h 704"/>
                <a:gd name="T80" fmla="*/ 2129 w 149"/>
                <a:gd name="T81" fmla="*/ 1601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53295" name="Rectangle 47"/>
          <p:cNvSpPr>
            <a:spLocks noGrp="1" noChangeArrowheads="1"/>
          </p:cNvSpPr>
          <p:nvPr>
            <p:ph type="ctrTitle"/>
          </p:nvPr>
        </p:nvSpPr>
        <p:spPr>
          <a:xfrm>
            <a:off x="3274485" y="596900"/>
            <a:ext cx="8257116"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53296" name="Rectangle 48"/>
          <p:cNvSpPr>
            <a:spLocks noGrp="1" noChangeArrowheads="1"/>
          </p:cNvSpPr>
          <p:nvPr>
            <p:ph type="subTitle" idx="1"/>
          </p:nvPr>
        </p:nvSpPr>
        <p:spPr>
          <a:xfrm>
            <a:off x="3318933" y="4279900"/>
            <a:ext cx="8195733"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
        <p:nvSpPr>
          <p:cNvPr id="46" name="Rectangle 44"/>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solidFill>
                <a:srgbClr val="000000"/>
              </a:solidFill>
            </a:endParaRPr>
          </a:p>
        </p:txBody>
      </p:sp>
      <p:sp>
        <p:nvSpPr>
          <p:cNvPr id="47" name="Rectangle 4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8" name="Rectangle 46"/>
          <p:cNvSpPr>
            <a:spLocks noGrp="1" noChangeArrowheads="1"/>
          </p:cNvSpPr>
          <p:nvPr>
            <p:ph type="sldNum" sz="quarter" idx="12"/>
          </p:nvPr>
        </p:nvSpPr>
        <p:spPr/>
        <p:txBody>
          <a:bodyPr/>
          <a:lstStyle>
            <a:lvl1pPr>
              <a:defRPr/>
            </a:lvl1pPr>
          </a:lstStyle>
          <a:p>
            <a:pPr>
              <a:defRPr/>
            </a:pPr>
            <a:fld id="{9F4A89F9-4489-499A-8315-AD285A32228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38159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63AB0FB1-6450-4F88-88BD-0E00F80753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89858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54D85908-6030-4D85-A44D-28D00D9C901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52349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456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456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FFB7125D-681A-4050-B2CD-634BFEBE4F0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64007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49"/>
          <p:cNvSpPr>
            <a:spLocks noGrp="1" noChangeArrowheads="1"/>
          </p:cNvSpPr>
          <p:nvPr>
            <p:ph type="sldNum" sz="quarter" idx="12"/>
          </p:nvPr>
        </p:nvSpPr>
        <p:spPr>
          <a:ln/>
        </p:spPr>
        <p:txBody>
          <a:bodyPr/>
          <a:lstStyle>
            <a:lvl1pPr>
              <a:defRPr/>
            </a:lvl1pPr>
          </a:lstStyle>
          <a:p>
            <a:pPr>
              <a:defRPr/>
            </a:pPr>
            <a:fld id="{5A2A8EDF-7652-4C90-850C-801A6FA2857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00076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49"/>
          <p:cNvSpPr>
            <a:spLocks noGrp="1" noChangeArrowheads="1"/>
          </p:cNvSpPr>
          <p:nvPr>
            <p:ph type="sldNum" sz="quarter" idx="12"/>
          </p:nvPr>
        </p:nvSpPr>
        <p:spPr>
          <a:ln/>
        </p:spPr>
        <p:txBody>
          <a:bodyPr/>
          <a:lstStyle>
            <a:lvl1pPr>
              <a:defRPr/>
            </a:lvl1pPr>
          </a:lstStyle>
          <a:p>
            <a:pPr>
              <a:defRPr/>
            </a:pPr>
            <a:fld id="{09AE2200-9BE2-4A5F-8EA8-5D9FECAB718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61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7759719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49"/>
          <p:cNvSpPr>
            <a:spLocks noGrp="1" noChangeArrowheads="1"/>
          </p:cNvSpPr>
          <p:nvPr>
            <p:ph type="sldNum" sz="quarter" idx="12"/>
          </p:nvPr>
        </p:nvSpPr>
        <p:spPr>
          <a:ln/>
        </p:spPr>
        <p:txBody>
          <a:bodyPr/>
          <a:lstStyle>
            <a:lvl1pPr>
              <a:defRPr/>
            </a:lvl1pPr>
          </a:lstStyle>
          <a:p>
            <a:pPr>
              <a:defRPr/>
            </a:pPr>
            <a:fld id="{70E26D07-6032-445B-BCFE-E379F185C9F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33210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4F83D0F4-ED94-4629-8485-5A813129345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06615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02A2808D-954F-4128-975D-84D915F6A50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3833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30DCA2E0-0FD7-4951-9F86-AD925DCDBAB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456082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4968" y="103189"/>
            <a:ext cx="2747433" cy="59531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90551" y="103189"/>
            <a:ext cx="8041216" cy="59531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C9096316-D9D3-4919-912D-B40C7898B4A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960051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1314450"/>
          </a:xfr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456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1"/>
            <a:ext cx="5384800" cy="21510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03663"/>
            <a:ext cx="5384800" cy="2152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49"/>
          <p:cNvSpPr>
            <a:spLocks noGrp="1" noChangeArrowheads="1"/>
          </p:cNvSpPr>
          <p:nvPr>
            <p:ph type="sldNum" sz="quarter" idx="12"/>
          </p:nvPr>
        </p:nvSpPr>
        <p:spPr>
          <a:ln/>
        </p:spPr>
        <p:txBody>
          <a:bodyPr/>
          <a:lstStyle>
            <a:lvl1pPr>
              <a:defRPr/>
            </a:lvl1pPr>
          </a:lstStyle>
          <a:p>
            <a:pPr>
              <a:defRPr/>
            </a:pPr>
            <a:fld id="{211C9894-66C5-4E3A-A9CB-279EC5253C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14115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1741151"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181 w 596"/>
                  <a:gd name="T1" fmla="*/ 4103 h 666"/>
                  <a:gd name="T2" fmla="*/ 65 w 596"/>
                  <a:gd name="T3" fmla="*/ 3779 h 666"/>
                  <a:gd name="T4" fmla="*/ 0 w 596"/>
                  <a:gd name="T5" fmla="*/ 3202 h 666"/>
                  <a:gd name="T6" fmla="*/ 45 w 596"/>
                  <a:gd name="T7" fmla="*/ 2462 h 666"/>
                  <a:gd name="T8" fmla="*/ 280 w 596"/>
                  <a:gd name="T9" fmla="*/ 1675 h 666"/>
                  <a:gd name="T10" fmla="*/ 769 w 596"/>
                  <a:gd name="T11" fmla="*/ 930 h 666"/>
                  <a:gd name="T12" fmla="*/ 1590 w 596"/>
                  <a:gd name="T13" fmla="*/ 343 h 666"/>
                  <a:gd name="T14" fmla="*/ 2762 w 596"/>
                  <a:gd name="T15" fmla="*/ 20 h 666"/>
                  <a:gd name="T16" fmla="*/ 4252 w 596"/>
                  <a:gd name="T17" fmla="*/ 100 h 666"/>
                  <a:gd name="T18" fmla="*/ 5417 w 596"/>
                  <a:gd name="T19" fmla="*/ 756 h 666"/>
                  <a:gd name="T20" fmla="*/ 6198 w 596"/>
                  <a:gd name="T21" fmla="*/ 1831 h 666"/>
                  <a:gd name="T22" fmla="*/ 6614 w 596"/>
                  <a:gd name="T23" fmla="*/ 3146 h 666"/>
                  <a:gd name="T24" fmla="*/ 6658 w 596"/>
                  <a:gd name="T25" fmla="*/ 4535 h 666"/>
                  <a:gd name="T26" fmla="*/ 6334 w 596"/>
                  <a:gd name="T27" fmla="*/ 5822 h 666"/>
                  <a:gd name="T28" fmla="*/ 5672 w 596"/>
                  <a:gd name="T29" fmla="*/ 6816 h 666"/>
                  <a:gd name="T30" fmla="*/ 4668 w 596"/>
                  <a:gd name="T31" fmla="*/ 7349 h 666"/>
                  <a:gd name="T32" fmla="*/ 4352 w 596"/>
                  <a:gd name="T33" fmla="*/ 7302 h 666"/>
                  <a:gd name="T34" fmla="*/ 4932 w 596"/>
                  <a:gd name="T35" fmla="*/ 6841 h 666"/>
                  <a:gd name="T36" fmla="*/ 5392 w 596"/>
                  <a:gd name="T37" fmla="*/ 6031 h 666"/>
                  <a:gd name="T38" fmla="*/ 5692 w 596"/>
                  <a:gd name="T39" fmla="*/ 5030 h 666"/>
                  <a:gd name="T40" fmla="*/ 5817 w 596"/>
                  <a:gd name="T41" fmla="*/ 3938 h 666"/>
                  <a:gd name="T42" fmla="*/ 5752 w 596"/>
                  <a:gd name="T43" fmla="*/ 2859 h 666"/>
                  <a:gd name="T44" fmla="*/ 5428 w 596"/>
                  <a:gd name="T45" fmla="*/ 1929 h 666"/>
                  <a:gd name="T46" fmla="*/ 4842 w 596"/>
                  <a:gd name="T47" fmla="*/ 1242 h 666"/>
                  <a:gd name="T48" fmla="*/ 3818 w 596"/>
                  <a:gd name="T49" fmla="*/ 829 h 666"/>
                  <a:gd name="T50" fmla="*/ 2751 w 596"/>
                  <a:gd name="T51" fmla="*/ 676 h 666"/>
                  <a:gd name="T52" fmla="*/ 1946 w 596"/>
                  <a:gd name="T53" fmla="*/ 785 h 666"/>
                  <a:gd name="T54" fmla="*/ 1355 w 596"/>
                  <a:gd name="T55" fmla="*/ 1119 h 666"/>
                  <a:gd name="T56" fmla="*/ 939 w 596"/>
                  <a:gd name="T57" fmla="*/ 1650 h 666"/>
                  <a:gd name="T58" fmla="*/ 635 w 596"/>
                  <a:gd name="T59" fmla="*/ 2281 h 666"/>
                  <a:gd name="T60" fmla="*/ 445 w 596"/>
                  <a:gd name="T61" fmla="*/ 3012 h 666"/>
                  <a:gd name="T62" fmla="*/ 315 w 596"/>
                  <a:gd name="T63" fmla="*/ 3759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280 h 237"/>
                  <a:gd name="T4" fmla="*/ 36 w 257"/>
                  <a:gd name="T5" fmla="*/ 562 h 237"/>
                  <a:gd name="T6" fmla="*/ 64 w 257"/>
                  <a:gd name="T7" fmla="*/ 842 h 237"/>
                  <a:gd name="T8" fmla="*/ 118 w 257"/>
                  <a:gd name="T9" fmla="*/ 1105 h 237"/>
                  <a:gd name="T10" fmla="*/ 198 w 257"/>
                  <a:gd name="T11" fmla="*/ 1340 h 237"/>
                  <a:gd name="T12" fmla="*/ 295 w 257"/>
                  <a:gd name="T13" fmla="*/ 1586 h 237"/>
                  <a:gd name="T14" fmla="*/ 415 w 257"/>
                  <a:gd name="T15" fmla="*/ 1813 h 237"/>
                  <a:gd name="T16" fmla="*/ 558 w 257"/>
                  <a:gd name="T17" fmla="*/ 2003 h 237"/>
                  <a:gd name="T18" fmla="*/ 735 w 257"/>
                  <a:gd name="T19" fmla="*/ 2184 h 237"/>
                  <a:gd name="T20" fmla="*/ 942 w 257"/>
                  <a:gd name="T21" fmla="*/ 2339 h 237"/>
                  <a:gd name="T22" fmla="*/ 1164 w 257"/>
                  <a:gd name="T23" fmla="*/ 2465 h 237"/>
                  <a:gd name="T24" fmla="*/ 1437 w 257"/>
                  <a:gd name="T25" fmla="*/ 2565 h 237"/>
                  <a:gd name="T26" fmla="*/ 1733 w 257"/>
                  <a:gd name="T27" fmla="*/ 2630 h 237"/>
                  <a:gd name="T28" fmla="*/ 2064 w 257"/>
                  <a:gd name="T29" fmla="*/ 2666 h 237"/>
                  <a:gd name="T30" fmla="*/ 2413 w 257"/>
                  <a:gd name="T31" fmla="*/ 2655 h 237"/>
                  <a:gd name="T32" fmla="*/ 2819 w 257"/>
                  <a:gd name="T33" fmla="*/ 2610 h 237"/>
                  <a:gd name="T34" fmla="*/ 2457 w 257"/>
                  <a:gd name="T35" fmla="*/ 2554 h 237"/>
                  <a:gd name="T36" fmla="*/ 2137 w 257"/>
                  <a:gd name="T37" fmla="*/ 2476 h 237"/>
                  <a:gd name="T38" fmla="*/ 1866 w 257"/>
                  <a:gd name="T39" fmla="*/ 2384 h 237"/>
                  <a:gd name="T40" fmla="*/ 1624 w 257"/>
                  <a:gd name="T41" fmla="*/ 2294 h 237"/>
                  <a:gd name="T42" fmla="*/ 1402 w 257"/>
                  <a:gd name="T43" fmla="*/ 2169 h 237"/>
                  <a:gd name="T44" fmla="*/ 1229 w 257"/>
                  <a:gd name="T45" fmla="*/ 2048 h 237"/>
                  <a:gd name="T46" fmla="*/ 1066 w 257"/>
                  <a:gd name="T47" fmla="*/ 1902 h 237"/>
                  <a:gd name="T48" fmla="*/ 922 w 257"/>
                  <a:gd name="T49" fmla="*/ 1741 h 237"/>
                  <a:gd name="T50" fmla="*/ 789 w 257"/>
                  <a:gd name="T51" fmla="*/ 1586 h 237"/>
                  <a:gd name="T52" fmla="*/ 671 w 257"/>
                  <a:gd name="T53" fmla="*/ 1405 h 237"/>
                  <a:gd name="T54" fmla="*/ 573 w 257"/>
                  <a:gd name="T55" fmla="*/ 1205 h 237"/>
                  <a:gd name="T56" fmla="*/ 473 w 257"/>
                  <a:gd name="T57" fmla="*/ 988 h 237"/>
                  <a:gd name="T58" fmla="*/ 360 w 257"/>
                  <a:gd name="T59" fmla="*/ 777 h 237"/>
                  <a:gd name="T60" fmla="*/ 251 w 257"/>
                  <a:gd name="T61" fmla="*/ 527 h 237"/>
                  <a:gd name="T62" fmla="*/ 133 w 257"/>
                  <a:gd name="T63" fmla="*/ 271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1" name="Freeform 6"/>
              <p:cNvSpPr>
                <a:spLocks/>
              </p:cNvSpPr>
              <p:nvPr userDrawn="1"/>
            </p:nvSpPr>
            <p:spPr bwMode="ltGray">
              <a:xfrm rot="12185230" flipV="1">
                <a:off x="3639" y="2167"/>
                <a:ext cx="277" cy="249"/>
              </a:xfrm>
              <a:custGeom>
                <a:avLst/>
                <a:gdLst>
                  <a:gd name="T0" fmla="*/ 858 w 124"/>
                  <a:gd name="T1" fmla="*/ 0 h 110"/>
                  <a:gd name="T2" fmla="*/ 1383 w 124"/>
                  <a:gd name="T3" fmla="*/ 1250 h 110"/>
                  <a:gd name="T4" fmla="*/ 1338 w 124"/>
                  <a:gd name="T5" fmla="*/ 1240 h 110"/>
                  <a:gd name="T6" fmla="*/ 1193 w 124"/>
                  <a:gd name="T7" fmla="*/ 1220 h 110"/>
                  <a:gd name="T8" fmla="*/ 994 w 124"/>
                  <a:gd name="T9" fmla="*/ 1173 h 110"/>
                  <a:gd name="T10" fmla="*/ 760 w 124"/>
                  <a:gd name="T11" fmla="*/ 1148 h 110"/>
                  <a:gd name="T12" fmla="*/ 505 w 124"/>
                  <a:gd name="T13" fmla="*/ 1127 h 110"/>
                  <a:gd name="T14" fmla="*/ 279 w 124"/>
                  <a:gd name="T15" fmla="*/ 1139 h 110"/>
                  <a:gd name="T16" fmla="*/ 101 w 124"/>
                  <a:gd name="T17" fmla="*/ 1184 h 110"/>
                  <a:gd name="T18" fmla="*/ 0 w 124"/>
                  <a:gd name="T19" fmla="*/ 1277 h 110"/>
                  <a:gd name="T20" fmla="*/ 45 w 124"/>
                  <a:gd name="T21" fmla="*/ 1139 h 110"/>
                  <a:gd name="T22" fmla="*/ 89 w 124"/>
                  <a:gd name="T23" fmla="*/ 1030 h 110"/>
                  <a:gd name="T24" fmla="*/ 179 w 124"/>
                  <a:gd name="T25" fmla="*/ 953 h 110"/>
                  <a:gd name="T26" fmla="*/ 279 w 124"/>
                  <a:gd name="T27" fmla="*/ 881 h 110"/>
                  <a:gd name="T28" fmla="*/ 400 w 124"/>
                  <a:gd name="T29" fmla="*/ 835 h 110"/>
                  <a:gd name="T30" fmla="*/ 525 w 124"/>
                  <a:gd name="T31" fmla="*/ 824 h 110"/>
                  <a:gd name="T32" fmla="*/ 659 w 124"/>
                  <a:gd name="T33" fmla="*/ 824 h 110"/>
                  <a:gd name="T34" fmla="*/ 804 w 124"/>
                  <a:gd name="T35" fmla="*/ 860 h 110"/>
                  <a:gd name="T36" fmla="*/ 813 w 124"/>
                  <a:gd name="T37" fmla="*/ 824 h 110"/>
                  <a:gd name="T38" fmla="*/ 777 w 124"/>
                  <a:gd name="T39" fmla="*/ 650 h 110"/>
                  <a:gd name="T40" fmla="*/ 748 w 124"/>
                  <a:gd name="T41" fmla="*/ 441 h 110"/>
                  <a:gd name="T42" fmla="*/ 724 w 124"/>
                  <a:gd name="T43" fmla="*/ 349 h 110"/>
                  <a:gd name="T44" fmla="*/ 704 w 124"/>
                  <a:gd name="T45" fmla="*/ 349 h 110"/>
                  <a:gd name="T46" fmla="*/ 679 w 124"/>
                  <a:gd name="T47" fmla="*/ 337 h 110"/>
                  <a:gd name="T48" fmla="*/ 659 w 124"/>
                  <a:gd name="T49" fmla="*/ 303 h 110"/>
                  <a:gd name="T50" fmla="*/ 634 w 124"/>
                  <a:gd name="T51" fmla="*/ 267 h 110"/>
                  <a:gd name="T52" fmla="*/ 634 w 124"/>
                  <a:gd name="T53" fmla="*/ 220 h 110"/>
                  <a:gd name="T54" fmla="*/ 659 w 124"/>
                  <a:gd name="T55" fmla="*/ 163 h 110"/>
                  <a:gd name="T56" fmla="*/ 733 w 124"/>
                  <a:gd name="T57" fmla="*/ 93 h 110"/>
                  <a:gd name="T58" fmla="*/ 858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2" name="Freeform 7"/>
              <p:cNvSpPr>
                <a:spLocks/>
              </p:cNvSpPr>
              <p:nvPr userDrawn="1"/>
            </p:nvSpPr>
            <p:spPr bwMode="ltGray">
              <a:xfrm rot="12185230" flipV="1">
                <a:off x="3979" y="977"/>
                <a:ext cx="245" cy="347"/>
              </a:xfrm>
              <a:custGeom>
                <a:avLst/>
                <a:gdLst>
                  <a:gd name="T0" fmla="*/ 0 w 109"/>
                  <a:gd name="T1" fmla="*/ 0 h 156"/>
                  <a:gd name="T2" fmla="*/ 56 w 109"/>
                  <a:gd name="T3" fmla="*/ 9 h 156"/>
                  <a:gd name="T4" fmla="*/ 202 w 109"/>
                  <a:gd name="T5" fmla="*/ 53 h 156"/>
                  <a:gd name="T6" fmla="*/ 420 w 109"/>
                  <a:gd name="T7" fmla="*/ 133 h 156"/>
                  <a:gd name="T8" fmla="*/ 656 w 109"/>
                  <a:gd name="T9" fmla="*/ 262 h 156"/>
                  <a:gd name="T10" fmla="*/ 883 w 109"/>
                  <a:gd name="T11" fmla="*/ 485 h 156"/>
                  <a:gd name="T12" fmla="*/ 1092 w 109"/>
                  <a:gd name="T13" fmla="*/ 781 h 156"/>
                  <a:gd name="T14" fmla="*/ 1218 w 109"/>
                  <a:gd name="T15" fmla="*/ 1188 h 156"/>
                  <a:gd name="T16" fmla="*/ 1238 w 109"/>
                  <a:gd name="T17" fmla="*/ 1717 h 156"/>
                  <a:gd name="T18" fmla="*/ 1191 w 109"/>
                  <a:gd name="T19" fmla="*/ 1717 h 156"/>
                  <a:gd name="T20" fmla="*/ 1126 w 109"/>
                  <a:gd name="T21" fmla="*/ 1717 h 156"/>
                  <a:gd name="T22" fmla="*/ 1056 w 109"/>
                  <a:gd name="T23" fmla="*/ 1717 h 156"/>
                  <a:gd name="T24" fmla="*/ 991 w 109"/>
                  <a:gd name="T25" fmla="*/ 1697 h 156"/>
                  <a:gd name="T26" fmla="*/ 919 w 109"/>
                  <a:gd name="T27" fmla="*/ 1682 h 156"/>
                  <a:gd name="T28" fmla="*/ 838 w 109"/>
                  <a:gd name="T29" fmla="*/ 1653 h 156"/>
                  <a:gd name="T30" fmla="*/ 748 w 109"/>
                  <a:gd name="T31" fmla="*/ 1597 h 156"/>
                  <a:gd name="T32" fmla="*/ 656 w 109"/>
                  <a:gd name="T33" fmla="*/ 1528 h 156"/>
                  <a:gd name="T34" fmla="*/ 600 w 109"/>
                  <a:gd name="T35" fmla="*/ 1386 h 156"/>
                  <a:gd name="T36" fmla="*/ 600 w 109"/>
                  <a:gd name="T37" fmla="*/ 1221 h 156"/>
                  <a:gd name="T38" fmla="*/ 636 w 109"/>
                  <a:gd name="T39" fmla="*/ 1059 h 156"/>
                  <a:gd name="T40" fmla="*/ 672 w 109"/>
                  <a:gd name="T41" fmla="*/ 881 h 156"/>
                  <a:gd name="T42" fmla="*/ 636 w 109"/>
                  <a:gd name="T43" fmla="*/ 683 h 156"/>
                  <a:gd name="T44" fmla="*/ 546 w 109"/>
                  <a:gd name="T45" fmla="*/ 476 h 156"/>
                  <a:gd name="T46" fmla="*/ 353 w 109"/>
                  <a:gd name="T47" fmla="*/ 251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3" name="Freeform 8"/>
              <p:cNvSpPr>
                <a:spLocks/>
              </p:cNvSpPr>
              <p:nvPr userDrawn="1"/>
            </p:nvSpPr>
            <p:spPr bwMode="ltGray">
              <a:xfrm rot="12185230" flipV="1">
                <a:off x="3845" y="2207"/>
                <a:ext cx="103" cy="209"/>
              </a:xfrm>
              <a:custGeom>
                <a:avLst/>
                <a:gdLst>
                  <a:gd name="T0" fmla="*/ 347 w 46"/>
                  <a:gd name="T1" fmla="*/ 0 h 94"/>
                  <a:gd name="T2" fmla="*/ 226 w 46"/>
                  <a:gd name="T3" fmla="*/ 416 h 94"/>
                  <a:gd name="T4" fmla="*/ 170 w 46"/>
                  <a:gd name="T5" fmla="*/ 683 h 94"/>
                  <a:gd name="T6" fmla="*/ 125 w 46"/>
                  <a:gd name="T7" fmla="*/ 869 h 94"/>
                  <a:gd name="T8" fmla="*/ 0 w 46"/>
                  <a:gd name="T9" fmla="*/ 1034 h 94"/>
                  <a:gd name="T10" fmla="*/ 134 w 46"/>
                  <a:gd name="T11" fmla="*/ 969 h 94"/>
                  <a:gd name="T12" fmla="*/ 260 w 46"/>
                  <a:gd name="T13" fmla="*/ 880 h 94"/>
                  <a:gd name="T14" fmla="*/ 361 w 46"/>
                  <a:gd name="T15" fmla="*/ 756 h 94"/>
                  <a:gd name="T16" fmla="*/ 452 w 46"/>
                  <a:gd name="T17" fmla="*/ 627 h 94"/>
                  <a:gd name="T18" fmla="*/ 506 w 46"/>
                  <a:gd name="T19" fmla="*/ 485 h 94"/>
                  <a:gd name="T20" fmla="*/ 517 w 46"/>
                  <a:gd name="T21" fmla="*/ 331 h 94"/>
                  <a:gd name="T22" fmla="*/ 470 w 46"/>
                  <a:gd name="T23" fmla="*/ 162 h 94"/>
                  <a:gd name="T24" fmla="*/ 347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4" name="Freeform 9"/>
              <p:cNvSpPr>
                <a:spLocks/>
              </p:cNvSpPr>
              <p:nvPr userDrawn="1"/>
            </p:nvSpPr>
            <p:spPr bwMode="ltGray">
              <a:xfrm rot="12185230" flipV="1">
                <a:off x="3895" y="1325"/>
                <a:ext cx="120" cy="90"/>
              </a:xfrm>
              <a:custGeom>
                <a:avLst/>
                <a:gdLst>
                  <a:gd name="T0" fmla="*/ 0 w 54"/>
                  <a:gd name="T1" fmla="*/ 0 h 40"/>
                  <a:gd name="T2" fmla="*/ 9 w 54"/>
                  <a:gd name="T3" fmla="*/ 11 h 40"/>
                  <a:gd name="T4" fmla="*/ 64 w 54"/>
                  <a:gd name="T5" fmla="*/ 36 h 40"/>
                  <a:gd name="T6" fmla="*/ 142 w 54"/>
                  <a:gd name="T7" fmla="*/ 92 h 40"/>
                  <a:gd name="T8" fmla="*/ 231 w 54"/>
                  <a:gd name="T9" fmla="*/ 137 h 40"/>
                  <a:gd name="T10" fmla="*/ 316 w 54"/>
                  <a:gd name="T11" fmla="*/ 173 h 40"/>
                  <a:gd name="T12" fmla="*/ 416 w 54"/>
                  <a:gd name="T13" fmla="*/ 194 h 40"/>
                  <a:gd name="T14" fmla="*/ 504 w 54"/>
                  <a:gd name="T15" fmla="*/ 207 h 40"/>
                  <a:gd name="T16" fmla="*/ 593 w 54"/>
                  <a:gd name="T17" fmla="*/ 182 h 40"/>
                  <a:gd name="T18" fmla="*/ 582 w 54"/>
                  <a:gd name="T19" fmla="*/ 284 h 40"/>
                  <a:gd name="T20" fmla="*/ 549 w 54"/>
                  <a:gd name="T21" fmla="*/ 376 h 40"/>
                  <a:gd name="T22" fmla="*/ 484 w 54"/>
                  <a:gd name="T23" fmla="*/ 437 h 40"/>
                  <a:gd name="T24" fmla="*/ 404 w 54"/>
                  <a:gd name="T25" fmla="*/ 457 h 40"/>
                  <a:gd name="T26" fmla="*/ 307 w 54"/>
                  <a:gd name="T27" fmla="*/ 446 h 40"/>
                  <a:gd name="T28" fmla="*/ 207 w 54"/>
                  <a:gd name="T29" fmla="*/ 365 h 40"/>
                  <a:gd name="T30" fmla="*/ 109 w 54"/>
                  <a:gd name="T31" fmla="*/ 227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64 w 149"/>
                  <a:gd name="T3" fmla="*/ 155 h 704"/>
                  <a:gd name="T4" fmla="*/ 173 w 149"/>
                  <a:gd name="T5" fmla="*/ 351 h 704"/>
                  <a:gd name="T6" fmla="*/ 303 w 149"/>
                  <a:gd name="T7" fmla="*/ 600 h 704"/>
                  <a:gd name="T8" fmla="*/ 447 w 149"/>
                  <a:gd name="T9" fmla="*/ 924 h 704"/>
                  <a:gd name="T10" fmla="*/ 627 w 149"/>
                  <a:gd name="T11" fmla="*/ 1325 h 704"/>
                  <a:gd name="T12" fmla="*/ 795 w 149"/>
                  <a:gd name="T13" fmla="*/ 1755 h 704"/>
                  <a:gd name="T14" fmla="*/ 957 w 149"/>
                  <a:gd name="T15" fmla="*/ 2249 h 704"/>
                  <a:gd name="T16" fmla="*/ 1083 w 149"/>
                  <a:gd name="T17" fmla="*/ 2822 h 704"/>
                  <a:gd name="T18" fmla="*/ 1216 w 149"/>
                  <a:gd name="T19" fmla="*/ 3431 h 704"/>
                  <a:gd name="T20" fmla="*/ 1304 w 149"/>
                  <a:gd name="T21" fmla="*/ 4133 h 704"/>
                  <a:gd name="T22" fmla="*/ 1349 w 149"/>
                  <a:gd name="T23" fmla="*/ 4902 h 704"/>
                  <a:gd name="T24" fmla="*/ 1369 w 149"/>
                  <a:gd name="T25" fmla="*/ 5706 h 704"/>
                  <a:gd name="T26" fmla="*/ 1304 w 149"/>
                  <a:gd name="T27" fmla="*/ 6604 h 704"/>
                  <a:gd name="T28" fmla="*/ 1183 w 149"/>
                  <a:gd name="T29" fmla="*/ 7555 h 704"/>
                  <a:gd name="T30" fmla="*/ 1001 w 149"/>
                  <a:gd name="T31" fmla="*/ 8555 h 704"/>
                  <a:gd name="T32" fmla="*/ 726 w 149"/>
                  <a:gd name="T33" fmla="*/ 9657 h 704"/>
                  <a:gd name="T34" fmla="*/ 421 w 149"/>
                  <a:gd name="T35" fmla="*/ 10906 h 704"/>
                  <a:gd name="T36" fmla="*/ 230 w 149"/>
                  <a:gd name="T37" fmla="*/ 12062 h 704"/>
                  <a:gd name="T38" fmla="*/ 109 w 149"/>
                  <a:gd name="T39" fmla="*/ 13129 h 704"/>
                  <a:gd name="T40" fmla="*/ 64 w 149"/>
                  <a:gd name="T41" fmla="*/ 14156 h 704"/>
                  <a:gd name="T42" fmla="*/ 64 w 149"/>
                  <a:gd name="T43" fmla="*/ 15132 h 704"/>
                  <a:gd name="T44" fmla="*/ 89 w 149"/>
                  <a:gd name="T45" fmla="*/ 16039 h 704"/>
                  <a:gd name="T46" fmla="*/ 133 w 149"/>
                  <a:gd name="T47" fmla="*/ 16835 h 704"/>
                  <a:gd name="T48" fmla="*/ 153 w 149"/>
                  <a:gd name="T49" fmla="*/ 17613 h 704"/>
                  <a:gd name="T50" fmla="*/ 447 w 149"/>
                  <a:gd name="T51" fmla="*/ 17212 h 704"/>
                  <a:gd name="T52" fmla="*/ 421 w 149"/>
                  <a:gd name="T53" fmla="*/ 17013 h 704"/>
                  <a:gd name="T54" fmla="*/ 392 w 149"/>
                  <a:gd name="T55" fmla="*/ 16440 h 704"/>
                  <a:gd name="T56" fmla="*/ 359 w 149"/>
                  <a:gd name="T57" fmla="*/ 15559 h 704"/>
                  <a:gd name="T58" fmla="*/ 383 w 149"/>
                  <a:gd name="T59" fmla="*/ 14387 h 704"/>
                  <a:gd name="T60" fmla="*/ 447 w 149"/>
                  <a:gd name="T61" fmla="*/ 12986 h 704"/>
                  <a:gd name="T62" fmla="*/ 627 w 149"/>
                  <a:gd name="T63" fmla="*/ 11386 h 704"/>
                  <a:gd name="T64" fmla="*/ 932 w 149"/>
                  <a:gd name="T65" fmla="*/ 9657 h 704"/>
                  <a:gd name="T66" fmla="*/ 1402 w 149"/>
                  <a:gd name="T67" fmla="*/ 7827 h 704"/>
                  <a:gd name="T68" fmla="*/ 1555 w 149"/>
                  <a:gd name="T69" fmla="*/ 6981 h 704"/>
                  <a:gd name="T70" fmla="*/ 1619 w 149"/>
                  <a:gd name="T71" fmla="*/ 5876 h 704"/>
                  <a:gd name="T72" fmla="*/ 1566 w 149"/>
                  <a:gd name="T73" fmla="*/ 4601 h 704"/>
                  <a:gd name="T74" fmla="*/ 1422 w 149"/>
                  <a:gd name="T75" fmla="*/ 3352 h 704"/>
                  <a:gd name="T76" fmla="*/ 1183 w 149"/>
                  <a:gd name="T77" fmla="*/ 2129 h 704"/>
                  <a:gd name="T78" fmla="*/ 877 w 149"/>
                  <a:gd name="T79" fmla="*/ 1103 h 704"/>
                  <a:gd name="T80" fmla="*/ 476 w 149"/>
                  <a:gd name="T81" fmla="*/ 351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6" name="Freeform 11"/>
            <p:cNvSpPr>
              <a:spLocks/>
            </p:cNvSpPr>
            <p:nvPr userDrawn="1"/>
          </p:nvSpPr>
          <p:spPr bwMode="ltGray">
            <a:xfrm rot="373331" flipH="1">
              <a:off x="22" y="1957"/>
              <a:ext cx="323" cy="649"/>
            </a:xfrm>
            <a:custGeom>
              <a:avLst/>
              <a:gdLst>
                <a:gd name="T0" fmla="*/ 1509 w 128"/>
                <a:gd name="T1" fmla="*/ 0 h 217"/>
                <a:gd name="T2" fmla="*/ 1688 w 128"/>
                <a:gd name="T3" fmla="*/ 242 h 217"/>
                <a:gd name="T4" fmla="*/ 1847 w 128"/>
                <a:gd name="T5" fmla="*/ 724 h 217"/>
                <a:gd name="T6" fmla="*/ 1973 w 128"/>
                <a:gd name="T7" fmla="*/ 1343 h 217"/>
                <a:gd name="T8" fmla="*/ 2057 w 128"/>
                <a:gd name="T9" fmla="*/ 2085 h 217"/>
                <a:gd name="T10" fmla="*/ 2039 w 128"/>
                <a:gd name="T11" fmla="*/ 2970 h 217"/>
                <a:gd name="T12" fmla="*/ 1865 w 128"/>
                <a:gd name="T13" fmla="*/ 3882 h 217"/>
                <a:gd name="T14" fmla="*/ 1509 w 128"/>
                <a:gd name="T15" fmla="*/ 4839 h 217"/>
                <a:gd name="T16" fmla="*/ 961 w 128"/>
                <a:gd name="T17" fmla="*/ 5805 h 217"/>
                <a:gd name="T18" fmla="*/ 790 w 128"/>
                <a:gd name="T19" fmla="*/ 5697 h 217"/>
                <a:gd name="T20" fmla="*/ 611 w 128"/>
                <a:gd name="T21" fmla="*/ 5617 h 217"/>
                <a:gd name="T22" fmla="*/ 421 w 128"/>
                <a:gd name="T23" fmla="*/ 5482 h 217"/>
                <a:gd name="T24" fmla="*/ 255 w 128"/>
                <a:gd name="T25" fmla="*/ 5374 h 217"/>
                <a:gd name="T26" fmla="*/ 126 w 128"/>
                <a:gd name="T27" fmla="*/ 5243 h 217"/>
                <a:gd name="T28" fmla="*/ 33 w 128"/>
                <a:gd name="T29" fmla="*/ 5081 h 217"/>
                <a:gd name="T30" fmla="*/ 0 w 128"/>
                <a:gd name="T31" fmla="*/ 4893 h 217"/>
                <a:gd name="T32" fmla="*/ 20 w 128"/>
                <a:gd name="T33" fmla="*/ 4758 h 217"/>
                <a:gd name="T34" fmla="*/ 209 w 128"/>
                <a:gd name="T35" fmla="*/ 4570 h 217"/>
                <a:gd name="T36" fmla="*/ 464 w 128"/>
                <a:gd name="T37" fmla="*/ 4313 h 217"/>
                <a:gd name="T38" fmla="*/ 739 w 128"/>
                <a:gd name="T39" fmla="*/ 4017 h 217"/>
                <a:gd name="T40" fmla="*/ 1012 w 128"/>
                <a:gd name="T41" fmla="*/ 3586 h 217"/>
                <a:gd name="T42" fmla="*/ 1267 w 128"/>
                <a:gd name="T43" fmla="*/ 2997 h 217"/>
                <a:gd name="T44" fmla="*/ 1464 w 128"/>
                <a:gd name="T45" fmla="*/ 2219 h 217"/>
                <a:gd name="T46" fmla="*/ 1559 w 128"/>
                <a:gd name="T47" fmla="*/ 1235 h 217"/>
                <a:gd name="T48" fmla="*/ 1509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9" name="Freeform 14"/>
            <p:cNvSpPr>
              <a:spLocks/>
            </p:cNvSpPr>
            <p:nvPr userDrawn="1"/>
          </p:nvSpPr>
          <p:spPr bwMode="ltGray">
            <a:xfrm rot="373331" flipH="1">
              <a:off x="898" y="2855"/>
              <a:ext cx="354" cy="464"/>
            </a:xfrm>
            <a:custGeom>
              <a:avLst/>
              <a:gdLst>
                <a:gd name="T0" fmla="*/ 2079 w 117"/>
                <a:gd name="T1" fmla="*/ 0 h 132"/>
                <a:gd name="T2" fmla="*/ 0 w 117"/>
                <a:gd name="T3" fmla="*/ 1086 h 132"/>
                <a:gd name="T4" fmla="*/ 82 w 117"/>
                <a:gd name="T5" fmla="*/ 1125 h 132"/>
                <a:gd name="T6" fmla="*/ 384 w 117"/>
                <a:gd name="T7" fmla="*/ 1262 h 132"/>
                <a:gd name="T8" fmla="*/ 805 w 117"/>
                <a:gd name="T9" fmla="*/ 1568 h 132"/>
                <a:gd name="T10" fmla="*/ 1274 w 117"/>
                <a:gd name="T11" fmla="*/ 2039 h 132"/>
                <a:gd name="T12" fmla="*/ 1831 w 117"/>
                <a:gd name="T13" fmla="*/ 2693 h 132"/>
                <a:gd name="T14" fmla="*/ 2327 w 117"/>
                <a:gd name="T15" fmla="*/ 3473 h 132"/>
                <a:gd name="T16" fmla="*/ 2829 w 117"/>
                <a:gd name="T17" fmla="*/ 4471 h 132"/>
                <a:gd name="T18" fmla="*/ 3213 w 117"/>
                <a:gd name="T19" fmla="*/ 5733 h 132"/>
                <a:gd name="T20" fmla="*/ 3240 w 117"/>
                <a:gd name="T21" fmla="*/ 5213 h 132"/>
                <a:gd name="T22" fmla="*/ 3186 w 117"/>
                <a:gd name="T23" fmla="*/ 4647 h 132"/>
                <a:gd name="T24" fmla="*/ 2992 w 117"/>
                <a:gd name="T25" fmla="*/ 3905 h 132"/>
                <a:gd name="T26" fmla="*/ 2747 w 117"/>
                <a:gd name="T27" fmla="*/ 3213 h 132"/>
                <a:gd name="T28" fmla="*/ 2463 w 117"/>
                <a:gd name="T29" fmla="*/ 2520 h 132"/>
                <a:gd name="T30" fmla="*/ 2160 w 117"/>
                <a:gd name="T31" fmla="*/ 1951 h 132"/>
                <a:gd name="T32" fmla="*/ 1858 w 117"/>
                <a:gd name="T33" fmla="*/ 1568 h 132"/>
                <a:gd name="T34" fmla="*/ 1601 w 117"/>
                <a:gd name="T35" fmla="*/ 1385 h 132"/>
                <a:gd name="T36" fmla="*/ 1912 w 117"/>
                <a:gd name="T37" fmla="*/ 1262 h 132"/>
                <a:gd name="T38" fmla="*/ 2188 w 117"/>
                <a:gd name="T39" fmla="*/ 1209 h 132"/>
                <a:gd name="T40" fmla="*/ 2463 w 117"/>
                <a:gd name="T41" fmla="*/ 1125 h 132"/>
                <a:gd name="T42" fmla="*/ 2720 w 117"/>
                <a:gd name="T43" fmla="*/ 1086 h 132"/>
                <a:gd name="T44" fmla="*/ 2911 w 117"/>
                <a:gd name="T45" fmla="*/ 1037 h 132"/>
                <a:gd name="T46" fmla="*/ 3020 w 117"/>
                <a:gd name="T47" fmla="*/ 953 h 132"/>
                <a:gd name="T48" fmla="*/ 3132 w 117"/>
                <a:gd name="T49" fmla="*/ 914 h 132"/>
                <a:gd name="T50" fmla="*/ 3159 w 117"/>
                <a:gd name="T51" fmla="*/ 914 h 132"/>
                <a:gd name="T52" fmla="*/ 2079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 name="Freeform 15"/>
            <p:cNvSpPr>
              <a:spLocks/>
            </p:cNvSpPr>
            <p:nvPr userDrawn="1"/>
          </p:nvSpPr>
          <p:spPr bwMode="ltGray">
            <a:xfrm rot="373331" flipH="1">
              <a:off x="799" y="2979"/>
              <a:ext cx="87" cy="274"/>
            </a:xfrm>
            <a:custGeom>
              <a:avLst/>
              <a:gdLst>
                <a:gd name="T0" fmla="*/ 783 w 29"/>
                <a:gd name="T1" fmla="*/ 0 h 77"/>
                <a:gd name="T2" fmla="*/ 621 w 29"/>
                <a:gd name="T3" fmla="*/ 0 h 77"/>
                <a:gd name="T4" fmla="*/ 432 w 29"/>
                <a:gd name="T5" fmla="*/ 178 h 77"/>
                <a:gd name="T6" fmla="*/ 243 w 29"/>
                <a:gd name="T7" fmla="*/ 406 h 77"/>
                <a:gd name="T8" fmla="*/ 108 w 29"/>
                <a:gd name="T9" fmla="*/ 861 h 77"/>
                <a:gd name="T10" fmla="*/ 27 w 29"/>
                <a:gd name="T11" fmla="*/ 1356 h 77"/>
                <a:gd name="T12" fmla="*/ 0 w 29"/>
                <a:gd name="T13" fmla="*/ 1989 h 77"/>
                <a:gd name="T14" fmla="*/ 81 w 29"/>
                <a:gd name="T15" fmla="*/ 2712 h 77"/>
                <a:gd name="T16" fmla="*/ 297 w 29"/>
                <a:gd name="T17" fmla="*/ 3469 h 77"/>
                <a:gd name="T18" fmla="*/ 405 w 29"/>
                <a:gd name="T19" fmla="*/ 2395 h 77"/>
                <a:gd name="T20" fmla="*/ 513 w 29"/>
                <a:gd name="T21" fmla="*/ 1672 h 77"/>
                <a:gd name="T22" fmla="*/ 621 w 29"/>
                <a:gd name="T23" fmla="*/ 989 h 77"/>
                <a:gd name="T24" fmla="*/ 783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10 w 83"/>
                  <a:gd name="T1" fmla="*/ 4 h 117"/>
                  <a:gd name="T2" fmla="*/ 3 w 83"/>
                  <a:gd name="T3" fmla="*/ 0 h 117"/>
                  <a:gd name="T4" fmla="*/ 0 w 83"/>
                  <a:gd name="T5" fmla="*/ 15 h 117"/>
                  <a:gd name="T6" fmla="*/ 10 w 83"/>
                  <a:gd name="T7" fmla="*/ 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7" name="Freeform 19"/>
              <p:cNvSpPr>
                <a:spLocks/>
              </p:cNvSpPr>
              <p:nvPr userDrawn="1"/>
            </p:nvSpPr>
            <p:spPr bwMode="ltGray">
              <a:xfrm>
                <a:off x="1786" y="894"/>
                <a:ext cx="70" cy="49"/>
              </a:xfrm>
              <a:custGeom>
                <a:avLst/>
                <a:gdLst>
                  <a:gd name="T0" fmla="*/ 0 w 140"/>
                  <a:gd name="T1" fmla="*/ 13 h 98"/>
                  <a:gd name="T2" fmla="*/ 15 w 140"/>
                  <a:gd name="T3" fmla="*/ 0 h 98"/>
                  <a:gd name="T4" fmla="*/ 18 w 140"/>
                  <a:gd name="T5" fmla="*/ 7 h 98"/>
                  <a:gd name="T6" fmla="*/ 0 w 140"/>
                  <a:gd name="T7" fmla="*/ 13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8" name="Freeform 20"/>
              <p:cNvSpPr>
                <a:spLocks/>
              </p:cNvSpPr>
              <p:nvPr userDrawn="1"/>
            </p:nvSpPr>
            <p:spPr bwMode="ltGray">
              <a:xfrm>
                <a:off x="1772" y="998"/>
                <a:ext cx="73" cy="25"/>
              </a:xfrm>
              <a:custGeom>
                <a:avLst/>
                <a:gdLst>
                  <a:gd name="T0" fmla="*/ 0 w 145"/>
                  <a:gd name="T1" fmla="*/ 1 h 49"/>
                  <a:gd name="T2" fmla="*/ 19 w 145"/>
                  <a:gd name="T3" fmla="*/ 0 h 49"/>
                  <a:gd name="T4" fmla="*/ 17 w 145"/>
                  <a:gd name="T5" fmla="*/ 7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10 w 83"/>
                  <a:gd name="T1" fmla="*/ 4 h 117"/>
                  <a:gd name="T2" fmla="*/ 3 w 83"/>
                  <a:gd name="T3" fmla="*/ 0 h 117"/>
                  <a:gd name="T4" fmla="*/ 0 w 83"/>
                  <a:gd name="T5" fmla="*/ 15 h 117"/>
                  <a:gd name="T6" fmla="*/ 10 w 83"/>
                  <a:gd name="T7" fmla="*/ 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4" name="Freeform 23"/>
              <p:cNvSpPr>
                <a:spLocks/>
              </p:cNvSpPr>
              <p:nvPr userDrawn="1"/>
            </p:nvSpPr>
            <p:spPr bwMode="ltGray">
              <a:xfrm>
                <a:off x="1786" y="894"/>
                <a:ext cx="70" cy="49"/>
              </a:xfrm>
              <a:custGeom>
                <a:avLst/>
                <a:gdLst>
                  <a:gd name="T0" fmla="*/ 0 w 140"/>
                  <a:gd name="T1" fmla="*/ 13 h 98"/>
                  <a:gd name="T2" fmla="*/ 15 w 140"/>
                  <a:gd name="T3" fmla="*/ 0 h 98"/>
                  <a:gd name="T4" fmla="*/ 18 w 140"/>
                  <a:gd name="T5" fmla="*/ 7 h 98"/>
                  <a:gd name="T6" fmla="*/ 0 w 140"/>
                  <a:gd name="T7" fmla="*/ 13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5" name="Freeform 24"/>
              <p:cNvSpPr>
                <a:spLocks/>
              </p:cNvSpPr>
              <p:nvPr userDrawn="1"/>
            </p:nvSpPr>
            <p:spPr bwMode="ltGray">
              <a:xfrm>
                <a:off x="1772" y="998"/>
                <a:ext cx="73" cy="25"/>
              </a:xfrm>
              <a:custGeom>
                <a:avLst/>
                <a:gdLst>
                  <a:gd name="T0" fmla="*/ 0 w 145"/>
                  <a:gd name="T1" fmla="*/ 1 h 49"/>
                  <a:gd name="T2" fmla="*/ 19 w 145"/>
                  <a:gd name="T3" fmla="*/ 0 h 49"/>
                  <a:gd name="T4" fmla="*/ 17 w 145"/>
                  <a:gd name="T5" fmla="*/ 7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10 w 83"/>
                  <a:gd name="T1" fmla="*/ 4 h 117"/>
                  <a:gd name="T2" fmla="*/ 3 w 83"/>
                  <a:gd name="T3" fmla="*/ 0 h 117"/>
                  <a:gd name="T4" fmla="*/ 0 w 83"/>
                  <a:gd name="T5" fmla="*/ 15 h 117"/>
                  <a:gd name="T6" fmla="*/ 10 w 83"/>
                  <a:gd name="T7" fmla="*/ 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1" name="Freeform 27"/>
              <p:cNvSpPr>
                <a:spLocks/>
              </p:cNvSpPr>
              <p:nvPr userDrawn="1"/>
            </p:nvSpPr>
            <p:spPr bwMode="ltGray">
              <a:xfrm>
                <a:off x="1786" y="894"/>
                <a:ext cx="70" cy="49"/>
              </a:xfrm>
              <a:custGeom>
                <a:avLst/>
                <a:gdLst>
                  <a:gd name="T0" fmla="*/ 0 w 140"/>
                  <a:gd name="T1" fmla="*/ 13 h 98"/>
                  <a:gd name="T2" fmla="*/ 15 w 140"/>
                  <a:gd name="T3" fmla="*/ 0 h 98"/>
                  <a:gd name="T4" fmla="*/ 18 w 140"/>
                  <a:gd name="T5" fmla="*/ 7 h 98"/>
                  <a:gd name="T6" fmla="*/ 0 w 140"/>
                  <a:gd name="T7" fmla="*/ 13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2" name="Freeform 28"/>
              <p:cNvSpPr>
                <a:spLocks/>
              </p:cNvSpPr>
              <p:nvPr userDrawn="1"/>
            </p:nvSpPr>
            <p:spPr bwMode="ltGray">
              <a:xfrm>
                <a:off x="1772" y="998"/>
                <a:ext cx="73" cy="25"/>
              </a:xfrm>
              <a:custGeom>
                <a:avLst/>
                <a:gdLst>
                  <a:gd name="T0" fmla="*/ 0 w 145"/>
                  <a:gd name="T1" fmla="*/ 1 h 49"/>
                  <a:gd name="T2" fmla="*/ 19 w 145"/>
                  <a:gd name="T3" fmla="*/ 0 h 49"/>
                  <a:gd name="T4" fmla="*/ 17 w 145"/>
                  <a:gd name="T5" fmla="*/ 7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10 w 83"/>
                  <a:gd name="T1" fmla="*/ 4 h 117"/>
                  <a:gd name="T2" fmla="*/ 3 w 83"/>
                  <a:gd name="T3" fmla="*/ 0 h 117"/>
                  <a:gd name="T4" fmla="*/ 0 w 83"/>
                  <a:gd name="T5" fmla="*/ 15 h 117"/>
                  <a:gd name="T6" fmla="*/ 10 w 83"/>
                  <a:gd name="T7" fmla="*/ 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8" name="Freeform 31"/>
              <p:cNvSpPr>
                <a:spLocks/>
              </p:cNvSpPr>
              <p:nvPr userDrawn="1"/>
            </p:nvSpPr>
            <p:spPr bwMode="ltGray">
              <a:xfrm>
                <a:off x="1786" y="894"/>
                <a:ext cx="70" cy="49"/>
              </a:xfrm>
              <a:custGeom>
                <a:avLst/>
                <a:gdLst>
                  <a:gd name="T0" fmla="*/ 0 w 140"/>
                  <a:gd name="T1" fmla="*/ 13 h 98"/>
                  <a:gd name="T2" fmla="*/ 15 w 140"/>
                  <a:gd name="T3" fmla="*/ 0 h 98"/>
                  <a:gd name="T4" fmla="*/ 18 w 140"/>
                  <a:gd name="T5" fmla="*/ 7 h 98"/>
                  <a:gd name="T6" fmla="*/ 0 w 140"/>
                  <a:gd name="T7" fmla="*/ 13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9" name="Freeform 32"/>
              <p:cNvSpPr>
                <a:spLocks/>
              </p:cNvSpPr>
              <p:nvPr userDrawn="1"/>
            </p:nvSpPr>
            <p:spPr bwMode="ltGray">
              <a:xfrm>
                <a:off x="1772" y="998"/>
                <a:ext cx="73" cy="25"/>
              </a:xfrm>
              <a:custGeom>
                <a:avLst/>
                <a:gdLst>
                  <a:gd name="T0" fmla="*/ 0 w 145"/>
                  <a:gd name="T1" fmla="*/ 1 h 49"/>
                  <a:gd name="T2" fmla="*/ 19 w 145"/>
                  <a:gd name="T3" fmla="*/ 0 h 49"/>
                  <a:gd name="T4" fmla="*/ 17 w 145"/>
                  <a:gd name="T5" fmla="*/ 7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10 w 83"/>
                  <a:gd name="T1" fmla="*/ 4 h 117"/>
                  <a:gd name="T2" fmla="*/ 3 w 83"/>
                  <a:gd name="T3" fmla="*/ 0 h 117"/>
                  <a:gd name="T4" fmla="*/ 0 w 83"/>
                  <a:gd name="T5" fmla="*/ 15 h 117"/>
                  <a:gd name="T6" fmla="*/ 10 w 83"/>
                  <a:gd name="T7" fmla="*/ 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5" name="Freeform 35"/>
              <p:cNvSpPr>
                <a:spLocks/>
              </p:cNvSpPr>
              <p:nvPr userDrawn="1"/>
            </p:nvSpPr>
            <p:spPr bwMode="ltGray">
              <a:xfrm>
                <a:off x="1786" y="894"/>
                <a:ext cx="70" cy="49"/>
              </a:xfrm>
              <a:custGeom>
                <a:avLst/>
                <a:gdLst>
                  <a:gd name="T0" fmla="*/ 0 w 140"/>
                  <a:gd name="T1" fmla="*/ 13 h 98"/>
                  <a:gd name="T2" fmla="*/ 15 w 140"/>
                  <a:gd name="T3" fmla="*/ 0 h 98"/>
                  <a:gd name="T4" fmla="*/ 18 w 140"/>
                  <a:gd name="T5" fmla="*/ 7 h 98"/>
                  <a:gd name="T6" fmla="*/ 0 w 140"/>
                  <a:gd name="T7" fmla="*/ 13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6" name="Freeform 36"/>
              <p:cNvSpPr>
                <a:spLocks/>
              </p:cNvSpPr>
              <p:nvPr userDrawn="1"/>
            </p:nvSpPr>
            <p:spPr bwMode="ltGray">
              <a:xfrm>
                <a:off x="1772" y="998"/>
                <a:ext cx="73" cy="25"/>
              </a:xfrm>
              <a:custGeom>
                <a:avLst/>
                <a:gdLst>
                  <a:gd name="T0" fmla="*/ 0 w 145"/>
                  <a:gd name="T1" fmla="*/ 1 h 49"/>
                  <a:gd name="T2" fmla="*/ 19 w 145"/>
                  <a:gd name="T3" fmla="*/ 0 h 49"/>
                  <a:gd name="T4" fmla="*/ 17 w 145"/>
                  <a:gd name="T5" fmla="*/ 7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395 h 237"/>
                <a:gd name="T4" fmla="*/ 56 w 257"/>
                <a:gd name="T5" fmla="*/ 783 h 237"/>
                <a:gd name="T6" fmla="*/ 111 w 257"/>
                <a:gd name="T7" fmla="*/ 1176 h 237"/>
                <a:gd name="T8" fmla="*/ 204 w 257"/>
                <a:gd name="T9" fmla="*/ 1534 h 237"/>
                <a:gd name="T10" fmla="*/ 337 w 257"/>
                <a:gd name="T11" fmla="*/ 1867 h 237"/>
                <a:gd name="T12" fmla="*/ 506 w 257"/>
                <a:gd name="T13" fmla="*/ 2209 h 237"/>
                <a:gd name="T14" fmla="*/ 710 w 257"/>
                <a:gd name="T15" fmla="*/ 2522 h 237"/>
                <a:gd name="T16" fmla="*/ 949 w 257"/>
                <a:gd name="T17" fmla="*/ 2785 h 237"/>
                <a:gd name="T18" fmla="*/ 1251 w 257"/>
                <a:gd name="T19" fmla="*/ 3038 h 237"/>
                <a:gd name="T20" fmla="*/ 1600 w 257"/>
                <a:gd name="T21" fmla="*/ 3255 h 237"/>
                <a:gd name="T22" fmla="*/ 1974 w 257"/>
                <a:gd name="T23" fmla="*/ 3430 h 237"/>
                <a:gd name="T24" fmla="*/ 2435 w 257"/>
                <a:gd name="T25" fmla="*/ 3568 h 237"/>
                <a:gd name="T26" fmla="*/ 2941 w 257"/>
                <a:gd name="T27" fmla="*/ 3663 h 237"/>
                <a:gd name="T28" fmla="*/ 3498 w 257"/>
                <a:gd name="T29" fmla="*/ 3713 h 237"/>
                <a:gd name="T30" fmla="*/ 4094 w 257"/>
                <a:gd name="T31" fmla="*/ 3693 h 237"/>
                <a:gd name="T32" fmla="*/ 4783 w 257"/>
                <a:gd name="T33" fmla="*/ 3631 h 237"/>
                <a:gd name="T34" fmla="*/ 4171 w 257"/>
                <a:gd name="T35" fmla="*/ 3555 h 237"/>
                <a:gd name="T36" fmla="*/ 3630 w 257"/>
                <a:gd name="T37" fmla="*/ 3443 h 237"/>
                <a:gd name="T38" fmla="*/ 3159 w 257"/>
                <a:gd name="T39" fmla="*/ 3318 h 237"/>
                <a:gd name="T40" fmla="*/ 2753 w 257"/>
                <a:gd name="T41" fmla="*/ 3193 h 237"/>
                <a:gd name="T42" fmla="*/ 2380 w 257"/>
                <a:gd name="T43" fmla="*/ 3025 h 237"/>
                <a:gd name="T44" fmla="*/ 2085 w 257"/>
                <a:gd name="T45" fmla="*/ 2847 h 237"/>
                <a:gd name="T46" fmla="*/ 1805 w 257"/>
                <a:gd name="T47" fmla="*/ 2647 h 237"/>
                <a:gd name="T48" fmla="*/ 1566 w 257"/>
                <a:gd name="T49" fmla="*/ 2430 h 237"/>
                <a:gd name="T50" fmla="*/ 1341 w 257"/>
                <a:gd name="T51" fmla="*/ 2209 h 237"/>
                <a:gd name="T52" fmla="*/ 1137 w 257"/>
                <a:gd name="T53" fmla="*/ 1959 h 237"/>
                <a:gd name="T54" fmla="*/ 970 w 257"/>
                <a:gd name="T55" fmla="*/ 1679 h 237"/>
                <a:gd name="T56" fmla="*/ 800 w 257"/>
                <a:gd name="T57" fmla="*/ 1376 h 237"/>
                <a:gd name="T58" fmla="*/ 612 w 257"/>
                <a:gd name="T59" fmla="*/ 1083 h 237"/>
                <a:gd name="T60" fmla="*/ 429 w 257"/>
                <a:gd name="T61" fmla="*/ 738 h 237"/>
                <a:gd name="T62" fmla="*/ 225 w 257"/>
                <a:gd name="T63" fmla="*/ 375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9" name="Freeform 39"/>
            <p:cNvSpPr>
              <a:spLocks/>
            </p:cNvSpPr>
            <p:nvPr userDrawn="1"/>
          </p:nvSpPr>
          <p:spPr bwMode="ltGray">
            <a:xfrm rot="9832527" flipV="1">
              <a:off x="1997" y="858"/>
              <a:ext cx="330" cy="278"/>
            </a:xfrm>
            <a:custGeom>
              <a:avLst/>
              <a:gdLst>
                <a:gd name="T0" fmla="*/ 1453 w 124"/>
                <a:gd name="T1" fmla="*/ 0 h 110"/>
                <a:gd name="T2" fmla="*/ 2337 w 124"/>
                <a:gd name="T3" fmla="*/ 1744 h 110"/>
                <a:gd name="T4" fmla="*/ 2259 w 124"/>
                <a:gd name="T5" fmla="*/ 1724 h 110"/>
                <a:gd name="T6" fmla="*/ 2017 w 124"/>
                <a:gd name="T7" fmla="*/ 1693 h 110"/>
                <a:gd name="T8" fmla="*/ 1679 w 124"/>
                <a:gd name="T9" fmla="*/ 1628 h 110"/>
                <a:gd name="T10" fmla="*/ 1283 w 124"/>
                <a:gd name="T11" fmla="*/ 1597 h 110"/>
                <a:gd name="T12" fmla="*/ 849 w 124"/>
                <a:gd name="T13" fmla="*/ 1564 h 110"/>
                <a:gd name="T14" fmla="*/ 474 w 124"/>
                <a:gd name="T15" fmla="*/ 1585 h 110"/>
                <a:gd name="T16" fmla="*/ 170 w 124"/>
                <a:gd name="T17" fmla="*/ 1648 h 110"/>
                <a:gd name="T18" fmla="*/ 0 w 124"/>
                <a:gd name="T19" fmla="*/ 1777 h 110"/>
                <a:gd name="T20" fmla="*/ 77 w 124"/>
                <a:gd name="T21" fmla="*/ 1585 h 110"/>
                <a:gd name="T22" fmla="*/ 149 w 124"/>
                <a:gd name="T23" fmla="*/ 1438 h 110"/>
                <a:gd name="T24" fmla="*/ 303 w 124"/>
                <a:gd name="T25" fmla="*/ 1322 h 110"/>
                <a:gd name="T26" fmla="*/ 474 w 124"/>
                <a:gd name="T27" fmla="*/ 1226 h 110"/>
                <a:gd name="T28" fmla="*/ 679 w 124"/>
                <a:gd name="T29" fmla="*/ 1163 h 110"/>
                <a:gd name="T30" fmla="*/ 886 w 124"/>
                <a:gd name="T31" fmla="*/ 1142 h 110"/>
                <a:gd name="T32" fmla="*/ 1112 w 124"/>
                <a:gd name="T33" fmla="*/ 1142 h 110"/>
                <a:gd name="T34" fmla="*/ 1360 w 124"/>
                <a:gd name="T35" fmla="*/ 1195 h 110"/>
                <a:gd name="T36" fmla="*/ 1373 w 124"/>
                <a:gd name="T37" fmla="*/ 1142 h 110"/>
                <a:gd name="T38" fmla="*/ 1317 w 124"/>
                <a:gd name="T39" fmla="*/ 907 h 110"/>
                <a:gd name="T40" fmla="*/ 1261 w 124"/>
                <a:gd name="T41" fmla="*/ 614 h 110"/>
                <a:gd name="T42" fmla="*/ 1224 w 124"/>
                <a:gd name="T43" fmla="*/ 485 h 110"/>
                <a:gd name="T44" fmla="*/ 1190 w 124"/>
                <a:gd name="T45" fmla="*/ 485 h 110"/>
                <a:gd name="T46" fmla="*/ 1147 w 124"/>
                <a:gd name="T47" fmla="*/ 465 h 110"/>
                <a:gd name="T48" fmla="*/ 1112 w 124"/>
                <a:gd name="T49" fmla="*/ 422 h 110"/>
                <a:gd name="T50" fmla="*/ 1078 w 124"/>
                <a:gd name="T51" fmla="*/ 372 h 110"/>
                <a:gd name="T52" fmla="*/ 1078 w 124"/>
                <a:gd name="T53" fmla="*/ 306 h 110"/>
                <a:gd name="T54" fmla="*/ 1112 w 124"/>
                <a:gd name="T55" fmla="*/ 222 h 110"/>
                <a:gd name="T56" fmla="*/ 1245 w 124"/>
                <a:gd name="T57" fmla="*/ 129 h 110"/>
                <a:gd name="T58" fmla="*/ 1453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0" name="Freeform 40"/>
            <p:cNvSpPr>
              <a:spLocks/>
            </p:cNvSpPr>
            <p:nvPr userDrawn="1"/>
          </p:nvSpPr>
          <p:spPr bwMode="ltGray">
            <a:xfrm rot="9832527" flipV="1">
              <a:off x="2224" y="808"/>
              <a:ext cx="123" cy="233"/>
            </a:xfrm>
            <a:custGeom>
              <a:avLst/>
              <a:gdLst>
                <a:gd name="T0" fmla="*/ 594 w 46"/>
                <a:gd name="T1" fmla="*/ 0 h 94"/>
                <a:gd name="T2" fmla="*/ 380 w 46"/>
                <a:gd name="T3" fmla="*/ 578 h 94"/>
                <a:gd name="T4" fmla="*/ 286 w 46"/>
                <a:gd name="T5" fmla="*/ 947 h 94"/>
                <a:gd name="T6" fmla="*/ 209 w 46"/>
                <a:gd name="T7" fmla="*/ 1205 h 94"/>
                <a:gd name="T8" fmla="*/ 0 w 46"/>
                <a:gd name="T9" fmla="*/ 1433 h 94"/>
                <a:gd name="T10" fmla="*/ 230 w 46"/>
                <a:gd name="T11" fmla="*/ 1339 h 94"/>
                <a:gd name="T12" fmla="*/ 444 w 46"/>
                <a:gd name="T13" fmla="*/ 1217 h 94"/>
                <a:gd name="T14" fmla="*/ 615 w 46"/>
                <a:gd name="T15" fmla="*/ 1051 h 94"/>
                <a:gd name="T16" fmla="*/ 765 w 46"/>
                <a:gd name="T17" fmla="*/ 868 h 94"/>
                <a:gd name="T18" fmla="*/ 858 w 46"/>
                <a:gd name="T19" fmla="*/ 669 h 94"/>
                <a:gd name="T20" fmla="*/ 880 w 46"/>
                <a:gd name="T21" fmla="*/ 454 h 94"/>
                <a:gd name="T22" fmla="*/ 800 w 46"/>
                <a:gd name="T23" fmla="*/ 228 h 94"/>
                <a:gd name="T24" fmla="*/ 594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111 w 149"/>
                <a:gd name="T3" fmla="*/ 212 h 704"/>
                <a:gd name="T4" fmla="*/ 293 w 149"/>
                <a:gd name="T5" fmla="*/ 490 h 704"/>
                <a:gd name="T6" fmla="*/ 514 w 149"/>
                <a:gd name="T7" fmla="*/ 833 h 704"/>
                <a:gd name="T8" fmla="*/ 752 w 149"/>
                <a:gd name="T9" fmla="*/ 1290 h 704"/>
                <a:gd name="T10" fmla="*/ 1066 w 149"/>
                <a:gd name="T11" fmla="*/ 1846 h 704"/>
                <a:gd name="T12" fmla="*/ 1343 w 149"/>
                <a:gd name="T13" fmla="*/ 2444 h 704"/>
                <a:gd name="T14" fmla="*/ 1614 w 149"/>
                <a:gd name="T15" fmla="*/ 3140 h 704"/>
                <a:gd name="T16" fmla="*/ 1836 w 149"/>
                <a:gd name="T17" fmla="*/ 3940 h 704"/>
                <a:gd name="T18" fmla="*/ 2052 w 149"/>
                <a:gd name="T19" fmla="*/ 4783 h 704"/>
                <a:gd name="T20" fmla="*/ 2205 w 149"/>
                <a:gd name="T21" fmla="*/ 5753 h 704"/>
                <a:gd name="T22" fmla="*/ 2274 w 149"/>
                <a:gd name="T23" fmla="*/ 6831 h 704"/>
                <a:gd name="T24" fmla="*/ 2311 w 149"/>
                <a:gd name="T25" fmla="*/ 7952 h 704"/>
                <a:gd name="T26" fmla="*/ 2205 w 149"/>
                <a:gd name="T27" fmla="*/ 9210 h 704"/>
                <a:gd name="T28" fmla="*/ 1997 w 149"/>
                <a:gd name="T29" fmla="*/ 10536 h 704"/>
                <a:gd name="T30" fmla="*/ 1691 w 149"/>
                <a:gd name="T31" fmla="*/ 11921 h 704"/>
                <a:gd name="T32" fmla="*/ 1232 w 149"/>
                <a:gd name="T33" fmla="*/ 13460 h 704"/>
                <a:gd name="T34" fmla="*/ 717 w 149"/>
                <a:gd name="T35" fmla="*/ 15198 h 704"/>
                <a:gd name="T36" fmla="*/ 382 w 149"/>
                <a:gd name="T37" fmla="*/ 16812 h 704"/>
                <a:gd name="T38" fmla="*/ 182 w 149"/>
                <a:gd name="T39" fmla="*/ 18305 h 704"/>
                <a:gd name="T40" fmla="*/ 111 w 149"/>
                <a:gd name="T41" fmla="*/ 19736 h 704"/>
                <a:gd name="T42" fmla="*/ 111 w 149"/>
                <a:gd name="T43" fmla="*/ 21102 h 704"/>
                <a:gd name="T44" fmla="*/ 145 w 149"/>
                <a:gd name="T45" fmla="*/ 22350 h 704"/>
                <a:gd name="T46" fmla="*/ 222 w 149"/>
                <a:gd name="T47" fmla="*/ 23470 h 704"/>
                <a:gd name="T48" fmla="*/ 258 w 149"/>
                <a:gd name="T49" fmla="*/ 24549 h 704"/>
                <a:gd name="T50" fmla="*/ 752 w 149"/>
                <a:gd name="T51" fmla="*/ 23993 h 704"/>
                <a:gd name="T52" fmla="*/ 717 w 149"/>
                <a:gd name="T53" fmla="*/ 23715 h 704"/>
                <a:gd name="T54" fmla="*/ 662 w 149"/>
                <a:gd name="T55" fmla="*/ 22905 h 704"/>
                <a:gd name="T56" fmla="*/ 604 w 149"/>
                <a:gd name="T57" fmla="*/ 21690 h 704"/>
                <a:gd name="T58" fmla="*/ 641 w 149"/>
                <a:gd name="T59" fmla="*/ 20056 h 704"/>
                <a:gd name="T60" fmla="*/ 752 w 149"/>
                <a:gd name="T61" fmla="*/ 18103 h 704"/>
                <a:gd name="T62" fmla="*/ 1066 w 149"/>
                <a:gd name="T63" fmla="*/ 15871 h 704"/>
                <a:gd name="T64" fmla="*/ 1580 w 149"/>
                <a:gd name="T65" fmla="*/ 13460 h 704"/>
                <a:gd name="T66" fmla="*/ 2366 w 149"/>
                <a:gd name="T67" fmla="*/ 10918 h 704"/>
                <a:gd name="T68" fmla="*/ 2622 w 149"/>
                <a:gd name="T69" fmla="*/ 9736 h 704"/>
                <a:gd name="T70" fmla="*/ 2735 w 149"/>
                <a:gd name="T71" fmla="*/ 8197 h 704"/>
                <a:gd name="T72" fmla="*/ 2643 w 149"/>
                <a:gd name="T73" fmla="*/ 6413 h 704"/>
                <a:gd name="T74" fmla="*/ 2408 w 149"/>
                <a:gd name="T75" fmla="*/ 4675 h 704"/>
                <a:gd name="T76" fmla="*/ 1997 w 149"/>
                <a:gd name="T77" fmla="*/ 2966 h 704"/>
                <a:gd name="T78" fmla="*/ 1488 w 149"/>
                <a:gd name="T79" fmla="*/ 1536 h 704"/>
                <a:gd name="T80" fmla="*/ 807 w 149"/>
                <a:gd name="T81" fmla="*/ 490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53295" name="Rectangle 47"/>
          <p:cNvSpPr>
            <a:spLocks noGrp="1" noChangeArrowheads="1"/>
          </p:cNvSpPr>
          <p:nvPr>
            <p:ph type="ctrTitle"/>
          </p:nvPr>
        </p:nvSpPr>
        <p:spPr>
          <a:xfrm>
            <a:off x="3274485" y="596900"/>
            <a:ext cx="8257116"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3318933" y="4279900"/>
            <a:ext cx="8195733"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6" name="Rectangle 44"/>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solidFill>
                <a:srgbClr val="000000"/>
              </a:solidFill>
            </a:endParaRPr>
          </a:p>
        </p:txBody>
      </p:sp>
      <p:sp>
        <p:nvSpPr>
          <p:cNvPr id="47" name="Rectangle 4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8" name="Rectangle 46"/>
          <p:cNvSpPr>
            <a:spLocks noGrp="1" noChangeArrowheads="1"/>
          </p:cNvSpPr>
          <p:nvPr>
            <p:ph type="sldNum" sz="quarter" idx="12"/>
          </p:nvPr>
        </p:nvSpPr>
        <p:spPr/>
        <p:txBody>
          <a:bodyPr/>
          <a:lstStyle>
            <a:lvl1pPr>
              <a:defRPr smtClean="0"/>
            </a:lvl1pPr>
          </a:lstStyle>
          <a:p>
            <a:pPr>
              <a:defRPr/>
            </a:pPr>
            <a:fld id="{DCD927D9-AF08-431E-98AF-096D8B24A22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09827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2DD16E99-29A4-4CE2-AD67-821841423A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791430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392F759D-9704-470C-AE34-CEC4AE0AB3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7319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A286A1D5-1B4A-4AC5-8772-F2ABAE92D54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1137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22158404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49"/>
          <p:cNvSpPr>
            <a:spLocks noGrp="1" noChangeArrowheads="1"/>
          </p:cNvSpPr>
          <p:nvPr>
            <p:ph type="sldNum" sz="quarter" idx="12"/>
          </p:nvPr>
        </p:nvSpPr>
        <p:spPr>
          <a:ln/>
        </p:spPr>
        <p:txBody>
          <a:bodyPr/>
          <a:lstStyle>
            <a:lvl1pPr>
              <a:defRPr/>
            </a:lvl1pPr>
          </a:lstStyle>
          <a:p>
            <a:pPr>
              <a:defRPr/>
            </a:pPr>
            <a:fld id="{D70B47B3-54A3-4416-9B8A-C0BCCCC4D9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641497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49"/>
          <p:cNvSpPr>
            <a:spLocks noGrp="1" noChangeArrowheads="1"/>
          </p:cNvSpPr>
          <p:nvPr>
            <p:ph type="sldNum" sz="quarter" idx="12"/>
          </p:nvPr>
        </p:nvSpPr>
        <p:spPr>
          <a:ln/>
        </p:spPr>
        <p:txBody>
          <a:bodyPr/>
          <a:lstStyle>
            <a:lvl1pPr>
              <a:defRPr/>
            </a:lvl1pPr>
          </a:lstStyle>
          <a:p>
            <a:pPr>
              <a:defRPr/>
            </a:pPr>
            <a:fld id="{DD68F64D-0944-4BB9-B4A3-B83E6A822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44289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49"/>
          <p:cNvSpPr>
            <a:spLocks noGrp="1" noChangeArrowheads="1"/>
          </p:cNvSpPr>
          <p:nvPr>
            <p:ph type="sldNum" sz="quarter" idx="12"/>
          </p:nvPr>
        </p:nvSpPr>
        <p:spPr>
          <a:ln/>
        </p:spPr>
        <p:txBody>
          <a:bodyPr/>
          <a:lstStyle>
            <a:lvl1pPr>
              <a:defRPr/>
            </a:lvl1pPr>
          </a:lstStyle>
          <a:p>
            <a:pPr>
              <a:defRPr/>
            </a:pPr>
            <a:fld id="{E3FBCD0D-A93F-4844-A58C-5D13889CE5F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96949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5384B1AF-2BAC-41CD-A60D-6137DD058F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3512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40346336-BF59-447D-BB5F-D8DDB18B77D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5521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30A652E6-DA3A-4D85-B1EA-C22B5B428F2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644965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4968" y="103189"/>
            <a:ext cx="2747433"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0551" y="103189"/>
            <a:ext cx="8041216"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BBACE70A-7F68-4580-9FA0-19BBE1772F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1306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13144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1"/>
            <a:ext cx="53848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03663"/>
            <a:ext cx="53848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49"/>
          <p:cNvSpPr>
            <a:spLocks noGrp="1" noChangeArrowheads="1"/>
          </p:cNvSpPr>
          <p:nvPr>
            <p:ph type="sldNum" sz="quarter" idx="12"/>
          </p:nvPr>
        </p:nvSpPr>
        <p:spPr>
          <a:ln/>
        </p:spPr>
        <p:txBody>
          <a:bodyPr/>
          <a:lstStyle>
            <a:lvl1pPr>
              <a:defRPr/>
            </a:lvl1pPr>
          </a:lstStyle>
          <a:p>
            <a:pPr>
              <a:defRPr/>
            </a:pPr>
            <a:fld id="{A84E905B-A8A4-4F81-A666-D997238535F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450695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90552" y="103188"/>
            <a:ext cx="10991849" cy="131445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1"/>
            <a:ext cx="53848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1"/>
            <a:ext cx="53848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03663"/>
            <a:ext cx="53848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03663"/>
            <a:ext cx="53848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49"/>
          <p:cNvSpPr>
            <a:spLocks noGrp="1" noChangeArrowheads="1"/>
          </p:cNvSpPr>
          <p:nvPr>
            <p:ph type="sldNum" sz="quarter" idx="12"/>
          </p:nvPr>
        </p:nvSpPr>
        <p:spPr>
          <a:ln/>
        </p:spPr>
        <p:txBody>
          <a:bodyPr/>
          <a:lstStyle>
            <a:lvl1pPr>
              <a:defRPr/>
            </a:lvl1pPr>
          </a:lstStyle>
          <a:p>
            <a:pPr>
              <a:defRPr/>
            </a:pPr>
            <a:fld id="{73B7CBE2-2902-4F25-8C00-D3B1E110846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9765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5" name="页脚占位符 4"/>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smtClean="0"/>
            </a:lvl1pPr>
          </a:lstStyle>
          <a:p>
            <a:pPr>
              <a:defRPr/>
            </a:pPr>
            <a:fld id="{EC36249C-70E3-4D6C-8DB5-E68A41C1FF00}" type="slidenum">
              <a:rPr lang="en-US" altLang="zh-CN"/>
              <a:pPr>
                <a:defRPr/>
              </a:pPr>
              <a:t>‹#›</a:t>
            </a:fld>
            <a:endParaRPr lang="en-US" altLang="zh-CN"/>
          </a:p>
        </p:txBody>
      </p:sp>
    </p:spTree>
    <p:extLst>
      <p:ext uri="{BB962C8B-B14F-4D97-AF65-F5344CB8AC3E}">
        <p14:creationId xmlns:p14="http://schemas.microsoft.com/office/powerpoint/2010/main" val="377470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13741606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5" name="页脚占位符 4"/>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smtClean="0"/>
            </a:lvl1pPr>
          </a:lstStyle>
          <a:p>
            <a:pPr>
              <a:defRPr/>
            </a:pPr>
            <a:fld id="{E2E6694D-90E7-49F9-A827-1D1F7D8605DF}" type="slidenum">
              <a:rPr lang="en-US" altLang="zh-CN"/>
              <a:pPr>
                <a:defRPr/>
              </a:pPr>
              <a:t>‹#›</a:t>
            </a:fld>
            <a:endParaRPr lang="en-US" altLang="zh-CN"/>
          </a:p>
        </p:txBody>
      </p:sp>
    </p:spTree>
    <p:extLst>
      <p:ext uri="{BB962C8B-B14F-4D97-AF65-F5344CB8AC3E}">
        <p14:creationId xmlns:p14="http://schemas.microsoft.com/office/powerpoint/2010/main" val="10574660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5" name="页脚占位符 4"/>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smtClean="0"/>
            </a:lvl1pPr>
          </a:lstStyle>
          <a:p>
            <a:pPr>
              <a:defRPr/>
            </a:pPr>
            <a:fld id="{9900F06C-FF95-4392-BBA4-4698B1476D3D}" type="slidenum">
              <a:rPr lang="en-US" altLang="zh-CN"/>
              <a:pPr>
                <a:defRPr/>
              </a:pPr>
              <a:t>‹#›</a:t>
            </a:fld>
            <a:endParaRPr lang="en-US" altLang="zh-CN"/>
          </a:p>
        </p:txBody>
      </p:sp>
    </p:spTree>
    <p:extLst>
      <p:ext uri="{BB962C8B-B14F-4D97-AF65-F5344CB8AC3E}">
        <p14:creationId xmlns:p14="http://schemas.microsoft.com/office/powerpoint/2010/main" val="2727372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6" name="页脚占位符 5"/>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A090191E-8A05-46C0-A613-06350BA19801}" type="slidenum">
              <a:rPr lang="en-US" altLang="zh-CN"/>
              <a:pPr>
                <a:defRPr/>
              </a:pPr>
              <a:t>‹#›</a:t>
            </a:fld>
            <a:endParaRPr lang="en-US" altLang="zh-CN"/>
          </a:p>
        </p:txBody>
      </p:sp>
    </p:spTree>
    <p:extLst>
      <p:ext uri="{BB962C8B-B14F-4D97-AF65-F5344CB8AC3E}">
        <p14:creationId xmlns:p14="http://schemas.microsoft.com/office/powerpoint/2010/main" val="39264535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8" name="页脚占位符 7"/>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smtClean="0"/>
            </a:lvl1pPr>
          </a:lstStyle>
          <a:p>
            <a:pPr>
              <a:defRPr/>
            </a:pPr>
            <a:fld id="{38236F9A-F9EB-4384-A710-BE717D86A9B6}" type="slidenum">
              <a:rPr lang="en-US" altLang="zh-CN"/>
              <a:pPr>
                <a:defRPr/>
              </a:pPr>
              <a:t>‹#›</a:t>
            </a:fld>
            <a:endParaRPr lang="en-US" altLang="zh-CN"/>
          </a:p>
        </p:txBody>
      </p:sp>
    </p:spTree>
    <p:extLst>
      <p:ext uri="{BB962C8B-B14F-4D97-AF65-F5344CB8AC3E}">
        <p14:creationId xmlns:p14="http://schemas.microsoft.com/office/powerpoint/2010/main" val="8696910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4" name="页脚占位符 3"/>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smtClean="0"/>
            </a:lvl1pPr>
          </a:lstStyle>
          <a:p>
            <a:pPr>
              <a:defRPr/>
            </a:pPr>
            <a:fld id="{C92FCA77-1F1D-4945-A4E5-427B75B31E43}" type="slidenum">
              <a:rPr lang="en-US" altLang="zh-CN"/>
              <a:pPr>
                <a:defRPr/>
              </a:pPr>
              <a:t>‹#›</a:t>
            </a:fld>
            <a:endParaRPr lang="en-US" altLang="zh-CN"/>
          </a:p>
        </p:txBody>
      </p:sp>
    </p:spTree>
    <p:extLst>
      <p:ext uri="{BB962C8B-B14F-4D97-AF65-F5344CB8AC3E}">
        <p14:creationId xmlns:p14="http://schemas.microsoft.com/office/powerpoint/2010/main" val="1374470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3" name="页脚占位符 2"/>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smtClean="0"/>
            </a:lvl1pPr>
          </a:lstStyle>
          <a:p>
            <a:pPr>
              <a:defRPr/>
            </a:pPr>
            <a:fld id="{A1B82E94-A9B5-42D2-83B4-62EF0ADDDF2A}" type="slidenum">
              <a:rPr lang="en-US" altLang="zh-CN"/>
              <a:pPr>
                <a:defRPr/>
              </a:pPr>
              <a:t>‹#›</a:t>
            </a:fld>
            <a:endParaRPr lang="en-US" altLang="zh-CN"/>
          </a:p>
        </p:txBody>
      </p:sp>
    </p:spTree>
    <p:extLst>
      <p:ext uri="{BB962C8B-B14F-4D97-AF65-F5344CB8AC3E}">
        <p14:creationId xmlns:p14="http://schemas.microsoft.com/office/powerpoint/2010/main" val="981649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6" name="页脚占位符 5"/>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9F215596-7286-4F3F-A69F-83E3239B7D4A}" type="slidenum">
              <a:rPr lang="en-US" altLang="zh-CN"/>
              <a:pPr>
                <a:defRPr/>
              </a:pPr>
              <a:t>‹#›</a:t>
            </a:fld>
            <a:endParaRPr lang="en-US" altLang="zh-CN"/>
          </a:p>
        </p:txBody>
      </p:sp>
    </p:spTree>
    <p:extLst>
      <p:ext uri="{BB962C8B-B14F-4D97-AF65-F5344CB8AC3E}">
        <p14:creationId xmlns:p14="http://schemas.microsoft.com/office/powerpoint/2010/main" val="4050163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smtClean="0"/>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6" name="页脚占位符 5"/>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smtClean="0"/>
            </a:lvl1pPr>
          </a:lstStyle>
          <a:p>
            <a:pPr>
              <a:defRPr/>
            </a:pPr>
            <a:fld id="{C63B0903-597C-4352-B08A-0CF7472AAA94}" type="slidenum">
              <a:rPr lang="en-US" altLang="zh-CN"/>
              <a:pPr>
                <a:defRPr/>
              </a:pPr>
              <a:t>‹#›</a:t>
            </a:fld>
            <a:endParaRPr lang="en-US" altLang="zh-CN"/>
          </a:p>
        </p:txBody>
      </p:sp>
    </p:spTree>
    <p:extLst>
      <p:ext uri="{BB962C8B-B14F-4D97-AF65-F5344CB8AC3E}">
        <p14:creationId xmlns:p14="http://schemas.microsoft.com/office/powerpoint/2010/main" val="24626723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5" name="页脚占位符 4"/>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smtClean="0"/>
            </a:lvl1pPr>
          </a:lstStyle>
          <a:p>
            <a:pPr>
              <a:defRPr/>
            </a:pPr>
            <a:fld id="{E35C747B-C2A6-4313-BF6B-9B29AD8F37B1}" type="slidenum">
              <a:rPr lang="en-US" altLang="zh-CN"/>
              <a:pPr>
                <a:defRPr/>
              </a:pPr>
              <a:t>‹#›</a:t>
            </a:fld>
            <a:endParaRPr lang="en-US" altLang="zh-CN"/>
          </a:p>
        </p:txBody>
      </p:sp>
    </p:spTree>
    <p:extLst>
      <p:ext uri="{BB962C8B-B14F-4D97-AF65-F5344CB8AC3E}">
        <p14:creationId xmlns:p14="http://schemas.microsoft.com/office/powerpoint/2010/main" val="14978576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6"/>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5" name="页脚占位符 4"/>
          <p:cNvSpPr>
            <a:spLocks noGrp="1"/>
          </p:cNvSpPr>
          <p:nvPr>
            <p:ph type="ftr" sz="quarter" idx="11"/>
          </p:nvPr>
        </p:nvSpPr>
        <p:spPr/>
        <p:txBody>
          <a:bodyPr wrap="square" numCol="1" anchorCtr="0" compatLnSpc="1">
            <a:prstTxWarp prst="textNoShape">
              <a:avLst/>
            </a:prstTxWarp>
          </a:bodyPr>
          <a:lstStyle>
            <a:lvl1pPr>
              <a:defRPr>
                <a:solidFill>
                  <a:srgbClr val="898989"/>
                </a:solidFill>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smtClean="0"/>
            </a:lvl1pPr>
          </a:lstStyle>
          <a:p>
            <a:pPr>
              <a:defRPr/>
            </a:pPr>
            <a:fld id="{9B976871-96E7-46B4-91D8-3EDFE419DA6F}" type="slidenum">
              <a:rPr lang="en-US" altLang="zh-CN"/>
              <a:pPr>
                <a:defRPr/>
              </a:pPr>
              <a:t>‹#›</a:t>
            </a:fld>
            <a:endParaRPr lang="en-US" altLang="zh-CN"/>
          </a:p>
        </p:txBody>
      </p:sp>
    </p:spTree>
    <p:extLst>
      <p:ext uri="{BB962C8B-B14F-4D97-AF65-F5344CB8AC3E}">
        <p14:creationId xmlns:p14="http://schemas.microsoft.com/office/powerpoint/2010/main" val="76088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36593145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90553" y="103188"/>
            <a:ext cx="10991849" cy="1314451"/>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2"/>
            <a:ext cx="53848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2"/>
            <a:ext cx="53848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03663"/>
            <a:ext cx="5384800" cy="215265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03663"/>
            <a:ext cx="5384800" cy="215265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244167"/>
            <a:ext cx="2844800" cy="457200"/>
          </a:xfrm>
        </p:spPr>
        <p:txBody>
          <a:bodyPr/>
          <a:lstStyle>
            <a:lvl1pPr>
              <a:defRPr/>
            </a:lvl1pPr>
          </a:lstStyle>
          <a:p>
            <a:pPr>
              <a:defRPr/>
            </a:pPr>
            <a:endParaRPr lang="en-US" altLang="zh-CN">
              <a:solidFill>
                <a:prstClr val="black">
                  <a:tint val="75000"/>
                </a:prstClr>
              </a:solidFill>
            </a:endParaRPr>
          </a:p>
        </p:txBody>
      </p:sp>
      <p:sp>
        <p:nvSpPr>
          <p:cNvPr id="8" name="页脚占位符 7"/>
          <p:cNvSpPr>
            <a:spLocks noGrp="1"/>
          </p:cNvSpPr>
          <p:nvPr>
            <p:ph type="ftr" sz="quarter" idx="11"/>
          </p:nvPr>
        </p:nvSpPr>
        <p:spPr>
          <a:xfrm>
            <a:off x="4165600" y="6248400"/>
            <a:ext cx="3860800" cy="457200"/>
          </a:xfrm>
        </p:spPr>
        <p:txBody>
          <a:bodyPr/>
          <a:lstStyle>
            <a:lvl1pPr>
              <a:defRPr/>
            </a:lvl1pPr>
          </a:lstStyle>
          <a:p>
            <a:pPr>
              <a:defRPr/>
            </a:pPr>
            <a:endParaRPr lang="en-US" altLang="zh-CN">
              <a:solidFill>
                <a:prstClr val="black">
                  <a:tint val="75000"/>
                </a:prstClr>
              </a:solidFill>
            </a:endParaRPr>
          </a:p>
        </p:txBody>
      </p:sp>
      <p:sp>
        <p:nvSpPr>
          <p:cNvPr id="9" name="灯片编号占位符 8"/>
          <p:cNvSpPr>
            <a:spLocks noGrp="1"/>
          </p:cNvSpPr>
          <p:nvPr>
            <p:ph type="sldNum" sz="quarter" idx="12"/>
          </p:nvPr>
        </p:nvSpPr>
        <p:spPr>
          <a:xfrm>
            <a:off x="8737600" y="6244167"/>
            <a:ext cx="2844800" cy="457200"/>
          </a:xfrm>
        </p:spPr>
        <p:txBody>
          <a:bodyPr/>
          <a:lstStyle>
            <a:lvl1pPr>
              <a:defRPr smtClean="0"/>
            </a:lvl1pPr>
          </a:lstStyle>
          <a:p>
            <a:pPr>
              <a:defRPr/>
            </a:pPr>
            <a:fld id="{F15AD668-F92B-48FF-A92D-B12FEA4413B4}" type="slidenum">
              <a:rPr lang="en-US" altLang="zh-CN"/>
              <a:pPr>
                <a:defRPr/>
              </a:pPr>
              <a:t>‹#›</a:t>
            </a:fld>
            <a:endParaRPr lang="en-US" altLang="zh-CN"/>
          </a:p>
        </p:txBody>
      </p:sp>
    </p:spTree>
    <p:extLst>
      <p:ext uri="{BB962C8B-B14F-4D97-AF65-F5344CB8AC3E}">
        <p14:creationId xmlns:p14="http://schemas.microsoft.com/office/powerpoint/2010/main" val="17792402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1741151"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253576 w 596"/>
                  <a:gd name="T1" fmla="*/ 5589692 h 666"/>
                  <a:gd name="T2" fmla="*/ 90780 w 596"/>
                  <a:gd name="T3" fmla="*/ 5148091 h 666"/>
                  <a:gd name="T4" fmla="*/ 0 w 596"/>
                  <a:gd name="T5" fmla="*/ 4362214 h 666"/>
                  <a:gd name="T6" fmla="*/ 63179 w 596"/>
                  <a:gd name="T7" fmla="*/ 3354129 h 666"/>
                  <a:gd name="T8" fmla="*/ 391938 w 596"/>
                  <a:gd name="T9" fmla="*/ 2281948 h 666"/>
                  <a:gd name="T10" fmla="*/ 1077010 w 596"/>
                  <a:gd name="T11" fmla="*/ 1267010 h 666"/>
                  <a:gd name="T12" fmla="*/ 2226428 w 596"/>
                  <a:gd name="T13" fmla="*/ 467487 h 666"/>
                  <a:gd name="T14" fmla="*/ 3867552 w 596"/>
                  <a:gd name="T15" fmla="*/ 27394 h 666"/>
                  <a:gd name="T16" fmla="*/ 5954600 w 596"/>
                  <a:gd name="T17" fmla="*/ 136194 h 666"/>
                  <a:gd name="T18" fmla="*/ 7586235 w 596"/>
                  <a:gd name="T19" fmla="*/ 1030091 h 666"/>
                  <a:gd name="T20" fmla="*/ 8679456 w 596"/>
                  <a:gd name="T21" fmla="*/ 2494512 h 666"/>
                  <a:gd name="T22" fmla="*/ 9262482 w 596"/>
                  <a:gd name="T23" fmla="*/ 4285978 h 666"/>
                  <a:gd name="T24" fmla="*/ 9323841 w 596"/>
                  <a:gd name="T25" fmla="*/ 6178102 h 666"/>
                  <a:gd name="T26" fmla="*/ 8869728 w 596"/>
                  <a:gd name="T27" fmla="*/ 7930892 h 666"/>
                  <a:gd name="T28" fmla="*/ 7943105 w 596"/>
                  <a:gd name="T29" fmla="*/ 9285366 h 666"/>
                  <a:gd name="T30" fmla="*/ 6536927 w 596"/>
                  <a:gd name="T31" fmla="*/ 10011159 h 666"/>
                  <a:gd name="T32" fmla="*/ 6094975 w 596"/>
                  <a:gd name="T33" fmla="*/ 9947119 h 666"/>
                  <a:gd name="T34" fmla="*/ 6907089 w 596"/>
                  <a:gd name="T35" fmla="*/ 9319655 h 666"/>
                  <a:gd name="T36" fmla="*/ 7551168 w 596"/>
                  <a:gd name="T37" fmla="*/ 8216099 h 666"/>
                  <a:gd name="T38" fmla="*/ 7971380 w 596"/>
                  <a:gd name="T39" fmla="*/ 6852646 h 666"/>
                  <a:gd name="T40" fmla="*/ 8146088 w 596"/>
                  <a:gd name="T41" fmla="*/ 5364832 h 666"/>
                  <a:gd name="T42" fmla="*/ 8055377 w 596"/>
                  <a:gd name="T43" fmla="*/ 3895124 h 666"/>
                  <a:gd name="T44" fmla="*/ 7601390 w 596"/>
                  <a:gd name="T45" fmla="*/ 2627714 h 666"/>
                  <a:gd name="T46" fmla="*/ 6781002 w 596"/>
                  <a:gd name="T47" fmla="*/ 1691654 h 666"/>
                  <a:gd name="T48" fmla="*/ 5346544 w 596"/>
                  <a:gd name="T49" fmla="*/ 1129227 h 666"/>
                  <a:gd name="T50" fmla="*/ 3852759 w 596"/>
                  <a:gd name="T51" fmla="*/ 920689 h 666"/>
                  <a:gd name="T52" fmla="*/ 2725135 w 596"/>
                  <a:gd name="T53" fmla="*/ 1069169 h 666"/>
                  <a:gd name="T54" fmla="*/ 1897850 w 596"/>
                  <a:gd name="T55" fmla="*/ 1524337 h 666"/>
                  <a:gd name="T56" fmla="*/ 1314899 w 596"/>
                  <a:gd name="T57" fmla="*/ 2247659 h 666"/>
                  <a:gd name="T58" fmla="*/ 889064 w 596"/>
                  <a:gd name="T59" fmla="*/ 3107264 h 666"/>
                  <a:gd name="T60" fmla="*/ 622844 w 596"/>
                  <a:gd name="T61" fmla="*/ 4103298 h 666"/>
                  <a:gd name="T62" fmla="*/ 441456 w 596"/>
                  <a:gd name="T63" fmla="*/ 5121299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398192 h 237"/>
                  <a:gd name="T4" fmla="*/ 47542 w 257"/>
                  <a:gd name="T5" fmla="*/ 799464 h 237"/>
                  <a:gd name="T6" fmla="*/ 84184 w 257"/>
                  <a:gd name="T7" fmla="*/ 1198292 h 237"/>
                  <a:gd name="T8" fmla="*/ 155539 w 257"/>
                  <a:gd name="T9" fmla="*/ 1572087 h 237"/>
                  <a:gd name="T10" fmla="*/ 261389 w 257"/>
                  <a:gd name="T11" fmla="*/ 1906261 h 237"/>
                  <a:gd name="T12" fmla="*/ 388887 w 257"/>
                  <a:gd name="T13" fmla="*/ 2256327 h 237"/>
                  <a:gd name="T14" fmla="*/ 547294 w 257"/>
                  <a:gd name="T15" fmla="*/ 2579374 h 237"/>
                  <a:gd name="T16" fmla="*/ 736297 w 257"/>
                  <a:gd name="T17" fmla="*/ 2849689 h 237"/>
                  <a:gd name="T18" fmla="*/ 969627 w 257"/>
                  <a:gd name="T19" fmla="*/ 3107143 h 237"/>
                  <a:gd name="T20" fmla="*/ 1242676 w 257"/>
                  <a:gd name="T21" fmla="*/ 3327842 h 237"/>
                  <a:gd name="T22" fmla="*/ 1535575 w 257"/>
                  <a:gd name="T23" fmla="*/ 3506986 h 237"/>
                  <a:gd name="T24" fmla="*/ 1895869 w 257"/>
                  <a:gd name="T25" fmla="*/ 3649249 h 237"/>
                  <a:gd name="T26" fmla="*/ 2286040 w 257"/>
                  <a:gd name="T27" fmla="*/ 3741861 h 237"/>
                  <a:gd name="T28" fmla="*/ 2723055 w 257"/>
                  <a:gd name="T29" fmla="*/ 3793014 h 237"/>
                  <a:gd name="T30" fmla="*/ 3183261 w 257"/>
                  <a:gd name="T31" fmla="*/ 3777646 h 237"/>
                  <a:gd name="T32" fmla="*/ 3718805 w 257"/>
                  <a:gd name="T33" fmla="*/ 3713292 h 237"/>
                  <a:gd name="T34" fmla="*/ 3241498 w 257"/>
                  <a:gd name="T35" fmla="*/ 3633362 h 237"/>
                  <a:gd name="T36" fmla="*/ 2819249 w 257"/>
                  <a:gd name="T37" fmla="*/ 3522271 h 237"/>
                  <a:gd name="T38" fmla="*/ 2461881 w 257"/>
                  <a:gd name="T39" fmla="*/ 3391593 h 237"/>
                  <a:gd name="T40" fmla="*/ 2142296 w 257"/>
                  <a:gd name="T41" fmla="*/ 3263884 h 237"/>
                  <a:gd name="T42" fmla="*/ 1849620 w 257"/>
                  <a:gd name="T43" fmla="*/ 3086154 h 237"/>
                  <a:gd name="T44" fmla="*/ 1621680 w 257"/>
                  <a:gd name="T45" fmla="*/ 2914119 h 237"/>
                  <a:gd name="T46" fmla="*/ 1406060 w 257"/>
                  <a:gd name="T47" fmla="*/ 2705725 h 237"/>
                  <a:gd name="T48" fmla="*/ 1215972 w 257"/>
                  <a:gd name="T49" fmla="*/ 2477075 h 237"/>
                  <a:gd name="T50" fmla="*/ 1040929 w 257"/>
                  <a:gd name="T51" fmla="*/ 2256327 h 237"/>
                  <a:gd name="T52" fmla="*/ 885443 w 257"/>
                  <a:gd name="T53" fmla="*/ 1998872 h 237"/>
                  <a:gd name="T54" fmla="*/ 755784 w 257"/>
                  <a:gd name="T55" fmla="*/ 1714420 h 237"/>
                  <a:gd name="T56" fmla="*/ 624074 w 257"/>
                  <a:gd name="T57" fmla="*/ 1405759 h 237"/>
                  <a:gd name="T58" fmla="*/ 474925 w 257"/>
                  <a:gd name="T59" fmla="*/ 1105587 h 237"/>
                  <a:gd name="T60" fmla="*/ 331398 w 257"/>
                  <a:gd name="T61" fmla="*/ 749873 h 237"/>
                  <a:gd name="T62" fmla="*/ 175033 w 257"/>
                  <a:gd name="T63" fmla="*/ 38544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1" name="Freeform 6"/>
              <p:cNvSpPr>
                <a:spLocks/>
              </p:cNvSpPr>
              <p:nvPr userDrawn="1"/>
            </p:nvSpPr>
            <p:spPr bwMode="ltGray">
              <a:xfrm rot="12185230" flipV="1">
                <a:off x="3639" y="2167"/>
                <a:ext cx="277" cy="249"/>
              </a:xfrm>
              <a:custGeom>
                <a:avLst/>
                <a:gdLst>
                  <a:gd name="T0" fmla="*/ 1188591 w 124"/>
                  <a:gd name="T1" fmla="*/ 0 h 110"/>
                  <a:gd name="T2" fmla="*/ 1915426 w 124"/>
                  <a:gd name="T3" fmla="*/ 1950915 h 110"/>
                  <a:gd name="T4" fmla="*/ 1853528 w 124"/>
                  <a:gd name="T5" fmla="*/ 1935036 h 110"/>
                  <a:gd name="T6" fmla="*/ 1652459 w 124"/>
                  <a:gd name="T7" fmla="*/ 1903974 h 110"/>
                  <a:gd name="T8" fmla="*/ 1376625 w 124"/>
                  <a:gd name="T9" fmla="*/ 1830275 h 110"/>
                  <a:gd name="T10" fmla="*/ 1052928 w 124"/>
                  <a:gd name="T11" fmla="*/ 1791623 h 110"/>
                  <a:gd name="T12" fmla="*/ 699467 w 124"/>
                  <a:gd name="T13" fmla="*/ 1758825 h 110"/>
                  <a:gd name="T14" fmla="*/ 386449 w 124"/>
                  <a:gd name="T15" fmla="*/ 1777369 h 110"/>
                  <a:gd name="T16" fmla="*/ 140169 w 124"/>
                  <a:gd name="T17" fmla="*/ 1847625 h 110"/>
                  <a:gd name="T18" fmla="*/ 0 w 124"/>
                  <a:gd name="T19" fmla="*/ 1992881 h 110"/>
                  <a:gd name="T20" fmla="*/ 62747 w 124"/>
                  <a:gd name="T21" fmla="*/ 1777369 h 110"/>
                  <a:gd name="T22" fmla="*/ 123493 w 124"/>
                  <a:gd name="T23" fmla="*/ 1607675 h 110"/>
                  <a:gd name="T24" fmla="*/ 248152 w 124"/>
                  <a:gd name="T25" fmla="*/ 1487026 h 110"/>
                  <a:gd name="T26" fmla="*/ 386449 w 124"/>
                  <a:gd name="T27" fmla="*/ 1374700 h 110"/>
                  <a:gd name="T28" fmla="*/ 554340 w 124"/>
                  <a:gd name="T29" fmla="*/ 1302845 h 110"/>
                  <a:gd name="T30" fmla="*/ 727333 w 124"/>
                  <a:gd name="T31" fmla="*/ 1285804 h 110"/>
                  <a:gd name="T32" fmla="*/ 912728 w 124"/>
                  <a:gd name="T33" fmla="*/ 1285804 h 110"/>
                  <a:gd name="T34" fmla="*/ 1113658 w 124"/>
                  <a:gd name="T35" fmla="*/ 1342117 h 110"/>
                  <a:gd name="T36" fmla="*/ 1126233 w 124"/>
                  <a:gd name="T37" fmla="*/ 1285804 h 110"/>
                  <a:gd name="T38" fmla="*/ 1076507 w 124"/>
                  <a:gd name="T39" fmla="*/ 1014111 h 110"/>
                  <a:gd name="T40" fmla="*/ 1036241 w 124"/>
                  <a:gd name="T41" fmla="*/ 688005 h 110"/>
                  <a:gd name="T42" fmla="*/ 1002698 w 124"/>
                  <a:gd name="T43" fmla="*/ 544466 h 110"/>
                  <a:gd name="T44" fmla="*/ 975476 w 124"/>
                  <a:gd name="T45" fmla="*/ 544466 h 110"/>
                  <a:gd name="T46" fmla="*/ 940819 w 124"/>
                  <a:gd name="T47" fmla="*/ 525933 h 110"/>
                  <a:gd name="T48" fmla="*/ 912728 w 124"/>
                  <a:gd name="T49" fmla="*/ 472923 h 110"/>
                  <a:gd name="T50" fmla="*/ 878092 w 124"/>
                  <a:gd name="T51" fmla="*/ 416287 h 110"/>
                  <a:gd name="T52" fmla="*/ 878092 w 124"/>
                  <a:gd name="T53" fmla="*/ 343249 h 110"/>
                  <a:gd name="T54" fmla="*/ 912728 w 124"/>
                  <a:gd name="T55" fmla="*/ 254261 h 110"/>
                  <a:gd name="T56" fmla="*/ 1015107 w 124"/>
                  <a:gd name="T57" fmla="*/ 145570 h 110"/>
                  <a:gd name="T58" fmla="*/ 1188591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2" name="Freeform 7"/>
              <p:cNvSpPr>
                <a:spLocks/>
              </p:cNvSpPr>
              <p:nvPr userDrawn="1"/>
            </p:nvSpPr>
            <p:spPr bwMode="ltGray">
              <a:xfrm rot="12185230" flipV="1">
                <a:off x="3979" y="977"/>
                <a:ext cx="245" cy="347"/>
              </a:xfrm>
              <a:custGeom>
                <a:avLst/>
                <a:gdLst>
                  <a:gd name="T0" fmla="*/ 0 w 109"/>
                  <a:gd name="T1" fmla="*/ 0 h 156"/>
                  <a:gd name="T2" fmla="*/ 82032 w 109"/>
                  <a:gd name="T3" fmla="*/ 11874 h 156"/>
                  <a:gd name="T4" fmla="*/ 295704 w 109"/>
                  <a:gd name="T5" fmla="*/ 70626 h 156"/>
                  <a:gd name="T6" fmla="*/ 615143 w 109"/>
                  <a:gd name="T7" fmla="*/ 177313 h 156"/>
                  <a:gd name="T8" fmla="*/ 960339 w 109"/>
                  <a:gd name="T9" fmla="*/ 349442 h 156"/>
                  <a:gd name="T10" fmla="*/ 1293283 w 109"/>
                  <a:gd name="T11" fmla="*/ 646579 h 156"/>
                  <a:gd name="T12" fmla="*/ 1598789 w 109"/>
                  <a:gd name="T13" fmla="*/ 1041031 h 156"/>
                  <a:gd name="T14" fmla="*/ 1783683 w 109"/>
                  <a:gd name="T15" fmla="*/ 1583930 h 156"/>
                  <a:gd name="T16" fmla="*/ 1813016 w 109"/>
                  <a:gd name="T17" fmla="*/ 2288732 h 156"/>
                  <a:gd name="T18" fmla="*/ 1743993 w 109"/>
                  <a:gd name="T19" fmla="*/ 2288732 h 156"/>
                  <a:gd name="T20" fmla="*/ 1648911 w 109"/>
                  <a:gd name="T21" fmla="*/ 2288732 h 156"/>
                  <a:gd name="T22" fmla="*/ 1546685 w 109"/>
                  <a:gd name="T23" fmla="*/ 2288732 h 156"/>
                  <a:gd name="T24" fmla="*/ 1450993 w 109"/>
                  <a:gd name="T25" fmla="*/ 2262360 h 156"/>
                  <a:gd name="T26" fmla="*/ 1346064 w 109"/>
                  <a:gd name="T27" fmla="*/ 2241900 h 156"/>
                  <a:gd name="T28" fmla="*/ 1227529 w 109"/>
                  <a:gd name="T29" fmla="*/ 2203615 h 156"/>
                  <a:gd name="T30" fmla="*/ 1095112 w 109"/>
                  <a:gd name="T31" fmla="*/ 2128749 h 156"/>
                  <a:gd name="T32" fmla="*/ 960339 w 109"/>
                  <a:gd name="T33" fmla="*/ 2037043 h 156"/>
                  <a:gd name="T34" fmla="*/ 878817 w 109"/>
                  <a:gd name="T35" fmla="*/ 1847755 h 156"/>
                  <a:gd name="T36" fmla="*/ 878817 w 109"/>
                  <a:gd name="T37" fmla="*/ 1627555 h 156"/>
                  <a:gd name="T38" fmla="*/ 931542 w 109"/>
                  <a:gd name="T39" fmla="*/ 1412074 h 156"/>
                  <a:gd name="T40" fmla="*/ 983821 w 109"/>
                  <a:gd name="T41" fmla="*/ 1174675 h 156"/>
                  <a:gd name="T42" fmla="*/ 931542 w 109"/>
                  <a:gd name="T43" fmla="*/ 910350 h 156"/>
                  <a:gd name="T44" fmla="*/ 799428 w 109"/>
                  <a:gd name="T45" fmla="*/ 634823 h 156"/>
                  <a:gd name="T46" fmla="*/ 516464 w 109"/>
                  <a:gd name="T47" fmla="*/ 334286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3" name="Freeform 8"/>
              <p:cNvSpPr>
                <a:spLocks/>
              </p:cNvSpPr>
              <p:nvPr userDrawn="1"/>
            </p:nvSpPr>
            <p:spPr bwMode="ltGray">
              <a:xfrm rot="12185230" flipV="1">
                <a:off x="3845" y="2207"/>
                <a:ext cx="103" cy="209"/>
              </a:xfrm>
              <a:custGeom>
                <a:avLst/>
                <a:gdLst>
                  <a:gd name="T0" fmla="*/ 491028 w 46"/>
                  <a:gd name="T1" fmla="*/ 0 h 94"/>
                  <a:gd name="T2" fmla="*/ 319770 w 46"/>
                  <a:gd name="T3" fmla="*/ 552607 h 94"/>
                  <a:gd name="T4" fmla="*/ 240738 w 46"/>
                  <a:gd name="T5" fmla="*/ 907038 h 94"/>
                  <a:gd name="T6" fmla="*/ 176958 w 46"/>
                  <a:gd name="T7" fmla="*/ 1154002 h 94"/>
                  <a:gd name="T8" fmla="*/ 0 w 46"/>
                  <a:gd name="T9" fmla="*/ 1373154 h 94"/>
                  <a:gd name="T10" fmla="*/ 189679 w 46"/>
                  <a:gd name="T11" fmla="*/ 1286419 h 94"/>
                  <a:gd name="T12" fmla="*/ 367750 w 46"/>
                  <a:gd name="T13" fmla="*/ 1168724 h 94"/>
                  <a:gd name="T14" fmla="*/ 510560 w 46"/>
                  <a:gd name="T15" fmla="*/ 1004080 h 94"/>
                  <a:gd name="T16" fmla="*/ 639462 w 46"/>
                  <a:gd name="T17" fmla="*/ 832371 h 94"/>
                  <a:gd name="T18" fmla="*/ 716007 w 46"/>
                  <a:gd name="T19" fmla="*/ 643958 h 94"/>
                  <a:gd name="T20" fmla="*/ 731721 w 46"/>
                  <a:gd name="T21" fmla="*/ 439425 h 94"/>
                  <a:gd name="T22" fmla="*/ 664778 w 46"/>
                  <a:gd name="T23" fmla="*/ 214914 h 94"/>
                  <a:gd name="T24" fmla="*/ 491028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4" name="Freeform 9"/>
              <p:cNvSpPr>
                <a:spLocks/>
              </p:cNvSpPr>
              <p:nvPr userDrawn="1"/>
            </p:nvSpPr>
            <p:spPr bwMode="ltGray">
              <a:xfrm rot="12185230" flipV="1">
                <a:off x="3895" y="1325"/>
                <a:ext cx="120" cy="90"/>
              </a:xfrm>
              <a:custGeom>
                <a:avLst/>
                <a:gdLst>
                  <a:gd name="T0" fmla="*/ 0 w 54"/>
                  <a:gd name="T1" fmla="*/ 0 h 40"/>
                  <a:gd name="T2" fmla="*/ 11807 w 54"/>
                  <a:gd name="T3" fmla="*/ 16382 h 40"/>
                  <a:gd name="T4" fmla="*/ 84542 w 54"/>
                  <a:gd name="T5" fmla="*/ 53228 h 40"/>
                  <a:gd name="T6" fmla="*/ 187871 w 54"/>
                  <a:gd name="T7" fmla="*/ 136096 h 40"/>
                  <a:gd name="T8" fmla="*/ 305051 w 54"/>
                  <a:gd name="T9" fmla="*/ 202289 h 40"/>
                  <a:gd name="T10" fmla="*/ 417491 w 54"/>
                  <a:gd name="T11" fmla="*/ 255470 h 40"/>
                  <a:gd name="T12" fmla="*/ 549398 w 54"/>
                  <a:gd name="T13" fmla="*/ 286999 h 40"/>
                  <a:gd name="T14" fmla="*/ 666073 w 54"/>
                  <a:gd name="T15" fmla="*/ 306216 h 40"/>
                  <a:gd name="T16" fmla="*/ 783838 w 54"/>
                  <a:gd name="T17" fmla="*/ 269467 h 40"/>
                  <a:gd name="T18" fmla="*/ 768836 w 54"/>
                  <a:gd name="T19" fmla="*/ 419859 h 40"/>
                  <a:gd name="T20" fmla="*/ 725476 w 54"/>
                  <a:gd name="T21" fmla="*/ 555842 h 40"/>
                  <a:gd name="T22" fmla="*/ 639858 w 54"/>
                  <a:gd name="T23" fmla="*/ 645748 h 40"/>
                  <a:gd name="T24" fmla="*/ 534231 w 54"/>
                  <a:gd name="T25" fmla="*/ 675191 h 40"/>
                  <a:gd name="T26" fmla="*/ 405738 w 54"/>
                  <a:gd name="T27" fmla="*/ 659507 h 40"/>
                  <a:gd name="T28" fmla="*/ 273516 w 54"/>
                  <a:gd name="T29" fmla="*/ 539233 h 40"/>
                  <a:gd name="T30" fmla="*/ 144053 w 54"/>
                  <a:gd name="T31" fmla="*/ 335797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82019 w 149"/>
                  <a:gd name="T3" fmla="*/ 2425315 h 704"/>
                  <a:gd name="T4" fmla="*/ 221620 w 149"/>
                  <a:gd name="T5" fmla="*/ 5499188 h 704"/>
                  <a:gd name="T6" fmla="*/ 388412 w 149"/>
                  <a:gd name="T7" fmla="*/ 9396606 h 704"/>
                  <a:gd name="T8" fmla="*/ 573230 w 149"/>
                  <a:gd name="T9" fmla="*/ 14467011 h 704"/>
                  <a:gd name="T10" fmla="*/ 804088 w 149"/>
                  <a:gd name="T11" fmla="*/ 20746054 h 704"/>
                  <a:gd name="T12" fmla="*/ 1019483 w 149"/>
                  <a:gd name="T13" fmla="*/ 27482403 h 704"/>
                  <a:gd name="T14" fmla="*/ 1227199 w 149"/>
                  <a:gd name="T15" fmla="*/ 35218540 h 704"/>
                  <a:gd name="T16" fmla="*/ 1388766 w 149"/>
                  <a:gd name="T17" fmla="*/ 44191913 h 704"/>
                  <a:gd name="T18" fmla="*/ 1558971 w 149"/>
                  <a:gd name="T19" fmla="*/ 53726964 h 704"/>
                  <a:gd name="T20" fmla="*/ 1671889 w 149"/>
                  <a:gd name="T21" fmla="*/ 64717736 h 704"/>
                  <a:gd name="T22" fmla="*/ 1729882 w 149"/>
                  <a:gd name="T23" fmla="*/ 76759210 h 704"/>
                  <a:gd name="T24" fmla="*/ 1755237 w 149"/>
                  <a:gd name="T25" fmla="*/ 89346617 h 704"/>
                  <a:gd name="T26" fmla="*/ 1671889 w 149"/>
                  <a:gd name="T27" fmla="*/ 103410614 h 704"/>
                  <a:gd name="T28" fmla="*/ 1516820 w 149"/>
                  <a:gd name="T29" fmla="*/ 118300702 h 704"/>
                  <a:gd name="T30" fmla="*/ 1283352 w 149"/>
                  <a:gd name="T31" fmla="*/ 133959213 h 704"/>
                  <a:gd name="T32" fmla="*/ 930866 w 149"/>
                  <a:gd name="T33" fmla="*/ 151215762 h 704"/>
                  <a:gd name="T34" fmla="*/ 539488 w 149"/>
                  <a:gd name="T35" fmla="*/ 170773817 h 704"/>
                  <a:gd name="T36" fmla="*/ 294570 w 149"/>
                  <a:gd name="T37" fmla="*/ 188874149 h 704"/>
                  <a:gd name="T38" fmla="*/ 139621 w 149"/>
                  <a:gd name="T39" fmla="*/ 205583692 h 704"/>
                  <a:gd name="T40" fmla="*/ 82019 w 149"/>
                  <a:gd name="T41" fmla="*/ 221661627 h 704"/>
                  <a:gd name="T42" fmla="*/ 82019 w 149"/>
                  <a:gd name="T43" fmla="*/ 236946746 h 704"/>
                  <a:gd name="T44" fmla="*/ 113972 w 149"/>
                  <a:gd name="T45" fmla="*/ 251150114 h 704"/>
                  <a:gd name="T46" fmla="*/ 170690 w 149"/>
                  <a:gd name="T47" fmla="*/ 263614916 h 704"/>
                  <a:gd name="T48" fmla="*/ 196266 w 149"/>
                  <a:gd name="T49" fmla="*/ 275795487 h 704"/>
                  <a:gd name="T50" fmla="*/ 573230 w 149"/>
                  <a:gd name="T51" fmla="*/ 269514490 h 704"/>
                  <a:gd name="T52" fmla="*/ 539488 w 149"/>
                  <a:gd name="T53" fmla="*/ 266398810 h 704"/>
                  <a:gd name="T54" fmla="*/ 502419 w 149"/>
                  <a:gd name="T55" fmla="*/ 257425285 h 704"/>
                  <a:gd name="T56" fmla="*/ 460312 w 149"/>
                  <a:gd name="T57" fmla="*/ 243633714 h 704"/>
                  <a:gd name="T58" fmla="*/ 490836 w 149"/>
                  <a:gd name="T59" fmla="*/ 225280621 h 704"/>
                  <a:gd name="T60" fmla="*/ 573230 w 149"/>
                  <a:gd name="T61" fmla="*/ 203341108 h 704"/>
                  <a:gd name="T62" fmla="*/ 804088 w 149"/>
                  <a:gd name="T63" fmla="*/ 178290228 h 704"/>
                  <a:gd name="T64" fmla="*/ 1194839 w 149"/>
                  <a:gd name="T65" fmla="*/ 151215762 h 704"/>
                  <a:gd name="T66" fmla="*/ 1797607 w 149"/>
                  <a:gd name="T67" fmla="*/ 122562346 h 704"/>
                  <a:gd name="T68" fmla="*/ 1993869 w 149"/>
                  <a:gd name="T69" fmla="*/ 109310266 h 704"/>
                  <a:gd name="T70" fmla="*/ 2076046 w 149"/>
                  <a:gd name="T71" fmla="*/ 92011773 h 704"/>
                  <a:gd name="T72" fmla="*/ 2007829 w 149"/>
                  <a:gd name="T73" fmla="*/ 72047484 h 704"/>
                  <a:gd name="T74" fmla="*/ 1822973 w 149"/>
                  <a:gd name="T75" fmla="*/ 52489426 h 704"/>
                  <a:gd name="T76" fmla="*/ 1516820 w 149"/>
                  <a:gd name="T77" fmla="*/ 33338369 h 704"/>
                  <a:gd name="T78" fmla="*/ 1124288 w 149"/>
                  <a:gd name="T79" fmla="*/ 17271693 h 704"/>
                  <a:gd name="T80" fmla="*/ 610057 w 149"/>
                  <a:gd name="T81" fmla="*/ 5499188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6" name="Freeform 11"/>
            <p:cNvSpPr>
              <a:spLocks/>
            </p:cNvSpPr>
            <p:nvPr userDrawn="1"/>
          </p:nvSpPr>
          <p:spPr bwMode="ltGray">
            <a:xfrm rot="373331" flipH="1">
              <a:off x="22" y="1957"/>
              <a:ext cx="323" cy="649"/>
            </a:xfrm>
            <a:custGeom>
              <a:avLst/>
              <a:gdLst>
                <a:gd name="T0" fmla="*/ 6260785 w 128"/>
                <a:gd name="T1" fmla="*/ 0 h 217"/>
                <a:gd name="T2" fmla="*/ 7004154 w 128"/>
                <a:gd name="T3" fmla="*/ 4633890 h 217"/>
                <a:gd name="T4" fmla="*/ 7663591 w 128"/>
                <a:gd name="T5" fmla="*/ 13858961 h 217"/>
                <a:gd name="T6" fmla="*/ 8185961 w 128"/>
                <a:gd name="T7" fmla="*/ 25714639 h 217"/>
                <a:gd name="T8" fmla="*/ 8534768 w 128"/>
                <a:gd name="T9" fmla="*/ 39920495 h 217"/>
                <a:gd name="T10" fmla="*/ 8459143 w 128"/>
                <a:gd name="T11" fmla="*/ 56863977 h 217"/>
                <a:gd name="T12" fmla="*/ 7737182 w 128"/>
                <a:gd name="T13" fmla="*/ 74321105 h 217"/>
                <a:gd name="T14" fmla="*/ 6260785 w 128"/>
                <a:gd name="T15" fmla="*/ 92642878 h 217"/>
                <a:gd name="T16" fmla="*/ 3986809 w 128"/>
                <a:gd name="T17" fmla="*/ 111135639 h 217"/>
                <a:gd name="T18" fmla="*/ 3278685 w 128"/>
                <a:gd name="T19" fmla="*/ 109067964 h 217"/>
                <a:gd name="T20" fmla="*/ 2535303 w 128"/>
                <a:gd name="T21" fmla="*/ 107537939 h 217"/>
                <a:gd name="T22" fmla="*/ 1746206 w 128"/>
                <a:gd name="T23" fmla="*/ 104952210 h 217"/>
                <a:gd name="T24" fmla="*/ 1057573 w 128"/>
                <a:gd name="T25" fmla="*/ 102884684 h 217"/>
                <a:gd name="T26" fmla="*/ 522548 w 128"/>
                <a:gd name="T27" fmla="*/ 100380573 h 217"/>
                <a:gd name="T28" fmla="*/ 136084 w 128"/>
                <a:gd name="T29" fmla="*/ 97276678 h 217"/>
                <a:gd name="T30" fmla="*/ 0 w 128"/>
                <a:gd name="T31" fmla="*/ 93679247 h 217"/>
                <a:gd name="T32" fmla="*/ 82062 w 128"/>
                <a:gd name="T33" fmla="*/ 91093428 h 217"/>
                <a:gd name="T34" fmla="*/ 866546 w 128"/>
                <a:gd name="T35" fmla="*/ 87495001 h 217"/>
                <a:gd name="T36" fmla="*/ 1925388 w 128"/>
                <a:gd name="T37" fmla="*/ 82572114 h 217"/>
                <a:gd name="T38" fmla="*/ 3066128 w 128"/>
                <a:gd name="T39" fmla="*/ 76906916 h 217"/>
                <a:gd name="T40" fmla="*/ 4199318 w 128"/>
                <a:gd name="T41" fmla="*/ 68655237 h 217"/>
                <a:gd name="T42" fmla="*/ 5256209 w 128"/>
                <a:gd name="T43" fmla="*/ 57375557 h 217"/>
                <a:gd name="T44" fmla="*/ 6073649 w 128"/>
                <a:gd name="T45" fmla="*/ 42486961 h 217"/>
                <a:gd name="T46" fmla="*/ 6467914 w 128"/>
                <a:gd name="T47" fmla="*/ 23646874 h 217"/>
                <a:gd name="T48" fmla="*/ 6260785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9" name="Freeform 14"/>
            <p:cNvSpPr>
              <a:spLocks/>
            </p:cNvSpPr>
            <p:nvPr userDrawn="1"/>
          </p:nvSpPr>
          <p:spPr bwMode="ltGray">
            <a:xfrm rot="373331" flipH="1">
              <a:off x="898" y="2855"/>
              <a:ext cx="354" cy="464"/>
            </a:xfrm>
            <a:custGeom>
              <a:avLst/>
              <a:gdLst>
                <a:gd name="T0" fmla="*/ 44175596 w 117"/>
                <a:gd name="T1" fmla="*/ 0 h 132"/>
                <a:gd name="T2" fmla="*/ 0 w 117"/>
                <a:gd name="T3" fmla="*/ 88974422 h 132"/>
                <a:gd name="T4" fmla="*/ 1740721 w 117"/>
                <a:gd name="T5" fmla="*/ 92190898 h 132"/>
                <a:gd name="T6" fmla="*/ 8161422 w 117"/>
                <a:gd name="T7" fmla="*/ 103404305 h 132"/>
                <a:gd name="T8" fmla="*/ 17107679 w 117"/>
                <a:gd name="T9" fmla="*/ 128491752 h 132"/>
                <a:gd name="T10" fmla="*/ 27075030 w 117"/>
                <a:gd name="T11" fmla="*/ 167065520 h 132"/>
                <a:gd name="T12" fmla="*/ 38908884 w 117"/>
                <a:gd name="T13" fmla="*/ 220654676 h 132"/>
                <a:gd name="T14" fmla="*/ 49451776 w 117"/>
                <a:gd name="T15" fmla="*/ 284576188 h 132"/>
                <a:gd name="T16" fmla="*/ 60117899 w 117"/>
                <a:gd name="T17" fmla="*/ 366347731 h 132"/>
                <a:gd name="T18" fmla="*/ 68272540 w 117"/>
                <a:gd name="T19" fmla="*/ 469752036 h 132"/>
                <a:gd name="T20" fmla="*/ 68848604 w 117"/>
                <a:gd name="T21" fmla="*/ 427145137 h 132"/>
                <a:gd name="T22" fmla="*/ 67703998 w 117"/>
                <a:gd name="T23" fmla="*/ 380777617 h 132"/>
                <a:gd name="T24" fmla="*/ 63581038 w 117"/>
                <a:gd name="T25" fmla="*/ 319980207 h 132"/>
                <a:gd name="T26" fmla="*/ 58370388 w 117"/>
                <a:gd name="T27" fmla="*/ 263269210 h 132"/>
                <a:gd name="T28" fmla="*/ 52337021 w 117"/>
                <a:gd name="T29" fmla="*/ 206482998 h 132"/>
                <a:gd name="T30" fmla="*/ 45898036 w 117"/>
                <a:gd name="T31" fmla="*/ 159864767 h 132"/>
                <a:gd name="T32" fmla="*/ 39484455 w 117"/>
                <a:gd name="T33" fmla="*/ 128491752 h 132"/>
                <a:gd name="T34" fmla="*/ 34020368 w 117"/>
                <a:gd name="T35" fmla="*/ 113476933 h 132"/>
                <a:gd name="T36" fmla="*/ 40629052 w 117"/>
                <a:gd name="T37" fmla="*/ 103404305 h 132"/>
                <a:gd name="T38" fmla="*/ 46494992 w 117"/>
                <a:gd name="T39" fmla="*/ 99067360 h 132"/>
                <a:gd name="T40" fmla="*/ 52337021 w 117"/>
                <a:gd name="T41" fmla="*/ 92190898 h 132"/>
                <a:gd name="T42" fmla="*/ 57801105 w 117"/>
                <a:gd name="T43" fmla="*/ 88974422 h 132"/>
                <a:gd name="T44" fmla="*/ 61861200 w 117"/>
                <a:gd name="T45" fmla="*/ 84969216 h 132"/>
                <a:gd name="T46" fmla="*/ 64171120 w 117"/>
                <a:gd name="T47" fmla="*/ 78091098 h 132"/>
                <a:gd name="T48" fmla="*/ 66552336 w 117"/>
                <a:gd name="T49" fmla="*/ 74895551 h 132"/>
                <a:gd name="T50" fmla="*/ 67128684 w 117"/>
                <a:gd name="T51" fmla="*/ 74895551 h 132"/>
                <a:gd name="T52" fmla="*/ 44175596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 name="Freeform 15"/>
            <p:cNvSpPr>
              <a:spLocks/>
            </p:cNvSpPr>
            <p:nvPr userDrawn="1"/>
          </p:nvSpPr>
          <p:spPr bwMode="ltGray">
            <a:xfrm rot="373331" flipH="1">
              <a:off x="799" y="2979"/>
              <a:ext cx="87" cy="274"/>
            </a:xfrm>
            <a:custGeom>
              <a:avLst/>
              <a:gdLst>
                <a:gd name="T0" fmla="*/ 15411789 w 29"/>
                <a:gd name="T1" fmla="*/ 0 h 77"/>
                <a:gd name="T2" fmla="*/ 12223143 w 29"/>
                <a:gd name="T3" fmla="*/ 0 h 77"/>
                <a:gd name="T4" fmla="*/ 8503056 w 29"/>
                <a:gd name="T5" fmla="*/ 16270547 h 77"/>
                <a:gd name="T6" fmla="*/ 4782969 w 29"/>
                <a:gd name="T7" fmla="*/ 37150073 h 77"/>
                <a:gd name="T8" fmla="*/ 2125764 w 29"/>
                <a:gd name="T9" fmla="*/ 78771057 h 77"/>
                <a:gd name="T10" fmla="*/ 531441 w 29"/>
                <a:gd name="T11" fmla="*/ 124040850 h 77"/>
                <a:gd name="T12" fmla="*/ 0 w 29"/>
                <a:gd name="T13" fmla="*/ 181967218 h 77"/>
                <a:gd name="T14" fmla="*/ 1594323 w 29"/>
                <a:gd name="T15" fmla="*/ 248087966 h 77"/>
                <a:gd name="T16" fmla="*/ 5845851 w 29"/>
                <a:gd name="T17" fmla="*/ 317344999 h 77"/>
                <a:gd name="T18" fmla="*/ 7971615 w 29"/>
                <a:gd name="T19" fmla="*/ 219088902 h 77"/>
                <a:gd name="T20" fmla="*/ 10097379 w 29"/>
                <a:gd name="T21" fmla="*/ 152968599 h 77"/>
                <a:gd name="T22" fmla="*/ 12223143 w 29"/>
                <a:gd name="T23" fmla="*/ 90468085 h 77"/>
                <a:gd name="T24" fmla="*/ 15411789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7" name="Freeform 19"/>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8" name="Freeform 20"/>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4" name="Freeform 23"/>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5" name="Freeform 24"/>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1" name="Freeform 27"/>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32" name="Freeform 28"/>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8" name="Freeform 31"/>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9" name="Freeform 32"/>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5" name="Freeform 35"/>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6" name="Freeform 36"/>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1517727 h 237"/>
                <a:gd name="T4" fmla="*/ 359647 w 257"/>
                <a:gd name="T5" fmla="*/ 3009543 h 237"/>
                <a:gd name="T6" fmla="*/ 714470 w 257"/>
                <a:gd name="T7" fmla="*/ 4519406 h 237"/>
                <a:gd name="T8" fmla="*/ 1315395 w 257"/>
                <a:gd name="T9" fmla="*/ 5895994 h 237"/>
                <a:gd name="T10" fmla="*/ 2170188 w 257"/>
                <a:gd name="T11" fmla="*/ 7175413 h 237"/>
                <a:gd name="T12" fmla="*/ 3259149 w 257"/>
                <a:gd name="T13" fmla="*/ 8490632 h 237"/>
                <a:gd name="T14" fmla="*/ 4571826 w 257"/>
                <a:gd name="T15" fmla="*/ 9693233 h 237"/>
                <a:gd name="T16" fmla="*/ 6112531 w 257"/>
                <a:gd name="T17" fmla="*/ 10704413 h 237"/>
                <a:gd name="T18" fmla="*/ 8057367 w 257"/>
                <a:gd name="T19" fmla="*/ 11677076 h 237"/>
                <a:gd name="T20" fmla="*/ 10305642 w 257"/>
                <a:gd name="T21" fmla="*/ 12510651 h 237"/>
                <a:gd name="T22" fmla="*/ 12714349 w 257"/>
                <a:gd name="T23" fmla="*/ 13183711 h 237"/>
                <a:gd name="T24" fmla="*/ 15682712 w 257"/>
                <a:gd name="T25" fmla="*/ 13715462 h 237"/>
                <a:gd name="T26" fmla="*/ 18941509 w 257"/>
                <a:gd name="T27" fmla="*/ 14079384 h 237"/>
                <a:gd name="T28" fmla="*/ 22529192 w 257"/>
                <a:gd name="T29" fmla="*/ 14271789 h 237"/>
                <a:gd name="T30" fmla="*/ 26367083 w 257"/>
                <a:gd name="T31" fmla="*/ 14194221 h 237"/>
                <a:gd name="T32" fmla="*/ 30805655 w 257"/>
                <a:gd name="T33" fmla="*/ 13956695 h 237"/>
                <a:gd name="T34" fmla="*/ 26863086 w 257"/>
                <a:gd name="T35" fmla="*/ 13664426 h 237"/>
                <a:gd name="T36" fmla="*/ 23379385 w 257"/>
                <a:gd name="T37" fmla="*/ 13234496 h 237"/>
                <a:gd name="T38" fmla="*/ 20346876 w 257"/>
                <a:gd name="T39" fmla="*/ 12753861 h 237"/>
                <a:gd name="T40" fmla="*/ 17730972 w 257"/>
                <a:gd name="T41" fmla="*/ 12272675 h 237"/>
                <a:gd name="T42" fmla="*/ 15329615 w 257"/>
                <a:gd name="T43" fmla="*/ 11627244 h 237"/>
                <a:gd name="T44" fmla="*/ 13428819 w 257"/>
                <a:gd name="T45" fmla="*/ 10943890 h 237"/>
                <a:gd name="T46" fmla="*/ 11625629 w 257"/>
                <a:gd name="T47" fmla="*/ 10173886 h 237"/>
                <a:gd name="T48" fmla="*/ 10087224 w 257"/>
                <a:gd name="T49" fmla="*/ 9340371 h 237"/>
                <a:gd name="T50" fmla="*/ 8636111 w 257"/>
                <a:gd name="T51" fmla="*/ 8490632 h 237"/>
                <a:gd name="T52" fmla="*/ 7323413 w 257"/>
                <a:gd name="T53" fmla="*/ 7530207 h 237"/>
                <a:gd name="T54" fmla="*/ 6246580 w 257"/>
                <a:gd name="T55" fmla="*/ 6453421 h 237"/>
                <a:gd name="T56" fmla="*/ 5153434 w 257"/>
                <a:gd name="T57" fmla="*/ 5289335 h 237"/>
                <a:gd name="T58" fmla="*/ 3942513 w 257"/>
                <a:gd name="T59" fmla="*/ 4163318 h 237"/>
                <a:gd name="T60" fmla="*/ 2763755 w 257"/>
                <a:gd name="T61" fmla="*/ 2837065 h 237"/>
                <a:gd name="T62" fmla="*/ 1448368 w 257"/>
                <a:gd name="T63" fmla="*/ 1440830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9" name="Freeform 39"/>
            <p:cNvSpPr>
              <a:spLocks/>
            </p:cNvSpPr>
            <p:nvPr userDrawn="1"/>
          </p:nvSpPr>
          <p:spPr bwMode="ltGray">
            <a:xfrm rot="9832527" flipV="1">
              <a:off x="1997" y="858"/>
              <a:ext cx="330" cy="278"/>
            </a:xfrm>
            <a:custGeom>
              <a:avLst/>
              <a:gdLst>
                <a:gd name="T0" fmla="*/ 9729685 w 124"/>
                <a:gd name="T1" fmla="*/ 0 h 110"/>
                <a:gd name="T2" fmla="*/ 15648419 w 124"/>
                <a:gd name="T3" fmla="*/ 7335907 h 110"/>
                <a:gd name="T4" fmla="*/ 15127503 w 124"/>
                <a:gd name="T5" fmla="*/ 7250970 h 110"/>
                <a:gd name="T6" fmla="*/ 13506895 w 124"/>
                <a:gd name="T7" fmla="*/ 7121160 h 110"/>
                <a:gd name="T8" fmla="*/ 11242451 w 124"/>
                <a:gd name="T9" fmla="*/ 6846614 h 110"/>
                <a:gd name="T10" fmla="*/ 8590336 w 124"/>
                <a:gd name="T11" fmla="*/ 6716796 h 110"/>
                <a:gd name="T12" fmla="*/ 5684274 w 124"/>
                <a:gd name="T13" fmla="*/ 6578415 h 110"/>
                <a:gd name="T14" fmla="*/ 3172902 w 124"/>
                <a:gd name="T15" fmla="*/ 6666774 h 110"/>
                <a:gd name="T16" fmla="*/ 1137507 w 124"/>
                <a:gd name="T17" fmla="*/ 6931538 h 110"/>
                <a:gd name="T18" fmla="*/ 0 w 124"/>
                <a:gd name="T19" fmla="*/ 7474275 h 110"/>
                <a:gd name="T20" fmla="*/ 516205 w 124"/>
                <a:gd name="T21" fmla="*/ 6666774 h 110"/>
                <a:gd name="T22" fmla="*/ 999307 w 124"/>
                <a:gd name="T23" fmla="*/ 6047683 h 110"/>
                <a:gd name="T24" fmla="*/ 2027930 w 124"/>
                <a:gd name="T25" fmla="*/ 5560425 h 110"/>
                <a:gd name="T26" fmla="*/ 3172902 w 124"/>
                <a:gd name="T27" fmla="*/ 5155533 h 110"/>
                <a:gd name="T28" fmla="*/ 4546673 w 124"/>
                <a:gd name="T29" fmla="*/ 4891496 h 110"/>
                <a:gd name="T30" fmla="*/ 5932982 w 124"/>
                <a:gd name="T31" fmla="*/ 4803264 h 110"/>
                <a:gd name="T32" fmla="*/ 7445590 w 124"/>
                <a:gd name="T33" fmla="*/ 4803264 h 110"/>
                <a:gd name="T34" fmla="*/ 9105876 w 124"/>
                <a:gd name="T35" fmla="*/ 5025722 h 110"/>
                <a:gd name="T36" fmla="*/ 9193566 w 124"/>
                <a:gd name="T37" fmla="*/ 4803264 h 110"/>
                <a:gd name="T38" fmla="*/ 8819511 w 124"/>
                <a:gd name="T39" fmla="*/ 3814635 h 110"/>
                <a:gd name="T40" fmla="*/ 8444013 w 124"/>
                <a:gd name="T41" fmla="*/ 2582665 h 110"/>
                <a:gd name="T42" fmla="*/ 8195305 w 124"/>
                <a:gd name="T43" fmla="*/ 2039959 h 110"/>
                <a:gd name="T44" fmla="*/ 7968220 w 124"/>
                <a:gd name="T45" fmla="*/ 2039959 h 110"/>
                <a:gd name="T46" fmla="*/ 7681913 w 124"/>
                <a:gd name="T47" fmla="*/ 1955808 h 110"/>
                <a:gd name="T48" fmla="*/ 7445590 w 124"/>
                <a:gd name="T49" fmla="*/ 1776018 h 110"/>
                <a:gd name="T50" fmla="*/ 7218675 w 124"/>
                <a:gd name="T51" fmla="*/ 1564657 h 110"/>
                <a:gd name="T52" fmla="*/ 7218675 w 124"/>
                <a:gd name="T53" fmla="*/ 1286678 h 110"/>
                <a:gd name="T54" fmla="*/ 7445590 w 124"/>
                <a:gd name="T55" fmla="*/ 933878 h 110"/>
                <a:gd name="T56" fmla="*/ 8336311 w 124"/>
                <a:gd name="T57" fmla="*/ 542535 h 110"/>
                <a:gd name="T58" fmla="*/ 9729685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0" name="Freeform 40"/>
            <p:cNvSpPr>
              <a:spLocks/>
            </p:cNvSpPr>
            <p:nvPr userDrawn="1"/>
          </p:nvSpPr>
          <p:spPr bwMode="ltGray">
            <a:xfrm rot="9832527" flipV="1">
              <a:off x="2224" y="808"/>
              <a:ext cx="123" cy="233"/>
            </a:xfrm>
            <a:custGeom>
              <a:avLst/>
              <a:gdLst>
                <a:gd name="T0" fmla="*/ 4149501 w 46"/>
                <a:gd name="T1" fmla="*/ 0 h 94"/>
                <a:gd name="T2" fmla="*/ 2655311 w 46"/>
                <a:gd name="T3" fmla="*/ 2041995 h 94"/>
                <a:gd name="T4" fmla="*/ 1999646 w 46"/>
                <a:gd name="T5" fmla="*/ 3344770 h 94"/>
                <a:gd name="T6" fmla="*/ 1461208 w 46"/>
                <a:gd name="T7" fmla="*/ 4256526 h 94"/>
                <a:gd name="T8" fmla="*/ 0 w 46"/>
                <a:gd name="T9" fmla="*/ 5061541 h 94"/>
                <a:gd name="T10" fmla="*/ 1606792 w 46"/>
                <a:gd name="T11" fmla="*/ 4729642 h 94"/>
                <a:gd name="T12" fmla="*/ 3102047 w 46"/>
                <a:gd name="T13" fmla="*/ 4299185 h 94"/>
                <a:gd name="T14" fmla="*/ 4296422 w 46"/>
                <a:gd name="T15" fmla="*/ 3712149 h 94"/>
                <a:gd name="T16" fmla="*/ 5346880 w 46"/>
                <a:gd name="T17" fmla="*/ 3066709 h 94"/>
                <a:gd name="T18" fmla="*/ 5994916 w 46"/>
                <a:gd name="T19" fmla="*/ 2362942 h 94"/>
                <a:gd name="T20" fmla="*/ 6149144 w 46"/>
                <a:gd name="T21" fmla="*/ 1603345 h 94"/>
                <a:gd name="T22" fmla="*/ 5590366 w 46"/>
                <a:gd name="T23" fmla="*/ 804817 h 94"/>
                <a:gd name="T24" fmla="*/ 4149501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686524 w 149"/>
                <a:gd name="T3" fmla="*/ 8994545 h 704"/>
                <a:gd name="T4" fmla="*/ 1810765 w 149"/>
                <a:gd name="T5" fmla="*/ 20781356 h 704"/>
                <a:gd name="T6" fmla="*/ 3176775 w 149"/>
                <a:gd name="T7" fmla="*/ 35317232 h 704"/>
                <a:gd name="T8" fmla="*/ 4644643 w 149"/>
                <a:gd name="T9" fmla="*/ 54691710 h 704"/>
                <a:gd name="T10" fmla="*/ 6586786 w 149"/>
                <a:gd name="T11" fmla="*/ 78278383 h 704"/>
                <a:gd name="T12" fmla="*/ 8296201 w 149"/>
                <a:gd name="T13" fmla="*/ 103635246 h 704"/>
                <a:gd name="T14" fmla="*/ 9971230 w 149"/>
                <a:gd name="T15" fmla="*/ 133153658 h 704"/>
                <a:gd name="T16" fmla="*/ 11343908 w 149"/>
                <a:gd name="T17" fmla="*/ 167064015 h 704"/>
                <a:gd name="T18" fmla="*/ 12677201 w 149"/>
                <a:gd name="T19" fmla="*/ 202810396 h 704"/>
                <a:gd name="T20" fmla="*/ 13622992 w 149"/>
                <a:gd name="T21" fmla="*/ 243940336 h 704"/>
                <a:gd name="T22" fmla="*/ 14049230 w 149"/>
                <a:gd name="T23" fmla="*/ 289654270 h 704"/>
                <a:gd name="T24" fmla="*/ 14276617 w 149"/>
                <a:gd name="T25" fmla="*/ 337194901 h 704"/>
                <a:gd name="T26" fmla="*/ 13622992 w 149"/>
                <a:gd name="T27" fmla="*/ 390524792 h 704"/>
                <a:gd name="T28" fmla="*/ 12336935 w 149"/>
                <a:gd name="T29" fmla="*/ 446761889 h 704"/>
                <a:gd name="T30" fmla="*/ 10447377 w 149"/>
                <a:gd name="T31" fmla="*/ 505478638 h 704"/>
                <a:gd name="T32" fmla="*/ 7612344 w 149"/>
                <a:gd name="T33" fmla="*/ 570738312 h 704"/>
                <a:gd name="T34" fmla="*/ 4429550 w 149"/>
                <a:gd name="T35" fmla="*/ 644448304 h 704"/>
                <a:gd name="T36" fmla="*/ 2361184 w 149"/>
                <a:gd name="T37" fmla="*/ 712885820 h 704"/>
                <a:gd name="T38" fmla="*/ 1124220 w 149"/>
                <a:gd name="T39" fmla="*/ 776182781 h 704"/>
                <a:gd name="T40" fmla="*/ 686524 w 149"/>
                <a:gd name="T41" fmla="*/ 836862093 h 704"/>
                <a:gd name="T42" fmla="*/ 686524 w 149"/>
                <a:gd name="T43" fmla="*/ 894783365 h 704"/>
                <a:gd name="T44" fmla="*/ 895207 w 149"/>
                <a:gd name="T45" fmla="*/ 947699825 h 704"/>
                <a:gd name="T46" fmla="*/ 1373039 w 149"/>
                <a:gd name="T47" fmla="*/ 995206246 h 704"/>
                <a:gd name="T48" fmla="*/ 1593251 w 149"/>
                <a:gd name="T49" fmla="*/ 1040955510 h 704"/>
                <a:gd name="T50" fmla="*/ 4644643 w 149"/>
                <a:gd name="T51" fmla="*/ 1017374110 h 704"/>
                <a:gd name="T52" fmla="*/ 4429550 w 149"/>
                <a:gd name="T53" fmla="*/ 1005587260 h 704"/>
                <a:gd name="T54" fmla="*/ 4089521 w 149"/>
                <a:gd name="T55" fmla="*/ 971246244 h 704"/>
                <a:gd name="T56" fmla="*/ 3731564 w 149"/>
                <a:gd name="T57" fmla="*/ 919716296 h 704"/>
                <a:gd name="T58" fmla="*/ 3960965 w 149"/>
                <a:gd name="T59" fmla="*/ 850436196 h 704"/>
                <a:gd name="T60" fmla="*/ 4644643 w 149"/>
                <a:gd name="T61" fmla="*/ 767617280 h 704"/>
                <a:gd name="T62" fmla="*/ 6586786 w 149"/>
                <a:gd name="T63" fmla="*/ 672976684 h 704"/>
                <a:gd name="T64" fmla="*/ 9760857 w 149"/>
                <a:gd name="T65" fmla="*/ 570738312 h 704"/>
                <a:gd name="T66" fmla="*/ 14618350 w 149"/>
                <a:gd name="T67" fmla="*/ 462962684 h 704"/>
                <a:gd name="T68" fmla="*/ 16200080 w 149"/>
                <a:gd name="T69" fmla="*/ 412835596 h 704"/>
                <a:gd name="T70" fmla="*/ 16898066 w 149"/>
                <a:gd name="T71" fmla="*/ 347575572 h 704"/>
                <a:gd name="T72" fmla="*/ 16328781 w 149"/>
                <a:gd name="T73" fmla="*/ 271936031 h 704"/>
                <a:gd name="T74" fmla="*/ 14875920 w 149"/>
                <a:gd name="T75" fmla="*/ 198229806 h 704"/>
                <a:gd name="T76" fmla="*/ 12336935 w 149"/>
                <a:gd name="T77" fmla="*/ 125767751 h 704"/>
                <a:gd name="T78" fmla="*/ 9194214 w 149"/>
                <a:gd name="T79" fmla="*/ 65128558 h 704"/>
                <a:gd name="T80" fmla="*/ 4986524 w 149"/>
                <a:gd name="T81" fmla="*/ 2078135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53295" name="Rectangle 47"/>
          <p:cNvSpPr>
            <a:spLocks noGrp="1" noChangeArrowheads="1"/>
          </p:cNvSpPr>
          <p:nvPr>
            <p:ph type="ctrTitle"/>
          </p:nvPr>
        </p:nvSpPr>
        <p:spPr>
          <a:xfrm>
            <a:off x="3274485" y="596900"/>
            <a:ext cx="8257116"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a:t>单击此处编辑母版标题样式</a:t>
            </a:r>
          </a:p>
        </p:txBody>
      </p:sp>
      <p:sp>
        <p:nvSpPr>
          <p:cNvPr id="53296" name="Rectangle 48"/>
          <p:cNvSpPr>
            <a:spLocks noGrp="1" noChangeArrowheads="1"/>
          </p:cNvSpPr>
          <p:nvPr>
            <p:ph type="subTitle" idx="1"/>
          </p:nvPr>
        </p:nvSpPr>
        <p:spPr>
          <a:xfrm>
            <a:off x="3318933" y="4279900"/>
            <a:ext cx="8195733"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a:t>单击此处编辑母版副标题样式</a:t>
            </a:r>
          </a:p>
        </p:txBody>
      </p:sp>
      <p:sp>
        <p:nvSpPr>
          <p:cNvPr id="46" name="Rectangle 44"/>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solidFill>
                <a:srgbClr val="000000"/>
              </a:solidFill>
            </a:endParaRPr>
          </a:p>
        </p:txBody>
      </p:sp>
      <p:sp>
        <p:nvSpPr>
          <p:cNvPr id="47" name="Rectangle 4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8" name="Rectangle 46"/>
          <p:cNvSpPr>
            <a:spLocks noGrp="1" noChangeArrowheads="1"/>
          </p:cNvSpPr>
          <p:nvPr>
            <p:ph type="sldNum" sz="quarter" idx="12"/>
          </p:nvPr>
        </p:nvSpPr>
        <p:spPr/>
        <p:txBody>
          <a:bodyPr/>
          <a:lstStyle>
            <a:lvl1pPr>
              <a:defRPr/>
            </a:lvl1pPr>
          </a:lstStyle>
          <a:p>
            <a:pPr>
              <a:defRPr/>
            </a:pPr>
            <a:fld id="{6CDF9759-8D17-4651-83D2-D53D38B1D49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904278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E00AAF2A-07DE-44F5-95DA-A3CB0487FAB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98455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5F12C481-DD7A-4486-8D63-507AF1ED12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0526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5CA5214E-5EAD-493D-B4F3-E119F8C9FBF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707098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49"/>
          <p:cNvSpPr>
            <a:spLocks noGrp="1" noChangeArrowheads="1"/>
          </p:cNvSpPr>
          <p:nvPr>
            <p:ph type="sldNum" sz="quarter" idx="12"/>
          </p:nvPr>
        </p:nvSpPr>
        <p:spPr>
          <a:ln/>
        </p:spPr>
        <p:txBody>
          <a:bodyPr/>
          <a:lstStyle>
            <a:lvl1pPr>
              <a:defRPr/>
            </a:lvl1pPr>
          </a:lstStyle>
          <a:p>
            <a:pPr>
              <a:defRPr/>
            </a:pPr>
            <a:fld id="{CCA54278-BEE4-4682-9BAA-3204527B911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868084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49"/>
          <p:cNvSpPr>
            <a:spLocks noGrp="1" noChangeArrowheads="1"/>
          </p:cNvSpPr>
          <p:nvPr>
            <p:ph type="sldNum" sz="quarter" idx="12"/>
          </p:nvPr>
        </p:nvSpPr>
        <p:spPr>
          <a:ln/>
        </p:spPr>
        <p:txBody>
          <a:bodyPr/>
          <a:lstStyle>
            <a:lvl1pPr>
              <a:defRPr/>
            </a:lvl1pPr>
          </a:lstStyle>
          <a:p>
            <a:pPr>
              <a:defRPr/>
            </a:pPr>
            <a:fld id="{985DEA30-60AC-484C-B4E6-A72A586A99F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17497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49"/>
          <p:cNvSpPr>
            <a:spLocks noGrp="1" noChangeArrowheads="1"/>
          </p:cNvSpPr>
          <p:nvPr>
            <p:ph type="sldNum" sz="quarter" idx="12"/>
          </p:nvPr>
        </p:nvSpPr>
        <p:spPr>
          <a:ln/>
        </p:spPr>
        <p:txBody>
          <a:bodyPr/>
          <a:lstStyle>
            <a:lvl1pPr>
              <a:defRPr/>
            </a:lvl1pPr>
          </a:lstStyle>
          <a:p>
            <a:pPr>
              <a:defRPr/>
            </a:pPr>
            <a:fld id="{E75691B8-310F-4F38-9007-07CE053E6E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825951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FDC44EB8-B850-41FD-9E65-2ABCF39C7BC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0340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56199BBD-E67E-499F-AF7F-F3FA911FBA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9364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24492741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DFF74B29-BDED-4D3C-ADE5-720AEAEC5A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639169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4968" y="103189"/>
            <a:ext cx="2747433" cy="59531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90551" y="103189"/>
            <a:ext cx="8041216" cy="59531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02F0CF2A-A37E-44A0-B745-C024211AA7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673575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90552" y="103188"/>
            <a:ext cx="10991849" cy="131445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456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456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21A4BED0-61F8-488F-A788-77798A90CEC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2574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425768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131561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E3989A-A752-4CEF-8290-C88BBE0DEF8C}" type="datetimeFigureOut">
              <a:rPr lang="zh-CN" altLang="en-US" smtClean="0"/>
              <a:t>2017/7/13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118920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heme" Target="../theme/theme5.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3989A-A752-4CEF-8290-C88BBE0DEF8C}" type="datetimeFigureOut">
              <a:rPr lang="zh-CN" altLang="en-US" smtClean="0"/>
              <a:t>2017/7/13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403F4-68D6-4378-B4B5-8C9B0FE6BD92}" type="slidenum">
              <a:rPr lang="zh-CN" altLang="en-US" smtClean="0"/>
              <a:t>‹#›</a:t>
            </a:fld>
            <a:endParaRPr lang="zh-CN" altLang="en-US"/>
          </a:p>
        </p:txBody>
      </p:sp>
    </p:spTree>
    <p:extLst>
      <p:ext uri="{BB962C8B-B14F-4D97-AF65-F5344CB8AC3E}">
        <p14:creationId xmlns:p14="http://schemas.microsoft.com/office/powerpoint/2010/main" val="1206681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584" y="1"/>
            <a:ext cx="3778251" cy="6856413"/>
            <a:chOff x="-5" y="0"/>
            <a:chExt cx="1785" cy="4319"/>
          </a:xfrm>
        </p:grpSpPr>
        <p:sp>
          <p:nvSpPr>
            <p:cNvPr id="1037"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038" name="Group 4"/>
            <p:cNvGrpSpPr>
              <a:grpSpLocks/>
            </p:cNvGrpSpPr>
            <p:nvPr/>
          </p:nvGrpSpPr>
          <p:grpSpPr bwMode="auto">
            <a:xfrm rot="14964908" flipH="1">
              <a:off x="104" y="2441"/>
              <a:ext cx="452" cy="444"/>
              <a:chOff x="1727" y="866"/>
              <a:chExt cx="129" cy="157"/>
            </a:xfrm>
          </p:grpSpPr>
          <p:sp>
            <p:nvSpPr>
              <p:cNvPr id="1076" name="Freeform 5"/>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7" name="Freeform 6"/>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8" name="Freeform 7"/>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1039"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040" name="Group 9"/>
            <p:cNvGrpSpPr>
              <a:grpSpLocks/>
            </p:cNvGrpSpPr>
            <p:nvPr/>
          </p:nvGrpSpPr>
          <p:grpSpPr bwMode="auto">
            <a:xfrm rot="416244">
              <a:off x="9" y="1746"/>
              <a:ext cx="1771" cy="1741"/>
              <a:chOff x="41" y="2787"/>
              <a:chExt cx="902" cy="833"/>
            </a:xfrm>
          </p:grpSpPr>
          <p:sp>
            <p:nvSpPr>
              <p:cNvPr id="1067" name="Freeform 10"/>
              <p:cNvSpPr>
                <a:spLocks/>
              </p:cNvSpPr>
              <p:nvPr userDrawn="1"/>
            </p:nvSpPr>
            <p:spPr bwMode="ltGray">
              <a:xfrm rot="373331" flipH="1">
                <a:off x="125" y="2787"/>
                <a:ext cx="313" cy="303"/>
              </a:xfrm>
              <a:custGeom>
                <a:avLst/>
                <a:gdLst>
                  <a:gd name="T0" fmla="*/ 198 w 217"/>
                  <a:gd name="T1" fmla="*/ 910 h 210"/>
                  <a:gd name="T2" fmla="*/ 159 w 217"/>
                  <a:gd name="T3" fmla="*/ 860 h 210"/>
                  <a:gd name="T4" fmla="*/ 114 w 217"/>
                  <a:gd name="T5" fmla="*/ 785 h 210"/>
                  <a:gd name="T6" fmla="*/ 66 w 217"/>
                  <a:gd name="T7" fmla="*/ 687 h 210"/>
                  <a:gd name="T8" fmla="*/ 20 w 217"/>
                  <a:gd name="T9" fmla="*/ 584 h 210"/>
                  <a:gd name="T10" fmla="*/ 0 w 217"/>
                  <a:gd name="T11" fmla="*/ 473 h 210"/>
                  <a:gd name="T12" fmla="*/ 1 w 217"/>
                  <a:gd name="T13" fmla="*/ 354 h 210"/>
                  <a:gd name="T14" fmla="*/ 39 w 217"/>
                  <a:gd name="T15" fmla="*/ 245 h 210"/>
                  <a:gd name="T16" fmla="*/ 117 w 217"/>
                  <a:gd name="T17" fmla="*/ 154 h 210"/>
                  <a:gd name="T18" fmla="*/ 196 w 217"/>
                  <a:gd name="T19" fmla="*/ 95 h 210"/>
                  <a:gd name="T20" fmla="*/ 260 w 217"/>
                  <a:gd name="T21" fmla="*/ 52 h 210"/>
                  <a:gd name="T22" fmla="*/ 312 w 217"/>
                  <a:gd name="T23" fmla="*/ 29 h 210"/>
                  <a:gd name="T24" fmla="*/ 352 w 217"/>
                  <a:gd name="T25" fmla="*/ 20 h 210"/>
                  <a:gd name="T26" fmla="*/ 381 w 217"/>
                  <a:gd name="T27" fmla="*/ 20 h 210"/>
                  <a:gd name="T28" fmla="*/ 450 w 217"/>
                  <a:gd name="T29" fmla="*/ 0 h 210"/>
                  <a:gd name="T30" fmla="*/ 639 w 217"/>
                  <a:gd name="T31" fmla="*/ 36 h 210"/>
                  <a:gd name="T32" fmla="*/ 692 w 217"/>
                  <a:gd name="T33" fmla="*/ 52 h 210"/>
                  <a:gd name="T34" fmla="*/ 744 w 217"/>
                  <a:gd name="T35" fmla="*/ 66 h 210"/>
                  <a:gd name="T36" fmla="*/ 789 w 217"/>
                  <a:gd name="T37" fmla="*/ 81 h 210"/>
                  <a:gd name="T38" fmla="*/ 822 w 217"/>
                  <a:gd name="T39" fmla="*/ 100 h 210"/>
                  <a:gd name="T40" fmla="*/ 860 w 217"/>
                  <a:gd name="T41" fmla="*/ 117 h 210"/>
                  <a:gd name="T42" fmla="*/ 889 w 217"/>
                  <a:gd name="T43" fmla="*/ 137 h 210"/>
                  <a:gd name="T44" fmla="*/ 912 w 217"/>
                  <a:gd name="T45" fmla="*/ 164 h 210"/>
                  <a:gd name="T46" fmla="*/ 939 w 217"/>
                  <a:gd name="T47" fmla="*/ 196 h 210"/>
                  <a:gd name="T48" fmla="*/ 889 w 217"/>
                  <a:gd name="T49" fmla="*/ 175 h 210"/>
                  <a:gd name="T50" fmla="*/ 841 w 217"/>
                  <a:gd name="T51" fmla="*/ 156 h 210"/>
                  <a:gd name="T52" fmla="*/ 793 w 217"/>
                  <a:gd name="T53" fmla="*/ 144 h 210"/>
                  <a:gd name="T54" fmla="*/ 744 w 217"/>
                  <a:gd name="T55" fmla="*/ 128 h 210"/>
                  <a:gd name="T56" fmla="*/ 705 w 217"/>
                  <a:gd name="T57" fmla="*/ 117 h 210"/>
                  <a:gd name="T58" fmla="*/ 664 w 217"/>
                  <a:gd name="T59" fmla="*/ 114 h 210"/>
                  <a:gd name="T60" fmla="*/ 617 w 217"/>
                  <a:gd name="T61" fmla="*/ 107 h 210"/>
                  <a:gd name="T62" fmla="*/ 578 w 217"/>
                  <a:gd name="T63" fmla="*/ 107 h 210"/>
                  <a:gd name="T64" fmla="*/ 541 w 217"/>
                  <a:gd name="T65" fmla="*/ 107 h 210"/>
                  <a:gd name="T66" fmla="*/ 502 w 217"/>
                  <a:gd name="T67" fmla="*/ 108 h 210"/>
                  <a:gd name="T68" fmla="*/ 462 w 217"/>
                  <a:gd name="T69" fmla="*/ 117 h 210"/>
                  <a:gd name="T70" fmla="*/ 428 w 217"/>
                  <a:gd name="T71" fmla="*/ 127 h 210"/>
                  <a:gd name="T72" fmla="*/ 394 w 217"/>
                  <a:gd name="T73" fmla="*/ 144 h 210"/>
                  <a:gd name="T74" fmla="*/ 353 w 217"/>
                  <a:gd name="T75" fmla="*/ 156 h 210"/>
                  <a:gd name="T76" fmla="*/ 320 w 217"/>
                  <a:gd name="T77" fmla="*/ 177 h 210"/>
                  <a:gd name="T78" fmla="*/ 286 w 217"/>
                  <a:gd name="T79" fmla="*/ 198 h 210"/>
                  <a:gd name="T80" fmla="*/ 225 w 217"/>
                  <a:gd name="T81" fmla="*/ 264 h 210"/>
                  <a:gd name="T82" fmla="*/ 183 w 217"/>
                  <a:gd name="T83" fmla="*/ 346 h 210"/>
                  <a:gd name="T84" fmla="*/ 159 w 217"/>
                  <a:gd name="T85" fmla="*/ 447 h 210"/>
                  <a:gd name="T86" fmla="*/ 150 w 217"/>
                  <a:gd name="T87" fmla="*/ 547 h 210"/>
                  <a:gd name="T88" fmla="*/ 150 w 217"/>
                  <a:gd name="T89" fmla="*/ 657 h 210"/>
                  <a:gd name="T90" fmla="*/ 164 w 217"/>
                  <a:gd name="T91" fmla="*/ 753 h 210"/>
                  <a:gd name="T92" fmla="*/ 177 w 217"/>
                  <a:gd name="T93" fmla="*/ 841 h 210"/>
                  <a:gd name="T94" fmla="*/ 198 w 217"/>
                  <a:gd name="T95" fmla="*/ 910 h 2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8" name="Freeform 11"/>
              <p:cNvSpPr>
                <a:spLocks/>
              </p:cNvSpPr>
              <p:nvPr userDrawn="1"/>
            </p:nvSpPr>
            <p:spPr bwMode="ltGray">
              <a:xfrm rot="373331" flipH="1">
                <a:off x="41" y="2843"/>
                <a:ext cx="262" cy="308"/>
              </a:xfrm>
              <a:custGeom>
                <a:avLst/>
                <a:gdLst>
                  <a:gd name="T0" fmla="*/ 468 w 182"/>
                  <a:gd name="T1" fmla="*/ 0 h 213"/>
                  <a:gd name="T2" fmla="*/ 481 w 182"/>
                  <a:gd name="T3" fmla="*/ 9 h 213"/>
                  <a:gd name="T4" fmla="*/ 508 w 182"/>
                  <a:gd name="T5" fmla="*/ 36 h 213"/>
                  <a:gd name="T6" fmla="*/ 546 w 182"/>
                  <a:gd name="T7" fmla="*/ 80 h 213"/>
                  <a:gd name="T8" fmla="*/ 589 w 182"/>
                  <a:gd name="T9" fmla="*/ 145 h 213"/>
                  <a:gd name="T10" fmla="*/ 623 w 182"/>
                  <a:gd name="T11" fmla="*/ 226 h 213"/>
                  <a:gd name="T12" fmla="*/ 645 w 182"/>
                  <a:gd name="T13" fmla="*/ 333 h 213"/>
                  <a:gd name="T14" fmla="*/ 645 w 182"/>
                  <a:gd name="T15" fmla="*/ 460 h 213"/>
                  <a:gd name="T16" fmla="*/ 618 w 182"/>
                  <a:gd name="T17" fmla="*/ 609 h 213"/>
                  <a:gd name="T18" fmla="*/ 603 w 182"/>
                  <a:gd name="T19" fmla="*/ 651 h 213"/>
                  <a:gd name="T20" fmla="*/ 584 w 182"/>
                  <a:gd name="T21" fmla="*/ 685 h 213"/>
                  <a:gd name="T22" fmla="*/ 564 w 182"/>
                  <a:gd name="T23" fmla="*/ 723 h 213"/>
                  <a:gd name="T24" fmla="*/ 537 w 182"/>
                  <a:gd name="T25" fmla="*/ 756 h 213"/>
                  <a:gd name="T26" fmla="*/ 501 w 182"/>
                  <a:gd name="T27" fmla="*/ 787 h 213"/>
                  <a:gd name="T28" fmla="*/ 471 w 182"/>
                  <a:gd name="T29" fmla="*/ 811 h 213"/>
                  <a:gd name="T30" fmla="*/ 439 w 182"/>
                  <a:gd name="T31" fmla="*/ 834 h 213"/>
                  <a:gd name="T32" fmla="*/ 394 w 182"/>
                  <a:gd name="T33" fmla="*/ 853 h 213"/>
                  <a:gd name="T34" fmla="*/ 353 w 182"/>
                  <a:gd name="T35" fmla="*/ 862 h 213"/>
                  <a:gd name="T36" fmla="*/ 311 w 182"/>
                  <a:gd name="T37" fmla="*/ 873 h 213"/>
                  <a:gd name="T38" fmla="*/ 263 w 182"/>
                  <a:gd name="T39" fmla="*/ 881 h 213"/>
                  <a:gd name="T40" fmla="*/ 212 w 182"/>
                  <a:gd name="T41" fmla="*/ 881 h 213"/>
                  <a:gd name="T42" fmla="*/ 157 w 182"/>
                  <a:gd name="T43" fmla="*/ 873 h 213"/>
                  <a:gd name="T44" fmla="*/ 108 w 182"/>
                  <a:gd name="T45" fmla="*/ 862 h 213"/>
                  <a:gd name="T46" fmla="*/ 50 w 182"/>
                  <a:gd name="T47" fmla="*/ 843 h 213"/>
                  <a:gd name="T48" fmla="*/ 0 w 182"/>
                  <a:gd name="T49" fmla="*/ 821 h 213"/>
                  <a:gd name="T50" fmla="*/ 48 w 182"/>
                  <a:gd name="T51" fmla="*/ 853 h 213"/>
                  <a:gd name="T52" fmla="*/ 95 w 182"/>
                  <a:gd name="T53" fmla="*/ 873 h 213"/>
                  <a:gd name="T54" fmla="*/ 143 w 182"/>
                  <a:gd name="T55" fmla="*/ 895 h 213"/>
                  <a:gd name="T56" fmla="*/ 184 w 182"/>
                  <a:gd name="T57" fmla="*/ 910 h 213"/>
                  <a:gd name="T58" fmla="*/ 226 w 182"/>
                  <a:gd name="T59" fmla="*/ 923 h 213"/>
                  <a:gd name="T60" fmla="*/ 272 w 182"/>
                  <a:gd name="T61" fmla="*/ 928 h 213"/>
                  <a:gd name="T62" fmla="*/ 312 w 182"/>
                  <a:gd name="T63" fmla="*/ 930 h 213"/>
                  <a:gd name="T64" fmla="*/ 354 w 182"/>
                  <a:gd name="T65" fmla="*/ 930 h 213"/>
                  <a:gd name="T66" fmla="*/ 392 w 182"/>
                  <a:gd name="T67" fmla="*/ 928 h 213"/>
                  <a:gd name="T68" fmla="*/ 429 w 182"/>
                  <a:gd name="T69" fmla="*/ 920 h 213"/>
                  <a:gd name="T70" fmla="*/ 462 w 182"/>
                  <a:gd name="T71" fmla="*/ 910 h 213"/>
                  <a:gd name="T72" fmla="*/ 497 w 182"/>
                  <a:gd name="T73" fmla="*/ 901 h 213"/>
                  <a:gd name="T74" fmla="*/ 528 w 182"/>
                  <a:gd name="T75" fmla="*/ 889 h 213"/>
                  <a:gd name="T76" fmla="*/ 557 w 182"/>
                  <a:gd name="T77" fmla="*/ 870 h 213"/>
                  <a:gd name="T78" fmla="*/ 584 w 182"/>
                  <a:gd name="T79" fmla="*/ 853 h 213"/>
                  <a:gd name="T80" fmla="*/ 609 w 182"/>
                  <a:gd name="T81" fmla="*/ 834 h 213"/>
                  <a:gd name="T82" fmla="*/ 678 w 182"/>
                  <a:gd name="T83" fmla="*/ 768 h 213"/>
                  <a:gd name="T84" fmla="*/ 726 w 182"/>
                  <a:gd name="T85" fmla="*/ 704 h 213"/>
                  <a:gd name="T86" fmla="*/ 754 w 182"/>
                  <a:gd name="T87" fmla="*/ 629 h 213"/>
                  <a:gd name="T88" fmla="*/ 769 w 182"/>
                  <a:gd name="T89" fmla="*/ 561 h 213"/>
                  <a:gd name="T90" fmla="*/ 779 w 182"/>
                  <a:gd name="T91" fmla="*/ 487 h 213"/>
                  <a:gd name="T92" fmla="*/ 779 w 182"/>
                  <a:gd name="T93" fmla="*/ 414 h 213"/>
                  <a:gd name="T94" fmla="*/ 782 w 182"/>
                  <a:gd name="T95" fmla="*/ 346 h 213"/>
                  <a:gd name="T96" fmla="*/ 741 w 182"/>
                  <a:gd name="T97" fmla="*/ 202 h 213"/>
                  <a:gd name="T98" fmla="*/ 671 w 182"/>
                  <a:gd name="T99" fmla="*/ 90 h 213"/>
                  <a:gd name="T100" fmla="*/ 646 w 182"/>
                  <a:gd name="T101" fmla="*/ 80 h 213"/>
                  <a:gd name="T102" fmla="*/ 632 w 182"/>
                  <a:gd name="T103" fmla="*/ 67 h 213"/>
                  <a:gd name="T104" fmla="*/ 609 w 182"/>
                  <a:gd name="T105" fmla="*/ 56 h 213"/>
                  <a:gd name="T106" fmla="*/ 593 w 182"/>
                  <a:gd name="T107" fmla="*/ 48 h 213"/>
                  <a:gd name="T108" fmla="*/ 567 w 182"/>
                  <a:gd name="T109" fmla="*/ 39 h 213"/>
                  <a:gd name="T110" fmla="*/ 541 w 182"/>
                  <a:gd name="T111" fmla="*/ 27 h 213"/>
                  <a:gd name="T112" fmla="*/ 510 w 182"/>
                  <a:gd name="T113" fmla="*/ 13 h 213"/>
                  <a:gd name="T114" fmla="*/ 468 w 182"/>
                  <a:gd name="T115" fmla="*/ 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9" name="Freeform 12"/>
              <p:cNvSpPr>
                <a:spLocks/>
              </p:cNvSpPr>
              <p:nvPr userDrawn="1"/>
            </p:nvSpPr>
            <p:spPr bwMode="ltGray">
              <a:xfrm rot="373331" flipH="1">
                <a:off x="121" y="2907"/>
                <a:ext cx="93" cy="156"/>
              </a:xfrm>
              <a:custGeom>
                <a:avLst/>
                <a:gdLst>
                  <a:gd name="T0" fmla="*/ 26 w 128"/>
                  <a:gd name="T1" fmla="*/ 0 h 217"/>
                  <a:gd name="T2" fmla="*/ 29 w 128"/>
                  <a:gd name="T3" fmla="*/ 2 h 217"/>
                  <a:gd name="T4" fmla="*/ 32 w 128"/>
                  <a:gd name="T5" fmla="*/ 7 h 217"/>
                  <a:gd name="T6" fmla="*/ 34 w 128"/>
                  <a:gd name="T7" fmla="*/ 14 h 217"/>
                  <a:gd name="T8" fmla="*/ 36 w 128"/>
                  <a:gd name="T9" fmla="*/ 21 h 217"/>
                  <a:gd name="T10" fmla="*/ 36 w 128"/>
                  <a:gd name="T11" fmla="*/ 30 h 217"/>
                  <a:gd name="T12" fmla="*/ 32 w 128"/>
                  <a:gd name="T13" fmla="*/ 39 h 217"/>
                  <a:gd name="T14" fmla="*/ 26 w 128"/>
                  <a:gd name="T15" fmla="*/ 48 h 217"/>
                  <a:gd name="T16" fmla="*/ 17 w 128"/>
                  <a:gd name="T17" fmla="*/ 58 h 217"/>
                  <a:gd name="T18" fmla="*/ 14 w 128"/>
                  <a:gd name="T19" fmla="*/ 57 h 217"/>
                  <a:gd name="T20" fmla="*/ 11 w 128"/>
                  <a:gd name="T21" fmla="*/ 56 h 217"/>
                  <a:gd name="T22" fmla="*/ 7 w 128"/>
                  <a:gd name="T23" fmla="*/ 55 h 217"/>
                  <a:gd name="T24" fmla="*/ 5 w 128"/>
                  <a:gd name="T25" fmla="*/ 54 h 217"/>
                  <a:gd name="T26" fmla="*/ 2 w 128"/>
                  <a:gd name="T27" fmla="*/ 52 h 217"/>
                  <a:gd name="T28" fmla="*/ 1 w 128"/>
                  <a:gd name="T29" fmla="*/ 50 h 217"/>
                  <a:gd name="T30" fmla="*/ 0 w 128"/>
                  <a:gd name="T31" fmla="*/ 49 h 217"/>
                  <a:gd name="T32" fmla="*/ 1 w 128"/>
                  <a:gd name="T33" fmla="*/ 47 h 217"/>
                  <a:gd name="T34" fmla="*/ 4 w 128"/>
                  <a:gd name="T35" fmla="*/ 45 h 217"/>
                  <a:gd name="T36" fmla="*/ 8 w 128"/>
                  <a:gd name="T37" fmla="*/ 43 h 217"/>
                  <a:gd name="T38" fmla="*/ 12 w 128"/>
                  <a:gd name="T39" fmla="*/ 40 h 217"/>
                  <a:gd name="T40" fmla="*/ 17 w 128"/>
                  <a:gd name="T41" fmla="*/ 36 h 217"/>
                  <a:gd name="T42" fmla="*/ 22 w 128"/>
                  <a:gd name="T43" fmla="*/ 30 h 217"/>
                  <a:gd name="T44" fmla="*/ 25 w 128"/>
                  <a:gd name="T45" fmla="*/ 22 h 217"/>
                  <a:gd name="T46" fmla="*/ 27 w 128"/>
                  <a:gd name="T47" fmla="*/ 12 h 217"/>
                  <a:gd name="T48" fmla="*/ 26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0" name="Freeform 13"/>
              <p:cNvSpPr>
                <a:spLocks/>
              </p:cNvSpPr>
              <p:nvPr userDrawn="1"/>
            </p:nvSpPr>
            <p:spPr bwMode="ltGray">
              <a:xfrm rot="373331" flipH="1">
                <a:off x="313" y="3110"/>
                <a:ext cx="85" cy="93"/>
              </a:xfrm>
              <a:custGeom>
                <a:avLst/>
                <a:gdLst>
                  <a:gd name="T0" fmla="*/ 20 w 117"/>
                  <a:gd name="T1" fmla="*/ 0 h 132"/>
                  <a:gd name="T2" fmla="*/ 0 w 117"/>
                  <a:gd name="T3" fmla="*/ 6 h 132"/>
                  <a:gd name="T4" fmla="*/ 1 w 117"/>
                  <a:gd name="T5" fmla="*/ 6 h 132"/>
                  <a:gd name="T6" fmla="*/ 4 w 117"/>
                  <a:gd name="T7" fmla="*/ 7 h 132"/>
                  <a:gd name="T8" fmla="*/ 8 w 117"/>
                  <a:gd name="T9" fmla="*/ 9 h 132"/>
                  <a:gd name="T10" fmla="*/ 12 w 117"/>
                  <a:gd name="T11" fmla="*/ 11 h 132"/>
                  <a:gd name="T12" fmla="*/ 18 w 117"/>
                  <a:gd name="T13" fmla="*/ 16 h 132"/>
                  <a:gd name="T14" fmla="*/ 23 w 117"/>
                  <a:gd name="T15" fmla="*/ 19 h 132"/>
                  <a:gd name="T16" fmla="*/ 28 w 117"/>
                  <a:gd name="T17" fmla="*/ 25 h 132"/>
                  <a:gd name="T18" fmla="*/ 32 w 117"/>
                  <a:gd name="T19" fmla="*/ 33 h 132"/>
                  <a:gd name="T20" fmla="*/ 33 w 117"/>
                  <a:gd name="T21" fmla="*/ 30 h 132"/>
                  <a:gd name="T22" fmla="*/ 32 w 117"/>
                  <a:gd name="T23" fmla="*/ 26 h 132"/>
                  <a:gd name="T24" fmla="*/ 30 w 117"/>
                  <a:gd name="T25" fmla="*/ 22 h 132"/>
                  <a:gd name="T26" fmla="*/ 28 w 117"/>
                  <a:gd name="T27" fmla="*/ 18 h 132"/>
                  <a:gd name="T28" fmla="*/ 25 w 117"/>
                  <a:gd name="T29" fmla="*/ 14 h 132"/>
                  <a:gd name="T30" fmla="*/ 22 w 117"/>
                  <a:gd name="T31" fmla="*/ 11 h 132"/>
                  <a:gd name="T32" fmla="*/ 19 w 117"/>
                  <a:gd name="T33" fmla="*/ 9 h 132"/>
                  <a:gd name="T34" fmla="*/ 17 w 117"/>
                  <a:gd name="T35" fmla="*/ 8 h 132"/>
                  <a:gd name="T36" fmla="*/ 19 w 117"/>
                  <a:gd name="T37" fmla="*/ 7 h 132"/>
                  <a:gd name="T38" fmla="*/ 22 w 117"/>
                  <a:gd name="T39" fmla="*/ 7 h 132"/>
                  <a:gd name="T40" fmla="*/ 25 w 117"/>
                  <a:gd name="T41" fmla="*/ 6 h 132"/>
                  <a:gd name="T42" fmla="*/ 28 w 117"/>
                  <a:gd name="T43" fmla="*/ 6 h 132"/>
                  <a:gd name="T44" fmla="*/ 29 w 117"/>
                  <a:gd name="T45" fmla="*/ 6 h 132"/>
                  <a:gd name="T46" fmla="*/ 30 w 117"/>
                  <a:gd name="T47" fmla="*/ 6 h 132"/>
                  <a:gd name="T48" fmla="*/ 32 w 117"/>
                  <a:gd name="T49" fmla="*/ 6 h 132"/>
                  <a:gd name="T50" fmla="*/ 32 w 117"/>
                  <a:gd name="T51" fmla="*/ 6 h 132"/>
                  <a:gd name="T52" fmla="*/ 20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1" name="Freeform 14"/>
              <p:cNvSpPr>
                <a:spLocks/>
              </p:cNvSpPr>
              <p:nvPr userDrawn="1"/>
            </p:nvSpPr>
            <p:spPr bwMode="ltGray">
              <a:xfrm rot="373331" flipH="1">
                <a:off x="289" y="3135"/>
                <a:ext cx="21" cy="55"/>
              </a:xfrm>
              <a:custGeom>
                <a:avLst/>
                <a:gdLst>
                  <a:gd name="T0" fmla="*/ 8 w 29"/>
                  <a:gd name="T1" fmla="*/ 0 h 77"/>
                  <a:gd name="T2" fmla="*/ 7 w 29"/>
                  <a:gd name="T3" fmla="*/ 0 h 77"/>
                  <a:gd name="T4" fmla="*/ 5 w 29"/>
                  <a:gd name="T5" fmla="*/ 1 h 77"/>
                  <a:gd name="T6" fmla="*/ 3 w 29"/>
                  <a:gd name="T7" fmla="*/ 2 h 77"/>
                  <a:gd name="T8" fmla="*/ 1 w 29"/>
                  <a:gd name="T9" fmla="*/ 5 h 77"/>
                  <a:gd name="T10" fmla="*/ 1 w 29"/>
                  <a:gd name="T11" fmla="*/ 8 h 77"/>
                  <a:gd name="T12" fmla="*/ 0 w 29"/>
                  <a:gd name="T13" fmla="*/ 11 h 77"/>
                  <a:gd name="T14" fmla="*/ 1 w 29"/>
                  <a:gd name="T15" fmla="*/ 16 h 77"/>
                  <a:gd name="T16" fmla="*/ 3 w 29"/>
                  <a:gd name="T17" fmla="*/ 20 h 77"/>
                  <a:gd name="T18" fmla="*/ 4 w 29"/>
                  <a:gd name="T19" fmla="*/ 14 h 77"/>
                  <a:gd name="T20" fmla="*/ 5 w 29"/>
                  <a:gd name="T21" fmla="*/ 10 h 77"/>
                  <a:gd name="T22" fmla="*/ 7 w 29"/>
                  <a:gd name="T23" fmla="*/ 6 h 77"/>
                  <a:gd name="T24" fmla="*/ 8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072" name="Group 15"/>
              <p:cNvGrpSpPr>
                <a:grpSpLocks/>
              </p:cNvGrpSpPr>
              <p:nvPr userDrawn="1"/>
            </p:nvGrpSpPr>
            <p:grpSpPr bwMode="auto">
              <a:xfrm rot="10886446" flipH="1">
                <a:off x="335" y="3251"/>
                <a:ext cx="608" cy="369"/>
                <a:chOff x="-366" y="1704"/>
                <a:chExt cx="608" cy="369"/>
              </a:xfrm>
            </p:grpSpPr>
            <p:sp>
              <p:nvSpPr>
                <p:cNvPr id="1073" name="Freeform 16"/>
                <p:cNvSpPr>
                  <a:spLocks/>
                </p:cNvSpPr>
                <p:nvPr userDrawn="1"/>
              </p:nvSpPr>
              <p:spPr bwMode="ltGray">
                <a:xfrm rot="4200091">
                  <a:off x="-243" y="1807"/>
                  <a:ext cx="143" cy="390"/>
                </a:xfrm>
                <a:custGeom>
                  <a:avLst/>
                  <a:gdLst>
                    <a:gd name="T0" fmla="*/ 3 w 207"/>
                    <a:gd name="T1" fmla="*/ 10 h 564"/>
                    <a:gd name="T2" fmla="*/ 1 w 207"/>
                    <a:gd name="T3" fmla="*/ 17 h 564"/>
                    <a:gd name="T4" fmla="*/ 1 w 207"/>
                    <a:gd name="T5" fmla="*/ 23 h 564"/>
                    <a:gd name="T6" fmla="*/ 0 w 207"/>
                    <a:gd name="T7" fmla="*/ 28 h 564"/>
                    <a:gd name="T8" fmla="*/ 0 w 207"/>
                    <a:gd name="T9" fmla="*/ 35 h 564"/>
                    <a:gd name="T10" fmla="*/ 1 w 207"/>
                    <a:gd name="T11" fmla="*/ 41 h 564"/>
                    <a:gd name="T12" fmla="*/ 1 w 207"/>
                    <a:gd name="T13" fmla="*/ 48 h 564"/>
                    <a:gd name="T14" fmla="*/ 4 w 207"/>
                    <a:gd name="T15" fmla="*/ 57 h 564"/>
                    <a:gd name="T16" fmla="*/ 7 w 207"/>
                    <a:gd name="T17" fmla="*/ 66 h 564"/>
                    <a:gd name="T18" fmla="*/ 10 w 207"/>
                    <a:gd name="T19" fmla="*/ 75 h 564"/>
                    <a:gd name="T20" fmla="*/ 14 w 207"/>
                    <a:gd name="T21" fmla="*/ 83 h 564"/>
                    <a:gd name="T22" fmla="*/ 19 w 207"/>
                    <a:gd name="T23" fmla="*/ 93 h 564"/>
                    <a:gd name="T24" fmla="*/ 24 w 207"/>
                    <a:gd name="T25" fmla="*/ 102 h 564"/>
                    <a:gd name="T26" fmla="*/ 30 w 207"/>
                    <a:gd name="T27" fmla="*/ 111 h 564"/>
                    <a:gd name="T28" fmla="*/ 36 w 207"/>
                    <a:gd name="T29" fmla="*/ 118 h 564"/>
                    <a:gd name="T30" fmla="*/ 41 w 207"/>
                    <a:gd name="T31" fmla="*/ 124 h 564"/>
                    <a:gd name="T32" fmla="*/ 47 w 207"/>
                    <a:gd name="T33" fmla="*/ 129 h 564"/>
                    <a:gd name="T34" fmla="*/ 37 w 207"/>
                    <a:gd name="T35" fmla="*/ 114 h 564"/>
                    <a:gd name="T36" fmla="*/ 29 w 207"/>
                    <a:gd name="T37" fmla="*/ 102 h 564"/>
                    <a:gd name="T38" fmla="*/ 23 w 207"/>
                    <a:gd name="T39" fmla="*/ 93 h 564"/>
                    <a:gd name="T40" fmla="*/ 19 w 207"/>
                    <a:gd name="T41" fmla="*/ 84 h 564"/>
                    <a:gd name="T42" fmla="*/ 17 w 207"/>
                    <a:gd name="T43" fmla="*/ 77 h 564"/>
                    <a:gd name="T44" fmla="*/ 15 w 207"/>
                    <a:gd name="T45" fmla="*/ 71 h 564"/>
                    <a:gd name="T46" fmla="*/ 15 w 207"/>
                    <a:gd name="T47" fmla="*/ 65 h 564"/>
                    <a:gd name="T48" fmla="*/ 13 w 207"/>
                    <a:gd name="T49" fmla="*/ 59 h 564"/>
                    <a:gd name="T50" fmla="*/ 10 w 207"/>
                    <a:gd name="T51" fmla="*/ 47 h 564"/>
                    <a:gd name="T52" fmla="*/ 9 w 207"/>
                    <a:gd name="T53" fmla="*/ 32 h 564"/>
                    <a:gd name="T54" fmla="*/ 10 w 207"/>
                    <a:gd name="T55" fmla="*/ 16 h 564"/>
                    <a:gd name="T56" fmla="*/ 12 w 207"/>
                    <a:gd name="T57" fmla="*/ 0 h 564"/>
                    <a:gd name="T58" fmla="*/ 3 w 207"/>
                    <a:gd name="T59" fmla="*/ 10 h 5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4" name="Freeform 17"/>
                <p:cNvSpPr>
                  <a:spLocks/>
                </p:cNvSpPr>
                <p:nvPr userDrawn="1"/>
              </p:nvSpPr>
              <p:spPr bwMode="ltGray">
                <a:xfrm rot="4200091">
                  <a:off x="124" y="1761"/>
                  <a:ext cx="33" cy="160"/>
                </a:xfrm>
                <a:custGeom>
                  <a:avLst/>
                  <a:gdLst>
                    <a:gd name="T0" fmla="*/ 0 w 47"/>
                    <a:gd name="T1" fmla="*/ 4 h 232"/>
                    <a:gd name="T2" fmla="*/ 4 w 47"/>
                    <a:gd name="T3" fmla="*/ 12 h 232"/>
                    <a:gd name="T4" fmla="*/ 6 w 47"/>
                    <a:gd name="T5" fmla="*/ 23 h 232"/>
                    <a:gd name="T6" fmla="*/ 6 w 47"/>
                    <a:gd name="T7" fmla="*/ 36 h 232"/>
                    <a:gd name="T8" fmla="*/ 4 w 47"/>
                    <a:gd name="T9" fmla="*/ 52 h 232"/>
                    <a:gd name="T10" fmla="*/ 11 w 47"/>
                    <a:gd name="T11" fmla="*/ 49 h 232"/>
                    <a:gd name="T12" fmla="*/ 11 w 47"/>
                    <a:gd name="T13" fmla="*/ 41 h 232"/>
                    <a:gd name="T14" fmla="*/ 11 w 47"/>
                    <a:gd name="T15" fmla="*/ 32 h 232"/>
                    <a:gd name="T16" fmla="*/ 11 w 47"/>
                    <a:gd name="T17" fmla="*/ 23 h 232"/>
                    <a:gd name="T18" fmla="*/ 10 w 47"/>
                    <a:gd name="T19" fmla="*/ 16 h 232"/>
                    <a:gd name="T20" fmla="*/ 9 w 47"/>
                    <a:gd name="T21" fmla="*/ 12 h 232"/>
                    <a:gd name="T22" fmla="*/ 7 w 47"/>
                    <a:gd name="T23" fmla="*/ 8 h 232"/>
                    <a:gd name="T24" fmla="*/ 6 w 47"/>
                    <a:gd name="T25" fmla="*/ 4 h 232"/>
                    <a:gd name="T26" fmla="*/ 3 w 47"/>
                    <a:gd name="T27" fmla="*/ 0 h 232"/>
                    <a:gd name="T28" fmla="*/ 0 w 47"/>
                    <a:gd name="T29" fmla="*/ 4 h 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5" name="Freeform 18"/>
                <p:cNvSpPr>
                  <a:spLocks/>
                </p:cNvSpPr>
                <p:nvPr userDrawn="1"/>
              </p:nvSpPr>
              <p:spPr bwMode="ltGray">
                <a:xfrm rot="4200091">
                  <a:off x="199" y="1720"/>
                  <a:ext cx="60" cy="27"/>
                </a:xfrm>
                <a:custGeom>
                  <a:avLst/>
                  <a:gdLst>
                    <a:gd name="T0" fmla="*/ 19 w 87"/>
                    <a:gd name="T1" fmla="*/ 5 h 40"/>
                    <a:gd name="T2" fmla="*/ 18 w 87"/>
                    <a:gd name="T3" fmla="*/ 3 h 40"/>
                    <a:gd name="T4" fmla="*/ 15 w 87"/>
                    <a:gd name="T5" fmla="*/ 2 h 40"/>
                    <a:gd name="T6" fmla="*/ 13 w 87"/>
                    <a:gd name="T7" fmla="*/ 1 h 40"/>
                    <a:gd name="T8" fmla="*/ 10 w 87"/>
                    <a:gd name="T9" fmla="*/ 1 h 40"/>
                    <a:gd name="T10" fmla="*/ 8 w 87"/>
                    <a:gd name="T11" fmla="*/ 1 h 40"/>
                    <a:gd name="T12" fmla="*/ 6 w 87"/>
                    <a:gd name="T13" fmla="*/ 1 h 40"/>
                    <a:gd name="T14" fmla="*/ 3 w 87"/>
                    <a:gd name="T15" fmla="*/ 0 h 40"/>
                    <a:gd name="T16" fmla="*/ 0 w 87"/>
                    <a:gd name="T17" fmla="*/ 1 h 40"/>
                    <a:gd name="T18" fmla="*/ 1 w 87"/>
                    <a:gd name="T19" fmla="*/ 1 h 40"/>
                    <a:gd name="T20" fmla="*/ 3 w 87"/>
                    <a:gd name="T21" fmla="*/ 2 h 40"/>
                    <a:gd name="T22" fmla="*/ 5 w 87"/>
                    <a:gd name="T23" fmla="*/ 3 h 40"/>
                    <a:gd name="T24" fmla="*/ 8 w 87"/>
                    <a:gd name="T25" fmla="*/ 3 h 40"/>
                    <a:gd name="T26" fmla="*/ 10 w 87"/>
                    <a:gd name="T27" fmla="*/ 5 h 40"/>
                    <a:gd name="T28" fmla="*/ 12 w 87"/>
                    <a:gd name="T29" fmla="*/ 5 h 40"/>
                    <a:gd name="T30" fmla="*/ 14 w 87"/>
                    <a:gd name="T31" fmla="*/ 7 h 40"/>
                    <a:gd name="T32" fmla="*/ 17 w 87"/>
                    <a:gd name="T33" fmla="*/ 8 h 40"/>
                    <a:gd name="T34" fmla="*/ 19 w 87"/>
                    <a:gd name="T35" fmla="*/ 5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grpSp>
          <p:nvGrpSpPr>
            <p:cNvPr id="1041" name="Group 19"/>
            <p:cNvGrpSpPr>
              <a:grpSpLocks/>
            </p:cNvGrpSpPr>
            <p:nvPr/>
          </p:nvGrpSpPr>
          <p:grpSpPr bwMode="auto">
            <a:xfrm rot="6248562">
              <a:off x="343" y="3854"/>
              <a:ext cx="392" cy="424"/>
              <a:chOff x="1727" y="866"/>
              <a:chExt cx="129" cy="157"/>
            </a:xfrm>
          </p:grpSpPr>
          <p:sp>
            <p:nvSpPr>
              <p:cNvPr id="1064" name="Freeform 20"/>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5" name="Freeform 21"/>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6" name="Freeform 22"/>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042" name="Group 23"/>
            <p:cNvGrpSpPr>
              <a:grpSpLocks/>
            </p:cNvGrpSpPr>
            <p:nvPr/>
          </p:nvGrpSpPr>
          <p:grpSpPr bwMode="auto">
            <a:xfrm rot="5003157">
              <a:off x="249" y="1102"/>
              <a:ext cx="412" cy="500"/>
              <a:chOff x="1727" y="866"/>
              <a:chExt cx="129" cy="157"/>
            </a:xfrm>
          </p:grpSpPr>
          <p:sp>
            <p:nvSpPr>
              <p:cNvPr id="1061" name="Freeform 24"/>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2" name="Freeform 25"/>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3" name="Freeform 26"/>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043" name="Group 27"/>
            <p:cNvGrpSpPr>
              <a:grpSpLocks/>
            </p:cNvGrpSpPr>
            <p:nvPr/>
          </p:nvGrpSpPr>
          <p:grpSpPr bwMode="auto">
            <a:xfrm>
              <a:off x="815" y="0"/>
              <a:ext cx="345" cy="367"/>
              <a:chOff x="1727" y="866"/>
              <a:chExt cx="129" cy="157"/>
            </a:xfrm>
          </p:grpSpPr>
          <p:sp>
            <p:nvSpPr>
              <p:cNvPr id="1058" name="Freeform 28"/>
              <p:cNvSpPr>
                <a:spLocks/>
              </p:cNvSpPr>
              <p:nvPr userDrawn="1"/>
            </p:nvSpPr>
            <p:spPr bwMode="ltGray">
              <a:xfrm>
                <a:off x="1727" y="866"/>
                <a:ext cx="41" cy="59"/>
              </a:xfrm>
              <a:custGeom>
                <a:avLst/>
                <a:gdLst>
                  <a:gd name="T0" fmla="*/ 5 w 83"/>
                  <a:gd name="T1" fmla="*/ 2 h 117"/>
                  <a:gd name="T2" fmla="*/ 1 w 83"/>
                  <a:gd name="T3" fmla="*/ 0 h 117"/>
                  <a:gd name="T4" fmla="*/ 0 w 83"/>
                  <a:gd name="T5" fmla="*/ 8 h 117"/>
                  <a:gd name="T6" fmla="*/ 5 w 83"/>
                  <a:gd name="T7" fmla="*/ 2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9" name="Freeform 29"/>
              <p:cNvSpPr>
                <a:spLocks/>
              </p:cNvSpPr>
              <p:nvPr userDrawn="1"/>
            </p:nvSpPr>
            <p:spPr bwMode="ltGray">
              <a:xfrm>
                <a:off x="1786" y="894"/>
                <a:ext cx="70" cy="49"/>
              </a:xfrm>
              <a:custGeom>
                <a:avLst/>
                <a:gdLst>
                  <a:gd name="T0" fmla="*/ 0 w 140"/>
                  <a:gd name="T1" fmla="*/ 7 h 98"/>
                  <a:gd name="T2" fmla="*/ 8 w 140"/>
                  <a:gd name="T3" fmla="*/ 0 h 98"/>
                  <a:gd name="T4" fmla="*/ 9 w 140"/>
                  <a:gd name="T5" fmla="*/ 4 h 98"/>
                  <a:gd name="T6" fmla="*/ 0 w 140"/>
                  <a:gd name="T7" fmla="*/ 7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0" name="Freeform 30"/>
              <p:cNvSpPr>
                <a:spLocks/>
              </p:cNvSpPr>
              <p:nvPr userDrawn="1"/>
            </p:nvSpPr>
            <p:spPr bwMode="ltGray">
              <a:xfrm>
                <a:off x="1772" y="998"/>
                <a:ext cx="73" cy="25"/>
              </a:xfrm>
              <a:custGeom>
                <a:avLst/>
                <a:gdLst>
                  <a:gd name="T0" fmla="*/ 0 w 145"/>
                  <a:gd name="T1" fmla="*/ 1 h 49"/>
                  <a:gd name="T2" fmla="*/ 10 w 145"/>
                  <a:gd name="T3" fmla="*/ 0 h 49"/>
                  <a:gd name="T4" fmla="*/ 9 w 145"/>
                  <a:gd name="T5" fmla="*/ 4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1044"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5" name="Freeform 32"/>
            <p:cNvSpPr>
              <a:spLocks/>
            </p:cNvSpPr>
            <p:nvPr/>
          </p:nvSpPr>
          <p:spPr bwMode="ltGray">
            <a:xfrm rot="828663">
              <a:off x="242" y="3404"/>
              <a:ext cx="132" cy="167"/>
            </a:xfrm>
            <a:custGeom>
              <a:avLst/>
              <a:gdLst>
                <a:gd name="T0" fmla="*/ 0 w 109"/>
                <a:gd name="T1" fmla="*/ 0 h 156"/>
                <a:gd name="T2" fmla="*/ 10 w 109"/>
                <a:gd name="T3" fmla="*/ 1 h 156"/>
                <a:gd name="T4" fmla="*/ 40 w 109"/>
                <a:gd name="T5" fmla="*/ 5 h 156"/>
                <a:gd name="T6" fmla="*/ 79 w 109"/>
                <a:gd name="T7" fmla="*/ 16 h 156"/>
                <a:gd name="T8" fmla="*/ 125 w 109"/>
                <a:gd name="T9" fmla="*/ 32 h 156"/>
                <a:gd name="T10" fmla="*/ 167 w 109"/>
                <a:gd name="T11" fmla="*/ 58 h 156"/>
                <a:gd name="T12" fmla="*/ 206 w 109"/>
                <a:gd name="T13" fmla="*/ 93 h 156"/>
                <a:gd name="T14" fmla="*/ 230 w 109"/>
                <a:gd name="T15" fmla="*/ 142 h 156"/>
                <a:gd name="T16" fmla="*/ 235 w 109"/>
                <a:gd name="T17" fmla="*/ 206 h 156"/>
                <a:gd name="T18" fmla="*/ 225 w 109"/>
                <a:gd name="T19" fmla="*/ 206 h 156"/>
                <a:gd name="T20" fmla="*/ 213 w 109"/>
                <a:gd name="T21" fmla="*/ 206 h 156"/>
                <a:gd name="T22" fmla="*/ 201 w 109"/>
                <a:gd name="T23" fmla="*/ 206 h 156"/>
                <a:gd name="T24" fmla="*/ 186 w 109"/>
                <a:gd name="T25" fmla="*/ 202 h 156"/>
                <a:gd name="T26" fmla="*/ 174 w 109"/>
                <a:gd name="T27" fmla="*/ 201 h 156"/>
                <a:gd name="T28" fmla="*/ 160 w 109"/>
                <a:gd name="T29" fmla="*/ 197 h 156"/>
                <a:gd name="T30" fmla="*/ 142 w 109"/>
                <a:gd name="T31" fmla="*/ 191 h 156"/>
                <a:gd name="T32" fmla="*/ 125 w 109"/>
                <a:gd name="T33" fmla="*/ 183 h 156"/>
                <a:gd name="T34" fmla="*/ 114 w 109"/>
                <a:gd name="T35" fmla="*/ 166 h 156"/>
                <a:gd name="T36" fmla="*/ 114 w 109"/>
                <a:gd name="T37" fmla="*/ 146 h 156"/>
                <a:gd name="T38" fmla="*/ 120 w 109"/>
                <a:gd name="T39" fmla="*/ 126 h 156"/>
                <a:gd name="T40" fmla="*/ 126 w 109"/>
                <a:gd name="T41" fmla="*/ 105 h 156"/>
                <a:gd name="T42" fmla="*/ 120 w 109"/>
                <a:gd name="T43" fmla="*/ 81 h 156"/>
                <a:gd name="T44" fmla="*/ 103 w 109"/>
                <a:gd name="T45" fmla="*/ 56 h 156"/>
                <a:gd name="T46" fmla="*/ 68 w 109"/>
                <a:gd name="T47" fmla="*/ 31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6" name="Freeform 33"/>
            <p:cNvSpPr>
              <a:spLocks/>
            </p:cNvSpPr>
            <p:nvPr/>
          </p:nvSpPr>
          <p:spPr bwMode="ltGray">
            <a:xfrm rot="828663">
              <a:off x="266" y="3592"/>
              <a:ext cx="66" cy="43"/>
            </a:xfrm>
            <a:custGeom>
              <a:avLst/>
              <a:gdLst>
                <a:gd name="T0" fmla="*/ 0 w 54"/>
                <a:gd name="T1" fmla="*/ 0 h 40"/>
                <a:gd name="T2" fmla="*/ 1 w 54"/>
                <a:gd name="T3" fmla="*/ 1 h 40"/>
                <a:gd name="T4" fmla="*/ 13 w 54"/>
                <a:gd name="T5" fmla="*/ 3 h 40"/>
                <a:gd name="T6" fmla="*/ 29 w 54"/>
                <a:gd name="T7" fmla="*/ 12 h 40"/>
                <a:gd name="T8" fmla="*/ 48 w 54"/>
                <a:gd name="T9" fmla="*/ 16 h 40"/>
                <a:gd name="T10" fmla="*/ 65 w 54"/>
                <a:gd name="T11" fmla="*/ 19 h 40"/>
                <a:gd name="T12" fmla="*/ 83 w 54"/>
                <a:gd name="T13" fmla="*/ 22 h 40"/>
                <a:gd name="T14" fmla="*/ 101 w 54"/>
                <a:gd name="T15" fmla="*/ 24 h 40"/>
                <a:gd name="T16" fmla="*/ 121 w 54"/>
                <a:gd name="T17" fmla="*/ 20 h 40"/>
                <a:gd name="T18" fmla="*/ 119 w 54"/>
                <a:gd name="T19" fmla="*/ 33 h 40"/>
                <a:gd name="T20" fmla="*/ 112 w 54"/>
                <a:gd name="T21" fmla="*/ 44 h 40"/>
                <a:gd name="T22" fmla="*/ 99 w 54"/>
                <a:gd name="T23" fmla="*/ 51 h 40"/>
                <a:gd name="T24" fmla="*/ 82 w 54"/>
                <a:gd name="T25" fmla="*/ 53 h 40"/>
                <a:gd name="T26" fmla="*/ 62 w 54"/>
                <a:gd name="T27" fmla="*/ 52 h 40"/>
                <a:gd name="T28" fmla="*/ 42 w 54"/>
                <a:gd name="T29" fmla="*/ 43 h 40"/>
                <a:gd name="T30" fmla="*/ 22 w 54"/>
                <a:gd name="T31" fmla="*/ 28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7"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8"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9"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0"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1" name="Freeform 38"/>
            <p:cNvSpPr>
              <a:spLocks/>
            </p:cNvSpPr>
            <p:nvPr/>
          </p:nvSpPr>
          <p:spPr bwMode="ltGray">
            <a:xfrm rot="1584153">
              <a:off x="20" y="410"/>
              <a:ext cx="344" cy="245"/>
            </a:xfrm>
            <a:custGeom>
              <a:avLst/>
              <a:gdLst>
                <a:gd name="T0" fmla="*/ 0 w 257"/>
                <a:gd name="T1" fmla="*/ 0 h 237"/>
                <a:gd name="T2" fmla="*/ 0 w 257"/>
                <a:gd name="T3" fmla="*/ 29 h 237"/>
                <a:gd name="T4" fmla="*/ 9 w 257"/>
                <a:gd name="T5" fmla="*/ 58 h 237"/>
                <a:gd name="T6" fmla="*/ 20 w 257"/>
                <a:gd name="T7" fmla="*/ 87 h 237"/>
                <a:gd name="T8" fmla="*/ 36 w 257"/>
                <a:gd name="T9" fmla="*/ 112 h 237"/>
                <a:gd name="T10" fmla="*/ 58 w 257"/>
                <a:gd name="T11" fmla="*/ 135 h 237"/>
                <a:gd name="T12" fmla="*/ 86 w 257"/>
                <a:gd name="T13" fmla="*/ 161 h 237"/>
                <a:gd name="T14" fmla="*/ 122 w 257"/>
                <a:gd name="T15" fmla="*/ 184 h 237"/>
                <a:gd name="T16" fmla="*/ 163 w 257"/>
                <a:gd name="T17" fmla="*/ 203 h 237"/>
                <a:gd name="T18" fmla="*/ 216 w 257"/>
                <a:gd name="T19" fmla="*/ 222 h 237"/>
                <a:gd name="T20" fmla="*/ 276 w 257"/>
                <a:gd name="T21" fmla="*/ 237 h 237"/>
                <a:gd name="T22" fmla="*/ 340 w 257"/>
                <a:gd name="T23" fmla="*/ 250 h 237"/>
                <a:gd name="T24" fmla="*/ 419 w 257"/>
                <a:gd name="T25" fmla="*/ 261 h 237"/>
                <a:gd name="T26" fmla="*/ 505 w 257"/>
                <a:gd name="T27" fmla="*/ 267 h 237"/>
                <a:gd name="T28" fmla="*/ 604 w 257"/>
                <a:gd name="T29" fmla="*/ 271 h 237"/>
                <a:gd name="T30" fmla="*/ 705 w 257"/>
                <a:gd name="T31" fmla="*/ 270 h 237"/>
                <a:gd name="T32" fmla="*/ 825 w 257"/>
                <a:gd name="T33" fmla="*/ 265 h 237"/>
                <a:gd name="T34" fmla="*/ 720 w 257"/>
                <a:gd name="T35" fmla="*/ 259 h 237"/>
                <a:gd name="T36" fmla="*/ 625 w 257"/>
                <a:gd name="T37" fmla="*/ 251 h 237"/>
                <a:gd name="T38" fmla="*/ 546 w 257"/>
                <a:gd name="T39" fmla="*/ 242 h 237"/>
                <a:gd name="T40" fmla="*/ 475 w 257"/>
                <a:gd name="T41" fmla="*/ 233 h 237"/>
                <a:gd name="T42" fmla="*/ 411 w 257"/>
                <a:gd name="T43" fmla="*/ 221 h 237"/>
                <a:gd name="T44" fmla="*/ 360 w 257"/>
                <a:gd name="T45" fmla="*/ 208 h 237"/>
                <a:gd name="T46" fmla="*/ 312 w 257"/>
                <a:gd name="T47" fmla="*/ 193 h 237"/>
                <a:gd name="T48" fmla="*/ 269 w 257"/>
                <a:gd name="T49" fmla="*/ 177 h 237"/>
                <a:gd name="T50" fmla="*/ 229 w 257"/>
                <a:gd name="T51" fmla="*/ 161 h 237"/>
                <a:gd name="T52" fmla="*/ 197 w 257"/>
                <a:gd name="T53" fmla="*/ 142 h 237"/>
                <a:gd name="T54" fmla="*/ 169 w 257"/>
                <a:gd name="T55" fmla="*/ 123 h 237"/>
                <a:gd name="T56" fmla="*/ 139 w 257"/>
                <a:gd name="T57" fmla="*/ 100 h 237"/>
                <a:gd name="T58" fmla="*/ 106 w 257"/>
                <a:gd name="T59" fmla="*/ 78 h 237"/>
                <a:gd name="T60" fmla="*/ 74 w 257"/>
                <a:gd name="T61" fmla="*/ 55 h 237"/>
                <a:gd name="T62" fmla="*/ 37 w 257"/>
                <a:gd name="T63" fmla="*/ 28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2" name="Freeform 39"/>
            <p:cNvSpPr>
              <a:spLocks/>
            </p:cNvSpPr>
            <p:nvPr/>
          </p:nvSpPr>
          <p:spPr bwMode="ltGray">
            <a:xfrm rot="1584153">
              <a:off x="242" y="756"/>
              <a:ext cx="167" cy="115"/>
            </a:xfrm>
            <a:custGeom>
              <a:avLst/>
              <a:gdLst>
                <a:gd name="T0" fmla="*/ 255 w 124"/>
                <a:gd name="T1" fmla="*/ 0 h 110"/>
                <a:gd name="T2" fmla="*/ 408 w 124"/>
                <a:gd name="T3" fmla="*/ 129 h 110"/>
                <a:gd name="T4" fmla="*/ 396 w 124"/>
                <a:gd name="T5" fmla="*/ 128 h 110"/>
                <a:gd name="T6" fmla="*/ 352 w 124"/>
                <a:gd name="T7" fmla="*/ 125 h 110"/>
                <a:gd name="T8" fmla="*/ 294 w 124"/>
                <a:gd name="T9" fmla="*/ 121 h 110"/>
                <a:gd name="T10" fmla="*/ 225 w 124"/>
                <a:gd name="T11" fmla="*/ 119 h 110"/>
                <a:gd name="T12" fmla="*/ 148 w 124"/>
                <a:gd name="T13" fmla="*/ 116 h 110"/>
                <a:gd name="T14" fmla="*/ 84 w 124"/>
                <a:gd name="T15" fmla="*/ 117 h 110"/>
                <a:gd name="T16" fmla="*/ 30 w 124"/>
                <a:gd name="T17" fmla="*/ 122 h 110"/>
                <a:gd name="T18" fmla="*/ 0 w 124"/>
                <a:gd name="T19" fmla="*/ 131 h 110"/>
                <a:gd name="T20" fmla="*/ 12 w 124"/>
                <a:gd name="T21" fmla="*/ 117 h 110"/>
                <a:gd name="T22" fmla="*/ 27 w 124"/>
                <a:gd name="T23" fmla="*/ 106 h 110"/>
                <a:gd name="T24" fmla="*/ 54 w 124"/>
                <a:gd name="T25" fmla="*/ 98 h 110"/>
                <a:gd name="T26" fmla="*/ 84 w 124"/>
                <a:gd name="T27" fmla="*/ 91 h 110"/>
                <a:gd name="T28" fmla="*/ 119 w 124"/>
                <a:gd name="T29" fmla="*/ 86 h 110"/>
                <a:gd name="T30" fmla="*/ 154 w 124"/>
                <a:gd name="T31" fmla="*/ 85 h 110"/>
                <a:gd name="T32" fmla="*/ 193 w 124"/>
                <a:gd name="T33" fmla="*/ 85 h 110"/>
                <a:gd name="T34" fmla="*/ 237 w 124"/>
                <a:gd name="T35" fmla="*/ 89 h 110"/>
                <a:gd name="T36" fmla="*/ 240 w 124"/>
                <a:gd name="T37" fmla="*/ 85 h 110"/>
                <a:gd name="T38" fmla="*/ 230 w 124"/>
                <a:gd name="T39" fmla="*/ 68 h 110"/>
                <a:gd name="T40" fmla="*/ 220 w 124"/>
                <a:gd name="T41" fmla="*/ 46 h 110"/>
                <a:gd name="T42" fmla="*/ 215 w 124"/>
                <a:gd name="T43" fmla="*/ 35 h 110"/>
                <a:gd name="T44" fmla="*/ 207 w 124"/>
                <a:gd name="T45" fmla="*/ 35 h 110"/>
                <a:gd name="T46" fmla="*/ 199 w 124"/>
                <a:gd name="T47" fmla="*/ 33 h 110"/>
                <a:gd name="T48" fmla="*/ 193 w 124"/>
                <a:gd name="T49" fmla="*/ 30 h 110"/>
                <a:gd name="T50" fmla="*/ 189 w 124"/>
                <a:gd name="T51" fmla="*/ 27 h 110"/>
                <a:gd name="T52" fmla="*/ 189 w 124"/>
                <a:gd name="T53" fmla="*/ 23 h 110"/>
                <a:gd name="T54" fmla="*/ 193 w 124"/>
                <a:gd name="T55" fmla="*/ 18 h 110"/>
                <a:gd name="T56" fmla="*/ 218 w 124"/>
                <a:gd name="T57" fmla="*/ 8 h 110"/>
                <a:gd name="T58" fmla="*/ 255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3" name="Freeform 40"/>
            <p:cNvSpPr>
              <a:spLocks/>
            </p:cNvSpPr>
            <p:nvPr/>
          </p:nvSpPr>
          <p:spPr bwMode="ltGray">
            <a:xfrm rot="1584153">
              <a:off x="574" y="286"/>
              <a:ext cx="147" cy="160"/>
            </a:xfrm>
            <a:custGeom>
              <a:avLst/>
              <a:gdLst>
                <a:gd name="T0" fmla="*/ 0 w 109"/>
                <a:gd name="T1" fmla="*/ 0 h 156"/>
                <a:gd name="T2" fmla="*/ 16 w 109"/>
                <a:gd name="T3" fmla="*/ 1 h 156"/>
                <a:gd name="T4" fmla="*/ 58 w 109"/>
                <a:gd name="T5" fmla="*/ 5 h 156"/>
                <a:gd name="T6" fmla="*/ 121 w 109"/>
                <a:gd name="T7" fmla="*/ 12 h 156"/>
                <a:gd name="T8" fmla="*/ 192 w 109"/>
                <a:gd name="T9" fmla="*/ 28 h 156"/>
                <a:gd name="T10" fmla="*/ 259 w 109"/>
                <a:gd name="T11" fmla="*/ 48 h 156"/>
                <a:gd name="T12" fmla="*/ 317 w 109"/>
                <a:gd name="T13" fmla="*/ 79 h 156"/>
                <a:gd name="T14" fmla="*/ 353 w 109"/>
                <a:gd name="T15" fmla="*/ 120 h 156"/>
                <a:gd name="T16" fmla="*/ 360 w 109"/>
                <a:gd name="T17" fmla="*/ 172 h 156"/>
                <a:gd name="T18" fmla="*/ 349 w 109"/>
                <a:gd name="T19" fmla="*/ 172 h 156"/>
                <a:gd name="T20" fmla="*/ 329 w 109"/>
                <a:gd name="T21" fmla="*/ 172 h 156"/>
                <a:gd name="T22" fmla="*/ 307 w 109"/>
                <a:gd name="T23" fmla="*/ 172 h 156"/>
                <a:gd name="T24" fmla="*/ 287 w 109"/>
                <a:gd name="T25" fmla="*/ 170 h 156"/>
                <a:gd name="T26" fmla="*/ 267 w 109"/>
                <a:gd name="T27" fmla="*/ 169 h 156"/>
                <a:gd name="T28" fmla="*/ 245 w 109"/>
                <a:gd name="T29" fmla="*/ 166 h 156"/>
                <a:gd name="T30" fmla="*/ 218 w 109"/>
                <a:gd name="T31" fmla="*/ 161 h 156"/>
                <a:gd name="T32" fmla="*/ 192 w 109"/>
                <a:gd name="T33" fmla="*/ 155 h 156"/>
                <a:gd name="T34" fmla="*/ 174 w 109"/>
                <a:gd name="T35" fmla="*/ 138 h 156"/>
                <a:gd name="T36" fmla="*/ 174 w 109"/>
                <a:gd name="T37" fmla="*/ 123 h 156"/>
                <a:gd name="T38" fmla="*/ 186 w 109"/>
                <a:gd name="T39" fmla="*/ 107 h 156"/>
                <a:gd name="T40" fmla="*/ 197 w 109"/>
                <a:gd name="T41" fmla="*/ 88 h 156"/>
                <a:gd name="T42" fmla="*/ 186 w 109"/>
                <a:gd name="T43" fmla="*/ 70 h 156"/>
                <a:gd name="T44" fmla="*/ 160 w 109"/>
                <a:gd name="T45" fmla="*/ 47 h 156"/>
                <a:gd name="T46" fmla="*/ 104 w 109"/>
                <a:gd name="T47" fmla="*/ 27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4" name="Freeform 41"/>
            <p:cNvSpPr>
              <a:spLocks/>
            </p:cNvSpPr>
            <p:nvPr/>
          </p:nvSpPr>
          <p:spPr bwMode="ltGray">
            <a:xfrm rot="1584153">
              <a:off x="236" y="721"/>
              <a:ext cx="62" cy="97"/>
            </a:xfrm>
            <a:custGeom>
              <a:avLst/>
              <a:gdLst>
                <a:gd name="T0" fmla="*/ 104 w 46"/>
                <a:gd name="T1" fmla="*/ 0 h 94"/>
                <a:gd name="T2" fmla="*/ 66 w 46"/>
                <a:gd name="T3" fmla="*/ 42 h 94"/>
                <a:gd name="T4" fmla="*/ 49 w 46"/>
                <a:gd name="T5" fmla="*/ 70 h 94"/>
                <a:gd name="T6" fmla="*/ 36 w 46"/>
                <a:gd name="T7" fmla="*/ 91 h 94"/>
                <a:gd name="T8" fmla="*/ 0 w 46"/>
                <a:gd name="T9" fmla="*/ 106 h 94"/>
                <a:gd name="T10" fmla="*/ 40 w 46"/>
                <a:gd name="T11" fmla="*/ 100 h 94"/>
                <a:gd name="T12" fmla="*/ 77 w 46"/>
                <a:gd name="T13" fmla="*/ 92 h 94"/>
                <a:gd name="T14" fmla="*/ 105 w 46"/>
                <a:gd name="T15" fmla="*/ 77 h 94"/>
                <a:gd name="T16" fmla="*/ 132 w 46"/>
                <a:gd name="T17" fmla="*/ 65 h 94"/>
                <a:gd name="T18" fmla="*/ 150 w 46"/>
                <a:gd name="T19" fmla="*/ 49 h 94"/>
                <a:gd name="T20" fmla="*/ 152 w 46"/>
                <a:gd name="T21" fmla="*/ 34 h 94"/>
                <a:gd name="T22" fmla="*/ 140 w 46"/>
                <a:gd name="T23" fmla="*/ 15 h 94"/>
                <a:gd name="T24" fmla="*/ 104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5" name="Freeform 42"/>
            <p:cNvSpPr>
              <a:spLocks/>
            </p:cNvSpPr>
            <p:nvPr/>
          </p:nvSpPr>
          <p:spPr bwMode="ltGray">
            <a:xfrm rot="1584153">
              <a:off x="585" y="466"/>
              <a:ext cx="72" cy="41"/>
            </a:xfrm>
            <a:custGeom>
              <a:avLst/>
              <a:gdLst>
                <a:gd name="T0" fmla="*/ 0 w 54"/>
                <a:gd name="T1" fmla="*/ 0 h 40"/>
                <a:gd name="T2" fmla="*/ 1 w 54"/>
                <a:gd name="T3" fmla="*/ 1 h 40"/>
                <a:gd name="T4" fmla="*/ 20 w 54"/>
                <a:gd name="T5" fmla="*/ 3 h 40"/>
                <a:gd name="T6" fmla="*/ 41 w 54"/>
                <a:gd name="T7" fmla="*/ 8 h 40"/>
                <a:gd name="T8" fmla="*/ 65 w 54"/>
                <a:gd name="T9" fmla="*/ 12 h 40"/>
                <a:gd name="T10" fmla="*/ 92 w 54"/>
                <a:gd name="T11" fmla="*/ 15 h 40"/>
                <a:gd name="T12" fmla="*/ 121 w 54"/>
                <a:gd name="T13" fmla="*/ 17 h 40"/>
                <a:gd name="T14" fmla="*/ 144 w 54"/>
                <a:gd name="T15" fmla="*/ 18 h 40"/>
                <a:gd name="T16" fmla="*/ 171 w 54"/>
                <a:gd name="T17" fmla="*/ 16 h 40"/>
                <a:gd name="T18" fmla="*/ 169 w 54"/>
                <a:gd name="T19" fmla="*/ 29 h 40"/>
                <a:gd name="T20" fmla="*/ 159 w 54"/>
                <a:gd name="T21" fmla="*/ 37 h 40"/>
                <a:gd name="T22" fmla="*/ 140 w 54"/>
                <a:gd name="T23" fmla="*/ 42 h 40"/>
                <a:gd name="T24" fmla="*/ 116 w 54"/>
                <a:gd name="T25" fmla="*/ 44 h 40"/>
                <a:gd name="T26" fmla="*/ 87 w 54"/>
                <a:gd name="T27" fmla="*/ 43 h 40"/>
                <a:gd name="T28" fmla="*/ 59 w 54"/>
                <a:gd name="T29" fmla="*/ 36 h 40"/>
                <a:gd name="T30" fmla="*/ 31 w 54"/>
                <a:gd name="T31" fmla="*/ 24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6"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7" name="Freeform 44"/>
            <p:cNvSpPr>
              <a:spLocks/>
            </p:cNvSpPr>
            <p:nvPr/>
          </p:nvSpPr>
          <p:spPr bwMode="ltGray">
            <a:xfrm rot="1584153">
              <a:off x="56" y="84"/>
              <a:ext cx="804" cy="686"/>
            </a:xfrm>
            <a:custGeom>
              <a:avLst/>
              <a:gdLst>
                <a:gd name="T0" fmla="*/ 54 w 596"/>
                <a:gd name="T1" fmla="*/ 416 h 666"/>
                <a:gd name="T2" fmla="*/ 20 w 596"/>
                <a:gd name="T3" fmla="*/ 384 h 666"/>
                <a:gd name="T4" fmla="*/ 0 w 596"/>
                <a:gd name="T5" fmla="*/ 325 h 666"/>
                <a:gd name="T6" fmla="*/ 12 w 596"/>
                <a:gd name="T7" fmla="*/ 250 h 666"/>
                <a:gd name="T8" fmla="*/ 84 w 596"/>
                <a:gd name="T9" fmla="*/ 171 h 666"/>
                <a:gd name="T10" fmla="*/ 228 w 596"/>
                <a:gd name="T11" fmla="*/ 96 h 666"/>
                <a:gd name="T12" fmla="*/ 471 w 596"/>
                <a:gd name="T13" fmla="*/ 35 h 666"/>
                <a:gd name="T14" fmla="*/ 817 w 596"/>
                <a:gd name="T15" fmla="*/ 2 h 666"/>
                <a:gd name="T16" fmla="*/ 1260 w 596"/>
                <a:gd name="T17" fmla="*/ 9 h 666"/>
                <a:gd name="T18" fmla="*/ 1603 w 596"/>
                <a:gd name="T19" fmla="*/ 76 h 666"/>
                <a:gd name="T20" fmla="*/ 1835 w 596"/>
                <a:gd name="T21" fmla="*/ 185 h 666"/>
                <a:gd name="T22" fmla="*/ 1956 w 596"/>
                <a:gd name="T23" fmla="*/ 320 h 666"/>
                <a:gd name="T24" fmla="*/ 1971 w 596"/>
                <a:gd name="T25" fmla="*/ 460 h 666"/>
                <a:gd name="T26" fmla="*/ 1876 w 596"/>
                <a:gd name="T27" fmla="*/ 591 h 666"/>
                <a:gd name="T28" fmla="*/ 1679 w 596"/>
                <a:gd name="T29" fmla="*/ 692 h 666"/>
                <a:gd name="T30" fmla="*/ 1381 w 596"/>
                <a:gd name="T31" fmla="*/ 747 h 666"/>
                <a:gd name="T32" fmla="*/ 1288 w 596"/>
                <a:gd name="T33" fmla="*/ 742 h 666"/>
                <a:gd name="T34" fmla="*/ 1461 w 596"/>
                <a:gd name="T35" fmla="*/ 695 h 666"/>
                <a:gd name="T36" fmla="*/ 1596 w 596"/>
                <a:gd name="T37" fmla="*/ 612 h 666"/>
                <a:gd name="T38" fmla="*/ 1688 w 596"/>
                <a:gd name="T39" fmla="*/ 511 h 666"/>
                <a:gd name="T40" fmla="*/ 1721 w 596"/>
                <a:gd name="T41" fmla="*/ 400 h 666"/>
                <a:gd name="T42" fmla="*/ 1701 w 596"/>
                <a:gd name="T43" fmla="*/ 290 h 666"/>
                <a:gd name="T44" fmla="*/ 1605 w 596"/>
                <a:gd name="T45" fmla="*/ 196 h 666"/>
                <a:gd name="T46" fmla="*/ 1434 w 596"/>
                <a:gd name="T47" fmla="*/ 126 h 666"/>
                <a:gd name="T48" fmla="*/ 1130 w 596"/>
                <a:gd name="T49" fmla="*/ 83 h 666"/>
                <a:gd name="T50" fmla="*/ 815 w 596"/>
                <a:gd name="T51" fmla="*/ 69 h 666"/>
                <a:gd name="T52" fmla="*/ 577 w 596"/>
                <a:gd name="T53" fmla="*/ 79 h 666"/>
                <a:gd name="T54" fmla="*/ 401 w 596"/>
                <a:gd name="T55" fmla="*/ 113 h 666"/>
                <a:gd name="T56" fmla="*/ 277 w 596"/>
                <a:gd name="T57" fmla="*/ 168 h 666"/>
                <a:gd name="T58" fmla="*/ 189 w 596"/>
                <a:gd name="T59" fmla="*/ 232 h 666"/>
                <a:gd name="T60" fmla="*/ 132 w 596"/>
                <a:gd name="T61" fmla="*/ 306 h 666"/>
                <a:gd name="T62" fmla="*/ 93 w 596"/>
                <a:gd name="T63" fmla="*/ 381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52269" name="Rectangle 45"/>
          <p:cNvSpPr>
            <a:spLocks noGrp="1" noChangeArrowheads="1"/>
          </p:cNvSpPr>
          <p:nvPr>
            <p:ph type="title"/>
          </p:nvPr>
        </p:nvSpPr>
        <p:spPr bwMode="auto">
          <a:xfrm>
            <a:off x="590552" y="103188"/>
            <a:ext cx="10991849"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6"/>
          <p:cNvSpPr>
            <a:spLocks noGrp="1" noChangeArrowheads="1"/>
          </p:cNvSpPr>
          <p:nvPr>
            <p:ph type="body" idx="1"/>
          </p:nvPr>
        </p:nvSpPr>
        <p:spPr bwMode="auto">
          <a:xfrm>
            <a:off x="609600" y="1600201"/>
            <a:ext cx="109728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609600" y="6243638"/>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latin typeface="+mn-lt"/>
              </a:defRPr>
            </a:lvl1pPr>
          </a:lstStyle>
          <a:p>
            <a:pPr fontAlgn="base">
              <a:spcBef>
                <a:spcPct val="0"/>
              </a:spcBef>
              <a:spcAft>
                <a:spcPct val="0"/>
              </a:spcAft>
              <a:defRPr/>
            </a:pPr>
            <a:endParaRPr lang="en-US" altLang="zh-CN">
              <a:solidFill>
                <a:srgbClr val="000000"/>
              </a:solidFill>
            </a:endParaRPr>
          </a:p>
        </p:txBody>
      </p:sp>
      <p:sp>
        <p:nvSpPr>
          <p:cNvPr id="52272" name="Rectangle 48"/>
          <p:cNvSpPr>
            <a:spLocks noGrp="1" noChangeArrowheads="1"/>
          </p:cNvSpPr>
          <p:nvPr>
            <p:ph type="ftr" sz="quarter" idx="3"/>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mn-lt"/>
              </a:defRPr>
            </a:lvl1pPr>
          </a:lstStyle>
          <a:p>
            <a:pPr fontAlgn="base">
              <a:spcBef>
                <a:spcPct val="0"/>
              </a:spcBef>
              <a:spcAft>
                <a:spcPct val="0"/>
              </a:spcAft>
              <a:defRPr/>
            </a:pPr>
            <a:endParaRPr lang="en-US" altLang="zh-CN">
              <a:solidFill>
                <a:srgbClr val="000000"/>
              </a:solidFill>
            </a:endParaRPr>
          </a:p>
        </p:txBody>
      </p:sp>
      <p:sp>
        <p:nvSpPr>
          <p:cNvPr id="52273" name="Rectangle 49"/>
          <p:cNvSpPr>
            <a:spLocks noGrp="1" noChangeArrowheads="1"/>
          </p:cNvSpPr>
          <p:nvPr>
            <p:ph type="sldNum" sz="quarter" idx="4"/>
          </p:nvPr>
        </p:nvSpPr>
        <p:spPr bwMode="auto">
          <a:xfrm>
            <a:off x="8737600" y="6243638"/>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latin typeface="Verdana" panose="020B0604030504040204" pitchFamily="34" charset="0"/>
              </a:defRPr>
            </a:lvl1pPr>
          </a:lstStyle>
          <a:p>
            <a:pPr fontAlgn="base">
              <a:spcBef>
                <a:spcPct val="0"/>
              </a:spcBef>
              <a:spcAft>
                <a:spcPct val="0"/>
              </a:spcAft>
              <a:defRPr/>
            </a:pPr>
            <a:fld id="{04BBE1C4-9CE0-4D1D-AA77-B7F1D585A156}"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2" name="Rectangle 50"/>
          <p:cNvSpPr>
            <a:spLocks noChangeArrowheads="1"/>
          </p:cNvSpPr>
          <p:nvPr userDrawn="1"/>
        </p:nvSpPr>
        <p:spPr bwMode="auto">
          <a:xfrm>
            <a:off x="0" y="0"/>
            <a:ext cx="12192000" cy="533400"/>
          </a:xfrm>
          <a:prstGeom prst="rect">
            <a:avLst/>
          </a:prstGeom>
          <a:gradFill rotWithShape="0">
            <a:gsLst>
              <a:gs pos="0">
                <a:srgbClr val="00008F"/>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b="1">
                <a:solidFill>
                  <a:srgbClr val="1C1C1C"/>
                </a:solidFill>
                <a:latin typeface="Times New Roman" pitchFamily="18" charset="0"/>
                <a:ea typeface="宋体" pitchFamily="2" charset="-122"/>
              </a:defRPr>
            </a:lvl1pPr>
            <a:lvl2pPr marL="742950" indent="-285750" algn="ctr">
              <a:defRPr sz="2800" b="1">
                <a:solidFill>
                  <a:srgbClr val="1C1C1C"/>
                </a:solidFill>
                <a:latin typeface="Times New Roman" pitchFamily="18" charset="0"/>
                <a:ea typeface="宋体" pitchFamily="2" charset="-122"/>
              </a:defRPr>
            </a:lvl2pPr>
            <a:lvl3pPr marL="1143000" indent="-228600" algn="ctr">
              <a:defRPr sz="2800" b="1">
                <a:solidFill>
                  <a:srgbClr val="1C1C1C"/>
                </a:solidFill>
                <a:latin typeface="Times New Roman" pitchFamily="18" charset="0"/>
                <a:ea typeface="宋体" pitchFamily="2" charset="-122"/>
              </a:defRPr>
            </a:lvl3pPr>
            <a:lvl4pPr marL="1600200" indent="-228600" algn="ctr">
              <a:defRPr sz="2800" b="1">
                <a:solidFill>
                  <a:srgbClr val="1C1C1C"/>
                </a:solidFill>
                <a:latin typeface="Times New Roman" pitchFamily="18" charset="0"/>
                <a:ea typeface="宋体" pitchFamily="2" charset="-122"/>
              </a:defRPr>
            </a:lvl4pPr>
            <a:lvl5pPr marL="2057400" indent="-228600" algn="ctr">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base">
              <a:spcBef>
                <a:spcPct val="0"/>
              </a:spcBef>
              <a:spcAft>
                <a:spcPct val="0"/>
              </a:spcAft>
              <a:defRPr/>
            </a:pPr>
            <a:endParaRPr lang="zh-CN" altLang="en-US" sz="2800"/>
          </a:p>
        </p:txBody>
      </p:sp>
      <p:sp>
        <p:nvSpPr>
          <p:cNvPr id="1033" name="Rectangle 51"/>
          <p:cNvSpPr>
            <a:spLocks noChangeArrowheads="1"/>
          </p:cNvSpPr>
          <p:nvPr userDrawn="1"/>
        </p:nvSpPr>
        <p:spPr bwMode="auto">
          <a:xfrm>
            <a:off x="0" y="6629400"/>
            <a:ext cx="12192000" cy="228600"/>
          </a:xfrm>
          <a:prstGeom prst="rect">
            <a:avLst/>
          </a:prstGeom>
          <a:gradFill rotWithShape="0">
            <a:gsLst>
              <a:gs pos="0">
                <a:srgbClr val="0066FF"/>
              </a:gs>
              <a:gs pos="100000">
                <a:srgbClr val="00398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b="1">
                <a:solidFill>
                  <a:srgbClr val="1C1C1C"/>
                </a:solidFill>
                <a:latin typeface="Times New Roman" pitchFamily="18" charset="0"/>
                <a:ea typeface="宋体" pitchFamily="2" charset="-122"/>
              </a:defRPr>
            </a:lvl1pPr>
            <a:lvl2pPr marL="742950" indent="-285750" algn="ctr">
              <a:defRPr sz="2800" b="1">
                <a:solidFill>
                  <a:srgbClr val="1C1C1C"/>
                </a:solidFill>
                <a:latin typeface="Times New Roman" pitchFamily="18" charset="0"/>
                <a:ea typeface="宋体" pitchFamily="2" charset="-122"/>
              </a:defRPr>
            </a:lvl2pPr>
            <a:lvl3pPr marL="1143000" indent="-228600" algn="ctr">
              <a:defRPr sz="2800" b="1">
                <a:solidFill>
                  <a:srgbClr val="1C1C1C"/>
                </a:solidFill>
                <a:latin typeface="Times New Roman" pitchFamily="18" charset="0"/>
                <a:ea typeface="宋体" pitchFamily="2" charset="-122"/>
              </a:defRPr>
            </a:lvl3pPr>
            <a:lvl4pPr marL="1600200" indent="-228600" algn="ctr">
              <a:defRPr sz="2800" b="1">
                <a:solidFill>
                  <a:srgbClr val="1C1C1C"/>
                </a:solidFill>
                <a:latin typeface="Times New Roman" pitchFamily="18" charset="0"/>
                <a:ea typeface="宋体" pitchFamily="2" charset="-122"/>
              </a:defRPr>
            </a:lvl4pPr>
            <a:lvl5pPr marL="2057400" indent="-228600" algn="ctr">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base">
              <a:spcBef>
                <a:spcPct val="0"/>
              </a:spcBef>
              <a:spcAft>
                <a:spcPct val="0"/>
              </a:spcAft>
              <a:defRPr/>
            </a:pPr>
            <a:endParaRPr lang="zh-CN" altLang="en-US" sz="2800"/>
          </a:p>
        </p:txBody>
      </p:sp>
      <p:sp>
        <p:nvSpPr>
          <p:cNvPr id="1034" name="Text Box 55"/>
          <p:cNvSpPr txBox="1">
            <a:spLocks noChangeArrowheads="1"/>
          </p:cNvSpPr>
          <p:nvPr userDrawn="1"/>
        </p:nvSpPr>
        <p:spPr bwMode="auto">
          <a:xfrm>
            <a:off x="6096000" y="131764"/>
            <a:ext cx="54715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itchFamily="18" charset="0"/>
                <a:ea typeface="宋体" pitchFamily="2" charset="-122"/>
              </a:defRPr>
            </a:lvl1pPr>
            <a:lvl2pPr marL="742950" indent="-285750" algn="ctr">
              <a:defRPr sz="2800" b="1">
                <a:solidFill>
                  <a:srgbClr val="1C1C1C"/>
                </a:solidFill>
                <a:latin typeface="Times New Roman" pitchFamily="18" charset="0"/>
                <a:ea typeface="宋体" pitchFamily="2" charset="-122"/>
              </a:defRPr>
            </a:lvl2pPr>
            <a:lvl3pPr marL="1143000" indent="-228600" algn="ctr">
              <a:defRPr sz="2800" b="1">
                <a:solidFill>
                  <a:srgbClr val="1C1C1C"/>
                </a:solidFill>
                <a:latin typeface="Times New Roman" pitchFamily="18" charset="0"/>
                <a:ea typeface="宋体" pitchFamily="2" charset="-122"/>
              </a:defRPr>
            </a:lvl3pPr>
            <a:lvl4pPr marL="1600200" indent="-228600" algn="ctr">
              <a:defRPr sz="2800" b="1">
                <a:solidFill>
                  <a:srgbClr val="1C1C1C"/>
                </a:solidFill>
                <a:latin typeface="Times New Roman" pitchFamily="18" charset="0"/>
                <a:ea typeface="宋体" pitchFamily="2" charset="-122"/>
              </a:defRPr>
            </a:lvl4pPr>
            <a:lvl5pPr marL="2057400" indent="-228600" algn="ctr">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r" fontAlgn="base">
              <a:spcBef>
                <a:spcPct val="50000"/>
              </a:spcBef>
              <a:spcAft>
                <a:spcPct val="0"/>
              </a:spcAft>
              <a:defRPr/>
            </a:pPr>
            <a:r>
              <a:rPr lang="zh-CN" altLang="en-US" sz="2000">
                <a:solidFill>
                  <a:srgbClr val="FFFFFF"/>
                </a:solidFill>
                <a:latin typeface="楷体_GB2312" pitchFamily="49" charset="-122"/>
                <a:ea typeface="楷体_GB2312" pitchFamily="49" charset="-122"/>
              </a:rPr>
              <a:t>第四章 能带理论   </a:t>
            </a:r>
          </a:p>
        </p:txBody>
      </p:sp>
      <p:sp>
        <p:nvSpPr>
          <p:cNvPr id="1035" name="Rectangle 56"/>
          <p:cNvSpPr>
            <a:spLocks noChangeArrowheads="1"/>
          </p:cNvSpPr>
          <p:nvPr userDrawn="1"/>
        </p:nvSpPr>
        <p:spPr bwMode="auto">
          <a:xfrm>
            <a:off x="0" y="188914"/>
            <a:ext cx="995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itchFamily="18" charset="0"/>
                <a:ea typeface="宋体" pitchFamily="2" charset="-122"/>
              </a:defRPr>
            </a:lvl1pPr>
            <a:lvl2pPr marL="742950" indent="-285750" algn="ctr">
              <a:defRPr sz="2800" b="1">
                <a:solidFill>
                  <a:srgbClr val="1C1C1C"/>
                </a:solidFill>
                <a:latin typeface="Times New Roman" pitchFamily="18" charset="0"/>
                <a:ea typeface="宋体" pitchFamily="2" charset="-122"/>
              </a:defRPr>
            </a:lvl2pPr>
            <a:lvl3pPr marL="1143000" indent="-228600" algn="ctr">
              <a:defRPr sz="2800" b="1">
                <a:solidFill>
                  <a:srgbClr val="1C1C1C"/>
                </a:solidFill>
                <a:latin typeface="Times New Roman" pitchFamily="18" charset="0"/>
                <a:ea typeface="宋体" pitchFamily="2" charset="-122"/>
              </a:defRPr>
            </a:lvl3pPr>
            <a:lvl4pPr marL="1600200" indent="-228600" algn="ctr">
              <a:defRPr sz="2800" b="1">
                <a:solidFill>
                  <a:srgbClr val="1C1C1C"/>
                </a:solidFill>
                <a:latin typeface="Times New Roman" pitchFamily="18" charset="0"/>
                <a:ea typeface="宋体" pitchFamily="2" charset="-122"/>
              </a:defRPr>
            </a:lvl4pPr>
            <a:lvl5pPr marL="2057400" indent="-228600" algn="ctr">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l" eaLnBrk="0" fontAlgn="base" hangingPunct="0">
              <a:spcBef>
                <a:spcPct val="50000"/>
              </a:spcBef>
              <a:spcAft>
                <a:spcPct val="0"/>
              </a:spcAft>
              <a:defRPr/>
            </a:pPr>
            <a:r>
              <a:rPr kumimoji="1" lang="en-US" altLang="zh-CN" sz="2000">
                <a:solidFill>
                  <a:srgbClr val="FFFFFF"/>
                </a:solidFill>
                <a:latin typeface="楷体_GB2312" pitchFamily="49" charset="-122"/>
                <a:ea typeface="楷体_GB2312" pitchFamily="49" charset="-122"/>
              </a:rPr>
              <a:t>4 </a:t>
            </a:r>
            <a:r>
              <a:rPr kumimoji="1" lang="en-US" altLang="zh-CN" sz="2000">
                <a:solidFill>
                  <a:srgbClr val="FFFFFF"/>
                </a:solidFill>
                <a:ea typeface="楷体_GB2312" pitchFamily="49" charset="-122"/>
              </a:rPr>
              <a:t>–</a:t>
            </a:r>
            <a:r>
              <a:rPr kumimoji="1" lang="en-US" altLang="zh-CN" sz="2000">
                <a:solidFill>
                  <a:srgbClr val="FFFFFF"/>
                </a:solidFill>
                <a:latin typeface="楷体_GB2312" pitchFamily="49" charset="-122"/>
                <a:ea typeface="楷体_GB2312" pitchFamily="49" charset="-122"/>
              </a:rPr>
              <a:t> 5 </a:t>
            </a:r>
            <a:r>
              <a:rPr kumimoji="1" lang="zh-CN" altLang="en-US" sz="2000">
                <a:solidFill>
                  <a:srgbClr val="FFFFFF"/>
                </a:solidFill>
                <a:latin typeface="楷体_GB2312" pitchFamily="49" charset="-122"/>
                <a:ea typeface="楷体_GB2312" pitchFamily="49" charset="-122"/>
              </a:rPr>
              <a:t>紧束缚近似</a:t>
            </a:r>
            <a:endParaRPr lang="zh-CN" altLang="en-US" sz="2000">
              <a:solidFill>
                <a:srgbClr val="FFFFFF"/>
              </a:solidFill>
              <a:latin typeface="楷体_GB2312" pitchFamily="49" charset="-122"/>
              <a:ea typeface="楷体_GB2312" pitchFamily="49" charset="-122"/>
            </a:endParaRPr>
          </a:p>
        </p:txBody>
      </p:sp>
      <p:sp>
        <p:nvSpPr>
          <p:cNvPr id="52282" name="Text Box 58"/>
          <p:cNvSpPr txBox="1">
            <a:spLocks noChangeArrowheads="1"/>
          </p:cNvSpPr>
          <p:nvPr userDrawn="1"/>
        </p:nvSpPr>
        <p:spPr bwMode="auto">
          <a:xfrm>
            <a:off x="7516285" y="6564313"/>
            <a:ext cx="513503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defRPr/>
            </a:pPr>
            <a:r>
              <a:rPr lang="zh-CN" altLang="en-US" sz="1600" b="1">
                <a:solidFill>
                  <a:srgbClr val="FFFFCC"/>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东北师范大学物理学院</a:t>
            </a:r>
          </a:p>
        </p:txBody>
      </p:sp>
    </p:spTree>
    <p:extLst>
      <p:ext uri="{BB962C8B-B14F-4D97-AF65-F5344CB8AC3E}">
        <p14:creationId xmlns:p14="http://schemas.microsoft.com/office/powerpoint/2010/main" val="10553519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584" y="1"/>
            <a:ext cx="3778251" cy="6856413"/>
            <a:chOff x="-5" y="0"/>
            <a:chExt cx="1785" cy="4319"/>
          </a:xfrm>
        </p:grpSpPr>
        <p:sp>
          <p:nvSpPr>
            <p:cNvPr id="1037"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038" name="Group 4"/>
            <p:cNvGrpSpPr>
              <a:grpSpLocks/>
            </p:cNvGrpSpPr>
            <p:nvPr/>
          </p:nvGrpSpPr>
          <p:grpSpPr bwMode="auto">
            <a:xfrm rot="14964908" flipH="1">
              <a:off x="104" y="2441"/>
              <a:ext cx="452" cy="444"/>
              <a:chOff x="1727" y="866"/>
              <a:chExt cx="129" cy="157"/>
            </a:xfrm>
          </p:grpSpPr>
          <p:sp>
            <p:nvSpPr>
              <p:cNvPr id="1076" name="Freeform 5"/>
              <p:cNvSpPr>
                <a:spLocks/>
              </p:cNvSpPr>
              <p:nvPr userDrawn="1"/>
            </p:nvSpPr>
            <p:spPr bwMode="ltGray">
              <a:xfrm>
                <a:off x="1727" y="866"/>
                <a:ext cx="41" cy="59"/>
              </a:xfrm>
              <a:custGeom>
                <a:avLst/>
                <a:gdLst>
                  <a:gd name="T0" fmla="*/ 10 w 83"/>
                  <a:gd name="T1" fmla="*/ 4 h 117"/>
                  <a:gd name="T2" fmla="*/ 3 w 83"/>
                  <a:gd name="T3" fmla="*/ 0 h 117"/>
                  <a:gd name="T4" fmla="*/ 0 w 83"/>
                  <a:gd name="T5" fmla="*/ 15 h 117"/>
                  <a:gd name="T6" fmla="*/ 10 w 83"/>
                  <a:gd name="T7" fmla="*/ 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7" name="Freeform 6"/>
              <p:cNvSpPr>
                <a:spLocks/>
              </p:cNvSpPr>
              <p:nvPr userDrawn="1"/>
            </p:nvSpPr>
            <p:spPr bwMode="ltGray">
              <a:xfrm>
                <a:off x="1786" y="894"/>
                <a:ext cx="70" cy="49"/>
              </a:xfrm>
              <a:custGeom>
                <a:avLst/>
                <a:gdLst>
                  <a:gd name="T0" fmla="*/ 0 w 140"/>
                  <a:gd name="T1" fmla="*/ 13 h 98"/>
                  <a:gd name="T2" fmla="*/ 15 w 140"/>
                  <a:gd name="T3" fmla="*/ 0 h 98"/>
                  <a:gd name="T4" fmla="*/ 18 w 140"/>
                  <a:gd name="T5" fmla="*/ 7 h 98"/>
                  <a:gd name="T6" fmla="*/ 0 w 140"/>
                  <a:gd name="T7" fmla="*/ 13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8" name="Freeform 7"/>
              <p:cNvSpPr>
                <a:spLocks/>
              </p:cNvSpPr>
              <p:nvPr userDrawn="1"/>
            </p:nvSpPr>
            <p:spPr bwMode="ltGray">
              <a:xfrm>
                <a:off x="1772" y="998"/>
                <a:ext cx="73" cy="25"/>
              </a:xfrm>
              <a:custGeom>
                <a:avLst/>
                <a:gdLst>
                  <a:gd name="T0" fmla="*/ 0 w 145"/>
                  <a:gd name="T1" fmla="*/ 1 h 49"/>
                  <a:gd name="T2" fmla="*/ 19 w 145"/>
                  <a:gd name="T3" fmla="*/ 0 h 49"/>
                  <a:gd name="T4" fmla="*/ 17 w 145"/>
                  <a:gd name="T5" fmla="*/ 7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1039"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040" name="Group 9"/>
            <p:cNvGrpSpPr>
              <a:grpSpLocks/>
            </p:cNvGrpSpPr>
            <p:nvPr/>
          </p:nvGrpSpPr>
          <p:grpSpPr bwMode="auto">
            <a:xfrm rot="416244">
              <a:off x="9" y="1746"/>
              <a:ext cx="1771" cy="1741"/>
              <a:chOff x="41" y="2787"/>
              <a:chExt cx="902" cy="833"/>
            </a:xfrm>
          </p:grpSpPr>
          <p:sp>
            <p:nvSpPr>
              <p:cNvPr id="1067" name="Freeform 10"/>
              <p:cNvSpPr>
                <a:spLocks/>
              </p:cNvSpPr>
              <p:nvPr userDrawn="1"/>
            </p:nvSpPr>
            <p:spPr bwMode="ltGray">
              <a:xfrm rot="373331" flipH="1">
                <a:off x="125" y="2787"/>
                <a:ext cx="313" cy="303"/>
              </a:xfrm>
              <a:custGeom>
                <a:avLst/>
                <a:gdLst>
                  <a:gd name="T0" fmla="*/ 137 w 217"/>
                  <a:gd name="T1" fmla="*/ 631 h 210"/>
                  <a:gd name="T2" fmla="*/ 110 w 217"/>
                  <a:gd name="T3" fmla="*/ 596 h 210"/>
                  <a:gd name="T4" fmla="*/ 79 w 217"/>
                  <a:gd name="T5" fmla="*/ 544 h 210"/>
                  <a:gd name="T6" fmla="*/ 46 w 217"/>
                  <a:gd name="T7" fmla="*/ 476 h 210"/>
                  <a:gd name="T8" fmla="*/ 14 w 217"/>
                  <a:gd name="T9" fmla="*/ 405 h 210"/>
                  <a:gd name="T10" fmla="*/ 0 w 217"/>
                  <a:gd name="T11" fmla="*/ 328 h 210"/>
                  <a:gd name="T12" fmla="*/ 1 w 217"/>
                  <a:gd name="T13" fmla="*/ 245 h 210"/>
                  <a:gd name="T14" fmla="*/ 27 w 217"/>
                  <a:gd name="T15" fmla="*/ 170 h 210"/>
                  <a:gd name="T16" fmla="*/ 81 w 217"/>
                  <a:gd name="T17" fmla="*/ 107 h 210"/>
                  <a:gd name="T18" fmla="*/ 136 w 217"/>
                  <a:gd name="T19" fmla="*/ 66 h 210"/>
                  <a:gd name="T20" fmla="*/ 180 w 217"/>
                  <a:gd name="T21" fmla="*/ 36 h 210"/>
                  <a:gd name="T22" fmla="*/ 216 w 217"/>
                  <a:gd name="T23" fmla="*/ 20 h 210"/>
                  <a:gd name="T24" fmla="*/ 244 w 217"/>
                  <a:gd name="T25" fmla="*/ 14 h 210"/>
                  <a:gd name="T26" fmla="*/ 264 w 217"/>
                  <a:gd name="T27" fmla="*/ 14 h 210"/>
                  <a:gd name="T28" fmla="*/ 312 w 217"/>
                  <a:gd name="T29" fmla="*/ 0 h 210"/>
                  <a:gd name="T30" fmla="*/ 443 w 217"/>
                  <a:gd name="T31" fmla="*/ 25 h 210"/>
                  <a:gd name="T32" fmla="*/ 480 w 217"/>
                  <a:gd name="T33" fmla="*/ 36 h 210"/>
                  <a:gd name="T34" fmla="*/ 516 w 217"/>
                  <a:gd name="T35" fmla="*/ 46 h 210"/>
                  <a:gd name="T36" fmla="*/ 547 w 217"/>
                  <a:gd name="T37" fmla="*/ 56 h 210"/>
                  <a:gd name="T38" fmla="*/ 570 w 217"/>
                  <a:gd name="T39" fmla="*/ 69 h 210"/>
                  <a:gd name="T40" fmla="*/ 596 w 217"/>
                  <a:gd name="T41" fmla="*/ 81 h 210"/>
                  <a:gd name="T42" fmla="*/ 616 w 217"/>
                  <a:gd name="T43" fmla="*/ 95 h 210"/>
                  <a:gd name="T44" fmla="*/ 632 w 217"/>
                  <a:gd name="T45" fmla="*/ 114 h 210"/>
                  <a:gd name="T46" fmla="*/ 651 w 217"/>
                  <a:gd name="T47" fmla="*/ 136 h 210"/>
                  <a:gd name="T48" fmla="*/ 616 w 217"/>
                  <a:gd name="T49" fmla="*/ 121 h 210"/>
                  <a:gd name="T50" fmla="*/ 583 w 217"/>
                  <a:gd name="T51" fmla="*/ 108 h 210"/>
                  <a:gd name="T52" fmla="*/ 550 w 217"/>
                  <a:gd name="T53" fmla="*/ 100 h 210"/>
                  <a:gd name="T54" fmla="*/ 516 w 217"/>
                  <a:gd name="T55" fmla="*/ 89 h 210"/>
                  <a:gd name="T56" fmla="*/ 489 w 217"/>
                  <a:gd name="T57" fmla="*/ 81 h 210"/>
                  <a:gd name="T58" fmla="*/ 460 w 217"/>
                  <a:gd name="T59" fmla="*/ 79 h 210"/>
                  <a:gd name="T60" fmla="*/ 428 w 217"/>
                  <a:gd name="T61" fmla="*/ 74 h 210"/>
                  <a:gd name="T62" fmla="*/ 401 w 217"/>
                  <a:gd name="T63" fmla="*/ 74 h 210"/>
                  <a:gd name="T64" fmla="*/ 375 w 217"/>
                  <a:gd name="T65" fmla="*/ 74 h 210"/>
                  <a:gd name="T66" fmla="*/ 348 w 217"/>
                  <a:gd name="T67" fmla="*/ 75 h 210"/>
                  <a:gd name="T68" fmla="*/ 320 w 217"/>
                  <a:gd name="T69" fmla="*/ 81 h 210"/>
                  <a:gd name="T70" fmla="*/ 297 w 217"/>
                  <a:gd name="T71" fmla="*/ 88 h 210"/>
                  <a:gd name="T72" fmla="*/ 273 w 217"/>
                  <a:gd name="T73" fmla="*/ 100 h 210"/>
                  <a:gd name="T74" fmla="*/ 245 w 217"/>
                  <a:gd name="T75" fmla="*/ 108 h 210"/>
                  <a:gd name="T76" fmla="*/ 222 w 217"/>
                  <a:gd name="T77" fmla="*/ 123 h 210"/>
                  <a:gd name="T78" fmla="*/ 198 w 217"/>
                  <a:gd name="T79" fmla="*/ 137 h 210"/>
                  <a:gd name="T80" fmla="*/ 156 w 217"/>
                  <a:gd name="T81" fmla="*/ 183 h 210"/>
                  <a:gd name="T82" fmla="*/ 127 w 217"/>
                  <a:gd name="T83" fmla="*/ 240 h 210"/>
                  <a:gd name="T84" fmla="*/ 110 w 217"/>
                  <a:gd name="T85" fmla="*/ 310 h 210"/>
                  <a:gd name="T86" fmla="*/ 104 w 217"/>
                  <a:gd name="T87" fmla="*/ 379 h 210"/>
                  <a:gd name="T88" fmla="*/ 104 w 217"/>
                  <a:gd name="T89" fmla="*/ 455 h 210"/>
                  <a:gd name="T90" fmla="*/ 114 w 217"/>
                  <a:gd name="T91" fmla="*/ 522 h 210"/>
                  <a:gd name="T92" fmla="*/ 123 w 217"/>
                  <a:gd name="T93" fmla="*/ 583 h 210"/>
                  <a:gd name="T94" fmla="*/ 137 w 217"/>
                  <a:gd name="T95" fmla="*/ 631 h 2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8" name="Freeform 11"/>
              <p:cNvSpPr>
                <a:spLocks/>
              </p:cNvSpPr>
              <p:nvPr userDrawn="1"/>
            </p:nvSpPr>
            <p:spPr bwMode="ltGray">
              <a:xfrm rot="373331" flipH="1">
                <a:off x="41" y="2843"/>
                <a:ext cx="262" cy="308"/>
              </a:xfrm>
              <a:custGeom>
                <a:avLst/>
                <a:gdLst>
                  <a:gd name="T0" fmla="*/ 325 w 182"/>
                  <a:gd name="T1" fmla="*/ 0 h 213"/>
                  <a:gd name="T2" fmla="*/ 334 w 182"/>
                  <a:gd name="T3" fmla="*/ 6 h 213"/>
                  <a:gd name="T4" fmla="*/ 353 w 182"/>
                  <a:gd name="T5" fmla="*/ 25 h 213"/>
                  <a:gd name="T6" fmla="*/ 379 w 182"/>
                  <a:gd name="T7" fmla="*/ 55 h 213"/>
                  <a:gd name="T8" fmla="*/ 409 w 182"/>
                  <a:gd name="T9" fmla="*/ 100 h 213"/>
                  <a:gd name="T10" fmla="*/ 433 w 182"/>
                  <a:gd name="T11" fmla="*/ 156 h 213"/>
                  <a:gd name="T12" fmla="*/ 448 w 182"/>
                  <a:gd name="T13" fmla="*/ 230 h 213"/>
                  <a:gd name="T14" fmla="*/ 448 w 182"/>
                  <a:gd name="T15" fmla="*/ 318 h 213"/>
                  <a:gd name="T16" fmla="*/ 429 w 182"/>
                  <a:gd name="T17" fmla="*/ 421 h 213"/>
                  <a:gd name="T18" fmla="*/ 419 w 182"/>
                  <a:gd name="T19" fmla="*/ 450 h 213"/>
                  <a:gd name="T20" fmla="*/ 406 w 182"/>
                  <a:gd name="T21" fmla="*/ 474 h 213"/>
                  <a:gd name="T22" fmla="*/ 392 w 182"/>
                  <a:gd name="T23" fmla="*/ 500 h 213"/>
                  <a:gd name="T24" fmla="*/ 373 w 182"/>
                  <a:gd name="T25" fmla="*/ 523 h 213"/>
                  <a:gd name="T26" fmla="*/ 348 w 182"/>
                  <a:gd name="T27" fmla="*/ 544 h 213"/>
                  <a:gd name="T28" fmla="*/ 327 w 182"/>
                  <a:gd name="T29" fmla="*/ 561 h 213"/>
                  <a:gd name="T30" fmla="*/ 305 w 182"/>
                  <a:gd name="T31" fmla="*/ 577 h 213"/>
                  <a:gd name="T32" fmla="*/ 274 w 182"/>
                  <a:gd name="T33" fmla="*/ 590 h 213"/>
                  <a:gd name="T34" fmla="*/ 245 w 182"/>
                  <a:gd name="T35" fmla="*/ 596 h 213"/>
                  <a:gd name="T36" fmla="*/ 216 w 182"/>
                  <a:gd name="T37" fmla="*/ 604 h 213"/>
                  <a:gd name="T38" fmla="*/ 183 w 182"/>
                  <a:gd name="T39" fmla="*/ 609 h 213"/>
                  <a:gd name="T40" fmla="*/ 147 w 182"/>
                  <a:gd name="T41" fmla="*/ 609 h 213"/>
                  <a:gd name="T42" fmla="*/ 109 w 182"/>
                  <a:gd name="T43" fmla="*/ 604 h 213"/>
                  <a:gd name="T44" fmla="*/ 75 w 182"/>
                  <a:gd name="T45" fmla="*/ 596 h 213"/>
                  <a:gd name="T46" fmla="*/ 35 w 182"/>
                  <a:gd name="T47" fmla="*/ 583 h 213"/>
                  <a:gd name="T48" fmla="*/ 0 w 182"/>
                  <a:gd name="T49" fmla="*/ 568 h 213"/>
                  <a:gd name="T50" fmla="*/ 33 w 182"/>
                  <a:gd name="T51" fmla="*/ 590 h 213"/>
                  <a:gd name="T52" fmla="*/ 66 w 182"/>
                  <a:gd name="T53" fmla="*/ 604 h 213"/>
                  <a:gd name="T54" fmla="*/ 99 w 182"/>
                  <a:gd name="T55" fmla="*/ 619 h 213"/>
                  <a:gd name="T56" fmla="*/ 128 w 182"/>
                  <a:gd name="T57" fmla="*/ 629 h 213"/>
                  <a:gd name="T58" fmla="*/ 157 w 182"/>
                  <a:gd name="T59" fmla="*/ 638 h 213"/>
                  <a:gd name="T60" fmla="*/ 189 w 182"/>
                  <a:gd name="T61" fmla="*/ 642 h 213"/>
                  <a:gd name="T62" fmla="*/ 217 w 182"/>
                  <a:gd name="T63" fmla="*/ 643 h 213"/>
                  <a:gd name="T64" fmla="*/ 246 w 182"/>
                  <a:gd name="T65" fmla="*/ 643 h 213"/>
                  <a:gd name="T66" fmla="*/ 272 w 182"/>
                  <a:gd name="T67" fmla="*/ 642 h 213"/>
                  <a:gd name="T68" fmla="*/ 298 w 182"/>
                  <a:gd name="T69" fmla="*/ 636 h 213"/>
                  <a:gd name="T70" fmla="*/ 321 w 182"/>
                  <a:gd name="T71" fmla="*/ 629 h 213"/>
                  <a:gd name="T72" fmla="*/ 345 w 182"/>
                  <a:gd name="T73" fmla="*/ 623 h 213"/>
                  <a:gd name="T74" fmla="*/ 367 w 182"/>
                  <a:gd name="T75" fmla="*/ 615 h 213"/>
                  <a:gd name="T76" fmla="*/ 387 w 182"/>
                  <a:gd name="T77" fmla="*/ 602 h 213"/>
                  <a:gd name="T78" fmla="*/ 406 w 182"/>
                  <a:gd name="T79" fmla="*/ 590 h 213"/>
                  <a:gd name="T80" fmla="*/ 423 w 182"/>
                  <a:gd name="T81" fmla="*/ 577 h 213"/>
                  <a:gd name="T82" fmla="*/ 471 w 182"/>
                  <a:gd name="T83" fmla="*/ 531 h 213"/>
                  <a:gd name="T84" fmla="*/ 504 w 182"/>
                  <a:gd name="T85" fmla="*/ 487 h 213"/>
                  <a:gd name="T86" fmla="*/ 524 w 182"/>
                  <a:gd name="T87" fmla="*/ 435 h 213"/>
                  <a:gd name="T88" fmla="*/ 534 w 182"/>
                  <a:gd name="T89" fmla="*/ 388 h 213"/>
                  <a:gd name="T90" fmla="*/ 541 w 182"/>
                  <a:gd name="T91" fmla="*/ 337 h 213"/>
                  <a:gd name="T92" fmla="*/ 541 w 182"/>
                  <a:gd name="T93" fmla="*/ 286 h 213"/>
                  <a:gd name="T94" fmla="*/ 543 w 182"/>
                  <a:gd name="T95" fmla="*/ 239 h 213"/>
                  <a:gd name="T96" fmla="*/ 515 w 182"/>
                  <a:gd name="T97" fmla="*/ 140 h 213"/>
                  <a:gd name="T98" fmla="*/ 466 w 182"/>
                  <a:gd name="T99" fmla="*/ 62 h 213"/>
                  <a:gd name="T100" fmla="*/ 449 w 182"/>
                  <a:gd name="T101" fmla="*/ 55 h 213"/>
                  <a:gd name="T102" fmla="*/ 439 w 182"/>
                  <a:gd name="T103" fmla="*/ 46 h 213"/>
                  <a:gd name="T104" fmla="*/ 423 w 182"/>
                  <a:gd name="T105" fmla="*/ 39 h 213"/>
                  <a:gd name="T106" fmla="*/ 412 w 182"/>
                  <a:gd name="T107" fmla="*/ 33 h 213"/>
                  <a:gd name="T108" fmla="*/ 394 w 182"/>
                  <a:gd name="T109" fmla="*/ 27 h 213"/>
                  <a:gd name="T110" fmla="*/ 376 w 182"/>
                  <a:gd name="T111" fmla="*/ 19 h 213"/>
                  <a:gd name="T112" fmla="*/ 354 w 182"/>
                  <a:gd name="T113" fmla="*/ 9 h 213"/>
                  <a:gd name="T114" fmla="*/ 325 w 182"/>
                  <a:gd name="T115" fmla="*/ 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9" name="Freeform 12"/>
              <p:cNvSpPr>
                <a:spLocks/>
              </p:cNvSpPr>
              <p:nvPr userDrawn="1"/>
            </p:nvSpPr>
            <p:spPr bwMode="ltGray">
              <a:xfrm rot="373331" flipH="1">
                <a:off x="121" y="2907"/>
                <a:ext cx="93" cy="156"/>
              </a:xfrm>
              <a:custGeom>
                <a:avLst/>
                <a:gdLst>
                  <a:gd name="T0" fmla="*/ 36 w 128"/>
                  <a:gd name="T1" fmla="*/ 0 h 217"/>
                  <a:gd name="T2" fmla="*/ 40 w 128"/>
                  <a:gd name="T3" fmla="*/ 3 h 217"/>
                  <a:gd name="T4" fmla="*/ 44 w 128"/>
                  <a:gd name="T5" fmla="*/ 10 h 217"/>
                  <a:gd name="T6" fmla="*/ 47 w 128"/>
                  <a:gd name="T7" fmla="*/ 19 h 217"/>
                  <a:gd name="T8" fmla="*/ 49 w 128"/>
                  <a:gd name="T9" fmla="*/ 29 h 217"/>
                  <a:gd name="T10" fmla="*/ 49 w 128"/>
                  <a:gd name="T11" fmla="*/ 42 h 217"/>
                  <a:gd name="T12" fmla="*/ 44 w 128"/>
                  <a:gd name="T13" fmla="*/ 54 h 217"/>
                  <a:gd name="T14" fmla="*/ 36 w 128"/>
                  <a:gd name="T15" fmla="*/ 67 h 217"/>
                  <a:gd name="T16" fmla="*/ 23 w 128"/>
                  <a:gd name="T17" fmla="*/ 81 h 217"/>
                  <a:gd name="T18" fmla="*/ 19 w 128"/>
                  <a:gd name="T19" fmla="*/ 79 h 217"/>
                  <a:gd name="T20" fmla="*/ 15 w 128"/>
                  <a:gd name="T21" fmla="*/ 78 h 217"/>
                  <a:gd name="T22" fmla="*/ 10 w 128"/>
                  <a:gd name="T23" fmla="*/ 76 h 217"/>
                  <a:gd name="T24" fmla="*/ 7 w 128"/>
                  <a:gd name="T25" fmla="*/ 75 h 217"/>
                  <a:gd name="T26" fmla="*/ 3 w 128"/>
                  <a:gd name="T27" fmla="*/ 73 h 217"/>
                  <a:gd name="T28" fmla="*/ 1 w 128"/>
                  <a:gd name="T29" fmla="*/ 70 h 217"/>
                  <a:gd name="T30" fmla="*/ 0 w 128"/>
                  <a:gd name="T31" fmla="*/ 68 h 217"/>
                  <a:gd name="T32" fmla="*/ 1 w 128"/>
                  <a:gd name="T33" fmla="*/ 66 h 217"/>
                  <a:gd name="T34" fmla="*/ 5 w 128"/>
                  <a:gd name="T35" fmla="*/ 63 h 217"/>
                  <a:gd name="T36" fmla="*/ 11 w 128"/>
                  <a:gd name="T37" fmla="*/ 60 h 217"/>
                  <a:gd name="T38" fmla="*/ 17 w 128"/>
                  <a:gd name="T39" fmla="*/ 56 h 217"/>
                  <a:gd name="T40" fmla="*/ 24 w 128"/>
                  <a:gd name="T41" fmla="*/ 50 h 217"/>
                  <a:gd name="T42" fmla="*/ 30 w 128"/>
                  <a:gd name="T43" fmla="*/ 42 h 217"/>
                  <a:gd name="T44" fmla="*/ 35 w 128"/>
                  <a:gd name="T45" fmla="*/ 31 h 217"/>
                  <a:gd name="T46" fmla="*/ 37 w 128"/>
                  <a:gd name="T47" fmla="*/ 17 h 217"/>
                  <a:gd name="T48" fmla="*/ 36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0" name="Freeform 13"/>
              <p:cNvSpPr>
                <a:spLocks/>
              </p:cNvSpPr>
              <p:nvPr userDrawn="1"/>
            </p:nvSpPr>
            <p:spPr bwMode="ltGray">
              <a:xfrm rot="373331" flipH="1">
                <a:off x="313" y="3110"/>
                <a:ext cx="85" cy="93"/>
              </a:xfrm>
              <a:custGeom>
                <a:avLst/>
                <a:gdLst>
                  <a:gd name="T0" fmla="*/ 28 w 117"/>
                  <a:gd name="T1" fmla="*/ 0 h 132"/>
                  <a:gd name="T2" fmla="*/ 0 w 117"/>
                  <a:gd name="T3" fmla="*/ 9 h 132"/>
                  <a:gd name="T4" fmla="*/ 1 w 117"/>
                  <a:gd name="T5" fmla="*/ 9 h 132"/>
                  <a:gd name="T6" fmla="*/ 5 w 117"/>
                  <a:gd name="T7" fmla="*/ 10 h 132"/>
                  <a:gd name="T8" fmla="*/ 11 w 117"/>
                  <a:gd name="T9" fmla="*/ 13 h 132"/>
                  <a:gd name="T10" fmla="*/ 17 w 117"/>
                  <a:gd name="T11" fmla="*/ 16 h 132"/>
                  <a:gd name="T12" fmla="*/ 25 w 117"/>
                  <a:gd name="T13" fmla="*/ 22 h 132"/>
                  <a:gd name="T14" fmla="*/ 32 w 117"/>
                  <a:gd name="T15" fmla="*/ 27 h 132"/>
                  <a:gd name="T16" fmla="*/ 39 w 117"/>
                  <a:gd name="T17" fmla="*/ 36 h 132"/>
                  <a:gd name="T18" fmla="*/ 44 w 117"/>
                  <a:gd name="T19" fmla="*/ 47 h 132"/>
                  <a:gd name="T20" fmla="*/ 45 w 117"/>
                  <a:gd name="T21" fmla="*/ 42 h 132"/>
                  <a:gd name="T22" fmla="*/ 44 w 117"/>
                  <a:gd name="T23" fmla="*/ 37 h 132"/>
                  <a:gd name="T24" fmla="*/ 41 w 117"/>
                  <a:gd name="T25" fmla="*/ 31 h 132"/>
                  <a:gd name="T26" fmla="*/ 38 w 117"/>
                  <a:gd name="T27" fmla="*/ 26 h 132"/>
                  <a:gd name="T28" fmla="*/ 34 w 117"/>
                  <a:gd name="T29" fmla="*/ 20 h 132"/>
                  <a:gd name="T30" fmla="*/ 30 w 117"/>
                  <a:gd name="T31" fmla="*/ 16 h 132"/>
                  <a:gd name="T32" fmla="*/ 26 w 117"/>
                  <a:gd name="T33" fmla="*/ 13 h 132"/>
                  <a:gd name="T34" fmla="*/ 23 w 117"/>
                  <a:gd name="T35" fmla="*/ 11 h 132"/>
                  <a:gd name="T36" fmla="*/ 26 w 117"/>
                  <a:gd name="T37" fmla="*/ 10 h 132"/>
                  <a:gd name="T38" fmla="*/ 30 w 117"/>
                  <a:gd name="T39" fmla="*/ 10 h 132"/>
                  <a:gd name="T40" fmla="*/ 34 w 117"/>
                  <a:gd name="T41" fmla="*/ 9 h 132"/>
                  <a:gd name="T42" fmla="*/ 38 w 117"/>
                  <a:gd name="T43" fmla="*/ 9 h 132"/>
                  <a:gd name="T44" fmla="*/ 40 w 117"/>
                  <a:gd name="T45" fmla="*/ 8 h 132"/>
                  <a:gd name="T46" fmla="*/ 41 w 117"/>
                  <a:gd name="T47" fmla="*/ 8 h 132"/>
                  <a:gd name="T48" fmla="*/ 44 w 117"/>
                  <a:gd name="T49" fmla="*/ 8 h 132"/>
                  <a:gd name="T50" fmla="*/ 44 w 117"/>
                  <a:gd name="T51" fmla="*/ 8 h 132"/>
                  <a:gd name="T52" fmla="*/ 28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1" name="Freeform 14"/>
              <p:cNvSpPr>
                <a:spLocks/>
              </p:cNvSpPr>
              <p:nvPr userDrawn="1"/>
            </p:nvSpPr>
            <p:spPr bwMode="ltGray">
              <a:xfrm rot="373331" flipH="1">
                <a:off x="289" y="3135"/>
                <a:ext cx="21" cy="55"/>
              </a:xfrm>
              <a:custGeom>
                <a:avLst/>
                <a:gdLst>
                  <a:gd name="T0" fmla="*/ 11 w 29"/>
                  <a:gd name="T1" fmla="*/ 0 h 77"/>
                  <a:gd name="T2" fmla="*/ 9 w 29"/>
                  <a:gd name="T3" fmla="*/ 0 h 77"/>
                  <a:gd name="T4" fmla="*/ 7 w 29"/>
                  <a:gd name="T5" fmla="*/ 1 h 77"/>
                  <a:gd name="T6" fmla="*/ 4 w 29"/>
                  <a:gd name="T7" fmla="*/ 3 h 77"/>
                  <a:gd name="T8" fmla="*/ 1 w 29"/>
                  <a:gd name="T9" fmla="*/ 7 h 77"/>
                  <a:gd name="T10" fmla="*/ 1 w 29"/>
                  <a:gd name="T11" fmla="*/ 11 h 77"/>
                  <a:gd name="T12" fmla="*/ 0 w 29"/>
                  <a:gd name="T13" fmla="*/ 16 h 77"/>
                  <a:gd name="T14" fmla="*/ 1 w 29"/>
                  <a:gd name="T15" fmla="*/ 22 h 77"/>
                  <a:gd name="T16" fmla="*/ 4 w 29"/>
                  <a:gd name="T17" fmla="*/ 28 h 77"/>
                  <a:gd name="T18" fmla="*/ 6 w 29"/>
                  <a:gd name="T19" fmla="*/ 19 h 77"/>
                  <a:gd name="T20" fmla="*/ 7 w 29"/>
                  <a:gd name="T21" fmla="*/ 14 h 77"/>
                  <a:gd name="T22" fmla="*/ 9 w 29"/>
                  <a:gd name="T23" fmla="*/ 8 h 77"/>
                  <a:gd name="T24" fmla="*/ 11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072" name="Group 15"/>
              <p:cNvGrpSpPr>
                <a:grpSpLocks/>
              </p:cNvGrpSpPr>
              <p:nvPr userDrawn="1"/>
            </p:nvGrpSpPr>
            <p:grpSpPr bwMode="auto">
              <a:xfrm rot="10886446" flipH="1">
                <a:off x="335" y="3251"/>
                <a:ext cx="608" cy="369"/>
                <a:chOff x="-366" y="1704"/>
                <a:chExt cx="608" cy="369"/>
              </a:xfrm>
            </p:grpSpPr>
            <p:sp>
              <p:nvSpPr>
                <p:cNvPr id="1073" name="Freeform 16"/>
                <p:cNvSpPr>
                  <a:spLocks/>
                </p:cNvSpPr>
                <p:nvPr userDrawn="1"/>
              </p:nvSpPr>
              <p:spPr bwMode="ltGray">
                <a:xfrm rot="4200091">
                  <a:off x="-243" y="1807"/>
                  <a:ext cx="143" cy="390"/>
                </a:xfrm>
                <a:custGeom>
                  <a:avLst/>
                  <a:gdLst>
                    <a:gd name="T0" fmla="*/ 4 w 207"/>
                    <a:gd name="T1" fmla="*/ 15 h 564"/>
                    <a:gd name="T2" fmla="*/ 2 w 207"/>
                    <a:gd name="T3" fmla="*/ 24 h 564"/>
                    <a:gd name="T4" fmla="*/ 1 w 207"/>
                    <a:gd name="T5" fmla="*/ 33 h 564"/>
                    <a:gd name="T6" fmla="*/ 0 w 207"/>
                    <a:gd name="T7" fmla="*/ 41 h 564"/>
                    <a:gd name="T8" fmla="*/ 0 w 207"/>
                    <a:gd name="T9" fmla="*/ 50 h 564"/>
                    <a:gd name="T10" fmla="*/ 1 w 207"/>
                    <a:gd name="T11" fmla="*/ 59 h 564"/>
                    <a:gd name="T12" fmla="*/ 2 w 207"/>
                    <a:gd name="T13" fmla="*/ 70 h 564"/>
                    <a:gd name="T14" fmla="*/ 6 w 207"/>
                    <a:gd name="T15" fmla="*/ 82 h 564"/>
                    <a:gd name="T16" fmla="*/ 10 w 207"/>
                    <a:gd name="T17" fmla="*/ 95 h 564"/>
                    <a:gd name="T18" fmla="*/ 15 w 207"/>
                    <a:gd name="T19" fmla="*/ 108 h 564"/>
                    <a:gd name="T20" fmla="*/ 20 w 207"/>
                    <a:gd name="T21" fmla="*/ 120 h 564"/>
                    <a:gd name="T22" fmla="*/ 27 w 207"/>
                    <a:gd name="T23" fmla="*/ 134 h 564"/>
                    <a:gd name="T24" fmla="*/ 35 w 207"/>
                    <a:gd name="T25" fmla="*/ 147 h 564"/>
                    <a:gd name="T26" fmla="*/ 44 w 207"/>
                    <a:gd name="T27" fmla="*/ 160 h 564"/>
                    <a:gd name="T28" fmla="*/ 52 w 207"/>
                    <a:gd name="T29" fmla="*/ 171 h 564"/>
                    <a:gd name="T30" fmla="*/ 60 w 207"/>
                    <a:gd name="T31" fmla="*/ 180 h 564"/>
                    <a:gd name="T32" fmla="*/ 68 w 207"/>
                    <a:gd name="T33" fmla="*/ 187 h 564"/>
                    <a:gd name="T34" fmla="*/ 53 w 207"/>
                    <a:gd name="T35" fmla="*/ 165 h 564"/>
                    <a:gd name="T36" fmla="*/ 42 w 207"/>
                    <a:gd name="T37" fmla="*/ 148 h 564"/>
                    <a:gd name="T38" fmla="*/ 34 w 207"/>
                    <a:gd name="T39" fmla="*/ 134 h 564"/>
                    <a:gd name="T40" fmla="*/ 28 w 207"/>
                    <a:gd name="T41" fmla="*/ 122 h 564"/>
                    <a:gd name="T42" fmla="*/ 25 w 207"/>
                    <a:gd name="T43" fmla="*/ 111 h 564"/>
                    <a:gd name="T44" fmla="*/ 22 w 207"/>
                    <a:gd name="T45" fmla="*/ 102 h 564"/>
                    <a:gd name="T46" fmla="*/ 21 w 207"/>
                    <a:gd name="T47" fmla="*/ 94 h 564"/>
                    <a:gd name="T48" fmla="*/ 19 w 207"/>
                    <a:gd name="T49" fmla="*/ 86 h 564"/>
                    <a:gd name="T50" fmla="*/ 15 w 207"/>
                    <a:gd name="T51" fmla="*/ 68 h 564"/>
                    <a:gd name="T52" fmla="*/ 13 w 207"/>
                    <a:gd name="T53" fmla="*/ 46 h 564"/>
                    <a:gd name="T54" fmla="*/ 15 w 207"/>
                    <a:gd name="T55" fmla="*/ 23 h 564"/>
                    <a:gd name="T56" fmla="*/ 17 w 207"/>
                    <a:gd name="T57" fmla="*/ 0 h 564"/>
                    <a:gd name="T58" fmla="*/ 4 w 207"/>
                    <a:gd name="T59" fmla="*/ 15 h 5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4" name="Freeform 17"/>
                <p:cNvSpPr>
                  <a:spLocks/>
                </p:cNvSpPr>
                <p:nvPr userDrawn="1"/>
              </p:nvSpPr>
              <p:spPr bwMode="ltGray">
                <a:xfrm rot="4200091">
                  <a:off x="124" y="1761"/>
                  <a:ext cx="33" cy="160"/>
                </a:xfrm>
                <a:custGeom>
                  <a:avLst/>
                  <a:gdLst>
                    <a:gd name="T0" fmla="*/ 0 w 47"/>
                    <a:gd name="T1" fmla="*/ 6 h 232"/>
                    <a:gd name="T2" fmla="*/ 5 w 47"/>
                    <a:gd name="T3" fmla="*/ 18 h 232"/>
                    <a:gd name="T4" fmla="*/ 8 w 47"/>
                    <a:gd name="T5" fmla="*/ 33 h 232"/>
                    <a:gd name="T6" fmla="*/ 8 w 47"/>
                    <a:gd name="T7" fmla="*/ 52 h 232"/>
                    <a:gd name="T8" fmla="*/ 6 w 47"/>
                    <a:gd name="T9" fmla="*/ 76 h 232"/>
                    <a:gd name="T10" fmla="*/ 15 w 47"/>
                    <a:gd name="T11" fmla="*/ 71 h 232"/>
                    <a:gd name="T12" fmla="*/ 16 w 47"/>
                    <a:gd name="T13" fmla="*/ 59 h 232"/>
                    <a:gd name="T14" fmla="*/ 16 w 47"/>
                    <a:gd name="T15" fmla="*/ 46 h 232"/>
                    <a:gd name="T16" fmla="*/ 15 w 47"/>
                    <a:gd name="T17" fmla="*/ 34 h 232"/>
                    <a:gd name="T18" fmla="*/ 14 w 47"/>
                    <a:gd name="T19" fmla="*/ 23 h 232"/>
                    <a:gd name="T20" fmla="*/ 13 w 47"/>
                    <a:gd name="T21" fmla="*/ 17 h 232"/>
                    <a:gd name="T22" fmla="*/ 10 w 47"/>
                    <a:gd name="T23" fmla="*/ 11 h 232"/>
                    <a:gd name="T24" fmla="*/ 8 w 47"/>
                    <a:gd name="T25" fmla="*/ 6 h 232"/>
                    <a:gd name="T26" fmla="*/ 4 w 47"/>
                    <a:gd name="T27" fmla="*/ 0 h 232"/>
                    <a:gd name="T28" fmla="*/ 0 w 47"/>
                    <a:gd name="T29" fmla="*/ 6 h 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5" name="Freeform 18"/>
                <p:cNvSpPr>
                  <a:spLocks/>
                </p:cNvSpPr>
                <p:nvPr userDrawn="1"/>
              </p:nvSpPr>
              <p:spPr bwMode="ltGray">
                <a:xfrm rot="4200091">
                  <a:off x="199" y="1720"/>
                  <a:ext cx="60" cy="27"/>
                </a:xfrm>
                <a:custGeom>
                  <a:avLst/>
                  <a:gdLst>
                    <a:gd name="T0" fmla="*/ 28 w 87"/>
                    <a:gd name="T1" fmla="*/ 7 h 40"/>
                    <a:gd name="T2" fmla="*/ 26 w 87"/>
                    <a:gd name="T3" fmla="*/ 5 h 40"/>
                    <a:gd name="T4" fmla="*/ 22 w 87"/>
                    <a:gd name="T5" fmla="*/ 3 h 40"/>
                    <a:gd name="T6" fmla="*/ 19 w 87"/>
                    <a:gd name="T7" fmla="*/ 2 h 40"/>
                    <a:gd name="T8" fmla="*/ 15 w 87"/>
                    <a:gd name="T9" fmla="*/ 1 h 40"/>
                    <a:gd name="T10" fmla="*/ 12 w 87"/>
                    <a:gd name="T11" fmla="*/ 1 h 40"/>
                    <a:gd name="T12" fmla="*/ 8 w 87"/>
                    <a:gd name="T13" fmla="*/ 1 h 40"/>
                    <a:gd name="T14" fmla="*/ 4 w 87"/>
                    <a:gd name="T15" fmla="*/ 0 h 40"/>
                    <a:gd name="T16" fmla="*/ 0 w 87"/>
                    <a:gd name="T17" fmla="*/ 1 h 40"/>
                    <a:gd name="T18" fmla="*/ 2 w 87"/>
                    <a:gd name="T19" fmla="*/ 2 h 40"/>
                    <a:gd name="T20" fmla="*/ 5 w 87"/>
                    <a:gd name="T21" fmla="*/ 3 h 40"/>
                    <a:gd name="T22" fmla="*/ 7 w 87"/>
                    <a:gd name="T23" fmla="*/ 4 h 40"/>
                    <a:gd name="T24" fmla="*/ 11 w 87"/>
                    <a:gd name="T25" fmla="*/ 5 h 40"/>
                    <a:gd name="T26" fmla="*/ 14 w 87"/>
                    <a:gd name="T27" fmla="*/ 7 h 40"/>
                    <a:gd name="T28" fmla="*/ 17 w 87"/>
                    <a:gd name="T29" fmla="*/ 8 h 40"/>
                    <a:gd name="T30" fmla="*/ 21 w 87"/>
                    <a:gd name="T31" fmla="*/ 10 h 40"/>
                    <a:gd name="T32" fmla="*/ 24 w 87"/>
                    <a:gd name="T33" fmla="*/ 12 h 40"/>
                    <a:gd name="T34" fmla="*/ 28 w 87"/>
                    <a:gd name="T35" fmla="*/ 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grpSp>
          <p:nvGrpSpPr>
            <p:cNvPr id="1041" name="Group 19"/>
            <p:cNvGrpSpPr>
              <a:grpSpLocks/>
            </p:cNvGrpSpPr>
            <p:nvPr/>
          </p:nvGrpSpPr>
          <p:grpSpPr bwMode="auto">
            <a:xfrm rot="6248562">
              <a:off x="343" y="3854"/>
              <a:ext cx="392" cy="424"/>
              <a:chOff x="1727" y="866"/>
              <a:chExt cx="129" cy="157"/>
            </a:xfrm>
          </p:grpSpPr>
          <p:sp>
            <p:nvSpPr>
              <p:cNvPr id="1064" name="Freeform 20"/>
              <p:cNvSpPr>
                <a:spLocks/>
              </p:cNvSpPr>
              <p:nvPr userDrawn="1"/>
            </p:nvSpPr>
            <p:spPr bwMode="ltGray">
              <a:xfrm>
                <a:off x="1727" y="866"/>
                <a:ext cx="41" cy="59"/>
              </a:xfrm>
              <a:custGeom>
                <a:avLst/>
                <a:gdLst>
                  <a:gd name="T0" fmla="*/ 10 w 83"/>
                  <a:gd name="T1" fmla="*/ 4 h 117"/>
                  <a:gd name="T2" fmla="*/ 3 w 83"/>
                  <a:gd name="T3" fmla="*/ 0 h 117"/>
                  <a:gd name="T4" fmla="*/ 0 w 83"/>
                  <a:gd name="T5" fmla="*/ 15 h 117"/>
                  <a:gd name="T6" fmla="*/ 10 w 83"/>
                  <a:gd name="T7" fmla="*/ 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5" name="Freeform 21"/>
              <p:cNvSpPr>
                <a:spLocks/>
              </p:cNvSpPr>
              <p:nvPr userDrawn="1"/>
            </p:nvSpPr>
            <p:spPr bwMode="ltGray">
              <a:xfrm>
                <a:off x="1786" y="894"/>
                <a:ext cx="70" cy="49"/>
              </a:xfrm>
              <a:custGeom>
                <a:avLst/>
                <a:gdLst>
                  <a:gd name="T0" fmla="*/ 0 w 140"/>
                  <a:gd name="T1" fmla="*/ 13 h 98"/>
                  <a:gd name="T2" fmla="*/ 15 w 140"/>
                  <a:gd name="T3" fmla="*/ 0 h 98"/>
                  <a:gd name="T4" fmla="*/ 18 w 140"/>
                  <a:gd name="T5" fmla="*/ 7 h 98"/>
                  <a:gd name="T6" fmla="*/ 0 w 140"/>
                  <a:gd name="T7" fmla="*/ 13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6" name="Freeform 22"/>
              <p:cNvSpPr>
                <a:spLocks/>
              </p:cNvSpPr>
              <p:nvPr userDrawn="1"/>
            </p:nvSpPr>
            <p:spPr bwMode="ltGray">
              <a:xfrm>
                <a:off x="1772" y="998"/>
                <a:ext cx="73" cy="25"/>
              </a:xfrm>
              <a:custGeom>
                <a:avLst/>
                <a:gdLst>
                  <a:gd name="T0" fmla="*/ 0 w 145"/>
                  <a:gd name="T1" fmla="*/ 1 h 49"/>
                  <a:gd name="T2" fmla="*/ 19 w 145"/>
                  <a:gd name="T3" fmla="*/ 0 h 49"/>
                  <a:gd name="T4" fmla="*/ 17 w 145"/>
                  <a:gd name="T5" fmla="*/ 7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042" name="Group 23"/>
            <p:cNvGrpSpPr>
              <a:grpSpLocks/>
            </p:cNvGrpSpPr>
            <p:nvPr/>
          </p:nvGrpSpPr>
          <p:grpSpPr bwMode="auto">
            <a:xfrm rot="5003157">
              <a:off x="249" y="1102"/>
              <a:ext cx="412" cy="500"/>
              <a:chOff x="1727" y="866"/>
              <a:chExt cx="129" cy="157"/>
            </a:xfrm>
          </p:grpSpPr>
          <p:sp>
            <p:nvSpPr>
              <p:cNvPr id="1061" name="Freeform 24"/>
              <p:cNvSpPr>
                <a:spLocks/>
              </p:cNvSpPr>
              <p:nvPr userDrawn="1"/>
            </p:nvSpPr>
            <p:spPr bwMode="ltGray">
              <a:xfrm>
                <a:off x="1727" y="866"/>
                <a:ext cx="41" cy="59"/>
              </a:xfrm>
              <a:custGeom>
                <a:avLst/>
                <a:gdLst>
                  <a:gd name="T0" fmla="*/ 10 w 83"/>
                  <a:gd name="T1" fmla="*/ 4 h 117"/>
                  <a:gd name="T2" fmla="*/ 3 w 83"/>
                  <a:gd name="T3" fmla="*/ 0 h 117"/>
                  <a:gd name="T4" fmla="*/ 0 w 83"/>
                  <a:gd name="T5" fmla="*/ 15 h 117"/>
                  <a:gd name="T6" fmla="*/ 10 w 83"/>
                  <a:gd name="T7" fmla="*/ 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2" name="Freeform 25"/>
              <p:cNvSpPr>
                <a:spLocks/>
              </p:cNvSpPr>
              <p:nvPr userDrawn="1"/>
            </p:nvSpPr>
            <p:spPr bwMode="ltGray">
              <a:xfrm>
                <a:off x="1786" y="894"/>
                <a:ext cx="70" cy="49"/>
              </a:xfrm>
              <a:custGeom>
                <a:avLst/>
                <a:gdLst>
                  <a:gd name="T0" fmla="*/ 0 w 140"/>
                  <a:gd name="T1" fmla="*/ 13 h 98"/>
                  <a:gd name="T2" fmla="*/ 15 w 140"/>
                  <a:gd name="T3" fmla="*/ 0 h 98"/>
                  <a:gd name="T4" fmla="*/ 18 w 140"/>
                  <a:gd name="T5" fmla="*/ 7 h 98"/>
                  <a:gd name="T6" fmla="*/ 0 w 140"/>
                  <a:gd name="T7" fmla="*/ 13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3" name="Freeform 26"/>
              <p:cNvSpPr>
                <a:spLocks/>
              </p:cNvSpPr>
              <p:nvPr userDrawn="1"/>
            </p:nvSpPr>
            <p:spPr bwMode="ltGray">
              <a:xfrm>
                <a:off x="1772" y="998"/>
                <a:ext cx="73" cy="25"/>
              </a:xfrm>
              <a:custGeom>
                <a:avLst/>
                <a:gdLst>
                  <a:gd name="T0" fmla="*/ 0 w 145"/>
                  <a:gd name="T1" fmla="*/ 1 h 49"/>
                  <a:gd name="T2" fmla="*/ 19 w 145"/>
                  <a:gd name="T3" fmla="*/ 0 h 49"/>
                  <a:gd name="T4" fmla="*/ 17 w 145"/>
                  <a:gd name="T5" fmla="*/ 7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043" name="Group 27"/>
            <p:cNvGrpSpPr>
              <a:grpSpLocks/>
            </p:cNvGrpSpPr>
            <p:nvPr/>
          </p:nvGrpSpPr>
          <p:grpSpPr bwMode="auto">
            <a:xfrm>
              <a:off x="815" y="0"/>
              <a:ext cx="345" cy="367"/>
              <a:chOff x="1727" y="866"/>
              <a:chExt cx="129" cy="157"/>
            </a:xfrm>
          </p:grpSpPr>
          <p:sp>
            <p:nvSpPr>
              <p:cNvPr id="1058" name="Freeform 28"/>
              <p:cNvSpPr>
                <a:spLocks/>
              </p:cNvSpPr>
              <p:nvPr userDrawn="1"/>
            </p:nvSpPr>
            <p:spPr bwMode="ltGray">
              <a:xfrm>
                <a:off x="1727" y="866"/>
                <a:ext cx="41" cy="59"/>
              </a:xfrm>
              <a:custGeom>
                <a:avLst/>
                <a:gdLst>
                  <a:gd name="T0" fmla="*/ 10 w 83"/>
                  <a:gd name="T1" fmla="*/ 4 h 117"/>
                  <a:gd name="T2" fmla="*/ 3 w 83"/>
                  <a:gd name="T3" fmla="*/ 0 h 117"/>
                  <a:gd name="T4" fmla="*/ 0 w 83"/>
                  <a:gd name="T5" fmla="*/ 15 h 117"/>
                  <a:gd name="T6" fmla="*/ 10 w 83"/>
                  <a:gd name="T7" fmla="*/ 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9" name="Freeform 29"/>
              <p:cNvSpPr>
                <a:spLocks/>
              </p:cNvSpPr>
              <p:nvPr userDrawn="1"/>
            </p:nvSpPr>
            <p:spPr bwMode="ltGray">
              <a:xfrm>
                <a:off x="1786" y="894"/>
                <a:ext cx="70" cy="49"/>
              </a:xfrm>
              <a:custGeom>
                <a:avLst/>
                <a:gdLst>
                  <a:gd name="T0" fmla="*/ 0 w 140"/>
                  <a:gd name="T1" fmla="*/ 13 h 98"/>
                  <a:gd name="T2" fmla="*/ 15 w 140"/>
                  <a:gd name="T3" fmla="*/ 0 h 98"/>
                  <a:gd name="T4" fmla="*/ 18 w 140"/>
                  <a:gd name="T5" fmla="*/ 7 h 98"/>
                  <a:gd name="T6" fmla="*/ 0 w 140"/>
                  <a:gd name="T7" fmla="*/ 13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0" name="Freeform 30"/>
              <p:cNvSpPr>
                <a:spLocks/>
              </p:cNvSpPr>
              <p:nvPr userDrawn="1"/>
            </p:nvSpPr>
            <p:spPr bwMode="ltGray">
              <a:xfrm>
                <a:off x="1772" y="998"/>
                <a:ext cx="73" cy="25"/>
              </a:xfrm>
              <a:custGeom>
                <a:avLst/>
                <a:gdLst>
                  <a:gd name="T0" fmla="*/ 0 w 145"/>
                  <a:gd name="T1" fmla="*/ 1 h 49"/>
                  <a:gd name="T2" fmla="*/ 19 w 145"/>
                  <a:gd name="T3" fmla="*/ 0 h 49"/>
                  <a:gd name="T4" fmla="*/ 17 w 145"/>
                  <a:gd name="T5" fmla="*/ 7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1044"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5" name="Freeform 32"/>
            <p:cNvSpPr>
              <a:spLocks/>
            </p:cNvSpPr>
            <p:nvPr/>
          </p:nvSpPr>
          <p:spPr bwMode="ltGray">
            <a:xfrm rot="828663">
              <a:off x="242" y="3404"/>
              <a:ext cx="132" cy="167"/>
            </a:xfrm>
            <a:custGeom>
              <a:avLst/>
              <a:gdLst>
                <a:gd name="T0" fmla="*/ 0 w 109"/>
                <a:gd name="T1" fmla="*/ 0 h 156"/>
                <a:gd name="T2" fmla="*/ 8 w 109"/>
                <a:gd name="T3" fmla="*/ 1 h 156"/>
                <a:gd name="T4" fmla="*/ 33 w 109"/>
                <a:gd name="T5" fmla="*/ 5 h 156"/>
                <a:gd name="T6" fmla="*/ 65 w 109"/>
                <a:gd name="T7" fmla="*/ 15 h 156"/>
                <a:gd name="T8" fmla="*/ 103 w 109"/>
                <a:gd name="T9" fmla="*/ 30 h 156"/>
                <a:gd name="T10" fmla="*/ 138 w 109"/>
                <a:gd name="T11" fmla="*/ 54 h 156"/>
                <a:gd name="T12" fmla="*/ 170 w 109"/>
                <a:gd name="T13" fmla="*/ 87 h 156"/>
                <a:gd name="T14" fmla="*/ 190 w 109"/>
                <a:gd name="T15" fmla="*/ 133 h 156"/>
                <a:gd name="T16" fmla="*/ 194 w 109"/>
                <a:gd name="T17" fmla="*/ 192 h 156"/>
                <a:gd name="T18" fmla="*/ 186 w 109"/>
                <a:gd name="T19" fmla="*/ 192 h 156"/>
                <a:gd name="T20" fmla="*/ 176 w 109"/>
                <a:gd name="T21" fmla="*/ 192 h 156"/>
                <a:gd name="T22" fmla="*/ 166 w 109"/>
                <a:gd name="T23" fmla="*/ 192 h 156"/>
                <a:gd name="T24" fmla="*/ 154 w 109"/>
                <a:gd name="T25" fmla="*/ 189 h 156"/>
                <a:gd name="T26" fmla="*/ 144 w 109"/>
                <a:gd name="T27" fmla="*/ 188 h 156"/>
                <a:gd name="T28" fmla="*/ 132 w 109"/>
                <a:gd name="T29" fmla="*/ 184 h 156"/>
                <a:gd name="T30" fmla="*/ 117 w 109"/>
                <a:gd name="T31" fmla="*/ 178 h 156"/>
                <a:gd name="T32" fmla="*/ 103 w 109"/>
                <a:gd name="T33" fmla="*/ 171 h 156"/>
                <a:gd name="T34" fmla="*/ 94 w 109"/>
                <a:gd name="T35" fmla="*/ 155 h 156"/>
                <a:gd name="T36" fmla="*/ 94 w 109"/>
                <a:gd name="T37" fmla="*/ 136 h 156"/>
                <a:gd name="T38" fmla="*/ 99 w 109"/>
                <a:gd name="T39" fmla="*/ 118 h 156"/>
                <a:gd name="T40" fmla="*/ 104 w 109"/>
                <a:gd name="T41" fmla="*/ 98 h 156"/>
                <a:gd name="T42" fmla="*/ 99 w 109"/>
                <a:gd name="T43" fmla="*/ 76 h 156"/>
                <a:gd name="T44" fmla="*/ 85 w 109"/>
                <a:gd name="T45" fmla="*/ 52 h 156"/>
                <a:gd name="T46" fmla="*/ 56 w 109"/>
                <a:gd name="T47" fmla="*/ 29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6" name="Freeform 33"/>
            <p:cNvSpPr>
              <a:spLocks/>
            </p:cNvSpPr>
            <p:nvPr/>
          </p:nvSpPr>
          <p:spPr bwMode="ltGray">
            <a:xfrm rot="828663">
              <a:off x="266" y="3592"/>
              <a:ext cx="66" cy="43"/>
            </a:xfrm>
            <a:custGeom>
              <a:avLst/>
              <a:gdLst>
                <a:gd name="T0" fmla="*/ 0 w 54"/>
                <a:gd name="T1" fmla="*/ 0 h 40"/>
                <a:gd name="T2" fmla="*/ 1 w 54"/>
                <a:gd name="T3" fmla="*/ 1 h 40"/>
                <a:gd name="T4" fmla="*/ 11 w 54"/>
                <a:gd name="T5" fmla="*/ 3 h 40"/>
                <a:gd name="T6" fmla="*/ 24 w 54"/>
                <a:gd name="T7" fmla="*/ 11 h 40"/>
                <a:gd name="T8" fmla="*/ 39 w 54"/>
                <a:gd name="T9" fmla="*/ 15 h 40"/>
                <a:gd name="T10" fmla="*/ 53 w 54"/>
                <a:gd name="T11" fmla="*/ 18 h 40"/>
                <a:gd name="T12" fmla="*/ 68 w 54"/>
                <a:gd name="T13" fmla="*/ 20 h 40"/>
                <a:gd name="T14" fmla="*/ 83 w 54"/>
                <a:gd name="T15" fmla="*/ 22 h 40"/>
                <a:gd name="T16" fmla="*/ 99 w 54"/>
                <a:gd name="T17" fmla="*/ 19 h 40"/>
                <a:gd name="T18" fmla="*/ 97 w 54"/>
                <a:gd name="T19" fmla="*/ 31 h 40"/>
                <a:gd name="T20" fmla="*/ 92 w 54"/>
                <a:gd name="T21" fmla="*/ 41 h 40"/>
                <a:gd name="T22" fmla="*/ 81 w 54"/>
                <a:gd name="T23" fmla="*/ 47 h 40"/>
                <a:gd name="T24" fmla="*/ 67 w 54"/>
                <a:gd name="T25" fmla="*/ 49 h 40"/>
                <a:gd name="T26" fmla="*/ 51 w 54"/>
                <a:gd name="T27" fmla="*/ 48 h 40"/>
                <a:gd name="T28" fmla="*/ 34 w 54"/>
                <a:gd name="T29" fmla="*/ 40 h 40"/>
                <a:gd name="T30" fmla="*/ 18 w 54"/>
                <a:gd name="T31" fmla="*/ 26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7"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8"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9"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0"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1" name="Freeform 38"/>
            <p:cNvSpPr>
              <a:spLocks/>
            </p:cNvSpPr>
            <p:nvPr/>
          </p:nvSpPr>
          <p:spPr bwMode="ltGray">
            <a:xfrm rot="1584153">
              <a:off x="20" y="410"/>
              <a:ext cx="344" cy="245"/>
            </a:xfrm>
            <a:custGeom>
              <a:avLst/>
              <a:gdLst>
                <a:gd name="T0" fmla="*/ 0 w 257"/>
                <a:gd name="T1" fmla="*/ 0 h 237"/>
                <a:gd name="T2" fmla="*/ 0 w 257"/>
                <a:gd name="T3" fmla="*/ 28 h 237"/>
                <a:gd name="T4" fmla="*/ 7 w 257"/>
                <a:gd name="T5" fmla="*/ 56 h 237"/>
                <a:gd name="T6" fmla="*/ 15 w 257"/>
                <a:gd name="T7" fmla="*/ 84 h 237"/>
                <a:gd name="T8" fmla="*/ 27 w 257"/>
                <a:gd name="T9" fmla="*/ 108 h 237"/>
                <a:gd name="T10" fmla="*/ 43 w 257"/>
                <a:gd name="T11" fmla="*/ 131 h 237"/>
                <a:gd name="T12" fmla="*/ 64 w 257"/>
                <a:gd name="T13" fmla="*/ 156 h 237"/>
                <a:gd name="T14" fmla="*/ 91 w 257"/>
                <a:gd name="T15" fmla="*/ 178 h 237"/>
                <a:gd name="T16" fmla="*/ 122 w 257"/>
                <a:gd name="T17" fmla="*/ 196 h 237"/>
                <a:gd name="T18" fmla="*/ 161 w 257"/>
                <a:gd name="T19" fmla="*/ 215 h 237"/>
                <a:gd name="T20" fmla="*/ 206 w 257"/>
                <a:gd name="T21" fmla="*/ 229 h 237"/>
                <a:gd name="T22" fmla="*/ 254 w 257"/>
                <a:gd name="T23" fmla="*/ 242 h 237"/>
                <a:gd name="T24" fmla="*/ 313 w 257"/>
                <a:gd name="T25" fmla="*/ 252 h 237"/>
                <a:gd name="T26" fmla="*/ 377 w 257"/>
                <a:gd name="T27" fmla="*/ 258 h 237"/>
                <a:gd name="T28" fmla="*/ 451 w 257"/>
                <a:gd name="T29" fmla="*/ 262 h 237"/>
                <a:gd name="T30" fmla="*/ 527 w 257"/>
                <a:gd name="T31" fmla="*/ 261 h 237"/>
                <a:gd name="T32" fmla="*/ 616 w 257"/>
                <a:gd name="T33" fmla="*/ 256 h 237"/>
                <a:gd name="T34" fmla="*/ 538 w 257"/>
                <a:gd name="T35" fmla="*/ 251 h 237"/>
                <a:gd name="T36" fmla="*/ 467 w 257"/>
                <a:gd name="T37" fmla="*/ 243 h 237"/>
                <a:gd name="T38" fmla="*/ 408 w 257"/>
                <a:gd name="T39" fmla="*/ 234 h 237"/>
                <a:gd name="T40" fmla="*/ 355 w 257"/>
                <a:gd name="T41" fmla="*/ 225 h 237"/>
                <a:gd name="T42" fmla="*/ 307 w 257"/>
                <a:gd name="T43" fmla="*/ 214 h 237"/>
                <a:gd name="T44" fmla="*/ 269 w 257"/>
                <a:gd name="T45" fmla="*/ 201 h 237"/>
                <a:gd name="T46" fmla="*/ 233 w 257"/>
                <a:gd name="T47" fmla="*/ 187 h 237"/>
                <a:gd name="T48" fmla="*/ 201 w 257"/>
                <a:gd name="T49" fmla="*/ 171 h 237"/>
                <a:gd name="T50" fmla="*/ 171 w 257"/>
                <a:gd name="T51" fmla="*/ 156 h 237"/>
                <a:gd name="T52" fmla="*/ 147 w 257"/>
                <a:gd name="T53" fmla="*/ 137 h 237"/>
                <a:gd name="T54" fmla="*/ 126 w 257"/>
                <a:gd name="T55" fmla="*/ 119 h 237"/>
                <a:gd name="T56" fmla="*/ 104 w 257"/>
                <a:gd name="T57" fmla="*/ 97 h 237"/>
                <a:gd name="T58" fmla="*/ 79 w 257"/>
                <a:gd name="T59" fmla="*/ 75 h 237"/>
                <a:gd name="T60" fmla="*/ 55 w 257"/>
                <a:gd name="T61" fmla="*/ 53 h 237"/>
                <a:gd name="T62" fmla="*/ 28 w 257"/>
                <a:gd name="T63" fmla="*/ 27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2" name="Freeform 39"/>
            <p:cNvSpPr>
              <a:spLocks/>
            </p:cNvSpPr>
            <p:nvPr/>
          </p:nvSpPr>
          <p:spPr bwMode="ltGray">
            <a:xfrm rot="1584153">
              <a:off x="242" y="756"/>
              <a:ext cx="167" cy="115"/>
            </a:xfrm>
            <a:custGeom>
              <a:avLst/>
              <a:gdLst>
                <a:gd name="T0" fmla="*/ 189 w 124"/>
                <a:gd name="T1" fmla="*/ 0 h 110"/>
                <a:gd name="T2" fmla="*/ 303 w 124"/>
                <a:gd name="T3" fmla="*/ 123 h 110"/>
                <a:gd name="T4" fmla="*/ 294 w 124"/>
                <a:gd name="T5" fmla="*/ 122 h 110"/>
                <a:gd name="T6" fmla="*/ 261 w 124"/>
                <a:gd name="T7" fmla="*/ 120 h 110"/>
                <a:gd name="T8" fmla="*/ 218 w 124"/>
                <a:gd name="T9" fmla="*/ 116 h 110"/>
                <a:gd name="T10" fmla="*/ 167 w 124"/>
                <a:gd name="T11" fmla="*/ 114 h 110"/>
                <a:gd name="T12" fmla="*/ 110 w 124"/>
                <a:gd name="T13" fmla="*/ 111 h 110"/>
                <a:gd name="T14" fmla="*/ 62 w 124"/>
                <a:gd name="T15" fmla="*/ 112 h 110"/>
                <a:gd name="T16" fmla="*/ 22 w 124"/>
                <a:gd name="T17" fmla="*/ 117 h 110"/>
                <a:gd name="T18" fmla="*/ 0 w 124"/>
                <a:gd name="T19" fmla="*/ 125 h 110"/>
                <a:gd name="T20" fmla="*/ 9 w 124"/>
                <a:gd name="T21" fmla="*/ 112 h 110"/>
                <a:gd name="T22" fmla="*/ 20 w 124"/>
                <a:gd name="T23" fmla="*/ 101 h 110"/>
                <a:gd name="T24" fmla="*/ 40 w 124"/>
                <a:gd name="T25" fmla="*/ 94 h 110"/>
                <a:gd name="T26" fmla="*/ 62 w 124"/>
                <a:gd name="T27" fmla="*/ 87 h 110"/>
                <a:gd name="T28" fmla="*/ 88 w 124"/>
                <a:gd name="T29" fmla="*/ 82 h 110"/>
                <a:gd name="T30" fmla="*/ 114 w 124"/>
                <a:gd name="T31" fmla="*/ 81 h 110"/>
                <a:gd name="T32" fmla="*/ 143 w 124"/>
                <a:gd name="T33" fmla="*/ 81 h 110"/>
                <a:gd name="T34" fmla="*/ 176 w 124"/>
                <a:gd name="T35" fmla="*/ 85 h 110"/>
                <a:gd name="T36" fmla="*/ 178 w 124"/>
                <a:gd name="T37" fmla="*/ 81 h 110"/>
                <a:gd name="T38" fmla="*/ 171 w 124"/>
                <a:gd name="T39" fmla="*/ 65 h 110"/>
                <a:gd name="T40" fmla="*/ 163 w 124"/>
                <a:gd name="T41" fmla="*/ 44 h 110"/>
                <a:gd name="T42" fmla="*/ 160 w 124"/>
                <a:gd name="T43" fmla="*/ 33 h 110"/>
                <a:gd name="T44" fmla="*/ 154 w 124"/>
                <a:gd name="T45" fmla="*/ 33 h 110"/>
                <a:gd name="T46" fmla="*/ 148 w 124"/>
                <a:gd name="T47" fmla="*/ 32 h 110"/>
                <a:gd name="T48" fmla="*/ 143 w 124"/>
                <a:gd name="T49" fmla="*/ 29 h 110"/>
                <a:gd name="T50" fmla="*/ 140 w 124"/>
                <a:gd name="T51" fmla="*/ 26 h 110"/>
                <a:gd name="T52" fmla="*/ 140 w 124"/>
                <a:gd name="T53" fmla="*/ 22 h 110"/>
                <a:gd name="T54" fmla="*/ 143 w 124"/>
                <a:gd name="T55" fmla="*/ 17 h 110"/>
                <a:gd name="T56" fmla="*/ 162 w 124"/>
                <a:gd name="T57" fmla="*/ 8 h 110"/>
                <a:gd name="T58" fmla="*/ 189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3" name="Freeform 40"/>
            <p:cNvSpPr>
              <a:spLocks/>
            </p:cNvSpPr>
            <p:nvPr/>
          </p:nvSpPr>
          <p:spPr bwMode="ltGray">
            <a:xfrm rot="1584153">
              <a:off x="574" y="286"/>
              <a:ext cx="147" cy="160"/>
            </a:xfrm>
            <a:custGeom>
              <a:avLst/>
              <a:gdLst>
                <a:gd name="T0" fmla="*/ 0 w 109"/>
                <a:gd name="T1" fmla="*/ 0 h 156"/>
                <a:gd name="T2" fmla="*/ 12 w 109"/>
                <a:gd name="T3" fmla="*/ 1 h 156"/>
                <a:gd name="T4" fmla="*/ 43 w 109"/>
                <a:gd name="T5" fmla="*/ 5 h 156"/>
                <a:gd name="T6" fmla="*/ 90 w 109"/>
                <a:gd name="T7" fmla="*/ 12 h 156"/>
                <a:gd name="T8" fmla="*/ 142 w 109"/>
                <a:gd name="T9" fmla="*/ 27 h 156"/>
                <a:gd name="T10" fmla="*/ 192 w 109"/>
                <a:gd name="T11" fmla="*/ 47 h 156"/>
                <a:gd name="T12" fmla="*/ 235 w 109"/>
                <a:gd name="T13" fmla="*/ 77 h 156"/>
                <a:gd name="T14" fmla="*/ 262 w 109"/>
                <a:gd name="T15" fmla="*/ 117 h 156"/>
                <a:gd name="T16" fmla="*/ 267 w 109"/>
                <a:gd name="T17" fmla="*/ 168 h 156"/>
                <a:gd name="T18" fmla="*/ 259 w 109"/>
                <a:gd name="T19" fmla="*/ 168 h 156"/>
                <a:gd name="T20" fmla="*/ 244 w 109"/>
                <a:gd name="T21" fmla="*/ 168 h 156"/>
                <a:gd name="T22" fmla="*/ 228 w 109"/>
                <a:gd name="T23" fmla="*/ 168 h 156"/>
                <a:gd name="T24" fmla="*/ 213 w 109"/>
                <a:gd name="T25" fmla="*/ 166 h 156"/>
                <a:gd name="T26" fmla="*/ 198 w 109"/>
                <a:gd name="T27" fmla="*/ 165 h 156"/>
                <a:gd name="T28" fmla="*/ 182 w 109"/>
                <a:gd name="T29" fmla="*/ 162 h 156"/>
                <a:gd name="T30" fmla="*/ 162 w 109"/>
                <a:gd name="T31" fmla="*/ 157 h 156"/>
                <a:gd name="T32" fmla="*/ 142 w 109"/>
                <a:gd name="T33" fmla="*/ 151 h 156"/>
                <a:gd name="T34" fmla="*/ 129 w 109"/>
                <a:gd name="T35" fmla="*/ 135 h 156"/>
                <a:gd name="T36" fmla="*/ 129 w 109"/>
                <a:gd name="T37" fmla="*/ 120 h 156"/>
                <a:gd name="T38" fmla="*/ 138 w 109"/>
                <a:gd name="T39" fmla="*/ 104 h 156"/>
                <a:gd name="T40" fmla="*/ 146 w 109"/>
                <a:gd name="T41" fmla="*/ 86 h 156"/>
                <a:gd name="T42" fmla="*/ 138 w 109"/>
                <a:gd name="T43" fmla="*/ 68 h 156"/>
                <a:gd name="T44" fmla="*/ 119 w 109"/>
                <a:gd name="T45" fmla="*/ 46 h 156"/>
                <a:gd name="T46" fmla="*/ 77 w 109"/>
                <a:gd name="T47" fmla="*/ 26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4" name="Freeform 41"/>
            <p:cNvSpPr>
              <a:spLocks/>
            </p:cNvSpPr>
            <p:nvPr/>
          </p:nvSpPr>
          <p:spPr bwMode="ltGray">
            <a:xfrm rot="1584153">
              <a:off x="236" y="721"/>
              <a:ext cx="62" cy="97"/>
            </a:xfrm>
            <a:custGeom>
              <a:avLst/>
              <a:gdLst>
                <a:gd name="T0" fmla="*/ 77 w 46"/>
                <a:gd name="T1" fmla="*/ 0 h 94"/>
                <a:gd name="T2" fmla="*/ 49 w 46"/>
                <a:gd name="T3" fmla="*/ 41 h 94"/>
                <a:gd name="T4" fmla="*/ 36 w 46"/>
                <a:gd name="T5" fmla="*/ 68 h 94"/>
                <a:gd name="T6" fmla="*/ 27 w 46"/>
                <a:gd name="T7" fmla="*/ 88 h 94"/>
                <a:gd name="T8" fmla="*/ 0 w 46"/>
                <a:gd name="T9" fmla="*/ 103 h 94"/>
                <a:gd name="T10" fmla="*/ 30 w 46"/>
                <a:gd name="T11" fmla="*/ 97 h 94"/>
                <a:gd name="T12" fmla="*/ 57 w 46"/>
                <a:gd name="T13" fmla="*/ 89 h 94"/>
                <a:gd name="T14" fmla="*/ 78 w 46"/>
                <a:gd name="T15" fmla="*/ 75 h 94"/>
                <a:gd name="T16" fmla="*/ 98 w 46"/>
                <a:gd name="T17" fmla="*/ 63 h 94"/>
                <a:gd name="T18" fmla="*/ 111 w 46"/>
                <a:gd name="T19" fmla="*/ 47 h 94"/>
                <a:gd name="T20" fmla="*/ 113 w 46"/>
                <a:gd name="T21" fmla="*/ 33 h 94"/>
                <a:gd name="T22" fmla="*/ 104 w 46"/>
                <a:gd name="T23" fmla="*/ 15 h 94"/>
                <a:gd name="T24" fmla="*/ 77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5" name="Freeform 42"/>
            <p:cNvSpPr>
              <a:spLocks/>
            </p:cNvSpPr>
            <p:nvPr/>
          </p:nvSpPr>
          <p:spPr bwMode="ltGray">
            <a:xfrm rot="1584153">
              <a:off x="585" y="466"/>
              <a:ext cx="72" cy="41"/>
            </a:xfrm>
            <a:custGeom>
              <a:avLst/>
              <a:gdLst>
                <a:gd name="T0" fmla="*/ 0 w 54"/>
                <a:gd name="T1" fmla="*/ 0 h 40"/>
                <a:gd name="T2" fmla="*/ 1 w 54"/>
                <a:gd name="T3" fmla="*/ 1 h 40"/>
                <a:gd name="T4" fmla="*/ 15 w 54"/>
                <a:gd name="T5" fmla="*/ 3 h 40"/>
                <a:gd name="T6" fmla="*/ 31 w 54"/>
                <a:gd name="T7" fmla="*/ 8 h 40"/>
                <a:gd name="T8" fmla="*/ 49 w 54"/>
                <a:gd name="T9" fmla="*/ 12 h 40"/>
                <a:gd name="T10" fmla="*/ 69 w 54"/>
                <a:gd name="T11" fmla="*/ 15 h 40"/>
                <a:gd name="T12" fmla="*/ 91 w 54"/>
                <a:gd name="T13" fmla="*/ 17 h 40"/>
                <a:gd name="T14" fmla="*/ 108 w 54"/>
                <a:gd name="T15" fmla="*/ 18 h 40"/>
                <a:gd name="T16" fmla="*/ 128 w 54"/>
                <a:gd name="T17" fmla="*/ 16 h 40"/>
                <a:gd name="T18" fmla="*/ 127 w 54"/>
                <a:gd name="T19" fmla="*/ 28 h 40"/>
                <a:gd name="T20" fmla="*/ 119 w 54"/>
                <a:gd name="T21" fmla="*/ 36 h 40"/>
                <a:gd name="T22" fmla="*/ 105 w 54"/>
                <a:gd name="T23" fmla="*/ 41 h 40"/>
                <a:gd name="T24" fmla="*/ 87 w 54"/>
                <a:gd name="T25" fmla="*/ 43 h 40"/>
                <a:gd name="T26" fmla="*/ 65 w 54"/>
                <a:gd name="T27" fmla="*/ 42 h 40"/>
                <a:gd name="T28" fmla="*/ 44 w 54"/>
                <a:gd name="T29" fmla="*/ 35 h 40"/>
                <a:gd name="T30" fmla="*/ 23 w 54"/>
                <a:gd name="T31" fmla="*/ 23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6"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7" name="Freeform 44"/>
            <p:cNvSpPr>
              <a:spLocks/>
            </p:cNvSpPr>
            <p:nvPr/>
          </p:nvSpPr>
          <p:spPr bwMode="ltGray">
            <a:xfrm rot="1584153">
              <a:off x="56" y="84"/>
              <a:ext cx="804" cy="686"/>
            </a:xfrm>
            <a:custGeom>
              <a:avLst/>
              <a:gdLst>
                <a:gd name="T0" fmla="*/ 40 w 596"/>
                <a:gd name="T1" fmla="*/ 404 h 666"/>
                <a:gd name="T2" fmla="*/ 15 w 596"/>
                <a:gd name="T3" fmla="*/ 373 h 666"/>
                <a:gd name="T4" fmla="*/ 0 w 596"/>
                <a:gd name="T5" fmla="*/ 316 h 666"/>
                <a:gd name="T6" fmla="*/ 9 w 596"/>
                <a:gd name="T7" fmla="*/ 243 h 666"/>
                <a:gd name="T8" fmla="*/ 62 w 596"/>
                <a:gd name="T9" fmla="*/ 166 h 666"/>
                <a:gd name="T10" fmla="*/ 169 w 596"/>
                <a:gd name="T11" fmla="*/ 93 h 666"/>
                <a:gd name="T12" fmla="*/ 349 w 596"/>
                <a:gd name="T13" fmla="*/ 34 h 666"/>
                <a:gd name="T14" fmla="*/ 606 w 596"/>
                <a:gd name="T15" fmla="*/ 2 h 666"/>
                <a:gd name="T16" fmla="*/ 934 w 596"/>
                <a:gd name="T17" fmla="*/ 9 h 666"/>
                <a:gd name="T18" fmla="*/ 1188 w 596"/>
                <a:gd name="T19" fmla="*/ 74 h 666"/>
                <a:gd name="T20" fmla="*/ 1360 w 596"/>
                <a:gd name="T21" fmla="*/ 180 h 666"/>
                <a:gd name="T22" fmla="*/ 1450 w 596"/>
                <a:gd name="T23" fmla="*/ 311 h 666"/>
                <a:gd name="T24" fmla="*/ 1461 w 596"/>
                <a:gd name="T25" fmla="*/ 447 h 666"/>
                <a:gd name="T26" fmla="*/ 1391 w 596"/>
                <a:gd name="T27" fmla="*/ 574 h 666"/>
                <a:gd name="T28" fmla="*/ 1245 w 596"/>
                <a:gd name="T29" fmla="*/ 672 h 666"/>
                <a:gd name="T30" fmla="*/ 1024 w 596"/>
                <a:gd name="T31" fmla="*/ 725 h 666"/>
                <a:gd name="T32" fmla="*/ 955 w 596"/>
                <a:gd name="T33" fmla="*/ 720 h 666"/>
                <a:gd name="T34" fmla="*/ 1083 w 596"/>
                <a:gd name="T35" fmla="*/ 675 h 666"/>
                <a:gd name="T36" fmla="*/ 1183 w 596"/>
                <a:gd name="T37" fmla="*/ 594 h 666"/>
                <a:gd name="T38" fmla="*/ 1251 w 596"/>
                <a:gd name="T39" fmla="*/ 496 h 666"/>
                <a:gd name="T40" fmla="*/ 1276 w 596"/>
                <a:gd name="T41" fmla="*/ 388 h 666"/>
                <a:gd name="T42" fmla="*/ 1261 w 596"/>
                <a:gd name="T43" fmla="*/ 282 h 666"/>
                <a:gd name="T44" fmla="*/ 1190 w 596"/>
                <a:gd name="T45" fmla="*/ 190 h 666"/>
                <a:gd name="T46" fmla="*/ 1063 w 596"/>
                <a:gd name="T47" fmla="*/ 122 h 666"/>
                <a:gd name="T48" fmla="*/ 838 w 596"/>
                <a:gd name="T49" fmla="*/ 81 h 666"/>
                <a:gd name="T50" fmla="*/ 604 w 596"/>
                <a:gd name="T51" fmla="*/ 67 h 666"/>
                <a:gd name="T52" fmla="*/ 428 w 596"/>
                <a:gd name="T53" fmla="*/ 77 h 666"/>
                <a:gd name="T54" fmla="*/ 297 w 596"/>
                <a:gd name="T55" fmla="*/ 110 h 666"/>
                <a:gd name="T56" fmla="*/ 205 w 596"/>
                <a:gd name="T57" fmla="*/ 163 h 666"/>
                <a:gd name="T58" fmla="*/ 140 w 596"/>
                <a:gd name="T59" fmla="*/ 225 h 666"/>
                <a:gd name="T60" fmla="*/ 98 w 596"/>
                <a:gd name="T61" fmla="*/ 297 h 666"/>
                <a:gd name="T62" fmla="*/ 69 w 596"/>
                <a:gd name="T63" fmla="*/ 370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52269" name="Rectangle 45"/>
          <p:cNvSpPr>
            <a:spLocks noGrp="1" noChangeArrowheads="1"/>
          </p:cNvSpPr>
          <p:nvPr>
            <p:ph type="title"/>
          </p:nvPr>
        </p:nvSpPr>
        <p:spPr bwMode="auto">
          <a:xfrm>
            <a:off x="590552" y="103188"/>
            <a:ext cx="10991849"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6"/>
          <p:cNvSpPr>
            <a:spLocks noGrp="1" noChangeArrowheads="1"/>
          </p:cNvSpPr>
          <p:nvPr>
            <p:ph type="body" idx="1"/>
          </p:nvPr>
        </p:nvSpPr>
        <p:spPr bwMode="auto">
          <a:xfrm>
            <a:off x="609600" y="1600201"/>
            <a:ext cx="109728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609600" y="6243638"/>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latin typeface="+mn-lt"/>
              </a:defRPr>
            </a:lvl1pPr>
          </a:lstStyle>
          <a:p>
            <a:pPr fontAlgn="base">
              <a:spcBef>
                <a:spcPct val="0"/>
              </a:spcBef>
              <a:spcAft>
                <a:spcPct val="0"/>
              </a:spcAft>
              <a:defRPr/>
            </a:pPr>
            <a:endParaRPr lang="en-US" altLang="zh-CN">
              <a:solidFill>
                <a:srgbClr val="000000"/>
              </a:solidFill>
            </a:endParaRPr>
          </a:p>
        </p:txBody>
      </p:sp>
      <p:sp>
        <p:nvSpPr>
          <p:cNvPr id="52272" name="Rectangle 48"/>
          <p:cNvSpPr>
            <a:spLocks noGrp="1" noChangeArrowheads="1"/>
          </p:cNvSpPr>
          <p:nvPr>
            <p:ph type="ftr" sz="quarter" idx="3"/>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mn-lt"/>
              </a:defRPr>
            </a:lvl1pPr>
          </a:lstStyle>
          <a:p>
            <a:pPr fontAlgn="base">
              <a:spcBef>
                <a:spcPct val="0"/>
              </a:spcBef>
              <a:spcAft>
                <a:spcPct val="0"/>
              </a:spcAft>
              <a:defRPr/>
            </a:pPr>
            <a:endParaRPr lang="en-US" altLang="zh-CN">
              <a:solidFill>
                <a:srgbClr val="000000"/>
              </a:solidFill>
            </a:endParaRPr>
          </a:p>
        </p:txBody>
      </p:sp>
      <p:sp>
        <p:nvSpPr>
          <p:cNvPr id="52273" name="Rectangle 49"/>
          <p:cNvSpPr>
            <a:spLocks noGrp="1" noChangeArrowheads="1"/>
          </p:cNvSpPr>
          <p:nvPr>
            <p:ph type="sldNum" sz="quarter" idx="4"/>
          </p:nvPr>
        </p:nvSpPr>
        <p:spPr bwMode="auto">
          <a:xfrm>
            <a:off x="8737600" y="6243638"/>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b="0" smtClean="0">
                <a:solidFill>
                  <a:schemeClr val="tx1"/>
                </a:solidFill>
                <a:latin typeface="Verdana" panose="020B0604030504040204" pitchFamily="34" charset="0"/>
              </a:defRPr>
            </a:lvl1pPr>
          </a:lstStyle>
          <a:p>
            <a:pPr fontAlgn="base">
              <a:spcBef>
                <a:spcPct val="0"/>
              </a:spcBef>
              <a:spcAft>
                <a:spcPct val="0"/>
              </a:spcAft>
              <a:defRPr/>
            </a:pPr>
            <a:fld id="{73FBD73C-7ADF-49E3-8C07-8E685CD6C4B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2" name="Rectangle 50"/>
          <p:cNvSpPr>
            <a:spLocks noChangeArrowheads="1"/>
          </p:cNvSpPr>
          <p:nvPr userDrawn="1"/>
        </p:nvSpPr>
        <p:spPr bwMode="auto">
          <a:xfrm>
            <a:off x="0" y="0"/>
            <a:ext cx="12192000" cy="533400"/>
          </a:xfrm>
          <a:prstGeom prst="rect">
            <a:avLst/>
          </a:prstGeom>
          <a:gradFill rotWithShape="0">
            <a:gsLst>
              <a:gs pos="0">
                <a:srgbClr val="00008F"/>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b="1">
                <a:solidFill>
                  <a:srgbClr val="1C1C1C"/>
                </a:solidFill>
                <a:latin typeface="Times New Roman" pitchFamily="18" charset="0"/>
                <a:ea typeface="宋体" pitchFamily="2" charset="-122"/>
              </a:defRPr>
            </a:lvl1pPr>
            <a:lvl2pPr marL="742950" indent="-285750" algn="ctr">
              <a:defRPr sz="2800" b="1">
                <a:solidFill>
                  <a:srgbClr val="1C1C1C"/>
                </a:solidFill>
                <a:latin typeface="Times New Roman" pitchFamily="18" charset="0"/>
                <a:ea typeface="宋体" pitchFamily="2" charset="-122"/>
              </a:defRPr>
            </a:lvl2pPr>
            <a:lvl3pPr marL="1143000" indent="-228600" algn="ctr">
              <a:defRPr sz="2800" b="1">
                <a:solidFill>
                  <a:srgbClr val="1C1C1C"/>
                </a:solidFill>
                <a:latin typeface="Times New Roman" pitchFamily="18" charset="0"/>
                <a:ea typeface="宋体" pitchFamily="2" charset="-122"/>
              </a:defRPr>
            </a:lvl3pPr>
            <a:lvl4pPr marL="1600200" indent="-228600" algn="ctr">
              <a:defRPr sz="2800" b="1">
                <a:solidFill>
                  <a:srgbClr val="1C1C1C"/>
                </a:solidFill>
                <a:latin typeface="Times New Roman" pitchFamily="18" charset="0"/>
                <a:ea typeface="宋体" pitchFamily="2" charset="-122"/>
              </a:defRPr>
            </a:lvl4pPr>
            <a:lvl5pPr marL="2057400" indent="-228600" algn="ctr">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base">
              <a:spcBef>
                <a:spcPct val="0"/>
              </a:spcBef>
              <a:spcAft>
                <a:spcPct val="0"/>
              </a:spcAft>
              <a:defRPr/>
            </a:pPr>
            <a:endParaRPr lang="zh-CN" altLang="en-US" sz="2800" smtClean="0"/>
          </a:p>
        </p:txBody>
      </p:sp>
      <p:sp>
        <p:nvSpPr>
          <p:cNvPr id="1033" name="Rectangle 51"/>
          <p:cNvSpPr>
            <a:spLocks noChangeArrowheads="1"/>
          </p:cNvSpPr>
          <p:nvPr userDrawn="1"/>
        </p:nvSpPr>
        <p:spPr bwMode="auto">
          <a:xfrm>
            <a:off x="0" y="6629400"/>
            <a:ext cx="12192000" cy="228600"/>
          </a:xfrm>
          <a:prstGeom prst="rect">
            <a:avLst/>
          </a:prstGeom>
          <a:gradFill rotWithShape="0">
            <a:gsLst>
              <a:gs pos="0">
                <a:srgbClr val="0066FF"/>
              </a:gs>
              <a:gs pos="100000">
                <a:srgbClr val="00398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b="1">
                <a:solidFill>
                  <a:srgbClr val="1C1C1C"/>
                </a:solidFill>
                <a:latin typeface="Times New Roman" pitchFamily="18" charset="0"/>
                <a:ea typeface="宋体" pitchFamily="2" charset="-122"/>
              </a:defRPr>
            </a:lvl1pPr>
            <a:lvl2pPr marL="742950" indent="-285750" algn="ctr">
              <a:defRPr sz="2800" b="1">
                <a:solidFill>
                  <a:srgbClr val="1C1C1C"/>
                </a:solidFill>
                <a:latin typeface="Times New Roman" pitchFamily="18" charset="0"/>
                <a:ea typeface="宋体" pitchFamily="2" charset="-122"/>
              </a:defRPr>
            </a:lvl2pPr>
            <a:lvl3pPr marL="1143000" indent="-228600" algn="ctr">
              <a:defRPr sz="2800" b="1">
                <a:solidFill>
                  <a:srgbClr val="1C1C1C"/>
                </a:solidFill>
                <a:latin typeface="Times New Roman" pitchFamily="18" charset="0"/>
                <a:ea typeface="宋体" pitchFamily="2" charset="-122"/>
              </a:defRPr>
            </a:lvl3pPr>
            <a:lvl4pPr marL="1600200" indent="-228600" algn="ctr">
              <a:defRPr sz="2800" b="1">
                <a:solidFill>
                  <a:srgbClr val="1C1C1C"/>
                </a:solidFill>
                <a:latin typeface="Times New Roman" pitchFamily="18" charset="0"/>
                <a:ea typeface="宋体" pitchFamily="2" charset="-122"/>
              </a:defRPr>
            </a:lvl4pPr>
            <a:lvl5pPr marL="2057400" indent="-228600" algn="ctr">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base">
              <a:spcBef>
                <a:spcPct val="0"/>
              </a:spcBef>
              <a:spcAft>
                <a:spcPct val="0"/>
              </a:spcAft>
              <a:defRPr/>
            </a:pPr>
            <a:endParaRPr lang="zh-CN" altLang="en-US" sz="2800" smtClean="0"/>
          </a:p>
        </p:txBody>
      </p:sp>
      <p:sp>
        <p:nvSpPr>
          <p:cNvPr id="1034" name="Text Box 55"/>
          <p:cNvSpPr txBox="1">
            <a:spLocks noChangeArrowheads="1"/>
          </p:cNvSpPr>
          <p:nvPr userDrawn="1"/>
        </p:nvSpPr>
        <p:spPr bwMode="auto">
          <a:xfrm>
            <a:off x="6096000" y="131764"/>
            <a:ext cx="54715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itchFamily="18" charset="0"/>
                <a:ea typeface="宋体" pitchFamily="2" charset="-122"/>
              </a:defRPr>
            </a:lvl1pPr>
            <a:lvl2pPr marL="742950" indent="-285750" algn="ctr">
              <a:defRPr sz="2800" b="1">
                <a:solidFill>
                  <a:srgbClr val="1C1C1C"/>
                </a:solidFill>
                <a:latin typeface="Times New Roman" pitchFamily="18" charset="0"/>
                <a:ea typeface="宋体" pitchFamily="2" charset="-122"/>
              </a:defRPr>
            </a:lvl2pPr>
            <a:lvl3pPr marL="1143000" indent="-228600" algn="ctr">
              <a:defRPr sz="2800" b="1">
                <a:solidFill>
                  <a:srgbClr val="1C1C1C"/>
                </a:solidFill>
                <a:latin typeface="Times New Roman" pitchFamily="18" charset="0"/>
                <a:ea typeface="宋体" pitchFamily="2" charset="-122"/>
              </a:defRPr>
            </a:lvl3pPr>
            <a:lvl4pPr marL="1600200" indent="-228600" algn="ctr">
              <a:defRPr sz="2800" b="1">
                <a:solidFill>
                  <a:srgbClr val="1C1C1C"/>
                </a:solidFill>
                <a:latin typeface="Times New Roman" pitchFamily="18" charset="0"/>
                <a:ea typeface="宋体" pitchFamily="2" charset="-122"/>
              </a:defRPr>
            </a:lvl4pPr>
            <a:lvl5pPr marL="2057400" indent="-228600" algn="ctr">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r" fontAlgn="base">
              <a:spcBef>
                <a:spcPct val="50000"/>
              </a:spcBef>
              <a:spcAft>
                <a:spcPct val="0"/>
              </a:spcAft>
              <a:defRPr/>
            </a:pPr>
            <a:r>
              <a:rPr lang="zh-CN" altLang="en-US" sz="2000" smtClean="0">
                <a:solidFill>
                  <a:srgbClr val="FFFFFF"/>
                </a:solidFill>
                <a:latin typeface="楷体_GB2312" pitchFamily="49" charset="-122"/>
                <a:ea typeface="楷体_GB2312" pitchFamily="49" charset="-122"/>
              </a:rPr>
              <a:t>第四章 能带理论   </a:t>
            </a:r>
          </a:p>
        </p:txBody>
      </p:sp>
      <p:sp>
        <p:nvSpPr>
          <p:cNvPr id="1035" name="Rectangle 56"/>
          <p:cNvSpPr>
            <a:spLocks noChangeArrowheads="1"/>
          </p:cNvSpPr>
          <p:nvPr userDrawn="1"/>
        </p:nvSpPr>
        <p:spPr bwMode="auto">
          <a:xfrm>
            <a:off x="0" y="188914"/>
            <a:ext cx="995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itchFamily="18" charset="0"/>
                <a:ea typeface="宋体" pitchFamily="2" charset="-122"/>
              </a:defRPr>
            </a:lvl1pPr>
            <a:lvl2pPr marL="742950" indent="-285750" algn="ctr">
              <a:defRPr sz="2800" b="1">
                <a:solidFill>
                  <a:srgbClr val="1C1C1C"/>
                </a:solidFill>
                <a:latin typeface="Times New Roman" pitchFamily="18" charset="0"/>
                <a:ea typeface="宋体" pitchFamily="2" charset="-122"/>
              </a:defRPr>
            </a:lvl2pPr>
            <a:lvl3pPr marL="1143000" indent="-228600" algn="ctr">
              <a:defRPr sz="2800" b="1">
                <a:solidFill>
                  <a:srgbClr val="1C1C1C"/>
                </a:solidFill>
                <a:latin typeface="Times New Roman" pitchFamily="18" charset="0"/>
                <a:ea typeface="宋体" pitchFamily="2" charset="-122"/>
              </a:defRPr>
            </a:lvl3pPr>
            <a:lvl4pPr marL="1600200" indent="-228600" algn="ctr">
              <a:defRPr sz="2800" b="1">
                <a:solidFill>
                  <a:srgbClr val="1C1C1C"/>
                </a:solidFill>
                <a:latin typeface="Times New Roman" pitchFamily="18" charset="0"/>
                <a:ea typeface="宋体" pitchFamily="2" charset="-122"/>
              </a:defRPr>
            </a:lvl4pPr>
            <a:lvl5pPr marL="2057400" indent="-228600" algn="ctr">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l" eaLnBrk="0" fontAlgn="base" hangingPunct="0">
              <a:spcBef>
                <a:spcPct val="50000"/>
              </a:spcBef>
              <a:spcAft>
                <a:spcPct val="0"/>
              </a:spcAft>
              <a:defRPr/>
            </a:pPr>
            <a:r>
              <a:rPr kumimoji="1" lang="en-US" altLang="zh-CN" sz="2000" smtClean="0">
                <a:solidFill>
                  <a:srgbClr val="FFFFFF"/>
                </a:solidFill>
                <a:latin typeface="楷体_GB2312" pitchFamily="49" charset="-122"/>
                <a:ea typeface="楷体_GB2312" pitchFamily="49" charset="-122"/>
              </a:rPr>
              <a:t>4 </a:t>
            </a:r>
            <a:r>
              <a:rPr kumimoji="1" lang="en-US" altLang="zh-CN" sz="2000" smtClean="0">
                <a:solidFill>
                  <a:srgbClr val="FFFFFF"/>
                </a:solidFill>
                <a:ea typeface="楷体_GB2312" pitchFamily="49" charset="-122"/>
              </a:rPr>
              <a:t>–</a:t>
            </a:r>
            <a:r>
              <a:rPr kumimoji="1" lang="en-US" altLang="zh-CN" sz="2000" smtClean="0">
                <a:solidFill>
                  <a:srgbClr val="FFFFFF"/>
                </a:solidFill>
                <a:latin typeface="楷体_GB2312" pitchFamily="49" charset="-122"/>
                <a:ea typeface="楷体_GB2312" pitchFamily="49" charset="-122"/>
              </a:rPr>
              <a:t> 2</a:t>
            </a:r>
            <a:r>
              <a:rPr kumimoji="1" lang="zh-CN" altLang="en-US" sz="2000" smtClean="0">
                <a:solidFill>
                  <a:srgbClr val="FFFFFF"/>
                </a:solidFill>
                <a:latin typeface="楷体_GB2312" pitchFamily="49" charset="-122"/>
                <a:ea typeface="楷体_GB2312" pitchFamily="49" charset="-122"/>
              </a:rPr>
              <a:t>一维周期场中电子运动的近自由电子近似</a:t>
            </a:r>
          </a:p>
        </p:txBody>
      </p:sp>
      <p:sp>
        <p:nvSpPr>
          <p:cNvPr id="52282" name="Text Box 58"/>
          <p:cNvSpPr txBox="1">
            <a:spLocks noChangeArrowheads="1"/>
          </p:cNvSpPr>
          <p:nvPr userDrawn="1"/>
        </p:nvSpPr>
        <p:spPr bwMode="auto">
          <a:xfrm>
            <a:off x="7516285" y="6564313"/>
            <a:ext cx="513503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defRPr/>
            </a:pPr>
            <a:r>
              <a:rPr lang="zh-CN" altLang="en-US" sz="1600" b="1">
                <a:solidFill>
                  <a:srgbClr val="FFFFCC"/>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东北师范大学物理学院</a:t>
            </a:r>
          </a:p>
        </p:txBody>
      </p:sp>
    </p:spTree>
    <p:extLst>
      <p:ext uri="{BB962C8B-B14F-4D97-AF65-F5344CB8AC3E}">
        <p14:creationId xmlns:p14="http://schemas.microsoft.com/office/powerpoint/2010/main" val="15055211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6185"/>
            <a:ext cx="10515600" cy="13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6684"/>
            <a:ext cx="10515600" cy="434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eaLnBrk="0" fontAlgn="base" hangingPunct="0">
              <a:spcBef>
                <a:spcPct val="0"/>
              </a:spcBef>
              <a:spcAft>
                <a:spcPct val="0"/>
              </a:spcAft>
              <a:defRPr/>
            </a:pPr>
            <a:r>
              <a:rPr lang="en-US">
                <a:solidFill>
                  <a:prstClr val="black">
                    <a:tint val="75000"/>
                  </a:prstClr>
                </a:solidFill>
              </a:rPr>
              <a:t>www.themegallery.com</a:t>
            </a:r>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eaLnBrk="0" fontAlgn="base" hangingPunct="0">
              <a:spcBef>
                <a:spcPct val="0"/>
              </a:spcBef>
              <a:spcAft>
                <a:spcPct val="0"/>
              </a:spcAft>
              <a:defRPr/>
            </a:pPr>
            <a:r>
              <a:rPr lang="en-US">
                <a:solidFill>
                  <a:prstClr val="black">
                    <a:tint val="75000"/>
                  </a:prstClr>
                </a:solidFill>
              </a:rPr>
              <a:t>Company Logo</a:t>
            </a:r>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eaLnBrk="0" fontAlgn="base" hangingPunct="0">
              <a:spcBef>
                <a:spcPct val="0"/>
              </a:spcBef>
              <a:spcAft>
                <a:spcPct val="0"/>
              </a:spcAft>
              <a:defRPr/>
            </a:pPr>
            <a:fld id="{E8541372-1062-4B98-ABE9-90DB9C71DE36}" type="slidenum">
              <a:rPr lang="en-US" altLang="zh-CN">
                <a:latin typeface="Arial" panose="020B0604020202020204" pitchFamily="34" charset="0"/>
              </a:rPr>
              <a:pPr eaLnBrk="0" fontAlgn="base" hangingPunct="0">
                <a:spcBef>
                  <a:spcPct val="0"/>
                </a:spcBef>
                <a:spcAft>
                  <a:spcPct val="0"/>
                </a:spcAft>
                <a:defRPr/>
              </a:pPr>
              <a:t>‹#›</a:t>
            </a:fld>
            <a:endParaRPr lang="en-US" altLang="zh-CN">
              <a:latin typeface="Arial" panose="020B0604020202020204" pitchFamily="34" charset="0"/>
            </a:endParaRPr>
          </a:p>
        </p:txBody>
      </p:sp>
    </p:spTree>
    <p:extLst>
      <p:ext uri="{BB962C8B-B14F-4D97-AF65-F5344CB8AC3E}">
        <p14:creationId xmlns:p14="http://schemas.microsoft.com/office/powerpoint/2010/main" val="241400521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defTabSz="914377"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4377" rtl="0" eaLnBrk="0" fontAlgn="base" hangingPunct="0">
        <a:lnSpc>
          <a:spcPct val="90000"/>
        </a:lnSpc>
        <a:spcBef>
          <a:spcPct val="0"/>
        </a:spcBef>
        <a:spcAft>
          <a:spcPct val="0"/>
        </a:spcAft>
        <a:defRPr sz="4400">
          <a:solidFill>
            <a:schemeClr val="tx1"/>
          </a:solidFill>
          <a:latin typeface="Calibri Light" pitchFamily="34" charset="0"/>
        </a:defRPr>
      </a:lvl2pPr>
      <a:lvl3pPr algn="l" defTabSz="914377" rtl="0" eaLnBrk="0" fontAlgn="base" hangingPunct="0">
        <a:lnSpc>
          <a:spcPct val="90000"/>
        </a:lnSpc>
        <a:spcBef>
          <a:spcPct val="0"/>
        </a:spcBef>
        <a:spcAft>
          <a:spcPct val="0"/>
        </a:spcAft>
        <a:defRPr sz="4400">
          <a:solidFill>
            <a:schemeClr val="tx1"/>
          </a:solidFill>
          <a:latin typeface="Calibri Light" pitchFamily="34" charset="0"/>
        </a:defRPr>
      </a:lvl3pPr>
      <a:lvl4pPr algn="l" defTabSz="914377" rtl="0" eaLnBrk="0" fontAlgn="base" hangingPunct="0">
        <a:lnSpc>
          <a:spcPct val="90000"/>
        </a:lnSpc>
        <a:spcBef>
          <a:spcPct val="0"/>
        </a:spcBef>
        <a:spcAft>
          <a:spcPct val="0"/>
        </a:spcAft>
        <a:defRPr sz="4400">
          <a:solidFill>
            <a:schemeClr val="tx1"/>
          </a:solidFill>
          <a:latin typeface="Calibri Light" pitchFamily="34" charset="0"/>
        </a:defRPr>
      </a:lvl4pPr>
      <a:lvl5pPr algn="l" defTabSz="914377" rtl="0" eaLnBrk="0" fontAlgn="base" hangingPunct="0">
        <a:lnSpc>
          <a:spcPct val="90000"/>
        </a:lnSpc>
        <a:spcBef>
          <a:spcPct val="0"/>
        </a:spcBef>
        <a:spcAft>
          <a:spcPct val="0"/>
        </a:spcAft>
        <a:defRPr sz="4400">
          <a:solidFill>
            <a:schemeClr val="tx1"/>
          </a:solidFill>
          <a:latin typeface="Calibri Light" pitchFamily="34" charset="0"/>
        </a:defRPr>
      </a:lvl5pPr>
      <a:lvl6pPr marL="609585" algn="l" defTabSz="914377" rtl="0" fontAlgn="base">
        <a:lnSpc>
          <a:spcPct val="90000"/>
        </a:lnSpc>
        <a:spcBef>
          <a:spcPct val="0"/>
        </a:spcBef>
        <a:spcAft>
          <a:spcPct val="0"/>
        </a:spcAft>
        <a:defRPr sz="4400">
          <a:solidFill>
            <a:schemeClr val="tx1"/>
          </a:solidFill>
          <a:latin typeface="Calibri Light" pitchFamily="34" charset="0"/>
        </a:defRPr>
      </a:lvl6pPr>
      <a:lvl7pPr marL="1219170" algn="l" defTabSz="914377" rtl="0" fontAlgn="base">
        <a:lnSpc>
          <a:spcPct val="90000"/>
        </a:lnSpc>
        <a:spcBef>
          <a:spcPct val="0"/>
        </a:spcBef>
        <a:spcAft>
          <a:spcPct val="0"/>
        </a:spcAft>
        <a:defRPr sz="4400">
          <a:solidFill>
            <a:schemeClr val="tx1"/>
          </a:solidFill>
          <a:latin typeface="Calibri Light" pitchFamily="34" charset="0"/>
        </a:defRPr>
      </a:lvl7pPr>
      <a:lvl8pPr marL="1828754" algn="l" defTabSz="914377" rtl="0" fontAlgn="base">
        <a:lnSpc>
          <a:spcPct val="90000"/>
        </a:lnSpc>
        <a:spcBef>
          <a:spcPct val="0"/>
        </a:spcBef>
        <a:spcAft>
          <a:spcPct val="0"/>
        </a:spcAft>
        <a:defRPr sz="4400">
          <a:solidFill>
            <a:schemeClr val="tx1"/>
          </a:solidFill>
          <a:latin typeface="Calibri Light" pitchFamily="34" charset="0"/>
        </a:defRPr>
      </a:lvl8pPr>
      <a:lvl9pPr marL="2438339" algn="l" defTabSz="914377" rtl="0" fontAlgn="base">
        <a:lnSpc>
          <a:spcPct val="90000"/>
        </a:lnSpc>
        <a:spcBef>
          <a:spcPct val="0"/>
        </a:spcBef>
        <a:spcAft>
          <a:spcPct val="0"/>
        </a:spcAft>
        <a:defRPr sz="4400">
          <a:solidFill>
            <a:schemeClr val="tx1"/>
          </a:solidFill>
          <a:latin typeface="Calibri Light" pitchFamily="34" charset="0"/>
        </a:defRPr>
      </a:lvl9pPr>
    </p:titleStyle>
    <p:bodyStyle>
      <a:lvl1pPr marL="228594" indent="-228594" algn="l" defTabSz="914377"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2971" indent="-228594" algn="l" defTabSz="914377"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tx1"/>
          </a:solidFill>
          <a:latin typeface="+mn-lt"/>
          <a:ea typeface="+mn-ea"/>
          <a:cs typeface="+mn-cs"/>
        </a:defRPr>
      </a:lvl4pPr>
      <a:lvl5pPr marL="2057349"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584" y="1"/>
            <a:ext cx="3778251" cy="6856413"/>
            <a:chOff x="-5" y="0"/>
            <a:chExt cx="1785" cy="4319"/>
          </a:xfrm>
        </p:grpSpPr>
        <p:sp>
          <p:nvSpPr>
            <p:cNvPr id="1037"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038" name="Group 4"/>
            <p:cNvGrpSpPr>
              <a:grpSpLocks/>
            </p:cNvGrpSpPr>
            <p:nvPr/>
          </p:nvGrpSpPr>
          <p:grpSpPr bwMode="auto">
            <a:xfrm rot="14964908" flipH="1">
              <a:off x="104" y="2441"/>
              <a:ext cx="452" cy="444"/>
              <a:chOff x="1727" y="866"/>
              <a:chExt cx="129" cy="157"/>
            </a:xfrm>
          </p:grpSpPr>
          <p:sp>
            <p:nvSpPr>
              <p:cNvPr id="1076" name="Freeform 5"/>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7" name="Freeform 6"/>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8" name="Freeform 7"/>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1039"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040" name="Group 9"/>
            <p:cNvGrpSpPr>
              <a:grpSpLocks/>
            </p:cNvGrpSpPr>
            <p:nvPr/>
          </p:nvGrpSpPr>
          <p:grpSpPr bwMode="auto">
            <a:xfrm rot="416244">
              <a:off x="9" y="1746"/>
              <a:ext cx="1771" cy="1741"/>
              <a:chOff x="41" y="2787"/>
              <a:chExt cx="902" cy="833"/>
            </a:xfrm>
          </p:grpSpPr>
          <p:sp>
            <p:nvSpPr>
              <p:cNvPr id="1067" name="Freeform 10"/>
              <p:cNvSpPr>
                <a:spLocks/>
              </p:cNvSpPr>
              <p:nvPr userDrawn="1"/>
            </p:nvSpPr>
            <p:spPr bwMode="ltGray">
              <a:xfrm rot="373331" flipH="1">
                <a:off x="125" y="2787"/>
                <a:ext cx="313" cy="303"/>
              </a:xfrm>
              <a:custGeom>
                <a:avLst/>
                <a:gdLst>
                  <a:gd name="T0" fmla="*/ 3721 w 217"/>
                  <a:gd name="T1" fmla="*/ 17088 h 210"/>
                  <a:gd name="T2" fmla="*/ 2973 w 217"/>
                  <a:gd name="T3" fmla="*/ 16157 h 210"/>
                  <a:gd name="T4" fmla="*/ 2135 w 217"/>
                  <a:gd name="T5" fmla="*/ 14752 h 210"/>
                  <a:gd name="T6" fmla="*/ 1240 w 217"/>
                  <a:gd name="T7" fmla="*/ 12901 h 210"/>
                  <a:gd name="T8" fmla="*/ 381 w 217"/>
                  <a:gd name="T9" fmla="*/ 10973 h 210"/>
                  <a:gd name="T10" fmla="*/ 0 w 217"/>
                  <a:gd name="T11" fmla="*/ 8879 h 210"/>
                  <a:gd name="T12" fmla="*/ 1 w 217"/>
                  <a:gd name="T13" fmla="*/ 6647 h 210"/>
                  <a:gd name="T14" fmla="*/ 733 w 217"/>
                  <a:gd name="T15" fmla="*/ 4607 h 210"/>
                  <a:gd name="T16" fmla="*/ 2200 w 217"/>
                  <a:gd name="T17" fmla="*/ 2890 h 210"/>
                  <a:gd name="T18" fmla="*/ 3669 w 217"/>
                  <a:gd name="T19" fmla="*/ 1791 h 210"/>
                  <a:gd name="T20" fmla="*/ 4871 w 217"/>
                  <a:gd name="T21" fmla="*/ 977 h 210"/>
                  <a:gd name="T22" fmla="*/ 5842 w 217"/>
                  <a:gd name="T23" fmla="*/ 550 h 210"/>
                  <a:gd name="T24" fmla="*/ 6602 w 217"/>
                  <a:gd name="T25" fmla="*/ 381 h 210"/>
                  <a:gd name="T26" fmla="*/ 7143 w 217"/>
                  <a:gd name="T27" fmla="*/ 381 h 210"/>
                  <a:gd name="T28" fmla="*/ 8426 w 217"/>
                  <a:gd name="T29" fmla="*/ 0 h 210"/>
                  <a:gd name="T30" fmla="*/ 11978 w 217"/>
                  <a:gd name="T31" fmla="*/ 677 h 210"/>
                  <a:gd name="T32" fmla="*/ 12967 w 217"/>
                  <a:gd name="T33" fmla="*/ 977 h 210"/>
                  <a:gd name="T34" fmla="*/ 13941 w 217"/>
                  <a:gd name="T35" fmla="*/ 1241 h 210"/>
                  <a:gd name="T36" fmla="*/ 14776 w 217"/>
                  <a:gd name="T37" fmla="*/ 1527 h 210"/>
                  <a:gd name="T38" fmla="*/ 15411 w 217"/>
                  <a:gd name="T39" fmla="*/ 1877 h 210"/>
                  <a:gd name="T40" fmla="*/ 16106 w 217"/>
                  <a:gd name="T41" fmla="*/ 2203 h 210"/>
                  <a:gd name="T42" fmla="*/ 16652 w 217"/>
                  <a:gd name="T43" fmla="*/ 2584 h 210"/>
                  <a:gd name="T44" fmla="*/ 17081 w 217"/>
                  <a:gd name="T45" fmla="*/ 3081 h 210"/>
                  <a:gd name="T46" fmla="*/ 17584 w 217"/>
                  <a:gd name="T47" fmla="*/ 3682 h 210"/>
                  <a:gd name="T48" fmla="*/ 16652 w 217"/>
                  <a:gd name="T49" fmla="*/ 3295 h 210"/>
                  <a:gd name="T50" fmla="*/ 15760 w 217"/>
                  <a:gd name="T51" fmla="*/ 2935 h 210"/>
                  <a:gd name="T52" fmla="*/ 14861 w 217"/>
                  <a:gd name="T53" fmla="*/ 2708 h 210"/>
                  <a:gd name="T54" fmla="*/ 13941 w 217"/>
                  <a:gd name="T55" fmla="*/ 2408 h 210"/>
                  <a:gd name="T56" fmla="*/ 13209 w 217"/>
                  <a:gd name="T57" fmla="*/ 2203 h 210"/>
                  <a:gd name="T58" fmla="*/ 12445 w 217"/>
                  <a:gd name="T59" fmla="*/ 2135 h 210"/>
                  <a:gd name="T60" fmla="*/ 11564 w 217"/>
                  <a:gd name="T61" fmla="*/ 2003 h 210"/>
                  <a:gd name="T62" fmla="*/ 10834 w 217"/>
                  <a:gd name="T63" fmla="*/ 2003 h 210"/>
                  <a:gd name="T64" fmla="*/ 10134 w 217"/>
                  <a:gd name="T65" fmla="*/ 2003 h 210"/>
                  <a:gd name="T66" fmla="*/ 9402 w 217"/>
                  <a:gd name="T67" fmla="*/ 2034 h 210"/>
                  <a:gd name="T68" fmla="*/ 8650 w 217"/>
                  <a:gd name="T69" fmla="*/ 2203 h 210"/>
                  <a:gd name="T70" fmla="*/ 8017 w 217"/>
                  <a:gd name="T71" fmla="*/ 2386 h 210"/>
                  <a:gd name="T72" fmla="*/ 7371 w 217"/>
                  <a:gd name="T73" fmla="*/ 2708 h 210"/>
                  <a:gd name="T74" fmla="*/ 6612 w 217"/>
                  <a:gd name="T75" fmla="*/ 2935 h 210"/>
                  <a:gd name="T76" fmla="*/ 5997 w 217"/>
                  <a:gd name="T77" fmla="*/ 3319 h 210"/>
                  <a:gd name="T78" fmla="*/ 5367 w 217"/>
                  <a:gd name="T79" fmla="*/ 3728 h 210"/>
                  <a:gd name="T80" fmla="*/ 4219 w 217"/>
                  <a:gd name="T81" fmla="*/ 4968 h 210"/>
                  <a:gd name="T82" fmla="*/ 3433 w 217"/>
                  <a:gd name="T83" fmla="*/ 6497 h 210"/>
                  <a:gd name="T84" fmla="*/ 2973 w 217"/>
                  <a:gd name="T85" fmla="*/ 8397 h 210"/>
                  <a:gd name="T86" fmla="*/ 2808 w 217"/>
                  <a:gd name="T87" fmla="*/ 10267 h 210"/>
                  <a:gd name="T88" fmla="*/ 2808 w 217"/>
                  <a:gd name="T89" fmla="*/ 12344 h 210"/>
                  <a:gd name="T90" fmla="*/ 3080 w 217"/>
                  <a:gd name="T91" fmla="*/ 14140 h 210"/>
                  <a:gd name="T92" fmla="*/ 3316 w 217"/>
                  <a:gd name="T93" fmla="*/ 15789 h 210"/>
                  <a:gd name="T94" fmla="*/ 3721 w 217"/>
                  <a:gd name="T95" fmla="*/ 17088 h 2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8" name="Freeform 11"/>
              <p:cNvSpPr>
                <a:spLocks/>
              </p:cNvSpPr>
              <p:nvPr userDrawn="1"/>
            </p:nvSpPr>
            <p:spPr bwMode="ltGray">
              <a:xfrm rot="373331" flipH="1">
                <a:off x="41" y="2843"/>
                <a:ext cx="262" cy="308"/>
              </a:xfrm>
              <a:custGeom>
                <a:avLst/>
                <a:gdLst>
                  <a:gd name="T0" fmla="*/ 8633 w 182"/>
                  <a:gd name="T1" fmla="*/ 0 h 213"/>
                  <a:gd name="T2" fmla="*/ 8863 w 182"/>
                  <a:gd name="T3" fmla="*/ 169 h 213"/>
                  <a:gd name="T4" fmla="*/ 9359 w 182"/>
                  <a:gd name="T5" fmla="*/ 684 h 213"/>
                  <a:gd name="T6" fmla="*/ 10065 w 182"/>
                  <a:gd name="T7" fmla="*/ 1537 h 213"/>
                  <a:gd name="T8" fmla="*/ 10872 w 182"/>
                  <a:gd name="T9" fmla="*/ 2781 h 213"/>
                  <a:gd name="T10" fmla="*/ 11489 w 182"/>
                  <a:gd name="T11" fmla="*/ 4324 h 213"/>
                  <a:gd name="T12" fmla="*/ 11899 w 182"/>
                  <a:gd name="T13" fmla="*/ 6373 h 213"/>
                  <a:gd name="T14" fmla="*/ 11899 w 182"/>
                  <a:gd name="T15" fmla="*/ 8792 h 213"/>
                  <a:gd name="T16" fmla="*/ 11401 w 182"/>
                  <a:gd name="T17" fmla="*/ 11646 h 213"/>
                  <a:gd name="T18" fmla="*/ 11122 w 182"/>
                  <a:gd name="T19" fmla="*/ 12441 h 213"/>
                  <a:gd name="T20" fmla="*/ 10777 w 182"/>
                  <a:gd name="T21" fmla="*/ 13098 h 213"/>
                  <a:gd name="T22" fmla="*/ 10405 w 182"/>
                  <a:gd name="T23" fmla="*/ 13815 h 213"/>
                  <a:gd name="T24" fmla="*/ 9904 w 182"/>
                  <a:gd name="T25" fmla="*/ 14446 h 213"/>
                  <a:gd name="T26" fmla="*/ 9236 w 182"/>
                  <a:gd name="T27" fmla="*/ 15049 h 213"/>
                  <a:gd name="T28" fmla="*/ 8688 w 182"/>
                  <a:gd name="T29" fmla="*/ 15504 h 213"/>
                  <a:gd name="T30" fmla="*/ 8099 w 182"/>
                  <a:gd name="T31" fmla="*/ 15945 h 213"/>
                  <a:gd name="T32" fmla="*/ 7261 w 182"/>
                  <a:gd name="T33" fmla="*/ 16299 h 213"/>
                  <a:gd name="T34" fmla="*/ 6501 w 182"/>
                  <a:gd name="T35" fmla="*/ 16474 h 213"/>
                  <a:gd name="T36" fmla="*/ 5742 w 182"/>
                  <a:gd name="T37" fmla="*/ 16684 h 213"/>
                  <a:gd name="T38" fmla="*/ 4857 w 182"/>
                  <a:gd name="T39" fmla="*/ 16840 h 213"/>
                  <a:gd name="T40" fmla="*/ 3908 w 182"/>
                  <a:gd name="T41" fmla="*/ 16840 h 213"/>
                  <a:gd name="T42" fmla="*/ 2894 w 182"/>
                  <a:gd name="T43" fmla="*/ 16684 h 213"/>
                  <a:gd name="T44" fmla="*/ 1984 w 182"/>
                  <a:gd name="T45" fmla="*/ 16474 h 213"/>
                  <a:gd name="T46" fmla="*/ 929 w 182"/>
                  <a:gd name="T47" fmla="*/ 16114 h 213"/>
                  <a:gd name="T48" fmla="*/ 0 w 182"/>
                  <a:gd name="T49" fmla="*/ 15686 h 213"/>
                  <a:gd name="T50" fmla="*/ 887 w 182"/>
                  <a:gd name="T51" fmla="*/ 16299 h 213"/>
                  <a:gd name="T52" fmla="*/ 1758 w 182"/>
                  <a:gd name="T53" fmla="*/ 16684 h 213"/>
                  <a:gd name="T54" fmla="*/ 2646 w 182"/>
                  <a:gd name="T55" fmla="*/ 17098 h 213"/>
                  <a:gd name="T56" fmla="*/ 3389 w 182"/>
                  <a:gd name="T57" fmla="*/ 17397 h 213"/>
                  <a:gd name="T58" fmla="*/ 4166 w 182"/>
                  <a:gd name="T59" fmla="*/ 17646 h 213"/>
                  <a:gd name="T60" fmla="*/ 5021 w 182"/>
                  <a:gd name="T61" fmla="*/ 17745 h 213"/>
                  <a:gd name="T62" fmla="*/ 5751 w 182"/>
                  <a:gd name="T63" fmla="*/ 17776 h 213"/>
                  <a:gd name="T64" fmla="*/ 6536 w 182"/>
                  <a:gd name="T65" fmla="*/ 17776 h 213"/>
                  <a:gd name="T66" fmla="*/ 7228 w 182"/>
                  <a:gd name="T67" fmla="*/ 17745 h 213"/>
                  <a:gd name="T68" fmla="*/ 7920 w 182"/>
                  <a:gd name="T69" fmla="*/ 17579 h 213"/>
                  <a:gd name="T70" fmla="*/ 8519 w 182"/>
                  <a:gd name="T71" fmla="*/ 17397 h 213"/>
                  <a:gd name="T72" fmla="*/ 9156 w 182"/>
                  <a:gd name="T73" fmla="*/ 17221 h 213"/>
                  <a:gd name="T74" fmla="*/ 9734 w 182"/>
                  <a:gd name="T75" fmla="*/ 17008 h 213"/>
                  <a:gd name="T76" fmla="*/ 10281 w 182"/>
                  <a:gd name="T77" fmla="*/ 16628 h 213"/>
                  <a:gd name="T78" fmla="*/ 10777 w 182"/>
                  <a:gd name="T79" fmla="*/ 16299 h 213"/>
                  <a:gd name="T80" fmla="*/ 11234 w 182"/>
                  <a:gd name="T81" fmla="*/ 15945 h 213"/>
                  <a:gd name="T82" fmla="*/ 12507 w 182"/>
                  <a:gd name="T83" fmla="*/ 14696 h 213"/>
                  <a:gd name="T84" fmla="*/ 13385 w 182"/>
                  <a:gd name="T85" fmla="*/ 13461 h 213"/>
                  <a:gd name="T86" fmla="*/ 13905 w 182"/>
                  <a:gd name="T87" fmla="*/ 12031 h 213"/>
                  <a:gd name="T88" fmla="*/ 14190 w 182"/>
                  <a:gd name="T89" fmla="*/ 10722 h 213"/>
                  <a:gd name="T90" fmla="*/ 14361 w 182"/>
                  <a:gd name="T91" fmla="*/ 9309 h 213"/>
                  <a:gd name="T92" fmla="*/ 14361 w 182"/>
                  <a:gd name="T93" fmla="*/ 7913 h 213"/>
                  <a:gd name="T94" fmla="*/ 14430 w 182"/>
                  <a:gd name="T95" fmla="*/ 6607 h 213"/>
                  <a:gd name="T96" fmla="*/ 13669 w 182"/>
                  <a:gd name="T97" fmla="*/ 3855 h 213"/>
                  <a:gd name="T98" fmla="*/ 12377 w 182"/>
                  <a:gd name="T99" fmla="*/ 1716 h 213"/>
                  <a:gd name="T100" fmla="*/ 11918 w 182"/>
                  <a:gd name="T101" fmla="*/ 1537 h 213"/>
                  <a:gd name="T102" fmla="*/ 11659 w 182"/>
                  <a:gd name="T103" fmla="*/ 1275 h 213"/>
                  <a:gd name="T104" fmla="*/ 11234 w 182"/>
                  <a:gd name="T105" fmla="*/ 1066 h 213"/>
                  <a:gd name="T106" fmla="*/ 10939 w 182"/>
                  <a:gd name="T107" fmla="*/ 920 h 213"/>
                  <a:gd name="T108" fmla="*/ 10453 w 182"/>
                  <a:gd name="T109" fmla="*/ 737 h 213"/>
                  <a:gd name="T110" fmla="*/ 9976 w 182"/>
                  <a:gd name="T111" fmla="*/ 510 h 213"/>
                  <a:gd name="T112" fmla="*/ 9409 w 182"/>
                  <a:gd name="T113" fmla="*/ 244 h 213"/>
                  <a:gd name="T114" fmla="*/ 8633 w 182"/>
                  <a:gd name="T115" fmla="*/ 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9" name="Freeform 12"/>
              <p:cNvSpPr>
                <a:spLocks/>
              </p:cNvSpPr>
              <p:nvPr userDrawn="1"/>
            </p:nvSpPr>
            <p:spPr bwMode="ltGray">
              <a:xfrm rot="373331" flipH="1">
                <a:off x="121" y="2907"/>
                <a:ext cx="93" cy="156"/>
              </a:xfrm>
              <a:custGeom>
                <a:avLst/>
                <a:gdLst>
                  <a:gd name="T0" fmla="*/ 2 w 128"/>
                  <a:gd name="T1" fmla="*/ 0 h 217"/>
                  <a:gd name="T2" fmla="*/ 2 w 128"/>
                  <a:gd name="T3" fmla="*/ 1 h 217"/>
                  <a:gd name="T4" fmla="*/ 3 w 128"/>
                  <a:gd name="T5" fmla="*/ 1 h 217"/>
                  <a:gd name="T6" fmla="*/ 3 w 128"/>
                  <a:gd name="T7" fmla="*/ 1 h 217"/>
                  <a:gd name="T8" fmla="*/ 3 w 128"/>
                  <a:gd name="T9" fmla="*/ 1 h 217"/>
                  <a:gd name="T10" fmla="*/ 3 w 128"/>
                  <a:gd name="T11" fmla="*/ 2 h 217"/>
                  <a:gd name="T12" fmla="*/ 3 w 128"/>
                  <a:gd name="T13" fmla="*/ 3 h 217"/>
                  <a:gd name="T14" fmla="*/ 2 w 128"/>
                  <a:gd name="T15" fmla="*/ 3 h 217"/>
                  <a:gd name="T16" fmla="*/ 1 w 128"/>
                  <a:gd name="T17" fmla="*/ 4 h 217"/>
                  <a:gd name="T18" fmla="*/ 1 w 128"/>
                  <a:gd name="T19" fmla="*/ 4 h 217"/>
                  <a:gd name="T20" fmla="*/ 1 w 128"/>
                  <a:gd name="T21" fmla="*/ 4 h 217"/>
                  <a:gd name="T22" fmla="*/ 1 w 128"/>
                  <a:gd name="T23" fmla="*/ 4 h 217"/>
                  <a:gd name="T24" fmla="*/ 1 w 128"/>
                  <a:gd name="T25" fmla="*/ 4 h 217"/>
                  <a:gd name="T26" fmla="*/ 1 w 128"/>
                  <a:gd name="T27" fmla="*/ 4 h 217"/>
                  <a:gd name="T28" fmla="*/ 1 w 128"/>
                  <a:gd name="T29" fmla="*/ 4 h 217"/>
                  <a:gd name="T30" fmla="*/ 0 w 128"/>
                  <a:gd name="T31" fmla="*/ 3 h 217"/>
                  <a:gd name="T32" fmla="*/ 1 w 128"/>
                  <a:gd name="T33" fmla="*/ 3 h 217"/>
                  <a:gd name="T34" fmla="*/ 1 w 128"/>
                  <a:gd name="T35" fmla="*/ 3 h 217"/>
                  <a:gd name="T36" fmla="*/ 1 w 128"/>
                  <a:gd name="T37" fmla="*/ 3 h 217"/>
                  <a:gd name="T38" fmla="*/ 1 w 128"/>
                  <a:gd name="T39" fmla="*/ 3 h 217"/>
                  <a:gd name="T40" fmla="*/ 1 w 128"/>
                  <a:gd name="T41" fmla="*/ 3 h 217"/>
                  <a:gd name="T42" fmla="*/ 2 w 128"/>
                  <a:gd name="T43" fmla="*/ 2 h 217"/>
                  <a:gd name="T44" fmla="*/ 2 w 128"/>
                  <a:gd name="T45" fmla="*/ 1 h 217"/>
                  <a:gd name="T46" fmla="*/ 2 w 128"/>
                  <a:gd name="T47" fmla="*/ 1 h 217"/>
                  <a:gd name="T48" fmla="*/ 2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0" name="Freeform 13"/>
              <p:cNvSpPr>
                <a:spLocks/>
              </p:cNvSpPr>
              <p:nvPr userDrawn="1"/>
            </p:nvSpPr>
            <p:spPr bwMode="ltGray">
              <a:xfrm rot="373331" flipH="1">
                <a:off x="313" y="3110"/>
                <a:ext cx="85" cy="93"/>
              </a:xfrm>
              <a:custGeom>
                <a:avLst/>
                <a:gdLst>
                  <a:gd name="T0" fmla="*/ 1 w 117"/>
                  <a:gd name="T1" fmla="*/ 0 h 132"/>
                  <a:gd name="T2" fmla="*/ 0 w 117"/>
                  <a:gd name="T3" fmla="*/ 1 h 132"/>
                  <a:gd name="T4" fmla="*/ 1 w 117"/>
                  <a:gd name="T5" fmla="*/ 1 h 132"/>
                  <a:gd name="T6" fmla="*/ 1 w 117"/>
                  <a:gd name="T7" fmla="*/ 1 h 132"/>
                  <a:gd name="T8" fmla="*/ 1 w 117"/>
                  <a:gd name="T9" fmla="*/ 1 h 132"/>
                  <a:gd name="T10" fmla="*/ 1 w 117"/>
                  <a:gd name="T11" fmla="*/ 1 h 132"/>
                  <a:gd name="T12" fmla="*/ 1 w 117"/>
                  <a:gd name="T13" fmla="*/ 1 h 132"/>
                  <a:gd name="T14" fmla="*/ 2 w 117"/>
                  <a:gd name="T15" fmla="*/ 1 h 132"/>
                  <a:gd name="T16" fmla="*/ 2 w 117"/>
                  <a:gd name="T17" fmla="*/ 1 h 132"/>
                  <a:gd name="T18" fmla="*/ 3 w 117"/>
                  <a:gd name="T19" fmla="*/ 2 h 132"/>
                  <a:gd name="T20" fmla="*/ 3 w 117"/>
                  <a:gd name="T21" fmla="*/ 2 h 132"/>
                  <a:gd name="T22" fmla="*/ 3 w 117"/>
                  <a:gd name="T23" fmla="*/ 1 h 132"/>
                  <a:gd name="T24" fmla="*/ 3 w 117"/>
                  <a:gd name="T25" fmla="*/ 1 h 132"/>
                  <a:gd name="T26" fmla="*/ 2 w 117"/>
                  <a:gd name="T27" fmla="*/ 1 h 132"/>
                  <a:gd name="T28" fmla="*/ 2 w 117"/>
                  <a:gd name="T29" fmla="*/ 1 h 132"/>
                  <a:gd name="T30" fmla="*/ 2 w 117"/>
                  <a:gd name="T31" fmla="*/ 1 h 132"/>
                  <a:gd name="T32" fmla="*/ 1 w 117"/>
                  <a:gd name="T33" fmla="*/ 1 h 132"/>
                  <a:gd name="T34" fmla="*/ 1 w 117"/>
                  <a:gd name="T35" fmla="*/ 1 h 132"/>
                  <a:gd name="T36" fmla="*/ 1 w 117"/>
                  <a:gd name="T37" fmla="*/ 1 h 132"/>
                  <a:gd name="T38" fmla="*/ 2 w 117"/>
                  <a:gd name="T39" fmla="*/ 1 h 132"/>
                  <a:gd name="T40" fmla="*/ 2 w 117"/>
                  <a:gd name="T41" fmla="*/ 1 h 132"/>
                  <a:gd name="T42" fmla="*/ 2 w 117"/>
                  <a:gd name="T43" fmla="*/ 1 h 132"/>
                  <a:gd name="T44" fmla="*/ 2 w 117"/>
                  <a:gd name="T45" fmla="*/ 1 h 132"/>
                  <a:gd name="T46" fmla="*/ 3 w 117"/>
                  <a:gd name="T47" fmla="*/ 1 h 132"/>
                  <a:gd name="T48" fmla="*/ 3 w 117"/>
                  <a:gd name="T49" fmla="*/ 1 h 132"/>
                  <a:gd name="T50" fmla="*/ 3 w 117"/>
                  <a:gd name="T51" fmla="*/ 1 h 132"/>
                  <a:gd name="T52" fmla="*/ 1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1" name="Freeform 14"/>
              <p:cNvSpPr>
                <a:spLocks/>
              </p:cNvSpPr>
              <p:nvPr userDrawn="1"/>
            </p:nvSpPr>
            <p:spPr bwMode="ltGray">
              <a:xfrm rot="373331" flipH="1">
                <a:off x="289" y="3135"/>
                <a:ext cx="21" cy="55"/>
              </a:xfrm>
              <a:custGeom>
                <a:avLst/>
                <a:gdLst>
                  <a:gd name="T0" fmla="*/ 1 w 29"/>
                  <a:gd name="T1" fmla="*/ 0 h 77"/>
                  <a:gd name="T2" fmla="*/ 1 w 29"/>
                  <a:gd name="T3" fmla="*/ 0 h 77"/>
                  <a:gd name="T4" fmla="*/ 1 w 29"/>
                  <a:gd name="T5" fmla="*/ 1 h 77"/>
                  <a:gd name="T6" fmla="*/ 1 w 29"/>
                  <a:gd name="T7" fmla="*/ 1 h 77"/>
                  <a:gd name="T8" fmla="*/ 1 w 29"/>
                  <a:gd name="T9" fmla="*/ 1 h 77"/>
                  <a:gd name="T10" fmla="*/ 1 w 29"/>
                  <a:gd name="T11" fmla="*/ 1 h 77"/>
                  <a:gd name="T12" fmla="*/ 0 w 29"/>
                  <a:gd name="T13" fmla="*/ 1 h 77"/>
                  <a:gd name="T14" fmla="*/ 1 w 29"/>
                  <a:gd name="T15" fmla="*/ 1 h 77"/>
                  <a:gd name="T16" fmla="*/ 1 w 29"/>
                  <a:gd name="T17" fmla="*/ 1 h 77"/>
                  <a:gd name="T18" fmla="*/ 1 w 29"/>
                  <a:gd name="T19" fmla="*/ 1 h 77"/>
                  <a:gd name="T20" fmla="*/ 1 w 29"/>
                  <a:gd name="T21" fmla="*/ 1 h 77"/>
                  <a:gd name="T22" fmla="*/ 1 w 29"/>
                  <a:gd name="T23" fmla="*/ 1 h 77"/>
                  <a:gd name="T24" fmla="*/ 1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nvGrpSpPr>
              <p:cNvPr id="1072" name="Group 15"/>
              <p:cNvGrpSpPr>
                <a:grpSpLocks/>
              </p:cNvGrpSpPr>
              <p:nvPr userDrawn="1"/>
            </p:nvGrpSpPr>
            <p:grpSpPr bwMode="auto">
              <a:xfrm rot="10886446" flipH="1">
                <a:off x="335" y="3251"/>
                <a:ext cx="608" cy="369"/>
                <a:chOff x="-366" y="1704"/>
                <a:chExt cx="608" cy="369"/>
              </a:xfrm>
            </p:grpSpPr>
            <p:sp>
              <p:nvSpPr>
                <p:cNvPr id="1073" name="Freeform 16"/>
                <p:cNvSpPr>
                  <a:spLocks/>
                </p:cNvSpPr>
                <p:nvPr userDrawn="1"/>
              </p:nvSpPr>
              <p:spPr bwMode="ltGray">
                <a:xfrm rot="4200091">
                  <a:off x="-243" y="1807"/>
                  <a:ext cx="143" cy="390"/>
                </a:xfrm>
                <a:custGeom>
                  <a:avLst/>
                  <a:gdLst>
                    <a:gd name="T0" fmla="*/ 1 w 207"/>
                    <a:gd name="T1" fmla="*/ 1 h 564"/>
                    <a:gd name="T2" fmla="*/ 1 w 207"/>
                    <a:gd name="T3" fmla="*/ 1 h 564"/>
                    <a:gd name="T4" fmla="*/ 1 w 207"/>
                    <a:gd name="T5" fmla="*/ 1 h 564"/>
                    <a:gd name="T6" fmla="*/ 0 w 207"/>
                    <a:gd name="T7" fmla="*/ 1 h 564"/>
                    <a:gd name="T8" fmla="*/ 0 w 207"/>
                    <a:gd name="T9" fmla="*/ 2 h 564"/>
                    <a:gd name="T10" fmla="*/ 1 w 207"/>
                    <a:gd name="T11" fmla="*/ 2 h 564"/>
                    <a:gd name="T12" fmla="*/ 1 w 207"/>
                    <a:gd name="T13" fmla="*/ 3 h 564"/>
                    <a:gd name="T14" fmla="*/ 1 w 207"/>
                    <a:gd name="T15" fmla="*/ 3 h 564"/>
                    <a:gd name="T16" fmla="*/ 1 w 207"/>
                    <a:gd name="T17" fmla="*/ 3 h 564"/>
                    <a:gd name="T18" fmla="*/ 1 w 207"/>
                    <a:gd name="T19" fmla="*/ 4 h 564"/>
                    <a:gd name="T20" fmla="*/ 1 w 207"/>
                    <a:gd name="T21" fmla="*/ 4 h 564"/>
                    <a:gd name="T22" fmla="*/ 1 w 207"/>
                    <a:gd name="T23" fmla="*/ 5 h 564"/>
                    <a:gd name="T24" fmla="*/ 1 w 207"/>
                    <a:gd name="T25" fmla="*/ 6 h 564"/>
                    <a:gd name="T26" fmla="*/ 1 w 207"/>
                    <a:gd name="T27" fmla="*/ 6 h 564"/>
                    <a:gd name="T28" fmla="*/ 2 w 207"/>
                    <a:gd name="T29" fmla="*/ 6 h 564"/>
                    <a:gd name="T30" fmla="*/ 2 w 207"/>
                    <a:gd name="T31" fmla="*/ 6 h 564"/>
                    <a:gd name="T32" fmla="*/ 2 w 207"/>
                    <a:gd name="T33" fmla="*/ 7 h 564"/>
                    <a:gd name="T34" fmla="*/ 2 w 207"/>
                    <a:gd name="T35" fmla="*/ 6 h 564"/>
                    <a:gd name="T36" fmla="*/ 1 w 207"/>
                    <a:gd name="T37" fmla="*/ 6 h 564"/>
                    <a:gd name="T38" fmla="*/ 1 w 207"/>
                    <a:gd name="T39" fmla="*/ 5 h 564"/>
                    <a:gd name="T40" fmla="*/ 1 w 207"/>
                    <a:gd name="T41" fmla="*/ 4 h 564"/>
                    <a:gd name="T42" fmla="*/ 1 w 207"/>
                    <a:gd name="T43" fmla="*/ 4 h 564"/>
                    <a:gd name="T44" fmla="*/ 1 w 207"/>
                    <a:gd name="T45" fmla="*/ 4 h 564"/>
                    <a:gd name="T46" fmla="*/ 1 w 207"/>
                    <a:gd name="T47" fmla="*/ 3 h 564"/>
                    <a:gd name="T48" fmla="*/ 1 w 207"/>
                    <a:gd name="T49" fmla="*/ 3 h 564"/>
                    <a:gd name="T50" fmla="*/ 1 w 207"/>
                    <a:gd name="T51" fmla="*/ 3 h 564"/>
                    <a:gd name="T52" fmla="*/ 1 w 207"/>
                    <a:gd name="T53" fmla="*/ 1 h 564"/>
                    <a:gd name="T54" fmla="*/ 1 w 207"/>
                    <a:gd name="T55" fmla="*/ 1 h 564"/>
                    <a:gd name="T56" fmla="*/ 1 w 207"/>
                    <a:gd name="T57" fmla="*/ 0 h 564"/>
                    <a:gd name="T58" fmla="*/ 1 w 207"/>
                    <a:gd name="T59" fmla="*/ 1 h 5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4" name="Freeform 17"/>
                <p:cNvSpPr>
                  <a:spLocks/>
                </p:cNvSpPr>
                <p:nvPr userDrawn="1"/>
              </p:nvSpPr>
              <p:spPr bwMode="ltGray">
                <a:xfrm rot="4200091">
                  <a:off x="124" y="1761"/>
                  <a:ext cx="33" cy="160"/>
                </a:xfrm>
                <a:custGeom>
                  <a:avLst/>
                  <a:gdLst>
                    <a:gd name="T0" fmla="*/ 0 w 47"/>
                    <a:gd name="T1" fmla="*/ 1 h 232"/>
                    <a:gd name="T2" fmla="*/ 1 w 47"/>
                    <a:gd name="T3" fmla="*/ 1 h 232"/>
                    <a:gd name="T4" fmla="*/ 1 w 47"/>
                    <a:gd name="T5" fmla="*/ 1 h 232"/>
                    <a:gd name="T6" fmla="*/ 1 w 47"/>
                    <a:gd name="T7" fmla="*/ 2 h 232"/>
                    <a:gd name="T8" fmla="*/ 1 w 47"/>
                    <a:gd name="T9" fmla="*/ 3 h 232"/>
                    <a:gd name="T10" fmla="*/ 1 w 47"/>
                    <a:gd name="T11" fmla="*/ 3 h 232"/>
                    <a:gd name="T12" fmla="*/ 1 w 47"/>
                    <a:gd name="T13" fmla="*/ 2 h 232"/>
                    <a:gd name="T14" fmla="*/ 1 w 47"/>
                    <a:gd name="T15" fmla="*/ 1 h 232"/>
                    <a:gd name="T16" fmla="*/ 1 w 47"/>
                    <a:gd name="T17" fmla="*/ 1 h 232"/>
                    <a:gd name="T18" fmla="*/ 1 w 47"/>
                    <a:gd name="T19" fmla="*/ 1 h 232"/>
                    <a:gd name="T20" fmla="*/ 1 w 47"/>
                    <a:gd name="T21" fmla="*/ 1 h 232"/>
                    <a:gd name="T22" fmla="*/ 1 w 47"/>
                    <a:gd name="T23" fmla="*/ 1 h 232"/>
                    <a:gd name="T24" fmla="*/ 1 w 47"/>
                    <a:gd name="T25" fmla="*/ 1 h 232"/>
                    <a:gd name="T26" fmla="*/ 1 w 47"/>
                    <a:gd name="T27" fmla="*/ 0 h 232"/>
                    <a:gd name="T28" fmla="*/ 0 w 47"/>
                    <a:gd name="T29" fmla="*/ 1 h 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75" name="Freeform 18"/>
                <p:cNvSpPr>
                  <a:spLocks/>
                </p:cNvSpPr>
                <p:nvPr userDrawn="1"/>
              </p:nvSpPr>
              <p:spPr bwMode="ltGray">
                <a:xfrm rot="4200091">
                  <a:off x="199" y="1720"/>
                  <a:ext cx="60" cy="27"/>
                </a:xfrm>
                <a:custGeom>
                  <a:avLst/>
                  <a:gdLst>
                    <a:gd name="T0" fmla="*/ 1 w 87"/>
                    <a:gd name="T1" fmla="*/ 1 h 40"/>
                    <a:gd name="T2" fmla="*/ 1 w 87"/>
                    <a:gd name="T3" fmla="*/ 1 h 40"/>
                    <a:gd name="T4" fmla="*/ 1 w 87"/>
                    <a:gd name="T5" fmla="*/ 1 h 40"/>
                    <a:gd name="T6" fmla="*/ 1 w 87"/>
                    <a:gd name="T7" fmla="*/ 1 h 40"/>
                    <a:gd name="T8" fmla="*/ 1 w 87"/>
                    <a:gd name="T9" fmla="*/ 1 h 40"/>
                    <a:gd name="T10" fmla="*/ 1 w 87"/>
                    <a:gd name="T11" fmla="*/ 1 h 40"/>
                    <a:gd name="T12" fmla="*/ 1 w 87"/>
                    <a:gd name="T13" fmla="*/ 1 h 40"/>
                    <a:gd name="T14" fmla="*/ 1 w 87"/>
                    <a:gd name="T15" fmla="*/ 0 h 40"/>
                    <a:gd name="T16" fmla="*/ 0 w 87"/>
                    <a:gd name="T17" fmla="*/ 1 h 40"/>
                    <a:gd name="T18" fmla="*/ 1 w 87"/>
                    <a:gd name="T19" fmla="*/ 1 h 40"/>
                    <a:gd name="T20" fmla="*/ 1 w 87"/>
                    <a:gd name="T21" fmla="*/ 1 h 40"/>
                    <a:gd name="T22" fmla="*/ 1 w 87"/>
                    <a:gd name="T23" fmla="*/ 1 h 40"/>
                    <a:gd name="T24" fmla="*/ 1 w 87"/>
                    <a:gd name="T25" fmla="*/ 1 h 40"/>
                    <a:gd name="T26" fmla="*/ 1 w 87"/>
                    <a:gd name="T27" fmla="*/ 1 h 40"/>
                    <a:gd name="T28" fmla="*/ 1 w 87"/>
                    <a:gd name="T29" fmla="*/ 1 h 40"/>
                    <a:gd name="T30" fmla="*/ 1 w 87"/>
                    <a:gd name="T31" fmla="*/ 1 h 40"/>
                    <a:gd name="T32" fmla="*/ 1 w 87"/>
                    <a:gd name="T33" fmla="*/ 1 h 40"/>
                    <a:gd name="T34" fmla="*/ 1 w 87"/>
                    <a:gd name="T35" fmla="*/ 1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grpSp>
          <p:nvGrpSpPr>
            <p:cNvPr id="1041" name="Group 19"/>
            <p:cNvGrpSpPr>
              <a:grpSpLocks/>
            </p:cNvGrpSpPr>
            <p:nvPr/>
          </p:nvGrpSpPr>
          <p:grpSpPr bwMode="auto">
            <a:xfrm rot="6248562">
              <a:off x="343" y="3854"/>
              <a:ext cx="392" cy="424"/>
              <a:chOff x="1727" y="866"/>
              <a:chExt cx="129" cy="157"/>
            </a:xfrm>
          </p:grpSpPr>
          <p:sp>
            <p:nvSpPr>
              <p:cNvPr id="1064" name="Freeform 20"/>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5" name="Freeform 21"/>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6" name="Freeform 22"/>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042" name="Group 23"/>
            <p:cNvGrpSpPr>
              <a:grpSpLocks/>
            </p:cNvGrpSpPr>
            <p:nvPr/>
          </p:nvGrpSpPr>
          <p:grpSpPr bwMode="auto">
            <a:xfrm rot="5003157">
              <a:off x="249" y="1102"/>
              <a:ext cx="412" cy="500"/>
              <a:chOff x="1727" y="866"/>
              <a:chExt cx="129" cy="157"/>
            </a:xfrm>
          </p:grpSpPr>
          <p:sp>
            <p:nvSpPr>
              <p:cNvPr id="1061" name="Freeform 24"/>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2" name="Freeform 25"/>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3" name="Freeform 26"/>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grpSp>
          <p:nvGrpSpPr>
            <p:cNvPr id="1043" name="Group 27"/>
            <p:cNvGrpSpPr>
              <a:grpSpLocks/>
            </p:cNvGrpSpPr>
            <p:nvPr/>
          </p:nvGrpSpPr>
          <p:grpSpPr bwMode="auto">
            <a:xfrm>
              <a:off x="815" y="0"/>
              <a:ext cx="345" cy="367"/>
              <a:chOff x="1727" y="866"/>
              <a:chExt cx="129" cy="157"/>
            </a:xfrm>
          </p:grpSpPr>
          <p:sp>
            <p:nvSpPr>
              <p:cNvPr id="1058" name="Freeform 28"/>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9" name="Freeform 29"/>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60" name="Freeform 30"/>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1044"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5" name="Freeform 32"/>
            <p:cNvSpPr>
              <a:spLocks/>
            </p:cNvSpPr>
            <p:nvPr/>
          </p:nvSpPr>
          <p:spPr bwMode="ltGray">
            <a:xfrm rot="828663">
              <a:off x="242" y="3404"/>
              <a:ext cx="132" cy="167"/>
            </a:xfrm>
            <a:custGeom>
              <a:avLst/>
              <a:gdLst>
                <a:gd name="T0" fmla="*/ 0 w 109"/>
                <a:gd name="T1" fmla="*/ 0 h 156"/>
                <a:gd name="T2" fmla="*/ 48 w 109"/>
                <a:gd name="T3" fmla="*/ 1 h 156"/>
                <a:gd name="T4" fmla="*/ 183 w 109"/>
                <a:gd name="T5" fmla="*/ 5 h 156"/>
                <a:gd name="T6" fmla="*/ 366 w 109"/>
                <a:gd name="T7" fmla="*/ 26 h 156"/>
                <a:gd name="T8" fmla="*/ 579 w 109"/>
                <a:gd name="T9" fmla="*/ 55 h 156"/>
                <a:gd name="T10" fmla="*/ 774 w 109"/>
                <a:gd name="T11" fmla="*/ 100 h 156"/>
                <a:gd name="T12" fmla="*/ 952 w 109"/>
                <a:gd name="T13" fmla="*/ 162 h 156"/>
                <a:gd name="T14" fmla="*/ 1063 w 109"/>
                <a:gd name="T15" fmla="*/ 244 h 156"/>
                <a:gd name="T16" fmla="*/ 1089 w 109"/>
                <a:gd name="T17" fmla="*/ 358 h 156"/>
                <a:gd name="T18" fmla="*/ 1037 w 109"/>
                <a:gd name="T19" fmla="*/ 358 h 156"/>
                <a:gd name="T20" fmla="*/ 986 w 109"/>
                <a:gd name="T21" fmla="*/ 358 h 156"/>
                <a:gd name="T22" fmla="*/ 926 w 109"/>
                <a:gd name="T23" fmla="*/ 358 h 156"/>
                <a:gd name="T24" fmla="*/ 856 w 109"/>
                <a:gd name="T25" fmla="*/ 347 h 156"/>
                <a:gd name="T26" fmla="*/ 807 w 109"/>
                <a:gd name="T27" fmla="*/ 346 h 156"/>
                <a:gd name="T28" fmla="*/ 742 w 109"/>
                <a:gd name="T29" fmla="*/ 340 h 156"/>
                <a:gd name="T30" fmla="*/ 655 w 109"/>
                <a:gd name="T31" fmla="*/ 328 h 156"/>
                <a:gd name="T32" fmla="*/ 579 w 109"/>
                <a:gd name="T33" fmla="*/ 316 h 156"/>
                <a:gd name="T34" fmla="*/ 528 w 109"/>
                <a:gd name="T35" fmla="*/ 286 h 156"/>
                <a:gd name="T36" fmla="*/ 528 w 109"/>
                <a:gd name="T37" fmla="*/ 254 h 156"/>
                <a:gd name="T38" fmla="*/ 555 w 109"/>
                <a:gd name="T39" fmla="*/ 218 h 156"/>
                <a:gd name="T40" fmla="*/ 582 w 109"/>
                <a:gd name="T41" fmla="*/ 180 h 156"/>
                <a:gd name="T42" fmla="*/ 555 w 109"/>
                <a:gd name="T43" fmla="*/ 141 h 156"/>
                <a:gd name="T44" fmla="*/ 478 w 109"/>
                <a:gd name="T45" fmla="*/ 97 h 156"/>
                <a:gd name="T46" fmla="*/ 312 w 109"/>
                <a:gd name="T47" fmla="*/ 52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6" name="Freeform 33"/>
            <p:cNvSpPr>
              <a:spLocks/>
            </p:cNvSpPr>
            <p:nvPr/>
          </p:nvSpPr>
          <p:spPr bwMode="ltGray">
            <a:xfrm rot="828663">
              <a:off x="266" y="3592"/>
              <a:ext cx="66" cy="43"/>
            </a:xfrm>
            <a:custGeom>
              <a:avLst/>
              <a:gdLst>
                <a:gd name="T0" fmla="*/ 0 w 54"/>
                <a:gd name="T1" fmla="*/ 0 h 40"/>
                <a:gd name="T2" fmla="*/ 1 w 54"/>
                <a:gd name="T3" fmla="*/ 1 h 40"/>
                <a:gd name="T4" fmla="*/ 65 w 54"/>
                <a:gd name="T5" fmla="*/ 3 h 40"/>
                <a:gd name="T6" fmla="*/ 145 w 54"/>
                <a:gd name="T7" fmla="*/ 20 h 40"/>
                <a:gd name="T8" fmla="*/ 241 w 54"/>
                <a:gd name="T9" fmla="*/ 28 h 40"/>
                <a:gd name="T10" fmla="*/ 323 w 54"/>
                <a:gd name="T11" fmla="*/ 34 h 40"/>
                <a:gd name="T12" fmla="*/ 409 w 54"/>
                <a:gd name="T13" fmla="*/ 40 h 40"/>
                <a:gd name="T14" fmla="*/ 500 w 54"/>
                <a:gd name="T15" fmla="*/ 43 h 40"/>
                <a:gd name="T16" fmla="*/ 603 w 54"/>
                <a:gd name="T17" fmla="*/ 37 h 40"/>
                <a:gd name="T18" fmla="*/ 590 w 54"/>
                <a:gd name="T19" fmla="*/ 59 h 40"/>
                <a:gd name="T20" fmla="*/ 556 w 54"/>
                <a:gd name="T21" fmla="*/ 78 h 40"/>
                <a:gd name="T22" fmla="*/ 493 w 54"/>
                <a:gd name="T23" fmla="*/ 90 h 40"/>
                <a:gd name="T24" fmla="*/ 405 w 54"/>
                <a:gd name="T25" fmla="*/ 95 h 40"/>
                <a:gd name="T26" fmla="*/ 310 w 54"/>
                <a:gd name="T27" fmla="*/ 94 h 40"/>
                <a:gd name="T28" fmla="*/ 208 w 54"/>
                <a:gd name="T29" fmla="*/ 76 h 40"/>
                <a:gd name="T30" fmla="*/ 109 w 54"/>
                <a:gd name="T31" fmla="*/ 49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7"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8"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49"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0"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1" name="Freeform 38"/>
            <p:cNvSpPr>
              <a:spLocks/>
            </p:cNvSpPr>
            <p:nvPr/>
          </p:nvSpPr>
          <p:spPr bwMode="ltGray">
            <a:xfrm rot="1584153">
              <a:off x="20" y="410"/>
              <a:ext cx="344" cy="245"/>
            </a:xfrm>
            <a:custGeom>
              <a:avLst/>
              <a:gdLst>
                <a:gd name="T0" fmla="*/ 0 w 257"/>
                <a:gd name="T1" fmla="*/ 0 h 237"/>
                <a:gd name="T2" fmla="*/ 0 w 257"/>
                <a:gd name="T3" fmla="*/ 37 h 237"/>
                <a:gd name="T4" fmla="*/ 90 w 257"/>
                <a:gd name="T5" fmla="*/ 74 h 237"/>
                <a:gd name="T6" fmla="*/ 206 w 257"/>
                <a:gd name="T7" fmla="*/ 113 h 237"/>
                <a:gd name="T8" fmla="*/ 369 w 257"/>
                <a:gd name="T9" fmla="*/ 146 h 237"/>
                <a:gd name="T10" fmla="*/ 597 w 257"/>
                <a:gd name="T11" fmla="*/ 177 h 237"/>
                <a:gd name="T12" fmla="*/ 885 w 257"/>
                <a:gd name="T13" fmla="*/ 210 h 237"/>
                <a:gd name="T14" fmla="*/ 1254 w 257"/>
                <a:gd name="T15" fmla="*/ 240 h 237"/>
                <a:gd name="T16" fmla="*/ 1679 w 257"/>
                <a:gd name="T17" fmla="*/ 265 h 237"/>
                <a:gd name="T18" fmla="*/ 2225 w 257"/>
                <a:gd name="T19" fmla="*/ 289 h 237"/>
                <a:gd name="T20" fmla="*/ 2842 w 257"/>
                <a:gd name="T21" fmla="*/ 309 h 237"/>
                <a:gd name="T22" fmla="*/ 3500 w 257"/>
                <a:gd name="T23" fmla="*/ 326 h 237"/>
                <a:gd name="T24" fmla="*/ 4315 w 257"/>
                <a:gd name="T25" fmla="*/ 340 h 237"/>
                <a:gd name="T26" fmla="*/ 5204 w 257"/>
                <a:gd name="T27" fmla="*/ 348 h 237"/>
                <a:gd name="T28" fmla="*/ 6220 w 257"/>
                <a:gd name="T29" fmla="*/ 353 h 237"/>
                <a:gd name="T30" fmla="*/ 7271 w 257"/>
                <a:gd name="T31" fmla="*/ 351 h 237"/>
                <a:gd name="T32" fmla="*/ 8500 w 257"/>
                <a:gd name="T33" fmla="*/ 346 h 237"/>
                <a:gd name="T34" fmla="*/ 7422 w 257"/>
                <a:gd name="T35" fmla="*/ 338 h 237"/>
                <a:gd name="T36" fmla="*/ 6440 w 257"/>
                <a:gd name="T37" fmla="*/ 327 h 237"/>
                <a:gd name="T38" fmla="*/ 5624 w 257"/>
                <a:gd name="T39" fmla="*/ 315 h 237"/>
                <a:gd name="T40" fmla="*/ 4895 w 257"/>
                <a:gd name="T41" fmla="*/ 304 h 237"/>
                <a:gd name="T42" fmla="*/ 4230 w 257"/>
                <a:gd name="T43" fmla="*/ 288 h 237"/>
                <a:gd name="T44" fmla="*/ 3706 w 257"/>
                <a:gd name="T45" fmla="*/ 271 h 237"/>
                <a:gd name="T46" fmla="*/ 3223 w 257"/>
                <a:gd name="T47" fmla="*/ 252 h 237"/>
                <a:gd name="T48" fmla="*/ 2769 w 257"/>
                <a:gd name="T49" fmla="*/ 231 h 237"/>
                <a:gd name="T50" fmla="*/ 2361 w 257"/>
                <a:gd name="T51" fmla="*/ 210 h 237"/>
                <a:gd name="T52" fmla="*/ 2028 w 257"/>
                <a:gd name="T53" fmla="*/ 185 h 237"/>
                <a:gd name="T54" fmla="*/ 1743 w 257"/>
                <a:gd name="T55" fmla="*/ 160 h 237"/>
                <a:gd name="T56" fmla="*/ 1431 w 257"/>
                <a:gd name="T57" fmla="*/ 130 h 237"/>
                <a:gd name="T58" fmla="*/ 1091 w 257"/>
                <a:gd name="T59" fmla="*/ 102 h 237"/>
                <a:gd name="T60" fmla="*/ 766 w 257"/>
                <a:gd name="T61" fmla="*/ 71 h 237"/>
                <a:gd name="T62" fmla="*/ 387 w 257"/>
                <a:gd name="T63" fmla="*/ 3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2" name="Freeform 39"/>
            <p:cNvSpPr>
              <a:spLocks/>
            </p:cNvSpPr>
            <p:nvPr/>
          </p:nvSpPr>
          <p:spPr bwMode="ltGray">
            <a:xfrm rot="1584153">
              <a:off x="242" y="756"/>
              <a:ext cx="167" cy="115"/>
            </a:xfrm>
            <a:custGeom>
              <a:avLst/>
              <a:gdLst>
                <a:gd name="T0" fmla="*/ 2758 w 124"/>
                <a:gd name="T1" fmla="*/ 0 h 110"/>
                <a:gd name="T2" fmla="*/ 4409 w 124"/>
                <a:gd name="T3" fmla="*/ 184 h 110"/>
                <a:gd name="T4" fmla="*/ 4284 w 124"/>
                <a:gd name="T5" fmla="*/ 183 h 110"/>
                <a:gd name="T6" fmla="*/ 3806 w 124"/>
                <a:gd name="T7" fmla="*/ 179 h 110"/>
                <a:gd name="T8" fmla="*/ 3181 w 124"/>
                <a:gd name="T9" fmla="*/ 174 h 110"/>
                <a:gd name="T10" fmla="*/ 2431 w 124"/>
                <a:gd name="T11" fmla="*/ 169 h 110"/>
                <a:gd name="T12" fmla="*/ 1600 w 124"/>
                <a:gd name="T13" fmla="*/ 166 h 110"/>
                <a:gd name="T14" fmla="*/ 909 w 124"/>
                <a:gd name="T15" fmla="*/ 167 h 110"/>
                <a:gd name="T16" fmla="*/ 323 w 124"/>
                <a:gd name="T17" fmla="*/ 175 h 110"/>
                <a:gd name="T18" fmla="*/ 0 w 124"/>
                <a:gd name="T19" fmla="*/ 187 h 110"/>
                <a:gd name="T20" fmla="*/ 132 w 124"/>
                <a:gd name="T21" fmla="*/ 167 h 110"/>
                <a:gd name="T22" fmla="*/ 290 w 124"/>
                <a:gd name="T23" fmla="*/ 152 h 110"/>
                <a:gd name="T24" fmla="*/ 586 w 124"/>
                <a:gd name="T25" fmla="*/ 140 h 110"/>
                <a:gd name="T26" fmla="*/ 909 w 124"/>
                <a:gd name="T27" fmla="*/ 130 h 110"/>
                <a:gd name="T28" fmla="*/ 1288 w 124"/>
                <a:gd name="T29" fmla="*/ 122 h 110"/>
                <a:gd name="T30" fmla="*/ 1663 w 124"/>
                <a:gd name="T31" fmla="*/ 121 h 110"/>
                <a:gd name="T32" fmla="*/ 2086 w 124"/>
                <a:gd name="T33" fmla="*/ 121 h 110"/>
                <a:gd name="T34" fmla="*/ 2564 w 124"/>
                <a:gd name="T35" fmla="*/ 127 h 110"/>
                <a:gd name="T36" fmla="*/ 2598 w 124"/>
                <a:gd name="T37" fmla="*/ 121 h 110"/>
                <a:gd name="T38" fmla="*/ 2494 w 124"/>
                <a:gd name="T39" fmla="*/ 97 h 110"/>
                <a:gd name="T40" fmla="*/ 2380 w 124"/>
                <a:gd name="T41" fmla="*/ 65 h 110"/>
                <a:gd name="T42" fmla="*/ 2337 w 124"/>
                <a:gd name="T43" fmla="*/ 51 h 110"/>
                <a:gd name="T44" fmla="*/ 2240 w 124"/>
                <a:gd name="T45" fmla="*/ 51 h 110"/>
                <a:gd name="T46" fmla="*/ 2155 w 124"/>
                <a:gd name="T47" fmla="*/ 49 h 110"/>
                <a:gd name="T48" fmla="*/ 2086 w 124"/>
                <a:gd name="T49" fmla="*/ 43 h 110"/>
                <a:gd name="T50" fmla="*/ 2048 w 124"/>
                <a:gd name="T51" fmla="*/ 37 h 110"/>
                <a:gd name="T52" fmla="*/ 2048 w 124"/>
                <a:gd name="T53" fmla="*/ 31 h 110"/>
                <a:gd name="T54" fmla="*/ 2086 w 124"/>
                <a:gd name="T55" fmla="*/ 26 h 110"/>
                <a:gd name="T56" fmla="*/ 2362 w 124"/>
                <a:gd name="T57" fmla="*/ 8 h 110"/>
                <a:gd name="T58" fmla="*/ 2758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3" name="Freeform 40"/>
            <p:cNvSpPr>
              <a:spLocks/>
            </p:cNvSpPr>
            <p:nvPr/>
          </p:nvSpPr>
          <p:spPr bwMode="ltGray">
            <a:xfrm rot="1584153">
              <a:off x="574" y="286"/>
              <a:ext cx="147" cy="160"/>
            </a:xfrm>
            <a:custGeom>
              <a:avLst/>
              <a:gdLst>
                <a:gd name="T0" fmla="*/ 0 w 109"/>
                <a:gd name="T1" fmla="*/ 0 h 156"/>
                <a:gd name="T2" fmla="*/ 178 w 109"/>
                <a:gd name="T3" fmla="*/ 1 h 156"/>
                <a:gd name="T4" fmla="*/ 635 w 109"/>
                <a:gd name="T5" fmla="*/ 5 h 156"/>
                <a:gd name="T6" fmla="*/ 1327 w 109"/>
                <a:gd name="T7" fmla="*/ 12 h 156"/>
                <a:gd name="T8" fmla="*/ 2098 w 109"/>
                <a:gd name="T9" fmla="*/ 36 h 156"/>
                <a:gd name="T10" fmla="*/ 2829 w 109"/>
                <a:gd name="T11" fmla="*/ 56 h 156"/>
                <a:gd name="T12" fmla="*/ 3470 w 109"/>
                <a:gd name="T13" fmla="*/ 95 h 156"/>
                <a:gd name="T14" fmla="*/ 3862 w 109"/>
                <a:gd name="T15" fmla="*/ 146 h 156"/>
                <a:gd name="T16" fmla="*/ 3939 w 109"/>
                <a:gd name="T17" fmla="*/ 211 h 156"/>
                <a:gd name="T18" fmla="*/ 3815 w 109"/>
                <a:gd name="T19" fmla="*/ 211 h 156"/>
                <a:gd name="T20" fmla="*/ 3605 w 109"/>
                <a:gd name="T21" fmla="*/ 211 h 156"/>
                <a:gd name="T22" fmla="*/ 3361 w 109"/>
                <a:gd name="T23" fmla="*/ 211 h 156"/>
                <a:gd name="T24" fmla="*/ 3140 w 109"/>
                <a:gd name="T25" fmla="*/ 208 h 156"/>
                <a:gd name="T26" fmla="*/ 2921 w 109"/>
                <a:gd name="T27" fmla="*/ 207 h 156"/>
                <a:gd name="T28" fmla="*/ 2676 w 109"/>
                <a:gd name="T29" fmla="*/ 203 h 156"/>
                <a:gd name="T30" fmla="*/ 2383 w 109"/>
                <a:gd name="T31" fmla="*/ 197 h 156"/>
                <a:gd name="T32" fmla="*/ 2098 w 109"/>
                <a:gd name="T33" fmla="*/ 189 h 156"/>
                <a:gd name="T34" fmla="*/ 1908 w 109"/>
                <a:gd name="T35" fmla="*/ 170 h 156"/>
                <a:gd name="T36" fmla="*/ 1908 w 109"/>
                <a:gd name="T37" fmla="*/ 150 h 156"/>
                <a:gd name="T38" fmla="*/ 2039 w 109"/>
                <a:gd name="T39" fmla="*/ 131 h 156"/>
                <a:gd name="T40" fmla="*/ 2160 w 109"/>
                <a:gd name="T41" fmla="*/ 107 h 156"/>
                <a:gd name="T42" fmla="*/ 2039 w 109"/>
                <a:gd name="T43" fmla="*/ 86 h 156"/>
                <a:gd name="T44" fmla="*/ 1749 w 109"/>
                <a:gd name="T45" fmla="*/ 55 h 156"/>
                <a:gd name="T46" fmla="*/ 1138 w 109"/>
                <a:gd name="T47" fmla="*/ 35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4" name="Freeform 41"/>
            <p:cNvSpPr>
              <a:spLocks/>
            </p:cNvSpPr>
            <p:nvPr/>
          </p:nvSpPr>
          <p:spPr bwMode="ltGray">
            <a:xfrm rot="1584153">
              <a:off x="236" y="721"/>
              <a:ext cx="62" cy="97"/>
            </a:xfrm>
            <a:custGeom>
              <a:avLst/>
              <a:gdLst>
                <a:gd name="T0" fmla="*/ 1135 w 46"/>
                <a:gd name="T1" fmla="*/ 0 h 94"/>
                <a:gd name="T2" fmla="*/ 720 w 46"/>
                <a:gd name="T3" fmla="*/ 53 h 94"/>
                <a:gd name="T4" fmla="*/ 534 w 46"/>
                <a:gd name="T5" fmla="*/ 89 h 94"/>
                <a:gd name="T6" fmla="*/ 396 w 46"/>
                <a:gd name="T7" fmla="*/ 116 h 94"/>
                <a:gd name="T8" fmla="*/ 0 w 46"/>
                <a:gd name="T9" fmla="*/ 136 h 94"/>
                <a:gd name="T10" fmla="*/ 435 w 46"/>
                <a:gd name="T11" fmla="*/ 128 h 94"/>
                <a:gd name="T12" fmla="*/ 842 w 46"/>
                <a:gd name="T13" fmla="*/ 118 h 94"/>
                <a:gd name="T14" fmla="*/ 1140 w 46"/>
                <a:gd name="T15" fmla="*/ 100 h 94"/>
                <a:gd name="T16" fmla="*/ 1435 w 46"/>
                <a:gd name="T17" fmla="*/ 82 h 94"/>
                <a:gd name="T18" fmla="*/ 1634 w 46"/>
                <a:gd name="T19" fmla="*/ 65 h 94"/>
                <a:gd name="T20" fmla="*/ 1654 w 46"/>
                <a:gd name="T21" fmla="*/ 42 h 94"/>
                <a:gd name="T22" fmla="*/ 1530 w 46"/>
                <a:gd name="T23" fmla="*/ 15 h 94"/>
                <a:gd name="T24" fmla="*/ 1135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5" name="Freeform 42"/>
            <p:cNvSpPr>
              <a:spLocks/>
            </p:cNvSpPr>
            <p:nvPr/>
          </p:nvSpPr>
          <p:spPr bwMode="ltGray">
            <a:xfrm rot="1584153">
              <a:off x="585" y="466"/>
              <a:ext cx="72" cy="41"/>
            </a:xfrm>
            <a:custGeom>
              <a:avLst/>
              <a:gdLst>
                <a:gd name="T0" fmla="*/ 0 w 54"/>
                <a:gd name="T1" fmla="*/ 0 h 40"/>
                <a:gd name="T2" fmla="*/ 1 w 54"/>
                <a:gd name="T3" fmla="*/ 1 h 40"/>
                <a:gd name="T4" fmla="*/ 201 w 54"/>
                <a:gd name="T5" fmla="*/ 3 h 40"/>
                <a:gd name="T6" fmla="*/ 407 w 54"/>
                <a:gd name="T7" fmla="*/ 8 h 40"/>
                <a:gd name="T8" fmla="*/ 655 w 54"/>
                <a:gd name="T9" fmla="*/ 12 h 40"/>
                <a:gd name="T10" fmla="*/ 923 w 54"/>
                <a:gd name="T11" fmla="*/ 15 h 40"/>
                <a:gd name="T12" fmla="*/ 1211 w 54"/>
                <a:gd name="T13" fmla="*/ 17 h 40"/>
                <a:gd name="T14" fmla="*/ 1439 w 54"/>
                <a:gd name="T15" fmla="*/ 18 h 40"/>
                <a:gd name="T16" fmla="*/ 1707 w 54"/>
                <a:gd name="T17" fmla="*/ 16 h 40"/>
                <a:gd name="T18" fmla="*/ 1685 w 54"/>
                <a:gd name="T19" fmla="*/ 37 h 40"/>
                <a:gd name="T20" fmla="*/ 1591 w 54"/>
                <a:gd name="T21" fmla="*/ 45 h 40"/>
                <a:gd name="T22" fmla="*/ 1401 w 54"/>
                <a:gd name="T23" fmla="*/ 50 h 40"/>
                <a:gd name="T24" fmla="*/ 1164 w 54"/>
                <a:gd name="T25" fmla="*/ 52 h 40"/>
                <a:gd name="T26" fmla="*/ 873 w 54"/>
                <a:gd name="T27" fmla="*/ 51 h 40"/>
                <a:gd name="T28" fmla="*/ 591 w 54"/>
                <a:gd name="T29" fmla="*/ 44 h 40"/>
                <a:gd name="T30" fmla="*/ 305 w 54"/>
                <a:gd name="T31" fmla="*/ 32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6"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sp>
          <p:nvSpPr>
            <p:cNvPr id="1057" name="Freeform 44"/>
            <p:cNvSpPr>
              <a:spLocks/>
            </p:cNvSpPr>
            <p:nvPr/>
          </p:nvSpPr>
          <p:spPr bwMode="ltGray">
            <a:xfrm rot="1584153">
              <a:off x="56" y="84"/>
              <a:ext cx="804" cy="686"/>
            </a:xfrm>
            <a:custGeom>
              <a:avLst/>
              <a:gdLst>
                <a:gd name="T0" fmla="*/ 590 w 596"/>
                <a:gd name="T1" fmla="*/ 526 h 666"/>
                <a:gd name="T2" fmla="*/ 219 w 596"/>
                <a:gd name="T3" fmla="*/ 487 h 666"/>
                <a:gd name="T4" fmla="*/ 0 w 596"/>
                <a:gd name="T5" fmla="*/ 412 h 666"/>
                <a:gd name="T6" fmla="*/ 132 w 596"/>
                <a:gd name="T7" fmla="*/ 317 h 666"/>
                <a:gd name="T8" fmla="*/ 919 w 596"/>
                <a:gd name="T9" fmla="*/ 216 h 666"/>
                <a:gd name="T10" fmla="*/ 2498 w 596"/>
                <a:gd name="T11" fmla="*/ 121 h 666"/>
                <a:gd name="T12" fmla="*/ 5163 w 596"/>
                <a:gd name="T13" fmla="*/ 43 h 666"/>
                <a:gd name="T14" fmla="*/ 8960 w 596"/>
                <a:gd name="T15" fmla="*/ 2 h 666"/>
                <a:gd name="T16" fmla="*/ 13816 w 596"/>
                <a:gd name="T17" fmla="*/ 9 h 666"/>
                <a:gd name="T18" fmla="*/ 17577 w 596"/>
                <a:gd name="T19" fmla="*/ 96 h 666"/>
                <a:gd name="T20" fmla="*/ 20119 w 596"/>
                <a:gd name="T21" fmla="*/ 235 h 666"/>
                <a:gd name="T22" fmla="*/ 21453 w 596"/>
                <a:gd name="T23" fmla="*/ 407 h 666"/>
                <a:gd name="T24" fmla="*/ 21618 w 596"/>
                <a:gd name="T25" fmla="*/ 584 h 666"/>
                <a:gd name="T26" fmla="*/ 20572 w 596"/>
                <a:gd name="T27" fmla="*/ 749 h 666"/>
                <a:gd name="T28" fmla="*/ 18408 w 596"/>
                <a:gd name="T29" fmla="*/ 877 h 666"/>
                <a:gd name="T30" fmla="*/ 15144 w 596"/>
                <a:gd name="T31" fmla="*/ 947 h 666"/>
                <a:gd name="T32" fmla="*/ 14131 w 596"/>
                <a:gd name="T33" fmla="*/ 940 h 666"/>
                <a:gd name="T34" fmla="*/ 16025 w 596"/>
                <a:gd name="T35" fmla="*/ 882 h 666"/>
                <a:gd name="T36" fmla="*/ 17499 w 596"/>
                <a:gd name="T37" fmla="*/ 775 h 666"/>
                <a:gd name="T38" fmla="*/ 18512 w 596"/>
                <a:gd name="T39" fmla="*/ 647 h 666"/>
                <a:gd name="T40" fmla="*/ 18872 w 596"/>
                <a:gd name="T41" fmla="*/ 507 h 666"/>
                <a:gd name="T42" fmla="*/ 18655 w 596"/>
                <a:gd name="T43" fmla="*/ 368 h 666"/>
                <a:gd name="T44" fmla="*/ 17600 w 596"/>
                <a:gd name="T45" fmla="*/ 248 h 666"/>
                <a:gd name="T46" fmla="*/ 15723 w 596"/>
                <a:gd name="T47" fmla="*/ 160 h 666"/>
                <a:gd name="T48" fmla="*/ 12393 w 596"/>
                <a:gd name="T49" fmla="*/ 106 h 666"/>
                <a:gd name="T50" fmla="*/ 8938 w 596"/>
                <a:gd name="T51" fmla="*/ 85 h 666"/>
                <a:gd name="T52" fmla="*/ 6325 w 596"/>
                <a:gd name="T53" fmla="*/ 100 h 666"/>
                <a:gd name="T54" fmla="*/ 4402 w 596"/>
                <a:gd name="T55" fmla="*/ 143 h 666"/>
                <a:gd name="T56" fmla="*/ 3045 w 596"/>
                <a:gd name="T57" fmla="*/ 212 h 666"/>
                <a:gd name="T58" fmla="*/ 2073 w 596"/>
                <a:gd name="T59" fmla="*/ 294 h 666"/>
                <a:gd name="T60" fmla="*/ 1449 w 596"/>
                <a:gd name="T61" fmla="*/ 387 h 666"/>
                <a:gd name="T62" fmla="*/ 1018 w 596"/>
                <a:gd name="T63" fmla="*/ 482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zh-CN" altLang="en-US" sz="2800" b="1" smtClean="0">
                <a:solidFill>
                  <a:srgbClr val="1C1C1C"/>
                </a:solidFill>
                <a:latin typeface="Times New Roman" panose="02020603050405020304" pitchFamily="18" charset="0"/>
              </a:endParaRPr>
            </a:p>
          </p:txBody>
        </p:sp>
      </p:grpSp>
      <p:sp>
        <p:nvSpPr>
          <p:cNvPr id="52269" name="Rectangle 45"/>
          <p:cNvSpPr>
            <a:spLocks noGrp="1" noChangeArrowheads="1"/>
          </p:cNvSpPr>
          <p:nvPr>
            <p:ph type="title"/>
          </p:nvPr>
        </p:nvSpPr>
        <p:spPr bwMode="auto">
          <a:xfrm>
            <a:off x="590552" y="103188"/>
            <a:ext cx="10991849"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6"/>
          <p:cNvSpPr>
            <a:spLocks noGrp="1" noChangeArrowheads="1"/>
          </p:cNvSpPr>
          <p:nvPr>
            <p:ph type="body" idx="1"/>
          </p:nvPr>
        </p:nvSpPr>
        <p:spPr bwMode="auto">
          <a:xfrm>
            <a:off x="609600" y="1600201"/>
            <a:ext cx="109728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71" name="Rectangle 47"/>
          <p:cNvSpPr>
            <a:spLocks noGrp="1" noChangeArrowheads="1"/>
          </p:cNvSpPr>
          <p:nvPr>
            <p:ph type="dt" sz="half" idx="2"/>
          </p:nvPr>
        </p:nvSpPr>
        <p:spPr bwMode="auto">
          <a:xfrm>
            <a:off x="609600" y="6243638"/>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latin typeface="+mn-lt"/>
              </a:defRPr>
            </a:lvl1pPr>
          </a:lstStyle>
          <a:p>
            <a:pPr fontAlgn="base">
              <a:spcBef>
                <a:spcPct val="0"/>
              </a:spcBef>
              <a:spcAft>
                <a:spcPct val="0"/>
              </a:spcAft>
              <a:defRPr/>
            </a:pPr>
            <a:endParaRPr lang="en-US" altLang="zh-CN">
              <a:solidFill>
                <a:srgbClr val="000000"/>
              </a:solidFill>
            </a:endParaRPr>
          </a:p>
        </p:txBody>
      </p:sp>
      <p:sp>
        <p:nvSpPr>
          <p:cNvPr id="52272" name="Rectangle 48"/>
          <p:cNvSpPr>
            <a:spLocks noGrp="1" noChangeArrowheads="1"/>
          </p:cNvSpPr>
          <p:nvPr>
            <p:ph type="ftr" sz="quarter" idx="3"/>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mn-lt"/>
              </a:defRPr>
            </a:lvl1pPr>
          </a:lstStyle>
          <a:p>
            <a:pPr fontAlgn="base">
              <a:spcBef>
                <a:spcPct val="0"/>
              </a:spcBef>
              <a:spcAft>
                <a:spcPct val="0"/>
              </a:spcAft>
              <a:defRPr/>
            </a:pPr>
            <a:endParaRPr lang="en-US" altLang="zh-CN">
              <a:solidFill>
                <a:srgbClr val="000000"/>
              </a:solidFill>
            </a:endParaRPr>
          </a:p>
        </p:txBody>
      </p:sp>
      <p:sp>
        <p:nvSpPr>
          <p:cNvPr id="52273" name="Rectangle 49"/>
          <p:cNvSpPr>
            <a:spLocks noGrp="1" noChangeArrowheads="1"/>
          </p:cNvSpPr>
          <p:nvPr>
            <p:ph type="sldNum" sz="quarter" idx="4"/>
          </p:nvPr>
        </p:nvSpPr>
        <p:spPr bwMode="auto">
          <a:xfrm>
            <a:off x="8737600" y="6243638"/>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latin typeface="Verdana" panose="020B0604030504040204" pitchFamily="34" charset="0"/>
              </a:defRPr>
            </a:lvl1pPr>
          </a:lstStyle>
          <a:p>
            <a:pPr fontAlgn="base">
              <a:spcBef>
                <a:spcPct val="0"/>
              </a:spcBef>
              <a:spcAft>
                <a:spcPct val="0"/>
              </a:spcAft>
              <a:defRPr/>
            </a:pPr>
            <a:fld id="{BD526AA0-FC9E-455E-BDB6-89509A3DC4AE}"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2" name="Rectangle 50"/>
          <p:cNvSpPr>
            <a:spLocks noChangeArrowheads="1"/>
          </p:cNvSpPr>
          <p:nvPr userDrawn="1"/>
        </p:nvSpPr>
        <p:spPr bwMode="auto">
          <a:xfrm>
            <a:off x="0" y="0"/>
            <a:ext cx="12192000" cy="533400"/>
          </a:xfrm>
          <a:prstGeom prst="rect">
            <a:avLst/>
          </a:prstGeom>
          <a:gradFill rotWithShape="0">
            <a:gsLst>
              <a:gs pos="0">
                <a:srgbClr val="00008F"/>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sz="2800"/>
          </a:p>
        </p:txBody>
      </p:sp>
      <p:sp>
        <p:nvSpPr>
          <p:cNvPr id="1033" name="Rectangle 51"/>
          <p:cNvSpPr>
            <a:spLocks noChangeArrowheads="1"/>
          </p:cNvSpPr>
          <p:nvPr userDrawn="1"/>
        </p:nvSpPr>
        <p:spPr bwMode="auto">
          <a:xfrm>
            <a:off x="0" y="6629400"/>
            <a:ext cx="12192000" cy="228600"/>
          </a:xfrm>
          <a:prstGeom prst="rect">
            <a:avLst/>
          </a:prstGeom>
          <a:gradFill rotWithShape="0">
            <a:gsLst>
              <a:gs pos="0">
                <a:srgbClr val="0066FF"/>
              </a:gs>
              <a:gs pos="100000">
                <a:srgbClr val="00398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sz="2800"/>
          </a:p>
        </p:txBody>
      </p:sp>
      <p:sp>
        <p:nvSpPr>
          <p:cNvPr id="1034" name="Text Box 55"/>
          <p:cNvSpPr txBox="1">
            <a:spLocks noChangeArrowheads="1"/>
          </p:cNvSpPr>
          <p:nvPr userDrawn="1"/>
        </p:nvSpPr>
        <p:spPr bwMode="auto">
          <a:xfrm>
            <a:off x="6096000" y="131764"/>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fontAlgn="base" hangingPunct="1">
              <a:spcBef>
                <a:spcPct val="50000"/>
              </a:spcBef>
              <a:spcAft>
                <a:spcPct val="0"/>
              </a:spcAft>
              <a:defRPr/>
            </a:pPr>
            <a:r>
              <a:rPr lang="zh-CN" altLang="en-US" sz="2000">
                <a:solidFill>
                  <a:srgbClr val="FFFFFF"/>
                </a:solidFill>
                <a:latin typeface="楷体_GB2312" pitchFamily="49" charset="-122"/>
                <a:ea typeface="楷体_GB2312" pitchFamily="49" charset="-122"/>
              </a:rPr>
              <a:t>第三章 晶格振动与晶体的热学性质</a:t>
            </a:r>
          </a:p>
        </p:txBody>
      </p:sp>
      <p:sp>
        <p:nvSpPr>
          <p:cNvPr id="1035" name="Rectangle 56"/>
          <p:cNvSpPr>
            <a:spLocks noChangeArrowheads="1"/>
          </p:cNvSpPr>
          <p:nvPr userDrawn="1"/>
        </p:nvSpPr>
        <p:spPr bwMode="auto">
          <a:xfrm>
            <a:off x="0" y="76201"/>
            <a:ext cx="995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fontAlgn="base">
              <a:spcBef>
                <a:spcPct val="50000"/>
              </a:spcBef>
              <a:spcAft>
                <a:spcPct val="0"/>
              </a:spcAft>
              <a:defRPr/>
            </a:pPr>
            <a:r>
              <a:rPr kumimoji="1" lang="en-US" altLang="zh-CN" sz="2800">
                <a:solidFill>
                  <a:srgbClr val="FFFFFF"/>
                </a:solidFill>
                <a:latin typeface="楷体_GB2312" pitchFamily="49" charset="-122"/>
                <a:ea typeface="楷体_GB2312" pitchFamily="49" charset="-122"/>
              </a:rPr>
              <a:t>3 </a:t>
            </a:r>
            <a:r>
              <a:rPr kumimoji="1" lang="en-US" altLang="zh-CN" sz="2800">
                <a:solidFill>
                  <a:srgbClr val="FFFFFF"/>
                </a:solidFill>
                <a:ea typeface="楷体_GB2312" pitchFamily="49" charset="-122"/>
              </a:rPr>
              <a:t>–</a:t>
            </a:r>
            <a:r>
              <a:rPr kumimoji="1" lang="en-US" altLang="zh-CN" sz="2800">
                <a:solidFill>
                  <a:srgbClr val="FFFFFF"/>
                </a:solidFill>
                <a:latin typeface="楷体_GB2312" pitchFamily="49" charset="-122"/>
                <a:ea typeface="楷体_GB2312" pitchFamily="49" charset="-122"/>
              </a:rPr>
              <a:t> 5 </a:t>
            </a:r>
            <a:r>
              <a:rPr kumimoji="1" lang="zh-CN" altLang="en-US" sz="2800">
                <a:solidFill>
                  <a:srgbClr val="FFFFFF"/>
                </a:solidFill>
                <a:latin typeface="楷体_GB2312" pitchFamily="49" charset="-122"/>
                <a:ea typeface="楷体_GB2312" pitchFamily="49" charset="-122"/>
              </a:rPr>
              <a:t>离子晶体的长光学波</a:t>
            </a:r>
            <a:endParaRPr lang="zh-CN" altLang="en-US" sz="2800">
              <a:solidFill>
                <a:srgbClr val="FFFFFF"/>
              </a:solidFill>
              <a:latin typeface="楷体_GB2312" pitchFamily="49" charset="-122"/>
              <a:ea typeface="楷体_GB2312" pitchFamily="49" charset="-122"/>
            </a:endParaRPr>
          </a:p>
        </p:txBody>
      </p:sp>
      <p:sp>
        <p:nvSpPr>
          <p:cNvPr id="52282" name="Text Box 58"/>
          <p:cNvSpPr txBox="1">
            <a:spLocks noChangeArrowheads="1"/>
          </p:cNvSpPr>
          <p:nvPr userDrawn="1"/>
        </p:nvSpPr>
        <p:spPr bwMode="auto">
          <a:xfrm>
            <a:off x="7516285" y="6564313"/>
            <a:ext cx="513503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defRPr/>
            </a:pPr>
            <a:r>
              <a:rPr lang="zh-CN" altLang="en-US" sz="1600" b="1">
                <a:solidFill>
                  <a:srgbClr val="FFFFCC"/>
                </a:solidFill>
                <a:effectLst>
                  <a:outerShdw blurRad="38100" dist="38100" dir="2700000" algn="tl">
                    <a:srgbClr val="C0C0C0"/>
                  </a:outerShdw>
                </a:effectLst>
                <a:latin typeface="Times New Roman" panose="02020603050405020304" pitchFamily="18" charset="0"/>
                <a:ea typeface="华文新魏" pitchFamily="2" charset="-122"/>
              </a:rPr>
              <a:t>东北师范大学物理学院</a:t>
            </a:r>
          </a:p>
        </p:txBody>
      </p:sp>
    </p:spTree>
    <p:extLst>
      <p:ext uri="{BB962C8B-B14F-4D97-AF65-F5344CB8AC3E}">
        <p14:creationId xmlns:p14="http://schemas.microsoft.com/office/powerpoint/2010/main" val="76805404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2.tmp"/><Relationship Id="rId3" Type="http://schemas.openxmlformats.org/officeDocument/2006/relationships/oleObject" Target="../embeddings/oleObject22.bin"/><Relationship Id="rId7" Type="http://schemas.openxmlformats.org/officeDocument/2006/relationships/image" Target="../media/image31.tmp"/><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2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3.wmf"/><Relationship Id="rId18" Type="http://schemas.openxmlformats.org/officeDocument/2006/relationships/oleObject" Target="../embeddings/oleObject31.bin"/><Relationship Id="rId3" Type="http://schemas.openxmlformats.org/officeDocument/2006/relationships/oleObject" Target="../embeddings/oleObject24.bin"/><Relationship Id="rId7" Type="http://schemas.openxmlformats.org/officeDocument/2006/relationships/image" Target="../media/image47.jpeg"/><Relationship Id="rId12" Type="http://schemas.openxmlformats.org/officeDocument/2006/relationships/oleObject" Target="../embeddings/oleObject28.bin"/><Relationship Id="rId17"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oleObject" Target="../embeddings/oleObject30.bin"/><Relationship Id="rId1" Type="http://schemas.openxmlformats.org/officeDocument/2006/relationships/vmlDrawing" Target="../drawings/vmlDrawing8.vml"/><Relationship Id="rId6" Type="http://schemas.openxmlformats.org/officeDocument/2006/relationships/image" Target="../media/image40.emf"/><Relationship Id="rId11" Type="http://schemas.openxmlformats.org/officeDocument/2006/relationships/image" Target="../media/image42.wmf"/><Relationship Id="rId5" Type="http://schemas.openxmlformats.org/officeDocument/2006/relationships/oleObject" Target="../embeddings/oleObject25.bin"/><Relationship Id="rId15" Type="http://schemas.openxmlformats.org/officeDocument/2006/relationships/image" Target="../media/image44.wmf"/><Relationship Id="rId10" Type="http://schemas.openxmlformats.org/officeDocument/2006/relationships/oleObject" Target="../embeddings/oleObject27.bin"/><Relationship Id="rId19" Type="http://schemas.openxmlformats.org/officeDocument/2006/relationships/image" Target="../media/image46.wmf"/><Relationship Id="rId4" Type="http://schemas.openxmlformats.org/officeDocument/2006/relationships/image" Target="../media/image39.emf"/><Relationship Id="rId9" Type="http://schemas.openxmlformats.org/officeDocument/2006/relationships/image" Target="../media/image41.wmf"/><Relationship Id="rId14"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9.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5.bin"/></Relationships>
</file>

<file path=ppt/slides/_rels/slide29.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53.wmf"/><Relationship Id="rId5" Type="http://schemas.openxmlformats.org/officeDocument/2006/relationships/oleObject" Target="../embeddings/oleObject38.bin"/><Relationship Id="rId4" Type="http://schemas.openxmlformats.org/officeDocument/2006/relationships/image" Target="../media/image52.wmf"/><Relationship Id="rId9" Type="http://schemas.openxmlformats.org/officeDocument/2006/relationships/image" Target="../media/image55.jpeg"/></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45.bin"/><Relationship Id="rId18" Type="http://schemas.openxmlformats.org/officeDocument/2006/relationships/image" Target="../media/image63.wmf"/><Relationship Id="rId3" Type="http://schemas.openxmlformats.org/officeDocument/2006/relationships/oleObject" Target="../embeddings/oleObject40.bin"/><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60.w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62.wmf"/><Relationship Id="rId20" Type="http://schemas.openxmlformats.org/officeDocument/2006/relationships/image" Target="../media/image64.wmf"/><Relationship Id="rId1" Type="http://schemas.openxmlformats.org/officeDocument/2006/relationships/vmlDrawing" Target="../drawings/vmlDrawing11.vml"/><Relationship Id="rId6" Type="http://schemas.openxmlformats.org/officeDocument/2006/relationships/image" Target="../media/image57.wmf"/><Relationship Id="rId11" Type="http://schemas.openxmlformats.org/officeDocument/2006/relationships/oleObject" Target="../embeddings/oleObject44.bin"/><Relationship Id="rId24" Type="http://schemas.openxmlformats.org/officeDocument/2006/relationships/image" Target="../media/image66.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10" Type="http://schemas.openxmlformats.org/officeDocument/2006/relationships/image" Target="../media/image59.wmf"/><Relationship Id="rId19" Type="http://schemas.openxmlformats.org/officeDocument/2006/relationships/oleObject" Target="../embeddings/oleObject48.bin"/><Relationship Id="rId4" Type="http://schemas.openxmlformats.org/officeDocument/2006/relationships/image" Target="../media/image56.emf"/><Relationship Id="rId9" Type="http://schemas.openxmlformats.org/officeDocument/2006/relationships/oleObject" Target="../embeddings/oleObject43.bin"/><Relationship Id="rId14" Type="http://schemas.openxmlformats.org/officeDocument/2006/relationships/image" Target="../media/image61.wmf"/><Relationship Id="rId22" Type="http://schemas.openxmlformats.org/officeDocument/2006/relationships/image" Target="../media/image6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68.wmf"/><Relationship Id="rId5" Type="http://schemas.openxmlformats.org/officeDocument/2006/relationships/oleObject" Target="../embeddings/oleObject52.bin"/><Relationship Id="rId4" Type="http://schemas.openxmlformats.org/officeDocument/2006/relationships/image" Target="../media/image67.wmf"/></Relationships>
</file>

<file path=ppt/slides/_rels/slide3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0.wmf"/><Relationship Id="rId5" Type="http://schemas.openxmlformats.org/officeDocument/2006/relationships/oleObject" Target="../embeddings/oleObject54.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56.bin"/></Relationships>
</file>

<file path=ppt/slides/_rels/slide35.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4.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75.wmf"/><Relationship Id="rId4" Type="http://schemas.openxmlformats.org/officeDocument/2006/relationships/image" Target="../media/image73.wmf"/><Relationship Id="rId9" Type="http://schemas.openxmlformats.org/officeDocument/2006/relationships/oleObject" Target="../embeddings/oleObject60.bin"/><Relationship Id="rId14" Type="http://schemas.openxmlformats.org/officeDocument/2006/relationships/image" Target="../media/image7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7.wmf"/></Relationships>
</file>

<file path=ppt/slides/_rels/slide37.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1.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oleObject" Target="../embeddings/oleObject70.bin"/><Relationship Id="rId17"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oleObject" Target="../embeddings/oleObject72.bin"/><Relationship Id="rId1" Type="http://schemas.openxmlformats.org/officeDocument/2006/relationships/vmlDrawing" Target="../drawings/vmlDrawing16.vml"/><Relationship Id="rId6" Type="http://schemas.openxmlformats.org/officeDocument/2006/relationships/image" Target="../media/image79.wmf"/><Relationship Id="rId11" Type="http://schemas.openxmlformats.org/officeDocument/2006/relationships/oleObject" Target="../embeddings/oleObject69.bin"/><Relationship Id="rId5" Type="http://schemas.openxmlformats.org/officeDocument/2006/relationships/oleObject" Target="../embeddings/oleObject65.bin"/><Relationship Id="rId15" Type="http://schemas.openxmlformats.org/officeDocument/2006/relationships/image" Target="../media/image82.wmf"/><Relationship Id="rId10" Type="http://schemas.openxmlformats.org/officeDocument/2006/relationships/oleObject" Target="../embeddings/oleObject68.bin"/><Relationship Id="rId4" Type="http://schemas.openxmlformats.org/officeDocument/2006/relationships/image" Target="../media/image78.wmf"/><Relationship Id="rId9" Type="http://schemas.openxmlformats.org/officeDocument/2006/relationships/oleObject" Target="../embeddings/oleObject67.bin"/><Relationship Id="rId14" Type="http://schemas.openxmlformats.org/officeDocument/2006/relationships/oleObject" Target="../embeddings/oleObject71.bin"/></Relationships>
</file>

<file path=ppt/slides/_rels/slide38.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8.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5.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76.bin"/><Relationship Id="rId14" Type="http://schemas.openxmlformats.org/officeDocument/2006/relationships/image" Target="../media/image8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90.wmf"/></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2.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93.wmf"/><Relationship Id="rId4" Type="http://schemas.openxmlformats.org/officeDocument/2006/relationships/image" Target="../media/image91.wmf"/><Relationship Id="rId9" Type="http://schemas.openxmlformats.org/officeDocument/2006/relationships/oleObject" Target="../embeddings/oleObject83.bin"/><Relationship Id="rId14" Type="http://schemas.openxmlformats.org/officeDocument/2006/relationships/image" Target="../media/image95.wmf"/></Relationships>
</file>

<file path=ppt/slides/_rels/slide41.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9.wmf"/><Relationship Id="rId5" Type="http://schemas.openxmlformats.org/officeDocument/2006/relationships/oleObject" Target="../embeddings/oleObject87.bin"/><Relationship Id="rId10" Type="http://schemas.openxmlformats.org/officeDocument/2006/relationships/image" Target="../media/image92.wmf"/><Relationship Id="rId4" Type="http://schemas.openxmlformats.org/officeDocument/2006/relationships/image" Target="../media/image96.wmf"/><Relationship Id="rId9" Type="http://schemas.openxmlformats.org/officeDocument/2006/relationships/oleObject" Target="../embeddings/oleObject89.bin"/></Relationships>
</file>

<file path=ppt/slides/_rels/slide42.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92.wmf"/><Relationship Id="rId5" Type="http://schemas.openxmlformats.org/officeDocument/2006/relationships/oleObject" Target="../embeddings/oleObject91.bin"/><Relationship Id="rId4" Type="http://schemas.openxmlformats.org/officeDocument/2006/relationships/image" Target="../media/image9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9.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96.bin"/></Relationships>
</file>

<file path=ppt/slides/_rels/slide45.xml.rels><?xml version="1.0" encoding="UTF-8" standalone="yes"?>
<Relationships xmlns="http://schemas.openxmlformats.org/package/2006/relationships"><Relationship Id="rId3" Type="http://schemas.openxmlformats.org/officeDocument/2006/relationships/image" Target="../media/image105.jpeg"/><Relationship Id="rId7" Type="http://schemas.openxmlformats.org/officeDocument/2006/relationships/image" Target="../media/image104.wmf"/><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oleObject" Target="../embeddings/oleObject99.bin"/><Relationship Id="rId5" Type="http://schemas.openxmlformats.org/officeDocument/2006/relationships/image" Target="../media/image103.wmf"/><Relationship Id="rId4" Type="http://schemas.openxmlformats.org/officeDocument/2006/relationships/oleObject" Target="../embeddings/oleObject98.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27.xml"/><Relationship Id="rId1" Type="http://schemas.openxmlformats.org/officeDocument/2006/relationships/vmlDrawing" Target="../drawings/vmlDrawing24.vml"/><Relationship Id="rId6" Type="http://schemas.openxmlformats.org/officeDocument/2006/relationships/image" Target="../media/image107.wmf"/><Relationship Id="rId5" Type="http://schemas.openxmlformats.org/officeDocument/2006/relationships/oleObject" Target="../embeddings/oleObject101.bin"/><Relationship Id="rId4" Type="http://schemas.openxmlformats.org/officeDocument/2006/relationships/image" Target="../media/image10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15.xml"/><Relationship Id="rId1" Type="http://schemas.openxmlformats.org/officeDocument/2006/relationships/vmlDrawing" Target="../drawings/vmlDrawing25.vml"/><Relationship Id="rId6" Type="http://schemas.openxmlformats.org/officeDocument/2006/relationships/image" Target="../media/image110.wmf"/><Relationship Id="rId5" Type="http://schemas.openxmlformats.org/officeDocument/2006/relationships/oleObject" Target="../embeddings/oleObject104.bin"/><Relationship Id="rId4" Type="http://schemas.openxmlformats.org/officeDocument/2006/relationships/image" Target="../media/image109.wmf"/></Relationships>
</file>

<file path=ppt/slides/_rels/slide49.xml.rels><?xml version="1.0" encoding="UTF-8" standalone="yes"?>
<Relationships xmlns="http://schemas.openxmlformats.org/package/2006/relationships"><Relationship Id="rId2" Type="http://schemas.openxmlformats.org/officeDocument/2006/relationships/image" Target="../media/image111.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4.bin"/><Relationship Id="rId14" Type="http://schemas.openxmlformats.org/officeDocument/2006/relationships/image" Target="../media/image16.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5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tmp"/><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50.xml"/><Relationship Id="rId1" Type="http://schemas.openxmlformats.org/officeDocument/2006/relationships/vmlDrawing" Target="../drawings/vmlDrawing26.vml"/><Relationship Id="rId6" Type="http://schemas.openxmlformats.org/officeDocument/2006/relationships/image" Target="../media/image121.wmf"/><Relationship Id="rId5" Type="http://schemas.openxmlformats.org/officeDocument/2006/relationships/oleObject" Target="../embeddings/oleObject106.bin"/><Relationship Id="rId4" Type="http://schemas.openxmlformats.org/officeDocument/2006/relationships/image" Target="../media/image120.wmf"/></Relationships>
</file>

<file path=ppt/slides/_rels/slide58.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40.xml"/><Relationship Id="rId1" Type="http://schemas.openxmlformats.org/officeDocument/2006/relationships/vmlDrawing" Target="../drawings/vmlDrawing27.vml"/><Relationship Id="rId6" Type="http://schemas.openxmlformats.org/officeDocument/2006/relationships/image" Target="../media/image124.wmf"/><Relationship Id="rId5" Type="http://schemas.openxmlformats.org/officeDocument/2006/relationships/oleObject" Target="../embeddings/oleObject109.bin"/><Relationship Id="rId4" Type="http://schemas.openxmlformats.org/officeDocument/2006/relationships/image" Target="../media/image123.wmf"/><Relationship Id="rId9" Type="http://schemas.openxmlformats.org/officeDocument/2006/relationships/oleObject" Target="../embeddings/oleObject11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128.jpeg"/><Relationship Id="rId3" Type="http://schemas.openxmlformats.org/officeDocument/2006/relationships/oleObject" Target="../embeddings/oleObject112.bin"/><Relationship Id="rId7" Type="http://schemas.openxmlformats.org/officeDocument/2006/relationships/image" Target="../media/image127.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30.wmf"/><Relationship Id="rId5" Type="http://schemas.openxmlformats.org/officeDocument/2006/relationships/oleObject" Target="../embeddings/oleObject113.bin"/><Relationship Id="rId10" Type="http://schemas.openxmlformats.org/officeDocument/2006/relationships/image" Target="../media/image130.jpeg"/><Relationship Id="rId4" Type="http://schemas.openxmlformats.org/officeDocument/2006/relationships/image" Target="../media/image29.wmf"/><Relationship Id="rId9" Type="http://schemas.openxmlformats.org/officeDocument/2006/relationships/image" Target="../media/image129.png"/></Relationships>
</file>

<file path=ppt/slides/_rels/slide68.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32.wmf"/><Relationship Id="rId5" Type="http://schemas.openxmlformats.org/officeDocument/2006/relationships/oleObject" Target="../embeddings/oleObject115.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17.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36.wmf"/><Relationship Id="rId5" Type="http://schemas.openxmlformats.org/officeDocument/2006/relationships/oleObject" Target="../embeddings/oleObject119.bin"/><Relationship Id="rId4" Type="http://schemas.openxmlformats.org/officeDocument/2006/relationships/image" Target="../media/image135.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13.xml"/><Relationship Id="rId1" Type="http://schemas.openxmlformats.org/officeDocument/2006/relationships/vmlDrawing" Target="../drawings/vmlDrawing31.vml"/><Relationship Id="rId4" Type="http://schemas.openxmlformats.org/officeDocument/2006/relationships/image" Target="../media/image137.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52.xml"/><Relationship Id="rId1" Type="http://schemas.openxmlformats.org/officeDocument/2006/relationships/vmlDrawing" Target="../drawings/vmlDrawing32.vml"/><Relationship Id="rId6" Type="http://schemas.openxmlformats.org/officeDocument/2006/relationships/image" Target="../media/image139.wmf"/><Relationship Id="rId5" Type="http://schemas.openxmlformats.org/officeDocument/2006/relationships/oleObject" Target="../embeddings/oleObject122.bin"/><Relationship Id="rId4" Type="http://schemas.openxmlformats.org/officeDocument/2006/relationships/image" Target="../media/image138.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xml"/><Relationship Id="rId7" Type="http://schemas.openxmlformats.org/officeDocument/2006/relationships/image" Target="../media/image18.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image" Target="../media/image17.wmf"/><Relationship Id="rId4" Type="http://schemas.openxmlformats.org/officeDocument/2006/relationships/oleObject" Target="../embeddings/oleObject18.bin"/><Relationship Id="rId9"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2514600" y="533400"/>
            <a:ext cx="7772400" cy="685800"/>
          </a:xfrm>
        </p:spPr>
        <p:txBody>
          <a:bodyPr/>
          <a:lstStyle/>
          <a:p>
            <a:pPr eaLnBrk="1" hangingPunct="1">
              <a:defRPr/>
            </a:pPr>
            <a:r>
              <a:rPr lang="zh-CN" altLang="en-US" sz="4000" b="1">
                <a:solidFill>
                  <a:srgbClr val="9933FF"/>
                </a:solidFill>
              </a:rPr>
              <a:t>原胞与晶胞的区别与联系</a:t>
            </a:r>
          </a:p>
        </p:txBody>
      </p:sp>
      <p:graphicFrame>
        <p:nvGraphicFramePr>
          <p:cNvPr id="355350" name="Group 22"/>
          <p:cNvGraphicFramePr>
            <a:graphicFrameLocks noGrp="1"/>
          </p:cNvGraphicFramePr>
          <p:nvPr/>
        </p:nvGraphicFramePr>
        <p:xfrm>
          <a:off x="2286000" y="1397000"/>
          <a:ext cx="7696200" cy="5016500"/>
        </p:xfrm>
        <a:graphic>
          <a:graphicData uri="http://schemas.openxmlformats.org/drawingml/2006/table">
            <a:tbl>
              <a:tblPr/>
              <a:tblGrid>
                <a:gridCol w="3962400">
                  <a:extLst>
                    <a:ext uri="{9D8B030D-6E8A-4147-A177-3AD203B41FA5}">
                      <a16:colId xmlns:a16="http://schemas.microsoft.com/office/drawing/2014/main" xmlns="" val="20000"/>
                    </a:ext>
                  </a:extLst>
                </a:gridCol>
                <a:gridCol w="3733800">
                  <a:extLst>
                    <a:ext uri="{9D8B030D-6E8A-4147-A177-3AD203B41FA5}">
                      <a16:colId xmlns:a16="http://schemas.microsoft.com/office/drawing/2014/main" xmlns="" val="20001"/>
                    </a:ext>
                  </a:extLst>
                </a:gridCol>
              </a:tblGrid>
              <a:tr h="5842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Verdana" pitchFamily="34" charset="0"/>
                          <a:ea typeface="宋体" pitchFamily="2" charset="-122"/>
                        </a:rPr>
                        <a:t>原    胞</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Verdana" pitchFamily="34" charset="0"/>
                          <a:ea typeface="宋体" pitchFamily="2" charset="-122"/>
                        </a:rPr>
                        <a:t>晶   胞</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96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rgbClr val="0A031F"/>
                          </a:solidFill>
                          <a:effectLst/>
                          <a:latin typeface="Verdana" pitchFamily="34" charset="0"/>
                          <a:ea typeface="华文中宋" pitchFamily="2" charset="-122"/>
                        </a:rPr>
                        <a:t>晶格中</a:t>
                      </a:r>
                      <a:r>
                        <a:rPr kumimoji="0" lang="zh-CN" altLang="en-US" sz="2400" b="0" i="0" u="none" strike="noStrike" cap="none" normalizeH="0" baseline="0" smtClean="0">
                          <a:ln>
                            <a:noFill/>
                          </a:ln>
                          <a:solidFill>
                            <a:srgbClr val="000099"/>
                          </a:solidFill>
                          <a:effectLst/>
                          <a:latin typeface="Verdana" pitchFamily="34" charset="0"/>
                          <a:ea typeface="华文中宋" pitchFamily="2" charset="-122"/>
                        </a:rPr>
                        <a:t>体积最小</a:t>
                      </a:r>
                      <a:r>
                        <a:rPr kumimoji="0" lang="zh-CN" altLang="en-US" sz="2400" b="0" i="0" u="none" strike="noStrike" cap="none" normalizeH="0" baseline="0" smtClean="0">
                          <a:ln>
                            <a:noFill/>
                          </a:ln>
                          <a:solidFill>
                            <a:srgbClr val="0A031F"/>
                          </a:solidFill>
                          <a:effectLst/>
                          <a:latin typeface="Verdana" pitchFamily="34" charset="0"/>
                          <a:ea typeface="华文中宋" pitchFamily="2" charset="-122"/>
                        </a:rPr>
                        <a:t>的周期单元</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rgbClr val="0A031F"/>
                          </a:solidFill>
                          <a:effectLst/>
                          <a:latin typeface="Verdana" pitchFamily="34" charset="0"/>
                          <a:ea typeface="华文中宋" pitchFamily="2" charset="-122"/>
                        </a:rPr>
                        <a:t>体积较大的周期单元</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298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rgbClr val="0A031F"/>
                          </a:solidFill>
                          <a:effectLst/>
                          <a:latin typeface="Verdana" pitchFamily="34" charset="0"/>
                          <a:ea typeface="华文中宋" pitchFamily="2" charset="-122"/>
                        </a:rPr>
                        <a:t>每个原胞中实际上</a:t>
                      </a:r>
                      <a:r>
                        <a:rPr kumimoji="0" lang="zh-CN" altLang="en-US" sz="2000" b="0" i="0" u="sng" strike="noStrike" cap="none" normalizeH="0" baseline="0" smtClean="0">
                          <a:ln>
                            <a:noFill/>
                          </a:ln>
                          <a:solidFill>
                            <a:srgbClr val="CC0000"/>
                          </a:solidFill>
                          <a:effectLst/>
                          <a:latin typeface="Verdana" pitchFamily="34" charset="0"/>
                          <a:ea typeface="华文中宋" pitchFamily="2" charset="-122"/>
                        </a:rPr>
                        <a:t>只包含一个格点。</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华文中宋" pitchFamily="2" charset="-122"/>
                          <a:ea typeface="华文中宋" pitchFamily="2" charset="-122"/>
                        </a:rPr>
                        <a:t>每个原胞有</a:t>
                      </a:r>
                      <a:r>
                        <a:rPr kumimoji="0" lang="en-US" altLang="zh-CN" sz="1800" b="1" i="0" u="none" strike="noStrike" cap="none" normalizeH="0" baseline="0" smtClean="0">
                          <a:ln>
                            <a:noFill/>
                          </a:ln>
                          <a:solidFill>
                            <a:srgbClr val="FF0000"/>
                          </a:solidFill>
                          <a:effectLst/>
                          <a:latin typeface="华文中宋" pitchFamily="2" charset="-122"/>
                          <a:ea typeface="华文中宋" pitchFamily="2" charset="-122"/>
                        </a:rPr>
                        <a:t>8</a:t>
                      </a:r>
                      <a:r>
                        <a:rPr kumimoji="0" lang="zh-CN" altLang="en-US" sz="1800" b="1" i="0" u="none" strike="noStrike" cap="none" normalizeH="0" baseline="0" smtClean="0">
                          <a:ln>
                            <a:noFill/>
                          </a:ln>
                          <a:solidFill>
                            <a:srgbClr val="0000FF"/>
                          </a:solidFill>
                          <a:effectLst/>
                          <a:latin typeface="华文中宋" pitchFamily="2" charset="-122"/>
                          <a:ea typeface="华文中宋" pitchFamily="2" charset="-122"/>
                        </a:rPr>
                        <a:t>个顶角，</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华文中宋" pitchFamily="2" charset="-122"/>
                          <a:ea typeface="华文中宋" pitchFamily="2" charset="-122"/>
                        </a:rPr>
                        <a:t>每个顶角为相邻</a:t>
                      </a:r>
                      <a:r>
                        <a:rPr kumimoji="0" lang="en-US" altLang="zh-CN" sz="1800" b="1" i="0" u="none" strike="noStrike" cap="none" normalizeH="0" baseline="0" smtClean="0">
                          <a:ln>
                            <a:noFill/>
                          </a:ln>
                          <a:solidFill>
                            <a:srgbClr val="FF0000"/>
                          </a:solidFill>
                          <a:effectLst/>
                          <a:latin typeface="华文中宋" pitchFamily="2" charset="-122"/>
                          <a:ea typeface="华文中宋" pitchFamily="2" charset="-122"/>
                        </a:rPr>
                        <a:t>8</a:t>
                      </a:r>
                      <a:r>
                        <a:rPr kumimoji="0" lang="zh-CN" altLang="en-US" sz="1800" b="1" i="0" u="none" strike="noStrike" cap="none" normalizeH="0" baseline="0" smtClean="0">
                          <a:ln>
                            <a:noFill/>
                          </a:ln>
                          <a:solidFill>
                            <a:srgbClr val="0000FF"/>
                          </a:solidFill>
                          <a:effectLst/>
                          <a:latin typeface="华文中宋" pitchFamily="2" charset="-122"/>
                          <a:ea typeface="华文中宋" pitchFamily="2" charset="-122"/>
                        </a:rPr>
                        <a:t>个原胞所共有，</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华文中宋" pitchFamily="2" charset="-122"/>
                          <a:ea typeface="华文中宋" pitchFamily="2" charset="-122"/>
                        </a:rPr>
                        <a:t>所以，</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华文中宋" pitchFamily="2" charset="-122"/>
                          <a:ea typeface="华文中宋" pitchFamily="2" charset="-122"/>
                        </a:rPr>
                        <a:t>每个原胞所含格点数为</a:t>
                      </a:r>
                      <a:r>
                        <a:rPr kumimoji="0" lang="en-US" altLang="zh-CN" sz="1800" b="1" i="0" u="none" strike="noStrike" cap="none" normalizeH="0" baseline="0" smtClean="0">
                          <a:ln>
                            <a:noFill/>
                          </a:ln>
                          <a:solidFill>
                            <a:srgbClr val="FF0000"/>
                          </a:solidFill>
                          <a:effectLst/>
                          <a:latin typeface="华文中宋" pitchFamily="2" charset="-122"/>
                          <a:ea typeface="华文中宋" pitchFamily="2" charset="-122"/>
                        </a:rPr>
                        <a:t>8×1/8=1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A031F"/>
                          </a:solidFill>
                          <a:effectLst/>
                          <a:latin typeface="华文中宋" pitchFamily="2" charset="-122"/>
                          <a:ea typeface="华文中宋" pitchFamily="2" charset="-122"/>
                        </a:rPr>
                        <a:t>每个晶胞中所含格点数因结构而异。</a:t>
                      </a:r>
                      <a:r>
                        <a:rPr kumimoji="0" lang="zh-CN" altLang="en-US" sz="2400" b="0" i="0" u="none" strike="noStrike" cap="none" normalizeH="0" baseline="0" dirty="0" smtClean="0">
                          <a:ln>
                            <a:noFill/>
                          </a:ln>
                          <a:solidFill>
                            <a:srgbClr val="0A031F"/>
                          </a:solidFill>
                          <a:effectLst/>
                          <a:latin typeface="华文中宋" pitchFamily="2" charset="-122"/>
                          <a:ea typeface="华文中宋" pitchFamily="2" charset="-122"/>
                        </a:rPr>
                        <a:t> </a:t>
                      </a:r>
                      <a:r>
                        <a:rPr kumimoji="0" lang="zh-CN" altLang="en-US" sz="1800" b="1" i="0" u="none" strike="noStrike" cap="none" normalizeH="0" baseline="0" dirty="0" smtClean="0">
                          <a:ln>
                            <a:noFill/>
                          </a:ln>
                          <a:solidFill>
                            <a:srgbClr val="FF0000"/>
                          </a:solidFill>
                          <a:effectLst/>
                          <a:latin typeface="黑体" pitchFamily="2" charset="-122"/>
                          <a:ea typeface="黑体" pitchFamily="2" charset="-122"/>
                        </a:rPr>
                        <a:t>例：</a:t>
                      </a:r>
                      <a:r>
                        <a:rPr kumimoji="0" lang="zh-CN" altLang="en-US" sz="1800" b="0" i="0" u="none" strike="noStrike" cap="none" normalizeH="0" baseline="0" dirty="0" smtClean="0">
                          <a:ln>
                            <a:noFill/>
                          </a:ln>
                          <a:solidFill>
                            <a:srgbClr val="FF0000"/>
                          </a:solidFill>
                          <a:effectLst/>
                          <a:latin typeface="Verdana" pitchFamily="34" charset="0"/>
                          <a:ea typeface="黑体" pitchFamily="2" charset="-122"/>
                        </a:rPr>
                        <a:t>面心立方晶格</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华文中宋" pitchFamily="2" charset="-122"/>
                          <a:ea typeface="华文中宋" pitchFamily="2" charset="-122"/>
                        </a:rPr>
                        <a:t>晶胞结构</a:t>
                      </a:r>
                      <a:r>
                        <a:rPr kumimoji="0" lang="en-US" altLang="zh-CN" sz="1800" b="1" i="0" u="none" strike="noStrike" cap="none" normalizeH="0" baseline="0" dirty="0" smtClean="0">
                          <a:ln>
                            <a:noFill/>
                          </a:ln>
                          <a:solidFill>
                            <a:srgbClr val="0000FF"/>
                          </a:solidFill>
                          <a:effectLst/>
                          <a:latin typeface="Arial"/>
                          <a:ea typeface="华文中宋" pitchFamily="2" charset="-122"/>
                        </a:rPr>
                        <a:t>——</a:t>
                      </a:r>
                      <a:r>
                        <a:rPr kumimoji="0" lang="zh-CN" altLang="en-US" sz="1800" b="1" i="0" u="none" strike="noStrike" cap="none" normalizeH="0" baseline="0" dirty="0" smtClean="0">
                          <a:ln>
                            <a:noFill/>
                          </a:ln>
                          <a:solidFill>
                            <a:srgbClr val="0000FF"/>
                          </a:solidFill>
                          <a:effectLst/>
                          <a:latin typeface="华文中宋" pitchFamily="2" charset="-122"/>
                          <a:ea typeface="华文中宋" pitchFamily="2" charset="-122"/>
                        </a:rPr>
                        <a:t>立方体，</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华文中宋" pitchFamily="2" charset="-122"/>
                          <a:ea typeface="华文中宋" pitchFamily="2" charset="-122"/>
                        </a:rPr>
                        <a:t>面心格点</a:t>
                      </a:r>
                      <a:r>
                        <a:rPr kumimoji="0" lang="zh-CN" altLang="en-US" sz="1800" b="1" i="0" u="none" strike="noStrike" cap="none" normalizeH="0" baseline="0" dirty="0" smtClean="0">
                          <a:ln>
                            <a:noFill/>
                          </a:ln>
                          <a:solidFill>
                            <a:srgbClr val="0000FF"/>
                          </a:solidFill>
                          <a:effectLst/>
                          <a:latin typeface="华文中宋" pitchFamily="2" charset="-122"/>
                          <a:ea typeface="华文中宋" pitchFamily="2" charset="-122"/>
                        </a:rPr>
                        <a:t>：两个相邻晶胞共有，只有</a:t>
                      </a:r>
                      <a:r>
                        <a:rPr kumimoji="0" lang="en-US" altLang="zh-CN" sz="1800" b="1" i="0" u="none" strike="noStrike" cap="none" normalizeH="0" baseline="0" dirty="0" smtClean="0">
                          <a:ln>
                            <a:noFill/>
                          </a:ln>
                          <a:solidFill>
                            <a:srgbClr val="FF0000"/>
                          </a:solidFill>
                          <a:effectLst/>
                          <a:latin typeface="华文中宋" pitchFamily="2" charset="-122"/>
                          <a:ea typeface="华文中宋" pitchFamily="2" charset="-122"/>
                        </a:rPr>
                        <a:t>1/2</a:t>
                      </a:r>
                      <a:r>
                        <a:rPr kumimoji="0" lang="zh-CN" altLang="en-US" sz="1800" b="1" i="0" u="none" strike="noStrike" cap="none" normalizeH="0" baseline="0" dirty="0" smtClean="0">
                          <a:ln>
                            <a:noFill/>
                          </a:ln>
                          <a:solidFill>
                            <a:srgbClr val="0000FF"/>
                          </a:solidFill>
                          <a:effectLst/>
                          <a:latin typeface="华文中宋" pitchFamily="2" charset="-122"/>
                          <a:ea typeface="华文中宋" pitchFamily="2" charset="-122"/>
                        </a:rPr>
                        <a:t>属于一个晶胞；</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华文中宋" pitchFamily="2" charset="-122"/>
                          <a:ea typeface="华文中宋" pitchFamily="2" charset="-122"/>
                        </a:rPr>
                        <a:t>顶角格点</a:t>
                      </a:r>
                      <a:r>
                        <a:rPr kumimoji="0" lang="zh-CN" altLang="en-US" sz="1800" b="1" i="0" u="none" strike="noStrike" cap="none" normalizeH="0" baseline="0" dirty="0" smtClean="0">
                          <a:ln>
                            <a:noFill/>
                          </a:ln>
                          <a:solidFill>
                            <a:srgbClr val="0000FF"/>
                          </a:solidFill>
                          <a:effectLst/>
                          <a:latin typeface="华文中宋" pitchFamily="2" charset="-122"/>
                          <a:ea typeface="华文中宋" pitchFamily="2" charset="-122"/>
                        </a:rPr>
                        <a:t>：只有</a:t>
                      </a:r>
                      <a:r>
                        <a:rPr kumimoji="0" lang="en-US" altLang="zh-CN" sz="1800" b="1" i="0" u="none" strike="noStrike" cap="none" normalizeH="0" baseline="0" dirty="0" smtClean="0">
                          <a:ln>
                            <a:noFill/>
                          </a:ln>
                          <a:solidFill>
                            <a:srgbClr val="FF0000"/>
                          </a:solidFill>
                          <a:effectLst/>
                          <a:latin typeface="华文中宋" pitchFamily="2" charset="-122"/>
                          <a:ea typeface="华文中宋" pitchFamily="2" charset="-122"/>
                        </a:rPr>
                        <a:t>1/8</a:t>
                      </a:r>
                      <a:r>
                        <a:rPr kumimoji="0" lang="zh-CN" altLang="en-US" sz="1800" b="1" i="0" u="none" strike="noStrike" cap="none" normalizeH="0" baseline="0" dirty="0" smtClean="0">
                          <a:ln>
                            <a:noFill/>
                          </a:ln>
                          <a:solidFill>
                            <a:srgbClr val="0000FF"/>
                          </a:solidFill>
                          <a:effectLst/>
                          <a:latin typeface="华文中宋" pitchFamily="2" charset="-122"/>
                          <a:ea typeface="华文中宋" pitchFamily="2" charset="-122"/>
                        </a:rPr>
                        <a:t>属于一个晶胞；总</a:t>
                      </a:r>
                      <a:r>
                        <a:rPr kumimoji="0" lang="zh-CN" altLang="en-US" sz="1800" b="1" i="0" u="sng" strike="noStrike" cap="none" normalizeH="0" baseline="0" dirty="0" smtClean="0">
                          <a:ln>
                            <a:noFill/>
                          </a:ln>
                          <a:solidFill>
                            <a:srgbClr val="0000FF"/>
                          </a:solidFill>
                          <a:effectLst/>
                          <a:latin typeface="华文中宋" pitchFamily="2" charset="-122"/>
                          <a:ea typeface="华文中宋" pitchFamily="2" charset="-122"/>
                        </a:rPr>
                        <a:t>格点数</a:t>
                      </a:r>
                      <a:r>
                        <a:rPr kumimoji="0" lang="en-US" altLang="zh-CN" sz="1800" b="1" i="0" u="sng" strike="noStrike" cap="none" normalizeH="0" baseline="0" dirty="0" smtClean="0">
                          <a:ln>
                            <a:noFill/>
                          </a:ln>
                          <a:solidFill>
                            <a:srgbClr val="0000FF"/>
                          </a:solidFill>
                          <a:effectLst/>
                          <a:latin typeface="华文中宋" pitchFamily="2" charset="-122"/>
                          <a:ea typeface="华文中宋" pitchFamily="2" charset="-122"/>
                        </a:rPr>
                        <a:t>=</a:t>
                      </a:r>
                      <a:r>
                        <a:rPr kumimoji="0" lang="en-US" altLang="zh-CN" sz="1800" b="1" i="0" u="sng" strike="noStrike" cap="none" normalizeH="0" baseline="0" dirty="0" smtClean="0">
                          <a:ln>
                            <a:noFill/>
                          </a:ln>
                          <a:solidFill>
                            <a:srgbClr val="FF0000"/>
                          </a:solidFill>
                          <a:effectLst/>
                          <a:latin typeface="华文中宋" pitchFamily="2" charset="-122"/>
                          <a:ea typeface="华文中宋" pitchFamily="2" charset="-122"/>
                        </a:rPr>
                        <a:t>8×1/8+6×1/2=4</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5241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rgbClr val="0A031F"/>
                          </a:solidFill>
                          <a:effectLst/>
                          <a:latin typeface="Verdana" pitchFamily="34" charset="0"/>
                          <a:ea typeface="华文中宋" pitchFamily="2" charset="-122"/>
                        </a:rPr>
                        <a:t>原胞的体积可表示为：</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0A031F"/>
                        </a:solidFill>
                        <a:effectLst/>
                        <a:latin typeface="Verdana" pitchFamily="34" charset="0"/>
                        <a:ea typeface="华文中宋"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0000FF"/>
                          </a:solidFill>
                          <a:effectLst/>
                          <a:latin typeface="Verdana" pitchFamily="34" charset="0"/>
                          <a:ea typeface="华文中宋" pitchFamily="2" charset="-122"/>
                        </a:rPr>
                        <a:t>面心立方晶格的原胞体积</a:t>
                      </a:r>
                      <a:r>
                        <a:rPr kumimoji="0" lang="en-US" altLang="zh-CN" sz="2400" b="1" i="0" u="none" strike="noStrike" cap="none" normalizeH="0" baseline="0" smtClean="0">
                          <a:ln>
                            <a:noFill/>
                          </a:ln>
                          <a:solidFill>
                            <a:srgbClr val="0000FF"/>
                          </a:solidFill>
                          <a:effectLst/>
                          <a:latin typeface="华文中宋" pitchFamily="2" charset="-122"/>
                          <a:ea typeface="华文中宋" pitchFamily="2" charset="-122"/>
                        </a:rPr>
                        <a:t>=a</a:t>
                      </a:r>
                      <a:r>
                        <a:rPr kumimoji="0" lang="en-US" altLang="zh-CN" sz="2400" b="1" i="0" u="none" strike="noStrike" cap="none" normalizeH="0" baseline="30000" smtClean="0">
                          <a:ln>
                            <a:noFill/>
                          </a:ln>
                          <a:solidFill>
                            <a:srgbClr val="0000FF"/>
                          </a:solidFill>
                          <a:effectLst/>
                          <a:latin typeface="华文中宋" pitchFamily="2" charset="-122"/>
                          <a:ea typeface="华文中宋" pitchFamily="2" charset="-122"/>
                        </a:rPr>
                        <a:t>3</a:t>
                      </a:r>
                      <a:r>
                        <a:rPr kumimoji="0" lang="en-US" altLang="zh-CN" sz="2400" b="1" i="0" u="none" strike="noStrike" cap="none" normalizeH="0" baseline="0" smtClean="0">
                          <a:ln>
                            <a:noFill/>
                          </a:ln>
                          <a:solidFill>
                            <a:srgbClr val="0000FF"/>
                          </a:solidFill>
                          <a:effectLst/>
                          <a:latin typeface="华文中宋" pitchFamily="2" charset="-122"/>
                          <a:ea typeface="华文中宋" pitchFamily="2" charset="-122"/>
                        </a:rPr>
                        <a:t>/4</a:t>
                      </a:r>
                      <a:endParaRPr kumimoji="0" lang="en-US" altLang="zh-CN" sz="2400" b="1" i="0" u="none" strike="noStrike" cap="none" normalizeH="0" baseline="0" smtClean="0">
                        <a:ln>
                          <a:noFill/>
                        </a:ln>
                        <a:solidFill>
                          <a:srgbClr val="0A031F"/>
                        </a:solidFill>
                        <a:effectLst/>
                        <a:latin typeface="华文中宋" pitchFamily="2" charset="-122"/>
                        <a:ea typeface="华文中宋" pitchFamily="2" charset="-122"/>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rgbClr val="0A031F"/>
                          </a:solidFill>
                          <a:effectLst/>
                          <a:latin typeface="华文中宋" pitchFamily="2" charset="-122"/>
                          <a:ea typeface="华文中宋" pitchFamily="2" charset="-122"/>
                        </a:rPr>
                        <a:t>晶胞体积是原胞体积的</a:t>
                      </a:r>
                      <a:r>
                        <a:rPr kumimoji="0" lang="en-US" altLang="zh-CN" sz="2000" b="0" i="1" u="none" strike="noStrike" cap="none" normalizeH="0" baseline="0" dirty="0" smtClean="0">
                          <a:ln>
                            <a:noFill/>
                          </a:ln>
                          <a:solidFill>
                            <a:srgbClr val="0A031F"/>
                          </a:solidFill>
                          <a:effectLst/>
                          <a:latin typeface="华文中宋" pitchFamily="2" charset="-122"/>
                          <a:ea typeface="华文中宋" pitchFamily="2" charset="-122"/>
                        </a:rPr>
                        <a:t>n</a:t>
                      </a:r>
                      <a:r>
                        <a:rPr kumimoji="0" lang="zh-CN" altLang="en-US" sz="2000" b="0" i="0" u="none" strike="noStrike" cap="none" normalizeH="0" baseline="0" dirty="0" smtClean="0">
                          <a:ln>
                            <a:noFill/>
                          </a:ln>
                          <a:solidFill>
                            <a:srgbClr val="0A031F"/>
                          </a:solidFill>
                          <a:effectLst/>
                          <a:latin typeface="华文中宋" pitchFamily="2" charset="-122"/>
                          <a:ea typeface="华文中宋" pitchFamily="2" charset="-122"/>
                        </a:rPr>
                        <a:t>倍（</a:t>
                      </a:r>
                      <a:r>
                        <a:rPr kumimoji="0" lang="en-US" altLang="zh-CN" sz="2000" b="0" i="1" u="none" strike="noStrike" cap="none" normalizeH="0" baseline="0" dirty="0" smtClean="0">
                          <a:ln>
                            <a:noFill/>
                          </a:ln>
                          <a:solidFill>
                            <a:srgbClr val="0A031F"/>
                          </a:solidFill>
                          <a:effectLst/>
                          <a:latin typeface="华文中宋" pitchFamily="2" charset="-122"/>
                          <a:ea typeface="华文中宋" pitchFamily="2" charset="-122"/>
                        </a:rPr>
                        <a:t>n</a:t>
                      </a:r>
                      <a:r>
                        <a:rPr kumimoji="0" lang="zh-CN" altLang="en-US" sz="2000" b="0" i="0" u="none" strike="noStrike" cap="none" normalizeH="0" baseline="0" dirty="0" smtClean="0">
                          <a:ln>
                            <a:noFill/>
                          </a:ln>
                          <a:solidFill>
                            <a:srgbClr val="0A031F"/>
                          </a:solidFill>
                          <a:effectLst/>
                          <a:latin typeface="华文中宋" pitchFamily="2" charset="-122"/>
                          <a:ea typeface="华文中宋" pitchFamily="2" charset="-122"/>
                        </a:rPr>
                        <a:t>是该结构每个晶胞所含格点数）</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dirty="0" smtClean="0">
                        <a:ln>
                          <a:noFill/>
                        </a:ln>
                        <a:solidFill>
                          <a:srgbClr val="0A031F"/>
                        </a:solidFill>
                        <a:effectLst/>
                        <a:latin typeface="华文中宋" pitchFamily="2" charset="-122"/>
                        <a:ea typeface="华文中宋"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0000FF"/>
                          </a:solidFill>
                          <a:effectLst/>
                          <a:latin typeface="华文中宋" pitchFamily="2" charset="-122"/>
                          <a:ea typeface="华文中宋" pitchFamily="2" charset="-122"/>
                        </a:rPr>
                        <a:t>面心立方结构晶胞体积</a:t>
                      </a:r>
                      <a:r>
                        <a:rPr kumimoji="0" lang="en-US" altLang="zh-CN" sz="2400" b="1" i="0" u="none" strike="noStrike" cap="none" normalizeH="0" baseline="0" dirty="0" smtClean="0">
                          <a:ln>
                            <a:noFill/>
                          </a:ln>
                          <a:solidFill>
                            <a:srgbClr val="0000FF"/>
                          </a:solidFill>
                          <a:effectLst/>
                          <a:latin typeface="华文中宋" pitchFamily="2" charset="-122"/>
                          <a:ea typeface="华文中宋" pitchFamily="2" charset="-122"/>
                        </a:rPr>
                        <a:t>=a</a:t>
                      </a:r>
                      <a:r>
                        <a:rPr kumimoji="0" lang="en-US" altLang="zh-CN" sz="2400" b="1" i="0" u="none" strike="noStrike" cap="none" normalizeH="0" baseline="30000" dirty="0" smtClean="0">
                          <a:ln>
                            <a:noFill/>
                          </a:ln>
                          <a:solidFill>
                            <a:srgbClr val="0000FF"/>
                          </a:solidFill>
                          <a:effectLst/>
                          <a:latin typeface="华文中宋" pitchFamily="2" charset="-122"/>
                          <a:ea typeface="华文中宋" pitchFamily="2" charset="-122"/>
                        </a:rPr>
                        <a:t>3</a:t>
                      </a:r>
                      <a:endParaRPr kumimoji="0" lang="en-US" altLang="zh-CN" sz="2400" b="1" i="0" u="none" strike="noStrike" cap="none" normalizeH="0" baseline="0" dirty="0" smtClean="0">
                        <a:ln>
                          <a:noFill/>
                        </a:ln>
                        <a:solidFill>
                          <a:srgbClr val="0000FF"/>
                        </a:solidFill>
                        <a:effectLst/>
                        <a:latin typeface="华文中宋" pitchFamily="2" charset="-122"/>
                        <a:ea typeface="华文中宋"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12308" name="Object 20"/>
          <p:cNvGraphicFramePr>
            <a:graphicFrameLocks noChangeAspect="1"/>
          </p:cNvGraphicFramePr>
          <p:nvPr/>
        </p:nvGraphicFramePr>
        <p:xfrm>
          <a:off x="3429000" y="5334000"/>
          <a:ext cx="1752600" cy="484188"/>
        </p:xfrm>
        <a:graphic>
          <a:graphicData uri="http://schemas.openxmlformats.org/presentationml/2006/ole">
            <mc:AlternateContent xmlns:mc="http://schemas.openxmlformats.org/markup-compatibility/2006">
              <mc:Choice xmlns:v="urn:schemas-microsoft-com:vml" Requires="v">
                <p:oleObj spid="_x0000_s1037" name="Equation" r:id="rId3" imgW="964781" imgH="266584" progId="Equation.3">
                  <p:embed/>
                </p:oleObj>
              </mc:Choice>
              <mc:Fallback>
                <p:oleObj name="Equation" r:id="rId3" imgW="964781"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334000"/>
                        <a:ext cx="17526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9" name="Line 21"/>
          <p:cNvSpPr>
            <a:spLocks noChangeShapeType="1"/>
          </p:cNvSpPr>
          <p:nvPr/>
        </p:nvSpPr>
        <p:spPr bwMode="auto">
          <a:xfrm>
            <a:off x="2286000" y="1962150"/>
            <a:ext cx="7696200"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59918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44956" y="254237"/>
            <a:ext cx="9328597" cy="1938992"/>
          </a:xfrm>
          <a:prstGeom prst="rect">
            <a:avLst/>
          </a:prstGeom>
        </p:spPr>
        <p:txBody>
          <a:bodyPr wrap="square">
            <a:spAutoFit/>
          </a:bodyPr>
          <a:lstStyle/>
          <a:p>
            <a:r>
              <a:rPr lang="en-US" altLang="zh-CN" sz="2000" b="0" i="0" dirty="0" smtClean="0">
                <a:solidFill>
                  <a:srgbClr val="333333"/>
                </a:solidFill>
                <a:effectLst/>
                <a:latin typeface="Lucida Grande"/>
              </a:rPr>
              <a:t>6. </a:t>
            </a:r>
            <a:r>
              <a:rPr lang="zh-CN" altLang="en-US" sz="2000" b="0" i="0" dirty="0" smtClean="0">
                <a:solidFill>
                  <a:srgbClr val="333333"/>
                </a:solidFill>
                <a:effectLst/>
                <a:latin typeface="Lucida Grande"/>
              </a:rPr>
              <a:t>共价结合</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两原子电子云交迭产生吸引</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而原子靠近时</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电子云交迭会产生巨大的排斥力</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如何解释</a:t>
            </a:r>
            <a:r>
              <a:rPr lang="en-US" altLang="zh-CN" sz="2000" b="0" i="0" dirty="0" smtClean="0">
                <a:solidFill>
                  <a:srgbClr val="333333"/>
                </a:solidFill>
                <a:effectLst/>
                <a:latin typeface="Lucida Grande"/>
              </a:rPr>
              <a:t>?</a:t>
            </a:r>
          </a:p>
          <a:p>
            <a:r>
              <a:rPr lang="en-US" altLang="zh-CN" sz="2000" b="0" i="0" dirty="0" smtClean="0">
                <a:solidFill>
                  <a:srgbClr val="333333"/>
                </a:solidFill>
                <a:effectLst/>
                <a:latin typeface="Lucida Grande"/>
              </a:rPr>
              <a:t>[</a:t>
            </a:r>
            <a:r>
              <a:rPr lang="zh-CN" altLang="en-US" sz="2000" b="0" i="0" dirty="0" smtClean="0">
                <a:solidFill>
                  <a:srgbClr val="333333"/>
                </a:solidFill>
                <a:effectLst/>
                <a:latin typeface="Lucida Grande"/>
              </a:rPr>
              <a:t>解答</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共价结合</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形成共价键的配对电子</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它们的自旋方向相反</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这两个电子的电子云交迭使得体系的能量降低</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结构稳定</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但当原子靠得很近时</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原子内部满壳层电子的电子云交迭</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量子态相同的电子产生巨大的排斥力</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使得系统的能量急剧增大</a:t>
            </a:r>
            <a:r>
              <a:rPr lang="en-US" altLang="zh-CN" sz="2000" b="0" i="0" dirty="0" smtClean="0">
                <a:solidFill>
                  <a:srgbClr val="333333"/>
                </a:solidFill>
                <a:effectLst/>
                <a:latin typeface="Lucida Grande"/>
              </a:rPr>
              <a:t>.</a:t>
            </a:r>
            <a:endParaRPr lang="en-US" altLang="zh-CN" sz="2000" b="0" i="0" dirty="0">
              <a:solidFill>
                <a:srgbClr val="333333"/>
              </a:solidFill>
              <a:effectLst/>
              <a:latin typeface="Lucida Grande"/>
            </a:endParaRPr>
          </a:p>
        </p:txBody>
      </p:sp>
      <p:sp>
        <p:nvSpPr>
          <p:cNvPr id="5" name="矩形 4"/>
          <p:cNvSpPr/>
          <p:nvPr/>
        </p:nvSpPr>
        <p:spPr>
          <a:xfrm>
            <a:off x="1244956" y="2294448"/>
            <a:ext cx="9328597" cy="1323439"/>
          </a:xfrm>
          <a:prstGeom prst="rect">
            <a:avLst/>
          </a:prstGeom>
        </p:spPr>
        <p:txBody>
          <a:bodyPr wrap="square">
            <a:spAutoFit/>
          </a:bodyPr>
          <a:lstStyle/>
          <a:p>
            <a:r>
              <a:rPr lang="en-US" altLang="zh-CN" sz="2000" b="0" i="0" dirty="0" smtClean="0">
                <a:solidFill>
                  <a:srgbClr val="333333"/>
                </a:solidFill>
                <a:effectLst/>
                <a:latin typeface="Lucida Grande"/>
              </a:rPr>
              <a:t>7.</a:t>
            </a:r>
            <a:r>
              <a:rPr lang="zh-CN" altLang="en-US" sz="2000" b="0" i="0" dirty="0" smtClean="0">
                <a:solidFill>
                  <a:srgbClr val="333333"/>
                </a:solidFill>
                <a:effectLst/>
                <a:latin typeface="Lucida Grande"/>
              </a:rPr>
              <a:t>为什么许多金属为密积结构</a:t>
            </a:r>
            <a:r>
              <a:rPr lang="en-US" altLang="zh-CN" sz="2000" b="0" i="0" dirty="0" smtClean="0">
                <a:solidFill>
                  <a:srgbClr val="333333"/>
                </a:solidFill>
                <a:effectLst/>
                <a:latin typeface="Lucida Grande"/>
              </a:rPr>
              <a:t>?</a:t>
            </a:r>
          </a:p>
          <a:p>
            <a:r>
              <a:rPr lang="en-US" altLang="zh-CN" sz="2000" b="0" i="0" dirty="0" smtClean="0">
                <a:solidFill>
                  <a:srgbClr val="333333"/>
                </a:solidFill>
                <a:effectLst/>
                <a:latin typeface="Lucida Grande"/>
              </a:rPr>
              <a:t>[</a:t>
            </a:r>
            <a:r>
              <a:rPr lang="zh-CN" altLang="en-US" sz="2000" b="0" i="0" dirty="0" smtClean="0">
                <a:solidFill>
                  <a:srgbClr val="333333"/>
                </a:solidFill>
                <a:effectLst/>
                <a:latin typeface="Lucida Grande"/>
              </a:rPr>
              <a:t>解答</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金属结合中</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受到最小能量原理的约束</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要求原子实与共有电子电子云间的库仑能要尽可能的低</a:t>
            </a:r>
            <a:r>
              <a:rPr lang="en-US" altLang="zh-CN" sz="2000" b="0" i="0" dirty="0" smtClean="0">
                <a:solidFill>
                  <a:srgbClr val="333333"/>
                </a:solidFill>
                <a:effectLst/>
                <a:latin typeface="Lucida Grande"/>
              </a:rPr>
              <a:t>(</a:t>
            </a:r>
            <a:r>
              <a:rPr lang="zh-CN" altLang="en-US" sz="2000" b="0" i="0" dirty="0" smtClean="0">
                <a:solidFill>
                  <a:srgbClr val="333333"/>
                </a:solidFill>
                <a:effectLst/>
                <a:latin typeface="Lucida Grande"/>
              </a:rPr>
              <a:t>绝对值尽可能的大</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原子实越紧凑</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原子实与共有电子电子云靠得就越紧密</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库仑能就越低</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所以</a:t>
            </a:r>
            <a:r>
              <a:rPr lang="en-US" altLang="zh-CN" sz="2000" b="0" i="0" dirty="0" smtClean="0">
                <a:solidFill>
                  <a:srgbClr val="333333"/>
                </a:solidFill>
                <a:effectLst/>
                <a:latin typeface="Lucida Grande"/>
              </a:rPr>
              <a:t>, </a:t>
            </a:r>
            <a:r>
              <a:rPr lang="zh-CN" altLang="en-US" sz="2000" b="0" i="0" dirty="0" smtClean="0">
                <a:solidFill>
                  <a:srgbClr val="333333"/>
                </a:solidFill>
                <a:effectLst/>
                <a:latin typeface="Lucida Grande"/>
              </a:rPr>
              <a:t>许多金属的结构为密积结构</a:t>
            </a:r>
            <a:r>
              <a:rPr lang="en-US" altLang="zh-CN" sz="2000" b="0" i="0" dirty="0" smtClean="0">
                <a:solidFill>
                  <a:srgbClr val="333333"/>
                </a:solidFill>
                <a:effectLst/>
                <a:latin typeface="Lucida Grande"/>
              </a:rPr>
              <a:t>.</a:t>
            </a:r>
            <a:endParaRPr lang="en-US" altLang="zh-CN" sz="2000" b="0" i="0" dirty="0">
              <a:solidFill>
                <a:srgbClr val="333333"/>
              </a:solidFill>
              <a:effectLst/>
              <a:latin typeface="Lucida Grande"/>
            </a:endParaRPr>
          </a:p>
        </p:txBody>
      </p:sp>
      <p:sp>
        <p:nvSpPr>
          <p:cNvPr id="7" name="矩形 6"/>
          <p:cNvSpPr/>
          <p:nvPr/>
        </p:nvSpPr>
        <p:spPr>
          <a:xfrm>
            <a:off x="1536991" y="3944391"/>
            <a:ext cx="931665" cy="523220"/>
          </a:xfrm>
          <a:prstGeom prst="rect">
            <a:avLst/>
          </a:prstGeom>
        </p:spPr>
        <p:txBody>
          <a:bodyPr wrap="none">
            <a:spAutoFit/>
          </a:bodyPr>
          <a:lstStyle/>
          <a:p>
            <a:pPr>
              <a:spcBef>
                <a:spcPct val="50000"/>
              </a:spcBef>
            </a:pPr>
            <a:r>
              <a:rPr kumimoji="1" lang="en-US" altLang="zh-CN" sz="2800" dirty="0" smtClean="0">
                <a:solidFill>
                  <a:schemeClr val="tx1"/>
                </a:solidFill>
              </a:rPr>
              <a:t>GaAs</a:t>
            </a:r>
            <a:endParaRPr kumimoji="1" lang="en-US" altLang="zh-CN" sz="2800" dirty="0">
              <a:solidFill>
                <a:schemeClr val="tx1"/>
              </a:solidFill>
            </a:endParaRPr>
          </a:p>
        </p:txBody>
      </p:sp>
      <p:sp>
        <p:nvSpPr>
          <p:cNvPr id="8" name="矩形 7"/>
          <p:cNvSpPr/>
          <p:nvPr/>
        </p:nvSpPr>
        <p:spPr>
          <a:xfrm>
            <a:off x="650531" y="4542607"/>
            <a:ext cx="2492990" cy="369332"/>
          </a:xfrm>
          <a:prstGeom prst="rect">
            <a:avLst/>
          </a:prstGeom>
        </p:spPr>
        <p:txBody>
          <a:bodyPr wrap="none">
            <a:spAutoFit/>
          </a:bodyPr>
          <a:lstStyle/>
          <a:p>
            <a:r>
              <a:rPr kumimoji="1" lang="zh-CN" altLang="en-US" dirty="0" smtClean="0">
                <a:solidFill>
                  <a:schemeClr val="tx1"/>
                </a:solidFill>
              </a:rPr>
              <a:t>共价键包含离子键成分</a:t>
            </a:r>
            <a:endParaRPr lang="zh-CN" altLang="en-US" dirty="0"/>
          </a:p>
        </p:txBody>
      </p:sp>
      <p:grpSp>
        <p:nvGrpSpPr>
          <p:cNvPr id="9" name="Group 11"/>
          <p:cNvGrpSpPr>
            <a:grpSpLocks/>
          </p:cNvGrpSpPr>
          <p:nvPr/>
        </p:nvGrpSpPr>
        <p:grpSpPr bwMode="auto">
          <a:xfrm>
            <a:off x="3280155" y="3923345"/>
            <a:ext cx="8137525" cy="2430463"/>
            <a:chOff x="249" y="2341"/>
            <a:chExt cx="5126" cy="1531"/>
          </a:xfrm>
        </p:grpSpPr>
        <p:sp>
          <p:nvSpPr>
            <p:cNvPr id="10" name="Text Box 4"/>
            <p:cNvSpPr txBox="1">
              <a:spLocks noChangeArrowheads="1"/>
            </p:cNvSpPr>
            <p:nvPr/>
          </p:nvSpPr>
          <p:spPr bwMode="auto">
            <a:xfrm>
              <a:off x="249" y="2341"/>
              <a:ext cx="5125" cy="1226"/>
            </a:xfrm>
            <a:prstGeom prst="rect">
              <a:avLst/>
            </a:prstGeom>
            <a:solidFill>
              <a:schemeClr val="bg2"/>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a:solidFill>
                    <a:srgbClr val="CC0000"/>
                  </a:solidFill>
                  <a:latin typeface="隶书" panose="02010509060101010101" pitchFamily="49" charset="-122"/>
                  <a:ea typeface="隶书" panose="02010509060101010101" pitchFamily="49" charset="-122"/>
                </a:rPr>
                <a:t>若完全为共价结合</a:t>
              </a:r>
              <a:r>
                <a:rPr kumimoji="1" lang="en-US" altLang="zh-CN" sz="2400" dirty="0">
                  <a:solidFill>
                    <a:schemeClr val="tx1"/>
                  </a:solidFill>
                  <a:latin typeface="楷体_GB2312" pitchFamily="49" charset="-122"/>
                  <a:ea typeface="楷体_GB2312" pitchFamily="49" charset="-122"/>
                </a:rPr>
                <a:t>,</a:t>
              </a:r>
              <a:r>
                <a:rPr kumimoji="1" lang="zh-CN" altLang="en-US" sz="2400" dirty="0">
                  <a:solidFill>
                    <a:schemeClr val="tx1"/>
                  </a:solidFill>
                  <a:latin typeface="楷体_GB2312" pitchFamily="49" charset="-122"/>
                  <a:ea typeface="楷体_GB2312" pitchFamily="49" charset="-122"/>
                </a:rPr>
                <a:t>共价键上的每对电子均分在两个近邻原子上</a:t>
              </a:r>
              <a:r>
                <a:rPr kumimoji="1" lang="en-US" altLang="zh-CN" sz="2400" dirty="0">
                  <a:solidFill>
                    <a:schemeClr val="tx1"/>
                  </a:solidFill>
                  <a:latin typeface="楷体_GB2312" pitchFamily="49" charset="-122"/>
                  <a:ea typeface="楷体_GB2312" pitchFamily="49" charset="-122"/>
                </a:rPr>
                <a:t>,</a:t>
              </a:r>
              <a:r>
                <a:rPr kumimoji="1" lang="zh-CN" altLang="en-US" sz="2400" dirty="0">
                  <a:solidFill>
                    <a:schemeClr val="tx1"/>
                  </a:solidFill>
                  <a:latin typeface="楷体_GB2312" pitchFamily="49" charset="-122"/>
                  <a:ea typeface="楷体_GB2312" pitchFamily="49" charset="-122"/>
                </a:rPr>
                <a:t>即意味着</a:t>
              </a:r>
              <a:r>
                <a:rPr kumimoji="1" lang="en-US" altLang="zh-CN" sz="2400" dirty="0">
                  <a:solidFill>
                    <a:schemeClr val="tx1"/>
                  </a:solidFill>
                  <a:latin typeface="楷体_GB2312" pitchFamily="49" charset="-122"/>
                  <a:ea typeface="楷体_GB2312" pitchFamily="49" charset="-122"/>
                </a:rPr>
                <a:t>Ga</a:t>
              </a:r>
              <a:r>
                <a:rPr kumimoji="1" lang="zh-CN" altLang="en-US" sz="2400" dirty="0">
                  <a:solidFill>
                    <a:schemeClr val="tx1"/>
                  </a:solidFill>
                  <a:latin typeface="楷体_GB2312" pitchFamily="49" charset="-122"/>
                  <a:ea typeface="楷体_GB2312" pitchFamily="49" charset="-122"/>
                </a:rPr>
                <a:t>原子有一个负电荷而</a:t>
              </a:r>
              <a:r>
                <a:rPr kumimoji="1" lang="en-US" altLang="zh-CN" sz="2400" dirty="0">
                  <a:solidFill>
                    <a:schemeClr val="tx1"/>
                  </a:solidFill>
                  <a:latin typeface="楷体_GB2312" pitchFamily="49" charset="-122"/>
                  <a:ea typeface="楷体_GB2312" pitchFamily="49" charset="-122"/>
                </a:rPr>
                <a:t>As</a:t>
              </a:r>
              <a:r>
                <a:rPr kumimoji="1" lang="zh-CN" altLang="en-US" sz="2400" dirty="0">
                  <a:solidFill>
                    <a:schemeClr val="tx1"/>
                  </a:solidFill>
                  <a:latin typeface="楷体_GB2312" pitchFamily="49" charset="-122"/>
                  <a:ea typeface="楷体_GB2312" pitchFamily="49" charset="-122"/>
                </a:rPr>
                <a:t>原子有一个正电荷</a:t>
              </a:r>
              <a:r>
                <a:rPr kumimoji="1" lang="en-US" altLang="zh-CN" sz="2400" dirty="0">
                  <a:solidFill>
                    <a:schemeClr val="tx1"/>
                  </a:solidFill>
                  <a:latin typeface="楷体_GB2312" pitchFamily="49" charset="-122"/>
                  <a:ea typeface="楷体_GB2312" pitchFamily="49" charset="-122"/>
                </a:rPr>
                <a:t>:</a:t>
              </a:r>
              <a:r>
                <a:rPr kumimoji="1" lang="en-US" altLang="zh-CN" sz="2400" dirty="0">
                  <a:solidFill>
                    <a:srgbClr val="0000CC"/>
                  </a:solidFill>
                  <a:latin typeface="楷体_GB2312" pitchFamily="49" charset="-122"/>
                  <a:ea typeface="楷体_GB2312" pitchFamily="49" charset="-122"/>
                </a:rPr>
                <a:t>Ga</a:t>
              </a:r>
              <a:r>
                <a:rPr kumimoji="1" lang="en-US" altLang="zh-CN" sz="2400" baseline="30000" dirty="0">
                  <a:solidFill>
                    <a:srgbClr val="0000CC"/>
                  </a:solidFill>
                  <a:latin typeface="楷体_GB2312" pitchFamily="49" charset="-122"/>
                  <a:ea typeface="楷体_GB2312" pitchFamily="49" charset="-122"/>
                </a:rPr>
                <a:t>-1</a:t>
              </a:r>
              <a:r>
                <a:rPr kumimoji="1" lang="en-US" altLang="zh-CN" sz="2400" dirty="0">
                  <a:solidFill>
                    <a:srgbClr val="0000CC"/>
                  </a:solidFill>
                  <a:latin typeface="楷体_GB2312" pitchFamily="49" charset="-122"/>
                  <a:ea typeface="楷体_GB2312" pitchFamily="49" charset="-122"/>
                </a:rPr>
                <a:t>As</a:t>
              </a:r>
              <a:r>
                <a:rPr kumimoji="1" lang="en-US" altLang="zh-CN" sz="2400" baseline="30000" dirty="0">
                  <a:solidFill>
                    <a:srgbClr val="0000CC"/>
                  </a:solidFill>
                  <a:latin typeface="楷体_GB2312" pitchFamily="49" charset="-122"/>
                  <a:ea typeface="楷体_GB2312" pitchFamily="49" charset="-122"/>
                </a:rPr>
                <a:t>+1</a:t>
              </a:r>
            </a:p>
            <a:p>
              <a:pPr algn="l"/>
              <a:r>
                <a:rPr kumimoji="1" lang="zh-CN" altLang="en-US" sz="2400" dirty="0">
                  <a:solidFill>
                    <a:srgbClr val="CC0000"/>
                  </a:solidFill>
                  <a:latin typeface="隶书" panose="02010509060101010101" pitchFamily="49" charset="-122"/>
                  <a:ea typeface="隶书" panose="02010509060101010101" pitchFamily="49" charset="-122"/>
                </a:rPr>
                <a:t>若完全为离子结合</a:t>
              </a:r>
              <a:r>
                <a:rPr kumimoji="1" lang="en-US" altLang="zh-CN" sz="2400" dirty="0">
                  <a:solidFill>
                    <a:schemeClr val="tx1"/>
                  </a:solidFill>
                  <a:latin typeface="楷体_GB2312" pitchFamily="49" charset="-122"/>
                  <a:ea typeface="楷体_GB2312" pitchFamily="49" charset="-122"/>
                </a:rPr>
                <a:t>,</a:t>
              </a:r>
              <a:r>
                <a:rPr kumimoji="1" lang="zh-CN" altLang="en-US" sz="2400" dirty="0">
                  <a:solidFill>
                    <a:schemeClr val="tx1"/>
                  </a:solidFill>
                  <a:latin typeface="楷体_GB2312" pitchFamily="49" charset="-122"/>
                  <a:ea typeface="楷体_GB2312" pitchFamily="49" charset="-122"/>
                </a:rPr>
                <a:t>则意味着</a:t>
              </a:r>
              <a:r>
                <a:rPr kumimoji="1" lang="en-US" altLang="zh-CN" sz="2400" dirty="0">
                  <a:solidFill>
                    <a:schemeClr val="tx1"/>
                  </a:solidFill>
                  <a:latin typeface="楷体_GB2312" pitchFamily="49" charset="-122"/>
                  <a:ea typeface="楷体_GB2312" pitchFamily="49" charset="-122"/>
                </a:rPr>
                <a:t>Ga</a:t>
              </a:r>
              <a:r>
                <a:rPr kumimoji="1" lang="zh-CN" altLang="en-US" sz="2400" dirty="0">
                  <a:solidFill>
                    <a:schemeClr val="tx1"/>
                  </a:solidFill>
                  <a:latin typeface="楷体_GB2312" pitchFamily="49" charset="-122"/>
                  <a:ea typeface="楷体_GB2312" pitchFamily="49" charset="-122"/>
                </a:rPr>
                <a:t>原子的</a:t>
              </a:r>
              <a:r>
                <a:rPr kumimoji="1" lang="en-US" altLang="zh-CN" sz="2400" dirty="0">
                  <a:solidFill>
                    <a:schemeClr val="tx1"/>
                  </a:solidFill>
                  <a:latin typeface="楷体_GB2312" pitchFamily="49" charset="-122"/>
                  <a:ea typeface="楷体_GB2312" pitchFamily="49" charset="-122"/>
                </a:rPr>
                <a:t>3</a:t>
              </a:r>
              <a:r>
                <a:rPr kumimoji="1" lang="zh-CN" altLang="en-US" sz="2400" dirty="0">
                  <a:solidFill>
                    <a:schemeClr val="tx1"/>
                  </a:solidFill>
                  <a:latin typeface="楷体_GB2312" pitchFamily="49" charset="-122"/>
                  <a:ea typeface="楷体_GB2312" pitchFamily="49" charset="-122"/>
                </a:rPr>
                <a:t>个价电子转移给</a:t>
              </a:r>
              <a:r>
                <a:rPr kumimoji="1" lang="en-US" altLang="zh-CN" sz="2400" dirty="0">
                  <a:solidFill>
                    <a:schemeClr val="tx1"/>
                  </a:solidFill>
                  <a:latin typeface="楷体_GB2312" pitchFamily="49" charset="-122"/>
                  <a:ea typeface="楷体_GB2312" pitchFamily="49" charset="-122"/>
                </a:rPr>
                <a:t>As</a:t>
              </a:r>
              <a:r>
                <a:rPr kumimoji="1" lang="zh-CN" altLang="en-US" sz="2400" dirty="0">
                  <a:solidFill>
                    <a:schemeClr val="tx1"/>
                  </a:solidFill>
                  <a:latin typeface="楷体_GB2312" pitchFamily="49" charset="-122"/>
                  <a:ea typeface="楷体_GB2312" pitchFamily="49" charset="-122"/>
                </a:rPr>
                <a:t>原子</a:t>
              </a:r>
              <a:r>
                <a:rPr kumimoji="1" lang="en-US" altLang="zh-CN" sz="2400" dirty="0">
                  <a:solidFill>
                    <a:schemeClr val="tx1"/>
                  </a:solidFill>
                  <a:latin typeface="楷体_GB2312" pitchFamily="49" charset="-122"/>
                  <a:ea typeface="楷体_GB2312" pitchFamily="49" charset="-122"/>
                </a:rPr>
                <a:t>:</a:t>
              </a:r>
              <a:r>
                <a:rPr kumimoji="1" lang="en-US" altLang="zh-CN" sz="2400" dirty="0">
                  <a:solidFill>
                    <a:srgbClr val="0000CC"/>
                  </a:solidFill>
                  <a:latin typeface="楷体_GB2312" pitchFamily="49" charset="-122"/>
                  <a:ea typeface="楷体_GB2312" pitchFamily="49" charset="-122"/>
                </a:rPr>
                <a:t>Ga</a:t>
              </a:r>
              <a:r>
                <a:rPr kumimoji="1" lang="en-US" altLang="zh-CN" sz="2400" baseline="30000" dirty="0">
                  <a:solidFill>
                    <a:srgbClr val="0000CC"/>
                  </a:solidFill>
                  <a:latin typeface="楷体_GB2312" pitchFamily="49" charset="-122"/>
                  <a:ea typeface="楷体_GB2312" pitchFamily="49" charset="-122"/>
                </a:rPr>
                <a:t>+3</a:t>
              </a:r>
              <a:r>
                <a:rPr kumimoji="1" lang="en-US" altLang="zh-CN" sz="2400" dirty="0">
                  <a:solidFill>
                    <a:srgbClr val="0000CC"/>
                  </a:solidFill>
                  <a:latin typeface="楷体_GB2312" pitchFamily="49" charset="-122"/>
                  <a:ea typeface="楷体_GB2312" pitchFamily="49" charset="-122"/>
                </a:rPr>
                <a:t>As</a:t>
              </a:r>
              <a:r>
                <a:rPr kumimoji="1" lang="en-US" altLang="zh-CN" sz="2400" baseline="30000" dirty="0">
                  <a:solidFill>
                    <a:srgbClr val="0000CC"/>
                  </a:solidFill>
                  <a:latin typeface="楷体_GB2312" pitchFamily="49" charset="-122"/>
                  <a:ea typeface="楷体_GB2312" pitchFamily="49" charset="-122"/>
                </a:rPr>
                <a:t>-3</a:t>
              </a:r>
            </a:p>
          </p:txBody>
        </p:sp>
        <p:sp>
          <p:nvSpPr>
            <p:cNvPr id="11" name="Text Box 5"/>
            <p:cNvSpPr txBox="1">
              <a:spLocks noChangeArrowheads="1"/>
            </p:cNvSpPr>
            <p:nvPr/>
          </p:nvSpPr>
          <p:spPr bwMode="auto">
            <a:xfrm>
              <a:off x="249" y="3566"/>
              <a:ext cx="5126" cy="306"/>
            </a:xfrm>
            <a:prstGeom prst="rect">
              <a:avLst/>
            </a:prstGeom>
            <a:solidFill>
              <a:srgbClr val="CCFFCC"/>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a:solidFill>
                    <a:srgbClr val="CC0000"/>
                  </a:solidFill>
                  <a:latin typeface="隶书" panose="02010509060101010101" pitchFamily="49" charset="-122"/>
                  <a:ea typeface="隶书" panose="02010509060101010101" pitchFamily="49" charset="-122"/>
                </a:rPr>
                <a:t>实际</a:t>
              </a:r>
              <a:r>
                <a:rPr kumimoji="1" lang="zh-CN" altLang="en-US" sz="2400">
                  <a:solidFill>
                    <a:schemeClr val="tx1"/>
                  </a:solidFill>
                  <a:latin typeface="华文中宋" panose="02010600040101010101" pitchFamily="2" charset="-122"/>
                  <a:ea typeface="华文中宋" panose="02010600040101010101" pitchFamily="2" charset="-122"/>
                </a:rPr>
                <a:t>，</a:t>
              </a:r>
              <a:r>
                <a:rPr kumimoji="1" lang="en-US" altLang="zh-CN" sz="2400">
                  <a:solidFill>
                    <a:schemeClr val="tx1"/>
                  </a:solidFill>
                  <a:latin typeface="华文中宋" panose="02010600040101010101" pitchFamily="2" charset="-122"/>
                  <a:ea typeface="华文中宋" panose="02010600040101010101" pitchFamily="2" charset="-122"/>
                </a:rPr>
                <a:t>Ga</a:t>
              </a:r>
              <a:r>
                <a:rPr kumimoji="1" lang="zh-CN" altLang="en-US" sz="2400">
                  <a:solidFill>
                    <a:schemeClr val="tx1"/>
                  </a:solidFill>
                  <a:latin typeface="华文中宋" panose="02010600040101010101" pitchFamily="2" charset="-122"/>
                  <a:ea typeface="华文中宋" panose="02010600040101010101" pitchFamily="2" charset="-122"/>
                </a:rPr>
                <a:t>原子的有效离子电荷</a:t>
              </a:r>
              <a:r>
                <a:rPr kumimoji="1" lang="en-US" altLang="zh-CN" sz="2400">
                  <a:solidFill>
                    <a:schemeClr val="tx1"/>
                  </a:solidFill>
                  <a:latin typeface="华文中宋" panose="02010600040101010101" pitchFamily="2" charset="-122"/>
                  <a:ea typeface="华文中宋" panose="02010600040101010101" pitchFamily="2" charset="-122"/>
                </a:rPr>
                <a:t>q*</a:t>
              </a:r>
              <a:r>
                <a:rPr kumimoji="1" lang="zh-CN" altLang="en-US" sz="2400">
                  <a:solidFill>
                    <a:schemeClr val="tx1"/>
                  </a:solidFill>
                  <a:latin typeface="华文中宋" panose="02010600040101010101" pitchFamily="2" charset="-122"/>
                  <a:ea typeface="华文中宋" panose="02010600040101010101" pitchFamily="2" charset="-122"/>
                </a:rPr>
                <a:t>介于</a:t>
              </a:r>
              <a:r>
                <a:rPr kumimoji="1" lang="en-US" altLang="zh-CN" sz="2400">
                  <a:solidFill>
                    <a:schemeClr val="tx1"/>
                  </a:solidFill>
                  <a:ea typeface="华文中宋" panose="02010600040101010101" pitchFamily="2" charset="-122"/>
                </a:rPr>
                <a:t>-1</a:t>
              </a:r>
              <a:r>
                <a:rPr kumimoji="1" lang="zh-CN" altLang="en-US" sz="2400">
                  <a:solidFill>
                    <a:schemeClr val="tx1"/>
                  </a:solidFill>
                  <a:latin typeface="华文中宋" panose="02010600040101010101" pitchFamily="2" charset="-122"/>
                  <a:ea typeface="华文中宋" panose="02010600040101010101" pitchFamily="2" charset="-122"/>
                </a:rPr>
                <a:t>和</a:t>
              </a:r>
              <a:r>
                <a:rPr kumimoji="1" lang="en-US" altLang="zh-CN" sz="2400">
                  <a:solidFill>
                    <a:schemeClr val="tx1"/>
                  </a:solidFill>
                  <a:latin typeface="华文中宋" panose="02010600040101010101" pitchFamily="2" charset="-122"/>
                  <a:ea typeface="华文中宋" panose="02010600040101010101" pitchFamily="2" charset="-122"/>
                </a:rPr>
                <a:t>+3</a:t>
              </a:r>
              <a:r>
                <a:rPr kumimoji="1" lang="zh-CN" altLang="en-US" sz="2400">
                  <a:solidFill>
                    <a:schemeClr val="tx1"/>
                  </a:solidFill>
                  <a:latin typeface="华文中宋" panose="02010600040101010101" pitchFamily="2" charset="-122"/>
                  <a:ea typeface="华文中宋" panose="02010600040101010101" pitchFamily="2" charset="-122"/>
                </a:rPr>
                <a:t>之间。</a:t>
              </a:r>
            </a:p>
          </p:txBody>
        </p:sp>
      </p:grpSp>
    </p:spTree>
    <p:extLst>
      <p:ext uri="{BB962C8B-B14F-4D97-AF65-F5344CB8AC3E}">
        <p14:creationId xmlns:p14="http://schemas.microsoft.com/office/powerpoint/2010/main" val="86139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1992314" y="476250"/>
            <a:ext cx="8243887" cy="876300"/>
          </a:xfrm>
        </p:spPr>
        <p:txBody>
          <a:bodyPr/>
          <a:lstStyle/>
          <a:p>
            <a:r>
              <a:rPr lang="zh-CN" altLang="en-US">
                <a:ea typeface="楷体" panose="02010609060101010101" pitchFamily="49" charset="-122"/>
              </a:rPr>
              <a:t>共价键的特性</a:t>
            </a:r>
            <a:r>
              <a:rPr lang="en-US" altLang="zh-CN">
                <a:ea typeface="楷体" panose="02010609060101010101" pitchFamily="49" charset="-122"/>
              </a:rPr>
              <a:t>:</a:t>
            </a:r>
            <a:endParaRPr lang="en-US" altLang="zh-CN"/>
          </a:p>
        </p:txBody>
      </p:sp>
      <p:sp>
        <p:nvSpPr>
          <p:cNvPr id="441347" name="Rectangle 3"/>
          <p:cNvSpPr>
            <a:spLocks noGrp="1" noChangeArrowheads="1"/>
          </p:cNvSpPr>
          <p:nvPr>
            <p:ph type="body" idx="1"/>
          </p:nvPr>
        </p:nvSpPr>
        <p:spPr>
          <a:xfrm>
            <a:off x="2590800" y="1752600"/>
            <a:ext cx="7772400" cy="4464050"/>
          </a:xfrm>
        </p:spPr>
        <p:txBody>
          <a:bodyPr/>
          <a:lstStyle/>
          <a:p>
            <a:pPr>
              <a:lnSpc>
                <a:spcPct val="90000"/>
              </a:lnSpc>
              <a:buFontTx/>
              <a:buNone/>
            </a:pPr>
            <a:r>
              <a:rPr lang="zh-CN" altLang="en-US" sz="3600" b="1" dirty="0">
                <a:solidFill>
                  <a:srgbClr val="110F0D"/>
                </a:solidFill>
                <a:ea typeface="楷体" panose="02010609060101010101" pitchFamily="49" charset="-122"/>
              </a:rPr>
              <a:t>饱和性</a:t>
            </a:r>
            <a:r>
              <a:rPr lang="zh-CN" altLang="en-US" sz="3600" dirty="0">
                <a:solidFill>
                  <a:srgbClr val="110F0D"/>
                </a:solidFill>
              </a:rPr>
              <a:t>：</a:t>
            </a:r>
            <a:r>
              <a:rPr lang="zh-CN" altLang="en-US" b="1" dirty="0">
                <a:solidFill>
                  <a:srgbClr val="110F0D"/>
                </a:solidFill>
              </a:rPr>
              <a:t>一个原子所能形成的共价键的数目有一个最大值。</a:t>
            </a:r>
            <a:r>
              <a:rPr lang="zh-CN" altLang="en-US" dirty="0"/>
              <a:t> </a:t>
            </a:r>
          </a:p>
          <a:p>
            <a:pPr algn="just">
              <a:lnSpc>
                <a:spcPct val="90000"/>
              </a:lnSpc>
              <a:buFontTx/>
              <a:buNone/>
            </a:pPr>
            <a:r>
              <a:rPr lang="zh-CN" altLang="en-US" dirty="0"/>
              <a:t>     </a:t>
            </a:r>
            <a:r>
              <a:rPr lang="zh-CN" altLang="en-US" b="1" dirty="0">
                <a:solidFill>
                  <a:srgbClr val="ED0000"/>
                </a:solidFill>
              </a:rPr>
              <a:t>若价电子壳层未达到半满</a:t>
            </a:r>
            <a:r>
              <a:rPr lang="zh-CN" altLang="en-US" b="1" dirty="0">
                <a:solidFill>
                  <a:srgbClr val="110F0D"/>
                </a:solidFill>
              </a:rPr>
              <a:t>，则所有价电子都可能是未配对的，则</a:t>
            </a:r>
          </a:p>
          <a:p>
            <a:pPr algn="just">
              <a:lnSpc>
                <a:spcPct val="90000"/>
              </a:lnSpc>
              <a:buFontTx/>
              <a:buNone/>
            </a:pPr>
            <a:r>
              <a:rPr lang="zh-CN" altLang="en-US" b="1" dirty="0"/>
              <a:t>                 </a:t>
            </a:r>
            <a:r>
              <a:rPr lang="zh-CN" altLang="en-US" b="1" dirty="0">
                <a:solidFill>
                  <a:srgbClr val="13A004"/>
                </a:solidFill>
              </a:rPr>
              <a:t>可成价数＝价电子数</a:t>
            </a:r>
            <a:r>
              <a:rPr lang="en-US" altLang="zh-CN" b="1" dirty="0">
                <a:solidFill>
                  <a:srgbClr val="13A004"/>
                </a:solidFill>
              </a:rPr>
              <a:t>N</a:t>
            </a:r>
          </a:p>
          <a:p>
            <a:pPr algn="just">
              <a:lnSpc>
                <a:spcPct val="90000"/>
              </a:lnSpc>
              <a:buFontTx/>
              <a:buNone/>
            </a:pPr>
            <a:r>
              <a:rPr lang="en-US" altLang="zh-CN" b="1" dirty="0"/>
              <a:t>     </a:t>
            </a:r>
            <a:r>
              <a:rPr lang="zh-CN" altLang="en-US" b="1" dirty="0">
                <a:solidFill>
                  <a:srgbClr val="ED0000"/>
                </a:solidFill>
              </a:rPr>
              <a:t>若价电子壳层等于或超过半满</a:t>
            </a:r>
            <a:r>
              <a:rPr lang="zh-CN" altLang="en-US" b="1" dirty="0">
                <a:solidFill>
                  <a:srgbClr val="110F0D"/>
                </a:solidFill>
              </a:rPr>
              <a:t>，重要的共价晶体，价电子态为</a:t>
            </a:r>
            <a:r>
              <a:rPr lang="en-US" altLang="zh-CN" b="1" dirty="0">
                <a:solidFill>
                  <a:srgbClr val="110F0D"/>
                </a:solidFill>
              </a:rPr>
              <a:t>S</a:t>
            </a:r>
            <a:r>
              <a:rPr lang="zh-CN" altLang="en-US" b="1" dirty="0">
                <a:solidFill>
                  <a:srgbClr val="110F0D"/>
                </a:solidFill>
              </a:rPr>
              <a:t>，</a:t>
            </a:r>
            <a:r>
              <a:rPr lang="en-US" altLang="zh-CN" b="1" dirty="0">
                <a:solidFill>
                  <a:srgbClr val="110F0D"/>
                </a:solidFill>
              </a:rPr>
              <a:t>P</a:t>
            </a:r>
            <a:r>
              <a:rPr lang="zh-CN" altLang="en-US" b="1" dirty="0">
                <a:solidFill>
                  <a:srgbClr val="110F0D"/>
                </a:solidFill>
              </a:rPr>
              <a:t>态，满壳层时最多可容纳</a:t>
            </a:r>
            <a:r>
              <a:rPr lang="en-US" altLang="zh-CN" b="1" dirty="0">
                <a:solidFill>
                  <a:srgbClr val="110F0D"/>
                </a:solidFill>
              </a:rPr>
              <a:t>8</a:t>
            </a:r>
            <a:r>
              <a:rPr lang="zh-CN" altLang="en-US" b="1" dirty="0">
                <a:solidFill>
                  <a:srgbClr val="110F0D"/>
                </a:solidFill>
              </a:rPr>
              <a:t>个电子，未配对的电子数决定于未填充的量子态数，若价电子数为</a:t>
            </a:r>
            <a:r>
              <a:rPr lang="en-US" altLang="zh-CN" b="1" dirty="0">
                <a:solidFill>
                  <a:srgbClr val="110F0D"/>
                </a:solidFill>
              </a:rPr>
              <a:t>N</a:t>
            </a:r>
            <a:r>
              <a:rPr lang="zh-CN" altLang="en-US" b="1" dirty="0">
                <a:solidFill>
                  <a:srgbClr val="110F0D"/>
                </a:solidFill>
              </a:rPr>
              <a:t>，则能形成的共价键数目符合</a:t>
            </a:r>
            <a:r>
              <a:rPr lang="zh-CN" altLang="en-US" b="1" dirty="0">
                <a:solidFill>
                  <a:srgbClr val="13A004"/>
                </a:solidFill>
              </a:rPr>
              <a:t>（</a:t>
            </a:r>
            <a:r>
              <a:rPr lang="en-US" altLang="zh-CN" b="1" dirty="0">
                <a:solidFill>
                  <a:srgbClr val="13A004"/>
                </a:solidFill>
              </a:rPr>
              <a:t>8</a:t>
            </a:r>
            <a:r>
              <a:rPr lang="zh-CN" altLang="en-US" b="1" dirty="0">
                <a:solidFill>
                  <a:srgbClr val="13A004"/>
                </a:solidFill>
              </a:rPr>
              <a:t>－</a:t>
            </a:r>
            <a:r>
              <a:rPr lang="en-US" altLang="zh-CN" b="1" dirty="0">
                <a:solidFill>
                  <a:srgbClr val="13A004"/>
                </a:solidFill>
              </a:rPr>
              <a:t>N</a:t>
            </a:r>
            <a:r>
              <a:rPr lang="zh-CN" altLang="en-US" b="1" dirty="0">
                <a:solidFill>
                  <a:srgbClr val="13A004"/>
                </a:solidFill>
              </a:rPr>
              <a:t>）规则</a:t>
            </a:r>
            <a:r>
              <a:rPr lang="zh-CN" altLang="en-US" b="1" dirty="0"/>
              <a:t>。</a:t>
            </a:r>
          </a:p>
        </p:txBody>
      </p:sp>
    </p:spTree>
    <p:extLst>
      <p:ext uri="{BB962C8B-B14F-4D97-AF65-F5344CB8AC3E}">
        <p14:creationId xmlns:p14="http://schemas.microsoft.com/office/powerpoint/2010/main" val="2275469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66914" y="103189"/>
            <a:ext cx="8243887" cy="263525"/>
          </a:xfrm>
        </p:spPr>
        <p:txBody>
          <a:bodyPr>
            <a:normAutofit fontScale="90000"/>
          </a:bodyPr>
          <a:lstStyle/>
          <a:p>
            <a:r>
              <a:rPr lang="en-US" altLang="zh-CN"/>
              <a:t> </a:t>
            </a:r>
          </a:p>
        </p:txBody>
      </p:sp>
      <p:sp>
        <p:nvSpPr>
          <p:cNvPr id="442371" name="Rectangle 3"/>
          <p:cNvSpPr>
            <a:spLocks noGrp="1" noChangeArrowheads="1"/>
          </p:cNvSpPr>
          <p:nvPr>
            <p:ph type="body" idx="1"/>
          </p:nvPr>
        </p:nvSpPr>
        <p:spPr>
          <a:xfrm>
            <a:off x="2063750" y="981075"/>
            <a:ext cx="7926388" cy="4997450"/>
          </a:xfrm>
        </p:spPr>
        <p:txBody>
          <a:bodyPr/>
          <a:lstStyle/>
          <a:p>
            <a:pPr>
              <a:buFontTx/>
              <a:buNone/>
            </a:pPr>
            <a:r>
              <a:rPr lang="zh-CN" altLang="en-US" sz="3600" b="1">
                <a:solidFill>
                  <a:srgbClr val="110F0D"/>
                </a:solidFill>
                <a:ea typeface="楷体" panose="02010609060101010101" pitchFamily="49" charset="-122"/>
              </a:rPr>
              <a:t>方向性</a:t>
            </a:r>
            <a:r>
              <a:rPr lang="zh-CN" altLang="en-US" sz="3600">
                <a:solidFill>
                  <a:srgbClr val="110F0D"/>
                </a:solidFill>
              </a:rPr>
              <a:t>：</a:t>
            </a:r>
          </a:p>
          <a:p>
            <a:pPr>
              <a:buFontTx/>
              <a:buNone/>
            </a:pPr>
            <a:r>
              <a:rPr lang="zh-CN" altLang="en-US" sz="3600">
                <a:solidFill>
                  <a:srgbClr val="110F0D"/>
                </a:solidFill>
              </a:rPr>
              <a:t>        </a:t>
            </a:r>
            <a:r>
              <a:rPr lang="zh-CN" altLang="en-US" sz="3600" b="1">
                <a:solidFill>
                  <a:srgbClr val="110F0D"/>
                </a:solidFill>
              </a:rPr>
              <a:t>相邻原子只在特定方向上形成共价键。 </a:t>
            </a:r>
          </a:p>
          <a:p>
            <a:pPr>
              <a:buFontTx/>
              <a:buNone/>
            </a:pPr>
            <a:endParaRPr lang="zh-CN" altLang="en-US" sz="3600" b="1">
              <a:solidFill>
                <a:srgbClr val="110F0D"/>
              </a:solidFill>
            </a:endParaRPr>
          </a:p>
          <a:p>
            <a:pPr algn="just">
              <a:buFontTx/>
              <a:buNone/>
            </a:pPr>
            <a:r>
              <a:rPr lang="zh-CN" altLang="en-US" sz="3600" b="1">
                <a:solidFill>
                  <a:srgbClr val="110F0D"/>
                </a:solidFill>
              </a:rPr>
              <a:t>         成键时，电子云发生交叠，交叠越多，键能越大，系统能量越低，键越牢固。</a:t>
            </a:r>
            <a:r>
              <a:rPr lang="zh-CN" altLang="en-US" sz="3600" b="1">
                <a:latin typeface="Arial" panose="020B0604020202020204" pitchFamily="34" charset="0"/>
              </a:rPr>
              <a:t> </a:t>
            </a:r>
            <a:endParaRPr lang="zh-CN" altLang="en-US" sz="3600" b="1"/>
          </a:p>
          <a:p>
            <a:pPr>
              <a:buFontTx/>
              <a:buNone/>
            </a:pPr>
            <a:endParaRPr lang="en-US" altLang="zh-CN" sz="3600" b="1"/>
          </a:p>
        </p:txBody>
      </p:sp>
    </p:spTree>
    <p:extLst>
      <p:ext uri="{BB962C8B-B14F-4D97-AF65-F5344CB8AC3E}">
        <p14:creationId xmlns:p14="http://schemas.microsoft.com/office/powerpoint/2010/main" val="510268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ZGC-20130926GJY\Deskto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978" y="1013630"/>
            <a:ext cx="76104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52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972" y="341769"/>
            <a:ext cx="11359166" cy="5909310"/>
          </a:xfrm>
          <a:prstGeom prst="rect">
            <a:avLst/>
          </a:prstGeom>
        </p:spPr>
        <p:txBody>
          <a:bodyPr wrap="square">
            <a:spAutoFit/>
          </a:bodyPr>
          <a:lstStyle/>
          <a:p>
            <a:r>
              <a:rPr lang="en-US" altLang="zh-CN" b="0" i="0" dirty="0" smtClean="0">
                <a:solidFill>
                  <a:srgbClr val="333333"/>
                </a:solidFill>
                <a:effectLst/>
                <a:latin typeface="Lucida Grande"/>
              </a:rPr>
              <a:t>1. </a:t>
            </a:r>
            <a:r>
              <a:rPr lang="zh-CN" altLang="en-US" b="0" i="0" dirty="0" smtClean="0">
                <a:solidFill>
                  <a:srgbClr val="333333"/>
                </a:solidFill>
                <a:effectLst/>
                <a:latin typeface="Lucida Grande"/>
              </a:rPr>
              <a:t>什么叫简正振动模式？简正振动数目、格波数目或格波振动模式数目是否是一回事？</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为了使问题既简化又能抓住主要矛盾，在分析讨论晶格振动时，将原子间互作用力的泰勒级数中的非线形项忽略掉的近似称为简谐近似</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在简谐近似下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由</a:t>
            </a:r>
            <a:r>
              <a:rPr lang="en-US" altLang="zh-CN" b="0" i="0" dirty="0" smtClean="0">
                <a:solidFill>
                  <a:srgbClr val="333333"/>
                </a:solidFill>
                <a:effectLst/>
                <a:latin typeface="Lucida Grande"/>
              </a:rPr>
              <a:t>N</a:t>
            </a:r>
            <a:r>
              <a:rPr lang="zh-CN" altLang="en-US" b="0" i="0" dirty="0" smtClean="0">
                <a:solidFill>
                  <a:srgbClr val="333333"/>
                </a:solidFill>
                <a:effectLst/>
                <a:latin typeface="Lucida Grande"/>
              </a:rPr>
              <a:t>个原子构成的晶体的晶格振动</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可等效成</a:t>
            </a:r>
            <a:r>
              <a:rPr lang="en-US" altLang="zh-CN" b="0" i="0" dirty="0" smtClean="0">
                <a:solidFill>
                  <a:srgbClr val="333333"/>
                </a:solidFill>
                <a:effectLst/>
                <a:latin typeface="Lucida Grande"/>
              </a:rPr>
              <a:t>3N</a:t>
            </a:r>
            <a:r>
              <a:rPr lang="zh-CN" altLang="en-US" b="0" i="0" dirty="0" smtClean="0">
                <a:solidFill>
                  <a:srgbClr val="333333"/>
                </a:solidFill>
                <a:effectLst/>
                <a:latin typeface="Lucida Grande"/>
              </a:rPr>
              <a:t>个独立的谐振子的振动</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每个谐振子的振动模式称为简正振动模式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它对应着所有的原子都以该模式的频率做振动</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它是晶格振动模式中最简单最基本的振动方式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原子的振动</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或者说格波振动通常是这</a:t>
            </a:r>
            <a:r>
              <a:rPr lang="en-US" altLang="zh-CN" b="0" i="0" dirty="0" smtClean="0">
                <a:solidFill>
                  <a:srgbClr val="333333"/>
                </a:solidFill>
                <a:effectLst/>
                <a:latin typeface="Lucida Grande"/>
              </a:rPr>
              <a:t>3N</a:t>
            </a:r>
            <a:r>
              <a:rPr lang="zh-CN" altLang="en-US" b="0" i="0" dirty="0" smtClean="0">
                <a:solidFill>
                  <a:srgbClr val="333333"/>
                </a:solidFill>
                <a:effectLst/>
                <a:latin typeface="Lucida Grande"/>
              </a:rPr>
              <a:t>个简正振动模式的线形迭加</a:t>
            </a:r>
            <a:r>
              <a:rPr lang="en-US" altLang="zh-CN" b="0" i="0" dirty="0" smtClean="0">
                <a:solidFill>
                  <a:srgbClr val="333333"/>
                </a:solidFill>
                <a:effectLst/>
                <a:latin typeface="Lucida Grande"/>
              </a:rPr>
              <a:t>.</a:t>
            </a:r>
          </a:p>
          <a:p>
            <a:r>
              <a:rPr lang="zh-CN" altLang="en-US" b="0" i="0" dirty="0" smtClean="0">
                <a:solidFill>
                  <a:srgbClr val="333333"/>
                </a:solidFill>
                <a:effectLst/>
                <a:latin typeface="Lucida Grande"/>
              </a:rPr>
              <a:t>简正振动数目、格波数目或格波振动模式数目是一回事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这个数目等于晶体中所有原子的自由度数之和</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即等于</a:t>
            </a:r>
            <a:r>
              <a:rPr lang="en-US" altLang="zh-CN" b="0" i="0" dirty="0" smtClean="0">
                <a:solidFill>
                  <a:srgbClr val="333333"/>
                </a:solidFill>
                <a:effectLst/>
                <a:latin typeface="Lucida Grande"/>
              </a:rPr>
              <a:t>3N.</a:t>
            </a:r>
          </a:p>
          <a:p>
            <a:r>
              <a:rPr lang="en-US" altLang="zh-CN" b="0" i="0" dirty="0" smtClean="0">
                <a:solidFill>
                  <a:srgbClr val="333333"/>
                </a:solidFill>
                <a:effectLst/>
                <a:latin typeface="Lucida Grande"/>
              </a:rPr>
              <a:t>2. </a:t>
            </a:r>
            <a:r>
              <a:rPr lang="zh-CN" altLang="en-US" b="0" i="0" dirty="0" smtClean="0">
                <a:solidFill>
                  <a:srgbClr val="333333"/>
                </a:solidFill>
                <a:effectLst/>
                <a:latin typeface="Lucida Grande"/>
              </a:rPr>
              <a:t>长光学支格波与长声学支格波本质上有何差别</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长光学支格波的特征是每个原胞内的不同原子做相对振动</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振动频率较高</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它包含了晶格振动频率最高的振动模式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长声学支格波的特征是原胞内的不同原子没有相对位移</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原胞做整体运动</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振动频率较低</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它包含了晶格振动频率最低的振动模式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波速是一常数</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任何晶体都存在声学支格波</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但简单晶格</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非复式格子</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晶体不存在光学支格波</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3. </a:t>
            </a:r>
            <a:r>
              <a:rPr lang="zh-CN" altLang="en-US" b="0" i="0" dirty="0" smtClean="0">
                <a:solidFill>
                  <a:srgbClr val="333333"/>
                </a:solidFill>
                <a:effectLst/>
                <a:latin typeface="Lucida Grande"/>
              </a:rPr>
              <a:t>温度一定，一个光学波的声子数目多呢</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还是声学波的声子数目多</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频率为</a:t>
            </a:r>
            <a:r>
              <a:rPr lang="en-US" altLang="zh-CN" b="0" i="0" dirty="0" smtClean="0">
                <a:solidFill>
                  <a:srgbClr val="333333"/>
                </a:solidFill>
                <a:effectLst/>
                <a:latin typeface="Lucida Grande"/>
              </a:rPr>
              <a:t>ω</a:t>
            </a:r>
            <a:r>
              <a:rPr lang="zh-CN" altLang="en-US" b="0" i="0" dirty="0" smtClean="0">
                <a:solidFill>
                  <a:srgbClr val="333333"/>
                </a:solidFill>
                <a:effectLst/>
                <a:latin typeface="Lucida Grande"/>
              </a:rPr>
              <a:t>的格波的</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平均</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声子数为</a:t>
            </a:r>
          </a:p>
          <a:p>
            <a:r>
              <a:rPr lang="en-US" altLang="zh-CN" b="0" i="0" dirty="0" smtClean="0">
                <a:solidFill>
                  <a:srgbClr val="333333"/>
                </a:solidFill>
                <a:effectLst/>
                <a:latin typeface="Lucida Grande"/>
              </a:rPr>
              <a:t>1n(ω)= ω/kTBe-1.</a:t>
            </a:r>
          </a:p>
          <a:p>
            <a:r>
              <a:rPr lang="en-US" altLang="zh-CN" b="0" i="0" dirty="0" smtClean="0">
                <a:solidFill>
                  <a:srgbClr val="333333"/>
                </a:solidFill>
                <a:effectLst/>
                <a:latin typeface="Lucida Grande"/>
              </a:rPr>
              <a:t>ω/</a:t>
            </a:r>
            <a:r>
              <a:rPr lang="en-US" altLang="zh-CN" b="0" i="0" dirty="0" err="1" smtClean="0">
                <a:solidFill>
                  <a:srgbClr val="333333"/>
                </a:solidFill>
                <a:effectLst/>
                <a:latin typeface="Lucida Grande"/>
              </a:rPr>
              <a:t>kT</a:t>
            </a:r>
            <a:r>
              <a:rPr lang="en-US" altLang="zh-CN" b="0" i="0" dirty="0" smtClean="0">
                <a:solidFill>
                  <a:srgbClr val="333333"/>
                </a:solidFill>
                <a:effectLst/>
                <a:latin typeface="Lucida Grande"/>
              </a:rPr>
              <a:t> ω/</a:t>
            </a:r>
            <a:r>
              <a:rPr lang="en-US" altLang="zh-CN" b="0" i="0" dirty="0" err="1" smtClean="0">
                <a:solidFill>
                  <a:srgbClr val="333333"/>
                </a:solidFill>
                <a:effectLst/>
                <a:latin typeface="Lucida Grande"/>
              </a:rPr>
              <a:t>kT</a:t>
            </a:r>
            <a:r>
              <a:rPr lang="zh-CN" altLang="en-US" b="0" i="0" dirty="0" smtClean="0">
                <a:solidFill>
                  <a:srgbClr val="333333"/>
                </a:solidFill>
                <a:effectLst/>
                <a:latin typeface="Lucida Grande"/>
              </a:rPr>
              <a:t>因为光学波的频率</a:t>
            </a:r>
            <a:r>
              <a:rPr lang="en-US" altLang="zh-CN" b="0" i="0" dirty="0" err="1" smtClean="0">
                <a:solidFill>
                  <a:srgbClr val="333333"/>
                </a:solidFill>
                <a:effectLst/>
                <a:latin typeface="Lucida Grande"/>
              </a:rPr>
              <a:t>ωO</a:t>
            </a:r>
            <a:r>
              <a:rPr lang="zh-CN" altLang="en-US" b="0" i="0" dirty="0" smtClean="0">
                <a:solidFill>
                  <a:srgbClr val="333333"/>
                </a:solidFill>
                <a:effectLst/>
                <a:latin typeface="Lucida Grande"/>
              </a:rPr>
              <a:t>比声学波的频率</a:t>
            </a:r>
            <a:r>
              <a:rPr lang="en-US" altLang="zh-CN" b="0" i="0" dirty="0" err="1" smtClean="0">
                <a:solidFill>
                  <a:srgbClr val="333333"/>
                </a:solidFill>
                <a:effectLst/>
                <a:latin typeface="Lucida Grande"/>
              </a:rPr>
              <a:t>ωA</a:t>
            </a:r>
            <a:r>
              <a:rPr lang="zh-CN" altLang="en-US" b="0" i="0" dirty="0" smtClean="0">
                <a:solidFill>
                  <a:srgbClr val="333333"/>
                </a:solidFill>
                <a:effectLst/>
                <a:latin typeface="Lucida Grande"/>
              </a:rPr>
              <a:t>高</a:t>
            </a:r>
            <a:r>
              <a:rPr lang="en-US" altLang="zh-CN" b="0" i="0" dirty="0" smtClean="0">
                <a:solidFill>
                  <a:srgbClr val="333333"/>
                </a:solidFill>
                <a:effectLst/>
                <a:latin typeface="Lucida Grande"/>
              </a:rPr>
              <a:t>, (eOB-1)</a:t>
            </a:r>
            <a:r>
              <a:rPr lang="zh-CN" altLang="en-US" b="0" i="0" dirty="0" smtClean="0">
                <a:solidFill>
                  <a:srgbClr val="333333"/>
                </a:solidFill>
                <a:effectLst/>
                <a:latin typeface="Lucida Grande"/>
              </a:rPr>
              <a:t>大于</a:t>
            </a:r>
            <a:r>
              <a:rPr lang="en-US" altLang="zh-CN" b="0" i="0" dirty="0" smtClean="0">
                <a:solidFill>
                  <a:srgbClr val="333333"/>
                </a:solidFill>
                <a:effectLst/>
                <a:latin typeface="Lucida Grande"/>
              </a:rPr>
              <a:t>(eAB-1), </a:t>
            </a:r>
            <a:r>
              <a:rPr lang="zh-CN" altLang="en-US" b="0" i="0" dirty="0" smtClean="0">
                <a:solidFill>
                  <a:srgbClr val="333333"/>
                </a:solidFill>
                <a:effectLst/>
                <a:latin typeface="Lucida Grande"/>
              </a:rPr>
              <a:t>所以在温度一定情况下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一个光学波的</a:t>
            </a:r>
          </a:p>
          <a:p>
            <a:r>
              <a:rPr lang="zh-CN" altLang="en-US" b="0" i="0" dirty="0" smtClean="0">
                <a:solidFill>
                  <a:srgbClr val="333333"/>
                </a:solidFill>
                <a:effectLst/>
                <a:latin typeface="Lucida Grande"/>
              </a:rPr>
              <a:t>声子数目少于一个声学波的声子数目</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4. </a:t>
            </a:r>
            <a:r>
              <a:rPr lang="zh-CN" altLang="en-US" b="0" i="0" dirty="0" smtClean="0">
                <a:solidFill>
                  <a:srgbClr val="333333"/>
                </a:solidFill>
                <a:effectLst/>
                <a:latin typeface="Lucida Grande"/>
              </a:rPr>
              <a:t>对同一个振动模式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温度高时的声子数目多呢</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还是温度低时的声子数目多</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ω/kBTH-1)</a:t>
            </a:r>
            <a:r>
              <a:rPr lang="zh-CN" altLang="en-US" b="0" i="0" dirty="0" smtClean="0">
                <a:solidFill>
                  <a:srgbClr val="333333"/>
                </a:solidFill>
                <a:effectLst/>
                <a:latin typeface="Lucida Grande"/>
              </a:rPr>
              <a:t>小于</a:t>
            </a:r>
            <a:r>
              <a:rPr lang="en-US" altLang="zh-CN" b="0" i="0" dirty="0" smtClean="0">
                <a:solidFill>
                  <a:srgbClr val="333333"/>
                </a:solidFill>
                <a:effectLst/>
                <a:latin typeface="Lucida Grande"/>
              </a:rPr>
              <a:t>(e ω/kBTL-1), </a:t>
            </a:r>
            <a:r>
              <a:rPr lang="zh-CN" altLang="en-US" b="0" i="0" dirty="0" smtClean="0">
                <a:solidFill>
                  <a:srgbClr val="333333"/>
                </a:solidFill>
                <a:effectLst/>
                <a:latin typeface="Lucida Grande"/>
              </a:rPr>
              <a:t>所以温度高时的声子数目多于温度低时的声子数目</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设温度</a:t>
            </a:r>
            <a:r>
              <a:rPr lang="en-US" altLang="zh-CN" b="0" i="0" dirty="0" smtClean="0">
                <a:solidFill>
                  <a:srgbClr val="333333"/>
                </a:solidFill>
                <a:effectLst/>
                <a:latin typeface="Lucida Grande"/>
              </a:rPr>
              <a:t>TH&gt;TL, </a:t>
            </a:r>
            <a:r>
              <a:rPr lang="zh-CN" altLang="en-US" b="0" i="0" dirty="0" smtClean="0">
                <a:solidFill>
                  <a:srgbClr val="333333"/>
                </a:solidFill>
                <a:effectLst/>
                <a:latin typeface="Lucida Grande"/>
              </a:rPr>
              <a:t>由于</a:t>
            </a:r>
            <a:r>
              <a:rPr lang="en-US" altLang="zh-CN" b="0" i="0" dirty="0" smtClean="0">
                <a:solidFill>
                  <a:srgbClr val="333333"/>
                </a:solidFill>
                <a:effectLst/>
                <a:latin typeface="Lucida Grande"/>
              </a:rPr>
              <a:t>(e</a:t>
            </a:r>
            <a:endParaRPr lang="en-US" altLang="zh-CN" b="0" i="0" dirty="0">
              <a:solidFill>
                <a:srgbClr val="333333"/>
              </a:solidFill>
              <a:effectLst/>
              <a:latin typeface="Lucida Grande"/>
            </a:endParaRPr>
          </a:p>
        </p:txBody>
      </p:sp>
    </p:spTree>
    <p:extLst>
      <p:ext uri="{BB962C8B-B14F-4D97-AF65-F5344CB8AC3E}">
        <p14:creationId xmlns:p14="http://schemas.microsoft.com/office/powerpoint/2010/main" val="120532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7076" y="774553"/>
            <a:ext cx="10397544" cy="1200329"/>
          </a:xfrm>
          <a:prstGeom prst="rect">
            <a:avLst/>
          </a:prstGeom>
        </p:spPr>
        <p:txBody>
          <a:bodyPr wrap="square">
            <a:spAutoFit/>
          </a:bodyPr>
          <a:lstStyle/>
          <a:p>
            <a:r>
              <a:rPr lang="en-US" altLang="zh-CN" b="0" i="0" dirty="0" smtClean="0">
                <a:solidFill>
                  <a:srgbClr val="333333"/>
                </a:solidFill>
                <a:effectLst/>
                <a:latin typeface="Lucida Grande"/>
              </a:rPr>
              <a:t>7. </a:t>
            </a:r>
            <a:r>
              <a:rPr lang="zh-CN" altLang="en-US" b="0" i="0" dirty="0" smtClean="0">
                <a:solidFill>
                  <a:srgbClr val="333333"/>
                </a:solidFill>
                <a:effectLst/>
                <a:latin typeface="Lucida Grande"/>
              </a:rPr>
              <a:t>在甚低温下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德拜模型为什么与实验相符</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在甚低温下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不仅光学波得不到激发</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而且声子能量较大的短声学格波也未被激发</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得到激发的只是声子能量较小的长声学格波</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长声学格波即弹性波</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德拜模型只考虑弹性波对热容的贡献</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因此</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在甚低温下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德拜模型与事实相符</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自然与实验相符</a:t>
            </a:r>
            <a:r>
              <a:rPr lang="en-US" altLang="zh-CN" b="0" i="0" dirty="0" smtClean="0">
                <a:solidFill>
                  <a:srgbClr val="333333"/>
                </a:solidFill>
                <a:effectLst/>
                <a:latin typeface="Lucida Grande"/>
              </a:rPr>
              <a:t>.</a:t>
            </a:r>
            <a:endParaRPr lang="en-US" altLang="zh-CN" b="0" i="0" dirty="0">
              <a:solidFill>
                <a:srgbClr val="333333"/>
              </a:solidFill>
              <a:effectLst/>
              <a:latin typeface="Lucida Grande"/>
            </a:endParaRPr>
          </a:p>
        </p:txBody>
      </p:sp>
      <p:sp>
        <p:nvSpPr>
          <p:cNvPr id="3" name="矩形 2"/>
          <p:cNvSpPr/>
          <p:nvPr/>
        </p:nvSpPr>
        <p:spPr>
          <a:xfrm>
            <a:off x="807076" y="2185474"/>
            <a:ext cx="10307392" cy="3693319"/>
          </a:xfrm>
          <a:prstGeom prst="rect">
            <a:avLst/>
          </a:prstGeom>
        </p:spPr>
        <p:txBody>
          <a:bodyPr wrap="square">
            <a:spAutoFit/>
          </a:bodyPr>
          <a:lstStyle/>
          <a:p>
            <a:r>
              <a:rPr lang="en-US" altLang="zh-CN" b="0" i="0" dirty="0" smtClean="0">
                <a:solidFill>
                  <a:srgbClr val="333333"/>
                </a:solidFill>
                <a:effectLst/>
                <a:latin typeface="Lucida Grande"/>
              </a:rPr>
              <a:t>1. </a:t>
            </a:r>
            <a:r>
              <a:rPr lang="zh-CN" altLang="en-US" b="0" i="0" dirty="0" smtClean="0">
                <a:solidFill>
                  <a:srgbClr val="333333"/>
                </a:solidFill>
                <a:effectLst/>
                <a:latin typeface="Lucida Grande"/>
              </a:rPr>
              <a:t>波矢空间与倒格空间有何关系</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为什么说波矢空间内的状态点是准连续的</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b2</a:t>
            </a:r>
            <a:r>
              <a:rPr lang="zh-CN" altLang="en-US" b="0" i="0" dirty="0" smtClean="0">
                <a:solidFill>
                  <a:srgbClr val="333333"/>
                </a:solidFill>
                <a:effectLst/>
                <a:latin typeface="Lucida Grande"/>
              </a:rPr>
              <a:t>、 </a:t>
            </a:r>
            <a:r>
              <a:rPr lang="en-US" altLang="zh-CN" b="0" i="0" dirty="0" smtClean="0">
                <a:solidFill>
                  <a:srgbClr val="333333"/>
                </a:solidFill>
                <a:effectLst/>
                <a:latin typeface="Lucida Grande"/>
              </a:rPr>
              <a:t>b3, </a:t>
            </a:r>
            <a:r>
              <a:rPr lang="zh-CN" altLang="en-US" b="0" i="0" dirty="0" smtClean="0">
                <a:solidFill>
                  <a:srgbClr val="333333"/>
                </a:solidFill>
                <a:effectLst/>
                <a:latin typeface="Lucida Grande"/>
              </a:rPr>
              <a:t>而波矢空间的基矢分别为 </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波矢空间与倒格空间处于统一空间</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倒格空间的基矢分别为</a:t>
            </a:r>
            <a:r>
              <a:rPr lang="en-US" altLang="zh-CN" b="0" i="0" dirty="0" smtClean="0">
                <a:solidFill>
                  <a:srgbClr val="333333"/>
                </a:solidFill>
                <a:effectLst/>
                <a:latin typeface="Lucida Grande"/>
              </a:rPr>
              <a:t>b1</a:t>
            </a:r>
            <a:r>
              <a:rPr lang="zh-CN" altLang="en-US" b="0" i="0" dirty="0" smtClean="0">
                <a:solidFill>
                  <a:srgbClr val="333333"/>
                </a:solidFill>
                <a:effectLst/>
                <a:latin typeface="Lucida Grande"/>
              </a:rPr>
              <a:t>、</a:t>
            </a:r>
          </a:p>
          <a:p>
            <a:r>
              <a:rPr lang="en-US" altLang="zh-CN" b="0" i="0" dirty="0" smtClean="0">
                <a:solidFill>
                  <a:srgbClr val="333333"/>
                </a:solidFill>
                <a:effectLst/>
                <a:latin typeface="Lucida Grande"/>
              </a:rPr>
              <a:t>b1/N1</a:t>
            </a:r>
            <a:r>
              <a:rPr lang="zh-CN" altLang="en-US" b="0" i="0" dirty="0" smtClean="0">
                <a:solidFill>
                  <a:srgbClr val="333333"/>
                </a:solidFill>
                <a:effectLst/>
                <a:latin typeface="Lucida Grande"/>
              </a:rPr>
              <a:t>、 </a:t>
            </a:r>
            <a:r>
              <a:rPr lang="en-US" altLang="zh-CN" b="0" i="0" dirty="0" smtClean="0">
                <a:solidFill>
                  <a:srgbClr val="333333"/>
                </a:solidFill>
                <a:effectLst/>
                <a:latin typeface="Lucida Grande"/>
              </a:rPr>
              <a:t>b2/N2</a:t>
            </a:r>
            <a:r>
              <a:rPr lang="zh-CN" altLang="en-US" b="0" i="0" dirty="0" smtClean="0">
                <a:solidFill>
                  <a:srgbClr val="333333"/>
                </a:solidFill>
                <a:effectLst/>
                <a:latin typeface="Lucida Grande"/>
              </a:rPr>
              <a:t>、 </a:t>
            </a:r>
            <a:r>
              <a:rPr lang="en-US" altLang="zh-CN" b="0" i="0" dirty="0" smtClean="0">
                <a:solidFill>
                  <a:srgbClr val="333333"/>
                </a:solidFill>
                <a:effectLst/>
                <a:latin typeface="Lucida Grande"/>
              </a:rPr>
              <a:t>b3/N3, N1</a:t>
            </a:r>
            <a:r>
              <a:rPr lang="zh-CN" altLang="en-US" b="0" i="0" dirty="0" smtClean="0">
                <a:solidFill>
                  <a:srgbClr val="333333"/>
                </a:solidFill>
                <a:effectLst/>
                <a:latin typeface="Lucida Grande"/>
              </a:rPr>
              <a:t>、</a:t>
            </a:r>
            <a:r>
              <a:rPr lang="en-US" altLang="zh-CN" b="0" i="0" dirty="0" smtClean="0">
                <a:solidFill>
                  <a:srgbClr val="333333"/>
                </a:solidFill>
                <a:effectLst/>
                <a:latin typeface="Lucida Grande"/>
              </a:rPr>
              <a:t>N2</a:t>
            </a:r>
            <a:r>
              <a:rPr lang="zh-CN" altLang="en-US" b="0" i="0" dirty="0" smtClean="0">
                <a:solidFill>
                  <a:srgbClr val="333333"/>
                </a:solidFill>
                <a:effectLst/>
                <a:latin typeface="Lucida Grande"/>
              </a:rPr>
              <a:t>、</a:t>
            </a:r>
            <a:r>
              <a:rPr lang="en-US" altLang="zh-CN" b="0" i="0" dirty="0" smtClean="0">
                <a:solidFill>
                  <a:srgbClr val="333333"/>
                </a:solidFill>
                <a:effectLst/>
                <a:latin typeface="Lucida Grande"/>
              </a:rPr>
              <a:t>N3</a:t>
            </a:r>
            <a:r>
              <a:rPr lang="zh-CN" altLang="en-US" b="0" i="0" dirty="0" smtClean="0">
                <a:solidFill>
                  <a:srgbClr val="333333"/>
                </a:solidFill>
                <a:effectLst/>
                <a:latin typeface="Lucida Grande"/>
              </a:rPr>
              <a:t>分别是沿正格子基矢</a:t>
            </a:r>
            <a:r>
              <a:rPr lang="en-US" altLang="zh-CN" b="0" i="0" dirty="0" smtClean="0">
                <a:solidFill>
                  <a:srgbClr val="333333"/>
                </a:solidFill>
                <a:effectLst/>
                <a:latin typeface="Lucida Grande"/>
              </a:rPr>
              <a:t>a1</a:t>
            </a:r>
            <a:r>
              <a:rPr lang="zh-CN" altLang="en-US" b="0" i="0" dirty="0" smtClean="0">
                <a:solidFill>
                  <a:srgbClr val="333333"/>
                </a:solidFill>
                <a:effectLst/>
                <a:latin typeface="Lucida Grande"/>
              </a:rPr>
              <a:t>、 </a:t>
            </a:r>
            <a:r>
              <a:rPr lang="en-US" altLang="zh-CN" b="0" i="0" dirty="0" smtClean="0">
                <a:solidFill>
                  <a:srgbClr val="333333"/>
                </a:solidFill>
                <a:effectLst/>
                <a:latin typeface="Lucida Grande"/>
              </a:rPr>
              <a:t>a2</a:t>
            </a:r>
            <a:r>
              <a:rPr lang="zh-CN" altLang="en-US" b="0" i="0" dirty="0" smtClean="0">
                <a:solidFill>
                  <a:srgbClr val="333333"/>
                </a:solidFill>
                <a:effectLst/>
                <a:latin typeface="Lucida Grande"/>
              </a:rPr>
              <a:t>、 </a:t>
            </a:r>
            <a:r>
              <a:rPr lang="en-US" altLang="zh-CN" b="0" i="0" dirty="0" smtClean="0">
                <a:solidFill>
                  <a:srgbClr val="333333"/>
                </a:solidFill>
                <a:effectLst/>
                <a:latin typeface="Lucida Grande"/>
              </a:rPr>
              <a:t>a3</a:t>
            </a:r>
            <a:r>
              <a:rPr lang="zh-CN" altLang="en-US" b="0" i="0" dirty="0" smtClean="0">
                <a:solidFill>
                  <a:srgbClr val="333333"/>
                </a:solidFill>
                <a:effectLst/>
                <a:latin typeface="Lucida Grande"/>
              </a:rPr>
              <a:t>方向晶体的原胞数目</a:t>
            </a:r>
            <a:r>
              <a:rPr lang="en-US" altLang="zh-CN" b="0" i="0" dirty="0" smtClean="0">
                <a:solidFill>
                  <a:srgbClr val="333333"/>
                </a:solidFill>
                <a:effectLst/>
                <a:latin typeface="Lucida Grande"/>
              </a:rPr>
              <a:t>.</a:t>
            </a:r>
          </a:p>
          <a:p>
            <a:r>
              <a:rPr lang="zh-CN" altLang="en-US" b="0" i="0" dirty="0" smtClean="0">
                <a:solidFill>
                  <a:srgbClr val="333333"/>
                </a:solidFill>
                <a:effectLst/>
                <a:latin typeface="Lucida Grande"/>
              </a:rPr>
              <a:t>倒格空间中一个倒格点对应的体积为</a:t>
            </a:r>
          </a:p>
          <a:p>
            <a:r>
              <a:rPr lang="en-US" altLang="zh-CN" b="0" i="0" dirty="0" smtClean="0">
                <a:solidFill>
                  <a:srgbClr val="333333"/>
                </a:solidFill>
                <a:effectLst/>
                <a:latin typeface="Lucida Grande"/>
              </a:rPr>
              <a:t>b1⋅( b2 ⨯b3)=Ω*,</a:t>
            </a:r>
          </a:p>
          <a:p>
            <a:r>
              <a:rPr lang="zh-CN" altLang="en-US" b="0" i="0" dirty="0" smtClean="0">
                <a:solidFill>
                  <a:srgbClr val="333333"/>
                </a:solidFill>
                <a:effectLst/>
                <a:latin typeface="Lucida Grande"/>
              </a:rPr>
              <a:t>波矢空间中一个波矢点对应的体积为</a:t>
            </a:r>
          </a:p>
          <a:p>
            <a:r>
              <a:rPr lang="en-US" altLang="zh-CN" b="0" i="0" dirty="0" smtClean="0">
                <a:solidFill>
                  <a:srgbClr val="333333"/>
                </a:solidFill>
                <a:effectLst/>
                <a:latin typeface="Lucida Grande"/>
              </a:rPr>
              <a:t>b3b1b2Ω*</a:t>
            </a:r>
          </a:p>
          <a:p>
            <a:r>
              <a:rPr lang="en-US" altLang="zh-CN" b="0" i="0" dirty="0" smtClean="0">
                <a:solidFill>
                  <a:srgbClr val="333333"/>
                </a:solidFill>
                <a:effectLst/>
                <a:latin typeface="Lucida Grande"/>
              </a:rPr>
              <a:t>⋅(⨯)=N1N2N3N,</a:t>
            </a:r>
          </a:p>
          <a:p>
            <a:r>
              <a:rPr lang="zh-CN" altLang="en-US" b="0" i="0" dirty="0" smtClean="0">
                <a:solidFill>
                  <a:srgbClr val="333333"/>
                </a:solidFill>
                <a:effectLst/>
                <a:latin typeface="Lucida Grande"/>
              </a:rPr>
              <a:t>即波矢空间中一个波矢点对应的体积</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是倒格空间中一个倒格点对应的体积的</a:t>
            </a:r>
            <a:r>
              <a:rPr lang="en-US" altLang="zh-CN" b="0" i="0" dirty="0" smtClean="0">
                <a:solidFill>
                  <a:srgbClr val="333333"/>
                </a:solidFill>
                <a:effectLst/>
                <a:latin typeface="Lucida Grande"/>
              </a:rPr>
              <a:t>1/N. </a:t>
            </a:r>
            <a:r>
              <a:rPr lang="zh-CN" altLang="en-US" b="0" i="0" dirty="0" smtClean="0">
                <a:solidFill>
                  <a:srgbClr val="333333"/>
                </a:solidFill>
                <a:effectLst/>
                <a:latin typeface="Lucida Grande"/>
              </a:rPr>
              <a:t>由于</a:t>
            </a:r>
            <a:r>
              <a:rPr lang="en-US" altLang="zh-CN" b="0" i="0" dirty="0" smtClean="0">
                <a:solidFill>
                  <a:srgbClr val="333333"/>
                </a:solidFill>
                <a:effectLst/>
                <a:latin typeface="Lucida Grande"/>
              </a:rPr>
              <a:t>N</a:t>
            </a:r>
            <a:r>
              <a:rPr lang="zh-CN" altLang="en-US" b="0" i="0" dirty="0" smtClean="0">
                <a:solidFill>
                  <a:srgbClr val="333333"/>
                </a:solidFill>
                <a:effectLst/>
                <a:latin typeface="Lucida Grande"/>
              </a:rPr>
              <a:t>是晶体的原胞数目</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数目巨大</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所以一个波矢点对应的体积与一个倒格点对应的体积相比是极其微小的</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也就是说</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波矢点在倒格空间看是极其稠密的</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因此</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在波矢空间内作求和处理时</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可把波矢空间内的状态点看成是准连续的</a:t>
            </a:r>
            <a:r>
              <a:rPr lang="en-US" altLang="zh-CN" b="0" i="0" dirty="0" smtClean="0">
                <a:solidFill>
                  <a:srgbClr val="333333"/>
                </a:solidFill>
                <a:effectLst/>
                <a:latin typeface="Lucida Grande"/>
              </a:rPr>
              <a:t>.</a:t>
            </a:r>
            <a:endParaRPr lang="en-US" altLang="zh-CN" b="0" i="0" dirty="0">
              <a:solidFill>
                <a:srgbClr val="333333"/>
              </a:solidFill>
              <a:effectLst/>
              <a:latin typeface="Lucida Grande"/>
            </a:endParaRPr>
          </a:p>
        </p:txBody>
      </p:sp>
    </p:spTree>
    <p:extLst>
      <p:ext uri="{BB962C8B-B14F-4D97-AF65-F5344CB8AC3E}">
        <p14:creationId xmlns:p14="http://schemas.microsoft.com/office/powerpoint/2010/main" val="3478950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7685" y="401159"/>
            <a:ext cx="9766478" cy="1477328"/>
          </a:xfrm>
          <a:prstGeom prst="rect">
            <a:avLst/>
          </a:prstGeom>
        </p:spPr>
        <p:txBody>
          <a:bodyPr wrap="square">
            <a:spAutoFit/>
          </a:bodyPr>
          <a:lstStyle/>
          <a:p>
            <a:r>
              <a:rPr lang="en-US" altLang="zh-CN" b="0" i="0" dirty="0" smtClean="0">
                <a:solidFill>
                  <a:srgbClr val="333333"/>
                </a:solidFill>
                <a:effectLst/>
                <a:latin typeface="Lucida Grande"/>
              </a:rPr>
              <a:t>4. </a:t>
            </a:r>
            <a:r>
              <a:rPr lang="zh-CN" altLang="en-US" b="0" i="0" dirty="0" smtClean="0">
                <a:solidFill>
                  <a:srgbClr val="333333"/>
                </a:solidFill>
                <a:effectLst/>
                <a:latin typeface="Lucida Grande"/>
              </a:rPr>
              <a:t>紧束缚模型下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内层电子的能带与外层电子的能带相比较</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哪一个宽</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为什么</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以</a:t>
            </a:r>
            <a:r>
              <a:rPr lang="en-US" altLang="zh-CN" b="0" i="0" dirty="0" smtClean="0">
                <a:solidFill>
                  <a:srgbClr val="333333"/>
                </a:solidFill>
                <a:effectLst/>
                <a:latin typeface="Lucida Grande"/>
              </a:rPr>
              <a:t>s</a:t>
            </a:r>
            <a:r>
              <a:rPr lang="zh-CN" altLang="en-US" b="0" i="0" dirty="0" smtClean="0">
                <a:solidFill>
                  <a:srgbClr val="333333"/>
                </a:solidFill>
                <a:effectLst/>
                <a:latin typeface="Lucida Grande"/>
              </a:rPr>
              <a:t>态电子为例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由图</a:t>
            </a:r>
            <a:r>
              <a:rPr lang="en-US" altLang="zh-CN" b="0" i="0" dirty="0" smtClean="0">
                <a:solidFill>
                  <a:srgbClr val="333333"/>
                </a:solidFill>
                <a:effectLst/>
                <a:latin typeface="Lucida Grande"/>
              </a:rPr>
              <a:t>5.9</a:t>
            </a:r>
            <a:r>
              <a:rPr lang="zh-CN" altLang="en-US" b="0" i="0" dirty="0" smtClean="0">
                <a:solidFill>
                  <a:srgbClr val="333333"/>
                </a:solidFill>
                <a:effectLst/>
                <a:latin typeface="Lucida Grande"/>
              </a:rPr>
              <a:t>可知</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紧束缚模型电子能带的宽度取决于积分</a:t>
            </a:r>
            <a:r>
              <a:rPr lang="en-US" altLang="zh-CN" b="0" i="0" dirty="0" err="1" smtClean="0">
                <a:solidFill>
                  <a:srgbClr val="333333"/>
                </a:solidFill>
                <a:effectLst/>
                <a:latin typeface="Lucida Grande"/>
              </a:rPr>
              <a:t>Js</a:t>
            </a:r>
            <a:r>
              <a:rPr lang="zh-CN" altLang="en-US" b="0" i="0" dirty="0" smtClean="0">
                <a:solidFill>
                  <a:srgbClr val="333333"/>
                </a:solidFill>
                <a:effectLst/>
                <a:latin typeface="Lucida Grande"/>
              </a:rPr>
              <a:t>的大小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而积分</a:t>
            </a:r>
            <a:r>
              <a:rPr lang="en-US" altLang="zh-CN" b="0" i="0" dirty="0" err="1" smtClean="0">
                <a:solidFill>
                  <a:srgbClr val="333333"/>
                </a:solidFill>
                <a:effectLst/>
                <a:latin typeface="Lucida Grande"/>
              </a:rPr>
              <a:t>Js</a:t>
            </a:r>
            <a:r>
              <a:rPr lang="zh-CN" altLang="en-US" b="0" i="0" dirty="0" smtClean="0">
                <a:solidFill>
                  <a:srgbClr val="333333"/>
                </a:solidFill>
                <a:effectLst/>
                <a:latin typeface="Lucida Grande"/>
              </a:rPr>
              <a:t>的大小又取决于</a:t>
            </a:r>
            <a:r>
              <a:rPr lang="en-US" altLang="zh-CN" b="0" i="0" dirty="0" err="1" smtClean="0">
                <a:solidFill>
                  <a:srgbClr val="333333"/>
                </a:solidFill>
                <a:effectLst/>
                <a:latin typeface="Lucida Grande"/>
              </a:rPr>
              <a:t>ϕs</a:t>
            </a:r>
            <a:r>
              <a:rPr lang="en-US" altLang="zh-CN" b="0" i="0" dirty="0" smtClean="0">
                <a:solidFill>
                  <a:srgbClr val="333333"/>
                </a:solidFill>
                <a:effectLst/>
                <a:latin typeface="Lucida Grande"/>
              </a:rPr>
              <a:t>(r)</a:t>
            </a:r>
            <a:r>
              <a:rPr lang="zh-CN" altLang="en-US" b="0" i="0" dirty="0" smtClean="0">
                <a:solidFill>
                  <a:srgbClr val="333333"/>
                </a:solidFill>
                <a:effectLst/>
                <a:latin typeface="Lucida Grande"/>
              </a:rPr>
              <a:t>与相邻格点的</a:t>
            </a:r>
            <a:r>
              <a:rPr lang="en-US" altLang="zh-CN" b="0" i="0" dirty="0" err="1" smtClean="0">
                <a:solidFill>
                  <a:srgbClr val="333333"/>
                </a:solidFill>
                <a:effectLst/>
                <a:latin typeface="Lucida Grande"/>
              </a:rPr>
              <a:t>ϕs</a:t>
            </a:r>
            <a:r>
              <a:rPr lang="en-US" altLang="zh-CN" b="0" i="0" dirty="0" smtClean="0">
                <a:solidFill>
                  <a:srgbClr val="333333"/>
                </a:solidFill>
                <a:effectLst/>
                <a:latin typeface="Lucida Grande"/>
              </a:rPr>
              <a:t>(r-Rn)</a:t>
            </a:r>
            <a:r>
              <a:rPr lang="zh-CN" altLang="en-US" b="0" i="0" dirty="0" smtClean="0">
                <a:solidFill>
                  <a:srgbClr val="333333"/>
                </a:solidFill>
                <a:effectLst/>
                <a:latin typeface="Lucida Grande"/>
              </a:rPr>
              <a:t>的交迭程度</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紧束缚模型下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内层电子的</a:t>
            </a:r>
            <a:r>
              <a:rPr lang="en-US" altLang="zh-CN" b="0" i="0" dirty="0" err="1" smtClean="0">
                <a:solidFill>
                  <a:srgbClr val="333333"/>
                </a:solidFill>
                <a:effectLst/>
                <a:latin typeface="Lucida Grande"/>
              </a:rPr>
              <a:t>ϕs</a:t>
            </a:r>
            <a:r>
              <a:rPr lang="en-US" altLang="zh-CN" b="0" i="0" dirty="0" smtClean="0">
                <a:solidFill>
                  <a:srgbClr val="333333"/>
                </a:solidFill>
                <a:effectLst/>
                <a:latin typeface="Lucida Grande"/>
              </a:rPr>
              <a:t>(r)</a:t>
            </a:r>
            <a:r>
              <a:rPr lang="zh-CN" altLang="en-US" b="0" i="0" dirty="0" smtClean="0">
                <a:solidFill>
                  <a:srgbClr val="333333"/>
                </a:solidFill>
                <a:effectLst/>
                <a:latin typeface="Lucida Grande"/>
              </a:rPr>
              <a:t>与</a:t>
            </a:r>
            <a:r>
              <a:rPr lang="en-US" altLang="zh-CN" b="0" i="0" dirty="0" err="1" smtClean="0">
                <a:solidFill>
                  <a:srgbClr val="333333"/>
                </a:solidFill>
                <a:effectLst/>
                <a:latin typeface="Lucida Grande"/>
              </a:rPr>
              <a:t>ϕs</a:t>
            </a:r>
            <a:r>
              <a:rPr lang="en-US" altLang="zh-CN" b="0" i="0" dirty="0" smtClean="0">
                <a:solidFill>
                  <a:srgbClr val="333333"/>
                </a:solidFill>
                <a:effectLst/>
                <a:latin typeface="Lucida Grande"/>
              </a:rPr>
              <a:t>(r-Rn)</a:t>
            </a:r>
            <a:r>
              <a:rPr lang="zh-CN" altLang="en-US" b="0" i="0" dirty="0" smtClean="0">
                <a:solidFill>
                  <a:srgbClr val="333333"/>
                </a:solidFill>
                <a:effectLst/>
                <a:latin typeface="Lucida Grande"/>
              </a:rPr>
              <a:t>交叠程度小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外层电子的</a:t>
            </a:r>
            <a:r>
              <a:rPr lang="en-US" altLang="zh-CN" b="0" i="0" dirty="0" err="1" smtClean="0">
                <a:solidFill>
                  <a:srgbClr val="333333"/>
                </a:solidFill>
                <a:effectLst/>
                <a:latin typeface="Lucida Grande"/>
              </a:rPr>
              <a:t>ϕs</a:t>
            </a:r>
            <a:r>
              <a:rPr lang="en-US" altLang="zh-CN" b="0" i="0" dirty="0" smtClean="0">
                <a:solidFill>
                  <a:srgbClr val="333333"/>
                </a:solidFill>
                <a:effectLst/>
                <a:latin typeface="Lucida Grande"/>
              </a:rPr>
              <a:t>(r)</a:t>
            </a:r>
            <a:r>
              <a:rPr lang="zh-CN" altLang="en-US" b="0" i="0" dirty="0" smtClean="0">
                <a:solidFill>
                  <a:srgbClr val="333333"/>
                </a:solidFill>
                <a:effectLst/>
                <a:latin typeface="Lucida Grande"/>
              </a:rPr>
              <a:t>与</a:t>
            </a:r>
            <a:r>
              <a:rPr lang="en-US" altLang="zh-CN" b="0" i="0" dirty="0" err="1" smtClean="0">
                <a:solidFill>
                  <a:srgbClr val="333333"/>
                </a:solidFill>
                <a:effectLst/>
                <a:latin typeface="Lucida Grande"/>
              </a:rPr>
              <a:t>ϕs</a:t>
            </a:r>
            <a:r>
              <a:rPr lang="en-US" altLang="zh-CN" b="0" i="0" dirty="0" smtClean="0">
                <a:solidFill>
                  <a:srgbClr val="333333"/>
                </a:solidFill>
                <a:effectLst/>
                <a:latin typeface="Lucida Grande"/>
              </a:rPr>
              <a:t>(r-Rn)</a:t>
            </a:r>
            <a:r>
              <a:rPr lang="zh-CN" altLang="en-US" b="0" i="0" dirty="0" smtClean="0">
                <a:solidFill>
                  <a:srgbClr val="333333"/>
                </a:solidFill>
                <a:effectLst/>
                <a:latin typeface="Lucida Grande"/>
              </a:rPr>
              <a:t>交迭程度大</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因此</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紧束缚模型下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内层电子的能带与外层电子的能带相比较</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外层电子的能带宽</a:t>
            </a:r>
            <a:r>
              <a:rPr lang="en-US" altLang="zh-CN" b="0" i="0" dirty="0" smtClean="0">
                <a:solidFill>
                  <a:srgbClr val="333333"/>
                </a:solidFill>
                <a:effectLst/>
                <a:latin typeface="Lucida Grande"/>
              </a:rPr>
              <a:t>. </a:t>
            </a:r>
            <a:endParaRPr lang="en-US" altLang="zh-CN" b="0" i="0" dirty="0">
              <a:solidFill>
                <a:srgbClr val="333333"/>
              </a:solidFill>
              <a:effectLst/>
              <a:latin typeface="Lucida Grande"/>
            </a:endParaRPr>
          </a:p>
        </p:txBody>
      </p:sp>
      <p:sp>
        <p:nvSpPr>
          <p:cNvPr id="3" name="矩形 2"/>
          <p:cNvSpPr/>
          <p:nvPr/>
        </p:nvSpPr>
        <p:spPr>
          <a:xfrm>
            <a:off x="1167685" y="2077866"/>
            <a:ext cx="9766478" cy="1200329"/>
          </a:xfrm>
          <a:prstGeom prst="rect">
            <a:avLst/>
          </a:prstGeom>
        </p:spPr>
        <p:txBody>
          <a:bodyPr wrap="square">
            <a:spAutoFit/>
          </a:bodyPr>
          <a:lstStyle/>
          <a:p>
            <a:r>
              <a:rPr lang="en-US" altLang="zh-CN" b="0" i="0" dirty="0" smtClean="0">
                <a:solidFill>
                  <a:srgbClr val="333333"/>
                </a:solidFill>
                <a:effectLst/>
                <a:latin typeface="Lucida Grande"/>
              </a:rPr>
              <a:t>6. </a:t>
            </a:r>
            <a:r>
              <a:rPr lang="zh-CN" altLang="en-US" b="0" i="0" dirty="0" smtClean="0">
                <a:solidFill>
                  <a:srgbClr val="333333"/>
                </a:solidFill>
                <a:effectLst/>
                <a:latin typeface="Lucida Grande"/>
              </a:rPr>
              <a:t>本征半导体的能带与绝缘体的能带有何异同</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在低温下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本征半导体的能带与绝缘体的能带结构相同</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但本征半导体的禁带较窄</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禁带宽度通常在</a:t>
            </a:r>
            <a:r>
              <a:rPr lang="en-US" altLang="zh-CN" b="0" i="0" dirty="0" smtClean="0">
                <a:solidFill>
                  <a:srgbClr val="333333"/>
                </a:solidFill>
                <a:effectLst/>
                <a:latin typeface="Lucida Grande"/>
              </a:rPr>
              <a:t>2</a:t>
            </a:r>
            <a:r>
              <a:rPr lang="zh-CN" altLang="en-US" b="0" i="0" dirty="0" smtClean="0">
                <a:solidFill>
                  <a:srgbClr val="333333"/>
                </a:solidFill>
                <a:effectLst/>
                <a:latin typeface="Lucida Grande"/>
              </a:rPr>
              <a:t>个电子伏特以下</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由于禁带窄</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本征半导体禁带下满带顶的电子可以借助热激发</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跃迁到禁带上面空带的底部</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使得满带不满</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空带不空</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二者都对导电有贡献</a:t>
            </a:r>
            <a:r>
              <a:rPr lang="en-US" altLang="zh-CN" b="0" i="0" dirty="0" smtClean="0">
                <a:solidFill>
                  <a:srgbClr val="333333"/>
                </a:solidFill>
                <a:effectLst/>
                <a:latin typeface="Lucida Grande"/>
              </a:rPr>
              <a:t>.</a:t>
            </a:r>
            <a:endParaRPr lang="en-US" altLang="zh-CN" b="0" i="0" dirty="0">
              <a:solidFill>
                <a:srgbClr val="333333"/>
              </a:solidFill>
              <a:effectLst/>
              <a:latin typeface="Lucida Grande"/>
            </a:endParaRP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685" y="3331649"/>
            <a:ext cx="8571284" cy="1137422"/>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684" y="4463557"/>
            <a:ext cx="6469488" cy="2278604"/>
          </a:xfrm>
          <a:prstGeom prst="rect">
            <a:avLst/>
          </a:prstGeom>
        </p:spPr>
      </p:pic>
    </p:spTree>
    <p:extLst>
      <p:ext uri="{BB962C8B-B14F-4D97-AF65-F5344CB8AC3E}">
        <p14:creationId xmlns:p14="http://schemas.microsoft.com/office/powerpoint/2010/main" val="3733782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34" y="674350"/>
            <a:ext cx="4278476" cy="1025662"/>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301" y="1889087"/>
            <a:ext cx="8504461" cy="4372956"/>
          </a:xfrm>
          <a:prstGeom prst="rect">
            <a:avLst/>
          </a:prstGeom>
        </p:spPr>
      </p:pic>
    </p:spTree>
    <p:extLst>
      <p:ext uri="{BB962C8B-B14F-4D97-AF65-F5344CB8AC3E}">
        <p14:creationId xmlns:p14="http://schemas.microsoft.com/office/powerpoint/2010/main" val="355673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760448" y="1075230"/>
            <a:ext cx="8077200" cy="4656137"/>
          </a:xfrm>
          <a:prstGeom prst="rect">
            <a:avLst/>
          </a:prstGeom>
          <a:noFill/>
          <a:ln>
            <a:noFill/>
          </a:ln>
          <a:effectLst/>
          <a:extLst/>
        </p:spPr>
        <p:txBody>
          <a:bodyPr>
            <a:spAutoFit/>
          </a:bodyPr>
          <a:lstStyle/>
          <a:p>
            <a:pPr eaLnBrk="1" hangingPunct="1">
              <a:spcBef>
                <a:spcPct val="50000"/>
              </a:spcBef>
              <a:defRPr/>
            </a:pPr>
            <a:r>
              <a:rPr kumimoji="1" lang="en-US" altLang="zh-CN" sz="2400" b="0" dirty="0">
                <a:solidFill>
                  <a:schemeClr val="tx1"/>
                </a:solidFill>
              </a:rPr>
              <a:t>        </a:t>
            </a:r>
            <a:r>
              <a:rPr kumimoji="1" lang="zh-CN" altLang="en-US" sz="2400" dirty="0">
                <a:solidFill>
                  <a:schemeClr val="tx1"/>
                </a:solidFill>
              </a:rPr>
              <a:t>前面所考虑的运动实际上只适用于</a:t>
            </a:r>
            <a:r>
              <a:rPr kumimoji="1" lang="zh-CN" altLang="en-US" sz="2400" dirty="0">
                <a:solidFill>
                  <a:srgbClr val="FF3300"/>
                </a:solidFill>
              </a:rPr>
              <a:t>无穷长</a:t>
            </a:r>
            <a:r>
              <a:rPr kumimoji="1" lang="zh-CN" altLang="en-US" sz="2400" dirty="0">
                <a:solidFill>
                  <a:schemeClr val="tx1"/>
                </a:solidFill>
              </a:rPr>
              <a:t>的链，即假设所有的原子都有</a:t>
            </a:r>
            <a:r>
              <a:rPr kumimoji="1" lang="zh-CN" altLang="en-US" sz="2400" dirty="0">
                <a:solidFill>
                  <a:srgbClr val="FF3300"/>
                </a:solidFill>
              </a:rPr>
              <a:t>相同</a:t>
            </a:r>
            <a:r>
              <a:rPr kumimoji="1" lang="zh-CN" altLang="en-US" sz="2400" dirty="0">
                <a:solidFill>
                  <a:schemeClr val="tx1"/>
                </a:solidFill>
              </a:rPr>
              <a:t>的运动方程，但一个有限的链的</a:t>
            </a:r>
            <a:r>
              <a:rPr kumimoji="1" lang="zh-CN" altLang="en-US" sz="2400" dirty="0">
                <a:solidFill>
                  <a:srgbClr val="FF3300"/>
                </a:solidFill>
              </a:rPr>
              <a:t>两端</a:t>
            </a:r>
            <a:r>
              <a:rPr kumimoji="1" lang="zh-CN" altLang="en-US" sz="2400" dirty="0">
                <a:solidFill>
                  <a:schemeClr val="tx1"/>
                </a:solidFill>
              </a:rPr>
              <a:t>原子显然应和内部原子不同，最两端的原子只受到一个近邻的作用，因此应该具有不同形式的运动方程。这样在解方程方面就复杂得多，为解决这种情况，玻恩</a:t>
            </a:r>
            <a:r>
              <a:rPr kumimoji="1" lang="en-US" altLang="zh-CN" sz="2400" dirty="0">
                <a:solidFill>
                  <a:schemeClr val="tx1"/>
                </a:solidFill>
              </a:rPr>
              <a:t>——</a:t>
            </a:r>
            <a:r>
              <a:rPr kumimoji="1" lang="zh-CN" altLang="en-US" sz="2400" dirty="0">
                <a:solidFill>
                  <a:schemeClr val="tx1"/>
                </a:solidFill>
              </a:rPr>
              <a:t>卡曼提出了包含</a:t>
            </a:r>
            <a:r>
              <a:rPr kumimoji="1" lang="en-US" altLang="zh-CN" sz="2400" dirty="0">
                <a:solidFill>
                  <a:srgbClr val="FF3300"/>
                </a:solidFill>
                <a:effectLst>
                  <a:outerShdw blurRad="38100" dist="38100" dir="2700000" algn="tl">
                    <a:srgbClr val="C0C0C0"/>
                  </a:outerShdw>
                </a:effectLst>
              </a:rPr>
              <a:t>N</a:t>
            </a:r>
            <a:r>
              <a:rPr kumimoji="1" lang="zh-CN" altLang="en-US" sz="2400" dirty="0">
                <a:solidFill>
                  <a:srgbClr val="FF3300"/>
                </a:solidFill>
                <a:effectLst>
                  <a:outerShdw blurRad="38100" dist="38100" dir="2700000" algn="tl">
                    <a:srgbClr val="C0C0C0"/>
                  </a:outerShdw>
                </a:effectLst>
              </a:rPr>
              <a:t>个原胞的环状链</a:t>
            </a:r>
            <a:r>
              <a:rPr kumimoji="1" lang="zh-CN" altLang="en-US" sz="2400" dirty="0">
                <a:solidFill>
                  <a:schemeClr val="tx1"/>
                </a:solidFill>
              </a:rPr>
              <a:t>作为一个有限链的模型，它包括有限数目的原子核，然而保持所有原胞完全等价，前面所用的运动方程均适用。</a:t>
            </a:r>
          </a:p>
          <a:p>
            <a:pPr eaLnBrk="1" hangingPunct="1">
              <a:spcBef>
                <a:spcPct val="50000"/>
              </a:spcBef>
              <a:defRPr/>
            </a:pPr>
            <a:r>
              <a:rPr kumimoji="1" lang="zh-CN" altLang="en-US" sz="2400" dirty="0">
                <a:solidFill>
                  <a:schemeClr val="tx2"/>
                </a:solidFill>
              </a:rPr>
              <a:t>        </a:t>
            </a:r>
            <a:r>
              <a:rPr kumimoji="1" lang="zh-CN" altLang="en-US" sz="2400" dirty="0">
                <a:solidFill>
                  <a:srgbClr val="FF3300"/>
                </a:solidFill>
              </a:rPr>
              <a:t>玻恩</a:t>
            </a:r>
            <a:r>
              <a:rPr kumimoji="1" lang="en-US" altLang="zh-CN" sz="2400" dirty="0">
                <a:solidFill>
                  <a:srgbClr val="FF3300"/>
                </a:solidFill>
              </a:rPr>
              <a:t>——</a:t>
            </a:r>
            <a:r>
              <a:rPr kumimoji="1" lang="zh-CN" altLang="en-US" sz="2400" dirty="0">
                <a:solidFill>
                  <a:srgbClr val="FF3300"/>
                </a:solidFill>
              </a:rPr>
              <a:t>卡曼</a:t>
            </a:r>
            <a:r>
              <a:rPr kumimoji="1" lang="zh-CN" altLang="en-US" sz="2400" dirty="0">
                <a:solidFill>
                  <a:schemeClr val="tx1"/>
                </a:solidFill>
              </a:rPr>
              <a:t>模型相当于要求一个有限链头尾相衔接，起一个边界条件的作用，而实际上用这个模型并未改变运动方程的解，称为</a:t>
            </a:r>
            <a:r>
              <a:rPr kumimoji="1" lang="zh-CN" altLang="en-US" sz="2400" dirty="0">
                <a:solidFill>
                  <a:srgbClr val="FF3300"/>
                </a:solidFill>
              </a:rPr>
              <a:t>玻恩</a:t>
            </a:r>
            <a:r>
              <a:rPr kumimoji="1" lang="en-US" altLang="zh-CN" sz="2400" dirty="0">
                <a:solidFill>
                  <a:srgbClr val="FF3300"/>
                </a:solidFill>
              </a:rPr>
              <a:t>——</a:t>
            </a:r>
            <a:r>
              <a:rPr kumimoji="1" lang="zh-CN" altLang="en-US" sz="2400" dirty="0">
                <a:solidFill>
                  <a:srgbClr val="FF3300"/>
                </a:solidFill>
              </a:rPr>
              <a:t>卡曼边界条件或周期性边界条件</a:t>
            </a:r>
            <a:r>
              <a:rPr kumimoji="1" lang="zh-CN" altLang="en-US" sz="2400" b="0" dirty="0">
                <a:solidFill>
                  <a:schemeClr val="tx2"/>
                </a:solidFill>
              </a:rPr>
              <a:t>。</a:t>
            </a:r>
          </a:p>
        </p:txBody>
      </p:sp>
    </p:spTree>
    <p:extLst>
      <p:ext uri="{BB962C8B-B14F-4D97-AF65-F5344CB8AC3E}">
        <p14:creationId xmlns:p14="http://schemas.microsoft.com/office/powerpoint/2010/main" val="2600079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47735" y="341313"/>
            <a:ext cx="9144000" cy="1143000"/>
          </a:xfrm>
        </p:spPr>
        <p:txBody>
          <a:bodyPr>
            <a:normAutofit fontScale="90000"/>
          </a:bodyPr>
          <a:lstStyle/>
          <a:p>
            <a:pPr>
              <a:defRPr/>
            </a:pPr>
            <a:r>
              <a:rPr lang="zh-CN" altLang="en-US" b="1" dirty="0" smtClean="0">
                <a:latin typeface="华文新魏" panose="02010800040101010101" pitchFamily="2" charset="-122"/>
                <a:ea typeface="华文新魏" panose="02010800040101010101" pitchFamily="2" charset="-122"/>
              </a:rPr>
              <a:t>波矢空间与倒格空间有何关系</a:t>
            </a:r>
            <a:r>
              <a:rPr lang="en-US" altLang="zh-CN" b="1" dirty="0" smtClean="0">
                <a:latin typeface="华文新魏" panose="02010800040101010101" pitchFamily="2" charset="-122"/>
                <a:ea typeface="华文新魏" panose="02010800040101010101" pitchFamily="2" charset="-122"/>
              </a:rPr>
              <a:t>? </a:t>
            </a:r>
            <a:r>
              <a:rPr lang="zh-CN" altLang="en-US" b="1" dirty="0" smtClean="0">
                <a:latin typeface="华文新魏" panose="02010800040101010101" pitchFamily="2" charset="-122"/>
                <a:ea typeface="华文新魏" panose="02010800040101010101" pitchFamily="2" charset="-122"/>
              </a:rPr>
              <a:t>为什么说波矢空间内的状态点是准连续的</a:t>
            </a:r>
            <a:r>
              <a:rPr lang="en-US" altLang="zh-CN" b="1" dirty="0" smtClean="0">
                <a:latin typeface="华文新魏" panose="02010800040101010101" pitchFamily="2" charset="-122"/>
                <a:ea typeface="华文新魏" panose="02010800040101010101" pitchFamily="2" charset="-122"/>
              </a:rPr>
              <a:t>?</a:t>
            </a:r>
          </a:p>
        </p:txBody>
      </p:sp>
      <p:graphicFrame>
        <p:nvGraphicFramePr>
          <p:cNvPr id="33795" name="Object 18"/>
          <p:cNvGraphicFramePr>
            <a:graphicFrameLocks noGrp="1" noChangeAspect="1"/>
          </p:cNvGraphicFramePr>
          <p:nvPr>
            <p:ph sz="quarter" idx="4294967295"/>
          </p:nvPr>
        </p:nvGraphicFramePr>
        <p:xfrm>
          <a:off x="5467350" y="3849688"/>
          <a:ext cx="1257300" cy="457200"/>
        </p:xfrm>
        <a:graphic>
          <a:graphicData uri="http://schemas.openxmlformats.org/presentationml/2006/ole">
            <mc:AlternateContent xmlns:mc="http://schemas.openxmlformats.org/markup-compatibility/2006">
              <mc:Choice xmlns:v="urn:schemas-microsoft-com:vml" Requires="v">
                <p:oleObj spid="_x0000_s6155" name="Equation" r:id="rId3" imgW="1257300" imgH="457200" progId="Equation.DSMT4">
                  <p:embed/>
                </p:oleObj>
              </mc:Choice>
              <mc:Fallback>
                <p:oleObj name="Equation" r:id="rId3" imgW="1257300" imgH="457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350" y="3849688"/>
                        <a:ext cx="125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15"/>
          <p:cNvSpPr txBox="1">
            <a:spLocks noChangeArrowheads="1"/>
          </p:cNvSpPr>
          <p:nvPr/>
        </p:nvSpPr>
        <p:spPr bwMode="auto">
          <a:xfrm>
            <a:off x="1524000" y="1484313"/>
            <a:ext cx="9144000"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ea typeface="宋体" panose="02010600030101010101" pitchFamily="2" charset="-122"/>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ea typeface="宋体" panose="02010600030101010101" pitchFamily="2" charset="-122"/>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ea typeface="宋体" panose="02010600030101010101" pitchFamily="2" charset="-122"/>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解答</a:t>
            </a:r>
            <a:r>
              <a:rPr lang="en-US" altLang="zh-CN" sz="2400" b="1" dirty="0">
                <a:latin typeface="华文中宋" panose="02010600040101010101" pitchFamily="2" charset="-122"/>
                <a:ea typeface="华文中宋" panose="02010600040101010101" pitchFamily="2" charset="-122"/>
              </a:rPr>
              <a:t>]</a:t>
            </a:r>
          </a:p>
          <a:p>
            <a:pPr eaLnBrk="1" hangingPunct="1">
              <a:lnSpc>
                <a:spcPct val="100000"/>
              </a:lnSpc>
              <a:spcBef>
                <a:spcPct val="0"/>
              </a:spcBef>
              <a:buClrTx/>
              <a:buFontTx/>
              <a:buNone/>
            </a:pPr>
            <a:r>
              <a:rPr lang="zh-CN" altLang="en-US" sz="2400" b="1" dirty="0">
                <a:latin typeface="华文中宋" panose="02010600040101010101" pitchFamily="2" charset="-122"/>
                <a:ea typeface="华文中宋" panose="02010600040101010101" pitchFamily="2" charset="-122"/>
              </a:rPr>
              <a:t>波矢空间与倒格空间处于统一空间</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倒格空间的基矢分别为 </a:t>
            </a:r>
            <a:r>
              <a:rPr lang="en-US" altLang="zh-CN" sz="2400" b="1" i="1" dirty="0">
                <a:latin typeface="华文中宋" panose="02010600040101010101" pitchFamily="2" charset="-122"/>
                <a:ea typeface="华文中宋" panose="02010600040101010101" pitchFamily="2" charset="-122"/>
              </a:rPr>
              <a:t>b</a:t>
            </a:r>
            <a:r>
              <a:rPr lang="en-US" altLang="zh-CN" sz="2400" b="1" baseline="-25000" dirty="0">
                <a:latin typeface="华文中宋" panose="02010600040101010101" pitchFamily="2" charset="-122"/>
                <a:ea typeface="华文中宋" panose="02010600040101010101" pitchFamily="2" charset="-122"/>
              </a:rPr>
              <a:t>1</a:t>
            </a:r>
            <a:r>
              <a:rPr lang="en-US" altLang="zh-CN" sz="2400" b="1" dirty="0">
                <a:latin typeface="华文中宋" panose="02010600040101010101" pitchFamily="2" charset="-122"/>
                <a:ea typeface="华文中宋" panose="02010600040101010101" pitchFamily="2" charset="-122"/>
              </a:rPr>
              <a:t>, </a:t>
            </a:r>
            <a:r>
              <a:rPr lang="en-US" altLang="zh-CN" sz="2400" b="1" i="1" dirty="0">
                <a:latin typeface="华文中宋" panose="02010600040101010101" pitchFamily="2" charset="-122"/>
                <a:ea typeface="华文中宋" panose="02010600040101010101" pitchFamily="2" charset="-122"/>
              </a:rPr>
              <a:t>b</a:t>
            </a:r>
            <a:r>
              <a:rPr lang="en-US" altLang="zh-CN" sz="2400" b="1" baseline="-25000" dirty="0">
                <a:latin typeface="华文中宋" panose="02010600040101010101" pitchFamily="2" charset="-122"/>
                <a:ea typeface="华文中宋" panose="02010600040101010101" pitchFamily="2" charset="-122"/>
              </a:rPr>
              <a:t>2</a:t>
            </a:r>
            <a:r>
              <a:rPr lang="en-US" altLang="zh-CN" sz="2400" b="1" dirty="0">
                <a:latin typeface="华文中宋" panose="02010600040101010101" pitchFamily="2" charset="-122"/>
                <a:ea typeface="华文中宋" panose="02010600040101010101" pitchFamily="2" charset="-122"/>
              </a:rPr>
              <a:t>, </a:t>
            </a:r>
            <a:r>
              <a:rPr lang="en-US" altLang="zh-CN" sz="2400" b="1" i="1" dirty="0">
                <a:latin typeface="华文中宋" panose="02010600040101010101" pitchFamily="2" charset="-122"/>
                <a:ea typeface="华文中宋" panose="02010600040101010101" pitchFamily="2" charset="-122"/>
              </a:rPr>
              <a:t>b</a:t>
            </a:r>
            <a:r>
              <a:rPr lang="en-US" altLang="zh-CN" sz="2400" b="1" baseline="-25000" dirty="0">
                <a:latin typeface="华文中宋" panose="02010600040101010101" pitchFamily="2" charset="-122"/>
                <a:ea typeface="华文中宋" panose="02010600040101010101" pitchFamily="2" charset="-122"/>
              </a:rPr>
              <a:t>3</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而波矢空间的基矢分别为 </a:t>
            </a:r>
            <a:r>
              <a:rPr lang="en-US" altLang="zh-CN" sz="1800" b="1" i="1" dirty="0">
                <a:latin typeface="Arial" panose="020B0604020202020204" pitchFamily="34" charset="0"/>
              </a:rPr>
              <a:t>b</a:t>
            </a:r>
            <a:r>
              <a:rPr lang="en-US" altLang="zh-CN" sz="1800" b="1" dirty="0">
                <a:latin typeface="Arial" panose="020B0604020202020204" pitchFamily="34" charset="0"/>
              </a:rPr>
              <a:t>1/N</a:t>
            </a:r>
            <a:r>
              <a:rPr lang="en-US" altLang="zh-CN" sz="1800" b="1" baseline="-25000" dirty="0">
                <a:latin typeface="Arial" panose="020B0604020202020204" pitchFamily="34" charset="0"/>
              </a:rPr>
              <a:t>1</a:t>
            </a:r>
            <a:r>
              <a:rPr lang="en-US" altLang="zh-CN" sz="1800" b="1" dirty="0">
                <a:latin typeface="Arial" panose="020B0604020202020204" pitchFamily="34" charset="0"/>
              </a:rPr>
              <a:t>, </a:t>
            </a:r>
            <a:r>
              <a:rPr lang="en-US" altLang="zh-CN" sz="1800" b="1" i="1" dirty="0">
                <a:latin typeface="Arial" panose="020B0604020202020204" pitchFamily="34" charset="0"/>
              </a:rPr>
              <a:t>b</a:t>
            </a:r>
            <a:r>
              <a:rPr lang="en-US" altLang="zh-CN" sz="1800" b="1" dirty="0">
                <a:latin typeface="Arial" panose="020B0604020202020204" pitchFamily="34" charset="0"/>
              </a:rPr>
              <a:t>2/N</a:t>
            </a:r>
            <a:r>
              <a:rPr lang="en-US" altLang="zh-CN" sz="1800" b="1" baseline="-25000" dirty="0">
                <a:latin typeface="Arial" panose="020B0604020202020204" pitchFamily="34" charset="0"/>
              </a:rPr>
              <a:t>2</a:t>
            </a:r>
            <a:r>
              <a:rPr lang="en-US" altLang="zh-CN" sz="1800" b="1" dirty="0">
                <a:latin typeface="Arial" panose="020B0604020202020204" pitchFamily="34" charset="0"/>
              </a:rPr>
              <a:t>, </a:t>
            </a:r>
            <a:r>
              <a:rPr lang="en-US" altLang="zh-CN" sz="1800" b="1" i="1" dirty="0">
                <a:latin typeface="Arial" panose="020B0604020202020204" pitchFamily="34" charset="0"/>
              </a:rPr>
              <a:t>b</a:t>
            </a:r>
            <a:r>
              <a:rPr lang="en-US" altLang="zh-CN" sz="1800" b="1" baseline="-25000" dirty="0">
                <a:latin typeface="Arial" panose="020B0604020202020204" pitchFamily="34" charset="0"/>
              </a:rPr>
              <a:t>3</a:t>
            </a:r>
            <a:r>
              <a:rPr lang="en-US" altLang="zh-CN" sz="1800" b="1" dirty="0">
                <a:latin typeface="Arial" panose="020B0604020202020204" pitchFamily="34" charset="0"/>
              </a:rPr>
              <a:t>/N</a:t>
            </a:r>
            <a:r>
              <a:rPr lang="en-US" altLang="zh-CN" sz="1800" b="1" baseline="-25000" dirty="0">
                <a:latin typeface="Arial" panose="020B0604020202020204" pitchFamily="34" charset="0"/>
              </a:rPr>
              <a:t>3</a:t>
            </a:r>
            <a:r>
              <a:rPr lang="en-US" altLang="zh-CN" sz="1800" b="1" dirty="0">
                <a:latin typeface="Arial" panose="020B0604020202020204" pitchFamily="34" charset="0"/>
              </a:rPr>
              <a:t>,</a:t>
            </a:r>
            <a:r>
              <a:rPr lang="en-US" altLang="zh-CN" sz="2400" b="1" dirty="0">
                <a:latin typeface="华文中宋" panose="02010600040101010101" pitchFamily="2" charset="-122"/>
                <a:ea typeface="华文中宋" panose="02010600040101010101" pitchFamily="2" charset="-122"/>
              </a:rPr>
              <a:t> , </a:t>
            </a:r>
            <a:r>
              <a:rPr lang="en-US" altLang="zh-CN" sz="2400" b="1" i="1" dirty="0">
                <a:latin typeface="华文中宋" panose="02010600040101010101" pitchFamily="2" charset="-122"/>
                <a:ea typeface="华文中宋" panose="02010600040101010101" pitchFamily="2" charset="-122"/>
              </a:rPr>
              <a:t>N</a:t>
            </a:r>
            <a:r>
              <a:rPr lang="en-US" altLang="zh-CN" sz="2400" b="1" baseline="-25000" dirty="0">
                <a:latin typeface="华文中宋" panose="02010600040101010101" pitchFamily="2" charset="-122"/>
                <a:ea typeface="华文中宋" panose="02010600040101010101" pitchFamily="2" charset="-122"/>
              </a:rPr>
              <a:t>1</a:t>
            </a:r>
            <a:r>
              <a:rPr lang="zh-CN" altLang="en-US" sz="2400" b="1" dirty="0">
                <a:latin typeface="华文中宋" panose="02010600040101010101" pitchFamily="2" charset="-122"/>
                <a:ea typeface="华文中宋" panose="02010600040101010101" pitchFamily="2" charset="-122"/>
              </a:rPr>
              <a:t>、</a:t>
            </a:r>
            <a:r>
              <a:rPr lang="en-US" altLang="zh-CN" sz="2400" b="1" i="1" dirty="0">
                <a:latin typeface="华文中宋" panose="02010600040101010101" pitchFamily="2" charset="-122"/>
                <a:ea typeface="华文中宋" panose="02010600040101010101" pitchFamily="2" charset="-122"/>
              </a:rPr>
              <a:t>N</a:t>
            </a:r>
            <a:r>
              <a:rPr lang="en-US" altLang="zh-CN" sz="2400" b="1" baseline="-25000" dirty="0">
                <a:latin typeface="华文中宋" panose="02010600040101010101" pitchFamily="2" charset="-122"/>
                <a:ea typeface="华文中宋" panose="02010600040101010101" pitchFamily="2" charset="-122"/>
              </a:rPr>
              <a:t>2</a:t>
            </a:r>
            <a:r>
              <a:rPr lang="zh-CN" altLang="en-US" sz="2400" b="1" dirty="0">
                <a:latin typeface="华文中宋" panose="02010600040101010101" pitchFamily="2" charset="-122"/>
                <a:ea typeface="华文中宋" panose="02010600040101010101" pitchFamily="2" charset="-122"/>
              </a:rPr>
              <a:t>、</a:t>
            </a:r>
            <a:r>
              <a:rPr lang="en-US" altLang="zh-CN" sz="2400" b="1" i="1" dirty="0">
                <a:latin typeface="华文中宋" panose="02010600040101010101" pitchFamily="2" charset="-122"/>
                <a:ea typeface="华文中宋" panose="02010600040101010101" pitchFamily="2" charset="-122"/>
              </a:rPr>
              <a:t>N</a:t>
            </a:r>
            <a:r>
              <a:rPr lang="en-US" altLang="zh-CN" sz="2400" b="1" baseline="-25000" dirty="0">
                <a:latin typeface="华文中宋" panose="02010600040101010101" pitchFamily="2" charset="-122"/>
                <a:ea typeface="华文中宋" panose="02010600040101010101" pitchFamily="2" charset="-122"/>
              </a:rPr>
              <a:t>3</a:t>
            </a:r>
            <a:r>
              <a:rPr lang="zh-CN" altLang="en-US" sz="2400" b="1" dirty="0">
                <a:latin typeface="华文中宋" panose="02010600040101010101" pitchFamily="2" charset="-122"/>
                <a:ea typeface="华文中宋" panose="02010600040101010101" pitchFamily="2" charset="-122"/>
              </a:rPr>
              <a:t>分别是沿正格子基矢方向晶体的原胞数目</a:t>
            </a:r>
            <a:r>
              <a:rPr lang="en-US" altLang="zh-CN" sz="2400" b="1" dirty="0">
                <a:latin typeface="华文中宋" panose="02010600040101010101" pitchFamily="2" charset="-122"/>
                <a:ea typeface="华文中宋" panose="02010600040101010101" pitchFamily="2" charset="-122"/>
              </a:rPr>
              <a:t>. </a:t>
            </a:r>
          </a:p>
          <a:p>
            <a:pPr eaLnBrk="1" hangingPunct="1">
              <a:lnSpc>
                <a:spcPct val="100000"/>
              </a:lnSpc>
              <a:spcBef>
                <a:spcPct val="0"/>
              </a:spcBef>
              <a:buClrTx/>
              <a:buFontTx/>
              <a:buNone/>
            </a:pPr>
            <a:r>
              <a:rPr lang="zh-CN" altLang="en-US" sz="2400" b="1" dirty="0">
                <a:latin typeface="华文中宋" panose="02010600040101010101" pitchFamily="2" charset="-122"/>
                <a:ea typeface="华文中宋" panose="02010600040101010101" pitchFamily="2" charset="-122"/>
              </a:rPr>
              <a:t>倒格空间中一个倒格点对应的体积为</a:t>
            </a:r>
          </a:p>
          <a:p>
            <a:pPr eaLnBrk="1" hangingPunct="1">
              <a:lnSpc>
                <a:spcPct val="100000"/>
              </a:lnSpc>
              <a:spcBef>
                <a:spcPct val="0"/>
              </a:spcBef>
              <a:buClrTx/>
              <a:buFontTx/>
              <a:buNone/>
            </a:pPr>
            <a:endParaRPr lang="zh-CN" altLang="en-US" sz="2400" b="1" dirty="0">
              <a:latin typeface="华文中宋" panose="02010600040101010101" pitchFamily="2" charset="-122"/>
              <a:ea typeface="华文中宋" panose="02010600040101010101" pitchFamily="2" charset="-122"/>
            </a:endParaRPr>
          </a:p>
          <a:p>
            <a:pPr eaLnBrk="1" hangingPunct="1">
              <a:lnSpc>
                <a:spcPct val="100000"/>
              </a:lnSpc>
              <a:spcBef>
                <a:spcPct val="0"/>
              </a:spcBef>
              <a:buClrTx/>
              <a:buFontTx/>
              <a:buNone/>
            </a:pPr>
            <a:r>
              <a:rPr lang="zh-CN" altLang="en-US" sz="2400" b="1" dirty="0">
                <a:latin typeface="华文中宋" panose="02010600040101010101" pitchFamily="2" charset="-122"/>
                <a:ea typeface="华文中宋" panose="02010600040101010101" pitchFamily="2" charset="-122"/>
              </a:rPr>
              <a:t>波矢空间中一个波矢点对应的体积为</a:t>
            </a:r>
          </a:p>
          <a:p>
            <a:pPr eaLnBrk="1" hangingPunct="1">
              <a:lnSpc>
                <a:spcPct val="100000"/>
              </a:lnSpc>
              <a:spcBef>
                <a:spcPct val="0"/>
              </a:spcBef>
              <a:buClrTx/>
              <a:buFontTx/>
              <a:buNone/>
            </a:pPr>
            <a:endParaRPr lang="zh-CN" altLang="en-US" sz="2400" b="1" dirty="0">
              <a:latin typeface="华文中宋" panose="02010600040101010101" pitchFamily="2" charset="-122"/>
              <a:ea typeface="华文中宋" panose="02010600040101010101" pitchFamily="2" charset="-122"/>
            </a:endParaRPr>
          </a:p>
          <a:p>
            <a:pPr eaLnBrk="1" hangingPunct="1">
              <a:lnSpc>
                <a:spcPct val="100000"/>
              </a:lnSpc>
              <a:spcBef>
                <a:spcPct val="0"/>
              </a:spcBef>
              <a:buClrTx/>
              <a:buFontTx/>
              <a:buNone/>
            </a:pPr>
            <a:r>
              <a:rPr lang="zh-CN" altLang="en-US" sz="2400" b="1" dirty="0">
                <a:latin typeface="华文中宋" panose="02010600040101010101" pitchFamily="2" charset="-122"/>
                <a:ea typeface="华文中宋" panose="02010600040101010101" pitchFamily="2" charset="-122"/>
              </a:rPr>
              <a:t>即波矢空间中一个波矢点对应的体积</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是倒格空间中一个倒格点对应的体积的</a:t>
            </a:r>
            <a:r>
              <a:rPr lang="en-US" altLang="zh-CN" sz="2400" b="1" dirty="0">
                <a:latin typeface="华文中宋" panose="02010600040101010101" pitchFamily="2" charset="-122"/>
                <a:ea typeface="华文中宋" panose="02010600040101010101" pitchFamily="2" charset="-122"/>
              </a:rPr>
              <a:t>1/</a:t>
            </a:r>
            <a:r>
              <a:rPr lang="en-US" altLang="zh-CN" sz="2400" b="1" i="1" dirty="0">
                <a:latin typeface="华文中宋" panose="02010600040101010101" pitchFamily="2" charset="-122"/>
                <a:ea typeface="华文中宋" panose="02010600040101010101" pitchFamily="2" charset="-122"/>
              </a:rPr>
              <a:t>N</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由于</a:t>
            </a:r>
            <a:r>
              <a:rPr lang="en-US" altLang="zh-CN" sz="2400" b="1" i="1" dirty="0">
                <a:latin typeface="华文中宋" panose="02010600040101010101" pitchFamily="2" charset="-122"/>
                <a:ea typeface="华文中宋" panose="02010600040101010101" pitchFamily="2" charset="-122"/>
              </a:rPr>
              <a:t>N</a:t>
            </a:r>
            <a:r>
              <a:rPr lang="zh-CN" altLang="en-US" sz="2400" b="1" dirty="0">
                <a:latin typeface="华文中宋" panose="02010600040101010101" pitchFamily="2" charset="-122"/>
                <a:ea typeface="华文中宋" panose="02010600040101010101" pitchFamily="2" charset="-122"/>
              </a:rPr>
              <a:t>是晶体的原胞数目</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数目巨大</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所以一个波矢点对应的体积与一个倒格点对应的体积相比是极其微小的</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也就是说</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波矢点在倒格空间看是极其稠密的</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因此</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在波矢空间内作求和处理时</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可把波矢空间内的状态点看成是准连续的</a:t>
            </a:r>
            <a:r>
              <a:rPr lang="en-US" altLang="zh-CN" sz="2400" b="1"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1160939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703389" y="692151"/>
            <a:ext cx="4859337" cy="785813"/>
          </a:xfrm>
        </p:spPr>
        <p:txBody>
          <a:bodyPr>
            <a:normAutofit fontScale="90000"/>
          </a:bodyPr>
          <a:lstStyle/>
          <a:p>
            <a:pPr eaLnBrk="1" hangingPunct="1">
              <a:defRPr/>
            </a:pPr>
            <a:r>
              <a:rPr lang="zh-CN" altLang="en-US" sz="3200" b="1">
                <a:ea typeface="隶书" pitchFamily="49" charset="-122"/>
              </a:rPr>
              <a:t>晶面指数与晶面间距</a:t>
            </a:r>
            <a:br>
              <a:rPr lang="zh-CN" altLang="en-US" sz="3200" b="1">
                <a:ea typeface="隶书" pitchFamily="49" charset="-122"/>
              </a:rPr>
            </a:br>
            <a:r>
              <a:rPr lang="zh-CN" altLang="en-US" sz="3200" b="1">
                <a:ea typeface="隶书" pitchFamily="49" charset="-122"/>
              </a:rPr>
              <a:t>关系分析</a:t>
            </a:r>
          </a:p>
        </p:txBody>
      </p:sp>
      <p:sp>
        <p:nvSpPr>
          <p:cNvPr id="33795" name="Text Box 3"/>
          <p:cNvSpPr txBox="1">
            <a:spLocks noChangeArrowheads="1"/>
          </p:cNvSpPr>
          <p:nvPr/>
        </p:nvSpPr>
        <p:spPr bwMode="auto">
          <a:xfrm>
            <a:off x="2063751" y="1773238"/>
            <a:ext cx="43926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(1)</a:t>
            </a:r>
            <a:r>
              <a:rPr kumimoji="1" lang="zh-CN" altLang="en-US" sz="2800">
                <a:latin typeface="Times New Roman" panose="02020603050405020304" pitchFamily="18" charset="0"/>
              </a:rPr>
              <a:t>由密勒指数可以求得面间距</a:t>
            </a:r>
            <a:r>
              <a:rPr kumimoji="1" lang="en-US" altLang="zh-CN" sz="2800">
                <a:latin typeface="Times New Roman" panose="02020603050405020304" pitchFamily="18" charset="0"/>
              </a:rPr>
              <a:t>d</a:t>
            </a:r>
            <a:r>
              <a:rPr kumimoji="1" lang="en-US" altLang="zh-CN" sz="2800" i="1" baseline="-25000">
                <a:latin typeface="Times New Roman" panose="02020603050405020304" pitchFamily="18" charset="0"/>
              </a:rPr>
              <a:t>hkl</a:t>
            </a:r>
            <a:r>
              <a:rPr kumimoji="1" lang="en-US" altLang="zh-CN" sz="2800">
                <a:latin typeface="Times New Roman" panose="02020603050405020304" pitchFamily="18" charset="0"/>
              </a:rPr>
              <a:t>(P578—1.6)</a:t>
            </a:r>
          </a:p>
        </p:txBody>
      </p:sp>
      <p:pic>
        <p:nvPicPr>
          <p:cNvPr id="33796" name="Picture 4" descr="2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725" y="765176"/>
            <a:ext cx="3614738"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1992313" y="2997200"/>
            <a:ext cx="44640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(2)</a:t>
            </a:r>
            <a:r>
              <a:rPr kumimoji="1" lang="zh-CN" altLang="en-US" sz="2800">
                <a:latin typeface="Times New Roman" panose="02020603050405020304" pitchFamily="18" charset="0"/>
              </a:rPr>
              <a:t>通常，</a:t>
            </a:r>
            <a:r>
              <a:rPr kumimoji="1" lang="zh-CN" altLang="en-US" sz="2800">
                <a:solidFill>
                  <a:srgbClr val="CC0000"/>
                </a:solidFill>
                <a:latin typeface="Times New Roman" panose="02020603050405020304" pitchFamily="18" charset="0"/>
              </a:rPr>
              <a:t>低</a:t>
            </a:r>
            <a:r>
              <a:rPr kumimoji="1" lang="zh-CN" altLang="en-US" sz="2800">
                <a:latin typeface="Times New Roman" panose="02020603050405020304" pitchFamily="18" charset="0"/>
              </a:rPr>
              <a:t>指数的面间距较</a:t>
            </a:r>
            <a:r>
              <a:rPr kumimoji="1" lang="zh-CN" altLang="en-US" sz="2800">
                <a:solidFill>
                  <a:srgbClr val="CC0000"/>
                </a:solidFill>
                <a:latin typeface="Times New Roman" panose="02020603050405020304" pitchFamily="18" charset="0"/>
              </a:rPr>
              <a:t>大</a:t>
            </a:r>
            <a:r>
              <a:rPr kumimoji="1" lang="zh-CN" altLang="en-US" sz="2800">
                <a:latin typeface="Times New Roman" panose="02020603050405020304" pitchFamily="18" charset="0"/>
              </a:rPr>
              <a:t>，而</a:t>
            </a:r>
            <a:r>
              <a:rPr kumimoji="1" lang="zh-CN" altLang="en-US" sz="2800">
                <a:solidFill>
                  <a:srgbClr val="CC0000"/>
                </a:solidFill>
                <a:latin typeface="Times New Roman" panose="02020603050405020304" pitchFamily="18" charset="0"/>
              </a:rPr>
              <a:t>高</a:t>
            </a:r>
            <a:r>
              <a:rPr kumimoji="1" lang="zh-CN" altLang="en-US" sz="2800">
                <a:latin typeface="Times New Roman" panose="02020603050405020304" pitchFamily="18" charset="0"/>
              </a:rPr>
              <a:t>指数的晶面间距则较</a:t>
            </a:r>
            <a:r>
              <a:rPr kumimoji="1" lang="zh-CN" altLang="en-US" sz="2800">
                <a:solidFill>
                  <a:srgbClr val="CC0000"/>
                </a:solidFill>
                <a:latin typeface="Times New Roman" panose="02020603050405020304" pitchFamily="18" charset="0"/>
              </a:rPr>
              <a:t>小</a:t>
            </a:r>
          </a:p>
        </p:txBody>
      </p:sp>
      <p:sp>
        <p:nvSpPr>
          <p:cNvPr id="388102" name="Text Box 6"/>
          <p:cNvSpPr txBox="1">
            <a:spLocks noChangeArrowheads="1"/>
          </p:cNvSpPr>
          <p:nvPr/>
        </p:nvSpPr>
        <p:spPr bwMode="auto">
          <a:xfrm>
            <a:off x="2063750" y="5013326"/>
            <a:ext cx="33845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a:t>(3)</a:t>
            </a:r>
            <a:r>
              <a:rPr kumimoji="1" lang="zh-CN" altLang="en-US"/>
              <a:t>晶面间距愈</a:t>
            </a:r>
            <a:r>
              <a:rPr kumimoji="1" lang="zh-CN" altLang="en-US">
                <a:solidFill>
                  <a:srgbClr val="CC0000"/>
                </a:solidFill>
              </a:rPr>
              <a:t>大</a:t>
            </a:r>
            <a:r>
              <a:rPr kumimoji="1" lang="zh-CN" altLang="en-US"/>
              <a:t>，</a:t>
            </a:r>
          </a:p>
          <a:p>
            <a:pPr eaLnBrk="1" hangingPunct="1">
              <a:defRPr/>
            </a:pPr>
            <a:r>
              <a:rPr kumimoji="1" lang="zh-CN" altLang="en-US"/>
              <a:t>     晶面间距愈</a:t>
            </a:r>
            <a:r>
              <a:rPr kumimoji="1" lang="zh-CN" altLang="en-US">
                <a:solidFill>
                  <a:schemeClr val="tx2"/>
                </a:solidFill>
                <a:effectLst>
                  <a:outerShdw blurRad="38100" dist="38100" dir="2700000" algn="tl">
                    <a:srgbClr val="C0C0C0"/>
                  </a:outerShdw>
                </a:effectLst>
              </a:rPr>
              <a:t>小</a:t>
            </a:r>
            <a:r>
              <a:rPr kumimoji="1" lang="zh-CN" altLang="en-US"/>
              <a:t>，</a:t>
            </a:r>
          </a:p>
        </p:txBody>
      </p:sp>
      <p:sp>
        <p:nvSpPr>
          <p:cNvPr id="388103" name="Rectangle 7"/>
          <p:cNvSpPr>
            <a:spLocks noChangeArrowheads="1"/>
          </p:cNvSpPr>
          <p:nvPr/>
        </p:nvSpPr>
        <p:spPr bwMode="auto">
          <a:xfrm>
            <a:off x="4943475" y="5013326"/>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800">
                <a:latin typeface="Times New Roman" panose="02020603050405020304" pitchFamily="18" charset="0"/>
              </a:rPr>
              <a:t>该晶面上的原子排列</a:t>
            </a:r>
            <a:r>
              <a:rPr kumimoji="1" lang="zh-CN" altLang="en-US" sz="2800">
                <a:solidFill>
                  <a:srgbClr val="CC0000"/>
                </a:solidFill>
                <a:latin typeface="Times New Roman" panose="02020603050405020304" pitchFamily="18" charset="0"/>
              </a:rPr>
              <a:t>愈密集</a:t>
            </a:r>
          </a:p>
        </p:txBody>
      </p:sp>
      <p:sp>
        <p:nvSpPr>
          <p:cNvPr id="388104" name="Rectangle 8"/>
          <p:cNvSpPr>
            <a:spLocks noChangeArrowheads="1"/>
          </p:cNvSpPr>
          <p:nvPr/>
        </p:nvSpPr>
        <p:spPr bwMode="auto">
          <a:xfrm>
            <a:off x="5692617" y="5445125"/>
            <a:ext cx="2954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kumimoji="1" lang="zh-CN" altLang="en-US"/>
              <a:t>该晶面上的原子排列</a:t>
            </a:r>
            <a:r>
              <a:rPr kumimoji="1" lang="zh-CN" altLang="en-US">
                <a:solidFill>
                  <a:schemeClr val="tx2"/>
                </a:solidFill>
                <a:effectLst>
                  <a:outerShdw blurRad="38100" dist="38100" dir="2700000" algn="tl">
                    <a:srgbClr val="C0C0C0"/>
                  </a:outerShdw>
                </a:effectLst>
              </a:rPr>
              <a:t>愈稀疏</a:t>
            </a:r>
          </a:p>
        </p:txBody>
      </p:sp>
    </p:spTree>
    <p:extLst>
      <p:ext uri="{BB962C8B-B14F-4D97-AF65-F5344CB8AC3E}">
        <p14:creationId xmlns:p14="http://schemas.microsoft.com/office/powerpoint/2010/main" val="3779365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88103"/>
                                        </p:tgtEl>
                                        <p:attrNameLst>
                                          <p:attrName>style.visibility</p:attrName>
                                        </p:attrNameLst>
                                      </p:cBhvr>
                                      <p:to>
                                        <p:strVal val="visible"/>
                                      </p:to>
                                    </p:set>
                                    <p:animEffect transition="in" filter="strips(downLeft)">
                                      <p:cBhvr>
                                        <p:cTn id="7" dur="500"/>
                                        <p:tgtEl>
                                          <p:spTgt spid="388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88104"/>
                                        </p:tgtEl>
                                        <p:attrNameLst>
                                          <p:attrName>style.visibility</p:attrName>
                                        </p:attrNameLst>
                                      </p:cBhvr>
                                      <p:to>
                                        <p:strVal val="visible"/>
                                      </p:to>
                                    </p:set>
                                    <p:animEffect transition="in" filter="strips(downLeft)">
                                      <p:cBhvr>
                                        <p:cTn id="12" dur="500"/>
                                        <p:tgtEl>
                                          <p:spTgt spid="388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3" grpId="0"/>
      <p:bldP spid="38810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7864" y="311374"/>
            <a:ext cx="8429625"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043" y="4805587"/>
            <a:ext cx="5687219" cy="1876687"/>
          </a:xfrm>
          <a:prstGeom prst="rect">
            <a:avLst/>
          </a:prstGeom>
        </p:spPr>
      </p:pic>
    </p:spTree>
    <p:extLst>
      <p:ext uri="{BB962C8B-B14F-4D97-AF65-F5344CB8AC3E}">
        <p14:creationId xmlns:p14="http://schemas.microsoft.com/office/powerpoint/2010/main" val="1668465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eaLnBrk="1" hangingPunct="1">
              <a:defRPr/>
            </a:pPr>
            <a:r>
              <a:rPr lang="zh-CN" altLang="en-US" b="1" dirty="0"/>
              <a:t>声子散射与经典粒子散射的区别</a:t>
            </a:r>
          </a:p>
        </p:txBody>
      </p:sp>
      <p:sp>
        <p:nvSpPr>
          <p:cNvPr id="14339" name="Rectangle 3"/>
          <p:cNvSpPr>
            <a:spLocks noGrp="1" noChangeArrowheads="1"/>
          </p:cNvSpPr>
          <p:nvPr>
            <p:ph type="body" idx="1"/>
          </p:nvPr>
        </p:nvSpPr>
        <p:spPr>
          <a:xfrm>
            <a:off x="1981200" y="1600201"/>
            <a:ext cx="8686800" cy="4456113"/>
          </a:xfrm>
        </p:spPr>
        <p:txBody>
          <a:bodyPr/>
          <a:lstStyle/>
          <a:p>
            <a:pPr eaLnBrk="1" hangingPunct="1"/>
            <a:r>
              <a:rPr lang="zh-CN" altLang="en-US" b="1" smtClean="0">
                <a:latin typeface="楷体" panose="02010609060101010101" pitchFamily="49" charset="-122"/>
                <a:ea typeface="楷体" panose="02010609060101010101" pitchFamily="49" charset="-122"/>
              </a:rPr>
              <a:t>经典粒子可以有连续的能量和动量，任何两个粒子都有可能散射，而保持能量与动量守恒条件，且在碰撞过程中，粒子总数不变。</a:t>
            </a:r>
          </a:p>
          <a:p>
            <a:pPr eaLnBrk="1" hangingPunct="1"/>
            <a:r>
              <a:rPr lang="zh-CN" altLang="en-US" b="1" smtClean="0">
                <a:latin typeface="楷体" panose="02010609060101010101" pitchFamily="49" charset="-122"/>
                <a:ea typeface="楷体" panose="02010609060101010101" pitchFamily="49" charset="-122"/>
              </a:rPr>
              <a:t>声子系统与经典粒子情况有本质的区别。</a:t>
            </a:r>
          </a:p>
          <a:p>
            <a:pPr lvl="1" eaLnBrk="1" hangingPunct="1"/>
            <a:r>
              <a:rPr lang="zh-CN" altLang="en-US" b="1">
                <a:latin typeface="楷体" panose="02010609060101010101" pitchFamily="49" charset="-122"/>
                <a:ea typeface="楷体" panose="02010609060101010101" pitchFamily="49" charset="-122"/>
              </a:rPr>
              <a:t>在声子系统中，每个格波的声子具有确定的能量和准动量（分立取值），由于能量和准动量守恒条件的限制，并不是任何两个声子间均可发生散射的。</a:t>
            </a:r>
          </a:p>
          <a:p>
            <a:pPr lvl="1" eaLnBrk="1" hangingPunct="1"/>
            <a:r>
              <a:rPr lang="zh-CN" altLang="en-US" b="1">
                <a:latin typeface="楷体" panose="02010609060101010101" pitchFamily="49" charset="-122"/>
                <a:ea typeface="楷体" panose="02010609060101010101" pitchFamily="49" charset="-122"/>
              </a:rPr>
              <a:t>声子是玻色子，没有粒子守恒条件，因而伴随散射过程经常发生声子的产生和湮灭现象，即声子具有一定寿命，即具有一定平均自由时间。</a:t>
            </a:r>
          </a:p>
        </p:txBody>
      </p:sp>
    </p:spTree>
    <p:extLst>
      <p:ext uri="{BB962C8B-B14F-4D97-AF65-F5344CB8AC3E}">
        <p14:creationId xmlns:p14="http://schemas.microsoft.com/office/powerpoint/2010/main" val="3705266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第三章 总结</a:t>
            </a:r>
          </a:p>
        </p:txBody>
      </p:sp>
      <p:sp>
        <p:nvSpPr>
          <p:cNvPr id="3" name="内容占位符 2"/>
          <p:cNvSpPr>
            <a:spLocks noGrp="1" noRot="1" noChangeAspect="1" noMove="1" noResize="1" noEditPoints="1" noAdjustHandles="1" noChangeArrowheads="1" noChangeShapeType="1" noTextEdit="1"/>
          </p:cNvSpPr>
          <p:nvPr>
            <p:ph idx="1"/>
          </p:nvPr>
        </p:nvSpPr>
        <p:spPr>
          <a:xfrm>
            <a:off x="1919536" y="1556793"/>
            <a:ext cx="8229600" cy="4456113"/>
          </a:xfrm>
          <a:blipFill rotWithShape="1">
            <a:blip r:embed="rId2"/>
            <a:stretch>
              <a:fillRect l="-815" t="-821" r="-370" b="-17237"/>
            </a:stretch>
          </a:blipFill>
          <a:extLst/>
        </p:spPr>
        <p:txBody>
          <a:bodyPr/>
          <a:lstStyle/>
          <a:p>
            <a:pPr>
              <a:defRPr/>
            </a:pPr>
            <a:r>
              <a:rPr lang="zh-CN" altLang="en-US">
                <a:noFill/>
              </a:rPr>
              <a:t> </a:t>
            </a:r>
          </a:p>
        </p:txBody>
      </p:sp>
    </p:spTree>
    <p:extLst>
      <p:ext uri="{BB962C8B-B14F-4D97-AF65-F5344CB8AC3E}">
        <p14:creationId xmlns:p14="http://schemas.microsoft.com/office/powerpoint/2010/main" val="1057715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306388" y="996950"/>
            <a:ext cx="8351837" cy="1897063"/>
            <a:chOff x="480" y="1056"/>
            <a:chExt cx="5040" cy="1593"/>
          </a:xfrm>
        </p:grpSpPr>
        <p:grpSp>
          <p:nvGrpSpPr>
            <p:cNvPr id="5" name="Group 4"/>
            <p:cNvGrpSpPr>
              <a:grpSpLocks/>
            </p:cNvGrpSpPr>
            <p:nvPr/>
          </p:nvGrpSpPr>
          <p:grpSpPr bwMode="auto">
            <a:xfrm>
              <a:off x="480" y="1056"/>
              <a:ext cx="5040" cy="1593"/>
              <a:chOff x="480" y="1056"/>
              <a:chExt cx="5040" cy="1593"/>
            </a:xfrm>
          </p:grpSpPr>
          <p:sp>
            <p:nvSpPr>
              <p:cNvPr id="7" name="Text Box 5"/>
              <p:cNvSpPr txBox="1">
                <a:spLocks noChangeArrowheads="1"/>
              </p:cNvSpPr>
              <p:nvPr/>
            </p:nvSpPr>
            <p:spPr bwMode="auto">
              <a:xfrm>
                <a:off x="480" y="1056"/>
                <a:ext cx="5040"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dirty="0">
                    <a:latin typeface="黑体" panose="02010609060101010101" pitchFamily="49" charset="-122"/>
                    <a:ea typeface="黑体" panose="02010609060101010101" pitchFamily="49" charset="-122"/>
                  </a:rPr>
                  <a:t>指当</a:t>
                </a:r>
                <a:r>
                  <a:rPr kumimoji="1" lang="en-US" altLang="zh-CN" sz="2400" dirty="0">
                    <a:latin typeface="黑体" panose="02010609060101010101" pitchFamily="49" charset="-122"/>
                    <a:ea typeface="黑体" panose="02010609060101010101" pitchFamily="49" charset="-122"/>
                  </a:rPr>
                  <a:t>T</a:t>
                </a:r>
                <a:r>
                  <a:rPr kumimoji="1" lang="zh-CN" altLang="en-US" sz="2400" dirty="0">
                    <a:latin typeface="黑体" panose="02010609060101010101" pitchFamily="49" charset="-122"/>
                    <a:ea typeface="黑体" panose="02010609060101010101" pitchFamily="49" charset="-122"/>
                  </a:rPr>
                  <a:t>＝</a:t>
                </a:r>
                <a:r>
                  <a:rPr kumimoji="1" lang="en-US" altLang="zh-CN" sz="2400" dirty="0">
                    <a:latin typeface="黑体" panose="02010609060101010101" pitchFamily="49" charset="-122"/>
                    <a:ea typeface="黑体" panose="02010609060101010101" pitchFamily="49" charset="-122"/>
                  </a:rPr>
                  <a:t>0</a:t>
                </a:r>
                <a:r>
                  <a:rPr kumimoji="1" lang="zh-CN" altLang="en-US" sz="2400" dirty="0">
                    <a:latin typeface="黑体" panose="02010609060101010101" pitchFamily="49" charset="-122"/>
                    <a:ea typeface="黑体" panose="02010609060101010101" pitchFamily="49" charset="-122"/>
                  </a:rPr>
                  <a:t>时，</a:t>
                </a:r>
                <a:r>
                  <a:rPr kumimoji="1" lang="en-US" altLang="zh-CN" i="1" dirty="0">
                    <a:latin typeface="黑体" panose="02010609060101010101" pitchFamily="49" charset="-122"/>
                    <a:ea typeface="黑体" panose="02010609060101010101" pitchFamily="49" charset="-122"/>
                  </a:rPr>
                  <a:t>k</a:t>
                </a:r>
                <a:r>
                  <a:rPr kumimoji="1" lang="zh-CN" altLang="en-US" dirty="0">
                    <a:latin typeface="黑体" panose="02010609060101010101" pitchFamily="49" charset="-122"/>
                    <a:ea typeface="黑体" panose="02010609060101010101" pitchFamily="49" charset="-122"/>
                  </a:rPr>
                  <a:t>空间中占有电子和不占有电子区域的分界面。这里</a:t>
                </a:r>
              </a:p>
              <a:p>
                <a:pPr lvl="1">
                  <a:spcBef>
                    <a:spcPct val="50000"/>
                  </a:spcBef>
                </a:pPr>
                <a:r>
                  <a:rPr kumimoji="1" lang="zh-CN" altLang="en-US" dirty="0">
                    <a:latin typeface="黑体" panose="02010609060101010101" pitchFamily="49" charset="-122"/>
                    <a:ea typeface="黑体" panose="02010609060101010101" pitchFamily="49" charset="-122"/>
                  </a:rPr>
                  <a:t>费米面的能量值称为</a:t>
                </a:r>
                <a:r>
                  <a:rPr kumimoji="1" lang="zh-CN" altLang="en-US" dirty="0">
                    <a:solidFill>
                      <a:srgbClr val="660066"/>
                    </a:solidFill>
                    <a:latin typeface="黑体" panose="02010609060101010101" pitchFamily="49" charset="-122"/>
                    <a:ea typeface="黑体" panose="02010609060101010101" pitchFamily="49" charset="-122"/>
                  </a:rPr>
                  <a:t>费米能级</a:t>
                </a:r>
                <a:r>
                  <a:rPr kumimoji="1" lang="en-US" altLang="zh-CN" i="1" dirty="0">
                    <a:solidFill>
                      <a:srgbClr val="660066"/>
                    </a:solidFill>
                    <a:latin typeface="黑体" panose="02010609060101010101" pitchFamily="49" charset="-122"/>
                    <a:ea typeface="黑体" panose="02010609060101010101" pitchFamily="49" charset="-122"/>
                  </a:rPr>
                  <a:t>E</a:t>
                </a:r>
                <a:r>
                  <a:rPr kumimoji="1" lang="en-US" altLang="zh-CN" baseline="-25000" dirty="0">
                    <a:solidFill>
                      <a:srgbClr val="660066"/>
                    </a:solidFill>
                    <a:latin typeface="黑体" panose="02010609060101010101" pitchFamily="49" charset="-122"/>
                    <a:ea typeface="黑体" panose="02010609060101010101" pitchFamily="49" charset="-122"/>
                  </a:rPr>
                  <a:t>F</a:t>
                </a:r>
                <a:r>
                  <a:rPr kumimoji="1" lang="zh-CN" altLang="en-US" dirty="0">
                    <a:latin typeface="黑体" panose="02010609060101010101" pitchFamily="49" charset="-122"/>
                    <a:ea typeface="黑体" panose="02010609060101010101" pitchFamily="49" charset="-122"/>
                  </a:rPr>
                  <a:t>；</a:t>
                </a:r>
              </a:p>
              <a:p>
                <a:pPr lvl="1">
                  <a:spcBef>
                    <a:spcPct val="50000"/>
                  </a:spcBef>
                </a:pPr>
                <a:r>
                  <a:rPr kumimoji="1" lang="zh-CN" altLang="en-US" dirty="0">
                    <a:latin typeface="黑体" panose="02010609060101010101" pitchFamily="49" charset="-122"/>
                    <a:ea typeface="黑体" panose="02010609060101010101" pitchFamily="49" charset="-122"/>
                  </a:rPr>
                  <a:t>对应的电子动量称为</a:t>
                </a:r>
                <a:r>
                  <a:rPr kumimoji="1" lang="zh-CN" altLang="en-US" dirty="0">
                    <a:solidFill>
                      <a:srgbClr val="660066"/>
                    </a:solidFill>
                    <a:latin typeface="黑体" panose="02010609060101010101" pitchFamily="49" charset="-122"/>
                    <a:ea typeface="黑体" panose="02010609060101010101" pitchFamily="49" charset="-122"/>
                  </a:rPr>
                  <a:t>费米动量</a:t>
                </a:r>
                <a:r>
                  <a:rPr kumimoji="1" lang="zh-CN" altLang="en-US" dirty="0">
                    <a:latin typeface="黑体" panose="02010609060101010101" pitchFamily="49" charset="-122"/>
                    <a:ea typeface="黑体" panose="02010609060101010101" pitchFamily="49" charset="-122"/>
                  </a:rPr>
                  <a:t>           </a:t>
                </a:r>
                <a:r>
                  <a:rPr kumimoji="1" lang="zh-CN" altLang="en-US" dirty="0">
                    <a:latin typeface="黑体" panose="02010609060101010101" pitchFamily="49" charset="-122"/>
                    <a:ea typeface="黑体" panose="02010609060101010101" pitchFamily="49" charset="-122"/>
                    <a:cs typeface="Times New Roman" panose="02020603050405020304" pitchFamily="18" charset="0"/>
                  </a:rPr>
                  <a:t>；</a:t>
                </a:r>
              </a:p>
              <a:p>
                <a:pPr lvl="1">
                  <a:spcBef>
                    <a:spcPct val="50000"/>
                  </a:spcBef>
                </a:pPr>
                <a:r>
                  <a:rPr kumimoji="1" lang="en-US" altLang="zh-CN" i="1" dirty="0" err="1">
                    <a:latin typeface="黑体" panose="02010609060101010101" pitchFamily="49" charset="-122"/>
                    <a:ea typeface="黑体" panose="02010609060101010101" pitchFamily="49" charset="-122"/>
                    <a:cs typeface="Times New Roman" panose="02020603050405020304" pitchFamily="18" charset="0"/>
                  </a:rPr>
                  <a:t>k</a:t>
                </a:r>
                <a:r>
                  <a:rPr kumimoji="1" lang="en-US" altLang="zh-CN" baseline="-25000" dirty="0" err="1">
                    <a:latin typeface="黑体" panose="02010609060101010101" pitchFamily="49" charset="-122"/>
                    <a:ea typeface="黑体" panose="02010609060101010101" pitchFamily="49" charset="-122"/>
                    <a:cs typeface="Times New Roman" panose="02020603050405020304" pitchFamily="18" charset="0"/>
                  </a:rPr>
                  <a:t>F</a:t>
                </a:r>
                <a:r>
                  <a:rPr kumimoji="1" lang="zh-CN" altLang="en-US" dirty="0">
                    <a:latin typeface="黑体" panose="02010609060101010101" pitchFamily="49" charset="-122"/>
                    <a:ea typeface="黑体" panose="02010609060101010101" pitchFamily="49" charset="-122"/>
                  </a:rPr>
                  <a:t>称为</a:t>
                </a:r>
                <a:r>
                  <a:rPr kumimoji="1" lang="zh-CN" altLang="en-US" dirty="0">
                    <a:solidFill>
                      <a:srgbClr val="660066"/>
                    </a:solidFill>
                    <a:latin typeface="黑体" panose="02010609060101010101" pitchFamily="49" charset="-122"/>
                    <a:ea typeface="黑体" panose="02010609060101010101" pitchFamily="49" charset="-122"/>
                  </a:rPr>
                  <a:t>费米球半径</a:t>
                </a:r>
                <a:r>
                  <a:rPr kumimoji="1" lang="zh-CN" altLang="en-US" dirty="0">
                    <a:latin typeface="黑体" panose="02010609060101010101" pitchFamily="49" charset="-122"/>
                    <a:ea typeface="黑体" panose="02010609060101010101" pitchFamily="49" charset="-122"/>
                  </a:rPr>
                  <a:t>；           称为</a:t>
                </a:r>
                <a:r>
                  <a:rPr kumimoji="1" lang="zh-CN" altLang="en-US" dirty="0">
                    <a:solidFill>
                      <a:srgbClr val="660066"/>
                    </a:solidFill>
                    <a:latin typeface="黑体" panose="02010609060101010101" pitchFamily="49" charset="-122"/>
                    <a:ea typeface="黑体" panose="02010609060101010101" pitchFamily="49" charset="-122"/>
                  </a:rPr>
                  <a:t>费米速度</a:t>
                </a:r>
                <a:r>
                  <a:rPr kumimoji="1" lang="zh-CN" altLang="en-US" dirty="0">
                    <a:latin typeface="黑体" panose="02010609060101010101" pitchFamily="49" charset="-122"/>
                    <a:ea typeface="黑体" panose="02010609060101010101" pitchFamily="49" charset="-122"/>
                  </a:rPr>
                  <a:t>；</a:t>
                </a:r>
                <a:endParaRPr kumimoji="1" lang="zh-CN" altLang="en-US" i="1" dirty="0">
                  <a:latin typeface="黑体" panose="02010609060101010101" pitchFamily="49" charset="-122"/>
                  <a:ea typeface="黑体" panose="02010609060101010101" pitchFamily="49" charset="-122"/>
                </a:endParaRPr>
              </a:p>
            </p:txBody>
          </p:sp>
          <p:graphicFrame>
            <p:nvGraphicFramePr>
              <p:cNvPr id="8" name="Object 6"/>
              <p:cNvGraphicFramePr>
                <a:graphicFrameLocks noChangeAspect="1"/>
              </p:cNvGraphicFramePr>
              <p:nvPr/>
            </p:nvGraphicFramePr>
            <p:xfrm>
              <a:off x="1945" y="2054"/>
              <a:ext cx="864" cy="595"/>
            </p:xfrm>
            <a:graphic>
              <a:graphicData uri="http://schemas.openxmlformats.org/presentationml/2006/ole">
                <mc:AlternateContent xmlns:mc="http://schemas.openxmlformats.org/markup-compatibility/2006">
                  <mc:Choice xmlns:v="urn:schemas-microsoft-com:vml" Requires="v">
                    <p:oleObj spid="_x0000_s7186" name="Equation" r:id="rId3" imgW="571252" imgH="393529" progId="Equation.3">
                      <p:embed/>
                    </p:oleObj>
                  </mc:Choice>
                  <mc:Fallback>
                    <p:oleObj name="Equation" r:id="rId3" imgW="571252"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5" y="2054"/>
                            <a:ext cx="864" cy="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 name="Object 7"/>
            <p:cNvGraphicFramePr>
              <a:graphicFrameLocks noChangeAspect="1"/>
            </p:cNvGraphicFramePr>
            <p:nvPr/>
          </p:nvGraphicFramePr>
          <p:xfrm>
            <a:off x="2680" y="1913"/>
            <a:ext cx="768" cy="282"/>
          </p:xfrm>
          <a:graphic>
            <a:graphicData uri="http://schemas.openxmlformats.org/presentationml/2006/ole">
              <mc:AlternateContent xmlns:mc="http://schemas.openxmlformats.org/markup-compatibility/2006">
                <mc:Choice xmlns:v="urn:schemas-microsoft-com:vml" Requires="v">
                  <p:oleObj spid="_x0000_s7187" name="Equation" r:id="rId5" imgW="622030" imgH="228501" progId="Equation.3">
                    <p:embed/>
                  </p:oleObj>
                </mc:Choice>
                <mc:Fallback>
                  <p:oleObj name="Equation" r:id="rId5" imgW="622030"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0" y="1913"/>
                          <a:ext cx="768"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9" name="图片 8"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633" y="3233948"/>
            <a:ext cx="4544059" cy="2734057"/>
          </a:xfrm>
          <a:prstGeom prst="rect">
            <a:avLst/>
          </a:prstGeom>
        </p:spPr>
      </p:pic>
      <p:pic>
        <p:nvPicPr>
          <p:cNvPr id="10" name="图片 9"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79662" y="3243475"/>
            <a:ext cx="4991797" cy="2724530"/>
          </a:xfrm>
          <a:prstGeom prst="rect">
            <a:avLst/>
          </a:prstGeom>
        </p:spPr>
      </p:pic>
    </p:spTree>
    <p:extLst>
      <p:ext uri="{BB962C8B-B14F-4D97-AF65-F5344CB8AC3E}">
        <p14:creationId xmlns:p14="http://schemas.microsoft.com/office/powerpoint/2010/main" val="67673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8" y="528035"/>
            <a:ext cx="5107783" cy="3232512"/>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434" y="682581"/>
            <a:ext cx="6424479" cy="3150702"/>
          </a:xfrm>
          <a:prstGeom prst="rect">
            <a:avLst/>
          </a:prstGeom>
        </p:spPr>
      </p:pic>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2010" y="4340180"/>
            <a:ext cx="8804901" cy="1411579"/>
          </a:xfrm>
          <a:prstGeom prst="rect">
            <a:avLst/>
          </a:prstGeom>
        </p:spPr>
      </p:pic>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438" y="5751759"/>
            <a:ext cx="8380238" cy="752072"/>
          </a:xfrm>
          <a:prstGeom prst="rect">
            <a:avLst/>
          </a:prstGeom>
        </p:spPr>
      </p:pic>
    </p:spTree>
    <p:extLst>
      <p:ext uri="{BB962C8B-B14F-4D97-AF65-F5344CB8AC3E}">
        <p14:creationId xmlns:p14="http://schemas.microsoft.com/office/powerpoint/2010/main" val="287667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267" y="991674"/>
            <a:ext cx="8799359" cy="4108360"/>
          </a:xfrm>
          <a:prstGeom prst="rect">
            <a:avLst/>
          </a:prstGeom>
        </p:spPr>
      </p:pic>
    </p:spTree>
    <p:extLst>
      <p:ext uri="{BB962C8B-B14F-4D97-AF65-F5344CB8AC3E}">
        <p14:creationId xmlns:p14="http://schemas.microsoft.com/office/powerpoint/2010/main" val="2643033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84" y="482486"/>
            <a:ext cx="9414457" cy="6013966"/>
          </a:xfrm>
          <a:prstGeom prst="rect">
            <a:avLst/>
          </a:prstGeom>
        </p:spPr>
      </p:pic>
    </p:spTree>
    <p:extLst>
      <p:ext uri="{BB962C8B-B14F-4D97-AF65-F5344CB8AC3E}">
        <p14:creationId xmlns:p14="http://schemas.microsoft.com/office/powerpoint/2010/main" val="2431871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ChangeArrowheads="1"/>
          </p:cNvSpPr>
          <p:nvPr/>
        </p:nvSpPr>
        <p:spPr bwMode="auto">
          <a:xfrm>
            <a:off x="6383338" y="765175"/>
            <a:ext cx="289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FontTx/>
              <a:buNone/>
            </a:pPr>
            <a:r>
              <a:rPr kumimoji="1" lang="en-US" altLang="zh-CN" sz="2600">
                <a:latin typeface="Times New Roman" panose="02020603050405020304" pitchFamily="18" charset="0"/>
              </a:rPr>
              <a:t>—— q</a:t>
            </a:r>
            <a:r>
              <a:rPr kumimoji="1" lang="zh-CN" altLang="en-US" sz="2600">
                <a:latin typeface="Times New Roman" panose="02020603050405020304" pitchFamily="18" charset="0"/>
              </a:rPr>
              <a:t>空间的周期</a:t>
            </a:r>
            <a:endParaRPr kumimoji="1" lang="zh-CN" altLang="en-US" sz="2600">
              <a:latin typeface="Times New Roman" panose="02020603050405020304" pitchFamily="18" charset="0"/>
              <a:sym typeface="Symbol" panose="05050102010706020507" pitchFamily="18" charset="2"/>
            </a:endParaRPr>
          </a:p>
        </p:txBody>
      </p:sp>
      <p:sp>
        <p:nvSpPr>
          <p:cNvPr id="472067" name="Rectangle 3"/>
          <p:cNvSpPr>
            <a:spLocks noChangeArrowheads="1"/>
          </p:cNvSpPr>
          <p:nvPr/>
        </p:nvSpPr>
        <p:spPr bwMode="auto">
          <a:xfrm>
            <a:off x="1676400" y="1666875"/>
            <a:ext cx="18430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latin typeface="Times New Roman" panose="02020603050405020304" pitchFamily="18" charset="0"/>
                <a:sym typeface="Symbol" panose="05050102010706020507" pitchFamily="18" charset="2"/>
              </a:rPr>
              <a:t>频率极小值</a:t>
            </a:r>
          </a:p>
        </p:txBody>
      </p:sp>
      <p:graphicFrame>
        <p:nvGraphicFramePr>
          <p:cNvPr id="472068" name="Object 4"/>
          <p:cNvGraphicFramePr>
            <a:graphicFrameLocks noChangeAspect="1"/>
          </p:cNvGraphicFramePr>
          <p:nvPr/>
        </p:nvGraphicFramePr>
        <p:xfrm>
          <a:off x="3582988" y="1651001"/>
          <a:ext cx="1339850" cy="574675"/>
        </p:xfrm>
        <a:graphic>
          <a:graphicData uri="http://schemas.openxmlformats.org/presentationml/2006/ole">
            <mc:AlternateContent xmlns:mc="http://schemas.openxmlformats.org/markup-compatibility/2006">
              <mc:Choice xmlns:v="urn:schemas-microsoft-com:vml" Requires="v">
                <p:oleObj spid="_x0000_s12314" name="Equation" r:id="rId3" imgW="504939" imgH="200126" progId="Equation.DSMT4">
                  <p:embed/>
                </p:oleObj>
              </mc:Choice>
              <mc:Fallback>
                <p:oleObj name="Equation" r:id="rId3" imgW="504939" imgH="20012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988" y="1651001"/>
                        <a:ext cx="13398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2069" name="Rectangle 5"/>
          <p:cNvSpPr>
            <a:spLocks noChangeArrowheads="1"/>
          </p:cNvSpPr>
          <p:nvPr/>
        </p:nvSpPr>
        <p:spPr bwMode="auto">
          <a:xfrm>
            <a:off x="1662114" y="2516188"/>
            <a:ext cx="18430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latin typeface="Times New Roman" panose="02020603050405020304" pitchFamily="18" charset="0"/>
                <a:sym typeface="Symbol" panose="05050102010706020507" pitchFamily="18" charset="2"/>
              </a:rPr>
              <a:t>频率极大值</a:t>
            </a:r>
          </a:p>
        </p:txBody>
      </p:sp>
      <p:graphicFrame>
        <p:nvGraphicFramePr>
          <p:cNvPr id="472070" name="Object 6"/>
          <p:cNvGraphicFramePr>
            <a:graphicFrameLocks noChangeAspect="1"/>
          </p:cNvGraphicFramePr>
          <p:nvPr/>
        </p:nvGraphicFramePr>
        <p:xfrm>
          <a:off x="3500439" y="2470151"/>
          <a:ext cx="2414587" cy="644525"/>
        </p:xfrm>
        <a:graphic>
          <a:graphicData uri="http://schemas.openxmlformats.org/presentationml/2006/ole">
            <mc:AlternateContent xmlns:mc="http://schemas.openxmlformats.org/markup-compatibility/2006">
              <mc:Choice xmlns:v="urn:schemas-microsoft-com:vml" Requires="v">
                <p:oleObj spid="_x0000_s12315" name="Equation" r:id="rId5" imgW="933474" imgH="228553" progId="Equation.DSMT4">
                  <p:embed/>
                </p:oleObj>
              </mc:Choice>
              <mc:Fallback>
                <p:oleObj name="Equation" r:id="rId5" imgW="933474" imgH="22855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9" y="2470151"/>
                        <a:ext cx="24145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2078" name="Rectangle 14"/>
          <p:cNvSpPr>
            <a:spLocks noChangeArrowheads="1"/>
          </p:cNvSpPr>
          <p:nvPr/>
        </p:nvSpPr>
        <p:spPr bwMode="auto">
          <a:xfrm>
            <a:off x="1919288" y="765175"/>
            <a:ext cx="151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latin typeface="Times New Roman" panose="02020603050405020304" pitchFamily="18" charset="0"/>
              </a:rPr>
              <a:t>色散关系</a:t>
            </a:r>
          </a:p>
        </p:txBody>
      </p:sp>
      <p:pic>
        <p:nvPicPr>
          <p:cNvPr id="472080" name="Picture 16" descr="XCH003_004_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1447800"/>
            <a:ext cx="38862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9" name="Object 17"/>
          <p:cNvGraphicFramePr>
            <a:graphicFrameLocks noChangeAspect="1"/>
          </p:cNvGraphicFramePr>
          <p:nvPr/>
        </p:nvGraphicFramePr>
        <p:xfrm>
          <a:off x="3575051" y="549275"/>
          <a:ext cx="2384425" cy="933450"/>
        </p:xfrm>
        <a:graphic>
          <a:graphicData uri="http://schemas.openxmlformats.org/presentationml/2006/ole">
            <mc:AlternateContent xmlns:mc="http://schemas.openxmlformats.org/markup-compatibility/2006">
              <mc:Choice xmlns:v="urn:schemas-microsoft-com:vml" Requires="v">
                <p:oleObj spid="_x0000_s12316" name="Equation" r:id="rId8" imgW="1168400" imgH="457200" progId="Equation.DSMT4">
                  <p:embed/>
                </p:oleObj>
              </mc:Choice>
              <mc:Fallback>
                <p:oleObj name="Equation" r:id="rId8" imgW="11684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5051" y="549275"/>
                        <a:ext cx="238442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18"/>
          <p:cNvGraphicFramePr>
            <a:graphicFrameLocks noChangeAspect="1"/>
          </p:cNvGraphicFramePr>
          <p:nvPr/>
        </p:nvGraphicFramePr>
        <p:xfrm>
          <a:off x="1774825" y="3213101"/>
          <a:ext cx="1511300" cy="957263"/>
        </p:xfrm>
        <a:graphic>
          <a:graphicData uri="http://schemas.openxmlformats.org/presentationml/2006/ole">
            <mc:AlternateContent xmlns:mc="http://schemas.openxmlformats.org/markup-compatibility/2006">
              <mc:Choice xmlns:v="urn:schemas-microsoft-com:vml" Requires="v">
                <p:oleObj spid="_x0000_s12317" name="Equation" r:id="rId10" imgW="622030" imgH="393529" progId="Equation.DSMT4">
                  <p:embed/>
                </p:oleObj>
              </mc:Choice>
              <mc:Fallback>
                <p:oleObj name="Equation" r:id="rId10" imgW="622030" imgH="39352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4825" y="3213101"/>
                        <a:ext cx="1511300"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1" name="Group 20"/>
          <p:cNvGrpSpPr>
            <a:grpSpLocks/>
          </p:cNvGrpSpPr>
          <p:nvPr/>
        </p:nvGrpSpPr>
        <p:grpSpPr bwMode="auto">
          <a:xfrm>
            <a:off x="1524000" y="4343400"/>
            <a:ext cx="9067800" cy="1981200"/>
            <a:chOff x="0" y="2736"/>
            <a:chExt cx="5712" cy="1248"/>
          </a:xfrm>
        </p:grpSpPr>
        <p:sp>
          <p:nvSpPr>
            <p:cNvPr id="20495" name="Rectangle 10"/>
            <p:cNvSpPr>
              <a:spLocks noChangeArrowheads="1"/>
            </p:cNvSpPr>
            <p:nvPr/>
          </p:nvSpPr>
          <p:spPr bwMode="auto">
            <a:xfrm>
              <a:off x="0" y="2736"/>
              <a:ext cx="5712"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60000"/>
                </a:lnSpc>
                <a:spcBef>
                  <a:spcPct val="0"/>
                </a:spcBef>
                <a:buFontTx/>
                <a:buNone/>
              </a:pPr>
              <a:r>
                <a:rPr kumimoji="1" lang="zh-CN" altLang="en-US" sz="2600">
                  <a:latin typeface="Times New Roman" panose="02020603050405020304" pitchFamily="18" charset="0"/>
                  <a:sym typeface="Symbol" panose="05050102010706020507" pitchFamily="18" charset="2"/>
                </a:rPr>
                <a:t>只有频率在                               之间的格波才能在晶体中传播，其它频率的格波被强烈衰减</a:t>
              </a:r>
            </a:p>
          </p:txBody>
        </p:sp>
        <p:sp>
          <p:nvSpPr>
            <p:cNvPr id="20496" name="Rectangle 13"/>
            <p:cNvSpPr>
              <a:spLocks noChangeArrowheads="1"/>
            </p:cNvSpPr>
            <p:nvPr/>
          </p:nvSpPr>
          <p:spPr bwMode="auto">
            <a:xfrm>
              <a:off x="48" y="3526"/>
              <a:ext cx="3792"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60000"/>
                </a:lnSpc>
                <a:spcBef>
                  <a:spcPct val="0"/>
                </a:spcBef>
                <a:buFontTx/>
                <a:buNone/>
              </a:pPr>
              <a:endParaRPr kumimoji="1" lang="zh-CN" altLang="zh-CN" sz="2600">
                <a:latin typeface="Times New Roman" panose="02020603050405020304" pitchFamily="18" charset="0"/>
                <a:sym typeface="Symbol" panose="05050102010706020507" pitchFamily="18" charset="2"/>
              </a:endParaRPr>
            </a:p>
          </p:txBody>
        </p:sp>
        <p:graphicFrame>
          <p:nvGraphicFramePr>
            <p:cNvPr id="20497" name="Object 19"/>
            <p:cNvGraphicFramePr>
              <a:graphicFrameLocks noChangeAspect="1"/>
            </p:cNvGraphicFramePr>
            <p:nvPr/>
          </p:nvGraphicFramePr>
          <p:xfrm>
            <a:off x="1156" y="2840"/>
            <a:ext cx="1458" cy="360"/>
          </p:xfrm>
          <a:graphic>
            <a:graphicData uri="http://schemas.openxmlformats.org/presentationml/2006/ole">
              <mc:AlternateContent xmlns:mc="http://schemas.openxmlformats.org/markup-compatibility/2006">
                <mc:Choice xmlns:v="urn:schemas-microsoft-com:vml" Requires="v">
                  <p:oleObj spid="_x0000_s12318" name="Equation" r:id="rId12" imgW="1028254" imgH="253890" progId="Equation.DSMT4">
                    <p:embed/>
                  </p:oleObj>
                </mc:Choice>
                <mc:Fallback>
                  <p:oleObj name="Equation" r:id="rId12" imgW="1028254" imgH="25389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6" y="2840"/>
                          <a:ext cx="145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92" name="Object 21"/>
          <p:cNvGraphicFramePr>
            <a:graphicFrameLocks noChangeAspect="1"/>
          </p:cNvGraphicFramePr>
          <p:nvPr/>
        </p:nvGraphicFramePr>
        <p:xfrm>
          <a:off x="9191626" y="549275"/>
          <a:ext cx="517525" cy="844550"/>
        </p:xfrm>
        <a:graphic>
          <a:graphicData uri="http://schemas.openxmlformats.org/presentationml/2006/ole">
            <mc:AlternateContent xmlns:mc="http://schemas.openxmlformats.org/markup-compatibility/2006">
              <mc:Choice xmlns:v="urn:schemas-microsoft-com:vml" Requires="v">
                <p:oleObj spid="_x0000_s12319" name="Equation" r:id="rId14" imgW="241195" imgH="393529" progId="Equation.DSMT4">
                  <p:embed/>
                </p:oleObj>
              </mc:Choice>
              <mc:Fallback>
                <p:oleObj name="Equation" r:id="rId14" imgW="241195" imgH="393529"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91626" y="549275"/>
                        <a:ext cx="517525"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2086" name="Object 22"/>
          <p:cNvGraphicFramePr>
            <a:graphicFrameLocks noChangeAspect="1"/>
          </p:cNvGraphicFramePr>
          <p:nvPr/>
        </p:nvGraphicFramePr>
        <p:xfrm>
          <a:off x="3575051" y="3429001"/>
          <a:ext cx="2665413" cy="658813"/>
        </p:xfrm>
        <a:graphic>
          <a:graphicData uri="http://schemas.openxmlformats.org/presentationml/2006/ole">
            <mc:AlternateContent xmlns:mc="http://schemas.openxmlformats.org/markup-compatibility/2006">
              <mc:Choice xmlns:v="urn:schemas-microsoft-com:vml" Requires="v">
                <p:oleObj spid="_x0000_s12320" name="Equation" r:id="rId16" imgW="1028254" imgH="253890" progId="Equation.DSMT4">
                  <p:embed/>
                </p:oleObj>
              </mc:Choice>
              <mc:Fallback>
                <p:oleObj name="Equation" r:id="rId16" imgW="1028254" imgH="25389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5051" y="3429001"/>
                        <a:ext cx="26654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4" name="Object 7"/>
          <p:cNvGraphicFramePr>
            <a:graphicFrameLocks noChangeAspect="1"/>
          </p:cNvGraphicFramePr>
          <p:nvPr/>
        </p:nvGraphicFramePr>
        <p:xfrm>
          <a:off x="7734300" y="5443538"/>
          <a:ext cx="2743200" cy="869950"/>
        </p:xfrm>
        <a:graphic>
          <a:graphicData uri="http://schemas.openxmlformats.org/presentationml/2006/ole">
            <mc:AlternateContent xmlns:mc="http://schemas.openxmlformats.org/markup-compatibility/2006">
              <mc:Choice xmlns:v="urn:schemas-microsoft-com:vml" Requires="v">
                <p:oleObj spid="_x0000_s12321" name="Equation" r:id="rId18" imgW="1244600" imgH="393700" progId="Equation.DSMT4">
                  <p:embed/>
                </p:oleObj>
              </mc:Choice>
              <mc:Fallback>
                <p:oleObj name="Equation" r:id="rId18" imgW="1244600" imgH="3937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34300" y="5443538"/>
                        <a:ext cx="2743200" cy="8699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79831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72080"/>
                                        </p:tgtEl>
                                        <p:attrNameLst>
                                          <p:attrName>style.visibility</p:attrName>
                                        </p:attrNameLst>
                                      </p:cBhvr>
                                      <p:to>
                                        <p:strVal val="visible"/>
                                      </p:to>
                                    </p:set>
                                    <p:animEffect transition="in" filter="dissolve">
                                      <p:cBhvr>
                                        <p:cTn id="7" dur="500"/>
                                        <p:tgtEl>
                                          <p:spTgt spid="47208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72078">
                                            <p:txEl>
                                              <p:pRg st="0" end="0"/>
                                            </p:txEl>
                                          </p:spTgt>
                                        </p:tgtEl>
                                        <p:attrNameLst>
                                          <p:attrName>style.visibility</p:attrName>
                                        </p:attrNameLst>
                                      </p:cBhvr>
                                      <p:to>
                                        <p:strVal val="visible"/>
                                      </p:to>
                                    </p:set>
                                    <p:animEffect transition="in" filter="dissolve">
                                      <p:cBhvr>
                                        <p:cTn id="11" dur="500"/>
                                        <p:tgtEl>
                                          <p:spTgt spid="472078">
                                            <p:txEl>
                                              <p:pRg st="0" end="0"/>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72066">
                                            <p:txEl>
                                              <p:pRg st="0" end="0"/>
                                            </p:txEl>
                                          </p:spTgt>
                                        </p:tgtEl>
                                        <p:attrNameLst>
                                          <p:attrName>style.visibility</p:attrName>
                                        </p:attrNameLst>
                                      </p:cBhvr>
                                      <p:to>
                                        <p:strVal val="visible"/>
                                      </p:to>
                                    </p:set>
                                    <p:animEffect transition="in" filter="dissolve">
                                      <p:cBhvr>
                                        <p:cTn id="15" dur="500"/>
                                        <p:tgtEl>
                                          <p:spTgt spid="47206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72067">
                                            <p:txEl>
                                              <p:pRg st="0" end="0"/>
                                            </p:txEl>
                                          </p:spTgt>
                                        </p:tgtEl>
                                        <p:attrNameLst>
                                          <p:attrName>style.visibility</p:attrName>
                                        </p:attrNameLst>
                                      </p:cBhvr>
                                      <p:to>
                                        <p:strVal val="visible"/>
                                      </p:to>
                                    </p:set>
                                    <p:animEffect transition="in" filter="dissolve">
                                      <p:cBhvr>
                                        <p:cTn id="20" dur="500"/>
                                        <p:tgtEl>
                                          <p:spTgt spid="472067">
                                            <p:txEl>
                                              <p:pRg st="0" end="0"/>
                                            </p:txEl>
                                          </p:spTgt>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472068"/>
                                        </p:tgtEl>
                                        <p:attrNameLst>
                                          <p:attrName>style.visibility</p:attrName>
                                        </p:attrNameLst>
                                      </p:cBhvr>
                                      <p:to>
                                        <p:strVal val="visible"/>
                                      </p:to>
                                    </p:set>
                                    <p:animEffect transition="in" filter="dissolve">
                                      <p:cBhvr>
                                        <p:cTn id="24" dur="500"/>
                                        <p:tgtEl>
                                          <p:spTgt spid="47206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72069">
                                            <p:txEl>
                                              <p:pRg st="0" end="0"/>
                                            </p:txEl>
                                          </p:spTgt>
                                        </p:tgtEl>
                                        <p:attrNameLst>
                                          <p:attrName>style.visibility</p:attrName>
                                        </p:attrNameLst>
                                      </p:cBhvr>
                                      <p:to>
                                        <p:strVal val="visible"/>
                                      </p:to>
                                    </p:set>
                                    <p:animEffect transition="in" filter="dissolve">
                                      <p:cBhvr>
                                        <p:cTn id="29" dur="500"/>
                                        <p:tgtEl>
                                          <p:spTgt spid="472069">
                                            <p:txEl>
                                              <p:pRg st="0" end="0"/>
                                            </p:txEl>
                                          </p:spTgt>
                                        </p:tgtEl>
                                      </p:cBhvr>
                                    </p:animEffect>
                                  </p:childTnLst>
                                </p:cTn>
                              </p:par>
                            </p:childTnLst>
                          </p:cTn>
                        </p:par>
                        <p:par>
                          <p:cTn id="30" fill="hold" nodeType="afterGroup">
                            <p:stCondLst>
                              <p:cond delay="500"/>
                            </p:stCondLst>
                            <p:childTnLst>
                              <p:par>
                                <p:cTn id="31" presetID="9" presetClass="entr" presetSubtype="0" fill="hold" nodeType="afterEffect">
                                  <p:stCondLst>
                                    <p:cond delay="0"/>
                                  </p:stCondLst>
                                  <p:childTnLst>
                                    <p:set>
                                      <p:cBhvr>
                                        <p:cTn id="32" dur="1" fill="hold">
                                          <p:stCondLst>
                                            <p:cond delay="0"/>
                                          </p:stCondLst>
                                        </p:cTn>
                                        <p:tgtEl>
                                          <p:spTgt spid="472070"/>
                                        </p:tgtEl>
                                        <p:attrNameLst>
                                          <p:attrName>style.visibility</p:attrName>
                                        </p:attrNameLst>
                                      </p:cBhvr>
                                      <p:to>
                                        <p:strVal val="visible"/>
                                      </p:to>
                                    </p:set>
                                    <p:animEffect transition="in" filter="dissolve">
                                      <p:cBhvr>
                                        <p:cTn id="33" dur="500"/>
                                        <p:tgtEl>
                                          <p:spTgt spid="47207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472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build="p" autoUpdateAnimBg="0" advAuto="0"/>
      <p:bldP spid="472067" grpId="0" build="p" autoUpdateAnimBg="0"/>
      <p:bldP spid="472069" grpId="0" build="p" autoUpdateAnimBg="0"/>
      <p:bldP spid="472078"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1919289" y="620713"/>
            <a:ext cx="8243887" cy="698500"/>
          </a:xfrm>
        </p:spPr>
        <p:txBody>
          <a:bodyPr/>
          <a:lstStyle/>
          <a:p>
            <a:pPr eaLnBrk="1" hangingPunct="1">
              <a:defRPr/>
            </a:pPr>
            <a:r>
              <a:rPr lang="zh-CN" altLang="en-US" b="1"/>
              <a:t>（</a:t>
            </a:r>
            <a:r>
              <a:rPr lang="en-US" altLang="zh-CN" b="1"/>
              <a:t>3</a:t>
            </a:r>
            <a:r>
              <a:rPr lang="zh-CN" altLang="en-US" b="1"/>
              <a:t>）极值情况</a:t>
            </a:r>
          </a:p>
        </p:txBody>
      </p:sp>
      <p:graphicFrame>
        <p:nvGraphicFramePr>
          <p:cNvPr id="14339" name="Object 3"/>
          <p:cNvGraphicFramePr>
            <a:graphicFrameLocks noChangeAspect="1"/>
          </p:cNvGraphicFramePr>
          <p:nvPr/>
        </p:nvGraphicFramePr>
        <p:xfrm>
          <a:off x="4953000" y="2057400"/>
          <a:ext cx="2362200" cy="457200"/>
        </p:xfrm>
        <a:graphic>
          <a:graphicData uri="http://schemas.openxmlformats.org/presentationml/2006/ole">
            <mc:AlternateContent xmlns:mc="http://schemas.openxmlformats.org/markup-compatibility/2006">
              <mc:Choice xmlns:v="urn:schemas-microsoft-com:vml" Requires="v">
                <p:oleObj spid="_x0000_s8214" name="Equation" r:id="rId3" imgW="1181100" imgH="228600" progId="Equation.3">
                  <p:embed/>
                </p:oleObj>
              </mc:Choice>
              <mc:Fallback>
                <p:oleObj name="Equation" r:id="rId3" imgW="1181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57400"/>
                        <a:ext cx="2362200" cy="457200"/>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Text Box 4"/>
          <p:cNvSpPr txBox="1">
            <a:spLocks noChangeArrowheads="1"/>
          </p:cNvSpPr>
          <p:nvPr/>
        </p:nvSpPr>
        <p:spPr bwMode="auto">
          <a:xfrm>
            <a:off x="2351089" y="3068638"/>
            <a:ext cx="185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rPr>
              <a:t>此时：</a:t>
            </a:r>
          </a:p>
        </p:txBody>
      </p:sp>
      <p:graphicFrame>
        <p:nvGraphicFramePr>
          <p:cNvPr id="14341" name="Object 5"/>
          <p:cNvGraphicFramePr>
            <a:graphicFrameLocks noChangeAspect="1"/>
          </p:cNvGraphicFramePr>
          <p:nvPr/>
        </p:nvGraphicFramePr>
        <p:xfrm>
          <a:off x="2286000" y="4343400"/>
          <a:ext cx="6292850" cy="1733550"/>
        </p:xfrm>
        <a:graphic>
          <a:graphicData uri="http://schemas.openxmlformats.org/presentationml/2006/ole">
            <mc:AlternateContent xmlns:mc="http://schemas.openxmlformats.org/markup-compatibility/2006">
              <mc:Choice xmlns:v="urn:schemas-microsoft-com:vml" Requires="v">
                <p:oleObj spid="_x0000_s8215" name="Equation" r:id="rId5" imgW="2857500" imgH="787400" progId="Equation.DSMT4">
                  <p:embed/>
                </p:oleObj>
              </mc:Choice>
              <mc:Fallback>
                <p:oleObj name="Equation" r:id="rId5" imgW="2857500" imgH="787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343400"/>
                        <a:ext cx="6292850" cy="1733550"/>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p:cNvGraphicFramePr>
            <a:graphicFrameLocks noChangeAspect="1"/>
          </p:cNvGraphicFramePr>
          <p:nvPr/>
        </p:nvGraphicFramePr>
        <p:xfrm>
          <a:off x="8763000" y="5181600"/>
          <a:ext cx="1625600" cy="838200"/>
        </p:xfrm>
        <a:graphic>
          <a:graphicData uri="http://schemas.openxmlformats.org/presentationml/2006/ole">
            <mc:AlternateContent xmlns:mc="http://schemas.openxmlformats.org/markup-compatibility/2006">
              <mc:Choice xmlns:v="urn:schemas-microsoft-com:vml" Requires="v">
                <p:oleObj spid="_x0000_s8216" name="Equation" r:id="rId7" imgW="812447" imgH="418918" progId="Equation.3">
                  <p:embed/>
                </p:oleObj>
              </mc:Choice>
              <mc:Fallback>
                <p:oleObj name="Equation" r:id="rId7" imgW="812447" imgH="4189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3000" y="5181600"/>
                        <a:ext cx="1625600" cy="838200"/>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Text Box 7"/>
          <p:cNvSpPr txBox="1">
            <a:spLocks noChangeArrowheads="1"/>
          </p:cNvSpPr>
          <p:nvPr/>
        </p:nvSpPr>
        <p:spPr bwMode="auto">
          <a:xfrm>
            <a:off x="8904289" y="4581525"/>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rPr>
              <a:t>这里：</a:t>
            </a:r>
          </a:p>
        </p:txBody>
      </p:sp>
      <p:sp>
        <p:nvSpPr>
          <p:cNvPr id="14344" name="Text Box 8"/>
          <p:cNvSpPr txBox="1">
            <a:spLocks noChangeArrowheads="1"/>
          </p:cNvSpPr>
          <p:nvPr/>
        </p:nvSpPr>
        <p:spPr bwMode="auto">
          <a:xfrm>
            <a:off x="2362201" y="2057401"/>
            <a:ext cx="2797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800">
                <a:latin typeface="Times New Roman" panose="02020603050405020304" pitchFamily="18" charset="0"/>
              </a:rPr>
              <a:t>第一种情况：</a:t>
            </a:r>
          </a:p>
        </p:txBody>
      </p:sp>
      <p:graphicFrame>
        <p:nvGraphicFramePr>
          <p:cNvPr id="14345" name="Object 9"/>
          <p:cNvGraphicFramePr>
            <a:graphicFrameLocks noChangeAspect="1"/>
          </p:cNvGraphicFramePr>
          <p:nvPr/>
        </p:nvGraphicFramePr>
        <p:xfrm>
          <a:off x="3733800" y="3048001"/>
          <a:ext cx="5486400" cy="1039813"/>
        </p:xfrm>
        <a:graphic>
          <a:graphicData uri="http://schemas.openxmlformats.org/presentationml/2006/ole">
            <mc:AlternateContent xmlns:mc="http://schemas.openxmlformats.org/markup-compatibility/2006">
              <mc:Choice xmlns:v="urn:schemas-microsoft-com:vml" Requires="v">
                <p:oleObj spid="_x0000_s8217" name="Equation" r:id="rId9" imgW="2679700" imgH="508000" progId="Equation.3">
                  <p:embed/>
                </p:oleObj>
              </mc:Choice>
              <mc:Fallback>
                <p:oleObj name="Equation" r:id="rId9" imgW="2679700" imgH="508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048001"/>
                        <a:ext cx="5486400" cy="1039813"/>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344196779"/>
              </p:ext>
            </p:extLst>
          </p:nvPr>
        </p:nvGraphicFramePr>
        <p:xfrm>
          <a:off x="6494462" y="556420"/>
          <a:ext cx="4537075" cy="860425"/>
        </p:xfrm>
        <a:graphic>
          <a:graphicData uri="http://schemas.openxmlformats.org/presentationml/2006/ole">
            <mc:AlternateContent xmlns:mc="http://schemas.openxmlformats.org/markup-compatibility/2006">
              <mc:Choice xmlns:v="urn:schemas-microsoft-com:vml" Requires="v">
                <p:oleObj spid="_x0000_s8218" name="Equation" r:id="rId11" imgW="2679700" imgH="508000" progId="Equation.3">
                  <p:embed/>
                </p:oleObj>
              </mc:Choice>
              <mc:Fallback>
                <p:oleObj name="Equation" r:id="rId11" imgW="2679700" imgH="508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4462" y="556420"/>
                        <a:ext cx="4537075" cy="86042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653124" y="1214884"/>
            <a:ext cx="1680117" cy="4385816"/>
          </a:xfrm>
          <a:prstGeom prst="rect">
            <a:avLst/>
          </a:prstGeom>
        </p:spPr>
        <p:txBody>
          <a:bodyPr wrap="square">
            <a:spAutoFit/>
          </a:bodyPr>
          <a:lstStyle/>
          <a:p>
            <a:r>
              <a:rPr kumimoji="1" lang="zh-CN" altLang="en-US" u="sng" dirty="0">
                <a:solidFill>
                  <a:srgbClr val="0207CA"/>
                </a:solidFill>
              </a:rPr>
              <a:t>长波光学模中原胞内两原子作</a:t>
            </a:r>
            <a:r>
              <a:rPr kumimoji="1" lang="zh-CN" altLang="en-US" u="sng" dirty="0">
                <a:solidFill>
                  <a:srgbClr val="CC0000"/>
                </a:solidFill>
              </a:rPr>
              <a:t>相对振动</a:t>
            </a:r>
            <a:r>
              <a:rPr kumimoji="1" lang="zh-CN" altLang="en-US" u="sng" dirty="0">
                <a:solidFill>
                  <a:srgbClr val="0207CA"/>
                </a:solidFill>
              </a:rPr>
              <a:t>，而且原胞质心保持不动</a:t>
            </a:r>
          </a:p>
          <a:p>
            <a:pPr>
              <a:spcBef>
                <a:spcPct val="50000"/>
              </a:spcBef>
              <a:defRPr/>
            </a:pPr>
            <a:r>
              <a:rPr kumimoji="1" lang="zh-CN" altLang="en-US" dirty="0"/>
              <a:t>原胞内正、负离子振动方向相反，产生迅速变化的电偶极矩，与光波耦合必然影响其光学性质，这就是为什么称为光学模的原因。</a:t>
            </a:r>
          </a:p>
        </p:txBody>
      </p:sp>
    </p:spTree>
    <p:extLst>
      <p:ext uri="{BB962C8B-B14F-4D97-AF65-F5344CB8AC3E}">
        <p14:creationId xmlns:p14="http://schemas.microsoft.com/office/powerpoint/2010/main" val="1149364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lgn="l" eaLnBrk="1" hangingPunct="1">
              <a:defRPr/>
            </a:pPr>
            <a:r>
              <a:rPr lang="zh-CN" altLang="en-US" sz="3200" b="1">
                <a:latin typeface="Times New Roman" pitchFamily="18" charset="0"/>
              </a:rPr>
              <a:t>第二种情况：</a:t>
            </a:r>
          </a:p>
        </p:txBody>
      </p:sp>
      <p:graphicFrame>
        <p:nvGraphicFramePr>
          <p:cNvPr id="462855" name="Object 7"/>
          <p:cNvGraphicFramePr>
            <a:graphicFrameLocks noGrp="1" noChangeAspect="1"/>
          </p:cNvGraphicFramePr>
          <p:nvPr>
            <p:ph sz="half" idx="1"/>
          </p:nvPr>
        </p:nvGraphicFramePr>
        <p:xfrm>
          <a:off x="1992313" y="3933826"/>
          <a:ext cx="4032250" cy="2030413"/>
        </p:xfrm>
        <a:graphic>
          <a:graphicData uri="http://schemas.openxmlformats.org/presentationml/2006/ole">
            <mc:AlternateContent xmlns:mc="http://schemas.openxmlformats.org/markup-compatibility/2006">
              <mc:Choice xmlns:v="urn:schemas-microsoft-com:vml" Requires="v">
                <p:oleObj spid="_x0000_s10251" name="Equation" r:id="rId3" imgW="1816889" imgH="914797" progId="Equation.DSMT4">
                  <p:embed/>
                </p:oleObj>
              </mc:Choice>
              <mc:Fallback>
                <p:oleObj name="Equation" r:id="rId3" imgW="1816889" imgH="91479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3933826"/>
                        <a:ext cx="4032250" cy="2030413"/>
                      </a:xfrm>
                      <a:prstGeom prst="rect">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3"/>
          <p:cNvGraphicFramePr>
            <a:graphicFrameLocks noChangeAspect="1"/>
          </p:cNvGraphicFramePr>
          <p:nvPr/>
        </p:nvGraphicFramePr>
        <p:xfrm>
          <a:off x="5375275" y="549275"/>
          <a:ext cx="2794000" cy="787400"/>
        </p:xfrm>
        <a:graphic>
          <a:graphicData uri="http://schemas.openxmlformats.org/presentationml/2006/ole">
            <mc:AlternateContent xmlns:mc="http://schemas.openxmlformats.org/markup-compatibility/2006">
              <mc:Choice xmlns:v="urn:schemas-microsoft-com:vml" Requires="v">
                <p:oleObj spid="_x0000_s10252" name="Equation" r:id="rId5" imgW="1396394" imgH="393529" progId="Equation.3">
                  <p:embed/>
                </p:oleObj>
              </mc:Choice>
              <mc:Fallback>
                <p:oleObj name="Equation" r:id="rId5" imgW="1396394"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275" y="549275"/>
                        <a:ext cx="2794000" cy="787400"/>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5" name="Text Box 4"/>
          <p:cNvSpPr txBox="1">
            <a:spLocks noChangeArrowheads="1"/>
          </p:cNvSpPr>
          <p:nvPr/>
        </p:nvSpPr>
        <p:spPr bwMode="auto">
          <a:xfrm>
            <a:off x="1919288" y="1773238"/>
            <a:ext cx="1497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rPr>
              <a:t>此时：</a:t>
            </a:r>
          </a:p>
        </p:txBody>
      </p:sp>
      <p:graphicFrame>
        <p:nvGraphicFramePr>
          <p:cNvPr id="462853" name="Object 5"/>
          <p:cNvGraphicFramePr>
            <a:graphicFrameLocks noChangeAspect="1"/>
          </p:cNvGraphicFramePr>
          <p:nvPr/>
        </p:nvGraphicFramePr>
        <p:xfrm>
          <a:off x="3071814" y="1484314"/>
          <a:ext cx="6573837" cy="1957387"/>
        </p:xfrm>
        <a:graphic>
          <a:graphicData uri="http://schemas.openxmlformats.org/presentationml/2006/ole">
            <mc:AlternateContent xmlns:mc="http://schemas.openxmlformats.org/markup-compatibility/2006">
              <mc:Choice xmlns:v="urn:schemas-microsoft-com:vml" Requires="v">
                <p:oleObj spid="_x0000_s10253" name="Equation" r:id="rId7" imgW="2984500" imgH="889000" progId="Equation.3">
                  <p:embed/>
                </p:oleObj>
              </mc:Choice>
              <mc:Fallback>
                <p:oleObj name="Equation" r:id="rId7" imgW="2984500" imgH="889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814" y="1484314"/>
                        <a:ext cx="6573837" cy="1957387"/>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62854" name="Picture 6" descr="XCH003_006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0825" y="3644901"/>
            <a:ext cx="35052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917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62854"/>
                                        </p:tgtEl>
                                        <p:attrNameLst>
                                          <p:attrName>style.visibility</p:attrName>
                                        </p:attrNameLst>
                                      </p:cBhvr>
                                      <p:to>
                                        <p:strVal val="visible"/>
                                      </p:to>
                                    </p:set>
                                    <p:animEffect transition="in" filter="dissolve">
                                      <p:cBhvr>
                                        <p:cTn id="7" dur="500"/>
                                        <p:tgtEl>
                                          <p:spTgt spid="462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62853"/>
                                        </p:tgtEl>
                                        <p:attrNameLst>
                                          <p:attrName>style.visibility</p:attrName>
                                        </p:attrNameLst>
                                      </p:cBhvr>
                                      <p:to>
                                        <p:strVal val="visible"/>
                                      </p:to>
                                    </p:set>
                                    <p:animEffect transition="in" filter="wipe(down)">
                                      <p:cBhvr>
                                        <p:cTn id="12" dur="500"/>
                                        <p:tgtEl>
                                          <p:spTgt spid="462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62855"/>
                                        </p:tgtEl>
                                        <p:attrNameLst>
                                          <p:attrName>style.visibility</p:attrName>
                                        </p:attrNameLst>
                                      </p:cBhvr>
                                      <p:to>
                                        <p:strVal val="visible"/>
                                      </p:to>
                                    </p:set>
                                    <p:animEffect transition="in" filter="diamond(in)">
                                      <p:cBhvr>
                                        <p:cTn id="17" dur="2000"/>
                                        <p:tgtEl>
                                          <p:spTgt spid="462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209800" y="609600"/>
            <a:ext cx="7772400" cy="615950"/>
          </a:xfrm>
        </p:spPr>
        <p:txBody>
          <a:bodyPr/>
          <a:lstStyle/>
          <a:p>
            <a:pPr eaLnBrk="1" hangingPunct="1">
              <a:defRPr/>
            </a:pPr>
            <a:r>
              <a:rPr lang="zh-CN" altLang="en-US" sz="3600" b="1" dirty="0"/>
              <a:t>倒格子与正格子的关系</a:t>
            </a:r>
          </a:p>
        </p:txBody>
      </p:sp>
      <p:graphicFrame>
        <p:nvGraphicFramePr>
          <p:cNvPr id="385027" name="Group 3"/>
          <p:cNvGraphicFramePr>
            <a:graphicFrameLocks noGrp="1"/>
          </p:cNvGraphicFramePr>
          <p:nvPr/>
        </p:nvGraphicFramePr>
        <p:xfrm>
          <a:off x="2209800" y="1828800"/>
          <a:ext cx="8077200" cy="4343400"/>
        </p:xfrm>
        <a:graphic>
          <a:graphicData uri="http://schemas.openxmlformats.org/drawingml/2006/table">
            <a:tbl>
              <a:tblPr/>
              <a:tblGrid>
                <a:gridCol w="2209800">
                  <a:extLst>
                    <a:ext uri="{9D8B030D-6E8A-4147-A177-3AD203B41FA5}">
                      <a16:colId xmlns:a16="http://schemas.microsoft.com/office/drawing/2014/main" xmlns="" val="20000"/>
                    </a:ext>
                  </a:extLst>
                </a:gridCol>
                <a:gridCol w="2692400">
                  <a:extLst>
                    <a:ext uri="{9D8B030D-6E8A-4147-A177-3AD203B41FA5}">
                      <a16:colId xmlns:a16="http://schemas.microsoft.com/office/drawing/2014/main" xmlns="" val="20001"/>
                    </a:ext>
                  </a:extLst>
                </a:gridCol>
                <a:gridCol w="3175000">
                  <a:extLst>
                    <a:ext uri="{9D8B030D-6E8A-4147-A177-3AD203B41FA5}">
                      <a16:colId xmlns:a16="http://schemas.microsoft.com/office/drawing/2014/main" xmlns="" val="20002"/>
                    </a:ext>
                  </a:extLst>
                </a:gridCol>
              </a:tblGrid>
              <a:tr h="736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Verdana" pitchFamily="34" charset="0"/>
                          <a:ea typeface="宋体" pitchFamily="2" charset="-122"/>
                        </a:rPr>
                        <a:t>空间</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Verdana" pitchFamily="34" charset="0"/>
                          <a:ea typeface="宋体" pitchFamily="2" charset="-122"/>
                        </a:rPr>
                        <a:t>基矢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Verdana" pitchFamily="34" charset="0"/>
                          <a:ea typeface="宋体" pitchFamily="2" charset="-122"/>
                        </a:rPr>
                        <a:t>位置矢量</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Verdana" pitchFamily="34" charset="0"/>
                          <a:ea typeface="宋体" pitchFamily="2" charset="-122"/>
                        </a:rPr>
                        <a:t>正格子空间</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9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Verdana" pitchFamily="34" charset="0"/>
                          <a:ea typeface="宋体" pitchFamily="2" charset="-122"/>
                        </a:rPr>
                        <a:t>倒格子空间</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800" b="1"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latin typeface="Verdana" pitchFamily="34" charset="0"/>
                          <a:ea typeface="宋体" pitchFamily="2" charset="-122"/>
                        </a:rPr>
                        <a:t>简称</a:t>
                      </a:r>
                      <a:r>
                        <a:rPr kumimoji="0" lang="zh-CN" altLang="en-US" sz="2800" b="1" i="0" u="none" strike="noStrike" cap="none" normalizeH="0" baseline="0">
                          <a:ln>
                            <a:noFill/>
                          </a:ln>
                          <a:solidFill>
                            <a:schemeClr val="tx1"/>
                          </a:solidFill>
                          <a:effectLst/>
                          <a:latin typeface="Arial"/>
                          <a:ea typeface="宋体" pitchFamily="2" charset="-122"/>
                        </a:rPr>
                        <a:t>“</a:t>
                      </a:r>
                      <a:r>
                        <a:rPr kumimoji="0" lang="zh-CN" altLang="en-US" sz="2800" b="1" i="0" u="none" strike="noStrike" cap="none" normalizeH="0" baseline="0">
                          <a:ln>
                            <a:noFill/>
                          </a:ln>
                          <a:solidFill>
                            <a:schemeClr val="tx1"/>
                          </a:solidFill>
                          <a:effectLst/>
                          <a:latin typeface="Verdana" pitchFamily="34" charset="0"/>
                          <a:ea typeface="宋体" pitchFamily="2" charset="-122"/>
                        </a:rPr>
                        <a:t>倒格矢</a:t>
                      </a:r>
                      <a:r>
                        <a:rPr kumimoji="0" lang="zh-CN" altLang="en-US" sz="2800" b="1" i="0" u="none" strike="noStrike" cap="none" normalizeH="0" baseline="0">
                          <a:ln>
                            <a:noFill/>
                          </a:ln>
                          <a:solidFill>
                            <a:schemeClr val="tx1"/>
                          </a:solidFill>
                          <a:effectLst/>
                          <a:latin typeface="Arial"/>
                          <a:ea typeface="宋体" pitchFamily="2" charset="-122"/>
                        </a:rPr>
                        <a:t>”</a:t>
                      </a:r>
                      <a:endParaRPr kumimoji="0" lang="zh-CN" altLang="en-US" sz="2800" b="1" i="0" u="none" strike="noStrike" cap="none" normalizeH="0" baseline="0">
                        <a:ln>
                          <a:noFill/>
                        </a:ln>
                        <a:solidFill>
                          <a:schemeClr val="tx1"/>
                        </a:solidFill>
                        <a:effectLst/>
                        <a:latin typeface="Verdan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Verdana" pitchFamily="34" charset="0"/>
                          <a:ea typeface="宋体" pitchFamily="2" charset="-122"/>
                        </a:rPr>
                        <a:t>Reciprocal lattice vector</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7189" name="Object 21"/>
          <p:cNvGraphicFramePr>
            <a:graphicFrameLocks noChangeAspect="1"/>
          </p:cNvGraphicFramePr>
          <p:nvPr/>
        </p:nvGraphicFramePr>
        <p:xfrm>
          <a:off x="5257800" y="2667000"/>
          <a:ext cx="1036638" cy="585788"/>
        </p:xfrm>
        <a:graphic>
          <a:graphicData uri="http://schemas.openxmlformats.org/presentationml/2006/ole">
            <mc:AlternateContent xmlns:mc="http://schemas.openxmlformats.org/markup-compatibility/2006">
              <mc:Choice xmlns:v="urn:schemas-microsoft-com:vml" Requires="v">
                <p:oleObj spid="_x0000_s2094" name="Equation" r:id="rId3" imgW="558558" imgH="266584" progId="Equation.3">
                  <p:embed/>
                </p:oleObj>
              </mc:Choice>
              <mc:Fallback>
                <p:oleObj name="Equation" r:id="rId3" imgW="558558"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667000"/>
                        <a:ext cx="1036638"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0" name="Object 22"/>
          <p:cNvGraphicFramePr>
            <a:graphicFrameLocks noChangeAspect="1"/>
          </p:cNvGraphicFramePr>
          <p:nvPr/>
        </p:nvGraphicFramePr>
        <p:xfrm>
          <a:off x="7467601" y="2590801"/>
          <a:ext cx="2570163" cy="593725"/>
        </p:xfrm>
        <a:graphic>
          <a:graphicData uri="http://schemas.openxmlformats.org/presentationml/2006/ole">
            <mc:AlternateContent xmlns:mc="http://schemas.openxmlformats.org/markup-compatibility/2006">
              <mc:Choice xmlns:v="urn:schemas-microsoft-com:vml" Requires="v">
                <p:oleObj spid="_x0000_s2095" name="Equation" r:id="rId5" imgW="1294838" imgH="266584" progId="Equation.3">
                  <p:embed/>
                </p:oleObj>
              </mc:Choice>
              <mc:Fallback>
                <p:oleObj name="Equation" r:id="rId5" imgW="1294838" imgH="26658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1" y="2590801"/>
                        <a:ext cx="257016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1" name="Object 23"/>
          <p:cNvGraphicFramePr>
            <a:graphicFrameLocks noChangeAspect="1"/>
          </p:cNvGraphicFramePr>
          <p:nvPr/>
        </p:nvGraphicFramePr>
        <p:xfrm>
          <a:off x="7315200" y="3657601"/>
          <a:ext cx="2825750" cy="549275"/>
        </p:xfrm>
        <a:graphic>
          <a:graphicData uri="http://schemas.openxmlformats.org/presentationml/2006/ole">
            <mc:AlternateContent xmlns:mc="http://schemas.openxmlformats.org/markup-compatibility/2006">
              <mc:Choice xmlns:v="urn:schemas-microsoft-com:vml" Requires="v">
                <p:oleObj spid="_x0000_s2096" name="Equation" r:id="rId7" imgW="1371600" imgH="266700" progId="Equation.3">
                  <p:embed/>
                </p:oleObj>
              </mc:Choice>
              <mc:Fallback>
                <p:oleObj name="Equation" r:id="rId7" imgW="1371600" imgH="266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3657601"/>
                        <a:ext cx="28257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92" name="Object 24"/>
          <p:cNvGraphicFramePr>
            <a:graphicFrameLocks noChangeAspect="1"/>
          </p:cNvGraphicFramePr>
          <p:nvPr/>
        </p:nvGraphicFramePr>
        <p:xfrm>
          <a:off x="4648201" y="3276601"/>
          <a:ext cx="2136775" cy="2843213"/>
        </p:xfrm>
        <a:graphic>
          <a:graphicData uri="http://schemas.openxmlformats.org/presentationml/2006/ole">
            <mc:AlternateContent xmlns:mc="http://schemas.openxmlformats.org/markup-compatibility/2006">
              <mc:Choice xmlns:v="urn:schemas-microsoft-com:vml" Requires="v">
                <p:oleObj spid="_x0000_s2097" name="Equation" r:id="rId9" imgW="1041400" imgH="1447800" progId="Equation.3">
                  <p:embed/>
                </p:oleObj>
              </mc:Choice>
              <mc:Fallback>
                <p:oleObj name="Equation" r:id="rId9" imgW="1041400" imgH="1447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1" y="3276601"/>
                        <a:ext cx="2136775" cy="284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3" name="Rectangle 25"/>
          <p:cNvSpPr>
            <a:spLocks noChangeArrowheads="1"/>
          </p:cNvSpPr>
          <p:nvPr/>
        </p:nvSpPr>
        <p:spPr bwMode="auto">
          <a:xfrm>
            <a:off x="4876801" y="1143000"/>
            <a:ext cx="3306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en-US" altLang="zh-CN">
                <a:solidFill>
                  <a:srgbClr val="9900FF"/>
                </a:solidFill>
                <a:latin typeface="Tahoma" panose="020B0604030504040204" pitchFamily="34" charset="0"/>
              </a:rPr>
              <a:t> </a:t>
            </a:r>
            <a:r>
              <a:rPr kumimoji="1" lang="zh-CN" altLang="en-US">
                <a:solidFill>
                  <a:srgbClr val="9900FF"/>
                </a:solidFill>
                <a:latin typeface="Tahoma" panose="020B0604030504040204" pitchFamily="34" charset="0"/>
              </a:rPr>
              <a:t>数学描述</a:t>
            </a:r>
          </a:p>
        </p:txBody>
      </p:sp>
    </p:spTree>
    <p:extLst>
      <p:ext uri="{BB962C8B-B14F-4D97-AF65-F5344CB8AC3E}">
        <p14:creationId xmlns:p14="http://schemas.microsoft.com/office/powerpoint/2010/main" val="4061997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24000" y="727075"/>
            <a:ext cx="34305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en-US" altLang="zh-CN" sz="2600">
                <a:latin typeface="Times New Roman" panose="02020603050405020304" pitchFamily="18" charset="0"/>
                <a:sym typeface="Monotype Sorts" pitchFamily="2" charset="2"/>
              </a:rPr>
              <a:t>   </a:t>
            </a:r>
            <a:r>
              <a:rPr kumimoji="1" lang="en-US" altLang="zh-CN" sz="2600">
                <a:latin typeface="Times New Roman" panose="02020603050405020304" pitchFamily="18" charset="0"/>
              </a:rPr>
              <a:t>1) </a:t>
            </a:r>
            <a:r>
              <a:rPr kumimoji="1" lang="zh-CN" altLang="en-US" sz="2600">
                <a:latin typeface="Times New Roman" panose="02020603050405020304" pitchFamily="18" charset="0"/>
              </a:rPr>
              <a:t>声学波的最大频率</a:t>
            </a:r>
          </a:p>
        </p:txBody>
      </p:sp>
      <p:graphicFrame>
        <p:nvGraphicFramePr>
          <p:cNvPr id="23555" name="Object 4"/>
          <p:cNvGraphicFramePr>
            <a:graphicFrameLocks noChangeAspect="1"/>
          </p:cNvGraphicFramePr>
          <p:nvPr/>
        </p:nvGraphicFramePr>
        <p:xfrm>
          <a:off x="6024563" y="1700214"/>
          <a:ext cx="3122612" cy="573087"/>
        </p:xfrm>
        <a:graphic>
          <a:graphicData uri="http://schemas.openxmlformats.org/presentationml/2006/ole">
            <mc:AlternateContent xmlns:mc="http://schemas.openxmlformats.org/markup-compatibility/2006">
              <mc:Choice xmlns:v="urn:schemas-microsoft-com:vml" Requires="v">
                <p:oleObj spid="_x0000_s11299" name="Equation" r:id="rId3" imgW="1304897" imgH="209601" progId="Equation.DSMT4">
                  <p:embed/>
                </p:oleObj>
              </mc:Choice>
              <mc:Fallback>
                <p:oleObj name="Equation" r:id="rId3" imgW="1304897" imgH="2096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4563" y="1700214"/>
                        <a:ext cx="3122612"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6" name="Rectangle 5"/>
          <p:cNvSpPr>
            <a:spLocks noChangeArrowheads="1"/>
          </p:cNvSpPr>
          <p:nvPr/>
        </p:nvSpPr>
        <p:spPr bwMode="auto">
          <a:xfrm>
            <a:off x="2495550" y="2819400"/>
            <a:ext cx="2825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latin typeface="Times New Roman" panose="02020603050405020304" pitchFamily="18" charset="0"/>
              </a:rPr>
              <a:t>光学波的最大频率</a:t>
            </a:r>
          </a:p>
        </p:txBody>
      </p:sp>
      <p:sp>
        <p:nvSpPr>
          <p:cNvPr id="23557" name="Rectangle 9"/>
          <p:cNvSpPr>
            <a:spLocks noChangeArrowheads="1"/>
          </p:cNvSpPr>
          <p:nvPr/>
        </p:nvSpPr>
        <p:spPr bwMode="auto">
          <a:xfrm>
            <a:off x="2495550" y="5378450"/>
            <a:ext cx="28257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latin typeface="Times New Roman" panose="02020603050405020304" pitchFamily="18" charset="0"/>
              </a:rPr>
              <a:t>光学波的最小频率</a:t>
            </a:r>
          </a:p>
        </p:txBody>
      </p:sp>
      <p:graphicFrame>
        <p:nvGraphicFramePr>
          <p:cNvPr id="23558" name="Object 11"/>
          <p:cNvGraphicFramePr>
            <a:graphicFrameLocks noChangeAspect="1"/>
          </p:cNvGraphicFramePr>
          <p:nvPr/>
        </p:nvGraphicFramePr>
        <p:xfrm>
          <a:off x="7391400" y="5373688"/>
          <a:ext cx="2560638" cy="557212"/>
        </p:xfrm>
        <a:graphic>
          <a:graphicData uri="http://schemas.openxmlformats.org/presentationml/2006/ole">
            <mc:AlternateContent xmlns:mc="http://schemas.openxmlformats.org/markup-compatibility/2006">
              <mc:Choice xmlns:v="urn:schemas-microsoft-com:vml" Requires="v">
                <p:oleObj spid="_x0000_s11300" name="Equation" r:id="rId5" imgW="1040948" imgH="228501" progId="Equation.DSMT4">
                  <p:embed/>
                </p:oleObj>
              </mc:Choice>
              <mc:Fallback>
                <p:oleObj name="Equation" r:id="rId5" imgW="1040948"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5373688"/>
                        <a:ext cx="2560638"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12"/>
          <p:cNvGraphicFramePr>
            <a:graphicFrameLocks noChangeAspect="1"/>
          </p:cNvGraphicFramePr>
          <p:nvPr/>
        </p:nvGraphicFramePr>
        <p:xfrm>
          <a:off x="9829800" y="6553200"/>
          <a:ext cx="838200" cy="355600"/>
        </p:xfrm>
        <a:graphic>
          <a:graphicData uri="http://schemas.openxmlformats.org/presentationml/2006/ole">
            <mc:AlternateContent xmlns:mc="http://schemas.openxmlformats.org/markup-compatibility/2006">
              <mc:Choice xmlns:v="urn:schemas-microsoft-com:vml" Requires="v">
                <p:oleObj spid="_x0000_s11301" name="Equation" r:id="rId7" imgW="418918" imgH="177723" progId="Equation.DSMT4">
                  <p:embed/>
                </p:oleObj>
              </mc:Choice>
              <mc:Fallback>
                <p:oleObj name="Equation" r:id="rId7" imgW="418918" imgH="177723" progId="Equation.DSMT4">
                  <p:embed/>
                  <p:pic>
                    <p:nvPicPr>
                      <p:cNvPr id="0" name=""/>
                      <p:cNvPicPr>
                        <a:picLocks noChangeAspect="1" noChangeArrowheads="1"/>
                      </p:cNvPicPr>
                      <p:nvPr/>
                    </p:nvPicPr>
                    <p:blipFill>
                      <a:blip r:embed="rId8">
                        <a:lum bright="100000" contrast="100000"/>
                        <a:extLst>
                          <a:ext uri="{28A0092B-C50C-407E-A947-70E740481C1C}">
                            <a14:useLocalDpi xmlns:a14="http://schemas.microsoft.com/office/drawing/2010/main" val="0"/>
                          </a:ext>
                        </a:extLst>
                      </a:blip>
                      <a:srcRect/>
                      <a:stretch>
                        <a:fillRect/>
                      </a:stretch>
                    </p:blipFill>
                    <p:spPr bwMode="auto">
                      <a:xfrm>
                        <a:off x="9829800" y="6553200"/>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0" name="Object 15"/>
          <p:cNvGraphicFramePr>
            <a:graphicFrameLocks noChangeAspect="1"/>
          </p:cNvGraphicFramePr>
          <p:nvPr/>
        </p:nvGraphicFramePr>
        <p:xfrm>
          <a:off x="5519738" y="620714"/>
          <a:ext cx="1873250" cy="1057275"/>
        </p:xfrm>
        <a:graphic>
          <a:graphicData uri="http://schemas.openxmlformats.org/presentationml/2006/ole">
            <mc:AlternateContent xmlns:mc="http://schemas.openxmlformats.org/markup-compatibility/2006">
              <mc:Choice xmlns:v="urn:schemas-microsoft-com:vml" Requires="v">
                <p:oleObj spid="_x0000_s11302" name="Equation" r:id="rId9" imgW="787400" imgH="444500" progId="Equation.DSMT4">
                  <p:embed/>
                </p:oleObj>
              </mc:Choice>
              <mc:Fallback>
                <p:oleObj name="Equation" r:id="rId9" imgW="787400" imgH="444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9738" y="620714"/>
                        <a:ext cx="18732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1" name="Object 16"/>
          <p:cNvGraphicFramePr>
            <a:graphicFrameLocks noChangeAspect="1"/>
          </p:cNvGraphicFramePr>
          <p:nvPr/>
        </p:nvGraphicFramePr>
        <p:xfrm>
          <a:off x="2063751" y="1412875"/>
          <a:ext cx="1152525" cy="992188"/>
        </p:xfrm>
        <a:graphic>
          <a:graphicData uri="http://schemas.openxmlformats.org/presentationml/2006/ole">
            <mc:AlternateContent xmlns:mc="http://schemas.openxmlformats.org/markup-compatibility/2006">
              <mc:Choice xmlns:v="urn:schemas-microsoft-com:vml" Requires="v">
                <p:oleObj spid="_x0000_s11303" name="Equation" r:id="rId11" imgW="457002" imgH="393529" progId="Equation.DSMT4">
                  <p:embed/>
                </p:oleObj>
              </mc:Choice>
              <mc:Fallback>
                <p:oleObj name="Equation" r:id="rId11" imgW="457002"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3751" y="1412875"/>
                        <a:ext cx="1152525"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2" name="Object 17"/>
          <p:cNvGraphicFramePr>
            <a:graphicFrameLocks noChangeAspect="1"/>
          </p:cNvGraphicFramePr>
          <p:nvPr/>
        </p:nvGraphicFramePr>
        <p:xfrm>
          <a:off x="3503613" y="1700213"/>
          <a:ext cx="1873250" cy="476250"/>
        </p:xfrm>
        <a:graphic>
          <a:graphicData uri="http://schemas.openxmlformats.org/presentationml/2006/ole">
            <mc:AlternateContent xmlns:mc="http://schemas.openxmlformats.org/markup-compatibility/2006">
              <mc:Choice xmlns:v="urn:schemas-microsoft-com:vml" Requires="v">
                <p:oleObj spid="_x0000_s11304" name="Equation" r:id="rId13" imgW="799753" imgH="203112" progId="Equation.DSMT4">
                  <p:embed/>
                </p:oleObj>
              </mc:Choice>
              <mc:Fallback>
                <p:oleObj name="Equation" r:id="rId13" imgW="799753" imgH="20311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3613" y="1700213"/>
                        <a:ext cx="18732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 name="Object 18"/>
          <p:cNvGraphicFramePr>
            <a:graphicFrameLocks noChangeAspect="1"/>
          </p:cNvGraphicFramePr>
          <p:nvPr/>
        </p:nvGraphicFramePr>
        <p:xfrm>
          <a:off x="5735639" y="2565400"/>
          <a:ext cx="1512887" cy="903288"/>
        </p:xfrm>
        <a:graphic>
          <a:graphicData uri="http://schemas.openxmlformats.org/presentationml/2006/ole">
            <mc:AlternateContent xmlns:mc="http://schemas.openxmlformats.org/markup-compatibility/2006">
              <mc:Choice xmlns:v="urn:schemas-microsoft-com:vml" Requires="v">
                <p:oleObj spid="_x0000_s11305" name="Equation" r:id="rId15" imgW="787742" imgH="470104" progId="Equation.DSMT4">
                  <p:embed/>
                </p:oleObj>
              </mc:Choice>
              <mc:Fallback>
                <p:oleObj name="Equation" r:id="rId15" imgW="787742" imgH="470104"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35639" y="2565400"/>
                        <a:ext cx="15128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4" name="Object 19"/>
          <p:cNvGraphicFramePr>
            <a:graphicFrameLocks noChangeAspect="1"/>
          </p:cNvGraphicFramePr>
          <p:nvPr/>
        </p:nvGraphicFramePr>
        <p:xfrm>
          <a:off x="7751763" y="2636839"/>
          <a:ext cx="2233612" cy="714375"/>
        </p:xfrm>
        <a:graphic>
          <a:graphicData uri="http://schemas.openxmlformats.org/presentationml/2006/ole">
            <mc:AlternateContent xmlns:mc="http://schemas.openxmlformats.org/markup-compatibility/2006">
              <mc:Choice xmlns:v="urn:schemas-microsoft-com:vml" Requires="v">
                <p:oleObj spid="_x0000_s11306" name="Equation" r:id="rId17" imgW="1231366" imgH="393529" progId="Equation.DSMT4">
                  <p:embed/>
                </p:oleObj>
              </mc:Choice>
              <mc:Fallback>
                <p:oleObj name="Equation" r:id="rId17" imgW="1231366" imgH="393529"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51763" y="2636839"/>
                        <a:ext cx="2233612"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5" name="Object 20"/>
          <p:cNvGraphicFramePr>
            <a:graphicFrameLocks noChangeAspect="1"/>
          </p:cNvGraphicFramePr>
          <p:nvPr/>
        </p:nvGraphicFramePr>
        <p:xfrm>
          <a:off x="5735638" y="3860800"/>
          <a:ext cx="4032250" cy="844550"/>
        </p:xfrm>
        <a:graphic>
          <a:graphicData uri="http://schemas.openxmlformats.org/presentationml/2006/ole">
            <mc:AlternateContent xmlns:mc="http://schemas.openxmlformats.org/markup-compatibility/2006">
              <mc:Choice xmlns:v="urn:schemas-microsoft-com:vml" Requires="v">
                <p:oleObj spid="_x0000_s11307" name="Equation" r:id="rId19" imgW="2120900" imgH="444500" progId="Equation.DSMT4">
                  <p:embed/>
                </p:oleObj>
              </mc:Choice>
              <mc:Fallback>
                <p:oleObj name="Equation" r:id="rId19" imgW="2120900" imgH="4445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35638" y="3860800"/>
                        <a:ext cx="40322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6" name="Object 21"/>
          <p:cNvGraphicFramePr>
            <a:graphicFrameLocks noChangeAspect="1"/>
          </p:cNvGraphicFramePr>
          <p:nvPr/>
        </p:nvGraphicFramePr>
        <p:xfrm>
          <a:off x="5591175" y="5157788"/>
          <a:ext cx="1728788" cy="990600"/>
        </p:xfrm>
        <a:graphic>
          <a:graphicData uri="http://schemas.openxmlformats.org/presentationml/2006/ole">
            <mc:AlternateContent xmlns:mc="http://schemas.openxmlformats.org/markup-compatibility/2006">
              <mc:Choice xmlns:v="urn:schemas-microsoft-com:vml" Requires="v">
                <p:oleObj spid="_x0000_s11308" name="Equation" r:id="rId21" imgW="774700" imgH="444500" progId="Equation.DSMT4">
                  <p:embed/>
                </p:oleObj>
              </mc:Choice>
              <mc:Fallback>
                <p:oleObj name="Equation" r:id="rId21" imgW="774700" imgH="4445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91175" y="5157788"/>
                        <a:ext cx="17287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67" name="Group 36"/>
          <p:cNvGrpSpPr>
            <a:grpSpLocks/>
          </p:cNvGrpSpPr>
          <p:nvPr/>
        </p:nvGrpSpPr>
        <p:grpSpPr bwMode="auto">
          <a:xfrm>
            <a:off x="1524000" y="3398838"/>
            <a:ext cx="3995738" cy="1758950"/>
            <a:chOff x="0" y="2141"/>
            <a:chExt cx="2517" cy="1108"/>
          </a:xfrm>
        </p:grpSpPr>
        <p:sp>
          <p:nvSpPr>
            <p:cNvPr id="23568" name="Text Box 24"/>
            <p:cNvSpPr txBox="1">
              <a:spLocks noChangeArrowheads="1"/>
            </p:cNvSpPr>
            <p:nvPr/>
          </p:nvSpPr>
          <p:spPr bwMode="auto">
            <a:xfrm>
              <a:off x="0" y="2169"/>
              <a:ext cx="748" cy="327"/>
            </a:xfrm>
            <a:prstGeom prst="rect">
              <a:avLst/>
            </a:prstGeom>
            <a:solidFill>
              <a:srgbClr val="FFFFCC"/>
            </a:solidFill>
            <a:ln>
              <a:noFill/>
            </a:ln>
            <a:effectLst>
              <a:prstShdw prst="shdw17" dist="17961" dir="2700000">
                <a:srgbClr val="99997A"/>
              </a:prstShdw>
            </a:effectLst>
            <a:extLst>
              <a:ext uri="{91240B29-F687-4F45-9708-019B960494DF}">
                <a14:hiddenLine xmlns:a14="http://schemas.microsoft.com/office/drawing/2010/main" w="19050">
                  <a:solidFill>
                    <a:schemeClr val="tx1"/>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solidFill>
                    <a:srgbClr val="1C1C1C"/>
                  </a:solidFill>
                  <a:latin typeface="Times New Roman" panose="02020603050405020304" pitchFamily="18" charset="0"/>
                </a:rPr>
                <a:t>cm.g.s</a:t>
              </a:r>
            </a:p>
          </p:txBody>
        </p:sp>
        <p:graphicFrame>
          <p:nvGraphicFramePr>
            <p:cNvPr id="23569" name="Object 23"/>
            <p:cNvGraphicFramePr>
              <a:graphicFrameLocks noChangeAspect="1"/>
            </p:cNvGraphicFramePr>
            <p:nvPr/>
          </p:nvGraphicFramePr>
          <p:xfrm>
            <a:off x="884" y="2387"/>
            <a:ext cx="726" cy="508"/>
          </p:xfrm>
          <a:graphic>
            <a:graphicData uri="http://schemas.openxmlformats.org/presentationml/2006/ole">
              <mc:AlternateContent xmlns:mc="http://schemas.openxmlformats.org/markup-compatibility/2006">
                <mc:Choice xmlns:v="urn:schemas-microsoft-com:vml" Requires="v">
                  <p:oleObj spid="_x0000_s11309" name="Equation" r:id="rId23" imgW="634725" imgH="444307" progId="Equation.DSMT4">
                    <p:embed/>
                  </p:oleObj>
                </mc:Choice>
                <mc:Fallback>
                  <p:oleObj name="Equation" r:id="rId23" imgW="634725" imgH="444307"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4" y="2387"/>
                          <a:ext cx="726"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0" name="Text Box 27"/>
            <p:cNvSpPr txBox="1">
              <a:spLocks noChangeArrowheads="1"/>
            </p:cNvSpPr>
            <p:nvPr/>
          </p:nvSpPr>
          <p:spPr bwMode="auto">
            <a:xfrm>
              <a:off x="0" y="2750"/>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solidFill>
                    <a:srgbClr val="1C1C1C"/>
                  </a:solidFill>
                  <a:latin typeface="Times New Roman" panose="02020603050405020304" pitchFamily="18" charset="0"/>
                </a:rPr>
                <a:t>rad/s</a:t>
              </a:r>
            </a:p>
          </p:txBody>
        </p:sp>
        <p:sp>
          <p:nvSpPr>
            <p:cNvPr id="23571" name="Line 28"/>
            <p:cNvSpPr>
              <a:spLocks noChangeShapeType="1"/>
            </p:cNvSpPr>
            <p:nvPr/>
          </p:nvSpPr>
          <p:spPr bwMode="auto">
            <a:xfrm flipV="1">
              <a:off x="1519" y="2432"/>
              <a:ext cx="363" cy="13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2" name="Text Box 29"/>
            <p:cNvSpPr txBox="1">
              <a:spLocks noChangeArrowheads="1"/>
            </p:cNvSpPr>
            <p:nvPr/>
          </p:nvSpPr>
          <p:spPr bwMode="auto">
            <a:xfrm>
              <a:off x="1610" y="2795"/>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solidFill>
                    <a:srgbClr val="1C1C1C"/>
                  </a:solidFill>
                  <a:latin typeface="Times New Roman" panose="02020603050405020304" pitchFamily="18" charset="0"/>
                </a:rPr>
                <a:t>g</a:t>
              </a:r>
            </a:p>
          </p:txBody>
        </p:sp>
        <p:sp>
          <p:nvSpPr>
            <p:cNvPr id="23573" name="Line 30"/>
            <p:cNvSpPr>
              <a:spLocks noChangeShapeType="1"/>
            </p:cNvSpPr>
            <p:nvPr/>
          </p:nvSpPr>
          <p:spPr bwMode="auto">
            <a:xfrm>
              <a:off x="1519" y="2750"/>
              <a:ext cx="227" cy="226"/>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4" name="Rectangle 32"/>
            <p:cNvSpPr>
              <a:spLocks noChangeArrowheads="1"/>
            </p:cNvSpPr>
            <p:nvPr/>
          </p:nvSpPr>
          <p:spPr bwMode="auto">
            <a:xfrm>
              <a:off x="0" y="2160"/>
              <a:ext cx="2517" cy="1089"/>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23575" name="Line 34"/>
            <p:cNvSpPr>
              <a:spLocks noChangeShapeType="1"/>
            </p:cNvSpPr>
            <p:nvPr/>
          </p:nvSpPr>
          <p:spPr bwMode="auto">
            <a:xfrm flipH="1">
              <a:off x="685" y="2677"/>
              <a:ext cx="227" cy="227"/>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76" name="Text Box 35"/>
            <p:cNvSpPr txBox="1">
              <a:spLocks noChangeArrowheads="1"/>
            </p:cNvSpPr>
            <p:nvPr/>
          </p:nvSpPr>
          <p:spPr bwMode="auto">
            <a:xfrm>
              <a:off x="1579" y="2141"/>
              <a:ext cx="7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sz="2800">
                  <a:solidFill>
                    <a:srgbClr val="1C1C1C"/>
                  </a:solidFill>
                  <a:latin typeface="Times New Roman" panose="02020603050405020304" pitchFamily="18" charset="0"/>
                </a:rPr>
                <a:t>dyn/cm</a:t>
              </a:r>
            </a:p>
          </p:txBody>
        </p:sp>
      </p:grpSp>
    </p:spTree>
    <p:extLst>
      <p:ext uri="{BB962C8B-B14F-4D97-AF65-F5344CB8AC3E}">
        <p14:creationId xmlns:p14="http://schemas.microsoft.com/office/powerpoint/2010/main" val="3283383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65325" y="0"/>
            <a:ext cx="8243888" cy="1314450"/>
          </a:xfrm>
        </p:spPr>
        <p:txBody>
          <a:bodyPr/>
          <a:lstStyle/>
          <a:p>
            <a:pPr>
              <a:defRPr/>
            </a:pPr>
            <a:r>
              <a:rPr lang="zh-CN" altLang="en-US" dirty="0"/>
              <a:t>绝热近似</a:t>
            </a:r>
          </a:p>
        </p:txBody>
      </p:sp>
      <p:sp>
        <p:nvSpPr>
          <p:cNvPr id="9219" name="Text Box 3"/>
          <p:cNvSpPr>
            <a:spLocks noGrp="1" noChangeArrowheads="1"/>
          </p:cNvSpPr>
          <p:nvPr>
            <p:ph idx="1"/>
          </p:nvPr>
        </p:nvSpPr>
        <p:spPr>
          <a:xfrm>
            <a:off x="1774825" y="1389064"/>
            <a:ext cx="8229600" cy="284385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Tx/>
              <a:buNone/>
            </a:pPr>
            <a:r>
              <a:rPr kumimoji="1" lang="zh-CN" altLang="en-US">
                <a:solidFill>
                  <a:srgbClr val="000066"/>
                </a:solidFill>
                <a:latin typeface="Times New Roman" panose="02020603050405020304" pitchFamily="18" charset="0"/>
                <a:ea typeface="华文中宋" panose="02010600040101010101" pitchFamily="2" charset="-122"/>
              </a:rPr>
              <a:t>将电子运动与离子运动分开来考虑：</a:t>
            </a:r>
          </a:p>
          <a:p>
            <a:pPr lvl="1" eaLnBrk="1" hangingPunct="1">
              <a:spcBef>
                <a:spcPct val="50000"/>
              </a:spcBef>
              <a:buFontTx/>
              <a:buNone/>
            </a:pPr>
            <a:r>
              <a:rPr kumimoji="1" lang="en-US" altLang="zh-CN" smtClean="0">
                <a:solidFill>
                  <a:srgbClr val="000066"/>
                </a:solidFill>
                <a:latin typeface="Times New Roman" panose="02020603050405020304" pitchFamily="18" charset="0"/>
                <a:ea typeface="华文中宋" panose="02010600040101010101" pitchFamily="2" charset="-122"/>
              </a:rPr>
              <a:t>(1)</a:t>
            </a:r>
            <a:r>
              <a:rPr kumimoji="1" lang="zh-CN" altLang="en-US" smtClean="0">
                <a:solidFill>
                  <a:srgbClr val="000066"/>
                </a:solidFill>
                <a:latin typeface="Times New Roman" panose="02020603050405020304" pitchFamily="18" charset="0"/>
                <a:ea typeface="华文中宋" panose="02010600040101010101" pitchFamily="2" charset="-122"/>
              </a:rPr>
              <a:t>研究离子运动时，认为电子能跟上离子位置变化，不考虑其影响</a:t>
            </a:r>
            <a:r>
              <a:rPr kumimoji="1" lang="en-US" altLang="zh-CN" smtClean="0">
                <a:solidFill>
                  <a:srgbClr val="000066"/>
                </a:solidFill>
                <a:latin typeface="Times New Roman" panose="02020603050405020304" pitchFamily="18" charset="0"/>
                <a:ea typeface="华文中宋" panose="02010600040101010101" pitchFamily="2" charset="-122"/>
              </a:rPr>
              <a:t>——</a:t>
            </a:r>
            <a:r>
              <a:rPr kumimoji="1" lang="zh-CN" altLang="en-US" smtClean="0">
                <a:solidFill>
                  <a:srgbClr val="000066"/>
                </a:solidFill>
                <a:latin typeface="Times New Roman" panose="02020603050405020304" pitchFamily="18" charset="0"/>
                <a:ea typeface="华文中宋" panose="02010600040101010101" pitchFamily="2" charset="-122"/>
              </a:rPr>
              <a:t>即晶格振动问题，描述原子或离子围绕平衡位置的小振动问题。</a:t>
            </a:r>
          </a:p>
          <a:p>
            <a:pPr lvl="1" eaLnBrk="1" hangingPunct="1">
              <a:spcBef>
                <a:spcPct val="50000"/>
              </a:spcBef>
              <a:buFontTx/>
              <a:buNone/>
            </a:pPr>
            <a:r>
              <a:rPr kumimoji="1" lang="en-US" altLang="zh-CN" smtClean="0">
                <a:solidFill>
                  <a:srgbClr val="000066"/>
                </a:solidFill>
                <a:latin typeface="Times New Roman" panose="02020603050405020304" pitchFamily="18" charset="0"/>
                <a:ea typeface="华文中宋" panose="02010600040101010101" pitchFamily="2" charset="-122"/>
              </a:rPr>
              <a:t>(2)</a:t>
            </a:r>
            <a:r>
              <a:rPr kumimoji="1" lang="zh-CN" altLang="en-US" smtClean="0">
                <a:solidFill>
                  <a:srgbClr val="000066"/>
                </a:solidFill>
                <a:latin typeface="Times New Roman" panose="02020603050405020304" pitchFamily="18" charset="0"/>
                <a:ea typeface="华文中宋" panose="02010600040101010101" pitchFamily="2" charset="-122"/>
              </a:rPr>
              <a:t>研究电子运动时，假定离子实静止在平衡位置上，晶格具有严格周期性，而晶格振动对电子影响当作微扰来处理</a:t>
            </a:r>
            <a:r>
              <a:rPr kumimoji="1" lang="en-US" altLang="zh-CN" smtClean="0">
                <a:solidFill>
                  <a:srgbClr val="000066"/>
                </a:solidFill>
                <a:latin typeface="Times New Roman" panose="02020603050405020304" pitchFamily="18" charset="0"/>
                <a:ea typeface="华文中宋" panose="02010600040101010101" pitchFamily="2" charset="-122"/>
              </a:rPr>
              <a:t>——</a:t>
            </a:r>
            <a:r>
              <a:rPr kumimoji="1" lang="zh-CN" altLang="en-US" smtClean="0">
                <a:solidFill>
                  <a:srgbClr val="000066"/>
                </a:solidFill>
                <a:latin typeface="Times New Roman" panose="02020603050405020304" pitchFamily="18" charset="0"/>
                <a:ea typeface="华文中宋" panose="02010600040101010101" pitchFamily="2" charset="-122"/>
              </a:rPr>
              <a:t>即能带理论，研究</a:t>
            </a:r>
            <a:r>
              <a:rPr kumimoji="1" lang="zh-CN" altLang="en-US" smtClean="0">
                <a:solidFill>
                  <a:srgbClr val="FF0000"/>
                </a:solidFill>
                <a:latin typeface="Times New Roman" panose="02020603050405020304" pitchFamily="18" charset="0"/>
                <a:ea typeface="楷体_GB2312" pitchFamily="49" charset="-122"/>
              </a:rPr>
              <a:t>固体中的电子状态</a:t>
            </a:r>
            <a:r>
              <a:rPr kumimoji="1" lang="zh-CN" altLang="en-US" smtClean="0">
                <a:latin typeface="Times New Roman" panose="02020603050405020304" pitchFamily="18" charset="0"/>
                <a:ea typeface="华文中宋" panose="02010600040101010101" pitchFamily="2" charset="-122"/>
              </a:rPr>
              <a:t>。</a:t>
            </a:r>
          </a:p>
        </p:txBody>
      </p:sp>
      <p:sp>
        <p:nvSpPr>
          <p:cNvPr id="9220" name="矩形 4"/>
          <p:cNvSpPr>
            <a:spLocks noChangeArrowheads="1"/>
          </p:cNvSpPr>
          <p:nvPr/>
        </p:nvSpPr>
        <p:spPr bwMode="auto">
          <a:xfrm>
            <a:off x="1569244" y="4272094"/>
            <a:ext cx="9036050" cy="101441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r>
              <a:rPr lang="zh-CN" altLang="en-US" sz="2000">
                <a:solidFill>
                  <a:srgbClr val="1C1C1C"/>
                </a:solidFill>
                <a:latin typeface="Times New Roman" panose="02020603050405020304" pitchFamily="18" charset="0"/>
              </a:rPr>
              <a:t>核心：分子系统中核的运动与电子的运动可以分离，由于电子和原子核运动的速度具有高度的差别，研究电子运动的时候可以近似的认为原子核是静止不动的，而研究原子核的运动时则不需要考虑空间中电子的分布。</a:t>
            </a:r>
          </a:p>
        </p:txBody>
      </p:sp>
    </p:spTree>
    <p:extLst>
      <p:ext uri="{BB962C8B-B14F-4D97-AF65-F5344CB8AC3E}">
        <p14:creationId xmlns:p14="http://schemas.microsoft.com/office/powerpoint/2010/main" val="3591817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1992314" y="476250"/>
            <a:ext cx="8243887" cy="1314450"/>
          </a:xfrm>
        </p:spPr>
        <p:txBody>
          <a:bodyPr/>
          <a:lstStyle/>
          <a:p>
            <a:pPr eaLnBrk="1" hangingPunct="1">
              <a:defRPr/>
            </a:pPr>
            <a:r>
              <a:rPr lang="zh-CN" altLang="en-US" b="1">
                <a:solidFill>
                  <a:schemeClr val="tx1"/>
                </a:solidFill>
              </a:rPr>
              <a:t>能带理论建立基础</a:t>
            </a:r>
          </a:p>
        </p:txBody>
      </p:sp>
      <p:sp>
        <p:nvSpPr>
          <p:cNvPr id="12291" name="Rectangle 3"/>
          <p:cNvSpPr>
            <a:spLocks noChangeArrowheads="1"/>
          </p:cNvSpPr>
          <p:nvPr/>
        </p:nvSpPr>
        <p:spPr bwMode="auto">
          <a:xfrm>
            <a:off x="2063751" y="2205039"/>
            <a:ext cx="8424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en-US" altLang="zh-CN">
                <a:latin typeface="Times New Roman" panose="02020603050405020304" pitchFamily="18" charset="0"/>
              </a:rPr>
              <a:t>(1)</a:t>
            </a:r>
            <a:r>
              <a:rPr kumimoji="1" lang="zh-CN" altLang="en-US">
                <a:latin typeface="Times New Roman" panose="02020603050405020304" pitchFamily="18" charset="0"/>
              </a:rPr>
              <a:t>绝热近似    </a:t>
            </a:r>
            <a:r>
              <a:rPr kumimoji="1" lang="en-US" altLang="zh-CN">
                <a:solidFill>
                  <a:srgbClr val="CC0000"/>
                </a:solidFill>
                <a:latin typeface="Times New Roman" panose="02020603050405020304" pitchFamily="18" charset="0"/>
              </a:rPr>
              <a:t>(2)</a:t>
            </a:r>
            <a:r>
              <a:rPr kumimoji="1" lang="zh-CN" altLang="en-US">
                <a:solidFill>
                  <a:srgbClr val="CC0000"/>
                </a:solidFill>
                <a:latin typeface="Times New Roman" panose="02020603050405020304" pitchFamily="18" charset="0"/>
              </a:rPr>
              <a:t>单电子近似      </a:t>
            </a:r>
            <a:r>
              <a:rPr kumimoji="1" lang="en-US" altLang="zh-CN">
                <a:latin typeface="Times New Roman" panose="02020603050405020304" pitchFamily="18" charset="0"/>
              </a:rPr>
              <a:t>(3)</a:t>
            </a:r>
            <a:r>
              <a:rPr kumimoji="1" lang="zh-CN" altLang="en-US">
                <a:latin typeface="Times New Roman" panose="02020603050405020304" pitchFamily="18" charset="0"/>
              </a:rPr>
              <a:t>周期场近似</a:t>
            </a:r>
          </a:p>
        </p:txBody>
      </p:sp>
      <p:grpSp>
        <p:nvGrpSpPr>
          <p:cNvPr id="536583" name="Group 7"/>
          <p:cNvGrpSpPr>
            <a:grpSpLocks/>
          </p:cNvGrpSpPr>
          <p:nvPr/>
        </p:nvGrpSpPr>
        <p:grpSpPr bwMode="auto">
          <a:xfrm>
            <a:off x="2133600" y="2205039"/>
            <a:ext cx="8153400" cy="3614737"/>
            <a:chOff x="384" y="1389"/>
            <a:chExt cx="5136" cy="2277"/>
          </a:xfrm>
        </p:grpSpPr>
        <p:sp>
          <p:nvSpPr>
            <p:cNvPr id="12293" name="Text Box 4"/>
            <p:cNvSpPr txBox="1">
              <a:spLocks noChangeArrowheads="1"/>
            </p:cNvSpPr>
            <p:nvPr/>
          </p:nvSpPr>
          <p:spPr bwMode="auto">
            <a:xfrm>
              <a:off x="384" y="2112"/>
              <a:ext cx="5136" cy="1554"/>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a:solidFill>
                    <a:srgbClr val="CC0000"/>
                  </a:solidFill>
                  <a:latin typeface="Times New Roman" panose="02020603050405020304" pitchFamily="18" charset="0"/>
                  <a:ea typeface="楷体_GB2312" pitchFamily="49" charset="-122"/>
                </a:rPr>
                <a:t>单电子近似：</a:t>
              </a:r>
              <a:r>
                <a:rPr kumimoji="1" lang="zh-CN" altLang="en-US" sz="2400">
                  <a:latin typeface="Times New Roman" panose="02020603050405020304" pitchFamily="18" charset="0"/>
                  <a:ea typeface="华文中宋" panose="02010600040101010101" pitchFamily="2" charset="-122"/>
                </a:rPr>
                <a:t>含有大量电子的体系中，每个电子受到其它电子作用比较接近于平均作用，故用</a:t>
              </a:r>
              <a:r>
                <a:rPr kumimoji="1" lang="zh-CN" altLang="en-US" sz="2400">
                  <a:solidFill>
                    <a:srgbClr val="FF0000"/>
                  </a:solidFill>
                  <a:latin typeface="Times New Roman" panose="02020603050405020304" pitchFamily="18" charset="0"/>
                  <a:ea typeface="黑体" panose="02010609060101010101" pitchFamily="49" charset="-122"/>
                </a:rPr>
                <a:t>“平均势场”</a:t>
              </a:r>
              <a:r>
                <a:rPr kumimoji="1" lang="zh-CN" altLang="en-US" sz="2400">
                  <a:latin typeface="Times New Roman" panose="02020603050405020304" pitchFamily="18" charset="0"/>
                  <a:ea typeface="华文中宋" panose="02010600040101010101" pitchFamily="2" charset="-122"/>
                </a:rPr>
                <a:t>来替代电子的真实相互作用，即</a:t>
              </a:r>
              <a:r>
                <a:rPr kumimoji="1" lang="zh-CN" altLang="en-US" sz="2400">
                  <a:solidFill>
                    <a:srgbClr val="0207CA"/>
                  </a:solidFill>
                  <a:latin typeface="Times New Roman" panose="02020603050405020304" pitchFamily="18" charset="0"/>
                  <a:ea typeface="黑体" panose="02010609060101010101" pitchFamily="49" charset="-122"/>
                </a:rPr>
                <a:t>每个电子都在一个相同的有效势场中运动</a:t>
              </a:r>
              <a:r>
                <a:rPr kumimoji="1" lang="zh-CN" altLang="en-US" sz="2400">
                  <a:solidFill>
                    <a:srgbClr val="0207CA"/>
                  </a:solidFill>
                  <a:latin typeface="Times New Roman" panose="02020603050405020304" pitchFamily="18" charset="0"/>
                  <a:ea typeface="华文中宋" panose="02010600040101010101" pitchFamily="2" charset="-122"/>
                </a:rPr>
                <a:t>。</a:t>
              </a:r>
              <a:r>
                <a:rPr kumimoji="1" lang="zh-CN" altLang="en-US" sz="2400">
                  <a:latin typeface="Times New Roman" panose="02020603050405020304" pitchFamily="18" charset="0"/>
                  <a:ea typeface="华文中宋" panose="02010600040101010101" pitchFamily="2" charset="-122"/>
                </a:rPr>
                <a:t>这种方法称为单电子近似，对于晶格，单电子有效势由两部分组成，即晶格离子势和电子间平均作用势。</a:t>
              </a:r>
            </a:p>
          </p:txBody>
        </p:sp>
        <p:sp>
          <p:nvSpPr>
            <p:cNvPr id="12294" name="Rectangle 5"/>
            <p:cNvSpPr>
              <a:spLocks noChangeArrowheads="1"/>
            </p:cNvSpPr>
            <p:nvPr/>
          </p:nvSpPr>
          <p:spPr bwMode="auto">
            <a:xfrm>
              <a:off x="1927" y="1389"/>
              <a:ext cx="1769" cy="408"/>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12295" name="AutoShape 6"/>
            <p:cNvSpPr>
              <a:spLocks noChangeArrowheads="1"/>
            </p:cNvSpPr>
            <p:nvPr/>
          </p:nvSpPr>
          <p:spPr bwMode="auto">
            <a:xfrm>
              <a:off x="2517" y="1797"/>
              <a:ext cx="544" cy="318"/>
            </a:xfrm>
            <a:prstGeom prst="downArrow">
              <a:avLst>
                <a:gd name="adj1" fmla="val 50000"/>
                <a:gd name="adj2" fmla="val 25000"/>
              </a:avLst>
            </a:prstGeom>
            <a:solidFill>
              <a:srgbClr val="0080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pSp>
    </p:spTree>
    <p:extLst>
      <p:ext uri="{BB962C8B-B14F-4D97-AF65-F5344CB8AC3E}">
        <p14:creationId xmlns:p14="http://schemas.microsoft.com/office/powerpoint/2010/main" val="1858581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36583"/>
                                        </p:tgtEl>
                                        <p:attrNameLst>
                                          <p:attrName>style.visibility</p:attrName>
                                        </p:attrNameLst>
                                      </p:cBhvr>
                                      <p:to>
                                        <p:strVal val="visible"/>
                                      </p:to>
                                    </p:set>
                                    <p:animEffect transition="in" filter="diamond(in)">
                                      <p:cBhvr>
                                        <p:cTn id="7" dur="2000"/>
                                        <p:tgtEl>
                                          <p:spTgt spid="536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pPr eaLnBrk="1" hangingPunct="1">
              <a:defRPr/>
            </a:pPr>
            <a:r>
              <a:rPr lang="zh-CN" altLang="en-US" b="1">
                <a:solidFill>
                  <a:schemeClr val="tx1"/>
                </a:solidFill>
              </a:rPr>
              <a:t>能带理论建立基础</a:t>
            </a:r>
          </a:p>
        </p:txBody>
      </p:sp>
      <p:graphicFrame>
        <p:nvGraphicFramePr>
          <p:cNvPr id="13315" name="Object 9"/>
          <p:cNvGraphicFramePr>
            <a:graphicFrameLocks noGrp="1" noChangeAspect="1"/>
          </p:cNvGraphicFramePr>
          <p:nvPr>
            <p:ph sz="half" idx="1"/>
          </p:nvPr>
        </p:nvGraphicFramePr>
        <p:xfrm>
          <a:off x="3957638" y="4508501"/>
          <a:ext cx="1922462" cy="519113"/>
        </p:xfrm>
        <a:graphic>
          <a:graphicData uri="http://schemas.openxmlformats.org/presentationml/2006/ole">
            <mc:AlternateContent xmlns:mc="http://schemas.openxmlformats.org/markup-compatibility/2006">
              <mc:Choice xmlns:v="urn:schemas-microsoft-com:vml" Requires="v">
                <p:oleObj spid="_x0000_s13320" name="Equation" r:id="rId3" imgW="1129810" imgH="304668" progId="Equation.DSMT4">
                  <p:embed/>
                </p:oleObj>
              </mc:Choice>
              <mc:Fallback>
                <p:oleObj name="Equation" r:id="rId3" imgW="1129810" imgH="3046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638" y="4508501"/>
                        <a:ext cx="1922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Rectangle 3"/>
          <p:cNvSpPr>
            <a:spLocks noChangeArrowheads="1"/>
          </p:cNvSpPr>
          <p:nvPr/>
        </p:nvSpPr>
        <p:spPr bwMode="auto">
          <a:xfrm>
            <a:off x="2063751" y="2205039"/>
            <a:ext cx="8424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en-US" altLang="zh-CN">
                <a:latin typeface="Times New Roman" panose="02020603050405020304" pitchFamily="18" charset="0"/>
              </a:rPr>
              <a:t>(1)</a:t>
            </a:r>
            <a:r>
              <a:rPr kumimoji="1" lang="zh-CN" altLang="en-US">
                <a:latin typeface="Times New Roman" panose="02020603050405020304" pitchFamily="18" charset="0"/>
              </a:rPr>
              <a:t>绝热近似    </a:t>
            </a:r>
            <a:r>
              <a:rPr kumimoji="1" lang="en-US" altLang="zh-CN">
                <a:latin typeface="Times New Roman" panose="02020603050405020304" pitchFamily="18" charset="0"/>
              </a:rPr>
              <a:t>(2)</a:t>
            </a:r>
            <a:r>
              <a:rPr kumimoji="1" lang="zh-CN" altLang="en-US">
                <a:latin typeface="Times New Roman" panose="02020603050405020304" pitchFamily="18" charset="0"/>
              </a:rPr>
              <a:t>单电子近似</a:t>
            </a:r>
            <a:r>
              <a:rPr kumimoji="1" lang="zh-CN" altLang="en-US">
                <a:solidFill>
                  <a:srgbClr val="CC0000"/>
                </a:solidFill>
                <a:latin typeface="Times New Roman" panose="02020603050405020304" pitchFamily="18" charset="0"/>
              </a:rPr>
              <a:t>      </a:t>
            </a:r>
            <a:r>
              <a:rPr kumimoji="1" lang="en-US" altLang="zh-CN">
                <a:solidFill>
                  <a:srgbClr val="CC0000"/>
                </a:solidFill>
                <a:latin typeface="Times New Roman" panose="02020603050405020304" pitchFamily="18" charset="0"/>
              </a:rPr>
              <a:t>(3)</a:t>
            </a:r>
            <a:r>
              <a:rPr kumimoji="1" lang="zh-CN" altLang="en-US">
                <a:solidFill>
                  <a:srgbClr val="CC0000"/>
                </a:solidFill>
                <a:latin typeface="Times New Roman" panose="02020603050405020304" pitchFamily="18" charset="0"/>
              </a:rPr>
              <a:t>周期场近似</a:t>
            </a:r>
          </a:p>
        </p:txBody>
      </p:sp>
      <p:sp>
        <p:nvSpPr>
          <p:cNvPr id="13317" name="Text Box 5"/>
          <p:cNvSpPr txBox="1">
            <a:spLocks noChangeArrowheads="1"/>
          </p:cNvSpPr>
          <p:nvPr/>
        </p:nvSpPr>
        <p:spPr bwMode="auto">
          <a:xfrm>
            <a:off x="2135188" y="3352800"/>
            <a:ext cx="8153400" cy="1773238"/>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a:solidFill>
                  <a:srgbClr val="CC0000"/>
                </a:solidFill>
                <a:latin typeface="Times New Roman" panose="02020603050405020304" pitchFamily="18" charset="0"/>
                <a:ea typeface="楷体_GB2312" pitchFamily="49" charset="-122"/>
              </a:rPr>
              <a:t>周期场近似：</a:t>
            </a:r>
            <a:r>
              <a:rPr kumimoji="1" lang="zh-CN" altLang="en-US" sz="2400">
                <a:latin typeface="Times New Roman" panose="02020603050405020304" pitchFamily="18" charset="0"/>
                <a:ea typeface="华文中宋" panose="02010600040101010101" pitchFamily="2" charset="-122"/>
              </a:rPr>
              <a:t>由于晶格的周期性结构，可以合理的假设所有点子及离子产生的场均具有晶格周期性。</a:t>
            </a:r>
          </a:p>
          <a:p>
            <a:pPr eaLnBrk="1" hangingPunct="1">
              <a:lnSpc>
                <a:spcPct val="120000"/>
              </a:lnSpc>
              <a:spcBef>
                <a:spcPct val="50000"/>
              </a:spcBef>
              <a:buFontTx/>
              <a:buNone/>
            </a:pPr>
            <a:endParaRPr kumimoji="1" lang="en-US" altLang="zh-CN" sz="2400">
              <a:latin typeface="Times New Roman" panose="02020603050405020304" pitchFamily="18" charset="0"/>
              <a:ea typeface="华文中宋" panose="02010600040101010101" pitchFamily="2" charset="-122"/>
            </a:endParaRPr>
          </a:p>
        </p:txBody>
      </p:sp>
      <p:grpSp>
        <p:nvGrpSpPr>
          <p:cNvPr id="13318" name="Group 8"/>
          <p:cNvGrpSpPr>
            <a:grpSpLocks/>
          </p:cNvGrpSpPr>
          <p:nvPr/>
        </p:nvGrpSpPr>
        <p:grpSpPr bwMode="auto">
          <a:xfrm>
            <a:off x="7608889" y="2205039"/>
            <a:ext cx="2808287" cy="1152525"/>
            <a:chOff x="3833" y="1389"/>
            <a:chExt cx="1769" cy="726"/>
          </a:xfrm>
        </p:grpSpPr>
        <p:sp>
          <p:nvSpPr>
            <p:cNvPr id="13320" name="Rectangle 6"/>
            <p:cNvSpPr>
              <a:spLocks noChangeArrowheads="1"/>
            </p:cNvSpPr>
            <p:nvPr/>
          </p:nvSpPr>
          <p:spPr bwMode="auto">
            <a:xfrm>
              <a:off x="3833" y="1389"/>
              <a:ext cx="1769" cy="408"/>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13321" name="AutoShape 7"/>
            <p:cNvSpPr>
              <a:spLocks noChangeArrowheads="1"/>
            </p:cNvSpPr>
            <p:nvPr/>
          </p:nvSpPr>
          <p:spPr bwMode="auto">
            <a:xfrm>
              <a:off x="4332" y="1797"/>
              <a:ext cx="544" cy="318"/>
            </a:xfrm>
            <a:prstGeom prst="downArrow">
              <a:avLst>
                <a:gd name="adj1" fmla="val 50000"/>
                <a:gd name="adj2" fmla="val 25000"/>
              </a:avLst>
            </a:prstGeom>
            <a:solidFill>
              <a:srgbClr val="0080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pSp>
      <p:graphicFrame>
        <p:nvGraphicFramePr>
          <p:cNvPr id="13319" name="Object 11"/>
          <p:cNvGraphicFramePr>
            <a:graphicFrameLocks noGrp="1" noChangeAspect="1"/>
          </p:cNvGraphicFramePr>
          <p:nvPr>
            <p:ph sz="half" idx="2"/>
          </p:nvPr>
        </p:nvGraphicFramePr>
        <p:xfrm>
          <a:off x="6600826" y="4508500"/>
          <a:ext cx="2449513" cy="457200"/>
        </p:xfrm>
        <a:graphic>
          <a:graphicData uri="http://schemas.openxmlformats.org/presentationml/2006/ole">
            <mc:AlternateContent xmlns:mc="http://schemas.openxmlformats.org/markup-compatibility/2006">
              <mc:Choice xmlns:v="urn:schemas-microsoft-com:vml" Requires="v">
                <p:oleObj spid="_x0000_s13321" name="Equation" r:id="rId5" imgW="1358310" imgH="253890" progId="Equation.DSMT4">
                  <p:embed/>
                </p:oleObj>
              </mc:Choice>
              <mc:Fallback>
                <p:oleObj name="Equation" r:id="rId5" imgW="1358310"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826" y="4508500"/>
                        <a:ext cx="244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158125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66914" y="314325"/>
            <a:ext cx="8243887" cy="1314450"/>
          </a:xfrm>
        </p:spPr>
        <p:txBody>
          <a:bodyPr/>
          <a:lstStyle/>
          <a:p>
            <a:pPr eaLnBrk="1" hangingPunct="1">
              <a:defRPr/>
            </a:pPr>
            <a:r>
              <a:rPr lang="en-US" altLang="zh-CN" b="1" dirty="0">
                <a:latin typeface="黑体" pitchFamily="2" charset="-122"/>
                <a:ea typeface="黑体" pitchFamily="2" charset="-122"/>
              </a:rPr>
              <a:t>§4-1  </a:t>
            </a:r>
            <a:r>
              <a:rPr lang="zh-CN" altLang="en-US" b="1" dirty="0">
                <a:latin typeface="黑体" pitchFamily="2" charset="-122"/>
                <a:ea typeface="黑体" pitchFamily="2" charset="-122"/>
              </a:rPr>
              <a:t>布洛赫定理</a:t>
            </a:r>
            <a:r>
              <a:rPr lang="zh-CN" altLang="en-US" dirty="0"/>
              <a:t/>
            </a:r>
            <a:br>
              <a:rPr lang="zh-CN" altLang="en-US" dirty="0"/>
            </a:br>
            <a:r>
              <a:rPr lang="zh-CN" altLang="en-US" sz="2000" dirty="0"/>
              <a:t>                                                      </a:t>
            </a:r>
            <a:r>
              <a:rPr lang="en-US" altLang="zh-CN" sz="2000" b="1" dirty="0">
                <a:latin typeface="Arial"/>
              </a:rPr>
              <a:t>——</a:t>
            </a:r>
            <a:r>
              <a:rPr lang="en-US" altLang="zh-CN" sz="2000" b="1" dirty="0"/>
              <a:t>1928 </a:t>
            </a:r>
            <a:r>
              <a:rPr lang="zh-CN" altLang="en-US" sz="2000" b="1" dirty="0"/>
              <a:t>年布洛赫提出</a:t>
            </a:r>
          </a:p>
        </p:txBody>
      </p:sp>
      <p:graphicFrame>
        <p:nvGraphicFramePr>
          <p:cNvPr id="18435" name="对象 5"/>
          <p:cNvGraphicFramePr>
            <a:graphicFrameLocks noChangeAspect="1"/>
          </p:cNvGraphicFramePr>
          <p:nvPr/>
        </p:nvGraphicFramePr>
        <p:xfrm>
          <a:off x="8040688" y="2708275"/>
          <a:ext cx="576262" cy="355600"/>
        </p:xfrm>
        <a:graphic>
          <a:graphicData uri="http://schemas.openxmlformats.org/presentationml/2006/ole">
            <mc:AlternateContent xmlns:mc="http://schemas.openxmlformats.org/markup-compatibility/2006">
              <mc:Choice xmlns:v="urn:schemas-microsoft-com:vml" Requires="v">
                <p:oleObj spid="_x0000_s14350" name="Equation" r:id="rId3" imgW="330057" imgH="203112" progId="Equation.DSMT4">
                  <p:embed/>
                </p:oleObj>
              </mc:Choice>
              <mc:Fallback>
                <p:oleObj name="Equation" r:id="rId3" imgW="330057"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688" y="2708275"/>
                        <a:ext cx="5762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6" name="矩形 6"/>
          <p:cNvSpPr>
            <a:spLocks noChangeArrowheads="1"/>
          </p:cNvSpPr>
          <p:nvPr/>
        </p:nvSpPr>
        <p:spPr bwMode="auto">
          <a:xfrm>
            <a:off x="1882775" y="1773238"/>
            <a:ext cx="74168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800">
                <a:solidFill>
                  <a:srgbClr val="1C1C1C"/>
                </a:solidFill>
                <a:latin typeface="Times New Roman" panose="02020603050405020304" pitchFamily="18" charset="0"/>
              </a:rPr>
              <a:t>    在周期场中运动的单电子有什么特点呢？布洛赫</a:t>
            </a:r>
            <a:r>
              <a:rPr lang="en-US" altLang="zh-CN" sz="2800">
                <a:solidFill>
                  <a:srgbClr val="1C1C1C"/>
                </a:solidFill>
                <a:latin typeface="Times New Roman" panose="02020603050405020304" pitchFamily="18" charset="0"/>
              </a:rPr>
              <a:t>(Bloch)</a:t>
            </a:r>
            <a:r>
              <a:rPr lang="zh-CN" altLang="en-US" sz="2800">
                <a:solidFill>
                  <a:srgbClr val="1C1C1C"/>
                </a:solidFill>
                <a:latin typeface="Times New Roman" panose="02020603050405020304" pitchFamily="18" charset="0"/>
              </a:rPr>
              <a:t>发现，不管周期势场的具体函数如何，在周期场中运动的单电子的波函数       不再是平面波，而是调幅平面波，其振幅不再是常数，而是随晶格周期性变化，即：</a:t>
            </a:r>
          </a:p>
        </p:txBody>
      </p:sp>
      <p:graphicFrame>
        <p:nvGraphicFramePr>
          <p:cNvPr id="18437" name="对象 7"/>
          <p:cNvGraphicFramePr>
            <a:graphicFrameLocks noChangeAspect="1"/>
          </p:cNvGraphicFramePr>
          <p:nvPr/>
        </p:nvGraphicFramePr>
        <p:xfrm>
          <a:off x="1919288" y="4005263"/>
          <a:ext cx="2482850" cy="628650"/>
        </p:xfrm>
        <a:graphic>
          <a:graphicData uri="http://schemas.openxmlformats.org/presentationml/2006/ole">
            <mc:AlternateContent xmlns:mc="http://schemas.openxmlformats.org/markup-compatibility/2006">
              <mc:Choice xmlns:v="urn:schemas-microsoft-com:vml" Requires="v">
                <p:oleObj spid="_x0000_s14351" name="Equation" r:id="rId5" imgW="1002865" imgH="253890" progId="Equation.3">
                  <p:embed/>
                </p:oleObj>
              </mc:Choice>
              <mc:Fallback>
                <p:oleObj name="Equation" r:id="rId5" imgW="100286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4005263"/>
                        <a:ext cx="24828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对象 8"/>
          <p:cNvGraphicFramePr>
            <a:graphicFrameLocks noChangeAspect="1"/>
          </p:cNvGraphicFramePr>
          <p:nvPr/>
        </p:nvGraphicFramePr>
        <p:xfrm>
          <a:off x="1919288" y="4652964"/>
          <a:ext cx="2362200" cy="574675"/>
        </p:xfrm>
        <a:graphic>
          <a:graphicData uri="http://schemas.openxmlformats.org/presentationml/2006/ole">
            <mc:AlternateContent xmlns:mc="http://schemas.openxmlformats.org/markup-compatibility/2006">
              <mc:Choice xmlns:v="urn:schemas-microsoft-com:vml" Requires="v">
                <p:oleObj spid="_x0000_s14352" name="Equation" r:id="rId7" imgW="990170" imgH="241195" progId="Equation.3">
                  <p:embed/>
                </p:oleObj>
              </mc:Choice>
              <mc:Fallback>
                <p:oleObj name="Equation" r:id="rId7" imgW="990170"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8" y="4652964"/>
                        <a:ext cx="23622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9" name="TextBox 9"/>
          <p:cNvSpPr txBox="1">
            <a:spLocks noChangeArrowheads="1"/>
          </p:cNvSpPr>
          <p:nvPr/>
        </p:nvSpPr>
        <p:spPr bwMode="auto">
          <a:xfrm>
            <a:off x="5591176" y="4421188"/>
            <a:ext cx="4968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000">
                <a:solidFill>
                  <a:srgbClr val="1C1C1C"/>
                </a:solidFill>
                <a:latin typeface="Times New Roman" panose="02020603050405020304" pitchFamily="18" charset="0"/>
              </a:rPr>
              <a:t>此形式的波函数叫布洛赫函数或布洛赫波</a:t>
            </a:r>
          </a:p>
        </p:txBody>
      </p:sp>
      <p:sp>
        <p:nvSpPr>
          <p:cNvPr id="18440" name="右箭头 10"/>
          <p:cNvSpPr>
            <a:spLocks noChangeArrowheads="1"/>
          </p:cNvSpPr>
          <p:nvPr/>
        </p:nvSpPr>
        <p:spPr bwMode="auto">
          <a:xfrm>
            <a:off x="5349875" y="4521200"/>
            <a:ext cx="287338" cy="215900"/>
          </a:xfrm>
          <a:prstGeom prst="rightArrow">
            <a:avLst>
              <a:gd name="adj1" fmla="val 50000"/>
              <a:gd name="adj2" fmla="val 49908"/>
            </a:avLst>
          </a:prstGeom>
          <a:solidFill>
            <a:schemeClr val="accent1"/>
          </a:solid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18441" name="TextBox 11"/>
          <p:cNvSpPr txBox="1">
            <a:spLocks noChangeArrowheads="1"/>
          </p:cNvSpPr>
          <p:nvPr/>
        </p:nvSpPr>
        <p:spPr bwMode="auto">
          <a:xfrm>
            <a:off x="5494339" y="5756275"/>
            <a:ext cx="4967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000">
                <a:solidFill>
                  <a:srgbClr val="1C1C1C"/>
                </a:solidFill>
                <a:latin typeface="Times New Roman" panose="02020603050405020304" pitchFamily="18" charset="0"/>
              </a:rPr>
              <a:t>用这种波函数描述的电子叫布洛赫电子</a:t>
            </a:r>
          </a:p>
        </p:txBody>
      </p:sp>
      <p:sp>
        <p:nvSpPr>
          <p:cNvPr id="18442" name="下箭头 12"/>
          <p:cNvSpPr>
            <a:spLocks noChangeArrowheads="1"/>
          </p:cNvSpPr>
          <p:nvPr/>
        </p:nvSpPr>
        <p:spPr bwMode="auto">
          <a:xfrm>
            <a:off x="7829550" y="4781550"/>
            <a:ext cx="147638" cy="996950"/>
          </a:xfrm>
          <a:prstGeom prst="downArrow">
            <a:avLst>
              <a:gd name="adj1" fmla="val 50000"/>
              <a:gd name="adj2" fmla="val 50426"/>
            </a:avLst>
          </a:prstGeom>
          <a:solidFill>
            <a:schemeClr val="accent1"/>
          </a:solid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aphicFrame>
        <p:nvGraphicFramePr>
          <p:cNvPr id="18443" name="对象 13"/>
          <p:cNvGraphicFramePr>
            <a:graphicFrameLocks noChangeAspect="1"/>
          </p:cNvGraphicFramePr>
          <p:nvPr/>
        </p:nvGraphicFramePr>
        <p:xfrm>
          <a:off x="1951039" y="5229225"/>
          <a:ext cx="3394075" cy="1068388"/>
        </p:xfrm>
        <a:graphic>
          <a:graphicData uri="http://schemas.openxmlformats.org/presentationml/2006/ole">
            <mc:AlternateContent xmlns:mc="http://schemas.openxmlformats.org/markup-compatibility/2006">
              <mc:Choice xmlns:v="urn:schemas-microsoft-com:vml" Requires="v">
                <p:oleObj spid="_x0000_s14353" name="Equation" r:id="rId9" imgW="1371600" imgH="431800" progId="Equation.DSMT4">
                  <p:embed/>
                </p:oleObj>
              </mc:Choice>
              <mc:Fallback>
                <p:oleObj name="Equation" r:id="rId9" imgW="1371600" imgH="431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1039" y="5229225"/>
                        <a:ext cx="339407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矩形 15"/>
          <p:cNvSpPr>
            <a:spLocks noChangeArrowheads="1"/>
          </p:cNvSpPr>
          <p:nvPr/>
        </p:nvSpPr>
        <p:spPr bwMode="auto">
          <a:xfrm>
            <a:off x="1774825" y="4019550"/>
            <a:ext cx="3575050" cy="2433638"/>
          </a:xfrm>
          <a:prstGeom prst="rect">
            <a:avLst/>
          </a:prstGeom>
          <a:noFill/>
          <a:ln w="19050" algn="ctr">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Tree>
    <p:extLst>
      <p:ext uri="{BB962C8B-B14F-4D97-AF65-F5344CB8AC3E}">
        <p14:creationId xmlns:p14="http://schemas.microsoft.com/office/powerpoint/2010/main" val="1753189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2209800" y="609600"/>
            <a:ext cx="8077200" cy="1143000"/>
          </a:xfrm>
        </p:spPr>
        <p:txBody>
          <a:bodyPr/>
          <a:lstStyle/>
          <a:p>
            <a:pPr eaLnBrk="1" hangingPunct="1">
              <a:defRPr/>
            </a:pPr>
            <a:r>
              <a:rPr lang="zh-CN" altLang="en-US" b="1" dirty="0">
                <a:latin typeface="黑体" pitchFamily="2" charset="-122"/>
                <a:ea typeface="黑体" pitchFamily="2" charset="-122"/>
              </a:rPr>
              <a:t>布洛赫定理</a:t>
            </a:r>
            <a:r>
              <a:rPr lang="zh-CN" altLang="en-US" dirty="0"/>
              <a:t/>
            </a:r>
            <a:br>
              <a:rPr lang="zh-CN" altLang="en-US" dirty="0"/>
            </a:br>
            <a:r>
              <a:rPr lang="zh-CN" altLang="en-US" sz="2000" dirty="0"/>
              <a:t>                                                      </a:t>
            </a:r>
            <a:endParaRPr lang="zh-CN" altLang="en-US" sz="2000" b="1" dirty="0"/>
          </a:p>
        </p:txBody>
      </p:sp>
      <p:sp>
        <p:nvSpPr>
          <p:cNvPr id="19459" name="Rectangle 3"/>
          <p:cNvSpPr>
            <a:spLocks noChangeArrowheads="1"/>
          </p:cNvSpPr>
          <p:nvPr/>
        </p:nvSpPr>
        <p:spPr bwMode="auto">
          <a:xfrm>
            <a:off x="2209800" y="2057401"/>
            <a:ext cx="80772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dirty="0">
                <a:latin typeface="Times New Roman" panose="02020603050405020304" pitchFamily="18" charset="0"/>
              </a:rPr>
              <a:t>晶格具有平移对称性的单电子哈密顿</a:t>
            </a:r>
          </a:p>
          <a:p>
            <a:pPr eaLnBrk="1" hangingPunct="1">
              <a:spcBef>
                <a:spcPct val="50000"/>
              </a:spcBef>
              <a:buFontTx/>
              <a:buNone/>
            </a:pPr>
            <a:endParaRPr kumimoji="1" lang="zh-CN" altLang="en-US" dirty="0">
              <a:latin typeface="Times New Roman" panose="02020603050405020304" pitchFamily="18" charset="0"/>
            </a:endParaRPr>
          </a:p>
          <a:p>
            <a:pPr eaLnBrk="1" hangingPunct="1">
              <a:spcBef>
                <a:spcPct val="50000"/>
              </a:spcBef>
              <a:buFontTx/>
              <a:buNone/>
            </a:pPr>
            <a:r>
              <a:rPr kumimoji="1" lang="zh-CN" altLang="en-US" dirty="0">
                <a:latin typeface="Times New Roman" panose="02020603050405020304" pitchFamily="18" charset="0"/>
              </a:rPr>
              <a:t>的本征函数       可表示为</a:t>
            </a:r>
          </a:p>
          <a:p>
            <a:pPr eaLnBrk="1" hangingPunct="1">
              <a:spcBef>
                <a:spcPct val="50000"/>
              </a:spcBef>
              <a:buFontTx/>
              <a:buNone/>
            </a:pPr>
            <a:r>
              <a:rPr kumimoji="1" lang="zh-CN" altLang="en-US" dirty="0">
                <a:latin typeface="Times New Roman" panose="02020603050405020304" pitchFamily="18" charset="0"/>
              </a:rPr>
              <a:t>其中        是一个具有晶格周期性的函数：</a:t>
            </a:r>
          </a:p>
          <a:p>
            <a:pPr eaLnBrk="1" hangingPunct="1">
              <a:spcBef>
                <a:spcPct val="50000"/>
              </a:spcBef>
              <a:buFontTx/>
              <a:buNone/>
            </a:pPr>
            <a:r>
              <a:rPr kumimoji="1" lang="zh-CN" altLang="en-US" dirty="0">
                <a:latin typeface="Times New Roman" panose="02020603050405020304" pitchFamily="18" charset="0"/>
              </a:rPr>
              <a:t>                       ，    为</a:t>
            </a:r>
            <a:r>
              <a:rPr kumimoji="1" lang="zh-CN" altLang="en-US" dirty="0">
                <a:solidFill>
                  <a:srgbClr val="FF0000"/>
                </a:solidFill>
                <a:latin typeface="Times New Roman" panose="02020603050405020304" pitchFamily="18" charset="0"/>
              </a:rPr>
              <a:t>简约波矢。</a:t>
            </a:r>
          </a:p>
        </p:txBody>
      </p:sp>
      <p:graphicFrame>
        <p:nvGraphicFramePr>
          <p:cNvPr id="19460" name="Object 4"/>
          <p:cNvGraphicFramePr>
            <a:graphicFrameLocks noChangeAspect="1"/>
          </p:cNvGraphicFramePr>
          <p:nvPr/>
        </p:nvGraphicFramePr>
        <p:xfrm>
          <a:off x="4727576" y="2708276"/>
          <a:ext cx="2525713" cy="809625"/>
        </p:xfrm>
        <a:graphic>
          <a:graphicData uri="http://schemas.openxmlformats.org/presentationml/2006/ole">
            <mc:AlternateContent xmlns:mc="http://schemas.openxmlformats.org/markup-compatibility/2006">
              <mc:Choice xmlns:v="urn:schemas-microsoft-com:vml" Requires="v">
                <p:oleObj spid="_x0000_s16398" name="Equation" r:id="rId3" imgW="1308100" imgH="419100" progId="Equation.3">
                  <p:embed/>
                </p:oleObj>
              </mc:Choice>
              <mc:Fallback>
                <p:oleObj name="Equation" r:id="rId3" imgW="13081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6" y="2708276"/>
                        <a:ext cx="2525713"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4367213" y="3609976"/>
          <a:ext cx="735012" cy="434975"/>
        </p:xfrm>
        <a:graphic>
          <a:graphicData uri="http://schemas.openxmlformats.org/presentationml/2006/ole">
            <mc:AlternateContent xmlns:mc="http://schemas.openxmlformats.org/markup-compatibility/2006">
              <mc:Choice xmlns:v="urn:schemas-microsoft-com:vml" Requires="v">
                <p:oleObj spid="_x0000_s16399" name="Equation" r:id="rId5" imgW="342751" imgH="203112" progId="Equation.3">
                  <p:embed/>
                </p:oleObj>
              </mc:Choice>
              <mc:Fallback>
                <p:oleObj name="Equation" r:id="rId5" imgW="34275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213" y="3609976"/>
                        <a:ext cx="735012"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6743700" y="3500438"/>
          <a:ext cx="2482850" cy="628650"/>
        </p:xfrm>
        <a:graphic>
          <a:graphicData uri="http://schemas.openxmlformats.org/presentationml/2006/ole">
            <mc:AlternateContent xmlns:mc="http://schemas.openxmlformats.org/markup-compatibility/2006">
              <mc:Choice xmlns:v="urn:schemas-microsoft-com:vml" Requires="v">
                <p:oleObj spid="_x0000_s16400" name="Equation" r:id="rId7" imgW="1002865" imgH="253890" progId="Equation.3">
                  <p:embed/>
                </p:oleObj>
              </mc:Choice>
              <mc:Fallback>
                <p:oleObj name="Equation" r:id="rId7" imgW="1002865"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3700" y="3500438"/>
                        <a:ext cx="24828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7"/>
          <p:cNvGraphicFramePr>
            <a:graphicFrameLocks noChangeAspect="1"/>
          </p:cNvGraphicFramePr>
          <p:nvPr/>
        </p:nvGraphicFramePr>
        <p:xfrm>
          <a:off x="3143250" y="4365625"/>
          <a:ext cx="685800" cy="439738"/>
        </p:xfrm>
        <a:graphic>
          <a:graphicData uri="http://schemas.openxmlformats.org/presentationml/2006/ole">
            <mc:AlternateContent xmlns:mc="http://schemas.openxmlformats.org/markup-compatibility/2006">
              <mc:Choice xmlns:v="urn:schemas-microsoft-com:vml" Requires="v">
                <p:oleObj spid="_x0000_s16401" name="Equation" r:id="rId9" imgW="317225" imgH="203024" progId="Equation.3">
                  <p:embed/>
                </p:oleObj>
              </mc:Choice>
              <mc:Fallback>
                <p:oleObj name="Equation" r:id="rId9" imgW="317225" imgH="2030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3250" y="4365625"/>
                        <a:ext cx="68580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8"/>
          <p:cNvGraphicFramePr>
            <a:graphicFrameLocks noChangeAspect="1"/>
          </p:cNvGraphicFramePr>
          <p:nvPr/>
        </p:nvGraphicFramePr>
        <p:xfrm>
          <a:off x="2244725" y="5022851"/>
          <a:ext cx="2362200" cy="574675"/>
        </p:xfrm>
        <a:graphic>
          <a:graphicData uri="http://schemas.openxmlformats.org/presentationml/2006/ole">
            <mc:AlternateContent xmlns:mc="http://schemas.openxmlformats.org/markup-compatibility/2006">
              <mc:Choice xmlns:v="urn:schemas-microsoft-com:vml" Requires="v">
                <p:oleObj spid="_x0000_s16402" name="Equation" r:id="rId11" imgW="990170" imgH="241195" progId="Equation.3">
                  <p:embed/>
                </p:oleObj>
              </mc:Choice>
              <mc:Fallback>
                <p:oleObj name="Equation" r:id="rId11" imgW="990170"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4725" y="5022851"/>
                        <a:ext cx="236220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nvGraphicFramePr>
        <p:xfrm>
          <a:off x="4872038" y="4987925"/>
          <a:ext cx="393700" cy="609600"/>
        </p:xfrm>
        <a:graphic>
          <a:graphicData uri="http://schemas.openxmlformats.org/presentationml/2006/ole">
            <mc:AlternateContent xmlns:mc="http://schemas.openxmlformats.org/markup-compatibility/2006">
              <mc:Choice xmlns:v="urn:schemas-microsoft-com:vml" Requires="v">
                <p:oleObj spid="_x0000_s16403" name="Equation" r:id="rId13" imgW="139579" imgH="215713" progId="Equation.3">
                  <p:embed/>
                </p:oleObj>
              </mc:Choice>
              <mc:Fallback>
                <p:oleObj name="Equation" r:id="rId13" imgW="139579" imgH="2157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2038" y="4987925"/>
                        <a:ext cx="3937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354515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xfrm>
            <a:off x="7181040" y="6356350"/>
            <a:ext cx="2743200" cy="365125"/>
          </a:xfrm>
          <a:noFill/>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fld id="{A243BA14-B651-408B-81CD-E6677E505AD3}" type="slidenum">
              <a:rPr lang="en-US" altLang="zh-CN" sz="1400"/>
              <a:pPr>
                <a:spcBef>
                  <a:spcPct val="0"/>
                </a:spcBef>
                <a:buFontTx/>
                <a:buNone/>
              </a:pPr>
              <a:t>36</a:t>
            </a:fld>
            <a:endParaRPr lang="en-US" altLang="zh-CN" sz="1400"/>
          </a:p>
        </p:txBody>
      </p:sp>
      <p:sp>
        <p:nvSpPr>
          <p:cNvPr id="504834" name="Rectangle 2"/>
          <p:cNvSpPr>
            <a:spLocks noChangeArrowheads="1"/>
          </p:cNvSpPr>
          <p:nvPr/>
        </p:nvSpPr>
        <p:spPr bwMode="auto">
          <a:xfrm>
            <a:off x="6438090" y="3262313"/>
            <a:ext cx="1219200" cy="533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4835" name="Rectangle 3"/>
          <p:cNvSpPr>
            <a:spLocks noChangeArrowheads="1"/>
          </p:cNvSpPr>
          <p:nvPr/>
        </p:nvSpPr>
        <p:spPr bwMode="auto">
          <a:xfrm>
            <a:off x="5961840" y="2590800"/>
            <a:ext cx="1219200" cy="533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4836" name="Rectangle 4"/>
          <p:cNvSpPr>
            <a:spLocks noGrp="1" noChangeArrowheads="1"/>
          </p:cNvSpPr>
          <p:nvPr>
            <p:ph type="title"/>
          </p:nvPr>
        </p:nvSpPr>
        <p:spPr>
          <a:xfrm>
            <a:off x="-1805797" y="472280"/>
            <a:ext cx="8243887" cy="525463"/>
          </a:xfrm>
        </p:spPr>
        <p:txBody>
          <a:bodyPr/>
          <a:lstStyle/>
          <a:p>
            <a:pPr algn="r" eaLnBrk="1" hangingPunct="1">
              <a:defRPr/>
            </a:pPr>
            <a:r>
              <a:rPr lang="zh-CN" altLang="en-US" sz="1800" b="1" dirty="0">
                <a:ea typeface="华文中宋" panose="02010600040101010101" pitchFamily="2" charset="-122"/>
              </a:rPr>
              <a:t>近自由电子近似（非）</a:t>
            </a:r>
            <a:r>
              <a:rPr lang="en-US" altLang="zh-CN" sz="1800" b="1" dirty="0">
                <a:latin typeface="Arial" panose="020B0604020202020204" pitchFamily="34" charset="0"/>
                <a:ea typeface="华文中宋" panose="02010600040101010101" pitchFamily="2" charset="-122"/>
              </a:rPr>
              <a:t>—</a:t>
            </a:r>
            <a:r>
              <a:rPr lang="zh-CN" altLang="en-US" sz="1800" b="1" dirty="0">
                <a:ea typeface="华文中宋" panose="02010600040101010101" pitchFamily="2" charset="-122"/>
              </a:rPr>
              <a:t>修正公式</a:t>
            </a:r>
          </a:p>
        </p:txBody>
      </p:sp>
      <p:sp>
        <p:nvSpPr>
          <p:cNvPr id="8198" name="Text Box 5"/>
          <p:cNvSpPr txBox="1">
            <a:spLocks noChangeArrowheads="1"/>
          </p:cNvSpPr>
          <p:nvPr/>
        </p:nvSpPr>
        <p:spPr bwMode="auto">
          <a:xfrm>
            <a:off x="2133600" y="11430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黑体" panose="02010609060101010101" pitchFamily="49" charset="-122"/>
                <a:ea typeface="黑体" panose="02010609060101010101" pitchFamily="49" charset="-122"/>
              </a:rPr>
              <a:t>（</a:t>
            </a:r>
            <a:r>
              <a:rPr kumimoji="1" lang="en-US" altLang="zh-CN" sz="2400">
                <a:latin typeface="黑体" panose="02010609060101010101" pitchFamily="49" charset="-122"/>
                <a:ea typeface="黑体" panose="02010609060101010101" pitchFamily="49" charset="-122"/>
              </a:rPr>
              <a:t>2</a:t>
            </a:r>
            <a:r>
              <a:rPr kumimoji="1" lang="zh-CN" altLang="en-US" sz="2400">
                <a:latin typeface="黑体" panose="02010609060101010101" pitchFamily="49" charset="-122"/>
                <a:ea typeface="黑体" panose="02010609060101010101" pitchFamily="49" charset="-122"/>
              </a:rPr>
              <a:t>）由微扰理论解一级修正和二级修正</a:t>
            </a:r>
          </a:p>
        </p:txBody>
      </p:sp>
      <p:sp>
        <p:nvSpPr>
          <p:cNvPr id="8199" name="Text Box 6"/>
          <p:cNvSpPr txBox="1">
            <a:spLocks noChangeArrowheads="1"/>
          </p:cNvSpPr>
          <p:nvPr/>
        </p:nvSpPr>
        <p:spPr bwMode="auto">
          <a:xfrm>
            <a:off x="1161240" y="2895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ea typeface="华文中宋" panose="02010600040101010101" pitchFamily="2" charset="-122"/>
              </a:rPr>
              <a:t>能量本征值</a:t>
            </a:r>
          </a:p>
        </p:txBody>
      </p:sp>
      <p:sp>
        <p:nvSpPr>
          <p:cNvPr id="8200" name="Text Box 7"/>
          <p:cNvSpPr txBox="1">
            <a:spLocks noChangeArrowheads="1"/>
          </p:cNvSpPr>
          <p:nvPr/>
        </p:nvSpPr>
        <p:spPr bwMode="auto">
          <a:xfrm>
            <a:off x="3218640" y="2057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ea typeface="华文中宋" panose="02010600040101010101" pitchFamily="2" charset="-122"/>
              </a:rPr>
              <a:t>零级近似</a:t>
            </a:r>
          </a:p>
        </p:txBody>
      </p:sp>
      <p:sp>
        <p:nvSpPr>
          <p:cNvPr id="8201" name="Text Box 8"/>
          <p:cNvSpPr txBox="1">
            <a:spLocks noChangeArrowheads="1"/>
          </p:cNvSpPr>
          <p:nvPr/>
        </p:nvSpPr>
        <p:spPr bwMode="auto">
          <a:xfrm>
            <a:off x="3218640" y="2743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ea typeface="华文中宋" panose="02010600040101010101" pitchFamily="2" charset="-122"/>
              </a:rPr>
              <a:t>一级修正</a:t>
            </a:r>
          </a:p>
        </p:txBody>
      </p:sp>
      <p:sp>
        <p:nvSpPr>
          <p:cNvPr id="8202" name="Text Box 9"/>
          <p:cNvSpPr txBox="1">
            <a:spLocks noChangeArrowheads="1"/>
          </p:cNvSpPr>
          <p:nvPr/>
        </p:nvSpPr>
        <p:spPr bwMode="auto">
          <a:xfrm>
            <a:off x="3294840" y="3657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ea typeface="华文中宋" panose="02010600040101010101" pitchFamily="2" charset="-122"/>
              </a:rPr>
              <a:t>二级修正</a:t>
            </a:r>
          </a:p>
        </p:txBody>
      </p:sp>
      <p:graphicFrame>
        <p:nvGraphicFramePr>
          <p:cNvPr id="8203" name="Object 10"/>
          <p:cNvGraphicFramePr>
            <a:graphicFrameLocks noChangeAspect="1"/>
          </p:cNvGraphicFramePr>
          <p:nvPr>
            <p:extLst>
              <p:ext uri="{D42A27DB-BD31-4B8C-83A1-F6EECF244321}">
                <p14:modId xmlns:p14="http://schemas.microsoft.com/office/powerpoint/2010/main" val="3582151748"/>
              </p:ext>
            </p:extLst>
          </p:nvPr>
        </p:nvGraphicFramePr>
        <p:xfrm>
          <a:off x="5047440" y="1572294"/>
          <a:ext cx="7071575" cy="4968875"/>
        </p:xfrm>
        <a:graphic>
          <a:graphicData uri="http://schemas.openxmlformats.org/presentationml/2006/ole">
            <mc:AlternateContent xmlns:mc="http://schemas.openxmlformats.org/markup-compatibility/2006">
              <mc:Choice xmlns:v="urn:schemas-microsoft-com:vml" Requires="v">
                <p:oleObj spid="_x0000_s15371" name="公式" r:id="rId3" imgW="3314520" imgH="2501640" progId="Equation.3">
                  <p:embed/>
                </p:oleObj>
              </mc:Choice>
              <mc:Fallback>
                <p:oleObj name="公式" r:id="rId3" imgW="3314520" imgH="2501640" progId="Equation.3">
                  <p:embed/>
                  <p:pic>
                    <p:nvPicPr>
                      <p:cNvPr id="0" name=""/>
                      <p:cNvPicPr>
                        <a:picLocks noChangeAspect="1" noChangeArrowheads="1"/>
                      </p:cNvPicPr>
                      <p:nvPr/>
                    </p:nvPicPr>
                    <p:blipFill>
                      <a:blip r:embed="rId4"/>
                      <a:srcRect/>
                      <a:stretch>
                        <a:fillRect/>
                      </a:stretch>
                    </p:blipFill>
                    <p:spPr bwMode="auto">
                      <a:xfrm>
                        <a:off x="5047440" y="1572294"/>
                        <a:ext cx="7071575" cy="4968875"/>
                      </a:xfrm>
                      <a:prstGeom prst="rect">
                        <a:avLst/>
                      </a:prstGeom>
                      <a:noFill/>
                      <a:ln>
                        <a:noFill/>
                      </a:ln>
                      <a:effectLst/>
                    </p:spPr>
                  </p:pic>
                </p:oleObj>
              </mc:Fallback>
            </mc:AlternateContent>
          </a:graphicData>
        </a:graphic>
      </p:graphicFrame>
      <p:sp>
        <p:nvSpPr>
          <p:cNvPr id="8204" name="AutoShape 11"/>
          <p:cNvSpPr>
            <a:spLocks/>
          </p:cNvSpPr>
          <p:nvPr/>
        </p:nvSpPr>
        <p:spPr bwMode="auto">
          <a:xfrm>
            <a:off x="3142440" y="2057400"/>
            <a:ext cx="228600" cy="2133600"/>
          </a:xfrm>
          <a:prstGeom prst="leftBrace">
            <a:avLst>
              <a:gd name="adj1" fmla="val 77778"/>
              <a:gd name="adj2" fmla="val 50000"/>
            </a:avLst>
          </a:prstGeom>
          <a:noFill/>
          <a:ln w="508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8205" name="Text Box 12"/>
          <p:cNvSpPr txBox="1">
            <a:spLocks noChangeArrowheads="1"/>
          </p:cNvSpPr>
          <p:nvPr/>
        </p:nvSpPr>
        <p:spPr bwMode="auto">
          <a:xfrm>
            <a:off x="1161240" y="4953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ea typeface="华文中宋" panose="02010600040101010101" pitchFamily="2" charset="-122"/>
              </a:rPr>
              <a:t>电子波函数</a:t>
            </a:r>
          </a:p>
        </p:txBody>
      </p:sp>
      <p:sp>
        <p:nvSpPr>
          <p:cNvPr id="8206" name="Text Box 13"/>
          <p:cNvSpPr txBox="1">
            <a:spLocks noChangeArrowheads="1"/>
          </p:cNvSpPr>
          <p:nvPr/>
        </p:nvSpPr>
        <p:spPr bwMode="auto">
          <a:xfrm>
            <a:off x="3371040" y="5486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ea typeface="华文中宋" panose="02010600040101010101" pitchFamily="2" charset="-122"/>
              </a:rPr>
              <a:t>一级修正</a:t>
            </a:r>
          </a:p>
        </p:txBody>
      </p:sp>
      <p:sp>
        <p:nvSpPr>
          <p:cNvPr id="8207" name="Text Box 14"/>
          <p:cNvSpPr txBox="1">
            <a:spLocks noChangeArrowheads="1"/>
          </p:cNvSpPr>
          <p:nvPr/>
        </p:nvSpPr>
        <p:spPr bwMode="auto">
          <a:xfrm>
            <a:off x="3294840" y="4495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ea typeface="华文中宋" panose="02010600040101010101" pitchFamily="2" charset="-122"/>
              </a:rPr>
              <a:t>零级近似</a:t>
            </a:r>
          </a:p>
        </p:txBody>
      </p:sp>
      <p:sp>
        <p:nvSpPr>
          <p:cNvPr id="8208" name="AutoShape 15"/>
          <p:cNvSpPr>
            <a:spLocks/>
          </p:cNvSpPr>
          <p:nvPr/>
        </p:nvSpPr>
        <p:spPr bwMode="auto">
          <a:xfrm>
            <a:off x="2990040" y="4495800"/>
            <a:ext cx="457200" cy="1371600"/>
          </a:xfrm>
          <a:prstGeom prst="leftBrace">
            <a:avLst>
              <a:gd name="adj1" fmla="val 25000"/>
              <a:gd name="adj2" fmla="val 50000"/>
            </a:avLst>
          </a:prstGeom>
          <a:noFill/>
          <a:ln w="508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8209" name="Text Box 16"/>
          <p:cNvSpPr txBox="1">
            <a:spLocks noChangeArrowheads="1"/>
          </p:cNvSpPr>
          <p:nvPr/>
        </p:nvSpPr>
        <p:spPr bwMode="auto">
          <a:xfrm>
            <a:off x="394517" y="2895600"/>
            <a:ext cx="55399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latin typeface="Times New Roman" panose="02020603050405020304" pitchFamily="18" charset="0"/>
                <a:ea typeface="黑体" panose="02010609060101010101" pitchFamily="49" charset="-122"/>
              </a:rPr>
              <a:t>微扰理论重要公式</a:t>
            </a:r>
          </a:p>
        </p:txBody>
      </p:sp>
      <p:sp>
        <p:nvSpPr>
          <p:cNvPr id="8210" name="AutoShape 17"/>
          <p:cNvSpPr>
            <a:spLocks/>
          </p:cNvSpPr>
          <p:nvPr/>
        </p:nvSpPr>
        <p:spPr bwMode="auto">
          <a:xfrm>
            <a:off x="932640" y="2667000"/>
            <a:ext cx="381000" cy="2971800"/>
          </a:xfrm>
          <a:prstGeom prst="leftBrace">
            <a:avLst>
              <a:gd name="adj1" fmla="val 65000"/>
              <a:gd name="adj2" fmla="val 50000"/>
            </a:avLst>
          </a:prstGeom>
          <a:noFill/>
          <a:ln w="508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Tree>
    <p:extLst>
      <p:ext uri="{BB962C8B-B14F-4D97-AF65-F5344CB8AC3E}">
        <p14:creationId xmlns:p14="http://schemas.microsoft.com/office/powerpoint/2010/main" val="983266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04834"/>
                                        </p:tgtEl>
                                        <p:attrNameLst>
                                          <p:attrName>style.visibility</p:attrName>
                                        </p:attrNameLst>
                                      </p:cBhvr>
                                      <p:to>
                                        <p:strVal val="visible"/>
                                      </p:to>
                                    </p:set>
                                    <p:animEffect transition="in" filter="slide(fromRight)">
                                      <p:cBhvr>
                                        <p:cTn id="7" dur="500"/>
                                        <p:tgtEl>
                                          <p:spTgt spid="504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504835"/>
                                        </p:tgtEl>
                                        <p:attrNameLst>
                                          <p:attrName>style.visibility</p:attrName>
                                        </p:attrNameLst>
                                      </p:cBhvr>
                                      <p:to>
                                        <p:strVal val="visible"/>
                                      </p:to>
                                    </p:set>
                                    <p:animEffect transition="in" filter="slide(fromRight)">
                                      <p:cBhvr>
                                        <p:cTn id="12" dur="500"/>
                                        <p:tgtEl>
                                          <p:spTgt spid="504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animBg="1"/>
      <p:bldP spid="5048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fld id="{FE1A81F5-8A34-4EED-BB1E-DE521A2390F4}" type="slidenum">
              <a:rPr lang="en-US" altLang="zh-CN" sz="1400"/>
              <a:pPr>
                <a:spcBef>
                  <a:spcPct val="0"/>
                </a:spcBef>
                <a:buFontTx/>
                <a:buNone/>
              </a:pPr>
              <a:t>37</a:t>
            </a:fld>
            <a:endParaRPr lang="en-US" altLang="zh-CN" sz="1400"/>
          </a:p>
        </p:txBody>
      </p:sp>
      <p:sp>
        <p:nvSpPr>
          <p:cNvPr id="542722" name="Rectangle 2"/>
          <p:cNvSpPr>
            <a:spLocks noGrp="1" noChangeArrowheads="1"/>
          </p:cNvSpPr>
          <p:nvPr>
            <p:ph type="title"/>
          </p:nvPr>
        </p:nvSpPr>
        <p:spPr/>
        <p:txBody>
          <a:bodyPr/>
          <a:lstStyle/>
          <a:p>
            <a:pPr eaLnBrk="1" hangingPunct="1">
              <a:defRPr/>
            </a:pPr>
            <a:r>
              <a:rPr lang="zh-CN" altLang="en-US" smtClean="0"/>
              <a:t>三、能带与带隙</a:t>
            </a:r>
          </a:p>
        </p:txBody>
      </p:sp>
      <p:grpSp>
        <p:nvGrpSpPr>
          <p:cNvPr id="34820" name="Group 15"/>
          <p:cNvGrpSpPr>
            <a:grpSpLocks/>
          </p:cNvGrpSpPr>
          <p:nvPr/>
        </p:nvGrpSpPr>
        <p:grpSpPr bwMode="auto">
          <a:xfrm>
            <a:off x="2133601" y="1905001"/>
            <a:ext cx="8283575" cy="4302125"/>
            <a:chOff x="384" y="1200"/>
            <a:chExt cx="5218" cy="2710"/>
          </a:xfrm>
        </p:grpSpPr>
        <p:sp>
          <p:nvSpPr>
            <p:cNvPr id="34821" name="Text Box 4"/>
            <p:cNvSpPr txBox="1">
              <a:spLocks noChangeArrowheads="1"/>
            </p:cNvSpPr>
            <p:nvPr/>
          </p:nvSpPr>
          <p:spPr bwMode="auto">
            <a:xfrm>
              <a:off x="816" y="1536"/>
              <a:ext cx="40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endParaRPr kumimoji="1" lang="zh-CN" altLang="zh-CN" sz="2400">
                <a:latin typeface="Times New Roman" panose="02020603050405020304" pitchFamily="18" charset="0"/>
              </a:endParaRPr>
            </a:p>
          </p:txBody>
        </p:sp>
        <p:sp>
          <p:nvSpPr>
            <p:cNvPr id="34822" name="Text Box 5"/>
            <p:cNvSpPr txBox="1">
              <a:spLocks noChangeArrowheads="1"/>
            </p:cNvSpPr>
            <p:nvPr/>
          </p:nvSpPr>
          <p:spPr bwMode="auto">
            <a:xfrm>
              <a:off x="384" y="1200"/>
              <a:ext cx="5218" cy="2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、近自由电子近似简并微扰理论的结果表明：</a:t>
              </a:r>
            </a:p>
            <a:p>
              <a:pPr lvl="1" eaLnBrk="1" hangingPunct="1">
                <a:lnSpc>
                  <a:spcPct val="105000"/>
                </a:lnSpc>
                <a:spcBef>
                  <a:spcPct val="50000"/>
                </a:spcBef>
                <a:buFontTx/>
                <a:buNone/>
              </a:pP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）对于波矢                  而言，</a:t>
              </a:r>
              <a:r>
                <a:rPr kumimoji="1" lang="en-US" altLang="zh-CN" sz="2400" dirty="0">
                  <a:latin typeface="Times New Roman" panose="02020603050405020304" pitchFamily="18" charset="0"/>
                </a:rPr>
                <a:t>N</a:t>
              </a:r>
              <a:r>
                <a:rPr kumimoji="1" lang="zh-CN" altLang="en-US" sz="2400" dirty="0">
                  <a:latin typeface="Times New Roman" panose="02020603050405020304" pitchFamily="18" charset="0"/>
                </a:rPr>
                <a:t>很大，故</a:t>
              </a:r>
              <a:r>
                <a:rPr kumimoji="1" lang="en-US" altLang="zh-CN" sz="2400" i="1" dirty="0">
                  <a:latin typeface="Times New Roman" panose="02020603050405020304" pitchFamily="18" charset="0"/>
                </a:rPr>
                <a:t>k</a:t>
              </a:r>
              <a:r>
                <a:rPr kumimoji="1" lang="zh-CN" altLang="en-US" sz="2400" dirty="0">
                  <a:latin typeface="Times New Roman" panose="02020603050405020304" pitchFamily="18" charset="0"/>
                </a:rPr>
                <a:t>很密集，可以认为            是</a:t>
              </a:r>
              <a:r>
                <a:rPr kumimoji="1" lang="en-US" altLang="zh-CN" sz="2400" i="1" dirty="0">
                  <a:latin typeface="Times New Roman" panose="02020603050405020304" pitchFamily="18" charset="0"/>
                </a:rPr>
                <a:t>k</a:t>
              </a:r>
              <a:r>
                <a:rPr kumimoji="1" lang="zh-CN" altLang="en-US" sz="2400" dirty="0">
                  <a:latin typeface="Times New Roman" panose="02020603050405020304" pitchFamily="18" charset="0"/>
                </a:rPr>
                <a:t>的准连续函数；</a:t>
              </a:r>
            </a:p>
            <a:p>
              <a:pPr lvl="1" eaLnBrk="1" hangingPunct="1">
                <a:lnSpc>
                  <a:spcPct val="105000"/>
                </a:lnSpc>
                <a:spcBef>
                  <a:spcPct val="50000"/>
                </a:spcBef>
                <a:buFontTx/>
                <a:buNone/>
              </a:pP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            在             处不连续（这里                     ），且每个            均含有许多能级，称其为</a:t>
              </a:r>
              <a:r>
                <a:rPr kumimoji="1" lang="zh-CN" altLang="en-US" sz="2400" dirty="0">
                  <a:solidFill>
                    <a:srgbClr val="FF0000"/>
                  </a:solidFill>
                  <a:latin typeface="Times New Roman" panose="02020603050405020304" pitchFamily="18" charset="0"/>
                </a:rPr>
                <a:t>能带；</a:t>
              </a:r>
            </a:p>
            <a:p>
              <a:pPr lvl="1" eaLnBrk="1" hangingPunct="1">
                <a:lnSpc>
                  <a:spcPct val="105000"/>
                </a:lnSpc>
                <a:spcBef>
                  <a:spcPct val="50000"/>
                </a:spcBef>
                <a:buFontTx/>
                <a:buNone/>
              </a:pP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3</a:t>
              </a:r>
              <a:r>
                <a:rPr kumimoji="1" lang="zh-CN" altLang="en-US" sz="2400" dirty="0">
                  <a:latin typeface="Times New Roman" panose="02020603050405020304" pitchFamily="18" charset="0"/>
                </a:rPr>
                <a:t>）           总体称为能带结构（</a:t>
              </a:r>
              <a:r>
                <a:rPr kumimoji="1" lang="en-US" altLang="zh-CN" sz="2400" dirty="0">
                  <a:latin typeface="Times New Roman" panose="02020603050405020304" pitchFamily="18" charset="0"/>
                </a:rPr>
                <a:t>n</a:t>
              </a:r>
              <a:r>
                <a:rPr kumimoji="1" lang="zh-CN" altLang="en-US" sz="2400" dirty="0">
                  <a:latin typeface="Times New Roman" panose="02020603050405020304" pitchFamily="18" charset="0"/>
                </a:rPr>
                <a:t>为能带编号）；</a:t>
              </a:r>
            </a:p>
            <a:p>
              <a:pPr lvl="1" eaLnBrk="1" hangingPunct="1">
                <a:lnSpc>
                  <a:spcPct val="105000"/>
                </a:lnSpc>
                <a:spcBef>
                  <a:spcPct val="50000"/>
                </a:spcBef>
                <a:buFontTx/>
                <a:buNone/>
              </a:pP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4</a:t>
              </a:r>
              <a:r>
                <a:rPr kumimoji="1" lang="zh-CN" altLang="en-US" sz="2400" dirty="0">
                  <a:latin typeface="Times New Roman" panose="02020603050405020304" pitchFamily="18" charset="0"/>
                </a:rPr>
                <a:t>）相邻两个能带           与             之间可以相接，重叠或是分开，对于一维周期性势场来说属于分开情况，则出现</a:t>
              </a:r>
              <a:r>
                <a:rPr kumimoji="1" lang="zh-CN" altLang="en-US" sz="2400" dirty="0">
                  <a:solidFill>
                    <a:srgbClr val="FF0000"/>
                  </a:solidFill>
                  <a:latin typeface="Times New Roman" panose="02020603050405020304" pitchFamily="18" charset="0"/>
                </a:rPr>
                <a:t>带隙称为禁带。</a:t>
              </a:r>
            </a:p>
          </p:txBody>
        </p:sp>
        <p:graphicFrame>
          <p:nvGraphicFramePr>
            <p:cNvPr id="34823" name="Object 6"/>
            <p:cNvGraphicFramePr>
              <a:graphicFrameLocks noChangeAspect="1"/>
            </p:cNvGraphicFramePr>
            <p:nvPr/>
          </p:nvGraphicFramePr>
          <p:xfrm>
            <a:off x="2016" y="1488"/>
            <a:ext cx="760" cy="406"/>
          </p:xfrm>
          <a:graphic>
            <a:graphicData uri="http://schemas.openxmlformats.org/presentationml/2006/ole">
              <mc:AlternateContent xmlns:mc="http://schemas.openxmlformats.org/markup-compatibility/2006">
                <mc:Choice xmlns:v="urn:schemas-microsoft-com:vml" Requires="v">
                  <p:oleObj spid="_x0000_s17428" name="Equation" r:id="rId3" imgW="736280" imgH="393529" progId="Equation.3">
                    <p:embed/>
                  </p:oleObj>
                </mc:Choice>
                <mc:Fallback>
                  <p:oleObj name="Equation" r:id="rId3" imgW="736280"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1488"/>
                          <a:ext cx="760"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7"/>
            <p:cNvGraphicFramePr>
              <a:graphicFrameLocks noChangeAspect="1"/>
            </p:cNvGraphicFramePr>
            <p:nvPr/>
          </p:nvGraphicFramePr>
          <p:xfrm>
            <a:off x="1296" y="1804"/>
            <a:ext cx="564" cy="308"/>
          </p:xfrm>
          <a:graphic>
            <a:graphicData uri="http://schemas.openxmlformats.org/presentationml/2006/ole">
              <mc:AlternateContent xmlns:mc="http://schemas.openxmlformats.org/markup-compatibility/2006">
                <mc:Choice xmlns:v="urn:schemas-microsoft-com:vml" Requires="v">
                  <p:oleObj spid="_x0000_s17429" name="Equation" r:id="rId5" imgW="419100" imgH="228600" progId="Equation.3">
                    <p:embed/>
                  </p:oleObj>
                </mc:Choice>
                <mc:Fallback>
                  <p:oleObj name="Equation" r:id="rId5" imgW="419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 y="1804"/>
                          <a:ext cx="56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8"/>
            <p:cNvGraphicFramePr>
              <a:graphicFrameLocks noChangeAspect="1"/>
            </p:cNvGraphicFramePr>
            <p:nvPr/>
          </p:nvGraphicFramePr>
          <p:xfrm>
            <a:off x="1200" y="2160"/>
            <a:ext cx="564" cy="308"/>
          </p:xfrm>
          <a:graphic>
            <a:graphicData uri="http://schemas.openxmlformats.org/presentationml/2006/ole">
              <mc:AlternateContent xmlns:mc="http://schemas.openxmlformats.org/markup-compatibility/2006">
                <mc:Choice xmlns:v="urn:schemas-microsoft-com:vml" Requires="v">
                  <p:oleObj spid="_x0000_s17430" name="Equation" r:id="rId7" imgW="419100" imgH="228600" progId="Equation.3">
                    <p:embed/>
                  </p:oleObj>
                </mc:Choice>
                <mc:Fallback>
                  <p:oleObj name="Equation" r:id="rId7" imgW="419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2160"/>
                          <a:ext cx="56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9"/>
            <p:cNvGraphicFramePr>
              <a:graphicFrameLocks noChangeAspect="1"/>
            </p:cNvGraphicFramePr>
            <p:nvPr/>
          </p:nvGraphicFramePr>
          <p:xfrm>
            <a:off x="1156" y="2432"/>
            <a:ext cx="564" cy="308"/>
          </p:xfrm>
          <a:graphic>
            <a:graphicData uri="http://schemas.openxmlformats.org/presentationml/2006/ole">
              <mc:AlternateContent xmlns:mc="http://schemas.openxmlformats.org/markup-compatibility/2006">
                <mc:Choice xmlns:v="urn:schemas-microsoft-com:vml" Requires="v">
                  <p:oleObj spid="_x0000_s17431" name="Equation" r:id="rId9" imgW="419100" imgH="228600" progId="Equation.3">
                    <p:embed/>
                  </p:oleObj>
                </mc:Choice>
                <mc:Fallback>
                  <p:oleObj name="Equation" r:id="rId9" imgW="419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6" y="2432"/>
                          <a:ext cx="56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10"/>
            <p:cNvGraphicFramePr>
              <a:graphicFrameLocks noChangeAspect="1"/>
            </p:cNvGraphicFramePr>
            <p:nvPr/>
          </p:nvGraphicFramePr>
          <p:xfrm>
            <a:off x="1156" y="2750"/>
            <a:ext cx="564" cy="308"/>
          </p:xfrm>
          <a:graphic>
            <a:graphicData uri="http://schemas.openxmlformats.org/presentationml/2006/ole">
              <mc:AlternateContent xmlns:mc="http://schemas.openxmlformats.org/markup-compatibility/2006">
                <mc:Choice xmlns:v="urn:schemas-microsoft-com:vml" Requires="v">
                  <p:oleObj spid="_x0000_s17432" name="Equation" r:id="rId10" imgW="419100" imgH="228600" progId="Equation.3">
                    <p:embed/>
                  </p:oleObj>
                </mc:Choice>
                <mc:Fallback>
                  <p:oleObj name="Equation" r:id="rId10" imgW="419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6" y="2750"/>
                          <a:ext cx="56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8" name="Object 11"/>
            <p:cNvGraphicFramePr>
              <a:graphicFrameLocks noChangeAspect="1"/>
            </p:cNvGraphicFramePr>
            <p:nvPr/>
          </p:nvGraphicFramePr>
          <p:xfrm>
            <a:off x="2336" y="3113"/>
            <a:ext cx="564" cy="308"/>
          </p:xfrm>
          <a:graphic>
            <a:graphicData uri="http://schemas.openxmlformats.org/presentationml/2006/ole">
              <mc:AlternateContent xmlns:mc="http://schemas.openxmlformats.org/markup-compatibility/2006">
                <mc:Choice xmlns:v="urn:schemas-microsoft-com:vml" Requires="v">
                  <p:oleObj spid="_x0000_s17433" name="Equation" r:id="rId11" imgW="419100" imgH="228600" progId="Equation.3">
                    <p:embed/>
                  </p:oleObj>
                </mc:Choice>
                <mc:Fallback>
                  <p:oleObj name="Equation" r:id="rId11" imgW="419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6" y="3113"/>
                          <a:ext cx="564"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9" name="Object 12"/>
            <p:cNvGraphicFramePr>
              <a:graphicFrameLocks noChangeAspect="1"/>
            </p:cNvGraphicFramePr>
            <p:nvPr/>
          </p:nvGraphicFramePr>
          <p:xfrm>
            <a:off x="3016" y="3113"/>
            <a:ext cx="683" cy="308"/>
          </p:xfrm>
          <a:graphic>
            <a:graphicData uri="http://schemas.openxmlformats.org/presentationml/2006/ole">
              <mc:AlternateContent xmlns:mc="http://schemas.openxmlformats.org/markup-compatibility/2006">
                <mc:Choice xmlns:v="urn:schemas-microsoft-com:vml" Requires="v">
                  <p:oleObj spid="_x0000_s17434" name="Equation" r:id="rId12" imgW="508000" imgH="228600" progId="Equation.3">
                    <p:embed/>
                  </p:oleObj>
                </mc:Choice>
                <mc:Fallback>
                  <p:oleObj name="Equation" r:id="rId12" imgW="5080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16" y="3113"/>
                          <a:ext cx="683"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0" name="Object 13"/>
            <p:cNvGraphicFramePr>
              <a:graphicFrameLocks noChangeAspect="1"/>
            </p:cNvGraphicFramePr>
            <p:nvPr/>
          </p:nvGraphicFramePr>
          <p:xfrm>
            <a:off x="3923" y="2160"/>
            <a:ext cx="912" cy="236"/>
          </p:xfrm>
          <a:graphic>
            <a:graphicData uri="http://schemas.openxmlformats.org/presentationml/2006/ole">
              <mc:AlternateContent xmlns:mc="http://schemas.openxmlformats.org/markup-compatibility/2006">
                <mc:Choice xmlns:v="urn:schemas-microsoft-com:vml" Requires="v">
                  <p:oleObj spid="_x0000_s17435" name="Equation" r:id="rId14" imgW="787058" imgH="203112" progId="Equation.3">
                    <p:embed/>
                  </p:oleObj>
                </mc:Choice>
                <mc:Fallback>
                  <p:oleObj name="Equation" r:id="rId14" imgW="787058" imgH="203112"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3" y="2160"/>
                          <a:ext cx="9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1" name="Object 14"/>
            <p:cNvGraphicFramePr>
              <a:graphicFrameLocks noChangeAspect="1"/>
            </p:cNvGraphicFramePr>
            <p:nvPr/>
          </p:nvGraphicFramePr>
          <p:xfrm>
            <a:off x="1934" y="2073"/>
            <a:ext cx="705" cy="446"/>
          </p:xfrm>
          <a:graphic>
            <a:graphicData uri="http://schemas.openxmlformats.org/presentationml/2006/ole">
              <mc:AlternateContent xmlns:mc="http://schemas.openxmlformats.org/markup-compatibility/2006">
                <mc:Choice xmlns:v="urn:schemas-microsoft-com:vml" Requires="v">
                  <p:oleObj spid="_x0000_s17436" name="Equation" r:id="rId16" imgW="622030" imgH="393529" progId="Equation.3">
                    <p:embed/>
                  </p:oleObj>
                </mc:Choice>
                <mc:Fallback>
                  <p:oleObj name="Equation" r:id="rId16" imgW="622030" imgH="39352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34" y="2073"/>
                          <a:ext cx="705" cy="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64736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fld id="{94A57BE1-FA8B-4D1E-AE06-871922C90F4E}" type="slidenum">
              <a:rPr lang="en-US" altLang="zh-CN" sz="1400"/>
              <a:pPr>
                <a:spcBef>
                  <a:spcPct val="0"/>
                </a:spcBef>
                <a:buFontTx/>
                <a:buNone/>
              </a:pPr>
              <a:t>38</a:t>
            </a:fld>
            <a:endParaRPr lang="en-US" altLang="zh-CN" sz="1400"/>
          </a:p>
        </p:txBody>
      </p:sp>
      <p:sp>
        <p:nvSpPr>
          <p:cNvPr id="574466" name="Rectangle 2"/>
          <p:cNvSpPr>
            <a:spLocks noChangeArrowheads="1"/>
          </p:cNvSpPr>
          <p:nvPr/>
        </p:nvSpPr>
        <p:spPr bwMode="auto">
          <a:xfrm>
            <a:off x="1524001" y="533401"/>
            <a:ext cx="5140325" cy="523875"/>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itchFamily="18" charset="0"/>
                <a:ea typeface="宋体" pitchFamily="2" charset="-122"/>
              </a:defRPr>
            </a:lvl1pPr>
            <a:lvl2pPr marL="742950" indent="-285750" algn="ctr">
              <a:defRPr sz="2800" b="1">
                <a:solidFill>
                  <a:srgbClr val="1C1C1C"/>
                </a:solidFill>
                <a:latin typeface="Times New Roman" pitchFamily="18" charset="0"/>
                <a:ea typeface="宋体" pitchFamily="2" charset="-122"/>
              </a:defRPr>
            </a:lvl2pPr>
            <a:lvl3pPr marL="1143000" indent="-228600" algn="ctr">
              <a:defRPr sz="2800" b="1">
                <a:solidFill>
                  <a:srgbClr val="1C1C1C"/>
                </a:solidFill>
                <a:latin typeface="Times New Roman" pitchFamily="18" charset="0"/>
                <a:ea typeface="宋体" pitchFamily="2" charset="-122"/>
              </a:defRPr>
            </a:lvl3pPr>
            <a:lvl4pPr marL="1600200" indent="-228600" algn="ctr">
              <a:defRPr sz="2800" b="1">
                <a:solidFill>
                  <a:srgbClr val="1C1C1C"/>
                </a:solidFill>
                <a:latin typeface="Times New Roman" pitchFamily="18" charset="0"/>
                <a:ea typeface="宋体" pitchFamily="2" charset="-122"/>
              </a:defRPr>
            </a:lvl4pPr>
            <a:lvl5pPr marL="2057400" indent="-228600" algn="ctr">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gn="l" eaLnBrk="1" hangingPunct="1">
              <a:defRPr/>
            </a:pPr>
            <a:r>
              <a:rPr kumimoji="1" lang="en-US" altLang="zh-CN" dirty="0">
                <a:solidFill>
                  <a:srgbClr val="66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onotype Sorts" pitchFamily="2" charset="2"/>
              </a:rPr>
              <a:t>(2)</a:t>
            </a:r>
            <a:r>
              <a:rPr kumimoji="1" lang="zh-CN" altLang="en-US" dirty="0">
                <a:solidFill>
                  <a:srgbClr val="66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sym typeface="Monotype Sorts" pitchFamily="2" charset="2"/>
              </a:rPr>
              <a:t>电子波矢和简约波矢的关系 </a:t>
            </a:r>
          </a:p>
        </p:txBody>
      </p:sp>
      <p:grpSp>
        <p:nvGrpSpPr>
          <p:cNvPr id="44036" name="Group 23"/>
          <p:cNvGrpSpPr>
            <a:grpSpLocks/>
          </p:cNvGrpSpPr>
          <p:nvPr/>
        </p:nvGrpSpPr>
        <p:grpSpPr bwMode="auto">
          <a:xfrm>
            <a:off x="1524000" y="1154114"/>
            <a:ext cx="9144000" cy="3787775"/>
            <a:chOff x="0" y="572"/>
            <a:chExt cx="5760" cy="2386"/>
          </a:xfrm>
        </p:grpSpPr>
        <p:sp>
          <p:nvSpPr>
            <p:cNvPr id="44039" name="Rectangle 4"/>
            <p:cNvSpPr>
              <a:spLocks noChangeArrowheads="1"/>
            </p:cNvSpPr>
            <p:nvPr/>
          </p:nvSpPr>
          <p:spPr bwMode="auto">
            <a:xfrm>
              <a:off x="3651" y="1344"/>
              <a:ext cx="188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en-US" altLang="zh-CN" sz="2600">
                  <a:latin typeface="Times New Roman" panose="02020603050405020304" pitchFamily="18" charset="0"/>
                  <a:sym typeface="Symbol" panose="05050102010706020507" pitchFamily="18" charset="2"/>
                </a:rPr>
                <a:t>——  </a:t>
              </a:r>
              <a:r>
                <a:rPr kumimoji="1" lang="zh-CN" altLang="en-US" sz="2600">
                  <a:latin typeface="Times New Roman" panose="02020603050405020304" pitchFamily="18" charset="0"/>
                  <a:sym typeface="Symbol" panose="05050102010706020507" pitchFamily="18" charset="2"/>
                </a:rPr>
                <a:t>第一布里渊区</a:t>
              </a:r>
            </a:p>
          </p:txBody>
        </p:sp>
        <p:sp>
          <p:nvSpPr>
            <p:cNvPr id="44040" name="Rectangle 5"/>
            <p:cNvSpPr>
              <a:spLocks noChangeArrowheads="1"/>
            </p:cNvSpPr>
            <p:nvPr/>
          </p:nvSpPr>
          <p:spPr bwMode="auto">
            <a:xfrm>
              <a:off x="113" y="1933"/>
              <a:ext cx="240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latin typeface="Times New Roman" panose="02020603050405020304" pitchFamily="18" charset="0"/>
                  <a:sym typeface="Symbol" panose="05050102010706020507" pitchFamily="18" charset="2"/>
                </a:rPr>
                <a:t>近自由电子中电子的波矢</a:t>
              </a:r>
            </a:p>
          </p:txBody>
        </p:sp>
        <p:sp>
          <p:nvSpPr>
            <p:cNvPr id="44041" name="Rectangle 8"/>
            <p:cNvSpPr>
              <a:spLocks noChangeArrowheads="1"/>
            </p:cNvSpPr>
            <p:nvPr/>
          </p:nvSpPr>
          <p:spPr bwMode="auto">
            <a:xfrm>
              <a:off x="1066" y="2478"/>
              <a:ext cx="434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latin typeface="Times New Roman" panose="02020603050405020304" pitchFamily="18" charset="0"/>
                  <a:sym typeface="Symbol" panose="05050102010706020507" pitchFamily="18" charset="2"/>
                </a:rPr>
                <a:t>在一维情形中</a:t>
              </a:r>
              <a:r>
                <a:rPr kumimoji="1" lang="zh-CN" altLang="en-US" sz="2600">
                  <a:solidFill>
                    <a:srgbClr val="660066"/>
                  </a:solidFill>
                  <a:latin typeface="Times New Roman" panose="02020603050405020304" pitchFamily="18" charset="0"/>
                  <a:sym typeface="Symbol" panose="05050102010706020507" pitchFamily="18" charset="2"/>
                </a:rPr>
                <a:t>                                </a:t>
              </a:r>
              <a:r>
                <a:rPr kumimoji="1" lang="en-US" altLang="zh-CN" sz="2600">
                  <a:latin typeface="Times New Roman" panose="02020603050405020304" pitchFamily="18" charset="0"/>
                  <a:sym typeface="Symbol" panose="05050102010706020507" pitchFamily="18" charset="2"/>
                </a:rPr>
                <a:t>——  m</a:t>
              </a:r>
              <a:r>
                <a:rPr kumimoji="1" lang="zh-CN" altLang="en-US" sz="2600">
                  <a:latin typeface="Times New Roman" panose="02020603050405020304" pitchFamily="18" charset="0"/>
                  <a:sym typeface="Symbol" panose="05050102010706020507" pitchFamily="18" charset="2"/>
                </a:rPr>
                <a:t>为整数</a:t>
              </a:r>
            </a:p>
          </p:txBody>
        </p:sp>
        <p:sp>
          <p:nvSpPr>
            <p:cNvPr id="44042" name="Rectangle 11"/>
            <p:cNvSpPr>
              <a:spLocks noChangeArrowheads="1"/>
            </p:cNvSpPr>
            <p:nvPr/>
          </p:nvSpPr>
          <p:spPr bwMode="auto">
            <a:xfrm>
              <a:off x="144" y="1344"/>
              <a:ext cx="224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latin typeface="Times New Roman" panose="02020603050405020304" pitchFamily="18" charset="0"/>
                </a:rPr>
                <a:t>简约波矢     </a:t>
              </a:r>
              <a:r>
                <a:rPr kumimoji="1" lang="zh-CN" altLang="en-US" sz="2600">
                  <a:latin typeface="Times New Roman" panose="02020603050405020304" pitchFamily="18" charset="0"/>
                  <a:sym typeface="Symbol" panose="05050102010706020507" pitchFamily="18" charset="2"/>
                </a:rPr>
                <a:t>的取值范围</a:t>
              </a:r>
            </a:p>
          </p:txBody>
        </p:sp>
        <p:sp>
          <p:nvSpPr>
            <p:cNvPr id="44043" name="Rectangle 14"/>
            <p:cNvSpPr>
              <a:spLocks noChangeArrowheads="1"/>
            </p:cNvSpPr>
            <p:nvPr/>
          </p:nvSpPr>
          <p:spPr bwMode="auto">
            <a:xfrm>
              <a:off x="0" y="572"/>
              <a:ext cx="5760"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600">
                  <a:latin typeface="Times New Roman" panose="02020603050405020304" pitchFamily="18" charset="0"/>
                </a:rPr>
                <a:t>平移算符本征值量子数</a:t>
              </a:r>
              <a:r>
                <a:rPr kumimoji="1" lang="en-US" altLang="zh-CN" sz="2600" i="1">
                  <a:latin typeface="Times New Roman" panose="02020603050405020304" pitchFamily="18" charset="0"/>
                </a:rPr>
                <a:t>k</a:t>
              </a:r>
              <a:r>
                <a:rPr kumimoji="1" lang="zh-CN" altLang="en-US" sz="2600">
                  <a:latin typeface="Times New Roman" panose="02020603050405020304" pitchFamily="18" charset="0"/>
                </a:rPr>
                <a:t>（简约波矢，计为    </a:t>
              </a:r>
              <a:r>
                <a:rPr kumimoji="1" lang="zh-CN" altLang="en-US" sz="2600">
                  <a:latin typeface="Times New Roman" panose="02020603050405020304" pitchFamily="18" charset="0"/>
                  <a:sym typeface="Symbol" panose="05050102010706020507" pitchFamily="18" charset="2"/>
                </a:rPr>
                <a:t>）和电子波矢</a:t>
              </a:r>
              <a:r>
                <a:rPr kumimoji="1" lang="en-US" altLang="zh-CN" sz="2600" i="1">
                  <a:latin typeface="Times New Roman" panose="02020603050405020304" pitchFamily="18" charset="0"/>
                  <a:sym typeface="Symbol" panose="05050102010706020507" pitchFamily="18" charset="2"/>
                </a:rPr>
                <a:t>k</a:t>
              </a:r>
              <a:r>
                <a:rPr kumimoji="1" lang="zh-CN" altLang="en-US" sz="2600">
                  <a:latin typeface="Times New Roman" panose="02020603050405020304" pitchFamily="18" charset="0"/>
                  <a:sym typeface="Symbol" panose="05050102010706020507" pitchFamily="18" charset="2"/>
                </a:rPr>
                <a:t>之间的关系</a:t>
              </a:r>
              <a:r>
                <a:rPr kumimoji="1" lang="zh-CN" altLang="en-US" sz="2600">
                  <a:solidFill>
                    <a:srgbClr val="660066"/>
                  </a:solidFill>
                  <a:latin typeface="Times New Roman" panose="02020603050405020304" pitchFamily="18" charset="0"/>
                  <a:sym typeface="Symbol" panose="05050102010706020507" pitchFamily="18" charset="2"/>
                </a:rPr>
                <a:t> </a:t>
              </a:r>
            </a:p>
          </p:txBody>
        </p:sp>
        <p:sp>
          <p:nvSpPr>
            <p:cNvPr id="44044" name="Rectangle 16"/>
            <p:cNvSpPr>
              <a:spLocks noChangeArrowheads="1"/>
            </p:cNvSpPr>
            <p:nvPr/>
          </p:nvSpPr>
          <p:spPr bwMode="auto">
            <a:xfrm>
              <a:off x="3696" y="1933"/>
              <a:ext cx="13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en-US" altLang="zh-CN" sz="2600">
                  <a:latin typeface="Times New Roman" panose="02020603050405020304" pitchFamily="18" charset="0"/>
                  <a:sym typeface="Symbol" panose="05050102010706020507" pitchFamily="18" charset="2"/>
                </a:rPr>
                <a:t>——  </a:t>
              </a:r>
              <a:r>
                <a:rPr kumimoji="1" lang="en-US" altLang="zh-CN" sz="2800" i="1">
                  <a:latin typeface="Times New Roman" panose="02020603050405020304" pitchFamily="18" charset="0"/>
                  <a:sym typeface="Symbol" panose="05050102010706020507" pitchFamily="18" charset="2"/>
                </a:rPr>
                <a:t>l </a:t>
              </a:r>
              <a:r>
                <a:rPr kumimoji="1" lang="zh-CN" altLang="en-US" sz="2600">
                  <a:latin typeface="Times New Roman" panose="02020603050405020304" pitchFamily="18" charset="0"/>
                  <a:sym typeface="Symbol" panose="05050102010706020507" pitchFamily="18" charset="2"/>
                </a:rPr>
                <a:t>为整数</a:t>
              </a:r>
            </a:p>
          </p:txBody>
        </p:sp>
        <p:graphicFrame>
          <p:nvGraphicFramePr>
            <p:cNvPr id="44045" name="Object 17"/>
            <p:cNvGraphicFramePr>
              <a:graphicFrameLocks noChangeAspect="1"/>
            </p:cNvGraphicFramePr>
            <p:nvPr/>
          </p:nvGraphicFramePr>
          <p:xfrm>
            <a:off x="2517" y="1797"/>
            <a:ext cx="908" cy="640"/>
          </p:xfrm>
          <a:graphic>
            <a:graphicData uri="http://schemas.openxmlformats.org/presentationml/2006/ole">
              <mc:AlternateContent xmlns:mc="http://schemas.openxmlformats.org/markup-compatibility/2006">
                <mc:Choice xmlns:v="urn:schemas-microsoft-com:vml" Requires="v">
                  <p:oleObj spid="_x0000_s18446" name="Equation" r:id="rId3" imgW="558558" imgH="393529" progId="Equation.DSMT4">
                    <p:embed/>
                  </p:oleObj>
                </mc:Choice>
                <mc:Fallback>
                  <p:oleObj name="Equation" r:id="rId3" imgW="558558"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1797"/>
                          <a:ext cx="908"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6" name="Object 18"/>
            <p:cNvGraphicFramePr>
              <a:graphicFrameLocks noChangeAspect="1"/>
            </p:cNvGraphicFramePr>
            <p:nvPr/>
          </p:nvGraphicFramePr>
          <p:xfrm>
            <a:off x="2517" y="1117"/>
            <a:ext cx="998" cy="719"/>
          </p:xfrm>
          <a:graphic>
            <a:graphicData uri="http://schemas.openxmlformats.org/presentationml/2006/ole">
              <mc:AlternateContent xmlns:mc="http://schemas.openxmlformats.org/markup-compatibility/2006">
                <mc:Choice xmlns:v="urn:schemas-microsoft-com:vml" Requires="v">
                  <p:oleObj spid="_x0000_s18447" name="Equation" r:id="rId5" imgW="545863" imgH="393529" progId="Equation.DSMT4">
                    <p:embed/>
                  </p:oleObj>
                </mc:Choice>
                <mc:Fallback>
                  <p:oleObj name="Equation" r:id="rId5" imgW="545863"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 y="1117"/>
                          <a:ext cx="998" cy="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7" name="Object 19"/>
            <p:cNvGraphicFramePr>
              <a:graphicFrameLocks noChangeAspect="1"/>
            </p:cNvGraphicFramePr>
            <p:nvPr/>
          </p:nvGraphicFramePr>
          <p:xfrm>
            <a:off x="1066" y="1345"/>
            <a:ext cx="250" cy="363"/>
          </p:xfrm>
          <a:graphic>
            <a:graphicData uri="http://schemas.openxmlformats.org/presentationml/2006/ole">
              <mc:AlternateContent xmlns:mc="http://schemas.openxmlformats.org/markup-compatibility/2006">
                <mc:Choice xmlns:v="urn:schemas-microsoft-com:vml" Requires="v">
                  <p:oleObj spid="_x0000_s18448" name="Equation" r:id="rId7" imgW="139639" imgH="203112" progId="Equation.DSMT4">
                    <p:embed/>
                  </p:oleObj>
                </mc:Choice>
                <mc:Fallback>
                  <p:oleObj name="Equation" r:id="rId7" imgW="139639"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1345"/>
                          <a:ext cx="25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8" name="Object 20"/>
            <p:cNvGraphicFramePr>
              <a:graphicFrameLocks noChangeAspect="1"/>
            </p:cNvGraphicFramePr>
            <p:nvPr/>
          </p:nvGraphicFramePr>
          <p:xfrm>
            <a:off x="2426" y="2341"/>
            <a:ext cx="1315" cy="617"/>
          </p:xfrm>
          <a:graphic>
            <a:graphicData uri="http://schemas.openxmlformats.org/presentationml/2006/ole">
              <mc:AlternateContent xmlns:mc="http://schemas.openxmlformats.org/markup-compatibility/2006">
                <mc:Choice xmlns:v="urn:schemas-microsoft-com:vml" Requires="v">
                  <p:oleObj spid="_x0000_s18449" name="Equation" r:id="rId9" imgW="837836" imgH="393529" progId="Equation.DSMT4">
                    <p:embed/>
                  </p:oleObj>
                </mc:Choice>
                <mc:Fallback>
                  <p:oleObj name="Equation" r:id="rId9" imgW="837836"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6" y="2341"/>
                          <a:ext cx="1315"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9" name="Object 21"/>
            <p:cNvGraphicFramePr>
              <a:graphicFrameLocks noChangeAspect="1"/>
            </p:cNvGraphicFramePr>
            <p:nvPr/>
          </p:nvGraphicFramePr>
          <p:xfrm>
            <a:off x="3923" y="585"/>
            <a:ext cx="218" cy="317"/>
          </p:xfrm>
          <a:graphic>
            <a:graphicData uri="http://schemas.openxmlformats.org/presentationml/2006/ole">
              <mc:AlternateContent xmlns:mc="http://schemas.openxmlformats.org/markup-compatibility/2006">
                <mc:Choice xmlns:v="urn:schemas-microsoft-com:vml" Requires="v">
                  <p:oleObj spid="_x0000_s18450" name="Equation" r:id="rId11" imgW="139639" imgH="203112" progId="Equation.DSMT4">
                    <p:embed/>
                  </p:oleObj>
                </mc:Choice>
                <mc:Fallback>
                  <p:oleObj name="Equation" r:id="rId11" imgW="139639" imgH="20311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3" y="585"/>
                          <a:ext cx="218"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74488" name="Rectangle 24"/>
          <p:cNvSpPr>
            <a:spLocks noChangeArrowheads="1"/>
          </p:cNvSpPr>
          <p:nvPr/>
        </p:nvSpPr>
        <p:spPr bwMode="auto">
          <a:xfrm>
            <a:off x="1524000" y="4868863"/>
            <a:ext cx="1835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latin typeface="Times New Roman" panose="02020603050405020304" pitchFamily="18" charset="0"/>
              </a:rPr>
              <a:t>可以表示为</a:t>
            </a:r>
          </a:p>
        </p:txBody>
      </p:sp>
      <p:graphicFrame>
        <p:nvGraphicFramePr>
          <p:cNvPr id="44038" name="Object 25"/>
          <p:cNvGraphicFramePr>
            <a:graphicFrameLocks noChangeAspect="1"/>
          </p:cNvGraphicFramePr>
          <p:nvPr/>
        </p:nvGraphicFramePr>
        <p:xfrm>
          <a:off x="3000376" y="4941889"/>
          <a:ext cx="6932613" cy="1527175"/>
        </p:xfrm>
        <a:graphic>
          <a:graphicData uri="http://schemas.openxmlformats.org/presentationml/2006/ole">
            <mc:AlternateContent xmlns:mc="http://schemas.openxmlformats.org/markup-compatibility/2006">
              <mc:Choice xmlns:v="urn:schemas-microsoft-com:vml" Requires="v">
                <p:oleObj spid="_x0000_s18451" name="Equation" r:id="rId13" imgW="2019300" imgH="444500" progId="Equation.DSMT4">
                  <p:embed/>
                </p:oleObj>
              </mc:Choice>
              <mc:Fallback>
                <p:oleObj name="Equation" r:id="rId13" imgW="2019300" imgH="4445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0376" y="4941889"/>
                        <a:ext cx="6932613"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8967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74466">
                                            <p:txEl>
                                              <p:pRg st="0" end="0"/>
                                            </p:txEl>
                                          </p:spTgt>
                                        </p:tgtEl>
                                        <p:attrNameLst>
                                          <p:attrName>style.visibility</p:attrName>
                                        </p:attrNameLst>
                                      </p:cBhvr>
                                      <p:to>
                                        <p:strVal val="visible"/>
                                      </p:to>
                                    </p:set>
                                    <p:animEffect transition="in" filter="dissolve">
                                      <p:cBhvr>
                                        <p:cTn id="7" dur="500"/>
                                        <p:tgtEl>
                                          <p:spTgt spid="5744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4488">
                                            <p:txEl>
                                              <p:pRg st="0" end="0"/>
                                            </p:txEl>
                                          </p:spTgt>
                                        </p:tgtEl>
                                        <p:attrNameLst>
                                          <p:attrName>style.visibility</p:attrName>
                                        </p:attrNameLst>
                                      </p:cBhvr>
                                      <p:to>
                                        <p:strVal val="visible"/>
                                      </p:to>
                                    </p:set>
                                    <p:animEffect transition="in" filter="dissolve">
                                      <p:cBhvr>
                                        <p:cTn id="12" dur="500"/>
                                        <p:tgtEl>
                                          <p:spTgt spid="5744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build="p" autoUpdateAnimBg="0" advAuto="0"/>
      <p:bldP spid="574488"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fld id="{01A91E15-7E4C-496C-89F1-DE511B620E9C}" type="slidenum">
              <a:rPr lang="en-US" altLang="zh-CN" sz="1400"/>
              <a:pPr>
                <a:spcBef>
                  <a:spcPct val="0"/>
                </a:spcBef>
                <a:buFontTx/>
                <a:buNone/>
              </a:pPr>
              <a:t>39</a:t>
            </a:fld>
            <a:endParaRPr lang="en-US" altLang="zh-CN" sz="1400"/>
          </a:p>
        </p:txBody>
      </p:sp>
      <p:sp>
        <p:nvSpPr>
          <p:cNvPr id="544770" name="Rectangle 2"/>
          <p:cNvSpPr>
            <a:spLocks noGrp="1" noChangeArrowheads="1"/>
          </p:cNvSpPr>
          <p:nvPr>
            <p:ph type="title"/>
          </p:nvPr>
        </p:nvSpPr>
        <p:spPr>
          <a:xfrm>
            <a:off x="2135189" y="549275"/>
            <a:ext cx="8243887" cy="438150"/>
          </a:xfrm>
        </p:spPr>
        <p:txBody>
          <a:bodyPr/>
          <a:lstStyle/>
          <a:p>
            <a:pPr algn="r" eaLnBrk="1" hangingPunct="1">
              <a:defRPr/>
            </a:pPr>
            <a:r>
              <a:rPr lang="zh-CN" altLang="en-US" sz="2000" b="1" dirty="0">
                <a:ea typeface="黑体" panose="02010609060101010101" pitchFamily="49" charset="-122"/>
              </a:rPr>
              <a:t>三、能带与带隙</a:t>
            </a:r>
          </a:p>
        </p:txBody>
      </p:sp>
      <p:grpSp>
        <p:nvGrpSpPr>
          <p:cNvPr id="47108" name="Group 3"/>
          <p:cNvGrpSpPr>
            <a:grpSpLocks/>
          </p:cNvGrpSpPr>
          <p:nvPr/>
        </p:nvGrpSpPr>
        <p:grpSpPr bwMode="auto">
          <a:xfrm>
            <a:off x="2743200" y="1854200"/>
            <a:ext cx="7620000" cy="3632200"/>
            <a:chOff x="768" y="1168"/>
            <a:chExt cx="4800" cy="2288"/>
          </a:xfrm>
        </p:grpSpPr>
        <p:sp>
          <p:nvSpPr>
            <p:cNvPr id="47109" name="Text Box 4"/>
            <p:cNvSpPr txBox="1">
              <a:spLocks noChangeArrowheads="1"/>
            </p:cNvSpPr>
            <p:nvPr/>
          </p:nvSpPr>
          <p:spPr bwMode="auto">
            <a:xfrm>
              <a:off x="768" y="1168"/>
              <a:ext cx="4800" cy="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en-US" altLang="zh-CN" sz="2800">
                  <a:latin typeface="Times New Roman" panose="02020603050405020304" pitchFamily="18" charset="0"/>
                </a:rPr>
                <a:t>2</a:t>
              </a:r>
              <a:r>
                <a:rPr kumimoji="1" lang="zh-CN" altLang="en-US" sz="2800">
                  <a:latin typeface="Times New Roman" panose="02020603050405020304" pitchFamily="18" charset="0"/>
                </a:rPr>
                <a:t>、能带表示图示</a:t>
              </a:r>
              <a:r>
                <a:rPr kumimoji="1" lang="zh-CN" altLang="en-US" sz="2400">
                  <a:latin typeface="Times New Roman" panose="02020603050405020304" pitchFamily="18" charset="0"/>
                </a:rPr>
                <a:t>（                     ）</a:t>
              </a:r>
            </a:p>
            <a:p>
              <a:pPr eaLnBrk="1" hangingPunct="1">
                <a:spcBef>
                  <a:spcPct val="50000"/>
                </a:spcBef>
                <a:buFontTx/>
                <a:buNone/>
              </a:pPr>
              <a:r>
                <a:rPr kumimoji="1" lang="zh-CN" altLang="en-US" sz="2800">
                  <a:latin typeface="Times New Roman" panose="02020603050405020304" pitchFamily="18" charset="0"/>
                </a:rPr>
                <a:t>（</a:t>
              </a:r>
              <a:r>
                <a:rPr kumimoji="1" lang="en-US" altLang="zh-CN" sz="2800">
                  <a:latin typeface="Times New Roman" panose="02020603050405020304" pitchFamily="18" charset="0"/>
                </a:rPr>
                <a:t>1</a:t>
              </a:r>
              <a:r>
                <a:rPr kumimoji="1" lang="zh-CN" altLang="en-US" sz="2800">
                  <a:latin typeface="Times New Roman" panose="02020603050405020304" pitchFamily="18" charset="0"/>
                </a:rPr>
                <a:t>）分为三种类型</a:t>
              </a:r>
            </a:p>
            <a:p>
              <a:pPr lvl="3" eaLnBrk="1" hangingPunct="1">
                <a:spcBef>
                  <a:spcPct val="50000"/>
                </a:spcBef>
                <a:buFontTx/>
                <a:buNone/>
              </a:pPr>
              <a:r>
                <a:rPr kumimoji="1" lang="zh-CN" altLang="en-US" sz="2800">
                  <a:latin typeface="Times New Roman" panose="02020603050405020304" pitchFamily="18" charset="0"/>
                </a:rPr>
                <a:t>第一种类型：简约区图示</a:t>
              </a:r>
            </a:p>
            <a:p>
              <a:pPr lvl="3" eaLnBrk="1" hangingPunct="1">
                <a:spcBef>
                  <a:spcPct val="50000"/>
                </a:spcBef>
                <a:buFontTx/>
                <a:buNone/>
              </a:pPr>
              <a:r>
                <a:rPr kumimoji="1" lang="zh-CN" altLang="en-US" sz="2800">
                  <a:latin typeface="Times New Roman" panose="02020603050405020304" pitchFamily="18" charset="0"/>
                </a:rPr>
                <a:t>第二种类型：扩展区图示</a:t>
              </a:r>
            </a:p>
            <a:p>
              <a:pPr lvl="3" eaLnBrk="1" hangingPunct="1">
                <a:spcBef>
                  <a:spcPct val="50000"/>
                </a:spcBef>
                <a:buFontTx/>
                <a:buNone/>
              </a:pPr>
              <a:r>
                <a:rPr kumimoji="1" lang="zh-CN" altLang="en-US" sz="2800">
                  <a:latin typeface="Times New Roman" panose="02020603050405020304" pitchFamily="18" charset="0"/>
                </a:rPr>
                <a:t>第三种类型：重复区图示</a:t>
              </a:r>
            </a:p>
            <a:p>
              <a:pPr eaLnBrk="1" hangingPunct="1">
                <a:spcBef>
                  <a:spcPct val="50000"/>
                </a:spcBef>
                <a:buFontTx/>
                <a:buNone/>
              </a:pPr>
              <a:endParaRPr kumimoji="1" lang="en-US" altLang="zh-CN" sz="2400">
                <a:latin typeface="Times New Roman" panose="02020603050405020304" pitchFamily="18" charset="0"/>
              </a:endParaRPr>
            </a:p>
          </p:txBody>
        </p:sp>
        <p:graphicFrame>
          <p:nvGraphicFramePr>
            <p:cNvPr id="47110" name="Object 5"/>
            <p:cNvGraphicFramePr>
              <a:graphicFrameLocks noChangeAspect="1"/>
            </p:cNvGraphicFramePr>
            <p:nvPr/>
          </p:nvGraphicFramePr>
          <p:xfrm>
            <a:off x="2832" y="1216"/>
            <a:ext cx="720" cy="240"/>
          </p:xfrm>
          <a:graphic>
            <a:graphicData uri="http://schemas.openxmlformats.org/presentationml/2006/ole">
              <mc:AlternateContent xmlns:mc="http://schemas.openxmlformats.org/markup-compatibility/2006">
                <mc:Choice xmlns:v="urn:schemas-microsoft-com:vml" Requires="v">
                  <p:oleObj spid="_x0000_s19460" name="Equation" r:id="rId3" imgW="609336" imgH="203112" progId="Equation.3">
                    <p:embed/>
                  </p:oleObj>
                </mc:Choice>
                <mc:Fallback>
                  <p:oleObj name="Equation" r:id="rId3" imgW="60933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1216"/>
                          <a:ext cx="72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18492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2133600" y="762000"/>
            <a:ext cx="7772400" cy="692150"/>
          </a:xfrm>
        </p:spPr>
        <p:txBody>
          <a:bodyPr>
            <a:normAutofit fontScale="90000"/>
          </a:bodyPr>
          <a:lstStyle/>
          <a:p>
            <a:pPr eaLnBrk="1" hangingPunct="1">
              <a:defRPr/>
            </a:pPr>
            <a:r>
              <a:rPr lang="zh-CN" altLang="en-US" b="1" dirty="0">
                <a:latin typeface="黑体" pitchFamily="2" charset="-122"/>
                <a:ea typeface="黑体" pitchFamily="2" charset="-122"/>
              </a:rPr>
              <a:t>二者原胞体积的关系</a:t>
            </a:r>
          </a:p>
        </p:txBody>
      </p:sp>
      <p:sp>
        <p:nvSpPr>
          <p:cNvPr id="9219" name="Rectangle 3"/>
          <p:cNvSpPr>
            <a:spLocks noChangeArrowheads="1"/>
          </p:cNvSpPr>
          <p:nvPr/>
        </p:nvSpPr>
        <p:spPr bwMode="auto">
          <a:xfrm>
            <a:off x="2286000" y="1409700"/>
            <a:ext cx="7930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800">
                <a:solidFill>
                  <a:srgbClr val="000000"/>
                </a:solidFill>
                <a:latin typeface="Tahoma" panose="020B0604030504040204" pitchFamily="34" charset="0"/>
                <a:ea typeface="华文中宋" panose="02010600040101010101" pitchFamily="2" charset="-122"/>
              </a:rPr>
              <a:t>倒格子原胞的体积</a:t>
            </a:r>
            <a:r>
              <a:rPr kumimoji="1" lang="en-US" altLang="zh-CN" sz="2800" i="1">
                <a:solidFill>
                  <a:srgbClr val="000000"/>
                </a:solidFill>
                <a:latin typeface="Times New Roman" panose="02020603050405020304" pitchFamily="18" charset="0"/>
              </a:rPr>
              <a:t>v</a:t>
            </a:r>
            <a:r>
              <a:rPr kumimoji="1" lang="en-US" altLang="zh-CN" sz="2800" i="1" baseline="30000">
                <a:solidFill>
                  <a:srgbClr val="000000"/>
                </a:solidFill>
                <a:latin typeface="Times New Roman" panose="02020603050405020304" pitchFamily="18" charset="0"/>
              </a:rPr>
              <a:t>*</a:t>
            </a:r>
            <a:r>
              <a:rPr kumimoji="1" lang="zh-CN" altLang="en-US" sz="2800">
                <a:solidFill>
                  <a:srgbClr val="000000"/>
                </a:solidFill>
                <a:latin typeface="Tahoma" panose="020B0604030504040204" pitchFamily="34" charset="0"/>
                <a:ea typeface="华文中宋" panose="02010600040101010101" pitchFamily="2" charset="-122"/>
              </a:rPr>
              <a:t>与正格子原胞体积</a:t>
            </a:r>
            <a:r>
              <a:rPr kumimoji="1" lang="en-US" altLang="zh-CN" sz="2800" i="1">
                <a:solidFill>
                  <a:srgbClr val="000000"/>
                </a:solidFill>
                <a:latin typeface="Times New Roman" panose="02020603050405020304" pitchFamily="18" charset="0"/>
              </a:rPr>
              <a:t>v</a:t>
            </a:r>
            <a:r>
              <a:rPr kumimoji="1" lang="zh-CN" altLang="en-US" sz="2800">
                <a:solidFill>
                  <a:srgbClr val="000000"/>
                </a:solidFill>
                <a:latin typeface="Tahoma" panose="020B0604030504040204" pitchFamily="34" charset="0"/>
                <a:ea typeface="华文中宋" panose="02010600040101010101" pitchFamily="2" charset="-122"/>
              </a:rPr>
              <a:t>的关系为</a:t>
            </a:r>
            <a:r>
              <a:rPr kumimoji="1" lang="en-US" altLang="zh-CN" sz="2800">
                <a:solidFill>
                  <a:srgbClr val="000000"/>
                </a:solidFill>
                <a:latin typeface="Tahoma" panose="020B0604030504040204" pitchFamily="34" charset="0"/>
                <a:ea typeface="华文中宋" panose="02010600040101010101" pitchFamily="2" charset="-122"/>
              </a:rPr>
              <a:t>:</a:t>
            </a:r>
          </a:p>
        </p:txBody>
      </p:sp>
      <p:graphicFrame>
        <p:nvGraphicFramePr>
          <p:cNvPr id="9220" name="Object 4"/>
          <p:cNvGraphicFramePr>
            <a:graphicFrameLocks noChangeAspect="1"/>
          </p:cNvGraphicFramePr>
          <p:nvPr/>
        </p:nvGraphicFramePr>
        <p:xfrm>
          <a:off x="2895600" y="1905000"/>
          <a:ext cx="6153150" cy="1270000"/>
        </p:xfrm>
        <a:graphic>
          <a:graphicData uri="http://schemas.openxmlformats.org/presentationml/2006/ole">
            <mc:AlternateContent xmlns:mc="http://schemas.openxmlformats.org/markup-compatibility/2006">
              <mc:Choice xmlns:v="urn:schemas-microsoft-com:vml" Requires="v">
                <p:oleObj spid="_x0000_s3129" name="Equation" r:id="rId3" imgW="2400300" imgH="495300" progId="Equation.3">
                  <p:embed/>
                </p:oleObj>
              </mc:Choice>
              <mc:Fallback>
                <p:oleObj name="Equation" r:id="rId3" imgW="2400300" imgH="495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905000"/>
                        <a:ext cx="615315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8101" name="Group 5"/>
          <p:cNvGrpSpPr>
            <a:grpSpLocks/>
          </p:cNvGrpSpPr>
          <p:nvPr/>
        </p:nvGrpSpPr>
        <p:grpSpPr bwMode="auto">
          <a:xfrm>
            <a:off x="1905001" y="3200400"/>
            <a:ext cx="8670925" cy="2971800"/>
            <a:chOff x="240" y="2016"/>
            <a:chExt cx="5462" cy="1872"/>
          </a:xfrm>
        </p:grpSpPr>
        <p:graphicFrame>
          <p:nvGraphicFramePr>
            <p:cNvPr id="9222" name="Object 6"/>
            <p:cNvGraphicFramePr>
              <a:graphicFrameLocks noChangeAspect="1"/>
            </p:cNvGraphicFramePr>
            <p:nvPr/>
          </p:nvGraphicFramePr>
          <p:xfrm>
            <a:off x="336" y="2400"/>
            <a:ext cx="5184" cy="1488"/>
          </p:xfrm>
          <a:graphic>
            <a:graphicData uri="http://schemas.openxmlformats.org/presentationml/2006/ole">
              <mc:AlternateContent xmlns:mc="http://schemas.openxmlformats.org/markup-compatibility/2006">
                <mc:Choice xmlns:v="urn:schemas-microsoft-com:vml" Requires="v">
                  <p:oleObj spid="_x0000_s3130" name="Equation" r:id="rId5" imgW="3759200" imgH="1143000" progId="Equation.3">
                    <p:embed/>
                  </p:oleObj>
                </mc:Choice>
                <mc:Fallback>
                  <p:oleObj name="Equation" r:id="rId5" imgW="3759200" imgH="1143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2400"/>
                          <a:ext cx="5184"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223" name="Group 7"/>
            <p:cNvGrpSpPr>
              <a:grpSpLocks/>
            </p:cNvGrpSpPr>
            <p:nvPr/>
          </p:nvGrpSpPr>
          <p:grpSpPr bwMode="auto">
            <a:xfrm>
              <a:off x="254" y="2016"/>
              <a:ext cx="5448" cy="369"/>
              <a:chOff x="192" y="2127"/>
              <a:chExt cx="5448" cy="369"/>
            </a:xfrm>
          </p:grpSpPr>
          <p:graphicFrame>
            <p:nvGraphicFramePr>
              <p:cNvPr id="9227" name="Object 8"/>
              <p:cNvGraphicFramePr>
                <a:graphicFrameLocks noChangeAspect="1"/>
              </p:cNvGraphicFramePr>
              <p:nvPr/>
            </p:nvGraphicFramePr>
            <p:xfrm>
              <a:off x="1458" y="2127"/>
              <a:ext cx="624" cy="369"/>
            </p:xfrm>
            <a:graphic>
              <a:graphicData uri="http://schemas.openxmlformats.org/presentationml/2006/ole">
                <mc:AlternateContent xmlns:mc="http://schemas.openxmlformats.org/markup-compatibility/2006">
                  <mc:Choice xmlns:v="urn:schemas-microsoft-com:vml" Requires="v">
                    <p:oleObj spid="_x0000_s3131" name="Equation" r:id="rId7" imgW="532937" imgH="266469" progId="Equation.3">
                      <p:embed/>
                    </p:oleObj>
                  </mc:Choice>
                  <mc:Fallback>
                    <p:oleObj name="Equation" r:id="rId7" imgW="532937" imgH="26646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8" y="2127"/>
                            <a:ext cx="62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Rectangle 9"/>
              <p:cNvSpPr>
                <a:spLocks noChangeArrowheads="1"/>
              </p:cNvSpPr>
              <p:nvPr/>
            </p:nvSpPr>
            <p:spPr bwMode="auto">
              <a:xfrm>
                <a:off x="192" y="2160"/>
                <a:ext cx="54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400" i="1">
                    <a:solidFill>
                      <a:srgbClr val="000000"/>
                    </a:solidFill>
                    <a:latin typeface="黑体" panose="02010609060101010101" pitchFamily="49" charset="-122"/>
                    <a:ea typeface="黑体" panose="02010609060101010101" pitchFamily="49" charset="-122"/>
                  </a:rPr>
                  <a:t>证明提示</a:t>
                </a:r>
                <a:r>
                  <a:rPr kumimoji="1" lang="zh-CN" altLang="en-US" sz="2400">
                    <a:solidFill>
                      <a:srgbClr val="000000"/>
                    </a:solidFill>
                    <a:latin typeface="黑体" panose="02010609060101010101" pitchFamily="49" charset="-122"/>
                    <a:ea typeface="黑体" panose="02010609060101010101" pitchFamily="49" charset="-122"/>
                  </a:rPr>
                  <a:t>：将       表达式代入后，利用矢量运算即可证明。</a:t>
                </a:r>
              </a:p>
            </p:txBody>
          </p:sp>
        </p:grpSp>
        <p:graphicFrame>
          <p:nvGraphicFramePr>
            <p:cNvPr id="9224" name="Object 10"/>
            <p:cNvGraphicFramePr>
              <a:graphicFrameLocks noChangeAspect="1"/>
            </p:cNvGraphicFramePr>
            <p:nvPr/>
          </p:nvGraphicFramePr>
          <p:xfrm>
            <a:off x="2784" y="2064"/>
            <a:ext cx="72" cy="136"/>
          </p:xfrm>
          <a:graphic>
            <a:graphicData uri="http://schemas.openxmlformats.org/presentationml/2006/ole">
              <mc:AlternateContent xmlns:mc="http://schemas.openxmlformats.org/markup-compatibility/2006">
                <mc:Choice xmlns:v="urn:schemas-microsoft-com:vml" Requires="v">
                  <p:oleObj spid="_x0000_s3132" name="Equation" r:id="rId9" imgW="114151" imgH="215619" progId="Equation.3">
                    <p:embed/>
                  </p:oleObj>
                </mc:Choice>
                <mc:Fallback>
                  <p:oleObj name="Equation" r:id="rId9" imgW="114151"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4" y="2064"/>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11"/>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3133" name="Equation" r:id="rId11" imgW="114151" imgH="215619" progId="Equation.3">
                    <p:embed/>
                  </p:oleObj>
                </mc:Choice>
                <mc:Fallback>
                  <p:oleObj name="Equation" r:id="rId11" imgW="114151"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Line 12"/>
            <p:cNvSpPr>
              <a:spLocks noChangeShapeType="1"/>
            </p:cNvSpPr>
            <p:nvPr/>
          </p:nvSpPr>
          <p:spPr bwMode="auto">
            <a:xfrm>
              <a:off x="240" y="2016"/>
              <a:ext cx="5280" cy="0"/>
            </a:xfrm>
            <a:prstGeom prst="line">
              <a:avLst/>
            </a:prstGeom>
            <a:noFill/>
            <a:ln w="38100">
              <a:solidFill>
                <a:srgbClr val="FF66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42886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88101"/>
                                        </p:tgtEl>
                                        <p:attrNameLst>
                                          <p:attrName>style.visibility</p:attrName>
                                        </p:attrNameLst>
                                      </p:cBhvr>
                                      <p:to>
                                        <p:strVal val="visible"/>
                                      </p:to>
                                    </p:set>
                                    <p:animEffect transition="in" filter="checkerboard(across)">
                                      <p:cBhvr>
                                        <p:cTn id="7" dur="500"/>
                                        <p:tgtEl>
                                          <p:spTgt spid="388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fld id="{34280BC2-BC0C-4AE4-B453-4E6908EABA52}" type="slidenum">
              <a:rPr lang="en-US" altLang="zh-CN" sz="1400"/>
              <a:pPr>
                <a:spcBef>
                  <a:spcPct val="0"/>
                </a:spcBef>
                <a:buFontTx/>
                <a:buNone/>
              </a:pPr>
              <a:t>40</a:t>
            </a:fld>
            <a:endParaRPr lang="en-US" altLang="zh-CN" sz="1400"/>
          </a:p>
        </p:txBody>
      </p:sp>
      <p:sp>
        <p:nvSpPr>
          <p:cNvPr id="545794" name="Rectangle 2"/>
          <p:cNvSpPr>
            <a:spLocks noGrp="1" noChangeArrowheads="1"/>
          </p:cNvSpPr>
          <p:nvPr>
            <p:ph type="title"/>
          </p:nvPr>
        </p:nvSpPr>
        <p:spPr>
          <a:xfrm>
            <a:off x="2135189" y="476250"/>
            <a:ext cx="8243887" cy="350838"/>
          </a:xfrm>
        </p:spPr>
        <p:txBody>
          <a:bodyPr>
            <a:normAutofit fontScale="90000"/>
          </a:bodyPr>
          <a:lstStyle/>
          <a:p>
            <a:pPr algn="r" eaLnBrk="1" hangingPunct="1">
              <a:defRPr/>
            </a:pPr>
            <a:r>
              <a:rPr lang="zh-CN" altLang="en-US" sz="2400" b="1"/>
              <a:t>能带表示图示</a:t>
            </a:r>
          </a:p>
        </p:txBody>
      </p:sp>
      <p:sp>
        <p:nvSpPr>
          <p:cNvPr id="48132" name="Rectangle 3"/>
          <p:cNvSpPr>
            <a:spLocks noChangeArrowheads="1"/>
          </p:cNvSpPr>
          <p:nvPr/>
        </p:nvSpPr>
        <p:spPr bwMode="auto">
          <a:xfrm>
            <a:off x="3962400" y="1219200"/>
            <a:ext cx="467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a:latin typeface="Times New Roman" panose="02020603050405020304" pitchFamily="18" charset="0"/>
              </a:rPr>
              <a:t>第一种类型：简约区图示</a:t>
            </a:r>
          </a:p>
        </p:txBody>
      </p:sp>
      <p:sp>
        <p:nvSpPr>
          <p:cNvPr id="48133" name="Text Box 4"/>
          <p:cNvSpPr txBox="1">
            <a:spLocks noChangeArrowheads="1"/>
          </p:cNvSpPr>
          <p:nvPr/>
        </p:nvSpPr>
        <p:spPr bwMode="auto">
          <a:xfrm>
            <a:off x="2133600" y="1981201"/>
            <a:ext cx="40386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800">
                <a:latin typeface="Times New Roman" panose="02020603050405020304" pitchFamily="18" charset="0"/>
              </a:rPr>
              <a:t>特点</a:t>
            </a:r>
            <a:r>
              <a:rPr kumimoji="1" lang="en-US" altLang="zh-CN" sz="2800">
                <a:latin typeface="Times New Roman" panose="02020603050405020304" pitchFamily="18" charset="0"/>
              </a:rPr>
              <a:t>:</a:t>
            </a:r>
          </a:p>
          <a:p>
            <a:pPr lvl="1" eaLnBrk="1" hangingPunct="1">
              <a:spcBef>
                <a:spcPct val="50000"/>
              </a:spcBef>
              <a:buFontTx/>
              <a:buNone/>
            </a:pPr>
            <a:r>
              <a:rPr kumimoji="1" lang="en-US" altLang="zh-CN" sz="2400">
                <a:latin typeface="Times New Roman" panose="02020603050405020304" pitchFamily="18" charset="0"/>
                <a:sym typeface="Wingdings" panose="05000000000000000000" pitchFamily="2" charset="2"/>
              </a:rPr>
              <a:t>(1)</a:t>
            </a:r>
            <a:r>
              <a:rPr kumimoji="1" lang="en-US" altLang="zh-CN" sz="2400" i="1">
                <a:latin typeface="Times New Roman" panose="02020603050405020304" pitchFamily="18" charset="0"/>
              </a:rPr>
              <a:t>k</a:t>
            </a:r>
            <a:r>
              <a:rPr kumimoji="1" lang="zh-CN" altLang="en-US" sz="2400">
                <a:latin typeface="Times New Roman" panose="02020603050405020304" pitchFamily="18" charset="0"/>
              </a:rPr>
              <a:t>限制在第一布里渊区内，此时的波矢</a:t>
            </a:r>
            <a:r>
              <a:rPr kumimoji="1" lang="en-US" altLang="zh-CN" sz="2400" i="1">
                <a:latin typeface="Times New Roman" panose="02020603050405020304" pitchFamily="18" charset="0"/>
              </a:rPr>
              <a:t>k</a:t>
            </a:r>
            <a:r>
              <a:rPr kumimoji="1" lang="zh-CN" altLang="en-US" sz="2400">
                <a:latin typeface="Times New Roman" panose="02020603050405020304" pitchFamily="18" charset="0"/>
              </a:rPr>
              <a:t>称为简约波矢；</a:t>
            </a:r>
          </a:p>
          <a:p>
            <a:pPr lvl="1" eaLnBrk="1" hangingPunct="1">
              <a:spcBef>
                <a:spcPct val="50000"/>
              </a:spcBef>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每个</a:t>
            </a:r>
            <a:r>
              <a:rPr kumimoji="1" lang="en-US" altLang="zh-CN" sz="2400" i="1">
                <a:latin typeface="Times New Roman" panose="02020603050405020304" pitchFamily="18" charset="0"/>
              </a:rPr>
              <a:t>k</a:t>
            </a:r>
            <a:r>
              <a:rPr kumimoji="1" lang="zh-CN" altLang="en-US" sz="2400">
                <a:latin typeface="Times New Roman" panose="02020603050405020304" pitchFamily="18" charset="0"/>
              </a:rPr>
              <a:t>值均有相应的</a:t>
            </a:r>
            <a:r>
              <a:rPr kumimoji="1" lang="en-US" altLang="zh-CN" sz="2400" i="1">
                <a:latin typeface="Times New Roman" panose="02020603050405020304" pitchFamily="18" charset="0"/>
              </a:rPr>
              <a:t>E</a:t>
            </a:r>
            <a:r>
              <a:rPr kumimoji="1" lang="en-US" altLang="zh-CN" sz="2400" baseline="-25000">
                <a:latin typeface="Times New Roman" panose="02020603050405020304" pitchFamily="18" charset="0"/>
              </a:rPr>
              <a:t>1</a:t>
            </a:r>
            <a:r>
              <a:rPr kumimoji="1" lang="en-US" altLang="zh-CN" sz="2400">
                <a:latin typeface="Times New Roman" panose="02020603050405020304" pitchFamily="18" charset="0"/>
              </a:rPr>
              <a:t>(</a:t>
            </a:r>
            <a:r>
              <a:rPr kumimoji="1" lang="en-US" altLang="zh-CN" sz="2400" i="1">
                <a:latin typeface="Times New Roman" panose="02020603050405020304" pitchFamily="18" charset="0"/>
              </a:rPr>
              <a:t>k</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a:t>
            </a:r>
            <a:r>
              <a:rPr kumimoji="1" lang="en-US" altLang="zh-CN" sz="2400" i="1">
                <a:latin typeface="Times New Roman" panose="02020603050405020304" pitchFamily="18" charset="0"/>
              </a:rPr>
              <a:t>E</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a:t>
            </a:r>
            <a:r>
              <a:rPr kumimoji="1" lang="en-US" altLang="zh-CN" sz="2400" i="1">
                <a:latin typeface="Times New Roman" panose="02020603050405020304" pitchFamily="18" charset="0"/>
              </a:rPr>
              <a:t>k</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a:t>
            </a:r>
            <a:r>
              <a:rPr kumimoji="1" lang="en-US" altLang="zh-CN" sz="2400" i="1">
                <a:latin typeface="Times New Roman" panose="02020603050405020304" pitchFamily="18" charset="0"/>
              </a:rPr>
              <a:t>E</a:t>
            </a:r>
            <a:r>
              <a:rPr kumimoji="1" lang="en-US" altLang="zh-CN" sz="2400" baseline="-25000">
                <a:latin typeface="Times New Roman" panose="02020603050405020304" pitchFamily="18" charset="0"/>
              </a:rPr>
              <a:t>3</a:t>
            </a:r>
            <a:r>
              <a:rPr kumimoji="1" lang="en-US" altLang="zh-CN" sz="2400">
                <a:latin typeface="Times New Roman" panose="02020603050405020304" pitchFamily="18" charset="0"/>
              </a:rPr>
              <a:t>(</a:t>
            </a:r>
            <a:r>
              <a:rPr kumimoji="1" lang="en-US" altLang="zh-CN" sz="2400" i="1">
                <a:latin typeface="Times New Roman" panose="02020603050405020304" pitchFamily="18" charset="0"/>
              </a:rPr>
              <a:t>k</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即每个能带都在第一布里渊区中表示出来，简约区中能够给出能带结构全貌。</a:t>
            </a:r>
          </a:p>
        </p:txBody>
      </p:sp>
      <p:grpSp>
        <p:nvGrpSpPr>
          <p:cNvPr id="48134" name="Group 5"/>
          <p:cNvGrpSpPr>
            <a:grpSpLocks/>
          </p:cNvGrpSpPr>
          <p:nvPr/>
        </p:nvGrpSpPr>
        <p:grpSpPr bwMode="auto">
          <a:xfrm>
            <a:off x="7010400" y="2286000"/>
            <a:ext cx="2286000" cy="3657600"/>
            <a:chOff x="3456" y="1440"/>
            <a:chExt cx="1440" cy="2304"/>
          </a:xfrm>
        </p:grpSpPr>
        <p:graphicFrame>
          <p:nvGraphicFramePr>
            <p:cNvPr id="48135" name="Object 6"/>
            <p:cNvGraphicFramePr>
              <a:graphicFrameLocks noChangeAspect="1"/>
            </p:cNvGraphicFramePr>
            <p:nvPr/>
          </p:nvGraphicFramePr>
          <p:xfrm>
            <a:off x="3459" y="1440"/>
            <a:ext cx="1389" cy="2304"/>
          </p:xfrm>
          <a:graphic>
            <a:graphicData uri="http://schemas.openxmlformats.org/presentationml/2006/ole">
              <mc:AlternateContent xmlns:mc="http://schemas.openxmlformats.org/markup-compatibility/2006">
                <mc:Choice xmlns:v="urn:schemas-microsoft-com:vml" Requires="v">
                  <p:oleObj spid="_x0000_s20494" name="Mathcad" r:id="rId3" imgW="2076450" imgH="1590675" progId="Mathcad">
                    <p:embed/>
                  </p:oleObj>
                </mc:Choice>
                <mc:Fallback>
                  <p:oleObj name="Mathcad" r:id="rId3" imgW="2076450" imgH="1590675" progId="Mathca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 y="1440"/>
                          <a:ext cx="1389"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6" name="Rectangle 7"/>
            <p:cNvSpPr>
              <a:spLocks noChangeArrowheads="1"/>
            </p:cNvSpPr>
            <p:nvPr/>
          </p:nvSpPr>
          <p:spPr bwMode="auto">
            <a:xfrm>
              <a:off x="3456" y="1440"/>
              <a:ext cx="250" cy="19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8137" name="Rectangle 8"/>
            <p:cNvSpPr>
              <a:spLocks noChangeArrowheads="1"/>
            </p:cNvSpPr>
            <p:nvPr/>
          </p:nvSpPr>
          <p:spPr bwMode="auto">
            <a:xfrm>
              <a:off x="4683" y="3209"/>
              <a:ext cx="86" cy="1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8138" name="Rectangle 9"/>
            <p:cNvSpPr>
              <a:spLocks noChangeArrowheads="1"/>
            </p:cNvSpPr>
            <p:nvPr/>
          </p:nvSpPr>
          <p:spPr bwMode="auto">
            <a:xfrm>
              <a:off x="3456" y="3456"/>
              <a:ext cx="1313" cy="1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8139" name="Line 10"/>
            <p:cNvSpPr>
              <a:spLocks noChangeShapeType="1"/>
            </p:cNvSpPr>
            <p:nvPr/>
          </p:nvSpPr>
          <p:spPr bwMode="auto">
            <a:xfrm>
              <a:off x="3535" y="3435"/>
              <a:ext cx="1361"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0" name="Line 11"/>
            <p:cNvSpPr>
              <a:spLocks noChangeShapeType="1"/>
            </p:cNvSpPr>
            <p:nvPr/>
          </p:nvSpPr>
          <p:spPr bwMode="auto">
            <a:xfrm>
              <a:off x="4184" y="1541"/>
              <a:ext cx="0" cy="1914"/>
            </a:xfrm>
            <a:prstGeom prst="line">
              <a:avLst/>
            </a:prstGeom>
            <a:noFill/>
            <a:ln w="508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1" name="Line 12"/>
            <p:cNvSpPr>
              <a:spLocks noChangeShapeType="1"/>
            </p:cNvSpPr>
            <p:nvPr/>
          </p:nvSpPr>
          <p:spPr bwMode="auto">
            <a:xfrm>
              <a:off x="4710" y="1674"/>
              <a:ext cx="0" cy="1755"/>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142" name="Object 13"/>
            <p:cNvGraphicFramePr>
              <a:graphicFrameLocks noChangeAspect="1"/>
            </p:cNvGraphicFramePr>
            <p:nvPr/>
          </p:nvGraphicFramePr>
          <p:xfrm>
            <a:off x="4769" y="3189"/>
            <a:ext cx="114" cy="182"/>
          </p:xfrm>
          <a:graphic>
            <a:graphicData uri="http://schemas.openxmlformats.org/presentationml/2006/ole">
              <mc:AlternateContent xmlns:mc="http://schemas.openxmlformats.org/markup-compatibility/2006">
                <mc:Choice xmlns:v="urn:schemas-microsoft-com:vml" Requires="v">
                  <p:oleObj spid="_x0000_s20495" name="Equation" r:id="rId5" imgW="139579" imgH="177646" progId="Equation.3">
                    <p:embed/>
                  </p:oleObj>
                </mc:Choice>
                <mc:Fallback>
                  <p:oleObj name="Equation" r:id="rId5" imgW="139579"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9" y="3189"/>
                          <a:ext cx="114"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3" name="Object 14"/>
            <p:cNvGraphicFramePr>
              <a:graphicFrameLocks noChangeAspect="1"/>
            </p:cNvGraphicFramePr>
            <p:nvPr/>
          </p:nvGraphicFramePr>
          <p:xfrm>
            <a:off x="4224" y="1552"/>
            <a:ext cx="343" cy="234"/>
          </p:xfrm>
          <a:graphic>
            <a:graphicData uri="http://schemas.openxmlformats.org/presentationml/2006/ole">
              <mc:AlternateContent xmlns:mc="http://schemas.openxmlformats.org/markup-compatibility/2006">
                <mc:Choice xmlns:v="urn:schemas-microsoft-com:vml" Requires="v">
                  <p:oleObj spid="_x0000_s20496" name="Equation" r:id="rId7" imgW="419100" imgH="228600" progId="Equation.3">
                    <p:embed/>
                  </p:oleObj>
                </mc:Choice>
                <mc:Fallback>
                  <p:oleObj name="Equation" r:id="rId7" imgW="419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 y="1552"/>
                          <a:ext cx="34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4" name="Rectangle 15"/>
            <p:cNvSpPr>
              <a:spLocks noChangeArrowheads="1"/>
            </p:cNvSpPr>
            <p:nvPr/>
          </p:nvSpPr>
          <p:spPr bwMode="auto">
            <a:xfrm>
              <a:off x="3504" y="3582"/>
              <a:ext cx="1344"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aphicFrame>
          <p:nvGraphicFramePr>
            <p:cNvPr id="48145" name="Object 16"/>
            <p:cNvGraphicFramePr>
              <a:graphicFrameLocks noChangeAspect="1"/>
            </p:cNvGraphicFramePr>
            <p:nvPr/>
          </p:nvGraphicFramePr>
          <p:xfrm>
            <a:off x="4512" y="3456"/>
            <a:ext cx="239" cy="221"/>
          </p:xfrm>
          <a:graphic>
            <a:graphicData uri="http://schemas.openxmlformats.org/presentationml/2006/ole">
              <mc:AlternateContent xmlns:mc="http://schemas.openxmlformats.org/markup-compatibility/2006">
                <mc:Choice xmlns:v="urn:schemas-microsoft-com:vml" Requires="v">
                  <p:oleObj spid="_x0000_s20497" name="Equation" r:id="rId9" imgW="291847" imgH="215713" progId="Equation.3">
                    <p:embed/>
                  </p:oleObj>
                </mc:Choice>
                <mc:Fallback>
                  <p:oleObj name="Equation" r:id="rId9" imgW="291847" imgH="2157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2" y="3456"/>
                          <a:ext cx="239"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6" name="Object 17"/>
            <p:cNvGraphicFramePr>
              <a:graphicFrameLocks noChangeAspect="1"/>
            </p:cNvGraphicFramePr>
            <p:nvPr/>
          </p:nvGraphicFramePr>
          <p:xfrm>
            <a:off x="3552" y="3456"/>
            <a:ext cx="321" cy="220"/>
          </p:xfrm>
          <a:graphic>
            <a:graphicData uri="http://schemas.openxmlformats.org/presentationml/2006/ole">
              <mc:AlternateContent xmlns:mc="http://schemas.openxmlformats.org/markup-compatibility/2006">
                <mc:Choice xmlns:v="urn:schemas-microsoft-com:vml" Requires="v">
                  <p:oleObj spid="_x0000_s20498" name="Equation" r:id="rId11" imgW="393359" imgH="215713" progId="Equation.3">
                    <p:embed/>
                  </p:oleObj>
                </mc:Choice>
                <mc:Fallback>
                  <p:oleObj name="Equation" r:id="rId11" imgW="39335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52" y="3456"/>
                          <a:ext cx="321"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7" name="Object 18"/>
            <p:cNvGraphicFramePr>
              <a:graphicFrameLocks noChangeAspect="1"/>
            </p:cNvGraphicFramePr>
            <p:nvPr/>
          </p:nvGraphicFramePr>
          <p:xfrm>
            <a:off x="4130" y="3456"/>
            <a:ext cx="104" cy="181"/>
          </p:xfrm>
          <a:graphic>
            <a:graphicData uri="http://schemas.openxmlformats.org/presentationml/2006/ole">
              <mc:AlternateContent xmlns:mc="http://schemas.openxmlformats.org/markup-compatibility/2006">
                <mc:Choice xmlns:v="urn:schemas-microsoft-com:vml" Requires="v">
                  <p:oleObj spid="_x0000_s20499" name="Equation" r:id="rId13" imgW="126725" imgH="177415" progId="Equation.3">
                    <p:embed/>
                  </p:oleObj>
                </mc:Choice>
                <mc:Fallback>
                  <p:oleObj name="Equation" r:id="rId13" imgW="126725" imgH="17741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0" y="3456"/>
                          <a:ext cx="104"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8" name="Oval 19"/>
            <p:cNvSpPr>
              <a:spLocks noChangeArrowheads="1"/>
            </p:cNvSpPr>
            <p:nvPr/>
          </p:nvSpPr>
          <p:spPr bwMode="auto">
            <a:xfrm>
              <a:off x="3630" y="1701"/>
              <a:ext cx="192" cy="1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8149" name="Line 20"/>
            <p:cNvSpPr>
              <a:spLocks noChangeShapeType="1"/>
            </p:cNvSpPr>
            <p:nvPr/>
          </p:nvSpPr>
          <p:spPr bwMode="auto">
            <a:xfrm>
              <a:off x="3719" y="1701"/>
              <a:ext cx="0" cy="1754"/>
            </a:xfrm>
            <a:prstGeom prst="line">
              <a:avLst/>
            </a:prstGeom>
            <a:noFill/>
            <a:ln w="635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138869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fld id="{6313BE24-AA85-4CE2-832C-1C85BCAD7E93}" type="slidenum">
              <a:rPr lang="en-US" altLang="zh-CN" sz="1400"/>
              <a:pPr>
                <a:spcBef>
                  <a:spcPct val="0"/>
                </a:spcBef>
                <a:buFontTx/>
                <a:buNone/>
              </a:pPr>
              <a:t>41</a:t>
            </a:fld>
            <a:endParaRPr lang="en-US" altLang="zh-CN" sz="1400"/>
          </a:p>
        </p:txBody>
      </p:sp>
      <p:sp>
        <p:nvSpPr>
          <p:cNvPr id="546818" name="Rectangle 2"/>
          <p:cNvSpPr>
            <a:spLocks noGrp="1" noChangeArrowheads="1"/>
          </p:cNvSpPr>
          <p:nvPr>
            <p:ph type="title"/>
          </p:nvPr>
        </p:nvSpPr>
        <p:spPr>
          <a:xfrm>
            <a:off x="2135189" y="476251"/>
            <a:ext cx="8243887" cy="525463"/>
          </a:xfrm>
        </p:spPr>
        <p:txBody>
          <a:bodyPr/>
          <a:lstStyle/>
          <a:p>
            <a:pPr algn="r" eaLnBrk="1" hangingPunct="1">
              <a:defRPr/>
            </a:pPr>
            <a:r>
              <a:rPr lang="zh-CN" altLang="en-US" sz="2400" b="1"/>
              <a:t>能带表示图示</a:t>
            </a:r>
          </a:p>
        </p:txBody>
      </p:sp>
      <p:sp>
        <p:nvSpPr>
          <p:cNvPr id="50180" name="Rectangle 3"/>
          <p:cNvSpPr>
            <a:spLocks noChangeArrowheads="1"/>
          </p:cNvSpPr>
          <p:nvPr/>
        </p:nvSpPr>
        <p:spPr bwMode="auto">
          <a:xfrm>
            <a:off x="3733800" y="1066800"/>
            <a:ext cx="4681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a:latin typeface="Times New Roman" panose="02020603050405020304" pitchFamily="18" charset="0"/>
              </a:rPr>
              <a:t>第二种类型：扩展区图示</a:t>
            </a:r>
          </a:p>
        </p:txBody>
      </p:sp>
      <p:sp>
        <p:nvSpPr>
          <p:cNvPr id="50181" name="Text Box 4"/>
          <p:cNvSpPr txBox="1">
            <a:spLocks noChangeArrowheads="1"/>
          </p:cNvSpPr>
          <p:nvPr/>
        </p:nvSpPr>
        <p:spPr bwMode="auto">
          <a:xfrm>
            <a:off x="2209800" y="1752601"/>
            <a:ext cx="3962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800">
                <a:latin typeface="华文中宋" panose="02010600040101010101" pitchFamily="2" charset="-122"/>
                <a:ea typeface="华文中宋" panose="02010600040101010101" pitchFamily="2" charset="-122"/>
              </a:rPr>
              <a:t>特征</a:t>
            </a:r>
            <a:r>
              <a:rPr kumimoji="1" lang="en-US" altLang="zh-CN" sz="2400">
                <a:latin typeface="华文中宋" panose="02010600040101010101" pitchFamily="2" charset="-122"/>
                <a:ea typeface="华文中宋" panose="02010600040101010101" pitchFamily="2" charset="-122"/>
              </a:rPr>
              <a:t>:</a:t>
            </a:r>
          </a:p>
          <a:p>
            <a:pPr lvl="1" eaLnBrk="1" hangingPunct="1">
              <a:spcBef>
                <a:spcPct val="50000"/>
              </a:spcBef>
              <a:buFontTx/>
              <a:buNone/>
            </a:pPr>
            <a:r>
              <a:rPr kumimoji="1" lang="zh-CN" altLang="en-US" sz="2400">
                <a:latin typeface="华文中宋" panose="02010600040101010101" pitchFamily="2" charset="-122"/>
                <a:ea typeface="华文中宋" panose="02010600040101010101" pitchFamily="2" charset="-122"/>
              </a:rPr>
              <a:t>按能量由低到高的顺序，分别将能带</a:t>
            </a:r>
            <a:r>
              <a:rPr kumimoji="1" lang="en-US" altLang="zh-CN" sz="2400" i="1">
                <a:latin typeface="华文中宋" panose="02010600040101010101" pitchFamily="2" charset="-122"/>
                <a:ea typeface="华文中宋" panose="02010600040101010101" pitchFamily="2" charset="-122"/>
              </a:rPr>
              <a:t>k</a:t>
            </a:r>
            <a:r>
              <a:rPr kumimoji="1" lang="zh-CN" altLang="en-US" sz="2400">
                <a:latin typeface="华文中宋" panose="02010600040101010101" pitchFamily="2" charset="-122"/>
                <a:ea typeface="华文中宋" panose="02010600040101010101" pitchFamily="2" charset="-122"/>
              </a:rPr>
              <a:t>限制在第一布里渊区、第二布里渊区，</a:t>
            </a:r>
            <a:r>
              <a:rPr kumimoji="1" lang="en-US" altLang="zh-CN" sz="2400">
                <a:latin typeface="Times New Roman" panose="02020603050405020304" pitchFamily="18" charset="0"/>
                <a:ea typeface="华文中宋" panose="02010600040101010101" pitchFamily="2" charset="-122"/>
              </a:rPr>
              <a:t>…</a:t>
            </a:r>
            <a:r>
              <a:rPr kumimoji="1" lang="zh-CN" altLang="en-US" sz="2400">
                <a:latin typeface="华文中宋" panose="02010600040101010101" pitchFamily="2" charset="-122"/>
                <a:ea typeface="华文中宋" panose="02010600040101010101" pitchFamily="2" charset="-122"/>
              </a:rPr>
              <a:t>等等。一个布里渊区表示一个能带</a:t>
            </a:r>
            <a:r>
              <a:rPr kumimoji="1" lang="zh-CN" altLang="en-US" sz="2400">
                <a:latin typeface="Times New Roman" panose="02020603050405020304" pitchFamily="18" charset="0"/>
              </a:rPr>
              <a:t>。</a:t>
            </a:r>
          </a:p>
        </p:txBody>
      </p:sp>
      <p:graphicFrame>
        <p:nvGraphicFramePr>
          <p:cNvPr id="50182" name="Object 5"/>
          <p:cNvGraphicFramePr>
            <a:graphicFrameLocks noChangeAspect="1"/>
          </p:cNvGraphicFramePr>
          <p:nvPr/>
        </p:nvGraphicFramePr>
        <p:xfrm>
          <a:off x="1981200" y="4267201"/>
          <a:ext cx="5181600" cy="1851025"/>
        </p:xfrm>
        <a:graphic>
          <a:graphicData uri="http://schemas.openxmlformats.org/presentationml/2006/ole">
            <mc:AlternateContent xmlns:mc="http://schemas.openxmlformats.org/markup-compatibility/2006">
              <mc:Choice xmlns:v="urn:schemas-microsoft-com:vml" Requires="v">
                <p:oleObj spid="_x0000_s21514" name="Equation" r:id="rId3" imgW="2273300" imgH="812800" progId="Equation.3">
                  <p:embed/>
                </p:oleObj>
              </mc:Choice>
              <mc:Fallback>
                <p:oleObj name="Equation" r:id="rId3" imgW="2273300" imgH="812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267201"/>
                        <a:ext cx="518160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3" name="Group 6"/>
          <p:cNvGrpSpPr>
            <a:grpSpLocks/>
          </p:cNvGrpSpPr>
          <p:nvPr/>
        </p:nvGrpSpPr>
        <p:grpSpPr bwMode="auto">
          <a:xfrm>
            <a:off x="7162800" y="1524000"/>
            <a:ext cx="3124200" cy="4648200"/>
            <a:chOff x="3552" y="960"/>
            <a:chExt cx="1968" cy="2928"/>
          </a:xfrm>
        </p:grpSpPr>
        <p:graphicFrame>
          <p:nvGraphicFramePr>
            <p:cNvPr id="50184" name="Object 7"/>
            <p:cNvGraphicFramePr>
              <a:graphicFrameLocks noChangeAspect="1"/>
            </p:cNvGraphicFramePr>
            <p:nvPr/>
          </p:nvGraphicFramePr>
          <p:xfrm>
            <a:off x="4512" y="960"/>
            <a:ext cx="585" cy="319"/>
          </p:xfrm>
          <a:graphic>
            <a:graphicData uri="http://schemas.openxmlformats.org/presentationml/2006/ole">
              <mc:AlternateContent xmlns:mc="http://schemas.openxmlformats.org/markup-compatibility/2006">
                <mc:Choice xmlns:v="urn:schemas-microsoft-com:vml" Requires="v">
                  <p:oleObj spid="_x0000_s21515" name="Equation" r:id="rId5" imgW="419100" imgH="228600" progId="Equation.3">
                    <p:embed/>
                  </p:oleObj>
                </mc:Choice>
                <mc:Fallback>
                  <p:oleObj name="Equation" r:id="rId5" imgW="419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2" y="960"/>
                          <a:ext cx="58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5" name="Group 8"/>
            <p:cNvGrpSpPr>
              <a:grpSpLocks/>
            </p:cNvGrpSpPr>
            <p:nvPr/>
          </p:nvGrpSpPr>
          <p:grpSpPr bwMode="auto">
            <a:xfrm>
              <a:off x="3552" y="1248"/>
              <a:ext cx="1968" cy="2640"/>
              <a:chOff x="3552" y="1248"/>
              <a:chExt cx="1968" cy="2640"/>
            </a:xfrm>
          </p:grpSpPr>
          <p:graphicFrame>
            <p:nvGraphicFramePr>
              <p:cNvPr id="50187" name="Object 9"/>
              <p:cNvGraphicFramePr>
                <a:graphicFrameLocks noChangeAspect="1"/>
              </p:cNvGraphicFramePr>
              <p:nvPr/>
            </p:nvGraphicFramePr>
            <p:xfrm>
              <a:off x="3552" y="1248"/>
              <a:ext cx="1950" cy="2640"/>
            </p:xfrm>
            <a:graphic>
              <a:graphicData uri="http://schemas.openxmlformats.org/presentationml/2006/ole">
                <mc:AlternateContent xmlns:mc="http://schemas.openxmlformats.org/markup-compatibility/2006">
                  <mc:Choice xmlns:v="urn:schemas-microsoft-com:vml" Requires="v">
                    <p:oleObj spid="_x0000_s21516" name="Mathcad" r:id="rId7" imgW="2076450" imgH="1590675" progId="Mathcad">
                      <p:embed/>
                    </p:oleObj>
                  </mc:Choice>
                  <mc:Fallback>
                    <p:oleObj name="Mathcad" r:id="rId7" imgW="2076450" imgH="1590675" progId="Mathca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 y="1248"/>
                            <a:ext cx="1950" cy="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8" name="Line 10"/>
              <p:cNvSpPr>
                <a:spLocks noChangeShapeType="1"/>
              </p:cNvSpPr>
              <p:nvPr/>
            </p:nvSpPr>
            <p:spPr bwMode="auto">
              <a:xfrm>
                <a:off x="3648" y="3531"/>
                <a:ext cx="18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9" name="Line 11"/>
              <p:cNvSpPr>
                <a:spLocks noChangeShapeType="1"/>
              </p:cNvSpPr>
              <p:nvPr/>
            </p:nvSpPr>
            <p:spPr bwMode="auto">
              <a:xfrm flipV="1">
                <a:off x="4569" y="1275"/>
                <a:ext cx="0" cy="225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90" name="Rectangle 12"/>
              <p:cNvSpPr>
                <a:spLocks noChangeArrowheads="1"/>
              </p:cNvSpPr>
              <p:nvPr/>
            </p:nvSpPr>
            <p:spPr bwMode="auto">
              <a:xfrm>
                <a:off x="3648" y="1920"/>
                <a:ext cx="288" cy="13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191" name="Rectangle 13"/>
              <p:cNvSpPr>
                <a:spLocks noChangeArrowheads="1"/>
              </p:cNvSpPr>
              <p:nvPr/>
            </p:nvSpPr>
            <p:spPr bwMode="auto">
              <a:xfrm>
                <a:off x="3552" y="3552"/>
                <a:ext cx="1824"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192" name="Oval 14"/>
              <p:cNvSpPr>
                <a:spLocks noChangeArrowheads="1"/>
              </p:cNvSpPr>
              <p:nvPr/>
            </p:nvSpPr>
            <p:spPr bwMode="auto">
              <a:xfrm>
                <a:off x="3744" y="1500"/>
                <a:ext cx="240" cy="24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193" name="Rectangle 15"/>
              <p:cNvSpPr>
                <a:spLocks noChangeArrowheads="1"/>
              </p:cNvSpPr>
              <p:nvPr/>
            </p:nvSpPr>
            <p:spPr bwMode="auto">
              <a:xfrm>
                <a:off x="5358" y="3687"/>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aphicFrame>
            <p:nvGraphicFramePr>
              <p:cNvPr id="50194" name="Object 16"/>
              <p:cNvGraphicFramePr>
                <a:graphicFrameLocks noChangeAspect="1"/>
              </p:cNvGraphicFramePr>
              <p:nvPr/>
            </p:nvGraphicFramePr>
            <p:xfrm>
              <a:off x="5232" y="3552"/>
              <a:ext cx="195" cy="248"/>
            </p:xfrm>
            <a:graphic>
              <a:graphicData uri="http://schemas.openxmlformats.org/presentationml/2006/ole">
                <mc:AlternateContent xmlns:mc="http://schemas.openxmlformats.org/markup-compatibility/2006">
                  <mc:Choice xmlns:v="urn:schemas-microsoft-com:vml" Requires="v">
                    <p:oleObj spid="_x0000_s21517" name="Equation" r:id="rId9" imgW="139579" imgH="177646" progId="Equation.3">
                      <p:embed/>
                    </p:oleObj>
                  </mc:Choice>
                  <mc:Fallback>
                    <p:oleObj name="Equation" r:id="rId9" imgW="139579"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2" y="3552"/>
                            <a:ext cx="19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5" name="Rectangle 17"/>
              <p:cNvSpPr>
                <a:spLocks noChangeArrowheads="1"/>
              </p:cNvSpPr>
              <p:nvPr/>
            </p:nvSpPr>
            <p:spPr bwMode="auto">
              <a:xfrm>
                <a:off x="3936" y="3177"/>
                <a:ext cx="411"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196" name="Rectangle 18"/>
              <p:cNvSpPr>
                <a:spLocks noChangeArrowheads="1"/>
              </p:cNvSpPr>
              <p:nvPr/>
            </p:nvSpPr>
            <p:spPr bwMode="auto">
              <a:xfrm>
                <a:off x="4809" y="3177"/>
                <a:ext cx="471"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197" name="Rectangle 19"/>
              <p:cNvSpPr>
                <a:spLocks noChangeArrowheads="1"/>
              </p:cNvSpPr>
              <p:nvPr/>
            </p:nvSpPr>
            <p:spPr bwMode="auto">
              <a:xfrm>
                <a:off x="4368" y="2439"/>
                <a:ext cx="19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198" name="Rectangle 20"/>
              <p:cNvSpPr>
                <a:spLocks noChangeArrowheads="1"/>
              </p:cNvSpPr>
              <p:nvPr/>
            </p:nvSpPr>
            <p:spPr bwMode="auto">
              <a:xfrm>
                <a:off x="3957" y="2445"/>
                <a:ext cx="19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199" name="Rectangle 21"/>
              <p:cNvSpPr>
                <a:spLocks noChangeArrowheads="1"/>
              </p:cNvSpPr>
              <p:nvPr/>
            </p:nvSpPr>
            <p:spPr bwMode="auto">
              <a:xfrm>
                <a:off x="4581" y="2448"/>
                <a:ext cx="19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200" name="Rectangle 22"/>
              <p:cNvSpPr>
                <a:spLocks noChangeArrowheads="1"/>
              </p:cNvSpPr>
              <p:nvPr/>
            </p:nvSpPr>
            <p:spPr bwMode="auto">
              <a:xfrm>
                <a:off x="5022" y="2439"/>
                <a:ext cx="19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201" name="Rectangle 23"/>
              <p:cNvSpPr>
                <a:spLocks noChangeArrowheads="1"/>
              </p:cNvSpPr>
              <p:nvPr/>
            </p:nvSpPr>
            <p:spPr bwMode="auto">
              <a:xfrm>
                <a:off x="4164" y="1500"/>
                <a:ext cx="392" cy="5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202" name="Rectangle 24"/>
              <p:cNvSpPr>
                <a:spLocks noChangeArrowheads="1"/>
              </p:cNvSpPr>
              <p:nvPr/>
            </p:nvSpPr>
            <p:spPr bwMode="auto">
              <a:xfrm>
                <a:off x="4581" y="1497"/>
                <a:ext cx="431" cy="5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203" name="Line 25"/>
              <p:cNvSpPr>
                <a:spLocks noChangeShapeType="1"/>
              </p:cNvSpPr>
              <p:nvPr/>
            </p:nvSpPr>
            <p:spPr bwMode="auto">
              <a:xfrm flipV="1">
                <a:off x="3936" y="1323"/>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4" name="Line 26"/>
              <p:cNvSpPr>
                <a:spLocks noChangeShapeType="1"/>
              </p:cNvSpPr>
              <p:nvPr/>
            </p:nvSpPr>
            <p:spPr bwMode="auto">
              <a:xfrm flipV="1">
                <a:off x="4155" y="1320"/>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5" name="Line 27"/>
              <p:cNvSpPr>
                <a:spLocks noChangeShapeType="1"/>
              </p:cNvSpPr>
              <p:nvPr/>
            </p:nvSpPr>
            <p:spPr bwMode="auto">
              <a:xfrm flipV="1">
                <a:off x="4356" y="1305"/>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6" name="Line 28"/>
              <p:cNvSpPr>
                <a:spLocks noChangeShapeType="1"/>
              </p:cNvSpPr>
              <p:nvPr/>
            </p:nvSpPr>
            <p:spPr bwMode="auto">
              <a:xfrm flipV="1">
                <a:off x="4794" y="1311"/>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7" name="Line 29"/>
              <p:cNvSpPr>
                <a:spLocks noChangeShapeType="1"/>
              </p:cNvSpPr>
              <p:nvPr/>
            </p:nvSpPr>
            <p:spPr bwMode="auto">
              <a:xfrm flipV="1">
                <a:off x="5010" y="1317"/>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8" name="Line 30"/>
              <p:cNvSpPr>
                <a:spLocks noChangeShapeType="1"/>
              </p:cNvSpPr>
              <p:nvPr/>
            </p:nvSpPr>
            <p:spPr bwMode="auto">
              <a:xfrm flipV="1">
                <a:off x="5217" y="1323"/>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0186" name="Line 31"/>
            <p:cNvSpPr>
              <a:spLocks noChangeShapeType="1"/>
            </p:cNvSpPr>
            <p:nvPr/>
          </p:nvSpPr>
          <p:spPr bwMode="auto">
            <a:xfrm flipV="1">
              <a:off x="4569" y="1362"/>
              <a:ext cx="0" cy="21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24491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fld id="{5B2A089C-43FB-4DF7-B505-4DF015174C5C}" type="slidenum">
              <a:rPr lang="en-US" altLang="zh-CN" sz="1400"/>
              <a:pPr>
                <a:spcBef>
                  <a:spcPct val="0"/>
                </a:spcBef>
                <a:buFontTx/>
                <a:buNone/>
              </a:pPr>
              <a:t>42</a:t>
            </a:fld>
            <a:endParaRPr lang="en-US" altLang="zh-CN" sz="1400"/>
          </a:p>
        </p:txBody>
      </p:sp>
      <p:sp>
        <p:nvSpPr>
          <p:cNvPr id="547842" name="Rectangle 2"/>
          <p:cNvSpPr>
            <a:spLocks noGrp="1" noChangeArrowheads="1"/>
          </p:cNvSpPr>
          <p:nvPr>
            <p:ph type="title"/>
          </p:nvPr>
        </p:nvSpPr>
        <p:spPr>
          <a:xfrm>
            <a:off x="2063750" y="404813"/>
            <a:ext cx="8243888" cy="525462"/>
          </a:xfrm>
        </p:spPr>
        <p:txBody>
          <a:bodyPr/>
          <a:lstStyle/>
          <a:p>
            <a:pPr algn="r" eaLnBrk="1" hangingPunct="1">
              <a:defRPr/>
            </a:pPr>
            <a:r>
              <a:rPr lang="zh-CN" altLang="en-US" sz="2400" b="1"/>
              <a:t>能带表示图示</a:t>
            </a:r>
          </a:p>
        </p:txBody>
      </p:sp>
      <p:sp>
        <p:nvSpPr>
          <p:cNvPr id="51204" name="Rectangle 3"/>
          <p:cNvSpPr>
            <a:spLocks noChangeArrowheads="1"/>
          </p:cNvSpPr>
          <p:nvPr/>
        </p:nvSpPr>
        <p:spPr bwMode="auto">
          <a:xfrm>
            <a:off x="3124201" y="990600"/>
            <a:ext cx="4689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a:latin typeface="Times New Roman" panose="02020603050405020304" pitchFamily="18" charset="0"/>
              </a:rPr>
              <a:t>第三种类型：重复区图示</a:t>
            </a:r>
          </a:p>
        </p:txBody>
      </p:sp>
      <p:sp>
        <p:nvSpPr>
          <p:cNvPr id="51205" name="Text Box 4"/>
          <p:cNvSpPr txBox="1">
            <a:spLocks noChangeArrowheads="1"/>
          </p:cNvSpPr>
          <p:nvPr/>
        </p:nvSpPr>
        <p:spPr bwMode="auto">
          <a:xfrm>
            <a:off x="2438400" y="2209801"/>
            <a:ext cx="3352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800">
                <a:latin typeface="Times New Roman" panose="02020603050405020304" pitchFamily="18" charset="0"/>
              </a:rPr>
              <a:t>特征：</a:t>
            </a:r>
          </a:p>
          <a:p>
            <a:pPr eaLnBrk="1" hangingPunct="1">
              <a:spcBef>
                <a:spcPct val="50000"/>
              </a:spcBef>
              <a:buFontTx/>
              <a:buNone/>
            </a:pPr>
            <a:r>
              <a:rPr kumimoji="1" lang="zh-CN" altLang="en-US" sz="2400">
                <a:latin typeface="Times New Roman" panose="02020603050405020304" pitchFamily="18" charset="0"/>
              </a:rPr>
              <a:t>每个布里渊区都表示出所有的能带，即每个能带在第一布里渊区中的图形周期性重复在每个布里渊区。</a:t>
            </a:r>
            <a:endParaRPr kumimoji="1" lang="zh-CN" altLang="en-US" sz="2400" i="1">
              <a:latin typeface="Times New Roman" panose="02020603050405020304" pitchFamily="18" charset="0"/>
            </a:endParaRPr>
          </a:p>
        </p:txBody>
      </p:sp>
      <p:grpSp>
        <p:nvGrpSpPr>
          <p:cNvPr id="51206" name="Group 5"/>
          <p:cNvGrpSpPr>
            <a:grpSpLocks/>
          </p:cNvGrpSpPr>
          <p:nvPr/>
        </p:nvGrpSpPr>
        <p:grpSpPr bwMode="auto">
          <a:xfrm>
            <a:off x="6705600" y="1447800"/>
            <a:ext cx="3124200" cy="4648200"/>
            <a:chOff x="3264" y="912"/>
            <a:chExt cx="1968" cy="2928"/>
          </a:xfrm>
        </p:grpSpPr>
        <p:graphicFrame>
          <p:nvGraphicFramePr>
            <p:cNvPr id="51207" name="Object 6"/>
            <p:cNvGraphicFramePr>
              <a:graphicFrameLocks noChangeAspect="1"/>
            </p:cNvGraphicFramePr>
            <p:nvPr/>
          </p:nvGraphicFramePr>
          <p:xfrm>
            <a:off x="3264" y="1200"/>
            <a:ext cx="1950" cy="2640"/>
          </p:xfrm>
          <a:graphic>
            <a:graphicData uri="http://schemas.openxmlformats.org/presentationml/2006/ole">
              <mc:AlternateContent xmlns:mc="http://schemas.openxmlformats.org/markup-compatibility/2006">
                <mc:Choice xmlns:v="urn:schemas-microsoft-com:vml" Requires="v">
                  <p:oleObj spid="_x0000_s22536" name="Mathcad" r:id="rId3" imgW="2076450" imgH="1590675" progId="Mathcad">
                    <p:embed/>
                  </p:oleObj>
                </mc:Choice>
                <mc:Fallback>
                  <p:oleObj name="Mathcad" r:id="rId3" imgW="2076450" imgH="1590675" progId="Mathca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1200"/>
                          <a:ext cx="1950" cy="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8" name="Line 7"/>
            <p:cNvSpPr>
              <a:spLocks noChangeShapeType="1"/>
            </p:cNvSpPr>
            <p:nvPr/>
          </p:nvSpPr>
          <p:spPr bwMode="auto">
            <a:xfrm>
              <a:off x="3360" y="3483"/>
              <a:ext cx="18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9" name="Line 8"/>
            <p:cNvSpPr>
              <a:spLocks noChangeShapeType="1"/>
            </p:cNvSpPr>
            <p:nvPr/>
          </p:nvSpPr>
          <p:spPr bwMode="auto">
            <a:xfrm flipV="1">
              <a:off x="4281" y="1227"/>
              <a:ext cx="0" cy="225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0" name="Rectangle 9"/>
            <p:cNvSpPr>
              <a:spLocks noChangeArrowheads="1"/>
            </p:cNvSpPr>
            <p:nvPr/>
          </p:nvSpPr>
          <p:spPr bwMode="auto">
            <a:xfrm>
              <a:off x="3360" y="1872"/>
              <a:ext cx="288" cy="13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1211" name="Rectangle 10"/>
            <p:cNvSpPr>
              <a:spLocks noChangeArrowheads="1"/>
            </p:cNvSpPr>
            <p:nvPr/>
          </p:nvSpPr>
          <p:spPr bwMode="auto">
            <a:xfrm>
              <a:off x="3264" y="3504"/>
              <a:ext cx="1824"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1212" name="Oval 11"/>
            <p:cNvSpPr>
              <a:spLocks noChangeArrowheads="1"/>
            </p:cNvSpPr>
            <p:nvPr/>
          </p:nvSpPr>
          <p:spPr bwMode="auto">
            <a:xfrm>
              <a:off x="3456" y="1452"/>
              <a:ext cx="240" cy="24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1213" name="Line 12"/>
            <p:cNvSpPr>
              <a:spLocks noChangeShapeType="1"/>
            </p:cNvSpPr>
            <p:nvPr/>
          </p:nvSpPr>
          <p:spPr bwMode="auto">
            <a:xfrm flipV="1">
              <a:off x="4068" y="1257"/>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4" name="Line 13"/>
            <p:cNvSpPr>
              <a:spLocks noChangeShapeType="1"/>
            </p:cNvSpPr>
            <p:nvPr/>
          </p:nvSpPr>
          <p:spPr bwMode="auto">
            <a:xfrm flipV="1">
              <a:off x="4506" y="1263"/>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5" name="Line 14"/>
            <p:cNvSpPr>
              <a:spLocks noChangeShapeType="1"/>
            </p:cNvSpPr>
            <p:nvPr/>
          </p:nvSpPr>
          <p:spPr bwMode="auto">
            <a:xfrm flipV="1">
              <a:off x="4722" y="1269"/>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6" name="Line 15"/>
            <p:cNvSpPr>
              <a:spLocks noChangeShapeType="1"/>
            </p:cNvSpPr>
            <p:nvPr/>
          </p:nvSpPr>
          <p:spPr bwMode="auto">
            <a:xfrm flipV="1">
              <a:off x="4929" y="1275"/>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Rectangle 16"/>
            <p:cNvSpPr>
              <a:spLocks noChangeArrowheads="1"/>
            </p:cNvSpPr>
            <p:nvPr/>
          </p:nvSpPr>
          <p:spPr bwMode="auto">
            <a:xfrm>
              <a:off x="5070" y="3639"/>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1218" name="Line 17"/>
            <p:cNvSpPr>
              <a:spLocks noChangeShapeType="1"/>
            </p:cNvSpPr>
            <p:nvPr/>
          </p:nvSpPr>
          <p:spPr bwMode="auto">
            <a:xfrm flipV="1">
              <a:off x="3867" y="1272"/>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Line 18"/>
            <p:cNvSpPr>
              <a:spLocks noChangeShapeType="1"/>
            </p:cNvSpPr>
            <p:nvPr/>
          </p:nvSpPr>
          <p:spPr bwMode="auto">
            <a:xfrm flipV="1">
              <a:off x="3648" y="1275"/>
              <a:ext cx="0" cy="2208"/>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1220" name="Object 19"/>
            <p:cNvGraphicFramePr>
              <a:graphicFrameLocks noChangeAspect="1"/>
            </p:cNvGraphicFramePr>
            <p:nvPr/>
          </p:nvGraphicFramePr>
          <p:xfrm>
            <a:off x="4944" y="3504"/>
            <a:ext cx="195" cy="248"/>
          </p:xfrm>
          <a:graphic>
            <a:graphicData uri="http://schemas.openxmlformats.org/presentationml/2006/ole">
              <mc:AlternateContent xmlns:mc="http://schemas.openxmlformats.org/markup-compatibility/2006">
                <mc:Choice xmlns:v="urn:schemas-microsoft-com:vml" Requires="v">
                  <p:oleObj spid="_x0000_s22537" name="Equation" r:id="rId5" imgW="139579" imgH="177646" progId="Equation.3">
                    <p:embed/>
                  </p:oleObj>
                </mc:Choice>
                <mc:Fallback>
                  <p:oleObj name="Equation" r:id="rId5" imgW="139579"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3504"/>
                          <a:ext cx="195"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1" name="Object 20"/>
            <p:cNvGraphicFramePr>
              <a:graphicFrameLocks noChangeAspect="1"/>
            </p:cNvGraphicFramePr>
            <p:nvPr/>
          </p:nvGraphicFramePr>
          <p:xfrm>
            <a:off x="4224" y="912"/>
            <a:ext cx="585" cy="319"/>
          </p:xfrm>
          <a:graphic>
            <a:graphicData uri="http://schemas.openxmlformats.org/presentationml/2006/ole">
              <mc:AlternateContent xmlns:mc="http://schemas.openxmlformats.org/markup-compatibility/2006">
                <mc:Choice xmlns:v="urn:schemas-microsoft-com:vml" Requires="v">
                  <p:oleObj spid="_x0000_s22538" name="Equation" r:id="rId7" imgW="419100" imgH="228600" progId="Equation.3">
                    <p:embed/>
                  </p:oleObj>
                </mc:Choice>
                <mc:Fallback>
                  <p:oleObj name="Equation" r:id="rId7" imgW="419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 y="912"/>
                          <a:ext cx="58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7441254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62000" y="2743200"/>
            <a:ext cx="7696200"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FontTx/>
              <a:buNone/>
            </a:pPr>
            <a:r>
              <a:rPr kumimoji="1" lang="zh-CN" altLang="en-US" sz="4000" dirty="0">
                <a:solidFill>
                  <a:srgbClr val="FF0000"/>
                </a:solidFill>
                <a:latin typeface="Times New Roman" panose="02020603050405020304" pitchFamily="18" charset="0"/>
                <a:ea typeface="黑体" panose="02010609060101010101" pitchFamily="49" charset="-122"/>
              </a:rPr>
              <a:t>定义：</a:t>
            </a:r>
            <a:r>
              <a:rPr kumimoji="1" lang="zh-CN" altLang="en-US" sz="2800" dirty="0">
                <a:latin typeface="华文中宋" panose="02010600040101010101" pitchFamily="2" charset="-122"/>
                <a:ea typeface="华文中宋" panose="02010600040101010101" pitchFamily="2" charset="-122"/>
              </a:rPr>
              <a:t>在倒格子空间中，以某一格点为原点，作所有倒格矢</a:t>
            </a:r>
            <a:r>
              <a:rPr kumimoji="1" lang="en-US" altLang="zh-CN" sz="2800" i="1" dirty="0">
                <a:latin typeface="华文中宋" panose="02010600040101010101" pitchFamily="2" charset="-122"/>
                <a:ea typeface="华文中宋" panose="02010600040101010101" pitchFamily="2" charset="-122"/>
              </a:rPr>
              <a:t>G</a:t>
            </a:r>
            <a:r>
              <a:rPr kumimoji="1" lang="zh-CN" altLang="en-US" sz="2800" dirty="0">
                <a:latin typeface="华文中宋" panose="02010600040101010101" pitchFamily="2" charset="-122"/>
                <a:ea typeface="华文中宋" panose="02010600040101010101" pitchFamily="2" charset="-122"/>
              </a:rPr>
              <a:t>的</a:t>
            </a:r>
            <a:r>
              <a:rPr kumimoji="1" lang="zh-CN" altLang="en-US" sz="2800" u="sng" dirty="0">
                <a:solidFill>
                  <a:srgbClr val="CC6600"/>
                </a:solidFill>
                <a:latin typeface="华文中宋" panose="02010600040101010101" pitchFamily="2" charset="-122"/>
                <a:ea typeface="华文中宋" panose="02010600040101010101" pitchFamily="2" charset="-122"/>
              </a:rPr>
              <a:t>垂直平分面</a:t>
            </a:r>
            <a:r>
              <a:rPr kumimoji="1" lang="zh-CN" altLang="en-US" sz="2800" dirty="0">
                <a:latin typeface="华文中宋" panose="02010600040101010101" pitchFamily="2" charset="-122"/>
                <a:ea typeface="华文中宋" panose="02010600040101010101" pitchFamily="2" charset="-122"/>
              </a:rPr>
              <a:t>，这些平面将倒易空间分割为许多包围原点的多面体，其中</a:t>
            </a:r>
            <a:r>
              <a:rPr kumimoji="1" lang="zh-CN" altLang="en-US" sz="2800" dirty="0">
                <a:solidFill>
                  <a:srgbClr val="000000"/>
                </a:solidFill>
                <a:latin typeface="华文中宋" panose="02010600040101010101" pitchFamily="2" charset="-122"/>
                <a:ea typeface="华文中宋" panose="02010600040101010101" pitchFamily="2" charset="-122"/>
              </a:rPr>
              <a:t>离原点</a:t>
            </a:r>
            <a:r>
              <a:rPr kumimoji="1" lang="zh-CN" altLang="en-US" sz="2800" u="sng" dirty="0">
                <a:solidFill>
                  <a:srgbClr val="CC6600"/>
                </a:solidFill>
                <a:latin typeface="华文中宋" panose="02010600040101010101" pitchFamily="2" charset="-122"/>
                <a:ea typeface="华文中宋" panose="02010600040101010101" pitchFamily="2" charset="-122"/>
              </a:rPr>
              <a:t>最近</a:t>
            </a:r>
            <a:r>
              <a:rPr kumimoji="1" lang="zh-CN" altLang="en-US" sz="2800" dirty="0">
                <a:solidFill>
                  <a:srgbClr val="000000"/>
                </a:solidFill>
                <a:latin typeface="华文中宋" panose="02010600040101010101" pitchFamily="2" charset="-122"/>
                <a:ea typeface="华文中宋" panose="02010600040101010101" pitchFamily="2" charset="-122"/>
              </a:rPr>
              <a:t>的多面体称为</a:t>
            </a:r>
            <a:r>
              <a:rPr kumimoji="1" lang="zh-CN" altLang="en-US" sz="2800" u="sng" dirty="0">
                <a:solidFill>
                  <a:srgbClr val="CC6600"/>
                </a:solidFill>
                <a:latin typeface="华文中宋" panose="02010600040101010101" pitchFamily="2" charset="-122"/>
                <a:ea typeface="华文中宋" panose="02010600040101010101" pitchFamily="2" charset="-122"/>
              </a:rPr>
              <a:t>第一</a:t>
            </a:r>
            <a:r>
              <a:rPr kumimoji="1" lang="zh-CN" altLang="en-US" sz="2800" dirty="0">
                <a:solidFill>
                  <a:srgbClr val="000000"/>
                </a:solidFill>
                <a:latin typeface="华文中宋" panose="02010600040101010101" pitchFamily="2" charset="-122"/>
                <a:ea typeface="华文中宋" panose="02010600040101010101" pitchFamily="2" charset="-122"/>
              </a:rPr>
              <a:t>布里渊区，离原点</a:t>
            </a:r>
            <a:r>
              <a:rPr kumimoji="1" lang="zh-CN" altLang="en-US" sz="2800" u="sng" dirty="0">
                <a:solidFill>
                  <a:srgbClr val="CC6600"/>
                </a:solidFill>
                <a:latin typeface="华文中宋" panose="02010600040101010101" pitchFamily="2" charset="-122"/>
                <a:ea typeface="华文中宋" panose="02010600040101010101" pitchFamily="2" charset="-122"/>
              </a:rPr>
              <a:t>次近</a:t>
            </a:r>
            <a:r>
              <a:rPr kumimoji="1" lang="zh-CN" altLang="en-US" sz="2800" dirty="0">
                <a:solidFill>
                  <a:srgbClr val="000000"/>
                </a:solidFill>
                <a:latin typeface="华文中宋" panose="02010600040101010101" pitchFamily="2" charset="-122"/>
                <a:ea typeface="华文中宋" panose="02010600040101010101" pitchFamily="2" charset="-122"/>
              </a:rPr>
              <a:t>的多面体与第一布里渊区的表面所围成的区域称为</a:t>
            </a:r>
            <a:r>
              <a:rPr kumimoji="1" lang="zh-CN" altLang="en-US" sz="2800" u="sng" dirty="0">
                <a:solidFill>
                  <a:srgbClr val="CC6600"/>
                </a:solidFill>
                <a:latin typeface="华文中宋" panose="02010600040101010101" pitchFamily="2" charset="-122"/>
                <a:ea typeface="华文中宋" panose="02010600040101010101" pitchFamily="2" charset="-122"/>
              </a:rPr>
              <a:t>第二</a:t>
            </a:r>
            <a:r>
              <a:rPr kumimoji="1" lang="zh-CN" altLang="en-US" sz="2800" dirty="0">
                <a:solidFill>
                  <a:srgbClr val="000000"/>
                </a:solidFill>
                <a:latin typeface="华文中宋" panose="02010600040101010101" pitchFamily="2" charset="-122"/>
                <a:ea typeface="华文中宋" panose="02010600040101010101" pitchFamily="2" charset="-122"/>
              </a:rPr>
              <a:t>布里渊区，同理类推，可得第三、第四布里渊区等。</a:t>
            </a:r>
            <a:r>
              <a:rPr kumimoji="1" lang="zh-CN" altLang="en-US" sz="1100" dirty="0">
                <a:solidFill>
                  <a:srgbClr val="000000"/>
                </a:solidFill>
                <a:latin typeface="华文中宋" panose="02010600040101010101" pitchFamily="2" charset="-122"/>
                <a:ea typeface="华文中宋" panose="02010600040101010101" pitchFamily="2" charset="-122"/>
              </a:rPr>
              <a:t> </a:t>
            </a:r>
            <a:endParaRPr kumimoji="1" lang="zh-CN" altLang="en-US" sz="2400" dirty="0">
              <a:solidFill>
                <a:srgbClr val="000000"/>
              </a:solidFill>
              <a:latin typeface="华文中宋" panose="02010600040101010101" pitchFamily="2" charset="-122"/>
              <a:ea typeface="华文中宋" panose="02010600040101010101" pitchFamily="2" charset="-122"/>
            </a:endParaRPr>
          </a:p>
        </p:txBody>
      </p:sp>
      <p:sp>
        <p:nvSpPr>
          <p:cNvPr id="5" name="Rectangle 4"/>
          <p:cNvSpPr>
            <a:spLocks noChangeArrowheads="1"/>
          </p:cNvSpPr>
          <p:nvPr/>
        </p:nvSpPr>
        <p:spPr bwMode="auto">
          <a:xfrm>
            <a:off x="2895600" y="1752600"/>
            <a:ext cx="4267200" cy="641350"/>
          </a:xfrm>
          <a:prstGeom prst="rect">
            <a:avLst/>
          </a:prstGeom>
          <a:solidFill>
            <a:srgbClr val="FFCC99"/>
          </a:solidFill>
          <a:ln>
            <a:noFill/>
          </a:ln>
          <a:effectLst>
            <a:prstShdw prst="shdw17" dist="17961" dir="13500000">
              <a:srgbClr val="997A5C"/>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3600" dirty="0">
                <a:solidFill>
                  <a:schemeClr val="tx2"/>
                </a:solidFill>
                <a:latin typeface="黑体" panose="02010609060101010101" pitchFamily="49" charset="-122"/>
                <a:ea typeface="黑体" panose="02010609060101010101" pitchFamily="49" charset="-122"/>
              </a:rPr>
              <a:t>（</a:t>
            </a:r>
            <a:r>
              <a:rPr kumimoji="1" lang="en-US" altLang="zh-CN" sz="3600" dirty="0">
                <a:solidFill>
                  <a:schemeClr val="tx2"/>
                </a:solidFill>
                <a:latin typeface="黑体" panose="02010609060101010101" pitchFamily="49" charset="-122"/>
                <a:ea typeface="黑体" panose="02010609060101010101" pitchFamily="49" charset="-122"/>
              </a:rPr>
              <a:t>2-1</a:t>
            </a:r>
            <a:r>
              <a:rPr kumimoji="1" lang="zh-CN" altLang="en-US" sz="3600" dirty="0">
                <a:solidFill>
                  <a:schemeClr val="tx2"/>
                </a:solidFill>
                <a:latin typeface="黑体" panose="02010609060101010101" pitchFamily="49" charset="-122"/>
                <a:ea typeface="黑体" panose="02010609060101010101" pitchFamily="49" charset="-122"/>
              </a:rPr>
              <a:t>）布里渊区</a:t>
            </a:r>
          </a:p>
        </p:txBody>
      </p:sp>
    </p:spTree>
    <p:extLst>
      <p:ext uri="{BB962C8B-B14F-4D97-AF65-F5344CB8AC3E}">
        <p14:creationId xmlns:p14="http://schemas.microsoft.com/office/powerpoint/2010/main" val="429979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1966914" y="103189"/>
            <a:ext cx="8243887" cy="1139825"/>
          </a:xfrm>
        </p:spPr>
        <p:txBody>
          <a:bodyPr/>
          <a:lstStyle/>
          <a:p>
            <a:pPr eaLnBrk="1" hangingPunct="1">
              <a:defRPr/>
            </a:pPr>
            <a:r>
              <a:rPr lang="zh-CN" altLang="en-US" sz="4000" b="1">
                <a:latin typeface="华文中宋" pitchFamily="2" charset="-122"/>
                <a:ea typeface="华文中宋" pitchFamily="2" charset="-122"/>
              </a:rPr>
              <a:t>（</a:t>
            </a:r>
            <a:r>
              <a:rPr lang="en-US" altLang="zh-CN" sz="4000" b="1">
                <a:latin typeface="华文中宋" pitchFamily="2" charset="-122"/>
                <a:ea typeface="华文中宋" pitchFamily="2" charset="-122"/>
              </a:rPr>
              <a:t>2-2</a:t>
            </a:r>
            <a:r>
              <a:rPr lang="zh-CN" altLang="en-US" sz="4000" b="1">
                <a:latin typeface="华文中宋" pitchFamily="2" charset="-122"/>
                <a:ea typeface="华文中宋" pitchFamily="2" charset="-122"/>
              </a:rPr>
              <a:t>）布里渊区与能带</a:t>
            </a:r>
          </a:p>
        </p:txBody>
      </p:sp>
      <p:sp>
        <p:nvSpPr>
          <p:cNvPr id="23555" name="Text Box 3"/>
          <p:cNvSpPr txBox="1">
            <a:spLocks noChangeArrowheads="1"/>
          </p:cNvSpPr>
          <p:nvPr/>
        </p:nvSpPr>
        <p:spPr bwMode="auto">
          <a:xfrm>
            <a:off x="2286000" y="1676400"/>
            <a:ext cx="7696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能带在布里渊区边界处发生突变，对于一维情况产生带隙，三维情况则不完全同于一维情况，不同能带之间在能量上不一定分开，而有可能发生交叠。</a:t>
            </a:r>
          </a:p>
          <a:p>
            <a:pPr eaLnBrk="1" hangingPunct="1">
              <a:spcBef>
                <a:spcPct val="50000"/>
              </a:spcBef>
              <a:buFontTx/>
              <a:buNone/>
            </a:pPr>
            <a:r>
              <a:rPr kumimoji="1" lang="zh-CN" altLang="en-US" sz="2400">
                <a:latin typeface="Times New Roman" panose="02020603050405020304" pitchFamily="18" charset="0"/>
              </a:rPr>
              <a:t>        因为能带在布里渊区边界处发生断开，而不同布里渊区边界点对应的电子能量不同，有可能重叠。也就是说，</a:t>
            </a:r>
            <a:r>
              <a:rPr kumimoji="1" lang="zh-CN" altLang="en-US" sz="2400">
                <a:solidFill>
                  <a:srgbClr val="FF0000"/>
                </a:solidFill>
                <a:latin typeface="Times New Roman" panose="02020603050405020304" pitchFamily="18" charset="0"/>
                <a:ea typeface="黑体" panose="02010609060101010101" pitchFamily="49" charset="-122"/>
              </a:rPr>
              <a:t>沿每个方向在布里渊区界面处能带断开，但不同方向断开时的能量取值不同，使能带有发生交叠的可能。</a:t>
            </a:r>
          </a:p>
        </p:txBody>
      </p:sp>
      <p:grpSp>
        <p:nvGrpSpPr>
          <p:cNvPr id="23556" name="Group 4"/>
          <p:cNvGrpSpPr>
            <a:grpSpLocks/>
          </p:cNvGrpSpPr>
          <p:nvPr/>
        </p:nvGrpSpPr>
        <p:grpSpPr bwMode="auto">
          <a:xfrm>
            <a:off x="4648200" y="4648201"/>
            <a:ext cx="2916238" cy="1641475"/>
            <a:chOff x="549" y="2875"/>
            <a:chExt cx="1837" cy="1034"/>
          </a:xfrm>
        </p:grpSpPr>
        <p:sp>
          <p:nvSpPr>
            <p:cNvPr id="23559" name="Line 5"/>
            <p:cNvSpPr>
              <a:spLocks noChangeShapeType="1"/>
            </p:cNvSpPr>
            <p:nvPr/>
          </p:nvSpPr>
          <p:spPr bwMode="auto">
            <a:xfrm>
              <a:off x="1152" y="3504"/>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0" name="Line 6"/>
            <p:cNvSpPr>
              <a:spLocks noChangeShapeType="1"/>
            </p:cNvSpPr>
            <p:nvPr/>
          </p:nvSpPr>
          <p:spPr bwMode="auto">
            <a:xfrm flipV="1">
              <a:off x="1152" y="2976"/>
              <a:ext cx="76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1" name="Rectangle 7"/>
            <p:cNvSpPr>
              <a:spLocks noChangeArrowheads="1"/>
            </p:cNvSpPr>
            <p:nvPr/>
          </p:nvSpPr>
          <p:spPr bwMode="auto">
            <a:xfrm>
              <a:off x="549" y="3093"/>
              <a:ext cx="1200" cy="816"/>
            </a:xfrm>
            <a:prstGeom prst="rect">
              <a:avLst/>
            </a:prstGeom>
            <a:noFill/>
            <a:ln w="50800">
              <a:solidFill>
                <a:srgbClr val="99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23562" name="Oval 8"/>
            <p:cNvSpPr>
              <a:spLocks noChangeArrowheads="1"/>
            </p:cNvSpPr>
            <p:nvPr/>
          </p:nvSpPr>
          <p:spPr bwMode="auto">
            <a:xfrm>
              <a:off x="1098" y="345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23563" name="Oval 9"/>
            <p:cNvSpPr>
              <a:spLocks noChangeArrowheads="1"/>
            </p:cNvSpPr>
            <p:nvPr/>
          </p:nvSpPr>
          <p:spPr bwMode="auto">
            <a:xfrm>
              <a:off x="1641" y="309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23564" name="Oval 10"/>
            <p:cNvSpPr>
              <a:spLocks noChangeArrowheads="1"/>
            </p:cNvSpPr>
            <p:nvPr/>
          </p:nvSpPr>
          <p:spPr bwMode="auto">
            <a:xfrm>
              <a:off x="1632" y="345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23565" name="Oval 11"/>
            <p:cNvSpPr>
              <a:spLocks noChangeArrowheads="1"/>
            </p:cNvSpPr>
            <p:nvPr/>
          </p:nvSpPr>
          <p:spPr bwMode="auto">
            <a:xfrm>
              <a:off x="1767" y="3459"/>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23566" name="Text Box 12"/>
            <p:cNvSpPr txBox="1">
              <a:spLocks noChangeArrowheads="1"/>
            </p:cNvSpPr>
            <p:nvPr/>
          </p:nvSpPr>
          <p:spPr bwMode="auto">
            <a:xfrm>
              <a:off x="864" y="34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O</a:t>
              </a:r>
            </a:p>
          </p:txBody>
        </p:sp>
        <p:graphicFrame>
          <p:nvGraphicFramePr>
            <p:cNvPr id="23567" name="Object 13"/>
            <p:cNvGraphicFramePr>
              <a:graphicFrameLocks noChangeAspect="1"/>
            </p:cNvGraphicFramePr>
            <p:nvPr/>
          </p:nvGraphicFramePr>
          <p:xfrm>
            <a:off x="1776" y="3016"/>
            <a:ext cx="186" cy="200"/>
          </p:xfrm>
          <a:graphic>
            <a:graphicData uri="http://schemas.openxmlformats.org/presentationml/2006/ole">
              <mc:AlternateContent xmlns:mc="http://schemas.openxmlformats.org/markup-compatibility/2006">
                <mc:Choice xmlns:v="urn:schemas-microsoft-com:vml" Requires="v">
                  <p:oleObj spid="_x0000_s23564" name="Equation" r:id="rId3" imgW="164814" imgH="177492" progId="Equation.3">
                    <p:embed/>
                  </p:oleObj>
                </mc:Choice>
                <mc:Fallback>
                  <p:oleObj name="Equation" r:id="rId3" imgW="164814" imgH="17749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3016"/>
                          <a:ext cx="18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8" name="Object 14"/>
            <p:cNvGraphicFramePr>
              <a:graphicFrameLocks noChangeAspect="1"/>
            </p:cNvGraphicFramePr>
            <p:nvPr/>
          </p:nvGraphicFramePr>
          <p:xfrm>
            <a:off x="1776" y="3552"/>
            <a:ext cx="186" cy="186"/>
          </p:xfrm>
          <a:graphic>
            <a:graphicData uri="http://schemas.openxmlformats.org/presentationml/2006/ole">
              <mc:AlternateContent xmlns:mc="http://schemas.openxmlformats.org/markup-compatibility/2006">
                <mc:Choice xmlns:v="urn:schemas-microsoft-com:vml" Requires="v">
                  <p:oleObj spid="_x0000_s23565" name="Equation" r:id="rId5" imgW="164885" imgH="164885" progId="Equation.3">
                    <p:embed/>
                  </p:oleObj>
                </mc:Choice>
                <mc:Fallback>
                  <p:oleObj name="Equation" r:id="rId5" imgW="164885" imgH="164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3552"/>
                          <a:ext cx="186"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9" name="Object 15"/>
            <p:cNvGraphicFramePr>
              <a:graphicFrameLocks noChangeAspect="1"/>
            </p:cNvGraphicFramePr>
            <p:nvPr/>
          </p:nvGraphicFramePr>
          <p:xfrm>
            <a:off x="1488" y="3558"/>
            <a:ext cx="186" cy="186"/>
          </p:xfrm>
          <a:graphic>
            <a:graphicData uri="http://schemas.openxmlformats.org/presentationml/2006/ole">
              <mc:AlternateContent xmlns:mc="http://schemas.openxmlformats.org/markup-compatibility/2006">
                <mc:Choice xmlns:v="urn:schemas-microsoft-com:vml" Requires="v">
                  <p:oleObj spid="_x0000_s23566" name="Equation" r:id="rId7" imgW="164885" imgH="164885" progId="Equation.3">
                    <p:embed/>
                  </p:oleObj>
                </mc:Choice>
                <mc:Fallback>
                  <p:oleObj name="Equation" r:id="rId7" imgW="164885" imgH="1648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3558"/>
                          <a:ext cx="186"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0" name="Object 16"/>
            <p:cNvGraphicFramePr>
              <a:graphicFrameLocks noChangeAspect="1"/>
            </p:cNvGraphicFramePr>
            <p:nvPr/>
          </p:nvGraphicFramePr>
          <p:xfrm>
            <a:off x="1940" y="2875"/>
            <a:ext cx="200" cy="229"/>
          </p:xfrm>
          <a:graphic>
            <a:graphicData uri="http://schemas.openxmlformats.org/presentationml/2006/ole">
              <mc:AlternateContent xmlns:mc="http://schemas.openxmlformats.org/markup-compatibility/2006">
                <mc:Choice xmlns:v="urn:schemas-microsoft-com:vml" Requires="v">
                  <p:oleObj spid="_x0000_s23567" name="Equation" r:id="rId9" imgW="177569" imgH="202936" progId="Equation.3">
                    <p:embed/>
                  </p:oleObj>
                </mc:Choice>
                <mc:Fallback>
                  <p:oleObj name="Equation" r:id="rId9" imgW="177569" imgH="20293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0" y="2875"/>
                          <a:ext cx="200"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1" name="Object 17"/>
            <p:cNvGraphicFramePr>
              <a:graphicFrameLocks noChangeAspect="1"/>
            </p:cNvGraphicFramePr>
            <p:nvPr/>
          </p:nvGraphicFramePr>
          <p:xfrm>
            <a:off x="2229" y="3408"/>
            <a:ext cx="157" cy="229"/>
          </p:xfrm>
          <a:graphic>
            <a:graphicData uri="http://schemas.openxmlformats.org/presentationml/2006/ole">
              <mc:AlternateContent xmlns:mc="http://schemas.openxmlformats.org/markup-compatibility/2006">
                <mc:Choice xmlns:v="urn:schemas-microsoft-com:vml" Requires="v">
                  <p:oleObj spid="_x0000_s23568" name="Equation" r:id="rId11" imgW="139639" imgH="203112" progId="Equation.3">
                    <p:embed/>
                  </p:oleObj>
                </mc:Choice>
                <mc:Fallback>
                  <p:oleObj name="Equation" r:id="rId11" imgW="139639"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9" y="3408"/>
                          <a:ext cx="15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3557" name="Text Box 18"/>
          <p:cNvSpPr txBox="1">
            <a:spLocks noChangeArrowheads="1"/>
          </p:cNvSpPr>
          <p:nvPr/>
        </p:nvSpPr>
        <p:spPr bwMode="auto">
          <a:xfrm>
            <a:off x="2133600" y="4800601"/>
            <a:ext cx="2438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en-US" altLang="zh-CN" sz="2000">
                <a:latin typeface="黑体" panose="02010609060101010101" pitchFamily="49" charset="-122"/>
                <a:ea typeface="黑体" panose="02010609060101010101" pitchFamily="49" charset="-122"/>
              </a:rPr>
              <a:t>B</a:t>
            </a:r>
            <a:r>
              <a:rPr kumimoji="1" lang="zh-CN" altLang="en-US" sz="2000">
                <a:latin typeface="黑体" panose="02010609060101010101" pitchFamily="49" charset="-122"/>
                <a:ea typeface="黑体" panose="02010609060101010101" pitchFamily="49" charset="-122"/>
              </a:rPr>
              <a:t>是第二布里渊区能量最低点；</a:t>
            </a:r>
          </a:p>
          <a:p>
            <a:pPr eaLnBrk="1" hangingPunct="1">
              <a:spcBef>
                <a:spcPct val="50000"/>
              </a:spcBef>
              <a:buFontTx/>
              <a:buNone/>
            </a:pPr>
            <a:r>
              <a:rPr kumimoji="1" lang="en-US" altLang="zh-CN" sz="2000">
                <a:latin typeface="黑体" panose="02010609060101010101" pitchFamily="49" charset="-122"/>
                <a:ea typeface="黑体" panose="02010609060101010101" pitchFamily="49" charset="-122"/>
              </a:rPr>
              <a:t>A</a:t>
            </a:r>
            <a:r>
              <a:rPr kumimoji="1" lang="zh-CN" altLang="en-US" sz="2000">
                <a:latin typeface="黑体" panose="02010609060101010101" pitchFamily="49" charset="-122"/>
                <a:ea typeface="黑体" panose="02010609060101010101" pitchFamily="49" charset="-122"/>
              </a:rPr>
              <a:t>是第一布里渊区与</a:t>
            </a:r>
            <a:r>
              <a:rPr kumimoji="1" lang="en-US" altLang="zh-CN" sz="2000">
                <a:latin typeface="黑体" panose="02010609060101010101" pitchFamily="49" charset="-122"/>
                <a:ea typeface="黑体" panose="02010609060101010101" pitchFamily="49" charset="-122"/>
              </a:rPr>
              <a:t>B</a:t>
            </a:r>
            <a:r>
              <a:rPr kumimoji="1" lang="zh-CN" altLang="en-US" sz="2000">
                <a:latin typeface="黑体" panose="02010609060101010101" pitchFamily="49" charset="-122"/>
                <a:ea typeface="黑体" panose="02010609060101010101" pitchFamily="49" charset="-122"/>
              </a:rPr>
              <a:t>相邻的点；</a:t>
            </a:r>
          </a:p>
        </p:txBody>
      </p:sp>
      <p:sp>
        <p:nvSpPr>
          <p:cNvPr id="23558" name="Text Box 19"/>
          <p:cNvSpPr txBox="1">
            <a:spLocks noChangeArrowheads="1"/>
          </p:cNvSpPr>
          <p:nvPr/>
        </p:nvSpPr>
        <p:spPr bwMode="auto">
          <a:xfrm>
            <a:off x="7696200" y="4800601"/>
            <a:ext cx="2209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en-US" altLang="zh-CN" sz="2000">
                <a:latin typeface="黑体" panose="02010609060101010101" pitchFamily="49" charset="-122"/>
                <a:ea typeface="黑体" panose="02010609060101010101" pitchFamily="49" charset="-122"/>
              </a:rPr>
              <a:t>C</a:t>
            </a:r>
            <a:r>
              <a:rPr kumimoji="1" lang="zh-CN" altLang="en-US" sz="2000">
                <a:latin typeface="黑体" panose="02010609060101010101" pitchFamily="49" charset="-122"/>
                <a:ea typeface="黑体" panose="02010609060101010101" pitchFamily="49" charset="-122"/>
              </a:rPr>
              <a:t>是第一布里渊区能量最高点</a:t>
            </a:r>
            <a:r>
              <a:rPr kumimoji="1" lang="zh-CN" altLang="en-US" sz="2000">
                <a:latin typeface="Times New Roman" panose="02020603050405020304" pitchFamily="18" charset="0"/>
                <a:ea typeface="黑体" panose="02010609060101010101" pitchFamily="49" charset="-122"/>
              </a:rPr>
              <a:t>；</a:t>
            </a:r>
          </a:p>
          <a:p>
            <a:pPr eaLnBrk="1" hangingPunct="1">
              <a:spcBef>
                <a:spcPct val="50000"/>
              </a:spcBef>
              <a:buFontTx/>
              <a:buNone/>
            </a:pPr>
            <a:r>
              <a:rPr kumimoji="1" lang="en-US" altLang="zh-CN" sz="2000">
                <a:latin typeface="Times New Roman" panose="02020603050405020304" pitchFamily="18" charset="0"/>
                <a:ea typeface="黑体" panose="02010609060101010101" pitchFamily="49" charset="-122"/>
              </a:rPr>
              <a:t>C</a:t>
            </a:r>
            <a:r>
              <a:rPr kumimoji="1" lang="zh-CN" altLang="en-US" sz="2000">
                <a:latin typeface="Times New Roman" panose="02020603050405020304" pitchFamily="18" charset="0"/>
                <a:ea typeface="黑体" panose="02010609060101010101" pitchFamily="49" charset="-122"/>
              </a:rPr>
              <a:t>点能量高于</a:t>
            </a:r>
            <a:r>
              <a:rPr kumimoji="1" lang="en-US" altLang="zh-CN" sz="2000">
                <a:latin typeface="Times New Roman" panose="02020603050405020304" pitchFamily="18" charset="0"/>
                <a:ea typeface="黑体" panose="02010609060101010101" pitchFamily="49" charset="-122"/>
              </a:rPr>
              <a:t>B</a:t>
            </a:r>
            <a:r>
              <a:rPr kumimoji="1" lang="zh-CN" altLang="en-US" sz="2000">
                <a:latin typeface="Times New Roman" panose="02020603050405020304" pitchFamily="18" charset="0"/>
                <a:ea typeface="黑体" panose="02010609060101010101" pitchFamily="49" charset="-122"/>
              </a:rPr>
              <a:t>点。</a:t>
            </a:r>
          </a:p>
        </p:txBody>
      </p:sp>
    </p:spTree>
    <p:extLst>
      <p:ext uri="{BB962C8B-B14F-4D97-AF65-F5344CB8AC3E}">
        <p14:creationId xmlns:p14="http://schemas.microsoft.com/office/powerpoint/2010/main" val="9588112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9652" name="Picture 4" descr="XCH004_012_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4826" y="549276"/>
            <a:ext cx="3059113"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9650" name="Rectangle 2"/>
          <p:cNvSpPr>
            <a:spLocks noGrp="1" noChangeArrowheads="1"/>
          </p:cNvSpPr>
          <p:nvPr>
            <p:ph type="title"/>
          </p:nvPr>
        </p:nvSpPr>
        <p:spPr>
          <a:xfrm>
            <a:off x="5016501" y="1341438"/>
            <a:ext cx="5364163" cy="1314450"/>
          </a:xfrm>
        </p:spPr>
        <p:txBody>
          <a:bodyPr>
            <a:normAutofit fontScale="90000"/>
          </a:bodyPr>
          <a:lstStyle/>
          <a:p>
            <a:pPr eaLnBrk="1" hangingPunct="1">
              <a:lnSpc>
                <a:spcPct val="130000"/>
              </a:lnSpc>
              <a:defRPr/>
            </a:pPr>
            <a:r>
              <a:rPr kumimoji="1" lang="zh-CN" altLang="en-US" sz="3200" b="1"/>
              <a:t>面心立方格子的布里渊区</a:t>
            </a:r>
            <a:br>
              <a:rPr kumimoji="1" lang="zh-CN" altLang="en-US" sz="3200" b="1"/>
            </a:br>
            <a:r>
              <a:rPr lang="zh-CN" altLang="en-US" sz="3200" b="1">
                <a:ea typeface="黑体" pitchFamily="2" charset="-122"/>
              </a:rPr>
              <a:t>的对称点、轴习惯符号</a:t>
            </a:r>
          </a:p>
        </p:txBody>
      </p:sp>
      <p:graphicFrame>
        <p:nvGraphicFramePr>
          <p:cNvPr id="539784" name="Group 136"/>
          <p:cNvGraphicFramePr>
            <a:graphicFrameLocks noGrp="1"/>
          </p:cNvGraphicFramePr>
          <p:nvPr>
            <p:ph sz="half" idx="1"/>
          </p:nvPr>
        </p:nvGraphicFramePr>
        <p:xfrm>
          <a:off x="1703388" y="3716339"/>
          <a:ext cx="4679950" cy="2305051"/>
        </p:xfrm>
        <a:graphic>
          <a:graphicData uri="http://schemas.openxmlformats.org/drawingml/2006/table">
            <a:tbl>
              <a:tblPr/>
              <a:tblGrid>
                <a:gridCol w="923925">
                  <a:extLst>
                    <a:ext uri="{9D8B030D-6E8A-4147-A177-3AD203B41FA5}">
                      <a16:colId xmlns="" xmlns:a16="http://schemas.microsoft.com/office/drawing/2014/main" val="20000"/>
                    </a:ext>
                  </a:extLst>
                </a:gridCol>
                <a:gridCol w="1035050">
                  <a:extLst>
                    <a:ext uri="{9D8B030D-6E8A-4147-A177-3AD203B41FA5}">
                      <a16:colId xmlns="" xmlns:a16="http://schemas.microsoft.com/office/drawing/2014/main" val="20001"/>
                    </a:ext>
                  </a:extLst>
                </a:gridCol>
                <a:gridCol w="1438275">
                  <a:extLst>
                    <a:ext uri="{9D8B030D-6E8A-4147-A177-3AD203B41FA5}">
                      <a16:colId xmlns="" xmlns:a16="http://schemas.microsoft.com/office/drawing/2014/main" val="20002"/>
                    </a:ext>
                  </a:extLst>
                </a:gridCol>
                <a:gridCol w="1282700">
                  <a:extLst>
                    <a:ext uri="{9D8B030D-6E8A-4147-A177-3AD203B41FA5}">
                      <a16:colId xmlns="" xmlns:a16="http://schemas.microsoft.com/office/drawing/2014/main" val="20003"/>
                    </a:ext>
                  </a:extLst>
                </a:gridCol>
              </a:tblGrid>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Verdana" pitchFamily="34" charset="0"/>
                          <a:ea typeface="宋体" pitchFamily="2" charset="-122"/>
                        </a:rPr>
                        <a:t>对称点含义</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原点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Verdana" pitchFamily="34" charset="0"/>
                          <a:ea typeface="宋体" pitchFamily="2" charset="-122"/>
                        </a:rPr>
                        <a:t>六方面</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Verdana" pitchFamily="34" charset="0"/>
                          <a:ea typeface="宋体" pitchFamily="2" charset="-122"/>
                        </a:rPr>
                        <a:t>中心</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Verdana" pitchFamily="34" charset="0"/>
                          <a:ea typeface="宋体" pitchFamily="2" charset="-122"/>
                        </a:rPr>
                        <a:t>四方面</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Verdana" pitchFamily="34" charset="0"/>
                          <a:ea typeface="宋体" pitchFamily="2" charset="-122"/>
                        </a:rPr>
                        <a:t>中心</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49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Verdana" pitchFamily="34" charset="0"/>
                          <a:ea typeface="宋体" pitchFamily="2" charset="-122"/>
                        </a:rPr>
                        <a:t>对称点符号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Verdana" pitchFamily="34" charset="0"/>
                          <a:ea typeface="宋体" pitchFamily="2" charset="-122"/>
                          <a:cs typeface="Times New Roman" pitchFamily="18" charset="0"/>
                        </a:rPr>
                        <a:t>Г</a:t>
                      </a:r>
                      <a:endParaRPr kumimoji="0" lang="en-US" altLang="zh-CN" sz="2800" b="0" i="0" u="none" strike="noStrike" cap="none" normalizeH="0" baseline="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Verdana" pitchFamily="34" charset="0"/>
                          <a:ea typeface="宋体" pitchFamily="2" charset="-122"/>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Verdana"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863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Verdana" pitchFamily="34" charset="0"/>
                          <a:ea typeface="宋体" pitchFamily="2" charset="-122"/>
                        </a:rPr>
                        <a:t>对应</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Verdana" pitchFamily="34" charset="0"/>
                          <a:ea typeface="宋体" pitchFamily="2" charset="-122"/>
                        </a:rPr>
                        <a:t>波矢</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Verdana" pitchFamily="34" charset="0"/>
                          <a:ea typeface="宋体" pitchFamily="2" charset="-122"/>
                        </a:rPr>
                        <a:t>（</a:t>
                      </a:r>
                      <a:r>
                        <a:rPr kumimoji="0" lang="en-US" altLang="zh-CN" sz="1600" b="1" i="0" u="none" strike="noStrike" cap="none" normalizeH="0" baseline="0">
                          <a:ln>
                            <a:noFill/>
                          </a:ln>
                          <a:solidFill>
                            <a:schemeClr val="tx1"/>
                          </a:solidFill>
                          <a:effectLst/>
                          <a:latin typeface="Verdana" pitchFamily="34" charset="0"/>
                          <a:ea typeface="宋体" pitchFamily="2" charset="-122"/>
                        </a:rPr>
                        <a:t>000</a:t>
                      </a:r>
                      <a:r>
                        <a:rPr kumimoji="0" lang="zh-CN" altLang="en-US" sz="1600" b="1" i="0" u="none" strike="noStrike" cap="none" normalizeH="0" baseline="0">
                          <a:ln>
                            <a:noFill/>
                          </a:ln>
                          <a:solidFill>
                            <a:schemeClr val="tx1"/>
                          </a:solidFill>
                          <a:effectLst/>
                          <a:latin typeface="Verdana"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28698" name="Object 54"/>
          <p:cNvGraphicFramePr>
            <a:graphicFrameLocks noChangeAspect="1"/>
          </p:cNvGraphicFramePr>
          <p:nvPr/>
        </p:nvGraphicFramePr>
        <p:xfrm>
          <a:off x="3648075" y="5157789"/>
          <a:ext cx="1447800" cy="879475"/>
        </p:xfrm>
        <a:graphic>
          <a:graphicData uri="http://schemas.openxmlformats.org/presentationml/2006/ole">
            <mc:AlternateContent xmlns:mc="http://schemas.openxmlformats.org/markup-compatibility/2006">
              <mc:Choice xmlns:v="urn:schemas-microsoft-com:vml" Requires="v">
                <p:oleObj spid="_x0000_s24582" name="Equation" r:id="rId4" imgW="710891" imgH="431613" progId="Equation.3">
                  <p:embed/>
                </p:oleObj>
              </mc:Choice>
              <mc:Fallback>
                <p:oleObj name="Equation" r:id="rId4" imgW="710891"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5" y="5157789"/>
                        <a:ext cx="1447800"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9" name="Object 55"/>
          <p:cNvGraphicFramePr>
            <a:graphicFrameLocks noChangeAspect="1"/>
          </p:cNvGraphicFramePr>
          <p:nvPr/>
        </p:nvGraphicFramePr>
        <p:xfrm>
          <a:off x="5087939" y="5157789"/>
          <a:ext cx="1292225" cy="879475"/>
        </p:xfrm>
        <a:graphic>
          <a:graphicData uri="http://schemas.openxmlformats.org/presentationml/2006/ole">
            <mc:AlternateContent xmlns:mc="http://schemas.openxmlformats.org/markup-compatibility/2006">
              <mc:Choice xmlns:v="urn:schemas-microsoft-com:vml" Requires="v">
                <p:oleObj spid="_x0000_s24583" name="Equation" r:id="rId6" imgW="634725" imgH="431613" progId="Equation.3">
                  <p:embed/>
                </p:oleObj>
              </mc:Choice>
              <mc:Fallback>
                <p:oleObj name="Equation" r:id="rId6" imgW="634725"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7939" y="5157789"/>
                        <a:ext cx="1292225"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9787" name="Group 139"/>
          <p:cNvGraphicFramePr>
            <a:graphicFrameLocks noGrp="1"/>
          </p:cNvGraphicFramePr>
          <p:nvPr>
            <p:ph sz="half" idx="2"/>
          </p:nvPr>
        </p:nvGraphicFramePr>
        <p:xfrm>
          <a:off x="6383339" y="3716339"/>
          <a:ext cx="3810001" cy="2305051"/>
        </p:xfrm>
        <a:graphic>
          <a:graphicData uri="http://schemas.openxmlformats.org/drawingml/2006/table">
            <a:tbl>
              <a:tblPr/>
              <a:tblGrid>
                <a:gridCol w="1152429">
                  <a:extLst>
                    <a:ext uri="{9D8B030D-6E8A-4147-A177-3AD203B41FA5}">
                      <a16:colId xmlns="" xmlns:a16="http://schemas.microsoft.com/office/drawing/2014/main" val="20000"/>
                    </a:ext>
                  </a:extLst>
                </a:gridCol>
                <a:gridCol w="1152429">
                  <a:extLst>
                    <a:ext uri="{9D8B030D-6E8A-4147-A177-3AD203B41FA5}">
                      <a16:colId xmlns="" xmlns:a16="http://schemas.microsoft.com/office/drawing/2014/main" val="20001"/>
                    </a:ext>
                  </a:extLst>
                </a:gridCol>
                <a:gridCol w="1296879">
                  <a:extLst>
                    <a:ext uri="{9D8B030D-6E8A-4147-A177-3AD203B41FA5}">
                      <a16:colId xmlns="" xmlns:a16="http://schemas.microsoft.com/office/drawing/2014/main" val="20002"/>
                    </a:ext>
                  </a:extLst>
                </a:gridCol>
                <a:gridCol w="208264">
                  <a:extLst>
                    <a:ext uri="{9D8B030D-6E8A-4147-A177-3AD203B41FA5}">
                      <a16:colId xmlns="" xmlns:a16="http://schemas.microsoft.com/office/drawing/2014/main" val="20003"/>
                    </a:ext>
                  </a:extLst>
                </a:gridCol>
              </a:tblGrid>
              <a:tr h="792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Verdana" pitchFamily="34" charset="0"/>
                          <a:ea typeface="宋体" pitchFamily="2" charset="-122"/>
                        </a:rPr>
                        <a:t>对称轴</a:t>
                      </a:r>
                    </a:p>
                  </a:txBody>
                  <a:tcPr marL="91432" marR="914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Verdana" pitchFamily="34" charset="0"/>
                          <a:ea typeface="宋体" pitchFamily="2" charset="-122"/>
                          <a:cs typeface="Times New Roman" pitchFamily="18" charset="0"/>
                        </a:rPr>
                        <a:t>ГX</a:t>
                      </a:r>
                    </a:p>
                  </a:txBody>
                  <a:tcPr marL="91432" marR="914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Verdana" pitchFamily="34" charset="0"/>
                          <a:ea typeface="宋体" pitchFamily="2" charset="-122"/>
                          <a:cs typeface="Times New Roman" pitchFamily="18" charset="0"/>
                        </a:rPr>
                        <a:t>ГL</a:t>
                      </a:r>
                      <a:endParaRPr kumimoji="0" lang="en-US" altLang="zh-CN" sz="1800" b="1" i="0" u="none" strike="noStrike" cap="none" normalizeH="0" baseline="0">
                        <a:ln>
                          <a:noFill/>
                        </a:ln>
                        <a:solidFill>
                          <a:schemeClr val="tx1"/>
                        </a:solidFill>
                        <a:effectLst/>
                        <a:latin typeface="Verdana" pitchFamily="34" charset="0"/>
                        <a:ea typeface="宋体" pitchFamily="2" charset="-122"/>
                      </a:endParaRPr>
                    </a:p>
                  </a:txBody>
                  <a:tcPr marL="91432" marR="914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Verdana" pitchFamily="34" charset="0"/>
                        <a:ea typeface="宋体" pitchFamily="2" charset="-122"/>
                      </a:endParaRPr>
                    </a:p>
                  </a:txBody>
                  <a:tcPr marL="91432" marR="914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49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Verdana" pitchFamily="34" charset="0"/>
                          <a:ea typeface="宋体" pitchFamily="2" charset="-122"/>
                        </a:rPr>
                        <a:t>对称轴符号</a:t>
                      </a:r>
                    </a:p>
                  </a:txBody>
                  <a:tcPr marL="91432" marR="914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Verdana" pitchFamily="34" charset="0"/>
                          <a:ea typeface="宋体" pitchFamily="2" charset="-122"/>
                          <a:cs typeface="Times New Roman" pitchFamily="18" charset="0"/>
                        </a:rPr>
                        <a:t>Δ</a:t>
                      </a:r>
                      <a:endParaRPr kumimoji="0" lang="en-US" altLang="zh-CN" sz="1800" b="1" i="0" u="none" strike="noStrike" cap="none" normalizeH="0" baseline="0">
                        <a:ln>
                          <a:noFill/>
                        </a:ln>
                        <a:solidFill>
                          <a:schemeClr val="tx1"/>
                        </a:solidFill>
                        <a:effectLst/>
                        <a:latin typeface="Verdana" pitchFamily="34" charset="0"/>
                        <a:ea typeface="宋体" pitchFamily="2" charset="-122"/>
                      </a:endParaRPr>
                    </a:p>
                  </a:txBody>
                  <a:tcPr marL="91432" marR="914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Verdana" pitchFamily="34" charset="0"/>
                          <a:ea typeface="宋体" pitchFamily="2" charset="-122"/>
                          <a:cs typeface="Times New Roman" pitchFamily="18" charset="0"/>
                        </a:rPr>
                        <a:t>Λ</a:t>
                      </a:r>
                      <a:endParaRPr kumimoji="0" lang="en-US" altLang="zh-CN" sz="1800" b="1" i="0" u="none" strike="noStrike" cap="none" normalizeH="0" baseline="0">
                        <a:ln>
                          <a:noFill/>
                        </a:ln>
                        <a:solidFill>
                          <a:schemeClr val="tx1"/>
                        </a:solidFill>
                        <a:effectLst/>
                        <a:latin typeface="Verdana" pitchFamily="34" charset="0"/>
                        <a:ea typeface="宋体" pitchFamily="2" charset="-122"/>
                      </a:endParaRPr>
                    </a:p>
                  </a:txBody>
                  <a:tcPr marL="91432" marR="914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Verdana" pitchFamily="34" charset="0"/>
                        <a:ea typeface="宋体" pitchFamily="2" charset="-122"/>
                      </a:endParaRPr>
                    </a:p>
                  </a:txBody>
                  <a:tcPr marL="91432" marR="914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863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solidFill>
                            <a:schemeClr val="tx1"/>
                          </a:solidFill>
                          <a:effectLst/>
                          <a:latin typeface="Verdana" pitchFamily="34" charset="0"/>
                          <a:ea typeface="宋体" pitchFamily="2" charset="-122"/>
                        </a:rPr>
                        <a:t>对应晶面</a:t>
                      </a:r>
                    </a:p>
                  </a:txBody>
                  <a:tcPr marL="91432" marR="914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Verdana" pitchFamily="34" charset="0"/>
                          <a:ea typeface="宋体" pitchFamily="2" charset="-122"/>
                        </a:rPr>
                        <a:t>（</a:t>
                      </a:r>
                      <a:r>
                        <a:rPr kumimoji="0" lang="en-US" altLang="zh-CN" sz="1600" b="1" i="0" u="none" strike="noStrike" cap="none" normalizeH="0" baseline="0">
                          <a:ln>
                            <a:noFill/>
                          </a:ln>
                          <a:solidFill>
                            <a:schemeClr val="tx1"/>
                          </a:solidFill>
                          <a:effectLst/>
                          <a:latin typeface="Verdana" pitchFamily="34" charset="0"/>
                          <a:ea typeface="宋体" pitchFamily="2" charset="-122"/>
                        </a:rPr>
                        <a:t>100</a:t>
                      </a:r>
                      <a:r>
                        <a:rPr kumimoji="0" lang="zh-CN" altLang="en-US" sz="1600" b="1" i="0" u="none" strike="noStrike" cap="none" normalizeH="0" baseline="0">
                          <a:ln>
                            <a:noFill/>
                          </a:ln>
                          <a:solidFill>
                            <a:schemeClr val="tx1"/>
                          </a:solidFill>
                          <a:effectLst/>
                          <a:latin typeface="Verdana" pitchFamily="34" charset="0"/>
                          <a:ea typeface="宋体" pitchFamily="2" charset="-122"/>
                        </a:rPr>
                        <a:t>）</a:t>
                      </a:r>
                    </a:p>
                  </a:txBody>
                  <a:tcPr marL="91432" marR="914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1"/>
                          </a:solidFill>
                          <a:effectLst/>
                          <a:latin typeface="Verdana" pitchFamily="34" charset="0"/>
                          <a:ea typeface="宋体" pitchFamily="2" charset="-122"/>
                        </a:rPr>
                        <a:t>（</a:t>
                      </a:r>
                      <a:r>
                        <a:rPr kumimoji="0" lang="en-US" altLang="zh-CN" sz="1600" b="1" i="0" u="none" strike="noStrike" cap="none" normalizeH="0" baseline="0">
                          <a:ln>
                            <a:noFill/>
                          </a:ln>
                          <a:solidFill>
                            <a:schemeClr val="tx1"/>
                          </a:solidFill>
                          <a:effectLst/>
                          <a:latin typeface="Verdana" pitchFamily="34" charset="0"/>
                          <a:ea typeface="宋体" pitchFamily="2" charset="-122"/>
                        </a:rPr>
                        <a:t>111</a:t>
                      </a:r>
                      <a:r>
                        <a:rPr kumimoji="0" lang="zh-CN" altLang="en-US" sz="1600" b="1" i="0" u="none" strike="noStrike" cap="none" normalizeH="0" baseline="0">
                          <a:ln>
                            <a:noFill/>
                          </a:ln>
                          <a:solidFill>
                            <a:schemeClr val="tx1"/>
                          </a:solidFill>
                          <a:effectLst/>
                          <a:latin typeface="Verdana" pitchFamily="34" charset="0"/>
                          <a:ea typeface="宋体" pitchFamily="2" charset="-122"/>
                        </a:rPr>
                        <a:t>）</a:t>
                      </a:r>
                    </a:p>
                  </a:txBody>
                  <a:tcPr marL="91432" marR="914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chemeClr val="tx1"/>
                        </a:solidFill>
                        <a:effectLst/>
                        <a:latin typeface="Verdana" pitchFamily="34" charset="0"/>
                        <a:ea typeface="宋体" pitchFamily="2" charset="-122"/>
                      </a:endParaRPr>
                    </a:p>
                  </a:txBody>
                  <a:tcPr marL="91432" marR="914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701061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39652"/>
                                        </p:tgtEl>
                                        <p:attrNameLst>
                                          <p:attrName>style.visibility</p:attrName>
                                        </p:attrNameLst>
                                      </p:cBhvr>
                                      <p:to>
                                        <p:strVal val="visible"/>
                                      </p:to>
                                    </p:set>
                                    <p:animEffect transition="in" filter="dissolve">
                                      <p:cBhvr>
                                        <p:cTn id="7" dur="500"/>
                                        <p:tgtEl>
                                          <p:spTgt spid="539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39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2209800" y="457200"/>
            <a:ext cx="7772400" cy="914400"/>
          </a:xfrm>
        </p:spPr>
        <p:txBody>
          <a:bodyPr/>
          <a:lstStyle/>
          <a:p>
            <a:pPr eaLnBrk="1" hangingPunct="1">
              <a:defRPr/>
            </a:pPr>
            <a:r>
              <a:rPr lang="zh-CN" altLang="en-US" b="1">
                <a:ea typeface="隶书" pitchFamily="49" charset="-122"/>
              </a:rPr>
              <a:t>能带理论是一种近似方法</a:t>
            </a:r>
          </a:p>
        </p:txBody>
      </p:sp>
      <p:sp>
        <p:nvSpPr>
          <p:cNvPr id="504835" name="Text Box 3"/>
          <p:cNvSpPr txBox="1">
            <a:spLocks noChangeArrowheads="1"/>
          </p:cNvSpPr>
          <p:nvPr/>
        </p:nvSpPr>
        <p:spPr bwMode="auto">
          <a:xfrm>
            <a:off x="3962400" y="1570038"/>
            <a:ext cx="4114800" cy="519112"/>
          </a:xfrm>
          <a:prstGeom prst="rect">
            <a:avLst/>
          </a:prstGeom>
          <a:solidFill>
            <a:srgbClr val="FFFF99"/>
          </a:solidFill>
          <a:ln>
            <a:noFill/>
          </a:ln>
          <a:effectLst>
            <a:prstShdw prst="shdw17" dist="17961" dir="2700000">
              <a:srgbClr val="99995C"/>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kumimoji="1" lang="zh-CN" altLang="en-US" sz="2800">
                <a:latin typeface="Times New Roman" panose="02020603050405020304" pitchFamily="18" charset="0"/>
                <a:ea typeface="黑体" panose="02010609060101010101" pitchFamily="49" charset="-122"/>
              </a:rPr>
              <a:t>晶体中电子有两类</a:t>
            </a:r>
          </a:p>
        </p:txBody>
      </p:sp>
      <p:sp>
        <p:nvSpPr>
          <p:cNvPr id="504836" name="Text Box 4"/>
          <p:cNvSpPr txBox="1">
            <a:spLocks noChangeArrowheads="1"/>
          </p:cNvSpPr>
          <p:nvPr/>
        </p:nvSpPr>
        <p:spPr bwMode="auto">
          <a:xfrm>
            <a:off x="2286000" y="2438400"/>
            <a:ext cx="3962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zh-CN" altLang="en-US" sz="2400">
                <a:ea typeface="黑体" pitchFamily="2" charset="-122"/>
              </a:rPr>
              <a:t>外层价电子</a:t>
            </a:r>
          </a:p>
          <a:p>
            <a:pPr algn="ctr" eaLnBrk="1" hangingPunct="1">
              <a:spcBef>
                <a:spcPct val="50000"/>
              </a:spcBef>
              <a:defRPr/>
            </a:pPr>
            <a:r>
              <a:rPr kumimoji="1" lang="zh-CN" altLang="en-US" sz="2400">
                <a:effectLst>
                  <a:outerShdw blurRad="38100" dist="38100" dir="2700000" algn="tl">
                    <a:srgbClr val="C0C0C0"/>
                  </a:outerShdw>
                </a:effectLst>
              </a:rPr>
              <a:t>能量高；</a:t>
            </a:r>
          </a:p>
          <a:p>
            <a:pPr algn="ctr" eaLnBrk="1" hangingPunct="1">
              <a:spcBef>
                <a:spcPct val="50000"/>
              </a:spcBef>
              <a:defRPr/>
            </a:pPr>
            <a:r>
              <a:rPr kumimoji="1" lang="zh-CN" altLang="en-US" sz="2400">
                <a:effectLst>
                  <a:outerShdw blurRad="38100" dist="38100" dir="2700000" algn="tl">
                    <a:srgbClr val="C0C0C0"/>
                  </a:outerShdw>
                </a:effectLst>
              </a:rPr>
              <a:t>晶体势场较弱；</a:t>
            </a:r>
          </a:p>
          <a:p>
            <a:pPr algn="ctr" eaLnBrk="1" hangingPunct="1">
              <a:spcBef>
                <a:spcPct val="50000"/>
              </a:spcBef>
              <a:defRPr/>
            </a:pPr>
            <a:r>
              <a:rPr kumimoji="1" lang="zh-CN" altLang="en-US" sz="2400">
                <a:effectLst>
                  <a:outerShdw blurRad="38100" dist="38100" dir="2700000" algn="tl">
                    <a:srgbClr val="C0C0C0"/>
                  </a:outerShdw>
                </a:effectLst>
              </a:rPr>
              <a:t>电子行为类似于自由电子；</a:t>
            </a:r>
          </a:p>
          <a:p>
            <a:pPr algn="ctr" eaLnBrk="1" hangingPunct="1">
              <a:spcBef>
                <a:spcPct val="50000"/>
              </a:spcBef>
              <a:defRPr/>
            </a:pPr>
            <a:r>
              <a:rPr kumimoji="1" lang="zh-CN" altLang="en-US" sz="2400">
                <a:effectLst>
                  <a:outerShdw blurRad="38100" dist="38100" dir="2700000" algn="tl">
                    <a:srgbClr val="C0C0C0"/>
                  </a:outerShdw>
                </a:effectLst>
              </a:rPr>
              <a:t>故晶体势场对电子运动的影响看作微扰处理。</a:t>
            </a:r>
          </a:p>
        </p:txBody>
      </p:sp>
      <p:sp>
        <p:nvSpPr>
          <p:cNvPr id="504837" name="AutoShape 5"/>
          <p:cNvSpPr>
            <a:spLocks noChangeArrowheads="1"/>
          </p:cNvSpPr>
          <p:nvPr/>
        </p:nvSpPr>
        <p:spPr bwMode="auto">
          <a:xfrm>
            <a:off x="2971800" y="5715000"/>
            <a:ext cx="2971800" cy="685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zh-CN" altLang="en-US" sz="2400">
                <a:solidFill>
                  <a:srgbClr val="000066"/>
                </a:solidFill>
                <a:effectLst>
                  <a:outerShdw blurRad="38100" dist="38100" dir="2700000" algn="tl">
                    <a:srgbClr val="000000"/>
                  </a:outerShdw>
                </a:effectLst>
              </a:rPr>
              <a:t>近自由电子近似</a:t>
            </a:r>
          </a:p>
        </p:txBody>
      </p:sp>
      <p:sp>
        <p:nvSpPr>
          <p:cNvPr id="504838" name="Text Box 6"/>
          <p:cNvSpPr txBox="1">
            <a:spLocks noChangeArrowheads="1"/>
          </p:cNvSpPr>
          <p:nvPr/>
        </p:nvSpPr>
        <p:spPr bwMode="auto">
          <a:xfrm>
            <a:off x="6858000" y="2438400"/>
            <a:ext cx="3505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kumimoji="1" lang="zh-CN" altLang="en-US" sz="2400">
                <a:ea typeface="黑体" pitchFamily="2" charset="-122"/>
              </a:rPr>
              <a:t>内层电子</a:t>
            </a:r>
          </a:p>
          <a:p>
            <a:pPr algn="ctr" eaLnBrk="1" hangingPunct="1">
              <a:spcBef>
                <a:spcPct val="50000"/>
              </a:spcBef>
              <a:defRPr/>
            </a:pPr>
            <a:r>
              <a:rPr kumimoji="1" lang="zh-CN" altLang="en-US" sz="2400">
                <a:effectLst>
                  <a:outerShdw blurRad="38100" dist="38100" dir="2700000" algn="tl">
                    <a:srgbClr val="C0C0C0"/>
                  </a:outerShdw>
                </a:effectLst>
              </a:rPr>
              <a:t>能量低；</a:t>
            </a:r>
          </a:p>
          <a:p>
            <a:pPr algn="ctr" eaLnBrk="1" hangingPunct="1">
              <a:spcBef>
                <a:spcPct val="50000"/>
              </a:spcBef>
              <a:defRPr/>
            </a:pPr>
            <a:r>
              <a:rPr kumimoji="1" lang="zh-CN" altLang="en-US" sz="2400">
                <a:effectLst>
                  <a:outerShdw blurRad="38100" dist="38100" dir="2700000" algn="tl">
                    <a:srgbClr val="C0C0C0"/>
                  </a:outerShdw>
                </a:effectLst>
              </a:rPr>
              <a:t>晶体势场较强；</a:t>
            </a:r>
          </a:p>
          <a:p>
            <a:pPr algn="ctr" eaLnBrk="1" hangingPunct="1">
              <a:spcBef>
                <a:spcPct val="50000"/>
              </a:spcBef>
              <a:defRPr/>
            </a:pPr>
            <a:r>
              <a:rPr kumimoji="1" lang="zh-CN" altLang="en-US" sz="2400">
                <a:effectLst>
                  <a:outerShdw blurRad="38100" dist="38100" dir="2700000" algn="tl">
                    <a:srgbClr val="C0C0C0"/>
                  </a:outerShdw>
                </a:effectLst>
              </a:rPr>
              <a:t>电子基本上围绕原子核运动；故相邻原子的影响看作是微扰处理。</a:t>
            </a:r>
          </a:p>
        </p:txBody>
      </p:sp>
      <p:sp>
        <p:nvSpPr>
          <p:cNvPr id="504839" name="AutoShape 7"/>
          <p:cNvSpPr>
            <a:spLocks noChangeArrowheads="1"/>
          </p:cNvSpPr>
          <p:nvPr/>
        </p:nvSpPr>
        <p:spPr bwMode="auto">
          <a:xfrm>
            <a:off x="6781800" y="5715000"/>
            <a:ext cx="2971800" cy="685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zh-CN" altLang="en-US" sz="2400">
                <a:solidFill>
                  <a:srgbClr val="000066"/>
                </a:solidFill>
                <a:effectLst>
                  <a:outerShdw blurRad="38100" dist="38100" dir="2700000" algn="tl">
                    <a:srgbClr val="000000"/>
                  </a:outerShdw>
                </a:effectLst>
              </a:rPr>
              <a:t>紧束缚近似</a:t>
            </a:r>
          </a:p>
        </p:txBody>
      </p:sp>
      <p:sp>
        <p:nvSpPr>
          <p:cNvPr id="504840" name="Line 8"/>
          <p:cNvSpPr>
            <a:spLocks noChangeShapeType="1"/>
          </p:cNvSpPr>
          <p:nvPr/>
        </p:nvSpPr>
        <p:spPr bwMode="auto">
          <a:xfrm flipH="1">
            <a:off x="4191000" y="2057400"/>
            <a:ext cx="609600" cy="4572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4841" name="Line 9"/>
          <p:cNvSpPr>
            <a:spLocks noChangeShapeType="1"/>
          </p:cNvSpPr>
          <p:nvPr/>
        </p:nvSpPr>
        <p:spPr bwMode="auto">
          <a:xfrm>
            <a:off x="7696200" y="2057400"/>
            <a:ext cx="838200" cy="457200"/>
          </a:xfrm>
          <a:prstGeom prst="line">
            <a:avLst/>
          </a:prstGeom>
          <a:noFill/>
          <a:ln w="635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4842" name="AutoShape 10"/>
          <p:cNvSpPr>
            <a:spLocks noChangeArrowheads="1"/>
          </p:cNvSpPr>
          <p:nvPr/>
        </p:nvSpPr>
        <p:spPr bwMode="auto">
          <a:xfrm>
            <a:off x="3071814" y="5876925"/>
            <a:ext cx="287337" cy="287338"/>
          </a:xfrm>
          <a:prstGeom prst="star5">
            <a:avLst/>
          </a:prstGeom>
          <a:solidFill>
            <a:srgbClr val="CC00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
        <p:nvSpPr>
          <p:cNvPr id="504843" name="AutoShape 11"/>
          <p:cNvSpPr>
            <a:spLocks noChangeArrowheads="1"/>
          </p:cNvSpPr>
          <p:nvPr/>
        </p:nvSpPr>
        <p:spPr bwMode="auto">
          <a:xfrm>
            <a:off x="7104064" y="5921375"/>
            <a:ext cx="287337" cy="287338"/>
          </a:xfrm>
          <a:prstGeom prst="star5">
            <a:avLst/>
          </a:prstGeom>
          <a:solidFill>
            <a:srgbClr val="CC00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a:p>
        </p:txBody>
      </p:sp>
    </p:spTree>
    <p:extLst>
      <p:ext uri="{BB962C8B-B14F-4D97-AF65-F5344CB8AC3E}">
        <p14:creationId xmlns:p14="http://schemas.microsoft.com/office/powerpoint/2010/main" val="1074836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504840"/>
                                        </p:tgtEl>
                                        <p:attrNameLst>
                                          <p:attrName>style.visibility</p:attrName>
                                        </p:attrNameLst>
                                      </p:cBhvr>
                                      <p:to>
                                        <p:strVal val="visible"/>
                                      </p:to>
                                    </p:set>
                                    <p:animEffect transition="in" filter="strips(downLeft)">
                                      <p:cBhvr>
                                        <p:cTn id="11" dur="500"/>
                                        <p:tgtEl>
                                          <p:spTgt spid="504840"/>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504836"/>
                                        </p:tgtEl>
                                        <p:attrNameLst>
                                          <p:attrName>style.visibility</p:attrName>
                                        </p:attrNameLst>
                                      </p:cBhvr>
                                      <p:to>
                                        <p:strVal val="visible"/>
                                      </p:to>
                                    </p:set>
                                    <p:animEffect transition="in" filter="strips(downLeft)">
                                      <p:cBhvr>
                                        <p:cTn id="14" dur="500"/>
                                        <p:tgtEl>
                                          <p:spTgt spid="504836"/>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504837"/>
                                        </p:tgtEl>
                                        <p:attrNameLst>
                                          <p:attrName>style.visibility</p:attrName>
                                        </p:attrNameLst>
                                      </p:cBhvr>
                                      <p:to>
                                        <p:strVal val="visible"/>
                                      </p:to>
                                    </p:set>
                                    <p:animEffect transition="in" filter="strips(downLeft)">
                                      <p:cBhvr>
                                        <p:cTn id="17" dur="500"/>
                                        <p:tgtEl>
                                          <p:spTgt spid="5048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04838"/>
                                        </p:tgtEl>
                                        <p:attrNameLst>
                                          <p:attrName>style.visibility</p:attrName>
                                        </p:attrNameLst>
                                      </p:cBhvr>
                                      <p:to>
                                        <p:strVal val="visible"/>
                                      </p:to>
                                    </p:set>
                                    <p:animEffect transition="in" filter="diamond(in)">
                                      <p:cBhvr>
                                        <p:cTn id="22" dur="2000"/>
                                        <p:tgtEl>
                                          <p:spTgt spid="50483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504841"/>
                                        </p:tgtEl>
                                        <p:attrNameLst>
                                          <p:attrName>style.visibility</p:attrName>
                                        </p:attrNameLst>
                                      </p:cBhvr>
                                      <p:to>
                                        <p:strVal val="visible"/>
                                      </p:to>
                                    </p:set>
                                    <p:animEffect transition="in" filter="diamond(in)">
                                      <p:cBhvr>
                                        <p:cTn id="25" dur="2000"/>
                                        <p:tgtEl>
                                          <p:spTgt spid="504841"/>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504839"/>
                                        </p:tgtEl>
                                        <p:attrNameLst>
                                          <p:attrName>style.visibility</p:attrName>
                                        </p:attrNameLst>
                                      </p:cBhvr>
                                      <p:to>
                                        <p:strVal val="visible"/>
                                      </p:to>
                                    </p:set>
                                    <p:animEffect transition="in" filter="diamond(in)">
                                      <p:cBhvr>
                                        <p:cTn id="28" dur="2000"/>
                                        <p:tgtEl>
                                          <p:spTgt spid="504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animBg="1"/>
      <p:bldP spid="504836" grpId="0"/>
      <p:bldP spid="504837" grpId="0" animBg="1"/>
      <p:bldP spid="504838" grpId="0"/>
      <p:bldP spid="504839" grpId="0" animBg="1"/>
      <p:bldP spid="504840" grpId="0" animBg="1"/>
      <p:bldP spid="5048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fld id="{5B242108-0173-49F8-82E3-DED0EAA6ED7A}" type="slidenum">
              <a:rPr lang="en-US" altLang="zh-CN" sz="1400">
                <a:solidFill>
                  <a:srgbClr val="000000"/>
                </a:solidFill>
              </a:rPr>
              <a:pPr>
                <a:spcBef>
                  <a:spcPct val="0"/>
                </a:spcBef>
                <a:buFontTx/>
                <a:buNone/>
              </a:pPr>
              <a:t>47</a:t>
            </a:fld>
            <a:endParaRPr lang="en-US" altLang="zh-CN" sz="1400">
              <a:solidFill>
                <a:srgbClr val="000000"/>
              </a:solidFill>
            </a:endParaRPr>
          </a:p>
        </p:txBody>
      </p:sp>
      <p:sp>
        <p:nvSpPr>
          <p:cNvPr id="501762" name="Rectangle 2"/>
          <p:cNvSpPr>
            <a:spLocks noGrp="1" noChangeArrowheads="1"/>
          </p:cNvSpPr>
          <p:nvPr>
            <p:ph type="title"/>
          </p:nvPr>
        </p:nvSpPr>
        <p:spPr/>
        <p:txBody>
          <a:bodyPr/>
          <a:lstStyle/>
          <a:p>
            <a:pPr eaLnBrk="1" hangingPunct="1">
              <a:defRPr/>
            </a:pPr>
            <a:r>
              <a:rPr lang="zh-CN" altLang="en-US" b="1" smtClean="0">
                <a:ea typeface="黑体" panose="02010609060101010101" pitchFamily="49" charset="-122"/>
              </a:rPr>
              <a:t>一、基本思想</a:t>
            </a:r>
          </a:p>
        </p:txBody>
      </p:sp>
      <p:grpSp>
        <p:nvGrpSpPr>
          <p:cNvPr id="5124" name="Group 3"/>
          <p:cNvGrpSpPr>
            <a:grpSpLocks/>
          </p:cNvGrpSpPr>
          <p:nvPr/>
        </p:nvGrpSpPr>
        <p:grpSpPr bwMode="auto">
          <a:xfrm>
            <a:off x="2514601" y="1676401"/>
            <a:ext cx="7693025" cy="4524375"/>
            <a:chOff x="624" y="1200"/>
            <a:chExt cx="4846" cy="2850"/>
          </a:xfrm>
        </p:grpSpPr>
        <p:sp>
          <p:nvSpPr>
            <p:cNvPr id="5126" name="Text Box 4"/>
            <p:cNvSpPr txBox="1">
              <a:spLocks noChangeArrowheads="1"/>
            </p:cNvSpPr>
            <p:nvPr/>
          </p:nvSpPr>
          <p:spPr bwMode="auto">
            <a:xfrm>
              <a:off x="624" y="1200"/>
              <a:ext cx="4656" cy="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50000"/>
                </a:spcBef>
                <a:spcAft>
                  <a:spcPct val="0"/>
                </a:spcAft>
                <a:buFontTx/>
                <a:buNone/>
              </a:pPr>
              <a:r>
                <a:rPr kumimoji="1" lang="en-US" altLang="zh-CN" sz="2400">
                  <a:solidFill>
                    <a:srgbClr val="000000"/>
                  </a:solidFill>
                  <a:latin typeface="Times New Roman" panose="02020603050405020304" pitchFamily="18" charset="0"/>
                </a:rPr>
                <a:t>        </a:t>
              </a:r>
              <a:r>
                <a:rPr kumimoji="1" lang="zh-CN" altLang="en-US" sz="2400" b="1">
                  <a:solidFill>
                    <a:srgbClr val="000000"/>
                  </a:solidFill>
                  <a:latin typeface="Times New Roman" panose="02020603050405020304" pitchFamily="18" charset="0"/>
                  <a:ea typeface="华文中宋" panose="02010600040101010101" pitchFamily="2" charset="-122"/>
                </a:rPr>
                <a:t>这是最简单的一维模型，通过模型的计算和讨论，可以了解周期场中运动的电子本征态的一些最基本特点。这个模型的基本思想是：</a:t>
              </a:r>
            </a:p>
            <a:p>
              <a:pPr fontAlgn="base">
                <a:spcBef>
                  <a:spcPct val="50000"/>
                </a:spcBef>
                <a:spcAft>
                  <a:spcPct val="0"/>
                </a:spcAft>
                <a:buFontTx/>
                <a:buNone/>
              </a:pPr>
              <a:r>
                <a:rPr kumimoji="1" lang="zh-CN" altLang="en-US" sz="2400" b="1">
                  <a:solidFill>
                    <a:srgbClr val="000000"/>
                  </a:solidFill>
                  <a:latin typeface="Times New Roman" panose="02020603050405020304" pitchFamily="18" charset="0"/>
                  <a:ea typeface="华文中宋" panose="02010600040101010101" pitchFamily="2" charset="-122"/>
                </a:rPr>
                <a:t>        模型认为金属中价电子在一个很弱的周期场中运动，价电子的行为很接近于自由电子，又与自由电子不同。这里的弱周期场设为         ，可以当作微扰来处理，即：</a:t>
              </a:r>
            </a:p>
            <a:p>
              <a:pPr fontAlgn="base">
                <a:spcBef>
                  <a:spcPct val="50000"/>
                </a:spcBef>
                <a:spcAft>
                  <a:spcPct val="0"/>
                </a:spcAft>
                <a:buFontTx/>
                <a:buNone/>
              </a:pPr>
              <a:r>
                <a:rPr kumimoji="1" lang="en-US" altLang="zh-CN" sz="2400" b="1">
                  <a:solidFill>
                    <a:srgbClr val="000000"/>
                  </a:solidFill>
                  <a:latin typeface="Times New Roman" panose="02020603050405020304" pitchFamily="18" charset="0"/>
                  <a:ea typeface="华文中宋" panose="02010600040101010101" pitchFamily="2" charset="-122"/>
                </a:rPr>
                <a:t>(1)</a:t>
              </a:r>
              <a:r>
                <a:rPr kumimoji="1" lang="zh-CN" altLang="en-US" sz="2400" b="1">
                  <a:solidFill>
                    <a:srgbClr val="000000"/>
                  </a:solidFill>
                  <a:latin typeface="Times New Roman" panose="02020603050405020304" pitchFamily="18" charset="0"/>
                  <a:ea typeface="华文中宋" panose="02010600040101010101" pitchFamily="2" charset="-122"/>
                </a:rPr>
                <a:t>零级近似时，用势场平均值    代替弱周期场</a:t>
              </a:r>
              <a:r>
                <a:rPr kumimoji="1" lang="en-US" altLang="zh-CN" sz="2400" b="1" i="1">
                  <a:solidFill>
                    <a:srgbClr val="000000"/>
                  </a:solidFill>
                  <a:latin typeface="Times New Roman" panose="02020603050405020304" pitchFamily="18" charset="0"/>
                  <a:ea typeface="华文中宋" panose="02010600040101010101" pitchFamily="2" charset="-122"/>
                </a:rPr>
                <a:t>V</a:t>
              </a:r>
              <a:r>
                <a:rPr kumimoji="1" lang="en-US" altLang="zh-CN" sz="2400" b="1">
                  <a:solidFill>
                    <a:srgbClr val="000000"/>
                  </a:solidFill>
                  <a:latin typeface="Times New Roman" panose="02020603050405020304" pitchFamily="18" charset="0"/>
                  <a:ea typeface="华文中宋" panose="02010600040101010101" pitchFamily="2" charset="-122"/>
                </a:rPr>
                <a:t>(</a:t>
              </a:r>
              <a:r>
                <a:rPr kumimoji="1" lang="en-US" altLang="zh-CN" sz="2400" b="1" i="1">
                  <a:solidFill>
                    <a:srgbClr val="000000"/>
                  </a:solidFill>
                  <a:latin typeface="Times New Roman" panose="02020603050405020304" pitchFamily="18" charset="0"/>
                  <a:ea typeface="华文中宋" panose="02010600040101010101" pitchFamily="2" charset="-122"/>
                </a:rPr>
                <a:t>x</a:t>
              </a:r>
              <a:r>
                <a:rPr kumimoji="1" lang="en-US" altLang="zh-CN" sz="2400" b="1">
                  <a:solidFill>
                    <a:srgbClr val="000000"/>
                  </a:solidFill>
                  <a:latin typeface="Times New Roman" panose="02020603050405020304" pitchFamily="18" charset="0"/>
                  <a:ea typeface="华文中宋" panose="02010600040101010101" pitchFamily="2" charset="-122"/>
                </a:rPr>
                <a:t>)</a:t>
              </a:r>
              <a:r>
                <a:rPr kumimoji="1" lang="zh-CN" altLang="en-US" sz="2400" b="1">
                  <a:solidFill>
                    <a:srgbClr val="000000"/>
                  </a:solidFill>
                  <a:latin typeface="Times New Roman" panose="02020603050405020304" pitchFamily="18" charset="0"/>
                  <a:ea typeface="华文中宋" panose="02010600040101010101" pitchFamily="2" charset="-122"/>
                </a:rPr>
                <a:t>；</a:t>
              </a:r>
            </a:p>
            <a:p>
              <a:pPr fontAlgn="base">
                <a:spcBef>
                  <a:spcPct val="50000"/>
                </a:spcBef>
                <a:spcAft>
                  <a:spcPct val="0"/>
                </a:spcAft>
                <a:buFontTx/>
                <a:buNone/>
              </a:pPr>
              <a:r>
                <a:rPr kumimoji="1" lang="en-US" altLang="zh-CN" sz="2400" b="1">
                  <a:solidFill>
                    <a:srgbClr val="000000"/>
                  </a:solidFill>
                  <a:latin typeface="Times New Roman" panose="02020603050405020304" pitchFamily="18" charset="0"/>
                  <a:ea typeface="华文中宋" panose="02010600040101010101" pitchFamily="2" charset="-122"/>
                </a:rPr>
                <a:t>(2)</a:t>
              </a:r>
              <a:r>
                <a:rPr kumimoji="1" lang="zh-CN" altLang="en-US" sz="2400" b="1">
                  <a:solidFill>
                    <a:srgbClr val="000000"/>
                  </a:solidFill>
                  <a:latin typeface="Times New Roman" panose="02020603050405020304" pitchFamily="18" charset="0"/>
                  <a:ea typeface="华文中宋" panose="02010600040101010101" pitchFamily="2" charset="-122"/>
                </a:rPr>
                <a:t>所谓弱周期场是指比较小的周期起伏                      </a:t>
              </a:r>
            </a:p>
            <a:p>
              <a:pPr fontAlgn="base">
                <a:spcBef>
                  <a:spcPct val="50000"/>
                </a:spcBef>
                <a:spcAft>
                  <a:spcPct val="0"/>
                </a:spcAft>
                <a:buFontTx/>
                <a:buNone/>
              </a:pPr>
              <a:r>
                <a:rPr kumimoji="1" lang="zh-CN" altLang="en-US" sz="2400" b="1">
                  <a:solidFill>
                    <a:srgbClr val="000000"/>
                  </a:solidFill>
                  <a:latin typeface="Times New Roman" panose="02020603050405020304" pitchFamily="18" charset="0"/>
                  <a:ea typeface="华文中宋" panose="02010600040101010101" pitchFamily="2" charset="-122"/>
                </a:rPr>
                <a:t>做为微扰处理。</a:t>
              </a:r>
            </a:p>
          </p:txBody>
        </p:sp>
        <p:graphicFrame>
          <p:nvGraphicFramePr>
            <p:cNvPr id="5127" name="Object 5"/>
            <p:cNvGraphicFramePr>
              <a:graphicFrameLocks noChangeAspect="1"/>
            </p:cNvGraphicFramePr>
            <p:nvPr/>
          </p:nvGraphicFramePr>
          <p:xfrm>
            <a:off x="2979" y="2535"/>
            <a:ext cx="468" cy="203"/>
          </p:xfrm>
          <a:graphic>
            <a:graphicData uri="http://schemas.openxmlformats.org/presentationml/2006/ole">
              <mc:AlternateContent xmlns:mc="http://schemas.openxmlformats.org/markup-compatibility/2006">
                <mc:Choice xmlns:v="urn:schemas-microsoft-com:vml" Requires="v">
                  <p:oleObj spid="_x0000_s25608" name="Equation" r:id="rId3" imgW="469696" imgH="203112" progId="Equation.3">
                    <p:embed/>
                  </p:oleObj>
                </mc:Choice>
                <mc:Fallback>
                  <p:oleObj name="Equation" r:id="rId3" imgW="46969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 y="2535"/>
                          <a:ext cx="468"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6"/>
            <p:cNvGraphicFramePr>
              <a:graphicFrameLocks noChangeAspect="1"/>
            </p:cNvGraphicFramePr>
            <p:nvPr/>
          </p:nvGraphicFramePr>
          <p:xfrm>
            <a:off x="3216" y="3072"/>
            <a:ext cx="184" cy="260"/>
          </p:xfrm>
          <a:graphic>
            <a:graphicData uri="http://schemas.openxmlformats.org/presentationml/2006/ole">
              <mc:AlternateContent xmlns:mc="http://schemas.openxmlformats.org/markup-compatibility/2006">
                <mc:Choice xmlns:v="urn:schemas-microsoft-com:vml" Requires="v">
                  <p:oleObj spid="_x0000_s25609" name="Equation" r:id="rId5" imgW="152268" imgH="215713" progId="Equation.3">
                    <p:embed/>
                  </p:oleObj>
                </mc:Choice>
                <mc:Fallback>
                  <p:oleObj name="Equation" r:id="rId5" imgW="152268"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3072"/>
                          <a:ext cx="184"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7"/>
            <p:cNvGraphicFramePr>
              <a:graphicFrameLocks noChangeAspect="1"/>
            </p:cNvGraphicFramePr>
            <p:nvPr/>
          </p:nvGraphicFramePr>
          <p:xfrm>
            <a:off x="3936" y="3378"/>
            <a:ext cx="1534" cy="291"/>
          </p:xfrm>
          <a:graphic>
            <a:graphicData uri="http://schemas.openxmlformats.org/presentationml/2006/ole">
              <mc:AlternateContent xmlns:mc="http://schemas.openxmlformats.org/markup-compatibility/2006">
                <mc:Choice xmlns:v="urn:schemas-microsoft-com:vml" Requires="v">
                  <p:oleObj spid="_x0000_s25610" name="Equation" r:id="rId7" imgW="1269449" imgH="241195" progId="Equation.3">
                    <p:embed/>
                  </p:oleObj>
                </mc:Choice>
                <mc:Fallback>
                  <p:oleObj name="Equation" r:id="rId7" imgW="1269449"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3378"/>
                          <a:ext cx="15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5" name="Line 8"/>
          <p:cNvSpPr>
            <a:spLocks noChangeShapeType="1"/>
          </p:cNvSpPr>
          <p:nvPr/>
        </p:nvSpPr>
        <p:spPr bwMode="auto">
          <a:xfrm>
            <a:off x="7175500" y="3357563"/>
            <a:ext cx="208915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800" b="1">
              <a:solidFill>
                <a:srgbClr val="1C1C1C"/>
              </a:solidFill>
              <a:latin typeface="Times New Roman" panose="02020603050405020304" pitchFamily="18" charset="0"/>
            </a:endParaRPr>
          </a:p>
        </p:txBody>
      </p:sp>
    </p:spTree>
    <p:extLst>
      <p:ext uri="{BB962C8B-B14F-4D97-AF65-F5344CB8AC3E}">
        <p14:creationId xmlns:p14="http://schemas.microsoft.com/office/powerpoint/2010/main" val="15057600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2209800" y="228600"/>
            <a:ext cx="7772400" cy="1143000"/>
          </a:xfrm>
        </p:spPr>
        <p:txBody>
          <a:bodyPr/>
          <a:lstStyle/>
          <a:p>
            <a:pPr eaLnBrk="1" hangingPunct="1">
              <a:defRPr/>
            </a:pPr>
            <a:r>
              <a:rPr lang="zh-CN" altLang="en-US" b="1"/>
              <a:t>一、基本思想</a:t>
            </a:r>
          </a:p>
        </p:txBody>
      </p:sp>
      <p:sp>
        <p:nvSpPr>
          <p:cNvPr id="5123" name="Text Box 3"/>
          <p:cNvSpPr txBox="1">
            <a:spLocks noChangeArrowheads="1"/>
          </p:cNvSpPr>
          <p:nvPr/>
        </p:nvSpPr>
        <p:spPr bwMode="auto">
          <a:xfrm>
            <a:off x="2514600" y="1600200"/>
            <a:ext cx="7696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fontAlgn="base">
              <a:spcBef>
                <a:spcPct val="50000"/>
              </a:spcBef>
              <a:spcAft>
                <a:spcPct val="0"/>
              </a:spcAft>
              <a:buFontTx/>
              <a:buNone/>
            </a:pPr>
            <a:r>
              <a:rPr kumimoji="1" lang="en-US" altLang="zh-CN" sz="2400" b="1">
                <a:solidFill>
                  <a:srgbClr val="000000"/>
                </a:solidFill>
                <a:latin typeface="华文中宋" panose="02010600040101010101" pitchFamily="2" charset="-122"/>
                <a:ea typeface="华文中宋" panose="02010600040101010101" pitchFamily="2" charset="-122"/>
              </a:rPr>
              <a:t>(1)</a:t>
            </a:r>
            <a:r>
              <a:rPr kumimoji="1" lang="zh-CN" altLang="en-US" sz="2400" b="1">
                <a:solidFill>
                  <a:srgbClr val="000000"/>
                </a:solidFill>
                <a:latin typeface="华文中宋" panose="02010600040101010101" pitchFamily="2" charset="-122"/>
                <a:ea typeface="华文中宋" panose="02010600040101010101" pitchFamily="2" charset="-122"/>
              </a:rPr>
              <a:t>晶格中原子间距</a:t>
            </a:r>
            <a:r>
              <a:rPr kumimoji="1" lang="en-US" altLang="zh-CN" sz="2400" b="1">
                <a:solidFill>
                  <a:srgbClr val="000000"/>
                </a:solidFill>
                <a:latin typeface="华文中宋" panose="02010600040101010101" pitchFamily="2" charset="-122"/>
                <a:ea typeface="华文中宋" panose="02010600040101010101" pitchFamily="2" charset="-122"/>
              </a:rPr>
              <a:t>a</a:t>
            </a:r>
            <a:r>
              <a:rPr kumimoji="1" lang="zh-CN" altLang="en-US" sz="2400" b="1">
                <a:solidFill>
                  <a:srgbClr val="000000"/>
                </a:solidFill>
                <a:latin typeface="华文中宋" panose="02010600040101010101" pitchFamily="2" charset="-122"/>
                <a:ea typeface="华文中宋" panose="02010600040101010101" pitchFamily="2" charset="-122"/>
              </a:rPr>
              <a:t>较大，晶格势变显著，在原子附近的电子受自身束缚较紧，不易产生共有化运动。</a:t>
            </a:r>
          </a:p>
          <a:p>
            <a:pPr fontAlgn="base">
              <a:spcBef>
                <a:spcPct val="50000"/>
              </a:spcBef>
              <a:spcAft>
                <a:spcPct val="0"/>
              </a:spcAft>
              <a:buFontTx/>
              <a:buNone/>
            </a:pPr>
            <a:r>
              <a:rPr kumimoji="1" lang="en-US" altLang="zh-CN" sz="2400" b="1">
                <a:solidFill>
                  <a:srgbClr val="000000"/>
                </a:solidFill>
                <a:latin typeface="华文中宋" panose="02010600040101010101" pitchFamily="2" charset="-122"/>
                <a:ea typeface="华文中宋" panose="02010600040101010101" pitchFamily="2" charset="-122"/>
              </a:rPr>
              <a:t>(2)</a:t>
            </a:r>
            <a:r>
              <a:rPr kumimoji="1" lang="zh-CN" altLang="en-US" sz="2400" b="1">
                <a:solidFill>
                  <a:srgbClr val="000000"/>
                </a:solidFill>
                <a:latin typeface="华文中宋" panose="02010600040101010101" pitchFamily="2" charset="-122"/>
                <a:ea typeface="华文中宋" panose="02010600040101010101" pitchFamily="2" charset="-122"/>
              </a:rPr>
              <a:t>近原子区，电子行为同孤立原子中的电子行为相似，晶格波函数也相应接近于孤立原子波函数。 </a:t>
            </a:r>
          </a:p>
          <a:p>
            <a:pPr fontAlgn="base">
              <a:spcBef>
                <a:spcPct val="50000"/>
              </a:spcBef>
              <a:spcAft>
                <a:spcPct val="0"/>
              </a:spcAft>
              <a:buFontTx/>
              <a:buNone/>
            </a:pPr>
            <a:r>
              <a:rPr kumimoji="1" lang="en-US" altLang="zh-CN" sz="2400" b="1">
                <a:solidFill>
                  <a:srgbClr val="000000"/>
                </a:solidFill>
                <a:latin typeface="华文中宋" panose="02010600040101010101" pitchFamily="2" charset="-122"/>
                <a:ea typeface="华文中宋" panose="02010600040101010101" pitchFamily="2" charset="-122"/>
              </a:rPr>
              <a:t>(3)</a:t>
            </a:r>
            <a:r>
              <a:rPr kumimoji="1" lang="zh-CN" altLang="en-US" sz="2400" b="1">
                <a:solidFill>
                  <a:srgbClr val="000000"/>
                </a:solidFill>
                <a:latin typeface="华文中宋" panose="02010600040101010101" pitchFamily="2" charset="-122"/>
                <a:ea typeface="华文中宋" panose="02010600040101010101" pitchFamily="2" charset="-122"/>
              </a:rPr>
              <a:t>孤立原子波函数作为零级近似；</a:t>
            </a:r>
          </a:p>
          <a:p>
            <a:pPr fontAlgn="base">
              <a:spcBef>
                <a:spcPct val="50000"/>
              </a:spcBef>
              <a:spcAft>
                <a:spcPct val="0"/>
              </a:spcAft>
              <a:buFontTx/>
              <a:buNone/>
            </a:pPr>
            <a:endParaRPr kumimoji="1" lang="zh-CN" altLang="en-US" sz="2400" b="1">
              <a:solidFill>
                <a:srgbClr val="000000"/>
              </a:solidFill>
              <a:latin typeface="华文中宋" panose="02010600040101010101" pitchFamily="2" charset="-122"/>
              <a:ea typeface="华文中宋" panose="02010600040101010101" pitchFamily="2" charset="-122"/>
            </a:endParaRPr>
          </a:p>
          <a:p>
            <a:pPr fontAlgn="base">
              <a:spcBef>
                <a:spcPct val="50000"/>
              </a:spcBef>
              <a:spcAft>
                <a:spcPct val="0"/>
              </a:spcAft>
              <a:buFontTx/>
              <a:buNone/>
            </a:pPr>
            <a:endParaRPr kumimoji="1" lang="zh-CN" altLang="en-US" sz="2400" b="1">
              <a:solidFill>
                <a:srgbClr val="000000"/>
              </a:solidFill>
              <a:latin typeface="Times New Roman" panose="02020603050405020304" pitchFamily="18" charset="0"/>
            </a:endParaRPr>
          </a:p>
          <a:p>
            <a:pPr fontAlgn="base">
              <a:spcBef>
                <a:spcPct val="50000"/>
              </a:spcBef>
              <a:spcAft>
                <a:spcPct val="0"/>
              </a:spcAft>
              <a:buFontTx/>
              <a:buNone/>
            </a:pPr>
            <a:r>
              <a:rPr kumimoji="1" lang="en-US" altLang="zh-CN" sz="2400" b="1">
                <a:solidFill>
                  <a:srgbClr val="000000"/>
                </a:solidFill>
                <a:latin typeface="华文中宋" panose="02010600040101010101" pitchFamily="2" charset="-122"/>
                <a:ea typeface="华文中宋" panose="02010600040101010101" pitchFamily="2" charset="-122"/>
              </a:rPr>
              <a:t>(3)</a:t>
            </a:r>
            <a:r>
              <a:rPr kumimoji="1" lang="zh-CN" altLang="en-US" sz="2400" b="1">
                <a:solidFill>
                  <a:srgbClr val="000000"/>
                </a:solidFill>
                <a:latin typeface="华文中宋" panose="02010600040101010101" pitchFamily="2" charset="-122"/>
                <a:ea typeface="华文中宋" panose="02010600040101010101" pitchFamily="2" charset="-122"/>
              </a:rPr>
              <a:t>其它原子场作用看成微扰处理。</a:t>
            </a:r>
          </a:p>
        </p:txBody>
      </p:sp>
      <p:graphicFrame>
        <p:nvGraphicFramePr>
          <p:cNvPr id="5124" name="Object 4"/>
          <p:cNvGraphicFramePr>
            <a:graphicFrameLocks noChangeAspect="1"/>
          </p:cNvGraphicFramePr>
          <p:nvPr/>
        </p:nvGraphicFramePr>
        <p:xfrm>
          <a:off x="3168651" y="4038601"/>
          <a:ext cx="5491163" cy="866775"/>
        </p:xfrm>
        <a:graphic>
          <a:graphicData uri="http://schemas.openxmlformats.org/presentationml/2006/ole">
            <mc:AlternateContent xmlns:mc="http://schemas.openxmlformats.org/markup-compatibility/2006">
              <mc:Choice xmlns:v="urn:schemas-microsoft-com:vml" Requires="v">
                <p:oleObj spid="_x0000_s26630" name="Equation" r:id="rId3" imgW="3060700" imgH="482600" progId="Equation.3">
                  <p:embed/>
                </p:oleObj>
              </mc:Choice>
              <mc:Fallback>
                <p:oleObj name="Equation" r:id="rId3" imgW="30607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651" y="4038601"/>
                        <a:ext cx="5491163"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5"/>
          <p:cNvGraphicFramePr>
            <a:graphicFrameLocks noChangeAspect="1"/>
          </p:cNvGraphicFramePr>
          <p:nvPr/>
        </p:nvGraphicFramePr>
        <p:xfrm>
          <a:off x="4495801" y="5715001"/>
          <a:ext cx="2716213" cy="441325"/>
        </p:xfrm>
        <a:graphic>
          <a:graphicData uri="http://schemas.openxmlformats.org/presentationml/2006/ole">
            <mc:AlternateContent xmlns:mc="http://schemas.openxmlformats.org/markup-compatibility/2006">
              <mc:Choice xmlns:v="urn:schemas-microsoft-com:vml" Requires="v">
                <p:oleObj spid="_x0000_s26631" name="Equation" r:id="rId5" imgW="1485900" imgH="241300" progId="Equation.3">
                  <p:embed/>
                </p:oleObj>
              </mc:Choice>
              <mc:Fallback>
                <p:oleObj name="Equation" r:id="rId5" imgW="14859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1" y="5715001"/>
                        <a:ext cx="2716213"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960551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ChangeArrowheads="1"/>
          </p:cNvSpPr>
          <p:nvPr/>
        </p:nvSpPr>
        <p:spPr bwMode="auto">
          <a:xfrm>
            <a:off x="1676400" y="517525"/>
            <a:ext cx="480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600">
                <a:solidFill>
                  <a:srgbClr val="660066"/>
                </a:solidFill>
                <a:latin typeface="Times New Roman" panose="02020603050405020304" pitchFamily="18" charset="0"/>
              </a:rPr>
              <a:t>三</a:t>
            </a:r>
            <a:r>
              <a:rPr kumimoji="1" lang="en-US" altLang="zh-CN" sz="2600">
                <a:solidFill>
                  <a:srgbClr val="660066"/>
                </a:solidFill>
                <a:latin typeface="Times New Roman" panose="02020603050405020304" pitchFamily="18" charset="0"/>
              </a:rPr>
              <a:t>. </a:t>
            </a:r>
            <a:r>
              <a:rPr kumimoji="1" lang="zh-CN" altLang="en-US" sz="2600">
                <a:solidFill>
                  <a:srgbClr val="660066"/>
                </a:solidFill>
                <a:latin typeface="Times New Roman" panose="02020603050405020304" pitchFamily="18" charset="0"/>
              </a:rPr>
              <a:t>原子能级与能带的对应 </a:t>
            </a:r>
          </a:p>
        </p:txBody>
      </p:sp>
      <p:sp>
        <p:nvSpPr>
          <p:cNvPr id="541699" name="Rectangle 3"/>
          <p:cNvSpPr>
            <a:spLocks noChangeArrowheads="1"/>
          </p:cNvSpPr>
          <p:nvPr/>
        </p:nvSpPr>
        <p:spPr bwMode="auto">
          <a:xfrm>
            <a:off x="1676400" y="1498601"/>
            <a:ext cx="42672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110000"/>
              </a:lnSpc>
              <a:spcBef>
                <a:spcPct val="0"/>
              </a:spcBef>
              <a:buFontTx/>
              <a:buNone/>
            </a:pPr>
            <a:r>
              <a:rPr kumimoji="1" lang="en-US" altLang="zh-CN" sz="2600">
                <a:latin typeface="Times New Roman" panose="02020603050405020304" pitchFamily="18" charset="0"/>
              </a:rPr>
              <a:t>—— </a:t>
            </a:r>
            <a:r>
              <a:rPr kumimoji="1" lang="zh-CN" altLang="en-US" sz="2600">
                <a:latin typeface="Times New Roman" panose="02020603050405020304" pitchFamily="18" charset="0"/>
              </a:rPr>
              <a:t>一个原子能级</a:t>
            </a:r>
            <a:r>
              <a:rPr kumimoji="1" lang="zh-CN" altLang="en-US" sz="2600" i="1">
                <a:latin typeface="Times New Roman" panose="02020603050405020304" pitchFamily="18" charset="0"/>
                <a:sym typeface="Symbol" panose="05050102010706020507" pitchFamily="18" charset="2"/>
              </a:rPr>
              <a:t></a:t>
            </a:r>
            <a:r>
              <a:rPr kumimoji="1" lang="en-US" altLang="zh-CN" sz="2600" i="1" baseline="-30000">
                <a:latin typeface="Times New Roman" panose="02020603050405020304" pitchFamily="18" charset="0"/>
              </a:rPr>
              <a:t>i</a:t>
            </a:r>
            <a:r>
              <a:rPr kumimoji="1" lang="zh-CN" altLang="en-US" sz="2600">
                <a:latin typeface="Times New Roman" panose="02020603050405020304" pitchFamily="18" charset="0"/>
                <a:sym typeface="Symbol" panose="05050102010706020507" pitchFamily="18" charset="2"/>
              </a:rPr>
              <a:t>对应一个能带，不同的原子能级对应不同的能带。当原子形成固体后，形成了一系列能带</a:t>
            </a:r>
          </a:p>
        </p:txBody>
      </p:sp>
      <p:sp>
        <p:nvSpPr>
          <p:cNvPr id="541700" name="Rectangle 4"/>
          <p:cNvSpPr>
            <a:spLocks noChangeArrowheads="1"/>
          </p:cNvSpPr>
          <p:nvPr/>
        </p:nvSpPr>
        <p:spPr bwMode="auto">
          <a:xfrm>
            <a:off x="1676400" y="3870326"/>
            <a:ext cx="42672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lnSpc>
                <a:spcPct val="120000"/>
              </a:lnSpc>
              <a:spcBef>
                <a:spcPct val="0"/>
              </a:spcBef>
              <a:buFontTx/>
              <a:buNone/>
            </a:pPr>
            <a:r>
              <a:rPr kumimoji="1" lang="en-US" altLang="zh-CN" sz="2600">
                <a:latin typeface="Times New Roman" panose="02020603050405020304" pitchFamily="18" charset="0"/>
                <a:sym typeface="Symbol" panose="05050102010706020507" pitchFamily="18" charset="2"/>
              </a:rPr>
              <a:t>—— </a:t>
            </a:r>
            <a:r>
              <a:rPr kumimoji="1" lang="zh-CN" altLang="en-US" sz="2600">
                <a:latin typeface="Times New Roman" panose="02020603050405020304" pitchFamily="18" charset="0"/>
                <a:sym typeface="Symbol" panose="05050102010706020507" pitchFamily="18" charset="2"/>
              </a:rPr>
              <a:t>能量较低的能级对应的能带较窄</a:t>
            </a:r>
          </a:p>
          <a:p>
            <a:pPr algn="just">
              <a:lnSpc>
                <a:spcPct val="120000"/>
              </a:lnSpc>
              <a:spcBef>
                <a:spcPct val="0"/>
              </a:spcBef>
              <a:buFontTx/>
              <a:buNone/>
            </a:pPr>
            <a:r>
              <a:rPr kumimoji="1" lang="en-US" altLang="zh-CN" sz="2600">
                <a:latin typeface="Times New Roman" panose="02020603050405020304" pitchFamily="18" charset="0"/>
                <a:sym typeface="Symbol" panose="05050102010706020507" pitchFamily="18" charset="2"/>
              </a:rPr>
              <a:t>—— </a:t>
            </a:r>
            <a:r>
              <a:rPr kumimoji="1" lang="zh-CN" altLang="en-US" sz="2600">
                <a:latin typeface="Times New Roman" panose="02020603050405020304" pitchFamily="18" charset="0"/>
                <a:sym typeface="Symbol" panose="05050102010706020507" pitchFamily="18" charset="2"/>
              </a:rPr>
              <a:t>能量较高的能级对应的能带较宽</a:t>
            </a:r>
          </a:p>
        </p:txBody>
      </p:sp>
      <p:pic>
        <p:nvPicPr>
          <p:cNvPr id="541701" name="Picture 5" descr="XCH004_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9" y="1112838"/>
            <a:ext cx="4192587"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1702" name="Text Box 6"/>
          <p:cNvSpPr txBox="1">
            <a:spLocks noChangeArrowheads="1"/>
          </p:cNvSpPr>
          <p:nvPr/>
        </p:nvSpPr>
        <p:spPr bwMode="auto">
          <a:xfrm>
            <a:off x="1524000" y="549275"/>
            <a:ext cx="4465638" cy="3081338"/>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800">
                <a:latin typeface="Times New Roman" panose="02020603050405020304" pitchFamily="18" charset="0"/>
              </a:rPr>
              <a:t>原因：能量较低的带对应于内层电子，其电轨道很小，不同原子间的相互交叠很少，故对应的能带较窄；反之，能量较高的外层电子轨道，在不同原子间有较多交叠，从而形成能带较宽。</a:t>
            </a:r>
          </a:p>
        </p:txBody>
      </p:sp>
      <p:sp>
        <p:nvSpPr>
          <p:cNvPr id="2" name="矩形 1"/>
          <p:cNvSpPr/>
          <p:nvPr/>
        </p:nvSpPr>
        <p:spPr>
          <a:xfrm>
            <a:off x="1676400" y="5943600"/>
            <a:ext cx="5724644" cy="369332"/>
          </a:xfrm>
          <a:prstGeom prst="rect">
            <a:avLst/>
          </a:prstGeom>
        </p:spPr>
        <p:txBody>
          <a:bodyPr wrap="none">
            <a:spAutoFit/>
          </a:bodyPr>
          <a:lstStyle/>
          <a:p>
            <a:pPr>
              <a:spcBef>
                <a:spcPct val="50000"/>
              </a:spcBef>
            </a:pPr>
            <a:r>
              <a:rPr kumimoji="1" lang="zh-CN" altLang="en-US" dirty="0">
                <a:latin typeface="Times New Roman" panose="02020603050405020304" pitchFamily="18" charset="0"/>
                <a:ea typeface="华文中宋" panose="02010600040101010101" pitchFamily="2" charset="-122"/>
              </a:rPr>
              <a:t>这时，原子能级与能带之间并不存在一一对应的关系。</a:t>
            </a:r>
          </a:p>
        </p:txBody>
      </p:sp>
    </p:spTree>
    <p:extLst>
      <p:ext uri="{BB962C8B-B14F-4D97-AF65-F5344CB8AC3E}">
        <p14:creationId xmlns:p14="http://schemas.microsoft.com/office/powerpoint/2010/main" val="3138996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41698">
                                            <p:txEl>
                                              <p:pRg st="0" end="0"/>
                                            </p:txEl>
                                          </p:spTgt>
                                        </p:tgtEl>
                                        <p:attrNameLst>
                                          <p:attrName>style.visibility</p:attrName>
                                        </p:attrNameLst>
                                      </p:cBhvr>
                                      <p:to>
                                        <p:strVal val="visible"/>
                                      </p:to>
                                    </p:set>
                                    <p:animEffect transition="in" filter="dissolve">
                                      <p:cBhvr>
                                        <p:cTn id="7" dur="500"/>
                                        <p:tgtEl>
                                          <p:spTgt spid="541698">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41699">
                                            <p:txEl>
                                              <p:pRg st="0" end="0"/>
                                            </p:txEl>
                                          </p:spTgt>
                                        </p:tgtEl>
                                        <p:attrNameLst>
                                          <p:attrName>style.visibility</p:attrName>
                                        </p:attrNameLst>
                                      </p:cBhvr>
                                      <p:to>
                                        <p:strVal val="visible"/>
                                      </p:to>
                                    </p:set>
                                    <p:animEffect transition="in" filter="dissolve">
                                      <p:cBhvr>
                                        <p:cTn id="11" dur="500"/>
                                        <p:tgtEl>
                                          <p:spTgt spid="541699">
                                            <p:txEl>
                                              <p:pRg st="0" end="0"/>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541701"/>
                                        </p:tgtEl>
                                        <p:attrNameLst>
                                          <p:attrName>style.visibility</p:attrName>
                                        </p:attrNameLst>
                                      </p:cBhvr>
                                      <p:to>
                                        <p:strVal val="visible"/>
                                      </p:to>
                                    </p:set>
                                    <p:animEffect transition="in" filter="dissolve">
                                      <p:cBhvr>
                                        <p:cTn id="15" dur="500"/>
                                        <p:tgtEl>
                                          <p:spTgt spid="54170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1700">
                                            <p:txEl>
                                              <p:pRg st="0" end="0"/>
                                            </p:txEl>
                                          </p:spTgt>
                                        </p:tgtEl>
                                        <p:attrNameLst>
                                          <p:attrName>style.visibility</p:attrName>
                                        </p:attrNameLst>
                                      </p:cBhvr>
                                      <p:to>
                                        <p:strVal val="visible"/>
                                      </p:to>
                                    </p:set>
                                    <p:animEffect transition="in" filter="dissolve">
                                      <p:cBhvr>
                                        <p:cTn id="20" dur="500"/>
                                        <p:tgtEl>
                                          <p:spTgt spid="54170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41700">
                                            <p:txEl>
                                              <p:pRg st="1" end="1"/>
                                            </p:txEl>
                                          </p:spTgt>
                                        </p:tgtEl>
                                        <p:attrNameLst>
                                          <p:attrName>style.visibility</p:attrName>
                                        </p:attrNameLst>
                                      </p:cBhvr>
                                      <p:to>
                                        <p:strVal val="visible"/>
                                      </p:to>
                                    </p:set>
                                    <p:animEffect transition="in" filter="dissolve">
                                      <p:cBhvr>
                                        <p:cTn id="25" dur="500"/>
                                        <p:tgtEl>
                                          <p:spTgt spid="541700">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541702"/>
                                        </p:tgtEl>
                                        <p:attrNameLst>
                                          <p:attrName>style.visibility</p:attrName>
                                        </p:attrNameLst>
                                      </p:cBhvr>
                                      <p:to>
                                        <p:strVal val="visible"/>
                                      </p:to>
                                    </p:set>
                                    <p:animEffect transition="in" filter="checkerboard(across)">
                                      <p:cBhvr>
                                        <p:cTn id="30" dur="500"/>
                                        <p:tgtEl>
                                          <p:spTgt spid="541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build="p" autoUpdateAnimBg="0" advAuto="0"/>
      <p:bldP spid="541699" grpId="0" build="p" autoUpdateAnimBg="0" advAuto="0"/>
      <p:bldP spid="541700" grpId="0" build="p" autoUpdateAnimBg="0"/>
      <p:bldP spid="5417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2209800" y="457200"/>
            <a:ext cx="7772400" cy="1454150"/>
          </a:xfrm>
        </p:spPr>
        <p:txBody>
          <a:bodyPr/>
          <a:lstStyle/>
          <a:p>
            <a:pPr eaLnBrk="1" hangingPunct="1">
              <a:defRPr/>
            </a:pPr>
            <a:r>
              <a:rPr lang="zh-CN" altLang="en-US" b="1" dirty="0">
                <a:latin typeface="华文中宋" pitchFamily="2" charset="-122"/>
                <a:ea typeface="华文中宋" pitchFamily="2" charset="-122"/>
              </a:rPr>
              <a:t>正格子中</a:t>
            </a:r>
            <a:r>
              <a:rPr lang="en-US" altLang="zh-CN" dirty="0"/>
              <a:t>(</a:t>
            </a:r>
            <a:r>
              <a:rPr lang="en-US" altLang="zh-CN" b="1" i="1" dirty="0">
                <a:latin typeface="Times New Roman" pitchFamily="18" charset="0"/>
              </a:rPr>
              <a:t>h</a:t>
            </a:r>
            <a:r>
              <a:rPr lang="en-US" altLang="zh-CN" b="1" i="1" baseline="-25000" dirty="0">
                <a:latin typeface="Times New Roman" pitchFamily="18" charset="0"/>
              </a:rPr>
              <a:t>1</a:t>
            </a:r>
            <a:r>
              <a:rPr lang="en-US" altLang="zh-CN" b="1" i="1" dirty="0">
                <a:latin typeface="Times New Roman" pitchFamily="18" charset="0"/>
              </a:rPr>
              <a:t>h</a:t>
            </a:r>
            <a:r>
              <a:rPr lang="en-US" altLang="zh-CN" b="1" i="1" baseline="-25000" dirty="0">
                <a:latin typeface="Times New Roman" pitchFamily="18" charset="0"/>
              </a:rPr>
              <a:t>2</a:t>
            </a:r>
            <a:r>
              <a:rPr lang="en-US" altLang="zh-CN" b="1" i="1" dirty="0">
                <a:latin typeface="Times New Roman" pitchFamily="18" charset="0"/>
              </a:rPr>
              <a:t>h</a:t>
            </a:r>
            <a:r>
              <a:rPr lang="en-US" altLang="zh-CN" b="1" i="1" baseline="-25000" dirty="0">
                <a:latin typeface="Times New Roman" pitchFamily="18" charset="0"/>
              </a:rPr>
              <a:t>3</a:t>
            </a:r>
            <a:r>
              <a:rPr lang="en-US" altLang="zh-CN" dirty="0"/>
              <a:t>)</a:t>
            </a:r>
            <a:r>
              <a:rPr lang="zh-CN" altLang="en-US" b="1" dirty="0">
                <a:ea typeface="华文中宋" pitchFamily="2" charset="-122"/>
              </a:rPr>
              <a:t>晶面族与倒格矢</a:t>
            </a:r>
            <a:r>
              <a:rPr lang="en-US" altLang="zh-CN" b="1" i="1" dirty="0" err="1">
                <a:latin typeface="Times New Roman" pitchFamily="18" charset="0"/>
              </a:rPr>
              <a:t>G</a:t>
            </a:r>
            <a:r>
              <a:rPr lang="en-US" altLang="zh-CN" b="1" i="1" baseline="-25000" dirty="0" err="1">
                <a:latin typeface="Times New Roman" pitchFamily="18" charset="0"/>
              </a:rPr>
              <a:t>h</a:t>
            </a:r>
            <a:r>
              <a:rPr lang="zh-CN" altLang="en-US" dirty="0">
                <a:ea typeface="华文中宋" pitchFamily="2" charset="-122"/>
              </a:rPr>
              <a:t>的关系</a:t>
            </a:r>
          </a:p>
        </p:txBody>
      </p:sp>
      <p:grpSp>
        <p:nvGrpSpPr>
          <p:cNvPr id="10243" name="Group 3"/>
          <p:cNvGrpSpPr>
            <a:grpSpLocks/>
          </p:cNvGrpSpPr>
          <p:nvPr/>
        </p:nvGrpSpPr>
        <p:grpSpPr bwMode="auto">
          <a:xfrm>
            <a:off x="2135188" y="2852738"/>
            <a:ext cx="7956550" cy="457200"/>
            <a:chOff x="528" y="2208"/>
            <a:chExt cx="4800" cy="288"/>
          </a:xfrm>
        </p:grpSpPr>
        <p:sp>
          <p:nvSpPr>
            <p:cNvPr id="10292" name="Text Box 4"/>
            <p:cNvSpPr txBox="1">
              <a:spLocks noChangeArrowheads="1"/>
            </p:cNvSpPr>
            <p:nvPr/>
          </p:nvSpPr>
          <p:spPr bwMode="auto">
            <a:xfrm>
              <a:off x="528" y="2208"/>
              <a:ext cx="4800" cy="2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a:solidFill>
                    <a:srgbClr val="000000"/>
                  </a:solidFill>
                  <a:latin typeface="Times New Roman" panose="02020603050405020304" pitchFamily="18" charset="0"/>
                  <a:ea typeface="仿宋_GB2312" pitchFamily="49" charset="-122"/>
                </a:rPr>
                <a:t>即                                    沿晶面族</a:t>
              </a:r>
              <a:r>
                <a:rPr kumimoji="1" lang="zh-CN" altLang="en-US"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h</a:t>
              </a:r>
              <a:r>
                <a:rPr kumimoji="1" lang="en-US" altLang="zh-CN" sz="2400" i="1" baseline="-25000">
                  <a:solidFill>
                    <a:srgbClr val="000000"/>
                  </a:solidFill>
                  <a:latin typeface="Times New Roman" panose="02020603050405020304" pitchFamily="18" charset="0"/>
                </a:rPr>
                <a:t>1</a:t>
              </a:r>
              <a:r>
                <a:rPr kumimoji="1" lang="en-US" altLang="zh-CN" sz="2400" i="1">
                  <a:solidFill>
                    <a:srgbClr val="000000"/>
                  </a:solidFill>
                  <a:latin typeface="Times New Roman" panose="02020603050405020304" pitchFamily="18" charset="0"/>
                </a:rPr>
                <a:t>h</a:t>
              </a:r>
              <a:r>
                <a:rPr kumimoji="1" lang="en-US" altLang="zh-CN" sz="2400" i="1" baseline="-25000">
                  <a:solidFill>
                    <a:srgbClr val="000000"/>
                  </a:solidFill>
                  <a:latin typeface="Times New Roman" panose="02020603050405020304" pitchFamily="18" charset="0"/>
                </a:rPr>
                <a:t>2</a:t>
              </a:r>
              <a:r>
                <a:rPr kumimoji="1" lang="en-US" altLang="zh-CN" sz="2400" i="1">
                  <a:solidFill>
                    <a:srgbClr val="000000"/>
                  </a:solidFill>
                  <a:latin typeface="Times New Roman" panose="02020603050405020304" pitchFamily="18" charset="0"/>
                </a:rPr>
                <a:t>h</a:t>
              </a:r>
              <a:r>
                <a:rPr kumimoji="1" lang="en-US" altLang="zh-CN" sz="2400" i="1" baseline="-25000">
                  <a:solidFill>
                    <a:srgbClr val="000000"/>
                  </a:solidFill>
                  <a:latin typeface="Times New Roman" panose="02020603050405020304" pitchFamily="18" charset="0"/>
                </a:rPr>
                <a:t>3</a:t>
              </a:r>
              <a:r>
                <a:rPr kumimoji="1" lang="zh-CN" altLang="en-US" sz="2400">
                  <a:solidFill>
                    <a:srgbClr val="000000"/>
                  </a:solidFill>
                  <a:latin typeface="Times New Roman" panose="02020603050405020304" pitchFamily="18" charset="0"/>
                </a:rPr>
                <a:t>）</a:t>
              </a:r>
              <a:r>
                <a:rPr kumimoji="1" lang="zh-CN" altLang="en-US" sz="2400">
                  <a:solidFill>
                    <a:srgbClr val="000000"/>
                  </a:solidFill>
                  <a:latin typeface="Times New Roman" panose="02020603050405020304" pitchFamily="18" charset="0"/>
                  <a:ea typeface="仿宋_GB2312" pitchFamily="49" charset="-122"/>
                </a:rPr>
                <a:t>的法线方向</a:t>
              </a:r>
              <a:r>
                <a:rPr kumimoji="1" lang="zh-CN" altLang="en-US" sz="2400">
                  <a:solidFill>
                    <a:srgbClr val="000000"/>
                  </a:solidFill>
                  <a:latin typeface="Times New Roman" panose="02020603050405020304" pitchFamily="18" charset="0"/>
                </a:rPr>
                <a:t>。</a:t>
              </a:r>
            </a:p>
          </p:txBody>
        </p:sp>
        <p:graphicFrame>
          <p:nvGraphicFramePr>
            <p:cNvPr id="10293" name="Object 5"/>
            <p:cNvGraphicFramePr>
              <a:graphicFrameLocks noChangeAspect="1"/>
            </p:cNvGraphicFramePr>
            <p:nvPr/>
          </p:nvGraphicFramePr>
          <p:xfrm>
            <a:off x="768" y="2208"/>
            <a:ext cx="1680" cy="279"/>
          </p:xfrm>
          <a:graphic>
            <a:graphicData uri="http://schemas.openxmlformats.org/presentationml/2006/ole">
              <mc:AlternateContent xmlns:mc="http://schemas.openxmlformats.org/markup-compatibility/2006">
                <mc:Choice xmlns:v="urn:schemas-microsoft-com:vml" Requires="v">
                  <p:oleObj spid="_x0000_s4175" name="Equation" r:id="rId3" imgW="1358310" imgH="266584" progId="Equation.3">
                    <p:embed/>
                  </p:oleObj>
                </mc:Choice>
                <mc:Fallback>
                  <p:oleObj name="Equation" r:id="rId3" imgW="1358310"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2208"/>
                          <a:ext cx="1680" cy="27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89126" name="Group 6"/>
          <p:cNvGrpSpPr>
            <a:grpSpLocks/>
          </p:cNvGrpSpPr>
          <p:nvPr/>
        </p:nvGrpSpPr>
        <p:grpSpPr bwMode="auto">
          <a:xfrm>
            <a:off x="2209800" y="3429002"/>
            <a:ext cx="7848600" cy="3268663"/>
            <a:chOff x="432" y="2160"/>
            <a:chExt cx="4944" cy="2059"/>
          </a:xfrm>
        </p:grpSpPr>
        <p:sp>
          <p:nvSpPr>
            <p:cNvPr id="10250" name="Rectangle 7"/>
            <p:cNvSpPr>
              <a:spLocks noChangeArrowheads="1"/>
            </p:cNvSpPr>
            <p:nvPr/>
          </p:nvSpPr>
          <p:spPr bwMode="auto">
            <a:xfrm>
              <a:off x="432" y="3696"/>
              <a:ext cx="48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400">
                  <a:solidFill>
                    <a:srgbClr val="008080"/>
                  </a:solidFill>
                  <a:latin typeface="Times New Roman" panose="02020603050405020304" pitchFamily="18" charset="0"/>
                </a:rPr>
                <a:t>思路：能证明</a:t>
              </a:r>
              <a:r>
                <a:rPr kumimoji="1" lang="zh-CN" altLang="en-US" sz="2400" i="1">
                  <a:solidFill>
                    <a:srgbClr val="008080"/>
                  </a:solidFill>
                  <a:latin typeface="Times New Roman" panose="02020603050405020304" pitchFamily="18" charset="0"/>
                </a:rPr>
                <a:t>    </a:t>
              </a:r>
              <a:r>
                <a:rPr kumimoji="1" lang="zh-CN" altLang="en-US" sz="2400">
                  <a:solidFill>
                    <a:srgbClr val="008080"/>
                  </a:solidFill>
                  <a:latin typeface="Times New Roman" panose="02020603050405020304" pitchFamily="18" charset="0"/>
                </a:rPr>
                <a:t>同时垂直于      和       ，即能证明</a:t>
              </a:r>
              <a:r>
                <a:rPr kumimoji="1" lang="zh-CN" altLang="en-US" sz="2400" i="1">
                  <a:solidFill>
                    <a:srgbClr val="008080"/>
                  </a:solidFill>
                  <a:latin typeface="Times New Roman" panose="02020603050405020304" pitchFamily="18" charset="0"/>
                </a:rPr>
                <a:t>    </a:t>
              </a:r>
              <a:r>
                <a:rPr kumimoji="1" lang="zh-CN" altLang="en-US" sz="2400">
                  <a:solidFill>
                    <a:srgbClr val="008080"/>
                  </a:solidFill>
                  <a:latin typeface="Times New Roman" panose="02020603050405020304" pitchFamily="18" charset="0"/>
                </a:rPr>
                <a:t>垂直于面</a:t>
              </a:r>
              <a:r>
                <a:rPr kumimoji="1" lang="en-US" altLang="zh-CN" sz="2400" i="1">
                  <a:solidFill>
                    <a:srgbClr val="008080"/>
                  </a:solidFill>
                  <a:latin typeface="Times New Roman" panose="02020603050405020304" pitchFamily="18" charset="0"/>
                </a:rPr>
                <a:t>ABC</a:t>
              </a:r>
              <a:r>
                <a:rPr kumimoji="1" lang="zh-CN" altLang="en-US" sz="2400" i="1">
                  <a:solidFill>
                    <a:srgbClr val="008080"/>
                  </a:solidFill>
                  <a:latin typeface="Times New Roman" panose="02020603050405020304" pitchFamily="18" charset="0"/>
                </a:rPr>
                <a:t>。</a:t>
              </a:r>
            </a:p>
          </p:txBody>
        </p:sp>
        <p:grpSp>
          <p:nvGrpSpPr>
            <p:cNvPr id="10251" name="Group 8"/>
            <p:cNvGrpSpPr>
              <a:grpSpLocks/>
            </p:cNvGrpSpPr>
            <p:nvPr/>
          </p:nvGrpSpPr>
          <p:grpSpPr bwMode="auto">
            <a:xfrm>
              <a:off x="576" y="2160"/>
              <a:ext cx="4800" cy="1800"/>
              <a:chOff x="576" y="2160"/>
              <a:chExt cx="4800" cy="1800"/>
            </a:xfrm>
          </p:grpSpPr>
          <p:sp>
            <p:nvSpPr>
              <p:cNvPr id="10252" name="Rectangle 9"/>
              <p:cNvSpPr>
                <a:spLocks noChangeArrowheads="1"/>
              </p:cNvSpPr>
              <p:nvPr/>
            </p:nvSpPr>
            <p:spPr bwMode="auto">
              <a:xfrm>
                <a:off x="576" y="2208"/>
                <a:ext cx="24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000" i="1">
                    <a:solidFill>
                      <a:srgbClr val="000000"/>
                    </a:solidFill>
                    <a:latin typeface="华文中宋" panose="02010600040101010101" pitchFamily="2" charset="-122"/>
                    <a:ea typeface="华文中宋" panose="02010600040101010101" pitchFamily="2" charset="-122"/>
                  </a:rPr>
                  <a:t>证明提示</a:t>
                </a:r>
                <a:r>
                  <a:rPr kumimoji="1" lang="zh-CN" altLang="en-US" sz="2000">
                    <a:solidFill>
                      <a:srgbClr val="000000"/>
                    </a:solidFill>
                    <a:latin typeface="华文中宋" panose="02010600040101010101" pitchFamily="2" charset="-122"/>
                    <a:ea typeface="华文中宋" panose="02010600040101010101" pitchFamily="2" charset="-122"/>
                  </a:rPr>
                  <a:t>：设晶面</a:t>
                </a:r>
                <a:r>
                  <a:rPr kumimoji="1" lang="en-US" altLang="zh-CN" sz="2000">
                    <a:solidFill>
                      <a:srgbClr val="000000"/>
                    </a:solidFill>
                    <a:latin typeface="华文中宋" panose="02010600040101010101" pitchFamily="2" charset="-122"/>
                    <a:ea typeface="华文中宋" panose="02010600040101010101" pitchFamily="2" charset="-122"/>
                  </a:rPr>
                  <a:t>ABC</a:t>
                </a:r>
                <a:r>
                  <a:rPr kumimoji="1" lang="zh-CN" altLang="en-US" sz="2000">
                    <a:solidFill>
                      <a:srgbClr val="000000"/>
                    </a:solidFill>
                    <a:latin typeface="华文中宋" panose="02010600040101010101" pitchFamily="2" charset="-122"/>
                    <a:ea typeface="华文中宋" panose="02010600040101010101" pitchFamily="2" charset="-122"/>
                  </a:rPr>
                  <a:t>是晶面族（</a:t>
                </a:r>
                <a:r>
                  <a:rPr kumimoji="1" lang="en-US" altLang="zh-CN" sz="2000" i="1">
                    <a:solidFill>
                      <a:srgbClr val="000000"/>
                    </a:solidFill>
                    <a:latin typeface="华文中宋" panose="02010600040101010101" pitchFamily="2" charset="-122"/>
                    <a:ea typeface="华文中宋" panose="02010600040101010101" pitchFamily="2" charset="-122"/>
                  </a:rPr>
                  <a:t>h</a:t>
                </a:r>
                <a:r>
                  <a:rPr kumimoji="1" lang="en-US" altLang="zh-CN" sz="2000" i="1" baseline="-30000">
                    <a:solidFill>
                      <a:srgbClr val="000000"/>
                    </a:solidFill>
                    <a:latin typeface="华文中宋" panose="02010600040101010101" pitchFamily="2" charset="-122"/>
                    <a:ea typeface="华文中宋" panose="02010600040101010101" pitchFamily="2" charset="-122"/>
                  </a:rPr>
                  <a:t>1</a:t>
                </a:r>
                <a:r>
                  <a:rPr kumimoji="1" lang="en-US" altLang="zh-CN" sz="2000" i="1">
                    <a:solidFill>
                      <a:srgbClr val="000000"/>
                    </a:solidFill>
                    <a:latin typeface="华文中宋" panose="02010600040101010101" pitchFamily="2" charset="-122"/>
                    <a:ea typeface="华文中宋" panose="02010600040101010101" pitchFamily="2" charset="-122"/>
                  </a:rPr>
                  <a:t>h</a:t>
                </a:r>
                <a:r>
                  <a:rPr kumimoji="1" lang="en-US" altLang="zh-CN" sz="2000" i="1" baseline="-30000">
                    <a:solidFill>
                      <a:srgbClr val="000000"/>
                    </a:solidFill>
                    <a:latin typeface="华文中宋" panose="02010600040101010101" pitchFamily="2" charset="-122"/>
                    <a:ea typeface="华文中宋" panose="02010600040101010101" pitchFamily="2" charset="-122"/>
                  </a:rPr>
                  <a:t>2</a:t>
                </a:r>
                <a:r>
                  <a:rPr kumimoji="1" lang="en-US" altLang="zh-CN" sz="2000" i="1">
                    <a:solidFill>
                      <a:srgbClr val="000000"/>
                    </a:solidFill>
                    <a:latin typeface="华文中宋" panose="02010600040101010101" pitchFamily="2" charset="-122"/>
                    <a:ea typeface="华文中宋" panose="02010600040101010101" pitchFamily="2" charset="-122"/>
                  </a:rPr>
                  <a:t>h</a:t>
                </a:r>
                <a:r>
                  <a:rPr kumimoji="1" lang="en-US" altLang="zh-CN" sz="2000" i="1" baseline="-30000">
                    <a:solidFill>
                      <a:srgbClr val="000000"/>
                    </a:solidFill>
                    <a:latin typeface="华文中宋" panose="02010600040101010101" pitchFamily="2" charset="-122"/>
                    <a:ea typeface="华文中宋" panose="02010600040101010101" pitchFamily="2" charset="-122"/>
                  </a:rPr>
                  <a:t>3</a:t>
                </a:r>
                <a:r>
                  <a:rPr kumimoji="1" lang="zh-CN" altLang="en-US" sz="2000">
                    <a:solidFill>
                      <a:srgbClr val="000000"/>
                    </a:solidFill>
                    <a:latin typeface="华文中宋" panose="02010600040101010101" pitchFamily="2" charset="-122"/>
                    <a:ea typeface="华文中宋" panose="02010600040101010101" pitchFamily="2" charset="-122"/>
                  </a:rPr>
                  <a:t>）中最靠近原点的晶面，截距分别为</a:t>
                </a:r>
              </a:p>
            </p:txBody>
          </p:sp>
          <p:graphicFrame>
            <p:nvGraphicFramePr>
              <p:cNvPr id="10253" name="Object 10"/>
              <p:cNvGraphicFramePr>
                <a:graphicFrameLocks noChangeAspect="1"/>
              </p:cNvGraphicFramePr>
              <p:nvPr/>
            </p:nvGraphicFramePr>
            <p:xfrm>
              <a:off x="1152" y="2880"/>
              <a:ext cx="864" cy="593"/>
            </p:xfrm>
            <a:graphic>
              <a:graphicData uri="http://schemas.openxmlformats.org/presentationml/2006/ole">
                <mc:AlternateContent xmlns:mc="http://schemas.openxmlformats.org/markup-compatibility/2006">
                  <mc:Choice xmlns:v="urn:schemas-microsoft-com:vml" Requires="v">
                    <p:oleObj spid="_x0000_s4176" name="Equation" r:id="rId5" imgW="698197" imgH="482391" progId="Equation.3">
                      <p:embed/>
                    </p:oleObj>
                  </mc:Choice>
                  <mc:Fallback>
                    <p:oleObj name="Equation" r:id="rId5" imgW="698197" imgH="4823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880"/>
                            <a:ext cx="864"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4" name="Object 11"/>
              <p:cNvGraphicFramePr>
                <a:graphicFrameLocks noChangeAspect="1"/>
              </p:cNvGraphicFramePr>
              <p:nvPr/>
            </p:nvGraphicFramePr>
            <p:xfrm>
              <a:off x="2763" y="3726"/>
              <a:ext cx="240" cy="220"/>
            </p:xfrm>
            <a:graphic>
              <a:graphicData uri="http://schemas.openxmlformats.org/presentationml/2006/ole">
                <mc:AlternateContent xmlns:mc="http://schemas.openxmlformats.org/markup-compatibility/2006">
                  <mc:Choice xmlns:v="urn:schemas-microsoft-com:vml" Requires="v">
                    <p:oleObj spid="_x0000_s4177" name="Equation" r:id="rId7" imgW="241300" imgH="228600" progId="Equation.3">
                      <p:embed/>
                    </p:oleObj>
                  </mc:Choice>
                  <mc:Fallback>
                    <p:oleObj name="Equation" r:id="rId7" imgW="241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 y="3726"/>
                            <a:ext cx="2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5" name="Object 12"/>
              <p:cNvGraphicFramePr>
                <a:graphicFrameLocks noChangeAspect="1"/>
              </p:cNvGraphicFramePr>
              <p:nvPr/>
            </p:nvGraphicFramePr>
            <p:xfrm>
              <a:off x="3264" y="3708"/>
              <a:ext cx="336" cy="247"/>
            </p:xfrm>
            <a:graphic>
              <a:graphicData uri="http://schemas.openxmlformats.org/presentationml/2006/ole">
                <mc:AlternateContent xmlns:mc="http://schemas.openxmlformats.org/markup-compatibility/2006">
                  <mc:Choice xmlns:v="urn:schemas-microsoft-com:vml" Requires="v">
                    <p:oleObj spid="_x0000_s4178" name="Equation" r:id="rId9" imgW="253890" imgH="228501" progId="Equation.3">
                      <p:embed/>
                    </p:oleObj>
                  </mc:Choice>
                  <mc:Fallback>
                    <p:oleObj name="Equation" r:id="rId9" imgW="253890"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3708"/>
                            <a:ext cx="33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6" name="Group 13"/>
              <p:cNvGrpSpPr>
                <a:grpSpLocks/>
              </p:cNvGrpSpPr>
              <p:nvPr/>
            </p:nvGrpSpPr>
            <p:grpSpPr bwMode="auto">
              <a:xfrm>
                <a:off x="3216" y="2160"/>
                <a:ext cx="2160" cy="1584"/>
                <a:chOff x="3312" y="1386"/>
                <a:chExt cx="2160" cy="1776"/>
              </a:xfrm>
            </p:grpSpPr>
            <p:sp>
              <p:nvSpPr>
                <p:cNvPr id="10259" name="Line 14"/>
                <p:cNvSpPr>
                  <a:spLocks noChangeShapeType="1"/>
                </p:cNvSpPr>
                <p:nvPr/>
              </p:nvSpPr>
              <p:spPr bwMode="auto">
                <a:xfrm rot="21540000" flipV="1">
                  <a:off x="3490" y="2086"/>
                  <a:ext cx="1372" cy="7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0" name="Line 15"/>
                <p:cNvSpPr>
                  <a:spLocks noChangeShapeType="1"/>
                </p:cNvSpPr>
                <p:nvPr/>
              </p:nvSpPr>
              <p:spPr bwMode="auto">
                <a:xfrm>
                  <a:off x="3490" y="2807"/>
                  <a:ext cx="18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1" name="Line 16"/>
                <p:cNvSpPr>
                  <a:spLocks noChangeShapeType="1"/>
                </p:cNvSpPr>
                <p:nvPr/>
              </p:nvSpPr>
              <p:spPr bwMode="auto">
                <a:xfrm flipV="1">
                  <a:off x="3490" y="1386"/>
                  <a:ext cx="1067" cy="14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2" name="Line 17"/>
                <p:cNvSpPr>
                  <a:spLocks noChangeShapeType="1"/>
                </p:cNvSpPr>
                <p:nvPr/>
              </p:nvSpPr>
              <p:spPr bwMode="auto">
                <a:xfrm>
                  <a:off x="4024" y="2096"/>
                  <a:ext cx="304" cy="7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Line 18"/>
                <p:cNvSpPr>
                  <a:spLocks noChangeShapeType="1"/>
                </p:cNvSpPr>
                <p:nvPr/>
              </p:nvSpPr>
              <p:spPr bwMode="auto">
                <a:xfrm>
                  <a:off x="4024" y="2096"/>
                  <a:ext cx="457" cy="1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 name="Line 19"/>
                <p:cNvSpPr>
                  <a:spLocks noChangeShapeType="1"/>
                </p:cNvSpPr>
                <p:nvPr/>
              </p:nvSpPr>
              <p:spPr bwMode="auto">
                <a:xfrm flipH="1">
                  <a:off x="4320" y="2274"/>
                  <a:ext cx="152"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Text Box 20"/>
                <p:cNvSpPr txBox="1">
                  <a:spLocks noChangeArrowheads="1"/>
                </p:cNvSpPr>
                <p:nvPr/>
              </p:nvSpPr>
              <p:spPr bwMode="auto">
                <a:xfrm>
                  <a:off x="4252" y="2807"/>
                  <a:ext cx="1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400">
                      <a:latin typeface="Times New Roman" panose="02020603050405020304" pitchFamily="18" charset="0"/>
                    </a:rPr>
                    <a:t>A</a:t>
                  </a:r>
                </a:p>
              </p:txBody>
            </p:sp>
            <p:sp>
              <p:nvSpPr>
                <p:cNvPr id="10266" name="Text Box 21"/>
                <p:cNvSpPr txBox="1">
                  <a:spLocks noChangeArrowheads="1"/>
                </p:cNvSpPr>
                <p:nvPr/>
              </p:nvSpPr>
              <p:spPr bwMode="auto">
                <a:xfrm>
                  <a:off x="4477" y="2270"/>
                  <a:ext cx="152"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400">
                      <a:latin typeface="Times New Roman" panose="02020603050405020304" pitchFamily="18" charset="0"/>
                    </a:rPr>
                    <a:t>B</a:t>
                  </a:r>
                </a:p>
              </p:txBody>
            </p:sp>
            <p:sp>
              <p:nvSpPr>
                <p:cNvPr id="10267" name="Text Box 22"/>
                <p:cNvSpPr txBox="1">
                  <a:spLocks noChangeArrowheads="1"/>
                </p:cNvSpPr>
                <p:nvPr/>
              </p:nvSpPr>
              <p:spPr bwMode="auto">
                <a:xfrm>
                  <a:off x="3911" y="1874"/>
                  <a:ext cx="1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400">
                      <a:latin typeface="Times New Roman" panose="02020603050405020304" pitchFamily="18" charset="0"/>
                    </a:rPr>
                    <a:t>C</a:t>
                  </a:r>
                </a:p>
              </p:txBody>
            </p:sp>
            <p:sp>
              <p:nvSpPr>
                <p:cNvPr id="10268" name="Text Box 23"/>
                <p:cNvSpPr txBox="1">
                  <a:spLocks noChangeArrowheads="1"/>
                </p:cNvSpPr>
                <p:nvPr/>
              </p:nvSpPr>
              <p:spPr bwMode="auto">
                <a:xfrm>
                  <a:off x="3312" y="2629"/>
                  <a:ext cx="30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400">
                      <a:latin typeface="Times New Roman" panose="02020603050405020304" pitchFamily="18" charset="0"/>
                    </a:rPr>
                    <a:t>O</a:t>
                  </a:r>
                </a:p>
              </p:txBody>
            </p:sp>
            <p:sp>
              <p:nvSpPr>
                <p:cNvPr id="10269" name="Line 24"/>
                <p:cNvSpPr>
                  <a:spLocks noChangeShapeType="1"/>
                </p:cNvSpPr>
                <p:nvPr/>
              </p:nvSpPr>
              <p:spPr bwMode="auto">
                <a:xfrm flipV="1">
                  <a:off x="3496" y="2277"/>
                  <a:ext cx="768" cy="52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0" name="Line 25"/>
                <p:cNvSpPr>
                  <a:spLocks noChangeShapeType="1"/>
                </p:cNvSpPr>
                <p:nvPr/>
              </p:nvSpPr>
              <p:spPr bwMode="auto">
                <a:xfrm flipV="1">
                  <a:off x="4341" y="1692"/>
                  <a:ext cx="768"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71" name="Group 26"/>
                <p:cNvGrpSpPr>
                  <a:grpSpLocks/>
                </p:cNvGrpSpPr>
                <p:nvPr/>
              </p:nvGrpSpPr>
              <p:grpSpPr bwMode="auto">
                <a:xfrm>
                  <a:off x="5015" y="2807"/>
                  <a:ext cx="457" cy="355"/>
                  <a:chOff x="5015" y="2807"/>
                  <a:chExt cx="457" cy="355"/>
                </a:xfrm>
              </p:grpSpPr>
              <p:sp>
                <p:nvSpPr>
                  <p:cNvPr id="10290" name="Text Box 27"/>
                  <p:cNvSpPr txBox="1">
                    <a:spLocks noChangeArrowheads="1"/>
                  </p:cNvSpPr>
                  <p:nvPr/>
                </p:nvSpPr>
                <p:spPr bwMode="auto">
                  <a:xfrm>
                    <a:off x="5015" y="2807"/>
                    <a:ext cx="457"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000" i="1">
                        <a:latin typeface="Times New Roman" panose="02020603050405020304" pitchFamily="18" charset="0"/>
                      </a:rPr>
                      <a:t>a</a:t>
                    </a:r>
                    <a:r>
                      <a:rPr lang="en-US" altLang="zh-CN" sz="2000" i="1" baseline="-25000">
                        <a:latin typeface="Times New Roman" panose="02020603050405020304" pitchFamily="18" charset="0"/>
                      </a:rPr>
                      <a:t>1</a:t>
                    </a:r>
                    <a:endParaRPr lang="en-US" altLang="zh-CN" sz="2000" i="1">
                      <a:latin typeface="Times New Roman" panose="02020603050405020304" pitchFamily="18" charset="0"/>
                    </a:endParaRPr>
                  </a:p>
                </p:txBody>
              </p:sp>
              <p:sp>
                <p:nvSpPr>
                  <p:cNvPr id="10291" name="Line 28"/>
                  <p:cNvSpPr>
                    <a:spLocks noChangeShapeType="1"/>
                  </p:cNvSpPr>
                  <p:nvPr/>
                </p:nvSpPr>
                <p:spPr bwMode="auto">
                  <a:xfrm>
                    <a:off x="5019" y="2841"/>
                    <a:ext cx="100"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2" name="Group 29"/>
                <p:cNvGrpSpPr>
                  <a:grpSpLocks/>
                </p:cNvGrpSpPr>
                <p:nvPr/>
              </p:nvGrpSpPr>
              <p:grpSpPr bwMode="auto">
                <a:xfrm>
                  <a:off x="4710" y="2149"/>
                  <a:ext cx="457" cy="355"/>
                  <a:chOff x="4710" y="2149"/>
                  <a:chExt cx="457" cy="355"/>
                </a:xfrm>
              </p:grpSpPr>
              <p:sp>
                <p:nvSpPr>
                  <p:cNvPr id="10288" name="Text Box 30"/>
                  <p:cNvSpPr txBox="1">
                    <a:spLocks noChangeArrowheads="1"/>
                  </p:cNvSpPr>
                  <p:nvPr/>
                </p:nvSpPr>
                <p:spPr bwMode="auto">
                  <a:xfrm>
                    <a:off x="4710" y="2149"/>
                    <a:ext cx="457"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000" i="1">
                        <a:latin typeface="Times New Roman" panose="02020603050405020304" pitchFamily="18" charset="0"/>
                      </a:rPr>
                      <a:t>a</a:t>
                    </a:r>
                    <a:r>
                      <a:rPr lang="en-US" altLang="zh-CN" sz="2000" i="1" baseline="-25000">
                        <a:latin typeface="Times New Roman" panose="02020603050405020304" pitchFamily="18" charset="0"/>
                      </a:rPr>
                      <a:t>2</a:t>
                    </a:r>
                    <a:endParaRPr lang="en-US" altLang="zh-CN" sz="2000" i="1">
                      <a:latin typeface="Times New Roman" panose="02020603050405020304" pitchFamily="18" charset="0"/>
                    </a:endParaRPr>
                  </a:p>
                </p:txBody>
              </p:sp>
              <p:sp>
                <p:nvSpPr>
                  <p:cNvPr id="10289" name="Line 31"/>
                  <p:cNvSpPr>
                    <a:spLocks noChangeShapeType="1"/>
                  </p:cNvSpPr>
                  <p:nvPr/>
                </p:nvSpPr>
                <p:spPr bwMode="auto">
                  <a:xfrm>
                    <a:off x="4731" y="2187"/>
                    <a:ext cx="100"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3" name="Group 32"/>
                <p:cNvGrpSpPr>
                  <a:grpSpLocks/>
                </p:cNvGrpSpPr>
                <p:nvPr/>
              </p:nvGrpSpPr>
              <p:grpSpPr bwMode="auto">
                <a:xfrm>
                  <a:off x="4405" y="1564"/>
                  <a:ext cx="457" cy="355"/>
                  <a:chOff x="4405" y="1564"/>
                  <a:chExt cx="457" cy="355"/>
                </a:xfrm>
              </p:grpSpPr>
              <p:sp>
                <p:nvSpPr>
                  <p:cNvPr id="10286" name="Text Box 33"/>
                  <p:cNvSpPr txBox="1">
                    <a:spLocks noChangeArrowheads="1"/>
                  </p:cNvSpPr>
                  <p:nvPr/>
                </p:nvSpPr>
                <p:spPr bwMode="auto">
                  <a:xfrm>
                    <a:off x="4405" y="1564"/>
                    <a:ext cx="457"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000" i="1">
                        <a:latin typeface="Times New Roman" panose="02020603050405020304" pitchFamily="18" charset="0"/>
                      </a:rPr>
                      <a:t>a</a:t>
                    </a:r>
                    <a:r>
                      <a:rPr lang="en-US" altLang="zh-CN" sz="2000" i="1" baseline="-25000">
                        <a:latin typeface="Times New Roman" panose="02020603050405020304" pitchFamily="18" charset="0"/>
                      </a:rPr>
                      <a:t>3</a:t>
                    </a:r>
                    <a:endParaRPr lang="en-US" altLang="zh-CN" sz="2000" i="1">
                      <a:latin typeface="Times New Roman" panose="02020603050405020304" pitchFamily="18" charset="0"/>
                    </a:endParaRPr>
                  </a:p>
                </p:txBody>
              </p:sp>
              <p:sp>
                <p:nvSpPr>
                  <p:cNvPr id="10287" name="Line 34"/>
                  <p:cNvSpPr>
                    <a:spLocks noChangeShapeType="1"/>
                  </p:cNvSpPr>
                  <p:nvPr/>
                </p:nvSpPr>
                <p:spPr bwMode="auto">
                  <a:xfrm>
                    <a:off x="4425" y="1611"/>
                    <a:ext cx="100"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4" name="Group 35"/>
                <p:cNvGrpSpPr>
                  <a:grpSpLocks/>
                </p:cNvGrpSpPr>
                <p:nvPr/>
              </p:nvGrpSpPr>
              <p:grpSpPr bwMode="auto">
                <a:xfrm>
                  <a:off x="3549" y="2807"/>
                  <a:ext cx="458" cy="355"/>
                  <a:chOff x="3549" y="2807"/>
                  <a:chExt cx="458" cy="355"/>
                </a:xfrm>
              </p:grpSpPr>
              <p:sp>
                <p:nvSpPr>
                  <p:cNvPr id="10284" name="Text Box 36"/>
                  <p:cNvSpPr txBox="1">
                    <a:spLocks noChangeArrowheads="1"/>
                  </p:cNvSpPr>
                  <p:nvPr/>
                </p:nvSpPr>
                <p:spPr bwMode="auto">
                  <a:xfrm>
                    <a:off x="3549" y="2807"/>
                    <a:ext cx="45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000" i="1">
                        <a:latin typeface="Times New Roman" panose="02020603050405020304" pitchFamily="18" charset="0"/>
                      </a:rPr>
                      <a:t>a</a:t>
                    </a:r>
                    <a:r>
                      <a:rPr lang="en-US" altLang="zh-CN" sz="2000" i="1" baseline="-25000">
                        <a:latin typeface="Times New Roman" panose="02020603050405020304" pitchFamily="18" charset="0"/>
                      </a:rPr>
                      <a:t>1</a:t>
                    </a:r>
                    <a:r>
                      <a:rPr lang="en-US" altLang="zh-CN" sz="2000" i="1">
                        <a:latin typeface="Times New Roman" panose="02020603050405020304" pitchFamily="18" charset="0"/>
                      </a:rPr>
                      <a:t>/h</a:t>
                    </a:r>
                    <a:r>
                      <a:rPr lang="en-US" altLang="zh-CN" sz="2000" i="1" baseline="-25000">
                        <a:latin typeface="Times New Roman" panose="02020603050405020304" pitchFamily="18" charset="0"/>
                      </a:rPr>
                      <a:t>1</a:t>
                    </a:r>
                    <a:endParaRPr lang="en-US" altLang="zh-CN" sz="2000" i="1">
                      <a:latin typeface="Times New Roman" panose="02020603050405020304" pitchFamily="18" charset="0"/>
                    </a:endParaRPr>
                  </a:p>
                </p:txBody>
              </p:sp>
              <p:sp>
                <p:nvSpPr>
                  <p:cNvPr id="10285" name="Line 37"/>
                  <p:cNvSpPr>
                    <a:spLocks noChangeShapeType="1"/>
                  </p:cNvSpPr>
                  <p:nvPr/>
                </p:nvSpPr>
                <p:spPr bwMode="auto">
                  <a:xfrm>
                    <a:off x="3561" y="2841"/>
                    <a:ext cx="100"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5" name="Group 38"/>
                <p:cNvGrpSpPr>
                  <a:grpSpLocks/>
                </p:cNvGrpSpPr>
                <p:nvPr/>
              </p:nvGrpSpPr>
              <p:grpSpPr bwMode="auto">
                <a:xfrm>
                  <a:off x="3888" y="2544"/>
                  <a:ext cx="458" cy="355"/>
                  <a:chOff x="3888" y="2544"/>
                  <a:chExt cx="458" cy="355"/>
                </a:xfrm>
              </p:grpSpPr>
              <p:sp>
                <p:nvSpPr>
                  <p:cNvPr id="10282" name="Text Box 39"/>
                  <p:cNvSpPr txBox="1">
                    <a:spLocks noChangeArrowheads="1"/>
                  </p:cNvSpPr>
                  <p:nvPr/>
                </p:nvSpPr>
                <p:spPr bwMode="auto">
                  <a:xfrm>
                    <a:off x="3888" y="2544"/>
                    <a:ext cx="45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000" i="1">
                        <a:latin typeface="Times New Roman" panose="02020603050405020304" pitchFamily="18" charset="0"/>
                      </a:rPr>
                      <a:t>a</a:t>
                    </a:r>
                    <a:r>
                      <a:rPr lang="en-US" altLang="zh-CN" sz="2000" i="1" baseline="-25000">
                        <a:latin typeface="Times New Roman" panose="02020603050405020304" pitchFamily="18" charset="0"/>
                      </a:rPr>
                      <a:t>2</a:t>
                    </a:r>
                    <a:r>
                      <a:rPr lang="en-US" altLang="zh-CN" sz="2000" i="1">
                        <a:latin typeface="Times New Roman" panose="02020603050405020304" pitchFamily="18" charset="0"/>
                      </a:rPr>
                      <a:t>/h</a:t>
                    </a:r>
                    <a:r>
                      <a:rPr lang="en-US" altLang="zh-CN" sz="2000" i="1" baseline="-25000">
                        <a:latin typeface="Times New Roman" panose="02020603050405020304" pitchFamily="18" charset="0"/>
                      </a:rPr>
                      <a:t>2</a:t>
                    </a:r>
                    <a:endParaRPr lang="en-US" altLang="zh-CN" sz="2000" i="1">
                      <a:latin typeface="Times New Roman" panose="02020603050405020304" pitchFamily="18" charset="0"/>
                    </a:endParaRPr>
                  </a:p>
                </p:txBody>
              </p:sp>
              <p:sp>
                <p:nvSpPr>
                  <p:cNvPr id="10283" name="Line 40"/>
                  <p:cNvSpPr>
                    <a:spLocks noChangeShapeType="1"/>
                  </p:cNvSpPr>
                  <p:nvPr/>
                </p:nvSpPr>
                <p:spPr bwMode="auto">
                  <a:xfrm>
                    <a:off x="3897" y="2583"/>
                    <a:ext cx="100"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6" name="Group 41"/>
                <p:cNvGrpSpPr>
                  <a:grpSpLocks/>
                </p:cNvGrpSpPr>
                <p:nvPr/>
              </p:nvGrpSpPr>
              <p:grpSpPr bwMode="auto">
                <a:xfrm>
                  <a:off x="3414" y="2096"/>
                  <a:ext cx="457" cy="356"/>
                  <a:chOff x="3414" y="2096"/>
                  <a:chExt cx="457" cy="356"/>
                </a:xfrm>
              </p:grpSpPr>
              <p:sp>
                <p:nvSpPr>
                  <p:cNvPr id="10280" name="Text Box 42"/>
                  <p:cNvSpPr txBox="1">
                    <a:spLocks noChangeArrowheads="1"/>
                  </p:cNvSpPr>
                  <p:nvPr/>
                </p:nvSpPr>
                <p:spPr bwMode="auto">
                  <a:xfrm>
                    <a:off x="3414" y="2096"/>
                    <a:ext cx="457"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a:spcBef>
                        <a:spcPct val="0"/>
                      </a:spcBef>
                      <a:buFontTx/>
                      <a:buNone/>
                    </a:pPr>
                    <a:r>
                      <a:rPr lang="en-US" altLang="zh-CN" sz="2000" i="1">
                        <a:latin typeface="Times New Roman" panose="02020603050405020304" pitchFamily="18" charset="0"/>
                      </a:rPr>
                      <a:t>a</a:t>
                    </a:r>
                    <a:r>
                      <a:rPr lang="en-US" altLang="zh-CN" sz="2000" i="1" baseline="-25000">
                        <a:latin typeface="Times New Roman" panose="02020603050405020304" pitchFamily="18" charset="0"/>
                      </a:rPr>
                      <a:t>3</a:t>
                    </a:r>
                    <a:r>
                      <a:rPr lang="en-US" altLang="zh-CN" sz="2000" i="1">
                        <a:latin typeface="Times New Roman" panose="02020603050405020304" pitchFamily="18" charset="0"/>
                      </a:rPr>
                      <a:t>/h</a:t>
                    </a:r>
                    <a:r>
                      <a:rPr lang="en-US" altLang="zh-CN" sz="2000" i="1" baseline="-25000">
                        <a:latin typeface="Times New Roman" panose="02020603050405020304" pitchFamily="18" charset="0"/>
                      </a:rPr>
                      <a:t>3</a:t>
                    </a:r>
                    <a:endParaRPr lang="en-US" altLang="zh-CN" sz="2000" i="1">
                      <a:latin typeface="Times New Roman" panose="02020603050405020304" pitchFamily="18" charset="0"/>
                    </a:endParaRPr>
                  </a:p>
                </p:txBody>
              </p:sp>
              <p:sp>
                <p:nvSpPr>
                  <p:cNvPr id="10281" name="Line 43"/>
                  <p:cNvSpPr>
                    <a:spLocks noChangeShapeType="1"/>
                  </p:cNvSpPr>
                  <p:nvPr/>
                </p:nvSpPr>
                <p:spPr bwMode="auto">
                  <a:xfrm>
                    <a:off x="3426" y="2142"/>
                    <a:ext cx="100"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77" name="Group 44"/>
                <p:cNvGrpSpPr>
                  <a:grpSpLocks/>
                </p:cNvGrpSpPr>
                <p:nvPr/>
              </p:nvGrpSpPr>
              <p:grpSpPr bwMode="auto">
                <a:xfrm>
                  <a:off x="4896" y="1464"/>
                  <a:ext cx="384" cy="323"/>
                  <a:chOff x="4896" y="1464"/>
                  <a:chExt cx="384" cy="323"/>
                </a:xfrm>
              </p:grpSpPr>
              <p:sp>
                <p:nvSpPr>
                  <p:cNvPr id="10278" name="Text Box 45"/>
                  <p:cNvSpPr txBox="1">
                    <a:spLocks noChangeArrowheads="1"/>
                  </p:cNvSpPr>
                  <p:nvPr/>
                </p:nvSpPr>
                <p:spPr bwMode="auto">
                  <a:xfrm>
                    <a:off x="4896" y="1464"/>
                    <a:ext cx="38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en-US" altLang="zh-CN" sz="2400">
                        <a:latin typeface="Times New Roman" panose="02020603050405020304" pitchFamily="18" charset="0"/>
                      </a:rPr>
                      <a:t>G</a:t>
                    </a:r>
                  </a:p>
                </p:txBody>
              </p:sp>
              <p:sp>
                <p:nvSpPr>
                  <p:cNvPr id="10279" name="Line 46"/>
                  <p:cNvSpPr>
                    <a:spLocks noChangeShapeType="1"/>
                  </p:cNvSpPr>
                  <p:nvPr/>
                </p:nvSpPr>
                <p:spPr bwMode="auto">
                  <a:xfrm>
                    <a:off x="4992" y="1488"/>
                    <a:ext cx="100" cy="0"/>
                  </a:xfrm>
                  <a:prstGeom prst="line">
                    <a:avLst/>
                  </a:prstGeom>
                  <a:noFill/>
                  <a:ln w="9525">
                    <a:solidFill>
                      <a:schemeClr val="tx1"/>
                    </a:solidFill>
                    <a:miter lim="800000"/>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aphicFrame>
            <p:nvGraphicFramePr>
              <p:cNvPr id="10257" name="Object 47"/>
              <p:cNvGraphicFramePr>
                <a:graphicFrameLocks noChangeAspect="1"/>
              </p:cNvGraphicFramePr>
              <p:nvPr/>
            </p:nvGraphicFramePr>
            <p:xfrm>
              <a:off x="1680" y="3735"/>
              <a:ext cx="156" cy="216"/>
            </p:xfrm>
            <a:graphic>
              <a:graphicData uri="http://schemas.openxmlformats.org/presentationml/2006/ole">
                <mc:AlternateContent xmlns:mc="http://schemas.openxmlformats.org/markup-compatibility/2006">
                  <mc:Choice xmlns:v="urn:schemas-microsoft-com:vml" Requires="v">
                    <p:oleObj spid="_x0000_s4179" name="Equation" r:id="rId11" imgW="165028" imgH="228501" progId="Equation.3">
                      <p:embed/>
                    </p:oleObj>
                  </mc:Choice>
                  <mc:Fallback>
                    <p:oleObj name="Equation" r:id="rId11" imgW="165028"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0" y="3735"/>
                            <a:ext cx="15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8" name="Object 48"/>
              <p:cNvGraphicFramePr>
                <a:graphicFrameLocks noChangeAspect="1"/>
              </p:cNvGraphicFramePr>
              <p:nvPr/>
            </p:nvGraphicFramePr>
            <p:xfrm>
              <a:off x="4644" y="3744"/>
              <a:ext cx="156" cy="216"/>
            </p:xfrm>
            <a:graphic>
              <a:graphicData uri="http://schemas.openxmlformats.org/presentationml/2006/ole">
                <mc:AlternateContent xmlns:mc="http://schemas.openxmlformats.org/markup-compatibility/2006">
                  <mc:Choice xmlns:v="urn:schemas-microsoft-com:vml" Requires="v">
                    <p:oleObj spid="_x0000_s4180" name="Equation" r:id="rId13" imgW="165028" imgH="228501" progId="Equation.3">
                      <p:embed/>
                    </p:oleObj>
                  </mc:Choice>
                  <mc:Fallback>
                    <p:oleObj name="Equation" r:id="rId13" imgW="165028"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4" y="3744"/>
                            <a:ext cx="15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0245" name="Group 49"/>
          <p:cNvGrpSpPr>
            <a:grpSpLocks/>
          </p:cNvGrpSpPr>
          <p:nvPr/>
        </p:nvGrpSpPr>
        <p:grpSpPr bwMode="auto">
          <a:xfrm>
            <a:off x="1852614" y="1905000"/>
            <a:ext cx="7596187" cy="946150"/>
            <a:chOff x="207" y="1200"/>
            <a:chExt cx="4785" cy="596"/>
          </a:xfrm>
        </p:grpSpPr>
        <p:grpSp>
          <p:nvGrpSpPr>
            <p:cNvPr id="10246" name="Group 50"/>
            <p:cNvGrpSpPr>
              <a:grpSpLocks/>
            </p:cNvGrpSpPr>
            <p:nvPr/>
          </p:nvGrpSpPr>
          <p:grpSpPr bwMode="auto">
            <a:xfrm>
              <a:off x="480" y="1200"/>
              <a:ext cx="4512" cy="596"/>
              <a:chOff x="576" y="1440"/>
              <a:chExt cx="4512" cy="596"/>
            </a:xfrm>
          </p:grpSpPr>
          <p:sp>
            <p:nvSpPr>
              <p:cNvPr id="10248" name="Rectangle 51"/>
              <p:cNvSpPr>
                <a:spLocks noChangeArrowheads="1"/>
              </p:cNvSpPr>
              <p:nvPr/>
            </p:nvSpPr>
            <p:spPr bwMode="auto">
              <a:xfrm>
                <a:off x="576" y="1440"/>
                <a:ext cx="451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800">
                    <a:solidFill>
                      <a:srgbClr val="000000"/>
                    </a:solidFill>
                    <a:latin typeface="华文中宋" panose="02010600040101010101" pitchFamily="2" charset="-122"/>
                    <a:ea typeface="华文中宋" panose="02010600040101010101" pitchFamily="2" charset="-122"/>
                  </a:rPr>
                  <a:t>倒格矢                            与正格子中密勒指数为（</a:t>
                </a:r>
                <a:r>
                  <a:rPr kumimoji="1" lang="en-US" altLang="zh-CN" sz="2800" i="1">
                    <a:solidFill>
                      <a:srgbClr val="000000"/>
                    </a:solidFill>
                    <a:latin typeface="Times New Roman" panose="02020603050405020304" pitchFamily="18" charset="0"/>
                    <a:ea typeface="华文中宋" panose="02010600040101010101" pitchFamily="2" charset="-122"/>
                  </a:rPr>
                  <a:t>h</a:t>
                </a:r>
                <a:r>
                  <a:rPr kumimoji="1" lang="en-US" altLang="zh-CN" sz="2800" i="1" baseline="-25000">
                    <a:solidFill>
                      <a:srgbClr val="000000"/>
                    </a:solidFill>
                    <a:latin typeface="Times New Roman" panose="02020603050405020304" pitchFamily="18" charset="0"/>
                    <a:ea typeface="华文中宋" panose="02010600040101010101" pitchFamily="2" charset="-122"/>
                  </a:rPr>
                  <a:t>1</a:t>
                </a:r>
                <a:r>
                  <a:rPr kumimoji="1" lang="en-US" altLang="zh-CN" sz="2800" i="1">
                    <a:solidFill>
                      <a:srgbClr val="000000"/>
                    </a:solidFill>
                    <a:latin typeface="Times New Roman" panose="02020603050405020304" pitchFamily="18" charset="0"/>
                    <a:ea typeface="华文中宋" panose="02010600040101010101" pitchFamily="2" charset="-122"/>
                  </a:rPr>
                  <a:t>h</a:t>
                </a:r>
                <a:r>
                  <a:rPr kumimoji="1" lang="en-US" altLang="zh-CN" sz="2800" i="1" baseline="-25000">
                    <a:solidFill>
                      <a:srgbClr val="000000"/>
                    </a:solidFill>
                    <a:latin typeface="Times New Roman" panose="02020603050405020304" pitchFamily="18" charset="0"/>
                    <a:ea typeface="华文中宋" panose="02010600040101010101" pitchFamily="2" charset="-122"/>
                  </a:rPr>
                  <a:t>2</a:t>
                </a:r>
                <a:r>
                  <a:rPr kumimoji="1" lang="en-US" altLang="zh-CN" sz="2800" i="1">
                    <a:solidFill>
                      <a:srgbClr val="000000"/>
                    </a:solidFill>
                    <a:latin typeface="Times New Roman" panose="02020603050405020304" pitchFamily="18" charset="0"/>
                    <a:ea typeface="华文中宋" panose="02010600040101010101" pitchFamily="2" charset="-122"/>
                  </a:rPr>
                  <a:t>h</a:t>
                </a:r>
                <a:r>
                  <a:rPr kumimoji="1" lang="en-US" altLang="zh-CN" sz="2800" i="1" baseline="-25000">
                    <a:solidFill>
                      <a:srgbClr val="000000"/>
                    </a:solidFill>
                    <a:latin typeface="Times New Roman" panose="02020603050405020304" pitchFamily="18" charset="0"/>
                    <a:ea typeface="华文中宋" panose="02010600040101010101" pitchFamily="2" charset="-122"/>
                  </a:rPr>
                  <a:t>3</a:t>
                </a:r>
                <a:r>
                  <a:rPr kumimoji="1" lang="en-US" altLang="zh-CN" sz="2800">
                    <a:solidFill>
                      <a:srgbClr val="000000"/>
                    </a:solidFill>
                    <a:latin typeface="华文中宋" panose="02010600040101010101" pitchFamily="2" charset="-122"/>
                    <a:ea typeface="华文中宋" panose="02010600040101010101" pitchFamily="2" charset="-122"/>
                  </a:rPr>
                  <a:t>)</a:t>
                </a:r>
                <a:r>
                  <a:rPr kumimoji="1" lang="zh-CN" altLang="en-US" sz="2800">
                    <a:solidFill>
                      <a:srgbClr val="000000"/>
                    </a:solidFill>
                    <a:latin typeface="华文中宋" panose="02010600040101010101" pitchFamily="2" charset="-122"/>
                    <a:ea typeface="华文中宋" panose="02010600040101010101" pitchFamily="2" charset="-122"/>
                  </a:rPr>
                  <a:t>的晶面族</a:t>
                </a:r>
                <a:r>
                  <a:rPr kumimoji="1" lang="zh-CN" altLang="en-US" sz="2800">
                    <a:solidFill>
                      <a:srgbClr val="FF0000"/>
                    </a:solidFill>
                    <a:latin typeface="华文中宋" panose="02010600040101010101" pitchFamily="2" charset="-122"/>
                    <a:ea typeface="华文中宋" panose="02010600040101010101" pitchFamily="2" charset="-122"/>
                  </a:rPr>
                  <a:t>正交</a:t>
                </a:r>
                <a:r>
                  <a:rPr kumimoji="1" lang="zh-CN" altLang="en-US" sz="2800">
                    <a:solidFill>
                      <a:srgbClr val="000000"/>
                    </a:solidFill>
                    <a:latin typeface="华文中宋" panose="02010600040101010101" pitchFamily="2" charset="-122"/>
                    <a:ea typeface="华文中宋" panose="02010600040101010101" pitchFamily="2" charset="-122"/>
                  </a:rPr>
                  <a:t>。</a:t>
                </a:r>
              </a:p>
            </p:txBody>
          </p:sp>
          <p:graphicFrame>
            <p:nvGraphicFramePr>
              <p:cNvPr id="10249" name="Object 52"/>
              <p:cNvGraphicFramePr>
                <a:graphicFrameLocks noChangeAspect="1"/>
              </p:cNvGraphicFramePr>
              <p:nvPr/>
            </p:nvGraphicFramePr>
            <p:xfrm>
              <a:off x="1416" y="1440"/>
              <a:ext cx="1763" cy="346"/>
            </p:xfrm>
            <a:graphic>
              <a:graphicData uri="http://schemas.openxmlformats.org/presentationml/2006/ole">
                <mc:AlternateContent xmlns:mc="http://schemas.openxmlformats.org/markup-compatibility/2006">
                  <mc:Choice xmlns:v="urn:schemas-microsoft-com:vml" Requires="v">
                    <p:oleObj spid="_x0000_s4181" name="Equation" r:id="rId15" imgW="1358310" imgH="266584" progId="Equation.3">
                      <p:embed/>
                    </p:oleObj>
                  </mc:Choice>
                  <mc:Fallback>
                    <p:oleObj name="Equation" r:id="rId15" imgW="1358310"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 y="1440"/>
                            <a:ext cx="176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47" name="Text Box 53"/>
            <p:cNvSpPr txBox="1">
              <a:spLocks noChangeArrowheads="1"/>
            </p:cNvSpPr>
            <p:nvPr/>
          </p:nvSpPr>
          <p:spPr bwMode="auto">
            <a:xfrm>
              <a:off x="207" y="1221"/>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endParaRPr kumimoji="1" lang="en-US" altLang="zh-CN" sz="2400">
                <a:solidFill>
                  <a:srgbClr val="000000"/>
                </a:solidFill>
                <a:latin typeface="华文中宋" panose="02010600040101010101" pitchFamily="2" charset="-122"/>
                <a:ea typeface="华文中宋" panose="02010600040101010101" pitchFamily="2" charset="-122"/>
              </a:endParaRPr>
            </a:p>
          </p:txBody>
        </p:sp>
      </p:grpSp>
    </p:spTree>
    <p:extLst>
      <p:ext uri="{BB962C8B-B14F-4D97-AF65-F5344CB8AC3E}">
        <p14:creationId xmlns:p14="http://schemas.microsoft.com/office/powerpoint/2010/main" val="2933096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89126"/>
                                        </p:tgtEl>
                                        <p:attrNameLst>
                                          <p:attrName>style.visibility</p:attrName>
                                        </p:attrNameLst>
                                      </p:cBhvr>
                                      <p:to>
                                        <p:strVal val="visible"/>
                                      </p:to>
                                    </p:set>
                                    <p:animEffect transition="in" filter="barn(outVertical)">
                                      <p:cBhvr>
                                        <p:cTn id="7" dur="500"/>
                                        <p:tgtEl>
                                          <p:spTgt spid="38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1098997" y="1002405"/>
            <a:ext cx="8001000"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rPr>
              <a:t>以成键态和反键态为基础组成布洛赫和，从而形成能带，认为能带与成键态和反键态之间有简单的相互对应关系。这种处理方法称</a:t>
            </a:r>
            <a:r>
              <a:rPr kumimoji="1" lang="zh-CN" altLang="en-US" dirty="0">
                <a:solidFill>
                  <a:srgbClr val="FF0000"/>
                </a:solidFill>
                <a:latin typeface="Times New Roman" panose="02020603050405020304" pitchFamily="18" charset="0"/>
                <a:ea typeface="黑体" panose="02010609060101010101" pitchFamily="49" charset="-122"/>
              </a:rPr>
              <a:t>键轨道近似</a:t>
            </a:r>
            <a:r>
              <a:rPr kumimoji="1" lang="zh-CN" altLang="en-US" sz="2400" dirty="0">
                <a:latin typeface="Times New Roman" panose="02020603050405020304" pitchFamily="18" charset="0"/>
              </a:rPr>
              <a:t>。</a:t>
            </a:r>
          </a:p>
        </p:txBody>
      </p:sp>
      <p:sp>
        <p:nvSpPr>
          <p:cNvPr id="3" name="矩形 2"/>
          <p:cNvSpPr/>
          <p:nvPr/>
        </p:nvSpPr>
        <p:spPr>
          <a:xfrm>
            <a:off x="1206321" y="2485623"/>
            <a:ext cx="8839200" cy="369332"/>
          </a:xfrm>
          <a:prstGeom prst="rect">
            <a:avLst/>
          </a:prstGeom>
        </p:spPr>
        <p:txBody>
          <a:bodyPr wrap="square">
            <a:spAutoFit/>
          </a:bodyPr>
          <a:lstStyle/>
          <a:p>
            <a:r>
              <a:rPr kumimoji="1" lang="zh-CN" altLang="en-US" dirty="0">
                <a:latin typeface="Times New Roman" panose="02020603050405020304" pitchFamily="18" charset="0"/>
                <a:ea typeface="楷体_GB2312" pitchFamily="49" charset="-122"/>
              </a:rPr>
              <a:t>当晶体中沿某一条线附近的原子排列与完整晶格不同时，形成的缺陷称为</a:t>
            </a:r>
            <a:r>
              <a:rPr kumimoji="1" lang="zh-CN" altLang="en-US" dirty="0">
                <a:solidFill>
                  <a:srgbClr val="FF0000"/>
                </a:solidFill>
                <a:latin typeface="Times New Roman" panose="02020603050405020304" pitchFamily="18" charset="0"/>
                <a:ea typeface="楷体_GB2312" pitchFamily="49" charset="-122"/>
              </a:rPr>
              <a:t>线缺陷</a:t>
            </a:r>
            <a:endParaRPr lang="zh-CN" altLang="en-US" dirty="0">
              <a:solidFill>
                <a:srgbClr val="FF0000"/>
              </a:solidFill>
            </a:endParaRPr>
          </a:p>
        </p:txBody>
      </p:sp>
      <p:sp>
        <p:nvSpPr>
          <p:cNvPr id="4" name="矩形 3"/>
          <p:cNvSpPr/>
          <p:nvPr/>
        </p:nvSpPr>
        <p:spPr>
          <a:xfrm>
            <a:off x="1098997" y="3028485"/>
            <a:ext cx="6070893" cy="369332"/>
          </a:xfrm>
          <a:prstGeom prst="rect">
            <a:avLst/>
          </a:prstGeom>
        </p:spPr>
        <p:txBody>
          <a:bodyPr wrap="none">
            <a:spAutoFit/>
          </a:bodyPr>
          <a:lstStyle/>
          <a:p>
            <a:r>
              <a:rPr lang="zh-CN" altLang="en-US" dirty="0">
                <a:latin typeface="黑体" pitchFamily="49" charset="-122"/>
                <a:ea typeface="黑体" pitchFamily="49" charset="-122"/>
              </a:rPr>
              <a:t>肖脱基</a:t>
            </a:r>
            <a:r>
              <a:rPr lang="zh-CN" altLang="en-US" dirty="0" smtClean="0">
                <a:latin typeface="黑体" pitchFamily="49" charset="-122"/>
                <a:ea typeface="黑体" pitchFamily="49" charset="-122"/>
              </a:rPr>
              <a:t>缺陷</a:t>
            </a:r>
            <a:r>
              <a:rPr lang="en-US" altLang="zh-CN" dirty="0" smtClean="0">
                <a:latin typeface="黑体" pitchFamily="49" charset="-122"/>
                <a:ea typeface="黑体" pitchFamily="49" charset="-122"/>
              </a:rPr>
              <a:t>:</a:t>
            </a:r>
            <a:r>
              <a:rPr kumimoji="1" lang="zh-CN" altLang="en-US" dirty="0" smtClean="0">
                <a:latin typeface="Times New Roman" panose="02020603050405020304" pitchFamily="18" charset="0"/>
                <a:ea typeface="华文中宋" panose="02010600040101010101" pitchFamily="2" charset="-122"/>
              </a:rPr>
              <a:t>即</a:t>
            </a:r>
            <a:r>
              <a:rPr kumimoji="1" lang="zh-CN" altLang="en-US" dirty="0">
                <a:latin typeface="Times New Roman" panose="02020603050405020304" pitchFamily="18" charset="0"/>
                <a:ea typeface="华文中宋" panose="02010600040101010101" pitchFamily="2" charset="-122"/>
              </a:rPr>
              <a:t>晶体中只存在空位或吸间隙原子存在的情况</a:t>
            </a:r>
            <a:endParaRPr lang="zh-CN" altLang="en-US" dirty="0"/>
          </a:p>
        </p:txBody>
      </p:sp>
      <p:sp>
        <p:nvSpPr>
          <p:cNvPr id="5" name="矩形 4"/>
          <p:cNvSpPr/>
          <p:nvPr/>
        </p:nvSpPr>
        <p:spPr>
          <a:xfrm>
            <a:off x="1098997" y="3652544"/>
            <a:ext cx="7748789" cy="461665"/>
          </a:xfrm>
          <a:prstGeom prst="rect">
            <a:avLst/>
          </a:prstGeom>
        </p:spPr>
        <p:txBody>
          <a:bodyPr wrap="square">
            <a:spAutoFit/>
          </a:bodyPr>
          <a:lstStyle/>
          <a:p>
            <a:pPr lvl="1">
              <a:spcBef>
                <a:spcPct val="0"/>
              </a:spcBef>
            </a:pPr>
            <a:r>
              <a:rPr lang="zh-CN" altLang="en-US" dirty="0"/>
              <a:t>夫伦克尔</a:t>
            </a:r>
            <a:r>
              <a:rPr lang="zh-CN" altLang="en-US" dirty="0" smtClean="0"/>
              <a:t>缺陷</a:t>
            </a:r>
            <a:r>
              <a:rPr kumimoji="1" lang="zh-CN" altLang="en-US" sz="2400" dirty="0">
                <a:latin typeface="Times New Roman" panose="02020603050405020304" pitchFamily="18" charset="0"/>
              </a:rPr>
              <a:t> </a:t>
            </a:r>
            <a:r>
              <a:rPr kumimoji="1" lang="zh-CN" altLang="en-US" sz="2400" dirty="0" smtClean="0">
                <a:latin typeface="Times New Roman" panose="02020603050405020304" pitchFamily="18" charset="0"/>
              </a:rPr>
              <a:t> 空位数</a:t>
            </a:r>
            <a:r>
              <a:rPr kumimoji="1" lang="en-US" altLang="zh-CN" sz="2400" dirty="0">
                <a:latin typeface="Times New Roman" panose="02020603050405020304" pitchFamily="18" charset="0"/>
              </a:rPr>
              <a:t>+</a:t>
            </a:r>
            <a:r>
              <a:rPr kumimoji="1" lang="zh-CN" altLang="en-US" sz="2400" dirty="0" smtClean="0">
                <a:latin typeface="Times New Roman" panose="02020603050405020304" pitchFamily="18" charset="0"/>
              </a:rPr>
              <a:t>间隙原子</a:t>
            </a:r>
            <a:r>
              <a:rPr kumimoji="1" lang="zh-CN" altLang="en-US" sz="2400" dirty="0">
                <a:latin typeface="Times New Roman" panose="02020603050405020304" pitchFamily="18" charset="0"/>
              </a:rPr>
              <a:t>数</a:t>
            </a:r>
            <a:endParaRPr lang="zh-CN" altLang="en-US" dirty="0"/>
          </a:p>
        </p:txBody>
      </p:sp>
    </p:spTree>
    <p:extLst>
      <p:ext uri="{BB962C8B-B14F-4D97-AF65-F5344CB8AC3E}">
        <p14:creationId xmlns:p14="http://schemas.microsoft.com/office/powerpoint/2010/main" val="812960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6" y="620713"/>
            <a:ext cx="6048375" cy="43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7"/>
          <p:cNvSpPr txBox="1">
            <a:spLocks noChangeArrowheads="1"/>
          </p:cNvSpPr>
          <p:nvPr/>
        </p:nvSpPr>
        <p:spPr bwMode="auto">
          <a:xfrm>
            <a:off x="1930400" y="5024439"/>
            <a:ext cx="87376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i="1" dirty="0">
                <a:solidFill>
                  <a:srgbClr val="1C1C1C"/>
                </a:solidFill>
                <a:latin typeface="Times New Roman" panose="02020603050405020304" pitchFamily="18" charset="0"/>
              </a:rPr>
              <a:t>1. </a:t>
            </a:r>
            <a:r>
              <a:rPr lang="zh-CN" altLang="en-US" sz="2800" i="1" dirty="0">
                <a:solidFill>
                  <a:srgbClr val="1C1C1C"/>
                </a:solidFill>
                <a:latin typeface="Times New Roman" panose="02020603050405020304" pitchFamily="18" charset="0"/>
              </a:rPr>
              <a:t>大的置换原子；</a:t>
            </a:r>
            <a:r>
              <a:rPr lang="en-US" altLang="zh-CN" sz="2800" i="1" dirty="0">
                <a:solidFill>
                  <a:srgbClr val="1C1C1C"/>
                </a:solidFill>
                <a:latin typeface="Times New Roman" panose="02020603050405020304" pitchFamily="18" charset="0"/>
              </a:rPr>
              <a:t>2. </a:t>
            </a:r>
            <a:r>
              <a:rPr lang="en-US" altLang="zh-CN" sz="2800" i="1" dirty="0" err="1">
                <a:solidFill>
                  <a:srgbClr val="1C1C1C"/>
                </a:solidFill>
                <a:latin typeface="Times New Roman" panose="02020603050405020304" pitchFamily="18" charset="0"/>
              </a:rPr>
              <a:t>Schottky</a:t>
            </a:r>
            <a:r>
              <a:rPr lang="zh-CN" altLang="en-US" sz="2800" i="1" dirty="0">
                <a:solidFill>
                  <a:srgbClr val="1C1C1C"/>
                </a:solidFill>
                <a:latin typeface="Times New Roman" panose="02020603050405020304" pitchFamily="18" charset="0"/>
              </a:rPr>
              <a:t>空位 ；</a:t>
            </a:r>
            <a:r>
              <a:rPr lang="en-US" altLang="zh-CN" sz="2800" i="1" dirty="0">
                <a:solidFill>
                  <a:srgbClr val="1C1C1C"/>
                </a:solidFill>
                <a:latin typeface="Times New Roman" panose="02020603050405020304" pitchFamily="18" charset="0"/>
              </a:rPr>
              <a:t>3.</a:t>
            </a:r>
            <a:r>
              <a:rPr lang="zh-CN" altLang="en-US" sz="2800" i="1" dirty="0">
                <a:solidFill>
                  <a:srgbClr val="1C1C1C"/>
                </a:solidFill>
                <a:latin typeface="Times New Roman" panose="02020603050405020304" pitchFamily="18" charset="0"/>
              </a:rPr>
              <a:t>异类间隙原子 ；</a:t>
            </a:r>
            <a:r>
              <a:rPr lang="en-US" altLang="zh-CN" sz="2800" i="1" dirty="0">
                <a:solidFill>
                  <a:srgbClr val="1C1C1C"/>
                </a:solidFill>
                <a:latin typeface="Times New Roman" panose="02020603050405020304" pitchFamily="18" charset="0"/>
              </a:rPr>
              <a:t>4. </a:t>
            </a:r>
            <a:r>
              <a:rPr lang="zh-CN" altLang="en-US" sz="2800" i="1" dirty="0">
                <a:solidFill>
                  <a:srgbClr val="1C1C1C"/>
                </a:solidFill>
                <a:latin typeface="Times New Roman" panose="02020603050405020304" pitchFamily="18" charset="0"/>
              </a:rPr>
              <a:t>复合空位；       </a:t>
            </a:r>
            <a:r>
              <a:rPr lang="en-US" altLang="zh-CN" sz="2800" i="1" dirty="0">
                <a:solidFill>
                  <a:srgbClr val="1C1C1C"/>
                </a:solidFill>
                <a:latin typeface="Times New Roman" panose="02020603050405020304" pitchFamily="18" charset="0"/>
              </a:rPr>
              <a:t>5. </a:t>
            </a:r>
            <a:r>
              <a:rPr lang="en-US" altLang="zh-CN" sz="2800" i="1" dirty="0" err="1">
                <a:solidFill>
                  <a:srgbClr val="1C1C1C"/>
                </a:solidFill>
                <a:latin typeface="Times New Roman" panose="02020603050405020304" pitchFamily="18" charset="0"/>
              </a:rPr>
              <a:t>Frenkel</a:t>
            </a:r>
            <a:r>
              <a:rPr lang="zh-CN" altLang="en-US" sz="2800" i="1" dirty="0">
                <a:solidFill>
                  <a:srgbClr val="1C1C1C"/>
                </a:solidFill>
                <a:latin typeface="Times New Roman" panose="02020603050405020304" pitchFamily="18" charset="0"/>
              </a:rPr>
              <a:t>空位；   </a:t>
            </a:r>
            <a:r>
              <a:rPr lang="en-US" altLang="zh-CN" sz="2800" i="1" dirty="0">
                <a:solidFill>
                  <a:srgbClr val="1C1C1C"/>
                </a:solidFill>
                <a:latin typeface="Times New Roman" panose="02020603050405020304" pitchFamily="18" charset="0"/>
              </a:rPr>
              <a:t>6.</a:t>
            </a:r>
            <a:r>
              <a:rPr lang="zh-CN" altLang="en-US" sz="2800" i="1" dirty="0">
                <a:solidFill>
                  <a:srgbClr val="1C1C1C"/>
                </a:solidFill>
                <a:latin typeface="Times New Roman" panose="02020603050405020304" pitchFamily="18" charset="0"/>
              </a:rPr>
              <a:t>小的置换原子</a:t>
            </a:r>
          </a:p>
        </p:txBody>
      </p:sp>
    </p:spTree>
    <p:extLst>
      <p:ext uri="{BB962C8B-B14F-4D97-AF65-F5344CB8AC3E}">
        <p14:creationId xmlns:p14="http://schemas.microsoft.com/office/powerpoint/2010/main" val="923744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关于缺陷的分类</a:t>
            </a:r>
          </a:p>
        </p:txBody>
      </p:sp>
      <p:pic>
        <p:nvPicPr>
          <p:cNvPr id="23555"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58926" y="1425576"/>
            <a:ext cx="5256213" cy="3719513"/>
          </a:xfrm>
        </p:spPr>
      </p:pic>
      <p:pic>
        <p:nvPicPr>
          <p:cNvPr id="23556"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7939" y="2924175"/>
            <a:ext cx="4884737"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350" y="-49213"/>
            <a:ext cx="9137650" cy="337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10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261214" y="588963"/>
            <a:ext cx="8507412" cy="5588000"/>
          </a:xfrm>
          <a:prstGeom prst="rect">
            <a:avLst/>
          </a:prstGeom>
        </p:spPr>
      </p:pic>
    </p:spTree>
    <p:extLst>
      <p:ext uri="{BB962C8B-B14F-4D97-AF65-F5344CB8AC3E}">
        <p14:creationId xmlns:p14="http://schemas.microsoft.com/office/powerpoint/2010/main" val="3261917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80693" y="1381259"/>
            <a:ext cx="8229600" cy="44561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mtClean="0"/>
          </a:p>
          <a:p>
            <a:pPr>
              <a:buFontTx/>
              <a:buNone/>
            </a:pPr>
            <a:r>
              <a:rPr lang="zh-CN" altLang="en-US" b="1" smtClean="0"/>
              <a:t>（</a:t>
            </a:r>
            <a:r>
              <a:rPr lang="en-US" altLang="zh-CN" b="1" smtClean="0"/>
              <a:t>1</a:t>
            </a:r>
            <a:r>
              <a:rPr lang="zh-CN" altLang="en-US" b="1" smtClean="0"/>
              <a:t>）</a:t>
            </a:r>
            <a:r>
              <a:rPr lang="zh-CN" altLang="en-US" b="1" smtClean="0">
                <a:ea typeface="楷体_GB2312" pitchFamily="49" charset="-122"/>
              </a:rPr>
              <a:t>自扩散：</a:t>
            </a:r>
            <a:r>
              <a:rPr lang="zh-CN" altLang="en-US" b="1" smtClean="0"/>
              <a:t>基质原子扩散，一般认为最常见的是空位机制实现晶格扩散；</a:t>
            </a:r>
          </a:p>
          <a:p>
            <a:pPr>
              <a:buFontTx/>
              <a:buNone/>
            </a:pPr>
            <a:r>
              <a:rPr lang="zh-CN" altLang="en-US" b="1" smtClean="0"/>
              <a:t>（</a:t>
            </a:r>
            <a:r>
              <a:rPr lang="en-US" altLang="zh-CN" b="1" smtClean="0"/>
              <a:t>2</a:t>
            </a:r>
            <a:r>
              <a:rPr lang="zh-CN" altLang="en-US" b="1" smtClean="0"/>
              <a:t>）</a:t>
            </a:r>
            <a:r>
              <a:rPr lang="zh-CN" altLang="en-US" b="1" smtClean="0">
                <a:ea typeface="楷体_GB2312" pitchFamily="49" charset="-122"/>
              </a:rPr>
              <a:t>杂质原子扩散：</a:t>
            </a:r>
            <a:r>
              <a:rPr lang="zh-CN" altLang="en-US" b="1" smtClean="0"/>
              <a:t>以间隙原子机制扩散更容易实现。</a:t>
            </a:r>
          </a:p>
        </p:txBody>
      </p:sp>
      <p:sp>
        <p:nvSpPr>
          <p:cNvPr id="3" name="Rectangle 2"/>
          <p:cNvSpPr txBox="1">
            <a:spLocks noChangeArrowheads="1"/>
          </p:cNvSpPr>
          <p:nvPr/>
        </p:nvSpPr>
        <p:spPr>
          <a:xfrm>
            <a:off x="2233077" y="875921"/>
            <a:ext cx="8243887" cy="1314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b="1" smtClean="0">
                <a:ea typeface="黑体" pitchFamily="2" charset="-122"/>
              </a:rPr>
              <a:t>四、晶格扩散分类</a:t>
            </a:r>
            <a:endParaRPr lang="zh-CN" altLang="en-US" b="1" dirty="0">
              <a:ea typeface="黑体" pitchFamily="2" charset="-122"/>
            </a:endParaRPr>
          </a:p>
        </p:txBody>
      </p:sp>
      <p:sp>
        <p:nvSpPr>
          <p:cNvPr id="4" name="矩形 3"/>
          <p:cNvSpPr/>
          <p:nvPr/>
        </p:nvSpPr>
        <p:spPr>
          <a:xfrm>
            <a:off x="1822361" y="4190828"/>
            <a:ext cx="6096000" cy="1200329"/>
          </a:xfrm>
          <a:prstGeom prst="rect">
            <a:avLst/>
          </a:prstGeom>
        </p:spPr>
        <p:txBody>
          <a:bodyPr>
            <a:spAutoFit/>
          </a:bodyPr>
          <a:lstStyle/>
          <a:p>
            <a:r>
              <a:rPr kumimoji="1" lang="en-US" altLang="zh-CN" sz="2400" dirty="0">
                <a:latin typeface="Times New Roman" panose="02020603050405020304" pitchFamily="18" charset="0"/>
              </a:rPr>
              <a:t> </a:t>
            </a:r>
            <a:r>
              <a:rPr kumimoji="1" lang="zh-CN" altLang="en-US" sz="2400" dirty="0">
                <a:solidFill>
                  <a:srgbClr val="000066"/>
                </a:solidFill>
                <a:latin typeface="Times New Roman" panose="02020603050405020304" pitchFamily="18" charset="0"/>
                <a:ea typeface="华文中宋" panose="02010600040101010101" pitchFamily="2" charset="-122"/>
              </a:rPr>
              <a:t>离子晶体中的点缺陷可以引起可见光的吸收，使原来透明的晶体出现颜色，这类能吸收可见光的点缺陷通过常称为</a:t>
            </a:r>
            <a:r>
              <a:rPr kumimoji="1" lang="zh-CN" altLang="en-US" sz="2400" dirty="0">
                <a:solidFill>
                  <a:srgbClr val="CC0000"/>
                </a:solidFill>
                <a:latin typeface="Times New Roman" panose="02020603050405020304" pitchFamily="18" charset="0"/>
                <a:ea typeface="华文中宋" panose="02010600040101010101" pitchFamily="2" charset="-122"/>
              </a:rPr>
              <a:t>色心</a:t>
            </a:r>
            <a:r>
              <a:rPr kumimoji="1" lang="zh-CN" altLang="en-US" sz="2400" dirty="0">
                <a:solidFill>
                  <a:srgbClr val="000066"/>
                </a:solidFill>
                <a:latin typeface="Times New Roman" panose="02020603050405020304" pitchFamily="18" charset="0"/>
                <a:ea typeface="华文中宋" panose="02010600040101010101" pitchFamily="2" charset="-122"/>
              </a:rPr>
              <a:t>。</a:t>
            </a:r>
            <a:endParaRPr lang="zh-CN" altLang="en-US" sz="2400" dirty="0"/>
          </a:p>
        </p:txBody>
      </p:sp>
    </p:spTree>
    <p:extLst>
      <p:ext uri="{BB962C8B-B14F-4D97-AF65-F5344CB8AC3E}">
        <p14:creationId xmlns:p14="http://schemas.microsoft.com/office/powerpoint/2010/main" val="4167019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462" y="1403093"/>
            <a:ext cx="3934374" cy="3115110"/>
          </a:xfrm>
          <a:prstGeom prst="rect">
            <a:avLst/>
          </a:prstGeom>
        </p:spPr>
      </p:pic>
      <p:pic>
        <p:nvPicPr>
          <p:cNvPr id="3" name="图片 2"/>
          <p:cNvPicPr>
            <a:picLocks noChangeAspect="1"/>
          </p:cNvPicPr>
          <p:nvPr/>
        </p:nvPicPr>
        <p:blipFill rotWithShape="1">
          <a:blip r:embed="rId3"/>
          <a:srcRect l="26856" t="6094" r="23861" b="11719"/>
          <a:stretch/>
        </p:blipFill>
        <p:spPr>
          <a:xfrm>
            <a:off x="5923249" y="1015338"/>
            <a:ext cx="4982644" cy="4671784"/>
          </a:xfrm>
          <a:prstGeom prst="rect">
            <a:avLst/>
          </a:prstGeom>
        </p:spPr>
      </p:pic>
    </p:spTree>
    <p:extLst>
      <p:ext uri="{BB962C8B-B14F-4D97-AF65-F5344CB8AC3E}">
        <p14:creationId xmlns:p14="http://schemas.microsoft.com/office/powerpoint/2010/main" val="3548163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70418" y="452968"/>
            <a:ext cx="11425767" cy="563033"/>
          </a:xfrm>
        </p:spPr>
        <p:txBody>
          <a:bodyPr rtlCol="0">
            <a:normAutofit fontScale="90000"/>
          </a:bodyPr>
          <a:lstStyle/>
          <a:p>
            <a:pPr eaLnBrk="1" fontAlgn="auto" hangingPunct="1">
              <a:spcAft>
                <a:spcPts val="0"/>
              </a:spcAft>
              <a:defRPr/>
            </a:pPr>
            <a:r>
              <a:rPr lang="zh-CN" altLang="en-US" smtClean="0">
                <a:latin typeface="黑体" panose="02010609060101010101" pitchFamily="49" charset="-122"/>
                <a:ea typeface="黑体" panose="02010609060101010101" pitchFamily="49" charset="-122"/>
              </a:rPr>
              <a:t>为什么用“能态密度”来描述晶体中的电子？</a:t>
            </a:r>
          </a:p>
        </p:txBody>
      </p:sp>
      <p:sp>
        <p:nvSpPr>
          <p:cNvPr id="4" name="Text Box 4"/>
          <p:cNvSpPr txBox="1">
            <a:spLocks noChangeArrowheads="1"/>
          </p:cNvSpPr>
          <p:nvPr/>
        </p:nvSpPr>
        <p:spPr bwMode="auto">
          <a:xfrm>
            <a:off x="668867" y="1397000"/>
            <a:ext cx="5376333" cy="501675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1600"/>
              </a:spcBef>
              <a:defRPr/>
            </a:pPr>
            <a:r>
              <a:rPr kumimoji="1" lang="en-US" altLang="zh-CN" sz="3200" dirty="0">
                <a:latin typeface="黑体" panose="02010609060101010101" pitchFamily="49" charset="-122"/>
                <a:ea typeface="黑体" panose="02010609060101010101" pitchFamily="49" charset="-122"/>
              </a:rPr>
              <a:t>    </a:t>
            </a:r>
            <a:r>
              <a:rPr kumimoji="1" lang="zh-CN" altLang="en-US" sz="3200" dirty="0">
                <a:latin typeface="黑体" panose="02010609060101010101" pitchFamily="49" charset="-122"/>
                <a:ea typeface="黑体" panose="02010609060101010101" pitchFamily="49" charset="-122"/>
              </a:rPr>
              <a:t>在原子中电子的本征态形成一系列分立的能级，可以具体标明各能级能量，以说明其分布情况。而固体中的电子能级形成</a:t>
            </a:r>
            <a:r>
              <a:rPr kumimoji="1" lang="zh-CN" altLang="en-US" sz="3200" u="sng" dirty="0">
                <a:solidFill>
                  <a:srgbClr val="660066"/>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准连续分布</a:t>
            </a:r>
            <a:r>
              <a:rPr kumimoji="1" lang="zh-CN" altLang="en-US" sz="3200" u="sng"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kumimoji="1" lang="zh-CN" altLang="en-US" sz="3200" u="sng" dirty="0">
                <a:solidFill>
                  <a:srgbClr val="660066"/>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异常密集，标明每个能级是没有意义的</a:t>
            </a:r>
            <a:r>
              <a:rPr kumimoji="1" lang="zh-CN" altLang="en-US" sz="3200" dirty="0">
                <a:latin typeface="黑体" panose="02010609060101010101" pitchFamily="49" charset="-122"/>
                <a:ea typeface="黑体" panose="02010609060101010101" pitchFamily="49" charset="-122"/>
              </a:rPr>
              <a:t>。这种情况下的能级分布状况，用“</a:t>
            </a:r>
            <a:r>
              <a:rPr kumimoji="1" lang="zh-CN" altLang="en-US" sz="3200" u="sng" dirty="0">
                <a:solidFill>
                  <a:srgbClr val="660066"/>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能态密度函数</a:t>
            </a:r>
            <a:r>
              <a:rPr kumimoji="1" lang="en-US" altLang="zh-CN" sz="3200" i="1" u="sng" dirty="0">
                <a:solidFill>
                  <a:srgbClr val="660066"/>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N</a:t>
            </a:r>
            <a:r>
              <a:rPr kumimoji="1" lang="en-US" altLang="zh-CN" sz="3200" u="sng" dirty="0">
                <a:solidFill>
                  <a:srgbClr val="660066"/>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(E)”</a:t>
            </a:r>
            <a:r>
              <a:rPr kumimoji="1" lang="zh-CN" altLang="en-US" sz="3200" u="sng" dirty="0">
                <a:solidFill>
                  <a:srgbClr val="660066"/>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或“单位体积能态密度</a:t>
            </a:r>
            <a:r>
              <a:rPr kumimoji="1" lang="en-US" altLang="zh-CN" sz="3200" i="1" u="sng" dirty="0">
                <a:solidFill>
                  <a:srgbClr val="660066"/>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g</a:t>
            </a:r>
            <a:r>
              <a:rPr kumimoji="1" lang="en-US" altLang="zh-CN" sz="3200" u="sng" dirty="0">
                <a:solidFill>
                  <a:srgbClr val="660066"/>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(E)”</a:t>
            </a:r>
            <a:r>
              <a:rPr kumimoji="1" lang="zh-CN" altLang="en-US" sz="3200" dirty="0">
                <a:latin typeface="黑体" panose="02010609060101010101" pitchFamily="49" charset="-122"/>
                <a:ea typeface="黑体" panose="02010609060101010101" pitchFamily="49" charset="-122"/>
              </a:rPr>
              <a:t>来描述。</a:t>
            </a:r>
          </a:p>
        </p:txBody>
      </p:sp>
      <p:pic>
        <p:nvPicPr>
          <p:cNvPr id="1638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3301" y="2084918"/>
            <a:ext cx="6007100" cy="3674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6895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90552" y="103718"/>
            <a:ext cx="10991849" cy="1314449"/>
          </a:xfrm>
        </p:spPr>
        <p:txBody>
          <a:bodyPr rtlCol="0">
            <a:normAutofit/>
          </a:bodyPr>
          <a:lstStyle/>
          <a:p>
            <a:pPr eaLnBrk="1" fontAlgn="auto" hangingPunct="1">
              <a:spcAft>
                <a:spcPts val="0"/>
              </a:spcAft>
              <a:defRPr/>
            </a:pP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关于能态密度的计算</a:t>
            </a:r>
            <a:endParaRPr lang="zh-CN" altLang="en-US" smtClean="0"/>
          </a:p>
        </p:txBody>
      </p:sp>
      <p:grpSp>
        <p:nvGrpSpPr>
          <p:cNvPr id="18" name="组合 17"/>
          <p:cNvGrpSpPr>
            <a:grpSpLocks/>
          </p:cNvGrpSpPr>
          <p:nvPr/>
        </p:nvGrpSpPr>
        <p:grpSpPr bwMode="auto">
          <a:xfrm>
            <a:off x="143933" y="1655233"/>
            <a:ext cx="11550651" cy="1327948"/>
            <a:chOff x="108585" y="1241524"/>
            <a:chExt cx="8662219" cy="995681"/>
          </a:xfrm>
        </p:grpSpPr>
        <p:graphicFrame>
          <p:nvGraphicFramePr>
            <p:cNvPr id="20492" name="Object 10"/>
            <p:cNvGraphicFramePr>
              <a:graphicFrameLocks noChangeAspect="1"/>
            </p:cNvGraphicFramePr>
            <p:nvPr/>
          </p:nvGraphicFramePr>
          <p:xfrm>
            <a:off x="5004048" y="1277234"/>
            <a:ext cx="3766756" cy="729478"/>
          </p:xfrm>
          <a:graphic>
            <a:graphicData uri="http://schemas.openxmlformats.org/presentationml/2006/ole">
              <mc:AlternateContent xmlns:mc="http://schemas.openxmlformats.org/markup-compatibility/2006">
                <mc:Choice xmlns:v="urn:schemas-microsoft-com:vml" Requires="v">
                  <p:oleObj spid="_x0000_s27656" name="Equation" r:id="rId3" imgW="2425700" imgH="469900" progId="Equation.DSMT4">
                    <p:embed/>
                  </p:oleObj>
                </mc:Choice>
                <mc:Fallback>
                  <p:oleObj name="Equation" r:id="rId3" imgW="2425700" imgH="469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277234"/>
                          <a:ext cx="3766756" cy="72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3" name="文本框 9"/>
            <p:cNvSpPr txBox="1">
              <a:spLocks noChangeArrowheads="1"/>
            </p:cNvSpPr>
            <p:nvPr/>
          </p:nvSpPr>
          <p:spPr bwMode="auto">
            <a:xfrm>
              <a:off x="108585" y="1241524"/>
              <a:ext cx="4968552" cy="43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zh-CN" altLang="en-US" sz="3200">
                  <a:solidFill>
                    <a:prstClr val="black"/>
                  </a:solidFill>
                  <a:latin typeface="黑体" panose="02010609060101010101" pitchFamily="49" charset="-122"/>
                  <a:ea typeface="黑体" panose="02010609060101010101" pitchFamily="49" charset="-122"/>
                </a:rPr>
                <a:t>三维情况电子能态密度的表达式：</a:t>
              </a:r>
            </a:p>
          </p:txBody>
        </p:sp>
        <p:sp>
          <p:nvSpPr>
            <p:cNvPr id="20494" name="文本框 14"/>
            <p:cNvSpPr txBox="1">
              <a:spLocks noChangeArrowheads="1"/>
            </p:cNvSpPr>
            <p:nvPr/>
          </p:nvSpPr>
          <p:spPr bwMode="auto">
            <a:xfrm>
              <a:off x="2205268" y="1798747"/>
              <a:ext cx="2798780" cy="43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zh-CN" altLang="en-US" sz="3200">
                  <a:solidFill>
                    <a:srgbClr val="C00000"/>
                  </a:solidFill>
                  <a:latin typeface="黑体" panose="02010609060101010101" pitchFamily="49" charset="-122"/>
                  <a:ea typeface="黑体" panose="02010609060101010101" pitchFamily="49" charset="-122"/>
                </a:rPr>
                <a:t>（沿等能面积分）</a:t>
              </a:r>
            </a:p>
          </p:txBody>
        </p:sp>
      </p:grpSp>
      <p:grpSp>
        <p:nvGrpSpPr>
          <p:cNvPr id="19" name="组合 18"/>
          <p:cNvGrpSpPr>
            <a:grpSpLocks/>
          </p:cNvGrpSpPr>
          <p:nvPr/>
        </p:nvGrpSpPr>
        <p:grpSpPr bwMode="auto">
          <a:xfrm>
            <a:off x="156634" y="3528484"/>
            <a:ext cx="11825817" cy="1543871"/>
            <a:chOff x="117036" y="2646672"/>
            <a:chExt cx="8869420" cy="1157619"/>
          </a:xfrm>
        </p:grpSpPr>
        <p:graphicFrame>
          <p:nvGraphicFramePr>
            <p:cNvPr id="20489" name="Object 10"/>
            <p:cNvGraphicFramePr>
              <a:graphicFrameLocks noChangeAspect="1"/>
            </p:cNvGraphicFramePr>
            <p:nvPr/>
          </p:nvGraphicFramePr>
          <p:xfrm>
            <a:off x="5004048" y="2646672"/>
            <a:ext cx="3982408" cy="767235"/>
          </p:xfrm>
          <a:graphic>
            <a:graphicData uri="http://schemas.openxmlformats.org/presentationml/2006/ole">
              <mc:AlternateContent xmlns:mc="http://schemas.openxmlformats.org/markup-compatibility/2006">
                <mc:Choice xmlns:v="urn:schemas-microsoft-com:vml" Requires="v">
                  <p:oleObj spid="_x0000_s27657" name="Equation" r:id="rId5" imgW="2438400" imgH="469900" progId="Equation.DSMT4">
                    <p:embed/>
                  </p:oleObj>
                </mc:Choice>
                <mc:Fallback>
                  <p:oleObj name="Equation" r:id="rId5" imgW="2438400" imgH="469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2646672"/>
                          <a:ext cx="3982408" cy="76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文本框 12"/>
            <p:cNvSpPr txBox="1">
              <a:spLocks noChangeArrowheads="1"/>
            </p:cNvSpPr>
            <p:nvPr/>
          </p:nvSpPr>
          <p:spPr bwMode="auto">
            <a:xfrm>
              <a:off x="117036" y="2799456"/>
              <a:ext cx="4968552" cy="4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zh-CN" altLang="en-US" sz="3200">
                  <a:solidFill>
                    <a:prstClr val="black"/>
                  </a:solidFill>
                  <a:latin typeface="黑体" panose="02010609060101010101" pitchFamily="49" charset="-122"/>
                  <a:ea typeface="黑体" panose="02010609060101010101" pitchFamily="49" charset="-122"/>
                </a:rPr>
                <a:t>二维情况电子能态密度的表达式：</a:t>
              </a:r>
            </a:p>
          </p:txBody>
        </p:sp>
        <p:sp>
          <p:nvSpPr>
            <p:cNvPr id="20491" name="文本框 15"/>
            <p:cNvSpPr txBox="1">
              <a:spLocks noChangeArrowheads="1"/>
            </p:cNvSpPr>
            <p:nvPr/>
          </p:nvSpPr>
          <p:spPr bwMode="auto">
            <a:xfrm>
              <a:off x="2236004" y="3365817"/>
              <a:ext cx="2798780" cy="4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zh-CN" altLang="en-US" sz="3200">
                  <a:solidFill>
                    <a:srgbClr val="C00000"/>
                  </a:solidFill>
                  <a:latin typeface="黑体" panose="02010609060101010101" pitchFamily="49" charset="-122"/>
                  <a:ea typeface="黑体" panose="02010609060101010101" pitchFamily="49" charset="-122"/>
                </a:rPr>
                <a:t>（沿等能线积分）</a:t>
              </a:r>
            </a:p>
          </p:txBody>
        </p:sp>
      </p:grpSp>
      <p:grpSp>
        <p:nvGrpSpPr>
          <p:cNvPr id="20" name="组合 19"/>
          <p:cNvGrpSpPr>
            <a:grpSpLocks/>
          </p:cNvGrpSpPr>
          <p:nvPr/>
        </p:nvGrpSpPr>
        <p:grpSpPr bwMode="auto">
          <a:xfrm>
            <a:off x="156634" y="5446187"/>
            <a:ext cx="11995151" cy="1239487"/>
            <a:chOff x="117036" y="4083918"/>
            <a:chExt cx="8996713" cy="930016"/>
          </a:xfrm>
        </p:grpSpPr>
        <p:graphicFrame>
          <p:nvGraphicFramePr>
            <p:cNvPr id="20486" name="Object 10"/>
            <p:cNvGraphicFramePr>
              <a:graphicFrameLocks noChangeAspect="1"/>
            </p:cNvGraphicFramePr>
            <p:nvPr/>
          </p:nvGraphicFramePr>
          <p:xfrm>
            <a:off x="5049862" y="4083918"/>
            <a:ext cx="4063887" cy="803375"/>
          </p:xfrm>
          <a:graphic>
            <a:graphicData uri="http://schemas.openxmlformats.org/presentationml/2006/ole">
              <mc:AlternateContent xmlns:mc="http://schemas.openxmlformats.org/markup-compatibility/2006">
                <mc:Choice xmlns:v="urn:schemas-microsoft-com:vml" Requires="v">
                  <p:oleObj spid="_x0000_s27658" name="Equation" r:id="rId7" imgW="2311400" imgH="457200" progId="Equation.DSMT4">
                    <p:embed/>
                  </p:oleObj>
                </mc:Choice>
                <mc:Fallback>
                  <p:oleObj name="Equation" r:id="rId7" imgW="23114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9862" y="4083918"/>
                          <a:ext cx="4063887" cy="8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文本框 13"/>
            <p:cNvSpPr txBox="1">
              <a:spLocks noChangeArrowheads="1"/>
            </p:cNvSpPr>
            <p:nvPr/>
          </p:nvSpPr>
          <p:spPr bwMode="auto">
            <a:xfrm>
              <a:off x="117036" y="4126555"/>
              <a:ext cx="4968552" cy="43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zh-CN" altLang="en-US" sz="3200">
                  <a:solidFill>
                    <a:prstClr val="black"/>
                  </a:solidFill>
                  <a:latin typeface="黑体" panose="02010609060101010101" pitchFamily="49" charset="-122"/>
                  <a:ea typeface="黑体" panose="02010609060101010101" pitchFamily="49" charset="-122"/>
                </a:rPr>
                <a:t>一维情况电子能态密度的表达式：</a:t>
              </a:r>
            </a:p>
          </p:txBody>
        </p:sp>
        <p:sp>
          <p:nvSpPr>
            <p:cNvPr id="20488" name="文本框 16"/>
            <p:cNvSpPr txBox="1">
              <a:spLocks noChangeArrowheads="1"/>
            </p:cNvSpPr>
            <p:nvPr/>
          </p:nvSpPr>
          <p:spPr bwMode="auto">
            <a:xfrm>
              <a:off x="2251082" y="4575164"/>
              <a:ext cx="2798780" cy="43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zh-CN" altLang="en-US" sz="3200">
                  <a:solidFill>
                    <a:srgbClr val="C00000"/>
                  </a:solidFill>
                  <a:latin typeface="黑体" panose="02010609060101010101" pitchFamily="49" charset="-122"/>
                  <a:ea typeface="黑体" panose="02010609060101010101" pitchFamily="49" charset="-122"/>
                </a:rPr>
                <a:t>（对等能点求和）</a:t>
              </a:r>
            </a:p>
          </p:txBody>
        </p:sp>
      </p:grpSp>
    </p:spTree>
    <p:extLst>
      <p:ext uri="{BB962C8B-B14F-4D97-AF65-F5344CB8AC3E}">
        <p14:creationId xmlns:p14="http://schemas.microsoft.com/office/powerpoint/2010/main" val="1348722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63751" y="476251"/>
            <a:ext cx="8244416" cy="524933"/>
          </a:xfrm>
        </p:spPr>
        <p:txBody>
          <a:bodyPr/>
          <a:lstStyle/>
          <a:p>
            <a:pPr algn="r" eaLnBrk="1" hangingPunct="1"/>
            <a:endParaRPr lang="zh-CN" altLang="en-US" sz="2000"/>
          </a:p>
        </p:txBody>
      </p:sp>
      <p:sp>
        <p:nvSpPr>
          <p:cNvPr id="28675" name="Text Box 3"/>
          <p:cNvSpPr txBox="1">
            <a:spLocks noChangeArrowheads="1"/>
          </p:cNvSpPr>
          <p:nvPr/>
        </p:nvSpPr>
        <p:spPr bwMode="auto">
          <a:xfrm>
            <a:off x="876300" y="952501"/>
            <a:ext cx="8003117" cy="66678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3733">
                <a:latin typeface="黑体" panose="02010609060101010101" pitchFamily="49" charset="-122"/>
                <a:ea typeface="黑体" panose="02010609060101010101" pitchFamily="49" charset="-122"/>
              </a:rPr>
              <a:t>能态密度的临界点（范霍夫奇点）</a:t>
            </a:r>
          </a:p>
        </p:txBody>
      </p:sp>
      <p:grpSp>
        <p:nvGrpSpPr>
          <p:cNvPr id="28676" name="Group 4"/>
          <p:cNvGrpSpPr>
            <a:grpSpLocks/>
          </p:cNvGrpSpPr>
          <p:nvPr/>
        </p:nvGrpSpPr>
        <p:grpSpPr bwMode="auto">
          <a:xfrm>
            <a:off x="624417" y="1866901"/>
            <a:ext cx="11114616" cy="2336278"/>
            <a:chOff x="152" y="1170"/>
            <a:chExt cx="6037" cy="1472"/>
          </a:xfrm>
        </p:grpSpPr>
        <p:sp>
          <p:nvSpPr>
            <p:cNvPr id="28684" name="Text Box 7"/>
            <p:cNvSpPr txBox="1">
              <a:spLocks noChangeArrowheads="1"/>
            </p:cNvSpPr>
            <p:nvPr/>
          </p:nvSpPr>
          <p:spPr bwMode="auto">
            <a:xfrm>
              <a:off x="176" y="1170"/>
              <a:ext cx="558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3200">
                  <a:latin typeface="黑体" panose="02010609060101010101" pitchFamily="49" charset="-122"/>
                  <a:ea typeface="黑体" panose="02010609060101010101" pitchFamily="49" charset="-122"/>
                </a:rPr>
                <a:t>由公式                 可知，在某个</a:t>
              </a:r>
              <a:r>
                <a:rPr kumimoji="1" lang="en-US" altLang="zh-CN" sz="3200" i="1">
                  <a:latin typeface="黑体" panose="02010609060101010101" pitchFamily="49" charset="-122"/>
                  <a:ea typeface="黑体" panose="02010609060101010101" pitchFamily="49" charset="-122"/>
                </a:rPr>
                <a:t>k</a:t>
              </a:r>
              <a:r>
                <a:rPr kumimoji="1" lang="zh-CN" altLang="en-US" sz="3200">
                  <a:latin typeface="黑体" panose="02010609060101010101" pitchFamily="49" charset="-122"/>
                  <a:ea typeface="黑体" panose="02010609060101010101" pitchFamily="49" charset="-122"/>
                </a:rPr>
                <a:t>取值处：</a:t>
              </a:r>
            </a:p>
          </p:txBody>
        </p:sp>
        <p:graphicFrame>
          <p:nvGraphicFramePr>
            <p:cNvPr id="28685" name="Object 8"/>
            <p:cNvGraphicFramePr>
              <a:graphicFrameLocks noChangeAspect="1"/>
            </p:cNvGraphicFramePr>
            <p:nvPr/>
          </p:nvGraphicFramePr>
          <p:xfrm>
            <a:off x="5085" y="1237"/>
            <a:ext cx="1104" cy="333"/>
          </p:xfrm>
          <a:graphic>
            <a:graphicData uri="http://schemas.openxmlformats.org/presentationml/2006/ole">
              <mc:AlternateContent xmlns:mc="http://schemas.openxmlformats.org/markup-compatibility/2006">
                <mc:Choice xmlns:v="urn:schemas-microsoft-com:vml" Requires="v">
                  <p:oleObj spid="_x0000_s28682" name="Equation" r:id="rId3" imgW="799753" imgH="241195" progId="Equation.3">
                    <p:embed/>
                  </p:oleObj>
                </mc:Choice>
                <mc:Fallback>
                  <p:oleObj name="Equation" r:id="rId3" imgW="799753"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 y="1237"/>
                          <a:ext cx="1104"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153" name="Text Box 9"/>
            <p:cNvSpPr txBox="1">
              <a:spLocks noChangeArrowheads="1"/>
            </p:cNvSpPr>
            <p:nvPr/>
          </p:nvSpPr>
          <p:spPr bwMode="auto">
            <a:xfrm>
              <a:off x="152" y="1653"/>
              <a:ext cx="5847"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defRPr/>
              </a:pPr>
              <a:r>
                <a:rPr kumimoji="1" lang="zh-CN" altLang="en-US" sz="3200" dirty="0">
                  <a:latin typeface="黑体" panose="02010609060101010101" pitchFamily="49" charset="-122"/>
                  <a:ea typeface="黑体" panose="02010609060101010101" pitchFamily="49" charset="-122"/>
                </a:rPr>
                <a:t>在该点，</a:t>
              </a:r>
              <a:r>
                <a:rPr kumimoji="1" lang="en-US" altLang="zh-CN" sz="3200" dirty="0">
                  <a:latin typeface="黑体" panose="02010609060101010101" pitchFamily="49" charset="-122"/>
                  <a:ea typeface="黑体" panose="02010609060101010101" pitchFamily="49" charset="-122"/>
                </a:rPr>
                <a:t>N(E)</a:t>
              </a:r>
              <a:r>
                <a:rPr kumimoji="1" lang="zh-CN" altLang="en-US" sz="3200" dirty="0">
                  <a:latin typeface="黑体" panose="02010609060101010101" pitchFamily="49" charset="-122"/>
                  <a:ea typeface="黑体" panose="02010609060101010101" pitchFamily="49" charset="-122"/>
                </a:rPr>
                <a:t>显示出某种奇异性，称为</a:t>
              </a:r>
              <a:r>
                <a:rPr kumimoji="1" lang="zh-CN" altLang="en-US" sz="3200" b="1" u="sng"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范霍夫奇点</a:t>
              </a:r>
              <a:r>
                <a:rPr kumimoji="1" lang="zh-CN" altLang="en-US" sz="3200" dirty="0">
                  <a:latin typeface="黑体" panose="02010609060101010101" pitchFamily="49" charset="-122"/>
                  <a:ea typeface="黑体" panose="02010609060101010101" pitchFamily="49" charset="-122"/>
                </a:rPr>
                <a:t>，也称</a:t>
              </a:r>
              <a:r>
                <a:rPr kumimoji="1" lang="zh-CN" altLang="en-US" sz="3200" b="1" u="sng"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临界点</a:t>
              </a:r>
              <a:r>
                <a:rPr kumimoji="1" lang="zh-CN" altLang="en-US" sz="3200" dirty="0">
                  <a:latin typeface="黑体" panose="02010609060101010101" pitchFamily="49" charset="-122"/>
                  <a:ea typeface="黑体" panose="02010609060101010101" pitchFamily="49" charset="-122"/>
                </a:rPr>
                <a:t>。</a:t>
              </a:r>
            </a:p>
          </p:txBody>
        </p:sp>
      </p:grpSp>
      <p:graphicFrame>
        <p:nvGraphicFramePr>
          <p:cNvPr id="28677" name="Object 10"/>
          <p:cNvGraphicFramePr>
            <a:graphicFrameLocks noChangeAspect="1"/>
          </p:cNvGraphicFramePr>
          <p:nvPr/>
        </p:nvGraphicFramePr>
        <p:xfrm>
          <a:off x="2190752" y="1803401"/>
          <a:ext cx="2787649" cy="920751"/>
        </p:xfrm>
        <a:graphic>
          <a:graphicData uri="http://schemas.openxmlformats.org/presentationml/2006/ole">
            <mc:AlternateContent xmlns:mc="http://schemas.openxmlformats.org/markup-compatibility/2006">
              <mc:Choice xmlns:v="urn:schemas-microsoft-com:vml" Requires="v">
                <p:oleObj spid="_x0000_s28683" name="Equation" r:id="rId5" imgW="1345616" imgH="444307" progId="Equation.DSMT4">
                  <p:embed/>
                </p:oleObj>
              </mc:Choice>
              <mc:Fallback>
                <p:oleObj name="Equation" r:id="rId5" imgW="1345616" imgH="44430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2" y="1803401"/>
                        <a:ext cx="2787649"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678" name="组合 2"/>
          <p:cNvGrpSpPr>
            <a:grpSpLocks/>
          </p:cNvGrpSpPr>
          <p:nvPr/>
        </p:nvGrpSpPr>
        <p:grpSpPr bwMode="auto">
          <a:xfrm>
            <a:off x="2324100" y="4279901"/>
            <a:ext cx="7723717" cy="2120900"/>
            <a:chOff x="468313" y="3178175"/>
            <a:chExt cx="5792787" cy="1590675"/>
          </a:xfrm>
        </p:grpSpPr>
        <p:grpSp>
          <p:nvGrpSpPr>
            <p:cNvPr id="28679" name="Group 10"/>
            <p:cNvGrpSpPr>
              <a:grpSpLocks/>
            </p:cNvGrpSpPr>
            <p:nvPr/>
          </p:nvGrpSpPr>
          <p:grpSpPr bwMode="auto">
            <a:xfrm>
              <a:off x="603250" y="3288052"/>
              <a:ext cx="5657850" cy="1454143"/>
              <a:chOff x="432" y="2734"/>
              <a:chExt cx="4752" cy="1221"/>
            </a:xfrm>
          </p:grpSpPr>
          <p:sp>
            <p:nvSpPr>
              <p:cNvPr id="28681" name="Text Box 11"/>
              <p:cNvSpPr txBox="1">
                <a:spLocks noChangeArrowheads="1"/>
              </p:cNvSpPr>
              <p:nvPr/>
            </p:nvSpPr>
            <p:spPr bwMode="auto">
              <a:xfrm>
                <a:off x="432" y="2734"/>
                <a:ext cx="4752"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5000"/>
                  </a:lnSpc>
                  <a:spcBef>
                    <a:spcPct val="50000"/>
                  </a:spcBef>
                </a:pPr>
                <a:r>
                  <a:rPr kumimoji="1" lang="en-US" altLang="zh-CN" sz="2400" i="1">
                    <a:latin typeface="黑体" panose="02010609060101010101" pitchFamily="49" charset="-122"/>
                    <a:ea typeface="黑体" panose="02010609060101010101" pitchFamily="49" charset="-122"/>
                  </a:rPr>
                  <a:t>     E</a:t>
                </a:r>
                <a:r>
                  <a:rPr kumimoji="1" lang="en-US" altLang="zh-CN" sz="2400" i="1" baseline="-25000">
                    <a:latin typeface="黑体" panose="02010609060101010101" pitchFamily="49" charset="-122"/>
                    <a:ea typeface="黑体" panose="02010609060101010101" pitchFamily="49" charset="-122"/>
                  </a:rPr>
                  <a:t>n</a:t>
                </a:r>
                <a:r>
                  <a:rPr kumimoji="1" lang="en-US" altLang="zh-CN" sz="2400">
                    <a:latin typeface="黑体" panose="02010609060101010101" pitchFamily="49" charset="-122"/>
                    <a:ea typeface="黑体" panose="02010609060101010101" pitchFamily="49" charset="-122"/>
                  </a:rPr>
                  <a:t>(</a:t>
                </a:r>
                <a:r>
                  <a:rPr kumimoji="1" lang="en-US" altLang="zh-CN" sz="2400" i="1">
                    <a:latin typeface="黑体" panose="02010609060101010101" pitchFamily="49" charset="-122"/>
                    <a:ea typeface="黑体" panose="02010609060101010101" pitchFamily="49" charset="-122"/>
                  </a:rPr>
                  <a:t>k</a:t>
                </a:r>
                <a:r>
                  <a:rPr kumimoji="1" lang="en-US" altLang="zh-CN" sz="2400">
                    <a:latin typeface="黑体" panose="02010609060101010101" pitchFamily="49" charset="-122"/>
                    <a:ea typeface="黑体" panose="02010609060101010101" pitchFamily="49" charset="-122"/>
                  </a:rPr>
                  <a:t>)</a:t>
                </a:r>
                <a:r>
                  <a:rPr kumimoji="1" lang="zh-CN" altLang="en-US" sz="2400">
                    <a:latin typeface="黑体" panose="02010609060101010101" pitchFamily="49" charset="-122"/>
                    <a:ea typeface="黑体" panose="02010609060101010101" pitchFamily="49" charset="-122"/>
                  </a:rPr>
                  <a:t>是</a:t>
                </a:r>
                <a:r>
                  <a:rPr kumimoji="1" lang="en-US" altLang="zh-CN" sz="2400" i="1">
                    <a:latin typeface="黑体" panose="02010609060101010101" pitchFamily="49" charset="-122"/>
                    <a:ea typeface="黑体" panose="02010609060101010101" pitchFamily="49" charset="-122"/>
                  </a:rPr>
                  <a:t>k</a:t>
                </a:r>
                <a:r>
                  <a:rPr kumimoji="1" lang="zh-CN" altLang="en-US" sz="2400">
                    <a:latin typeface="黑体" panose="02010609060101010101" pitchFamily="49" charset="-122"/>
                    <a:ea typeface="黑体" panose="02010609060101010101" pitchFamily="49" charset="-122"/>
                  </a:rPr>
                  <a:t>空间的周期函数，因此每个周期性单元中必定存在有            的点，例如：</a:t>
                </a:r>
                <a:r>
                  <a:rPr kumimoji="1" lang="en-US" altLang="zh-CN" sz="2400">
                    <a:latin typeface="黑体" panose="02010609060101010101" pitchFamily="49" charset="-122"/>
                    <a:ea typeface="黑体" panose="02010609060101010101" pitchFamily="49" charset="-122"/>
                  </a:rPr>
                  <a:t>E</a:t>
                </a:r>
                <a:r>
                  <a:rPr kumimoji="1" lang="en-US" altLang="zh-CN" sz="2400" baseline="-25000">
                    <a:latin typeface="黑体" panose="02010609060101010101" pitchFamily="49" charset="-122"/>
                    <a:ea typeface="黑体" panose="02010609060101010101" pitchFamily="49" charset="-122"/>
                  </a:rPr>
                  <a:t>n</a:t>
                </a:r>
                <a:r>
                  <a:rPr kumimoji="1" lang="en-US" altLang="zh-CN" sz="2400">
                    <a:latin typeface="黑体" panose="02010609060101010101" pitchFamily="49" charset="-122"/>
                    <a:ea typeface="黑体" panose="02010609060101010101" pitchFamily="49" charset="-122"/>
                  </a:rPr>
                  <a:t>(k)</a:t>
                </a:r>
                <a:r>
                  <a:rPr kumimoji="1" lang="zh-CN" altLang="en-US" sz="2400">
                    <a:latin typeface="黑体" panose="02010609060101010101" pitchFamily="49" charset="-122"/>
                    <a:ea typeface="黑体" panose="02010609060101010101" pitchFamily="49" charset="-122"/>
                  </a:rPr>
                  <a:t>的极大值和极小值点；              的鞍点等等，而且这些点出现在布里渊区的高对称点处。</a:t>
                </a:r>
              </a:p>
            </p:txBody>
          </p:sp>
          <p:graphicFrame>
            <p:nvGraphicFramePr>
              <p:cNvPr id="28682" name="Object 12"/>
              <p:cNvGraphicFramePr>
                <a:graphicFrameLocks noChangeAspect="1"/>
              </p:cNvGraphicFramePr>
              <p:nvPr/>
            </p:nvGraphicFramePr>
            <p:xfrm>
              <a:off x="1830" y="3088"/>
              <a:ext cx="864" cy="284"/>
            </p:xfrm>
            <a:graphic>
              <a:graphicData uri="http://schemas.openxmlformats.org/presentationml/2006/ole">
                <mc:AlternateContent xmlns:mc="http://schemas.openxmlformats.org/markup-compatibility/2006">
                  <mc:Choice xmlns:v="urn:schemas-microsoft-com:vml" Requires="v">
                    <p:oleObj spid="_x0000_s28684" name="Equation" r:id="rId7" imgW="736600" imgH="241300" progId="Equation.3">
                      <p:embed/>
                    </p:oleObj>
                  </mc:Choice>
                  <mc:Fallback>
                    <p:oleObj name="Equation" r:id="rId7" imgW="7366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0" y="3088"/>
                            <a:ext cx="86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3"/>
              <p:cNvGraphicFramePr>
                <a:graphicFrameLocks noChangeAspect="1"/>
              </p:cNvGraphicFramePr>
              <p:nvPr/>
            </p:nvGraphicFramePr>
            <p:xfrm>
              <a:off x="2135" y="3388"/>
              <a:ext cx="864" cy="284"/>
            </p:xfrm>
            <a:graphic>
              <a:graphicData uri="http://schemas.openxmlformats.org/presentationml/2006/ole">
                <mc:AlternateContent xmlns:mc="http://schemas.openxmlformats.org/markup-compatibility/2006">
                  <mc:Choice xmlns:v="urn:schemas-microsoft-com:vml" Requires="v">
                    <p:oleObj spid="_x0000_s28685" name="Equation" r:id="rId9" imgW="736600" imgH="241300" progId="Equation.3">
                      <p:embed/>
                    </p:oleObj>
                  </mc:Choice>
                  <mc:Fallback>
                    <p:oleObj name="Equation" r:id="rId9" imgW="7366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 y="3388"/>
                            <a:ext cx="86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矩形 1"/>
            <p:cNvSpPr/>
            <p:nvPr/>
          </p:nvSpPr>
          <p:spPr bwMode="auto">
            <a:xfrm>
              <a:off x="468313" y="3178175"/>
              <a:ext cx="5792787" cy="1590675"/>
            </a:xfrm>
            <a:prstGeom prst="rect">
              <a:avLst/>
            </a:prstGeom>
            <a:noFill/>
            <a:ln w="38100" cap="flat" cmpd="sng" algn="ctr">
              <a:solidFill>
                <a:srgbClr val="C00000"/>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None/>
                <a:defRPr/>
              </a:pPr>
              <a:endParaRPr lang="zh-CN" altLang="en-US" sz="2400"/>
            </a:p>
          </p:txBody>
        </p:sp>
      </p:grpSp>
    </p:spTree>
    <p:extLst>
      <p:ext uri="{BB962C8B-B14F-4D97-AF65-F5344CB8AC3E}">
        <p14:creationId xmlns:p14="http://schemas.microsoft.com/office/powerpoint/2010/main" val="42455716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2590800" y="1524001"/>
            <a:ext cx="73152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rgbClr val="1C1C1C"/>
                </a:solidFill>
                <a:latin typeface="Times New Roman" panose="02020603050405020304" pitchFamily="18" charset="0"/>
                <a:ea typeface="宋体" panose="02010600030101010101" pitchFamily="2" charset="-122"/>
              </a:defRPr>
            </a:lvl1pPr>
            <a:lvl2pPr eaLnBrk="0" hangingPunct="0">
              <a:defRPr sz="2800" b="1">
                <a:solidFill>
                  <a:srgbClr val="1C1C1C"/>
                </a:solidFill>
                <a:latin typeface="Times New Roman" panose="02020603050405020304" pitchFamily="18" charset="0"/>
                <a:ea typeface="宋体" panose="02010600030101010101" pitchFamily="2" charset="-122"/>
              </a:defRPr>
            </a:lvl2pPr>
            <a:lvl3pPr marL="1143000" indent="-228600" eaLnBrk="0" hangingPunct="0">
              <a:defRPr sz="2800" b="1">
                <a:solidFill>
                  <a:srgbClr val="1C1C1C"/>
                </a:solidFill>
                <a:latin typeface="Times New Roman" panose="02020603050405020304" pitchFamily="18" charset="0"/>
                <a:ea typeface="宋体" panose="02010600030101010101" pitchFamily="2" charset="-122"/>
              </a:defRPr>
            </a:lvl3pPr>
            <a:lvl4pPr marL="1600200" indent="-228600" eaLnBrk="0" hangingPunct="0">
              <a:defRPr sz="2800" b="1">
                <a:solidFill>
                  <a:srgbClr val="1C1C1C"/>
                </a:solidFill>
                <a:latin typeface="Times New Roman" panose="02020603050405020304" pitchFamily="18" charset="0"/>
                <a:ea typeface="宋体" panose="02010600030101010101" pitchFamily="2" charset="-122"/>
              </a:defRPr>
            </a:lvl4pPr>
            <a:lvl5pPr marL="2057400" indent="-228600" eaLnBrk="0" hangingPunct="0">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r>
              <a:rPr kumimoji="1" lang="en-US" altLang="zh-CN">
                <a:solidFill>
                  <a:schemeClr val="tx1"/>
                </a:solidFill>
                <a:latin typeface="黑体" panose="02010609060101010101" pitchFamily="49" charset="-122"/>
                <a:ea typeface="黑体" panose="02010609060101010101" pitchFamily="49" charset="-122"/>
              </a:rPr>
              <a:t>1</a:t>
            </a:r>
            <a:r>
              <a:rPr kumimoji="1" lang="zh-CN" altLang="en-US">
                <a:solidFill>
                  <a:schemeClr val="tx1"/>
                </a:solidFill>
                <a:latin typeface="黑体" panose="02010609060101010101" pitchFamily="49" charset="-122"/>
                <a:ea typeface="黑体" panose="02010609060101010101" pitchFamily="49" charset="-122"/>
              </a:rPr>
              <a:t>、</a:t>
            </a:r>
            <a:r>
              <a:rPr kumimoji="1" lang="zh-CN" altLang="en-US">
                <a:solidFill>
                  <a:srgbClr val="FF0000"/>
                </a:solidFill>
                <a:latin typeface="黑体" panose="02010609060101010101" pitchFamily="49" charset="-122"/>
                <a:ea typeface="黑体" panose="02010609060101010101" pitchFamily="49" charset="-122"/>
              </a:rPr>
              <a:t>点缺陷</a:t>
            </a:r>
          </a:p>
          <a:p>
            <a:pPr lvl="1" algn="l" eaLnBrk="1" hangingPunct="1"/>
            <a:r>
              <a:rPr kumimoji="1" lang="zh-CN" altLang="en-US" sz="2400">
                <a:solidFill>
                  <a:schemeClr val="tx1"/>
                </a:solidFill>
                <a:ea typeface="华文中宋" panose="02010600040101010101" pitchFamily="2" charset="-122"/>
              </a:rPr>
              <a:t>定域在格点附近的一个或几个晶格常数范围内偏离晶格周期性的结构称为点缺陷，如空位、间隙原子、杂质原子等</a:t>
            </a:r>
            <a:endParaRPr kumimoji="1" lang="zh-CN" altLang="en-US">
              <a:solidFill>
                <a:schemeClr val="tx1"/>
              </a:solidFill>
              <a:latin typeface="华文中宋" panose="02010600040101010101" pitchFamily="2" charset="-122"/>
              <a:ea typeface="华文中宋" panose="02010600040101010101" pitchFamily="2" charset="-122"/>
            </a:endParaRPr>
          </a:p>
          <a:p>
            <a:pPr algn="l" eaLnBrk="1" hangingPunct="1"/>
            <a:r>
              <a:rPr kumimoji="1" lang="en-US" altLang="zh-CN">
                <a:solidFill>
                  <a:schemeClr val="tx1"/>
                </a:solidFill>
                <a:latin typeface="黑体" panose="02010609060101010101" pitchFamily="49" charset="-122"/>
                <a:ea typeface="黑体" panose="02010609060101010101" pitchFamily="49" charset="-122"/>
              </a:rPr>
              <a:t>2</a:t>
            </a:r>
            <a:r>
              <a:rPr kumimoji="1" lang="zh-CN" altLang="en-US">
                <a:solidFill>
                  <a:schemeClr val="tx1"/>
                </a:solidFill>
                <a:latin typeface="黑体" panose="02010609060101010101" pitchFamily="49" charset="-122"/>
                <a:ea typeface="黑体" panose="02010609060101010101" pitchFamily="49" charset="-122"/>
              </a:rPr>
              <a:t>、</a:t>
            </a:r>
            <a:r>
              <a:rPr kumimoji="1" lang="zh-CN" altLang="en-US">
                <a:solidFill>
                  <a:srgbClr val="FF0000"/>
                </a:solidFill>
                <a:latin typeface="黑体" panose="02010609060101010101" pitchFamily="49" charset="-122"/>
                <a:ea typeface="黑体" panose="02010609060101010101" pitchFamily="49" charset="-122"/>
              </a:rPr>
              <a:t>线缺陷</a:t>
            </a:r>
          </a:p>
          <a:p>
            <a:pPr lvl="1" algn="l" eaLnBrk="1" hangingPunct="1"/>
            <a:r>
              <a:rPr kumimoji="1" lang="zh-CN" altLang="en-US" sz="2400">
                <a:solidFill>
                  <a:schemeClr val="tx1"/>
                </a:solidFill>
                <a:ea typeface="华文中宋" panose="02010600040101010101" pitchFamily="2" charset="-122"/>
              </a:rPr>
              <a:t>晶格周期性的破坏作用发生在晶体内部的一条线的周围近邻，如位错。</a:t>
            </a:r>
          </a:p>
          <a:p>
            <a:pPr algn="l" eaLnBrk="1" hangingPunct="1"/>
            <a:r>
              <a:rPr kumimoji="1" lang="en-US" altLang="zh-CN">
                <a:solidFill>
                  <a:schemeClr val="tx1"/>
                </a:solidFill>
                <a:latin typeface="黑体" panose="02010609060101010101" pitchFamily="49" charset="-122"/>
                <a:ea typeface="黑体" panose="02010609060101010101" pitchFamily="49" charset="-122"/>
              </a:rPr>
              <a:t>3</a:t>
            </a:r>
            <a:r>
              <a:rPr kumimoji="1" lang="zh-CN" altLang="en-US">
                <a:solidFill>
                  <a:schemeClr val="tx1"/>
                </a:solidFill>
                <a:latin typeface="黑体" panose="02010609060101010101" pitchFamily="49" charset="-122"/>
                <a:ea typeface="黑体" panose="02010609060101010101" pitchFamily="49" charset="-122"/>
              </a:rPr>
              <a:t>、</a:t>
            </a:r>
            <a:r>
              <a:rPr kumimoji="1" lang="zh-CN" altLang="en-US">
                <a:solidFill>
                  <a:srgbClr val="FF0000"/>
                </a:solidFill>
                <a:latin typeface="黑体" panose="02010609060101010101" pitchFamily="49" charset="-122"/>
                <a:ea typeface="黑体" panose="02010609060101010101" pitchFamily="49" charset="-122"/>
              </a:rPr>
              <a:t>面缺陷</a:t>
            </a:r>
          </a:p>
          <a:p>
            <a:pPr lvl="1" algn="l" eaLnBrk="1" hangingPunct="1"/>
            <a:r>
              <a:rPr kumimoji="1" lang="zh-CN" altLang="en-US" sz="2400">
                <a:solidFill>
                  <a:schemeClr val="tx1"/>
                </a:solidFill>
                <a:ea typeface="华文中宋" panose="02010600040101010101" pitchFamily="2" charset="-122"/>
              </a:rPr>
              <a:t>晶格周期性的破坏作用发生在晶体内部的一些面上，是一种二维晶格缺陷，如层错和晶界。</a:t>
            </a:r>
          </a:p>
          <a:p>
            <a:pPr algn="l" eaLnBrk="1" hangingPunct="1"/>
            <a:r>
              <a:rPr kumimoji="1" lang="en-US" altLang="zh-CN">
                <a:solidFill>
                  <a:schemeClr val="tx1"/>
                </a:solidFill>
                <a:latin typeface="黑体" panose="02010609060101010101" pitchFamily="49" charset="-122"/>
                <a:ea typeface="黑体" panose="02010609060101010101" pitchFamily="49" charset="-122"/>
              </a:rPr>
              <a:t>4</a:t>
            </a:r>
            <a:r>
              <a:rPr kumimoji="1" lang="zh-CN" altLang="en-US">
                <a:solidFill>
                  <a:schemeClr val="tx1"/>
                </a:solidFill>
                <a:latin typeface="黑体" panose="02010609060101010101" pitchFamily="49" charset="-122"/>
                <a:ea typeface="黑体" panose="02010609060101010101" pitchFamily="49" charset="-122"/>
              </a:rPr>
              <a:t>、</a:t>
            </a:r>
            <a:r>
              <a:rPr kumimoji="1" lang="zh-CN" altLang="en-US">
                <a:solidFill>
                  <a:srgbClr val="FF0000"/>
                </a:solidFill>
                <a:latin typeface="黑体" panose="02010609060101010101" pitchFamily="49" charset="-122"/>
                <a:ea typeface="黑体" panose="02010609060101010101" pitchFamily="49" charset="-122"/>
              </a:rPr>
              <a:t>体缺陷</a:t>
            </a:r>
          </a:p>
          <a:p>
            <a:pPr lvl="1" algn="l" eaLnBrk="1" hangingPunct="1"/>
            <a:r>
              <a:rPr kumimoji="1" lang="zh-CN" altLang="en-US" sz="2400">
                <a:solidFill>
                  <a:schemeClr val="tx1"/>
                </a:solidFill>
                <a:ea typeface="华文中宋" panose="02010600040101010101" pitchFamily="2" charset="-122"/>
              </a:rPr>
              <a:t>指晶体中的空洞、夹杂物等等。</a:t>
            </a:r>
            <a:endParaRPr kumimoji="1" lang="zh-CN" altLang="en-US" sz="2400">
              <a:solidFill>
                <a:schemeClr val="tx1"/>
              </a:solidFill>
              <a:latin typeface="华文中宋" panose="02010600040101010101" pitchFamily="2" charset="-122"/>
              <a:ea typeface="华文中宋" panose="02010600040101010101" pitchFamily="2" charset="-122"/>
            </a:endParaRPr>
          </a:p>
        </p:txBody>
      </p:sp>
      <p:sp>
        <p:nvSpPr>
          <p:cNvPr id="492547" name="Rectangle 3"/>
          <p:cNvSpPr>
            <a:spLocks noGrp="1" noChangeArrowheads="1"/>
          </p:cNvSpPr>
          <p:nvPr>
            <p:ph type="ctrTitle"/>
          </p:nvPr>
        </p:nvSpPr>
        <p:spPr>
          <a:xfrm>
            <a:off x="2286000" y="533400"/>
            <a:ext cx="7772400" cy="914400"/>
          </a:xfrm>
          <a:solidFill>
            <a:srgbClr val="CCFFCC"/>
          </a:solidFill>
          <a:effectLst>
            <a:prstShdw prst="shdw17" dist="17961" dir="2700000">
              <a:srgbClr val="CCFFCC">
                <a:gamma/>
                <a:shade val="60000"/>
                <a:invGamma/>
              </a:srgbClr>
            </a:prstShdw>
          </a:effectLst>
        </p:spPr>
        <p:txBody>
          <a:bodyPr/>
          <a:lstStyle/>
          <a:p>
            <a:pPr eaLnBrk="1" hangingPunct="1">
              <a:defRPr/>
            </a:pPr>
            <a:r>
              <a:rPr lang="zh-CN" altLang="en-US" sz="4000" dirty="0">
                <a:effectLst>
                  <a:outerShdw blurRad="38100" dist="38100" dir="2700000" algn="tl">
                    <a:srgbClr val="000000"/>
                  </a:outerShdw>
                </a:effectLst>
                <a:ea typeface="黑体" pitchFamily="49" charset="-122"/>
              </a:rPr>
              <a:t>晶体缺陷类型（按几何形态分类）</a:t>
            </a:r>
          </a:p>
        </p:txBody>
      </p:sp>
    </p:spTree>
    <p:extLst>
      <p:ext uri="{BB962C8B-B14F-4D97-AF65-F5344CB8AC3E}">
        <p14:creationId xmlns:p14="http://schemas.microsoft.com/office/powerpoint/2010/main" val="1569276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p:cNvSpPr>
            <a:spLocks noChangeArrowheads="1"/>
          </p:cNvSpPr>
          <p:nvPr/>
        </p:nvSpPr>
        <p:spPr bwMode="auto">
          <a:xfrm>
            <a:off x="2351088" y="2133600"/>
            <a:ext cx="2951162" cy="863600"/>
          </a:xfrm>
          <a:prstGeom prst="ellipse">
            <a:avLst/>
          </a:prstGeom>
          <a:solidFill>
            <a:schemeClr val="accent1">
              <a:alpha val="0"/>
            </a:scheme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27651" name="Oval 3"/>
          <p:cNvSpPr>
            <a:spLocks noChangeArrowheads="1"/>
          </p:cNvSpPr>
          <p:nvPr/>
        </p:nvSpPr>
        <p:spPr bwMode="auto">
          <a:xfrm>
            <a:off x="4511675" y="4437063"/>
            <a:ext cx="3455988" cy="863600"/>
          </a:xfrm>
          <a:prstGeom prst="ellipse">
            <a:avLst/>
          </a:prstGeom>
          <a:solidFill>
            <a:schemeClr val="accent1">
              <a:alpha val="0"/>
            </a:scheme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27652" name="Oval 4"/>
          <p:cNvSpPr>
            <a:spLocks noChangeArrowheads="1"/>
          </p:cNvSpPr>
          <p:nvPr/>
        </p:nvSpPr>
        <p:spPr bwMode="auto">
          <a:xfrm>
            <a:off x="6527800" y="2205038"/>
            <a:ext cx="2952750" cy="863600"/>
          </a:xfrm>
          <a:prstGeom prst="ellipse">
            <a:avLst/>
          </a:prstGeom>
          <a:solidFill>
            <a:schemeClr val="accent1">
              <a:alpha val="0"/>
            </a:scheme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55685" name="Rectangle 5"/>
          <p:cNvSpPr>
            <a:spLocks noGrp="1" noChangeArrowheads="1"/>
          </p:cNvSpPr>
          <p:nvPr>
            <p:ph type="title"/>
          </p:nvPr>
        </p:nvSpPr>
        <p:spPr>
          <a:xfrm>
            <a:off x="1524000" y="620714"/>
            <a:ext cx="4032250" cy="503237"/>
          </a:xfrm>
        </p:spPr>
        <p:txBody>
          <a:bodyPr>
            <a:normAutofit fontScale="90000"/>
          </a:bodyPr>
          <a:lstStyle/>
          <a:p>
            <a:pPr eaLnBrk="1" hangingPunct="1">
              <a:defRPr/>
            </a:pPr>
            <a:r>
              <a:rPr lang="zh-CN" altLang="en-US" sz="3200" b="1" dirty="0">
                <a:ea typeface="楷体_GB2312" pitchFamily="49" charset="-122"/>
              </a:rPr>
              <a:t>从晶系到空间群</a:t>
            </a:r>
            <a:r>
              <a:rPr lang="zh-CN" altLang="en-US" dirty="0" smtClean="0"/>
              <a:t> </a:t>
            </a:r>
          </a:p>
        </p:txBody>
      </p:sp>
      <p:sp>
        <p:nvSpPr>
          <p:cNvPr id="27654" name="Text Box 6"/>
          <p:cNvSpPr txBox="1">
            <a:spLocks noChangeArrowheads="1"/>
          </p:cNvSpPr>
          <p:nvPr/>
        </p:nvSpPr>
        <p:spPr bwMode="auto">
          <a:xfrm>
            <a:off x="5159375" y="1052514"/>
            <a:ext cx="1512888" cy="5238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sz="2800">
                <a:latin typeface="Times New Roman" panose="02020603050405020304" pitchFamily="18" charset="0"/>
                <a:ea typeface="̥_GB2312"/>
                <a:cs typeface="̥_GB2312"/>
              </a:rPr>
              <a:t>7</a:t>
            </a:r>
            <a:r>
              <a:rPr lang="zh-CN" altLang="en-US" sz="2800">
                <a:latin typeface="Basemic Symbol" pitchFamily="2" charset="0"/>
                <a:ea typeface="̥_GB2312"/>
                <a:cs typeface="̥_GB2312"/>
              </a:rPr>
              <a:t>个晶系</a:t>
            </a:r>
            <a:endParaRPr lang="zh-CN" altLang="en-US" sz="1600">
              <a:latin typeface="Basemic Symbol" pitchFamily="2" charset="0"/>
              <a:ea typeface="̥_GB2312"/>
              <a:cs typeface="̥_GB2312"/>
            </a:endParaRPr>
          </a:p>
        </p:txBody>
      </p:sp>
      <p:sp>
        <p:nvSpPr>
          <p:cNvPr id="27655" name="Text Box 7"/>
          <p:cNvSpPr txBox="1">
            <a:spLocks noChangeArrowheads="1"/>
          </p:cNvSpPr>
          <p:nvPr/>
        </p:nvSpPr>
        <p:spPr bwMode="auto">
          <a:xfrm>
            <a:off x="2566989" y="2349501"/>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lang="zh-CN" altLang="en-US" sz="2000">
                <a:latin typeface="Basemic Symbol" pitchFamily="2" charset="0"/>
                <a:ea typeface="̥_GB2312"/>
                <a:cs typeface="̥_GB2312"/>
              </a:rPr>
              <a:t>旋转，反射，反演</a:t>
            </a:r>
          </a:p>
        </p:txBody>
      </p:sp>
      <p:sp>
        <p:nvSpPr>
          <p:cNvPr id="27656" name="Text Box 8"/>
          <p:cNvSpPr txBox="1">
            <a:spLocks noChangeArrowheads="1"/>
          </p:cNvSpPr>
          <p:nvPr/>
        </p:nvSpPr>
        <p:spPr bwMode="auto">
          <a:xfrm>
            <a:off x="7175500" y="2349500"/>
            <a:ext cx="1512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lang="zh-CN" altLang="en-US">
                <a:latin typeface="Basemic Symbol" pitchFamily="2" charset="0"/>
                <a:ea typeface="̥_GB2312"/>
                <a:cs typeface="̥_GB2312"/>
              </a:rPr>
              <a:t>平移</a:t>
            </a:r>
          </a:p>
        </p:txBody>
      </p:sp>
      <p:sp>
        <p:nvSpPr>
          <p:cNvPr id="27657" name="Text Box 9"/>
          <p:cNvSpPr txBox="1">
            <a:spLocks noChangeArrowheads="1"/>
          </p:cNvSpPr>
          <p:nvPr/>
        </p:nvSpPr>
        <p:spPr bwMode="auto">
          <a:xfrm>
            <a:off x="4656139" y="4652964"/>
            <a:ext cx="3095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lang="zh-CN" altLang="en-US" sz="2000">
                <a:latin typeface="Basemic Symbol" pitchFamily="2" charset="0"/>
                <a:ea typeface="̥_GB2312"/>
                <a:cs typeface="̥_GB2312"/>
              </a:rPr>
              <a:t>螺旋轴，滑移面</a:t>
            </a:r>
          </a:p>
        </p:txBody>
      </p:sp>
      <p:sp>
        <p:nvSpPr>
          <p:cNvPr id="27658" name="Text Box 10"/>
          <p:cNvSpPr txBox="1">
            <a:spLocks noChangeArrowheads="1"/>
          </p:cNvSpPr>
          <p:nvPr/>
        </p:nvSpPr>
        <p:spPr bwMode="auto">
          <a:xfrm>
            <a:off x="2782889" y="3429001"/>
            <a:ext cx="2447925" cy="608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a:latin typeface="Times New Roman" panose="02020603050405020304" pitchFamily="18" charset="0"/>
                <a:ea typeface="̥_GB2312"/>
                <a:cs typeface="̥_GB2312"/>
              </a:rPr>
              <a:t>32</a:t>
            </a:r>
            <a:r>
              <a:rPr lang="zh-CN" altLang="en-US">
                <a:latin typeface="Basemic Symbol" pitchFamily="2" charset="0"/>
                <a:ea typeface="̥_GB2312"/>
                <a:cs typeface="̥_GB2312"/>
              </a:rPr>
              <a:t>个点群</a:t>
            </a:r>
          </a:p>
        </p:txBody>
      </p:sp>
      <p:sp>
        <p:nvSpPr>
          <p:cNvPr id="27659" name="Text Box 11"/>
          <p:cNvSpPr txBox="1">
            <a:spLocks noChangeArrowheads="1"/>
          </p:cNvSpPr>
          <p:nvPr/>
        </p:nvSpPr>
        <p:spPr bwMode="auto">
          <a:xfrm>
            <a:off x="6816726" y="3500439"/>
            <a:ext cx="2951163" cy="5238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sz="2800">
                <a:latin typeface="Times New Roman" panose="02020603050405020304" pitchFamily="18" charset="0"/>
                <a:ea typeface="̥_GB2312"/>
                <a:cs typeface="̥_GB2312"/>
              </a:rPr>
              <a:t>14</a:t>
            </a:r>
            <a:r>
              <a:rPr lang="zh-CN" altLang="en-US" sz="2800">
                <a:latin typeface="Basemic Symbol" pitchFamily="2" charset="0"/>
                <a:ea typeface="̥_GB2312"/>
                <a:cs typeface="̥_GB2312"/>
              </a:rPr>
              <a:t>种</a:t>
            </a:r>
            <a:r>
              <a:rPr lang="en-US" altLang="zh-CN" sz="2800">
                <a:latin typeface="Basemic Symbol" pitchFamily="2" charset="0"/>
                <a:ea typeface="̥_GB2312"/>
                <a:cs typeface="̥_GB2312"/>
              </a:rPr>
              <a:t>Bravais</a:t>
            </a:r>
            <a:r>
              <a:rPr lang="zh-CN" altLang="en-US" sz="2800">
                <a:latin typeface="Basemic Symbol" pitchFamily="2" charset="0"/>
                <a:ea typeface="̥_GB2312"/>
                <a:cs typeface="̥_GB2312"/>
              </a:rPr>
              <a:t>格子</a:t>
            </a:r>
          </a:p>
        </p:txBody>
      </p:sp>
      <p:sp>
        <p:nvSpPr>
          <p:cNvPr id="27660" name="Text Box 12"/>
          <p:cNvSpPr txBox="1">
            <a:spLocks noChangeArrowheads="1"/>
          </p:cNvSpPr>
          <p:nvPr/>
        </p:nvSpPr>
        <p:spPr bwMode="auto">
          <a:xfrm>
            <a:off x="4656138" y="5589589"/>
            <a:ext cx="2951162" cy="6699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en-US" altLang="zh-CN" sz="3600">
                <a:latin typeface="Times New Roman" panose="02020603050405020304" pitchFamily="18" charset="0"/>
                <a:ea typeface="̥_GB2312"/>
                <a:cs typeface="̥_GB2312"/>
              </a:rPr>
              <a:t>230</a:t>
            </a:r>
            <a:r>
              <a:rPr lang="zh-CN" altLang="en-US" sz="3600">
                <a:latin typeface="Basemic Symbol" pitchFamily="2" charset="0"/>
                <a:ea typeface="̥_GB2312"/>
                <a:cs typeface="̥_GB2312"/>
              </a:rPr>
              <a:t>个空间群</a:t>
            </a:r>
            <a:endParaRPr lang="zh-CN" altLang="en-US" sz="1600">
              <a:latin typeface="Basemic Symbol" pitchFamily="2" charset="0"/>
              <a:ea typeface="̥_GB2312"/>
              <a:cs typeface="̥_GB2312"/>
            </a:endParaRPr>
          </a:p>
        </p:txBody>
      </p:sp>
      <p:sp>
        <p:nvSpPr>
          <p:cNvPr id="27661" name="Line 13"/>
          <p:cNvSpPr>
            <a:spLocks noChangeShapeType="1"/>
          </p:cNvSpPr>
          <p:nvPr/>
        </p:nvSpPr>
        <p:spPr bwMode="auto">
          <a:xfrm flipH="1">
            <a:off x="4008439" y="1628775"/>
            <a:ext cx="1800225"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62" name="Line 14"/>
          <p:cNvSpPr>
            <a:spLocks noChangeShapeType="1"/>
          </p:cNvSpPr>
          <p:nvPr/>
        </p:nvSpPr>
        <p:spPr bwMode="auto">
          <a:xfrm>
            <a:off x="6096000" y="1628776"/>
            <a:ext cx="1728788" cy="576263"/>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63" name="Line 15"/>
          <p:cNvSpPr>
            <a:spLocks noChangeShapeType="1"/>
          </p:cNvSpPr>
          <p:nvPr/>
        </p:nvSpPr>
        <p:spPr bwMode="auto">
          <a:xfrm flipH="1">
            <a:off x="3935413" y="2852739"/>
            <a:ext cx="0" cy="649287"/>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64" name="Line 16"/>
          <p:cNvSpPr>
            <a:spLocks noChangeShapeType="1"/>
          </p:cNvSpPr>
          <p:nvPr/>
        </p:nvSpPr>
        <p:spPr bwMode="auto">
          <a:xfrm flipH="1">
            <a:off x="7896225" y="2924175"/>
            <a:ext cx="0" cy="649288"/>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65" name="Line 17"/>
          <p:cNvSpPr>
            <a:spLocks noChangeShapeType="1"/>
          </p:cNvSpPr>
          <p:nvPr/>
        </p:nvSpPr>
        <p:spPr bwMode="auto">
          <a:xfrm>
            <a:off x="4008438" y="4076700"/>
            <a:ext cx="863600"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66" name="Line 18"/>
          <p:cNvSpPr>
            <a:spLocks noChangeShapeType="1"/>
          </p:cNvSpPr>
          <p:nvPr/>
        </p:nvSpPr>
        <p:spPr bwMode="auto">
          <a:xfrm flipH="1">
            <a:off x="7175501" y="4005263"/>
            <a:ext cx="1008063" cy="431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67" name="Line 19"/>
          <p:cNvSpPr>
            <a:spLocks noChangeShapeType="1"/>
          </p:cNvSpPr>
          <p:nvPr/>
        </p:nvSpPr>
        <p:spPr bwMode="auto">
          <a:xfrm flipH="1">
            <a:off x="6240463" y="5084764"/>
            <a:ext cx="0" cy="649287"/>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68" name="Rectangle 20"/>
          <p:cNvSpPr>
            <a:spLocks noChangeArrowheads="1"/>
          </p:cNvSpPr>
          <p:nvPr/>
        </p:nvSpPr>
        <p:spPr bwMode="auto">
          <a:xfrm>
            <a:off x="6672263" y="1125538"/>
            <a:ext cx="3255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lang="zh-CN" altLang="en-US" sz="1600">
                <a:latin typeface="Basemic Symbol" pitchFamily="2" charset="0"/>
                <a:ea typeface="̥_GB2312"/>
                <a:cs typeface="̥_GB2312"/>
              </a:rPr>
              <a:t>（</a:t>
            </a:r>
            <a:r>
              <a:rPr lang="zh-CN" altLang="en-US" sz="1600">
                <a:solidFill>
                  <a:srgbClr val="0F007A"/>
                </a:solidFill>
                <a:latin typeface="Basemic Symbol" pitchFamily="2" charset="0"/>
                <a:ea typeface="̥_GB2312"/>
                <a:cs typeface="̥_GB2312"/>
              </a:rPr>
              <a:t>按照晶胞的特征对称元素分类</a:t>
            </a:r>
            <a:r>
              <a:rPr lang="zh-CN" altLang="en-US" sz="1600">
                <a:latin typeface="Basemic Symbol" pitchFamily="2" charset="0"/>
                <a:ea typeface="̥_GB2312"/>
                <a:cs typeface="̥_GB2312"/>
              </a:rPr>
              <a:t>）</a:t>
            </a:r>
          </a:p>
        </p:txBody>
      </p:sp>
    </p:spTree>
    <p:extLst>
      <p:ext uri="{BB962C8B-B14F-4D97-AF65-F5344CB8AC3E}">
        <p14:creationId xmlns:p14="http://schemas.microsoft.com/office/powerpoint/2010/main" val="275659486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eaLnBrk="1" hangingPunct="1">
              <a:defRPr/>
            </a:pPr>
            <a:r>
              <a:rPr lang="zh-CN" altLang="en-US" b="1"/>
              <a:t>能带形成的来源</a:t>
            </a:r>
          </a:p>
        </p:txBody>
      </p:sp>
      <p:sp>
        <p:nvSpPr>
          <p:cNvPr id="41987" name="Rectangle 3"/>
          <p:cNvSpPr>
            <a:spLocks noGrp="1" noChangeArrowheads="1"/>
          </p:cNvSpPr>
          <p:nvPr>
            <p:ph type="body" idx="1"/>
          </p:nvPr>
        </p:nvSpPr>
        <p:spPr/>
        <p:txBody>
          <a:bodyPr/>
          <a:lstStyle/>
          <a:p>
            <a:pPr eaLnBrk="1" hangingPunct="1">
              <a:lnSpc>
                <a:spcPct val="120000"/>
              </a:lnSpc>
            </a:pPr>
            <a:r>
              <a:rPr lang="zh-CN" altLang="en-US" sz="2800" b="1"/>
              <a:t>能带形成来源于原子轨道的重叠和简并性，具体说，能带的宽度取决于原子间的交叠积分，一个能带中的状态数为原子能级的简并度即晶体包含的原胞数</a:t>
            </a:r>
            <a:r>
              <a:rPr lang="en-US" altLang="zh-CN" sz="2800" b="1"/>
              <a:t>N</a:t>
            </a:r>
            <a:r>
              <a:rPr lang="zh-CN" altLang="en-US" sz="2800" b="1"/>
              <a:t>。</a:t>
            </a:r>
          </a:p>
          <a:p>
            <a:pPr eaLnBrk="1" hangingPunct="1">
              <a:lnSpc>
                <a:spcPct val="120000"/>
              </a:lnSpc>
            </a:pPr>
            <a:r>
              <a:rPr lang="zh-CN" altLang="en-US" sz="2800" b="1"/>
              <a:t>对于正常大小的晶体，由于所含原胞数很大，能带中的电子能级是准连续分布。</a:t>
            </a:r>
          </a:p>
          <a:p>
            <a:pPr eaLnBrk="1" hangingPunct="1">
              <a:lnSpc>
                <a:spcPct val="120000"/>
              </a:lnSpc>
            </a:pPr>
            <a:r>
              <a:rPr lang="zh-CN" altLang="en-US" sz="2800" b="1"/>
              <a:t>随着晶体尺寸减小，晶体中的原胞数也越来越少，电子能级间的平均间距也逐步增大。</a:t>
            </a:r>
          </a:p>
        </p:txBody>
      </p:sp>
    </p:spTree>
    <p:extLst>
      <p:ext uri="{BB962C8B-B14F-4D97-AF65-F5344CB8AC3E}">
        <p14:creationId xmlns:p14="http://schemas.microsoft.com/office/powerpoint/2010/main" val="25009023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eaLnBrk="1" hangingPunct="1">
              <a:defRPr/>
            </a:pPr>
            <a:r>
              <a:rPr lang="zh-CN" altLang="en-US" b="1"/>
              <a:t>能带形成的来源</a:t>
            </a:r>
          </a:p>
        </p:txBody>
      </p:sp>
      <p:sp>
        <p:nvSpPr>
          <p:cNvPr id="43011" name="Rectangle 3"/>
          <p:cNvSpPr>
            <a:spLocks noGrp="1" noChangeArrowheads="1"/>
          </p:cNvSpPr>
          <p:nvPr>
            <p:ph type="body" idx="1"/>
          </p:nvPr>
        </p:nvSpPr>
        <p:spPr/>
        <p:txBody>
          <a:bodyPr/>
          <a:lstStyle/>
          <a:p>
            <a:pPr eaLnBrk="1" hangingPunct="1">
              <a:lnSpc>
                <a:spcPct val="120000"/>
              </a:lnSpc>
            </a:pPr>
            <a:r>
              <a:rPr lang="zh-CN" altLang="en-US" sz="2800" b="1"/>
              <a:t>当尺寸下降到纳米尺度时，能带内原来准连续能级变成离散能级，出现量子尺寸效应。</a:t>
            </a:r>
          </a:p>
          <a:p>
            <a:pPr eaLnBrk="1" hangingPunct="1">
              <a:lnSpc>
                <a:spcPct val="120000"/>
              </a:lnSpc>
            </a:pPr>
            <a:r>
              <a:rPr lang="zh-CN" altLang="en-US" sz="2800" b="1"/>
              <a:t>纳米金属微粒费米能级附近的能级由准连续变成离散，纳米半导体微粒也存在不连续的最高被占据分子轨道和最低未被占据分子轨道能级而使能隙变宽的现象均属量子尺寸效应。</a:t>
            </a:r>
          </a:p>
          <a:p>
            <a:pPr eaLnBrk="1" hangingPunct="1"/>
            <a:endParaRPr lang="en-US" altLang="zh-CN" sz="2800"/>
          </a:p>
        </p:txBody>
      </p:sp>
    </p:spTree>
    <p:extLst>
      <p:ext uri="{BB962C8B-B14F-4D97-AF65-F5344CB8AC3E}">
        <p14:creationId xmlns:p14="http://schemas.microsoft.com/office/powerpoint/2010/main" val="21949999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9910" y="760413"/>
            <a:ext cx="8967787"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1663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2383" y="1096730"/>
            <a:ext cx="6096000" cy="646331"/>
          </a:xfrm>
          <a:prstGeom prst="rect">
            <a:avLst/>
          </a:prstGeom>
        </p:spPr>
        <p:txBody>
          <a:bodyPr>
            <a:spAutoFit/>
          </a:bodyPr>
          <a:lstStyle/>
          <a:p>
            <a:r>
              <a:rPr kumimoji="1" lang="zh-CN" altLang="en-US" dirty="0">
                <a:latin typeface="Times New Roman" panose="02020603050405020304" pitchFamily="18" charset="0"/>
              </a:rPr>
              <a:t> </a:t>
            </a:r>
            <a:r>
              <a:rPr kumimoji="1" lang="zh-CN" altLang="en-US" dirty="0">
                <a:solidFill>
                  <a:srgbClr val="FF0000"/>
                </a:solidFill>
                <a:latin typeface="Times New Roman" panose="02020603050405020304" pitchFamily="18" charset="0"/>
                <a:ea typeface="楷体_GB2312" pitchFamily="49" charset="-122"/>
              </a:rPr>
              <a:t>晶体中原子扩散的本质是</a:t>
            </a:r>
            <a:r>
              <a:rPr kumimoji="1" lang="zh-CN" altLang="en-US" dirty="0">
                <a:latin typeface="Times New Roman" panose="02020603050405020304" pitchFamily="18" charset="0"/>
                <a:ea typeface="华文中宋" panose="02010600040101010101" pitchFamily="2" charset="-122"/>
              </a:rPr>
              <a:t>在热缺陷的不断产生和复合过程中，晶体中的原子不断由一处向另一处作无规则布朗运动。</a:t>
            </a:r>
            <a:endParaRPr lang="zh-CN" altLang="en-US" dirty="0"/>
          </a:p>
        </p:txBody>
      </p:sp>
      <p:sp>
        <p:nvSpPr>
          <p:cNvPr id="4" name="矩形 3"/>
          <p:cNvSpPr/>
          <p:nvPr/>
        </p:nvSpPr>
        <p:spPr>
          <a:xfrm>
            <a:off x="1322231" y="2240440"/>
            <a:ext cx="6096000" cy="707886"/>
          </a:xfrm>
          <a:prstGeom prst="rect">
            <a:avLst/>
          </a:prstGeom>
        </p:spPr>
        <p:txBody>
          <a:bodyPr>
            <a:spAutoFit/>
          </a:bodyPr>
          <a:lstStyle/>
          <a:p>
            <a:pPr>
              <a:spcBef>
                <a:spcPct val="50000"/>
              </a:spcBef>
            </a:pPr>
            <a:r>
              <a:rPr kumimoji="1" lang="zh-CN" altLang="en-US" sz="2000">
                <a:latin typeface="华文中宋" panose="02010600040101010101" pitchFamily="2" charset="-122"/>
                <a:ea typeface="华文中宋" panose="02010600040101010101" pitchFamily="2" charset="-122"/>
              </a:rPr>
              <a:t> 这种一个负电中心束缚一个电子</a:t>
            </a:r>
            <a:r>
              <a:rPr kumimoji="1" lang="zh-CN" altLang="en-US" sz="2000">
                <a:latin typeface="Times New Roman" panose="02020603050405020304" pitchFamily="18" charset="0"/>
                <a:ea typeface="华文中宋" panose="02010600040101010101" pitchFamily="2" charset="-122"/>
              </a:rPr>
              <a:t>“</a:t>
            </a:r>
            <a:r>
              <a:rPr kumimoji="1" lang="zh-CN" altLang="en-US" sz="2000">
                <a:latin typeface="华文中宋" panose="02010600040101010101" pitchFamily="2" charset="-122"/>
                <a:ea typeface="华文中宋" panose="02010600040101010101" pitchFamily="2" charset="-122"/>
              </a:rPr>
              <a:t>空穴</a:t>
            </a:r>
            <a:r>
              <a:rPr kumimoji="1" lang="zh-CN" altLang="en-US" sz="2000">
                <a:latin typeface="Times New Roman" panose="02020603050405020304" pitchFamily="18" charset="0"/>
                <a:ea typeface="华文中宋" panose="02010600040101010101" pitchFamily="2" charset="-122"/>
              </a:rPr>
              <a:t>”</a:t>
            </a:r>
            <a:r>
              <a:rPr kumimoji="1" lang="zh-CN" altLang="en-US" sz="2000">
                <a:latin typeface="华文中宋" panose="02010600040101010101" pitchFamily="2" charset="-122"/>
                <a:ea typeface="华文中宋" panose="02010600040101010101" pitchFamily="2" charset="-122"/>
              </a:rPr>
              <a:t>所组成的体系，称为</a:t>
            </a:r>
            <a:r>
              <a:rPr kumimoji="1" lang="en-US" altLang="zh-CN" sz="2000">
                <a:latin typeface="华文中宋" panose="02010600040101010101" pitchFamily="2" charset="-122"/>
                <a:ea typeface="华文中宋" panose="02010600040101010101" pitchFamily="2" charset="-122"/>
              </a:rPr>
              <a:t>V</a:t>
            </a:r>
            <a:r>
              <a:rPr kumimoji="1" lang="zh-CN" altLang="en-US" sz="2000">
                <a:latin typeface="华文中宋" panose="02010600040101010101" pitchFamily="2" charset="-122"/>
                <a:ea typeface="华文中宋" panose="02010600040101010101" pitchFamily="2" charset="-122"/>
              </a:rPr>
              <a:t>心。</a:t>
            </a:r>
            <a:endParaRPr kumimoji="1" lang="zh-CN" altLang="en-US" dirty="0">
              <a:latin typeface="华文中宋" panose="02010600040101010101" pitchFamily="2" charset="-122"/>
              <a:ea typeface="华文中宋" panose="02010600040101010101" pitchFamily="2" charset="-122"/>
            </a:endParaRPr>
          </a:p>
        </p:txBody>
      </p:sp>
      <p:sp>
        <p:nvSpPr>
          <p:cNvPr id="5" name="矩形 4"/>
          <p:cNvSpPr/>
          <p:nvPr/>
        </p:nvSpPr>
        <p:spPr>
          <a:xfrm>
            <a:off x="1412383" y="3445705"/>
            <a:ext cx="6096000" cy="677108"/>
          </a:xfrm>
          <a:prstGeom prst="rect">
            <a:avLst/>
          </a:prstGeom>
        </p:spPr>
        <p:txBody>
          <a:bodyPr>
            <a:spAutoFit/>
          </a:bodyPr>
          <a:lstStyle/>
          <a:p>
            <a:pPr>
              <a:spcBef>
                <a:spcPct val="50000"/>
              </a:spcBef>
            </a:pPr>
            <a:r>
              <a:rPr kumimoji="1" lang="en-US" altLang="zh-CN" sz="2000" dirty="0">
                <a:solidFill>
                  <a:srgbClr val="A50021"/>
                </a:solidFill>
                <a:latin typeface="华文中宋" panose="02010600040101010101" pitchFamily="2" charset="-122"/>
                <a:ea typeface="华文中宋" panose="02010600040101010101" pitchFamily="2" charset="-122"/>
              </a:rPr>
              <a:t>F</a:t>
            </a:r>
            <a:r>
              <a:rPr kumimoji="1" lang="zh-CN" altLang="en-US" sz="2000" dirty="0">
                <a:solidFill>
                  <a:srgbClr val="A50021"/>
                </a:solidFill>
                <a:latin typeface="华文中宋" panose="02010600040101010101" pitchFamily="2" charset="-122"/>
                <a:ea typeface="华文中宋" panose="02010600040101010101" pitchFamily="2" charset="-122"/>
              </a:rPr>
              <a:t>心的实质</a:t>
            </a:r>
            <a:r>
              <a:rPr kumimoji="1" lang="zh-CN" altLang="en-US" dirty="0">
                <a:latin typeface="华文中宋" panose="02010600040101010101" pitchFamily="2" charset="-122"/>
                <a:ea typeface="华文中宋" panose="02010600040101010101" pitchFamily="2" charset="-122"/>
              </a:rPr>
              <a:t>就是一个负离子空位和一个被它束缚的电子所组成的体系。</a:t>
            </a:r>
          </a:p>
        </p:txBody>
      </p:sp>
    </p:spTree>
    <p:extLst>
      <p:ext uri="{BB962C8B-B14F-4D97-AF65-F5344CB8AC3E}">
        <p14:creationId xmlns:p14="http://schemas.microsoft.com/office/powerpoint/2010/main" val="6150402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eaLnBrk="1" hangingPunct="1">
              <a:defRPr/>
            </a:pPr>
            <a:r>
              <a:rPr lang="zh-CN" altLang="en-US"/>
              <a:t>三、扩散的微观机制</a:t>
            </a:r>
          </a:p>
        </p:txBody>
      </p:sp>
      <p:sp>
        <p:nvSpPr>
          <p:cNvPr id="506883" name="Text Box 3"/>
          <p:cNvSpPr txBox="1">
            <a:spLocks noChangeArrowheads="1"/>
          </p:cNvSpPr>
          <p:nvPr/>
        </p:nvSpPr>
        <p:spPr bwMode="auto">
          <a:xfrm>
            <a:off x="2133600" y="2438400"/>
            <a:ext cx="7924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800">
                <a:latin typeface="黑体" panose="02010609060101010101" pitchFamily="49" charset="-122"/>
                <a:ea typeface="黑体" panose="02010609060101010101" pitchFamily="49" charset="-122"/>
              </a:rPr>
              <a:t>（</a:t>
            </a:r>
            <a:r>
              <a:rPr kumimoji="1" lang="en-US" altLang="zh-CN" sz="2800">
                <a:latin typeface="黑体" panose="02010609060101010101" pitchFamily="49" charset="-122"/>
                <a:ea typeface="黑体" panose="02010609060101010101" pitchFamily="49" charset="-122"/>
              </a:rPr>
              <a:t>1</a:t>
            </a:r>
            <a:r>
              <a:rPr kumimoji="1" lang="zh-CN" altLang="en-US" sz="2800">
                <a:latin typeface="黑体" panose="02010609060101010101" pitchFamily="49" charset="-122"/>
                <a:ea typeface="黑体" panose="02010609060101010101" pitchFamily="49" charset="-122"/>
              </a:rPr>
              <a:t>）易位机制</a:t>
            </a:r>
            <a:r>
              <a:rPr kumimoji="1" lang="en-US" altLang="zh-CN" sz="2400">
                <a:latin typeface="Times New Roman" panose="02020603050405020304" pitchFamily="18" charset="0"/>
              </a:rPr>
              <a:t>——</a:t>
            </a:r>
            <a:r>
              <a:rPr kumimoji="1" lang="zh-CN" altLang="en-US" sz="2000">
                <a:latin typeface="Times New Roman" panose="02020603050405020304" pitchFamily="18" charset="0"/>
              </a:rPr>
              <a:t>可能性很小</a:t>
            </a:r>
          </a:p>
          <a:p>
            <a:pPr eaLnBrk="1" hangingPunct="1">
              <a:spcBef>
                <a:spcPct val="50000"/>
              </a:spcBef>
              <a:buFontTx/>
              <a:buNone/>
            </a:pPr>
            <a:r>
              <a:rPr kumimoji="1" lang="zh-CN" altLang="en-US" sz="2400">
                <a:latin typeface="Times New Roman" panose="02020603050405020304" pitchFamily="18" charset="0"/>
              </a:rPr>
              <a:t>        认为原子扩散通过相邻原子对调位置来实现。参与易位的原子须同时获得足够的能量，而且这将引起晶格畸变。所以，这种机制实现扩散的可能性很小。</a:t>
            </a:r>
          </a:p>
        </p:txBody>
      </p:sp>
      <p:sp>
        <p:nvSpPr>
          <p:cNvPr id="38916" name="Line 5"/>
          <p:cNvSpPr>
            <a:spLocks noChangeShapeType="1"/>
          </p:cNvSpPr>
          <p:nvPr/>
        </p:nvSpPr>
        <p:spPr bwMode="auto">
          <a:xfrm>
            <a:off x="3733800" y="48006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7" name="Line 6"/>
          <p:cNvSpPr>
            <a:spLocks noChangeShapeType="1"/>
          </p:cNvSpPr>
          <p:nvPr/>
        </p:nvSpPr>
        <p:spPr bwMode="auto">
          <a:xfrm>
            <a:off x="3733800" y="55626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8" name="Line 7"/>
          <p:cNvSpPr>
            <a:spLocks noChangeShapeType="1"/>
          </p:cNvSpPr>
          <p:nvPr/>
        </p:nvSpPr>
        <p:spPr bwMode="auto">
          <a:xfrm>
            <a:off x="4114800" y="4419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9" name="Line 8"/>
          <p:cNvSpPr>
            <a:spLocks noChangeShapeType="1"/>
          </p:cNvSpPr>
          <p:nvPr/>
        </p:nvSpPr>
        <p:spPr bwMode="auto">
          <a:xfrm>
            <a:off x="5029200" y="44196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0" name="Oval 9"/>
          <p:cNvSpPr>
            <a:spLocks noChangeArrowheads="1"/>
          </p:cNvSpPr>
          <p:nvPr/>
        </p:nvSpPr>
        <p:spPr bwMode="auto">
          <a:xfrm>
            <a:off x="4038600" y="47244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8921" name="Oval 10"/>
          <p:cNvSpPr>
            <a:spLocks noChangeArrowheads="1"/>
          </p:cNvSpPr>
          <p:nvPr/>
        </p:nvSpPr>
        <p:spPr bwMode="auto">
          <a:xfrm>
            <a:off x="4953000" y="47244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6891" name="Oval 11"/>
          <p:cNvSpPr>
            <a:spLocks noChangeArrowheads="1"/>
          </p:cNvSpPr>
          <p:nvPr/>
        </p:nvSpPr>
        <p:spPr bwMode="auto">
          <a:xfrm>
            <a:off x="4953000" y="54864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6892" name="Oval 12"/>
          <p:cNvSpPr>
            <a:spLocks noChangeArrowheads="1"/>
          </p:cNvSpPr>
          <p:nvPr/>
        </p:nvSpPr>
        <p:spPr bwMode="auto">
          <a:xfrm>
            <a:off x="4038600" y="54864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pSp>
        <p:nvGrpSpPr>
          <p:cNvPr id="506909" name="Group 29"/>
          <p:cNvGrpSpPr>
            <a:grpSpLocks/>
          </p:cNvGrpSpPr>
          <p:nvPr/>
        </p:nvGrpSpPr>
        <p:grpSpPr bwMode="auto">
          <a:xfrm>
            <a:off x="4114800" y="5105400"/>
            <a:ext cx="914400" cy="914400"/>
            <a:chOff x="1632" y="3216"/>
            <a:chExt cx="576" cy="576"/>
          </a:xfrm>
        </p:grpSpPr>
        <p:sp>
          <p:nvSpPr>
            <p:cNvPr id="38939" name="AutoShape 13"/>
            <p:cNvSpPr>
              <a:spLocks noChangeArrowheads="1"/>
            </p:cNvSpPr>
            <p:nvPr/>
          </p:nvSpPr>
          <p:spPr bwMode="auto">
            <a:xfrm>
              <a:off x="1680" y="3600"/>
              <a:ext cx="528" cy="192"/>
            </a:xfrm>
            <a:prstGeom prst="curvedUpArrow">
              <a:avLst>
                <a:gd name="adj1" fmla="val 55000"/>
                <a:gd name="adj2" fmla="val 11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8940" name="AutoShape 14"/>
            <p:cNvSpPr>
              <a:spLocks noChangeArrowheads="1"/>
            </p:cNvSpPr>
            <p:nvPr/>
          </p:nvSpPr>
          <p:spPr bwMode="auto">
            <a:xfrm flipH="1" flipV="1">
              <a:off x="1632" y="3216"/>
              <a:ext cx="528" cy="192"/>
            </a:xfrm>
            <a:prstGeom prst="curvedUpArrow">
              <a:avLst>
                <a:gd name="adj1" fmla="val 55000"/>
                <a:gd name="adj2" fmla="val 11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pSp>
      <p:sp>
        <p:nvSpPr>
          <p:cNvPr id="38925" name="Line 16"/>
          <p:cNvSpPr>
            <a:spLocks noChangeShapeType="1"/>
          </p:cNvSpPr>
          <p:nvPr/>
        </p:nvSpPr>
        <p:spPr bwMode="auto">
          <a:xfrm>
            <a:off x="6629400" y="4876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6" name="Line 17"/>
          <p:cNvSpPr>
            <a:spLocks noChangeShapeType="1"/>
          </p:cNvSpPr>
          <p:nvPr/>
        </p:nvSpPr>
        <p:spPr bwMode="auto">
          <a:xfrm>
            <a:off x="6629400" y="5638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7" name="Line 18"/>
          <p:cNvSpPr>
            <a:spLocks noChangeShapeType="1"/>
          </p:cNvSpPr>
          <p:nvPr/>
        </p:nvSpPr>
        <p:spPr bwMode="auto">
          <a:xfrm>
            <a:off x="7010400" y="44958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8" name="Line 19"/>
          <p:cNvSpPr>
            <a:spLocks noChangeShapeType="1"/>
          </p:cNvSpPr>
          <p:nvPr/>
        </p:nvSpPr>
        <p:spPr bwMode="auto">
          <a:xfrm>
            <a:off x="7924800" y="4495800"/>
            <a:ext cx="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6900" name="Oval 20"/>
          <p:cNvSpPr>
            <a:spLocks noChangeArrowheads="1"/>
          </p:cNvSpPr>
          <p:nvPr/>
        </p:nvSpPr>
        <p:spPr bwMode="auto">
          <a:xfrm>
            <a:off x="6934200" y="48006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6901" name="Oval 21"/>
          <p:cNvSpPr>
            <a:spLocks noChangeArrowheads="1"/>
          </p:cNvSpPr>
          <p:nvPr/>
        </p:nvSpPr>
        <p:spPr bwMode="auto">
          <a:xfrm>
            <a:off x="7848600" y="48006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6902" name="Oval 22"/>
          <p:cNvSpPr>
            <a:spLocks noChangeArrowheads="1"/>
          </p:cNvSpPr>
          <p:nvPr/>
        </p:nvSpPr>
        <p:spPr bwMode="auto">
          <a:xfrm>
            <a:off x="7848600" y="55626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6903" name="Oval 23"/>
          <p:cNvSpPr>
            <a:spLocks noChangeArrowheads="1"/>
          </p:cNvSpPr>
          <p:nvPr/>
        </p:nvSpPr>
        <p:spPr bwMode="auto">
          <a:xfrm>
            <a:off x="6934200" y="55626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pSp>
        <p:nvGrpSpPr>
          <p:cNvPr id="506910" name="Group 30"/>
          <p:cNvGrpSpPr>
            <a:grpSpLocks/>
          </p:cNvGrpSpPr>
          <p:nvPr/>
        </p:nvGrpSpPr>
        <p:grpSpPr bwMode="auto">
          <a:xfrm>
            <a:off x="6553201" y="4495800"/>
            <a:ext cx="1814513" cy="1600200"/>
            <a:chOff x="3168" y="2832"/>
            <a:chExt cx="1143" cy="1008"/>
          </a:xfrm>
        </p:grpSpPr>
        <p:sp>
          <p:nvSpPr>
            <p:cNvPr id="38935" name="AutoShape 24"/>
            <p:cNvSpPr>
              <a:spLocks noChangeArrowheads="1"/>
            </p:cNvSpPr>
            <p:nvPr/>
          </p:nvSpPr>
          <p:spPr bwMode="auto">
            <a:xfrm>
              <a:off x="3504" y="3648"/>
              <a:ext cx="528" cy="192"/>
            </a:xfrm>
            <a:prstGeom prst="curvedUpArrow">
              <a:avLst>
                <a:gd name="adj1" fmla="val 55000"/>
                <a:gd name="adj2" fmla="val 11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8936" name="AutoShape 25"/>
            <p:cNvSpPr>
              <a:spLocks noChangeArrowheads="1"/>
            </p:cNvSpPr>
            <p:nvPr/>
          </p:nvSpPr>
          <p:spPr bwMode="auto">
            <a:xfrm flipV="1">
              <a:off x="3504" y="2832"/>
              <a:ext cx="528" cy="192"/>
            </a:xfrm>
            <a:prstGeom prst="curvedUpArrow">
              <a:avLst>
                <a:gd name="adj1" fmla="val 55000"/>
                <a:gd name="adj2" fmla="val 11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8937" name="AutoShape 26"/>
            <p:cNvSpPr>
              <a:spLocks noChangeArrowheads="1"/>
            </p:cNvSpPr>
            <p:nvPr/>
          </p:nvSpPr>
          <p:spPr bwMode="auto">
            <a:xfrm rot="5400000" flipH="1">
              <a:off x="3000" y="3192"/>
              <a:ext cx="528" cy="192"/>
            </a:xfrm>
            <a:prstGeom prst="curvedUpArrow">
              <a:avLst>
                <a:gd name="adj1" fmla="val 55000"/>
                <a:gd name="adj2" fmla="val 11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8938" name="AutoShape 27"/>
            <p:cNvSpPr>
              <a:spLocks noChangeArrowheads="1"/>
            </p:cNvSpPr>
            <p:nvPr/>
          </p:nvSpPr>
          <p:spPr bwMode="auto">
            <a:xfrm rot="5400000" flipV="1">
              <a:off x="3951" y="3237"/>
              <a:ext cx="528" cy="192"/>
            </a:xfrm>
            <a:prstGeom prst="curvedUpArrow">
              <a:avLst>
                <a:gd name="adj1" fmla="val 55000"/>
                <a:gd name="adj2" fmla="val 11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pSp>
      <p:sp>
        <p:nvSpPr>
          <p:cNvPr id="38934" name="Text Box 28"/>
          <p:cNvSpPr txBox="1">
            <a:spLocks noChangeArrowheads="1"/>
          </p:cNvSpPr>
          <p:nvPr/>
        </p:nvSpPr>
        <p:spPr bwMode="auto">
          <a:xfrm>
            <a:off x="2133600" y="1752600"/>
            <a:ext cx="5181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a:latin typeface="Times New Roman" panose="02020603050405020304" pitchFamily="18" charset="0"/>
              </a:rPr>
              <a:t>第一、扩散的微观机制</a:t>
            </a:r>
          </a:p>
        </p:txBody>
      </p:sp>
    </p:spTree>
    <p:extLst>
      <p:ext uri="{BB962C8B-B14F-4D97-AF65-F5344CB8AC3E}">
        <p14:creationId xmlns:p14="http://schemas.microsoft.com/office/powerpoint/2010/main" val="646768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path" presetSubtype="0" accel="50000" decel="50000" fill="hold" grpId="0" nodeType="clickEffect">
                                  <p:stCondLst>
                                    <p:cond delay="0"/>
                                  </p:stCondLst>
                                  <p:childTnLst>
                                    <p:animMotion origin="layout" path="M -3.33333E-6 -1.11111E-6 L -0.096 0.00394 " pathEditMode="relative" rAng="0" ptsTypes="AA">
                                      <p:cBhvr>
                                        <p:cTn id="10" dur="2000" fill="hold"/>
                                        <p:tgtEl>
                                          <p:spTgt spid="506891"/>
                                        </p:tgtEl>
                                        <p:attrNameLst>
                                          <p:attrName>ppt_x</p:attrName>
                                          <p:attrName>ppt_y</p:attrName>
                                        </p:attrNameLst>
                                      </p:cBhvr>
                                      <p:rCtr x="-4809" y="185"/>
                                    </p:animMotion>
                                  </p:childTnLst>
                                </p:cTn>
                              </p:par>
                              <p:par>
                                <p:cTn id="11" presetID="63" presetClass="path" presetSubtype="0" accel="50000" decel="50000" fill="hold" grpId="0" nodeType="withEffect">
                                  <p:stCondLst>
                                    <p:cond delay="0"/>
                                  </p:stCondLst>
                                  <p:childTnLst>
                                    <p:animMotion origin="layout" path="M 0.00399 0.00394 L 0.10329 0.00811 " pathEditMode="relative" rAng="0" ptsTypes="AA">
                                      <p:cBhvr>
                                        <p:cTn id="12" dur="2000" fill="hold"/>
                                        <p:tgtEl>
                                          <p:spTgt spid="506892"/>
                                        </p:tgtEl>
                                        <p:attrNameLst>
                                          <p:attrName>ppt_x</p:attrName>
                                          <p:attrName>ppt_y</p:attrName>
                                        </p:attrNameLst>
                                      </p:cBhvr>
                                      <p:rCtr x="4965" y="208"/>
                                    </p:animMotion>
                                  </p:childTnLst>
                                </p:cTn>
                              </p:par>
                            </p:childTnLst>
                          </p:cTn>
                        </p:par>
                        <p:par>
                          <p:cTn id="13" fill="hold" nodeType="afterGroup">
                            <p:stCondLst>
                              <p:cond delay="2000"/>
                            </p:stCondLst>
                            <p:childTnLst>
                              <p:par>
                                <p:cTn id="14" presetID="1" presetClass="entr" presetSubtype="0" fill="hold" nodeType="afterEffect">
                                  <p:stCondLst>
                                    <p:cond delay="0"/>
                                  </p:stCondLst>
                                  <p:childTnLst>
                                    <p:set>
                                      <p:cBhvr>
                                        <p:cTn id="15" dur="1" fill="hold">
                                          <p:stCondLst>
                                            <p:cond delay="0"/>
                                          </p:stCondLst>
                                        </p:cTn>
                                        <p:tgtEl>
                                          <p:spTgt spid="50690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0" presetClass="path" presetSubtype="0" accel="50000" decel="50000" fill="hold" grpId="0" nodeType="clickEffect">
                                  <p:stCondLst>
                                    <p:cond delay="0"/>
                                  </p:stCondLst>
                                  <p:childTnLst>
                                    <p:animMotion origin="layout" path="M 1.11022E-16 -1.11111E-6 L 0.10469 -0.00116 " pathEditMode="relative" rAng="0" ptsTypes="AA">
                                      <p:cBhvr>
                                        <p:cTn id="19" dur="2000" fill="hold"/>
                                        <p:tgtEl>
                                          <p:spTgt spid="506900"/>
                                        </p:tgtEl>
                                        <p:attrNameLst>
                                          <p:attrName>ppt_x</p:attrName>
                                          <p:attrName>ppt_y</p:attrName>
                                        </p:attrNameLst>
                                      </p:cBhvr>
                                      <p:rCtr x="5226" y="-69"/>
                                    </p:animMotion>
                                  </p:childTnLst>
                                </p:cTn>
                              </p:par>
                              <p:par>
                                <p:cTn id="20" presetID="0" presetClass="path" presetSubtype="0" accel="50000" decel="50000" fill="hold" grpId="0" nodeType="withEffect">
                                  <p:stCondLst>
                                    <p:cond delay="0"/>
                                  </p:stCondLst>
                                  <p:childTnLst>
                                    <p:animMotion origin="layout" path="M 2.5E-6 -3.7037E-6 L 2.5E-6 0.11551 " pathEditMode="relative" rAng="0" ptsTypes="AA">
                                      <p:cBhvr>
                                        <p:cTn id="21" dur="2000" fill="hold"/>
                                        <p:tgtEl>
                                          <p:spTgt spid="506901"/>
                                        </p:tgtEl>
                                        <p:attrNameLst>
                                          <p:attrName>ppt_x</p:attrName>
                                          <p:attrName>ppt_y</p:attrName>
                                        </p:attrNameLst>
                                      </p:cBhvr>
                                      <p:rCtr x="0" y="5764"/>
                                    </p:animMotion>
                                  </p:childTnLst>
                                </p:cTn>
                              </p:par>
                              <p:par>
                                <p:cTn id="22" presetID="0" presetClass="path" presetSubtype="0" accel="50000" decel="50000" fill="hold" grpId="0" nodeType="withEffect">
                                  <p:stCondLst>
                                    <p:cond delay="0"/>
                                  </p:stCondLst>
                                  <p:childTnLst>
                                    <p:animMotion origin="layout" path="M 2.5E-6 -7.40741E-7 L -0.10226 -7.40741E-7 " pathEditMode="relative" ptsTypes="AA">
                                      <p:cBhvr>
                                        <p:cTn id="23" dur="2000" fill="hold"/>
                                        <p:tgtEl>
                                          <p:spTgt spid="506902"/>
                                        </p:tgtEl>
                                        <p:attrNameLst>
                                          <p:attrName>ppt_x</p:attrName>
                                          <p:attrName>ppt_y</p:attrName>
                                        </p:attrNameLst>
                                      </p:cBhvr>
                                    </p:animMotion>
                                  </p:childTnLst>
                                </p:cTn>
                              </p:par>
                              <p:par>
                                <p:cTn id="24" presetID="0" presetClass="path" presetSubtype="0" accel="50000" decel="50000" fill="hold" grpId="0" nodeType="withEffect">
                                  <p:stCondLst>
                                    <p:cond delay="0"/>
                                  </p:stCondLst>
                                  <p:childTnLst>
                                    <p:animMotion origin="layout" path="M -5.55556E-7 -7.40741E-7 L -5.55556E-7 -0.11551 " pathEditMode="relative" ptsTypes="AA">
                                      <p:cBhvr>
                                        <p:cTn id="25" dur="2000" fill="hold"/>
                                        <p:tgtEl>
                                          <p:spTgt spid="506903"/>
                                        </p:tgtEl>
                                        <p:attrNameLst>
                                          <p:attrName>ppt_x</p:attrName>
                                          <p:attrName>ppt_y</p:attrName>
                                        </p:attrNameLst>
                                      </p:cBhvr>
                                    </p:animMotion>
                                  </p:childTnLst>
                                </p:cTn>
                              </p:par>
                            </p:childTnLst>
                          </p:cTn>
                        </p:par>
                        <p:par>
                          <p:cTn id="26" fill="hold" nodeType="afterGroup">
                            <p:stCondLst>
                              <p:cond delay="2000"/>
                            </p:stCondLst>
                            <p:childTnLst>
                              <p:par>
                                <p:cTn id="27" presetID="1" presetClass="entr" presetSubtype="0" fill="hold" nodeType="afterEffect">
                                  <p:stCondLst>
                                    <p:cond delay="0"/>
                                  </p:stCondLst>
                                  <p:childTnLst>
                                    <p:set>
                                      <p:cBhvr>
                                        <p:cTn id="28" dur="1" fill="hold">
                                          <p:stCondLst>
                                            <p:cond delay="0"/>
                                          </p:stCondLst>
                                        </p:cTn>
                                        <p:tgtEl>
                                          <p:spTgt spid="506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p:bldP spid="506891" grpId="0" animBg="1"/>
      <p:bldP spid="506892" grpId="0" animBg="1"/>
      <p:bldP spid="506900" grpId="0" animBg="1"/>
      <p:bldP spid="506901" grpId="0" animBg="1"/>
      <p:bldP spid="506902" grpId="0" animBg="1"/>
      <p:bldP spid="50690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2135189" y="549276"/>
            <a:ext cx="8243887" cy="525463"/>
          </a:xfrm>
        </p:spPr>
        <p:txBody>
          <a:bodyPr/>
          <a:lstStyle/>
          <a:p>
            <a:pPr algn="r" eaLnBrk="1" hangingPunct="1">
              <a:defRPr/>
            </a:pPr>
            <a:r>
              <a:rPr lang="zh-CN" altLang="en-US" sz="2400" b="1"/>
              <a:t>三、扩散的微观机制</a:t>
            </a:r>
          </a:p>
        </p:txBody>
      </p:sp>
      <p:sp>
        <p:nvSpPr>
          <p:cNvPr id="39939" name="Text Box 3"/>
          <p:cNvSpPr txBox="1">
            <a:spLocks noChangeArrowheads="1"/>
          </p:cNvSpPr>
          <p:nvPr/>
        </p:nvSpPr>
        <p:spPr bwMode="auto">
          <a:xfrm>
            <a:off x="2057400" y="1600201"/>
            <a:ext cx="81534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a:latin typeface="黑体" panose="02010609060101010101" pitchFamily="49" charset="-122"/>
                <a:ea typeface="黑体" panose="02010609060101010101" pitchFamily="49" charset="-122"/>
              </a:rPr>
              <a:t>（</a:t>
            </a:r>
            <a:r>
              <a:rPr kumimoji="1" lang="en-US" altLang="zh-CN">
                <a:latin typeface="黑体" panose="02010609060101010101" pitchFamily="49" charset="-122"/>
                <a:ea typeface="黑体" panose="02010609060101010101" pitchFamily="49" charset="-122"/>
              </a:rPr>
              <a:t>2</a:t>
            </a:r>
            <a:r>
              <a:rPr kumimoji="1" lang="zh-CN" altLang="en-US">
                <a:latin typeface="黑体" panose="02010609060101010101" pitchFamily="49" charset="-122"/>
                <a:ea typeface="黑体" panose="02010609060101010101" pitchFamily="49" charset="-122"/>
              </a:rPr>
              <a:t>）空位机制</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一般比较容易实现</a:t>
            </a:r>
          </a:p>
          <a:p>
            <a:pPr eaLnBrk="1" hangingPunct="1">
              <a:spcBef>
                <a:spcPct val="50000"/>
              </a:spcBef>
              <a:buFontTx/>
              <a:buNone/>
            </a:pPr>
            <a:r>
              <a:rPr kumimoji="1" lang="zh-CN" altLang="en-US" sz="2400">
                <a:latin typeface="Times New Roman" panose="02020603050405020304" pitchFamily="18" charset="0"/>
              </a:rPr>
              <a:t>        空位周围的原子点据空位，原位置成为新的空位，即通过空位的移动来实现原子迁移，一般比较容易实现。</a:t>
            </a:r>
          </a:p>
        </p:txBody>
      </p:sp>
      <p:sp>
        <p:nvSpPr>
          <p:cNvPr id="39940" name="Line 6"/>
          <p:cNvSpPr>
            <a:spLocks noChangeShapeType="1"/>
          </p:cNvSpPr>
          <p:nvPr/>
        </p:nvSpPr>
        <p:spPr bwMode="auto">
          <a:xfrm>
            <a:off x="2133600" y="35941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1" name="Line 7"/>
          <p:cNvSpPr>
            <a:spLocks noChangeShapeType="1"/>
          </p:cNvSpPr>
          <p:nvPr/>
        </p:nvSpPr>
        <p:spPr bwMode="auto">
          <a:xfrm>
            <a:off x="2133600" y="4316413"/>
            <a:ext cx="313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2" name="Line 8"/>
          <p:cNvSpPr>
            <a:spLocks noChangeShapeType="1"/>
          </p:cNvSpPr>
          <p:nvPr/>
        </p:nvSpPr>
        <p:spPr bwMode="auto">
          <a:xfrm>
            <a:off x="2133600" y="5103813"/>
            <a:ext cx="313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3" name="Line 9"/>
          <p:cNvSpPr>
            <a:spLocks noChangeShapeType="1"/>
          </p:cNvSpPr>
          <p:nvPr/>
        </p:nvSpPr>
        <p:spPr bwMode="auto">
          <a:xfrm>
            <a:off x="2898775" y="32004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4" name="Line 10"/>
          <p:cNvSpPr>
            <a:spLocks noChangeShapeType="1"/>
          </p:cNvSpPr>
          <p:nvPr/>
        </p:nvSpPr>
        <p:spPr bwMode="auto">
          <a:xfrm>
            <a:off x="4776788" y="32004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5" name="Line 11"/>
          <p:cNvSpPr>
            <a:spLocks noChangeShapeType="1"/>
          </p:cNvSpPr>
          <p:nvPr/>
        </p:nvSpPr>
        <p:spPr bwMode="auto">
          <a:xfrm>
            <a:off x="3803650" y="32004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6" name="Oval 12"/>
          <p:cNvSpPr>
            <a:spLocks noChangeArrowheads="1"/>
          </p:cNvSpPr>
          <p:nvPr/>
        </p:nvSpPr>
        <p:spPr bwMode="auto">
          <a:xfrm>
            <a:off x="2759075" y="3462339"/>
            <a:ext cx="279400" cy="2635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47" name="Oval 13"/>
          <p:cNvSpPr>
            <a:spLocks noChangeArrowheads="1"/>
          </p:cNvSpPr>
          <p:nvPr/>
        </p:nvSpPr>
        <p:spPr bwMode="auto">
          <a:xfrm>
            <a:off x="3663951" y="3462339"/>
            <a:ext cx="277813" cy="2635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48" name="Oval 14"/>
          <p:cNvSpPr>
            <a:spLocks noChangeArrowheads="1"/>
          </p:cNvSpPr>
          <p:nvPr/>
        </p:nvSpPr>
        <p:spPr bwMode="auto">
          <a:xfrm>
            <a:off x="4638676" y="3471864"/>
            <a:ext cx="277813" cy="2619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49" name="Oval 15"/>
          <p:cNvSpPr>
            <a:spLocks noChangeArrowheads="1"/>
          </p:cNvSpPr>
          <p:nvPr/>
        </p:nvSpPr>
        <p:spPr bwMode="auto">
          <a:xfrm>
            <a:off x="4638676" y="4184650"/>
            <a:ext cx="277813" cy="2619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50" name="Oval 16"/>
          <p:cNvSpPr>
            <a:spLocks noChangeArrowheads="1"/>
          </p:cNvSpPr>
          <p:nvPr/>
        </p:nvSpPr>
        <p:spPr bwMode="auto">
          <a:xfrm>
            <a:off x="4638676" y="4972050"/>
            <a:ext cx="277813" cy="2619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7921" name="Oval 17"/>
          <p:cNvSpPr>
            <a:spLocks noChangeArrowheads="1"/>
          </p:cNvSpPr>
          <p:nvPr/>
        </p:nvSpPr>
        <p:spPr bwMode="auto">
          <a:xfrm>
            <a:off x="2759075" y="4184650"/>
            <a:ext cx="279400" cy="2619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52" name="Oval 18"/>
          <p:cNvSpPr>
            <a:spLocks noChangeArrowheads="1"/>
          </p:cNvSpPr>
          <p:nvPr/>
        </p:nvSpPr>
        <p:spPr bwMode="auto">
          <a:xfrm>
            <a:off x="2759075" y="4972050"/>
            <a:ext cx="279400" cy="2619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39953" name="Oval 19"/>
          <p:cNvSpPr>
            <a:spLocks noChangeArrowheads="1"/>
          </p:cNvSpPr>
          <p:nvPr/>
        </p:nvSpPr>
        <p:spPr bwMode="auto">
          <a:xfrm>
            <a:off x="3663951" y="4972050"/>
            <a:ext cx="277813" cy="2619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7924" name="Rectangle 20"/>
          <p:cNvSpPr>
            <a:spLocks noChangeArrowheads="1"/>
          </p:cNvSpPr>
          <p:nvPr/>
        </p:nvSpPr>
        <p:spPr bwMode="auto">
          <a:xfrm>
            <a:off x="3525839" y="4119563"/>
            <a:ext cx="555625" cy="3937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grpSp>
        <p:nvGrpSpPr>
          <p:cNvPr id="39955" name="Group 22"/>
          <p:cNvGrpSpPr>
            <a:grpSpLocks/>
          </p:cNvGrpSpPr>
          <p:nvPr/>
        </p:nvGrpSpPr>
        <p:grpSpPr bwMode="auto">
          <a:xfrm>
            <a:off x="2895600" y="5867401"/>
            <a:ext cx="1524000" cy="504825"/>
            <a:chOff x="1200" y="3810"/>
            <a:chExt cx="960" cy="318"/>
          </a:xfrm>
        </p:grpSpPr>
        <p:sp>
          <p:nvSpPr>
            <p:cNvPr id="39973" name="Rectangle 23"/>
            <p:cNvSpPr>
              <a:spLocks noChangeArrowheads="1"/>
            </p:cNvSpPr>
            <p:nvPr/>
          </p:nvSpPr>
          <p:spPr bwMode="auto">
            <a:xfrm>
              <a:off x="1200" y="3840"/>
              <a:ext cx="384" cy="28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74" name="Text Box 24"/>
            <p:cNvSpPr txBox="1">
              <a:spLocks noChangeArrowheads="1"/>
            </p:cNvSpPr>
            <p:nvPr/>
          </p:nvSpPr>
          <p:spPr bwMode="auto">
            <a:xfrm>
              <a:off x="1632" y="3810"/>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000">
                  <a:latin typeface="Times New Roman" panose="02020603050405020304" pitchFamily="18" charset="0"/>
                  <a:ea typeface="黑体" panose="02010609060101010101" pitchFamily="49" charset="-122"/>
                </a:rPr>
                <a:t>空位</a:t>
              </a:r>
            </a:p>
          </p:txBody>
        </p:sp>
      </p:grpSp>
      <p:sp>
        <p:nvSpPr>
          <p:cNvPr id="39956" name="Line 26"/>
          <p:cNvSpPr>
            <a:spLocks noChangeShapeType="1"/>
          </p:cNvSpPr>
          <p:nvPr/>
        </p:nvSpPr>
        <p:spPr bwMode="auto">
          <a:xfrm>
            <a:off x="6324600" y="35433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7" name="Line 27"/>
          <p:cNvSpPr>
            <a:spLocks noChangeShapeType="1"/>
          </p:cNvSpPr>
          <p:nvPr/>
        </p:nvSpPr>
        <p:spPr bwMode="auto">
          <a:xfrm>
            <a:off x="6324600" y="4311650"/>
            <a:ext cx="313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8" name="Line 28"/>
          <p:cNvSpPr>
            <a:spLocks noChangeShapeType="1"/>
          </p:cNvSpPr>
          <p:nvPr/>
        </p:nvSpPr>
        <p:spPr bwMode="auto">
          <a:xfrm>
            <a:off x="6324600" y="5149850"/>
            <a:ext cx="313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9" name="Line 29"/>
          <p:cNvSpPr>
            <a:spLocks noChangeShapeType="1"/>
          </p:cNvSpPr>
          <p:nvPr/>
        </p:nvSpPr>
        <p:spPr bwMode="auto">
          <a:xfrm>
            <a:off x="7089775" y="31242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0" name="Line 30"/>
          <p:cNvSpPr>
            <a:spLocks noChangeShapeType="1"/>
          </p:cNvSpPr>
          <p:nvPr/>
        </p:nvSpPr>
        <p:spPr bwMode="auto">
          <a:xfrm>
            <a:off x="8967788" y="31242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1" name="Line 31"/>
          <p:cNvSpPr>
            <a:spLocks noChangeShapeType="1"/>
          </p:cNvSpPr>
          <p:nvPr/>
        </p:nvSpPr>
        <p:spPr bwMode="auto">
          <a:xfrm>
            <a:off x="7994650" y="31242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2" name="Oval 32"/>
          <p:cNvSpPr>
            <a:spLocks noChangeArrowheads="1"/>
          </p:cNvSpPr>
          <p:nvPr/>
        </p:nvSpPr>
        <p:spPr bwMode="auto">
          <a:xfrm>
            <a:off x="6950075" y="3403600"/>
            <a:ext cx="279400"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63" name="Oval 33"/>
          <p:cNvSpPr>
            <a:spLocks noChangeArrowheads="1"/>
          </p:cNvSpPr>
          <p:nvPr/>
        </p:nvSpPr>
        <p:spPr bwMode="auto">
          <a:xfrm>
            <a:off x="7854951" y="340360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64" name="Oval 34"/>
          <p:cNvSpPr>
            <a:spLocks noChangeArrowheads="1"/>
          </p:cNvSpPr>
          <p:nvPr/>
        </p:nvSpPr>
        <p:spPr bwMode="auto">
          <a:xfrm>
            <a:off x="8829676" y="3413125"/>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65" name="Oval 35"/>
          <p:cNvSpPr>
            <a:spLocks noChangeArrowheads="1"/>
          </p:cNvSpPr>
          <p:nvPr/>
        </p:nvSpPr>
        <p:spPr bwMode="auto">
          <a:xfrm>
            <a:off x="8829676" y="417195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66" name="Oval 36"/>
          <p:cNvSpPr>
            <a:spLocks noChangeArrowheads="1"/>
          </p:cNvSpPr>
          <p:nvPr/>
        </p:nvSpPr>
        <p:spPr bwMode="auto">
          <a:xfrm>
            <a:off x="8829676" y="501015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67" name="Oval 37"/>
          <p:cNvSpPr>
            <a:spLocks noChangeArrowheads="1"/>
          </p:cNvSpPr>
          <p:nvPr/>
        </p:nvSpPr>
        <p:spPr bwMode="auto">
          <a:xfrm>
            <a:off x="7854951" y="417195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68" name="Oval 38"/>
          <p:cNvSpPr>
            <a:spLocks noChangeArrowheads="1"/>
          </p:cNvSpPr>
          <p:nvPr/>
        </p:nvSpPr>
        <p:spPr bwMode="auto">
          <a:xfrm>
            <a:off x="6950075" y="5010150"/>
            <a:ext cx="279400"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kumimoji="1" lang="zh-CN" altLang="zh-CN" sz="2400">
              <a:latin typeface="Times New Roman" panose="02020603050405020304" pitchFamily="18" charset="0"/>
            </a:endParaRPr>
          </a:p>
        </p:txBody>
      </p:sp>
      <p:sp>
        <p:nvSpPr>
          <p:cNvPr id="39969" name="Oval 39"/>
          <p:cNvSpPr>
            <a:spLocks noChangeArrowheads="1"/>
          </p:cNvSpPr>
          <p:nvPr/>
        </p:nvSpPr>
        <p:spPr bwMode="auto">
          <a:xfrm>
            <a:off x="7854951" y="501015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70" name="Rectangle 40"/>
          <p:cNvSpPr>
            <a:spLocks noChangeArrowheads="1"/>
          </p:cNvSpPr>
          <p:nvPr/>
        </p:nvSpPr>
        <p:spPr bwMode="auto">
          <a:xfrm>
            <a:off x="7723189" y="4076700"/>
            <a:ext cx="555625" cy="4191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71" name="Oval 42"/>
          <p:cNvSpPr>
            <a:spLocks noChangeArrowheads="1"/>
          </p:cNvSpPr>
          <p:nvPr/>
        </p:nvSpPr>
        <p:spPr bwMode="auto">
          <a:xfrm>
            <a:off x="6959601" y="4164013"/>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39972" name="AutoShape 44"/>
          <p:cNvSpPr>
            <a:spLocks noChangeArrowheads="1"/>
          </p:cNvSpPr>
          <p:nvPr/>
        </p:nvSpPr>
        <p:spPr bwMode="auto">
          <a:xfrm>
            <a:off x="7248525" y="4365626"/>
            <a:ext cx="431800" cy="142875"/>
          </a:xfrm>
          <a:prstGeom prst="rightArrow">
            <a:avLst>
              <a:gd name="adj1" fmla="val 50000"/>
              <a:gd name="adj2" fmla="val 75556"/>
            </a:avLst>
          </a:prstGeom>
          <a:solidFill>
            <a:srgbClr val="CC0000"/>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Tree>
    <p:extLst>
      <p:ext uri="{BB962C8B-B14F-4D97-AF65-F5344CB8AC3E}">
        <p14:creationId xmlns:p14="http://schemas.microsoft.com/office/powerpoint/2010/main" val="3764694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5E-6 7.40741E-7 L 0.09462 7.40741E-7 " pathEditMode="relative" ptsTypes="AA">
                                      <p:cBhvr>
                                        <p:cTn id="6" dur="2000" fill="hold"/>
                                        <p:tgtEl>
                                          <p:spTgt spid="50792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4.72222E-6 2.22222E-6 L -0.10243 2.22222E-6 " pathEditMode="relative" ptsTypes="AA">
                                      <p:cBhvr>
                                        <p:cTn id="8" dur="2000" fill="hold"/>
                                        <p:tgtEl>
                                          <p:spTgt spid="5079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21" grpId="0" animBg="1"/>
      <p:bldP spid="5079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1992314" y="549276"/>
            <a:ext cx="8243887" cy="525463"/>
          </a:xfrm>
        </p:spPr>
        <p:txBody>
          <a:bodyPr/>
          <a:lstStyle/>
          <a:p>
            <a:pPr algn="r" eaLnBrk="1" hangingPunct="1">
              <a:defRPr/>
            </a:pPr>
            <a:r>
              <a:rPr lang="zh-CN" altLang="en-US" sz="1800" b="1"/>
              <a:t>三、扩散的微观机制</a:t>
            </a:r>
          </a:p>
        </p:txBody>
      </p:sp>
      <p:sp>
        <p:nvSpPr>
          <p:cNvPr id="40963" name="Text Box 3"/>
          <p:cNvSpPr txBox="1">
            <a:spLocks noChangeArrowheads="1"/>
          </p:cNvSpPr>
          <p:nvPr/>
        </p:nvSpPr>
        <p:spPr bwMode="auto">
          <a:xfrm>
            <a:off x="2514600" y="1371601"/>
            <a:ext cx="76962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a:latin typeface="黑体" panose="02010609060101010101" pitchFamily="49" charset="-122"/>
                <a:ea typeface="黑体" panose="02010609060101010101" pitchFamily="49" charset="-122"/>
              </a:rPr>
              <a:t>（</a:t>
            </a:r>
            <a:r>
              <a:rPr kumimoji="1" lang="en-US" altLang="zh-CN">
                <a:latin typeface="黑体" panose="02010609060101010101" pitchFamily="49" charset="-122"/>
                <a:ea typeface="黑体" panose="02010609060101010101" pitchFamily="49" charset="-122"/>
              </a:rPr>
              <a:t>3</a:t>
            </a:r>
            <a:r>
              <a:rPr kumimoji="1" lang="zh-CN" altLang="en-US">
                <a:latin typeface="黑体" panose="02010609060101010101" pitchFamily="49" charset="-122"/>
                <a:ea typeface="黑体" panose="02010609060101010101" pitchFamily="49" charset="-122"/>
              </a:rPr>
              <a:t>）间隙原子机制</a:t>
            </a:r>
          </a:p>
          <a:p>
            <a:pPr eaLnBrk="1" hangingPunct="1">
              <a:spcBef>
                <a:spcPct val="50000"/>
              </a:spcBef>
              <a:buFontTx/>
              <a:buNone/>
            </a:pPr>
            <a:r>
              <a:rPr kumimoji="1" lang="zh-CN" altLang="en-US" sz="2400">
                <a:latin typeface="Times New Roman" panose="02020603050405020304" pitchFamily="18" charset="0"/>
              </a:rPr>
              <a:t>        间隙原子在不同的间隙位置之间跳跃，以实现扩散现象。杂质原子在晶体中的扩散以此机制为主。</a:t>
            </a:r>
          </a:p>
        </p:txBody>
      </p:sp>
      <p:sp>
        <p:nvSpPr>
          <p:cNvPr id="40964" name="Line 5"/>
          <p:cNvSpPr>
            <a:spLocks noChangeShapeType="1"/>
          </p:cNvSpPr>
          <p:nvPr/>
        </p:nvSpPr>
        <p:spPr bwMode="auto">
          <a:xfrm>
            <a:off x="4038600" y="35433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5" name="Line 6"/>
          <p:cNvSpPr>
            <a:spLocks noChangeShapeType="1"/>
          </p:cNvSpPr>
          <p:nvPr/>
        </p:nvSpPr>
        <p:spPr bwMode="auto">
          <a:xfrm>
            <a:off x="4038600" y="4311650"/>
            <a:ext cx="313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6" name="Line 7"/>
          <p:cNvSpPr>
            <a:spLocks noChangeShapeType="1"/>
          </p:cNvSpPr>
          <p:nvPr/>
        </p:nvSpPr>
        <p:spPr bwMode="auto">
          <a:xfrm>
            <a:off x="4038600" y="5149850"/>
            <a:ext cx="3130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7" name="Line 8"/>
          <p:cNvSpPr>
            <a:spLocks noChangeShapeType="1"/>
          </p:cNvSpPr>
          <p:nvPr/>
        </p:nvSpPr>
        <p:spPr bwMode="auto">
          <a:xfrm>
            <a:off x="4803775" y="31242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8" name="Line 9"/>
          <p:cNvSpPr>
            <a:spLocks noChangeShapeType="1"/>
          </p:cNvSpPr>
          <p:nvPr/>
        </p:nvSpPr>
        <p:spPr bwMode="auto">
          <a:xfrm>
            <a:off x="6681788" y="31242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9" name="Line 10"/>
          <p:cNvSpPr>
            <a:spLocks noChangeShapeType="1"/>
          </p:cNvSpPr>
          <p:nvPr/>
        </p:nvSpPr>
        <p:spPr bwMode="auto">
          <a:xfrm>
            <a:off x="5708650" y="31242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0" name="Oval 11"/>
          <p:cNvSpPr>
            <a:spLocks noChangeArrowheads="1"/>
          </p:cNvSpPr>
          <p:nvPr/>
        </p:nvSpPr>
        <p:spPr bwMode="auto">
          <a:xfrm>
            <a:off x="4664075" y="3403600"/>
            <a:ext cx="279400"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0971" name="Oval 12"/>
          <p:cNvSpPr>
            <a:spLocks noChangeArrowheads="1"/>
          </p:cNvSpPr>
          <p:nvPr/>
        </p:nvSpPr>
        <p:spPr bwMode="auto">
          <a:xfrm>
            <a:off x="5568951" y="340360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0972" name="Oval 13"/>
          <p:cNvSpPr>
            <a:spLocks noChangeArrowheads="1"/>
          </p:cNvSpPr>
          <p:nvPr/>
        </p:nvSpPr>
        <p:spPr bwMode="auto">
          <a:xfrm>
            <a:off x="6543676" y="3413125"/>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0973" name="Oval 14"/>
          <p:cNvSpPr>
            <a:spLocks noChangeArrowheads="1"/>
          </p:cNvSpPr>
          <p:nvPr/>
        </p:nvSpPr>
        <p:spPr bwMode="auto">
          <a:xfrm>
            <a:off x="6543676" y="417195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0974" name="Oval 15"/>
          <p:cNvSpPr>
            <a:spLocks noChangeArrowheads="1"/>
          </p:cNvSpPr>
          <p:nvPr/>
        </p:nvSpPr>
        <p:spPr bwMode="auto">
          <a:xfrm>
            <a:off x="6543676" y="501015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0975" name="Oval 16"/>
          <p:cNvSpPr>
            <a:spLocks noChangeArrowheads="1"/>
          </p:cNvSpPr>
          <p:nvPr/>
        </p:nvSpPr>
        <p:spPr bwMode="auto">
          <a:xfrm>
            <a:off x="5568951" y="417195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0976" name="Oval 17"/>
          <p:cNvSpPr>
            <a:spLocks noChangeArrowheads="1"/>
          </p:cNvSpPr>
          <p:nvPr/>
        </p:nvSpPr>
        <p:spPr bwMode="auto">
          <a:xfrm>
            <a:off x="5568951" y="5010150"/>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0977" name="Oval 18"/>
          <p:cNvSpPr>
            <a:spLocks noChangeArrowheads="1"/>
          </p:cNvSpPr>
          <p:nvPr/>
        </p:nvSpPr>
        <p:spPr bwMode="auto">
          <a:xfrm>
            <a:off x="4648201" y="4176713"/>
            <a:ext cx="277813" cy="279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8947" name="Oval 19"/>
          <p:cNvSpPr>
            <a:spLocks noChangeArrowheads="1"/>
          </p:cNvSpPr>
          <p:nvPr/>
        </p:nvSpPr>
        <p:spPr bwMode="auto">
          <a:xfrm>
            <a:off x="4648201" y="5000625"/>
            <a:ext cx="277813" cy="279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8953" name="Oval 25"/>
          <p:cNvSpPr>
            <a:spLocks noChangeArrowheads="1"/>
          </p:cNvSpPr>
          <p:nvPr/>
        </p:nvSpPr>
        <p:spPr bwMode="auto">
          <a:xfrm>
            <a:off x="5116513" y="3775075"/>
            <a:ext cx="277812" cy="279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508964" name="Rectangle 36"/>
          <p:cNvSpPr>
            <a:spLocks noChangeArrowheads="1"/>
          </p:cNvSpPr>
          <p:nvPr/>
        </p:nvSpPr>
        <p:spPr bwMode="auto">
          <a:xfrm>
            <a:off x="4440238" y="4868863"/>
            <a:ext cx="6858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0981" name="Line 37"/>
          <p:cNvSpPr>
            <a:spLocks noChangeShapeType="1"/>
          </p:cNvSpPr>
          <p:nvPr/>
        </p:nvSpPr>
        <p:spPr bwMode="auto">
          <a:xfrm>
            <a:off x="5708650" y="3894138"/>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8967" name="Oval 39"/>
          <p:cNvSpPr>
            <a:spLocks noChangeArrowheads="1"/>
          </p:cNvSpPr>
          <p:nvPr/>
        </p:nvSpPr>
        <p:spPr bwMode="auto">
          <a:xfrm>
            <a:off x="6081713" y="3775075"/>
            <a:ext cx="277812" cy="279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Tree>
    <p:extLst>
      <p:ext uri="{BB962C8B-B14F-4D97-AF65-F5344CB8AC3E}">
        <p14:creationId xmlns:p14="http://schemas.microsoft.com/office/powerpoint/2010/main" val="1348686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313 -0.00209 L 0.05191 -0.17801 " pathEditMode="relative" rAng="0" ptsTypes="AA">
                                      <p:cBhvr>
                                        <p:cTn id="6" dur="2000" fill="hold"/>
                                        <p:tgtEl>
                                          <p:spTgt spid="508947"/>
                                        </p:tgtEl>
                                        <p:attrNameLst>
                                          <p:attrName>ppt_x</p:attrName>
                                          <p:attrName>ppt_y</p:attrName>
                                        </p:attrNameLst>
                                      </p:cBhvr>
                                      <p:rCtr x="2431" y="-8796"/>
                                    </p:animMotion>
                                  </p:childTnLst>
                                  <p:subTnLst>
                                    <p:set>
                                      <p:cBhvr override="childStyle">
                                        <p:cTn dur="1" fill="hold" display="0" masterRel="nextClick" afterEffect="1"/>
                                        <p:tgtEl>
                                          <p:spTgt spid="508947"/>
                                        </p:tgtEl>
                                        <p:attrNameLst>
                                          <p:attrName>style.visibility</p:attrName>
                                        </p:attrNameLst>
                                      </p:cBhvr>
                                      <p:to>
                                        <p:strVal val="hidden"/>
                                      </p:to>
                                    </p:set>
                                  </p:subTnLst>
                                </p:cTn>
                              </p:par>
                            </p:childTnLst>
                          </p:cTn>
                        </p:par>
                        <p:par>
                          <p:cTn id="7" fill="hold" nodeType="afterGroup">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50895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50896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grpId="1" nodeType="clickEffect">
                                  <p:stCondLst>
                                    <p:cond delay="0"/>
                                  </p:stCondLst>
                                  <p:childTnLst>
                                    <p:animMotion origin="layout" path="M -0.00312 3.33333E-6 L 0.10712 3.33333E-6 " pathEditMode="relative" rAng="0" ptsTypes="AA">
                                      <p:cBhvr>
                                        <p:cTn id="15" dur="2000" fill="hold"/>
                                        <p:tgtEl>
                                          <p:spTgt spid="508953"/>
                                        </p:tgtEl>
                                        <p:attrNameLst>
                                          <p:attrName>ppt_x</p:attrName>
                                          <p:attrName>ppt_y</p:attrName>
                                        </p:attrNameLst>
                                      </p:cBhvr>
                                      <p:rCtr x="5503" y="0"/>
                                    </p:animMotion>
                                  </p:childTnLst>
                                  <p:subTnLst>
                                    <p:set>
                                      <p:cBhvr override="childStyle">
                                        <p:cTn dur="1" fill="hold" display="0" masterRel="nextClick" afterEffect="1"/>
                                        <p:tgtEl>
                                          <p:spTgt spid="508953"/>
                                        </p:tgtEl>
                                        <p:attrNameLst>
                                          <p:attrName>style.visibility</p:attrName>
                                        </p:attrNameLst>
                                      </p:cBhvr>
                                      <p:to>
                                        <p:strVal val="hidden"/>
                                      </p:to>
                                    </p:set>
                                  </p:sub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089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1" nodeType="clickEffect">
                                  <p:stCondLst>
                                    <p:cond delay="0"/>
                                  </p:stCondLst>
                                  <p:childTnLst>
                                    <p:animMotion origin="layout" path="M 0.00313 3.33333E-6 L 0.00313 0.11527 " pathEditMode="relative" rAng="0" ptsTypes="AA">
                                      <p:cBhvr>
                                        <p:cTn id="22" dur="2000" fill="hold"/>
                                        <p:tgtEl>
                                          <p:spTgt spid="508967"/>
                                        </p:tgtEl>
                                        <p:attrNameLst>
                                          <p:attrName>ppt_x</p:attrName>
                                          <p:attrName>ppt_y</p:attrName>
                                        </p:attrNameLst>
                                      </p:cBhvr>
                                      <p:rCtr x="0" y="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47" grpId="0" animBg="1"/>
      <p:bldP spid="508953" grpId="0" animBg="1"/>
      <p:bldP spid="508953" grpId="1" animBg="1"/>
      <p:bldP spid="508964" grpId="0" animBg="1"/>
      <p:bldP spid="508967" grpId="0" animBg="1"/>
      <p:bldP spid="508967"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7600" y="478368"/>
            <a:ext cx="9855200" cy="563033"/>
          </a:xfrm>
        </p:spPr>
        <p:txBody>
          <a:bodyPr rtlCol="0">
            <a:normAutofit fontScale="90000"/>
          </a:bodyPr>
          <a:lstStyle/>
          <a:p>
            <a:pPr>
              <a:defRPr/>
            </a:pPr>
            <a:r>
              <a:rPr lang="zh-CN" altLang="en-US">
                <a:latin typeface="黑体" panose="02010609060101010101" pitchFamily="49" charset="-122"/>
                <a:ea typeface="黑体" panose="02010609060101010101" pitchFamily="49" charset="-122"/>
              </a:rPr>
              <a:t>费米面定义</a:t>
            </a:r>
          </a:p>
        </p:txBody>
      </p:sp>
      <p:grpSp>
        <p:nvGrpSpPr>
          <p:cNvPr id="2053" name="Group 3"/>
          <p:cNvGrpSpPr>
            <a:grpSpLocks/>
          </p:cNvGrpSpPr>
          <p:nvPr/>
        </p:nvGrpSpPr>
        <p:grpSpPr bwMode="auto">
          <a:xfrm>
            <a:off x="408518" y="1329267"/>
            <a:ext cx="11135783" cy="2529417"/>
            <a:chOff x="480" y="1056"/>
            <a:chExt cx="5040" cy="1593"/>
          </a:xfrm>
        </p:grpSpPr>
        <p:grpSp>
          <p:nvGrpSpPr>
            <p:cNvPr id="2061" name="Group 4"/>
            <p:cNvGrpSpPr>
              <a:grpSpLocks/>
            </p:cNvGrpSpPr>
            <p:nvPr/>
          </p:nvGrpSpPr>
          <p:grpSpPr bwMode="auto">
            <a:xfrm>
              <a:off x="480" y="1056"/>
              <a:ext cx="5040" cy="1593"/>
              <a:chOff x="480" y="1056"/>
              <a:chExt cx="5040" cy="1593"/>
            </a:xfrm>
          </p:grpSpPr>
          <p:sp>
            <p:nvSpPr>
              <p:cNvPr id="2062" name="Text Box 5"/>
              <p:cNvSpPr txBox="1">
                <a:spLocks noChangeArrowheads="1"/>
              </p:cNvSpPr>
              <p:nvPr/>
            </p:nvSpPr>
            <p:spPr bwMode="auto">
              <a:xfrm>
                <a:off x="480" y="1056"/>
                <a:ext cx="5040" cy="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3200">
                    <a:latin typeface="黑体" panose="02010609060101010101" pitchFamily="49" charset="-122"/>
                    <a:ea typeface="黑体" panose="02010609060101010101" pitchFamily="49" charset="-122"/>
                  </a:rPr>
                  <a:t>指当</a:t>
                </a:r>
                <a:r>
                  <a:rPr kumimoji="1" lang="en-US" altLang="zh-CN" sz="3200">
                    <a:latin typeface="黑体" panose="02010609060101010101" pitchFamily="49" charset="-122"/>
                    <a:ea typeface="黑体" panose="02010609060101010101" pitchFamily="49" charset="-122"/>
                  </a:rPr>
                  <a:t>T</a:t>
                </a:r>
                <a:r>
                  <a:rPr kumimoji="1" lang="zh-CN" altLang="en-US" sz="3200">
                    <a:latin typeface="黑体" panose="02010609060101010101" pitchFamily="49" charset="-122"/>
                    <a:ea typeface="黑体" panose="02010609060101010101" pitchFamily="49" charset="-122"/>
                  </a:rPr>
                  <a:t>＝</a:t>
                </a:r>
                <a:r>
                  <a:rPr kumimoji="1" lang="en-US" altLang="zh-CN" sz="3200">
                    <a:latin typeface="黑体" panose="02010609060101010101" pitchFamily="49" charset="-122"/>
                    <a:ea typeface="黑体" panose="02010609060101010101" pitchFamily="49" charset="-122"/>
                  </a:rPr>
                  <a:t>0</a:t>
                </a:r>
                <a:r>
                  <a:rPr kumimoji="1" lang="zh-CN" altLang="en-US" sz="3200">
                    <a:latin typeface="黑体" panose="02010609060101010101" pitchFamily="49" charset="-122"/>
                    <a:ea typeface="黑体" panose="02010609060101010101" pitchFamily="49" charset="-122"/>
                  </a:rPr>
                  <a:t>时，</a:t>
                </a:r>
                <a:r>
                  <a:rPr kumimoji="1" lang="en-US" altLang="zh-CN" sz="2400" i="1">
                    <a:latin typeface="黑体" panose="02010609060101010101" pitchFamily="49" charset="-122"/>
                    <a:ea typeface="黑体" panose="02010609060101010101" pitchFamily="49" charset="-122"/>
                  </a:rPr>
                  <a:t>k</a:t>
                </a:r>
                <a:r>
                  <a:rPr kumimoji="1" lang="zh-CN" altLang="en-US" sz="2400">
                    <a:latin typeface="黑体" panose="02010609060101010101" pitchFamily="49" charset="-122"/>
                    <a:ea typeface="黑体" panose="02010609060101010101" pitchFamily="49" charset="-122"/>
                  </a:rPr>
                  <a:t>空间中占有电子和不占有电子区域的分界面。这里</a:t>
                </a:r>
              </a:p>
              <a:p>
                <a:pPr lvl="1">
                  <a:spcBef>
                    <a:spcPct val="50000"/>
                  </a:spcBef>
                </a:pPr>
                <a:r>
                  <a:rPr kumimoji="1" lang="zh-CN" altLang="en-US" sz="2400">
                    <a:latin typeface="黑体" panose="02010609060101010101" pitchFamily="49" charset="-122"/>
                    <a:ea typeface="黑体" panose="02010609060101010101" pitchFamily="49" charset="-122"/>
                  </a:rPr>
                  <a:t>费米面的能量值称为</a:t>
                </a:r>
                <a:r>
                  <a:rPr kumimoji="1" lang="zh-CN" altLang="en-US" sz="2400">
                    <a:solidFill>
                      <a:srgbClr val="660066"/>
                    </a:solidFill>
                    <a:latin typeface="黑体" panose="02010609060101010101" pitchFamily="49" charset="-122"/>
                    <a:ea typeface="黑体" panose="02010609060101010101" pitchFamily="49" charset="-122"/>
                  </a:rPr>
                  <a:t>费米能级</a:t>
                </a:r>
                <a:r>
                  <a:rPr kumimoji="1" lang="en-US" altLang="zh-CN" sz="2400" i="1">
                    <a:solidFill>
                      <a:srgbClr val="660066"/>
                    </a:solidFill>
                    <a:latin typeface="黑体" panose="02010609060101010101" pitchFamily="49" charset="-122"/>
                    <a:ea typeface="黑体" panose="02010609060101010101" pitchFamily="49" charset="-122"/>
                  </a:rPr>
                  <a:t>E</a:t>
                </a:r>
                <a:r>
                  <a:rPr kumimoji="1" lang="en-US" altLang="zh-CN" sz="2400" baseline="-25000">
                    <a:solidFill>
                      <a:srgbClr val="660066"/>
                    </a:solidFill>
                    <a:latin typeface="黑体" panose="02010609060101010101" pitchFamily="49" charset="-122"/>
                    <a:ea typeface="黑体" panose="02010609060101010101" pitchFamily="49" charset="-122"/>
                  </a:rPr>
                  <a:t>F</a:t>
                </a:r>
                <a:r>
                  <a:rPr kumimoji="1" lang="zh-CN" altLang="en-US" sz="2400">
                    <a:latin typeface="黑体" panose="02010609060101010101" pitchFamily="49" charset="-122"/>
                    <a:ea typeface="黑体" panose="02010609060101010101" pitchFamily="49" charset="-122"/>
                  </a:rPr>
                  <a:t>；</a:t>
                </a:r>
              </a:p>
              <a:p>
                <a:pPr lvl="1">
                  <a:spcBef>
                    <a:spcPct val="50000"/>
                  </a:spcBef>
                </a:pPr>
                <a:r>
                  <a:rPr kumimoji="1" lang="zh-CN" altLang="en-US" sz="2400">
                    <a:latin typeface="黑体" panose="02010609060101010101" pitchFamily="49" charset="-122"/>
                    <a:ea typeface="黑体" panose="02010609060101010101" pitchFamily="49" charset="-122"/>
                  </a:rPr>
                  <a:t>对应的电子动量称为</a:t>
                </a:r>
                <a:r>
                  <a:rPr kumimoji="1" lang="zh-CN" altLang="en-US" sz="2400">
                    <a:solidFill>
                      <a:srgbClr val="660066"/>
                    </a:solidFill>
                    <a:latin typeface="黑体" panose="02010609060101010101" pitchFamily="49" charset="-122"/>
                    <a:ea typeface="黑体" panose="02010609060101010101" pitchFamily="49" charset="-122"/>
                  </a:rPr>
                  <a:t>费米动量</a:t>
                </a:r>
                <a:r>
                  <a:rPr kumimoji="1" lang="zh-CN" altLang="en-US" sz="2400">
                    <a:latin typeface="黑体" panose="02010609060101010101" pitchFamily="49" charset="-122"/>
                    <a:ea typeface="黑体" panose="02010609060101010101" pitchFamily="49" charset="-122"/>
                  </a:rPr>
                  <a:t>           </a:t>
                </a:r>
                <a:r>
                  <a:rPr kumimoji="1" lang="zh-CN" altLang="en-US" sz="2400">
                    <a:latin typeface="黑体" panose="02010609060101010101" pitchFamily="49" charset="-122"/>
                    <a:ea typeface="黑体" panose="02010609060101010101" pitchFamily="49" charset="-122"/>
                    <a:cs typeface="Times New Roman" panose="02020603050405020304" pitchFamily="18" charset="0"/>
                  </a:rPr>
                  <a:t>；</a:t>
                </a:r>
              </a:p>
              <a:p>
                <a:pPr lvl="1">
                  <a:spcBef>
                    <a:spcPct val="50000"/>
                  </a:spcBef>
                </a:pPr>
                <a:r>
                  <a:rPr kumimoji="1" lang="en-US" altLang="zh-CN" sz="2400" i="1">
                    <a:latin typeface="黑体" panose="02010609060101010101" pitchFamily="49" charset="-122"/>
                    <a:ea typeface="黑体" panose="02010609060101010101" pitchFamily="49" charset="-122"/>
                    <a:cs typeface="Times New Roman" panose="02020603050405020304" pitchFamily="18" charset="0"/>
                  </a:rPr>
                  <a:t>k</a:t>
                </a:r>
                <a:r>
                  <a:rPr kumimoji="1" lang="en-US" altLang="zh-CN" sz="2400" baseline="-25000">
                    <a:latin typeface="黑体" panose="02010609060101010101" pitchFamily="49" charset="-122"/>
                    <a:ea typeface="黑体" panose="02010609060101010101" pitchFamily="49" charset="-122"/>
                    <a:cs typeface="Times New Roman" panose="02020603050405020304" pitchFamily="18" charset="0"/>
                  </a:rPr>
                  <a:t>F</a:t>
                </a:r>
                <a:r>
                  <a:rPr kumimoji="1" lang="zh-CN" altLang="en-US" sz="2400">
                    <a:latin typeface="黑体" panose="02010609060101010101" pitchFamily="49" charset="-122"/>
                    <a:ea typeface="黑体" panose="02010609060101010101" pitchFamily="49" charset="-122"/>
                  </a:rPr>
                  <a:t>称为</a:t>
                </a:r>
                <a:r>
                  <a:rPr kumimoji="1" lang="zh-CN" altLang="en-US" sz="2400">
                    <a:solidFill>
                      <a:srgbClr val="660066"/>
                    </a:solidFill>
                    <a:latin typeface="黑体" panose="02010609060101010101" pitchFamily="49" charset="-122"/>
                    <a:ea typeface="黑体" panose="02010609060101010101" pitchFamily="49" charset="-122"/>
                  </a:rPr>
                  <a:t>费米球半径</a:t>
                </a:r>
                <a:r>
                  <a:rPr kumimoji="1" lang="zh-CN" altLang="en-US" sz="2400">
                    <a:latin typeface="黑体" panose="02010609060101010101" pitchFamily="49" charset="-122"/>
                    <a:ea typeface="黑体" panose="02010609060101010101" pitchFamily="49" charset="-122"/>
                  </a:rPr>
                  <a:t>；           称为</a:t>
                </a:r>
                <a:r>
                  <a:rPr kumimoji="1" lang="zh-CN" altLang="en-US" sz="2400">
                    <a:solidFill>
                      <a:srgbClr val="660066"/>
                    </a:solidFill>
                    <a:latin typeface="黑体" panose="02010609060101010101" pitchFamily="49" charset="-122"/>
                    <a:ea typeface="黑体" panose="02010609060101010101" pitchFamily="49" charset="-122"/>
                  </a:rPr>
                  <a:t>费米速度</a:t>
                </a:r>
                <a:r>
                  <a:rPr kumimoji="1" lang="zh-CN" altLang="en-US" sz="2400">
                    <a:latin typeface="黑体" panose="02010609060101010101" pitchFamily="49" charset="-122"/>
                    <a:ea typeface="黑体" panose="02010609060101010101" pitchFamily="49" charset="-122"/>
                  </a:rPr>
                  <a:t>；</a:t>
                </a:r>
                <a:endParaRPr kumimoji="1" lang="zh-CN" altLang="en-US" sz="2400" i="1">
                  <a:latin typeface="黑体" panose="02010609060101010101" pitchFamily="49" charset="-122"/>
                  <a:ea typeface="黑体" panose="02010609060101010101" pitchFamily="49" charset="-122"/>
                </a:endParaRPr>
              </a:p>
            </p:txBody>
          </p:sp>
          <p:graphicFrame>
            <p:nvGraphicFramePr>
              <p:cNvPr id="2051" name="Object 6"/>
              <p:cNvGraphicFramePr>
                <a:graphicFrameLocks noChangeAspect="1"/>
              </p:cNvGraphicFramePr>
              <p:nvPr/>
            </p:nvGraphicFramePr>
            <p:xfrm>
              <a:off x="1945" y="2054"/>
              <a:ext cx="864" cy="595"/>
            </p:xfrm>
            <a:graphic>
              <a:graphicData uri="http://schemas.openxmlformats.org/presentationml/2006/ole">
                <mc:AlternateContent xmlns:mc="http://schemas.openxmlformats.org/markup-compatibility/2006">
                  <mc:Choice xmlns:v="urn:schemas-microsoft-com:vml" Requires="v">
                    <p:oleObj spid="_x0000_s29702" name="Equation" r:id="rId3" imgW="571252" imgH="393529" progId="Equation.3">
                      <p:embed/>
                    </p:oleObj>
                  </mc:Choice>
                  <mc:Fallback>
                    <p:oleObj name="Equation" r:id="rId3" imgW="571252"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5" y="2054"/>
                            <a:ext cx="864" cy="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50" name="Object 7"/>
            <p:cNvGraphicFramePr>
              <a:graphicFrameLocks noChangeAspect="1"/>
            </p:cNvGraphicFramePr>
            <p:nvPr/>
          </p:nvGraphicFramePr>
          <p:xfrm>
            <a:off x="2680" y="1913"/>
            <a:ext cx="768" cy="282"/>
          </p:xfrm>
          <a:graphic>
            <a:graphicData uri="http://schemas.openxmlformats.org/presentationml/2006/ole">
              <mc:AlternateContent xmlns:mc="http://schemas.openxmlformats.org/markup-compatibility/2006">
                <mc:Choice xmlns:v="urn:schemas-microsoft-com:vml" Requires="v">
                  <p:oleObj spid="_x0000_s29703" name="Equation" r:id="rId5" imgW="622030" imgH="228501" progId="Equation.3">
                    <p:embed/>
                  </p:oleObj>
                </mc:Choice>
                <mc:Fallback>
                  <p:oleObj name="Equation" r:id="rId5" imgW="622030"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0" y="1913"/>
                          <a:ext cx="768"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54" name="组合 6"/>
          <p:cNvGrpSpPr>
            <a:grpSpLocks/>
          </p:cNvGrpSpPr>
          <p:nvPr/>
        </p:nvGrpSpPr>
        <p:grpSpPr bwMode="auto">
          <a:xfrm>
            <a:off x="209551" y="4400551"/>
            <a:ext cx="11944349" cy="2643716"/>
            <a:chOff x="186301" y="3257368"/>
            <a:chExt cx="8957699" cy="1983047"/>
          </a:xfrm>
        </p:grpSpPr>
        <p:pic>
          <p:nvPicPr>
            <p:cNvPr id="2055" name="图片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01756" y="3269332"/>
              <a:ext cx="1893046" cy="178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图片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76256" y="3291830"/>
              <a:ext cx="2267744" cy="170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图片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64668" y="3291830"/>
              <a:ext cx="2040185" cy="194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图片 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86301" y="3257368"/>
              <a:ext cx="2011465" cy="172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文本框 5"/>
            <p:cNvSpPr txBox="1">
              <a:spLocks noChangeArrowheads="1"/>
            </p:cNvSpPr>
            <p:nvPr/>
          </p:nvSpPr>
          <p:spPr bwMode="auto">
            <a:xfrm>
              <a:off x="6930181" y="3447683"/>
              <a:ext cx="720080" cy="34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a:t>Au</a:t>
              </a:r>
              <a:endParaRPr lang="zh-CN" altLang="en-US" sz="2400"/>
            </a:p>
          </p:txBody>
        </p:sp>
        <p:sp>
          <p:nvSpPr>
            <p:cNvPr id="2060" name="文本框 13"/>
            <p:cNvSpPr txBox="1">
              <a:spLocks noChangeArrowheads="1"/>
            </p:cNvSpPr>
            <p:nvPr/>
          </p:nvSpPr>
          <p:spPr bwMode="auto">
            <a:xfrm>
              <a:off x="3790971" y="3447683"/>
              <a:ext cx="720080" cy="34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a:t>Cu</a:t>
              </a:r>
              <a:endParaRPr lang="zh-CN" altLang="en-US" sz="2400"/>
            </a:p>
          </p:txBody>
        </p:sp>
      </p:grpSp>
    </p:spTree>
    <p:extLst>
      <p:ext uri="{BB962C8B-B14F-4D97-AF65-F5344CB8AC3E}">
        <p14:creationId xmlns:p14="http://schemas.microsoft.com/office/powerpoint/2010/main" val="9278998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14917" y="533401"/>
            <a:ext cx="8244416" cy="351367"/>
          </a:xfrm>
        </p:spPr>
        <p:txBody>
          <a:bodyPr rtlCol="0">
            <a:normAutofit fontScale="90000"/>
          </a:bodyPr>
          <a:lstStyle/>
          <a:p>
            <a:pPr>
              <a:defRPr/>
            </a:pPr>
            <a:r>
              <a:rPr kumimoji="1" lang="zh-CN" altLang="en-US" sz="4800" baseline="-25000">
                <a:latin typeface="黑体" panose="02010609060101010101" pitchFamily="49" charset="-122"/>
                <a:ea typeface="黑体" panose="02010609060101010101" pitchFamily="49" charset="-122"/>
              </a:rPr>
              <a:t>如何来算费米能级？</a:t>
            </a:r>
            <a:r>
              <a:rPr kumimoji="1" lang="zh-CN" altLang="en-US">
                <a:latin typeface="黑体" panose="02010609060101010101" pitchFamily="49" charset="-122"/>
                <a:ea typeface="黑体" panose="02010609060101010101" pitchFamily="49" charset="-122"/>
              </a:rPr>
              <a:t/>
            </a:r>
            <a:br>
              <a:rPr kumimoji="1" lang="zh-CN" altLang="en-US">
                <a:latin typeface="黑体" panose="02010609060101010101" pitchFamily="49" charset="-122"/>
                <a:ea typeface="黑体" panose="02010609060101010101" pitchFamily="49" charset="-122"/>
              </a:rPr>
            </a:br>
            <a:endParaRPr lang="zh-CN" altLang="en-US" sz="2000"/>
          </a:p>
        </p:txBody>
      </p:sp>
      <p:sp>
        <p:nvSpPr>
          <p:cNvPr id="4103" name="Text Box 4"/>
          <p:cNvSpPr txBox="1">
            <a:spLocks noChangeArrowheads="1"/>
          </p:cNvSpPr>
          <p:nvPr/>
        </p:nvSpPr>
        <p:spPr bwMode="auto">
          <a:xfrm>
            <a:off x="814917" y="1371600"/>
            <a:ext cx="1075266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3200">
                <a:latin typeface="黑体" panose="02010609060101010101" pitchFamily="49" charset="-122"/>
                <a:ea typeface="黑体" panose="02010609060101010101" pitchFamily="49" charset="-122"/>
              </a:rPr>
              <a:t>（</a:t>
            </a:r>
            <a:r>
              <a:rPr kumimoji="1" lang="en-US" altLang="zh-CN" sz="3200">
                <a:latin typeface="黑体" panose="02010609060101010101" pitchFamily="49" charset="-122"/>
                <a:ea typeface="黑体" panose="02010609060101010101" pitchFamily="49" charset="-122"/>
              </a:rPr>
              <a:t>1</a:t>
            </a:r>
            <a:r>
              <a:rPr kumimoji="1" lang="zh-CN" altLang="en-US" sz="3200">
                <a:latin typeface="黑体" panose="02010609060101010101" pitchFamily="49" charset="-122"/>
                <a:ea typeface="黑体" panose="02010609060101010101" pitchFamily="49" charset="-122"/>
              </a:rPr>
              <a:t>）费米能级数值由电子密度决定。当</a:t>
            </a:r>
            <a:r>
              <a:rPr kumimoji="1" lang="en-US" altLang="zh-CN" sz="3200">
                <a:latin typeface="黑体" panose="02010609060101010101" pitchFamily="49" charset="-122"/>
                <a:ea typeface="黑体" panose="02010609060101010101" pitchFamily="49" charset="-122"/>
              </a:rPr>
              <a:t>T=0</a:t>
            </a:r>
            <a:r>
              <a:rPr kumimoji="1" lang="en-US" altLang="zh-CN" sz="3200" i="1">
                <a:latin typeface="黑体" panose="02010609060101010101" pitchFamily="49" charset="-122"/>
                <a:ea typeface="黑体" panose="02010609060101010101" pitchFamily="49" charset="-122"/>
              </a:rPr>
              <a:t>k</a:t>
            </a:r>
            <a:r>
              <a:rPr kumimoji="1" lang="zh-CN" altLang="en-US" sz="3200">
                <a:latin typeface="黑体" panose="02010609060101010101" pitchFamily="49" charset="-122"/>
                <a:ea typeface="黑体" panose="02010609060101010101" pitchFamily="49" charset="-122"/>
              </a:rPr>
              <a:t>时，从</a:t>
            </a:r>
            <a:r>
              <a:rPr kumimoji="1" lang="en-US" altLang="zh-CN" sz="3200" i="1">
                <a:latin typeface="黑体" panose="02010609060101010101" pitchFamily="49" charset="-122"/>
                <a:ea typeface="黑体" panose="02010609060101010101" pitchFamily="49" charset="-122"/>
              </a:rPr>
              <a:t>E</a:t>
            </a:r>
            <a:r>
              <a:rPr kumimoji="1" lang="en-US" altLang="zh-CN" sz="3200">
                <a:latin typeface="黑体" panose="02010609060101010101" pitchFamily="49" charset="-122"/>
                <a:ea typeface="黑体" panose="02010609060101010101" pitchFamily="49" charset="-122"/>
              </a:rPr>
              <a:t>=0</a:t>
            </a:r>
            <a:r>
              <a:rPr kumimoji="1" lang="zh-CN" altLang="en-US" sz="3200">
                <a:latin typeface="黑体" panose="02010609060101010101" pitchFamily="49" charset="-122"/>
                <a:ea typeface="黑体" panose="02010609060101010101" pitchFamily="49" charset="-122"/>
              </a:rPr>
              <a:t>到</a:t>
            </a:r>
            <a:r>
              <a:rPr kumimoji="1" lang="en-US" altLang="zh-CN" sz="3200" i="1">
                <a:latin typeface="黑体" panose="02010609060101010101" pitchFamily="49" charset="-122"/>
                <a:ea typeface="黑体" panose="02010609060101010101" pitchFamily="49" charset="-122"/>
              </a:rPr>
              <a:t>E</a:t>
            </a:r>
            <a:r>
              <a:rPr kumimoji="1" lang="en-US" altLang="zh-CN" sz="3200">
                <a:latin typeface="黑体" panose="02010609060101010101" pitchFamily="49" charset="-122"/>
                <a:ea typeface="黑体" panose="02010609060101010101" pitchFamily="49" charset="-122"/>
              </a:rPr>
              <a:t>=</a:t>
            </a:r>
            <a:r>
              <a:rPr kumimoji="1" lang="en-US" altLang="zh-CN" sz="3200" i="1">
                <a:latin typeface="黑体" panose="02010609060101010101" pitchFamily="49" charset="-122"/>
                <a:ea typeface="黑体" panose="02010609060101010101" pitchFamily="49" charset="-122"/>
              </a:rPr>
              <a:t>E</a:t>
            </a:r>
            <a:r>
              <a:rPr kumimoji="1" lang="en-US" altLang="zh-CN" sz="3200" baseline="-25000">
                <a:latin typeface="黑体" panose="02010609060101010101" pitchFamily="49" charset="-122"/>
                <a:ea typeface="黑体" panose="02010609060101010101" pitchFamily="49" charset="-122"/>
              </a:rPr>
              <a:t>F</a:t>
            </a:r>
            <a:r>
              <a:rPr kumimoji="1" lang="zh-CN" altLang="en-US" sz="3200">
                <a:latin typeface="黑体" panose="02010609060101010101" pitchFamily="49" charset="-122"/>
                <a:ea typeface="黑体" panose="02010609060101010101" pitchFamily="49" charset="-122"/>
              </a:rPr>
              <a:t>范围内对</a:t>
            </a:r>
            <a:r>
              <a:rPr kumimoji="1" lang="en-US" altLang="zh-CN" sz="3200" i="1">
                <a:latin typeface="黑体" panose="02010609060101010101" pitchFamily="49" charset="-122"/>
                <a:ea typeface="黑体" panose="02010609060101010101" pitchFamily="49" charset="-122"/>
              </a:rPr>
              <a:t>g</a:t>
            </a:r>
            <a:r>
              <a:rPr kumimoji="1" lang="en-US" altLang="zh-CN" sz="3200">
                <a:latin typeface="黑体" panose="02010609060101010101" pitchFamily="49" charset="-122"/>
                <a:ea typeface="黑体" panose="02010609060101010101" pitchFamily="49" charset="-122"/>
              </a:rPr>
              <a:t>(</a:t>
            </a:r>
            <a:r>
              <a:rPr kumimoji="1" lang="en-US" altLang="zh-CN" sz="3200" i="1">
                <a:latin typeface="黑体" panose="02010609060101010101" pitchFamily="49" charset="-122"/>
                <a:ea typeface="黑体" panose="02010609060101010101" pitchFamily="49" charset="-122"/>
              </a:rPr>
              <a:t>E</a:t>
            </a:r>
            <a:r>
              <a:rPr kumimoji="1" lang="en-US" altLang="zh-CN" sz="3200">
                <a:latin typeface="黑体" panose="02010609060101010101" pitchFamily="49" charset="-122"/>
                <a:ea typeface="黑体" panose="02010609060101010101" pitchFamily="49" charset="-122"/>
              </a:rPr>
              <a:t>)</a:t>
            </a:r>
            <a:r>
              <a:rPr kumimoji="1" lang="zh-CN" altLang="en-US" sz="3200">
                <a:latin typeface="黑体" panose="02010609060101010101" pitchFamily="49" charset="-122"/>
                <a:ea typeface="黑体" panose="02010609060101010101" pitchFamily="49" charset="-122"/>
              </a:rPr>
              <a:t>积分值应等于电子密度</a:t>
            </a:r>
            <a:r>
              <a:rPr kumimoji="1" lang="en-US" altLang="zh-CN" sz="3200" i="1">
                <a:latin typeface="黑体" panose="02010609060101010101" pitchFamily="49" charset="-122"/>
                <a:ea typeface="黑体" panose="02010609060101010101" pitchFamily="49" charset="-122"/>
              </a:rPr>
              <a:t>n</a:t>
            </a:r>
            <a:r>
              <a:rPr kumimoji="1" lang="zh-CN" altLang="en-US" sz="3200">
                <a:latin typeface="黑体" panose="02010609060101010101" pitchFamily="49" charset="-122"/>
                <a:ea typeface="黑体" panose="02010609060101010101" pitchFamily="49" charset="-122"/>
              </a:rPr>
              <a:t>，即：</a:t>
            </a:r>
            <a:endParaRPr kumimoji="1" lang="zh-CN" altLang="en-US" sz="3200" i="1">
              <a:latin typeface="黑体" panose="02010609060101010101" pitchFamily="49" charset="-122"/>
              <a:ea typeface="黑体" panose="02010609060101010101" pitchFamily="49" charset="-122"/>
            </a:endParaRPr>
          </a:p>
        </p:txBody>
      </p:sp>
      <p:graphicFrame>
        <p:nvGraphicFramePr>
          <p:cNvPr id="4098" name="Object 5"/>
          <p:cNvGraphicFramePr>
            <a:graphicFrameLocks noChangeAspect="1"/>
          </p:cNvGraphicFramePr>
          <p:nvPr/>
        </p:nvGraphicFramePr>
        <p:xfrm>
          <a:off x="3175000" y="2561167"/>
          <a:ext cx="4648200" cy="687917"/>
        </p:xfrm>
        <a:graphic>
          <a:graphicData uri="http://schemas.openxmlformats.org/presentationml/2006/ole">
            <mc:AlternateContent xmlns:mc="http://schemas.openxmlformats.org/markup-compatibility/2006">
              <mc:Choice xmlns:v="urn:schemas-microsoft-com:vml" Requires="v">
                <p:oleObj spid="_x0000_s30730" name="Equation" r:id="rId3" imgW="2222500" imgH="330200" progId="Equation.3">
                  <p:embed/>
                </p:oleObj>
              </mc:Choice>
              <mc:Fallback>
                <p:oleObj name="Equation" r:id="rId3" imgW="2222500" imgH="330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0" y="2561167"/>
                        <a:ext cx="4648200" cy="687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Rectangle 6"/>
          <p:cNvSpPr>
            <a:spLocks noChangeArrowheads="1"/>
          </p:cNvSpPr>
          <p:nvPr/>
        </p:nvSpPr>
        <p:spPr bwMode="auto">
          <a:xfrm>
            <a:off x="624417" y="3596217"/>
            <a:ext cx="4510616" cy="5847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3200">
                <a:latin typeface="黑体" panose="02010609060101010101" pitchFamily="49" charset="-122"/>
                <a:ea typeface="黑体" panose="02010609060101010101" pitchFamily="49" charset="-122"/>
              </a:rPr>
              <a:t>（</a:t>
            </a:r>
            <a:r>
              <a:rPr kumimoji="1" lang="en-US" altLang="zh-CN" sz="3200">
                <a:latin typeface="黑体" panose="02010609060101010101" pitchFamily="49" charset="-122"/>
                <a:ea typeface="黑体" panose="02010609060101010101" pitchFamily="49" charset="-122"/>
              </a:rPr>
              <a:t>2</a:t>
            </a:r>
            <a:r>
              <a:rPr kumimoji="1" lang="zh-CN" altLang="en-US" sz="3200">
                <a:latin typeface="黑体" panose="02010609060101010101" pitchFamily="49" charset="-122"/>
                <a:ea typeface="黑体" panose="02010609060101010101" pitchFamily="49" charset="-122"/>
              </a:rPr>
              <a:t>）利用费米球半径</a:t>
            </a:r>
            <a:r>
              <a:rPr kumimoji="1" lang="en-US" altLang="zh-CN" sz="3200" i="1">
                <a:latin typeface="黑体" panose="02010609060101010101" pitchFamily="49" charset="-122"/>
                <a:ea typeface="黑体" panose="02010609060101010101" pitchFamily="49" charset="-122"/>
                <a:cs typeface="Times New Roman" panose="02020603050405020304" pitchFamily="18" charset="0"/>
              </a:rPr>
              <a:t>k</a:t>
            </a:r>
            <a:r>
              <a:rPr kumimoji="1" lang="en-US" altLang="zh-CN" sz="3200" baseline="-25000">
                <a:latin typeface="黑体" panose="02010609060101010101" pitchFamily="49" charset="-122"/>
                <a:ea typeface="黑体" panose="02010609060101010101" pitchFamily="49" charset="-122"/>
                <a:cs typeface="Times New Roman" panose="02020603050405020304" pitchFamily="18" charset="0"/>
              </a:rPr>
              <a:t>F</a:t>
            </a:r>
          </a:p>
        </p:txBody>
      </p:sp>
      <p:sp>
        <p:nvSpPr>
          <p:cNvPr id="4105" name="Rectangle 7"/>
          <p:cNvSpPr>
            <a:spLocks noChangeArrowheads="1"/>
          </p:cNvSpPr>
          <p:nvPr/>
        </p:nvSpPr>
        <p:spPr bwMode="auto">
          <a:xfrm>
            <a:off x="855134" y="4366684"/>
            <a:ext cx="1036955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3200">
                <a:latin typeface="黑体" panose="02010609060101010101" pitchFamily="49" charset="-122"/>
                <a:ea typeface="黑体" panose="02010609060101010101" pitchFamily="49" charset="-122"/>
              </a:rPr>
              <a:t>N</a:t>
            </a:r>
            <a:r>
              <a:rPr kumimoji="1" lang="zh-CN" altLang="en-US" sz="3200">
                <a:latin typeface="黑体" panose="02010609060101010101" pitchFamily="49" charset="-122"/>
                <a:ea typeface="黑体" panose="02010609060101010101" pitchFamily="49" charset="-122"/>
              </a:rPr>
              <a:t>个电子在</a:t>
            </a:r>
            <a:r>
              <a:rPr kumimoji="1" lang="en-US" altLang="zh-CN" sz="3200" i="1">
                <a:latin typeface="黑体" panose="02010609060101010101" pitchFamily="49" charset="-122"/>
                <a:ea typeface="黑体" panose="02010609060101010101" pitchFamily="49" charset="-122"/>
              </a:rPr>
              <a:t>k</a:t>
            </a:r>
            <a:r>
              <a:rPr kumimoji="1" lang="zh-CN" altLang="en-US" sz="3200">
                <a:latin typeface="黑体" panose="02010609060101010101" pitchFamily="49" charset="-122"/>
                <a:ea typeface="黑体" panose="02010609060101010101" pitchFamily="49" charset="-122"/>
              </a:rPr>
              <a:t>空间填充半径为</a:t>
            </a:r>
            <a:r>
              <a:rPr kumimoji="1" lang="en-US" altLang="zh-CN" sz="3200" i="1">
                <a:latin typeface="黑体" panose="02010609060101010101" pitchFamily="49" charset="-122"/>
                <a:ea typeface="黑体" panose="02010609060101010101" pitchFamily="49" charset="-122"/>
              </a:rPr>
              <a:t>k</a:t>
            </a:r>
            <a:r>
              <a:rPr kumimoji="1" lang="en-US" altLang="zh-CN" sz="3200" i="1" baseline="-25000">
                <a:latin typeface="黑体" panose="02010609060101010101" pitchFamily="49" charset="-122"/>
                <a:ea typeface="黑体" panose="02010609060101010101" pitchFamily="49" charset="-122"/>
              </a:rPr>
              <a:t>F</a:t>
            </a:r>
            <a:r>
              <a:rPr kumimoji="1" lang="zh-CN" altLang="en-US" sz="3200">
                <a:latin typeface="黑体" panose="02010609060101010101" pitchFamily="49" charset="-122"/>
                <a:ea typeface="黑体" panose="02010609060101010101" pitchFamily="49" charset="-122"/>
              </a:rPr>
              <a:t>的费米球，费米球内包括的状态数恰好等于</a:t>
            </a:r>
            <a:r>
              <a:rPr kumimoji="1" lang="en-US" altLang="zh-CN" sz="3200">
                <a:latin typeface="黑体" panose="02010609060101010101" pitchFamily="49" charset="-122"/>
                <a:ea typeface="黑体" panose="02010609060101010101" pitchFamily="49" charset="-122"/>
              </a:rPr>
              <a:t>N</a:t>
            </a:r>
            <a:r>
              <a:rPr kumimoji="1" lang="zh-CN" altLang="en-US" sz="3200">
                <a:latin typeface="黑体" panose="02010609060101010101" pitchFamily="49" charset="-122"/>
                <a:ea typeface="黑体" panose="02010609060101010101" pitchFamily="49" charset="-122"/>
              </a:rPr>
              <a:t>，即</a:t>
            </a:r>
          </a:p>
        </p:txBody>
      </p:sp>
      <p:graphicFrame>
        <p:nvGraphicFramePr>
          <p:cNvPr id="4099" name="Object 8"/>
          <p:cNvGraphicFramePr>
            <a:graphicFrameLocks noChangeAspect="1"/>
          </p:cNvGraphicFramePr>
          <p:nvPr/>
        </p:nvGraphicFramePr>
        <p:xfrm>
          <a:off x="431801" y="5653618"/>
          <a:ext cx="2908300" cy="891116"/>
        </p:xfrm>
        <a:graphic>
          <a:graphicData uri="http://schemas.openxmlformats.org/presentationml/2006/ole">
            <mc:AlternateContent xmlns:mc="http://schemas.openxmlformats.org/markup-compatibility/2006">
              <mc:Choice xmlns:v="urn:schemas-microsoft-com:vml" Requires="v">
                <p:oleObj spid="_x0000_s30731" name="公式" r:id="rId5" imgW="1409088" imgH="431613" progId="Equation.3">
                  <p:embed/>
                </p:oleObj>
              </mc:Choice>
              <mc:Fallback>
                <p:oleObj name="公式" r:id="rId5" imgW="1409088"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01" y="5653618"/>
                        <a:ext cx="2908300" cy="89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9"/>
          <p:cNvGraphicFramePr>
            <a:graphicFrameLocks noChangeAspect="1"/>
          </p:cNvGraphicFramePr>
          <p:nvPr/>
        </p:nvGraphicFramePr>
        <p:xfrm>
          <a:off x="4322233" y="5473700"/>
          <a:ext cx="4800600" cy="1111251"/>
        </p:xfrm>
        <a:graphic>
          <a:graphicData uri="http://schemas.openxmlformats.org/presentationml/2006/ole">
            <mc:AlternateContent xmlns:mc="http://schemas.openxmlformats.org/markup-compatibility/2006">
              <mc:Choice xmlns:v="urn:schemas-microsoft-com:vml" Requires="v">
                <p:oleObj spid="_x0000_s30732" name="公式" r:id="rId7" imgW="2247900" imgH="520700" progId="Equation.3">
                  <p:embed/>
                </p:oleObj>
              </mc:Choice>
              <mc:Fallback>
                <p:oleObj name="公式" r:id="rId7" imgW="2247900" imgH="520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2233" y="5473700"/>
                        <a:ext cx="4800600" cy="1111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右箭头 1"/>
          <p:cNvSpPr/>
          <p:nvPr/>
        </p:nvSpPr>
        <p:spPr bwMode="auto">
          <a:xfrm>
            <a:off x="3454401" y="5924552"/>
            <a:ext cx="757767" cy="349249"/>
          </a:xfrm>
          <a:prstGeom prst="rightArrow">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None/>
              <a:defRPr/>
            </a:pPr>
            <a:endParaRPr lang="zh-CN" altLang="en-US" sz="2400"/>
          </a:p>
        </p:txBody>
      </p:sp>
      <p:graphicFrame>
        <p:nvGraphicFramePr>
          <p:cNvPr id="4101" name="对象 2"/>
          <p:cNvGraphicFramePr>
            <a:graphicFrameLocks noChangeAspect="1"/>
          </p:cNvGraphicFramePr>
          <p:nvPr/>
        </p:nvGraphicFramePr>
        <p:xfrm>
          <a:off x="5143500" y="3477684"/>
          <a:ext cx="2347384" cy="920749"/>
        </p:xfrm>
        <a:graphic>
          <a:graphicData uri="http://schemas.openxmlformats.org/presentationml/2006/ole">
            <mc:AlternateContent xmlns:mc="http://schemas.openxmlformats.org/markup-compatibility/2006">
              <mc:Choice xmlns:v="urn:schemas-microsoft-com:vml" Requires="v">
                <p:oleObj spid="_x0000_s30733" name="Equation" r:id="rId9" imgW="1066800" imgH="419100" progId="Equation.DSMT4">
                  <p:embed/>
                </p:oleObj>
              </mc:Choice>
              <mc:Fallback>
                <p:oleObj name="Equation" r:id="rId9" imgW="1066800" imgH="4191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3500" y="3477684"/>
                        <a:ext cx="2347384" cy="920749"/>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06069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239184" y="476251"/>
            <a:ext cx="4673600" cy="62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3467">
                <a:solidFill>
                  <a:srgbClr val="660066"/>
                </a:solidFill>
              </a:rPr>
              <a:t>对于晶体中的电子 </a:t>
            </a:r>
          </a:p>
        </p:txBody>
      </p:sp>
      <p:sp>
        <p:nvSpPr>
          <p:cNvPr id="565251" name="Rectangle 3"/>
          <p:cNvSpPr>
            <a:spLocks noChangeArrowheads="1"/>
          </p:cNvSpPr>
          <p:nvPr/>
        </p:nvSpPr>
        <p:spPr bwMode="auto">
          <a:xfrm>
            <a:off x="203200" y="1339851"/>
            <a:ext cx="10261600" cy="62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28600" algn="l"/>
              </a:tabLst>
              <a:defRPr>
                <a:solidFill>
                  <a:schemeClr val="tx1"/>
                </a:solidFill>
                <a:latin typeface="Arial" panose="020B0604020202020204" pitchFamily="34" charset="0"/>
              </a:defRPr>
            </a:lvl1pPr>
            <a:lvl2pPr marL="742950" indent="-285750">
              <a:tabLst>
                <a:tab pos="228600" algn="l"/>
              </a:tabLst>
              <a:defRPr>
                <a:solidFill>
                  <a:schemeClr val="tx1"/>
                </a:solidFill>
                <a:latin typeface="Arial" panose="020B0604020202020204" pitchFamily="34" charset="0"/>
              </a:defRPr>
            </a:lvl2pPr>
            <a:lvl3pPr marL="1143000" indent="-228600">
              <a:tabLst>
                <a:tab pos="228600" algn="l"/>
              </a:tabLst>
              <a:defRPr>
                <a:solidFill>
                  <a:schemeClr val="tx1"/>
                </a:solidFill>
                <a:latin typeface="Arial" panose="020B0604020202020204" pitchFamily="34" charset="0"/>
              </a:defRPr>
            </a:lvl3pPr>
            <a:lvl4pPr marL="1600200" indent="-228600">
              <a:tabLst>
                <a:tab pos="228600" algn="l"/>
              </a:tabLst>
              <a:defRPr>
                <a:solidFill>
                  <a:schemeClr val="tx1"/>
                </a:solidFill>
                <a:latin typeface="Arial" panose="020B0604020202020204" pitchFamily="34" charset="0"/>
              </a:defRPr>
            </a:lvl4pPr>
            <a:lvl5pPr marL="2057400" indent="-228600">
              <a:tabLst>
                <a:tab pos="228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28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28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28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algn="just"/>
            <a:r>
              <a:rPr kumimoji="1" lang="zh-CN" altLang="en-US" sz="3467">
                <a:latin typeface="Times New Roman" panose="02020603050405020304" pitchFamily="18" charset="0"/>
              </a:rPr>
              <a:t>满带 </a:t>
            </a:r>
            <a:r>
              <a:rPr kumimoji="1" lang="en-US" altLang="zh-CN" sz="3467">
                <a:latin typeface="Times New Roman" panose="02020603050405020304" pitchFamily="18" charset="0"/>
              </a:rPr>
              <a:t>——  </a:t>
            </a:r>
            <a:r>
              <a:rPr kumimoji="1" lang="zh-CN" altLang="en-US" sz="3467">
                <a:latin typeface="Times New Roman" panose="02020603050405020304" pitchFamily="18" charset="0"/>
              </a:rPr>
              <a:t>电子占据了一个能带中所有的状态</a:t>
            </a:r>
          </a:p>
        </p:txBody>
      </p:sp>
      <p:sp>
        <p:nvSpPr>
          <p:cNvPr id="565252" name="Rectangle 4"/>
          <p:cNvSpPr>
            <a:spLocks noChangeArrowheads="1"/>
          </p:cNvSpPr>
          <p:nvPr/>
        </p:nvSpPr>
        <p:spPr bwMode="auto">
          <a:xfrm>
            <a:off x="203200" y="2254251"/>
            <a:ext cx="9956800" cy="62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28600" algn="l"/>
              </a:tabLst>
              <a:defRPr>
                <a:solidFill>
                  <a:schemeClr val="tx1"/>
                </a:solidFill>
                <a:latin typeface="Arial" panose="020B0604020202020204" pitchFamily="34" charset="0"/>
              </a:defRPr>
            </a:lvl1pPr>
            <a:lvl2pPr marL="742950" indent="-285750">
              <a:tabLst>
                <a:tab pos="228600" algn="l"/>
              </a:tabLst>
              <a:defRPr>
                <a:solidFill>
                  <a:schemeClr val="tx1"/>
                </a:solidFill>
                <a:latin typeface="Arial" panose="020B0604020202020204" pitchFamily="34" charset="0"/>
              </a:defRPr>
            </a:lvl2pPr>
            <a:lvl3pPr marL="1143000" indent="-228600">
              <a:tabLst>
                <a:tab pos="228600" algn="l"/>
              </a:tabLst>
              <a:defRPr>
                <a:solidFill>
                  <a:schemeClr val="tx1"/>
                </a:solidFill>
                <a:latin typeface="Arial" panose="020B0604020202020204" pitchFamily="34" charset="0"/>
              </a:defRPr>
            </a:lvl3pPr>
            <a:lvl4pPr marL="1600200" indent="-228600">
              <a:tabLst>
                <a:tab pos="228600" algn="l"/>
              </a:tabLst>
              <a:defRPr>
                <a:solidFill>
                  <a:schemeClr val="tx1"/>
                </a:solidFill>
                <a:latin typeface="Arial" panose="020B0604020202020204" pitchFamily="34" charset="0"/>
              </a:defRPr>
            </a:lvl4pPr>
            <a:lvl5pPr marL="2057400" indent="-228600">
              <a:tabLst>
                <a:tab pos="228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28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28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28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algn="just"/>
            <a:r>
              <a:rPr kumimoji="1" lang="zh-CN" altLang="en-US" sz="3467">
                <a:latin typeface="Times New Roman" panose="02020603050405020304" pitchFamily="18" charset="0"/>
              </a:rPr>
              <a:t>空带 </a:t>
            </a:r>
            <a:r>
              <a:rPr kumimoji="1" lang="en-US" altLang="zh-CN" sz="3467">
                <a:latin typeface="Times New Roman" panose="02020603050405020304" pitchFamily="18" charset="0"/>
              </a:rPr>
              <a:t>——  </a:t>
            </a:r>
            <a:r>
              <a:rPr kumimoji="1" lang="zh-CN" altLang="en-US" sz="3467">
                <a:latin typeface="Times New Roman" panose="02020603050405020304" pitchFamily="18" charset="0"/>
              </a:rPr>
              <a:t>没有任何电子占据（填充）的能带</a:t>
            </a:r>
          </a:p>
        </p:txBody>
      </p:sp>
      <p:sp>
        <p:nvSpPr>
          <p:cNvPr id="565253" name="Rectangle 5"/>
          <p:cNvSpPr>
            <a:spLocks noChangeArrowheads="1"/>
          </p:cNvSpPr>
          <p:nvPr/>
        </p:nvSpPr>
        <p:spPr bwMode="auto">
          <a:xfrm>
            <a:off x="203200" y="3153834"/>
            <a:ext cx="11988800" cy="115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28600" algn="l"/>
              </a:tabLst>
              <a:defRPr>
                <a:solidFill>
                  <a:schemeClr val="tx1"/>
                </a:solidFill>
                <a:latin typeface="Arial" panose="020B0604020202020204" pitchFamily="34" charset="0"/>
              </a:defRPr>
            </a:lvl1pPr>
            <a:lvl2pPr marL="742950" indent="-285750">
              <a:tabLst>
                <a:tab pos="228600" algn="l"/>
              </a:tabLst>
              <a:defRPr>
                <a:solidFill>
                  <a:schemeClr val="tx1"/>
                </a:solidFill>
                <a:latin typeface="Arial" panose="020B0604020202020204" pitchFamily="34" charset="0"/>
              </a:defRPr>
            </a:lvl2pPr>
            <a:lvl3pPr marL="1143000" indent="-228600">
              <a:tabLst>
                <a:tab pos="228600" algn="l"/>
              </a:tabLst>
              <a:defRPr>
                <a:solidFill>
                  <a:schemeClr val="tx1"/>
                </a:solidFill>
                <a:latin typeface="Arial" panose="020B0604020202020204" pitchFamily="34" charset="0"/>
              </a:defRPr>
            </a:lvl3pPr>
            <a:lvl4pPr marL="1600200" indent="-228600">
              <a:tabLst>
                <a:tab pos="228600" algn="l"/>
              </a:tabLst>
              <a:defRPr>
                <a:solidFill>
                  <a:schemeClr val="tx1"/>
                </a:solidFill>
                <a:latin typeface="Arial" panose="020B0604020202020204" pitchFamily="34" charset="0"/>
              </a:defRPr>
            </a:lvl4pPr>
            <a:lvl5pPr marL="2057400" indent="-228600">
              <a:tabLst>
                <a:tab pos="228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28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28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28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algn="just"/>
            <a:r>
              <a:rPr kumimoji="1" lang="zh-CN" altLang="en-US" sz="3467">
                <a:latin typeface="Times New Roman" panose="02020603050405020304" pitchFamily="18" charset="0"/>
              </a:rPr>
              <a:t>导带 </a:t>
            </a:r>
            <a:r>
              <a:rPr kumimoji="1" lang="en-US" altLang="zh-CN" sz="3467">
                <a:latin typeface="Times New Roman" panose="02020603050405020304" pitchFamily="18" charset="0"/>
              </a:rPr>
              <a:t>——  </a:t>
            </a:r>
            <a:r>
              <a:rPr kumimoji="1" lang="zh-CN" altLang="en-US" sz="3467">
                <a:latin typeface="Times New Roman" panose="02020603050405020304" pitchFamily="18" charset="0"/>
              </a:rPr>
              <a:t>一个能带中所有的状态没有被电子占满</a:t>
            </a:r>
          </a:p>
          <a:p>
            <a:pPr algn="just"/>
            <a:r>
              <a:rPr kumimoji="1" lang="zh-CN" altLang="en-US" sz="3467">
                <a:latin typeface="Times New Roman" panose="02020603050405020304" pitchFamily="18" charset="0"/>
              </a:rPr>
              <a:t>                   即不满带，或最下面的一个空带</a:t>
            </a:r>
          </a:p>
        </p:txBody>
      </p:sp>
      <p:sp>
        <p:nvSpPr>
          <p:cNvPr id="565254" name="Rectangle 6"/>
          <p:cNvSpPr>
            <a:spLocks noChangeArrowheads="1"/>
          </p:cNvSpPr>
          <p:nvPr/>
        </p:nvSpPr>
        <p:spPr bwMode="auto">
          <a:xfrm>
            <a:off x="239184" y="4366684"/>
            <a:ext cx="11277600" cy="62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28600" algn="l"/>
              </a:tabLst>
              <a:defRPr>
                <a:solidFill>
                  <a:schemeClr val="tx1"/>
                </a:solidFill>
                <a:latin typeface="Arial" panose="020B0604020202020204" pitchFamily="34" charset="0"/>
              </a:defRPr>
            </a:lvl1pPr>
            <a:lvl2pPr marL="742950" indent="-285750">
              <a:tabLst>
                <a:tab pos="228600" algn="l"/>
              </a:tabLst>
              <a:defRPr>
                <a:solidFill>
                  <a:schemeClr val="tx1"/>
                </a:solidFill>
                <a:latin typeface="Arial" panose="020B0604020202020204" pitchFamily="34" charset="0"/>
              </a:defRPr>
            </a:lvl2pPr>
            <a:lvl3pPr marL="1143000" indent="-228600">
              <a:tabLst>
                <a:tab pos="228600" algn="l"/>
              </a:tabLst>
              <a:defRPr>
                <a:solidFill>
                  <a:schemeClr val="tx1"/>
                </a:solidFill>
                <a:latin typeface="Arial" panose="020B0604020202020204" pitchFamily="34" charset="0"/>
              </a:defRPr>
            </a:lvl3pPr>
            <a:lvl4pPr marL="1600200" indent="-228600">
              <a:tabLst>
                <a:tab pos="228600" algn="l"/>
              </a:tabLst>
              <a:defRPr>
                <a:solidFill>
                  <a:schemeClr val="tx1"/>
                </a:solidFill>
                <a:latin typeface="Arial" panose="020B0604020202020204" pitchFamily="34" charset="0"/>
              </a:defRPr>
            </a:lvl4pPr>
            <a:lvl5pPr marL="2057400" indent="-228600">
              <a:tabLst>
                <a:tab pos="228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28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28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28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algn="just"/>
            <a:r>
              <a:rPr kumimoji="1" lang="zh-CN" altLang="en-US" sz="3467">
                <a:latin typeface="Times New Roman" panose="02020603050405020304" pitchFamily="18" charset="0"/>
              </a:rPr>
              <a:t>价带 </a:t>
            </a:r>
            <a:r>
              <a:rPr kumimoji="1" lang="en-US" altLang="zh-CN" sz="3467">
                <a:latin typeface="Times New Roman" panose="02020603050405020304" pitchFamily="18" charset="0"/>
              </a:rPr>
              <a:t>—— </a:t>
            </a:r>
            <a:r>
              <a:rPr kumimoji="1" lang="zh-CN" altLang="en-US" sz="3467">
                <a:latin typeface="Times New Roman" panose="02020603050405020304" pitchFamily="18" charset="0"/>
              </a:rPr>
              <a:t>导带以下的第一个满带，或最上面的一个满带</a:t>
            </a:r>
          </a:p>
        </p:txBody>
      </p:sp>
      <p:sp>
        <p:nvSpPr>
          <p:cNvPr id="565255" name="Rectangle 7"/>
          <p:cNvSpPr>
            <a:spLocks noChangeArrowheads="1"/>
          </p:cNvSpPr>
          <p:nvPr/>
        </p:nvSpPr>
        <p:spPr bwMode="auto">
          <a:xfrm>
            <a:off x="304800" y="5410200"/>
            <a:ext cx="11887200" cy="62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28600" algn="l"/>
              </a:tabLst>
              <a:defRPr>
                <a:solidFill>
                  <a:schemeClr val="tx1"/>
                </a:solidFill>
                <a:latin typeface="Arial" panose="020B0604020202020204" pitchFamily="34" charset="0"/>
              </a:defRPr>
            </a:lvl1pPr>
            <a:lvl2pPr marL="742950" indent="-285750">
              <a:tabLst>
                <a:tab pos="228600" algn="l"/>
              </a:tabLst>
              <a:defRPr>
                <a:solidFill>
                  <a:schemeClr val="tx1"/>
                </a:solidFill>
                <a:latin typeface="Arial" panose="020B0604020202020204" pitchFamily="34" charset="0"/>
              </a:defRPr>
            </a:lvl2pPr>
            <a:lvl3pPr marL="1143000" indent="-228600">
              <a:tabLst>
                <a:tab pos="228600" algn="l"/>
              </a:tabLst>
              <a:defRPr>
                <a:solidFill>
                  <a:schemeClr val="tx1"/>
                </a:solidFill>
                <a:latin typeface="Arial" panose="020B0604020202020204" pitchFamily="34" charset="0"/>
              </a:defRPr>
            </a:lvl3pPr>
            <a:lvl4pPr marL="1600200" indent="-228600">
              <a:tabLst>
                <a:tab pos="228600" algn="l"/>
              </a:tabLst>
              <a:defRPr>
                <a:solidFill>
                  <a:schemeClr val="tx1"/>
                </a:solidFill>
                <a:latin typeface="Arial" panose="020B0604020202020204" pitchFamily="34" charset="0"/>
              </a:defRPr>
            </a:lvl4pPr>
            <a:lvl5pPr marL="2057400" indent="-228600">
              <a:tabLst>
                <a:tab pos="2286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286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286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286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r>
              <a:rPr kumimoji="1" lang="zh-CN" altLang="en-US" sz="3467">
                <a:latin typeface="Times New Roman" panose="02020603050405020304" pitchFamily="18" charset="0"/>
              </a:rPr>
              <a:t>禁带 </a:t>
            </a:r>
            <a:r>
              <a:rPr kumimoji="1" lang="en-US" altLang="zh-CN" sz="3467">
                <a:latin typeface="Times New Roman" panose="02020603050405020304" pitchFamily="18" charset="0"/>
              </a:rPr>
              <a:t>——  </a:t>
            </a:r>
            <a:r>
              <a:rPr kumimoji="1" lang="zh-CN" altLang="en-US" sz="3467">
                <a:latin typeface="Times New Roman" panose="02020603050405020304" pitchFamily="18" charset="0"/>
              </a:rPr>
              <a:t>两个能带之间，不允许存在的能级宽度，或带隙 </a:t>
            </a:r>
          </a:p>
        </p:txBody>
      </p:sp>
    </p:spTree>
    <p:extLst>
      <p:ext uri="{BB962C8B-B14F-4D97-AF65-F5344CB8AC3E}">
        <p14:creationId xmlns:p14="http://schemas.microsoft.com/office/powerpoint/2010/main" val="4102323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5250">
                                            <p:txEl>
                                              <p:pRg st="0" end="0"/>
                                            </p:txEl>
                                          </p:spTgt>
                                        </p:tgtEl>
                                        <p:attrNameLst>
                                          <p:attrName>style.visibility</p:attrName>
                                        </p:attrNameLst>
                                      </p:cBhvr>
                                      <p:to>
                                        <p:strVal val="visible"/>
                                      </p:to>
                                    </p:set>
                                    <p:animEffect transition="in" filter="dissolve">
                                      <p:cBhvr>
                                        <p:cTn id="7" dur="500"/>
                                        <p:tgtEl>
                                          <p:spTgt spid="5652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5251">
                                            <p:txEl>
                                              <p:pRg st="0" end="0"/>
                                            </p:txEl>
                                          </p:spTgt>
                                        </p:tgtEl>
                                        <p:attrNameLst>
                                          <p:attrName>style.visibility</p:attrName>
                                        </p:attrNameLst>
                                      </p:cBhvr>
                                      <p:to>
                                        <p:strVal val="visible"/>
                                      </p:to>
                                    </p:set>
                                    <p:animEffect transition="in" filter="dissolve">
                                      <p:cBhvr>
                                        <p:cTn id="12" dur="500"/>
                                        <p:tgtEl>
                                          <p:spTgt spid="5652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5252">
                                            <p:txEl>
                                              <p:pRg st="0" end="0"/>
                                            </p:txEl>
                                          </p:spTgt>
                                        </p:tgtEl>
                                        <p:attrNameLst>
                                          <p:attrName>style.visibility</p:attrName>
                                        </p:attrNameLst>
                                      </p:cBhvr>
                                      <p:to>
                                        <p:strVal val="visible"/>
                                      </p:to>
                                    </p:set>
                                    <p:animEffect transition="in" filter="dissolve">
                                      <p:cBhvr>
                                        <p:cTn id="17" dur="500"/>
                                        <p:tgtEl>
                                          <p:spTgt spid="56525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5253"/>
                                        </p:tgtEl>
                                        <p:attrNameLst>
                                          <p:attrName>style.visibility</p:attrName>
                                        </p:attrNameLst>
                                      </p:cBhvr>
                                      <p:to>
                                        <p:strVal val="visible"/>
                                      </p:to>
                                    </p:set>
                                    <p:animEffect transition="in" filter="dissolve">
                                      <p:cBhvr>
                                        <p:cTn id="22" dur="500"/>
                                        <p:tgtEl>
                                          <p:spTgt spid="5652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5254">
                                            <p:txEl>
                                              <p:pRg st="0" end="0"/>
                                            </p:txEl>
                                          </p:spTgt>
                                        </p:tgtEl>
                                        <p:attrNameLst>
                                          <p:attrName>style.visibility</p:attrName>
                                        </p:attrNameLst>
                                      </p:cBhvr>
                                      <p:to>
                                        <p:strVal val="visible"/>
                                      </p:to>
                                    </p:set>
                                    <p:animEffect transition="in" filter="dissolve">
                                      <p:cBhvr>
                                        <p:cTn id="27" dur="500"/>
                                        <p:tgtEl>
                                          <p:spTgt spid="56525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65255">
                                            <p:txEl>
                                              <p:pRg st="0" end="0"/>
                                            </p:txEl>
                                          </p:spTgt>
                                        </p:tgtEl>
                                        <p:attrNameLst>
                                          <p:attrName>style.visibility</p:attrName>
                                        </p:attrNameLst>
                                      </p:cBhvr>
                                      <p:to>
                                        <p:strVal val="visible"/>
                                      </p:to>
                                    </p:set>
                                    <p:animEffect transition="in" filter="dissolve">
                                      <p:cBhvr>
                                        <p:cTn id="32" dur="500"/>
                                        <p:tgtEl>
                                          <p:spTgt spid="5652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0" grpId="0" build="p" autoUpdateAnimBg="0" advAuto="0"/>
      <p:bldP spid="565251" grpId="0" build="p" autoUpdateAnimBg="0"/>
      <p:bldP spid="565252" grpId="0" build="p" autoUpdateAnimBg="0"/>
      <p:bldP spid="565253" grpId="0" autoUpdateAnimBg="0"/>
      <p:bldP spid="565254" grpId="0" build="p" autoUpdateAnimBg="0"/>
      <p:bldP spid="56525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4350" y="345557"/>
            <a:ext cx="6096000" cy="5909310"/>
          </a:xfrm>
          <a:prstGeom prst="rect">
            <a:avLst/>
          </a:prstGeom>
        </p:spPr>
        <p:txBody>
          <a:bodyPr>
            <a:spAutoFit/>
          </a:bodyPr>
          <a:lstStyle/>
          <a:p>
            <a:r>
              <a:rPr lang="en-US" altLang="zh-CN" b="0" i="0" dirty="0" smtClean="0">
                <a:solidFill>
                  <a:srgbClr val="333333"/>
                </a:solidFill>
                <a:effectLst/>
                <a:latin typeface="Lucida Grande"/>
              </a:rPr>
              <a:t>1. </a:t>
            </a:r>
            <a:r>
              <a:rPr lang="zh-CN" altLang="en-US" b="0" i="0" dirty="0" smtClean="0">
                <a:solidFill>
                  <a:srgbClr val="333333"/>
                </a:solidFill>
                <a:effectLst/>
                <a:latin typeface="Lucida Grande"/>
              </a:rPr>
              <a:t>解理面是面指数低的晶面还是指数高的晶面？为什么？</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晶体容易沿解理面劈裂，说明平行于解理面的原子层之间的结合力弱，即平行解理面的原子层的间距大</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因为面间距大的晶面族的指数低</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所以解理面是面指数低的晶面</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2. </a:t>
            </a:r>
            <a:r>
              <a:rPr lang="zh-CN" altLang="en-US" b="0" i="0" dirty="0" smtClean="0">
                <a:solidFill>
                  <a:srgbClr val="333333"/>
                </a:solidFill>
                <a:effectLst/>
                <a:latin typeface="Lucida Grande"/>
              </a:rPr>
              <a:t>在结晶学中</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晶胞是按晶体的什么特性选取的</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在结晶学中</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晶胞选取的原则是既要考虑晶体结构的周期性又要考虑晶体的宏观对称性</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3. </a:t>
            </a:r>
            <a:r>
              <a:rPr lang="zh-CN" altLang="en-US" b="0" i="0" dirty="0" smtClean="0">
                <a:solidFill>
                  <a:srgbClr val="333333"/>
                </a:solidFill>
                <a:effectLst/>
                <a:latin typeface="Lucida Grande"/>
              </a:rPr>
              <a:t>在晶体衍射中，为什么不能用可见光？</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晶体中原子间距的数量级为</a:t>
            </a:r>
            <a:r>
              <a:rPr lang="en-US" altLang="zh-CN" b="0" i="0" dirty="0" smtClean="0">
                <a:solidFill>
                  <a:srgbClr val="333333"/>
                </a:solidFill>
                <a:effectLst/>
                <a:latin typeface="Lucida Grande"/>
              </a:rPr>
              <a:t>10</a:t>
            </a:r>
          </a:p>
          <a:p>
            <a:r>
              <a:rPr lang="en-US" altLang="zh-CN" b="0" i="0" dirty="0" smtClean="0">
                <a:solidFill>
                  <a:srgbClr val="333333"/>
                </a:solidFill>
                <a:effectLst/>
                <a:latin typeface="Lucida Grande"/>
              </a:rPr>
              <a:t>710</a:t>
            </a:r>
            <a:r>
              <a:rPr lang="zh-CN" altLang="en-US" b="0" i="0" dirty="0" smtClean="0">
                <a:solidFill>
                  <a:srgbClr val="333333"/>
                </a:solidFill>
                <a:effectLst/>
                <a:latin typeface="Lucida Grande"/>
              </a:rPr>
              <a:t>米，要使原子晶格成为光波的衍射光栅，光波的波长应小于</a:t>
            </a:r>
            <a:r>
              <a:rPr lang="en-US" altLang="zh-CN" b="0" i="0" dirty="0" smtClean="0">
                <a:solidFill>
                  <a:srgbClr val="333333"/>
                </a:solidFill>
                <a:effectLst/>
                <a:latin typeface="Lucida Grande"/>
              </a:rPr>
              <a:t>1010</a:t>
            </a:r>
            <a:r>
              <a:rPr lang="zh-CN" altLang="en-US" b="0" i="0" dirty="0" smtClean="0">
                <a:solidFill>
                  <a:srgbClr val="333333"/>
                </a:solidFill>
                <a:effectLst/>
                <a:latin typeface="Lucida Grande"/>
              </a:rPr>
              <a:t>米</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但可见光的波长为</a:t>
            </a:r>
            <a:r>
              <a:rPr lang="en-US" altLang="zh-CN" b="0" i="0" dirty="0" smtClean="0">
                <a:solidFill>
                  <a:srgbClr val="333333"/>
                </a:solidFill>
                <a:effectLst/>
                <a:latin typeface="Lucida Grande"/>
              </a:rPr>
              <a:t>7.64.010</a:t>
            </a:r>
            <a:r>
              <a:rPr lang="zh-CN" altLang="en-US" b="0" i="0" dirty="0" smtClean="0">
                <a:solidFill>
                  <a:srgbClr val="333333"/>
                </a:solidFill>
                <a:effectLst/>
                <a:latin typeface="Lucida Grande"/>
              </a:rPr>
              <a:t>米</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是晶体中原子间距的</a:t>
            </a:r>
            <a:r>
              <a:rPr lang="en-US" altLang="zh-CN" b="0" i="0" dirty="0" smtClean="0">
                <a:solidFill>
                  <a:srgbClr val="333333"/>
                </a:solidFill>
                <a:effectLst/>
                <a:latin typeface="Lucida Grande"/>
              </a:rPr>
              <a:t>1000</a:t>
            </a:r>
            <a:r>
              <a:rPr lang="zh-CN" altLang="en-US" b="0" i="0" dirty="0" smtClean="0">
                <a:solidFill>
                  <a:srgbClr val="333333"/>
                </a:solidFill>
                <a:effectLst/>
                <a:latin typeface="Lucida Grande"/>
              </a:rPr>
              <a:t>倍</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因此</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在晶体衍射中，不能用可见光</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4. </a:t>
            </a:r>
            <a:r>
              <a:rPr lang="zh-CN" altLang="en-US" b="0" i="0" dirty="0" smtClean="0">
                <a:solidFill>
                  <a:srgbClr val="333333"/>
                </a:solidFill>
                <a:effectLst/>
                <a:latin typeface="Lucida Grande"/>
              </a:rPr>
              <a:t>高指数的晶面族与低指数的晶面族相比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对于同级衍射</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哪一晶面族衍射光弱</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为什么</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对于同级衍射</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高指数的晶面族衍射光弱</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低指数的晶面族衍射光强</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低指数的晶面族面间距大</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晶面上的原子密度大</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这样的晶面对射线的反射</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衍射</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作用强</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相反</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高指数的晶面族面间距小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晶面上的原子密度小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这样的晶面对射线的反射</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衍射</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作用弱</a:t>
            </a:r>
            <a:r>
              <a:rPr lang="en-US" altLang="zh-CN" b="0" i="0" dirty="0" smtClean="0">
                <a:solidFill>
                  <a:srgbClr val="333333"/>
                </a:solidFill>
                <a:effectLst/>
                <a:latin typeface="Lucida Grande"/>
              </a:rPr>
              <a:t>. </a:t>
            </a:r>
            <a:endParaRPr lang="en-US" altLang="zh-CN" b="0" i="0" dirty="0">
              <a:solidFill>
                <a:srgbClr val="333333"/>
              </a:solidFill>
              <a:effectLst/>
              <a:latin typeface="Lucida Grande"/>
            </a:endParaRPr>
          </a:p>
        </p:txBody>
      </p:sp>
      <p:sp>
        <p:nvSpPr>
          <p:cNvPr id="5" name="矩形 4"/>
          <p:cNvSpPr/>
          <p:nvPr/>
        </p:nvSpPr>
        <p:spPr>
          <a:xfrm>
            <a:off x="7143481" y="835573"/>
            <a:ext cx="3507347" cy="3970318"/>
          </a:xfrm>
          <a:prstGeom prst="rect">
            <a:avLst/>
          </a:prstGeom>
        </p:spPr>
        <p:txBody>
          <a:bodyPr wrap="square">
            <a:spAutoFit/>
          </a:bodyPr>
          <a:lstStyle/>
          <a:p>
            <a:r>
              <a:rPr lang="en-US" altLang="zh-CN" b="0" i="0" dirty="0" smtClean="0">
                <a:solidFill>
                  <a:srgbClr val="333333"/>
                </a:solidFill>
                <a:effectLst/>
                <a:latin typeface="Lucida Grande"/>
              </a:rPr>
              <a:t>5. </a:t>
            </a:r>
            <a:r>
              <a:rPr lang="zh-CN" altLang="en-US" b="0" i="0" dirty="0" smtClean="0">
                <a:solidFill>
                  <a:srgbClr val="333333"/>
                </a:solidFill>
                <a:effectLst/>
                <a:latin typeface="Lucida Grande"/>
              </a:rPr>
              <a:t>温度升高时</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衍射角如何变化</a:t>
            </a:r>
            <a:r>
              <a:rPr lang="en-US" altLang="zh-CN" b="0" i="0" dirty="0" smtClean="0">
                <a:solidFill>
                  <a:srgbClr val="333333"/>
                </a:solidFill>
                <a:effectLst/>
                <a:latin typeface="Lucida Grande"/>
              </a:rPr>
              <a:t>? X</a:t>
            </a:r>
            <a:r>
              <a:rPr lang="zh-CN" altLang="en-US" b="0" i="0" dirty="0" smtClean="0">
                <a:solidFill>
                  <a:srgbClr val="333333"/>
                </a:solidFill>
                <a:effectLst/>
                <a:latin typeface="Lucida Grande"/>
              </a:rPr>
              <a:t>光波长变化时</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衍射角如何变化</a:t>
            </a:r>
            <a:r>
              <a:rPr lang="en-US" altLang="zh-CN" b="0" i="0" dirty="0" smtClean="0">
                <a:solidFill>
                  <a:srgbClr val="333333"/>
                </a:solidFill>
                <a:effectLst/>
                <a:latin typeface="Lucida Grande"/>
              </a:rPr>
              <a:t>?</a:t>
            </a:r>
          </a:p>
          <a:p>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解答</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温度升高时</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由于热膨胀</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面间距</a:t>
            </a:r>
            <a:r>
              <a:rPr lang="en-US" altLang="zh-CN" b="0" i="0" dirty="0" err="1" smtClean="0">
                <a:solidFill>
                  <a:srgbClr val="333333"/>
                </a:solidFill>
                <a:effectLst/>
                <a:latin typeface="Lucida Grande"/>
              </a:rPr>
              <a:t>dhkl</a:t>
            </a:r>
            <a:r>
              <a:rPr lang="zh-CN" altLang="en-US" b="0" i="0" dirty="0" smtClean="0">
                <a:solidFill>
                  <a:srgbClr val="333333"/>
                </a:solidFill>
                <a:effectLst/>
                <a:latin typeface="Lucida Grande"/>
              </a:rPr>
              <a:t>逐渐变大</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由布拉格反射公式</a:t>
            </a:r>
            <a:endParaRPr lang="en-US" altLang="zh-CN" b="0" i="0" dirty="0" smtClean="0">
              <a:solidFill>
                <a:srgbClr val="333333"/>
              </a:solidFill>
              <a:effectLst/>
              <a:latin typeface="Lucida Grande"/>
            </a:endParaRPr>
          </a:p>
          <a:p>
            <a:endParaRPr lang="en-US" altLang="zh-CN" b="0" i="0" dirty="0" smtClean="0">
              <a:solidFill>
                <a:srgbClr val="333333"/>
              </a:solidFill>
              <a:effectLst/>
              <a:latin typeface="Lucida Grande"/>
            </a:endParaRPr>
          </a:p>
          <a:p>
            <a:endParaRPr lang="zh-CN" altLang="en-US" b="0" i="0" dirty="0" smtClean="0">
              <a:solidFill>
                <a:srgbClr val="333333"/>
              </a:solidFill>
              <a:effectLst/>
              <a:latin typeface="Lucida Grande"/>
            </a:endParaRPr>
          </a:p>
          <a:p>
            <a:r>
              <a:rPr lang="zh-CN" altLang="en-US" b="0" i="0" dirty="0" smtClean="0">
                <a:solidFill>
                  <a:srgbClr val="333333"/>
                </a:solidFill>
                <a:effectLst/>
                <a:latin typeface="Lucida Grande"/>
              </a:rPr>
              <a:t>可知</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对应同一级衍射</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当</a:t>
            </a:r>
            <a:r>
              <a:rPr lang="en-US" altLang="zh-CN" b="0" i="0" dirty="0" smtClean="0">
                <a:solidFill>
                  <a:srgbClr val="333333"/>
                </a:solidFill>
                <a:effectLst/>
                <a:latin typeface="Lucida Grande"/>
              </a:rPr>
              <a:t>X</a:t>
            </a:r>
            <a:r>
              <a:rPr lang="zh-CN" altLang="en-US" b="0" i="0" dirty="0" smtClean="0">
                <a:solidFill>
                  <a:srgbClr val="333333"/>
                </a:solidFill>
                <a:effectLst/>
                <a:latin typeface="Lucida Grande"/>
              </a:rPr>
              <a:t>光波长不变时</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面间距</a:t>
            </a:r>
            <a:r>
              <a:rPr lang="en-US" altLang="zh-CN" b="0" i="0" dirty="0" err="1" smtClean="0">
                <a:solidFill>
                  <a:srgbClr val="333333"/>
                </a:solidFill>
                <a:effectLst/>
                <a:latin typeface="Lucida Grande"/>
              </a:rPr>
              <a:t>dhkl</a:t>
            </a:r>
            <a:r>
              <a:rPr lang="zh-CN" altLang="en-US" b="0" i="0" dirty="0" smtClean="0">
                <a:solidFill>
                  <a:srgbClr val="333333"/>
                </a:solidFill>
                <a:effectLst/>
                <a:latin typeface="Lucida Grande"/>
              </a:rPr>
              <a:t>逐渐变大</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衍射角逐渐变小</a:t>
            </a:r>
            <a:r>
              <a:rPr lang="en-US" altLang="zh-CN" b="0" i="0" dirty="0" smtClean="0">
                <a:solidFill>
                  <a:srgbClr val="333333"/>
                </a:solidFill>
                <a:effectLst/>
                <a:latin typeface="Lucida Grande"/>
              </a:rPr>
              <a:t>.</a:t>
            </a:r>
            <a:r>
              <a:rPr lang="zh-CN" altLang="en-US" b="0" i="0" dirty="0" smtClean="0">
                <a:solidFill>
                  <a:srgbClr val="333333"/>
                </a:solidFill>
                <a:effectLst/>
                <a:latin typeface="Lucida Grande"/>
              </a:rPr>
              <a:t>所以温度升高</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衍射角变小</a:t>
            </a:r>
            <a:r>
              <a:rPr lang="en-US" altLang="zh-CN" b="0" i="0" dirty="0" smtClean="0">
                <a:solidFill>
                  <a:srgbClr val="333333"/>
                </a:solidFill>
                <a:effectLst/>
                <a:latin typeface="Lucida Grande"/>
              </a:rPr>
              <a:t>.</a:t>
            </a:r>
          </a:p>
          <a:p>
            <a:r>
              <a:rPr lang="zh-CN" altLang="en-US" b="0" i="0" dirty="0" smtClean="0">
                <a:solidFill>
                  <a:srgbClr val="333333"/>
                </a:solidFill>
                <a:effectLst/>
                <a:latin typeface="Lucida Grande"/>
              </a:rPr>
              <a:t>当温度不变</a:t>
            </a:r>
            <a:r>
              <a:rPr lang="en-US" altLang="zh-CN" b="0" i="0" dirty="0" smtClean="0">
                <a:solidFill>
                  <a:srgbClr val="333333"/>
                </a:solidFill>
                <a:effectLst/>
                <a:latin typeface="Lucida Grande"/>
              </a:rPr>
              <a:t>, X</a:t>
            </a:r>
            <a:r>
              <a:rPr lang="zh-CN" altLang="en-US" b="0" i="0" dirty="0" smtClean="0">
                <a:solidFill>
                  <a:srgbClr val="333333"/>
                </a:solidFill>
                <a:effectLst/>
                <a:latin typeface="Lucida Grande"/>
              </a:rPr>
              <a:t>光波长变大时</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对于同一晶面族</a:t>
            </a:r>
            <a:r>
              <a:rPr lang="en-US" altLang="zh-CN" b="0" i="0" dirty="0" smtClean="0">
                <a:solidFill>
                  <a:srgbClr val="333333"/>
                </a:solidFill>
                <a:effectLst/>
                <a:latin typeface="Lucida Grande"/>
              </a:rPr>
              <a:t>, </a:t>
            </a:r>
            <a:r>
              <a:rPr lang="zh-CN" altLang="en-US" b="0" i="0" dirty="0" smtClean="0">
                <a:solidFill>
                  <a:srgbClr val="333333"/>
                </a:solidFill>
                <a:effectLst/>
                <a:latin typeface="Lucida Grande"/>
              </a:rPr>
              <a:t>衍射角随之变大</a:t>
            </a:r>
            <a:endParaRPr lang="zh-CN" altLang="en-US" b="0" i="0" dirty="0">
              <a:solidFill>
                <a:srgbClr val="333333"/>
              </a:solidFill>
              <a:effectLst/>
              <a:latin typeface="Lucida Grande"/>
            </a:endParaRPr>
          </a:p>
        </p:txBody>
      </p:sp>
      <p:sp>
        <p:nvSpPr>
          <p:cNvPr id="6" name="矩形 5"/>
          <p:cNvSpPr/>
          <p:nvPr/>
        </p:nvSpPr>
        <p:spPr>
          <a:xfrm>
            <a:off x="7263422" y="2338658"/>
            <a:ext cx="3847015"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zh-CN" altLang="en-US" dirty="0" smtClean="0"/>
              <a:t>布拉格定律用公式表达为</a:t>
            </a:r>
            <a:r>
              <a:rPr lang="en-US" altLang="zh-CN" dirty="0" smtClean="0"/>
              <a:t>:2dsinx=n*</a:t>
            </a:r>
            <a:r>
              <a:rPr lang="el-GR" altLang="zh-CN" dirty="0" smtClean="0"/>
              <a:t>λ</a:t>
            </a:r>
            <a:endParaRPr lang="zh-CN" altLang="en-US" dirty="0"/>
          </a:p>
        </p:txBody>
      </p:sp>
    </p:spTree>
    <p:extLst>
      <p:ext uri="{BB962C8B-B14F-4D97-AF65-F5344CB8AC3E}">
        <p14:creationId xmlns:p14="http://schemas.microsoft.com/office/powerpoint/2010/main" val="38080141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08101" y="811638"/>
            <a:ext cx="8604250" cy="1223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Tx/>
              <a:buNone/>
            </a:pPr>
            <a:r>
              <a:rPr lang="en-US" altLang="zh-CN" b="1" smtClean="0">
                <a:solidFill>
                  <a:srgbClr val="FF0000"/>
                </a:solidFill>
              </a:rPr>
              <a:t>     </a:t>
            </a:r>
            <a:r>
              <a:rPr lang="zh-CN" altLang="en-US" b="1" u="sng" smtClean="0">
                <a:solidFill>
                  <a:srgbClr val="FF0000"/>
                </a:solidFill>
                <a:ea typeface="黑体" panose="02010609060101010101" pitchFamily="49" charset="-122"/>
              </a:rPr>
              <a:t>晶格</a:t>
            </a:r>
            <a:r>
              <a:rPr lang="en-US" altLang="zh-CN" b="1" u="sng" smtClean="0">
                <a:solidFill>
                  <a:srgbClr val="FF0000"/>
                </a:solidFill>
                <a:ea typeface="黑体" panose="02010609060101010101" pitchFamily="49" charset="-122"/>
              </a:rPr>
              <a:t>(lattice)</a:t>
            </a:r>
            <a:r>
              <a:rPr lang="zh-CN" altLang="en-US" smtClean="0">
                <a:ea typeface="华文中宋" panose="02010600040101010101" pitchFamily="2" charset="-122"/>
              </a:rPr>
              <a:t>是指晶体中原子排列的具体形式。</a:t>
            </a:r>
          </a:p>
          <a:p>
            <a:pPr marL="457200" indent="-457200" algn="just">
              <a:buFontTx/>
              <a:buNone/>
            </a:pPr>
            <a:r>
              <a:rPr lang="zh-CN" altLang="en-US" smtClean="0"/>
              <a:t>     </a:t>
            </a:r>
          </a:p>
          <a:p>
            <a:pPr marL="457200" indent="-457200">
              <a:buFontTx/>
              <a:buNone/>
            </a:pPr>
            <a:endParaRPr lang="en-US" altLang="zh-CN" b="1" dirty="0" smtClean="0"/>
          </a:p>
        </p:txBody>
      </p:sp>
      <p:sp>
        <p:nvSpPr>
          <p:cNvPr id="3" name="矩形 2"/>
          <p:cNvSpPr/>
          <p:nvPr/>
        </p:nvSpPr>
        <p:spPr>
          <a:xfrm>
            <a:off x="1319561" y="1712435"/>
            <a:ext cx="6096000" cy="646331"/>
          </a:xfrm>
          <a:prstGeom prst="rect">
            <a:avLst/>
          </a:prstGeom>
        </p:spPr>
        <p:txBody>
          <a:bodyPr>
            <a:spAutoFit/>
          </a:bodyPr>
          <a:lstStyle/>
          <a:p>
            <a:r>
              <a:rPr kumimoji="1" lang="zh-CN" altLang="en-US" dirty="0">
                <a:solidFill>
                  <a:srgbClr val="FF0000"/>
                </a:solidFill>
              </a:rPr>
              <a:t>定义：</a:t>
            </a:r>
            <a:r>
              <a:rPr kumimoji="1" lang="zh-CN" altLang="en-US" dirty="0">
                <a:ea typeface="华文中宋" panose="02010600040101010101" pitchFamily="2" charset="-122"/>
              </a:rPr>
              <a:t>一般用一个粒子的周围最近邻的粒子数描写晶体中粒子排列的紧密程度，这个数称为</a:t>
            </a:r>
            <a:r>
              <a:rPr kumimoji="1" lang="zh-CN" altLang="en-US" dirty="0">
                <a:solidFill>
                  <a:srgbClr val="FF0000"/>
                </a:solidFill>
                <a:ea typeface="华文中宋" panose="02010600040101010101" pitchFamily="2" charset="-122"/>
              </a:rPr>
              <a:t>配位数</a:t>
            </a:r>
            <a:r>
              <a:rPr kumimoji="1" lang="zh-CN" altLang="en-US" dirty="0">
                <a:ea typeface="华文中宋" panose="02010600040101010101" pitchFamily="2" charset="-122"/>
              </a:rPr>
              <a:t>。</a:t>
            </a:r>
          </a:p>
        </p:txBody>
      </p:sp>
      <p:sp>
        <p:nvSpPr>
          <p:cNvPr id="4" name="矩形 3"/>
          <p:cNvSpPr/>
          <p:nvPr/>
        </p:nvSpPr>
        <p:spPr>
          <a:xfrm>
            <a:off x="1408770" y="2838206"/>
            <a:ext cx="6096000" cy="646331"/>
          </a:xfrm>
          <a:prstGeom prst="rect">
            <a:avLst/>
          </a:prstGeom>
        </p:spPr>
        <p:txBody>
          <a:bodyPr>
            <a:spAutoFit/>
          </a:bodyPr>
          <a:lstStyle/>
          <a:p>
            <a:r>
              <a:rPr kumimoji="1" lang="zh-CN" altLang="en-US" dirty="0">
                <a:solidFill>
                  <a:srgbClr val="FF0000"/>
                </a:solidFill>
                <a:latin typeface="Times New Roman" panose="02020603050405020304" pitchFamily="18" charset="0"/>
              </a:rPr>
              <a:t>晶格振动中简谐振子的能量量子</a:t>
            </a:r>
            <a:r>
              <a:rPr kumimoji="1" lang="zh-CN" altLang="en-US" dirty="0">
                <a:latin typeface="Times New Roman" panose="02020603050405020304" pitchFamily="18" charset="0"/>
              </a:rPr>
              <a:t>称为声子，即</a:t>
            </a:r>
            <a:r>
              <a:rPr kumimoji="1" lang="zh-CN" altLang="en-US" dirty="0">
                <a:solidFill>
                  <a:srgbClr val="0207CA"/>
                </a:solidFill>
                <a:latin typeface="Times New Roman" panose="02020603050405020304" pitchFamily="18" charset="0"/>
              </a:rPr>
              <a:t>格波的能量量子</a:t>
            </a:r>
            <a:endParaRPr lang="zh-CN" altLang="en-US" dirty="0"/>
          </a:p>
        </p:txBody>
      </p:sp>
    </p:spTree>
    <p:extLst>
      <p:ext uri="{BB962C8B-B14F-4D97-AF65-F5344CB8AC3E}">
        <p14:creationId xmlns:p14="http://schemas.microsoft.com/office/powerpoint/2010/main" val="3481478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pPr eaLnBrk="1" hangingPunct="1">
              <a:defRPr/>
            </a:pPr>
            <a:r>
              <a:rPr lang="zh-CN" altLang="en-US" sz="3200" b="1">
                <a:solidFill>
                  <a:srgbClr val="CC3300"/>
                </a:solidFill>
              </a:rPr>
              <a:t>杜隆</a:t>
            </a:r>
            <a:r>
              <a:rPr lang="en-US" altLang="zh-CN" sz="3200" b="1">
                <a:solidFill>
                  <a:srgbClr val="CC3300"/>
                </a:solidFill>
                <a:latin typeface="Arial" panose="020B0604020202020204" pitchFamily="34" charset="0"/>
              </a:rPr>
              <a:t>—</a:t>
            </a:r>
            <a:r>
              <a:rPr lang="zh-CN" altLang="en-US" sz="3200" b="1">
                <a:solidFill>
                  <a:srgbClr val="CC3300"/>
                </a:solidFill>
              </a:rPr>
              <a:t>珀替定律</a:t>
            </a:r>
          </a:p>
        </p:txBody>
      </p:sp>
      <p:sp>
        <p:nvSpPr>
          <p:cNvPr id="7171" name="Text Box 3"/>
          <p:cNvSpPr txBox="1">
            <a:spLocks noChangeArrowheads="1"/>
          </p:cNvSpPr>
          <p:nvPr/>
        </p:nvSpPr>
        <p:spPr bwMode="auto">
          <a:xfrm>
            <a:off x="2743200" y="1905001"/>
            <a:ext cx="7162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sz="2400" b="0">
                <a:solidFill>
                  <a:schemeClr val="tx1"/>
                </a:solidFill>
              </a:rPr>
              <a:t>模型处理方法：把固体中的原子看成一组互相独立的振子来处理，应用能量均分定理。设固体中有</a:t>
            </a:r>
            <a:r>
              <a:rPr kumimoji="1" lang="en-US" altLang="zh-CN" sz="2400" b="0">
                <a:solidFill>
                  <a:schemeClr val="tx1"/>
                </a:solidFill>
              </a:rPr>
              <a:t>N</a:t>
            </a:r>
            <a:r>
              <a:rPr kumimoji="1" lang="zh-CN" altLang="en-US" sz="2400" b="0">
                <a:solidFill>
                  <a:schemeClr val="tx1"/>
                </a:solidFill>
              </a:rPr>
              <a:t>个原子，则晶体平均能量为：</a:t>
            </a:r>
          </a:p>
        </p:txBody>
      </p:sp>
      <p:graphicFrame>
        <p:nvGraphicFramePr>
          <p:cNvPr id="7172" name="Object 4"/>
          <p:cNvGraphicFramePr>
            <a:graphicFrameLocks noChangeAspect="1"/>
          </p:cNvGraphicFramePr>
          <p:nvPr/>
        </p:nvGraphicFramePr>
        <p:xfrm>
          <a:off x="5257800" y="3048001"/>
          <a:ext cx="1600200" cy="506413"/>
        </p:xfrm>
        <a:graphic>
          <a:graphicData uri="http://schemas.openxmlformats.org/presentationml/2006/ole">
            <mc:AlternateContent xmlns:mc="http://schemas.openxmlformats.org/markup-compatibility/2006">
              <mc:Choice xmlns:v="urn:schemas-microsoft-com:vml" Requires="v">
                <p:oleObj spid="_x0000_s31750" name="Equation" r:id="rId3" imgW="761669" imgH="241195" progId="Equation.3">
                  <p:embed/>
                </p:oleObj>
              </mc:Choice>
              <mc:Fallback>
                <p:oleObj name="Equation" r:id="rId3" imgW="761669"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048001"/>
                        <a:ext cx="16002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Text Box 5"/>
          <p:cNvSpPr txBox="1">
            <a:spLocks noChangeArrowheads="1"/>
          </p:cNvSpPr>
          <p:nvPr/>
        </p:nvSpPr>
        <p:spPr bwMode="auto">
          <a:xfrm>
            <a:off x="2743200" y="3733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sz="2400" b="0">
                <a:solidFill>
                  <a:schemeClr val="tx1"/>
                </a:solidFill>
              </a:rPr>
              <a:t>则由热学知识可得：</a:t>
            </a:r>
          </a:p>
        </p:txBody>
      </p:sp>
      <p:graphicFrame>
        <p:nvGraphicFramePr>
          <p:cNvPr id="7174" name="Object 6"/>
          <p:cNvGraphicFramePr>
            <a:graphicFrameLocks noChangeAspect="1"/>
          </p:cNvGraphicFramePr>
          <p:nvPr/>
        </p:nvGraphicFramePr>
        <p:xfrm>
          <a:off x="5943600" y="3581400"/>
          <a:ext cx="2743200" cy="1042988"/>
        </p:xfrm>
        <a:graphic>
          <a:graphicData uri="http://schemas.openxmlformats.org/presentationml/2006/ole">
            <mc:AlternateContent xmlns:mc="http://schemas.openxmlformats.org/markup-compatibility/2006">
              <mc:Choice xmlns:v="urn:schemas-microsoft-com:vml" Requires="v">
                <p:oleObj spid="_x0000_s31751" name="Equation" r:id="rId5" imgW="1333500" imgH="508000" progId="Equation.3">
                  <p:embed/>
                </p:oleObj>
              </mc:Choice>
              <mc:Fallback>
                <p:oleObj name="Equation" r:id="rId5" imgW="13335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581400"/>
                        <a:ext cx="2743200" cy="104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5" name="Text Box 7"/>
          <p:cNvSpPr txBox="1">
            <a:spLocks noChangeArrowheads="1"/>
          </p:cNvSpPr>
          <p:nvPr/>
        </p:nvSpPr>
        <p:spPr bwMode="auto">
          <a:xfrm>
            <a:off x="2895600" y="48006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en-US" altLang="zh-CN" sz="2400" b="0">
                <a:solidFill>
                  <a:schemeClr val="tx1"/>
                </a:solidFill>
              </a:rPr>
              <a:t>N</a:t>
            </a:r>
            <a:r>
              <a:rPr kumimoji="1" lang="zh-CN" altLang="en-US" sz="2400" b="0">
                <a:solidFill>
                  <a:schemeClr val="tx1"/>
                </a:solidFill>
              </a:rPr>
              <a:t>＝</a:t>
            </a:r>
            <a:r>
              <a:rPr kumimoji="1" lang="en-US" altLang="zh-CN" sz="2400" b="0">
                <a:solidFill>
                  <a:schemeClr val="tx1"/>
                </a:solidFill>
              </a:rPr>
              <a:t>6.023×10</a:t>
            </a:r>
            <a:r>
              <a:rPr kumimoji="1" lang="en-US" altLang="zh-CN" sz="2400" b="0" baseline="30000">
                <a:solidFill>
                  <a:schemeClr val="tx1"/>
                </a:solidFill>
              </a:rPr>
              <a:t>23</a:t>
            </a:r>
            <a:r>
              <a:rPr kumimoji="1" lang="zh-CN" altLang="en-US" sz="2400" b="0">
                <a:solidFill>
                  <a:schemeClr val="tx1"/>
                </a:solidFill>
              </a:rPr>
              <a:t>，则摩尔比热</a:t>
            </a:r>
            <a:r>
              <a:rPr kumimoji="1" lang="en-US" altLang="zh-CN" sz="2400" b="0">
                <a:solidFill>
                  <a:schemeClr val="tx1"/>
                </a:solidFill>
              </a:rPr>
              <a:t>C</a:t>
            </a:r>
            <a:r>
              <a:rPr kumimoji="1" lang="en-US" altLang="zh-CN" sz="2400" b="0" baseline="-25000">
                <a:solidFill>
                  <a:schemeClr val="tx1"/>
                </a:solidFill>
              </a:rPr>
              <a:t>V</a:t>
            </a:r>
            <a:r>
              <a:rPr kumimoji="1" lang="zh-CN" altLang="en-US" sz="2400" b="0">
                <a:solidFill>
                  <a:schemeClr val="tx1"/>
                </a:solidFill>
              </a:rPr>
              <a:t>＝</a:t>
            </a:r>
            <a:r>
              <a:rPr kumimoji="1" lang="en-US" altLang="zh-CN" sz="2400" b="0">
                <a:solidFill>
                  <a:schemeClr val="tx1"/>
                </a:solidFill>
              </a:rPr>
              <a:t>24.9k</a:t>
            </a:r>
            <a:r>
              <a:rPr kumimoji="1" lang="en-US" altLang="zh-CN" sz="2400" b="0">
                <a:solidFill>
                  <a:schemeClr val="tx1"/>
                </a:solidFill>
                <a:cs typeface="Times New Roman" panose="02020603050405020304" pitchFamily="18" charset="0"/>
              </a:rPr>
              <a:t>•</a:t>
            </a:r>
            <a:r>
              <a:rPr kumimoji="1" lang="en-US" altLang="zh-CN" sz="2400" b="0">
                <a:solidFill>
                  <a:schemeClr val="tx1"/>
                </a:solidFill>
              </a:rPr>
              <a:t>J/</a:t>
            </a:r>
            <a:r>
              <a:rPr kumimoji="1" lang="en-US" altLang="zh-CN" sz="2400" b="0">
                <a:solidFill>
                  <a:schemeClr val="tx1"/>
                </a:solidFill>
                <a:cs typeface="Times New Roman" panose="02020603050405020304" pitchFamily="18" charset="0"/>
              </a:rPr>
              <a:t>mol</a:t>
            </a:r>
          </a:p>
        </p:txBody>
      </p:sp>
      <p:sp>
        <p:nvSpPr>
          <p:cNvPr id="7176" name="Text Box 8"/>
          <p:cNvSpPr txBox="1">
            <a:spLocks noChangeArrowheads="1"/>
          </p:cNvSpPr>
          <p:nvPr/>
        </p:nvSpPr>
        <p:spPr bwMode="auto">
          <a:xfrm>
            <a:off x="2514600" y="5562600"/>
            <a:ext cx="7162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r>
              <a:rPr kumimoji="1" lang="zh-CN" altLang="en-US">
                <a:solidFill>
                  <a:srgbClr val="CC3300"/>
                </a:solidFill>
              </a:rPr>
              <a:t>局限：低温段不符</a:t>
            </a:r>
            <a:r>
              <a:rPr kumimoji="1" lang="en-US" altLang="zh-CN">
                <a:solidFill>
                  <a:srgbClr val="CC3300"/>
                </a:solidFill>
              </a:rPr>
              <a:t>(</a:t>
            </a:r>
            <a:r>
              <a:rPr kumimoji="1" lang="en-US" altLang="zh-CN" sz="2400">
                <a:solidFill>
                  <a:srgbClr val="CC3300"/>
                </a:solidFill>
              </a:rPr>
              <a:t>C</a:t>
            </a:r>
            <a:r>
              <a:rPr kumimoji="1" lang="en-US" altLang="zh-CN" sz="2400" baseline="-25000">
                <a:solidFill>
                  <a:srgbClr val="CC3300"/>
                </a:solidFill>
              </a:rPr>
              <a:t>V</a:t>
            </a:r>
            <a:r>
              <a:rPr kumimoji="1" lang="zh-CN" altLang="en-US" sz="2400">
                <a:solidFill>
                  <a:srgbClr val="CC3300"/>
                </a:solidFill>
              </a:rPr>
              <a:t>～</a:t>
            </a:r>
            <a:r>
              <a:rPr kumimoji="1" lang="en-US" altLang="zh-CN" sz="2400">
                <a:solidFill>
                  <a:srgbClr val="CC3300"/>
                </a:solidFill>
              </a:rPr>
              <a:t>T</a:t>
            </a:r>
            <a:r>
              <a:rPr kumimoji="1" lang="en-US" altLang="zh-CN" sz="2400" baseline="30000">
                <a:solidFill>
                  <a:srgbClr val="CC3300"/>
                </a:solidFill>
              </a:rPr>
              <a:t>3</a:t>
            </a:r>
            <a:r>
              <a:rPr kumimoji="1" lang="en-US" altLang="zh-CN" sz="2400">
                <a:solidFill>
                  <a:srgbClr val="CC3300"/>
                </a:solidFill>
              </a:rPr>
              <a:t>)</a:t>
            </a:r>
            <a:r>
              <a:rPr kumimoji="1" lang="en-US" altLang="zh-CN">
                <a:solidFill>
                  <a:srgbClr val="CC3300"/>
                </a:solidFill>
              </a:rPr>
              <a:t> </a:t>
            </a:r>
            <a:r>
              <a:rPr kumimoji="1" lang="zh-CN" altLang="en-US">
                <a:solidFill>
                  <a:srgbClr val="CC3300"/>
                </a:solidFill>
              </a:rPr>
              <a:t>；</a:t>
            </a:r>
          </a:p>
          <a:p>
            <a:pPr algn="l" eaLnBrk="1" hangingPunct="1"/>
            <a:r>
              <a:rPr kumimoji="1" lang="zh-CN" altLang="en-US">
                <a:solidFill>
                  <a:srgbClr val="CC3300"/>
                </a:solidFill>
              </a:rPr>
              <a:t>            </a:t>
            </a:r>
            <a:r>
              <a:rPr kumimoji="1" lang="en-US" altLang="zh-CN">
                <a:solidFill>
                  <a:srgbClr val="CC3300"/>
                </a:solidFill>
              </a:rPr>
              <a:t>T</a:t>
            </a:r>
            <a:r>
              <a:rPr kumimoji="1" lang="zh-CN" altLang="en-US">
                <a:solidFill>
                  <a:srgbClr val="CC3300"/>
                </a:solidFill>
              </a:rPr>
              <a:t>＝</a:t>
            </a:r>
            <a:r>
              <a:rPr kumimoji="1" lang="en-US" altLang="zh-CN">
                <a:solidFill>
                  <a:srgbClr val="CC3300"/>
                </a:solidFill>
              </a:rPr>
              <a:t>0K</a:t>
            </a:r>
            <a:r>
              <a:rPr kumimoji="1" lang="zh-CN" altLang="en-US">
                <a:solidFill>
                  <a:srgbClr val="CC3300"/>
                </a:solidFill>
              </a:rPr>
              <a:t>时不符，此时</a:t>
            </a:r>
            <a:r>
              <a:rPr kumimoji="1" lang="en-US" altLang="zh-CN">
                <a:solidFill>
                  <a:srgbClr val="CC3300"/>
                </a:solidFill>
              </a:rPr>
              <a:t>C</a:t>
            </a:r>
            <a:r>
              <a:rPr kumimoji="1" lang="en-US" altLang="zh-CN" baseline="-25000">
                <a:solidFill>
                  <a:srgbClr val="CC3300"/>
                </a:solidFill>
              </a:rPr>
              <a:t>V</a:t>
            </a:r>
            <a:r>
              <a:rPr kumimoji="1" lang="zh-CN" altLang="en-US">
                <a:solidFill>
                  <a:srgbClr val="CC3300"/>
                </a:solidFill>
              </a:rPr>
              <a:t>＝</a:t>
            </a:r>
            <a:r>
              <a:rPr kumimoji="1" lang="en-US" altLang="zh-CN">
                <a:solidFill>
                  <a:srgbClr val="CC3300"/>
                </a:solidFill>
              </a:rPr>
              <a:t>0</a:t>
            </a:r>
            <a:r>
              <a:rPr kumimoji="1" lang="zh-CN" altLang="en-US">
                <a:solidFill>
                  <a:srgbClr val="CC3300"/>
                </a:solidFill>
              </a:rPr>
              <a:t>。</a:t>
            </a:r>
          </a:p>
        </p:txBody>
      </p:sp>
    </p:spTree>
    <p:extLst>
      <p:ext uri="{BB962C8B-B14F-4D97-AF65-F5344CB8AC3E}">
        <p14:creationId xmlns:p14="http://schemas.microsoft.com/office/powerpoint/2010/main" val="16381616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eaLnBrk="1" hangingPunct="1">
              <a:defRPr/>
            </a:pPr>
            <a:r>
              <a:rPr lang="zh-CN" altLang="en-US" sz="3600" b="1">
                <a:solidFill>
                  <a:srgbClr val="CC3300"/>
                </a:solidFill>
              </a:rPr>
              <a:t>爱因斯坦模型</a:t>
            </a:r>
          </a:p>
        </p:txBody>
      </p:sp>
      <p:sp>
        <p:nvSpPr>
          <p:cNvPr id="9219" name="Text Box 3"/>
          <p:cNvSpPr txBox="1">
            <a:spLocks noChangeArrowheads="1"/>
          </p:cNvSpPr>
          <p:nvPr/>
        </p:nvSpPr>
        <p:spPr bwMode="auto">
          <a:xfrm>
            <a:off x="2209800" y="22860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spcBef>
                <a:spcPct val="50000"/>
              </a:spcBef>
            </a:pPr>
            <a:endParaRPr kumimoji="1" lang="zh-CN" altLang="zh-CN" sz="2400" b="0">
              <a:solidFill>
                <a:schemeClr val="tx1"/>
              </a:solidFill>
            </a:endParaRPr>
          </a:p>
        </p:txBody>
      </p:sp>
      <p:sp>
        <p:nvSpPr>
          <p:cNvPr id="9220" name="Text Box 4"/>
          <p:cNvSpPr txBox="1">
            <a:spLocks noChangeArrowheads="1"/>
          </p:cNvSpPr>
          <p:nvPr/>
        </p:nvSpPr>
        <p:spPr bwMode="auto">
          <a:xfrm>
            <a:off x="2895600" y="1828801"/>
            <a:ext cx="685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sz="2400" b="0">
                <a:solidFill>
                  <a:schemeClr val="tx1"/>
                </a:solidFill>
              </a:rPr>
              <a:t>模型处理方法：认为独立振子的能量是量子化的，应用量子理论处理晶格比热问题。</a:t>
            </a:r>
          </a:p>
        </p:txBody>
      </p:sp>
      <p:sp>
        <p:nvSpPr>
          <p:cNvPr id="9221" name="Text Box 5"/>
          <p:cNvSpPr txBox="1">
            <a:spLocks noChangeArrowheads="1"/>
          </p:cNvSpPr>
          <p:nvPr/>
        </p:nvSpPr>
        <p:spPr bwMode="auto">
          <a:xfrm>
            <a:off x="2514600" y="3352801"/>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a:solidFill>
                  <a:srgbClr val="CC3300"/>
                </a:solidFill>
              </a:rPr>
              <a:t>可取之处：</a:t>
            </a:r>
            <a:r>
              <a:rPr kumimoji="1" lang="zh-CN" altLang="en-US" sz="2400" b="0">
                <a:solidFill>
                  <a:schemeClr val="tx1"/>
                </a:solidFill>
              </a:rPr>
              <a:t>得到了</a:t>
            </a:r>
            <a:r>
              <a:rPr kumimoji="1" lang="en-US" altLang="zh-CN" sz="2400" b="0">
                <a:solidFill>
                  <a:schemeClr val="tx1"/>
                </a:solidFill>
              </a:rPr>
              <a:t>T</a:t>
            </a:r>
            <a:r>
              <a:rPr kumimoji="1" lang="zh-CN" altLang="en-US" sz="2400" b="0">
                <a:solidFill>
                  <a:schemeClr val="tx1"/>
                </a:solidFill>
              </a:rPr>
              <a:t>＝</a:t>
            </a:r>
            <a:r>
              <a:rPr kumimoji="1" lang="en-US" altLang="zh-CN" sz="2400" b="0">
                <a:solidFill>
                  <a:schemeClr val="tx1"/>
                </a:solidFill>
              </a:rPr>
              <a:t>0K</a:t>
            </a:r>
            <a:r>
              <a:rPr kumimoji="1" lang="zh-CN" altLang="en-US" sz="2400" b="0">
                <a:solidFill>
                  <a:schemeClr val="tx1"/>
                </a:solidFill>
              </a:rPr>
              <a:t>时，</a:t>
            </a:r>
            <a:r>
              <a:rPr kumimoji="1" lang="en-US" altLang="zh-CN" sz="2400" b="0">
                <a:solidFill>
                  <a:schemeClr val="tx1"/>
                </a:solidFill>
              </a:rPr>
              <a:t>C</a:t>
            </a:r>
            <a:r>
              <a:rPr kumimoji="1" lang="en-US" altLang="zh-CN" sz="2400" b="0" baseline="-25000">
                <a:solidFill>
                  <a:schemeClr val="tx1"/>
                </a:solidFill>
              </a:rPr>
              <a:t>V</a:t>
            </a:r>
            <a:r>
              <a:rPr kumimoji="1" lang="zh-CN" altLang="en-US" sz="2400" b="0">
                <a:solidFill>
                  <a:schemeClr val="tx1"/>
                </a:solidFill>
              </a:rPr>
              <a:t>＝</a:t>
            </a:r>
            <a:r>
              <a:rPr kumimoji="1" lang="en-US" altLang="zh-CN" sz="2400" b="0">
                <a:solidFill>
                  <a:schemeClr val="tx1"/>
                </a:solidFill>
              </a:rPr>
              <a:t>0</a:t>
            </a:r>
            <a:r>
              <a:rPr kumimoji="1" lang="zh-CN" altLang="en-US" sz="2400" b="0">
                <a:solidFill>
                  <a:schemeClr val="tx1"/>
                </a:solidFill>
              </a:rPr>
              <a:t>的重要结论。</a:t>
            </a:r>
          </a:p>
        </p:txBody>
      </p:sp>
      <p:sp>
        <p:nvSpPr>
          <p:cNvPr id="9222" name="Text Box 6"/>
          <p:cNvSpPr txBox="1">
            <a:spLocks noChangeArrowheads="1"/>
          </p:cNvSpPr>
          <p:nvPr/>
        </p:nvSpPr>
        <p:spPr bwMode="auto">
          <a:xfrm>
            <a:off x="2590800" y="4267200"/>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a:solidFill>
                  <a:srgbClr val="CC3300"/>
                </a:solidFill>
              </a:rPr>
              <a:t>局限： </a:t>
            </a:r>
            <a:r>
              <a:rPr kumimoji="1" lang="zh-CN" altLang="en-US" sz="2400">
                <a:solidFill>
                  <a:srgbClr val="CC3300"/>
                </a:solidFill>
              </a:rPr>
              <a:t>低温段结果与实际不符。</a:t>
            </a:r>
          </a:p>
          <a:p>
            <a:pPr algn="l" eaLnBrk="1" hangingPunct="1">
              <a:spcBef>
                <a:spcPct val="50000"/>
              </a:spcBef>
            </a:pPr>
            <a:r>
              <a:rPr kumimoji="1" lang="zh-CN" altLang="en-US" sz="2400">
                <a:solidFill>
                  <a:srgbClr val="CC3300"/>
                </a:solidFill>
              </a:rPr>
              <a:t>                低温段的实验结果是：</a:t>
            </a:r>
            <a:r>
              <a:rPr kumimoji="1" lang="en-US" altLang="zh-CN" sz="2400">
                <a:solidFill>
                  <a:srgbClr val="CC3300"/>
                </a:solidFill>
              </a:rPr>
              <a:t>C</a:t>
            </a:r>
            <a:r>
              <a:rPr kumimoji="1" lang="en-US" altLang="zh-CN" sz="2400" baseline="-25000">
                <a:solidFill>
                  <a:srgbClr val="CC3300"/>
                </a:solidFill>
              </a:rPr>
              <a:t>V</a:t>
            </a:r>
            <a:r>
              <a:rPr kumimoji="1" lang="zh-CN" altLang="en-US" sz="2400">
                <a:solidFill>
                  <a:srgbClr val="CC3300"/>
                </a:solidFill>
              </a:rPr>
              <a:t>～</a:t>
            </a:r>
            <a:r>
              <a:rPr kumimoji="1" lang="en-US" altLang="zh-CN" sz="2400">
                <a:solidFill>
                  <a:srgbClr val="CC3300"/>
                </a:solidFill>
              </a:rPr>
              <a:t>T</a:t>
            </a:r>
            <a:r>
              <a:rPr kumimoji="1" lang="en-US" altLang="zh-CN" sz="2400" baseline="30000">
                <a:solidFill>
                  <a:srgbClr val="CC3300"/>
                </a:solidFill>
              </a:rPr>
              <a:t>3</a:t>
            </a:r>
            <a:endParaRPr kumimoji="1" lang="en-US" altLang="zh-CN" sz="2400">
              <a:solidFill>
                <a:srgbClr val="CC3300"/>
              </a:solidFill>
            </a:endParaRPr>
          </a:p>
        </p:txBody>
      </p:sp>
    </p:spTree>
    <p:extLst>
      <p:ext uri="{BB962C8B-B14F-4D97-AF65-F5344CB8AC3E}">
        <p14:creationId xmlns:p14="http://schemas.microsoft.com/office/powerpoint/2010/main" val="35864150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eaLnBrk="1" hangingPunct="1">
              <a:defRPr/>
            </a:pPr>
            <a:r>
              <a:rPr lang="zh-CN" altLang="en-US" sz="4000" b="1">
                <a:solidFill>
                  <a:srgbClr val="CC3300"/>
                </a:solidFill>
              </a:rPr>
              <a:t>德拜模型</a:t>
            </a:r>
          </a:p>
        </p:txBody>
      </p:sp>
      <p:sp>
        <p:nvSpPr>
          <p:cNvPr id="10243" name="Text Box 3"/>
          <p:cNvSpPr txBox="1">
            <a:spLocks noChangeArrowheads="1"/>
          </p:cNvSpPr>
          <p:nvPr/>
        </p:nvSpPr>
        <p:spPr bwMode="auto">
          <a:xfrm>
            <a:off x="2495550" y="1916113"/>
            <a:ext cx="76327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sz="3200">
                <a:solidFill>
                  <a:schemeClr val="tx1"/>
                </a:solidFill>
              </a:rPr>
              <a:t>模型处理方法：把固体当作连续介质</a:t>
            </a:r>
            <a:r>
              <a:rPr kumimoji="1" lang="en-US" altLang="zh-CN" sz="3200">
                <a:solidFill>
                  <a:schemeClr val="tx1"/>
                </a:solidFill>
              </a:rPr>
              <a:t>,</a:t>
            </a:r>
            <a:r>
              <a:rPr kumimoji="1" lang="zh-CN" altLang="en-US" sz="3200">
                <a:solidFill>
                  <a:schemeClr val="tx1"/>
                </a:solidFill>
              </a:rPr>
              <a:t>晶格振动的格波看成边连续介质中的弹性波。</a:t>
            </a:r>
          </a:p>
        </p:txBody>
      </p:sp>
      <p:sp>
        <p:nvSpPr>
          <p:cNvPr id="10244" name="Text Box 4"/>
          <p:cNvSpPr txBox="1">
            <a:spLocks noChangeArrowheads="1"/>
          </p:cNvSpPr>
          <p:nvPr/>
        </p:nvSpPr>
        <p:spPr bwMode="auto">
          <a:xfrm>
            <a:off x="2495551" y="4221163"/>
            <a:ext cx="7705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800" b="1">
                <a:solidFill>
                  <a:srgbClr val="1C1C1C"/>
                </a:solidFill>
                <a:latin typeface="Times New Roman" panose="02020603050405020304" pitchFamily="18" charset="0"/>
                <a:ea typeface="宋体" panose="02010600030101010101" pitchFamily="2" charset="-122"/>
              </a:defRPr>
            </a:lvl1pPr>
            <a:lvl2pPr marL="742950" indent="-285750" algn="ctr">
              <a:defRPr sz="2800" b="1">
                <a:solidFill>
                  <a:srgbClr val="1C1C1C"/>
                </a:solidFill>
                <a:latin typeface="Times New Roman" panose="02020603050405020304" pitchFamily="18" charset="0"/>
                <a:ea typeface="宋体" panose="02010600030101010101" pitchFamily="2" charset="-122"/>
              </a:defRPr>
            </a:lvl2pPr>
            <a:lvl3pPr marL="1143000" indent="-228600" algn="ctr">
              <a:defRPr sz="2800" b="1">
                <a:solidFill>
                  <a:srgbClr val="1C1C1C"/>
                </a:solidFill>
                <a:latin typeface="Times New Roman" panose="02020603050405020304" pitchFamily="18" charset="0"/>
                <a:ea typeface="宋体" panose="02010600030101010101" pitchFamily="2" charset="-122"/>
              </a:defRPr>
            </a:lvl3pPr>
            <a:lvl4pPr marL="1600200" indent="-228600" algn="ctr">
              <a:defRPr sz="2800" b="1">
                <a:solidFill>
                  <a:srgbClr val="1C1C1C"/>
                </a:solidFill>
                <a:latin typeface="Times New Roman" panose="02020603050405020304" pitchFamily="18" charset="0"/>
                <a:ea typeface="宋体" panose="02010600030101010101" pitchFamily="2" charset="-122"/>
              </a:defRPr>
            </a:lvl4pPr>
            <a:lvl5pPr marL="2057400" indent="-228600" algn="ctr">
              <a:defRPr sz="2800" b="1">
                <a:solidFill>
                  <a:srgbClr val="1C1C1C"/>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sz="3600">
                <a:solidFill>
                  <a:srgbClr val="CC3300"/>
                </a:solidFill>
              </a:rPr>
              <a:t>可取之处</a:t>
            </a:r>
            <a:r>
              <a:rPr kumimoji="1" lang="zh-CN" altLang="en-US" sz="3200" b="0">
                <a:solidFill>
                  <a:schemeClr val="tx1"/>
                </a:solidFill>
              </a:rPr>
              <a:t>：获得低温段</a:t>
            </a:r>
            <a:r>
              <a:rPr kumimoji="1" lang="en-US" altLang="zh-CN" sz="3200" b="0">
                <a:solidFill>
                  <a:schemeClr val="tx1"/>
                </a:solidFill>
              </a:rPr>
              <a:t>C</a:t>
            </a:r>
            <a:r>
              <a:rPr kumimoji="1" lang="en-US" altLang="zh-CN" sz="3200" b="0" baseline="-25000">
                <a:solidFill>
                  <a:schemeClr val="tx1"/>
                </a:solidFill>
              </a:rPr>
              <a:t>V</a:t>
            </a:r>
            <a:r>
              <a:rPr kumimoji="1" lang="zh-CN" altLang="en-US" sz="3200" b="0">
                <a:solidFill>
                  <a:schemeClr val="tx1"/>
                </a:solidFill>
              </a:rPr>
              <a:t>～</a:t>
            </a:r>
            <a:r>
              <a:rPr kumimoji="1" lang="en-US" altLang="zh-CN" sz="3200" b="0">
                <a:solidFill>
                  <a:schemeClr val="tx1"/>
                </a:solidFill>
              </a:rPr>
              <a:t>T</a:t>
            </a:r>
            <a:r>
              <a:rPr kumimoji="1" lang="en-US" altLang="zh-CN" sz="3200" b="0" baseline="30000">
                <a:solidFill>
                  <a:schemeClr val="tx1"/>
                </a:solidFill>
              </a:rPr>
              <a:t>3</a:t>
            </a:r>
            <a:r>
              <a:rPr kumimoji="1" lang="zh-CN" altLang="en-US" sz="3200" b="0">
                <a:solidFill>
                  <a:schemeClr val="tx1"/>
                </a:solidFill>
              </a:rPr>
              <a:t>的规律。</a:t>
            </a:r>
          </a:p>
        </p:txBody>
      </p:sp>
    </p:spTree>
    <p:extLst>
      <p:ext uri="{BB962C8B-B14F-4D97-AF65-F5344CB8AC3E}">
        <p14:creationId xmlns:p14="http://schemas.microsoft.com/office/powerpoint/2010/main" val="4228323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eaLnBrk="1" hangingPunct="1">
              <a:defRPr/>
            </a:pPr>
            <a:r>
              <a:rPr lang="zh-CN" altLang="en-US" sz="4000" b="1"/>
              <a:t>黄昆方程物理意义</a:t>
            </a:r>
          </a:p>
        </p:txBody>
      </p:sp>
      <p:sp>
        <p:nvSpPr>
          <p:cNvPr id="12291" name="Rectangle 3"/>
          <p:cNvSpPr>
            <a:spLocks noGrp="1" noChangeArrowheads="1"/>
          </p:cNvSpPr>
          <p:nvPr>
            <p:ph type="body" sz="half" idx="1"/>
          </p:nvPr>
        </p:nvSpPr>
        <p:spPr>
          <a:xfrm>
            <a:off x="1774825" y="1557338"/>
            <a:ext cx="5327650" cy="4824412"/>
          </a:xfrm>
        </p:spPr>
        <p:txBody>
          <a:bodyPr/>
          <a:lstStyle/>
          <a:p>
            <a:pPr eaLnBrk="1" hangingPunct="1"/>
            <a:r>
              <a:rPr lang="zh-CN" altLang="en-US" b="1">
                <a:ea typeface="华文中宋" panose="02010600040101010101" pitchFamily="2" charset="-122"/>
              </a:rPr>
              <a:t>第一式代表振动方程</a:t>
            </a:r>
          </a:p>
          <a:p>
            <a:pPr lvl="1" eaLnBrk="1" hangingPunct="1">
              <a:buFontTx/>
              <a:buNone/>
            </a:pPr>
            <a:r>
              <a:rPr lang="en-US" altLang="zh-CN" b="1"/>
              <a:t>(1)</a:t>
            </a:r>
            <a:r>
              <a:rPr lang="zh-CN" altLang="en-US" b="1"/>
              <a:t>等号右侧第一项是准弹性恢复力，系数</a:t>
            </a:r>
            <a:r>
              <a:rPr lang="en-US" altLang="zh-CN" b="1" i="1"/>
              <a:t>b</a:t>
            </a:r>
            <a:r>
              <a:rPr lang="en-US" altLang="zh-CN" b="1" i="1" baseline="-25000"/>
              <a:t>11</a:t>
            </a:r>
            <a:r>
              <a:rPr lang="zh-CN" altLang="en-US" b="1"/>
              <a:t>相当于本征振动频率的平方负值，即</a:t>
            </a:r>
            <a:r>
              <a:rPr lang="en-US" altLang="zh-CN" b="1"/>
              <a:t>-</a:t>
            </a:r>
            <a:r>
              <a:rPr lang="en-US" altLang="zh-CN" b="1" i="1">
                <a:cs typeface="Times New Roman" panose="02020603050405020304" pitchFamily="18" charset="0"/>
              </a:rPr>
              <a:t>ω</a:t>
            </a:r>
            <a:r>
              <a:rPr lang="en-US" altLang="zh-CN" b="1" baseline="-25000"/>
              <a:t>0</a:t>
            </a:r>
            <a:r>
              <a:rPr lang="en-US" altLang="zh-CN" b="1" baseline="30000"/>
              <a:t>2</a:t>
            </a:r>
            <a:r>
              <a:rPr lang="zh-CN" altLang="en-US" b="1"/>
              <a:t>；</a:t>
            </a:r>
          </a:p>
          <a:p>
            <a:pPr lvl="1" eaLnBrk="1" hangingPunct="1">
              <a:buFontTx/>
              <a:buNone/>
            </a:pPr>
            <a:r>
              <a:rPr lang="en-US" altLang="zh-CN" b="1"/>
              <a:t>(2)</a:t>
            </a:r>
            <a:r>
              <a:rPr lang="zh-CN" altLang="en-US" b="1"/>
              <a:t>等号右侧第二项表示电场</a:t>
            </a:r>
            <a:r>
              <a:rPr lang="en-US" altLang="zh-CN" b="1"/>
              <a:t>E</a:t>
            </a:r>
            <a:r>
              <a:rPr lang="zh-CN" altLang="en-US" b="1"/>
              <a:t>的附加恢复力。</a:t>
            </a:r>
          </a:p>
          <a:p>
            <a:pPr eaLnBrk="1" hangingPunct="1"/>
            <a:r>
              <a:rPr lang="zh-CN" altLang="en-US" b="1">
                <a:ea typeface="华文中宋" panose="02010600040101010101" pitchFamily="2" charset="-122"/>
              </a:rPr>
              <a:t>第二式代表极化方程</a:t>
            </a:r>
          </a:p>
          <a:p>
            <a:pPr lvl="1" eaLnBrk="1" hangingPunct="1">
              <a:buFontTx/>
              <a:buNone/>
            </a:pPr>
            <a:r>
              <a:rPr lang="en-US" altLang="zh-CN" b="1"/>
              <a:t>(1)</a:t>
            </a:r>
            <a:r>
              <a:rPr lang="zh-CN" altLang="en-US" b="1"/>
              <a:t>等号右侧第一项表示离子位移引起的极化；</a:t>
            </a:r>
          </a:p>
          <a:p>
            <a:pPr lvl="1" eaLnBrk="1" hangingPunct="1">
              <a:buFontTx/>
              <a:buNone/>
            </a:pPr>
            <a:r>
              <a:rPr lang="en-US" altLang="zh-CN" b="1"/>
              <a:t>(2)</a:t>
            </a:r>
            <a:r>
              <a:rPr lang="zh-CN" altLang="en-US" b="1"/>
              <a:t>等号右侧第二项是电场附加的极化。</a:t>
            </a:r>
          </a:p>
        </p:txBody>
      </p:sp>
      <p:graphicFrame>
        <p:nvGraphicFramePr>
          <p:cNvPr id="12292" name="Object 4"/>
          <p:cNvGraphicFramePr>
            <a:graphicFrameLocks noGrp="1" noChangeAspect="1"/>
          </p:cNvGraphicFramePr>
          <p:nvPr>
            <p:ph sz="half" idx="2"/>
          </p:nvPr>
        </p:nvGraphicFramePr>
        <p:xfrm>
          <a:off x="7162800" y="1919289"/>
          <a:ext cx="3049588" cy="1627187"/>
        </p:xfrm>
        <a:graphic>
          <a:graphicData uri="http://schemas.openxmlformats.org/presentationml/2006/ole">
            <mc:AlternateContent xmlns:mc="http://schemas.openxmlformats.org/markup-compatibility/2006">
              <mc:Choice xmlns:v="urn:schemas-microsoft-com:vml" Requires="v">
                <p:oleObj spid="_x0000_s32771" name="Equation" r:id="rId3" imgW="1168400" imgH="609600" progId="Equation.3">
                  <p:embed/>
                </p:oleObj>
              </mc:Choice>
              <mc:Fallback>
                <p:oleObj name="Equation" r:id="rId3" imgW="1168400" imgH="60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919289"/>
                        <a:ext cx="3049588" cy="162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589" name="Rectangle 5"/>
          <p:cNvSpPr>
            <a:spLocks noChangeArrowheads="1"/>
          </p:cNvSpPr>
          <p:nvPr/>
        </p:nvSpPr>
        <p:spPr bwMode="auto">
          <a:xfrm>
            <a:off x="7104064" y="4149726"/>
            <a:ext cx="3241675" cy="847725"/>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这里</a:t>
            </a:r>
            <a:r>
              <a:rPr kumimoji="1" lang="en-US" altLang="zh-CN" sz="2400">
                <a:solidFill>
                  <a:srgbClr val="0207CA"/>
                </a:solidFill>
                <a:latin typeface="Times New Roman" panose="02020603050405020304" pitchFamily="18" charset="0"/>
              </a:rPr>
              <a:t>b</a:t>
            </a:r>
            <a:r>
              <a:rPr kumimoji="1" lang="en-US" altLang="zh-CN" sz="2400" baseline="-25000">
                <a:solidFill>
                  <a:srgbClr val="0207CA"/>
                </a:solidFill>
                <a:latin typeface="Times New Roman" panose="02020603050405020304" pitchFamily="18" charset="0"/>
              </a:rPr>
              <a:t>11</a:t>
            </a:r>
            <a:r>
              <a:rPr kumimoji="1" lang="en-US" altLang="zh-CN" sz="2400">
                <a:solidFill>
                  <a:srgbClr val="0207CA"/>
                </a:solidFill>
                <a:latin typeface="Times New Roman" panose="02020603050405020304" pitchFamily="18" charset="0"/>
              </a:rPr>
              <a:t>,b</a:t>
            </a:r>
            <a:r>
              <a:rPr kumimoji="1" lang="en-US" altLang="zh-CN" sz="2400" baseline="-25000">
                <a:solidFill>
                  <a:srgbClr val="0207CA"/>
                </a:solidFill>
                <a:latin typeface="Times New Roman" panose="02020603050405020304" pitchFamily="18" charset="0"/>
              </a:rPr>
              <a:t>12</a:t>
            </a:r>
            <a:r>
              <a:rPr kumimoji="1" lang="en-US" altLang="zh-CN" sz="2400">
                <a:solidFill>
                  <a:srgbClr val="0207CA"/>
                </a:solidFill>
                <a:latin typeface="Times New Roman" panose="02020603050405020304" pitchFamily="18" charset="0"/>
              </a:rPr>
              <a:t>,b</a:t>
            </a:r>
            <a:r>
              <a:rPr kumimoji="1" lang="en-US" altLang="zh-CN" sz="2400" baseline="-25000">
                <a:solidFill>
                  <a:srgbClr val="0207CA"/>
                </a:solidFill>
                <a:latin typeface="Times New Roman" panose="02020603050405020304" pitchFamily="18" charset="0"/>
              </a:rPr>
              <a:t>21</a:t>
            </a:r>
            <a:r>
              <a:rPr kumimoji="1" lang="en-US" altLang="zh-CN" sz="2400">
                <a:solidFill>
                  <a:srgbClr val="0207CA"/>
                </a:solidFill>
                <a:latin typeface="Times New Roman" panose="02020603050405020304" pitchFamily="18" charset="0"/>
              </a:rPr>
              <a:t>,b</a:t>
            </a:r>
            <a:r>
              <a:rPr kumimoji="1" lang="en-US" altLang="zh-CN" sz="2400" baseline="-25000">
                <a:solidFill>
                  <a:srgbClr val="0207CA"/>
                </a:solidFill>
                <a:latin typeface="Times New Roman" panose="02020603050405020304" pitchFamily="18" charset="0"/>
              </a:rPr>
              <a:t>22</a:t>
            </a:r>
            <a:r>
              <a:rPr kumimoji="1" lang="zh-CN" altLang="en-US" sz="2400">
                <a:latin typeface="Times New Roman" panose="02020603050405020304" pitchFamily="18" charset="0"/>
              </a:rPr>
              <a:t>为四个系数。</a:t>
            </a:r>
          </a:p>
        </p:txBody>
      </p:sp>
      <p:sp>
        <p:nvSpPr>
          <p:cNvPr id="451590" name="AutoShape 6"/>
          <p:cNvSpPr>
            <a:spLocks noChangeArrowheads="1"/>
          </p:cNvSpPr>
          <p:nvPr/>
        </p:nvSpPr>
        <p:spPr bwMode="auto">
          <a:xfrm>
            <a:off x="8616950" y="5013326"/>
            <a:ext cx="287338" cy="720725"/>
          </a:xfrm>
          <a:prstGeom prst="downArrow">
            <a:avLst>
              <a:gd name="adj1" fmla="val 50000"/>
              <a:gd name="adj2" fmla="val 627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451591" name="Text Box 7"/>
          <p:cNvSpPr txBox="1">
            <a:spLocks noChangeArrowheads="1"/>
          </p:cNvSpPr>
          <p:nvPr/>
        </p:nvSpPr>
        <p:spPr bwMode="auto">
          <a:xfrm>
            <a:off x="7535864" y="5734051"/>
            <a:ext cx="2592387" cy="4667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kumimoji="1" lang="zh-CN" altLang="en-US" sz="2400">
                <a:latin typeface="Times New Roman" panose="02020603050405020304" pitchFamily="18" charset="0"/>
              </a:rPr>
              <a:t>确定四个系数</a:t>
            </a:r>
            <a:r>
              <a:rPr kumimoji="1" lang="en-US" altLang="zh-CN" sz="2400">
                <a:latin typeface="Times New Roman" panose="02020603050405020304" pitchFamily="18" charset="0"/>
              </a:rPr>
              <a:t>?</a:t>
            </a:r>
          </a:p>
        </p:txBody>
      </p:sp>
    </p:spTree>
    <p:extLst>
      <p:ext uri="{BB962C8B-B14F-4D97-AF65-F5344CB8AC3E}">
        <p14:creationId xmlns:p14="http://schemas.microsoft.com/office/powerpoint/2010/main" val="2203692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51589"/>
                                        </p:tgtEl>
                                        <p:attrNameLst>
                                          <p:attrName>style.visibility</p:attrName>
                                        </p:attrNameLst>
                                      </p:cBhvr>
                                      <p:to>
                                        <p:strVal val="visible"/>
                                      </p:to>
                                    </p:set>
                                    <p:anim calcmode="lin" valueType="num">
                                      <p:cBhvr>
                                        <p:cTn id="7" dur="1000" fill="hold"/>
                                        <p:tgtEl>
                                          <p:spTgt spid="451589"/>
                                        </p:tgtEl>
                                        <p:attrNameLst>
                                          <p:attrName>ppt_w</p:attrName>
                                        </p:attrNameLst>
                                      </p:cBhvr>
                                      <p:tavLst>
                                        <p:tav tm="0">
                                          <p:val>
                                            <p:strVal val="#ppt_w*0.70"/>
                                          </p:val>
                                        </p:tav>
                                        <p:tav tm="100000">
                                          <p:val>
                                            <p:strVal val="#ppt_w"/>
                                          </p:val>
                                        </p:tav>
                                      </p:tavLst>
                                    </p:anim>
                                    <p:anim calcmode="lin" valueType="num">
                                      <p:cBhvr>
                                        <p:cTn id="8" dur="1000" fill="hold"/>
                                        <p:tgtEl>
                                          <p:spTgt spid="451589"/>
                                        </p:tgtEl>
                                        <p:attrNameLst>
                                          <p:attrName>ppt_h</p:attrName>
                                        </p:attrNameLst>
                                      </p:cBhvr>
                                      <p:tavLst>
                                        <p:tav tm="0">
                                          <p:val>
                                            <p:strVal val="#ppt_h"/>
                                          </p:val>
                                        </p:tav>
                                        <p:tav tm="100000">
                                          <p:val>
                                            <p:strVal val="#ppt_h"/>
                                          </p:val>
                                        </p:tav>
                                      </p:tavLst>
                                    </p:anim>
                                    <p:animEffect transition="in" filter="fade">
                                      <p:cBhvr>
                                        <p:cTn id="9" dur="1000"/>
                                        <p:tgtEl>
                                          <p:spTgt spid="451589"/>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51590"/>
                                        </p:tgtEl>
                                        <p:attrNameLst>
                                          <p:attrName>style.visibility</p:attrName>
                                        </p:attrNameLst>
                                      </p:cBhvr>
                                      <p:to>
                                        <p:strVal val="visible"/>
                                      </p:to>
                                    </p:set>
                                    <p:anim calcmode="lin" valueType="num">
                                      <p:cBhvr>
                                        <p:cTn id="12" dur="1000" fill="hold"/>
                                        <p:tgtEl>
                                          <p:spTgt spid="451590"/>
                                        </p:tgtEl>
                                        <p:attrNameLst>
                                          <p:attrName>ppt_w</p:attrName>
                                        </p:attrNameLst>
                                      </p:cBhvr>
                                      <p:tavLst>
                                        <p:tav tm="0">
                                          <p:val>
                                            <p:strVal val="#ppt_w*0.70"/>
                                          </p:val>
                                        </p:tav>
                                        <p:tav tm="100000">
                                          <p:val>
                                            <p:strVal val="#ppt_w"/>
                                          </p:val>
                                        </p:tav>
                                      </p:tavLst>
                                    </p:anim>
                                    <p:anim calcmode="lin" valueType="num">
                                      <p:cBhvr>
                                        <p:cTn id="13" dur="1000" fill="hold"/>
                                        <p:tgtEl>
                                          <p:spTgt spid="451590"/>
                                        </p:tgtEl>
                                        <p:attrNameLst>
                                          <p:attrName>ppt_h</p:attrName>
                                        </p:attrNameLst>
                                      </p:cBhvr>
                                      <p:tavLst>
                                        <p:tav tm="0">
                                          <p:val>
                                            <p:strVal val="#ppt_h"/>
                                          </p:val>
                                        </p:tav>
                                        <p:tav tm="100000">
                                          <p:val>
                                            <p:strVal val="#ppt_h"/>
                                          </p:val>
                                        </p:tav>
                                      </p:tavLst>
                                    </p:anim>
                                    <p:animEffect transition="in" filter="fade">
                                      <p:cBhvr>
                                        <p:cTn id="14" dur="1000"/>
                                        <p:tgtEl>
                                          <p:spTgt spid="451590"/>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451591"/>
                                        </p:tgtEl>
                                        <p:attrNameLst>
                                          <p:attrName>style.visibility</p:attrName>
                                        </p:attrNameLst>
                                      </p:cBhvr>
                                      <p:to>
                                        <p:strVal val="visible"/>
                                      </p:to>
                                    </p:set>
                                    <p:anim calcmode="lin" valueType="num">
                                      <p:cBhvr>
                                        <p:cTn id="17" dur="1000" fill="hold"/>
                                        <p:tgtEl>
                                          <p:spTgt spid="451591"/>
                                        </p:tgtEl>
                                        <p:attrNameLst>
                                          <p:attrName>ppt_w</p:attrName>
                                        </p:attrNameLst>
                                      </p:cBhvr>
                                      <p:tavLst>
                                        <p:tav tm="0">
                                          <p:val>
                                            <p:strVal val="#ppt_w*0.70"/>
                                          </p:val>
                                        </p:tav>
                                        <p:tav tm="100000">
                                          <p:val>
                                            <p:strVal val="#ppt_w"/>
                                          </p:val>
                                        </p:tav>
                                      </p:tavLst>
                                    </p:anim>
                                    <p:anim calcmode="lin" valueType="num">
                                      <p:cBhvr>
                                        <p:cTn id="18" dur="1000" fill="hold"/>
                                        <p:tgtEl>
                                          <p:spTgt spid="451591"/>
                                        </p:tgtEl>
                                        <p:attrNameLst>
                                          <p:attrName>ppt_h</p:attrName>
                                        </p:attrNameLst>
                                      </p:cBhvr>
                                      <p:tavLst>
                                        <p:tav tm="0">
                                          <p:val>
                                            <p:strVal val="#ppt_h"/>
                                          </p:val>
                                        </p:tav>
                                        <p:tav tm="100000">
                                          <p:val>
                                            <p:strVal val="#ppt_h"/>
                                          </p:val>
                                        </p:tav>
                                      </p:tavLst>
                                    </p:anim>
                                    <p:animEffect transition="in" filter="fade">
                                      <p:cBhvr>
                                        <p:cTn id="19" dur="1000"/>
                                        <p:tgtEl>
                                          <p:spTgt spid="451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9" grpId="0" animBg="1"/>
      <p:bldP spid="451590" grpId="0" animBg="1"/>
      <p:bldP spid="45159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780734" y="604521"/>
            <a:ext cx="8243887" cy="1314450"/>
          </a:xfrm>
        </p:spPr>
        <p:txBody>
          <a:bodyPr/>
          <a:lstStyle/>
          <a:p>
            <a:pPr eaLnBrk="1" hangingPunct="1">
              <a:defRPr/>
            </a:pPr>
            <a:r>
              <a:rPr lang="en-US" altLang="zh-CN" dirty="0">
                <a:ea typeface="华文中宋" pitchFamily="2" charset="-122"/>
              </a:rPr>
              <a:t>ⅱ. </a:t>
            </a:r>
            <a:r>
              <a:rPr lang="zh-CN" altLang="en-US" dirty="0">
                <a:ea typeface="华文中宋" pitchFamily="2" charset="-122"/>
              </a:rPr>
              <a:t>黄昆方程的四个系数</a:t>
            </a:r>
          </a:p>
        </p:txBody>
      </p:sp>
      <p:grpSp>
        <p:nvGrpSpPr>
          <p:cNvPr id="13315" name="Group 3"/>
          <p:cNvGrpSpPr>
            <a:grpSpLocks/>
          </p:cNvGrpSpPr>
          <p:nvPr/>
        </p:nvGrpSpPr>
        <p:grpSpPr bwMode="auto">
          <a:xfrm>
            <a:off x="1851660" y="2148841"/>
            <a:ext cx="5105400" cy="3994151"/>
            <a:chOff x="912" y="1440"/>
            <a:chExt cx="3216" cy="2516"/>
          </a:xfrm>
        </p:grpSpPr>
        <p:sp>
          <p:nvSpPr>
            <p:cNvPr id="13316" name="Text Box 4"/>
            <p:cNvSpPr txBox="1">
              <a:spLocks noChangeArrowheads="1"/>
            </p:cNvSpPr>
            <p:nvPr/>
          </p:nvSpPr>
          <p:spPr bwMode="auto">
            <a:xfrm>
              <a:off x="912" y="1440"/>
              <a:ext cx="1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800">
                  <a:latin typeface="Times New Roman" panose="02020603050405020304" pitchFamily="18" charset="0"/>
                  <a:ea typeface="华文中宋" panose="02010600040101010101" pitchFamily="2" charset="-122"/>
                </a:rPr>
                <a:t>重要结论：</a:t>
              </a:r>
            </a:p>
          </p:txBody>
        </p:sp>
        <p:graphicFrame>
          <p:nvGraphicFramePr>
            <p:cNvPr id="13317" name="Object 5"/>
            <p:cNvGraphicFramePr>
              <a:graphicFrameLocks noChangeAspect="1"/>
            </p:cNvGraphicFramePr>
            <p:nvPr/>
          </p:nvGraphicFramePr>
          <p:xfrm>
            <a:off x="1440" y="1872"/>
            <a:ext cx="2448" cy="992"/>
          </p:xfrm>
          <a:graphic>
            <a:graphicData uri="http://schemas.openxmlformats.org/presentationml/2006/ole">
              <mc:AlternateContent xmlns:mc="http://schemas.openxmlformats.org/markup-compatibility/2006">
                <mc:Choice xmlns:v="urn:schemas-microsoft-com:vml" Requires="v">
                  <p:oleObj spid="_x0000_s33796" name="Equation" r:id="rId3" imgW="1879600" imgH="762000" progId="Equation.3">
                    <p:embed/>
                  </p:oleObj>
                </mc:Choice>
                <mc:Fallback>
                  <p:oleObj name="Equation" r:id="rId3" imgW="1879600" imgH="762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872"/>
                          <a:ext cx="2448" cy="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Text Box 6"/>
            <p:cNvSpPr txBox="1">
              <a:spLocks noChangeArrowheads="1"/>
            </p:cNvSpPr>
            <p:nvPr/>
          </p:nvSpPr>
          <p:spPr bwMode="auto">
            <a:xfrm>
              <a:off x="960" y="2928"/>
              <a:ext cx="3168" cy="1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kumimoji="1" lang="zh-CN" altLang="en-US" sz="2800">
                  <a:latin typeface="Times New Roman" panose="02020603050405020304" pitchFamily="18" charset="0"/>
                </a:rPr>
                <a:t>说明</a:t>
              </a:r>
              <a:r>
                <a:rPr kumimoji="1" lang="zh-CN" altLang="en-US" sz="2400">
                  <a:latin typeface="Times New Roman" panose="02020603050405020304" pitchFamily="18" charset="0"/>
                </a:rPr>
                <a:t>：</a:t>
              </a:r>
            </a:p>
            <a:p>
              <a:pPr lvl="1" eaLnBrk="1" hangingPunct="1">
                <a:spcBef>
                  <a:spcPct val="0"/>
                </a:spcBef>
                <a:buFontTx/>
                <a:buNone/>
              </a:pPr>
              <a:r>
                <a:rPr kumimoji="1" lang="en-US" altLang="zh-CN" sz="2400" i="1">
                  <a:latin typeface="Times New Roman" panose="02020603050405020304" pitchFamily="18" charset="0"/>
                  <a:cs typeface="Times New Roman" panose="02020603050405020304" pitchFamily="18" charset="0"/>
                </a:rPr>
                <a:t>ε</a:t>
              </a:r>
              <a:r>
                <a:rPr kumimoji="1" lang="en-US" altLang="zh-CN" sz="2400">
                  <a:latin typeface="Times New Roman" panose="02020603050405020304" pitchFamily="18" charset="0"/>
                  <a:cs typeface="Times New Roman" panose="02020603050405020304" pitchFamily="18" charset="0"/>
                </a:rPr>
                <a:t>(0)——</a:t>
              </a:r>
              <a:r>
                <a:rPr kumimoji="1" lang="zh-CN" altLang="en-US" sz="2400">
                  <a:latin typeface="Times New Roman" panose="02020603050405020304" pitchFamily="18" charset="0"/>
                </a:rPr>
                <a:t>静电介电常数</a:t>
              </a:r>
            </a:p>
            <a:p>
              <a:pPr lvl="1" eaLnBrk="1" hangingPunct="1">
                <a:spcBef>
                  <a:spcPct val="0"/>
                </a:spcBef>
                <a:buFontTx/>
                <a:buNone/>
              </a:pPr>
              <a:r>
                <a:rPr kumimoji="1" lang="en-US" altLang="zh-CN" sz="2400" i="1">
                  <a:latin typeface="Times New Roman" panose="02020603050405020304" pitchFamily="18" charset="0"/>
                  <a:cs typeface="Times New Roman" panose="02020603050405020304" pitchFamily="18" charset="0"/>
                </a:rPr>
                <a:t>ε</a:t>
              </a:r>
              <a:r>
                <a:rPr kumimoji="1" lang="en-US" altLang="zh-CN" sz="2400">
                  <a:latin typeface="Times New Roman" panose="02020603050405020304" pitchFamily="18" charset="0"/>
                  <a:cs typeface="Times New Roman" panose="02020603050405020304" pitchFamily="18" charset="0"/>
                </a:rPr>
                <a:t>(∞)——</a:t>
              </a:r>
              <a:r>
                <a:rPr kumimoji="1" lang="zh-CN" altLang="en-US" sz="2400">
                  <a:latin typeface="Times New Roman" panose="02020603050405020304" pitchFamily="18" charset="0"/>
                </a:rPr>
                <a:t>高频介电常数</a:t>
              </a:r>
            </a:p>
            <a:p>
              <a:pPr lvl="1" eaLnBrk="1" hangingPunct="1">
                <a:spcBef>
                  <a:spcPct val="0"/>
                </a:spcBef>
                <a:buFontTx/>
                <a:buNone/>
              </a:pPr>
              <a:r>
                <a:rPr kumimoji="1" lang="en-US" altLang="zh-CN" sz="2400" i="1">
                  <a:latin typeface="Times New Roman" panose="02020603050405020304" pitchFamily="18" charset="0"/>
                  <a:cs typeface="Times New Roman" panose="02020603050405020304" pitchFamily="18" charset="0"/>
                </a:rPr>
                <a:t>ε</a:t>
              </a:r>
              <a:r>
                <a:rPr kumimoji="1" lang="en-US" altLang="zh-CN" sz="2400" baseline="-25000">
                  <a:latin typeface="Times New Roman" panose="02020603050405020304" pitchFamily="18" charset="0"/>
                  <a:cs typeface="Times New Roman" panose="02020603050405020304" pitchFamily="18" charset="0"/>
                </a:rPr>
                <a:t>0 </a:t>
              </a:r>
              <a:r>
                <a:rPr kumimoji="1" lang="en-US" altLang="zh-CN" sz="2400">
                  <a:latin typeface="Times New Roman" panose="02020603050405020304" pitchFamily="18" charset="0"/>
                  <a:cs typeface="Times New Roman" panose="02020603050405020304" pitchFamily="18" charset="0"/>
                </a:rPr>
                <a:t>——</a:t>
              </a:r>
              <a:r>
                <a:rPr kumimoji="1" lang="zh-CN" altLang="en-US" sz="2400">
                  <a:latin typeface="Times New Roman" panose="02020603050405020304" pitchFamily="18" charset="0"/>
                </a:rPr>
                <a:t>真空介电常数</a:t>
              </a:r>
            </a:p>
          </p:txBody>
        </p:sp>
      </p:grpSp>
      <p:sp>
        <p:nvSpPr>
          <p:cNvPr id="7" name="Rectangle 17"/>
          <p:cNvSpPr>
            <a:spLocks noChangeArrowheads="1"/>
          </p:cNvSpPr>
          <p:nvPr/>
        </p:nvSpPr>
        <p:spPr bwMode="auto">
          <a:xfrm>
            <a:off x="8962707" y="4560892"/>
            <a:ext cx="2232025" cy="865187"/>
          </a:xfrm>
          <a:prstGeom prst="rect">
            <a:avLst/>
          </a:prstGeom>
          <a:solidFill>
            <a:srgbClr val="FFFFCC"/>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8" name="Rectangle 2"/>
          <p:cNvSpPr txBox="1">
            <a:spLocks noChangeArrowheads="1"/>
          </p:cNvSpPr>
          <p:nvPr/>
        </p:nvSpPr>
        <p:spPr bwMode="auto">
          <a:xfrm>
            <a:off x="5113020" y="2512062"/>
            <a:ext cx="8243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zh-CN" altLang="en-US" kern="0" dirty="0" smtClean="0"/>
              <a:t>（</a:t>
            </a:r>
            <a:r>
              <a:rPr lang="en-US" altLang="zh-CN" kern="0" dirty="0" smtClean="0"/>
              <a:t>2.2</a:t>
            </a:r>
            <a:r>
              <a:rPr lang="zh-CN" altLang="en-US" kern="0" dirty="0" smtClean="0"/>
              <a:t>）</a:t>
            </a:r>
            <a:r>
              <a:rPr lang="en-US" altLang="zh-CN" kern="0" dirty="0" smtClean="0"/>
              <a:t>LST</a:t>
            </a:r>
            <a:r>
              <a:rPr lang="zh-CN" altLang="en-US" kern="0" dirty="0" smtClean="0"/>
              <a:t>关系</a:t>
            </a:r>
            <a:endParaRPr lang="zh-CN" altLang="en-US" kern="0" dirty="0"/>
          </a:p>
        </p:txBody>
      </p:sp>
      <p:grpSp>
        <p:nvGrpSpPr>
          <p:cNvPr id="9" name="Group 4"/>
          <p:cNvGrpSpPr>
            <a:grpSpLocks/>
          </p:cNvGrpSpPr>
          <p:nvPr/>
        </p:nvGrpSpPr>
        <p:grpSpPr bwMode="auto">
          <a:xfrm>
            <a:off x="7377588" y="4495804"/>
            <a:ext cx="3714750" cy="930275"/>
            <a:chOff x="768" y="2016"/>
            <a:chExt cx="2340" cy="586"/>
          </a:xfrm>
        </p:grpSpPr>
        <p:sp>
          <p:nvSpPr>
            <p:cNvPr id="10" name="Text Box 5"/>
            <p:cNvSpPr txBox="1">
              <a:spLocks noChangeArrowheads="1"/>
            </p:cNvSpPr>
            <p:nvPr/>
          </p:nvSpPr>
          <p:spPr bwMode="auto">
            <a:xfrm>
              <a:off x="768" y="2160"/>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rPr>
                <a:t>定义式：</a:t>
              </a:r>
            </a:p>
          </p:txBody>
        </p:sp>
        <p:graphicFrame>
          <p:nvGraphicFramePr>
            <p:cNvPr id="11" name="Object 6"/>
            <p:cNvGraphicFramePr>
              <a:graphicFrameLocks noChangeAspect="1"/>
            </p:cNvGraphicFramePr>
            <p:nvPr/>
          </p:nvGraphicFramePr>
          <p:xfrm>
            <a:off x="1920" y="2016"/>
            <a:ext cx="1188" cy="586"/>
          </p:xfrm>
          <a:graphic>
            <a:graphicData uri="http://schemas.openxmlformats.org/presentationml/2006/ole">
              <mc:AlternateContent xmlns:mc="http://schemas.openxmlformats.org/markup-compatibility/2006">
                <mc:Choice xmlns:v="urn:schemas-microsoft-com:vml" Requires="v">
                  <p:oleObj spid="_x0000_s33797" name="Equation" r:id="rId5" imgW="952087" imgH="469696" progId="Equation.3">
                    <p:embed/>
                  </p:oleObj>
                </mc:Choice>
                <mc:Fallback>
                  <p:oleObj name="Equation" r:id="rId5" imgW="952087" imgH="46969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2016"/>
                          <a:ext cx="1188"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661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500" fill="hold"/>
                                        <p:tgtEl>
                                          <p:spTgt spid="7"/>
                                        </p:tgtEl>
                                        <p:attrNameLst>
                                          <p:attrName>fillcolor</p:attrName>
                                        </p:attrNameLst>
                                      </p:cBhvr>
                                      <p:to>
                                        <a:srgbClr val="00FFFF"/>
                                      </p:to>
                                    </p:animClr>
                                    <p:set>
                                      <p:cBhvr>
                                        <p:cTn id="12" dur="500" fill="hold"/>
                                        <p:tgtEl>
                                          <p:spTgt spid="7"/>
                                        </p:tgtEl>
                                        <p:attrNameLst>
                                          <p:attrName>fill.type</p:attrName>
                                        </p:attrNameLst>
                                      </p:cBhvr>
                                      <p:to>
                                        <p:strVal val="solid"/>
                                      </p:to>
                                    </p:set>
                                    <p:set>
                                      <p:cBhvr>
                                        <p:cTn id="13" dur="5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36320" y="1283107"/>
            <a:ext cx="8770620" cy="2308324"/>
          </a:xfrm>
          <a:prstGeom prst="rect">
            <a:avLst/>
          </a:prstGeom>
        </p:spPr>
        <p:txBody>
          <a:bodyPr wrap="square">
            <a:spAutoFit/>
          </a:bodyPr>
          <a:lstStyle/>
          <a:p>
            <a:pPr>
              <a:buFontTx/>
              <a:buNone/>
            </a:pPr>
            <a:r>
              <a:rPr kumimoji="1" lang="zh-CN" altLang="en-US" sz="2400" dirty="0">
                <a:solidFill>
                  <a:srgbClr val="FF0000"/>
                </a:solidFill>
              </a:rPr>
              <a:t>明确几个名词：</a:t>
            </a:r>
            <a:endParaRPr kumimoji="1" lang="en-US" altLang="zh-CN" sz="2400" dirty="0">
              <a:solidFill>
                <a:srgbClr val="FF0000"/>
              </a:solidFill>
            </a:endParaRPr>
          </a:p>
          <a:p>
            <a:pPr>
              <a:buFontTx/>
              <a:buNone/>
            </a:pPr>
            <a:r>
              <a:rPr kumimoji="1" lang="en-US" altLang="zh-CN" sz="2400" dirty="0"/>
              <a:t>——</a:t>
            </a:r>
            <a:r>
              <a:rPr kumimoji="1" lang="zh-CN" altLang="en-US" sz="2400" dirty="0"/>
              <a:t>晶体中存在</a:t>
            </a:r>
            <a:r>
              <a:rPr kumimoji="1" lang="zh-CN" altLang="en-US" sz="2400" dirty="0">
                <a:solidFill>
                  <a:srgbClr val="660066"/>
                </a:solidFill>
              </a:rPr>
              <a:t>长光学纵波</a:t>
            </a:r>
            <a:r>
              <a:rPr kumimoji="1" lang="en-US" altLang="zh-CN" sz="2400" dirty="0">
                <a:solidFill>
                  <a:srgbClr val="660066"/>
                </a:solidFill>
              </a:rPr>
              <a:t>(LO)</a:t>
            </a:r>
            <a:r>
              <a:rPr kumimoji="1" lang="zh-CN" altLang="en-US" sz="2400" dirty="0"/>
              <a:t>和</a:t>
            </a:r>
            <a:r>
              <a:rPr kumimoji="1" lang="zh-CN" altLang="en-US" sz="2400" dirty="0">
                <a:solidFill>
                  <a:srgbClr val="660066"/>
                </a:solidFill>
              </a:rPr>
              <a:t>长光学横波</a:t>
            </a:r>
            <a:r>
              <a:rPr kumimoji="1" lang="en-US" altLang="zh-CN" sz="2400" dirty="0">
                <a:solidFill>
                  <a:srgbClr val="660066"/>
                </a:solidFill>
              </a:rPr>
              <a:t>(TO)</a:t>
            </a:r>
            <a:r>
              <a:rPr kumimoji="1" lang="zh-CN" altLang="en-US" sz="2400" dirty="0">
                <a:solidFill>
                  <a:srgbClr val="660066"/>
                </a:solidFill>
              </a:rPr>
              <a:t>。</a:t>
            </a:r>
            <a:endParaRPr kumimoji="1" lang="en-US" altLang="zh-CN" sz="2400" dirty="0">
              <a:solidFill>
                <a:srgbClr val="660066"/>
              </a:solidFill>
            </a:endParaRPr>
          </a:p>
          <a:p>
            <a:pPr>
              <a:buFontTx/>
              <a:buNone/>
            </a:pPr>
            <a:r>
              <a:rPr kumimoji="1" lang="en-US" altLang="zh-CN" sz="2400" dirty="0"/>
              <a:t>—— </a:t>
            </a:r>
            <a:r>
              <a:rPr kumimoji="1" lang="zh-CN" altLang="en-US" sz="2400" dirty="0"/>
              <a:t>长光学纵波声子称为</a:t>
            </a:r>
            <a:r>
              <a:rPr kumimoji="1" lang="zh-CN" altLang="en-US" sz="2400" dirty="0">
                <a:solidFill>
                  <a:srgbClr val="FF0000"/>
                </a:solidFill>
              </a:rPr>
              <a:t>极化声子</a:t>
            </a:r>
            <a:r>
              <a:rPr kumimoji="1" lang="en-US" altLang="zh-CN" sz="2400" dirty="0">
                <a:solidFill>
                  <a:srgbClr val="FF0000"/>
                </a:solidFill>
              </a:rPr>
              <a:t>(</a:t>
            </a:r>
            <a:r>
              <a:rPr kumimoji="1" lang="en-US" altLang="zh-CN" sz="2400" i="1" dirty="0">
                <a:solidFill>
                  <a:srgbClr val="FF0000"/>
                </a:solidFill>
              </a:rPr>
              <a:t>LO</a:t>
            </a:r>
            <a:r>
              <a:rPr kumimoji="1" lang="en-US" altLang="zh-CN" sz="2400" dirty="0">
                <a:solidFill>
                  <a:srgbClr val="FF0000"/>
                </a:solidFill>
              </a:rPr>
              <a:t>)</a:t>
            </a:r>
            <a:r>
              <a:rPr kumimoji="1" lang="zh-CN" altLang="en-US" sz="2400" dirty="0"/>
              <a:t>，长光学纵波伴随有宏观的极化电场，</a:t>
            </a:r>
            <a:r>
              <a:rPr kumimoji="1" lang="zh-CN" altLang="en-US" sz="2400" dirty="0">
                <a:solidFill>
                  <a:srgbClr val="660066"/>
                </a:solidFill>
              </a:rPr>
              <a:t>极化声子</a:t>
            </a:r>
            <a:r>
              <a:rPr kumimoji="1" lang="zh-CN" altLang="en-US" sz="2400" dirty="0"/>
              <a:t> 是 </a:t>
            </a:r>
            <a:r>
              <a:rPr kumimoji="1" lang="zh-CN" altLang="en-US" sz="2400" dirty="0">
                <a:solidFill>
                  <a:srgbClr val="660066"/>
                </a:solidFill>
              </a:rPr>
              <a:t>纵光学声子。</a:t>
            </a:r>
            <a:endParaRPr kumimoji="1" lang="en-US" altLang="zh-CN" sz="2400" dirty="0">
              <a:solidFill>
                <a:srgbClr val="660066"/>
              </a:solidFill>
            </a:endParaRPr>
          </a:p>
          <a:p>
            <a:pPr>
              <a:buFontTx/>
              <a:buNone/>
            </a:pPr>
            <a:r>
              <a:rPr kumimoji="1" lang="en-US" altLang="zh-CN" sz="2400" dirty="0"/>
              <a:t>—— </a:t>
            </a:r>
            <a:r>
              <a:rPr kumimoji="1" lang="zh-CN" altLang="en-US" sz="2400" dirty="0">
                <a:solidFill>
                  <a:srgbClr val="660066"/>
                </a:solidFill>
              </a:rPr>
              <a:t>长光学横波</a:t>
            </a:r>
            <a:r>
              <a:rPr kumimoji="1" lang="zh-CN" altLang="en-US" sz="2400" dirty="0"/>
              <a:t>伴随着有旋的宏观电磁场，称为</a:t>
            </a:r>
            <a:r>
              <a:rPr kumimoji="1" lang="zh-CN" altLang="en-US" sz="2400" dirty="0">
                <a:solidFill>
                  <a:srgbClr val="FF0000"/>
                </a:solidFill>
              </a:rPr>
              <a:t>电磁声子</a:t>
            </a:r>
            <a:r>
              <a:rPr kumimoji="1" lang="en-US" altLang="zh-CN" sz="2400" dirty="0">
                <a:solidFill>
                  <a:srgbClr val="FF0000"/>
                </a:solidFill>
              </a:rPr>
              <a:t>( </a:t>
            </a:r>
            <a:r>
              <a:rPr kumimoji="1" lang="en-US" altLang="zh-CN" sz="2400" i="1" dirty="0">
                <a:solidFill>
                  <a:srgbClr val="FF0000"/>
                </a:solidFill>
              </a:rPr>
              <a:t>TO</a:t>
            </a:r>
            <a:r>
              <a:rPr kumimoji="1" lang="en-US" altLang="zh-CN" sz="2400" dirty="0">
                <a:solidFill>
                  <a:srgbClr val="FF0000"/>
                </a:solidFill>
              </a:rPr>
              <a:t>)</a:t>
            </a:r>
            <a:r>
              <a:rPr kumimoji="1" lang="zh-CN" altLang="en-US" sz="2400" dirty="0"/>
              <a:t>，长光学横波具有电磁性，可以和光场发生耦合</a:t>
            </a:r>
          </a:p>
        </p:txBody>
      </p:sp>
      <p:sp>
        <p:nvSpPr>
          <p:cNvPr id="5" name="矩形 4"/>
          <p:cNvSpPr/>
          <p:nvPr/>
        </p:nvSpPr>
        <p:spPr>
          <a:xfrm>
            <a:off x="1116330" y="3888611"/>
            <a:ext cx="8690610" cy="1892826"/>
          </a:xfrm>
          <a:prstGeom prst="rect">
            <a:avLst/>
          </a:prstGeom>
        </p:spPr>
        <p:txBody>
          <a:bodyPr wrap="square">
            <a:spAutoFit/>
          </a:bodyPr>
          <a:lstStyle/>
          <a:p>
            <a:pPr>
              <a:lnSpc>
                <a:spcPct val="130000"/>
              </a:lnSpc>
              <a:spcBef>
                <a:spcPct val="0"/>
              </a:spcBef>
            </a:pPr>
            <a:r>
              <a:rPr lang="zh-CN" altLang="en-US" dirty="0">
                <a:solidFill>
                  <a:srgbClr val="1C1C1C"/>
                </a:solidFill>
                <a:latin typeface="楷体_GB2312" pitchFamily="49" charset="-122"/>
                <a:ea typeface="楷体_GB2312" pitchFamily="49" charset="-122"/>
              </a:rPr>
              <a:t>离子晶体长波振动必然伴随交变的电磁场。这样，就要考虑晶格的长光学振动和电磁场相耦合的系统，</a:t>
            </a:r>
            <a:r>
              <a:rPr lang="zh-CN" altLang="en-US" dirty="0">
                <a:solidFill>
                  <a:srgbClr val="663300"/>
                </a:solidFill>
                <a:latin typeface="楷体_GB2312" pitchFamily="49" charset="-122"/>
                <a:ea typeface="楷体_GB2312" pitchFamily="49" charset="-122"/>
              </a:rPr>
              <a:t>将电磁方程和晶格的唯象方程结合，求解得到的振动模实际上就代表了格波和光波的耦合振动模。</a:t>
            </a:r>
          </a:p>
          <a:p>
            <a:pPr>
              <a:lnSpc>
                <a:spcPct val="130000"/>
              </a:lnSpc>
              <a:spcBef>
                <a:spcPct val="0"/>
              </a:spcBef>
            </a:pPr>
            <a:r>
              <a:rPr lang="zh-CN" altLang="en-US" dirty="0">
                <a:solidFill>
                  <a:srgbClr val="1C1C1C"/>
                </a:solidFill>
                <a:latin typeface="楷体_GB2312" pitchFamily="49" charset="-122"/>
                <a:ea typeface="楷体_GB2312" pitchFamily="49" charset="-122"/>
              </a:rPr>
              <a:t>      不仅格波有这样的耦合模式，等离子振荡、激子、自旋波等也都有类似的现象，统称为</a:t>
            </a:r>
            <a:r>
              <a:rPr lang="zh-CN" altLang="en-US" dirty="0">
                <a:solidFill>
                  <a:srgbClr val="663300"/>
                </a:solidFill>
                <a:latin typeface="楷体_GB2312" pitchFamily="49" charset="-122"/>
                <a:ea typeface="楷体_GB2312" pitchFamily="49" charset="-122"/>
              </a:rPr>
              <a:t>极化激元。</a:t>
            </a:r>
            <a:endParaRPr lang="zh-CN" altLang="en-US" dirty="0">
              <a:solidFill>
                <a:srgbClr val="1C1C1C"/>
              </a:solidFill>
              <a:latin typeface="楷体_GB2312" pitchFamily="49" charset="-122"/>
              <a:ea typeface="楷体_GB2312" pitchFamily="49" charset="-122"/>
            </a:endParaRPr>
          </a:p>
        </p:txBody>
      </p:sp>
    </p:spTree>
    <p:extLst>
      <p:ext uri="{BB962C8B-B14F-4D97-AF65-F5344CB8AC3E}">
        <p14:creationId xmlns:p14="http://schemas.microsoft.com/office/powerpoint/2010/main" val="148302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3588" y="117693"/>
            <a:ext cx="9805115" cy="6740307"/>
          </a:xfrm>
          <a:prstGeom prst="rect">
            <a:avLst/>
          </a:prstGeom>
        </p:spPr>
        <p:txBody>
          <a:bodyPr wrap="square">
            <a:spAutoFit/>
          </a:bodyPr>
          <a:lstStyle/>
          <a:p>
            <a:r>
              <a:rPr lang="en-US" altLang="zh-CN" sz="2400" b="0" i="0" dirty="0" smtClean="0">
                <a:solidFill>
                  <a:srgbClr val="333333"/>
                </a:solidFill>
                <a:effectLst/>
                <a:latin typeface="Lucida Grande"/>
              </a:rPr>
              <a:t>3.</a:t>
            </a:r>
            <a:r>
              <a:rPr lang="zh-CN" altLang="en-US" sz="2400" b="0" i="0" dirty="0" smtClean="0">
                <a:solidFill>
                  <a:srgbClr val="333333"/>
                </a:solidFill>
                <a:effectLst/>
                <a:latin typeface="Lucida Grande"/>
              </a:rPr>
              <a:t>晶体的结合能</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晶体的内能</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原子间的相互作用势能有何区别</a:t>
            </a:r>
            <a:r>
              <a:rPr lang="en-US" altLang="zh-CN" sz="2400" b="0" i="0" dirty="0" smtClean="0">
                <a:solidFill>
                  <a:srgbClr val="333333"/>
                </a:solidFill>
                <a:effectLst/>
                <a:latin typeface="Lucida Grande"/>
              </a:rPr>
              <a:t>?</a:t>
            </a:r>
          </a:p>
          <a:p>
            <a:r>
              <a:rPr lang="en-US" altLang="zh-CN" sz="2400" b="0" i="0" dirty="0" smtClean="0">
                <a:solidFill>
                  <a:srgbClr val="333333"/>
                </a:solidFill>
                <a:effectLst/>
                <a:latin typeface="Lucida Grande"/>
              </a:rPr>
              <a:t>[</a:t>
            </a:r>
            <a:r>
              <a:rPr lang="zh-CN" altLang="en-US" sz="2400" b="0" i="0" dirty="0" smtClean="0">
                <a:solidFill>
                  <a:srgbClr val="333333"/>
                </a:solidFill>
                <a:effectLst/>
                <a:latin typeface="Lucida Grande"/>
              </a:rPr>
              <a:t>解答</a:t>
            </a:r>
            <a:r>
              <a:rPr lang="en-US" altLang="zh-CN" sz="2400" b="0" i="0" dirty="0" smtClean="0">
                <a:solidFill>
                  <a:srgbClr val="333333"/>
                </a:solidFill>
                <a:effectLst/>
                <a:latin typeface="Lucida Grande"/>
              </a:rPr>
              <a:t>]</a:t>
            </a:r>
            <a:r>
              <a:rPr lang="zh-CN" altLang="en-US" sz="2400" b="0" i="0" dirty="0" smtClean="0">
                <a:solidFill>
                  <a:srgbClr val="333333"/>
                </a:solidFill>
                <a:effectLst/>
                <a:latin typeface="Lucida Grande"/>
              </a:rPr>
              <a:t>自由粒子结合成晶体过程中释放出的能量</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或者把晶体拆散成一个个自由粒子所需要的能量</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称为晶体的结合能</a:t>
            </a:r>
            <a:r>
              <a:rPr lang="en-US" altLang="zh-CN" sz="2400" b="0" i="0" dirty="0" smtClean="0">
                <a:solidFill>
                  <a:srgbClr val="333333"/>
                </a:solidFill>
                <a:effectLst/>
                <a:latin typeface="Lucida Grande"/>
              </a:rPr>
              <a:t>.</a:t>
            </a:r>
          </a:p>
          <a:p>
            <a:r>
              <a:rPr lang="zh-CN" altLang="en-US" sz="2400" b="0" i="0" dirty="0" smtClean="0">
                <a:solidFill>
                  <a:srgbClr val="333333"/>
                </a:solidFill>
                <a:effectLst/>
                <a:latin typeface="Lucida Grande"/>
              </a:rPr>
              <a:t>原子的动能与原子间的相互作用势能之和为晶体的内能</a:t>
            </a:r>
            <a:r>
              <a:rPr lang="en-US" altLang="zh-CN" sz="2400" b="0" i="0" dirty="0" smtClean="0">
                <a:solidFill>
                  <a:srgbClr val="333333"/>
                </a:solidFill>
                <a:effectLst/>
                <a:latin typeface="Lucida Grande"/>
              </a:rPr>
              <a:t>.</a:t>
            </a:r>
          </a:p>
          <a:p>
            <a:r>
              <a:rPr lang="zh-CN" altLang="en-US" sz="2400" b="0" i="0" dirty="0" smtClean="0">
                <a:solidFill>
                  <a:srgbClr val="333333"/>
                </a:solidFill>
                <a:effectLst/>
                <a:latin typeface="Lucida Grande"/>
              </a:rPr>
              <a:t>在</a:t>
            </a:r>
            <a:r>
              <a:rPr lang="en-US" altLang="zh-CN" sz="2400" b="0" i="0" dirty="0" smtClean="0">
                <a:solidFill>
                  <a:srgbClr val="333333"/>
                </a:solidFill>
                <a:effectLst/>
                <a:latin typeface="Lucida Grande"/>
              </a:rPr>
              <a:t>0K</a:t>
            </a:r>
            <a:r>
              <a:rPr lang="zh-CN" altLang="en-US" sz="2400" b="0" i="0" dirty="0" smtClean="0">
                <a:solidFill>
                  <a:srgbClr val="333333"/>
                </a:solidFill>
                <a:effectLst/>
                <a:latin typeface="Lucida Grande"/>
              </a:rPr>
              <a:t>时</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原子还存在零点振动能</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但零点振动能与原子间的相互作用势能的绝对值相比小得多</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所以</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在</a:t>
            </a:r>
            <a:r>
              <a:rPr lang="en-US" altLang="zh-CN" sz="2400" b="0" i="0" dirty="0" smtClean="0">
                <a:solidFill>
                  <a:srgbClr val="333333"/>
                </a:solidFill>
                <a:effectLst/>
                <a:latin typeface="Lucida Grande"/>
              </a:rPr>
              <a:t>0K</a:t>
            </a:r>
            <a:r>
              <a:rPr lang="zh-CN" altLang="en-US" sz="2400" b="0" i="0" dirty="0" smtClean="0">
                <a:solidFill>
                  <a:srgbClr val="333333"/>
                </a:solidFill>
                <a:effectLst/>
                <a:latin typeface="Lucida Grande"/>
              </a:rPr>
              <a:t>时原子间的相互作用势能的绝对值近似等于晶体的结合能</a:t>
            </a:r>
            <a:r>
              <a:rPr lang="en-US" altLang="zh-CN" sz="2400" b="0" i="0" dirty="0" smtClean="0">
                <a:solidFill>
                  <a:srgbClr val="333333"/>
                </a:solidFill>
                <a:effectLst/>
                <a:latin typeface="Lucida Grande"/>
              </a:rPr>
              <a:t>.</a:t>
            </a:r>
          </a:p>
          <a:p>
            <a:r>
              <a:rPr lang="en-US" altLang="zh-CN" sz="2400" b="0" i="0" dirty="0" smtClean="0">
                <a:solidFill>
                  <a:srgbClr val="333333"/>
                </a:solidFill>
                <a:effectLst/>
                <a:latin typeface="Lucida Grande"/>
              </a:rPr>
              <a:t>4.</a:t>
            </a:r>
            <a:r>
              <a:rPr lang="zh-CN" altLang="en-US" sz="2400" b="0" i="0" dirty="0" smtClean="0">
                <a:solidFill>
                  <a:srgbClr val="333333"/>
                </a:solidFill>
                <a:effectLst/>
                <a:latin typeface="Lucida Grande"/>
              </a:rPr>
              <a:t>原子间的排斥作用取决于什么原因</a:t>
            </a:r>
            <a:r>
              <a:rPr lang="en-US" altLang="zh-CN" sz="2400" b="0" i="0" dirty="0" smtClean="0">
                <a:solidFill>
                  <a:srgbClr val="333333"/>
                </a:solidFill>
                <a:effectLst/>
                <a:latin typeface="Lucida Grande"/>
              </a:rPr>
              <a:t>?</a:t>
            </a:r>
          </a:p>
          <a:p>
            <a:r>
              <a:rPr lang="en-US" altLang="zh-CN" sz="2400" b="0" i="0" dirty="0" smtClean="0">
                <a:solidFill>
                  <a:srgbClr val="333333"/>
                </a:solidFill>
                <a:effectLst/>
                <a:latin typeface="Lucida Grande"/>
              </a:rPr>
              <a:t>[</a:t>
            </a:r>
            <a:r>
              <a:rPr lang="zh-CN" altLang="en-US" sz="2400" b="0" i="0" dirty="0" smtClean="0">
                <a:solidFill>
                  <a:srgbClr val="333333"/>
                </a:solidFill>
                <a:effectLst/>
                <a:latin typeface="Lucida Grande"/>
              </a:rPr>
              <a:t>解答</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相邻的原子靠得很近</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以至于它们内层闭合壳层的电子云发生重叠时</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相邻的原子间便产生巨大排斥力</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也就是说</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原子间的排斥作用来自相邻原子内层闭合壳层电子云的重叠</a:t>
            </a:r>
            <a:r>
              <a:rPr lang="en-US" altLang="zh-CN" sz="2400" b="0" i="0" dirty="0" smtClean="0">
                <a:solidFill>
                  <a:srgbClr val="333333"/>
                </a:solidFill>
                <a:effectLst/>
                <a:latin typeface="Lucida Grande"/>
              </a:rPr>
              <a:t>.</a:t>
            </a:r>
          </a:p>
          <a:p>
            <a:r>
              <a:rPr lang="en-US" altLang="zh-CN" sz="2400" b="0" i="0" dirty="0" smtClean="0">
                <a:solidFill>
                  <a:srgbClr val="333333"/>
                </a:solidFill>
                <a:effectLst/>
                <a:latin typeface="Lucida Grande"/>
              </a:rPr>
              <a:t>5. </a:t>
            </a:r>
            <a:r>
              <a:rPr lang="zh-CN" altLang="en-US" sz="2400" b="0" i="0" dirty="0" smtClean="0">
                <a:solidFill>
                  <a:srgbClr val="333333"/>
                </a:solidFill>
                <a:effectLst/>
                <a:latin typeface="Lucida Grande"/>
              </a:rPr>
              <a:t>原子间的排斥作用和吸引作用有何关系</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起主导的范围是什么</a:t>
            </a:r>
            <a:r>
              <a:rPr lang="en-US" altLang="zh-CN" sz="2400" b="0" i="0" dirty="0" smtClean="0">
                <a:solidFill>
                  <a:srgbClr val="333333"/>
                </a:solidFill>
                <a:effectLst/>
                <a:latin typeface="Lucida Grande"/>
              </a:rPr>
              <a:t>?</a:t>
            </a:r>
          </a:p>
          <a:p>
            <a:r>
              <a:rPr lang="en-US" altLang="zh-CN" sz="2400" b="0" i="0" dirty="0" smtClean="0">
                <a:solidFill>
                  <a:srgbClr val="333333"/>
                </a:solidFill>
                <a:effectLst/>
                <a:latin typeface="Lucida Grande"/>
              </a:rPr>
              <a:t>[</a:t>
            </a:r>
            <a:r>
              <a:rPr lang="zh-CN" altLang="en-US" sz="2400" b="0" i="0" dirty="0" smtClean="0">
                <a:solidFill>
                  <a:srgbClr val="333333"/>
                </a:solidFill>
                <a:effectLst/>
                <a:latin typeface="Lucida Grande"/>
              </a:rPr>
              <a:t>解答</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在原子由分散无规的中性原子结合成规则排列的晶体过程中</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吸引力起到了主要作用</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在吸引力的作用下</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原子间的距离缩小到一定程度</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原子间才出现排斥力</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当排斥力与吸引力相等时</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晶体达到稳定结合状态</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可见</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晶体要达到稳定结合状态</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吸引力与排斥力缺一不可</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设此时相邻原子间的距离为</a:t>
            </a:r>
            <a:r>
              <a:rPr lang="en-US" altLang="zh-CN" sz="2400" b="0" i="0" dirty="0" smtClean="0">
                <a:solidFill>
                  <a:srgbClr val="333333"/>
                </a:solidFill>
                <a:effectLst/>
                <a:latin typeface="Lucida Grande"/>
              </a:rPr>
              <a:t>r0, </a:t>
            </a:r>
            <a:r>
              <a:rPr lang="zh-CN" altLang="en-US" sz="2400" b="0" i="0" dirty="0" smtClean="0">
                <a:solidFill>
                  <a:srgbClr val="333333"/>
                </a:solidFill>
                <a:effectLst/>
                <a:latin typeface="Lucida Grande"/>
              </a:rPr>
              <a:t>当相邻原子间的距离</a:t>
            </a:r>
            <a:r>
              <a:rPr lang="en-US" altLang="zh-CN" sz="2400" b="0" i="0" dirty="0" smtClean="0">
                <a:solidFill>
                  <a:srgbClr val="333333"/>
                </a:solidFill>
                <a:effectLst/>
                <a:latin typeface="Lucida Grande"/>
              </a:rPr>
              <a:t>r&gt;r0</a:t>
            </a:r>
            <a:r>
              <a:rPr lang="zh-CN" altLang="en-US" sz="2400" b="0" i="0" dirty="0" smtClean="0">
                <a:solidFill>
                  <a:srgbClr val="333333"/>
                </a:solidFill>
                <a:effectLst/>
                <a:latin typeface="Lucida Grande"/>
              </a:rPr>
              <a:t>时</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吸引力起主导作用</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当相邻原子间的距离</a:t>
            </a:r>
            <a:r>
              <a:rPr lang="en-US" altLang="zh-CN" sz="2400" b="0" i="0" dirty="0" smtClean="0">
                <a:solidFill>
                  <a:srgbClr val="333333"/>
                </a:solidFill>
                <a:effectLst/>
                <a:latin typeface="Lucida Grande"/>
              </a:rPr>
              <a:t>r&lt;r0</a:t>
            </a:r>
            <a:r>
              <a:rPr lang="zh-CN" altLang="en-US" sz="2400" b="0" i="0" dirty="0" smtClean="0">
                <a:solidFill>
                  <a:srgbClr val="333333"/>
                </a:solidFill>
                <a:effectLst/>
                <a:latin typeface="Lucida Grande"/>
              </a:rPr>
              <a:t>时</a:t>
            </a:r>
            <a:r>
              <a:rPr lang="en-US" altLang="zh-CN" sz="2400" b="0" i="0" dirty="0" smtClean="0">
                <a:solidFill>
                  <a:srgbClr val="333333"/>
                </a:solidFill>
                <a:effectLst/>
                <a:latin typeface="Lucida Grande"/>
              </a:rPr>
              <a:t>, </a:t>
            </a:r>
            <a:r>
              <a:rPr lang="zh-CN" altLang="en-US" sz="2400" b="0" i="0" dirty="0" smtClean="0">
                <a:solidFill>
                  <a:srgbClr val="333333"/>
                </a:solidFill>
                <a:effectLst/>
                <a:latin typeface="Lucida Grande"/>
              </a:rPr>
              <a:t>排斥力起主导作用</a:t>
            </a:r>
            <a:r>
              <a:rPr lang="en-US" altLang="zh-CN" sz="2400" b="0" i="0" dirty="0" smtClean="0">
                <a:solidFill>
                  <a:srgbClr val="333333"/>
                </a:solidFill>
                <a:effectLst/>
                <a:latin typeface="Lucida Grande"/>
              </a:rPr>
              <a:t>.</a:t>
            </a:r>
            <a:endParaRPr lang="en-US" altLang="zh-CN" sz="2400" b="0" i="0" dirty="0">
              <a:solidFill>
                <a:srgbClr val="333333"/>
              </a:solidFill>
              <a:effectLst/>
              <a:latin typeface="Lucida Grande"/>
            </a:endParaRPr>
          </a:p>
        </p:txBody>
      </p:sp>
    </p:spTree>
    <p:extLst>
      <p:ext uri="{BB962C8B-B14F-4D97-AF65-F5344CB8AC3E}">
        <p14:creationId xmlns:p14="http://schemas.microsoft.com/office/powerpoint/2010/main" val="175923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20"/>
          <p:cNvGrpSpPr>
            <a:grpSpLocks/>
          </p:cNvGrpSpPr>
          <p:nvPr/>
        </p:nvGrpSpPr>
        <p:grpSpPr bwMode="auto">
          <a:xfrm>
            <a:off x="3730626" y="1712914"/>
            <a:ext cx="5173663" cy="3165475"/>
            <a:chOff x="1216477" y="1860401"/>
            <a:chExt cx="5173633" cy="3165475"/>
          </a:xfrm>
        </p:grpSpPr>
        <p:grpSp>
          <p:nvGrpSpPr>
            <p:cNvPr id="25603" name="Group 4"/>
            <p:cNvGrpSpPr>
              <a:grpSpLocks/>
            </p:cNvGrpSpPr>
            <p:nvPr/>
          </p:nvGrpSpPr>
          <p:grpSpPr bwMode="auto">
            <a:xfrm>
              <a:off x="1695872" y="1860401"/>
              <a:ext cx="4694238" cy="3165475"/>
              <a:chOff x="1968" y="1928"/>
              <a:chExt cx="2957" cy="1994"/>
            </a:xfrm>
          </p:grpSpPr>
          <p:graphicFrame>
            <p:nvGraphicFramePr>
              <p:cNvPr id="25608" name="Object 5"/>
              <p:cNvGraphicFramePr>
                <a:graphicFrameLocks noChangeAspect="1"/>
              </p:cNvGraphicFramePr>
              <p:nvPr/>
            </p:nvGraphicFramePr>
            <p:xfrm>
              <a:off x="2045" y="1928"/>
              <a:ext cx="2880" cy="1994"/>
            </p:xfrm>
            <a:graphic>
              <a:graphicData uri="http://schemas.openxmlformats.org/presentationml/2006/ole">
                <mc:AlternateContent xmlns:mc="http://schemas.openxmlformats.org/markup-compatibility/2006">
                  <mc:Choice xmlns:v="urn:schemas-microsoft-com:vml" Requires="v">
                    <p:oleObj spid="_x0000_s5152" name="Mathcad" r:id="rId4" imgW="2076450" imgH="1438275" progId="Mathcad">
                      <p:embed/>
                    </p:oleObj>
                  </mc:Choice>
                  <mc:Fallback>
                    <p:oleObj name="Mathcad" r:id="rId4" imgW="2076450" imgH="1438275" progId="Mathca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5" y="1928"/>
                            <a:ext cx="2880" cy="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Text Box 6"/>
              <p:cNvSpPr txBox="1">
                <a:spLocks noChangeArrowheads="1"/>
              </p:cNvSpPr>
              <p:nvPr/>
            </p:nvSpPr>
            <p:spPr bwMode="auto">
              <a:xfrm>
                <a:off x="1968" y="2784"/>
                <a:ext cx="480" cy="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U(r)</a:t>
                </a:r>
              </a:p>
            </p:txBody>
          </p:sp>
          <p:sp>
            <p:nvSpPr>
              <p:cNvPr id="25610" name="Rectangle 7"/>
              <p:cNvSpPr>
                <a:spLocks noChangeArrowheads="1"/>
              </p:cNvSpPr>
              <p:nvPr/>
            </p:nvSpPr>
            <p:spPr bwMode="auto">
              <a:xfrm>
                <a:off x="3360" y="3744"/>
                <a:ext cx="336" cy="14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sp>
            <p:nvSpPr>
              <p:cNvPr id="25611" name="Line 8"/>
              <p:cNvSpPr>
                <a:spLocks noChangeShapeType="1"/>
              </p:cNvSpPr>
              <p:nvPr/>
            </p:nvSpPr>
            <p:spPr bwMode="auto">
              <a:xfrm flipV="1">
                <a:off x="3219" y="2917"/>
                <a:ext cx="0" cy="768"/>
              </a:xfrm>
              <a:prstGeom prst="line">
                <a:avLst/>
              </a:prstGeom>
              <a:noFill/>
              <a:ln w="38100" cap="rnd">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12" name="Text Box 9"/>
              <p:cNvSpPr txBox="1">
                <a:spLocks noChangeArrowheads="1"/>
              </p:cNvSpPr>
              <p:nvPr/>
            </p:nvSpPr>
            <p:spPr bwMode="auto">
              <a:xfrm>
                <a:off x="3102" y="264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r</a:t>
                </a:r>
                <a:r>
                  <a:rPr kumimoji="1" lang="en-US" altLang="zh-CN" sz="2400" baseline="-25000">
                    <a:latin typeface="Times New Roman" panose="02020603050405020304" pitchFamily="18" charset="0"/>
                  </a:rPr>
                  <a:t>0</a:t>
                </a:r>
                <a:endParaRPr kumimoji="1" lang="en-US" altLang="zh-CN" sz="2400">
                  <a:latin typeface="Times New Roman" panose="02020603050405020304" pitchFamily="18" charset="0"/>
                </a:endParaRPr>
              </a:p>
            </p:txBody>
          </p:sp>
          <p:sp>
            <p:nvSpPr>
              <p:cNvPr id="25613" name="Text Box 10"/>
              <p:cNvSpPr txBox="1">
                <a:spLocks noChangeArrowheads="1"/>
              </p:cNvSpPr>
              <p:nvPr/>
            </p:nvSpPr>
            <p:spPr bwMode="auto">
              <a:xfrm>
                <a:off x="3696" y="3030"/>
                <a:ext cx="1056"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kumimoji="1" lang="en-US" altLang="zh-CN" sz="2000">
                    <a:latin typeface="Times New Roman" panose="02020603050405020304" pitchFamily="18" charset="0"/>
                  </a:rPr>
                  <a:t>r&gt;r</a:t>
                </a:r>
                <a:r>
                  <a:rPr kumimoji="1" lang="en-US" altLang="zh-CN" sz="2000" baseline="-25000">
                    <a:latin typeface="Times New Roman" panose="02020603050405020304" pitchFamily="18" charset="0"/>
                  </a:rPr>
                  <a:t>0</a:t>
                </a:r>
                <a:endParaRPr kumimoji="1" lang="en-US" altLang="zh-CN" sz="2000">
                  <a:latin typeface="Times New Roman" panose="02020603050405020304" pitchFamily="18" charset="0"/>
                </a:endParaRPr>
              </a:p>
              <a:p>
                <a:pPr algn="ctr" eaLnBrk="1" hangingPunct="1">
                  <a:spcBef>
                    <a:spcPct val="50000"/>
                  </a:spcBef>
                  <a:buFontTx/>
                  <a:buNone/>
                </a:pPr>
                <a:r>
                  <a:rPr kumimoji="1" lang="zh-CN" altLang="en-US" sz="2000">
                    <a:latin typeface="Times New Roman" panose="02020603050405020304" pitchFamily="18" charset="0"/>
                  </a:rPr>
                  <a:t>表现为引力</a:t>
                </a:r>
                <a:endParaRPr kumimoji="1" lang="zh-CN" altLang="en-US" sz="2000" baseline="-25000">
                  <a:latin typeface="Times New Roman" panose="02020603050405020304" pitchFamily="18" charset="0"/>
                </a:endParaRPr>
              </a:p>
            </p:txBody>
          </p:sp>
          <p:sp>
            <p:nvSpPr>
              <p:cNvPr id="25614" name="Text Box 11"/>
              <p:cNvSpPr txBox="1">
                <a:spLocks noChangeArrowheads="1"/>
              </p:cNvSpPr>
              <p:nvPr/>
            </p:nvSpPr>
            <p:spPr bwMode="auto">
              <a:xfrm>
                <a:off x="2880" y="1968"/>
                <a:ext cx="960"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r>
                  <a:rPr kumimoji="1" lang="en-US" altLang="zh-CN" sz="2000">
                    <a:latin typeface="Times New Roman" panose="02020603050405020304" pitchFamily="18" charset="0"/>
                  </a:rPr>
                  <a:t>r&gt;r</a:t>
                </a:r>
                <a:r>
                  <a:rPr kumimoji="1" lang="en-US" altLang="zh-CN" sz="2000" baseline="-25000">
                    <a:latin typeface="Times New Roman" panose="02020603050405020304" pitchFamily="18" charset="0"/>
                  </a:rPr>
                  <a:t>0</a:t>
                </a:r>
                <a:endParaRPr kumimoji="1" lang="en-US" altLang="zh-CN" sz="2000">
                  <a:latin typeface="Times New Roman" panose="02020603050405020304" pitchFamily="18" charset="0"/>
                </a:endParaRPr>
              </a:p>
              <a:p>
                <a:pPr algn="ctr" eaLnBrk="1" hangingPunct="1">
                  <a:spcBef>
                    <a:spcPct val="50000"/>
                  </a:spcBef>
                  <a:buFontTx/>
                  <a:buNone/>
                </a:pPr>
                <a:r>
                  <a:rPr kumimoji="1" lang="zh-CN" altLang="en-US" sz="2000">
                    <a:latin typeface="Times New Roman" panose="02020603050405020304" pitchFamily="18" charset="0"/>
                  </a:rPr>
                  <a:t>表现为斥力</a:t>
                </a:r>
              </a:p>
            </p:txBody>
          </p:sp>
          <p:sp>
            <p:nvSpPr>
              <p:cNvPr id="25615" name="Text Box 12"/>
              <p:cNvSpPr txBox="1">
                <a:spLocks noChangeArrowheads="1"/>
              </p:cNvSpPr>
              <p:nvPr/>
            </p:nvSpPr>
            <p:spPr bwMode="auto">
              <a:xfrm>
                <a:off x="4320" y="3614"/>
                <a:ext cx="432" cy="288"/>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endParaRPr kumimoji="1" lang="zh-CN" altLang="zh-CN" sz="2400">
                  <a:latin typeface="Times New Roman" panose="02020603050405020304" pitchFamily="18" charset="0"/>
                </a:endParaRPr>
              </a:p>
            </p:txBody>
          </p:sp>
          <p:sp>
            <p:nvSpPr>
              <p:cNvPr id="25616" name="Text Box 13"/>
              <p:cNvSpPr txBox="1">
                <a:spLocks noChangeArrowheads="1"/>
              </p:cNvSpPr>
              <p:nvPr/>
            </p:nvSpPr>
            <p:spPr bwMode="auto">
              <a:xfrm>
                <a:off x="2464" y="3774"/>
                <a:ext cx="227" cy="136"/>
              </a:xfrm>
              <a:prstGeom prst="rect">
                <a:avLst/>
              </a:prstGeom>
              <a:solidFill>
                <a:srgbClr val="FF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FontTx/>
                  <a:buNone/>
                </a:pPr>
                <a:endParaRPr kumimoji="1" lang="zh-CN" altLang="zh-CN" sz="2400">
                  <a:latin typeface="Times New Roman" panose="02020603050405020304" pitchFamily="18" charset="0"/>
                </a:endParaRPr>
              </a:p>
            </p:txBody>
          </p:sp>
        </p:grpSp>
        <p:graphicFrame>
          <p:nvGraphicFramePr>
            <p:cNvPr id="25604" name="对象 15"/>
            <p:cNvGraphicFramePr>
              <a:graphicFrameLocks noChangeAspect="1"/>
            </p:cNvGraphicFramePr>
            <p:nvPr/>
          </p:nvGraphicFramePr>
          <p:xfrm>
            <a:off x="2602031" y="3389548"/>
            <a:ext cx="626079" cy="573906"/>
          </p:xfrm>
          <a:graphic>
            <a:graphicData uri="http://schemas.openxmlformats.org/presentationml/2006/ole">
              <mc:AlternateContent xmlns:mc="http://schemas.openxmlformats.org/markup-compatibility/2006">
                <mc:Choice xmlns:v="urn:schemas-microsoft-com:vml" Requires="v">
                  <p:oleObj spid="_x0000_s5153" name="Equation" r:id="rId6" imgW="152334" imgH="139639" progId="Equation.DSMT4">
                    <p:embed/>
                  </p:oleObj>
                </mc:Choice>
                <mc:Fallback>
                  <p:oleObj name="Equation" r:id="rId6" imgW="152334" imgH="13963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2031" y="3389548"/>
                          <a:ext cx="626079" cy="573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对象 16"/>
            <p:cNvGraphicFramePr>
              <a:graphicFrameLocks noChangeAspect="1"/>
            </p:cNvGraphicFramePr>
            <p:nvPr/>
          </p:nvGraphicFramePr>
          <p:xfrm>
            <a:off x="1216477" y="4397841"/>
            <a:ext cx="885825" cy="573087"/>
          </p:xfrm>
          <a:graphic>
            <a:graphicData uri="http://schemas.openxmlformats.org/presentationml/2006/ole">
              <mc:AlternateContent xmlns:mc="http://schemas.openxmlformats.org/markup-compatibility/2006">
                <mc:Choice xmlns:v="urn:schemas-microsoft-com:vml" Requires="v">
                  <p:oleObj spid="_x0000_s5154" name="Equation" r:id="rId8" imgW="215713" imgH="139579" progId="Equation.DSMT4">
                    <p:embed/>
                  </p:oleObj>
                </mc:Choice>
                <mc:Fallback>
                  <p:oleObj name="Equation" r:id="rId8" imgW="215713" imgH="13957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6477" y="4397841"/>
                          <a:ext cx="88582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椭圆 17"/>
            <p:cNvSpPr>
              <a:spLocks noChangeArrowheads="1"/>
            </p:cNvSpPr>
            <p:nvPr/>
          </p:nvSpPr>
          <p:spPr bwMode="auto">
            <a:xfrm>
              <a:off x="3321884" y="3400181"/>
              <a:ext cx="92869" cy="92869"/>
            </a:xfrm>
            <a:prstGeom prst="ellipse">
              <a:avLst/>
            </a:prstGeom>
            <a:solidFill>
              <a:srgbClr val="0207CA"/>
            </a:solidFill>
            <a:ln w="19050" algn="ctr">
              <a:solidFill>
                <a:schemeClr val="tx1"/>
              </a:solidFill>
              <a:round/>
              <a:headEnd/>
              <a:tailEnd type="triangle" w="med" len="med"/>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ndParaRPr>
            </a:p>
          </p:txBody>
        </p:sp>
        <p:cxnSp>
          <p:nvCxnSpPr>
            <p:cNvPr id="25607" name="直接箭头连接符 19"/>
            <p:cNvCxnSpPr>
              <a:cxnSpLocks noChangeShapeType="1"/>
            </p:cNvCxnSpPr>
            <p:nvPr/>
          </p:nvCxnSpPr>
          <p:spPr bwMode="auto">
            <a:xfrm flipH="1" flipV="1">
              <a:off x="2018588" y="4677722"/>
              <a:ext cx="1646114" cy="6663"/>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527605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anose="02020603050405020304" pitchFamily="18" charset="0"/>
            <a:ea typeface="宋体" panose="02010600030101010101"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6227</Words>
  <Application>Microsoft Office PowerPoint</Application>
  <PresentationFormat>宽屏</PresentationFormat>
  <Paragraphs>433</Paragraphs>
  <Slides>76</Slides>
  <Notes>1</Notes>
  <HiddenSlides>0</HiddenSlides>
  <MMClips>0</MMClips>
  <ScaleCrop>false</ScaleCrop>
  <HeadingPairs>
    <vt:vector size="8" baseType="variant">
      <vt:variant>
        <vt:lpstr>已用的字体</vt:lpstr>
      </vt:variant>
      <vt:variant>
        <vt:i4>20</vt:i4>
      </vt:variant>
      <vt:variant>
        <vt:lpstr>主题</vt:lpstr>
      </vt:variant>
      <vt:variant>
        <vt:i4>5</vt:i4>
      </vt:variant>
      <vt:variant>
        <vt:lpstr>嵌入 OLE 服务器</vt:lpstr>
      </vt:variant>
      <vt:variant>
        <vt:i4>3</vt:i4>
      </vt:variant>
      <vt:variant>
        <vt:lpstr>幻灯片标题</vt:lpstr>
      </vt:variant>
      <vt:variant>
        <vt:i4>76</vt:i4>
      </vt:variant>
    </vt:vector>
  </HeadingPairs>
  <TitlesOfParts>
    <vt:vector size="104" baseType="lpstr">
      <vt:lpstr>̥_GB2312</vt:lpstr>
      <vt:lpstr>Basemic Symbol</vt:lpstr>
      <vt:lpstr>Lucida Grande</vt:lpstr>
      <vt:lpstr>Monotype Sorts</vt:lpstr>
      <vt:lpstr>仿宋_GB2312</vt:lpstr>
      <vt:lpstr>黑体</vt:lpstr>
      <vt:lpstr>华文新魏</vt:lpstr>
      <vt:lpstr>华文中宋</vt:lpstr>
      <vt:lpstr>楷体</vt:lpstr>
      <vt:lpstr>楷体_GB2312</vt:lpstr>
      <vt:lpstr>隶书</vt:lpstr>
      <vt:lpstr>宋体</vt:lpstr>
      <vt:lpstr>Arial</vt:lpstr>
      <vt:lpstr>Calibri</vt:lpstr>
      <vt:lpstr>Calibri Light</vt:lpstr>
      <vt:lpstr>Symbol</vt:lpstr>
      <vt:lpstr>Tahoma</vt:lpstr>
      <vt:lpstr>Times New Roman</vt:lpstr>
      <vt:lpstr>Verdana</vt:lpstr>
      <vt:lpstr>Wingdings</vt:lpstr>
      <vt:lpstr>Office 主题</vt:lpstr>
      <vt:lpstr>Balloons</vt:lpstr>
      <vt:lpstr>1_Balloons</vt:lpstr>
      <vt:lpstr>1_Office 主题</vt:lpstr>
      <vt:lpstr>2_Balloons</vt:lpstr>
      <vt:lpstr>Equation</vt:lpstr>
      <vt:lpstr>Mathcad</vt:lpstr>
      <vt:lpstr>公式</vt:lpstr>
      <vt:lpstr>原胞与晶胞的区别与联系</vt:lpstr>
      <vt:lpstr>晶面指数与晶面间距 关系分析</vt:lpstr>
      <vt:lpstr>倒格子与正格子的关系</vt:lpstr>
      <vt:lpstr>二者原胞体积的关系</vt:lpstr>
      <vt:lpstr>正格子中(h1h2h3)晶面族与倒格矢Gh的关系</vt:lpstr>
      <vt:lpstr>从晶系到空间群 </vt:lpstr>
      <vt:lpstr>PowerPoint 演示文稿</vt:lpstr>
      <vt:lpstr>PowerPoint 演示文稿</vt:lpstr>
      <vt:lpstr>PowerPoint 演示文稿</vt:lpstr>
      <vt:lpstr>PowerPoint 演示文稿</vt:lpstr>
      <vt:lpstr>共价键的特性:</vt:lpstr>
      <vt:lpstr> </vt:lpstr>
      <vt:lpstr>PowerPoint 演示文稿</vt:lpstr>
      <vt:lpstr>PowerPoint 演示文稿</vt:lpstr>
      <vt:lpstr>PowerPoint 演示文稿</vt:lpstr>
      <vt:lpstr>PowerPoint 演示文稿</vt:lpstr>
      <vt:lpstr>PowerPoint 演示文稿</vt:lpstr>
      <vt:lpstr>PowerPoint 演示文稿</vt:lpstr>
      <vt:lpstr>波矢空间与倒格空间有何关系? 为什么说波矢空间内的状态点是准连续的?</vt:lpstr>
      <vt:lpstr>PowerPoint 演示文稿</vt:lpstr>
      <vt:lpstr>声子散射与经典粒子散射的区别</vt:lpstr>
      <vt:lpstr>第三章 总结</vt:lpstr>
      <vt:lpstr>PowerPoint 演示文稿</vt:lpstr>
      <vt:lpstr>PowerPoint 演示文稿</vt:lpstr>
      <vt:lpstr>PowerPoint 演示文稿</vt:lpstr>
      <vt:lpstr>PowerPoint 演示文稿</vt:lpstr>
      <vt:lpstr>PowerPoint 演示文稿</vt:lpstr>
      <vt:lpstr>（3）极值情况</vt:lpstr>
      <vt:lpstr>第二种情况：</vt:lpstr>
      <vt:lpstr>PowerPoint 演示文稿</vt:lpstr>
      <vt:lpstr>绝热近似</vt:lpstr>
      <vt:lpstr>能带理论建立基础</vt:lpstr>
      <vt:lpstr>能带理论建立基础</vt:lpstr>
      <vt:lpstr>§4-1  布洛赫定理                                                       ——1928 年布洛赫提出</vt:lpstr>
      <vt:lpstr>布洛赫定理                                                       </vt:lpstr>
      <vt:lpstr>近自由电子近似（非）—修正公式</vt:lpstr>
      <vt:lpstr>三、能带与带隙</vt:lpstr>
      <vt:lpstr>PowerPoint 演示文稿</vt:lpstr>
      <vt:lpstr>三、能带与带隙</vt:lpstr>
      <vt:lpstr>能带表示图示</vt:lpstr>
      <vt:lpstr>能带表示图示</vt:lpstr>
      <vt:lpstr>能带表示图示</vt:lpstr>
      <vt:lpstr>PowerPoint 演示文稿</vt:lpstr>
      <vt:lpstr>（2-2）布里渊区与能带</vt:lpstr>
      <vt:lpstr>面心立方格子的布里渊区 的对称点、轴习惯符号</vt:lpstr>
      <vt:lpstr>能带理论是一种近似方法</vt:lpstr>
      <vt:lpstr>一、基本思想</vt:lpstr>
      <vt:lpstr>一、基本思想</vt:lpstr>
      <vt:lpstr>PowerPoint 演示文稿</vt:lpstr>
      <vt:lpstr>PowerPoint 演示文稿</vt:lpstr>
      <vt:lpstr>PowerPoint 演示文稿</vt:lpstr>
      <vt:lpstr>关于缺陷的分类</vt:lpstr>
      <vt:lpstr>PowerPoint 演示文稿</vt:lpstr>
      <vt:lpstr>PowerPoint 演示文稿</vt:lpstr>
      <vt:lpstr>PowerPoint 演示文稿</vt:lpstr>
      <vt:lpstr>为什么用“能态密度”来描述晶体中的电子？</vt:lpstr>
      <vt:lpstr>关于能态密度的计算</vt:lpstr>
      <vt:lpstr>PowerPoint 演示文稿</vt:lpstr>
      <vt:lpstr>晶体缺陷类型（按几何形态分类）</vt:lpstr>
      <vt:lpstr>能带形成的来源</vt:lpstr>
      <vt:lpstr>能带形成的来源</vt:lpstr>
      <vt:lpstr>PowerPoint 演示文稿</vt:lpstr>
      <vt:lpstr>PowerPoint 演示文稿</vt:lpstr>
      <vt:lpstr>三、扩散的微观机制</vt:lpstr>
      <vt:lpstr>三、扩散的微观机制</vt:lpstr>
      <vt:lpstr>三、扩散的微观机制</vt:lpstr>
      <vt:lpstr>费米面定义</vt:lpstr>
      <vt:lpstr>如何来算费米能级？ </vt:lpstr>
      <vt:lpstr>PowerPoint 演示文稿</vt:lpstr>
      <vt:lpstr>PowerPoint 演示文稿</vt:lpstr>
      <vt:lpstr>杜隆—珀替定律</vt:lpstr>
      <vt:lpstr>爱因斯坦模型</vt:lpstr>
      <vt:lpstr>德拜模型</vt:lpstr>
      <vt:lpstr>黄昆方程物理意义</vt:lpstr>
      <vt:lpstr>ⅱ. 黄昆方程的四个系数</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原胞与晶胞的区别与联系</dc:title>
  <dc:creator>aa</dc:creator>
  <cp:lastModifiedBy>Microsoft 帐户</cp:lastModifiedBy>
  <cp:revision>20</cp:revision>
  <dcterms:created xsi:type="dcterms:W3CDTF">2017-07-12T15:45:55Z</dcterms:created>
  <dcterms:modified xsi:type="dcterms:W3CDTF">2017-07-13T15:10:41Z</dcterms:modified>
</cp:coreProperties>
</file>