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7"/>
  </p:notesMasterIdLst>
  <p:sldIdLst>
    <p:sldId id="381" r:id="rId2"/>
    <p:sldId id="378" r:id="rId3"/>
    <p:sldId id="379" r:id="rId4"/>
    <p:sldId id="408" r:id="rId5"/>
    <p:sldId id="390" r:id="rId6"/>
    <p:sldId id="422" r:id="rId7"/>
    <p:sldId id="423" r:id="rId8"/>
    <p:sldId id="393" r:id="rId9"/>
    <p:sldId id="396" r:id="rId10"/>
    <p:sldId id="397" r:id="rId11"/>
    <p:sldId id="383" r:id="rId12"/>
    <p:sldId id="384" r:id="rId13"/>
    <p:sldId id="410" r:id="rId14"/>
    <p:sldId id="411" r:id="rId15"/>
    <p:sldId id="385" r:id="rId16"/>
    <p:sldId id="394" r:id="rId17"/>
    <p:sldId id="402" r:id="rId18"/>
    <p:sldId id="403" r:id="rId19"/>
    <p:sldId id="404" r:id="rId20"/>
    <p:sldId id="405" r:id="rId21"/>
    <p:sldId id="406" r:id="rId22"/>
    <p:sldId id="401" r:id="rId23"/>
    <p:sldId id="399" r:id="rId24"/>
    <p:sldId id="412" r:id="rId25"/>
    <p:sldId id="413" r:id="rId26"/>
    <p:sldId id="395" r:id="rId27"/>
    <p:sldId id="414" r:id="rId28"/>
    <p:sldId id="417" r:id="rId29"/>
    <p:sldId id="418" r:id="rId30"/>
    <p:sldId id="419" r:id="rId31"/>
    <p:sldId id="424" r:id="rId32"/>
    <p:sldId id="425" r:id="rId33"/>
    <p:sldId id="426" r:id="rId34"/>
    <p:sldId id="421" r:id="rId35"/>
    <p:sldId id="416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996600"/>
    <a:srgbClr val="FFFFCC"/>
    <a:srgbClr val="CC00CC"/>
    <a:srgbClr val="CC0000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5320" autoAdjust="0"/>
  </p:normalViewPr>
  <p:slideViewPr>
    <p:cSldViewPr>
      <p:cViewPr varScale="1">
        <p:scale>
          <a:sx n="115" d="100"/>
          <a:sy n="115" d="100"/>
        </p:scale>
        <p:origin x="1854" y="8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C42C9F-C58B-4733-9CD7-2CF7A69A5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BA652B-7467-4E05-B65C-9A025D01EDFC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晶体具有各向异性，因此，研究晶体的物理性质时，通过必须标明是沿晶体的什么方向或哪个面上，为此引入晶向和晶面的概念。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457BED-2F9B-4B69-9CB7-8E3C91476B22}" type="slidenum">
              <a:rPr lang="en-US" altLang="zh-CN" sz="1200" smtClean="0"/>
              <a:pPr/>
              <a:t>4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946575-326C-478B-A4D4-501FDBE680CF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三轴坐标</a:t>
            </a:r>
            <a:r>
              <a:rPr lang="en-US" altLang="zh-CN" b="1" smtClean="0"/>
              <a:t>a1a2a3</a:t>
            </a:r>
            <a:r>
              <a:rPr lang="zh-CN" altLang="en-US" b="1" smtClean="0"/>
              <a:t>应该有矢量箭头。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15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4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836712"/>
            <a:ext cx="2060575" cy="521960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836712"/>
            <a:ext cx="6030912" cy="5219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43887" cy="4456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C70BA-E693-496D-9521-52F62F59B3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2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42913" y="765175"/>
            <a:ext cx="82438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单击此处编辑母版标题样式</a:t>
            </a:r>
            <a:endParaRPr lang="zh-CN" altLang="en-US" ker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40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4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9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7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79208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72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84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55"/>
          <p:cNvSpPr txBox="1">
            <a:spLocks noChangeArrowheads="1"/>
          </p:cNvSpPr>
          <p:nvPr userDrawn="1"/>
        </p:nvSpPr>
        <p:spPr bwMode="auto">
          <a:xfrm>
            <a:off x="6610350" y="25876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第一章 晶体的结构</a:t>
            </a:r>
          </a:p>
        </p:txBody>
      </p:sp>
      <p:sp>
        <p:nvSpPr>
          <p:cNvPr id="59" name="Rectangle 56"/>
          <p:cNvSpPr>
            <a:spLocks noChangeArrowheads="1"/>
          </p:cNvSpPr>
          <p:nvPr userDrawn="1"/>
        </p:nvSpPr>
        <p:spPr bwMode="auto">
          <a:xfrm>
            <a:off x="0" y="111125"/>
            <a:ext cx="7467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1 – 3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晶向、晶面和它们的标志</a:t>
            </a:r>
          </a:p>
        </p:txBody>
      </p:sp>
      <p:sp>
        <p:nvSpPr>
          <p:cNvPr id="6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  <p:sp>
        <p:nvSpPr>
          <p:cNvPr id="6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809625"/>
            <a:ext cx="82438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00200"/>
            <a:ext cx="82438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5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7" Type="http://schemas.openxmlformats.org/officeDocument/2006/relationships/image" Target="../media/image64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7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8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1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0.wmf"/><Relationship Id="rId5" Type="http://schemas.openxmlformats.org/officeDocument/2006/relationships/image" Target="../media/image33.jpe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2.jpeg"/><Relationship Id="rId9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835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§1-3 </a:t>
            </a:r>
            <a:r>
              <a:rPr lang="zh-CN" altLang="en-US" sz="2800" dirty="0" smtClean="0"/>
              <a:t>晶面、晶向和它们的标志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5638"/>
            <a:ext cx="8229600" cy="44561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主要内容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 smtClean="0"/>
              <a:t>（一）晶列与晶向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(index of crystal array)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 smtClean="0"/>
              <a:t>（二）晶面与密勒指数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(indices of lattice plane)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95288" y="862013"/>
            <a:ext cx="4105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体对角线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OC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的晶向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[111]</a:t>
            </a:r>
            <a:endParaRPr kumimoji="1"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395288" y="1381125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体对角线晶向共有</a:t>
            </a: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8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个</a:t>
            </a:r>
            <a:endParaRPr kumimoji="1" lang="zh-CN" altLang="en-US" sz="24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395288" y="1885950"/>
            <a:ext cx="3429000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—— 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由于立方晶格的对称性，以上</a:t>
            </a: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r>
              <a:rPr kumimoji="1"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组晶向是等效的，表示为</a:t>
            </a:r>
          </a:p>
        </p:txBody>
      </p:sp>
      <p:graphicFrame>
        <p:nvGraphicFramePr>
          <p:cNvPr id="390150" name="Object 6"/>
          <p:cNvGraphicFramePr>
            <a:graphicFrameLocks noChangeAspect="1"/>
          </p:cNvGraphicFramePr>
          <p:nvPr/>
        </p:nvGraphicFramePr>
        <p:xfrm>
          <a:off x="395288" y="3405188"/>
          <a:ext cx="1257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495085" imgH="622030" progId="Equation.DSMT4">
                  <p:embed/>
                </p:oleObj>
              </mc:Choice>
              <mc:Fallback>
                <p:oleObj name="Equation" r:id="rId3" imgW="495085" imgH="62203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05188"/>
                        <a:ext cx="12573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0151" name="Picture 7" descr="XCH001_0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373188"/>
            <a:ext cx="510540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152" name="Picture 8" descr="XCH001_0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1333500"/>
            <a:ext cx="510540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395288" y="4935538"/>
            <a:ext cx="8713787" cy="182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结论：</a:t>
            </a:r>
            <a:endParaRPr lang="en-US" altLang="zh-CN" sz="2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考虑到晶格的对称性，某些晶向可以只是方向不同，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而周期却是相同的，这类晶向统称为</a:t>
            </a:r>
            <a:r>
              <a:rPr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等效晶向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等效晶向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的全体用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2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2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2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build="p" autoUpdateAnimBg="0" advAuto="0"/>
      <p:bldP spid="390148" grpId="0" build="p" autoUpdateAnimBg="0"/>
      <p:bldP spid="390149" grpId="0" build="p" autoUpdateAnimBg="0"/>
      <p:bldP spid="3901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(</a:t>
            </a:r>
            <a:r>
              <a:rPr lang="zh-CN" altLang="en-US" sz="3600" dirty="0" smtClean="0"/>
              <a:t>二</a:t>
            </a:r>
            <a:r>
              <a:rPr lang="en-US" altLang="zh-CN" sz="3600" dirty="0" smtClean="0"/>
              <a:t>)  </a:t>
            </a:r>
            <a:r>
              <a:rPr lang="zh-CN" altLang="en-US" sz="3600" dirty="0" smtClean="0"/>
              <a:t>晶面与密勒指数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2913" y="1676400"/>
            <a:ext cx="8243887" cy="2286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</a:rPr>
              <a:t>、晶面的概念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        布拉伐格子的格点还可看成分列在平行等距的平面系上，即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晶面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。整个晶格可以看作无数互相平行等距分布的全同的晶面构成，而晶格的所有格点都处于这族晶面上。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819400" y="3962400"/>
            <a:ext cx="3206750" cy="2506663"/>
            <a:chOff x="1772" y="2549"/>
            <a:chExt cx="1867" cy="1299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H="1">
              <a:off x="2967" y="2594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2967" y="288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3591" y="259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2967" y="350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2928" y="284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3212" y="270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3383" y="263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548" y="257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063" y="277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2928" y="308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3221" y="294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383" y="287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3548" y="281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3063" y="299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2919" y="329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3212" y="315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3374" y="308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Oval 22"/>
            <p:cNvSpPr>
              <a:spLocks noChangeArrowheads="1"/>
            </p:cNvSpPr>
            <p:nvPr/>
          </p:nvSpPr>
          <p:spPr bwMode="auto">
            <a:xfrm>
              <a:off x="3539" y="302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Oval 23"/>
            <p:cNvSpPr>
              <a:spLocks noChangeArrowheads="1"/>
            </p:cNvSpPr>
            <p:nvPr/>
          </p:nvSpPr>
          <p:spPr bwMode="auto">
            <a:xfrm>
              <a:off x="3054" y="319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Oval 24"/>
            <p:cNvSpPr>
              <a:spLocks noChangeArrowheads="1"/>
            </p:cNvSpPr>
            <p:nvPr/>
          </p:nvSpPr>
          <p:spPr bwMode="auto">
            <a:xfrm>
              <a:off x="2919" y="350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Oval 25"/>
            <p:cNvSpPr>
              <a:spLocks noChangeArrowheads="1"/>
            </p:cNvSpPr>
            <p:nvPr/>
          </p:nvSpPr>
          <p:spPr bwMode="auto">
            <a:xfrm>
              <a:off x="3203" y="337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Oval 26"/>
            <p:cNvSpPr>
              <a:spLocks noChangeArrowheads="1"/>
            </p:cNvSpPr>
            <p:nvPr/>
          </p:nvSpPr>
          <p:spPr bwMode="auto">
            <a:xfrm>
              <a:off x="3374" y="330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Oval 27"/>
            <p:cNvSpPr>
              <a:spLocks noChangeArrowheads="1"/>
            </p:cNvSpPr>
            <p:nvPr/>
          </p:nvSpPr>
          <p:spPr bwMode="auto">
            <a:xfrm>
              <a:off x="3539" y="323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Oval 28"/>
            <p:cNvSpPr>
              <a:spLocks noChangeArrowheads="1"/>
            </p:cNvSpPr>
            <p:nvPr/>
          </p:nvSpPr>
          <p:spPr bwMode="auto">
            <a:xfrm>
              <a:off x="3054" y="343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Oval 29"/>
            <p:cNvSpPr>
              <a:spLocks noChangeArrowheads="1"/>
            </p:cNvSpPr>
            <p:nvPr/>
          </p:nvSpPr>
          <p:spPr bwMode="auto">
            <a:xfrm>
              <a:off x="2928" y="372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3221" y="360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Oval 31"/>
            <p:cNvSpPr>
              <a:spLocks noChangeArrowheads="1"/>
            </p:cNvSpPr>
            <p:nvPr/>
          </p:nvSpPr>
          <p:spPr bwMode="auto">
            <a:xfrm>
              <a:off x="3392" y="352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Oval 32"/>
            <p:cNvSpPr>
              <a:spLocks noChangeArrowheads="1"/>
            </p:cNvSpPr>
            <p:nvPr/>
          </p:nvSpPr>
          <p:spPr bwMode="auto">
            <a:xfrm>
              <a:off x="3548" y="345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5" name="Oval 33"/>
            <p:cNvSpPr>
              <a:spLocks noChangeArrowheads="1"/>
            </p:cNvSpPr>
            <p:nvPr/>
          </p:nvSpPr>
          <p:spPr bwMode="auto">
            <a:xfrm>
              <a:off x="3063" y="367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 flipH="1">
              <a:off x="2688" y="259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2684" y="289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3312" y="259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2675" y="3648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Oval 38"/>
            <p:cNvSpPr>
              <a:spLocks noChangeArrowheads="1"/>
            </p:cNvSpPr>
            <p:nvPr/>
          </p:nvSpPr>
          <p:spPr bwMode="auto">
            <a:xfrm>
              <a:off x="2645" y="285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2645" y="310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2" name="Oval 40"/>
            <p:cNvSpPr>
              <a:spLocks noChangeArrowheads="1"/>
            </p:cNvSpPr>
            <p:nvPr/>
          </p:nvSpPr>
          <p:spPr bwMode="auto">
            <a:xfrm>
              <a:off x="2636" y="331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3" name="Oval 41"/>
            <p:cNvSpPr>
              <a:spLocks noChangeArrowheads="1"/>
            </p:cNvSpPr>
            <p:nvPr/>
          </p:nvSpPr>
          <p:spPr bwMode="auto">
            <a:xfrm>
              <a:off x="2636" y="352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4" name="Oval 42"/>
            <p:cNvSpPr>
              <a:spLocks noChangeArrowheads="1"/>
            </p:cNvSpPr>
            <p:nvPr/>
          </p:nvSpPr>
          <p:spPr bwMode="auto">
            <a:xfrm>
              <a:off x="2645" y="374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5" name="Oval 43"/>
            <p:cNvSpPr>
              <a:spLocks noChangeArrowheads="1"/>
            </p:cNvSpPr>
            <p:nvPr/>
          </p:nvSpPr>
          <p:spPr bwMode="auto">
            <a:xfrm>
              <a:off x="2789" y="299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6" name="Oval 44"/>
            <p:cNvSpPr>
              <a:spLocks noChangeArrowheads="1"/>
            </p:cNvSpPr>
            <p:nvPr/>
          </p:nvSpPr>
          <p:spPr bwMode="auto">
            <a:xfrm>
              <a:off x="2780" y="321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7" name="Oval 45"/>
            <p:cNvSpPr>
              <a:spLocks noChangeArrowheads="1"/>
            </p:cNvSpPr>
            <p:nvPr/>
          </p:nvSpPr>
          <p:spPr bwMode="auto">
            <a:xfrm>
              <a:off x="2780" y="345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>
              <a:off x="2937" y="270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3104" y="262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3269" y="254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1" name="Oval 49"/>
            <p:cNvSpPr>
              <a:spLocks noChangeArrowheads="1"/>
            </p:cNvSpPr>
            <p:nvPr/>
          </p:nvSpPr>
          <p:spPr bwMode="auto">
            <a:xfrm>
              <a:off x="2789" y="277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2" name="Line 50"/>
            <p:cNvSpPr>
              <a:spLocks noChangeShapeType="1"/>
            </p:cNvSpPr>
            <p:nvPr/>
          </p:nvSpPr>
          <p:spPr bwMode="auto">
            <a:xfrm flipH="1">
              <a:off x="2391" y="259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3" name="Line 51"/>
            <p:cNvSpPr>
              <a:spLocks noChangeShapeType="1"/>
            </p:cNvSpPr>
            <p:nvPr/>
          </p:nvSpPr>
          <p:spPr bwMode="auto">
            <a:xfrm>
              <a:off x="2387" y="290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4" name="Line 52"/>
            <p:cNvSpPr>
              <a:spLocks noChangeShapeType="1"/>
            </p:cNvSpPr>
            <p:nvPr/>
          </p:nvSpPr>
          <p:spPr bwMode="auto">
            <a:xfrm>
              <a:off x="3015" y="259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5" name="Line 53"/>
            <p:cNvSpPr>
              <a:spLocks noChangeShapeType="1"/>
            </p:cNvSpPr>
            <p:nvPr/>
          </p:nvSpPr>
          <p:spPr bwMode="auto">
            <a:xfrm flipV="1">
              <a:off x="2387" y="3652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6" name="Oval 54"/>
            <p:cNvSpPr>
              <a:spLocks noChangeArrowheads="1"/>
            </p:cNvSpPr>
            <p:nvPr/>
          </p:nvSpPr>
          <p:spPr bwMode="auto">
            <a:xfrm>
              <a:off x="2348" y="286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7" name="Oval 55"/>
            <p:cNvSpPr>
              <a:spLocks noChangeArrowheads="1"/>
            </p:cNvSpPr>
            <p:nvPr/>
          </p:nvSpPr>
          <p:spPr bwMode="auto">
            <a:xfrm>
              <a:off x="2348" y="310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Oval 56"/>
            <p:cNvSpPr>
              <a:spLocks noChangeArrowheads="1"/>
            </p:cNvSpPr>
            <p:nvPr/>
          </p:nvSpPr>
          <p:spPr bwMode="auto">
            <a:xfrm>
              <a:off x="2339" y="331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9" name="Oval 57"/>
            <p:cNvSpPr>
              <a:spLocks noChangeArrowheads="1"/>
            </p:cNvSpPr>
            <p:nvPr/>
          </p:nvSpPr>
          <p:spPr bwMode="auto">
            <a:xfrm>
              <a:off x="2339" y="352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0" name="Oval 58"/>
            <p:cNvSpPr>
              <a:spLocks noChangeArrowheads="1"/>
            </p:cNvSpPr>
            <p:nvPr/>
          </p:nvSpPr>
          <p:spPr bwMode="auto">
            <a:xfrm>
              <a:off x="2348" y="374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1" name="Oval 59"/>
            <p:cNvSpPr>
              <a:spLocks noChangeArrowheads="1"/>
            </p:cNvSpPr>
            <p:nvPr/>
          </p:nvSpPr>
          <p:spPr bwMode="auto">
            <a:xfrm>
              <a:off x="2492" y="301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2483" y="323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3" name="Oval 61"/>
            <p:cNvSpPr>
              <a:spLocks noChangeArrowheads="1"/>
            </p:cNvSpPr>
            <p:nvPr/>
          </p:nvSpPr>
          <p:spPr bwMode="auto">
            <a:xfrm>
              <a:off x="2483" y="346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4" name="Oval 62"/>
            <p:cNvSpPr>
              <a:spLocks noChangeArrowheads="1"/>
            </p:cNvSpPr>
            <p:nvPr/>
          </p:nvSpPr>
          <p:spPr bwMode="auto">
            <a:xfrm>
              <a:off x="2640" y="270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5" name="Oval 63"/>
            <p:cNvSpPr>
              <a:spLocks noChangeArrowheads="1"/>
            </p:cNvSpPr>
            <p:nvPr/>
          </p:nvSpPr>
          <p:spPr bwMode="auto">
            <a:xfrm>
              <a:off x="2807" y="262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6" name="Oval 64"/>
            <p:cNvSpPr>
              <a:spLocks noChangeArrowheads="1"/>
            </p:cNvSpPr>
            <p:nvPr/>
          </p:nvSpPr>
          <p:spPr bwMode="auto">
            <a:xfrm>
              <a:off x="2972" y="255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7" name="Oval 65"/>
            <p:cNvSpPr>
              <a:spLocks noChangeArrowheads="1"/>
            </p:cNvSpPr>
            <p:nvPr/>
          </p:nvSpPr>
          <p:spPr bwMode="auto">
            <a:xfrm>
              <a:off x="2492" y="278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8" name="Line 66"/>
            <p:cNvSpPr>
              <a:spLocks noChangeShapeType="1"/>
            </p:cNvSpPr>
            <p:nvPr/>
          </p:nvSpPr>
          <p:spPr bwMode="auto">
            <a:xfrm flipH="1">
              <a:off x="2112" y="2597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9" name="Line 67"/>
            <p:cNvSpPr>
              <a:spLocks noChangeShapeType="1"/>
            </p:cNvSpPr>
            <p:nvPr/>
          </p:nvSpPr>
          <p:spPr bwMode="auto">
            <a:xfrm>
              <a:off x="2108" y="2903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>
              <a:off x="2736" y="2609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1" name="Line 69"/>
            <p:cNvSpPr>
              <a:spLocks noChangeShapeType="1"/>
            </p:cNvSpPr>
            <p:nvPr/>
          </p:nvSpPr>
          <p:spPr bwMode="auto">
            <a:xfrm flipV="1">
              <a:off x="2096" y="3653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2" name="Oval 70"/>
            <p:cNvSpPr>
              <a:spLocks noChangeArrowheads="1"/>
            </p:cNvSpPr>
            <p:nvPr/>
          </p:nvSpPr>
          <p:spPr bwMode="auto">
            <a:xfrm>
              <a:off x="2069" y="286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03" name="Oval 71"/>
            <p:cNvSpPr>
              <a:spLocks noChangeArrowheads="1"/>
            </p:cNvSpPr>
            <p:nvPr/>
          </p:nvSpPr>
          <p:spPr bwMode="auto">
            <a:xfrm>
              <a:off x="2069" y="310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2060" y="331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2060" y="352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06" name="Oval 74"/>
            <p:cNvSpPr>
              <a:spLocks noChangeArrowheads="1"/>
            </p:cNvSpPr>
            <p:nvPr/>
          </p:nvSpPr>
          <p:spPr bwMode="auto">
            <a:xfrm>
              <a:off x="2069" y="374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07" name="Oval 75"/>
            <p:cNvSpPr>
              <a:spLocks noChangeArrowheads="1"/>
            </p:cNvSpPr>
            <p:nvPr/>
          </p:nvSpPr>
          <p:spPr bwMode="auto">
            <a:xfrm>
              <a:off x="2213" y="301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08" name="Oval 76"/>
            <p:cNvSpPr>
              <a:spLocks noChangeArrowheads="1"/>
            </p:cNvSpPr>
            <p:nvPr/>
          </p:nvSpPr>
          <p:spPr bwMode="auto">
            <a:xfrm>
              <a:off x="2204" y="323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09" name="Oval 77"/>
            <p:cNvSpPr>
              <a:spLocks noChangeArrowheads="1"/>
            </p:cNvSpPr>
            <p:nvPr/>
          </p:nvSpPr>
          <p:spPr bwMode="auto">
            <a:xfrm>
              <a:off x="2204" y="346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0" name="Oval 78"/>
            <p:cNvSpPr>
              <a:spLocks noChangeArrowheads="1"/>
            </p:cNvSpPr>
            <p:nvPr/>
          </p:nvSpPr>
          <p:spPr bwMode="auto">
            <a:xfrm>
              <a:off x="2361" y="271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1" name="Oval 79"/>
            <p:cNvSpPr>
              <a:spLocks noChangeArrowheads="1"/>
            </p:cNvSpPr>
            <p:nvPr/>
          </p:nvSpPr>
          <p:spPr bwMode="auto">
            <a:xfrm>
              <a:off x="2528" y="262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2" name="Oval 80"/>
            <p:cNvSpPr>
              <a:spLocks noChangeArrowheads="1"/>
            </p:cNvSpPr>
            <p:nvPr/>
          </p:nvSpPr>
          <p:spPr bwMode="auto">
            <a:xfrm>
              <a:off x="2693" y="255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3" name="Oval 81"/>
            <p:cNvSpPr>
              <a:spLocks noChangeArrowheads="1"/>
            </p:cNvSpPr>
            <p:nvPr/>
          </p:nvSpPr>
          <p:spPr bwMode="auto">
            <a:xfrm>
              <a:off x="2213" y="278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 flipH="1">
              <a:off x="1824" y="2605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1820" y="2911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2448" y="2605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 flipV="1">
              <a:off x="1817" y="3661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8" name="Oval 86"/>
            <p:cNvSpPr>
              <a:spLocks noChangeArrowheads="1"/>
            </p:cNvSpPr>
            <p:nvPr/>
          </p:nvSpPr>
          <p:spPr bwMode="auto">
            <a:xfrm>
              <a:off x="1781" y="287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9" name="Oval 87"/>
            <p:cNvSpPr>
              <a:spLocks noChangeArrowheads="1"/>
            </p:cNvSpPr>
            <p:nvPr/>
          </p:nvSpPr>
          <p:spPr bwMode="auto">
            <a:xfrm>
              <a:off x="1781" y="311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0" name="Oval 88"/>
            <p:cNvSpPr>
              <a:spLocks noChangeArrowheads="1"/>
            </p:cNvSpPr>
            <p:nvPr/>
          </p:nvSpPr>
          <p:spPr bwMode="auto">
            <a:xfrm>
              <a:off x="1772" y="332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1" name="Oval 89"/>
            <p:cNvSpPr>
              <a:spLocks noChangeArrowheads="1"/>
            </p:cNvSpPr>
            <p:nvPr/>
          </p:nvSpPr>
          <p:spPr bwMode="auto">
            <a:xfrm>
              <a:off x="1772" y="353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781" y="375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925" y="301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916" y="326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916" y="347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2073" y="271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7" name="Oval 95"/>
            <p:cNvSpPr>
              <a:spLocks noChangeArrowheads="1"/>
            </p:cNvSpPr>
            <p:nvPr/>
          </p:nvSpPr>
          <p:spPr bwMode="auto">
            <a:xfrm>
              <a:off x="2240" y="263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8" name="Oval 96"/>
            <p:cNvSpPr>
              <a:spLocks noChangeArrowheads="1"/>
            </p:cNvSpPr>
            <p:nvPr/>
          </p:nvSpPr>
          <p:spPr bwMode="auto">
            <a:xfrm>
              <a:off x="2405" y="256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9" name="Oval 97"/>
            <p:cNvSpPr>
              <a:spLocks noChangeArrowheads="1"/>
            </p:cNvSpPr>
            <p:nvPr/>
          </p:nvSpPr>
          <p:spPr bwMode="auto">
            <a:xfrm>
              <a:off x="1925" y="279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30" name="Oval 98"/>
            <p:cNvSpPr>
              <a:spLocks noChangeArrowheads="1"/>
            </p:cNvSpPr>
            <p:nvPr/>
          </p:nvSpPr>
          <p:spPr bwMode="auto">
            <a:xfrm>
              <a:off x="2793" y="367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31" name="Oval 99"/>
            <p:cNvSpPr>
              <a:spLocks noChangeArrowheads="1"/>
            </p:cNvSpPr>
            <p:nvPr/>
          </p:nvSpPr>
          <p:spPr bwMode="auto">
            <a:xfrm>
              <a:off x="2492" y="367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32" name="Oval 100"/>
            <p:cNvSpPr>
              <a:spLocks noChangeArrowheads="1"/>
            </p:cNvSpPr>
            <p:nvPr/>
          </p:nvSpPr>
          <p:spPr bwMode="auto">
            <a:xfrm>
              <a:off x="2208" y="367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33" name="Oval 101"/>
            <p:cNvSpPr>
              <a:spLocks noChangeArrowheads="1"/>
            </p:cNvSpPr>
            <p:nvPr/>
          </p:nvSpPr>
          <p:spPr bwMode="auto">
            <a:xfrm>
              <a:off x="1920" y="367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同一个晶格中两族取向不同的晶面族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605588" y="309721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6607175" y="357346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607175" y="4097338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6084888" y="310356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081713" y="359410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081713" y="4111625"/>
            <a:ext cx="142875" cy="13017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35613" y="3114675"/>
            <a:ext cx="141287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88000" y="35909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5588000" y="409416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040313" y="3117850"/>
            <a:ext cx="142875" cy="13017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5021263" y="359251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067300" y="4064000"/>
            <a:ext cx="141288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792663" y="2147888"/>
            <a:ext cx="3567112" cy="2720975"/>
            <a:chOff x="3019" y="1262"/>
            <a:chExt cx="2247" cy="1714"/>
          </a:xfrm>
        </p:grpSpPr>
        <p:sp>
          <p:nvSpPr>
            <p:cNvPr id="20660" name="Line 16"/>
            <p:cNvSpPr>
              <a:spLocks noChangeShapeType="1"/>
            </p:cNvSpPr>
            <p:nvPr/>
          </p:nvSpPr>
          <p:spPr bwMode="auto">
            <a:xfrm>
              <a:off x="3401" y="1673"/>
              <a:ext cx="1068" cy="89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661" name="Group 17"/>
            <p:cNvGrpSpPr>
              <a:grpSpLocks/>
            </p:cNvGrpSpPr>
            <p:nvPr/>
          </p:nvGrpSpPr>
          <p:grpSpPr bwMode="auto">
            <a:xfrm>
              <a:off x="3019" y="1262"/>
              <a:ext cx="2247" cy="1714"/>
              <a:chOff x="3019" y="1262"/>
              <a:chExt cx="2247" cy="1714"/>
            </a:xfrm>
          </p:grpSpPr>
          <p:sp>
            <p:nvSpPr>
              <p:cNvPr id="20662" name="AutoShape 18"/>
              <p:cNvSpPr>
                <a:spLocks noChangeArrowheads="1"/>
              </p:cNvSpPr>
              <p:nvPr/>
            </p:nvSpPr>
            <p:spPr bwMode="auto">
              <a:xfrm rot="2677609">
                <a:off x="4179" y="1487"/>
                <a:ext cx="508" cy="413"/>
              </a:xfrm>
              <a:prstGeom prst="triangle">
                <a:avLst>
                  <a:gd name="adj" fmla="val 51514"/>
                </a:avLst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3" name="Line 19"/>
              <p:cNvSpPr>
                <a:spLocks noChangeShapeType="1"/>
              </p:cNvSpPr>
              <p:nvPr/>
            </p:nvSpPr>
            <p:spPr bwMode="auto">
              <a:xfrm flipV="1">
                <a:off x="3384" y="1365"/>
                <a:ext cx="1603" cy="308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64" name="Line 20"/>
              <p:cNvSpPr>
                <a:spLocks noChangeShapeType="1"/>
              </p:cNvSpPr>
              <p:nvPr/>
            </p:nvSpPr>
            <p:spPr bwMode="auto">
              <a:xfrm flipV="1">
                <a:off x="3040" y="1262"/>
                <a:ext cx="2176" cy="411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65" name="Line 21"/>
              <p:cNvSpPr>
                <a:spLocks noChangeShapeType="1"/>
              </p:cNvSpPr>
              <p:nvPr/>
            </p:nvSpPr>
            <p:spPr bwMode="auto">
              <a:xfrm flipV="1">
                <a:off x="3727" y="1468"/>
                <a:ext cx="1069" cy="205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66" name="Line 22"/>
              <p:cNvSpPr>
                <a:spLocks noChangeShapeType="1"/>
              </p:cNvSpPr>
              <p:nvPr/>
            </p:nvSpPr>
            <p:spPr bwMode="auto">
              <a:xfrm flipH="1">
                <a:off x="4453" y="1468"/>
                <a:ext cx="343" cy="82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67" name="Line 23"/>
              <p:cNvSpPr>
                <a:spLocks noChangeShapeType="1"/>
              </p:cNvSpPr>
              <p:nvPr/>
            </p:nvSpPr>
            <p:spPr bwMode="auto">
              <a:xfrm>
                <a:off x="3727" y="1708"/>
                <a:ext cx="726" cy="58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68" name="Line 24"/>
              <p:cNvSpPr>
                <a:spLocks noChangeShapeType="1"/>
              </p:cNvSpPr>
              <p:nvPr/>
            </p:nvSpPr>
            <p:spPr bwMode="auto">
              <a:xfrm flipH="1">
                <a:off x="4453" y="1262"/>
                <a:ext cx="763" cy="171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69" name="Line 25"/>
              <p:cNvSpPr>
                <a:spLocks noChangeShapeType="1"/>
              </p:cNvSpPr>
              <p:nvPr/>
            </p:nvSpPr>
            <p:spPr bwMode="auto">
              <a:xfrm>
                <a:off x="3040" y="1673"/>
                <a:ext cx="1413" cy="1269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0" name="Line 26"/>
              <p:cNvSpPr>
                <a:spLocks noChangeShapeType="1"/>
              </p:cNvSpPr>
              <p:nvPr/>
            </p:nvSpPr>
            <p:spPr bwMode="auto">
              <a:xfrm flipH="1">
                <a:off x="4682" y="1605"/>
                <a:ext cx="572" cy="120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1" name="Line 27"/>
              <p:cNvSpPr>
                <a:spLocks noChangeShapeType="1"/>
              </p:cNvSpPr>
              <p:nvPr/>
            </p:nvSpPr>
            <p:spPr bwMode="auto">
              <a:xfrm flipH="1">
                <a:off x="5049" y="2188"/>
                <a:ext cx="191" cy="411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2" name="Line 28"/>
              <p:cNvSpPr>
                <a:spLocks noChangeShapeType="1"/>
              </p:cNvSpPr>
              <p:nvPr/>
            </p:nvSpPr>
            <p:spPr bwMode="auto">
              <a:xfrm flipH="1">
                <a:off x="4834" y="1879"/>
                <a:ext cx="420" cy="857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3" name="Line 29"/>
              <p:cNvSpPr>
                <a:spLocks noChangeShapeType="1"/>
              </p:cNvSpPr>
              <p:nvPr/>
            </p:nvSpPr>
            <p:spPr bwMode="auto">
              <a:xfrm flipH="1">
                <a:off x="4453" y="1365"/>
                <a:ext cx="534" cy="120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4" name="Line 30"/>
              <p:cNvSpPr>
                <a:spLocks noChangeShapeType="1"/>
              </p:cNvSpPr>
              <p:nvPr/>
            </p:nvSpPr>
            <p:spPr bwMode="auto">
              <a:xfrm>
                <a:off x="3019" y="2003"/>
                <a:ext cx="1069" cy="926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5" name="Line 31"/>
              <p:cNvSpPr>
                <a:spLocks noChangeShapeType="1"/>
              </p:cNvSpPr>
              <p:nvPr/>
            </p:nvSpPr>
            <p:spPr bwMode="auto">
              <a:xfrm>
                <a:off x="3019" y="2278"/>
                <a:ext cx="725" cy="651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6" name="Line 32"/>
              <p:cNvSpPr>
                <a:spLocks noChangeShapeType="1"/>
              </p:cNvSpPr>
              <p:nvPr/>
            </p:nvSpPr>
            <p:spPr bwMode="auto">
              <a:xfrm>
                <a:off x="3019" y="2586"/>
                <a:ext cx="382" cy="343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7" name="Line 33"/>
              <p:cNvSpPr>
                <a:spLocks noChangeShapeType="1"/>
              </p:cNvSpPr>
              <p:nvPr/>
            </p:nvSpPr>
            <p:spPr bwMode="auto">
              <a:xfrm flipV="1">
                <a:off x="3193" y="1262"/>
                <a:ext cx="1679" cy="309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8" name="Line 34"/>
              <p:cNvSpPr>
                <a:spLocks noChangeShapeType="1"/>
              </p:cNvSpPr>
              <p:nvPr/>
            </p:nvSpPr>
            <p:spPr bwMode="auto">
              <a:xfrm flipV="1">
                <a:off x="3384" y="1262"/>
                <a:ext cx="1145" cy="206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79" name="Line 35"/>
              <p:cNvSpPr>
                <a:spLocks noChangeShapeType="1"/>
              </p:cNvSpPr>
              <p:nvPr/>
            </p:nvSpPr>
            <p:spPr bwMode="auto">
              <a:xfrm flipV="1">
                <a:off x="3613" y="1262"/>
                <a:ext cx="534" cy="103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0" name="Line 36"/>
              <p:cNvSpPr>
                <a:spLocks noChangeShapeType="1"/>
              </p:cNvSpPr>
              <p:nvPr/>
            </p:nvSpPr>
            <p:spPr bwMode="auto">
              <a:xfrm flipV="1">
                <a:off x="3019" y="1969"/>
                <a:ext cx="343" cy="3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1" name="Line 37"/>
              <p:cNvSpPr>
                <a:spLocks noChangeShapeType="1"/>
              </p:cNvSpPr>
              <p:nvPr/>
            </p:nvSpPr>
            <p:spPr bwMode="auto">
              <a:xfrm flipV="1">
                <a:off x="3019" y="2243"/>
                <a:ext cx="305" cy="35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2" name="Line 38"/>
              <p:cNvSpPr>
                <a:spLocks noChangeShapeType="1"/>
              </p:cNvSpPr>
              <p:nvPr/>
            </p:nvSpPr>
            <p:spPr bwMode="auto">
              <a:xfrm flipV="1">
                <a:off x="3019" y="2552"/>
                <a:ext cx="343" cy="3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3" name="Line 39"/>
              <p:cNvSpPr>
                <a:spLocks noChangeShapeType="1"/>
              </p:cNvSpPr>
              <p:nvPr/>
            </p:nvSpPr>
            <p:spPr bwMode="auto">
              <a:xfrm flipV="1">
                <a:off x="3033" y="2916"/>
                <a:ext cx="344" cy="3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4" name="Line 40"/>
              <p:cNvSpPr>
                <a:spLocks noChangeShapeType="1"/>
              </p:cNvSpPr>
              <p:nvPr/>
            </p:nvSpPr>
            <p:spPr bwMode="auto">
              <a:xfrm flipV="1">
                <a:off x="5049" y="1605"/>
                <a:ext cx="191" cy="3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5" name="Line 41"/>
              <p:cNvSpPr>
                <a:spLocks noChangeShapeType="1"/>
              </p:cNvSpPr>
              <p:nvPr/>
            </p:nvSpPr>
            <p:spPr bwMode="auto">
              <a:xfrm flipV="1">
                <a:off x="5118" y="1888"/>
                <a:ext cx="148" cy="1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6" name="Line 42"/>
              <p:cNvSpPr>
                <a:spLocks noChangeShapeType="1"/>
              </p:cNvSpPr>
              <p:nvPr/>
            </p:nvSpPr>
            <p:spPr bwMode="auto">
              <a:xfrm flipV="1">
                <a:off x="5094" y="2175"/>
                <a:ext cx="148" cy="13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496" name="Oval 43"/>
          <p:cNvSpPr>
            <a:spLocks noChangeArrowheads="1"/>
          </p:cNvSpPr>
          <p:nvPr/>
        </p:nvSpPr>
        <p:spPr bwMode="auto">
          <a:xfrm>
            <a:off x="6916738" y="2711450"/>
            <a:ext cx="142875" cy="13017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7" name="Oval 44"/>
          <p:cNvSpPr>
            <a:spLocks noChangeArrowheads="1"/>
          </p:cNvSpPr>
          <p:nvPr/>
        </p:nvSpPr>
        <p:spPr bwMode="auto">
          <a:xfrm>
            <a:off x="7527925" y="2395538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8" name="Oval 45"/>
          <p:cNvSpPr>
            <a:spLocks noChangeArrowheads="1"/>
          </p:cNvSpPr>
          <p:nvPr/>
        </p:nvSpPr>
        <p:spPr bwMode="auto">
          <a:xfrm>
            <a:off x="7861300" y="2238375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9" name="Oval 46"/>
          <p:cNvSpPr>
            <a:spLocks noChangeArrowheads="1"/>
          </p:cNvSpPr>
          <p:nvPr/>
        </p:nvSpPr>
        <p:spPr bwMode="auto">
          <a:xfrm>
            <a:off x="8205788" y="208121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0" name="Oval 47"/>
          <p:cNvSpPr>
            <a:spLocks noChangeArrowheads="1"/>
          </p:cNvSpPr>
          <p:nvPr/>
        </p:nvSpPr>
        <p:spPr bwMode="auto">
          <a:xfrm>
            <a:off x="7239000" y="25368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1" name="Oval 48"/>
          <p:cNvSpPr>
            <a:spLocks noChangeArrowheads="1"/>
          </p:cNvSpPr>
          <p:nvPr/>
        </p:nvSpPr>
        <p:spPr bwMode="auto">
          <a:xfrm>
            <a:off x="6977063" y="321945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2" name="Oval 49"/>
          <p:cNvSpPr>
            <a:spLocks noChangeArrowheads="1"/>
          </p:cNvSpPr>
          <p:nvPr/>
        </p:nvSpPr>
        <p:spPr bwMode="auto">
          <a:xfrm>
            <a:off x="7546975" y="2901950"/>
            <a:ext cx="141288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3" name="Oval 50"/>
          <p:cNvSpPr>
            <a:spLocks noChangeArrowheads="1"/>
          </p:cNvSpPr>
          <p:nvPr/>
        </p:nvSpPr>
        <p:spPr bwMode="auto">
          <a:xfrm>
            <a:off x="7880350" y="2765425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4" name="Oval 51"/>
          <p:cNvSpPr>
            <a:spLocks noChangeArrowheads="1"/>
          </p:cNvSpPr>
          <p:nvPr/>
        </p:nvSpPr>
        <p:spPr bwMode="auto">
          <a:xfrm>
            <a:off x="8239125" y="2628900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5" name="Oval 52"/>
          <p:cNvSpPr>
            <a:spLocks noChangeArrowheads="1"/>
          </p:cNvSpPr>
          <p:nvPr/>
        </p:nvSpPr>
        <p:spPr bwMode="auto">
          <a:xfrm>
            <a:off x="7239000" y="302736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6" name="Oval 53"/>
          <p:cNvSpPr>
            <a:spLocks noChangeArrowheads="1"/>
          </p:cNvSpPr>
          <p:nvPr/>
        </p:nvSpPr>
        <p:spPr bwMode="auto">
          <a:xfrm>
            <a:off x="6958013" y="367506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7" name="Oval 54"/>
          <p:cNvSpPr>
            <a:spLocks noChangeArrowheads="1"/>
          </p:cNvSpPr>
          <p:nvPr/>
        </p:nvSpPr>
        <p:spPr bwMode="auto">
          <a:xfrm>
            <a:off x="7632700" y="3360738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8" name="Oval 55"/>
          <p:cNvSpPr>
            <a:spLocks noChangeArrowheads="1"/>
          </p:cNvSpPr>
          <p:nvPr/>
        </p:nvSpPr>
        <p:spPr bwMode="auto">
          <a:xfrm>
            <a:off x="7940675" y="3221038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9" name="Oval 56"/>
          <p:cNvSpPr>
            <a:spLocks noChangeArrowheads="1"/>
          </p:cNvSpPr>
          <p:nvPr/>
        </p:nvSpPr>
        <p:spPr bwMode="auto">
          <a:xfrm>
            <a:off x="8239125" y="3087688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0" name="Oval 57"/>
          <p:cNvSpPr>
            <a:spLocks noChangeArrowheads="1"/>
          </p:cNvSpPr>
          <p:nvPr/>
        </p:nvSpPr>
        <p:spPr bwMode="auto">
          <a:xfrm>
            <a:off x="7273925" y="3463925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1" name="Oval 58"/>
          <p:cNvSpPr>
            <a:spLocks noChangeArrowheads="1"/>
          </p:cNvSpPr>
          <p:nvPr/>
        </p:nvSpPr>
        <p:spPr bwMode="auto">
          <a:xfrm>
            <a:off x="7000875" y="4148138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2" name="Oval 59"/>
          <p:cNvSpPr>
            <a:spLocks noChangeArrowheads="1"/>
          </p:cNvSpPr>
          <p:nvPr/>
        </p:nvSpPr>
        <p:spPr bwMode="auto">
          <a:xfrm>
            <a:off x="7637463" y="38449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910513" y="3686175"/>
            <a:ext cx="141287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4" name="Oval 61"/>
          <p:cNvSpPr>
            <a:spLocks noChangeArrowheads="1"/>
          </p:cNvSpPr>
          <p:nvPr/>
        </p:nvSpPr>
        <p:spPr bwMode="auto">
          <a:xfrm>
            <a:off x="8239125" y="3551238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5" name="Oval 62"/>
          <p:cNvSpPr>
            <a:spLocks noChangeArrowheads="1"/>
          </p:cNvSpPr>
          <p:nvPr/>
        </p:nvSpPr>
        <p:spPr bwMode="auto">
          <a:xfrm>
            <a:off x="7334250" y="398780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6" name="Oval 63"/>
          <p:cNvSpPr>
            <a:spLocks noChangeArrowheads="1"/>
          </p:cNvSpPr>
          <p:nvPr/>
        </p:nvSpPr>
        <p:spPr bwMode="auto">
          <a:xfrm>
            <a:off x="6977063" y="47339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7" name="Oval 64"/>
          <p:cNvSpPr>
            <a:spLocks noChangeArrowheads="1"/>
          </p:cNvSpPr>
          <p:nvPr/>
        </p:nvSpPr>
        <p:spPr bwMode="auto">
          <a:xfrm>
            <a:off x="7632700" y="434340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8" name="Oval 65"/>
          <p:cNvSpPr>
            <a:spLocks noChangeArrowheads="1"/>
          </p:cNvSpPr>
          <p:nvPr/>
        </p:nvSpPr>
        <p:spPr bwMode="auto">
          <a:xfrm>
            <a:off x="7935913" y="418465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9" name="Oval 66"/>
          <p:cNvSpPr>
            <a:spLocks noChangeArrowheads="1"/>
          </p:cNvSpPr>
          <p:nvPr/>
        </p:nvSpPr>
        <p:spPr bwMode="auto">
          <a:xfrm>
            <a:off x="8239125" y="4029075"/>
            <a:ext cx="142875" cy="13017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0" name="Oval 67"/>
          <p:cNvSpPr>
            <a:spLocks noChangeArrowheads="1"/>
          </p:cNvSpPr>
          <p:nvPr/>
        </p:nvSpPr>
        <p:spPr bwMode="auto">
          <a:xfrm>
            <a:off x="7335838" y="4505325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1" name="Oval 68"/>
          <p:cNvSpPr>
            <a:spLocks noChangeArrowheads="1"/>
          </p:cNvSpPr>
          <p:nvPr/>
        </p:nvSpPr>
        <p:spPr bwMode="auto">
          <a:xfrm>
            <a:off x="6424613" y="2725738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2" name="Oval 69"/>
          <p:cNvSpPr>
            <a:spLocks noChangeArrowheads="1"/>
          </p:cNvSpPr>
          <p:nvPr/>
        </p:nvSpPr>
        <p:spPr bwMode="auto">
          <a:xfrm>
            <a:off x="6424613" y="3190875"/>
            <a:ext cx="142875" cy="13017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3" name="Oval 70"/>
          <p:cNvSpPr>
            <a:spLocks noChangeArrowheads="1"/>
          </p:cNvSpPr>
          <p:nvPr/>
        </p:nvSpPr>
        <p:spPr bwMode="auto">
          <a:xfrm>
            <a:off x="6421438" y="368141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4" name="Oval 71"/>
          <p:cNvSpPr>
            <a:spLocks noChangeArrowheads="1"/>
          </p:cNvSpPr>
          <p:nvPr/>
        </p:nvSpPr>
        <p:spPr bwMode="auto">
          <a:xfrm>
            <a:off x="6407150" y="4173538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5" name="Oval 72"/>
          <p:cNvSpPr>
            <a:spLocks noChangeArrowheads="1"/>
          </p:cNvSpPr>
          <p:nvPr/>
        </p:nvSpPr>
        <p:spPr bwMode="auto">
          <a:xfrm>
            <a:off x="6421438" y="473551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6" name="Oval 73"/>
          <p:cNvSpPr>
            <a:spLocks noChangeArrowheads="1"/>
          </p:cNvSpPr>
          <p:nvPr/>
        </p:nvSpPr>
        <p:spPr bwMode="auto">
          <a:xfrm>
            <a:off x="6991350" y="2389188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7" name="Oval 74"/>
          <p:cNvSpPr>
            <a:spLocks noChangeArrowheads="1"/>
          </p:cNvSpPr>
          <p:nvPr/>
        </p:nvSpPr>
        <p:spPr bwMode="auto">
          <a:xfrm>
            <a:off x="7318375" y="2232025"/>
            <a:ext cx="141288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8" name="Oval 75"/>
          <p:cNvSpPr>
            <a:spLocks noChangeArrowheads="1"/>
          </p:cNvSpPr>
          <p:nvPr/>
        </p:nvSpPr>
        <p:spPr bwMode="auto">
          <a:xfrm>
            <a:off x="7640638" y="204946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9" name="Oval 76"/>
          <p:cNvSpPr>
            <a:spLocks noChangeArrowheads="1"/>
          </p:cNvSpPr>
          <p:nvPr/>
        </p:nvSpPr>
        <p:spPr bwMode="auto">
          <a:xfrm>
            <a:off x="6704013" y="255270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0" name="Oval 77"/>
          <p:cNvSpPr>
            <a:spLocks noChangeArrowheads="1"/>
          </p:cNvSpPr>
          <p:nvPr/>
        </p:nvSpPr>
        <p:spPr bwMode="auto">
          <a:xfrm>
            <a:off x="5845175" y="273367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1" name="Oval 78"/>
          <p:cNvSpPr>
            <a:spLocks noChangeArrowheads="1"/>
          </p:cNvSpPr>
          <p:nvPr/>
        </p:nvSpPr>
        <p:spPr bwMode="auto">
          <a:xfrm>
            <a:off x="5940425" y="32607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2" name="Oval 79"/>
          <p:cNvSpPr>
            <a:spLocks noChangeArrowheads="1"/>
          </p:cNvSpPr>
          <p:nvPr/>
        </p:nvSpPr>
        <p:spPr bwMode="auto">
          <a:xfrm>
            <a:off x="5880100" y="37179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3" name="Oval 80"/>
          <p:cNvSpPr>
            <a:spLocks noChangeArrowheads="1"/>
          </p:cNvSpPr>
          <p:nvPr/>
        </p:nvSpPr>
        <p:spPr bwMode="auto">
          <a:xfrm>
            <a:off x="5827713" y="418147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4" name="Oval 81"/>
          <p:cNvSpPr>
            <a:spLocks noChangeArrowheads="1"/>
          </p:cNvSpPr>
          <p:nvPr/>
        </p:nvSpPr>
        <p:spPr bwMode="auto">
          <a:xfrm>
            <a:off x="5845175" y="47339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5" name="Oval 82"/>
          <p:cNvSpPr>
            <a:spLocks noChangeArrowheads="1"/>
          </p:cNvSpPr>
          <p:nvPr/>
        </p:nvSpPr>
        <p:spPr bwMode="auto">
          <a:xfrm>
            <a:off x="6415088" y="23971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6" name="Oval 83"/>
          <p:cNvSpPr>
            <a:spLocks noChangeArrowheads="1"/>
          </p:cNvSpPr>
          <p:nvPr/>
        </p:nvSpPr>
        <p:spPr bwMode="auto">
          <a:xfrm>
            <a:off x="6740525" y="223996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7" name="Oval 84"/>
          <p:cNvSpPr>
            <a:spLocks noChangeArrowheads="1"/>
          </p:cNvSpPr>
          <p:nvPr/>
        </p:nvSpPr>
        <p:spPr bwMode="auto">
          <a:xfrm>
            <a:off x="7061200" y="2058988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8" name="Oval 85"/>
          <p:cNvSpPr>
            <a:spLocks noChangeArrowheads="1"/>
          </p:cNvSpPr>
          <p:nvPr/>
        </p:nvSpPr>
        <p:spPr bwMode="auto">
          <a:xfrm>
            <a:off x="6127750" y="2559050"/>
            <a:ext cx="141288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9" name="Oval 86"/>
          <p:cNvSpPr>
            <a:spLocks noChangeArrowheads="1"/>
          </p:cNvSpPr>
          <p:nvPr/>
        </p:nvSpPr>
        <p:spPr bwMode="auto">
          <a:xfrm>
            <a:off x="5302250" y="273526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0" name="Oval 87"/>
          <p:cNvSpPr>
            <a:spLocks noChangeArrowheads="1"/>
          </p:cNvSpPr>
          <p:nvPr/>
        </p:nvSpPr>
        <p:spPr bwMode="auto">
          <a:xfrm>
            <a:off x="5334000" y="3248025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1" name="Oval 88"/>
          <p:cNvSpPr>
            <a:spLocks noChangeArrowheads="1"/>
          </p:cNvSpPr>
          <p:nvPr/>
        </p:nvSpPr>
        <p:spPr bwMode="auto">
          <a:xfrm>
            <a:off x="5297488" y="371951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2" name="Oval 89"/>
          <p:cNvSpPr>
            <a:spLocks noChangeArrowheads="1"/>
          </p:cNvSpPr>
          <p:nvPr/>
        </p:nvSpPr>
        <p:spPr bwMode="auto">
          <a:xfrm>
            <a:off x="5286375" y="418465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3" name="Oval 90"/>
          <p:cNvSpPr>
            <a:spLocks noChangeArrowheads="1"/>
          </p:cNvSpPr>
          <p:nvPr/>
        </p:nvSpPr>
        <p:spPr bwMode="auto">
          <a:xfrm>
            <a:off x="5302250" y="473551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4" name="Oval 91"/>
          <p:cNvSpPr>
            <a:spLocks noChangeArrowheads="1"/>
          </p:cNvSpPr>
          <p:nvPr/>
        </p:nvSpPr>
        <p:spPr bwMode="auto">
          <a:xfrm>
            <a:off x="5870575" y="2401888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5" name="Oval 92"/>
          <p:cNvSpPr>
            <a:spLocks noChangeArrowheads="1"/>
          </p:cNvSpPr>
          <p:nvPr/>
        </p:nvSpPr>
        <p:spPr bwMode="auto">
          <a:xfrm>
            <a:off x="6184900" y="22320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6" name="Oval 93"/>
          <p:cNvSpPr>
            <a:spLocks noChangeArrowheads="1"/>
          </p:cNvSpPr>
          <p:nvPr/>
        </p:nvSpPr>
        <p:spPr bwMode="auto">
          <a:xfrm>
            <a:off x="6516688" y="2060575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7" name="Oval 94"/>
          <p:cNvSpPr>
            <a:spLocks noChangeArrowheads="1"/>
          </p:cNvSpPr>
          <p:nvPr/>
        </p:nvSpPr>
        <p:spPr bwMode="auto">
          <a:xfrm>
            <a:off x="5583238" y="25622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8" name="Oval 95"/>
          <p:cNvSpPr>
            <a:spLocks noChangeArrowheads="1"/>
          </p:cNvSpPr>
          <p:nvPr/>
        </p:nvSpPr>
        <p:spPr bwMode="auto">
          <a:xfrm>
            <a:off x="4741863" y="27527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9" name="Oval 96"/>
          <p:cNvSpPr>
            <a:spLocks noChangeArrowheads="1"/>
          </p:cNvSpPr>
          <p:nvPr/>
        </p:nvSpPr>
        <p:spPr bwMode="auto">
          <a:xfrm>
            <a:off x="4741863" y="328136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0" name="Oval 97"/>
          <p:cNvSpPr>
            <a:spLocks noChangeArrowheads="1"/>
          </p:cNvSpPr>
          <p:nvPr/>
        </p:nvSpPr>
        <p:spPr bwMode="auto">
          <a:xfrm>
            <a:off x="4724400" y="373697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1" name="Oval 98"/>
          <p:cNvSpPr>
            <a:spLocks noChangeArrowheads="1"/>
          </p:cNvSpPr>
          <p:nvPr/>
        </p:nvSpPr>
        <p:spPr bwMode="auto">
          <a:xfrm>
            <a:off x="4724400" y="420052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2" name="Oval 99"/>
          <p:cNvSpPr>
            <a:spLocks noChangeArrowheads="1"/>
          </p:cNvSpPr>
          <p:nvPr/>
        </p:nvSpPr>
        <p:spPr bwMode="auto">
          <a:xfrm>
            <a:off x="4756150" y="470376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3" name="Oval 100"/>
          <p:cNvSpPr>
            <a:spLocks noChangeArrowheads="1"/>
          </p:cNvSpPr>
          <p:nvPr/>
        </p:nvSpPr>
        <p:spPr bwMode="auto">
          <a:xfrm>
            <a:off x="5311775" y="2416175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4" name="Oval 101"/>
          <p:cNvSpPr>
            <a:spLocks noChangeArrowheads="1"/>
          </p:cNvSpPr>
          <p:nvPr/>
        </p:nvSpPr>
        <p:spPr bwMode="auto">
          <a:xfrm>
            <a:off x="5634038" y="2239963"/>
            <a:ext cx="142875" cy="12858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5" name="Oval 102"/>
          <p:cNvSpPr>
            <a:spLocks noChangeArrowheads="1"/>
          </p:cNvSpPr>
          <p:nvPr/>
        </p:nvSpPr>
        <p:spPr bwMode="auto">
          <a:xfrm>
            <a:off x="5957888" y="2078038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6" name="Oval 103"/>
          <p:cNvSpPr>
            <a:spLocks noChangeArrowheads="1"/>
          </p:cNvSpPr>
          <p:nvPr/>
        </p:nvSpPr>
        <p:spPr bwMode="auto">
          <a:xfrm>
            <a:off x="5022850" y="257810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7" name="Oval 104"/>
          <p:cNvSpPr>
            <a:spLocks noChangeArrowheads="1"/>
          </p:cNvSpPr>
          <p:nvPr/>
        </p:nvSpPr>
        <p:spPr bwMode="auto">
          <a:xfrm>
            <a:off x="6607175" y="4578350"/>
            <a:ext cx="142875" cy="12858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8" name="Oval 105"/>
          <p:cNvSpPr>
            <a:spLocks noChangeArrowheads="1"/>
          </p:cNvSpPr>
          <p:nvPr/>
        </p:nvSpPr>
        <p:spPr bwMode="auto">
          <a:xfrm>
            <a:off x="6084888" y="4564063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9" name="Oval 106"/>
          <p:cNvSpPr>
            <a:spLocks noChangeArrowheads="1"/>
          </p:cNvSpPr>
          <p:nvPr/>
        </p:nvSpPr>
        <p:spPr bwMode="auto">
          <a:xfrm>
            <a:off x="5597525" y="4554538"/>
            <a:ext cx="141288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60" name="Oval 107"/>
          <p:cNvSpPr>
            <a:spLocks noChangeArrowheads="1"/>
          </p:cNvSpPr>
          <p:nvPr/>
        </p:nvSpPr>
        <p:spPr bwMode="auto">
          <a:xfrm>
            <a:off x="5029200" y="4533900"/>
            <a:ext cx="142875" cy="127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61" name="Group 108"/>
          <p:cNvGrpSpPr>
            <a:grpSpLocks/>
          </p:cNvGrpSpPr>
          <p:nvPr/>
        </p:nvGrpSpPr>
        <p:grpSpPr bwMode="auto">
          <a:xfrm>
            <a:off x="792163" y="2290763"/>
            <a:ext cx="3206750" cy="2506662"/>
            <a:chOff x="1772" y="2549"/>
            <a:chExt cx="1867" cy="1299"/>
          </a:xfrm>
        </p:grpSpPr>
        <p:sp>
          <p:nvSpPr>
            <p:cNvPr id="20563" name="Line 109"/>
            <p:cNvSpPr>
              <a:spLocks noChangeShapeType="1"/>
            </p:cNvSpPr>
            <p:nvPr/>
          </p:nvSpPr>
          <p:spPr bwMode="auto">
            <a:xfrm flipH="1">
              <a:off x="2967" y="2594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4" name="Line 110"/>
            <p:cNvSpPr>
              <a:spLocks noChangeShapeType="1"/>
            </p:cNvSpPr>
            <p:nvPr/>
          </p:nvSpPr>
          <p:spPr bwMode="auto">
            <a:xfrm>
              <a:off x="2967" y="288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5" name="Line 111"/>
            <p:cNvSpPr>
              <a:spLocks noChangeShapeType="1"/>
            </p:cNvSpPr>
            <p:nvPr/>
          </p:nvSpPr>
          <p:spPr bwMode="auto">
            <a:xfrm>
              <a:off x="3591" y="259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6" name="Line 112"/>
            <p:cNvSpPr>
              <a:spLocks noChangeShapeType="1"/>
            </p:cNvSpPr>
            <p:nvPr/>
          </p:nvSpPr>
          <p:spPr bwMode="auto">
            <a:xfrm flipH="1">
              <a:off x="2967" y="350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7" name="Oval 113"/>
            <p:cNvSpPr>
              <a:spLocks noChangeArrowheads="1"/>
            </p:cNvSpPr>
            <p:nvPr/>
          </p:nvSpPr>
          <p:spPr bwMode="auto">
            <a:xfrm>
              <a:off x="2928" y="284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8" name="Oval 114"/>
            <p:cNvSpPr>
              <a:spLocks noChangeArrowheads="1"/>
            </p:cNvSpPr>
            <p:nvPr/>
          </p:nvSpPr>
          <p:spPr bwMode="auto">
            <a:xfrm>
              <a:off x="3212" y="270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9" name="Oval 115"/>
            <p:cNvSpPr>
              <a:spLocks noChangeArrowheads="1"/>
            </p:cNvSpPr>
            <p:nvPr/>
          </p:nvSpPr>
          <p:spPr bwMode="auto">
            <a:xfrm>
              <a:off x="3383" y="263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0" name="Oval 116"/>
            <p:cNvSpPr>
              <a:spLocks noChangeArrowheads="1"/>
            </p:cNvSpPr>
            <p:nvPr/>
          </p:nvSpPr>
          <p:spPr bwMode="auto">
            <a:xfrm>
              <a:off x="3548" y="257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1" name="Oval 117"/>
            <p:cNvSpPr>
              <a:spLocks noChangeArrowheads="1"/>
            </p:cNvSpPr>
            <p:nvPr/>
          </p:nvSpPr>
          <p:spPr bwMode="auto">
            <a:xfrm>
              <a:off x="3063" y="277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2" name="Oval 118"/>
            <p:cNvSpPr>
              <a:spLocks noChangeArrowheads="1"/>
            </p:cNvSpPr>
            <p:nvPr/>
          </p:nvSpPr>
          <p:spPr bwMode="auto">
            <a:xfrm>
              <a:off x="2928" y="308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3" name="Oval 119"/>
            <p:cNvSpPr>
              <a:spLocks noChangeArrowheads="1"/>
            </p:cNvSpPr>
            <p:nvPr/>
          </p:nvSpPr>
          <p:spPr bwMode="auto">
            <a:xfrm>
              <a:off x="3221" y="294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4" name="Oval 120"/>
            <p:cNvSpPr>
              <a:spLocks noChangeArrowheads="1"/>
            </p:cNvSpPr>
            <p:nvPr/>
          </p:nvSpPr>
          <p:spPr bwMode="auto">
            <a:xfrm>
              <a:off x="3383" y="287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5" name="Oval 121"/>
            <p:cNvSpPr>
              <a:spLocks noChangeArrowheads="1"/>
            </p:cNvSpPr>
            <p:nvPr/>
          </p:nvSpPr>
          <p:spPr bwMode="auto">
            <a:xfrm>
              <a:off x="3548" y="281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6" name="Oval 122"/>
            <p:cNvSpPr>
              <a:spLocks noChangeArrowheads="1"/>
            </p:cNvSpPr>
            <p:nvPr/>
          </p:nvSpPr>
          <p:spPr bwMode="auto">
            <a:xfrm>
              <a:off x="3063" y="299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7" name="Oval 123"/>
            <p:cNvSpPr>
              <a:spLocks noChangeArrowheads="1"/>
            </p:cNvSpPr>
            <p:nvPr/>
          </p:nvSpPr>
          <p:spPr bwMode="auto">
            <a:xfrm>
              <a:off x="2919" y="329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8" name="Oval 124"/>
            <p:cNvSpPr>
              <a:spLocks noChangeArrowheads="1"/>
            </p:cNvSpPr>
            <p:nvPr/>
          </p:nvSpPr>
          <p:spPr bwMode="auto">
            <a:xfrm>
              <a:off x="3212" y="315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9" name="Oval 125"/>
            <p:cNvSpPr>
              <a:spLocks noChangeArrowheads="1"/>
            </p:cNvSpPr>
            <p:nvPr/>
          </p:nvSpPr>
          <p:spPr bwMode="auto">
            <a:xfrm>
              <a:off x="3374" y="308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0" name="Oval 126"/>
            <p:cNvSpPr>
              <a:spLocks noChangeArrowheads="1"/>
            </p:cNvSpPr>
            <p:nvPr/>
          </p:nvSpPr>
          <p:spPr bwMode="auto">
            <a:xfrm>
              <a:off x="3539" y="302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1" name="Oval 127"/>
            <p:cNvSpPr>
              <a:spLocks noChangeArrowheads="1"/>
            </p:cNvSpPr>
            <p:nvPr/>
          </p:nvSpPr>
          <p:spPr bwMode="auto">
            <a:xfrm>
              <a:off x="3054" y="319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2" name="Oval 128"/>
            <p:cNvSpPr>
              <a:spLocks noChangeArrowheads="1"/>
            </p:cNvSpPr>
            <p:nvPr/>
          </p:nvSpPr>
          <p:spPr bwMode="auto">
            <a:xfrm>
              <a:off x="2919" y="350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3" name="Oval 129"/>
            <p:cNvSpPr>
              <a:spLocks noChangeArrowheads="1"/>
            </p:cNvSpPr>
            <p:nvPr/>
          </p:nvSpPr>
          <p:spPr bwMode="auto">
            <a:xfrm>
              <a:off x="3203" y="337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4" name="Oval 130"/>
            <p:cNvSpPr>
              <a:spLocks noChangeArrowheads="1"/>
            </p:cNvSpPr>
            <p:nvPr/>
          </p:nvSpPr>
          <p:spPr bwMode="auto">
            <a:xfrm>
              <a:off x="3374" y="330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5" name="Oval 131"/>
            <p:cNvSpPr>
              <a:spLocks noChangeArrowheads="1"/>
            </p:cNvSpPr>
            <p:nvPr/>
          </p:nvSpPr>
          <p:spPr bwMode="auto">
            <a:xfrm>
              <a:off x="3539" y="323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6" name="Oval 132"/>
            <p:cNvSpPr>
              <a:spLocks noChangeArrowheads="1"/>
            </p:cNvSpPr>
            <p:nvPr/>
          </p:nvSpPr>
          <p:spPr bwMode="auto">
            <a:xfrm>
              <a:off x="3054" y="343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7" name="Oval 133"/>
            <p:cNvSpPr>
              <a:spLocks noChangeArrowheads="1"/>
            </p:cNvSpPr>
            <p:nvPr/>
          </p:nvSpPr>
          <p:spPr bwMode="auto">
            <a:xfrm>
              <a:off x="2928" y="372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8" name="Oval 134"/>
            <p:cNvSpPr>
              <a:spLocks noChangeArrowheads="1"/>
            </p:cNvSpPr>
            <p:nvPr/>
          </p:nvSpPr>
          <p:spPr bwMode="auto">
            <a:xfrm>
              <a:off x="3221" y="360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9" name="Oval 135"/>
            <p:cNvSpPr>
              <a:spLocks noChangeArrowheads="1"/>
            </p:cNvSpPr>
            <p:nvPr/>
          </p:nvSpPr>
          <p:spPr bwMode="auto">
            <a:xfrm>
              <a:off x="3392" y="352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0" name="Oval 136"/>
            <p:cNvSpPr>
              <a:spLocks noChangeArrowheads="1"/>
            </p:cNvSpPr>
            <p:nvPr/>
          </p:nvSpPr>
          <p:spPr bwMode="auto">
            <a:xfrm>
              <a:off x="3548" y="345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1" name="Oval 137"/>
            <p:cNvSpPr>
              <a:spLocks noChangeArrowheads="1"/>
            </p:cNvSpPr>
            <p:nvPr/>
          </p:nvSpPr>
          <p:spPr bwMode="auto">
            <a:xfrm>
              <a:off x="3063" y="367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2" name="Line 138"/>
            <p:cNvSpPr>
              <a:spLocks noChangeShapeType="1"/>
            </p:cNvSpPr>
            <p:nvPr/>
          </p:nvSpPr>
          <p:spPr bwMode="auto">
            <a:xfrm flipH="1">
              <a:off x="2688" y="259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" name="Line 139"/>
            <p:cNvSpPr>
              <a:spLocks noChangeShapeType="1"/>
            </p:cNvSpPr>
            <p:nvPr/>
          </p:nvSpPr>
          <p:spPr bwMode="auto">
            <a:xfrm>
              <a:off x="2684" y="289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4" name="Line 140"/>
            <p:cNvSpPr>
              <a:spLocks noChangeShapeType="1"/>
            </p:cNvSpPr>
            <p:nvPr/>
          </p:nvSpPr>
          <p:spPr bwMode="auto">
            <a:xfrm>
              <a:off x="3312" y="259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5" name="Line 141"/>
            <p:cNvSpPr>
              <a:spLocks noChangeShapeType="1"/>
            </p:cNvSpPr>
            <p:nvPr/>
          </p:nvSpPr>
          <p:spPr bwMode="auto">
            <a:xfrm flipV="1">
              <a:off x="2675" y="3648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6" name="Oval 142"/>
            <p:cNvSpPr>
              <a:spLocks noChangeArrowheads="1"/>
            </p:cNvSpPr>
            <p:nvPr/>
          </p:nvSpPr>
          <p:spPr bwMode="auto">
            <a:xfrm>
              <a:off x="2645" y="285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7" name="Oval 143"/>
            <p:cNvSpPr>
              <a:spLocks noChangeArrowheads="1"/>
            </p:cNvSpPr>
            <p:nvPr/>
          </p:nvSpPr>
          <p:spPr bwMode="auto">
            <a:xfrm>
              <a:off x="2645" y="310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8" name="Oval 144"/>
            <p:cNvSpPr>
              <a:spLocks noChangeArrowheads="1"/>
            </p:cNvSpPr>
            <p:nvPr/>
          </p:nvSpPr>
          <p:spPr bwMode="auto">
            <a:xfrm>
              <a:off x="2636" y="331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9" name="Oval 145"/>
            <p:cNvSpPr>
              <a:spLocks noChangeArrowheads="1"/>
            </p:cNvSpPr>
            <p:nvPr/>
          </p:nvSpPr>
          <p:spPr bwMode="auto">
            <a:xfrm>
              <a:off x="2636" y="352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0" name="Oval 146"/>
            <p:cNvSpPr>
              <a:spLocks noChangeArrowheads="1"/>
            </p:cNvSpPr>
            <p:nvPr/>
          </p:nvSpPr>
          <p:spPr bwMode="auto">
            <a:xfrm>
              <a:off x="2645" y="374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1" name="Oval 147"/>
            <p:cNvSpPr>
              <a:spLocks noChangeArrowheads="1"/>
            </p:cNvSpPr>
            <p:nvPr/>
          </p:nvSpPr>
          <p:spPr bwMode="auto">
            <a:xfrm>
              <a:off x="2789" y="299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2" name="Oval 148"/>
            <p:cNvSpPr>
              <a:spLocks noChangeArrowheads="1"/>
            </p:cNvSpPr>
            <p:nvPr/>
          </p:nvSpPr>
          <p:spPr bwMode="auto">
            <a:xfrm>
              <a:off x="2780" y="321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3" name="Oval 149"/>
            <p:cNvSpPr>
              <a:spLocks noChangeArrowheads="1"/>
            </p:cNvSpPr>
            <p:nvPr/>
          </p:nvSpPr>
          <p:spPr bwMode="auto">
            <a:xfrm>
              <a:off x="2780" y="345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4" name="Oval 150"/>
            <p:cNvSpPr>
              <a:spLocks noChangeArrowheads="1"/>
            </p:cNvSpPr>
            <p:nvPr/>
          </p:nvSpPr>
          <p:spPr bwMode="auto">
            <a:xfrm>
              <a:off x="2937" y="270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5" name="Oval 151"/>
            <p:cNvSpPr>
              <a:spLocks noChangeArrowheads="1"/>
            </p:cNvSpPr>
            <p:nvPr/>
          </p:nvSpPr>
          <p:spPr bwMode="auto">
            <a:xfrm>
              <a:off x="3104" y="262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6" name="Oval 152"/>
            <p:cNvSpPr>
              <a:spLocks noChangeArrowheads="1"/>
            </p:cNvSpPr>
            <p:nvPr/>
          </p:nvSpPr>
          <p:spPr bwMode="auto">
            <a:xfrm>
              <a:off x="3269" y="254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7" name="Oval 153"/>
            <p:cNvSpPr>
              <a:spLocks noChangeArrowheads="1"/>
            </p:cNvSpPr>
            <p:nvPr/>
          </p:nvSpPr>
          <p:spPr bwMode="auto">
            <a:xfrm>
              <a:off x="2789" y="277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8" name="Line 154"/>
            <p:cNvSpPr>
              <a:spLocks noChangeShapeType="1"/>
            </p:cNvSpPr>
            <p:nvPr/>
          </p:nvSpPr>
          <p:spPr bwMode="auto">
            <a:xfrm flipH="1">
              <a:off x="2391" y="259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9" name="Line 155"/>
            <p:cNvSpPr>
              <a:spLocks noChangeShapeType="1"/>
            </p:cNvSpPr>
            <p:nvPr/>
          </p:nvSpPr>
          <p:spPr bwMode="auto">
            <a:xfrm>
              <a:off x="2387" y="290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0" name="Line 156"/>
            <p:cNvSpPr>
              <a:spLocks noChangeShapeType="1"/>
            </p:cNvSpPr>
            <p:nvPr/>
          </p:nvSpPr>
          <p:spPr bwMode="auto">
            <a:xfrm>
              <a:off x="3015" y="259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1" name="Line 157"/>
            <p:cNvSpPr>
              <a:spLocks noChangeShapeType="1"/>
            </p:cNvSpPr>
            <p:nvPr/>
          </p:nvSpPr>
          <p:spPr bwMode="auto">
            <a:xfrm flipV="1">
              <a:off x="2387" y="3652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2" name="Oval 158"/>
            <p:cNvSpPr>
              <a:spLocks noChangeArrowheads="1"/>
            </p:cNvSpPr>
            <p:nvPr/>
          </p:nvSpPr>
          <p:spPr bwMode="auto">
            <a:xfrm>
              <a:off x="2348" y="286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3" name="Oval 159"/>
            <p:cNvSpPr>
              <a:spLocks noChangeArrowheads="1"/>
            </p:cNvSpPr>
            <p:nvPr/>
          </p:nvSpPr>
          <p:spPr bwMode="auto">
            <a:xfrm>
              <a:off x="2348" y="310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4" name="Oval 160"/>
            <p:cNvSpPr>
              <a:spLocks noChangeArrowheads="1"/>
            </p:cNvSpPr>
            <p:nvPr/>
          </p:nvSpPr>
          <p:spPr bwMode="auto">
            <a:xfrm>
              <a:off x="2339" y="331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5" name="Oval 161"/>
            <p:cNvSpPr>
              <a:spLocks noChangeArrowheads="1"/>
            </p:cNvSpPr>
            <p:nvPr/>
          </p:nvSpPr>
          <p:spPr bwMode="auto">
            <a:xfrm>
              <a:off x="2339" y="352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6" name="Oval 162"/>
            <p:cNvSpPr>
              <a:spLocks noChangeArrowheads="1"/>
            </p:cNvSpPr>
            <p:nvPr/>
          </p:nvSpPr>
          <p:spPr bwMode="auto">
            <a:xfrm>
              <a:off x="2348" y="374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7" name="Oval 163"/>
            <p:cNvSpPr>
              <a:spLocks noChangeArrowheads="1"/>
            </p:cNvSpPr>
            <p:nvPr/>
          </p:nvSpPr>
          <p:spPr bwMode="auto">
            <a:xfrm>
              <a:off x="2492" y="301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8" name="Oval 164"/>
            <p:cNvSpPr>
              <a:spLocks noChangeArrowheads="1"/>
            </p:cNvSpPr>
            <p:nvPr/>
          </p:nvSpPr>
          <p:spPr bwMode="auto">
            <a:xfrm>
              <a:off x="2483" y="323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9" name="Oval 165"/>
            <p:cNvSpPr>
              <a:spLocks noChangeArrowheads="1"/>
            </p:cNvSpPr>
            <p:nvPr/>
          </p:nvSpPr>
          <p:spPr bwMode="auto">
            <a:xfrm>
              <a:off x="2483" y="346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20" name="Oval 166"/>
            <p:cNvSpPr>
              <a:spLocks noChangeArrowheads="1"/>
            </p:cNvSpPr>
            <p:nvPr/>
          </p:nvSpPr>
          <p:spPr bwMode="auto">
            <a:xfrm>
              <a:off x="2640" y="270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21" name="Oval 167"/>
            <p:cNvSpPr>
              <a:spLocks noChangeArrowheads="1"/>
            </p:cNvSpPr>
            <p:nvPr/>
          </p:nvSpPr>
          <p:spPr bwMode="auto">
            <a:xfrm>
              <a:off x="2807" y="262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22" name="Oval 168"/>
            <p:cNvSpPr>
              <a:spLocks noChangeArrowheads="1"/>
            </p:cNvSpPr>
            <p:nvPr/>
          </p:nvSpPr>
          <p:spPr bwMode="auto">
            <a:xfrm>
              <a:off x="2972" y="255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23" name="Oval 169"/>
            <p:cNvSpPr>
              <a:spLocks noChangeArrowheads="1"/>
            </p:cNvSpPr>
            <p:nvPr/>
          </p:nvSpPr>
          <p:spPr bwMode="auto">
            <a:xfrm>
              <a:off x="2492" y="278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24" name="Line 170"/>
            <p:cNvSpPr>
              <a:spLocks noChangeShapeType="1"/>
            </p:cNvSpPr>
            <p:nvPr/>
          </p:nvSpPr>
          <p:spPr bwMode="auto">
            <a:xfrm flipH="1">
              <a:off x="2112" y="2597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5" name="Line 171"/>
            <p:cNvSpPr>
              <a:spLocks noChangeShapeType="1"/>
            </p:cNvSpPr>
            <p:nvPr/>
          </p:nvSpPr>
          <p:spPr bwMode="auto">
            <a:xfrm>
              <a:off x="2108" y="2903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6" name="Line 172"/>
            <p:cNvSpPr>
              <a:spLocks noChangeShapeType="1"/>
            </p:cNvSpPr>
            <p:nvPr/>
          </p:nvSpPr>
          <p:spPr bwMode="auto">
            <a:xfrm>
              <a:off x="2736" y="2609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7" name="Line 173"/>
            <p:cNvSpPr>
              <a:spLocks noChangeShapeType="1"/>
            </p:cNvSpPr>
            <p:nvPr/>
          </p:nvSpPr>
          <p:spPr bwMode="auto">
            <a:xfrm flipV="1">
              <a:off x="2096" y="3653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8" name="Oval 174"/>
            <p:cNvSpPr>
              <a:spLocks noChangeArrowheads="1"/>
            </p:cNvSpPr>
            <p:nvPr/>
          </p:nvSpPr>
          <p:spPr bwMode="auto">
            <a:xfrm>
              <a:off x="2069" y="286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29" name="Oval 175"/>
            <p:cNvSpPr>
              <a:spLocks noChangeArrowheads="1"/>
            </p:cNvSpPr>
            <p:nvPr/>
          </p:nvSpPr>
          <p:spPr bwMode="auto">
            <a:xfrm>
              <a:off x="2069" y="310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0" name="Oval 176"/>
            <p:cNvSpPr>
              <a:spLocks noChangeArrowheads="1"/>
            </p:cNvSpPr>
            <p:nvPr/>
          </p:nvSpPr>
          <p:spPr bwMode="auto">
            <a:xfrm>
              <a:off x="2060" y="331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1" name="Oval 177"/>
            <p:cNvSpPr>
              <a:spLocks noChangeArrowheads="1"/>
            </p:cNvSpPr>
            <p:nvPr/>
          </p:nvSpPr>
          <p:spPr bwMode="auto">
            <a:xfrm>
              <a:off x="2060" y="352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2" name="Oval 178"/>
            <p:cNvSpPr>
              <a:spLocks noChangeArrowheads="1"/>
            </p:cNvSpPr>
            <p:nvPr/>
          </p:nvSpPr>
          <p:spPr bwMode="auto">
            <a:xfrm>
              <a:off x="2069" y="374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3" name="Oval 179"/>
            <p:cNvSpPr>
              <a:spLocks noChangeArrowheads="1"/>
            </p:cNvSpPr>
            <p:nvPr/>
          </p:nvSpPr>
          <p:spPr bwMode="auto">
            <a:xfrm>
              <a:off x="2213" y="301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4" name="Oval 180"/>
            <p:cNvSpPr>
              <a:spLocks noChangeArrowheads="1"/>
            </p:cNvSpPr>
            <p:nvPr/>
          </p:nvSpPr>
          <p:spPr bwMode="auto">
            <a:xfrm>
              <a:off x="2204" y="323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5" name="Oval 181"/>
            <p:cNvSpPr>
              <a:spLocks noChangeArrowheads="1"/>
            </p:cNvSpPr>
            <p:nvPr/>
          </p:nvSpPr>
          <p:spPr bwMode="auto">
            <a:xfrm>
              <a:off x="2204" y="346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6" name="Oval 182"/>
            <p:cNvSpPr>
              <a:spLocks noChangeArrowheads="1"/>
            </p:cNvSpPr>
            <p:nvPr/>
          </p:nvSpPr>
          <p:spPr bwMode="auto">
            <a:xfrm>
              <a:off x="2361" y="271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7" name="Oval 183"/>
            <p:cNvSpPr>
              <a:spLocks noChangeArrowheads="1"/>
            </p:cNvSpPr>
            <p:nvPr/>
          </p:nvSpPr>
          <p:spPr bwMode="auto">
            <a:xfrm>
              <a:off x="2528" y="262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8" name="Oval 184"/>
            <p:cNvSpPr>
              <a:spLocks noChangeArrowheads="1"/>
            </p:cNvSpPr>
            <p:nvPr/>
          </p:nvSpPr>
          <p:spPr bwMode="auto">
            <a:xfrm>
              <a:off x="2693" y="255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9" name="Oval 185"/>
            <p:cNvSpPr>
              <a:spLocks noChangeArrowheads="1"/>
            </p:cNvSpPr>
            <p:nvPr/>
          </p:nvSpPr>
          <p:spPr bwMode="auto">
            <a:xfrm>
              <a:off x="2213" y="278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40" name="Line 186"/>
            <p:cNvSpPr>
              <a:spLocks noChangeShapeType="1"/>
            </p:cNvSpPr>
            <p:nvPr/>
          </p:nvSpPr>
          <p:spPr bwMode="auto">
            <a:xfrm flipH="1">
              <a:off x="1824" y="2605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1" name="Line 187"/>
            <p:cNvSpPr>
              <a:spLocks noChangeShapeType="1"/>
            </p:cNvSpPr>
            <p:nvPr/>
          </p:nvSpPr>
          <p:spPr bwMode="auto">
            <a:xfrm>
              <a:off x="1820" y="2911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2" name="Line 188"/>
            <p:cNvSpPr>
              <a:spLocks noChangeShapeType="1"/>
            </p:cNvSpPr>
            <p:nvPr/>
          </p:nvSpPr>
          <p:spPr bwMode="auto">
            <a:xfrm>
              <a:off x="2448" y="2605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3" name="Line 189"/>
            <p:cNvSpPr>
              <a:spLocks noChangeShapeType="1"/>
            </p:cNvSpPr>
            <p:nvPr/>
          </p:nvSpPr>
          <p:spPr bwMode="auto">
            <a:xfrm flipV="1">
              <a:off x="1817" y="3661"/>
              <a:ext cx="2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4" name="Oval 190"/>
            <p:cNvSpPr>
              <a:spLocks noChangeArrowheads="1"/>
            </p:cNvSpPr>
            <p:nvPr/>
          </p:nvSpPr>
          <p:spPr bwMode="auto">
            <a:xfrm>
              <a:off x="1781" y="287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45" name="Oval 191"/>
            <p:cNvSpPr>
              <a:spLocks noChangeArrowheads="1"/>
            </p:cNvSpPr>
            <p:nvPr/>
          </p:nvSpPr>
          <p:spPr bwMode="auto">
            <a:xfrm>
              <a:off x="1781" y="311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46" name="Oval 192"/>
            <p:cNvSpPr>
              <a:spLocks noChangeArrowheads="1"/>
            </p:cNvSpPr>
            <p:nvPr/>
          </p:nvSpPr>
          <p:spPr bwMode="auto">
            <a:xfrm>
              <a:off x="1772" y="3324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47" name="Oval 193"/>
            <p:cNvSpPr>
              <a:spLocks noChangeArrowheads="1"/>
            </p:cNvSpPr>
            <p:nvPr/>
          </p:nvSpPr>
          <p:spPr bwMode="auto">
            <a:xfrm>
              <a:off x="1772" y="353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48" name="Oval 194"/>
            <p:cNvSpPr>
              <a:spLocks noChangeArrowheads="1"/>
            </p:cNvSpPr>
            <p:nvPr/>
          </p:nvSpPr>
          <p:spPr bwMode="auto">
            <a:xfrm>
              <a:off x="1781" y="375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49" name="Oval 195"/>
            <p:cNvSpPr>
              <a:spLocks noChangeArrowheads="1"/>
            </p:cNvSpPr>
            <p:nvPr/>
          </p:nvSpPr>
          <p:spPr bwMode="auto">
            <a:xfrm>
              <a:off x="1925" y="301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0" name="Oval 196"/>
            <p:cNvSpPr>
              <a:spLocks noChangeArrowheads="1"/>
            </p:cNvSpPr>
            <p:nvPr/>
          </p:nvSpPr>
          <p:spPr bwMode="auto">
            <a:xfrm>
              <a:off x="1916" y="326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1" name="Oval 197"/>
            <p:cNvSpPr>
              <a:spLocks noChangeArrowheads="1"/>
            </p:cNvSpPr>
            <p:nvPr/>
          </p:nvSpPr>
          <p:spPr bwMode="auto">
            <a:xfrm>
              <a:off x="1916" y="347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2" name="Oval 198"/>
            <p:cNvSpPr>
              <a:spLocks noChangeArrowheads="1"/>
            </p:cNvSpPr>
            <p:nvPr/>
          </p:nvSpPr>
          <p:spPr bwMode="auto">
            <a:xfrm>
              <a:off x="2073" y="271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3" name="Oval 199"/>
            <p:cNvSpPr>
              <a:spLocks noChangeArrowheads="1"/>
            </p:cNvSpPr>
            <p:nvPr/>
          </p:nvSpPr>
          <p:spPr bwMode="auto">
            <a:xfrm>
              <a:off x="2240" y="263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4" name="Oval 200"/>
            <p:cNvSpPr>
              <a:spLocks noChangeArrowheads="1"/>
            </p:cNvSpPr>
            <p:nvPr/>
          </p:nvSpPr>
          <p:spPr bwMode="auto">
            <a:xfrm>
              <a:off x="2405" y="256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5" name="Oval 201"/>
            <p:cNvSpPr>
              <a:spLocks noChangeArrowheads="1"/>
            </p:cNvSpPr>
            <p:nvPr/>
          </p:nvSpPr>
          <p:spPr bwMode="auto">
            <a:xfrm>
              <a:off x="1925" y="279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6" name="Oval 202"/>
            <p:cNvSpPr>
              <a:spLocks noChangeArrowheads="1"/>
            </p:cNvSpPr>
            <p:nvPr/>
          </p:nvSpPr>
          <p:spPr bwMode="auto">
            <a:xfrm>
              <a:off x="2793" y="367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7" name="Oval 203"/>
            <p:cNvSpPr>
              <a:spLocks noChangeArrowheads="1"/>
            </p:cNvSpPr>
            <p:nvPr/>
          </p:nvSpPr>
          <p:spPr bwMode="auto">
            <a:xfrm>
              <a:off x="2492" y="367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8" name="Oval 204"/>
            <p:cNvSpPr>
              <a:spLocks noChangeArrowheads="1"/>
            </p:cNvSpPr>
            <p:nvPr/>
          </p:nvSpPr>
          <p:spPr bwMode="auto">
            <a:xfrm>
              <a:off x="2208" y="3672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9" name="Oval 205"/>
            <p:cNvSpPr>
              <a:spLocks noChangeArrowheads="1"/>
            </p:cNvSpPr>
            <p:nvPr/>
          </p:nvSpPr>
          <p:spPr bwMode="auto">
            <a:xfrm>
              <a:off x="1920" y="3678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514" name="Text Box 206"/>
          <p:cNvSpPr txBox="1">
            <a:spLocks noChangeArrowheads="1"/>
          </p:cNvSpPr>
          <p:nvPr/>
        </p:nvSpPr>
        <p:spPr bwMode="auto">
          <a:xfrm>
            <a:off x="457200" y="5257800"/>
            <a:ext cx="8229600" cy="11350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通过晶格的任一格点可作无数取向不同的晶面，因此在晶格中存在无数取向不同的晶面族。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endParaRPr lang="zh-CN" altLang="en-US" sz="2400" dirty="0"/>
          </a:p>
        </p:txBody>
      </p:sp>
      <p:pic>
        <p:nvPicPr>
          <p:cNvPr id="409608" name="Picture 8" descr="XCH001_04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82838"/>
            <a:ext cx="38989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晶面特点：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300" dirty="0" smtClean="0"/>
              <a:t>平行的</a:t>
            </a:r>
            <a:r>
              <a:rPr lang="zh-CN" altLang="en-US" sz="2300" dirty="0"/>
              <a:t>晶面组成晶面族，晶面族包含所有格点；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300" dirty="0" smtClean="0"/>
              <a:t>晶面</a:t>
            </a:r>
            <a:r>
              <a:rPr lang="zh-CN" altLang="en-US" sz="2300" dirty="0"/>
              <a:t>上格点分布具有周期性</a:t>
            </a:r>
            <a:r>
              <a:rPr lang="zh-CN" altLang="en-US" sz="2300" dirty="0" smtClean="0"/>
              <a:t>；</a:t>
            </a:r>
            <a:endParaRPr lang="en-US" altLang="zh-CN" sz="23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300" dirty="0" smtClean="0"/>
              <a:t>同</a:t>
            </a:r>
            <a:r>
              <a:rPr lang="zh-CN" altLang="en-US" sz="2300" dirty="0"/>
              <a:t>一晶面族中的每一晶面上，格点分布</a:t>
            </a:r>
            <a:r>
              <a:rPr lang="en-US" altLang="zh-CN" sz="2300" dirty="0"/>
              <a:t>(</a:t>
            </a:r>
            <a:r>
              <a:rPr lang="zh-CN" altLang="en-US" sz="2300" dirty="0"/>
              <a:t>情况</a:t>
            </a:r>
            <a:r>
              <a:rPr lang="en-US" altLang="zh-CN" sz="2300" dirty="0"/>
              <a:t>)</a:t>
            </a:r>
            <a:r>
              <a:rPr lang="zh-CN" altLang="en-US" sz="2300" dirty="0"/>
              <a:t>相同</a:t>
            </a:r>
            <a:r>
              <a:rPr lang="zh-CN" altLang="en-US" sz="2300" dirty="0" smtClean="0"/>
              <a:t>；</a:t>
            </a:r>
            <a:endParaRPr lang="en-US" altLang="zh-CN" sz="23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300" dirty="0" smtClean="0"/>
              <a:t>同</a:t>
            </a:r>
            <a:r>
              <a:rPr lang="zh-CN" altLang="en-US" sz="2300" dirty="0"/>
              <a:t>一晶面族中相邻晶面间距相等</a:t>
            </a:r>
            <a:r>
              <a:rPr lang="zh-CN" altLang="en-US" sz="2300" dirty="0" smtClean="0"/>
              <a:t>。</a:t>
            </a: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442913" y="5459413"/>
            <a:ext cx="8243887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同一个格子，两组不同的晶面族</a:t>
            </a:r>
          </a:p>
        </p:txBody>
      </p:sp>
      <p:pic>
        <p:nvPicPr>
          <p:cNvPr id="410628" name="Picture 4" descr="XCH001_04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98713"/>
            <a:ext cx="37465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29" name="Picture 5" descr="XCH001_042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14588"/>
            <a:ext cx="37560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晶面具有方向性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442913" y="1778000"/>
            <a:ext cx="8243887" cy="3739232"/>
          </a:xfrm>
          <a:prstGeom prst="roundRect">
            <a:avLst>
              <a:gd name="adj" fmla="val 5774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密勒指数</a:t>
            </a:r>
            <a:r>
              <a:rPr lang="en-US" altLang="zh-CN" sz="3200" dirty="0" smtClean="0"/>
              <a:t>(indices of lattice plane</a:t>
            </a:r>
            <a:r>
              <a:rPr lang="en-US" altLang="zh-CN" sz="3200" dirty="0"/>
              <a:t>)</a:t>
            </a:r>
            <a:endParaRPr lang="en-US" altLang="zh-CN" sz="3200" dirty="0" smtClean="0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563563" y="1800225"/>
            <a:ext cx="8001000" cy="4340225"/>
            <a:chOff x="537" y="1043"/>
            <a:chExt cx="5040" cy="2734"/>
          </a:xfrm>
        </p:grpSpPr>
        <p:sp>
          <p:nvSpPr>
            <p:cNvPr id="373766" name="Rectangle 6"/>
            <p:cNvSpPr>
              <a:spLocks noChangeArrowheads="1"/>
            </p:cNvSpPr>
            <p:nvPr/>
          </p:nvSpPr>
          <p:spPr bwMode="auto">
            <a:xfrm>
              <a:off x="537" y="1043"/>
              <a:ext cx="5040" cy="2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设想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所有格点都在某晶面系上，为表示这族晶面，选取             为坐标轴</a:t>
              </a: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可为原胞基矢，亦可为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晶胞基矢</a:t>
              </a: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，或某一个面在三轴的截距可知，即为                   ，或以</a:t>
              </a:r>
              <a:r>
                <a:rPr kumimoji="1" lang="en-US" altLang="zh-CN" sz="2400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a,b,c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为三轴的基本单位，则截距分别为</a:t>
              </a:r>
              <a:r>
                <a:rPr kumimoji="1" lang="en-US" altLang="zh-CN" sz="2400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h΄,k΄,l</a:t>
              </a:r>
              <a:r>
                <a:rPr kumimoji="1" lang="en-US" altLang="zh-CN" sz="24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΄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，习惯将其倒数的互质整数比定义为该晶面族的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密勒指数，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即：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sz="24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1/h΄</a:t>
              </a: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r>
                <a:rPr kumimoji="1" lang="en-US" altLang="zh-CN" sz="24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1/k΄</a:t>
              </a: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r>
                <a:rPr kumimoji="1" lang="en-US" altLang="zh-CN" sz="24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1/l΄</a:t>
              </a:r>
              <a:r>
                <a:rPr kumimoji="1"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r>
                <a:rPr kumimoji="1" lang="en-US" altLang="zh-CN" sz="2400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r>
                <a:rPr kumimoji="1" lang="en-US" altLang="zh-CN" sz="2400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密勒指数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记作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rPr>
                <a:t>（</a:t>
              </a:r>
              <a:r>
                <a:rPr kumimoji="1" lang="en-US" altLang="zh-CN" sz="2400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rPr>
                <a:t>hkl</a:t>
              </a:r>
              <a:r>
                <a:rPr kumimoji="1"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rPr>
                <a:t>）。</a:t>
              </a:r>
            </a:p>
          </p:txBody>
        </p:sp>
        <p:graphicFrame>
          <p:nvGraphicFramePr>
            <p:cNvPr id="2355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072405"/>
                </p:ext>
              </p:extLst>
            </p:nvPr>
          </p:nvGraphicFramePr>
          <p:xfrm>
            <a:off x="839" y="1424"/>
            <a:ext cx="624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9" name="Equation" r:id="rId3" imgW="406224" imgH="241195" progId="Equation.3">
                    <p:embed/>
                  </p:oleObj>
                </mc:Choice>
                <mc:Fallback>
                  <p:oleObj name="Equation" r:id="rId3" imgW="406224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424"/>
                          <a:ext cx="624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307604"/>
                </p:ext>
              </p:extLst>
            </p:nvPr>
          </p:nvGraphicFramePr>
          <p:xfrm>
            <a:off x="3561" y="1797"/>
            <a:ext cx="10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Equation" r:id="rId5" imgW="723586" imgH="241195" progId="Equation.3">
                    <p:embed/>
                  </p:oleObj>
                </mc:Choice>
                <mc:Fallback>
                  <p:oleObj name="Equation" r:id="rId5" imgW="723586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797"/>
                          <a:ext cx="10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密勒指数标定步骤</a:t>
            </a:r>
          </a:p>
        </p:txBody>
      </p:sp>
      <p:grpSp>
        <p:nvGrpSpPr>
          <p:cNvPr id="24579" name="Group 14"/>
          <p:cNvGrpSpPr>
            <a:grpSpLocks/>
          </p:cNvGrpSpPr>
          <p:nvPr/>
        </p:nvGrpSpPr>
        <p:grpSpPr bwMode="auto">
          <a:xfrm>
            <a:off x="7239223" y="1490072"/>
            <a:ext cx="1611312" cy="1749425"/>
            <a:chOff x="0" y="993"/>
            <a:chExt cx="1015" cy="1101"/>
          </a:xfrm>
        </p:grpSpPr>
        <p:sp>
          <p:nvSpPr>
            <p:cNvPr id="22572" name="Line 15"/>
            <p:cNvSpPr>
              <a:spLocks noChangeShapeType="1"/>
            </p:cNvSpPr>
            <p:nvPr/>
          </p:nvSpPr>
          <p:spPr bwMode="auto">
            <a:xfrm flipH="1">
              <a:off x="0" y="1616"/>
              <a:ext cx="34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623" name="Group 16"/>
            <p:cNvGrpSpPr>
              <a:grpSpLocks/>
            </p:cNvGrpSpPr>
            <p:nvPr/>
          </p:nvGrpSpPr>
          <p:grpSpPr bwMode="auto">
            <a:xfrm>
              <a:off x="16" y="993"/>
              <a:ext cx="999" cy="1101"/>
              <a:chOff x="16" y="993"/>
              <a:chExt cx="999" cy="1101"/>
            </a:xfrm>
          </p:grpSpPr>
          <p:graphicFrame>
            <p:nvGraphicFramePr>
              <p:cNvPr id="24624" name="Object 17"/>
              <p:cNvGraphicFramePr>
                <a:graphicFrameLocks noChangeAspect="1"/>
              </p:cNvGraphicFramePr>
              <p:nvPr/>
            </p:nvGraphicFramePr>
            <p:xfrm>
              <a:off x="16" y="993"/>
              <a:ext cx="19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44" name="Equation" r:id="rId3" imgW="139579" imgH="215713" progId="Equation.DSMT4">
                      <p:embed/>
                    </p:oleObj>
                  </mc:Choice>
                  <mc:Fallback>
                    <p:oleObj name="Equation" r:id="rId3" imgW="139579" imgH="215713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" y="993"/>
                            <a:ext cx="19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5" name="Object 18"/>
              <p:cNvGraphicFramePr>
                <a:graphicFrameLocks noChangeAspect="1"/>
              </p:cNvGraphicFramePr>
              <p:nvPr/>
            </p:nvGraphicFramePr>
            <p:xfrm>
              <a:off x="211" y="1732"/>
              <a:ext cx="204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45" name="Equation" r:id="rId5" imgW="114201" imgH="203024" progId="Equation.DSMT4">
                      <p:embed/>
                    </p:oleObj>
                  </mc:Choice>
                  <mc:Fallback>
                    <p:oleObj name="Equation" r:id="rId5" imgW="114201" imgH="203024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" y="1732"/>
                            <a:ext cx="204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6" name="Line 19"/>
              <p:cNvSpPr>
                <a:spLocks noChangeShapeType="1"/>
              </p:cNvSpPr>
              <p:nvPr/>
            </p:nvSpPr>
            <p:spPr bwMode="auto">
              <a:xfrm>
                <a:off x="340" y="1616"/>
                <a:ext cx="4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77" name="Line 20"/>
              <p:cNvSpPr>
                <a:spLocks noChangeShapeType="1"/>
              </p:cNvSpPr>
              <p:nvPr/>
            </p:nvSpPr>
            <p:spPr bwMode="auto">
              <a:xfrm flipV="1">
                <a:off x="340" y="1026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4628" name="Object 21"/>
              <p:cNvGraphicFramePr>
                <a:graphicFrameLocks noChangeAspect="1"/>
              </p:cNvGraphicFramePr>
              <p:nvPr/>
            </p:nvGraphicFramePr>
            <p:xfrm>
              <a:off x="821" y="1479"/>
              <a:ext cx="19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46" name="Equation" r:id="rId7" imgW="139700" imgH="228600" progId="Equation.DSMT4">
                      <p:embed/>
                    </p:oleObj>
                  </mc:Choice>
                  <mc:Fallback>
                    <p:oleObj name="Equation" r:id="rId7" imgW="139700" imgH="2286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1" y="1479"/>
                            <a:ext cx="19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5079992" y="2767582"/>
            <a:ext cx="4171487" cy="3605212"/>
            <a:chOff x="3515" y="1434"/>
            <a:chExt cx="1836" cy="1587"/>
          </a:xfrm>
        </p:grpSpPr>
        <p:grpSp>
          <p:nvGrpSpPr>
            <p:cNvPr id="24610" name="Group 23"/>
            <p:cNvGrpSpPr>
              <a:grpSpLocks/>
            </p:cNvGrpSpPr>
            <p:nvPr/>
          </p:nvGrpSpPr>
          <p:grpSpPr bwMode="auto">
            <a:xfrm>
              <a:off x="3515" y="1434"/>
              <a:ext cx="1836" cy="1587"/>
              <a:chOff x="3515" y="1434"/>
              <a:chExt cx="1836" cy="1587"/>
            </a:xfrm>
          </p:grpSpPr>
          <p:grpSp>
            <p:nvGrpSpPr>
              <p:cNvPr id="24612" name="Group 5"/>
              <p:cNvGrpSpPr>
                <a:grpSpLocks/>
              </p:cNvGrpSpPr>
              <p:nvPr/>
            </p:nvGrpSpPr>
            <p:grpSpPr bwMode="auto">
              <a:xfrm>
                <a:off x="3515" y="1434"/>
                <a:ext cx="1587" cy="1587"/>
                <a:chOff x="144" y="1200"/>
                <a:chExt cx="2214" cy="2202"/>
              </a:xfrm>
            </p:grpSpPr>
            <p:sp>
              <p:nvSpPr>
                <p:cNvPr id="24614" name="AutoShape 6"/>
                <p:cNvSpPr>
                  <a:spLocks noChangeArrowheads="1"/>
                </p:cNvSpPr>
                <p:nvPr/>
              </p:nvSpPr>
              <p:spPr bwMode="auto">
                <a:xfrm>
                  <a:off x="534" y="1632"/>
                  <a:ext cx="1392" cy="1344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15" name="Line 7"/>
                <p:cNvSpPr>
                  <a:spLocks noChangeShapeType="1"/>
                </p:cNvSpPr>
                <p:nvPr/>
              </p:nvSpPr>
              <p:spPr bwMode="auto">
                <a:xfrm>
                  <a:off x="870" y="1236"/>
                  <a:ext cx="0" cy="1392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6" name="Line 8"/>
                <p:cNvSpPr>
                  <a:spLocks noChangeShapeType="1"/>
                </p:cNvSpPr>
                <p:nvPr/>
              </p:nvSpPr>
              <p:spPr bwMode="auto">
                <a:xfrm>
                  <a:off x="870" y="2628"/>
                  <a:ext cx="148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4" y="2619"/>
                  <a:ext cx="672" cy="72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8" name="Line 10"/>
                <p:cNvSpPr>
                  <a:spLocks noChangeShapeType="1"/>
                </p:cNvSpPr>
                <p:nvPr/>
              </p:nvSpPr>
              <p:spPr bwMode="auto">
                <a:xfrm rot="120000" flipH="1">
                  <a:off x="144" y="2970"/>
                  <a:ext cx="384" cy="43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9" name="Line 11"/>
                <p:cNvSpPr>
                  <a:spLocks noChangeShapeType="1"/>
                </p:cNvSpPr>
                <p:nvPr/>
              </p:nvSpPr>
              <p:spPr bwMode="auto">
                <a:xfrm>
                  <a:off x="1926" y="2628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870" y="1200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534" y="1968"/>
                  <a:ext cx="1056" cy="1008"/>
                </a:xfrm>
                <a:prstGeom prst="rect">
                  <a:avLst/>
                </a:prstGeom>
                <a:solidFill>
                  <a:srgbClr val="99CCFF">
                    <a:alpha val="3098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4613" name="Text Box 22"/>
              <p:cNvSpPr txBox="1">
                <a:spLocks noChangeArrowheads="1"/>
              </p:cNvSpPr>
              <p:nvPr/>
            </p:nvSpPr>
            <p:spPr bwMode="auto">
              <a:xfrm>
                <a:off x="4749" y="2214"/>
                <a:ext cx="6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(100)</a:t>
                </a:r>
              </a:p>
            </p:txBody>
          </p:sp>
        </p:grpSp>
        <p:sp>
          <p:nvSpPr>
            <p:cNvPr id="24611" name="Text Box 24"/>
            <p:cNvSpPr txBox="1">
              <a:spLocks noChangeArrowheads="1"/>
            </p:cNvSpPr>
            <p:nvPr/>
          </p:nvSpPr>
          <p:spPr bwMode="auto">
            <a:xfrm>
              <a:off x="3669" y="222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383002" name="Group 26"/>
          <p:cNvGrpSpPr>
            <a:grpSpLocks/>
          </p:cNvGrpSpPr>
          <p:nvPr/>
        </p:nvGrpSpPr>
        <p:grpSpPr bwMode="auto">
          <a:xfrm>
            <a:off x="5081588" y="2767582"/>
            <a:ext cx="3605212" cy="3605212"/>
            <a:chOff x="1968" y="1296"/>
            <a:chExt cx="2214" cy="2202"/>
          </a:xfrm>
        </p:grpSpPr>
        <p:sp>
          <p:nvSpPr>
            <p:cNvPr id="24598" name="AutoShape 27"/>
            <p:cNvSpPr>
              <a:spLocks noChangeArrowheads="1"/>
            </p:cNvSpPr>
            <p:nvPr/>
          </p:nvSpPr>
          <p:spPr bwMode="auto">
            <a:xfrm>
              <a:off x="2358" y="1728"/>
              <a:ext cx="1392" cy="134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9" name="Line 28"/>
            <p:cNvSpPr>
              <a:spLocks noChangeShapeType="1"/>
            </p:cNvSpPr>
            <p:nvPr/>
          </p:nvSpPr>
          <p:spPr bwMode="auto">
            <a:xfrm>
              <a:off x="2694" y="1332"/>
              <a:ext cx="0" cy="13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>
              <a:off x="2694" y="2724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 flipH="1">
              <a:off x="2028" y="2715"/>
              <a:ext cx="672" cy="72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31"/>
            <p:cNvSpPr>
              <a:spLocks noChangeShapeType="1"/>
            </p:cNvSpPr>
            <p:nvPr/>
          </p:nvSpPr>
          <p:spPr bwMode="auto">
            <a:xfrm rot="120000" flipH="1">
              <a:off x="1968" y="3066"/>
              <a:ext cx="384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32"/>
            <p:cNvSpPr>
              <a:spLocks noChangeShapeType="1"/>
            </p:cNvSpPr>
            <p:nvPr/>
          </p:nvSpPr>
          <p:spPr bwMode="auto">
            <a:xfrm>
              <a:off x="3750" y="27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3"/>
            <p:cNvSpPr>
              <a:spLocks noChangeShapeType="1"/>
            </p:cNvSpPr>
            <p:nvPr/>
          </p:nvSpPr>
          <p:spPr bwMode="auto">
            <a:xfrm flipV="1">
              <a:off x="2694" y="129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5" name="Group 34"/>
            <p:cNvGrpSpPr>
              <a:grpSpLocks/>
            </p:cNvGrpSpPr>
            <p:nvPr/>
          </p:nvGrpSpPr>
          <p:grpSpPr bwMode="auto">
            <a:xfrm>
              <a:off x="2352" y="1728"/>
              <a:ext cx="1392" cy="1344"/>
              <a:chOff x="2352" y="1728"/>
              <a:chExt cx="1392" cy="1344"/>
            </a:xfrm>
          </p:grpSpPr>
          <p:sp>
            <p:nvSpPr>
              <p:cNvPr id="24606" name="Line 35"/>
              <p:cNvSpPr>
                <a:spLocks noChangeShapeType="1"/>
              </p:cNvSpPr>
              <p:nvPr/>
            </p:nvSpPr>
            <p:spPr bwMode="auto">
              <a:xfrm flipV="1">
                <a:off x="2352" y="1734"/>
                <a:ext cx="1392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7" name="Line 36"/>
              <p:cNvSpPr>
                <a:spLocks noChangeShapeType="1"/>
              </p:cNvSpPr>
              <p:nvPr/>
            </p:nvSpPr>
            <p:spPr bwMode="auto">
              <a:xfrm flipV="1">
                <a:off x="2352" y="2736"/>
                <a:ext cx="1392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Line 37"/>
              <p:cNvSpPr>
                <a:spLocks noChangeShapeType="1"/>
              </p:cNvSpPr>
              <p:nvPr/>
            </p:nvSpPr>
            <p:spPr bwMode="auto">
              <a:xfrm>
                <a:off x="2361" y="2070"/>
                <a:ext cx="0" cy="100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38"/>
              <p:cNvSpPr>
                <a:spLocks noChangeShapeType="1"/>
              </p:cNvSpPr>
              <p:nvPr/>
            </p:nvSpPr>
            <p:spPr bwMode="auto">
              <a:xfrm>
                <a:off x="3744" y="1728"/>
                <a:ext cx="0" cy="100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3015" name="Group 39"/>
          <p:cNvGrpSpPr>
            <a:grpSpLocks/>
          </p:cNvGrpSpPr>
          <p:nvPr/>
        </p:nvGrpSpPr>
        <p:grpSpPr bwMode="auto">
          <a:xfrm>
            <a:off x="5081588" y="2767582"/>
            <a:ext cx="3605212" cy="3605212"/>
            <a:chOff x="3546" y="1248"/>
            <a:chExt cx="2214" cy="2202"/>
          </a:xfrm>
        </p:grpSpPr>
        <p:sp>
          <p:nvSpPr>
            <p:cNvPr id="24587" name="AutoShape 40"/>
            <p:cNvSpPr>
              <a:spLocks noChangeArrowheads="1"/>
            </p:cNvSpPr>
            <p:nvPr/>
          </p:nvSpPr>
          <p:spPr bwMode="auto">
            <a:xfrm>
              <a:off x="3936" y="1680"/>
              <a:ext cx="1392" cy="134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Line 41"/>
            <p:cNvSpPr>
              <a:spLocks noChangeShapeType="1"/>
            </p:cNvSpPr>
            <p:nvPr/>
          </p:nvSpPr>
          <p:spPr bwMode="auto">
            <a:xfrm>
              <a:off x="4272" y="1284"/>
              <a:ext cx="0" cy="13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42"/>
            <p:cNvSpPr>
              <a:spLocks noChangeShapeType="1"/>
            </p:cNvSpPr>
            <p:nvPr/>
          </p:nvSpPr>
          <p:spPr bwMode="auto">
            <a:xfrm>
              <a:off x="4272" y="2676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43"/>
            <p:cNvSpPr>
              <a:spLocks noChangeShapeType="1"/>
            </p:cNvSpPr>
            <p:nvPr/>
          </p:nvSpPr>
          <p:spPr bwMode="auto">
            <a:xfrm flipH="1">
              <a:off x="3606" y="2667"/>
              <a:ext cx="672" cy="72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44"/>
            <p:cNvSpPr>
              <a:spLocks noChangeShapeType="1"/>
            </p:cNvSpPr>
            <p:nvPr/>
          </p:nvSpPr>
          <p:spPr bwMode="auto">
            <a:xfrm rot="120000" flipH="1">
              <a:off x="3546" y="3018"/>
              <a:ext cx="384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45"/>
            <p:cNvSpPr>
              <a:spLocks noChangeShapeType="1"/>
            </p:cNvSpPr>
            <p:nvPr/>
          </p:nvSpPr>
          <p:spPr bwMode="auto">
            <a:xfrm>
              <a:off x="5328" y="267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46"/>
            <p:cNvSpPr>
              <a:spLocks noChangeShapeType="1"/>
            </p:cNvSpPr>
            <p:nvPr/>
          </p:nvSpPr>
          <p:spPr bwMode="auto">
            <a:xfrm flipV="1">
              <a:off x="4272" y="124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94" name="Group 47"/>
            <p:cNvGrpSpPr>
              <a:grpSpLocks/>
            </p:cNvGrpSpPr>
            <p:nvPr/>
          </p:nvGrpSpPr>
          <p:grpSpPr bwMode="auto">
            <a:xfrm>
              <a:off x="3936" y="1680"/>
              <a:ext cx="1392" cy="1344"/>
              <a:chOff x="3936" y="1680"/>
              <a:chExt cx="1392" cy="1344"/>
            </a:xfrm>
          </p:grpSpPr>
          <p:sp>
            <p:nvSpPr>
              <p:cNvPr id="24595" name="Line 48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1344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6" name="Line 49"/>
              <p:cNvSpPr>
                <a:spLocks noChangeShapeType="1"/>
              </p:cNvSpPr>
              <p:nvPr/>
            </p:nvSpPr>
            <p:spPr bwMode="auto">
              <a:xfrm flipH="1">
                <a:off x="3936" y="1680"/>
                <a:ext cx="336" cy="13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7" name="Line 50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1056" cy="1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3027" name="Text Box 51"/>
          <p:cNvSpPr txBox="1">
            <a:spLocks noChangeArrowheads="1"/>
          </p:cNvSpPr>
          <p:nvPr/>
        </p:nvSpPr>
        <p:spPr bwMode="auto">
          <a:xfrm>
            <a:off x="7884368" y="5047232"/>
            <a:ext cx="13668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(110)</a:t>
            </a:r>
          </a:p>
        </p:txBody>
      </p:sp>
      <p:sp>
        <p:nvSpPr>
          <p:cNvPr id="383028" name="Rectangle 52"/>
          <p:cNvSpPr>
            <a:spLocks noChangeArrowheads="1"/>
          </p:cNvSpPr>
          <p:nvPr/>
        </p:nvSpPr>
        <p:spPr bwMode="auto">
          <a:xfrm>
            <a:off x="7884368" y="5552057"/>
            <a:ext cx="13668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(111)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259510" y="2103338"/>
            <a:ext cx="4475162" cy="3762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表示用互相平行等距的晶面将三轴</a:t>
            </a:r>
            <a:r>
              <a:rPr lang="en-US" altLang="zh-CN" sz="24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分别等分为</a:t>
            </a:r>
            <a:r>
              <a:rPr lang="en-US" altLang="zh-CN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h,k,l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段；</a:t>
            </a: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距离原点</a:t>
            </a:r>
            <a:r>
              <a:rPr lang="zh-CN" altLang="en-US" u="sng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最近的晶面</a:t>
            </a:r>
            <a:r>
              <a:rPr lang="zh-CN" altLang="en-US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的三轴截距分别为</a:t>
            </a:r>
            <a:r>
              <a:rPr lang="en-US" altLang="zh-CN" i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a/</a:t>
            </a:r>
            <a:r>
              <a:rPr lang="en-US" altLang="zh-CN" i="1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h,b</a:t>
            </a:r>
            <a:r>
              <a:rPr lang="en-US" altLang="zh-CN" i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i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r>
              <a:rPr lang="zh-CN" altLang="en-US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500063" y="5329238"/>
            <a:ext cx="41402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hkl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）的物理含意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7" grpId="0"/>
      <p:bldP spid="3830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例：立方晶系的几个晶面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773238"/>
            <a:ext cx="42481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1773238"/>
            <a:ext cx="4176712" cy="40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0" r="15280" b="91479"/>
          <a:stretch>
            <a:fillRect/>
          </a:stretch>
        </p:blipFill>
        <p:spPr bwMode="auto">
          <a:xfrm>
            <a:off x="5715000" y="5422900"/>
            <a:ext cx="12192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0" r="15280" b="91479"/>
          <a:stretch>
            <a:fillRect/>
          </a:stretch>
        </p:blipFill>
        <p:spPr bwMode="auto">
          <a:xfrm>
            <a:off x="990600" y="5499100"/>
            <a:ext cx="12192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文本框 1"/>
          <p:cNvSpPr txBox="1">
            <a:spLocks noChangeArrowheads="1"/>
          </p:cNvSpPr>
          <p:nvPr/>
        </p:nvSpPr>
        <p:spPr bwMode="auto">
          <a:xfrm>
            <a:off x="1258888" y="6005513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3559" name="文本框 8"/>
          <p:cNvSpPr txBox="1">
            <a:spLocks noChangeArrowheads="1"/>
          </p:cNvSpPr>
          <p:nvPr/>
        </p:nvSpPr>
        <p:spPr bwMode="auto">
          <a:xfrm>
            <a:off x="6084888" y="6005513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42913" y="765175"/>
            <a:ext cx="8243887" cy="79216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例：立方晶系的几个晶面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00213"/>
            <a:ext cx="4230688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1731963"/>
            <a:ext cx="4244975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0" r="15280" b="91479"/>
          <a:stretch>
            <a:fillRect/>
          </a:stretch>
        </p:blipFill>
        <p:spPr bwMode="auto">
          <a:xfrm>
            <a:off x="1143000" y="5468938"/>
            <a:ext cx="12192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0" r="15280" b="91479"/>
          <a:stretch>
            <a:fillRect/>
          </a:stretch>
        </p:blipFill>
        <p:spPr bwMode="auto">
          <a:xfrm>
            <a:off x="5486400" y="5468938"/>
            <a:ext cx="12192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文本框 7"/>
          <p:cNvSpPr txBox="1">
            <a:spLocks noChangeArrowheads="1"/>
          </p:cNvSpPr>
          <p:nvPr/>
        </p:nvSpPr>
        <p:spPr bwMode="auto">
          <a:xfrm>
            <a:off x="1144588" y="6113463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111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4583" name="文本框 8"/>
          <p:cNvSpPr txBox="1">
            <a:spLocks noChangeArrowheads="1"/>
          </p:cNvSpPr>
          <p:nvPr/>
        </p:nvSpPr>
        <p:spPr bwMode="auto">
          <a:xfrm>
            <a:off x="6122988" y="6113463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42913" y="765175"/>
            <a:ext cx="8243887" cy="79216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例：立方晶系的几个晶面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（一）晶列与晶向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4924425" y="1916113"/>
            <a:ext cx="3987800" cy="1824037"/>
          </a:xfrm>
          <a:prstGeom prst="rect">
            <a:avLst/>
          </a:prstGeom>
          <a:noFill/>
          <a:ln w="381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lnSpc>
                <a:spcPct val="125000"/>
              </a:lnSpc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3025">
              <a:spcBef>
                <a:spcPct val="20000"/>
              </a:spcBef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通过晶格中任意两个格点连一条直线，则这条直线将包含无限多个格点，该直线称为</a:t>
            </a:r>
            <a:r>
              <a:rPr lang="zh-CN" altLang="en-US" sz="2000" dirty="0">
                <a:solidFill>
                  <a:srgbClr val="800000"/>
                </a:solidFill>
              </a:rPr>
              <a:t>晶列</a:t>
            </a:r>
            <a:r>
              <a:rPr lang="en-US" altLang="zh-CN" sz="2000" dirty="0">
                <a:solidFill>
                  <a:srgbClr val="800000"/>
                </a:solidFill>
              </a:rPr>
              <a:t>(crystal array)</a:t>
            </a:r>
            <a:r>
              <a:rPr lang="zh-CN" altLang="en-US" sz="2000" dirty="0"/>
              <a:t>。</a:t>
            </a: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684213" y="5300663"/>
            <a:ext cx="8002587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同一族晶列：具有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相同的方向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，且格点的分布也具有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一定的周期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不同族晶列：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方向不同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，格点的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周期也不同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2081213" y="3319463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晶列图示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84213" y="3957638"/>
            <a:ext cx="800258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布拉伐格子的格点可以看成分列在一系列</a:t>
            </a:r>
            <a:r>
              <a:rPr kumimoji="1"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相互平行的直线系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上，称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一族晶列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；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一</a:t>
            </a:r>
            <a:r>
              <a:rPr kumimoji="1"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族晶列的共同方向称为</a:t>
            </a:r>
            <a:r>
              <a:rPr kumimoji="1"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晶向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</a:t>
            </a:r>
            <a:endParaRPr kumimoji="1" lang="zh-CN" alt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175" name="Group 8"/>
          <p:cNvGrpSpPr>
            <a:grpSpLocks/>
          </p:cNvGrpSpPr>
          <p:nvPr/>
        </p:nvGrpSpPr>
        <p:grpSpPr bwMode="auto">
          <a:xfrm>
            <a:off x="958850" y="1968500"/>
            <a:ext cx="3751263" cy="1681163"/>
            <a:chOff x="853" y="1728"/>
            <a:chExt cx="2363" cy="1059"/>
          </a:xfrm>
        </p:grpSpPr>
        <p:grpSp>
          <p:nvGrpSpPr>
            <p:cNvPr id="7176" name="Group 9"/>
            <p:cNvGrpSpPr>
              <a:grpSpLocks/>
            </p:cNvGrpSpPr>
            <p:nvPr/>
          </p:nvGrpSpPr>
          <p:grpSpPr bwMode="auto">
            <a:xfrm>
              <a:off x="1296" y="1824"/>
              <a:ext cx="1872" cy="699"/>
              <a:chOff x="1296" y="1824"/>
              <a:chExt cx="1872" cy="699"/>
            </a:xfrm>
          </p:grpSpPr>
          <p:sp>
            <p:nvSpPr>
              <p:cNvPr id="5168" name="Line 10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1008" cy="67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9" name="Line 11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1008" cy="67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70" name="Line 12"/>
              <p:cNvSpPr>
                <a:spLocks noChangeShapeType="1"/>
              </p:cNvSpPr>
              <p:nvPr/>
            </p:nvSpPr>
            <p:spPr bwMode="auto">
              <a:xfrm>
                <a:off x="1593" y="1833"/>
                <a:ext cx="1008" cy="67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71" name="Line 13"/>
              <p:cNvSpPr>
                <a:spLocks noChangeShapeType="1"/>
              </p:cNvSpPr>
              <p:nvPr/>
            </p:nvSpPr>
            <p:spPr bwMode="auto">
              <a:xfrm>
                <a:off x="1305" y="1851"/>
                <a:ext cx="1008" cy="67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72" name="Line 14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720" cy="48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73" name="Line 15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432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74" name="Line 16"/>
              <p:cNvSpPr>
                <a:spLocks noChangeShapeType="1"/>
              </p:cNvSpPr>
              <p:nvPr/>
            </p:nvSpPr>
            <p:spPr bwMode="auto">
              <a:xfrm>
                <a:off x="1296" y="2016"/>
                <a:ext cx="720" cy="48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75" name="Line 17"/>
              <p:cNvSpPr>
                <a:spLocks noChangeShapeType="1"/>
              </p:cNvSpPr>
              <p:nvPr/>
            </p:nvSpPr>
            <p:spPr bwMode="auto">
              <a:xfrm rot="-240000">
                <a:off x="1314" y="2208"/>
                <a:ext cx="384" cy="2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7" name="Group 18"/>
            <p:cNvGrpSpPr>
              <a:grpSpLocks/>
            </p:cNvGrpSpPr>
            <p:nvPr/>
          </p:nvGrpSpPr>
          <p:grpSpPr bwMode="auto">
            <a:xfrm>
              <a:off x="1104" y="1824"/>
              <a:ext cx="2112" cy="91"/>
              <a:chOff x="912" y="2880"/>
              <a:chExt cx="2112" cy="91"/>
            </a:xfrm>
          </p:grpSpPr>
          <p:sp>
            <p:nvSpPr>
              <p:cNvPr id="5160" name="Line 19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11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1" name="Oval 20"/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2" name="Oval 21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3" name="Oval 22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4" name="Oval 23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5" name="Oval 24"/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6" name="Oval 25"/>
              <p:cNvSpPr>
                <a:spLocks noChangeArrowheads="1"/>
              </p:cNvSpPr>
              <p:nvPr/>
            </p:nvSpPr>
            <p:spPr bwMode="auto">
              <a:xfrm>
                <a:off x="283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7" name="Oval 26"/>
              <p:cNvSpPr>
                <a:spLocks noChangeArrowheads="1"/>
              </p:cNvSpPr>
              <p:nvPr/>
            </p:nvSpPr>
            <p:spPr bwMode="auto">
              <a:xfrm>
                <a:off x="255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8" name="Group 27"/>
            <p:cNvGrpSpPr>
              <a:grpSpLocks/>
            </p:cNvGrpSpPr>
            <p:nvPr/>
          </p:nvGrpSpPr>
          <p:grpSpPr bwMode="auto">
            <a:xfrm>
              <a:off x="1104" y="2397"/>
              <a:ext cx="2112" cy="91"/>
              <a:chOff x="912" y="2880"/>
              <a:chExt cx="2112" cy="91"/>
            </a:xfrm>
          </p:grpSpPr>
          <p:sp>
            <p:nvSpPr>
              <p:cNvPr id="5152" name="Line 28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11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3" name="Oval 29"/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4" name="Oval 30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5" name="Oval 31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6" name="Oval 32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7" name="Oval 33"/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8" name="Oval 34"/>
              <p:cNvSpPr>
                <a:spLocks noChangeArrowheads="1"/>
              </p:cNvSpPr>
              <p:nvPr/>
            </p:nvSpPr>
            <p:spPr bwMode="auto">
              <a:xfrm>
                <a:off x="283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9" name="Oval 35"/>
              <p:cNvSpPr>
                <a:spLocks noChangeArrowheads="1"/>
              </p:cNvSpPr>
              <p:nvPr/>
            </p:nvSpPr>
            <p:spPr bwMode="auto">
              <a:xfrm>
                <a:off x="255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9" name="Group 36"/>
            <p:cNvGrpSpPr>
              <a:grpSpLocks/>
            </p:cNvGrpSpPr>
            <p:nvPr/>
          </p:nvGrpSpPr>
          <p:grpSpPr bwMode="auto">
            <a:xfrm>
              <a:off x="1104" y="2016"/>
              <a:ext cx="2112" cy="91"/>
              <a:chOff x="912" y="2880"/>
              <a:chExt cx="2112" cy="91"/>
            </a:xfrm>
          </p:grpSpPr>
          <p:sp>
            <p:nvSpPr>
              <p:cNvPr id="5144" name="Line 37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11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5" name="Oval 38"/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6" name="Oval 39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7" name="Oval 40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8" name="Oval 41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9" name="Oval 42"/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0" name="Oval 43"/>
              <p:cNvSpPr>
                <a:spLocks noChangeArrowheads="1"/>
              </p:cNvSpPr>
              <p:nvPr/>
            </p:nvSpPr>
            <p:spPr bwMode="auto">
              <a:xfrm>
                <a:off x="283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1" name="Oval 44"/>
              <p:cNvSpPr>
                <a:spLocks noChangeArrowheads="1"/>
              </p:cNvSpPr>
              <p:nvPr/>
            </p:nvSpPr>
            <p:spPr bwMode="auto">
              <a:xfrm>
                <a:off x="255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80" name="Group 45"/>
            <p:cNvGrpSpPr>
              <a:grpSpLocks/>
            </p:cNvGrpSpPr>
            <p:nvPr/>
          </p:nvGrpSpPr>
          <p:grpSpPr bwMode="auto">
            <a:xfrm>
              <a:off x="1104" y="2208"/>
              <a:ext cx="2112" cy="91"/>
              <a:chOff x="912" y="2880"/>
              <a:chExt cx="2112" cy="91"/>
            </a:xfrm>
          </p:grpSpPr>
          <p:sp>
            <p:nvSpPr>
              <p:cNvPr id="5136" name="Line 46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211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7" name="Oval 47"/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8" name="Oval 48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9" name="Oval 4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0" name="Oval 50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1" name="Oval 51"/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2" name="Oval 52"/>
              <p:cNvSpPr>
                <a:spLocks noChangeArrowheads="1"/>
              </p:cNvSpPr>
              <p:nvPr/>
            </p:nvSpPr>
            <p:spPr bwMode="auto">
              <a:xfrm>
                <a:off x="2834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3" name="Oval 53"/>
              <p:cNvSpPr>
                <a:spLocks noChangeArrowheads="1"/>
              </p:cNvSpPr>
              <p:nvPr/>
            </p:nvSpPr>
            <p:spPr bwMode="auto">
              <a:xfrm>
                <a:off x="2550" y="28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34" name="Text Box 54"/>
            <p:cNvSpPr txBox="1">
              <a:spLocks noChangeArrowheads="1"/>
            </p:cNvSpPr>
            <p:nvPr/>
          </p:nvSpPr>
          <p:spPr bwMode="auto">
            <a:xfrm>
              <a:off x="853" y="17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135" name="Text Box 55"/>
            <p:cNvSpPr txBox="1">
              <a:spLocks noChangeArrowheads="1"/>
            </p:cNvSpPr>
            <p:nvPr/>
          </p:nvSpPr>
          <p:spPr bwMode="auto">
            <a:xfrm>
              <a:off x="2736" y="249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743075"/>
            <a:ext cx="42052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1731963"/>
            <a:ext cx="4248150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0" r="15280" b="91479"/>
          <a:stretch>
            <a:fillRect/>
          </a:stretch>
        </p:blipFill>
        <p:spPr bwMode="auto">
          <a:xfrm>
            <a:off x="1905000" y="5143500"/>
            <a:ext cx="12192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0" r="15280" b="91479"/>
          <a:stretch>
            <a:fillRect/>
          </a:stretch>
        </p:blipFill>
        <p:spPr bwMode="auto">
          <a:xfrm>
            <a:off x="6400800" y="5219700"/>
            <a:ext cx="12192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285" y="5733256"/>
            <a:ext cx="1659429" cy="524118"/>
          </a:xfrm>
          <a:prstGeom prst="rect">
            <a:avLst/>
          </a:prstGeom>
          <a:blipFill>
            <a:blip r:embed="rId5"/>
            <a:stretch>
              <a:fillRect l="-6960" t="-15116" r="-6960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60571" y="5747142"/>
            <a:ext cx="1659429" cy="524118"/>
          </a:xfrm>
          <a:prstGeom prst="rect">
            <a:avLst/>
          </a:prstGeom>
          <a:blipFill>
            <a:blip r:embed="rId6"/>
            <a:stretch>
              <a:fillRect l="-7353" t="-16279" r="-6985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42913" y="765175"/>
            <a:ext cx="8243887" cy="79216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例：立方晶系的几个晶面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09738"/>
            <a:ext cx="5592763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42913" y="765175"/>
            <a:ext cx="8243887" cy="79216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例：立方晶系的几个晶面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95288" y="1123950"/>
            <a:ext cx="5118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(100)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面等效的晶面数分别为：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5621338" y="1123950"/>
            <a:ext cx="2263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表示为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{100}</a:t>
            </a:r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395288" y="1639888"/>
            <a:ext cx="5759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(110)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面等效的晶面数分别为：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</a:p>
        </p:txBody>
      </p:sp>
      <p:sp>
        <p:nvSpPr>
          <p:cNvPr id="394251" name="Rectangle 11"/>
          <p:cNvSpPr>
            <a:spLocks noChangeArrowheads="1"/>
          </p:cNvSpPr>
          <p:nvPr/>
        </p:nvSpPr>
        <p:spPr bwMode="auto">
          <a:xfrm>
            <a:off x="5621338" y="1639888"/>
            <a:ext cx="1903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表示为</a:t>
            </a: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{110}</a:t>
            </a:r>
          </a:p>
        </p:txBody>
      </p:sp>
      <p:sp>
        <p:nvSpPr>
          <p:cNvPr id="29702" name="Rectangle 14"/>
          <p:cNvSpPr>
            <a:spLocks noChangeArrowheads="1"/>
          </p:cNvSpPr>
          <p:nvPr/>
        </p:nvSpPr>
        <p:spPr bwMode="auto">
          <a:xfrm>
            <a:off x="395288" y="2122488"/>
            <a:ext cx="50450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(111)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面等效的晶面数分别为：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</a:p>
        </p:txBody>
      </p:sp>
      <p:sp>
        <p:nvSpPr>
          <p:cNvPr id="394256" name="Rectangle 16"/>
          <p:cNvSpPr>
            <a:spLocks noChangeArrowheads="1"/>
          </p:cNvSpPr>
          <p:nvPr/>
        </p:nvSpPr>
        <p:spPr bwMode="auto">
          <a:xfrm>
            <a:off x="5621338" y="2144713"/>
            <a:ext cx="19113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表示为</a:t>
            </a: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{111}</a:t>
            </a:r>
          </a:p>
        </p:txBody>
      </p:sp>
      <p:sp>
        <p:nvSpPr>
          <p:cNvPr id="394257" name="Rectangle 17"/>
          <p:cNvSpPr>
            <a:spLocks noChangeArrowheads="1"/>
          </p:cNvSpPr>
          <p:nvPr/>
        </p:nvSpPr>
        <p:spPr bwMode="auto">
          <a:xfrm>
            <a:off x="152400" y="5130800"/>
            <a:ext cx="8763000" cy="12001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符号相反的晶面指数只是在区别晶体的外表面时才有意义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在晶体内部这些面都是等效的，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等效晶面用花括号表示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729" name="Object 18"/>
          <p:cNvGraphicFramePr>
            <a:graphicFrameLocks noChangeAspect="1"/>
          </p:cNvGraphicFramePr>
          <p:nvPr/>
        </p:nvGraphicFramePr>
        <p:xfrm>
          <a:off x="8153400" y="65151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393359" imgH="177646" progId="Equation.DSMT4">
                  <p:embed/>
                </p:oleObj>
              </mc:Choice>
              <mc:Fallback>
                <p:oleObj name="Equation" r:id="rId3" imgW="393359" imgH="17764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5151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4259" name="Picture 19" descr="XCH001_021_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698750"/>
            <a:ext cx="28082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260" name="Picture 20" descr="XCH001_021_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700338"/>
            <a:ext cx="2827337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261" name="Picture 21" descr="XCH001_021_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05100"/>
            <a:ext cx="28082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4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4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6" grpId="0" build="p" autoUpdateAnimBg="0" advAuto="0"/>
      <p:bldP spid="394251" grpId="0" build="p" autoUpdateAnimBg="0" advAuto="0"/>
      <p:bldP spid="394256" grpId="0" build="p" autoUpdateAnimBg="0" advAuto="0"/>
      <p:bldP spid="3942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立方结构的晶格的晶向与晶面问题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799" y="1484313"/>
            <a:ext cx="8377559" cy="8651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</a:rPr>
              <a:t>习惯处理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方式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立方结构的晶格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如面心立方，体心立方等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均以</a:t>
            </a:r>
            <a:r>
              <a:rPr lang="zh-CN" altLang="en-US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立方单胞</a:t>
            </a:r>
            <a:r>
              <a:rPr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即晶胞</a:t>
            </a:r>
            <a:r>
              <a:rPr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为单位来研究晶向与晶面的问题。</a:t>
            </a:r>
          </a:p>
        </p:txBody>
      </p:sp>
      <p:pic>
        <p:nvPicPr>
          <p:cNvPr id="392196" name="Picture 4" descr="XCH001_046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692650"/>
            <a:ext cx="28511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197" name="Picture 5" descr="XCH001_046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4692650"/>
            <a:ext cx="285115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198" name="Picture 6" descr="XCH001_046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689475"/>
            <a:ext cx="27749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199" name="Picture 7" descr="XCH001_046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276475"/>
            <a:ext cx="28511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200" name="Picture 8" descr="XCH001_046_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276475"/>
            <a:ext cx="28448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201" name="Picture 9" descr="XCH001_046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276475"/>
            <a:ext cx="284956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650" name="Group 2"/>
          <p:cNvGrpSpPr>
            <a:grpSpLocks/>
          </p:cNvGrpSpPr>
          <p:nvPr/>
        </p:nvGrpSpPr>
        <p:grpSpPr bwMode="auto">
          <a:xfrm>
            <a:off x="539750" y="1890713"/>
            <a:ext cx="5554663" cy="1754187"/>
            <a:chOff x="0" y="129"/>
            <a:chExt cx="3120" cy="1105"/>
          </a:xfrm>
        </p:grpSpPr>
        <p:sp>
          <p:nvSpPr>
            <p:cNvPr id="31796" name="Text Box 3"/>
            <p:cNvSpPr txBox="1">
              <a:spLocks noChangeArrowheads="1"/>
            </p:cNvSpPr>
            <p:nvPr/>
          </p:nvSpPr>
          <p:spPr bwMode="auto">
            <a:xfrm>
              <a:off x="0" y="129"/>
              <a:ext cx="3120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如图所示 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分别为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BC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EF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之中点，试求晶面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AEG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ABCD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OEFG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DIHG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的密勒指数。</a:t>
              </a:r>
            </a:p>
          </p:txBody>
        </p:sp>
        <p:graphicFrame>
          <p:nvGraphicFramePr>
            <p:cNvPr id="32821" name="Object 4"/>
            <p:cNvGraphicFramePr>
              <a:graphicFrameLocks noChangeAspect="1"/>
            </p:cNvGraphicFramePr>
            <p:nvPr/>
          </p:nvGraphicFramePr>
          <p:xfrm>
            <a:off x="749" y="200"/>
            <a:ext cx="82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8" name="Equation" r:id="rId3" imgW="609336" imgH="215806" progId="Equation.DSMT4">
                    <p:embed/>
                  </p:oleObj>
                </mc:Choice>
                <mc:Fallback>
                  <p:oleObj name="Equation" r:id="rId3" imgW="609336" imgH="21580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200"/>
                          <a:ext cx="823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3486150" y="404018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AEG     ABCD        DIHG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3714750" y="49688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3714750" y="44354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3714750" y="55022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4933950" y="44211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4933950" y="49545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1659" name="Text Box 11"/>
          <p:cNvSpPr txBox="1">
            <a:spLocks noChangeArrowheads="1"/>
          </p:cNvSpPr>
          <p:nvPr/>
        </p:nvSpPr>
        <p:spPr bwMode="auto">
          <a:xfrm>
            <a:off x="5010150" y="54879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1660" name="Text Box 12"/>
          <p:cNvSpPr txBox="1">
            <a:spLocks noChangeArrowheads="1"/>
          </p:cNvSpPr>
          <p:nvPr/>
        </p:nvSpPr>
        <p:spPr bwMode="auto">
          <a:xfrm>
            <a:off x="6686550" y="44973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6686550" y="49545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1662" name="Text Box 14"/>
          <p:cNvSpPr txBox="1">
            <a:spLocks noChangeArrowheads="1"/>
          </p:cNvSpPr>
          <p:nvPr/>
        </p:nvSpPr>
        <p:spPr bwMode="auto">
          <a:xfrm>
            <a:off x="6610350" y="54117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1663" name="Group 15"/>
          <p:cNvGrpSpPr>
            <a:grpSpLocks/>
          </p:cNvGrpSpPr>
          <p:nvPr/>
        </p:nvGrpSpPr>
        <p:grpSpPr bwMode="auto">
          <a:xfrm>
            <a:off x="2800350" y="4497388"/>
            <a:ext cx="609600" cy="1524000"/>
            <a:chOff x="0" y="0"/>
            <a:chExt cx="384" cy="960"/>
          </a:xfrm>
        </p:grpSpPr>
        <p:sp>
          <p:nvSpPr>
            <p:cNvPr id="31793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h'</a:t>
              </a:r>
            </a:p>
          </p:txBody>
        </p:sp>
        <p:sp>
          <p:nvSpPr>
            <p:cNvPr id="31794" name="Text Box 17"/>
            <p:cNvSpPr txBox="1">
              <a:spLocks noChangeArrowheads="1"/>
            </p:cNvSpPr>
            <p:nvPr/>
          </p:nvSpPr>
          <p:spPr bwMode="auto">
            <a:xfrm>
              <a:off x="0" y="3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k'</a:t>
              </a:r>
            </a:p>
          </p:txBody>
        </p:sp>
        <p:sp>
          <p:nvSpPr>
            <p:cNvPr id="31795" name="Text Box 18"/>
            <p:cNvSpPr txBox="1">
              <a:spLocks noChangeArrowheads="1"/>
            </p:cNvSpPr>
            <p:nvPr/>
          </p:nvSpPr>
          <p:spPr bwMode="auto">
            <a:xfrm>
              <a:off x="0" y="6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l'</a:t>
              </a:r>
            </a:p>
          </p:txBody>
        </p:sp>
      </p:grp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971550" y="4573588"/>
            <a:ext cx="19812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在三个坐标轴上的截距</a:t>
            </a:r>
          </a:p>
        </p:txBody>
      </p:sp>
      <p:grpSp>
        <p:nvGrpSpPr>
          <p:cNvPr id="411668" name="Group 20"/>
          <p:cNvGrpSpPr>
            <a:grpSpLocks/>
          </p:cNvGrpSpPr>
          <p:nvPr/>
        </p:nvGrpSpPr>
        <p:grpSpPr bwMode="auto">
          <a:xfrm>
            <a:off x="6234113" y="944563"/>
            <a:ext cx="2514600" cy="2486025"/>
            <a:chOff x="0" y="0"/>
            <a:chExt cx="1872" cy="1941"/>
          </a:xfrm>
        </p:grpSpPr>
        <p:grpSp>
          <p:nvGrpSpPr>
            <p:cNvPr id="32794" name="Group 21"/>
            <p:cNvGrpSpPr>
              <a:grpSpLocks/>
            </p:cNvGrpSpPr>
            <p:nvPr/>
          </p:nvGrpSpPr>
          <p:grpSpPr bwMode="auto">
            <a:xfrm>
              <a:off x="296" y="298"/>
              <a:ext cx="1184" cy="1250"/>
              <a:chOff x="0" y="0"/>
              <a:chExt cx="1344" cy="1488"/>
            </a:xfrm>
          </p:grpSpPr>
          <p:sp>
            <p:nvSpPr>
              <p:cNvPr id="31789" name="AutoShape 22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1344" cy="1490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90" name="Line 23"/>
              <p:cNvSpPr>
                <a:spLocks noChangeShapeType="1"/>
              </p:cNvSpPr>
              <p:nvPr/>
            </p:nvSpPr>
            <p:spPr bwMode="auto">
              <a:xfrm>
                <a:off x="336" y="-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91" name="Line 24"/>
              <p:cNvSpPr>
                <a:spLocks noChangeShapeType="1"/>
              </p:cNvSpPr>
              <p:nvPr/>
            </p:nvSpPr>
            <p:spPr bwMode="auto">
              <a:xfrm>
                <a:off x="336" y="1152"/>
                <a:ext cx="10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92" name="Line 25"/>
              <p:cNvSpPr>
                <a:spLocks noChangeShapeType="1"/>
              </p:cNvSpPr>
              <p:nvPr/>
            </p:nvSpPr>
            <p:spPr bwMode="auto">
              <a:xfrm flipH="1">
                <a:off x="-2" y="1152"/>
                <a:ext cx="33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771" name="Line 26"/>
            <p:cNvSpPr>
              <a:spLocks noChangeShapeType="1"/>
            </p:cNvSpPr>
            <p:nvPr/>
          </p:nvSpPr>
          <p:spPr bwMode="auto">
            <a:xfrm>
              <a:off x="295" y="1548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2" name="Line 27"/>
            <p:cNvSpPr>
              <a:spLocks noChangeShapeType="1"/>
            </p:cNvSpPr>
            <p:nvPr/>
          </p:nvSpPr>
          <p:spPr bwMode="auto">
            <a:xfrm flipV="1">
              <a:off x="295" y="1265"/>
              <a:ext cx="297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3" name="Line 28"/>
            <p:cNvSpPr>
              <a:spLocks noChangeShapeType="1"/>
            </p:cNvSpPr>
            <p:nvPr/>
          </p:nvSpPr>
          <p:spPr bwMode="auto">
            <a:xfrm flipV="1">
              <a:off x="295" y="580"/>
              <a:ext cx="0" cy="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798" name="Object 29"/>
            <p:cNvGraphicFramePr>
              <a:graphicFrameLocks noChangeAspect="1"/>
            </p:cNvGraphicFramePr>
            <p:nvPr/>
          </p:nvGraphicFramePr>
          <p:xfrm>
            <a:off x="677" y="1593"/>
            <a:ext cx="11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9" name="Equation" r:id="rId5" imgW="126780" imgH="215526" progId="Equation.DSMT4">
                    <p:embed/>
                  </p:oleObj>
                </mc:Choice>
                <mc:Fallback>
                  <p:oleObj name="Equation" r:id="rId5" imgW="126780" imgH="215526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593"/>
                          <a:ext cx="11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9" name="Object 30"/>
            <p:cNvGraphicFramePr>
              <a:graphicFrameLocks noChangeAspect="1"/>
            </p:cNvGraphicFramePr>
            <p:nvPr/>
          </p:nvGraphicFramePr>
          <p:xfrm>
            <a:off x="381" y="1150"/>
            <a:ext cx="11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Equation" r:id="rId7" imgW="126780" imgH="215526" progId="Equation.DSMT4">
                    <p:embed/>
                  </p:oleObj>
                </mc:Choice>
                <mc:Fallback>
                  <p:oleObj name="Equation" r:id="rId7" imgW="126780" imgH="215526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1150"/>
                          <a:ext cx="11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0" name="Object 31"/>
            <p:cNvGraphicFramePr>
              <a:graphicFrameLocks noChangeAspect="1"/>
            </p:cNvGraphicFramePr>
            <p:nvPr/>
          </p:nvGraphicFramePr>
          <p:xfrm>
            <a:off x="85" y="949"/>
            <a:ext cx="12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1" name="Equation" r:id="rId9" imgW="114151" imgH="215619" progId="Equation.DSMT4">
                    <p:embed/>
                  </p:oleObj>
                </mc:Choice>
                <mc:Fallback>
                  <p:oleObj name="Equation" r:id="rId9" imgW="114151" imgH="215619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" y="949"/>
                          <a:ext cx="12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Text Box 32"/>
            <p:cNvSpPr txBox="1">
              <a:spLocks noChangeArrowheads="1"/>
            </p:cNvSpPr>
            <p:nvPr/>
          </p:nvSpPr>
          <p:spPr bwMode="auto">
            <a:xfrm>
              <a:off x="126" y="1466"/>
              <a:ext cx="254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1778" name="Text Box 33"/>
            <p:cNvSpPr txBox="1">
              <a:spLocks noChangeArrowheads="1"/>
            </p:cNvSpPr>
            <p:nvPr/>
          </p:nvSpPr>
          <p:spPr bwMode="auto">
            <a:xfrm>
              <a:off x="0" y="457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779" name="Text Box 34"/>
            <p:cNvSpPr txBox="1">
              <a:spLocks noChangeArrowheads="1"/>
            </p:cNvSpPr>
            <p:nvPr/>
          </p:nvSpPr>
          <p:spPr bwMode="auto">
            <a:xfrm>
              <a:off x="865" y="578"/>
              <a:ext cx="422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780" name="Text Box 35"/>
            <p:cNvSpPr txBox="1">
              <a:spLocks noChangeArrowheads="1"/>
            </p:cNvSpPr>
            <p:nvPr/>
          </p:nvSpPr>
          <p:spPr bwMode="auto">
            <a:xfrm>
              <a:off x="1489" y="144"/>
              <a:ext cx="21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1781" name="Text Box 36"/>
            <p:cNvSpPr txBox="1">
              <a:spLocks noChangeArrowheads="1"/>
            </p:cNvSpPr>
            <p:nvPr/>
          </p:nvSpPr>
          <p:spPr bwMode="auto">
            <a:xfrm>
              <a:off x="336" y="0"/>
              <a:ext cx="214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1782" name="Text Box 37"/>
            <p:cNvSpPr txBox="1">
              <a:spLocks noChangeArrowheads="1"/>
            </p:cNvSpPr>
            <p:nvPr/>
          </p:nvSpPr>
          <p:spPr bwMode="auto">
            <a:xfrm>
              <a:off x="1008" y="1534"/>
              <a:ext cx="2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1783" name="Oval 38"/>
            <p:cNvSpPr>
              <a:spLocks noChangeArrowheads="1"/>
            </p:cNvSpPr>
            <p:nvPr/>
          </p:nvSpPr>
          <p:spPr bwMode="auto">
            <a:xfrm>
              <a:off x="1311" y="1387"/>
              <a:ext cx="45" cy="40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84" name="Text Box 39"/>
            <p:cNvSpPr txBox="1">
              <a:spLocks noChangeArrowheads="1"/>
            </p:cNvSpPr>
            <p:nvPr/>
          </p:nvSpPr>
          <p:spPr bwMode="auto">
            <a:xfrm>
              <a:off x="1584" y="1153"/>
              <a:ext cx="288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785" name="Text Box 40"/>
            <p:cNvSpPr txBox="1">
              <a:spLocks noChangeArrowheads="1"/>
            </p:cNvSpPr>
            <p:nvPr/>
          </p:nvSpPr>
          <p:spPr bwMode="auto">
            <a:xfrm>
              <a:off x="576" y="96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1786" name="Oval 41"/>
            <p:cNvSpPr>
              <a:spLocks noChangeArrowheads="1"/>
            </p:cNvSpPr>
            <p:nvPr/>
          </p:nvSpPr>
          <p:spPr bwMode="auto">
            <a:xfrm>
              <a:off x="1296" y="433"/>
              <a:ext cx="39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87" name="Text Box 42"/>
            <p:cNvSpPr txBox="1">
              <a:spLocks noChangeArrowheads="1"/>
            </p:cNvSpPr>
            <p:nvPr/>
          </p:nvSpPr>
          <p:spPr bwMode="auto">
            <a:xfrm>
              <a:off x="1296" y="1392"/>
              <a:ext cx="28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1788" name="Text Box 43"/>
            <p:cNvSpPr txBox="1">
              <a:spLocks noChangeArrowheads="1"/>
            </p:cNvSpPr>
            <p:nvPr/>
          </p:nvSpPr>
          <p:spPr bwMode="auto">
            <a:xfrm>
              <a:off x="1200" y="480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11692" name="Group 44"/>
          <p:cNvGrpSpPr>
            <a:grpSpLocks/>
          </p:cNvGrpSpPr>
          <p:nvPr/>
        </p:nvGrpSpPr>
        <p:grpSpPr bwMode="auto">
          <a:xfrm>
            <a:off x="6615113" y="1782763"/>
            <a:ext cx="1125537" cy="1111250"/>
            <a:chOff x="0" y="0"/>
            <a:chExt cx="864" cy="912"/>
          </a:xfrm>
        </p:grpSpPr>
        <p:sp>
          <p:nvSpPr>
            <p:cNvPr id="31767" name="Line 45"/>
            <p:cNvSpPr>
              <a:spLocks noChangeShapeType="1"/>
            </p:cNvSpPr>
            <p:nvPr/>
          </p:nvSpPr>
          <p:spPr bwMode="auto">
            <a:xfrm>
              <a:off x="0" y="0"/>
              <a:ext cx="864" cy="9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8" name="Line 46"/>
            <p:cNvSpPr>
              <a:spLocks noChangeShapeType="1"/>
            </p:cNvSpPr>
            <p:nvPr/>
          </p:nvSpPr>
          <p:spPr bwMode="auto">
            <a:xfrm>
              <a:off x="0" y="0"/>
              <a:ext cx="288" cy="62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9" name="Line 47"/>
            <p:cNvSpPr>
              <a:spLocks noChangeShapeType="1"/>
            </p:cNvSpPr>
            <p:nvPr/>
          </p:nvSpPr>
          <p:spPr bwMode="auto">
            <a:xfrm>
              <a:off x="288" y="624"/>
              <a:ext cx="57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1696" name="Group 48"/>
          <p:cNvGrpSpPr>
            <a:grpSpLocks/>
          </p:cNvGrpSpPr>
          <p:nvPr/>
        </p:nvGrpSpPr>
        <p:grpSpPr bwMode="auto">
          <a:xfrm>
            <a:off x="7072313" y="1325563"/>
            <a:ext cx="990600" cy="1470025"/>
            <a:chOff x="0" y="0"/>
            <a:chExt cx="624" cy="830"/>
          </a:xfrm>
        </p:grpSpPr>
        <p:sp>
          <p:nvSpPr>
            <p:cNvPr id="31763" name="Line 49"/>
            <p:cNvSpPr>
              <a:spLocks noChangeShapeType="1"/>
            </p:cNvSpPr>
            <p:nvPr/>
          </p:nvSpPr>
          <p:spPr bwMode="auto">
            <a:xfrm>
              <a:off x="0" y="0"/>
              <a:ext cx="62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4" name="Line 50"/>
            <p:cNvSpPr>
              <a:spLocks noChangeShapeType="1"/>
            </p:cNvSpPr>
            <p:nvPr/>
          </p:nvSpPr>
          <p:spPr bwMode="auto">
            <a:xfrm>
              <a:off x="0" y="686"/>
              <a:ext cx="624" cy="13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5" name="Line 51"/>
            <p:cNvSpPr>
              <a:spLocks noChangeShapeType="1"/>
            </p:cNvSpPr>
            <p:nvPr/>
          </p:nvSpPr>
          <p:spPr bwMode="auto">
            <a:xfrm>
              <a:off x="624" y="144"/>
              <a:ext cx="0" cy="68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6" name="Line 52"/>
            <p:cNvSpPr>
              <a:spLocks noChangeShapeType="1"/>
            </p:cNvSpPr>
            <p:nvPr/>
          </p:nvSpPr>
          <p:spPr bwMode="auto">
            <a:xfrm>
              <a:off x="0" y="0"/>
              <a:ext cx="0" cy="68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762" name="Rectangle 53"/>
          <p:cNvSpPr>
            <a:spLocks noChangeArrowheads="1"/>
          </p:cNvSpPr>
          <p:nvPr/>
        </p:nvSpPr>
        <p:spPr bwMode="auto">
          <a:xfrm>
            <a:off x="349250" y="1089025"/>
            <a:ext cx="24685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课堂练习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utoUpdateAnimBg="0"/>
      <p:bldP spid="411654" grpId="0" autoUpdateAnimBg="0"/>
      <p:bldP spid="411655" grpId="0" autoUpdateAnimBg="0"/>
      <p:bldP spid="411656" grpId="0" autoUpdateAnimBg="0"/>
      <p:bldP spid="411657" grpId="0" autoUpdateAnimBg="0"/>
      <p:bldP spid="411658" grpId="0" autoUpdateAnimBg="0"/>
      <p:bldP spid="411659" grpId="0" autoUpdateAnimBg="0"/>
      <p:bldP spid="411660" grpId="0" autoUpdateAnimBg="0"/>
      <p:bldP spid="411661" grpId="0" autoUpdateAnimBg="0"/>
      <p:bldP spid="411662" grpId="0" autoUpdateAnimBg="0"/>
      <p:bldP spid="41166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58788" y="871538"/>
            <a:ext cx="7772400" cy="2043112"/>
            <a:chOff x="0" y="0"/>
            <a:chExt cx="4896" cy="1287"/>
          </a:xfrm>
        </p:grpSpPr>
        <p:sp>
          <p:nvSpPr>
            <p:cNvPr id="32817" name="Text Box 3"/>
            <p:cNvSpPr txBox="1">
              <a:spLocks noChangeArrowheads="1"/>
            </p:cNvSpPr>
            <p:nvPr/>
          </p:nvSpPr>
          <p:spPr bwMode="auto">
            <a:xfrm>
              <a:off x="1344" y="0"/>
              <a:ext cx="35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AEG </a:t>
              </a: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</a:t>
              </a: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ABCD</a:t>
              </a: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</a:t>
              </a: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DIHG</a:t>
              </a:r>
            </a:p>
          </p:txBody>
        </p:sp>
        <p:sp>
          <p:nvSpPr>
            <p:cNvPr id="32818" name="Text Box 4"/>
            <p:cNvSpPr txBox="1">
              <a:spLocks noChangeArrowheads="1"/>
            </p:cNvSpPr>
            <p:nvPr/>
          </p:nvSpPr>
          <p:spPr bwMode="auto">
            <a:xfrm>
              <a:off x="1680" y="5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19" name="Text Box 5"/>
            <p:cNvSpPr txBox="1">
              <a:spLocks noChangeArrowheads="1"/>
            </p:cNvSpPr>
            <p:nvPr/>
          </p:nvSpPr>
          <p:spPr bwMode="auto">
            <a:xfrm>
              <a:off x="1680" y="2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20" name="Text Box 6"/>
            <p:cNvSpPr txBox="1">
              <a:spLocks noChangeArrowheads="1"/>
            </p:cNvSpPr>
            <p:nvPr/>
          </p:nvSpPr>
          <p:spPr bwMode="auto">
            <a:xfrm>
              <a:off x="1680" y="9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21" name="Text Box 7"/>
            <p:cNvSpPr txBox="1">
              <a:spLocks noChangeArrowheads="1"/>
            </p:cNvSpPr>
            <p:nvPr/>
          </p:nvSpPr>
          <p:spPr bwMode="auto">
            <a:xfrm>
              <a:off x="2832" y="28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zh-CN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22" name="Text Box 8"/>
            <p:cNvSpPr txBox="1">
              <a:spLocks noChangeArrowheads="1"/>
            </p:cNvSpPr>
            <p:nvPr/>
          </p:nvSpPr>
          <p:spPr bwMode="auto">
            <a:xfrm>
              <a:off x="2832" y="6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zh-CN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23" name="Text Box 9"/>
            <p:cNvSpPr txBox="1">
              <a:spLocks noChangeArrowheads="1"/>
            </p:cNvSpPr>
            <p:nvPr/>
          </p:nvSpPr>
          <p:spPr bwMode="auto">
            <a:xfrm>
              <a:off x="2880" y="9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24" name="Text Box 10"/>
            <p:cNvSpPr txBox="1">
              <a:spLocks noChangeArrowheads="1"/>
            </p:cNvSpPr>
            <p:nvPr/>
          </p:nvSpPr>
          <p:spPr bwMode="auto">
            <a:xfrm>
              <a:off x="4224" y="28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25" name="Text Box 11"/>
            <p:cNvSpPr txBox="1">
              <a:spLocks noChangeArrowheads="1"/>
            </p:cNvSpPr>
            <p:nvPr/>
          </p:nvSpPr>
          <p:spPr bwMode="auto">
            <a:xfrm>
              <a:off x="4224" y="6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26" name="Text Box 12"/>
            <p:cNvSpPr txBox="1">
              <a:spLocks noChangeArrowheads="1"/>
            </p:cNvSpPr>
            <p:nvPr/>
          </p:nvSpPr>
          <p:spPr bwMode="auto">
            <a:xfrm>
              <a:off x="4176" y="96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8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zh-CN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851" name="Group 13"/>
            <p:cNvGrpSpPr>
              <a:grpSpLocks/>
            </p:cNvGrpSpPr>
            <p:nvPr/>
          </p:nvGrpSpPr>
          <p:grpSpPr bwMode="auto">
            <a:xfrm>
              <a:off x="1152" y="288"/>
              <a:ext cx="384" cy="960"/>
              <a:chOff x="0" y="0"/>
              <a:chExt cx="384" cy="960"/>
            </a:xfrm>
          </p:grpSpPr>
          <p:sp>
            <p:nvSpPr>
              <p:cNvPr id="32829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h'</a:t>
                </a:r>
              </a:p>
            </p:txBody>
          </p:sp>
          <p:sp>
            <p:nvSpPr>
              <p:cNvPr id="32830" name="Text Box 15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k'</a:t>
                </a:r>
              </a:p>
            </p:txBody>
          </p:sp>
          <p:sp>
            <p:nvSpPr>
              <p:cNvPr id="32831" name="Text Box 16"/>
              <p:cNvSpPr txBox="1">
                <a:spLocks noChangeArrowheads="1"/>
              </p:cNvSpPr>
              <p:nvPr/>
            </p:nvSpPr>
            <p:spPr bwMode="auto">
              <a:xfrm>
                <a:off x="0" y="6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l'</a:t>
                </a:r>
              </a:p>
            </p:txBody>
          </p:sp>
        </p:grpSp>
        <p:sp>
          <p:nvSpPr>
            <p:cNvPr id="32828" name="Text Box 17"/>
            <p:cNvSpPr txBox="1">
              <a:spLocks noChangeArrowheads="1"/>
            </p:cNvSpPr>
            <p:nvPr/>
          </p:nvSpPr>
          <p:spPr bwMode="auto">
            <a:xfrm>
              <a:off x="0" y="336"/>
              <a:ext cx="1248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在三个坐标轴上的截距</a:t>
              </a:r>
            </a:p>
          </p:txBody>
        </p:sp>
      </p:grpSp>
      <p:graphicFrame>
        <p:nvGraphicFramePr>
          <p:cNvPr id="412690" name="Object 18"/>
          <p:cNvGraphicFramePr>
            <a:graphicFrameLocks noChangeAspect="1"/>
          </p:cNvGraphicFramePr>
          <p:nvPr/>
        </p:nvGraphicFramePr>
        <p:xfrm>
          <a:off x="333375" y="2698750"/>
          <a:ext cx="19399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3" imgW="1143000" imgH="393700" progId="Equation.DSMT4">
                  <p:embed/>
                </p:oleObj>
              </mc:Choice>
              <mc:Fallback>
                <p:oleObj name="Equation" r:id="rId3" imgW="11430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698750"/>
                        <a:ext cx="19399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897188" y="294005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1:1:1</a:t>
            </a:r>
          </a:p>
        </p:txBody>
      </p:sp>
      <p:sp>
        <p:nvSpPr>
          <p:cNvPr id="412692" name="Text Box 20"/>
          <p:cNvSpPr txBox="1">
            <a:spLocks noChangeArrowheads="1"/>
          </p:cNvSpPr>
          <p:nvPr/>
        </p:nvSpPr>
        <p:spPr bwMode="auto">
          <a:xfrm>
            <a:off x="1601788" y="40973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zh-CN" altLang="zh-CN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2693" name="Rectangle 21"/>
          <p:cNvSpPr>
            <a:spLocks noChangeArrowheads="1"/>
          </p:cNvSpPr>
          <p:nvPr/>
        </p:nvSpPr>
        <p:spPr bwMode="auto">
          <a:xfrm>
            <a:off x="1754188" y="3702050"/>
            <a:ext cx="9048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hkl</a:t>
            </a: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2694" name="Text Box 22"/>
          <p:cNvSpPr txBox="1">
            <a:spLocks noChangeArrowheads="1"/>
          </p:cNvSpPr>
          <p:nvPr/>
        </p:nvSpPr>
        <p:spPr bwMode="auto">
          <a:xfrm>
            <a:off x="2897188" y="3702050"/>
            <a:ext cx="990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(111)</a:t>
            </a:r>
          </a:p>
        </p:txBody>
      </p:sp>
      <p:graphicFrame>
        <p:nvGraphicFramePr>
          <p:cNvPr id="412695" name="Object 23"/>
          <p:cNvGraphicFramePr>
            <a:graphicFrameLocks noChangeAspect="1"/>
          </p:cNvGraphicFramePr>
          <p:nvPr/>
        </p:nvGraphicFramePr>
        <p:xfrm>
          <a:off x="4630738" y="2711450"/>
          <a:ext cx="1257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5" imgW="558558" imgH="393529" progId="Equation.DSMT4">
                  <p:embed/>
                </p:oleObj>
              </mc:Choice>
              <mc:Fallback>
                <p:oleObj name="Equation" r:id="rId5" imgW="558558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711450"/>
                        <a:ext cx="12573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6" name="Text Box 24"/>
          <p:cNvSpPr txBox="1">
            <a:spLocks noChangeArrowheads="1"/>
          </p:cNvSpPr>
          <p:nvPr/>
        </p:nvSpPr>
        <p:spPr bwMode="auto">
          <a:xfrm>
            <a:off x="4649788" y="37020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(001)</a:t>
            </a:r>
          </a:p>
        </p:txBody>
      </p:sp>
      <p:graphicFrame>
        <p:nvGraphicFramePr>
          <p:cNvPr id="412697" name="Object 25"/>
          <p:cNvGraphicFramePr>
            <a:graphicFrameLocks noChangeAspect="1"/>
          </p:cNvGraphicFramePr>
          <p:nvPr/>
        </p:nvGraphicFramePr>
        <p:xfrm>
          <a:off x="6765925" y="2787650"/>
          <a:ext cx="12525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7" imgW="533169" imgH="393529" progId="Equation.DSMT4">
                  <p:embed/>
                </p:oleObj>
              </mc:Choice>
              <mc:Fallback>
                <p:oleObj name="Equation" r:id="rId7" imgW="533169" imgH="39352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2787650"/>
                        <a:ext cx="12525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8" name="Text Box 26"/>
          <p:cNvSpPr txBox="1">
            <a:spLocks noChangeArrowheads="1"/>
          </p:cNvSpPr>
          <p:nvPr/>
        </p:nvSpPr>
        <p:spPr bwMode="auto">
          <a:xfrm>
            <a:off x="6935788" y="37020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(120)</a:t>
            </a:r>
          </a:p>
        </p:txBody>
      </p:sp>
      <p:sp>
        <p:nvSpPr>
          <p:cNvPr id="412699" name="Rectangle 27"/>
          <p:cNvSpPr>
            <a:spLocks noChangeArrowheads="1"/>
          </p:cNvSpPr>
          <p:nvPr/>
        </p:nvSpPr>
        <p:spPr bwMode="auto">
          <a:xfrm>
            <a:off x="1677988" y="4616450"/>
            <a:ext cx="38401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AEG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的密勒指数是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(111)</a:t>
            </a:r>
            <a:r>
              <a:rPr lang="zh-CN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412700" name="Rectangle 28"/>
          <p:cNvSpPr>
            <a:spLocks noChangeArrowheads="1"/>
          </p:cNvSpPr>
          <p:nvPr/>
        </p:nvSpPr>
        <p:spPr bwMode="auto">
          <a:xfrm>
            <a:off x="1677988" y="5302250"/>
            <a:ext cx="4168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OEFG</a:t>
            </a:r>
            <a:r>
              <a:rPr lang="zh-CN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的密勒指数是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(001)</a:t>
            </a:r>
            <a:r>
              <a:rPr lang="zh-CN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412701" name="Rectangle 29"/>
          <p:cNvSpPr>
            <a:spLocks noChangeArrowheads="1"/>
          </p:cNvSpPr>
          <p:nvPr/>
        </p:nvSpPr>
        <p:spPr bwMode="auto">
          <a:xfrm>
            <a:off x="1677988" y="5988050"/>
            <a:ext cx="39751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DIHG</a:t>
            </a:r>
            <a:r>
              <a:rPr lang="zh-CN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的密勒指数是</a:t>
            </a:r>
            <a:r>
              <a:rPr lang="en-US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(120)</a:t>
            </a:r>
            <a:r>
              <a:rPr lang="zh-CN" altLang="zh-C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3807" name="Group 30"/>
          <p:cNvGrpSpPr>
            <a:grpSpLocks/>
          </p:cNvGrpSpPr>
          <p:nvPr/>
        </p:nvGrpSpPr>
        <p:grpSpPr bwMode="auto">
          <a:xfrm>
            <a:off x="5945188" y="4278313"/>
            <a:ext cx="2514600" cy="2319337"/>
            <a:chOff x="0" y="0"/>
            <a:chExt cx="1536" cy="1413"/>
          </a:xfrm>
        </p:grpSpPr>
        <p:grpSp>
          <p:nvGrpSpPr>
            <p:cNvPr id="33808" name="Group 31"/>
            <p:cNvGrpSpPr>
              <a:grpSpLocks/>
            </p:cNvGrpSpPr>
            <p:nvPr/>
          </p:nvGrpSpPr>
          <p:grpSpPr bwMode="auto">
            <a:xfrm>
              <a:off x="0" y="0"/>
              <a:ext cx="1536" cy="1413"/>
              <a:chOff x="0" y="0"/>
              <a:chExt cx="1872" cy="1977"/>
            </a:xfrm>
          </p:grpSpPr>
          <p:grpSp>
            <p:nvGrpSpPr>
              <p:cNvPr id="33818" name="Group 32"/>
              <p:cNvGrpSpPr>
                <a:grpSpLocks/>
              </p:cNvGrpSpPr>
              <p:nvPr/>
            </p:nvGrpSpPr>
            <p:grpSpPr bwMode="auto">
              <a:xfrm>
                <a:off x="296" y="298"/>
                <a:ext cx="1184" cy="1250"/>
                <a:chOff x="0" y="0"/>
                <a:chExt cx="1344" cy="1488"/>
              </a:xfrm>
            </p:grpSpPr>
            <p:sp>
              <p:nvSpPr>
                <p:cNvPr id="32813" name="AutoShape 33"/>
                <p:cNvSpPr>
                  <a:spLocks noChangeArrowheads="1"/>
                </p:cNvSpPr>
                <p:nvPr/>
              </p:nvSpPr>
              <p:spPr bwMode="auto">
                <a:xfrm>
                  <a:off x="-2" y="0"/>
                  <a:ext cx="1344" cy="1488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14" name="Line 34"/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15" name="Line 35"/>
                <p:cNvSpPr>
                  <a:spLocks noChangeShapeType="1"/>
                </p:cNvSpPr>
                <p:nvPr/>
              </p:nvSpPr>
              <p:spPr bwMode="auto">
                <a:xfrm>
                  <a:off x="336" y="1151"/>
                  <a:ext cx="10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1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-2" y="1151"/>
                  <a:ext cx="338" cy="33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95" name="Line 37"/>
              <p:cNvSpPr>
                <a:spLocks noChangeShapeType="1"/>
              </p:cNvSpPr>
              <p:nvPr/>
            </p:nvSpPr>
            <p:spPr bwMode="auto">
              <a:xfrm>
                <a:off x="295" y="1548"/>
                <a:ext cx="8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6" name="Line 38"/>
              <p:cNvSpPr>
                <a:spLocks noChangeShapeType="1"/>
              </p:cNvSpPr>
              <p:nvPr/>
            </p:nvSpPr>
            <p:spPr bwMode="auto">
              <a:xfrm flipV="1">
                <a:off x="295" y="1267"/>
                <a:ext cx="297" cy="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7" name="Line 39"/>
              <p:cNvSpPr>
                <a:spLocks noChangeShapeType="1"/>
              </p:cNvSpPr>
              <p:nvPr/>
            </p:nvSpPr>
            <p:spPr bwMode="auto">
              <a:xfrm flipV="1">
                <a:off x="295" y="581"/>
                <a:ext cx="0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3822" name="Object 40"/>
              <p:cNvGraphicFramePr>
                <a:graphicFrameLocks noChangeAspect="1"/>
              </p:cNvGraphicFramePr>
              <p:nvPr/>
            </p:nvGraphicFramePr>
            <p:xfrm>
              <a:off x="677" y="1594"/>
              <a:ext cx="116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3" r:id="rId9" imgW="127110" imgH="216088" progId="Equation.DSMT4">
                      <p:embed/>
                    </p:oleObj>
                  </mc:Choice>
                  <mc:Fallback>
                    <p:oleObj r:id="rId9" imgW="127110" imgH="216088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7" y="1594"/>
                            <a:ext cx="116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3" name="Object 41"/>
              <p:cNvGraphicFramePr>
                <a:graphicFrameLocks noChangeAspect="1"/>
              </p:cNvGraphicFramePr>
              <p:nvPr/>
            </p:nvGraphicFramePr>
            <p:xfrm>
              <a:off x="381" y="1150"/>
              <a:ext cx="117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4" r:id="rId11" imgW="127110" imgH="216088" progId="Equation.DSMT4">
                      <p:embed/>
                    </p:oleObj>
                  </mc:Choice>
                  <mc:Fallback>
                    <p:oleObj r:id="rId11" imgW="127110" imgH="216088" progId="Equation.DSMT4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" y="1150"/>
                            <a:ext cx="117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4" name="Object 42"/>
              <p:cNvGraphicFramePr>
                <a:graphicFrameLocks noChangeAspect="1"/>
              </p:cNvGraphicFramePr>
              <p:nvPr/>
            </p:nvGraphicFramePr>
            <p:xfrm>
              <a:off x="85" y="950"/>
              <a:ext cx="12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5" r:id="rId13" imgW="114449" imgH="216181" progId="Equation.DSMT4">
                      <p:embed/>
                    </p:oleObj>
                  </mc:Choice>
                  <mc:Fallback>
                    <p:oleObj r:id="rId13" imgW="114449" imgH="216181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950"/>
                            <a:ext cx="12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01" name="Text Box 43"/>
              <p:cNvSpPr txBox="1">
                <a:spLocks noChangeArrowheads="1"/>
              </p:cNvSpPr>
              <p:nvPr/>
            </p:nvSpPr>
            <p:spPr bwMode="auto">
              <a:xfrm>
                <a:off x="126" y="1465"/>
                <a:ext cx="254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2802" name="Text Box 44"/>
              <p:cNvSpPr txBox="1">
                <a:spLocks noChangeArrowheads="1"/>
              </p:cNvSpPr>
              <p:nvPr/>
            </p:nvSpPr>
            <p:spPr bwMode="auto">
              <a:xfrm>
                <a:off x="0" y="457"/>
                <a:ext cx="212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803" name="Text Box 45"/>
              <p:cNvSpPr txBox="1">
                <a:spLocks noChangeArrowheads="1"/>
              </p:cNvSpPr>
              <p:nvPr/>
            </p:nvSpPr>
            <p:spPr bwMode="auto">
              <a:xfrm>
                <a:off x="864" y="576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804" name="Text Box 46"/>
              <p:cNvSpPr txBox="1">
                <a:spLocks noChangeArrowheads="1"/>
              </p:cNvSpPr>
              <p:nvPr/>
            </p:nvSpPr>
            <p:spPr bwMode="auto">
              <a:xfrm>
                <a:off x="1488" y="143"/>
                <a:ext cx="212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805" name="Text Box 47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21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2806" name="Text Box 48"/>
              <p:cNvSpPr txBox="1">
                <a:spLocks noChangeArrowheads="1"/>
              </p:cNvSpPr>
              <p:nvPr/>
            </p:nvSpPr>
            <p:spPr bwMode="auto">
              <a:xfrm>
                <a:off x="1008" y="1535"/>
                <a:ext cx="25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32807" name="Oval 49"/>
              <p:cNvSpPr>
                <a:spLocks noChangeArrowheads="1"/>
              </p:cNvSpPr>
              <p:nvPr/>
            </p:nvSpPr>
            <p:spPr bwMode="auto">
              <a:xfrm>
                <a:off x="1311" y="1387"/>
                <a:ext cx="45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08" name="Text Box 50"/>
              <p:cNvSpPr txBox="1">
                <a:spLocks noChangeArrowheads="1"/>
              </p:cNvSpPr>
              <p:nvPr/>
            </p:nvSpPr>
            <p:spPr bwMode="auto">
              <a:xfrm>
                <a:off x="1584" y="1153"/>
                <a:ext cx="288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809" name="Text Box 51"/>
              <p:cNvSpPr txBox="1">
                <a:spLocks noChangeArrowheads="1"/>
              </p:cNvSpPr>
              <p:nvPr/>
            </p:nvSpPr>
            <p:spPr bwMode="auto">
              <a:xfrm>
                <a:off x="576" y="959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32810" name="Oval 52"/>
              <p:cNvSpPr>
                <a:spLocks noChangeArrowheads="1"/>
              </p:cNvSpPr>
              <p:nvPr/>
            </p:nvSpPr>
            <p:spPr bwMode="auto">
              <a:xfrm>
                <a:off x="1296" y="432"/>
                <a:ext cx="39" cy="42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11" name="Text Box 53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286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2812" name="Text Box 54"/>
              <p:cNvSpPr txBox="1">
                <a:spLocks noChangeArrowheads="1"/>
              </p:cNvSpPr>
              <p:nvPr/>
            </p:nvSpPr>
            <p:spPr bwMode="auto">
              <a:xfrm>
                <a:off x="1200" y="480"/>
                <a:ext cx="288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i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33809" name="Group 55"/>
            <p:cNvGrpSpPr>
              <a:grpSpLocks/>
            </p:cNvGrpSpPr>
            <p:nvPr/>
          </p:nvGrpSpPr>
          <p:grpSpPr bwMode="auto">
            <a:xfrm>
              <a:off x="236" y="446"/>
              <a:ext cx="709" cy="652"/>
              <a:chOff x="0" y="0"/>
              <a:chExt cx="864" cy="912"/>
            </a:xfrm>
          </p:grpSpPr>
          <p:sp>
            <p:nvSpPr>
              <p:cNvPr id="32791" name="Line 56"/>
              <p:cNvSpPr>
                <a:spLocks noChangeShapeType="1"/>
              </p:cNvSpPr>
              <p:nvPr/>
            </p:nvSpPr>
            <p:spPr bwMode="auto">
              <a:xfrm>
                <a:off x="0" y="0"/>
                <a:ext cx="873" cy="91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2" name="Line 5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88" cy="62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3" name="Line 58"/>
              <p:cNvSpPr>
                <a:spLocks noChangeShapeType="1"/>
              </p:cNvSpPr>
              <p:nvPr/>
            </p:nvSpPr>
            <p:spPr bwMode="auto">
              <a:xfrm>
                <a:off x="288" y="622"/>
                <a:ext cx="580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810" name="Group 59"/>
            <p:cNvGrpSpPr>
              <a:grpSpLocks/>
            </p:cNvGrpSpPr>
            <p:nvPr/>
          </p:nvGrpSpPr>
          <p:grpSpPr bwMode="auto">
            <a:xfrm>
              <a:off x="480" y="192"/>
              <a:ext cx="624" cy="830"/>
              <a:chOff x="0" y="0"/>
              <a:chExt cx="624" cy="830"/>
            </a:xfrm>
          </p:grpSpPr>
          <p:sp>
            <p:nvSpPr>
              <p:cNvPr id="32787" name="Line 6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24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8" name="Line 61"/>
              <p:cNvSpPr>
                <a:spLocks noChangeShapeType="1"/>
              </p:cNvSpPr>
              <p:nvPr/>
            </p:nvSpPr>
            <p:spPr bwMode="auto">
              <a:xfrm>
                <a:off x="0" y="686"/>
                <a:ext cx="624" cy="1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9" name="Line 62"/>
              <p:cNvSpPr>
                <a:spLocks noChangeShapeType="1"/>
              </p:cNvSpPr>
              <p:nvPr/>
            </p:nvSpPr>
            <p:spPr bwMode="auto">
              <a:xfrm>
                <a:off x="624" y="147"/>
                <a:ext cx="0" cy="68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0" name="Line 6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68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1" grpId="0" autoUpdateAnimBg="0"/>
      <p:bldP spid="412692" grpId="0" autoUpdateAnimBg="0"/>
      <p:bldP spid="412693" grpId="0" autoUpdateAnimBg="0"/>
      <p:bldP spid="412694" grpId="0" autoUpdateAnimBg="0"/>
      <p:bldP spid="412696" grpId="0" autoUpdateAnimBg="0"/>
      <p:bldP spid="412698" grpId="0" autoUpdateAnimBg="0"/>
      <p:bldP spid="412699" grpId="0" autoUpdateAnimBg="0"/>
      <p:bldP spid="412700" grpId="0" autoUpdateAnimBg="0"/>
      <p:bldP spid="41270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47788"/>
            <a:ext cx="4859337" cy="7858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晶面指数与晶面间距</a:t>
            </a:r>
            <a:br>
              <a:rPr lang="zh-CN" altLang="en-US" sz="3200" dirty="0" smtClean="0">
                <a:latin typeface="微软雅黑" panose="020B0503020204020204" pitchFamily="34" charset="-122"/>
              </a:rPr>
            </a:br>
            <a:r>
              <a:rPr lang="zh-CN" altLang="en-US" sz="3200" dirty="0" smtClean="0">
                <a:latin typeface="微软雅黑" panose="020B0503020204020204" pitchFamily="34" charset="-122"/>
              </a:rPr>
              <a:t>关系分析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8313" y="2046288"/>
            <a:ext cx="43926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由密勒指数可以求得面间距</a:t>
            </a:r>
            <a:r>
              <a:rPr kumimoji="1"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2400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hkl</a:t>
            </a:r>
            <a:r>
              <a:rPr kumimoji="1" lang="en-US" altLang="zh-CN" sz="24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(P578—1.6)</a:t>
            </a:r>
          </a:p>
        </p:txBody>
      </p:sp>
      <p:pic>
        <p:nvPicPr>
          <p:cNvPr id="34820" name="Picture 4" descr="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2"/>
          <a:stretch>
            <a:fillRect/>
          </a:stretch>
        </p:blipFill>
        <p:spPr bwMode="auto">
          <a:xfrm>
            <a:off x="4932363" y="1122363"/>
            <a:ext cx="3814762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68313" y="3452813"/>
            <a:ext cx="4464050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通常，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指数的面间距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较大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指数的晶面间距则较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68312" y="4892675"/>
            <a:ext cx="777609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晶面间距愈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晶面间距愈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3141663" y="4892675"/>
            <a:ext cx="38782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该晶面上的原子排列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愈密集</a:t>
            </a: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3141663" y="5446713"/>
            <a:ext cx="38782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该晶面上的原子排列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愈稀疏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3" grpId="0"/>
      <p:bldP spid="388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           论</a:t>
            </a:r>
          </a:p>
        </p:txBody>
      </p:sp>
      <p:grpSp>
        <p:nvGrpSpPr>
          <p:cNvPr id="35843" name="组合 12"/>
          <p:cNvGrpSpPr>
            <a:grpSpLocks/>
          </p:cNvGrpSpPr>
          <p:nvPr/>
        </p:nvGrpSpPr>
        <p:grpSpPr bwMode="auto">
          <a:xfrm>
            <a:off x="712788" y="1700213"/>
            <a:ext cx="7848600" cy="1384300"/>
            <a:chOff x="683568" y="1762552"/>
            <a:chExt cx="7632848" cy="1386074"/>
          </a:xfrm>
        </p:grpSpPr>
        <p:sp>
          <p:nvSpPr>
            <p:cNvPr id="34825" name="矩形 3"/>
            <p:cNvSpPr>
              <a:spLocks noChangeArrowheads="1"/>
            </p:cNvSpPr>
            <p:nvPr/>
          </p:nvSpPr>
          <p:spPr bwMode="auto">
            <a:xfrm>
              <a:off x="683568" y="1762552"/>
              <a:ext cx="7632848" cy="138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若坐标系以原胞为准选择，即选取               为坐标轴，则常称为</a:t>
              </a:r>
              <a:r>
                <a:rPr lang="zh-CN" altLang="en-US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晶面指数</a:t>
              </a:r>
              <a:r>
                <a:rPr lang="en-US" altLang="zh-CN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一般记作（        ）；</a:t>
              </a:r>
            </a:p>
          </p:txBody>
        </p:sp>
        <p:graphicFrame>
          <p:nvGraphicFramePr>
            <p:cNvPr id="35850" name="对象 5"/>
            <p:cNvGraphicFramePr>
              <a:graphicFrameLocks noChangeAspect="1"/>
            </p:cNvGraphicFramePr>
            <p:nvPr/>
          </p:nvGraphicFramePr>
          <p:xfrm>
            <a:off x="6156176" y="1926138"/>
            <a:ext cx="1202804" cy="51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6" name="Equation" r:id="rId3" imgW="533169" imgH="228501" progId="Equation.DSMT4">
                    <p:embed/>
                  </p:oleObj>
                </mc:Choice>
                <mc:Fallback>
                  <p:oleObj name="Equation" r:id="rId3" imgW="533169" imgH="228501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1926138"/>
                          <a:ext cx="1202804" cy="51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对象 9"/>
            <p:cNvGraphicFramePr>
              <a:graphicFrameLocks noChangeAspect="1"/>
            </p:cNvGraphicFramePr>
            <p:nvPr/>
          </p:nvGraphicFramePr>
          <p:xfrm>
            <a:off x="6425530" y="2523502"/>
            <a:ext cx="933450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7" name="Equation" r:id="rId5" imgW="381000" imgH="228600" progId="Equation.DSMT4">
                    <p:embed/>
                  </p:oleObj>
                </mc:Choice>
                <mc:Fallback>
                  <p:oleObj name="Equation" r:id="rId5" imgW="381000" imgH="22860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5530" y="2523502"/>
                          <a:ext cx="933450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4" name="组合 11"/>
          <p:cNvGrpSpPr>
            <a:grpSpLocks/>
          </p:cNvGrpSpPr>
          <p:nvPr/>
        </p:nvGrpSpPr>
        <p:grpSpPr bwMode="auto">
          <a:xfrm>
            <a:off x="684213" y="3267075"/>
            <a:ext cx="8002587" cy="1384300"/>
            <a:chOff x="683568" y="2834557"/>
            <a:chExt cx="7855693" cy="1385592"/>
          </a:xfrm>
        </p:grpSpPr>
        <p:sp>
          <p:nvSpPr>
            <p:cNvPr id="34822" name="矩形 7"/>
            <p:cNvSpPr>
              <a:spLocks noChangeArrowheads="1"/>
            </p:cNvSpPr>
            <p:nvPr/>
          </p:nvSpPr>
          <p:spPr bwMode="auto">
            <a:xfrm>
              <a:off x="683568" y="2834557"/>
              <a:ext cx="7855693" cy="1385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若坐标系以晶胞为准选择，即选取           为坐标轴，则常称为</a:t>
              </a:r>
              <a:r>
                <a:rPr lang="zh-CN" altLang="en-US" sz="28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密勒</a:t>
              </a:r>
              <a:r>
                <a:rPr lang="zh-CN" altLang="en-US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指数</a:t>
              </a:r>
              <a:r>
                <a:rPr lang="en-US" altLang="zh-CN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一般记作（</a:t>
              </a:r>
              <a:r>
                <a:rPr lang="en-US" altLang="zh-CN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8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）；</a:t>
              </a:r>
            </a:p>
          </p:txBody>
        </p:sp>
        <p:graphicFrame>
          <p:nvGraphicFramePr>
            <p:cNvPr id="35847" name="对象 8"/>
            <p:cNvGraphicFramePr>
              <a:graphicFrameLocks noChangeAspect="1"/>
            </p:cNvGraphicFramePr>
            <p:nvPr/>
          </p:nvGraphicFramePr>
          <p:xfrm>
            <a:off x="6124080" y="2977698"/>
            <a:ext cx="91757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8" name="Equation" r:id="rId7" imgW="406224" imgH="241195" progId="Equation.DSMT4">
                    <p:embed/>
                  </p:oleObj>
                </mc:Choice>
                <mc:Fallback>
                  <p:oleObj name="Equation" r:id="rId7" imgW="406224" imgH="241195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4080" y="2977698"/>
                          <a:ext cx="917575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对象 10"/>
            <p:cNvGraphicFramePr>
              <a:graphicFrameLocks noChangeAspect="1"/>
            </p:cNvGraphicFramePr>
            <p:nvPr/>
          </p:nvGraphicFramePr>
          <p:xfrm>
            <a:off x="6124080" y="3653503"/>
            <a:ext cx="592137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name="Equation" r:id="rId9" imgW="241091" imgH="177646" progId="Equation.DSMT4">
                    <p:embed/>
                  </p:oleObj>
                </mc:Choice>
                <mc:Fallback>
                  <p:oleObj name="Equation" r:id="rId9" imgW="241091" imgH="177646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4080" y="3653503"/>
                          <a:ext cx="592137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684213" y="4437112"/>
            <a:ext cx="7632848" cy="2031325"/>
            <a:chOff x="656134" y="4776430"/>
            <a:chExt cx="7632848" cy="2031325"/>
          </a:xfrm>
          <a:solidFill>
            <a:srgbClr val="FFFF00"/>
          </a:solidFill>
        </p:grpSpPr>
        <p:sp>
          <p:nvSpPr>
            <p:cNvPr id="7" name="TextBox 6"/>
            <p:cNvSpPr txBox="1"/>
            <p:nvPr/>
          </p:nvSpPr>
          <p:spPr>
            <a:xfrm>
              <a:off x="656134" y="4776430"/>
              <a:ext cx="7632848" cy="20313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              问</a:t>
              </a:r>
              <a:endPara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对于体心立方结构和面心立方结构， （        ）和（     ）的区别和联系。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6930408" y="5568518"/>
            <a:ext cx="933450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" name="Equation" r:id="rId11" imgW="380880" imgH="228600" progId="Equation.DSMT4">
                    <p:embed/>
                  </p:oleObj>
                </mc:Choice>
                <mc:Fallback>
                  <p:oleObj name="Equation" r:id="rId11" imgW="380880" imgH="228600" progId="Equation.DSMT4">
                    <p:embed/>
                    <p:pic>
                      <p:nvPicPr>
                        <p:cNvPr id="14" name="对象 1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930408" y="5568518"/>
                          <a:ext cx="933450" cy="560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447577" y="6264560"/>
            <a:ext cx="592137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1" name="Equation" r:id="rId13" imgW="241200" imgH="177480" progId="Equation.DSMT4">
                    <p:embed/>
                  </p:oleObj>
                </mc:Choice>
                <mc:Fallback>
                  <p:oleObj name="Equation" r:id="rId13" imgW="241200" imgH="17748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577" y="6264560"/>
                          <a:ext cx="592137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立方晶格</a:t>
            </a:r>
            <a:r>
              <a:rPr lang="en-US" altLang="zh-CN" dirty="0" smtClean="0"/>
              <a:t>(111)</a:t>
            </a:r>
            <a:r>
              <a:rPr lang="zh-CN" altLang="en-US" dirty="0" smtClean="0"/>
              <a:t>及其等效晶面</a:t>
            </a:r>
            <a:endParaRPr lang="zh-CN" altLang="en-US" dirty="0"/>
          </a:p>
        </p:txBody>
      </p:sp>
      <p:pic>
        <p:nvPicPr>
          <p:cNvPr id="36867" name="Picture 2" descr="p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0"/>
          <a:stretch>
            <a:fillRect/>
          </a:stretch>
        </p:blipFill>
        <p:spPr bwMode="auto">
          <a:xfrm>
            <a:off x="525463" y="1598613"/>
            <a:ext cx="80772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立方</a:t>
            </a:r>
            <a:r>
              <a:rPr lang="zh-CN" altLang="en-US" dirty="0" smtClean="0"/>
              <a:t>晶格</a:t>
            </a:r>
            <a:r>
              <a:rPr lang="zh-CN" altLang="en-US" dirty="0"/>
              <a:t>其它</a:t>
            </a:r>
            <a:r>
              <a:rPr lang="zh-CN" altLang="en-US" dirty="0" smtClean="0"/>
              <a:t>晶面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pic>
        <p:nvPicPr>
          <p:cNvPr id="3789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55763"/>
            <a:ext cx="90725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晶向指数</a:t>
            </a:r>
            <a:r>
              <a:rPr lang="en-US" altLang="zh-CN" sz="3200" dirty="0" smtClean="0"/>
              <a:t>(index of crystal array)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定义：</a:t>
            </a:r>
            <a:r>
              <a:rPr lang="zh-CN" altLang="en-US" sz="2400" dirty="0" smtClean="0"/>
              <a:t>某一晶向上，以一个原子为原点，其</a:t>
            </a:r>
            <a:r>
              <a:rPr lang="zh-CN" altLang="en-US" sz="2400" dirty="0" smtClean="0">
                <a:solidFill>
                  <a:srgbClr val="0000CC"/>
                </a:solidFill>
              </a:rPr>
              <a:t>最近邻原子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CC"/>
                </a:solidFill>
              </a:rPr>
              <a:t>位移矢量</a:t>
            </a:r>
            <a:r>
              <a:rPr lang="zh-CN" altLang="en-US" sz="2400" dirty="0" smtClean="0"/>
              <a:t>表示为：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</a:t>
            </a:r>
            <a:r>
              <a:rPr lang="zh-CN" altLang="en-US" sz="2400" dirty="0" smtClean="0"/>
              <a:t>则 </a:t>
            </a:r>
            <a:r>
              <a:rPr lang="en-US" altLang="zh-CN" sz="2400" dirty="0" smtClean="0"/>
              <a:t>[</a:t>
            </a:r>
            <a:r>
              <a:rPr lang="en-US" altLang="zh-CN" sz="2400" i="1" dirty="0" smtClean="0"/>
              <a:t>l</a:t>
            </a:r>
            <a:r>
              <a:rPr lang="en-US" altLang="zh-CN" sz="2400" i="1" baseline="-25000" dirty="0" smtClean="0"/>
              <a:t>1 </a:t>
            </a:r>
            <a:r>
              <a:rPr lang="en-US" altLang="zh-CN" sz="2400" i="1" dirty="0" smtClean="0"/>
              <a:t>l</a:t>
            </a:r>
            <a:r>
              <a:rPr lang="en-US" altLang="zh-CN" sz="2400" i="1" baseline="-25000" dirty="0" smtClean="0"/>
              <a:t>2 </a:t>
            </a:r>
            <a:r>
              <a:rPr lang="en-US" altLang="zh-CN" sz="2400" i="1" dirty="0" smtClean="0"/>
              <a:t>l</a:t>
            </a:r>
            <a:r>
              <a:rPr lang="en-US" altLang="zh-CN" sz="2400" i="1" baseline="-25000" dirty="0" smtClean="0"/>
              <a:t>3 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称为该晶向的</a:t>
            </a:r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34" charset="-122"/>
              </a:rPr>
              <a:t>晶向指数</a:t>
            </a:r>
            <a:r>
              <a:rPr lang="zh-CN" altLang="en-US" sz="2400" dirty="0" smtClean="0"/>
              <a:t>。</a:t>
            </a:r>
            <a:endParaRPr lang="zh-CN" altLang="en-US" sz="2400" baseline="-250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895600" y="596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43425" y="59531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4572000" y="4248150"/>
            <a:ext cx="33528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75000"/>
              </a:lnSpc>
              <a:spcBef>
                <a:spcPts val="0"/>
              </a:spcBef>
              <a:buFontTx/>
              <a:buNone/>
              <a:defRPr/>
            </a:pP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立方晶格中的晶向</a:t>
            </a:r>
          </a:p>
          <a:p>
            <a:pPr algn="ctr" eaLnBrk="1" hangingPunct="1">
              <a:lnSpc>
                <a:spcPct val="175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OA------[100]</a:t>
            </a:r>
          </a:p>
          <a:p>
            <a:pPr algn="ctr" eaLnBrk="1" hangingPunct="1">
              <a:lnSpc>
                <a:spcPct val="175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OB------[110]</a:t>
            </a:r>
          </a:p>
          <a:p>
            <a:pPr algn="ctr" eaLnBrk="1" hangingPunct="1">
              <a:lnSpc>
                <a:spcPct val="175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OC------[111]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613025" y="2055813"/>
          <a:ext cx="21621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5" imgW="1028254" imgH="266584" progId="Equation.3">
                  <p:embed/>
                </p:oleObj>
              </mc:Choice>
              <mc:Fallback>
                <p:oleObj name="Equation" r:id="rId5" imgW="1028254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055813"/>
                        <a:ext cx="21621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1649413" y="3933825"/>
            <a:ext cx="3352800" cy="2338388"/>
            <a:chOff x="480" y="2496"/>
            <a:chExt cx="2112" cy="1473"/>
          </a:xfrm>
        </p:grpSpPr>
        <p:sp>
          <p:nvSpPr>
            <p:cNvPr id="7187" name="AutoShape 10"/>
            <p:cNvSpPr>
              <a:spLocks noChangeArrowheads="1"/>
            </p:cNvSpPr>
            <p:nvPr/>
          </p:nvSpPr>
          <p:spPr bwMode="auto">
            <a:xfrm flipH="1">
              <a:off x="1056" y="2496"/>
              <a:ext cx="1248" cy="134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188" name="Line 11"/>
            <p:cNvSpPr>
              <a:spLocks noChangeShapeType="1"/>
            </p:cNvSpPr>
            <p:nvPr/>
          </p:nvSpPr>
          <p:spPr bwMode="auto">
            <a:xfrm>
              <a:off x="1989" y="2496"/>
              <a:ext cx="0" cy="103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89" name="Line 12"/>
            <p:cNvSpPr>
              <a:spLocks noChangeShapeType="1"/>
            </p:cNvSpPr>
            <p:nvPr/>
          </p:nvSpPr>
          <p:spPr bwMode="auto">
            <a:xfrm>
              <a:off x="1056" y="3531"/>
              <a:ext cx="93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0" name="Line 13"/>
            <p:cNvSpPr>
              <a:spLocks noChangeShapeType="1"/>
            </p:cNvSpPr>
            <p:nvPr/>
          </p:nvSpPr>
          <p:spPr bwMode="auto">
            <a:xfrm flipH="1" flipV="1">
              <a:off x="1988" y="3524"/>
              <a:ext cx="313" cy="313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1" name="Line 14"/>
            <p:cNvSpPr>
              <a:spLocks noChangeShapeType="1"/>
            </p:cNvSpPr>
            <p:nvPr/>
          </p:nvSpPr>
          <p:spPr bwMode="auto">
            <a:xfrm>
              <a:off x="1056" y="3528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2" name="Line 15"/>
            <p:cNvSpPr>
              <a:spLocks noChangeShapeType="1"/>
            </p:cNvSpPr>
            <p:nvPr/>
          </p:nvSpPr>
          <p:spPr bwMode="auto">
            <a:xfrm rot="120000">
              <a:off x="1064" y="3551"/>
              <a:ext cx="1226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3" name="Line 16"/>
            <p:cNvSpPr>
              <a:spLocks noChangeShapeType="1"/>
            </p:cNvSpPr>
            <p:nvPr/>
          </p:nvSpPr>
          <p:spPr bwMode="auto">
            <a:xfrm rot="21480000" flipV="1">
              <a:off x="1054" y="2830"/>
              <a:ext cx="126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4" name="Text Box 17"/>
            <p:cNvSpPr txBox="1">
              <a:spLocks noChangeArrowheads="1"/>
            </p:cNvSpPr>
            <p:nvPr/>
          </p:nvSpPr>
          <p:spPr bwMode="auto">
            <a:xfrm>
              <a:off x="1031" y="318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195" name="Text Box 18"/>
            <p:cNvSpPr txBox="1">
              <a:spLocks noChangeArrowheads="1"/>
            </p:cNvSpPr>
            <p:nvPr/>
          </p:nvSpPr>
          <p:spPr bwMode="auto">
            <a:xfrm>
              <a:off x="2304" y="25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 flipV="1">
              <a:off x="1056" y="249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49" name="Object 20"/>
            <p:cNvGraphicFramePr>
              <a:graphicFrameLocks noChangeAspect="1"/>
            </p:cNvGraphicFramePr>
            <p:nvPr/>
          </p:nvGraphicFramePr>
          <p:xfrm>
            <a:off x="964" y="3636"/>
            <a:ext cx="21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7" imgW="164957" imgH="253780" progId="Equation.3">
                    <p:embed/>
                  </p:oleObj>
                </mc:Choice>
                <mc:Fallback>
                  <p:oleObj name="Equation" r:id="rId7" imgW="164957" imgH="2537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3636"/>
                          <a:ext cx="21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Object 21"/>
            <p:cNvGraphicFramePr>
              <a:graphicFrameLocks noChangeAspect="1"/>
            </p:cNvGraphicFramePr>
            <p:nvPr/>
          </p:nvGraphicFramePr>
          <p:xfrm>
            <a:off x="824" y="2872"/>
            <a:ext cx="23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Equation" r:id="rId9" imgW="177569" imgH="266353" progId="Equation.3">
                    <p:embed/>
                  </p:oleObj>
                </mc:Choice>
                <mc:Fallback>
                  <p:oleObj name="Equation" r:id="rId9" imgW="177569" imgH="26635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872"/>
                          <a:ext cx="23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22"/>
            <p:cNvGraphicFramePr>
              <a:graphicFrameLocks noChangeAspect="1"/>
            </p:cNvGraphicFramePr>
            <p:nvPr/>
          </p:nvGraphicFramePr>
          <p:xfrm>
            <a:off x="1672" y="3176"/>
            <a:ext cx="24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Equation" r:id="rId11" imgW="190417" imgH="253890" progId="Equation.3">
                    <p:embed/>
                  </p:oleObj>
                </mc:Choice>
                <mc:Fallback>
                  <p:oleObj name="Equation" r:id="rId11" imgW="190417" imgH="25389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3176"/>
                          <a:ext cx="249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2" name="Group 23"/>
            <p:cNvGrpSpPr>
              <a:grpSpLocks/>
            </p:cNvGrpSpPr>
            <p:nvPr/>
          </p:nvGrpSpPr>
          <p:grpSpPr bwMode="auto">
            <a:xfrm>
              <a:off x="480" y="2784"/>
              <a:ext cx="576" cy="730"/>
              <a:chOff x="480" y="2784"/>
              <a:chExt cx="576" cy="730"/>
            </a:xfrm>
          </p:grpSpPr>
          <p:sp>
            <p:nvSpPr>
              <p:cNvPr id="7201" name="Line 24"/>
              <p:cNvSpPr>
                <a:spLocks noChangeShapeType="1"/>
              </p:cNvSpPr>
              <p:nvPr/>
            </p:nvSpPr>
            <p:spPr bwMode="auto">
              <a:xfrm rot="60000" flipH="1" flipV="1">
                <a:off x="673" y="3057"/>
                <a:ext cx="383" cy="45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02" name="Text Box 25"/>
              <p:cNvSpPr txBox="1">
                <a:spLocks noChangeArrowheads="1"/>
              </p:cNvSpPr>
              <p:nvPr/>
            </p:nvSpPr>
            <p:spPr bwMode="auto">
              <a:xfrm>
                <a:off x="480" y="27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400" dirty="0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A′</a:t>
                </a:r>
              </a:p>
            </p:txBody>
          </p:sp>
        </p:grpSp>
      </p:grpSp>
      <p:grpSp>
        <p:nvGrpSpPr>
          <p:cNvPr id="9226" name="Group 26"/>
          <p:cNvGrpSpPr>
            <a:grpSpLocks/>
          </p:cNvGrpSpPr>
          <p:nvPr/>
        </p:nvGrpSpPr>
        <p:grpSpPr bwMode="auto">
          <a:xfrm>
            <a:off x="7235825" y="3141663"/>
            <a:ext cx="1712913" cy="3311525"/>
            <a:chOff x="4647" y="1848"/>
            <a:chExt cx="1079" cy="2086"/>
          </a:xfrm>
        </p:grpSpPr>
        <p:grpSp>
          <p:nvGrpSpPr>
            <p:cNvPr id="9232" name="Group 27"/>
            <p:cNvGrpSpPr>
              <a:grpSpLocks/>
            </p:cNvGrpSpPr>
            <p:nvPr/>
          </p:nvGrpSpPr>
          <p:grpSpPr bwMode="auto">
            <a:xfrm>
              <a:off x="4863" y="2954"/>
              <a:ext cx="648" cy="980"/>
              <a:chOff x="4863" y="2954"/>
              <a:chExt cx="648" cy="980"/>
            </a:xfrm>
          </p:grpSpPr>
          <p:sp>
            <p:nvSpPr>
              <p:cNvPr id="7184" name="Rectangle 28"/>
              <p:cNvSpPr>
                <a:spLocks noChangeArrowheads="1"/>
              </p:cNvSpPr>
              <p:nvPr/>
            </p:nvSpPr>
            <p:spPr bwMode="auto">
              <a:xfrm>
                <a:off x="4879" y="2954"/>
                <a:ext cx="61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  <a:defRPr/>
                </a:pPr>
                <a:r>
                  <a:rPr kumimoji="1" lang="en-US" altLang="zh-CN" sz="2400" spc="50" dirty="0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rPr>
                  <a:t>[</a:t>
                </a:r>
                <a:r>
                  <a:rPr kumimoji="1" lang="en-US" altLang="zh-CN" sz="2400" spc="50" dirty="0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ī00]</a:t>
                </a:r>
              </a:p>
            </p:txBody>
          </p:sp>
          <p:sp>
            <p:nvSpPr>
              <p:cNvPr id="7185" name="Rectangle 29"/>
              <p:cNvSpPr>
                <a:spLocks noChangeArrowheads="1"/>
              </p:cNvSpPr>
              <p:nvPr/>
            </p:nvSpPr>
            <p:spPr bwMode="auto">
              <a:xfrm>
                <a:off x="4863" y="3298"/>
                <a:ext cx="64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  <a:defRPr/>
                </a:pPr>
                <a:r>
                  <a:rPr kumimoji="1" lang="en-US" altLang="zh-CN" sz="2400" spc="250" dirty="0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[īī0]</a:t>
                </a:r>
              </a:p>
            </p:txBody>
          </p:sp>
          <p:sp>
            <p:nvSpPr>
              <p:cNvPr id="7186" name="Rectangle 30"/>
              <p:cNvSpPr>
                <a:spLocks noChangeArrowheads="1"/>
              </p:cNvSpPr>
              <p:nvPr/>
            </p:nvSpPr>
            <p:spPr bwMode="auto">
              <a:xfrm>
                <a:off x="4880" y="3643"/>
                <a:ext cx="63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  <a:defRPr/>
                </a:pPr>
                <a:r>
                  <a:rPr kumimoji="1" lang="en-US" altLang="zh-CN" sz="2400" spc="420" dirty="0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400" spc="420" dirty="0" err="1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īīī</a:t>
                </a:r>
                <a:r>
                  <a:rPr kumimoji="1" lang="en-US" altLang="zh-CN" sz="2400" spc="420" dirty="0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</a:t>
                </a:r>
              </a:p>
            </p:txBody>
          </p:sp>
        </p:grpSp>
        <p:grpSp>
          <p:nvGrpSpPr>
            <p:cNvPr id="9233" name="Group 31"/>
            <p:cNvGrpSpPr>
              <a:grpSpLocks/>
            </p:cNvGrpSpPr>
            <p:nvPr/>
          </p:nvGrpSpPr>
          <p:grpSpPr bwMode="auto">
            <a:xfrm>
              <a:off x="4647" y="1848"/>
              <a:ext cx="1079" cy="1052"/>
              <a:chOff x="4647" y="1848"/>
              <a:chExt cx="1079" cy="1052"/>
            </a:xfrm>
          </p:grpSpPr>
          <p:sp>
            <p:nvSpPr>
              <p:cNvPr id="7182" name="Line 32"/>
              <p:cNvSpPr>
                <a:spLocks noChangeShapeType="1"/>
              </p:cNvSpPr>
              <p:nvPr/>
            </p:nvSpPr>
            <p:spPr bwMode="auto">
              <a:xfrm flipH="1">
                <a:off x="5186" y="2378"/>
                <a:ext cx="0" cy="522"/>
              </a:xfrm>
              <a:prstGeom prst="line">
                <a:avLst/>
              </a:prstGeom>
              <a:noFill/>
              <a:ln w="1270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>
                <a:prstShdw prst="shdw17" dist="17961" dir="13500000">
                  <a:srgbClr val="7A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3" name="Text Box 33"/>
              <p:cNvSpPr txBox="1">
                <a:spLocks noChangeArrowheads="1"/>
              </p:cNvSpPr>
              <p:nvPr/>
            </p:nvSpPr>
            <p:spPr bwMode="auto">
              <a:xfrm>
                <a:off x="4647" y="1848"/>
                <a:ext cx="1079" cy="446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7A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zh-CN" altLang="en-US" sz="2000" dirty="0" smtClean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rPr>
                  <a:t>负指数在数字上加一横线</a:t>
                </a:r>
              </a:p>
            </p:txBody>
          </p:sp>
        </p:grpSp>
      </p:grpSp>
      <p:graphicFrame>
        <p:nvGraphicFramePr>
          <p:cNvPr id="9227" name="Object 34"/>
          <p:cNvGraphicFramePr>
            <a:graphicFrameLocks noChangeAspect="1"/>
          </p:cNvGraphicFramePr>
          <p:nvPr/>
        </p:nvGraphicFramePr>
        <p:xfrm>
          <a:off x="901700" y="3213100"/>
          <a:ext cx="57943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13" imgW="2755900" imgH="266700" progId="Equation.3">
                  <p:embed/>
                </p:oleObj>
              </mc:Choice>
              <mc:Fallback>
                <p:oleObj name="Equation" r:id="rId13" imgW="2755900" imgH="266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213100"/>
                        <a:ext cx="57943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24"/>
          <p:cNvSpPr>
            <a:spLocks noChangeShapeType="1"/>
          </p:cNvSpPr>
          <p:nvPr/>
        </p:nvSpPr>
        <p:spPr bwMode="auto">
          <a:xfrm rot="60000" flipH="1" flipV="1">
            <a:off x="595313" y="5108575"/>
            <a:ext cx="1954212" cy="44450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14300" y="48895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B′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rot="60000" flipH="1">
            <a:off x="595313" y="5562600"/>
            <a:ext cx="1962150" cy="1182688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14300" y="63055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立方晶格晶向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pic>
        <p:nvPicPr>
          <p:cNvPr id="3891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631950"/>
            <a:ext cx="7704137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立方晶格晶面</a:t>
            </a:r>
          </a:p>
        </p:txBody>
      </p:sp>
      <p:pic>
        <p:nvPicPr>
          <p:cNvPr id="39939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0" y="1719263"/>
            <a:ext cx="6335713" cy="5138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立方晶格晶面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pic>
        <p:nvPicPr>
          <p:cNvPr id="40964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1638300"/>
            <a:ext cx="5894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立方晶格晶面</a:t>
            </a:r>
            <a:endParaRPr lang="zh-CN" altLang="en-US" dirty="0"/>
          </a:p>
        </p:txBody>
      </p:sp>
      <p:pic>
        <p:nvPicPr>
          <p:cNvPr id="41987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1844675"/>
            <a:ext cx="8410575" cy="3529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立方晶格晶面</a:t>
            </a:r>
          </a:p>
        </p:txBody>
      </p:sp>
      <p:pic>
        <p:nvPicPr>
          <p:cNvPr id="43011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801813"/>
            <a:ext cx="3181350" cy="3262312"/>
          </a:xfrm>
        </p:spPr>
      </p:pic>
      <p:pic>
        <p:nvPicPr>
          <p:cNvPr id="4301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801813"/>
            <a:ext cx="3328987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7713663" y="476250"/>
            <a:ext cx="458787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zh-CN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213" y="1658938"/>
            <a:ext cx="6173787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题西林壁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苏轼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朝代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宋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横看成岭侧成峰，远近高低各不同。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不识庐山真面目，只缘身在此山中。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1"/>
          <p:cNvGrpSpPr>
            <a:grpSpLocks/>
          </p:cNvGrpSpPr>
          <p:nvPr/>
        </p:nvGrpSpPr>
        <p:grpSpPr bwMode="auto">
          <a:xfrm>
            <a:off x="700088" y="1546225"/>
            <a:ext cx="4714875" cy="1028700"/>
            <a:chOff x="307" y="-274"/>
            <a:chExt cx="2970" cy="648"/>
          </a:xfrm>
        </p:grpSpPr>
        <p:sp>
          <p:nvSpPr>
            <p:cNvPr id="8204" name="Text Box 22"/>
            <p:cNvSpPr txBox="1">
              <a:spLocks noChangeArrowheads="1"/>
            </p:cNvSpPr>
            <p:nvPr/>
          </p:nvSpPr>
          <p:spPr bwMode="auto">
            <a:xfrm>
              <a:off x="315" y="-259"/>
              <a:ext cx="296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D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是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BC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的中点，</a:t>
              </a:r>
              <a:endPara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求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BE</a:t>
              </a:r>
              <a:r>
                <a:rPr lang="zh-CN" altLang="en-US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AD</a:t>
              </a:r>
              <a:r>
                <a:rPr lang="zh-CN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的晶列指数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。</a:t>
              </a:r>
            </a:p>
          </p:txBody>
        </p:sp>
        <p:graphicFrame>
          <p:nvGraphicFramePr>
            <p:cNvPr id="10313" name="Object 23"/>
            <p:cNvGraphicFramePr>
              <a:graphicFrameLocks noChangeAspect="1"/>
            </p:cNvGraphicFramePr>
            <p:nvPr/>
          </p:nvGraphicFramePr>
          <p:xfrm>
            <a:off x="307" y="-274"/>
            <a:ext cx="139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" name="Equation" r:id="rId4" imgW="1040948" imgH="241195" progId="Equation.DSMT4">
                    <p:embed/>
                  </p:oleObj>
                </mc:Choice>
                <mc:Fallback>
                  <p:oleObj name="Equation" r:id="rId4" imgW="1040948" imgH="24119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" y="-274"/>
                          <a:ext cx="139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3" name="Object 24"/>
          <p:cNvGraphicFramePr>
            <a:graphicFrameLocks noChangeAspect="1"/>
          </p:cNvGraphicFramePr>
          <p:nvPr/>
        </p:nvGraphicFramePr>
        <p:xfrm>
          <a:off x="1101725" y="2973388"/>
          <a:ext cx="9413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6" imgW="482391" imgH="241195" progId="Equation.DSMT4">
                  <p:embed/>
                </p:oleObj>
              </mc:Choice>
              <mc:Fallback>
                <p:oleObj name="Equation" r:id="rId6" imgW="482391" imgH="24119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973388"/>
                        <a:ext cx="9413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5"/>
          <p:cNvGraphicFramePr>
            <a:graphicFrameLocks noChangeAspect="1"/>
          </p:cNvGraphicFramePr>
          <p:nvPr/>
        </p:nvGraphicFramePr>
        <p:xfrm>
          <a:off x="2508250" y="2973388"/>
          <a:ext cx="17859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8" imgW="914400" imgH="241300" progId="Equation.DSMT4">
                  <p:embed/>
                </p:oleObj>
              </mc:Choice>
              <mc:Fallback>
                <p:oleObj name="Equation" r:id="rId8" imgW="9144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973388"/>
                        <a:ext cx="17859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6"/>
          <p:cNvGraphicFramePr>
            <a:graphicFrameLocks noChangeAspect="1"/>
          </p:cNvGraphicFramePr>
          <p:nvPr/>
        </p:nvGraphicFramePr>
        <p:xfrm>
          <a:off x="1082675" y="3449638"/>
          <a:ext cx="2701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10" imgW="1384300" imgH="241300" progId="Equation.DSMT4">
                  <p:embed/>
                </p:oleObj>
              </mc:Choice>
              <mc:Fallback>
                <p:oleObj name="Equation" r:id="rId10" imgW="13843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449638"/>
                        <a:ext cx="27019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27"/>
          <p:cNvSpPr txBox="1">
            <a:spLocks noChangeArrowheads="1"/>
          </p:cNvSpPr>
          <p:nvPr/>
        </p:nvSpPr>
        <p:spPr bwMode="auto">
          <a:xfrm>
            <a:off x="352425" y="29289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8200" name="Text Box 28"/>
          <p:cNvSpPr txBox="1">
            <a:spLocks noChangeArrowheads="1"/>
          </p:cNvSpPr>
          <p:nvPr/>
        </p:nvSpPr>
        <p:spPr bwMode="auto">
          <a:xfrm>
            <a:off x="952500" y="3916363"/>
            <a:ext cx="4503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晶列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BE</a:t>
            </a:r>
            <a:r>
              <a:rPr lang="zh-CN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的晶列指数为：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[011] </a:t>
            </a:r>
            <a:endParaRPr lang="zh-CN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357188" y="979488"/>
            <a:ext cx="3570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例</a:t>
            </a:r>
            <a:r>
              <a:rPr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如图在立方体中</a:t>
            </a:r>
            <a:r>
              <a:rPr lang="zh-CN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</a:t>
            </a:r>
            <a:endParaRPr lang="zh-CN" altLang="zh-CN" sz="2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249" name="Group 7"/>
          <p:cNvGrpSpPr>
            <a:grpSpLocks/>
          </p:cNvGrpSpPr>
          <p:nvPr/>
        </p:nvGrpSpPr>
        <p:grpSpPr bwMode="auto">
          <a:xfrm>
            <a:off x="5197475" y="869950"/>
            <a:ext cx="2819400" cy="2887663"/>
            <a:chOff x="0" y="0"/>
            <a:chExt cx="2016" cy="2165"/>
          </a:xfrm>
        </p:grpSpPr>
        <p:grpSp>
          <p:nvGrpSpPr>
            <p:cNvPr id="10294" name="Group 8"/>
            <p:cNvGrpSpPr>
              <a:grpSpLocks/>
            </p:cNvGrpSpPr>
            <p:nvPr/>
          </p:nvGrpSpPr>
          <p:grpSpPr bwMode="auto">
            <a:xfrm>
              <a:off x="336" y="240"/>
              <a:ext cx="1344" cy="1488"/>
              <a:chOff x="0" y="0"/>
              <a:chExt cx="1344" cy="1488"/>
            </a:xfrm>
          </p:grpSpPr>
          <p:sp>
            <p:nvSpPr>
              <p:cNvPr id="103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44" cy="1488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Line 10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Line 11"/>
              <p:cNvSpPr>
                <a:spLocks noChangeShapeType="1"/>
              </p:cNvSpPr>
              <p:nvPr/>
            </p:nvSpPr>
            <p:spPr bwMode="auto">
              <a:xfrm>
                <a:off x="336" y="115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 flipH="1">
                <a:off x="0" y="1154"/>
                <a:ext cx="336" cy="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336" y="172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 flipV="1">
              <a:off x="336" y="1393"/>
              <a:ext cx="336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Line 15"/>
            <p:cNvSpPr>
              <a:spLocks noChangeShapeType="1"/>
            </p:cNvSpPr>
            <p:nvPr/>
          </p:nvSpPr>
          <p:spPr bwMode="auto">
            <a:xfrm flipV="1">
              <a:off x="336" y="5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98" name="Object 16"/>
            <p:cNvGraphicFramePr>
              <a:graphicFrameLocks noChangeAspect="1"/>
            </p:cNvGraphicFramePr>
            <p:nvPr/>
          </p:nvGraphicFramePr>
          <p:xfrm>
            <a:off x="768" y="1782"/>
            <a:ext cx="13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2" name="Equation" r:id="rId12" imgW="126780" imgH="215526" progId="Equation.DSMT4">
                    <p:embed/>
                  </p:oleObj>
                </mc:Choice>
                <mc:Fallback>
                  <p:oleObj name="Equation" r:id="rId12" imgW="126780" imgH="215526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82"/>
                          <a:ext cx="13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9" name="Object 17"/>
            <p:cNvGraphicFramePr>
              <a:graphicFrameLocks noChangeAspect="1"/>
            </p:cNvGraphicFramePr>
            <p:nvPr/>
          </p:nvGraphicFramePr>
          <p:xfrm>
            <a:off x="432" y="1254"/>
            <a:ext cx="13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" name="Equation" r:id="rId14" imgW="126780" imgH="215526" progId="Equation.DSMT4">
                    <p:embed/>
                  </p:oleObj>
                </mc:Choice>
                <mc:Fallback>
                  <p:oleObj name="Equation" r:id="rId14" imgW="126780" imgH="215526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54"/>
                          <a:ext cx="13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0" name="Object 18"/>
            <p:cNvGraphicFramePr>
              <a:graphicFrameLocks noChangeAspect="1"/>
            </p:cNvGraphicFramePr>
            <p:nvPr/>
          </p:nvGraphicFramePr>
          <p:xfrm>
            <a:off x="96" y="1015"/>
            <a:ext cx="14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4" name="Equation" r:id="rId16" imgW="114151" imgH="215619" progId="Equation.DSMT4">
                    <p:embed/>
                  </p:oleObj>
                </mc:Choice>
                <mc:Fallback>
                  <p:oleObj name="Equation" r:id="rId16" imgW="114151" imgH="21561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15"/>
                          <a:ext cx="14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Text Box 19"/>
            <p:cNvSpPr txBox="1">
              <a:spLocks noChangeArrowheads="1"/>
            </p:cNvSpPr>
            <p:nvPr/>
          </p:nvSpPr>
          <p:spPr bwMode="auto">
            <a:xfrm>
              <a:off x="16" y="1579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0" y="432"/>
              <a:ext cx="240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1152" y="1776"/>
              <a:ext cx="480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9" name="Text Box 22"/>
            <p:cNvSpPr txBox="1">
              <a:spLocks noChangeArrowheads="1"/>
            </p:cNvSpPr>
            <p:nvPr/>
          </p:nvSpPr>
          <p:spPr bwMode="auto">
            <a:xfrm>
              <a:off x="1728" y="1056"/>
              <a:ext cx="242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1381" y="1523"/>
              <a:ext cx="21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1728" y="0"/>
              <a:ext cx="28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" name="Oval 25"/>
            <p:cNvSpPr>
              <a:spLocks noChangeArrowheads="1"/>
            </p:cNvSpPr>
            <p:nvPr/>
          </p:nvSpPr>
          <p:spPr bwMode="auto">
            <a:xfrm>
              <a:off x="1488" y="1537"/>
              <a:ext cx="48" cy="50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0250" name="直接箭头连接符 4"/>
          <p:cNvCxnSpPr>
            <a:cxnSpLocks noChangeShapeType="1"/>
          </p:cNvCxnSpPr>
          <p:nvPr/>
        </p:nvCxnSpPr>
        <p:spPr bwMode="auto">
          <a:xfrm>
            <a:off x="5680075" y="1660525"/>
            <a:ext cx="1677988" cy="1312863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5"/>
          <p:cNvSpPr txBox="1">
            <a:spLocks noChangeArrowheads="1"/>
          </p:cNvSpPr>
          <p:nvPr/>
        </p:nvSpPr>
        <p:spPr bwMode="auto">
          <a:xfrm>
            <a:off x="7080250" y="3986213"/>
            <a:ext cx="515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</a:t>
            </a:r>
            <a:endParaRPr lang="zh-CN" altLang="en-US" sz="2400" dirty="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252" name="组合 108"/>
          <p:cNvGrpSpPr>
            <a:grpSpLocks/>
          </p:cNvGrpSpPr>
          <p:nvPr/>
        </p:nvGrpSpPr>
        <p:grpSpPr bwMode="auto">
          <a:xfrm>
            <a:off x="5651500" y="2709863"/>
            <a:ext cx="3286125" cy="3527425"/>
            <a:chOff x="5940152" y="2311939"/>
            <a:chExt cx="3285470" cy="3527615"/>
          </a:xfrm>
        </p:grpSpPr>
        <p:grpSp>
          <p:nvGrpSpPr>
            <p:cNvPr id="10264" name="Group 7"/>
            <p:cNvGrpSpPr>
              <a:grpSpLocks/>
            </p:cNvGrpSpPr>
            <p:nvPr/>
          </p:nvGrpSpPr>
          <p:grpSpPr bwMode="auto">
            <a:xfrm>
              <a:off x="5953473" y="2311939"/>
              <a:ext cx="1879600" cy="1984685"/>
              <a:chOff x="336" y="240"/>
              <a:chExt cx="1344" cy="1488"/>
            </a:xfrm>
          </p:grpSpPr>
          <p:grpSp>
            <p:nvGrpSpPr>
              <p:cNvPr id="10285" name="Group 8"/>
              <p:cNvGrpSpPr>
                <a:grpSpLocks/>
              </p:cNvGrpSpPr>
              <p:nvPr/>
            </p:nvGrpSpPr>
            <p:grpSpPr bwMode="auto">
              <a:xfrm>
                <a:off x="336" y="240"/>
                <a:ext cx="1344" cy="1488"/>
                <a:chOff x="0" y="0"/>
                <a:chExt cx="1344" cy="1488"/>
              </a:xfrm>
            </p:grpSpPr>
            <p:sp>
              <p:nvSpPr>
                <p:cNvPr id="136" name="AutoShap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49" cy="1488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7" name="Line 10"/>
                <p:cNvSpPr>
                  <a:spLocks noChangeShapeType="1"/>
                </p:cNvSpPr>
                <p:nvPr/>
              </p:nvSpPr>
              <p:spPr bwMode="auto">
                <a:xfrm>
                  <a:off x="333" y="0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Line 11"/>
                <p:cNvSpPr>
                  <a:spLocks noChangeShapeType="1"/>
                </p:cNvSpPr>
                <p:nvPr/>
              </p:nvSpPr>
              <p:spPr bwMode="auto">
                <a:xfrm>
                  <a:off x="333" y="1152"/>
                  <a:ext cx="10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0" y="1152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Line 13"/>
              <p:cNvSpPr>
                <a:spLocks noChangeShapeType="1"/>
              </p:cNvSpPr>
              <p:nvPr/>
            </p:nvSpPr>
            <p:spPr bwMode="auto">
              <a:xfrm>
                <a:off x="336" y="1728"/>
                <a:ext cx="10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Line 14"/>
              <p:cNvSpPr>
                <a:spLocks noChangeShapeType="1"/>
              </p:cNvSpPr>
              <p:nvPr/>
            </p:nvSpPr>
            <p:spPr bwMode="auto">
              <a:xfrm flipV="1">
                <a:off x="336" y="1392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Line 15"/>
              <p:cNvSpPr>
                <a:spLocks noChangeShapeType="1"/>
              </p:cNvSpPr>
              <p:nvPr/>
            </p:nvSpPr>
            <p:spPr bwMode="auto">
              <a:xfrm flipV="1">
                <a:off x="336" y="57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1490" y="1536"/>
                <a:ext cx="51" cy="48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65" name="Group 7"/>
            <p:cNvGrpSpPr>
              <a:grpSpLocks/>
            </p:cNvGrpSpPr>
            <p:nvPr/>
          </p:nvGrpSpPr>
          <p:grpSpPr bwMode="auto">
            <a:xfrm>
              <a:off x="5940152" y="3841531"/>
              <a:ext cx="1879600" cy="1998023"/>
              <a:chOff x="336" y="230"/>
              <a:chExt cx="1344" cy="1498"/>
            </a:xfrm>
          </p:grpSpPr>
          <p:grpSp>
            <p:nvGrpSpPr>
              <p:cNvPr id="10276" name="Group 8"/>
              <p:cNvGrpSpPr>
                <a:grpSpLocks/>
              </p:cNvGrpSpPr>
              <p:nvPr/>
            </p:nvGrpSpPr>
            <p:grpSpPr bwMode="auto">
              <a:xfrm>
                <a:off x="336" y="230"/>
                <a:ext cx="1344" cy="1498"/>
                <a:chOff x="0" y="-10"/>
                <a:chExt cx="1344" cy="1498"/>
              </a:xfrm>
            </p:grpSpPr>
            <p:sp>
              <p:nvSpPr>
                <p:cNvPr id="127" name="AutoShape 9"/>
                <p:cNvSpPr>
                  <a:spLocks noChangeArrowheads="1"/>
                </p:cNvSpPr>
                <p:nvPr/>
              </p:nvSpPr>
              <p:spPr bwMode="auto">
                <a:xfrm>
                  <a:off x="0" y="-14"/>
                  <a:ext cx="1344" cy="1493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8" name="Line 10"/>
                <p:cNvSpPr>
                  <a:spLocks noChangeShapeType="1"/>
                </p:cNvSpPr>
                <p:nvPr/>
              </p:nvSpPr>
              <p:spPr bwMode="auto">
                <a:xfrm>
                  <a:off x="336" y="-1"/>
                  <a:ext cx="0" cy="1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" name="Line 11"/>
                <p:cNvSpPr>
                  <a:spLocks noChangeShapeType="1"/>
                </p:cNvSpPr>
                <p:nvPr/>
              </p:nvSpPr>
              <p:spPr bwMode="auto">
                <a:xfrm>
                  <a:off x="336" y="1152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0" y="1152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3" name="Line 13"/>
              <p:cNvSpPr>
                <a:spLocks noChangeShapeType="1"/>
              </p:cNvSpPr>
              <p:nvPr/>
            </p:nvSpPr>
            <p:spPr bwMode="auto">
              <a:xfrm>
                <a:off x="336" y="172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Line 14"/>
              <p:cNvSpPr>
                <a:spLocks noChangeShapeType="1"/>
              </p:cNvSpPr>
              <p:nvPr/>
            </p:nvSpPr>
            <p:spPr bwMode="auto">
              <a:xfrm flipV="1">
                <a:off x="336" y="1392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Line 15"/>
              <p:cNvSpPr>
                <a:spLocks noChangeShapeType="1"/>
              </p:cNvSpPr>
              <p:nvPr/>
            </p:nvSpPr>
            <p:spPr bwMode="auto">
              <a:xfrm flipV="1">
                <a:off x="336" y="57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Oval 25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8" cy="48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66" name="Group 7"/>
            <p:cNvGrpSpPr>
              <a:grpSpLocks/>
            </p:cNvGrpSpPr>
            <p:nvPr/>
          </p:nvGrpSpPr>
          <p:grpSpPr bwMode="auto">
            <a:xfrm>
              <a:off x="7346022" y="3841531"/>
              <a:ext cx="1879600" cy="1998023"/>
              <a:chOff x="336" y="230"/>
              <a:chExt cx="1344" cy="1498"/>
            </a:xfrm>
          </p:grpSpPr>
          <p:grpSp>
            <p:nvGrpSpPr>
              <p:cNvPr id="10267" name="Group 8"/>
              <p:cNvGrpSpPr>
                <a:grpSpLocks/>
              </p:cNvGrpSpPr>
              <p:nvPr/>
            </p:nvGrpSpPr>
            <p:grpSpPr bwMode="auto">
              <a:xfrm>
                <a:off x="336" y="230"/>
                <a:ext cx="1344" cy="1498"/>
                <a:chOff x="0" y="-10"/>
                <a:chExt cx="1344" cy="1498"/>
              </a:xfrm>
            </p:grpSpPr>
            <p:sp>
              <p:nvSpPr>
                <p:cNvPr id="118" name="AutoShape 9"/>
                <p:cNvSpPr>
                  <a:spLocks noChangeArrowheads="1"/>
                </p:cNvSpPr>
                <p:nvPr/>
              </p:nvSpPr>
              <p:spPr bwMode="auto">
                <a:xfrm>
                  <a:off x="0" y="-14"/>
                  <a:ext cx="1344" cy="1493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9" name="Line 10"/>
                <p:cNvSpPr>
                  <a:spLocks noChangeShapeType="1"/>
                </p:cNvSpPr>
                <p:nvPr/>
              </p:nvSpPr>
              <p:spPr bwMode="auto">
                <a:xfrm>
                  <a:off x="336" y="-1"/>
                  <a:ext cx="0" cy="1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0" name="Line 11"/>
                <p:cNvSpPr>
                  <a:spLocks noChangeShapeType="1"/>
                </p:cNvSpPr>
                <p:nvPr/>
              </p:nvSpPr>
              <p:spPr bwMode="auto">
                <a:xfrm>
                  <a:off x="336" y="1152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0" y="1152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>
                <a:off x="336" y="172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Line 14"/>
              <p:cNvSpPr>
                <a:spLocks noChangeShapeType="1"/>
              </p:cNvSpPr>
              <p:nvPr/>
            </p:nvSpPr>
            <p:spPr bwMode="auto">
              <a:xfrm flipV="1">
                <a:off x="336" y="1392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 flipV="1">
                <a:off x="336" y="57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8" cy="48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53" name="组合 139"/>
          <p:cNvGrpSpPr>
            <a:grpSpLocks/>
          </p:cNvGrpSpPr>
          <p:nvPr/>
        </p:nvGrpSpPr>
        <p:grpSpPr bwMode="auto">
          <a:xfrm>
            <a:off x="5689600" y="3197225"/>
            <a:ext cx="3346450" cy="2698750"/>
            <a:chOff x="5977870" y="2784356"/>
            <a:chExt cx="3346658" cy="2698586"/>
          </a:xfrm>
        </p:grpSpPr>
        <p:cxnSp>
          <p:nvCxnSpPr>
            <p:cNvPr id="10261" name="直接箭头连接符 66"/>
            <p:cNvCxnSpPr>
              <a:cxnSpLocks noChangeShapeType="1"/>
            </p:cNvCxnSpPr>
            <p:nvPr/>
          </p:nvCxnSpPr>
          <p:spPr bwMode="auto">
            <a:xfrm>
              <a:off x="5977870" y="2784356"/>
              <a:ext cx="1678214" cy="1312453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2" name="直接箭头连接符 68"/>
            <p:cNvCxnSpPr>
              <a:cxnSpLocks noChangeShapeType="1"/>
            </p:cNvCxnSpPr>
            <p:nvPr/>
          </p:nvCxnSpPr>
          <p:spPr bwMode="auto">
            <a:xfrm>
              <a:off x="7600594" y="4064191"/>
              <a:ext cx="1625028" cy="1327208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椭圆 142"/>
            <p:cNvSpPr/>
            <p:nvPr/>
          </p:nvSpPr>
          <p:spPr bwMode="auto">
            <a:xfrm>
              <a:off x="9108615" y="5267055"/>
              <a:ext cx="215913" cy="21588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254" name="直接箭头连接符 4"/>
          <p:cNvCxnSpPr>
            <a:cxnSpLocks noChangeShapeType="1"/>
          </p:cNvCxnSpPr>
          <p:nvPr/>
        </p:nvCxnSpPr>
        <p:spPr bwMode="auto">
          <a:xfrm flipV="1">
            <a:off x="7075488" y="1225550"/>
            <a:ext cx="452437" cy="1962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255" name="Object 3"/>
          <p:cNvGraphicFramePr>
            <a:graphicFrameLocks noChangeAspect="1"/>
          </p:cNvGraphicFramePr>
          <p:nvPr/>
        </p:nvGraphicFramePr>
        <p:xfrm>
          <a:off x="1041400" y="4632325"/>
          <a:ext cx="9890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18" imgW="508000" imgH="241300" progId="Equation.DSMT4">
                  <p:embed/>
                </p:oleObj>
              </mc:Choice>
              <mc:Fallback>
                <p:oleObj name="Equation" r:id="rId18" imgW="508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632325"/>
                        <a:ext cx="9890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4"/>
          <p:cNvGraphicFramePr>
            <a:graphicFrameLocks noChangeAspect="1"/>
          </p:cNvGraphicFramePr>
          <p:nvPr/>
        </p:nvGraphicFramePr>
        <p:xfrm>
          <a:off x="2309813" y="4505325"/>
          <a:ext cx="15255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20" imgW="825500" imgH="393700" progId="Equation.DSMT4">
                  <p:embed/>
                </p:oleObj>
              </mc:Choice>
              <mc:Fallback>
                <p:oleObj name="Equation" r:id="rId20" imgW="8255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505325"/>
                        <a:ext cx="15255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5"/>
          <p:cNvGraphicFramePr>
            <a:graphicFrameLocks noChangeAspect="1"/>
          </p:cNvGraphicFramePr>
          <p:nvPr/>
        </p:nvGraphicFramePr>
        <p:xfrm>
          <a:off x="1041400" y="5218113"/>
          <a:ext cx="3159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22" imgW="1714500" imgH="393700" progId="Equation.DSMT4">
                  <p:embed/>
                </p:oleObj>
              </mc:Choice>
              <mc:Fallback>
                <p:oleObj name="Equation" r:id="rId22" imgW="1714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218113"/>
                        <a:ext cx="31591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58" name="直接连接符 149"/>
          <p:cNvCxnSpPr>
            <a:cxnSpLocks noChangeShapeType="1"/>
          </p:cNvCxnSpPr>
          <p:nvPr/>
        </p:nvCxnSpPr>
        <p:spPr bwMode="auto">
          <a:xfrm>
            <a:off x="1022350" y="4473575"/>
            <a:ext cx="4464050" cy="0"/>
          </a:xfrm>
          <a:prstGeom prst="lin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952500" y="5940425"/>
            <a:ext cx="318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/>
              <a:t>AD</a:t>
            </a:r>
            <a:r>
              <a:rPr lang="zh-CN" altLang="zh-CN" dirty="0" smtClean="0"/>
              <a:t>的晶列指数为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[21-2] </a:t>
            </a:r>
          </a:p>
        </p:txBody>
      </p:sp>
      <p:graphicFrame>
        <p:nvGraphicFramePr>
          <p:cNvPr id="102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772902"/>
              </p:ext>
            </p:extLst>
          </p:nvPr>
        </p:nvGraphicFramePr>
        <p:xfrm>
          <a:off x="4222750" y="5822950"/>
          <a:ext cx="762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24" imgW="355446" imgH="241195" progId="Equation.DSMT4">
                  <p:embed/>
                </p:oleObj>
              </mc:Choice>
              <mc:Fallback>
                <p:oleObj name="Equation" r:id="rId24" imgW="355446" imgH="241195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822950"/>
                        <a:ext cx="762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4" name="Picture 4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230313"/>
            <a:ext cx="3386137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885" name="Picture 5" descr="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231900"/>
            <a:ext cx="3386137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886" name="Picture 6" descr="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3803650"/>
            <a:ext cx="344805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597150" y="2601913"/>
            <a:ext cx="3232150" cy="3427412"/>
            <a:chOff x="2238972" y="1988054"/>
            <a:chExt cx="3231838" cy="3426556"/>
          </a:xfrm>
        </p:grpSpPr>
        <p:sp>
          <p:nvSpPr>
            <p:cNvPr id="12294" name="矩形 3"/>
            <p:cNvSpPr>
              <a:spLocks noChangeArrowheads="1"/>
            </p:cNvSpPr>
            <p:nvPr/>
          </p:nvSpPr>
          <p:spPr bwMode="auto">
            <a:xfrm>
              <a:off x="2238972" y="2278026"/>
              <a:ext cx="50864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矩形 15"/>
            <p:cNvSpPr>
              <a:spLocks noChangeArrowheads="1"/>
            </p:cNvSpPr>
            <p:nvPr/>
          </p:nvSpPr>
          <p:spPr bwMode="auto">
            <a:xfrm>
              <a:off x="4962164" y="1988054"/>
              <a:ext cx="50864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矩形 16"/>
            <p:cNvSpPr>
              <a:spLocks noChangeArrowheads="1"/>
            </p:cNvSpPr>
            <p:nvPr/>
          </p:nvSpPr>
          <p:spPr bwMode="auto">
            <a:xfrm rot="-1911957">
              <a:off x="4808180" y="5126578"/>
              <a:ext cx="50864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 descr="-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931863"/>
            <a:ext cx="33512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8" descr="-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663950"/>
            <a:ext cx="3552825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9" descr="1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468688"/>
            <a:ext cx="40084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1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52500"/>
            <a:ext cx="341312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 rot="3249702">
            <a:off x="1401763" y="2219325"/>
            <a:ext cx="503238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1838590">
            <a:off x="2162175" y="5635625"/>
            <a:ext cx="50323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580313" y="4452938"/>
            <a:ext cx="504825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rot="-549863">
            <a:off x="7108825" y="1471613"/>
            <a:ext cx="57150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rot="-594218">
            <a:off x="5637213" y="1722438"/>
            <a:ext cx="6350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1" descr="11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4625" y="1866900"/>
            <a:ext cx="3889375" cy="3313113"/>
          </a:xfrm>
          <a:noFill/>
        </p:spPr>
      </p:pic>
      <p:pic>
        <p:nvPicPr>
          <p:cNvPr id="14339" name="Picture 12" descr="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41148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 rot="-3269408">
            <a:off x="6537326" y="3502025"/>
            <a:ext cx="736600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57338" y="4600575"/>
            <a:ext cx="665162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晶向指数的意义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2035175"/>
            <a:ext cx="8089900" cy="749300"/>
          </a:xfrm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/>
              <a:t>晶向指数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表示所有相互平行、方向一致的晶向；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442913" y="3325813"/>
            <a:ext cx="8089900" cy="954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所指方向相反，则晶向指数的数字相同，但符号相反；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42913" y="4943475"/>
            <a:ext cx="8089900" cy="9540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晶体中因对称关系而等同的各组晶向可归并为一个等效晶向族，用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304800" y="1731963"/>
            <a:ext cx="396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立方边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OA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的晶向</a:t>
            </a:r>
          </a:p>
        </p:txBody>
      </p:sp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4114800" y="1727200"/>
            <a:ext cx="449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立方边共有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6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个不同的晶向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228600" y="3937000"/>
            <a:ext cx="3429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面对角线</a:t>
            </a: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OB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的晶向</a:t>
            </a: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304800" y="5384800"/>
            <a:ext cx="3124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—— 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面对角线晶向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       共有</a:t>
            </a: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12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个 </a:t>
            </a:r>
          </a:p>
        </p:txBody>
      </p:sp>
      <p:pic>
        <p:nvPicPr>
          <p:cNvPr id="389130" name="Picture 10" descr="XCH001_0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41600"/>
            <a:ext cx="5029200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32" name="Picture 12" descr="XCH001_0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41600"/>
            <a:ext cx="50292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33" name="Picture 13" descr="XCH001_0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41600"/>
            <a:ext cx="50292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34" name="Object 14"/>
          <p:cNvGraphicFramePr>
            <a:graphicFrameLocks noChangeAspect="1"/>
          </p:cNvGraphicFramePr>
          <p:nvPr/>
        </p:nvGraphicFramePr>
        <p:xfrm>
          <a:off x="2987675" y="1773238"/>
          <a:ext cx="792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6" imgW="342751" imgH="203112" progId="Equation.DSMT4">
                  <p:embed/>
                </p:oleObj>
              </mc:Choice>
              <mc:Fallback>
                <p:oleObj name="Equation" r:id="rId6" imgW="342751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73238"/>
                        <a:ext cx="792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5" name="Object 15"/>
          <p:cNvGraphicFramePr>
            <a:graphicFrameLocks noChangeAspect="1"/>
          </p:cNvGraphicFramePr>
          <p:nvPr/>
        </p:nvGraphicFramePr>
        <p:xfrm>
          <a:off x="442913" y="2544763"/>
          <a:ext cx="302418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8" imgW="1218671" imgH="482391" progId="Equation.DSMT4">
                  <p:embed/>
                </p:oleObj>
              </mc:Choice>
              <mc:Fallback>
                <p:oleObj name="Equation" r:id="rId8" imgW="1218671" imgH="48239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544763"/>
                        <a:ext cx="302418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6" name="Object 16"/>
          <p:cNvGraphicFramePr>
            <a:graphicFrameLocks noChangeAspect="1"/>
          </p:cNvGraphicFramePr>
          <p:nvPr/>
        </p:nvGraphicFramePr>
        <p:xfrm>
          <a:off x="1258888" y="4724400"/>
          <a:ext cx="9366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0" imgW="342751" imgH="203112" progId="Equation.DSMT4">
                  <p:embed/>
                </p:oleObj>
              </mc:Choice>
              <mc:Fallback>
                <p:oleObj name="Equation" r:id="rId10" imgW="342751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9366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 简单立方晶格中的等效晶向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9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9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  <p:bldP spid="389126" grpId="0" build="p" autoUpdateAnimBg="0"/>
      <p:bldP spid="389127" grpId="0" build="p" autoUpdateAnimBg="0"/>
      <p:bldP spid="389128" grpId="0" autoUpdateAnimBg="0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6099</TotalTime>
  <Words>1331</Words>
  <Application>Microsoft Office PowerPoint</Application>
  <PresentationFormat>全屏显示(4:3)</PresentationFormat>
  <Paragraphs>192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华文新魏</vt:lpstr>
      <vt:lpstr>楷体_GB2312</vt:lpstr>
      <vt:lpstr>宋体</vt:lpstr>
      <vt:lpstr>微软雅黑</vt:lpstr>
      <vt:lpstr>Arial</vt:lpstr>
      <vt:lpstr>Arial Black</vt:lpstr>
      <vt:lpstr>Symbol</vt:lpstr>
      <vt:lpstr>Times New Roman</vt:lpstr>
      <vt:lpstr>Verdana</vt:lpstr>
      <vt:lpstr>Wingdings</vt:lpstr>
      <vt:lpstr>Balloons</vt:lpstr>
      <vt:lpstr>Equation</vt:lpstr>
      <vt:lpstr>MathType 6.0 Equation</vt:lpstr>
      <vt:lpstr>§1-3 晶面、晶向和它们的标志</vt:lpstr>
      <vt:lpstr>（一）晶列与晶向</vt:lpstr>
      <vt:lpstr>晶向指数(index of crystal array)</vt:lpstr>
      <vt:lpstr>PowerPoint 演示文稿</vt:lpstr>
      <vt:lpstr>PowerPoint 演示文稿</vt:lpstr>
      <vt:lpstr>PowerPoint 演示文稿</vt:lpstr>
      <vt:lpstr>PowerPoint 演示文稿</vt:lpstr>
      <vt:lpstr>晶向指数的意义</vt:lpstr>
      <vt:lpstr> 简单立方晶格中的等效晶向</vt:lpstr>
      <vt:lpstr>PowerPoint 演示文稿</vt:lpstr>
      <vt:lpstr>(二)  晶面与密勒指数</vt:lpstr>
      <vt:lpstr>同一个晶格中两族取向不同的晶面族</vt:lpstr>
      <vt:lpstr>晶面特点：</vt:lpstr>
      <vt:lpstr>晶面具有方向性</vt:lpstr>
      <vt:lpstr>密勒指数(indices of lattice plane)</vt:lpstr>
      <vt:lpstr>密勒指数标定步骤</vt:lpstr>
      <vt:lpstr>例：立方晶系的几个晶面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立方结构的晶格的晶向与晶面问题</vt:lpstr>
      <vt:lpstr>PowerPoint 演示文稿</vt:lpstr>
      <vt:lpstr>PowerPoint 演示文稿</vt:lpstr>
      <vt:lpstr>晶面指数与晶面间距 关系分析</vt:lpstr>
      <vt:lpstr>讨           论</vt:lpstr>
      <vt:lpstr>立方晶格(111)及其等效晶面</vt:lpstr>
      <vt:lpstr>立方晶格其它晶面</vt:lpstr>
      <vt:lpstr>立方晶格晶向</vt:lpstr>
      <vt:lpstr>立方晶格晶面</vt:lpstr>
      <vt:lpstr>立方晶格晶面</vt:lpstr>
      <vt:lpstr>立方晶格晶面</vt:lpstr>
      <vt:lpstr>立方晶格晶面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Think</cp:lastModifiedBy>
  <cp:revision>312</cp:revision>
  <dcterms:created xsi:type="dcterms:W3CDTF">2001-03-15T01:39:43Z</dcterms:created>
  <dcterms:modified xsi:type="dcterms:W3CDTF">2018-09-15T01:27:30Z</dcterms:modified>
</cp:coreProperties>
</file>