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30"/>
  </p:notesMasterIdLst>
  <p:sldIdLst>
    <p:sldId id="398" r:id="rId2"/>
    <p:sldId id="401" r:id="rId3"/>
    <p:sldId id="399" r:id="rId4"/>
    <p:sldId id="415" r:id="rId5"/>
    <p:sldId id="440" r:id="rId6"/>
    <p:sldId id="402" r:id="rId7"/>
    <p:sldId id="403" r:id="rId8"/>
    <p:sldId id="404" r:id="rId9"/>
    <p:sldId id="405" r:id="rId10"/>
    <p:sldId id="406" r:id="rId11"/>
    <p:sldId id="407" r:id="rId12"/>
    <p:sldId id="408" r:id="rId13"/>
    <p:sldId id="409" r:id="rId14"/>
    <p:sldId id="439" r:id="rId15"/>
    <p:sldId id="436" r:id="rId16"/>
    <p:sldId id="437" r:id="rId17"/>
    <p:sldId id="424" r:id="rId18"/>
    <p:sldId id="425" r:id="rId19"/>
    <p:sldId id="412" r:id="rId20"/>
    <p:sldId id="413" r:id="rId21"/>
    <p:sldId id="414" r:id="rId22"/>
    <p:sldId id="426" r:id="rId23"/>
    <p:sldId id="427" r:id="rId24"/>
    <p:sldId id="428" r:id="rId25"/>
    <p:sldId id="441" r:id="rId26"/>
    <p:sldId id="435" r:id="rId27"/>
    <p:sldId id="434" r:id="rId28"/>
    <p:sldId id="430" r:id="rId29"/>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800000"/>
    <a:srgbClr val="003300"/>
    <a:srgbClr val="663300"/>
    <a:srgbClr val="996600"/>
    <a:srgbClr val="FFFFCC"/>
    <a:srgbClr val="CC00C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5" autoAdjust="0"/>
    <p:restoredTop sz="94301" autoAdjust="0"/>
  </p:normalViewPr>
  <p:slideViewPr>
    <p:cSldViewPr>
      <p:cViewPr varScale="1">
        <p:scale>
          <a:sx n="80" d="100"/>
          <a:sy n="80" d="100"/>
        </p:scale>
        <p:origin x="888" y="12"/>
      </p:cViewPr>
      <p:guideLst>
        <p:guide orient="horz" pos="4319"/>
        <p:guide/>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24.xml"/><Relationship Id="rId1"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617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617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61C468A-D5D1-439D-A869-E6441419FE8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C146620-14C5-4068-A21B-030B2E0FC5DF}" type="slidenum">
              <a:rPr lang="en-US" altLang="zh-CN" smtClean="0">
                <a:solidFill>
                  <a:srgbClr val="1C1C1C"/>
                </a:solidFill>
              </a:rPr>
              <a:pPr>
                <a:spcBef>
                  <a:spcPct val="0"/>
                </a:spcBef>
              </a:pPr>
              <a:t>2</a:t>
            </a:fld>
            <a:endParaRPr lang="en-US" altLang="zh-CN" smtClean="0">
              <a:solidFill>
                <a:srgbClr val="1C1C1C"/>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zh-CN" altLang="en-US" sz="1400" smtClean="0"/>
              <a:t>反映每一晶系对称特点的晶胞形状是不同的，每一晶系按其晶胞的面心或体心是否有格点又可分为几种不同的形式，每种形式为一种</a:t>
            </a:r>
            <a:r>
              <a:rPr lang="zh-CN" altLang="en-US" sz="1400" b="1" smtClean="0">
                <a:solidFill>
                  <a:schemeClr val="accent2"/>
                </a:solidFill>
              </a:rPr>
              <a:t>布拉伐格子</a:t>
            </a:r>
            <a:r>
              <a:rPr lang="zh-CN" altLang="en-US" sz="1400" smtClean="0"/>
              <a:t>，七个晶系共计包含</a:t>
            </a:r>
            <a:r>
              <a:rPr lang="en-US" altLang="zh-CN" sz="1400" b="1" smtClean="0">
                <a:solidFill>
                  <a:schemeClr val="accent2"/>
                </a:solidFill>
              </a:rPr>
              <a:t>14</a:t>
            </a:r>
            <a:r>
              <a:rPr lang="zh-CN" altLang="en-US" sz="1400" b="1" smtClean="0">
                <a:solidFill>
                  <a:schemeClr val="accent2"/>
                </a:solidFill>
              </a:rPr>
              <a:t>种布拉伐格子</a:t>
            </a:r>
            <a:r>
              <a:rPr lang="zh-CN" altLang="en-US" sz="1400"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E4AEB91-AE0E-4C6D-8BEF-CEC388CFA12F}" type="slidenum">
              <a:rPr lang="en-US" altLang="zh-CN" smtClean="0">
                <a:solidFill>
                  <a:srgbClr val="1C1C1C"/>
                </a:solidFill>
              </a:rPr>
              <a:pPr>
                <a:spcBef>
                  <a:spcPct val="0"/>
                </a:spcBef>
              </a:pPr>
              <a:t>20</a:t>
            </a:fld>
            <a:endParaRPr lang="en-US" altLang="zh-CN" smtClean="0">
              <a:solidFill>
                <a:srgbClr val="1C1C1C"/>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zh-CN" altLang="en-US" sz="3200" smtClean="0"/>
              <a:t>任何一种晶体，对应的晶格都是</a:t>
            </a:r>
            <a:r>
              <a:rPr lang="zh-CN" altLang="en-US" sz="3200" b="1" smtClean="0">
                <a:solidFill>
                  <a:schemeClr val="accent2"/>
                </a:solidFill>
              </a:rPr>
              <a:t>十四种布拉伐格子中的一种</a:t>
            </a:r>
            <a:r>
              <a:rPr lang="zh-CN" altLang="en-US" sz="3200"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23623712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A3E7A67D-052D-4670-B4C5-84908B22A35C}" type="slidenum">
              <a:rPr lang="en-US" altLang="zh-CN"/>
              <a:pPr>
                <a:defRPr/>
              </a:pPr>
              <a:t>‹#›</a:t>
            </a:fld>
            <a:endParaRPr lang="en-US" altLang="zh-CN"/>
          </a:p>
        </p:txBody>
      </p:sp>
    </p:spTree>
    <p:extLst>
      <p:ext uri="{BB962C8B-B14F-4D97-AF65-F5344CB8AC3E}">
        <p14:creationId xmlns:p14="http://schemas.microsoft.com/office/powerpoint/2010/main" val="69601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CE0E9340-F645-4DBC-84BD-38BC9E3A6F18}" type="slidenum">
              <a:rPr lang="en-US" altLang="zh-CN"/>
              <a:pPr>
                <a:defRPr/>
              </a:pPr>
              <a:t>‹#›</a:t>
            </a:fld>
            <a:endParaRPr lang="en-US" altLang="zh-CN"/>
          </a:p>
        </p:txBody>
      </p:sp>
    </p:spTree>
    <p:extLst>
      <p:ext uri="{BB962C8B-B14F-4D97-AF65-F5344CB8AC3E}">
        <p14:creationId xmlns:p14="http://schemas.microsoft.com/office/powerpoint/2010/main" val="166242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A8F816AD-23BC-4631-BEBC-B025156DE605}" type="slidenum">
              <a:rPr lang="en-US" altLang="zh-CN"/>
              <a:pPr>
                <a:defRPr/>
              </a:pPr>
              <a:t>‹#›</a:t>
            </a:fld>
            <a:endParaRPr lang="en-US" altLang="zh-CN"/>
          </a:p>
        </p:txBody>
      </p:sp>
    </p:spTree>
    <p:extLst>
      <p:ext uri="{BB962C8B-B14F-4D97-AF65-F5344CB8AC3E}">
        <p14:creationId xmlns:p14="http://schemas.microsoft.com/office/powerpoint/2010/main" val="3661482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FE874D09-45D7-4DB7-8D6F-BBFB46541CE8}" type="slidenum">
              <a:rPr lang="en-US" altLang="zh-CN"/>
              <a:pPr>
                <a:defRPr/>
              </a:pPr>
              <a:t>‹#›</a:t>
            </a:fld>
            <a:endParaRPr lang="en-US" altLang="zh-CN"/>
          </a:p>
        </p:txBody>
      </p:sp>
    </p:spTree>
    <p:extLst>
      <p:ext uri="{BB962C8B-B14F-4D97-AF65-F5344CB8AC3E}">
        <p14:creationId xmlns:p14="http://schemas.microsoft.com/office/powerpoint/2010/main" val="1139564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42913" y="103188"/>
            <a:ext cx="8243887" cy="5953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50B1F2D9-23F5-45F1-9774-13DA1957AF8D}" type="slidenum">
              <a:rPr lang="en-US" altLang="zh-CN"/>
              <a:pPr>
                <a:defRPr/>
              </a:pPr>
              <a:t>‹#›</a:t>
            </a:fld>
            <a:endParaRPr lang="en-US" altLang="zh-CN"/>
          </a:p>
        </p:txBody>
      </p:sp>
    </p:spTree>
    <p:extLst>
      <p:ext uri="{BB962C8B-B14F-4D97-AF65-F5344CB8AC3E}">
        <p14:creationId xmlns:p14="http://schemas.microsoft.com/office/powerpoint/2010/main" val="3372942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7"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8"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AD26D20B-D40A-40D6-8CE5-C89B5DC9D3F0}" type="slidenum">
              <a:rPr lang="en-US" altLang="zh-CN"/>
              <a:pPr>
                <a:defRPr/>
              </a:pPr>
              <a:t>‹#›</a:t>
            </a:fld>
            <a:endParaRPr lang="en-US" altLang="zh-CN"/>
          </a:p>
        </p:txBody>
      </p:sp>
    </p:spTree>
    <p:extLst>
      <p:ext uri="{BB962C8B-B14F-4D97-AF65-F5344CB8AC3E}">
        <p14:creationId xmlns:p14="http://schemas.microsoft.com/office/powerpoint/2010/main" val="2442907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143999" cy="1301006"/>
          </a:xfrm>
          <a:solidFill>
            <a:schemeClr val="bg1"/>
          </a:solidFill>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456113"/>
          </a:xfrm>
        </p:spPr>
        <p:txBody>
          <a:bodyPr/>
          <a:lstStyle/>
          <a:p>
            <a:pPr lvl="0"/>
            <a:endParaRPr lang="zh-CN" altLang="en-US" noProof="0" dirty="0" smtClean="0"/>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02B95459-CC9F-4932-8CC6-A458C10EDE13}" type="slidenum">
              <a:rPr lang="en-US" altLang="zh-CN"/>
              <a:pPr>
                <a:defRPr/>
              </a:pPr>
              <a:t>‹#›</a:t>
            </a:fld>
            <a:endParaRPr lang="en-US" altLang="zh-CN"/>
          </a:p>
        </p:txBody>
      </p:sp>
    </p:spTree>
    <p:extLst>
      <p:ext uri="{BB962C8B-B14F-4D97-AF65-F5344CB8AC3E}">
        <p14:creationId xmlns:p14="http://schemas.microsoft.com/office/powerpoint/2010/main" val="3449115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8348CFF6-7FC1-44BE-86D0-8B4E606FB977}" type="slidenum">
              <a:rPr lang="en-US" altLang="zh-CN"/>
              <a:pPr>
                <a:defRPr/>
              </a:pPr>
              <a:t>‹#›</a:t>
            </a:fld>
            <a:endParaRPr lang="en-US" altLang="zh-CN"/>
          </a:p>
        </p:txBody>
      </p:sp>
    </p:spTree>
    <p:extLst>
      <p:ext uri="{BB962C8B-B14F-4D97-AF65-F5344CB8AC3E}">
        <p14:creationId xmlns:p14="http://schemas.microsoft.com/office/powerpoint/2010/main" val="39721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411840205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标题 6"/>
          <p:cNvSpPr>
            <a:spLocks noGrp="1"/>
          </p:cNvSpPr>
          <p:nvPr>
            <p:ph type="title"/>
          </p:nvPr>
        </p:nvSpPr>
        <p:spPr>
          <a:xfrm>
            <a:off x="457200" y="44624"/>
            <a:ext cx="8229600" cy="994122"/>
          </a:xfrm>
        </p:spPr>
        <p:txBody>
          <a:bodyPr/>
          <a:lstStyle>
            <a:lvl1pPr>
              <a:defRPr sz="4800" b="1">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extLst/>
          </a:lstStyle>
          <a:p>
            <a:r>
              <a:rPr lang="zh-CN" altLang="en-US" dirty="0" smtClean="0"/>
              <a:t>单击此处编辑母版标题样式</a:t>
            </a:r>
            <a:endParaRPr lang="en-US" dirty="0"/>
          </a:p>
        </p:txBody>
      </p:sp>
    </p:spTree>
    <p:extLst>
      <p:ext uri="{BB962C8B-B14F-4D97-AF65-F5344CB8AC3E}">
        <p14:creationId xmlns:p14="http://schemas.microsoft.com/office/powerpoint/2010/main" val="141999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328288749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42913" y="103188"/>
            <a:ext cx="8243887" cy="13144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606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45"/>
          <p:cNvSpPr>
            <a:spLocks noGrp="1" noChangeArrowheads="1"/>
          </p:cNvSpPr>
          <p:nvPr>
            <p:ph type="title"/>
          </p:nvPr>
        </p:nvSpPr>
        <p:spPr bwMode="auto">
          <a:xfrm>
            <a:off x="457200" y="832792"/>
            <a:ext cx="8229600" cy="68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dirty="0" smtClean="0"/>
              <a:t>单击此处编辑母版标题样式</a:t>
            </a:r>
          </a:p>
        </p:txBody>
      </p:sp>
      <p:sp>
        <p:nvSpPr>
          <p:cNvPr id="8" name="Rectangle 46"/>
          <p:cNvSpPr>
            <a:spLocks noGrp="1" noChangeArrowheads="1"/>
          </p:cNvSpPr>
          <p:nvPr>
            <p:ph idx="1"/>
          </p:nvPr>
        </p:nvSpPr>
        <p:spPr bwMode="auto">
          <a:xfrm>
            <a:off x="456042" y="1600200"/>
            <a:ext cx="8230758"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30912018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158773887 w 596"/>
                  <a:gd name="T1" fmla="*/ 2147483646 h 666"/>
                  <a:gd name="T2" fmla="*/ 56840844 w 596"/>
                  <a:gd name="T3" fmla="*/ 2147483646 h 666"/>
                  <a:gd name="T4" fmla="*/ 0 w 596"/>
                  <a:gd name="T5" fmla="*/ 2147483646 h 666"/>
                  <a:gd name="T6" fmla="*/ 39559016 w 596"/>
                  <a:gd name="T7" fmla="*/ 2049262286 h 666"/>
                  <a:gd name="T8" fmla="*/ 245408011 w 596"/>
                  <a:gd name="T9" fmla="*/ 1394194975 h 666"/>
                  <a:gd name="T10" fmla="*/ 674358518 w 596"/>
                  <a:gd name="T11" fmla="*/ 774101406 h 666"/>
                  <a:gd name="T12" fmla="*/ 1394054614 w 596"/>
                  <a:gd name="T13" fmla="*/ 285619241 h 666"/>
                  <a:gd name="T14" fmla="*/ 2147483646 w 596"/>
                  <a:gd name="T15" fmla="*/ 16736753 h 666"/>
                  <a:gd name="T16" fmla="*/ 2147483646 w 596"/>
                  <a:gd name="T17" fmla="*/ 83210026 h 666"/>
                  <a:gd name="T18" fmla="*/ 2147483646 w 596"/>
                  <a:gd name="T19" fmla="*/ 629351828 h 666"/>
                  <a:gd name="T20" fmla="*/ 2147483646 w 596"/>
                  <a:gd name="T21" fmla="*/ 1524064771 h 666"/>
                  <a:gd name="T22" fmla="*/ 2147483646 w 596"/>
                  <a:gd name="T23" fmla="*/ 2147483646 h 666"/>
                  <a:gd name="T24" fmla="*/ 2147483646 w 596"/>
                  <a:gd name="T25" fmla="*/ 2147483646 h 666"/>
                  <a:gd name="T26" fmla="*/ 2147483646 w 596"/>
                  <a:gd name="T27" fmla="*/ 2147483646 h 666"/>
                  <a:gd name="T28" fmla="*/ 2147483646 w 596"/>
                  <a:gd name="T29" fmla="*/ 2147483646 h 666"/>
                  <a:gd name="T30" fmla="*/ 2147483646 w 596"/>
                  <a:gd name="T31" fmla="*/ 2147483646 h 666"/>
                  <a:gd name="T32" fmla="*/ 2147483646 w 596"/>
                  <a:gd name="T33" fmla="*/ 2147483646 h 666"/>
                  <a:gd name="T34" fmla="*/ 2147483646 w 596"/>
                  <a:gd name="T35" fmla="*/ 2147483646 h 666"/>
                  <a:gd name="T36" fmla="*/ 2147483646 w 596"/>
                  <a:gd name="T37" fmla="*/ 2147483646 h 666"/>
                  <a:gd name="T38" fmla="*/ 2147483646 w 596"/>
                  <a:gd name="T39" fmla="*/ 2147483646 h 666"/>
                  <a:gd name="T40" fmla="*/ 2147483646 w 596"/>
                  <a:gd name="T41" fmla="*/ 2147483646 h 666"/>
                  <a:gd name="T42" fmla="*/ 2147483646 w 596"/>
                  <a:gd name="T43" fmla="*/ 2147483646 h 666"/>
                  <a:gd name="T44" fmla="*/ 2147483646 w 596"/>
                  <a:gd name="T45" fmla="*/ 1605446716 h 666"/>
                  <a:gd name="T46" fmla="*/ 2147483646 w 596"/>
                  <a:gd name="T47" fmla="*/ 1033544838 h 666"/>
                  <a:gd name="T48" fmla="*/ 2147483646 w 596"/>
                  <a:gd name="T49" fmla="*/ 689920523 h 666"/>
                  <a:gd name="T50" fmla="*/ 2147483646 w 596"/>
                  <a:gd name="T51" fmla="*/ 562510684 h 666"/>
                  <a:gd name="T52" fmla="*/ 1706314782 w 596"/>
                  <a:gd name="T53" fmla="*/ 653227044 h 666"/>
                  <a:gd name="T54" fmla="*/ 1188318891 w 596"/>
                  <a:gd name="T55" fmla="*/ 931319830 h 666"/>
                  <a:gd name="T56" fmla="*/ 823310166 w 596"/>
                  <a:gd name="T57" fmla="*/ 1373245596 h 666"/>
                  <a:gd name="T58" fmla="*/ 556678010 w 596"/>
                  <a:gd name="T59" fmla="*/ 1898435951 h 666"/>
                  <a:gd name="T60" fmla="*/ 389987307 w 596"/>
                  <a:gd name="T61" fmla="*/ 2147483646 h 666"/>
                  <a:gd name="T62" fmla="*/ 276412888 w 596"/>
                  <a:gd name="T63" fmla="*/ 2147483646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252849436 h 237"/>
                  <a:gd name="T4" fmla="*/ 28229245 w 257"/>
                  <a:gd name="T5" fmla="*/ 507654558 h 237"/>
                  <a:gd name="T6" fmla="*/ 49986484 w 257"/>
                  <a:gd name="T7" fmla="*/ 760907890 h 237"/>
                  <a:gd name="T8" fmla="*/ 92355588 w 257"/>
                  <a:gd name="T9" fmla="*/ 998265298 h 237"/>
                  <a:gd name="T10" fmla="*/ 155206869 w 257"/>
                  <a:gd name="T11" fmla="*/ 1210463699 h 237"/>
                  <a:gd name="T12" fmla="*/ 230912371 w 257"/>
                  <a:gd name="T13" fmla="*/ 1432753395 h 237"/>
                  <a:gd name="T14" fmla="*/ 324970868 w 257"/>
                  <a:gd name="T15" fmla="*/ 1637886255 h 237"/>
                  <a:gd name="T16" fmla="*/ 437196635 w 257"/>
                  <a:gd name="T17" fmla="*/ 1809534431 h 237"/>
                  <a:gd name="T18" fmla="*/ 575742699 w 257"/>
                  <a:gd name="T19" fmla="*/ 1973016338 h 237"/>
                  <a:gd name="T20" fmla="*/ 737873275 w 257"/>
                  <a:gd name="T21" fmla="*/ 2113158528 h 237"/>
                  <a:gd name="T22" fmla="*/ 911790132 w 257"/>
                  <a:gd name="T23" fmla="*/ 2147483646 h 237"/>
                  <a:gd name="T24" fmla="*/ 1125724785 w 257"/>
                  <a:gd name="T25" fmla="*/ 2147483646 h 237"/>
                  <a:gd name="T26" fmla="*/ 1357399645 w 257"/>
                  <a:gd name="T27" fmla="*/ 2147483646 h 237"/>
                  <a:gd name="T28" fmla="*/ 1616889273 w 257"/>
                  <a:gd name="T29" fmla="*/ 2147483646 h 237"/>
                  <a:gd name="T30" fmla="*/ 1890149366 w 257"/>
                  <a:gd name="T31" fmla="*/ 2147483646 h 237"/>
                  <a:gd name="T32" fmla="*/ 2147483646 w 257"/>
                  <a:gd name="T33" fmla="*/ 2147483646 h 237"/>
                  <a:gd name="T34" fmla="*/ 1924729106 w 257"/>
                  <a:gd name="T35" fmla="*/ 2147483646 h 237"/>
                  <a:gd name="T36" fmla="*/ 1674007230 w 257"/>
                  <a:gd name="T37" fmla="*/ 2147483646 h 237"/>
                  <a:gd name="T38" fmla="*/ 1461809890 w 257"/>
                  <a:gd name="T39" fmla="*/ 2147483646 h 237"/>
                  <a:gd name="T40" fmla="*/ 1272047656 w 257"/>
                  <a:gd name="T41" fmla="*/ 2072545699 h 237"/>
                  <a:gd name="T42" fmla="*/ 1098263060 w 257"/>
                  <a:gd name="T43" fmla="*/ 1959688415 h 237"/>
                  <a:gd name="T44" fmla="*/ 962917363 w 257"/>
                  <a:gd name="T45" fmla="*/ 1850447049 h 237"/>
                  <a:gd name="T46" fmla="*/ 834887086 w 257"/>
                  <a:gd name="T47" fmla="*/ 1718118237 h 237"/>
                  <a:gd name="T48" fmla="*/ 722016987 w 257"/>
                  <a:gd name="T49" fmla="*/ 1572926957 h 237"/>
                  <a:gd name="T50" fmla="*/ 618080527 w 257"/>
                  <a:gd name="T51" fmla="*/ 1432753395 h 237"/>
                  <a:gd name="T52" fmla="*/ 525756231 w 257"/>
                  <a:gd name="T53" fmla="*/ 1269270948 h 237"/>
                  <a:gd name="T54" fmla="*/ 448767623 w 257"/>
                  <a:gd name="T55" fmla="*/ 1088645849 h 237"/>
                  <a:gd name="T56" fmla="*/ 370561095 w 257"/>
                  <a:gd name="T57" fmla="*/ 892648132 h 237"/>
                  <a:gd name="T58" fmla="*/ 281999999 w 257"/>
                  <a:gd name="T59" fmla="*/ 702040845 h 237"/>
                  <a:gd name="T60" fmla="*/ 196776769 w 257"/>
                  <a:gd name="T61" fmla="*/ 476164502 h 237"/>
                  <a:gd name="T62" fmla="*/ 103930787 w 257"/>
                  <a:gd name="T63" fmla="*/ 244755748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p:cNvSpPr>
                <a:spLocks/>
              </p:cNvSpPr>
              <p:nvPr userDrawn="1"/>
            </p:nvSpPr>
            <p:spPr bwMode="ltGray">
              <a:xfrm rot="12185230" flipV="1">
                <a:off x="3639" y="2167"/>
                <a:ext cx="277" cy="249"/>
              </a:xfrm>
              <a:custGeom>
                <a:avLst/>
                <a:gdLst>
                  <a:gd name="T0" fmla="*/ 737050341 w 124"/>
                  <a:gd name="T1" fmla="*/ 0 h 110"/>
                  <a:gd name="T2" fmla="*/ 1187763892 w 124"/>
                  <a:gd name="T3" fmla="*/ 1344905077 h 110"/>
                  <a:gd name="T4" fmla="*/ 1149380440 w 124"/>
                  <a:gd name="T5" fmla="*/ 1333958688 h 110"/>
                  <a:gd name="T6" fmla="*/ 1024696767 w 124"/>
                  <a:gd name="T7" fmla="*/ 1312545454 h 110"/>
                  <a:gd name="T8" fmla="*/ 853651110 w 124"/>
                  <a:gd name="T9" fmla="*/ 1261739385 h 110"/>
                  <a:gd name="T10" fmla="*/ 652924976 w 124"/>
                  <a:gd name="T11" fmla="*/ 1235093734 h 110"/>
                  <a:gd name="T12" fmla="*/ 433742465 w 124"/>
                  <a:gd name="T13" fmla="*/ 1212483717 h 110"/>
                  <a:gd name="T14" fmla="*/ 239638524 w 124"/>
                  <a:gd name="T15" fmla="*/ 1225267488 h 110"/>
                  <a:gd name="T16" fmla="*/ 86919211 w 124"/>
                  <a:gd name="T17" fmla="*/ 1273699908 h 110"/>
                  <a:gd name="T18" fmla="*/ 0 w 124"/>
                  <a:gd name="T19" fmla="*/ 1373835278 h 110"/>
                  <a:gd name="T20" fmla="*/ 38909683 w 124"/>
                  <a:gd name="T21" fmla="*/ 1225267488 h 110"/>
                  <a:gd name="T22" fmla="*/ 76578377 w 124"/>
                  <a:gd name="T23" fmla="*/ 1108285287 h 110"/>
                  <a:gd name="T24" fmla="*/ 153880219 w 124"/>
                  <a:gd name="T25" fmla="*/ 1025113272 h 110"/>
                  <a:gd name="T26" fmla="*/ 239638524 w 124"/>
                  <a:gd name="T27" fmla="*/ 947678967 h 110"/>
                  <a:gd name="T28" fmla="*/ 343748554 w 124"/>
                  <a:gd name="T29" fmla="*/ 898144109 h 110"/>
                  <a:gd name="T30" fmla="*/ 451022234 w 124"/>
                  <a:gd name="T31" fmla="*/ 886396681 h 110"/>
                  <a:gd name="T32" fmla="*/ 565986527 w 124"/>
                  <a:gd name="T33" fmla="*/ 886396681 h 110"/>
                  <a:gd name="T34" fmla="*/ 690583984 w 124"/>
                  <a:gd name="T35" fmla="*/ 925217164 h 110"/>
                  <a:gd name="T36" fmla="*/ 698381688 w 124"/>
                  <a:gd name="T37" fmla="*/ 886396681 h 110"/>
                  <a:gd name="T38" fmla="*/ 667546596 w 124"/>
                  <a:gd name="T39" fmla="*/ 699099275 h 110"/>
                  <a:gd name="T40" fmla="*/ 642577474 w 124"/>
                  <a:gd name="T41" fmla="*/ 474290915 h 110"/>
                  <a:gd name="T42" fmla="*/ 621777245 w 124"/>
                  <a:gd name="T43" fmla="*/ 375339313 h 110"/>
                  <a:gd name="T44" fmla="*/ 604896820 w 124"/>
                  <a:gd name="T45" fmla="*/ 375339313 h 110"/>
                  <a:gd name="T46" fmla="*/ 583405728 w 124"/>
                  <a:gd name="T47" fmla="*/ 362563196 h 110"/>
                  <a:gd name="T48" fmla="*/ 565986527 w 124"/>
                  <a:gd name="T49" fmla="*/ 326019756 h 110"/>
                  <a:gd name="T50" fmla="*/ 544508441 w 124"/>
                  <a:gd name="T51" fmla="*/ 286976203 h 110"/>
                  <a:gd name="T52" fmla="*/ 544508441 w 124"/>
                  <a:gd name="T53" fmla="*/ 236626070 h 110"/>
                  <a:gd name="T54" fmla="*/ 565986527 w 124"/>
                  <a:gd name="T55" fmla="*/ 175280136 h 110"/>
                  <a:gd name="T56" fmla="*/ 629472106 w 124"/>
                  <a:gd name="T57" fmla="*/ 100351960 h 110"/>
                  <a:gd name="T58" fmla="*/ 737050341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7"/>
              <p:cNvSpPr>
                <a:spLocks/>
              </p:cNvSpPr>
              <p:nvPr userDrawn="1"/>
            </p:nvSpPr>
            <p:spPr bwMode="ltGray">
              <a:xfrm rot="12185230" flipV="1">
                <a:off x="3979" y="977"/>
                <a:ext cx="245" cy="347"/>
              </a:xfrm>
              <a:custGeom>
                <a:avLst/>
                <a:gdLst>
                  <a:gd name="T0" fmla="*/ 0 w 109"/>
                  <a:gd name="T1" fmla="*/ 0 h 156"/>
                  <a:gd name="T2" fmla="*/ 53444176 w 109"/>
                  <a:gd name="T3" fmla="*/ 7116005 h 156"/>
                  <a:gd name="T4" fmla="*/ 192652316 w 109"/>
                  <a:gd name="T5" fmla="*/ 42325699 h 156"/>
                  <a:gd name="T6" fmla="*/ 400767808 w 109"/>
                  <a:gd name="T7" fmla="*/ 106262437 h 156"/>
                  <a:gd name="T8" fmla="*/ 625664052 w 109"/>
                  <a:gd name="T9" fmla="*/ 209417943 h 156"/>
                  <a:gd name="T10" fmla="*/ 842578423 w 109"/>
                  <a:gd name="T11" fmla="*/ 387490120 h 156"/>
                  <a:gd name="T12" fmla="*/ 1041616428 w 109"/>
                  <a:gd name="T13" fmla="*/ 623882442 h 156"/>
                  <a:gd name="T14" fmla="*/ 1162075654 w 109"/>
                  <a:gd name="T15" fmla="*/ 949237761 h 156"/>
                  <a:gd name="T16" fmla="*/ 1181186122 w 109"/>
                  <a:gd name="T17" fmla="*/ 1371620595 h 156"/>
                  <a:gd name="T18" fmla="*/ 1136217298 w 109"/>
                  <a:gd name="T19" fmla="*/ 1371620595 h 156"/>
                  <a:gd name="T20" fmla="*/ 1074271138 w 109"/>
                  <a:gd name="T21" fmla="*/ 1371620595 h 156"/>
                  <a:gd name="T22" fmla="*/ 1007670610 w 109"/>
                  <a:gd name="T23" fmla="*/ 1371620595 h 156"/>
                  <a:gd name="T24" fmla="*/ 945326757 w 109"/>
                  <a:gd name="T25" fmla="*/ 1355815957 h 156"/>
                  <a:gd name="T26" fmla="*/ 876965360 w 109"/>
                  <a:gd name="T27" fmla="*/ 1343554263 h 156"/>
                  <a:gd name="T28" fmla="*/ 799739391 w 109"/>
                  <a:gd name="T29" fmla="*/ 1320610525 h 156"/>
                  <a:gd name="T30" fmla="*/ 713469144 w 109"/>
                  <a:gd name="T31" fmla="*/ 1275743870 h 156"/>
                  <a:gd name="T32" fmla="*/ 625664052 w 109"/>
                  <a:gd name="T33" fmla="*/ 1220785042 h 156"/>
                  <a:gd name="T34" fmla="*/ 572552361 w 109"/>
                  <a:gd name="T35" fmla="*/ 1107346040 h 156"/>
                  <a:gd name="T36" fmla="*/ 572552361 w 109"/>
                  <a:gd name="T37" fmla="*/ 975381962 h 156"/>
                  <a:gd name="T38" fmla="*/ 606902806 w 109"/>
                  <a:gd name="T39" fmla="*/ 846245525 h 156"/>
                  <a:gd name="T40" fmla="*/ 640962733 w 109"/>
                  <a:gd name="T41" fmla="*/ 703974197 h 156"/>
                  <a:gd name="T42" fmla="*/ 606902806 w 109"/>
                  <a:gd name="T43" fmla="*/ 545566163 h 156"/>
                  <a:gd name="T44" fmla="*/ 520829896 w 109"/>
                  <a:gd name="T45" fmla="*/ 380444674 h 156"/>
                  <a:gd name="T46" fmla="*/ 336477904 w 109"/>
                  <a:gd name="T47" fmla="*/ 200335125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
              <p:cNvSpPr>
                <a:spLocks/>
              </p:cNvSpPr>
              <p:nvPr userDrawn="1"/>
            </p:nvSpPr>
            <p:spPr bwMode="ltGray">
              <a:xfrm rot="12185230" flipV="1">
                <a:off x="3845" y="2207"/>
                <a:ext cx="103" cy="209"/>
              </a:xfrm>
              <a:custGeom>
                <a:avLst/>
                <a:gdLst>
                  <a:gd name="T0" fmla="*/ 310271195 w 46"/>
                  <a:gd name="T1" fmla="*/ 0 h 94"/>
                  <a:gd name="T2" fmla="*/ 202056594 w 46"/>
                  <a:gd name="T3" fmla="*/ 330037999 h 94"/>
                  <a:gd name="T4" fmla="*/ 152117803 w 46"/>
                  <a:gd name="T5" fmla="*/ 541717539 h 94"/>
                  <a:gd name="T6" fmla="*/ 111816319 w 46"/>
                  <a:gd name="T7" fmla="*/ 689213991 h 94"/>
                  <a:gd name="T8" fmla="*/ 0 w 46"/>
                  <a:gd name="T9" fmla="*/ 820099671 h 94"/>
                  <a:gd name="T10" fmla="*/ 119854582 w 46"/>
                  <a:gd name="T11" fmla="*/ 768298199 h 94"/>
                  <a:gd name="T12" fmla="*/ 232374142 w 46"/>
                  <a:gd name="T13" fmla="*/ 698006407 h 94"/>
                  <a:gd name="T14" fmla="*/ 322612888 w 46"/>
                  <a:gd name="T15" fmla="*/ 599674891 h 94"/>
                  <a:gd name="T16" fmla="*/ 404063774 w 46"/>
                  <a:gd name="T17" fmla="*/ 497123634 h 94"/>
                  <a:gd name="T18" fmla="*/ 452431069 w 46"/>
                  <a:gd name="T19" fmla="*/ 384596266 h 94"/>
                  <a:gd name="T20" fmla="*/ 462360515 w 46"/>
                  <a:gd name="T21" fmla="*/ 262441182 h 94"/>
                  <a:gd name="T22" fmla="*/ 420060578 w 46"/>
                  <a:gd name="T23" fmla="*/ 128354913 h 94"/>
                  <a:gd name="T24" fmla="*/ 310271195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9"/>
              <p:cNvSpPr>
                <a:spLocks/>
              </p:cNvSpPr>
              <p:nvPr userDrawn="1"/>
            </p:nvSpPr>
            <p:spPr bwMode="ltGray">
              <a:xfrm rot="12185230" flipV="1">
                <a:off x="3895" y="1325"/>
                <a:ext cx="120" cy="90"/>
              </a:xfrm>
              <a:custGeom>
                <a:avLst/>
                <a:gdLst>
                  <a:gd name="T0" fmla="*/ 0 w 54"/>
                  <a:gd name="T1" fmla="*/ 0 h 40"/>
                  <a:gd name="T2" fmla="*/ 7021762 w 54"/>
                  <a:gd name="T3" fmla="*/ 10760531 h 40"/>
                  <a:gd name="T4" fmla="*/ 50277313 w 54"/>
                  <a:gd name="T5" fmla="*/ 34962365 h 40"/>
                  <a:gd name="T6" fmla="*/ 111727362 w 54"/>
                  <a:gd name="T7" fmla="*/ 89393443 h 40"/>
                  <a:gd name="T8" fmla="*/ 181414562 w 54"/>
                  <a:gd name="T9" fmla="*/ 132871687 h 40"/>
                  <a:gd name="T10" fmla="*/ 248283027 w 54"/>
                  <a:gd name="T11" fmla="*/ 167803317 h 40"/>
                  <a:gd name="T12" fmla="*/ 326728416 w 54"/>
                  <a:gd name="T13" fmla="*/ 188512729 h 40"/>
                  <a:gd name="T14" fmla="*/ 396115324 w 54"/>
                  <a:gd name="T15" fmla="*/ 201135247 h 40"/>
                  <a:gd name="T16" fmla="*/ 466150453 w 54"/>
                  <a:gd name="T17" fmla="*/ 176996972 h 40"/>
                  <a:gd name="T18" fmla="*/ 457228740 w 54"/>
                  <a:gd name="T19" fmla="*/ 275780644 h 40"/>
                  <a:gd name="T20" fmla="*/ 431442569 w 54"/>
                  <a:gd name="T21" fmla="*/ 365099866 h 40"/>
                  <a:gd name="T22" fmla="*/ 380525313 w 54"/>
                  <a:gd name="T23" fmla="*/ 424153640 h 40"/>
                  <a:gd name="T24" fmla="*/ 317708642 w 54"/>
                  <a:gd name="T25" fmla="*/ 443493108 h 40"/>
                  <a:gd name="T26" fmla="*/ 241293413 w 54"/>
                  <a:gd name="T27" fmla="*/ 433191256 h 40"/>
                  <a:gd name="T28" fmla="*/ 162660662 w 54"/>
                  <a:gd name="T29" fmla="*/ 354190255 h 40"/>
                  <a:gd name="T30" fmla="*/ 85668720 w 54"/>
                  <a:gd name="T31" fmla="*/ 220565138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47482827 w 149"/>
                  <a:gd name="T3" fmla="*/ 2147483646 h 704"/>
                  <a:gd name="T4" fmla="*/ 128300957 w 149"/>
                  <a:gd name="T5" fmla="*/ 2147483646 h 704"/>
                  <a:gd name="T6" fmla="*/ 224860862 w 149"/>
                  <a:gd name="T7" fmla="*/ 2147483646 h 704"/>
                  <a:gd name="T8" fmla="*/ 331856458 w 149"/>
                  <a:gd name="T9" fmla="*/ 2147483646 h 704"/>
                  <a:gd name="T10" fmla="*/ 465505687 w 149"/>
                  <a:gd name="T11" fmla="*/ 2147483646 h 704"/>
                  <a:gd name="T12" fmla="*/ 590202821 w 149"/>
                  <a:gd name="T13" fmla="*/ 2147483646 h 704"/>
                  <a:gd name="T14" fmla="*/ 710454821 w 149"/>
                  <a:gd name="T15" fmla="*/ 2147483646 h 704"/>
                  <a:gd name="T16" fmla="*/ 803989487 w 149"/>
                  <a:gd name="T17" fmla="*/ 2147483646 h 704"/>
                  <a:gd name="T18" fmla="*/ 902525465 w 149"/>
                  <a:gd name="T19" fmla="*/ 2147483646 h 704"/>
                  <a:gd name="T20" fmla="*/ 967896146 w 149"/>
                  <a:gd name="T21" fmla="*/ 2147483646 h 704"/>
                  <a:gd name="T22" fmla="*/ 1001469775 w 149"/>
                  <a:gd name="T23" fmla="*/ 2147483646 h 704"/>
                  <a:gd name="T24" fmla="*/ 1016148476 w 149"/>
                  <a:gd name="T25" fmla="*/ 2147483646 h 704"/>
                  <a:gd name="T26" fmla="*/ 967896146 w 149"/>
                  <a:gd name="T27" fmla="*/ 2147483646 h 704"/>
                  <a:gd name="T28" fmla="*/ 878123163 w 149"/>
                  <a:gd name="T29" fmla="*/ 2147483646 h 704"/>
                  <a:gd name="T30" fmla="*/ 742962935 w 149"/>
                  <a:gd name="T31" fmla="*/ 2147483646 h 704"/>
                  <a:gd name="T32" fmla="*/ 538900471 w 149"/>
                  <a:gd name="T33" fmla="*/ 2147483646 h 704"/>
                  <a:gd name="T34" fmla="*/ 312322385 w 149"/>
                  <a:gd name="T35" fmla="*/ 2147483646 h 704"/>
                  <a:gd name="T36" fmla="*/ 170533427 w 149"/>
                  <a:gd name="T37" fmla="*/ 2147483646 h 704"/>
                  <a:gd name="T38" fmla="*/ 80829970 w 149"/>
                  <a:gd name="T39" fmla="*/ 2147483646 h 704"/>
                  <a:gd name="T40" fmla="*/ 47482827 w 149"/>
                  <a:gd name="T41" fmla="*/ 2147483646 h 704"/>
                  <a:gd name="T42" fmla="*/ 47482827 w 149"/>
                  <a:gd name="T43" fmla="*/ 2147483646 h 704"/>
                  <a:gd name="T44" fmla="*/ 65981015 w 149"/>
                  <a:gd name="T45" fmla="*/ 2147483646 h 704"/>
                  <a:gd name="T46" fmla="*/ 98816378 w 149"/>
                  <a:gd name="T47" fmla="*/ 2147483646 h 704"/>
                  <a:gd name="T48" fmla="*/ 113623051 w 149"/>
                  <a:gd name="T49" fmla="*/ 2147483646 h 704"/>
                  <a:gd name="T50" fmla="*/ 331856458 w 149"/>
                  <a:gd name="T51" fmla="*/ 2147483646 h 704"/>
                  <a:gd name="T52" fmla="*/ 312322385 w 149"/>
                  <a:gd name="T53" fmla="*/ 2147483646 h 704"/>
                  <a:gd name="T54" fmla="*/ 290862330 w 149"/>
                  <a:gd name="T55" fmla="*/ 2147483646 h 704"/>
                  <a:gd name="T56" fmla="*/ 266485516 w 149"/>
                  <a:gd name="T57" fmla="*/ 2147483646 h 704"/>
                  <a:gd name="T58" fmla="*/ 284156482 w 149"/>
                  <a:gd name="T59" fmla="*/ 2147483646 h 704"/>
                  <a:gd name="T60" fmla="*/ 331856458 w 149"/>
                  <a:gd name="T61" fmla="*/ 2147483646 h 704"/>
                  <a:gd name="T62" fmla="*/ 465505687 w 149"/>
                  <a:gd name="T63" fmla="*/ 2147483646 h 704"/>
                  <a:gd name="T64" fmla="*/ 691720718 w 149"/>
                  <a:gd name="T65" fmla="*/ 2147483646 h 704"/>
                  <a:gd name="T66" fmla="*/ 1040677292 w 149"/>
                  <a:gd name="T67" fmla="*/ 2147483646 h 704"/>
                  <a:gd name="T68" fmla="*/ 1154297981 w 149"/>
                  <a:gd name="T69" fmla="*/ 2147483646 h 704"/>
                  <a:gd name="T70" fmla="*/ 1201872276 w 149"/>
                  <a:gd name="T71" fmla="*/ 2147483646 h 704"/>
                  <a:gd name="T72" fmla="*/ 1162379969 w 149"/>
                  <a:gd name="T73" fmla="*/ 2147483646 h 704"/>
                  <a:gd name="T74" fmla="*/ 1055362409 w 149"/>
                  <a:gd name="T75" fmla="*/ 2147483646 h 704"/>
                  <a:gd name="T76" fmla="*/ 878123163 w 149"/>
                  <a:gd name="T77" fmla="*/ 2147483646 h 704"/>
                  <a:gd name="T78" fmla="*/ 650877024 w 149"/>
                  <a:gd name="T79" fmla="*/ 2147483646 h 704"/>
                  <a:gd name="T80" fmla="*/ 353176474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11"/>
            <p:cNvSpPr>
              <a:spLocks/>
            </p:cNvSpPr>
            <p:nvPr userDrawn="1"/>
          </p:nvSpPr>
          <p:spPr bwMode="ltGray">
            <a:xfrm rot="373331" flipH="1">
              <a:off x="22" y="1957"/>
              <a:ext cx="323" cy="649"/>
            </a:xfrm>
            <a:custGeom>
              <a:avLst/>
              <a:gdLst>
                <a:gd name="T0" fmla="*/ 2147483646 w 128"/>
                <a:gd name="T1" fmla="*/ 0 h 217"/>
                <a:gd name="T2" fmla="*/ 2147483646 w 128"/>
                <a:gd name="T3" fmla="*/ 2147483646 h 217"/>
                <a:gd name="T4" fmla="*/ 2147483646 w 128"/>
                <a:gd name="T5" fmla="*/ 2147483646 h 217"/>
                <a:gd name="T6" fmla="*/ 2147483646 w 128"/>
                <a:gd name="T7" fmla="*/ 2147483646 h 217"/>
                <a:gd name="T8" fmla="*/ 2147483646 w 128"/>
                <a:gd name="T9" fmla="*/ 2147483646 h 217"/>
                <a:gd name="T10" fmla="*/ 2147483646 w 128"/>
                <a:gd name="T11" fmla="*/ 2147483646 h 217"/>
                <a:gd name="T12" fmla="*/ 2147483646 w 128"/>
                <a:gd name="T13" fmla="*/ 2147483646 h 217"/>
                <a:gd name="T14" fmla="*/ 2147483646 w 128"/>
                <a:gd name="T15" fmla="*/ 2147483646 h 217"/>
                <a:gd name="T16" fmla="*/ 2147483646 w 128"/>
                <a:gd name="T17" fmla="*/ 2147483646 h 217"/>
                <a:gd name="T18" fmla="*/ 2147483646 w 128"/>
                <a:gd name="T19" fmla="*/ 2147483646 h 217"/>
                <a:gd name="T20" fmla="*/ 2147483646 w 128"/>
                <a:gd name="T21" fmla="*/ 2147483646 h 217"/>
                <a:gd name="T22" fmla="*/ 2147483646 w 128"/>
                <a:gd name="T23" fmla="*/ 2147483646 h 217"/>
                <a:gd name="T24" fmla="*/ 1738804416 w 128"/>
                <a:gd name="T25" fmla="*/ 2147483646 h 217"/>
                <a:gd name="T26" fmla="*/ 859145252 w 128"/>
                <a:gd name="T27" fmla="*/ 2147483646 h 217"/>
                <a:gd name="T28" fmla="*/ 223741754 w 128"/>
                <a:gd name="T29" fmla="*/ 2147483646 h 217"/>
                <a:gd name="T30" fmla="*/ 0 w 128"/>
                <a:gd name="T31" fmla="*/ 2147483646 h 217"/>
                <a:gd name="T32" fmla="*/ 134921602 w 128"/>
                <a:gd name="T33" fmla="*/ 2147483646 h 217"/>
                <a:gd name="T34" fmla="*/ 1424728603 w 128"/>
                <a:gd name="T35" fmla="*/ 2147483646 h 217"/>
                <a:gd name="T36" fmla="*/ 2147483646 w 128"/>
                <a:gd name="T37" fmla="*/ 2147483646 h 217"/>
                <a:gd name="T38" fmla="*/ 2147483646 w 128"/>
                <a:gd name="T39" fmla="*/ 2147483646 h 217"/>
                <a:gd name="T40" fmla="*/ 2147483646 w 128"/>
                <a:gd name="T41" fmla="*/ 2147483646 h 217"/>
                <a:gd name="T42" fmla="*/ 2147483646 w 128"/>
                <a:gd name="T43" fmla="*/ 2147483646 h 217"/>
                <a:gd name="T44" fmla="*/ 2147483646 w 128"/>
                <a:gd name="T45" fmla="*/ 2147483646 h 217"/>
                <a:gd name="T46" fmla="*/ 2147483646 w 128"/>
                <a:gd name="T47" fmla="*/ 2147483646 h 217"/>
                <a:gd name="T48" fmla="*/ 2147483646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4"/>
            <p:cNvSpPr>
              <a:spLocks/>
            </p:cNvSpPr>
            <p:nvPr userDrawn="1"/>
          </p:nvSpPr>
          <p:spPr bwMode="ltGray">
            <a:xfrm rot="373331" flipH="1">
              <a:off x="898" y="2855"/>
              <a:ext cx="354" cy="464"/>
            </a:xfrm>
            <a:custGeom>
              <a:avLst/>
              <a:gdLst>
                <a:gd name="T0" fmla="*/ 2147483646 w 117"/>
                <a:gd name="T1" fmla="*/ 0 h 132"/>
                <a:gd name="T2" fmla="*/ 0 w 117"/>
                <a:gd name="T3" fmla="*/ 2147483646 h 132"/>
                <a:gd name="T4" fmla="*/ 2147483646 w 117"/>
                <a:gd name="T5" fmla="*/ 2147483646 h 132"/>
                <a:gd name="T6" fmla="*/ 2147483646 w 117"/>
                <a:gd name="T7" fmla="*/ 2147483646 h 132"/>
                <a:gd name="T8" fmla="*/ 2147483646 w 117"/>
                <a:gd name="T9" fmla="*/ 2147483646 h 132"/>
                <a:gd name="T10" fmla="*/ 2147483646 w 117"/>
                <a:gd name="T11" fmla="*/ 2147483646 h 132"/>
                <a:gd name="T12" fmla="*/ 2147483646 w 117"/>
                <a:gd name="T13" fmla="*/ 2147483646 h 132"/>
                <a:gd name="T14" fmla="*/ 2147483646 w 117"/>
                <a:gd name="T15" fmla="*/ 2147483646 h 132"/>
                <a:gd name="T16" fmla="*/ 2147483646 w 117"/>
                <a:gd name="T17" fmla="*/ 2147483646 h 132"/>
                <a:gd name="T18" fmla="*/ 2147483646 w 117"/>
                <a:gd name="T19" fmla="*/ 2147483646 h 132"/>
                <a:gd name="T20" fmla="*/ 2147483646 w 117"/>
                <a:gd name="T21" fmla="*/ 2147483646 h 132"/>
                <a:gd name="T22" fmla="*/ 2147483646 w 117"/>
                <a:gd name="T23" fmla="*/ 2147483646 h 132"/>
                <a:gd name="T24" fmla="*/ 2147483646 w 117"/>
                <a:gd name="T25" fmla="*/ 2147483646 h 132"/>
                <a:gd name="T26" fmla="*/ 2147483646 w 117"/>
                <a:gd name="T27" fmla="*/ 2147483646 h 132"/>
                <a:gd name="T28" fmla="*/ 2147483646 w 117"/>
                <a:gd name="T29" fmla="*/ 2147483646 h 132"/>
                <a:gd name="T30" fmla="*/ 2147483646 w 117"/>
                <a:gd name="T31" fmla="*/ 2147483646 h 132"/>
                <a:gd name="T32" fmla="*/ 2147483646 w 117"/>
                <a:gd name="T33" fmla="*/ 2147483646 h 132"/>
                <a:gd name="T34" fmla="*/ 2147483646 w 117"/>
                <a:gd name="T35" fmla="*/ 2147483646 h 132"/>
                <a:gd name="T36" fmla="*/ 2147483646 w 117"/>
                <a:gd name="T37" fmla="*/ 2147483646 h 132"/>
                <a:gd name="T38" fmla="*/ 2147483646 w 117"/>
                <a:gd name="T39" fmla="*/ 2147483646 h 132"/>
                <a:gd name="T40" fmla="*/ 2147483646 w 117"/>
                <a:gd name="T41" fmla="*/ 2147483646 h 132"/>
                <a:gd name="T42" fmla="*/ 2147483646 w 117"/>
                <a:gd name="T43" fmla="*/ 2147483646 h 132"/>
                <a:gd name="T44" fmla="*/ 2147483646 w 117"/>
                <a:gd name="T45" fmla="*/ 2147483646 h 132"/>
                <a:gd name="T46" fmla="*/ 2147483646 w 117"/>
                <a:gd name="T47" fmla="*/ 2147483646 h 132"/>
                <a:gd name="T48" fmla="*/ 2147483646 w 117"/>
                <a:gd name="T49" fmla="*/ 2147483646 h 132"/>
                <a:gd name="T50" fmla="*/ 2147483646 w 117"/>
                <a:gd name="T51" fmla="*/ 2147483646 h 132"/>
                <a:gd name="T52" fmla="*/ 2147483646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5"/>
            <p:cNvSpPr>
              <a:spLocks/>
            </p:cNvSpPr>
            <p:nvPr userDrawn="1"/>
          </p:nvSpPr>
          <p:spPr bwMode="ltGray">
            <a:xfrm rot="373331" flipH="1">
              <a:off x="799" y="2979"/>
              <a:ext cx="87" cy="274"/>
            </a:xfrm>
            <a:custGeom>
              <a:avLst/>
              <a:gdLst>
                <a:gd name="T0" fmla="*/ 2147483646 w 29"/>
                <a:gd name="T1" fmla="*/ 0 h 77"/>
                <a:gd name="T2" fmla="*/ 2147483646 w 29"/>
                <a:gd name="T3" fmla="*/ 0 h 77"/>
                <a:gd name="T4" fmla="*/ 2147483646 w 29"/>
                <a:gd name="T5" fmla="*/ 2147483646 h 77"/>
                <a:gd name="T6" fmla="*/ 2147483646 w 29"/>
                <a:gd name="T7" fmla="*/ 2147483646 h 77"/>
                <a:gd name="T8" fmla="*/ 2147483646 w 29"/>
                <a:gd name="T9" fmla="*/ 2147483646 h 77"/>
                <a:gd name="T10" fmla="*/ 2147483646 w 29"/>
                <a:gd name="T11" fmla="*/ 2147483646 h 77"/>
                <a:gd name="T12" fmla="*/ 0 w 29"/>
                <a:gd name="T13" fmla="*/ 2147483646 h 77"/>
                <a:gd name="T14" fmla="*/ 2147483646 w 29"/>
                <a:gd name="T15" fmla="*/ 2147483646 h 77"/>
                <a:gd name="T16" fmla="*/ 2147483646 w 29"/>
                <a:gd name="T17" fmla="*/ 2147483646 h 77"/>
                <a:gd name="T18" fmla="*/ 2147483646 w 29"/>
                <a:gd name="T19" fmla="*/ 2147483646 h 77"/>
                <a:gd name="T20" fmla="*/ 2147483646 w 29"/>
                <a:gd name="T21" fmla="*/ 2147483646 h 77"/>
                <a:gd name="T22" fmla="*/ 2147483646 w 29"/>
                <a:gd name="T23" fmla="*/ 2147483646 h 77"/>
                <a:gd name="T24" fmla="*/ 2147483646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9"/>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0"/>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3"/>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7"/>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8"/>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5"/>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6"/>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2147483646 h 237"/>
                <a:gd name="T4" fmla="*/ 874155101 w 257"/>
                <a:gd name="T5" fmla="*/ 2147483646 h 237"/>
                <a:gd name="T6" fmla="*/ 1736584111 w 257"/>
                <a:gd name="T7" fmla="*/ 2147483646 h 237"/>
                <a:gd name="T8" fmla="*/ 2147483646 w 257"/>
                <a:gd name="T9" fmla="*/ 2147483646 h 237"/>
                <a:gd name="T10" fmla="*/ 2147483646 w 257"/>
                <a:gd name="T11" fmla="*/ 2147483646 h 237"/>
                <a:gd name="T12" fmla="*/ 2147483646 w 257"/>
                <a:gd name="T13" fmla="*/ 2147483646 h 237"/>
                <a:gd name="T14" fmla="*/ 2147483646 w 257"/>
                <a:gd name="T15" fmla="*/ 2147483646 h 237"/>
                <a:gd name="T16" fmla="*/ 2147483646 w 257"/>
                <a:gd name="T17" fmla="*/ 2147483646 h 237"/>
                <a:gd name="T18" fmla="*/ 2147483646 w 257"/>
                <a:gd name="T19" fmla="*/ 2147483646 h 237"/>
                <a:gd name="T20" fmla="*/ 2147483646 w 257"/>
                <a:gd name="T21" fmla="*/ 2147483646 h 237"/>
                <a:gd name="T22" fmla="*/ 2147483646 w 257"/>
                <a:gd name="T23" fmla="*/ 2147483646 h 237"/>
                <a:gd name="T24" fmla="*/ 2147483646 w 257"/>
                <a:gd name="T25" fmla="*/ 2147483646 h 237"/>
                <a:gd name="T26" fmla="*/ 2147483646 w 257"/>
                <a:gd name="T27" fmla="*/ 2147483646 h 237"/>
                <a:gd name="T28" fmla="*/ 2147483646 w 257"/>
                <a:gd name="T29" fmla="*/ 2147483646 h 237"/>
                <a:gd name="T30" fmla="*/ 2147483646 w 257"/>
                <a:gd name="T31" fmla="*/ 2147483646 h 237"/>
                <a:gd name="T32" fmla="*/ 2147483646 w 257"/>
                <a:gd name="T33" fmla="*/ 2147483646 h 237"/>
                <a:gd name="T34" fmla="*/ 2147483646 w 257"/>
                <a:gd name="T35" fmla="*/ 2147483646 h 237"/>
                <a:gd name="T36" fmla="*/ 2147483646 w 257"/>
                <a:gd name="T37" fmla="*/ 2147483646 h 237"/>
                <a:gd name="T38" fmla="*/ 2147483646 w 257"/>
                <a:gd name="T39" fmla="*/ 2147483646 h 237"/>
                <a:gd name="T40" fmla="*/ 2147483646 w 257"/>
                <a:gd name="T41" fmla="*/ 2147483646 h 237"/>
                <a:gd name="T42" fmla="*/ 2147483646 w 257"/>
                <a:gd name="T43" fmla="*/ 2147483646 h 237"/>
                <a:gd name="T44" fmla="*/ 2147483646 w 257"/>
                <a:gd name="T45" fmla="*/ 2147483646 h 237"/>
                <a:gd name="T46" fmla="*/ 2147483646 w 257"/>
                <a:gd name="T47" fmla="*/ 2147483646 h 237"/>
                <a:gd name="T48" fmla="*/ 2147483646 w 257"/>
                <a:gd name="T49" fmla="*/ 2147483646 h 237"/>
                <a:gd name="T50" fmla="*/ 2147483646 w 257"/>
                <a:gd name="T51" fmla="*/ 2147483646 h 237"/>
                <a:gd name="T52" fmla="*/ 2147483646 w 257"/>
                <a:gd name="T53" fmla="*/ 2147483646 h 237"/>
                <a:gd name="T54" fmla="*/ 2147483646 w 257"/>
                <a:gd name="T55" fmla="*/ 2147483646 h 237"/>
                <a:gd name="T56" fmla="*/ 2147483646 w 257"/>
                <a:gd name="T57" fmla="*/ 2147483646 h 237"/>
                <a:gd name="T58" fmla="*/ 2147483646 w 257"/>
                <a:gd name="T59" fmla="*/ 2147483646 h 237"/>
                <a:gd name="T60" fmla="*/ 2147483646 w 257"/>
                <a:gd name="T61" fmla="*/ 2147483646 h 237"/>
                <a:gd name="T62" fmla="*/ 2147483646 w 257"/>
                <a:gd name="T63" fmla="*/ 214748364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39"/>
            <p:cNvSpPr>
              <a:spLocks/>
            </p:cNvSpPr>
            <p:nvPr userDrawn="1"/>
          </p:nvSpPr>
          <p:spPr bwMode="ltGray">
            <a:xfrm rot="9832527" flipV="1">
              <a:off x="1997" y="858"/>
              <a:ext cx="330" cy="278"/>
            </a:xfrm>
            <a:custGeom>
              <a:avLst/>
              <a:gdLst>
                <a:gd name="T0" fmla="*/ 2147483646 w 124"/>
                <a:gd name="T1" fmla="*/ 0 h 110"/>
                <a:gd name="T2" fmla="*/ 2147483646 w 124"/>
                <a:gd name="T3" fmla="*/ 2147483646 h 110"/>
                <a:gd name="T4" fmla="*/ 2147483646 w 124"/>
                <a:gd name="T5" fmla="*/ 2147483646 h 110"/>
                <a:gd name="T6" fmla="*/ 2147483646 w 124"/>
                <a:gd name="T7" fmla="*/ 2147483646 h 110"/>
                <a:gd name="T8" fmla="*/ 2147483646 w 124"/>
                <a:gd name="T9" fmla="*/ 2147483646 h 110"/>
                <a:gd name="T10" fmla="*/ 2147483646 w 124"/>
                <a:gd name="T11" fmla="*/ 2147483646 h 110"/>
                <a:gd name="T12" fmla="*/ 2147483646 w 124"/>
                <a:gd name="T13" fmla="*/ 2147483646 h 110"/>
                <a:gd name="T14" fmla="*/ 2147483646 w 124"/>
                <a:gd name="T15" fmla="*/ 2147483646 h 110"/>
                <a:gd name="T16" fmla="*/ 2147483646 w 124"/>
                <a:gd name="T17" fmla="*/ 2147483646 h 110"/>
                <a:gd name="T18" fmla="*/ 0 w 124"/>
                <a:gd name="T19" fmla="*/ 2147483646 h 110"/>
                <a:gd name="T20" fmla="*/ 1298853174 w 124"/>
                <a:gd name="T21" fmla="*/ 2147483646 h 110"/>
                <a:gd name="T22" fmla="*/ 2147483646 w 124"/>
                <a:gd name="T23" fmla="*/ 2147483646 h 110"/>
                <a:gd name="T24" fmla="*/ 2147483646 w 124"/>
                <a:gd name="T25" fmla="*/ 2147483646 h 110"/>
                <a:gd name="T26" fmla="*/ 2147483646 w 124"/>
                <a:gd name="T27" fmla="*/ 2147483646 h 110"/>
                <a:gd name="T28" fmla="*/ 2147483646 w 124"/>
                <a:gd name="T29" fmla="*/ 2147483646 h 110"/>
                <a:gd name="T30" fmla="*/ 2147483646 w 124"/>
                <a:gd name="T31" fmla="*/ 2147483646 h 110"/>
                <a:gd name="T32" fmla="*/ 2147483646 w 124"/>
                <a:gd name="T33" fmla="*/ 2147483646 h 110"/>
                <a:gd name="T34" fmla="*/ 2147483646 w 124"/>
                <a:gd name="T35" fmla="*/ 2147483646 h 110"/>
                <a:gd name="T36" fmla="*/ 2147483646 w 124"/>
                <a:gd name="T37" fmla="*/ 2147483646 h 110"/>
                <a:gd name="T38" fmla="*/ 2147483646 w 124"/>
                <a:gd name="T39" fmla="*/ 2147483646 h 110"/>
                <a:gd name="T40" fmla="*/ 2147483646 w 124"/>
                <a:gd name="T41" fmla="*/ 2147483646 h 110"/>
                <a:gd name="T42" fmla="*/ 2147483646 w 124"/>
                <a:gd name="T43" fmla="*/ 2147483646 h 110"/>
                <a:gd name="T44" fmla="*/ 2147483646 w 124"/>
                <a:gd name="T45" fmla="*/ 2147483646 h 110"/>
                <a:gd name="T46" fmla="*/ 2147483646 w 124"/>
                <a:gd name="T47" fmla="*/ 2147483646 h 110"/>
                <a:gd name="T48" fmla="*/ 2147483646 w 124"/>
                <a:gd name="T49" fmla="*/ 2147483646 h 110"/>
                <a:gd name="T50" fmla="*/ 2147483646 w 124"/>
                <a:gd name="T51" fmla="*/ 2147483646 h 110"/>
                <a:gd name="T52" fmla="*/ 2147483646 w 124"/>
                <a:gd name="T53" fmla="*/ 2141345376 h 110"/>
                <a:gd name="T54" fmla="*/ 2147483646 w 124"/>
                <a:gd name="T55" fmla="*/ 1554200202 h 110"/>
                <a:gd name="T56" fmla="*/ 2147483646 w 124"/>
                <a:gd name="T57" fmla="*/ 902910549 h 110"/>
                <a:gd name="T58" fmla="*/ 214748364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40"/>
            <p:cNvSpPr>
              <a:spLocks/>
            </p:cNvSpPr>
            <p:nvPr userDrawn="1"/>
          </p:nvSpPr>
          <p:spPr bwMode="ltGray">
            <a:xfrm rot="9832527" flipV="1">
              <a:off x="2224" y="808"/>
              <a:ext cx="123" cy="233"/>
            </a:xfrm>
            <a:custGeom>
              <a:avLst/>
              <a:gdLst>
                <a:gd name="T0" fmla="*/ 2147483646 w 46"/>
                <a:gd name="T1" fmla="*/ 0 h 94"/>
                <a:gd name="T2" fmla="*/ 2147483646 w 46"/>
                <a:gd name="T3" fmla="*/ 2147483646 h 94"/>
                <a:gd name="T4" fmla="*/ 2147483646 w 46"/>
                <a:gd name="T5" fmla="*/ 2147483646 h 94"/>
                <a:gd name="T6" fmla="*/ 2147483646 w 46"/>
                <a:gd name="T7" fmla="*/ 2147483646 h 94"/>
                <a:gd name="T8" fmla="*/ 0 w 46"/>
                <a:gd name="T9" fmla="*/ 2147483646 h 94"/>
                <a:gd name="T10" fmla="*/ 2147483646 w 46"/>
                <a:gd name="T11" fmla="*/ 2147483646 h 94"/>
                <a:gd name="T12" fmla="*/ 2147483646 w 46"/>
                <a:gd name="T13" fmla="*/ 2147483646 h 94"/>
                <a:gd name="T14" fmla="*/ 2147483646 w 46"/>
                <a:gd name="T15" fmla="*/ 2147483646 h 94"/>
                <a:gd name="T16" fmla="*/ 2147483646 w 46"/>
                <a:gd name="T17" fmla="*/ 2147483646 h 94"/>
                <a:gd name="T18" fmla="*/ 2147483646 w 46"/>
                <a:gd name="T19" fmla="*/ 2147483646 h 94"/>
                <a:gd name="T20" fmla="*/ 2147483646 w 46"/>
                <a:gd name="T21" fmla="*/ 2147483646 h 94"/>
                <a:gd name="T22" fmla="*/ 2147483646 w 46"/>
                <a:gd name="T23" fmla="*/ 1146889783 h 94"/>
                <a:gd name="T24" fmla="*/ 2147483646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1608074222 w 149"/>
                <a:gd name="T3" fmla="*/ 2147483646 h 704"/>
                <a:gd name="T4" fmla="*/ 2147483646 w 149"/>
                <a:gd name="T5" fmla="*/ 2147483646 h 704"/>
                <a:gd name="T6" fmla="*/ 2147483646 w 149"/>
                <a:gd name="T7" fmla="*/ 2147483646 h 704"/>
                <a:gd name="T8" fmla="*/ 2147483646 w 149"/>
                <a:gd name="T9" fmla="*/ 2147483646 h 704"/>
                <a:gd name="T10" fmla="*/ 2147483646 w 149"/>
                <a:gd name="T11" fmla="*/ 2147483646 h 704"/>
                <a:gd name="T12" fmla="*/ 2147483646 w 149"/>
                <a:gd name="T13" fmla="*/ 2147483646 h 704"/>
                <a:gd name="T14" fmla="*/ 2147483646 w 149"/>
                <a:gd name="T15" fmla="*/ 2147483646 h 704"/>
                <a:gd name="T16" fmla="*/ 2147483646 w 149"/>
                <a:gd name="T17" fmla="*/ 2147483646 h 704"/>
                <a:gd name="T18" fmla="*/ 2147483646 w 149"/>
                <a:gd name="T19" fmla="*/ 2147483646 h 704"/>
                <a:gd name="T20" fmla="*/ 2147483646 w 149"/>
                <a:gd name="T21" fmla="*/ 2147483646 h 704"/>
                <a:gd name="T22" fmla="*/ 2147483646 w 149"/>
                <a:gd name="T23" fmla="*/ 2147483646 h 704"/>
                <a:gd name="T24" fmla="*/ 2147483646 w 149"/>
                <a:gd name="T25" fmla="*/ 2147483646 h 704"/>
                <a:gd name="T26" fmla="*/ 2147483646 w 149"/>
                <a:gd name="T27" fmla="*/ 2147483646 h 704"/>
                <a:gd name="T28" fmla="*/ 2147483646 w 149"/>
                <a:gd name="T29" fmla="*/ 2147483646 h 704"/>
                <a:gd name="T30" fmla="*/ 2147483646 w 149"/>
                <a:gd name="T31" fmla="*/ 2147483646 h 704"/>
                <a:gd name="T32" fmla="*/ 2147483646 w 149"/>
                <a:gd name="T33" fmla="*/ 2147483646 h 704"/>
                <a:gd name="T34" fmla="*/ 2147483646 w 149"/>
                <a:gd name="T35" fmla="*/ 2147483646 h 704"/>
                <a:gd name="T36" fmla="*/ 2147483646 w 149"/>
                <a:gd name="T37" fmla="*/ 2147483646 h 704"/>
                <a:gd name="T38" fmla="*/ 2147483646 w 149"/>
                <a:gd name="T39" fmla="*/ 2147483646 h 704"/>
                <a:gd name="T40" fmla="*/ 1608074222 w 149"/>
                <a:gd name="T41" fmla="*/ 2147483646 h 704"/>
                <a:gd name="T42" fmla="*/ 1608074222 w 149"/>
                <a:gd name="T43" fmla="*/ 2147483646 h 704"/>
                <a:gd name="T44" fmla="*/ 2096881096 w 149"/>
                <a:gd name="T45" fmla="*/ 2147483646 h 704"/>
                <a:gd name="T46" fmla="*/ 2147483646 w 149"/>
                <a:gd name="T47" fmla="*/ 2147483646 h 704"/>
                <a:gd name="T48" fmla="*/ 2147483646 w 149"/>
                <a:gd name="T49" fmla="*/ 2147483646 h 704"/>
                <a:gd name="T50" fmla="*/ 2147483646 w 149"/>
                <a:gd name="T51" fmla="*/ 2147483646 h 704"/>
                <a:gd name="T52" fmla="*/ 2147483646 w 149"/>
                <a:gd name="T53" fmla="*/ 2147483646 h 704"/>
                <a:gd name="T54" fmla="*/ 2147483646 w 149"/>
                <a:gd name="T55" fmla="*/ 2147483646 h 704"/>
                <a:gd name="T56" fmla="*/ 2147483646 w 149"/>
                <a:gd name="T57" fmla="*/ 2147483646 h 704"/>
                <a:gd name="T58" fmla="*/ 2147483646 w 149"/>
                <a:gd name="T59" fmla="*/ 2147483646 h 704"/>
                <a:gd name="T60" fmla="*/ 2147483646 w 149"/>
                <a:gd name="T61" fmla="*/ 2147483646 h 704"/>
                <a:gd name="T62" fmla="*/ 2147483646 w 149"/>
                <a:gd name="T63" fmla="*/ 2147483646 h 704"/>
                <a:gd name="T64" fmla="*/ 2147483646 w 149"/>
                <a:gd name="T65" fmla="*/ 2147483646 h 704"/>
                <a:gd name="T66" fmla="*/ 2147483646 w 149"/>
                <a:gd name="T67" fmla="*/ 2147483646 h 704"/>
                <a:gd name="T68" fmla="*/ 2147483646 w 149"/>
                <a:gd name="T69" fmla="*/ 2147483646 h 704"/>
                <a:gd name="T70" fmla="*/ 2147483646 w 149"/>
                <a:gd name="T71" fmla="*/ 2147483646 h 704"/>
                <a:gd name="T72" fmla="*/ 2147483646 w 149"/>
                <a:gd name="T73" fmla="*/ 2147483646 h 704"/>
                <a:gd name="T74" fmla="*/ 2147483646 w 149"/>
                <a:gd name="T75" fmla="*/ 2147483646 h 704"/>
                <a:gd name="T76" fmla="*/ 2147483646 w 149"/>
                <a:gd name="T77" fmla="*/ 2147483646 h 704"/>
                <a:gd name="T78" fmla="*/ 2147483646 w 149"/>
                <a:gd name="T79" fmla="*/ 2147483646 h 704"/>
                <a:gd name="T80" fmla="*/ 2147483646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5" name="Rectangle 47"/>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
        <p:nvSpPr>
          <p:cNvPr id="46" name="Rectangle 44"/>
          <p:cNvSpPr>
            <a:spLocks noGrp="1" noChangeArrowheads="1"/>
          </p:cNvSpPr>
          <p:nvPr>
            <p:ph type="dt" sz="half" idx="10"/>
          </p:nvPr>
        </p:nvSpPr>
        <p:spPr>
          <a:xfrm>
            <a:off x="457200" y="6248400"/>
            <a:ext cx="2133600" cy="457200"/>
          </a:xfrm>
          <a:prstGeom prst="rect">
            <a:avLst/>
          </a:prstGeom>
        </p:spPr>
        <p:txBody>
          <a:bodyPr/>
          <a:lstStyle>
            <a:lvl1pPr>
              <a:defRPr/>
            </a:lvl1pPr>
          </a:lstStyle>
          <a:p>
            <a:pPr>
              <a:defRPr/>
            </a:pPr>
            <a:endParaRPr lang="en-US" altLang="zh-CN"/>
          </a:p>
        </p:txBody>
      </p:sp>
      <p:sp>
        <p:nvSpPr>
          <p:cNvPr id="47" name="Rectangle 4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8" name="Rectangle 46"/>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94553FCD-0C1F-4087-888F-FCC92066ACE5}" type="slidenum">
              <a:rPr lang="en-US" altLang="zh-CN"/>
              <a:pPr>
                <a:defRPr/>
              </a:pPr>
              <a:t>‹#›</a:t>
            </a:fld>
            <a:endParaRPr lang="en-US" altLang="zh-CN"/>
          </a:p>
        </p:txBody>
      </p:sp>
    </p:spTree>
    <p:extLst>
      <p:ext uri="{BB962C8B-B14F-4D97-AF65-F5344CB8AC3E}">
        <p14:creationId xmlns:p14="http://schemas.microsoft.com/office/powerpoint/2010/main" val="418050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8E6B932A-00A7-41F7-B323-6A5714C158BB}" type="slidenum">
              <a:rPr lang="en-US" altLang="zh-CN"/>
              <a:pPr>
                <a:defRPr/>
              </a:pPr>
              <a:t>‹#›</a:t>
            </a:fld>
            <a:endParaRPr lang="en-US" altLang="zh-CN"/>
          </a:p>
        </p:txBody>
      </p:sp>
    </p:spTree>
    <p:extLst>
      <p:ext uri="{BB962C8B-B14F-4D97-AF65-F5344CB8AC3E}">
        <p14:creationId xmlns:p14="http://schemas.microsoft.com/office/powerpoint/2010/main" val="51510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lnSpc>
                <a:spcPct val="125000"/>
              </a:lnSpc>
              <a:spcBef>
                <a:spcPts val="0"/>
              </a:spcBef>
              <a:defRPr sz="2800"/>
            </a:lvl1pPr>
            <a:lvl2pPr>
              <a:lnSpc>
                <a:spcPct val="125000"/>
              </a:lnSpc>
              <a:spcBef>
                <a:spcPts val="0"/>
              </a:spcBef>
              <a:defRPr sz="2400"/>
            </a:lvl2pPr>
            <a:lvl3pPr>
              <a:lnSpc>
                <a:spcPct val="125000"/>
              </a:lnSpc>
              <a:spcBef>
                <a:spcPts val="0"/>
              </a:spcBef>
              <a:defRPr sz="2000"/>
            </a:lvl3pPr>
            <a:lvl4pPr>
              <a:lnSpc>
                <a:spcPct val="125000"/>
              </a:lnSpc>
              <a:spcBef>
                <a:spcPts val="0"/>
              </a:spcBef>
              <a:defRPr sz="1800"/>
            </a:lvl4pPr>
            <a:lvl5pPr>
              <a:lnSpc>
                <a:spcPct val="125000"/>
              </a:lnSpc>
              <a:spcBef>
                <a:spcPts val="0"/>
              </a:spcBef>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2800" smtClean="0"/>
            </a:lvl1pPr>
            <a:lvl2pPr>
              <a:defRPr lang="zh-CN" altLang="en-US" sz="2400" smtClean="0"/>
            </a:lvl2pPr>
            <a:lvl3pPr>
              <a:defRPr lang="zh-CN" altLang="en-US" sz="2000" smtClean="0"/>
            </a:lvl3pPr>
            <a:lvl4pPr>
              <a:defRPr lang="zh-CN" altLang="en-US" sz="1800" smtClean="0"/>
            </a:lvl4pPr>
            <a:lvl5pPr>
              <a:defRPr lang="zh-CN" altLang="en-US"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6A7CCBFC-95EB-4BF6-9720-C18584669CB0}" type="slidenum">
              <a:rPr lang="en-US" altLang="zh-CN"/>
              <a:pPr>
                <a:defRPr/>
              </a:pPr>
              <a:t>‹#›</a:t>
            </a:fld>
            <a:endParaRPr lang="en-US" altLang="zh-CN"/>
          </a:p>
        </p:txBody>
      </p:sp>
    </p:spTree>
    <p:extLst>
      <p:ext uri="{BB962C8B-B14F-4D97-AF65-F5344CB8AC3E}">
        <p14:creationId xmlns:p14="http://schemas.microsoft.com/office/powerpoint/2010/main" val="405534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41771690-C90F-405E-A5AE-89CE36B4261A}" type="slidenum">
              <a:rPr lang="en-US" altLang="zh-CN"/>
              <a:pPr>
                <a:defRPr/>
              </a:pPr>
              <a:t>‹#›</a:t>
            </a:fld>
            <a:endParaRPr lang="en-US" altLang="zh-CN"/>
          </a:p>
        </p:txBody>
      </p:sp>
    </p:spTree>
    <p:extLst>
      <p:ext uri="{BB962C8B-B14F-4D97-AF65-F5344CB8AC3E}">
        <p14:creationId xmlns:p14="http://schemas.microsoft.com/office/powerpoint/2010/main" val="324310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0CAAA90F-1963-4722-A966-A1C55E5DA84F}" type="slidenum">
              <a:rPr lang="en-US" altLang="zh-CN"/>
              <a:pPr>
                <a:defRPr/>
              </a:pPr>
              <a:t>‹#›</a:t>
            </a:fld>
            <a:endParaRPr lang="en-US" altLang="zh-CN"/>
          </a:p>
        </p:txBody>
      </p:sp>
    </p:spTree>
    <p:extLst>
      <p:ext uri="{BB962C8B-B14F-4D97-AF65-F5344CB8AC3E}">
        <p14:creationId xmlns:p14="http://schemas.microsoft.com/office/powerpoint/2010/main" val="147261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3"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Rectangle 49"/>
          <p:cNvSpPr>
            <a:spLocks noGrp="1" noChangeArrowheads="1"/>
          </p:cNvSpPr>
          <p:nvPr>
            <p:ph type="sldNum" sz="quarter" idx="12"/>
          </p:nvPr>
        </p:nvSpPr>
        <p:spPr>
          <a:xfrm>
            <a:off x="6553200" y="6243638"/>
            <a:ext cx="2133600" cy="457200"/>
          </a:xfrm>
          <a:prstGeom prst="rect">
            <a:avLst/>
          </a:prstGeom>
        </p:spPr>
        <p:txBody>
          <a:bodyPr/>
          <a:lstStyle>
            <a:lvl1pPr>
              <a:defRPr/>
            </a:lvl1pPr>
          </a:lstStyle>
          <a:p>
            <a:pPr>
              <a:defRPr/>
            </a:pPr>
            <a:fld id="{728F97B2-8152-480A-830C-74BF3DE05FE9}" type="slidenum">
              <a:rPr lang="en-US" altLang="zh-CN"/>
              <a:pPr>
                <a:defRPr/>
              </a:pPr>
              <a:t>‹#›</a:t>
            </a:fld>
            <a:endParaRPr lang="en-US" altLang="zh-CN"/>
          </a:p>
        </p:txBody>
      </p:sp>
    </p:spTree>
    <p:extLst>
      <p:ext uri="{BB962C8B-B14F-4D97-AF65-F5344CB8AC3E}">
        <p14:creationId xmlns:p14="http://schemas.microsoft.com/office/powerpoint/2010/main" val="129327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2"/>
          <a:srcRect/>
          <a:stretch>
            <a:fillRect/>
          </a:stretch>
        </a:blipFill>
        <a:effectLst/>
      </p:bgPr>
    </p:bg>
    <p:spTree>
      <p:nvGrpSpPr>
        <p:cNvPr id="1" name=""/>
        <p:cNvGrpSpPr/>
        <p:nvPr/>
      </p:nvGrpSpPr>
      <p:grpSpPr>
        <a:xfrm>
          <a:off x="0" y="0"/>
          <a:ext cx="0" cy="0"/>
          <a:chOff x="0" y="0"/>
          <a:chExt cx="0" cy="0"/>
        </a:xfrm>
      </p:grpSpPr>
      <p:sp>
        <p:nvSpPr>
          <p:cNvPr id="52269" name="Rectangle 45"/>
          <p:cNvSpPr>
            <a:spLocks noGrp="1" noChangeArrowheads="1"/>
          </p:cNvSpPr>
          <p:nvPr>
            <p:ph type="title"/>
          </p:nvPr>
        </p:nvSpPr>
        <p:spPr bwMode="auto">
          <a:xfrm>
            <a:off x="457200" y="833438"/>
            <a:ext cx="82296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6"/>
          <p:cNvSpPr>
            <a:spLocks noGrp="1" noChangeArrowheads="1"/>
          </p:cNvSpPr>
          <p:nvPr>
            <p:ph type="body" idx="1"/>
          </p:nvPr>
        </p:nvSpPr>
        <p:spPr bwMode="auto">
          <a:xfrm>
            <a:off x="455613" y="1600200"/>
            <a:ext cx="8231187"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4" name="Text Box 55"/>
          <p:cNvSpPr txBox="1">
            <a:spLocks noChangeArrowheads="1"/>
          </p:cNvSpPr>
          <p:nvPr userDrawn="1"/>
        </p:nvSpPr>
        <p:spPr bwMode="auto">
          <a:xfrm>
            <a:off x="6804025" y="260350"/>
            <a:ext cx="2339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defRPr/>
            </a:pPr>
            <a:r>
              <a:rPr lang="zh-CN" altLang="en-US" sz="2000" dirty="0" smtClean="0">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第一章晶体结构</a:t>
            </a:r>
          </a:p>
        </p:txBody>
      </p:sp>
      <p:sp>
        <p:nvSpPr>
          <p:cNvPr id="1035" name="Rectangle 56"/>
          <p:cNvSpPr>
            <a:spLocks noChangeArrowheads="1"/>
          </p:cNvSpPr>
          <p:nvPr userDrawn="1"/>
        </p:nvSpPr>
        <p:spPr bwMode="auto">
          <a:xfrm>
            <a:off x="0" y="111125"/>
            <a:ext cx="74676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nSpc>
                <a:spcPct val="125000"/>
              </a:lnSpc>
              <a:spcBef>
                <a:spcPts val="0"/>
              </a:spcBef>
              <a:defRPr/>
            </a:pPr>
            <a:r>
              <a:rPr kumimoji="1" lang="zh-CN" altLang="en-US"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a:t>
            </a:r>
            <a:r>
              <a:rPr kumimoji="1" lang="en-US" altLang="zh-CN"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1 – 7 </a:t>
            </a:r>
            <a:r>
              <a:rPr kumimoji="1" lang="zh-CN" altLang="en-US"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晶格的对称性</a:t>
            </a:r>
          </a:p>
        </p:txBody>
      </p:sp>
      <p:sp>
        <p:nvSpPr>
          <p:cNvPr id="52282" name="Text Box 58"/>
          <p:cNvSpPr txBox="1">
            <a:spLocks noChangeArrowheads="1"/>
          </p:cNvSpPr>
          <p:nvPr userDrawn="1"/>
        </p:nvSpPr>
        <p:spPr bwMode="auto">
          <a:xfrm>
            <a:off x="6300788" y="6524625"/>
            <a:ext cx="2843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1600" dirty="0">
                <a:solidFill>
                  <a:srgbClr val="000066"/>
                </a:solidFill>
                <a:effectLst>
                  <a:outerShdw blurRad="38100" dist="38100" dir="2700000" algn="tl">
                    <a:srgbClr val="C0C0C0"/>
                  </a:outerShdw>
                </a:effectLst>
                <a:latin typeface="楷体_GB2312"/>
                <a:ea typeface="华文新魏" pitchFamily="2" charset="-122"/>
              </a:rPr>
              <a:t>东北师范大学物理学院</a:t>
            </a:r>
          </a:p>
        </p:txBody>
      </p:sp>
    </p:spTree>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04" r:id="rId17"/>
    <p:sldLayoutId id="2147484105" r:id="rId18"/>
    <p:sldLayoutId id="2147484086" r:id="rId19"/>
    <p:sldLayoutId id="2147484087" r:id="rId20"/>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2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5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1143000" indent="-228600" algn="l" rtl="0" eaLnBrk="0" fontAlgn="base" hangingPunct="0">
        <a:spcBef>
          <a:spcPct val="20000"/>
        </a:spcBef>
        <a:spcAft>
          <a:spcPct val="0"/>
        </a:spcAft>
        <a:buChar char="•"/>
        <a:defRPr sz="24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600200" indent="-228600" algn="l" rtl="0" eaLnBrk="0" fontAlgn="base" hangingPunct="0">
        <a:spcBef>
          <a:spcPct val="20000"/>
        </a:spcBef>
        <a:spcAft>
          <a:spcPct val="0"/>
        </a:spcAft>
        <a:buChar char="–"/>
        <a:defRPr sz="23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2057400" indent="-228600" algn="l" rtl="0" eaLnBrk="0" fontAlgn="base" hangingPunct="0">
        <a:spcBef>
          <a:spcPct val="20000"/>
        </a:spcBef>
        <a:spcAft>
          <a:spcPct val="0"/>
        </a:spcAft>
        <a:buChar char="»"/>
        <a:defRPr sz="22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8.jpeg"/><Relationship Id="rId7" Type="http://schemas.openxmlformats.org/officeDocument/2006/relationships/oleObject" Target="../embeddings/oleObject14.bin"/><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13.bin"/><Relationship Id="rId10" Type="http://schemas.openxmlformats.org/officeDocument/2006/relationships/image" Target="../media/image27.wmf"/><Relationship Id="rId4" Type="http://schemas.openxmlformats.org/officeDocument/2006/relationships/image" Target="../media/image29.jpeg"/><Relationship Id="rId9"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34.jpeg"/><Relationship Id="rId7" Type="http://schemas.openxmlformats.org/officeDocument/2006/relationships/image" Target="../media/image31.wmf"/><Relationship Id="rId2" Type="http://schemas.openxmlformats.org/officeDocument/2006/relationships/slideLayout" Target="../slideLayouts/slideLayout9.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32.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38.jpeg"/><Relationship Id="rId7" Type="http://schemas.openxmlformats.org/officeDocument/2006/relationships/image" Target="../media/image35.wmf"/><Relationship Id="rId2" Type="http://schemas.openxmlformats.org/officeDocument/2006/relationships/slideLayout" Target="../slideLayouts/slideLayout8.xml"/><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37.wmf"/><Relationship Id="rId5" Type="http://schemas.openxmlformats.org/officeDocument/2006/relationships/image" Target="../media/image40.jpeg"/><Relationship Id="rId10" Type="http://schemas.openxmlformats.org/officeDocument/2006/relationships/oleObject" Target="../embeddings/oleObject22.bin"/><Relationship Id="rId4" Type="http://schemas.openxmlformats.org/officeDocument/2006/relationships/image" Target="../media/image39.jpeg"/><Relationship Id="rId9" Type="http://schemas.openxmlformats.org/officeDocument/2006/relationships/image" Target="../media/image36.wmf"/></Relationships>
</file>

<file path=ppt/slides/_rels/slide1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4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image" Target="../media/image48.wmf"/><Relationship Id="rId5" Type="http://schemas.openxmlformats.org/officeDocument/2006/relationships/oleObject" Target="../embeddings/oleObject25.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7.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jpeg"/><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3.jpeg"/><Relationship Id="rId5" Type="http://schemas.openxmlformats.org/officeDocument/2006/relationships/image" Target="../media/image12.jpeg"/><Relationship Id="rId10" Type="http://schemas.openxmlformats.org/officeDocument/2006/relationships/image" Target="../media/image11.wmf"/><Relationship Id="rId4" Type="http://schemas.openxmlformats.org/officeDocument/2006/relationships/image" Target="../media/image9.wmf"/><Relationship Id="rId9"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0.jpeg"/><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image" Target="../media/image19.jpeg"/><Relationship Id="rId5" Type="http://schemas.openxmlformats.org/officeDocument/2006/relationships/oleObject" Target="../embeddings/oleObject8.bin"/><Relationship Id="rId10" Type="http://schemas.openxmlformats.org/officeDocument/2006/relationships/image" Target="../media/image18.jpeg"/><Relationship Id="rId4" Type="http://schemas.openxmlformats.org/officeDocument/2006/relationships/image" Target="../media/image14.wmf"/><Relationship Id="rId9" Type="http://schemas.openxmlformats.org/officeDocument/2006/relationships/image" Target="../media/image17.jpe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24.jpeg"/><Relationship Id="rId7" Type="http://schemas.openxmlformats.org/officeDocument/2006/relationships/image" Target="../media/image22.wmf"/><Relationship Id="rId2" Type="http://schemas.openxmlformats.org/officeDocument/2006/relationships/slideLayout" Target="../slideLayouts/slideLayout9.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21.wmf"/><Relationship Id="rId4" Type="http://schemas.openxmlformats.org/officeDocument/2006/relationships/oleObject" Target="../embeddings/oleObject10.bin"/><Relationship Id="rId9"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9" name="Rectangle 3"/>
          <p:cNvSpPr>
            <a:spLocks noGrp="1" noChangeArrowheads="1"/>
          </p:cNvSpPr>
          <p:nvPr>
            <p:ph type="title"/>
          </p:nvPr>
        </p:nvSpPr>
        <p:spPr/>
        <p:txBody>
          <a:bodyPr/>
          <a:lstStyle/>
          <a:p>
            <a:pPr eaLnBrk="1" hangingPunct="1">
              <a:defRPr/>
            </a:pPr>
            <a:r>
              <a:rPr lang="en-US" altLang="zh-CN" dirty="0" smtClean="0">
                <a:latin typeface="微软雅黑" panose="020B0503020204020204" pitchFamily="34" charset="-122"/>
              </a:rPr>
              <a:t>§1-7</a:t>
            </a:r>
            <a:r>
              <a:rPr lang="zh-CN" altLang="en-US" dirty="0" smtClean="0">
                <a:latin typeface="微软雅黑" panose="020B0503020204020204" pitchFamily="34" charset="-122"/>
              </a:rPr>
              <a:t>晶格的对称性</a:t>
            </a:r>
          </a:p>
        </p:txBody>
      </p:sp>
      <p:sp>
        <p:nvSpPr>
          <p:cNvPr id="423940" name="Text Box 4"/>
          <p:cNvSpPr txBox="1">
            <a:spLocks noChangeArrowheads="1"/>
          </p:cNvSpPr>
          <p:nvPr/>
        </p:nvSpPr>
        <p:spPr bwMode="auto">
          <a:xfrm>
            <a:off x="0" y="2201863"/>
            <a:ext cx="309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dirty="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本节重点</a:t>
            </a:r>
          </a:p>
        </p:txBody>
      </p:sp>
      <p:sp>
        <p:nvSpPr>
          <p:cNvPr id="4100" name="Text Box 5"/>
          <p:cNvSpPr txBox="1">
            <a:spLocks noChangeArrowheads="1"/>
          </p:cNvSpPr>
          <p:nvPr/>
        </p:nvSpPr>
        <p:spPr bwMode="auto">
          <a:xfrm>
            <a:off x="503238" y="2776538"/>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defRPr/>
            </a:pPr>
            <a:r>
              <a:rPr lang="zh-CN" altLang="en-US" sz="2800" smtClean="0">
                <a:solidFill>
                  <a:srgbClr val="1C1C1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熟识十四种布拉伐格子的构型</a:t>
            </a:r>
          </a:p>
        </p:txBody>
      </p:sp>
      <p:sp>
        <p:nvSpPr>
          <p:cNvPr id="423942" name="Text Box 6"/>
          <p:cNvSpPr txBox="1">
            <a:spLocks noChangeArrowheads="1"/>
          </p:cNvSpPr>
          <p:nvPr/>
        </p:nvSpPr>
        <p:spPr bwMode="auto">
          <a:xfrm>
            <a:off x="0" y="3641725"/>
            <a:ext cx="309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eaLnBrk="1" hangingPunct="1">
              <a:spcBef>
                <a:spcPct val="50000"/>
              </a:spcBef>
              <a:defRPr>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a:defRPr/>
            </a:pPr>
            <a:r>
              <a:rPr lang="zh-CN" altLang="en-US" dirty="0"/>
              <a:t>本节内容</a:t>
            </a:r>
          </a:p>
        </p:txBody>
      </p:sp>
      <p:sp>
        <p:nvSpPr>
          <p:cNvPr id="4102" name="Text Box 7"/>
          <p:cNvSpPr txBox="1">
            <a:spLocks noChangeArrowheads="1"/>
          </p:cNvSpPr>
          <p:nvPr/>
        </p:nvSpPr>
        <p:spPr bwMode="auto">
          <a:xfrm>
            <a:off x="1655763" y="4433888"/>
            <a:ext cx="5545137"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defRPr/>
            </a:pPr>
            <a:r>
              <a:rPr lang="zh-CN" altLang="en-US" sz="2800" smtClean="0">
                <a:solidFill>
                  <a:srgbClr val="1C1C1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十四种布拉伐格子</a:t>
            </a:r>
          </a:p>
          <a:p>
            <a:pPr eaLnBrk="1" hangingPunct="1">
              <a:spcBef>
                <a:spcPct val="50000"/>
              </a:spcBef>
              <a:buFontTx/>
              <a:buNone/>
              <a:defRPr/>
            </a:pPr>
            <a:r>
              <a:rPr lang="zh-CN" altLang="en-US" sz="2800" smtClean="0">
                <a:solidFill>
                  <a:srgbClr val="1C1C1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新概念：空间群（了解）</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descr="XCH001_034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1938338"/>
            <a:ext cx="3643312"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7" descr="XCH001_034_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450" y="1938338"/>
            <a:ext cx="3643313"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3154" name="Rectangle 2"/>
          <p:cNvSpPr>
            <a:spLocks noChangeArrowheads="1"/>
          </p:cNvSpPr>
          <p:nvPr/>
        </p:nvSpPr>
        <p:spPr bwMode="auto">
          <a:xfrm>
            <a:off x="425450" y="6199188"/>
            <a:ext cx="25923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60000"/>
              </a:lnSpc>
              <a:spcBef>
                <a:spcPct val="0"/>
              </a:spcBef>
              <a:buFontTx/>
              <a:buNone/>
              <a:defRPr/>
            </a:pPr>
            <a:r>
              <a:rPr kumimoji="1" lang="en-US" altLang="zh-CN" sz="2000" dirty="0" smtClean="0">
                <a:effectLst>
                  <a:outerShdw blurRad="38100" dist="38100" dir="2700000" algn="tl">
                    <a:srgbClr val="000000">
                      <a:alpha val="43137"/>
                    </a:srgbClr>
                  </a:outerShdw>
                </a:effectLst>
                <a:latin typeface="微软雅黑" panose="020B0503020204020204" pitchFamily="34" charset="-122"/>
              </a:rPr>
              <a:t>9)   </a:t>
            </a: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简单四方</a:t>
            </a:r>
          </a:p>
        </p:txBody>
      </p:sp>
      <p:graphicFrame>
        <p:nvGraphicFramePr>
          <p:cNvPr id="31749" name="Object 8"/>
          <p:cNvGraphicFramePr>
            <a:graphicFrameLocks noChangeAspect="1"/>
          </p:cNvGraphicFramePr>
          <p:nvPr/>
        </p:nvGraphicFramePr>
        <p:xfrm>
          <a:off x="4621213" y="1465263"/>
          <a:ext cx="2305050" cy="531812"/>
        </p:xfrm>
        <a:graphic>
          <a:graphicData uri="http://schemas.openxmlformats.org/presentationml/2006/ole">
            <mc:AlternateContent xmlns:mc="http://schemas.openxmlformats.org/markup-compatibility/2006">
              <mc:Choice xmlns:v="urn:schemas-microsoft-com:vml" Requires="v">
                <p:oleObj spid="_x0000_s31760" name="Equation" r:id="rId5" imgW="990600" imgH="228600" progId="Equation.DSMT4">
                  <p:embed/>
                </p:oleObj>
              </mc:Choice>
              <mc:Fallback>
                <p:oleObj name="Equation" r:id="rId5" imgW="9906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1213" y="1465263"/>
                        <a:ext cx="230505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9"/>
          <p:cNvGraphicFramePr>
            <a:graphicFrameLocks noChangeAspect="1"/>
          </p:cNvGraphicFramePr>
          <p:nvPr/>
        </p:nvGraphicFramePr>
        <p:xfrm>
          <a:off x="2124075" y="1465263"/>
          <a:ext cx="1944688" cy="615950"/>
        </p:xfrm>
        <a:graphic>
          <a:graphicData uri="http://schemas.openxmlformats.org/presentationml/2006/ole">
            <mc:AlternateContent xmlns:mc="http://schemas.openxmlformats.org/markup-compatibility/2006">
              <mc:Choice xmlns:v="urn:schemas-microsoft-com:vml" Requires="v">
                <p:oleObj spid="_x0000_s31761" name="Equation" r:id="rId7" imgW="723586" imgH="228501" progId="Equation.DSMT4">
                  <p:embed/>
                </p:oleObj>
              </mc:Choice>
              <mc:Fallback>
                <p:oleObj name="Equation" r:id="rId7" imgW="723586" imgH="228501"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1465263"/>
                        <a:ext cx="1944688"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1" name="Object 10"/>
          <p:cNvGraphicFramePr>
            <a:graphicFrameLocks noChangeAspect="1"/>
          </p:cNvGraphicFramePr>
          <p:nvPr/>
        </p:nvGraphicFramePr>
        <p:xfrm>
          <a:off x="3743325" y="5516563"/>
          <a:ext cx="3816350" cy="427037"/>
        </p:xfrm>
        <a:graphic>
          <a:graphicData uri="http://schemas.openxmlformats.org/presentationml/2006/ole">
            <mc:AlternateContent xmlns:mc="http://schemas.openxmlformats.org/markup-compatibility/2006">
              <mc:Choice xmlns:v="urn:schemas-microsoft-com:vml" Requires="v">
                <p:oleObj spid="_x0000_s31762" name="Equation" r:id="rId9" imgW="2044700" imgH="228600" progId="Equation.DSMT4">
                  <p:embed/>
                </p:oleObj>
              </mc:Choice>
              <mc:Fallback>
                <p:oleObj name="Equation" r:id="rId9" imgW="2044700" imgH="2286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3325" y="5516563"/>
                        <a:ext cx="38163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5492750" y="6199188"/>
            <a:ext cx="1704975" cy="523875"/>
          </a:xfrm>
          <a:prstGeom prst="rect">
            <a:avLst/>
          </a:prstGeom>
        </p:spPr>
        <p:txBody>
          <a:bodyPr wrap="none">
            <a:spAutoFit/>
          </a:bodyPr>
          <a:lstStyle/>
          <a:p>
            <a:pPr eaLnBrk="1" hangingPunct="1">
              <a:lnSpc>
                <a:spcPct val="160000"/>
              </a:lnSpc>
              <a:defRPr/>
            </a:pPr>
            <a:r>
              <a:rPr kumimoji="1" lang="en-US" altLang="zh-CN" sz="20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 </a:t>
            </a:r>
            <a:r>
              <a:rPr kumimoji="1" lang="zh-CN" altLang="en-US" sz="20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体心四方</a:t>
            </a:r>
          </a:p>
        </p:txBody>
      </p:sp>
      <p:sp>
        <p:nvSpPr>
          <p:cNvPr id="3" name="标题 2"/>
          <p:cNvSpPr>
            <a:spLocks noGrp="1"/>
          </p:cNvSpPr>
          <p:nvPr>
            <p:ph type="title"/>
          </p:nvPr>
        </p:nvSpPr>
        <p:spPr/>
        <p:txBody>
          <a:bodyPr/>
          <a:lstStyle/>
          <a:p>
            <a:pPr>
              <a:defRPr/>
            </a:pPr>
            <a:r>
              <a:rPr lang="en-US" altLang="zh-CN" dirty="0" smtClean="0"/>
              <a:t>14</a:t>
            </a:r>
            <a:r>
              <a:rPr lang="zh-CN" altLang="en-US" dirty="0" smtClean="0"/>
              <a:t>种布拉伐格子 </a:t>
            </a:r>
            <a:r>
              <a:rPr lang="en-US" altLang="zh-CN" dirty="0" smtClean="0"/>
              <a:t>——</a:t>
            </a:r>
            <a:r>
              <a:rPr lang="zh-CN" altLang="en-US" dirty="0" smtClean="0"/>
              <a:t>四方晶系</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auto">
          <a:xfrm>
            <a:off x="696913" y="5516563"/>
            <a:ext cx="21240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en-US" altLang="zh-CN" sz="2800" dirty="0" smtClean="0">
                <a:effectLst>
                  <a:outerShdw blurRad="38100" dist="38100" dir="2700000" algn="tl">
                    <a:srgbClr val="000000">
                      <a:alpha val="43137"/>
                    </a:srgbClr>
                  </a:outerShdw>
                </a:effectLst>
              </a:rPr>
              <a:t>11) </a:t>
            </a:r>
            <a:r>
              <a:rPr kumimoji="1" lang="zh-CN" altLang="en-US" sz="2800" dirty="0" smtClean="0">
                <a:effectLst>
                  <a:outerShdw blurRad="38100" dist="38100" dir="2700000" algn="tl">
                    <a:srgbClr val="000000">
                      <a:alpha val="43137"/>
                    </a:srgbClr>
                  </a:outerShdw>
                </a:effectLst>
              </a:rPr>
              <a:t>六角 </a:t>
            </a:r>
          </a:p>
        </p:txBody>
      </p:sp>
      <p:pic>
        <p:nvPicPr>
          <p:cNvPr id="32771" name="Picture 7" descr="XCH001_034_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825" y="981075"/>
            <a:ext cx="43068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2" name="Object 8"/>
          <p:cNvGraphicFramePr>
            <a:graphicFrameLocks noChangeAspect="1"/>
          </p:cNvGraphicFramePr>
          <p:nvPr/>
        </p:nvGraphicFramePr>
        <p:xfrm>
          <a:off x="696913" y="2276475"/>
          <a:ext cx="2447925" cy="773113"/>
        </p:xfrm>
        <a:graphic>
          <a:graphicData uri="http://schemas.openxmlformats.org/presentationml/2006/ole">
            <mc:AlternateContent xmlns:mc="http://schemas.openxmlformats.org/markup-compatibility/2006">
              <mc:Choice xmlns:v="urn:schemas-microsoft-com:vml" Requires="v">
                <p:oleObj spid="_x0000_s32786" name="Equation" r:id="rId4" imgW="723586" imgH="228501" progId="Equation.DSMT4">
                  <p:embed/>
                </p:oleObj>
              </mc:Choice>
              <mc:Fallback>
                <p:oleObj name="Equation" r:id="rId4" imgW="723586" imgH="228501"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13" y="2276475"/>
                        <a:ext cx="2447925"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3" name="Object 9"/>
          <p:cNvGraphicFramePr>
            <a:graphicFrameLocks noChangeAspect="1"/>
          </p:cNvGraphicFramePr>
          <p:nvPr/>
        </p:nvGraphicFramePr>
        <p:xfrm>
          <a:off x="696913" y="3068638"/>
          <a:ext cx="2376487" cy="739775"/>
        </p:xfrm>
        <a:graphic>
          <a:graphicData uri="http://schemas.openxmlformats.org/presentationml/2006/ole">
            <mc:AlternateContent xmlns:mc="http://schemas.openxmlformats.org/markup-compatibility/2006">
              <mc:Choice xmlns:v="urn:schemas-microsoft-com:vml" Requires="v">
                <p:oleObj spid="_x0000_s32787" name="Equation" r:id="rId6" imgW="698500" imgH="228600" progId="Equation.DSMT4">
                  <p:embed/>
                </p:oleObj>
              </mc:Choice>
              <mc:Fallback>
                <p:oleObj name="Equation" r:id="rId6" imgW="698500" imgH="2286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913" y="3068638"/>
                        <a:ext cx="2376487"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4" name="Object 10"/>
          <p:cNvGraphicFramePr>
            <a:graphicFrameLocks noChangeAspect="1"/>
          </p:cNvGraphicFramePr>
          <p:nvPr/>
        </p:nvGraphicFramePr>
        <p:xfrm>
          <a:off x="696913" y="3932238"/>
          <a:ext cx="2592387" cy="757237"/>
        </p:xfrm>
        <a:graphic>
          <a:graphicData uri="http://schemas.openxmlformats.org/presentationml/2006/ole">
            <mc:AlternateContent xmlns:mc="http://schemas.openxmlformats.org/markup-compatibility/2006">
              <mc:Choice xmlns:v="urn:schemas-microsoft-com:vml" Requires="v">
                <p:oleObj spid="_x0000_s32788" name="Equation" r:id="rId8" imgW="825500" imgH="241300" progId="Equation.DSMT4">
                  <p:embed/>
                </p:oleObj>
              </mc:Choice>
              <mc:Fallback>
                <p:oleObj name="Equation" r:id="rId8" imgW="825500" imgH="2413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6913" y="3932238"/>
                        <a:ext cx="2592387"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5" name="Object 11"/>
          <p:cNvGraphicFramePr>
            <a:graphicFrameLocks noChangeAspect="1"/>
          </p:cNvGraphicFramePr>
          <p:nvPr/>
        </p:nvGraphicFramePr>
        <p:xfrm>
          <a:off x="4716463" y="5948363"/>
          <a:ext cx="2232025" cy="923925"/>
        </p:xfrm>
        <a:graphic>
          <a:graphicData uri="http://schemas.openxmlformats.org/presentationml/2006/ole">
            <mc:AlternateContent xmlns:mc="http://schemas.openxmlformats.org/markup-compatibility/2006">
              <mc:Choice xmlns:v="urn:schemas-microsoft-com:vml" Requires="v">
                <p:oleObj spid="_x0000_s32789" name="Equation" r:id="rId10" imgW="1104900" imgH="457200" progId="Equation.DSMT4">
                  <p:embed/>
                </p:oleObj>
              </mc:Choice>
              <mc:Fallback>
                <p:oleObj name="Equation" r:id="rId10" imgW="1104900" imgH="4572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6463" y="5948363"/>
                        <a:ext cx="22320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4188" name="Rectangle 12"/>
          <p:cNvSpPr>
            <a:spLocks noChangeArrowheads="1"/>
          </p:cNvSpPr>
          <p:nvPr/>
        </p:nvSpPr>
        <p:spPr bwMode="auto">
          <a:xfrm>
            <a:off x="301625" y="981075"/>
            <a:ext cx="34194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en-US" altLang="zh-CN" sz="2800" dirty="0" smtClean="0">
                <a:effectLst>
                  <a:outerShdw blurRad="38100" dist="38100" dir="2700000" algn="tl">
                    <a:srgbClr val="000000">
                      <a:alpha val="43137"/>
                    </a:srgbClr>
                  </a:outerShdw>
                </a:effectLst>
              </a:rPr>
              <a:t>14</a:t>
            </a:r>
            <a:r>
              <a:rPr kumimoji="1" lang="zh-CN" altLang="en-US" sz="2800" dirty="0" smtClean="0">
                <a:effectLst>
                  <a:outerShdw blurRad="38100" dist="38100" dir="2700000" algn="tl">
                    <a:srgbClr val="000000">
                      <a:alpha val="43137"/>
                    </a:srgbClr>
                  </a:outerShdw>
                </a:effectLst>
              </a:rPr>
              <a:t>种布拉伐格子</a:t>
            </a:r>
          </a:p>
          <a:p>
            <a:pPr eaLnBrk="1" hangingPunct="1">
              <a:spcBef>
                <a:spcPct val="0"/>
              </a:spcBef>
              <a:buFontTx/>
              <a:buNone/>
              <a:defRPr/>
            </a:pPr>
            <a:r>
              <a:rPr kumimoji="1" lang="zh-CN" altLang="en-US" sz="2800" dirty="0" smtClean="0">
                <a:solidFill>
                  <a:srgbClr val="1C1C1C"/>
                </a:solidFill>
                <a:effectLst>
                  <a:outerShdw blurRad="38100" dist="38100" dir="2700000" algn="tl">
                    <a:srgbClr val="000000">
                      <a:alpha val="43137"/>
                    </a:srgbClr>
                  </a:outerShdw>
                </a:effectLst>
              </a:rPr>
              <a:t>          </a:t>
            </a:r>
            <a:r>
              <a:rPr kumimoji="1" lang="en-US" altLang="zh-CN" sz="2800" dirty="0" smtClean="0">
                <a:solidFill>
                  <a:srgbClr val="1C1C1C"/>
                </a:solidFill>
                <a:effectLst>
                  <a:outerShdw blurRad="38100" dist="38100" dir="2700000" algn="tl">
                    <a:srgbClr val="000000">
                      <a:alpha val="43137"/>
                    </a:srgbClr>
                  </a:outerShdw>
                </a:effectLst>
              </a:rPr>
              <a:t>—</a:t>
            </a:r>
            <a:r>
              <a:rPr kumimoji="1" lang="zh-CN" altLang="en-US" sz="2800" dirty="0" smtClean="0">
                <a:solidFill>
                  <a:srgbClr val="1C1C1C"/>
                </a:solidFill>
                <a:effectLst>
                  <a:outerShdw blurRad="38100" dist="38100" dir="2700000" algn="tl">
                    <a:srgbClr val="000000">
                      <a:alpha val="43137"/>
                    </a:srgbClr>
                  </a:outerShdw>
                </a:effectLst>
              </a:rPr>
              <a:t>六角晶系</a:t>
            </a:r>
            <a:r>
              <a:rPr kumimoji="1" lang="zh-CN" altLang="en-US" sz="2800" dirty="0" smtClean="0">
                <a:effectLst>
                  <a:outerShdw blurRad="38100" dist="38100" dir="2700000" algn="tl">
                    <a:srgbClr val="000000">
                      <a:alpha val="43137"/>
                    </a:srgbClr>
                  </a:outerShdw>
                </a:effectLst>
              </a:rPr>
              <a:t> </a:t>
            </a:r>
          </a:p>
        </p:txBody>
      </p:sp>
      <p:sp>
        <p:nvSpPr>
          <p:cNvPr id="32777" name="AutoShape 13"/>
          <p:cNvSpPr>
            <a:spLocks noChangeArrowheads="1"/>
          </p:cNvSpPr>
          <p:nvPr/>
        </p:nvSpPr>
        <p:spPr bwMode="auto">
          <a:xfrm>
            <a:off x="2281238" y="5589588"/>
            <a:ext cx="1944687" cy="431800"/>
          </a:xfrm>
          <a:prstGeom prst="rightArrow">
            <a:avLst>
              <a:gd name="adj1" fmla="val 50000"/>
              <a:gd name="adj2" fmla="val 112592"/>
            </a:avLst>
          </a:prstGeom>
          <a:solidFill>
            <a:srgbClr val="00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ChangeArrowheads="1"/>
          </p:cNvSpPr>
          <p:nvPr/>
        </p:nvSpPr>
        <p:spPr bwMode="auto">
          <a:xfrm>
            <a:off x="179388" y="2205038"/>
            <a:ext cx="867251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70000"/>
              </a:lnSpc>
              <a:spcBef>
                <a:spcPct val="0"/>
              </a:spcBef>
              <a:buFontTx/>
              <a:buNone/>
              <a:defRPr/>
            </a:pPr>
            <a:r>
              <a:rPr kumimoji="1" lang="en-US" altLang="zh-CN" smtClean="0">
                <a:effectLst>
                  <a:outerShdw blurRad="38100" dist="38100" dir="2700000" algn="tl">
                    <a:srgbClr val="000000">
                      <a:alpha val="43137"/>
                    </a:srgbClr>
                  </a:outerShdw>
                </a:effectLst>
              </a:rPr>
              <a:t>12) </a:t>
            </a:r>
            <a:r>
              <a:rPr kumimoji="1" lang="zh-CN" altLang="en-US" smtClean="0">
                <a:effectLst>
                  <a:outerShdw blurRad="38100" dist="38100" dir="2700000" algn="tl">
                    <a:srgbClr val="000000">
                      <a:alpha val="43137"/>
                    </a:srgbClr>
                  </a:outerShdw>
                </a:effectLst>
              </a:rPr>
              <a:t>简立方              </a:t>
            </a:r>
            <a:r>
              <a:rPr kumimoji="1" lang="en-US" altLang="zh-CN" smtClean="0">
                <a:effectLst>
                  <a:outerShdw blurRad="38100" dist="38100" dir="2700000" algn="tl">
                    <a:srgbClr val="000000">
                      <a:alpha val="43137"/>
                    </a:srgbClr>
                  </a:outerShdw>
                </a:effectLst>
              </a:rPr>
              <a:t>13) </a:t>
            </a:r>
            <a:r>
              <a:rPr kumimoji="1" lang="zh-CN" altLang="en-US" smtClean="0">
                <a:effectLst>
                  <a:outerShdw blurRad="38100" dist="38100" dir="2700000" algn="tl">
                    <a:srgbClr val="000000">
                      <a:alpha val="43137"/>
                    </a:srgbClr>
                  </a:outerShdw>
                </a:effectLst>
              </a:rPr>
              <a:t>体心立方              </a:t>
            </a:r>
            <a:r>
              <a:rPr kumimoji="1" lang="en-US" altLang="zh-CN" smtClean="0">
                <a:effectLst>
                  <a:outerShdw blurRad="38100" dist="38100" dir="2700000" algn="tl">
                    <a:srgbClr val="000000">
                      <a:alpha val="43137"/>
                    </a:srgbClr>
                  </a:outerShdw>
                </a:effectLst>
              </a:rPr>
              <a:t>14) </a:t>
            </a:r>
            <a:r>
              <a:rPr kumimoji="1" lang="zh-CN" altLang="en-US" smtClean="0">
                <a:effectLst>
                  <a:outerShdw blurRad="38100" dist="38100" dir="2700000" algn="tl">
                    <a:srgbClr val="000000">
                      <a:alpha val="43137"/>
                    </a:srgbClr>
                  </a:outerShdw>
                </a:effectLst>
              </a:rPr>
              <a:t>面心立方 </a:t>
            </a:r>
          </a:p>
        </p:txBody>
      </p:sp>
      <p:pic>
        <p:nvPicPr>
          <p:cNvPr id="33795" name="Picture 6" descr="XCH001_034_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049588"/>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7" descr="XCH001_034_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3048000"/>
            <a:ext cx="28860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8" descr="XCH001_034_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048000"/>
            <a:ext cx="28860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8" name="Object 9"/>
          <p:cNvGraphicFramePr>
            <a:graphicFrameLocks noChangeAspect="1"/>
          </p:cNvGraphicFramePr>
          <p:nvPr/>
        </p:nvGraphicFramePr>
        <p:xfrm>
          <a:off x="2209800" y="1484313"/>
          <a:ext cx="1939925" cy="612775"/>
        </p:xfrm>
        <a:graphic>
          <a:graphicData uri="http://schemas.openxmlformats.org/presentationml/2006/ole">
            <mc:AlternateContent xmlns:mc="http://schemas.openxmlformats.org/markup-compatibility/2006">
              <mc:Choice xmlns:v="urn:schemas-microsoft-com:vml" Requires="v">
                <p:oleObj spid="_x0000_s33808" name="Equation" r:id="rId6" imgW="723586" imgH="228501" progId="Equation.DSMT4">
                  <p:embed/>
                </p:oleObj>
              </mc:Choice>
              <mc:Fallback>
                <p:oleObj name="Equation" r:id="rId6" imgW="723586" imgH="228501"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1484313"/>
                        <a:ext cx="193992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9" name="Object 10"/>
          <p:cNvGraphicFramePr>
            <a:graphicFrameLocks noChangeAspect="1"/>
          </p:cNvGraphicFramePr>
          <p:nvPr/>
        </p:nvGraphicFramePr>
        <p:xfrm>
          <a:off x="4152900" y="1484313"/>
          <a:ext cx="2651125" cy="612775"/>
        </p:xfrm>
        <a:graphic>
          <a:graphicData uri="http://schemas.openxmlformats.org/presentationml/2006/ole">
            <mc:AlternateContent xmlns:mc="http://schemas.openxmlformats.org/markup-compatibility/2006">
              <mc:Choice xmlns:v="urn:schemas-microsoft-com:vml" Requires="v">
                <p:oleObj spid="_x0000_s33809" name="Equation" r:id="rId8" imgW="990600" imgH="228600" progId="Equation.DSMT4">
                  <p:embed/>
                </p:oleObj>
              </mc:Choice>
              <mc:Fallback>
                <p:oleObj name="Equation" r:id="rId8" imgW="990600" imgH="2286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2900" y="1484313"/>
                        <a:ext cx="265112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0" name="Object 11"/>
          <p:cNvGraphicFramePr>
            <a:graphicFrameLocks noChangeAspect="1"/>
          </p:cNvGraphicFramePr>
          <p:nvPr/>
        </p:nvGraphicFramePr>
        <p:xfrm>
          <a:off x="3779838" y="6283325"/>
          <a:ext cx="2808287" cy="574675"/>
        </p:xfrm>
        <a:graphic>
          <a:graphicData uri="http://schemas.openxmlformats.org/presentationml/2006/ole">
            <mc:AlternateContent xmlns:mc="http://schemas.openxmlformats.org/markup-compatibility/2006">
              <mc:Choice xmlns:v="urn:schemas-microsoft-com:vml" Requires="v">
                <p:oleObj spid="_x0000_s33810" name="Equation" r:id="rId10" imgW="1117600" imgH="228600" progId="Equation.DSMT4">
                  <p:embed/>
                </p:oleObj>
              </mc:Choice>
              <mc:Fallback>
                <p:oleObj name="Equation" r:id="rId10" imgW="1117600" imgH="2286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9838" y="6283325"/>
                        <a:ext cx="280828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pPr>
              <a:defRPr/>
            </a:pPr>
            <a:r>
              <a:rPr lang="en-US" altLang="zh-CN" dirty="0" smtClean="0"/>
              <a:t>14</a:t>
            </a:r>
            <a:r>
              <a:rPr lang="zh-CN" altLang="en-US" dirty="0" smtClean="0"/>
              <a:t>种布拉伐格子 </a:t>
            </a:r>
            <a:r>
              <a:rPr lang="en-US" altLang="zh-CN" dirty="0" smtClean="0"/>
              <a:t>——</a:t>
            </a:r>
            <a:r>
              <a:rPr lang="zh-CN" altLang="en-US" dirty="0" smtClean="0"/>
              <a:t>立方晶系 </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descr="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836613"/>
            <a:ext cx="481647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228" name="Text Box 4"/>
          <p:cNvSpPr txBox="1">
            <a:spLocks noChangeArrowheads="1"/>
          </p:cNvSpPr>
          <p:nvPr/>
        </p:nvSpPr>
        <p:spPr bwMode="auto">
          <a:xfrm>
            <a:off x="900113" y="908050"/>
            <a:ext cx="1943100" cy="598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defRPr/>
            </a:pPr>
            <a:r>
              <a:rPr lang="en-US" altLang="zh-CN" sz="2200" dirty="0">
                <a:solidFill>
                  <a:srgbClr val="003300"/>
                </a:solidFill>
                <a:effectLst>
                  <a:outerShdw blurRad="38100" dist="38100" dir="2700000" algn="tl">
                    <a:srgbClr val="C0C0C0"/>
                  </a:outerShdw>
                </a:effectLst>
                <a:latin typeface="Arial Black" panose="020B0A04020102020204" pitchFamily="34" charset="0"/>
                <a:ea typeface="微软雅黑" panose="020B0503020204020204" pitchFamily="34" charset="-122"/>
              </a:rPr>
              <a:t>(1)</a:t>
            </a:r>
            <a:r>
              <a:rPr lang="zh-CN" altLang="en-US" sz="2200" dirty="0">
                <a:solidFill>
                  <a:srgbClr val="003300"/>
                </a:solidFill>
                <a:effectLst>
                  <a:outerShdw blurRad="38100" dist="38100" dir="2700000" algn="tl">
                    <a:srgbClr val="C0C0C0"/>
                  </a:outerShdw>
                </a:effectLst>
                <a:latin typeface="Arial Black" panose="020B0A04020102020204" pitchFamily="34" charset="0"/>
                <a:ea typeface="微软雅黑" panose="020B0503020204020204" pitchFamily="34" charset="-122"/>
              </a:rPr>
              <a:t>简单三斜</a:t>
            </a:r>
          </a:p>
          <a:p>
            <a:pPr eaLnBrk="1" hangingPunct="1">
              <a:lnSpc>
                <a:spcPct val="125000"/>
              </a:lnSpc>
              <a:defRPr/>
            </a:pPr>
            <a:r>
              <a:rPr lang="en-US" altLang="zh-CN" sz="2200" dirty="0">
                <a:solidFill>
                  <a:srgbClr val="0000CC"/>
                </a:solidFill>
                <a:effectLst>
                  <a:outerShdw blurRad="38100" dist="38100" dir="2700000" algn="tl">
                    <a:srgbClr val="C0C0C0"/>
                  </a:outerShdw>
                </a:effectLst>
                <a:latin typeface="Arial Black" panose="020B0A04020102020204" pitchFamily="34" charset="0"/>
                <a:ea typeface="微软雅黑" panose="020B0503020204020204" pitchFamily="34" charset="-122"/>
              </a:rPr>
              <a:t>(2)</a:t>
            </a:r>
            <a:r>
              <a:rPr lang="zh-CN" altLang="en-US" sz="2200" dirty="0">
                <a:solidFill>
                  <a:srgbClr val="0000CC"/>
                </a:solidFill>
                <a:effectLst>
                  <a:outerShdw blurRad="38100" dist="38100" dir="2700000" algn="tl">
                    <a:srgbClr val="C0C0C0"/>
                  </a:outerShdw>
                </a:effectLst>
                <a:latin typeface="Arial Black" panose="020B0A04020102020204" pitchFamily="34" charset="0"/>
                <a:ea typeface="微软雅黑" panose="020B0503020204020204" pitchFamily="34" charset="-122"/>
              </a:rPr>
              <a:t>简单单斜</a:t>
            </a:r>
          </a:p>
          <a:p>
            <a:pPr eaLnBrk="1" hangingPunct="1">
              <a:lnSpc>
                <a:spcPct val="125000"/>
              </a:lnSpc>
              <a:defRPr/>
            </a:pPr>
            <a:r>
              <a:rPr lang="en-US" altLang="zh-CN" sz="2200" dirty="0">
                <a:solidFill>
                  <a:srgbClr val="0000CC"/>
                </a:solidFill>
                <a:effectLst>
                  <a:outerShdw blurRad="38100" dist="38100" dir="2700000" algn="tl">
                    <a:srgbClr val="C0C0C0"/>
                  </a:outerShdw>
                </a:effectLst>
                <a:latin typeface="Arial Black" panose="020B0A04020102020204" pitchFamily="34" charset="0"/>
                <a:ea typeface="微软雅黑" panose="020B0503020204020204" pitchFamily="34" charset="-122"/>
              </a:rPr>
              <a:t>(3)</a:t>
            </a:r>
            <a:r>
              <a:rPr lang="zh-CN" altLang="en-US" sz="2200" dirty="0">
                <a:solidFill>
                  <a:srgbClr val="0000CC"/>
                </a:solidFill>
                <a:effectLst>
                  <a:outerShdw blurRad="38100" dist="38100" dir="2700000" algn="tl">
                    <a:srgbClr val="C0C0C0"/>
                  </a:outerShdw>
                </a:effectLst>
                <a:latin typeface="Arial Black" panose="020B0A04020102020204" pitchFamily="34" charset="0"/>
                <a:ea typeface="微软雅黑" panose="020B0503020204020204" pitchFamily="34" charset="-122"/>
              </a:rPr>
              <a:t>底心单斜</a:t>
            </a:r>
          </a:p>
          <a:p>
            <a:pPr eaLnBrk="1" hangingPunct="1">
              <a:lnSpc>
                <a:spcPct val="125000"/>
              </a:lnSpc>
              <a:defRPr/>
            </a:pPr>
            <a:r>
              <a:rPr lang="en-US" altLang="zh-CN" sz="2200" dirty="0">
                <a:solidFill>
                  <a:srgbClr val="800000"/>
                </a:solidFill>
                <a:effectLst>
                  <a:outerShdw blurRad="38100" dist="38100" dir="2700000" algn="tl">
                    <a:srgbClr val="C0C0C0"/>
                  </a:outerShdw>
                </a:effectLst>
                <a:latin typeface="Arial Black" panose="020B0A04020102020204" pitchFamily="34" charset="0"/>
                <a:ea typeface="微软雅黑" panose="020B0503020204020204" pitchFamily="34" charset="-122"/>
              </a:rPr>
              <a:t>(4)</a:t>
            </a:r>
            <a:r>
              <a:rPr lang="zh-CN" altLang="en-US" sz="2200" dirty="0">
                <a:solidFill>
                  <a:srgbClr val="800000"/>
                </a:solidFill>
                <a:effectLst>
                  <a:outerShdw blurRad="38100" dist="38100" dir="2700000" algn="tl">
                    <a:srgbClr val="C0C0C0"/>
                  </a:outerShdw>
                </a:effectLst>
                <a:latin typeface="Arial Black" panose="020B0A04020102020204" pitchFamily="34" charset="0"/>
                <a:ea typeface="微软雅黑" panose="020B0503020204020204" pitchFamily="34" charset="-122"/>
              </a:rPr>
              <a:t>简单正交</a:t>
            </a:r>
          </a:p>
          <a:p>
            <a:pPr eaLnBrk="1" hangingPunct="1">
              <a:lnSpc>
                <a:spcPct val="125000"/>
              </a:lnSpc>
              <a:defRPr/>
            </a:pPr>
            <a:r>
              <a:rPr lang="en-US" altLang="zh-CN" sz="2200" dirty="0">
                <a:solidFill>
                  <a:srgbClr val="800000"/>
                </a:solidFill>
                <a:effectLst>
                  <a:outerShdw blurRad="38100" dist="38100" dir="2700000" algn="tl">
                    <a:srgbClr val="C0C0C0"/>
                  </a:outerShdw>
                </a:effectLst>
                <a:latin typeface="Arial Black" panose="020B0A04020102020204" pitchFamily="34" charset="0"/>
                <a:ea typeface="微软雅黑" panose="020B0503020204020204" pitchFamily="34" charset="-122"/>
              </a:rPr>
              <a:t>(5)</a:t>
            </a:r>
            <a:r>
              <a:rPr lang="zh-CN" altLang="en-US" sz="2200" dirty="0">
                <a:solidFill>
                  <a:srgbClr val="800000"/>
                </a:solidFill>
                <a:effectLst>
                  <a:outerShdw blurRad="38100" dist="38100" dir="2700000" algn="tl">
                    <a:srgbClr val="C0C0C0"/>
                  </a:outerShdw>
                </a:effectLst>
                <a:latin typeface="Arial Black" panose="020B0A04020102020204" pitchFamily="34" charset="0"/>
                <a:ea typeface="微软雅黑" panose="020B0503020204020204" pitchFamily="34" charset="-122"/>
              </a:rPr>
              <a:t>底心正交</a:t>
            </a:r>
          </a:p>
          <a:p>
            <a:pPr eaLnBrk="1" hangingPunct="1">
              <a:lnSpc>
                <a:spcPct val="125000"/>
              </a:lnSpc>
              <a:defRPr/>
            </a:pPr>
            <a:r>
              <a:rPr lang="en-US" altLang="zh-CN" sz="2200" dirty="0">
                <a:solidFill>
                  <a:srgbClr val="800000"/>
                </a:solidFill>
                <a:effectLst>
                  <a:outerShdw blurRad="38100" dist="38100" dir="2700000" algn="tl">
                    <a:srgbClr val="C0C0C0"/>
                  </a:outerShdw>
                </a:effectLst>
                <a:latin typeface="Arial Black" panose="020B0A04020102020204" pitchFamily="34" charset="0"/>
                <a:ea typeface="微软雅黑" panose="020B0503020204020204" pitchFamily="34" charset="-122"/>
              </a:rPr>
              <a:t>(6)</a:t>
            </a:r>
            <a:r>
              <a:rPr lang="zh-CN" altLang="en-US" sz="2200" dirty="0">
                <a:solidFill>
                  <a:srgbClr val="800000"/>
                </a:solidFill>
                <a:effectLst>
                  <a:outerShdw blurRad="38100" dist="38100" dir="2700000" algn="tl">
                    <a:srgbClr val="C0C0C0"/>
                  </a:outerShdw>
                </a:effectLst>
                <a:latin typeface="Arial Black" panose="020B0A04020102020204" pitchFamily="34" charset="0"/>
                <a:ea typeface="微软雅黑" panose="020B0503020204020204" pitchFamily="34" charset="-122"/>
              </a:rPr>
              <a:t>体心正交</a:t>
            </a:r>
          </a:p>
          <a:p>
            <a:pPr eaLnBrk="1" hangingPunct="1">
              <a:lnSpc>
                <a:spcPct val="125000"/>
              </a:lnSpc>
              <a:defRPr/>
            </a:pPr>
            <a:r>
              <a:rPr lang="en-US" altLang="zh-CN" sz="2200" dirty="0">
                <a:solidFill>
                  <a:srgbClr val="800000"/>
                </a:solidFill>
                <a:effectLst>
                  <a:outerShdw blurRad="38100" dist="38100" dir="2700000" algn="tl">
                    <a:srgbClr val="C0C0C0"/>
                  </a:outerShdw>
                </a:effectLst>
                <a:latin typeface="Arial Black" panose="020B0A04020102020204" pitchFamily="34" charset="0"/>
                <a:ea typeface="微软雅黑" panose="020B0503020204020204" pitchFamily="34" charset="-122"/>
              </a:rPr>
              <a:t>(7)</a:t>
            </a:r>
            <a:r>
              <a:rPr lang="zh-CN" altLang="en-US" sz="2200" dirty="0">
                <a:solidFill>
                  <a:srgbClr val="800000"/>
                </a:solidFill>
                <a:effectLst>
                  <a:outerShdw blurRad="38100" dist="38100" dir="2700000" algn="tl">
                    <a:srgbClr val="C0C0C0"/>
                  </a:outerShdw>
                </a:effectLst>
                <a:latin typeface="Arial Black" panose="020B0A04020102020204" pitchFamily="34" charset="0"/>
                <a:ea typeface="微软雅黑" panose="020B0503020204020204" pitchFamily="34" charset="-122"/>
              </a:rPr>
              <a:t>面心正交</a:t>
            </a:r>
          </a:p>
          <a:p>
            <a:pPr eaLnBrk="1" hangingPunct="1">
              <a:lnSpc>
                <a:spcPct val="125000"/>
              </a:lnSpc>
              <a:defRPr/>
            </a:pPr>
            <a:r>
              <a:rPr lang="en-US" altLang="zh-CN" sz="2200" dirty="0">
                <a:solidFill>
                  <a:srgbClr val="002060"/>
                </a:solidFill>
                <a:effectLst>
                  <a:outerShdw blurRad="38100" dist="38100" dir="2700000" algn="tl">
                    <a:srgbClr val="C0C0C0"/>
                  </a:outerShdw>
                </a:effectLst>
                <a:latin typeface="Arial Black" panose="020B0A04020102020204" pitchFamily="34" charset="0"/>
                <a:ea typeface="微软雅黑" panose="020B0503020204020204" pitchFamily="34" charset="-122"/>
              </a:rPr>
              <a:t>(8)</a:t>
            </a:r>
            <a:r>
              <a:rPr lang="zh-CN" altLang="en-US" sz="2200" dirty="0">
                <a:solidFill>
                  <a:srgbClr val="002060"/>
                </a:solidFill>
                <a:effectLst>
                  <a:outerShdw blurRad="38100" dist="38100" dir="2700000" algn="tl">
                    <a:srgbClr val="C0C0C0"/>
                  </a:outerShdw>
                </a:effectLst>
                <a:latin typeface="Arial Black" panose="020B0A04020102020204" pitchFamily="34" charset="0"/>
                <a:ea typeface="微软雅黑" panose="020B0503020204020204" pitchFamily="34" charset="-122"/>
              </a:rPr>
              <a:t>六角</a:t>
            </a:r>
          </a:p>
          <a:p>
            <a:pPr eaLnBrk="1" hangingPunct="1">
              <a:lnSpc>
                <a:spcPct val="125000"/>
              </a:lnSpc>
              <a:defRPr/>
            </a:pPr>
            <a:r>
              <a:rPr lang="en-US" altLang="zh-CN" sz="2200" dirty="0">
                <a:solidFill>
                  <a:srgbClr val="002060"/>
                </a:solidFill>
                <a:effectLst>
                  <a:outerShdw blurRad="38100" dist="38100" dir="2700000" algn="tl">
                    <a:srgbClr val="C0C0C0"/>
                  </a:outerShdw>
                </a:effectLst>
                <a:latin typeface="Arial Black" panose="020B0A04020102020204" pitchFamily="34" charset="0"/>
                <a:ea typeface="微软雅黑" panose="020B0503020204020204" pitchFamily="34" charset="-122"/>
              </a:rPr>
              <a:t>(9)</a:t>
            </a:r>
            <a:r>
              <a:rPr lang="zh-CN" altLang="en-US" sz="2200" dirty="0">
                <a:solidFill>
                  <a:srgbClr val="002060"/>
                </a:solidFill>
                <a:effectLst>
                  <a:outerShdw blurRad="38100" dist="38100" dir="2700000" algn="tl">
                    <a:srgbClr val="C0C0C0"/>
                  </a:outerShdw>
                </a:effectLst>
                <a:latin typeface="Arial Black" panose="020B0A04020102020204" pitchFamily="34" charset="0"/>
                <a:ea typeface="微软雅黑" panose="020B0503020204020204" pitchFamily="34" charset="-122"/>
              </a:rPr>
              <a:t>三角</a:t>
            </a:r>
          </a:p>
          <a:p>
            <a:pPr eaLnBrk="1" hangingPunct="1">
              <a:lnSpc>
                <a:spcPct val="125000"/>
              </a:lnSpc>
              <a:defRPr/>
            </a:pPr>
            <a:r>
              <a:rPr lang="en-US" altLang="zh-CN" sz="2200" dirty="0">
                <a:solidFill>
                  <a:srgbClr val="996600"/>
                </a:solidFill>
                <a:effectLst>
                  <a:outerShdw blurRad="38100" dist="38100" dir="2700000" algn="tl">
                    <a:srgbClr val="C0C0C0"/>
                  </a:outerShdw>
                </a:effectLst>
                <a:latin typeface="Arial Black" panose="020B0A04020102020204" pitchFamily="34" charset="0"/>
                <a:ea typeface="微软雅黑" panose="020B0503020204020204" pitchFamily="34" charset="-122"/>
              </a:rPr>
              <a:t>(10)</a:t>
            </a:r>
            <a:r>
              <a:rPr lang="zh-CN" altLang="en-US" sz="2200" dirty="0">
                <a:solidFill>
                  <a:srgbClr val="996600"/>
                </a:solidFill>
                <a:effectLst>
                  <a:outerShdw blurRad="38100" dist="38100" dir="2700000" algn="tl">
                    <a:srgbClr val="C0C0C0"/>
                  </a:outerShdw>
                </a:effectLst>
                <a:latin typeface="Arial Black" panose="020B0A04020102020204" pitchFamily="34" charset="0"/>
                <a:ea typeface="微软雅黑" panose="020B0503020204020204" pitchFamily="34" charset="-122"/>
              </a:rPr>
              <a:t>简单四方</a:t>
            </a:r>
          </a:p>
          <a:p>
            <a:pPr eaLnBrk="1" hangingPunct="1">
              <a:lnSpc>
                <a:spcPct val="125000"/>
              </a:lnSpc>
              <a:defRPr/>
            </a:pPr>
            <a:r>
              <a:rPr lang="en-US" altLang="zh-CN" sz="2200" dirty="0">
                <a:solidFill>
                  <a:srgbClr val="996600"/>
                </a:solidFill>
                <a:effectLst>
                  <a:outerShdw blurRad="38100" dist="38100" dir="2700000" algn="tl">
                    <a:srgbClr val="C0C0C0"/>
                  </a:outerShdw>
                </a:effectLst>
                <a:latin typeface="Arial Black" panose="020B0A04020102020204" pitchFamily="34" charset="0"/>
                <a:ea typeface="微软雅黑" panose="020B0503020204020204" pitchFamily="34" charset="-122"/>
              </a:rPr>
              <a:t>(11)</a:t>
            </a:r>
            <a:r>
              <a:rPr lang="zh-CN" altLang="en-US" sz="2200" dirty="0">
                <a:solidFill>
                  <a:srgbClr val="996600"/>
                </a:solidFill>
                <a:effectLst>
                  <a:outerShdw blurRad="38100" dist="38100" dir="2700000" algn="tl">
                    <a:srgbClr val="C0C0C0"/>
                  </a:outerShdw>
                </a:effectLst>
                <a:latin typeface="Arial Black" panose="020B0A04020102020204" pitchFamily="34" charset="0"/>
                <a:ea typeface="微软雅黑" panose="020B0503020204020204" pitchFamily="34" charset="-122"/>
              </a:rPr>
              <a:t>体心四方</a:t>
            </a:r>
          </a:p>
          <a:p>
            <a:pPr eaLnBrk="1" hangingPunct="1">
              <a:lnSpc>
                <a:spcPct val="125000"/>
              </a:lnSpc>
              <a:defRPr/>
            </a:pPr>
            <a:r>
              <a:rPr lang="en-US" altLang="zh-CN" sz="2200" dirty="0">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rPr>
              <a:t>(12)</a:t>
            </a:r>
            <a:r>
              <a:rPr lang="zh-CN" altLang="en-US" sz="2200" dirty="0">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rPr>
              <a:t>简单立方</a:t>
            </a:r>
          </a:p>
          <a:p>
            <a:pPr eaLnBrk="1" hangingPunct="1">
              <a:lnSpc>
                <a:spcPct val="125000"/>
              </a:lnSpc>
              <a:defRPr/>
            </a:pPr>
            <a:r>
              <a:rPr lang="en-US" altLang="zh-CN" sz="2200" dirty="0">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rPr>
              <a:t>(13)</a:t>
            </a:r>
            <a:r>
              <a:rPr lang="zh-CN" altLang="en-US" sz="2200" dirty="0">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rPr>
              <a:t>体心立方</a:t>
            </a:r>
          </a:p>
          <a:p>
            <a:pPr eaLnBrk="1" hangingPunct="1">
              <a:lnSpc>
                <a:spcPct val="125000"/>
              </a:lnSpc>
              <a:defRPr/>
            </a:pPr>
            <a:r>
              <a:rPr lang="en-US" altLang="zh-CN" sz="2200" dirty="0">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rPr>
              <a:t>(14)</a:t>
            </a:r>
            <a:r>
              <a:rPr lang="zh-CN" altLang="en-US" sz="2200" dirty="0">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rPr>
              <a:t>面心立方</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F:\2014spring\figure-2014-guti-beike\unit ce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244475" y="752475"/>
            <a:ext cx="5141913"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 Box 18"/>
          <p:cNvSpPr txBox="1">
            <a:spLocks noChangeArrowheads="1"/>
          </p:cNvSpPr>
          <p:nvPr/>
        </p:nvSpPr>
        <p:spPr bwMode="auto">
          <a:xfrm>
            <a:off x="5494338" y="836613"/>
            <a:ext cx="3600450" cy="70802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lang="zh-CN" altLang="en-US" sz="2000" dirty="0" smtClean="0">
                <a:solidFill>
                  <a:srgbClr val="1C1C1C"/>
                </a:solidFill>
                <a:effectLst>
                  <a:outerShdw blurRad="38100" dist="38100" dir="2700000" algn="tl">
                    <a:srgbClr val="000000">
                      <a:alpha val="43137"/>
                    </a:srgbClr>
                  </a:outerShdw>
                </a:effectLst>
                <a:latin typeface="微软雅黑" panose="020B0503020204020204" pitchFamily="34" charset="-122"/>
              </a:rPr>
              <a:t>为什么底心四方不是</a:t>
            </a:r>
            <a:r>
              <a:rPr lang="en-US" altLang="zh-CN" sz="2000" dirty="0" smtClean="0">
                <a:solidFill>
                  <a:srgbClr val="1C1C1C"/>
                </a:solidFill>
                <a:effectLst>
                  <a:outerShdw blurRad="38100" dist="38100" dir="2700000" algn="tl">
                    <a:srgbClr val="000000">
                      <a:alpha val="43137"/>
                    </a:srgbClr>
                  </a:outerShdw>
                </a:effectLst>
                <a:latin typeface="微软雅黑" panose="020B0503020204020204" pitchFamily="34" charset="-122"/>
              </a:rPr>
              <a:t>14</a:t>
            </a:r>
            <a:r>
              <a:rPr lang="zh-CN" altLang="en-US" sz="2000" dirty="0" smtClean="0">
                <a:solidFill>
                  <a:srgbClr val="1C1C1C"/>
                </a:solidFill>
                <a:effectLst>
                  <a:outerShdw blurRad="38100" dist="38100" dir="2700000" algn="tl">
                    <a:srgbClr val="000000">
                      <a:alpha val="43137"/>
                    </a:srgbClr>
                  </a:outerShdw>
                </a:effectLst>
                <a:latin typeface="微软雅黑" panose="020B0503020204020204" pitchFamily="34" charset="-122"/>
              </a:rPr>
              <a:t>种基本结构之一？</a:t>
            </a:r>
          </a:p>
        </p:txBody>
      </p:sp>
      <p:grpSp>
        <p:nvGrpSpPr>
          <p:cNvPr id="6" name="Group 2"/>
          <p:cNvGrpSpPr>
            <a:grpSpLocks/>
          </p:cNvGrpSpPr>
          <p:nvPr/>
        </p:nvGrpSpPr>
        <p:grpSpPr bwMode="auto">
          <a:xfrm>
            <a:off x="6745288" y="1700213"/>
            <a:ext cx="1022350" cy="1887537"/>
            <a:chOff x="1510" y="1207"/>
            <a:chExt cx="644" cy="1189"/>
          </a:xfrm>
        </p:grpSpPr>
        <p:grpSp>
          <p:nvGrpSpPr>
            <p:cNvPr id="35946" name="Group 3"/>
            <p:cNvGrpSpPr>
              <a:grpSpLocks/>
            </p:cNvGrpSpPr>
            <p:nvPr/>
          </p:nvGrpSpPr>
          <p:grpSpPr bwMode="auto">
            <a:xfrm>
              <a:off x="1510" y="2169"/>
              <a:ext cx="635" cy="227"/>
              <a:chOff x="1519" y="1207"/>
              <a:chExt cx="635" cy="227"/>
            </a:xfrm>
          </p:grpSpPr>
          <p:sp>
            <p:nvSpPr>
              <p:cNvPr id="35956" name="Line 4"/>
              <p:cNvSpPr>
                <a:spLocks noChangeShapeType="1"/>
              </p:cNvSpPr>
              <p:nvPr/>
            </p:nvSpPr>
            <p:spPr bwMode="auto">
              <a:xfrm>
                <a:off x="1927" y="1207"/>
                <a:ext cx="227" cy="1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7" name="Line 5"/>
              <p:cNvSpPr>
                <a:spLocks noChangeShapeType="1"/>
              </p:cNvSpPr>
              <p:nvPr/>
            </p:nvSpPr>
            <p:spPr bwMode="auto">
              <a:xfrm flipV="1">
                <a:off x="1791" y="1344"/>
                <a:ext cx="363" cy="9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8" name="Line 6"/>
              <p:cNvSpPr>
                <a:spLocks noChangeShapeType="1"/>
              </p:cNvSpPr>
              <p:nvPr/>
            </p:nvSpPr>
            <p:spPr bwMode="auto">
              <a:xfrm>
                <a:off x="1519" y="1344"/>
                <a:ext cx="227" cy="9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9" name="Line 7"/>
              <p:cNvSpPr>
                <a:spLocks noChangeShapeType="1"/>
              </p:cNvSpPr>
              <p:nvPr/>
            </p:nvSpPr>
            <p:spPr bwMode="auto">
              <a:xfrm flipH="1">
                <a:off x="1519" y="1253"/>
                <a:ext cx="363" cy="9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947" name="Group 8"/>
            <p:cNvGrpSpPr>
              <a:grpSpLocks/>
            </p:cNvGrpSpPr>
            <p:nvPr/>
          </p:nvGrpSpPr>
          <p:grpSpPr bwMode="auto">
            <a:xfrm>
              <a:off x="1519" y="1207"/>
              <a:ext cx="635" cy="227"/>
              <a:chOff x="1519" y="1207"/>
              <a:chExt cx="635" cy="227"/>
            </a:xfrm>
          </p:grpSpPr>
          <p:sp>
            <p:nvSpPr>
              <p:cNvPr id="35952" name="Line 9"/>
              <p:cNvSpPr>
                <a:spLocks noChangeShapeType="1"/>
              </p:cNvSpPr>
              <p:nvPr/>
            </p:nvSpPr>
            <p:spPr bwMode="auto">
              <a:xfrm>
                <a:off x="1927" y="1207"/>
                <a:ext cx="227" cy="1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3" name="Line 10"/>
              <p:cNvSpPr>
                <a:spLocks noChangeShapeType="1"/>
              </p:cNvSpPr>
              <p:nvPr/>
            </p:nvSpPr>
            <p:spPr bwMode="auto">
              <a:xfrm flipV="1">
                <a:off x="1791" y="1344"/>
                <a:ext cx="363" cy="9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4" name="Line 11"/>
              <p:cNvSpPr>
                <a:spLocks noChangeShapeType="1"/>
              </p:cNvSpPr>
              <p:nvPr/>
            </p:nvSpPr>
            <p:spPr bwMode="auto">
              <a:xfrm>
                <a:off x="1519" y="1344"/>
                <a:ext cx="227" cy="9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5" name="Line 12"/>
              <p:cNvSpPr>
                <a:spLocks noChangeShapeType="1"/>
              </p:cNvSpPr>
              <p:nvPr/>
            </p:nvSpPr>
            <p:spPr bwMode="auto">
              <a:xfrm flipH="1">
                <a:off x="1519" y="1253"/>
                <a:ext cx="363" cy="9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948" name="Line 13"/>
            <p:cNvSpPr>
              <a:spLocks noChangeShapeType="1"/>
            </p:cNvSpPr>
            <p:nvPr/>
          </p:nvSpPr>
          <p:spPr bwMode="auto">
            <a:xfrm>
              <a:off x="1519" y="1344"/>
              <a:ext cx="0" cy="99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9" name="Line 14"/>
            <p:cNvSpPr>
              <a:spLocks noChangeShapeType="1"/>
            </p:cNvSpPr>
            <p:nvPr/>
          </p:nvSpPr>
          <p:spPr bwMode="auto">
            <a:xfrm>
              <a:off x="2154" y="1344"/>
              <a:ext cx="0" cy="95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0" name="Line 15"/>
            <p:cNvSpPr>
              <a:spLocks noChangeShapeType="1"/>
            </p:cNvSpPr>
            <p:nvPr/>
          </p:nvSpPr>
          <p:spPr bwMode="auto">
            <a:xfrm>
              <a:off x="1755" y="1480"/>
              <a:ext cx="0" cy="86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1" name="Line 16"/>
            <p:cNvSpPr>
              <a:spLocks noChangeShapeType="1"/>
            </p:cNvSpPr>
            <p:nvPr/>
          </p:nvSpPr>
          <p:spPr bwMode="auto">
            <a:xfrm>
              <a:off x="1954" y="1307"/>
              <a:ext cx="0" cy="86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845" name="Group 22"/>
          <p:cNvGrpSpPr>
            <a:grpSpLocks/>
          </p:cNvGrpSpPr>
          <p:nvPr/>
        </p:nvGrpSpPr>
        <p:grpSpPr bwMode="auto">
          <a:xfrm>
            <a:off x="6040438" y="1628775"/>
            <a:ext cx="1511300" cy="2101850"/>
            <a:chOff x="857" y="2405"/>
            <a:chExt cx="952" cy="1324"/>
          </a:xfrm>
        </p:grpSpPr>
        <p:grpSp>
          <p:nvGrpSpPr>
            <p:cNvPr id="35931" name="Group 23"/>
            <p:cNvGrpSpPr>
              <a:grpSpLocks/>
            </p:cNvGrpSpPr>
            <p:nvPr/>
          </p:nvGrpSpPr>
          <p:grpSpPr bwMode="auto">
            <a:xfrm>
              <a:off x="930" y="2478"/>
              <a:ext cx="816" cy="1179"/>
              <a:chOff x="930" y="2478"/>
              <a:chExt cx="816" cy="1179"/>
            </a:xfrm>
          </p:grpSpPr>
          <p:sp>
            <p:nvSpPr>
              <p:cNvPr id="33" name="AutoShape 24"/>
              <p:cNvSpPr>
                <a:spLocks noChangeArrowheads="1"/>
              </p:cNvSpPr>
              <p:nvPr/>
            </p:nvSpPr>
            <p:spPr bwMode="auto">
              <a:xfrm>
                <a:off x="930" y="2478"/>
                <a:ext cx="816" cy="1179"/>
              </a:xfrm>
              <a:prstGeom prst="cube">
                <a:avLst>
                  <a:gd name="adj" fmla="val 25000"/>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a:effectLst>
                    <a:outerShdw blurRad="38100" dist="38100" dir="2700000" algn="tl">
                      <a:srgbClr val="C0C0C0"/>
                    </a:outerShdw>
                  </a:effectLst>
                </a:endParaRPr>
              </a:p>
            </p:txBody>
          </p:sp>
          <p:sp>
            <p:nvSpPr>
              <p:cNvPr id="35943" name="Line 25"/>
              <p:cNvSpPr>
                <a:spLocks noChangeShapeType="1"/>
              </p:cNvSpPr>
              <p:nvPr/>
            </p:nvSpPr>
            <p:spPr bwMode="auto">
              <a:xfrm>
                <a:off x="1129" y="2487"/>
                <a:ext cx="0" cy="95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4" name="Line 26"/>
              <p:cNvSpPr>
                <a:spLocks noChangeShapeType="1"/>
              </p:cNvSpPr>
              <p:nvPr/>
            </p:nvSpPr>
            <p:spPr bwMode="auto">
              <a:xfrm>
                <a:off x="1111" y="3448"/>
                <a:ext cx="63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5" name="Line 27"/>
              <p:cNvSpPr>
                <a:spLocks noChangeShapeType="1"/>
              </p:cNvSpPr>
              <p:nvPr/>
            </p:nvSpPr>
            <p:spPr bwMode="auto">
              <a:xfrm flipH="1">
                <a:off x="939" y="3421"/>
                <a:ext cx="181" cy="227"/>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932" name="Oval 28"/>
            <p:cNvSpPr>
              <a:spLocks noChangeArrowheads="1"/>
            </p:cNvSpPr>
            <p:nvPr/>
          </p:nvSpPr>
          <p:spPr bwMode="auto">
            <a:xfrm>
              <a:off x="1066" y="240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33" name="Oval 29"/>
            <p:cNvSpPr>
              <a:spLocks noChangeArrowheads="1"/>
            </p:cNvSpPr>
            <p:nvPr/>
          </p:nvSpPr>
          <p:spPr bwMode="auto">
            <a:xfrm>
              <a:off x="1673" y="2414"/>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34" name="Oval 30"/>
            <p:cNvSpPr>
              <a:spLocks noChangeArrowheads="1"/>
            </p:cNvSpPr>
            <p:nvPr/>
          </p:nvSpPr>
          <p:spPr bwMode="auto">
            <a:xfrm>
              <a:off x="1474" y="2614"/>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35" name="Oval 31"/>
            <p:cNvSpPr>
              <a:spLocks noChangeArrowheads="1"/>
            </p:cNvSpPr>
            <p:nvPr/>
          </p:nvSpPr>
          <p:spPr bwMode="auto">
            <a:xfrm>
              <a:off x="884" y="2614"/>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36" name="Oval 32"/>
            <p:cNvSpPr>
              <a:spLocks noChangeArrowheads="1"/>
            </p:cNvSpPr>
            <p:nvPr/>
          </p:nvSpPr>
          <p:spPr bwMode="auto">
            <a:xfrm>
              <a:off x="1066" y="3358"/>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37" name="Oval 33"/>
            <p:cNvSpPr>
              <a:spLocks noChangeArrowheads="1"/>
            </p:cNvSpPr>
            <p:nvPr/>
          </p:nvSpPr>
          <p:spPr bwMode="auto">
            <a:xfrm>
              <a:off x="1664" y="3376"/>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38" name="Oval 34"/>
            <p:cNvSpPr>
              <a:spLocks noChangeArrowheads="1"/>
            </p:cNvSpPr>
            <p:nvPr/>
          </p:nvSpPr>
          <p:spPr bwMode="auto">
            <a:xfrm>
              <a:off x="857" y="358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39" name="Oval 35"/>
            <p:cNvSpPr>
              <a:spLocks noChangeArrowheads="1"/>
            </p:cNvSpPr>
            <p:nvPr/>
          </p:nvSpPr>
          <p:spPr bwMode="auto">
            <a:xfrm>
              <a:off x="1465" y="3593"/>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40" name="Oval 36"/>
            <p:cNvSpPr>
              <a:spLocks noChangeArrowheads="1"/>
            </p:cNvSpPr>
            <p:nvPr/>
          </p:nvSpPr>
          <p:spPr bwMode="auto">
            <a:xfrm>
              <a:off x="1274" y="250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41" name="Oval 37"/>
            <p:cNvSpPr>
              <a:spLocks noChangeArrowheads="1"/>
            </p:cNvSpPr>
            <p:nvPr/>
          </p:nvSpPr>
          <p:spPr bwMode="auto">
            <a:xfrm>
              <a:off x="1247" y="347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pSp>
      <p:grpSp>
        <p:nvGrpSpPr>
          <p:cNvPr id="37" name="Group 38"/>
          <p:cNvGrpSpPr>
            <a:grpSpLocks/>
          </p:cNvGrpSpPr>
          <p:nvPr/>
        </p:nvGrpSpPr>
        <p:grpSpPr bwMode="auto">
          <a:xfrm>
            <a:off x="7019925" y="1628775"/>
            <a:ext cx="1511300" cy="2101850"/>
            <a:chOff x="857" y="2405"/>
            <a:chExt cx="952" cy="1324"/>
          </a:xfrm>
        </p:grpSpPr>
        <p:grpSp>
          <p:nvGrpSpPr>
            <p:cNvPr id="35916" name="Group 39"/>
            <p:cNvGrpSpPr>
              <a:grpSpLocks/>
            </p:cNvGrpSpPr>
            <p:nvPr/>
          </p:nvGrpSpPr>
          <p:grpSpPr bwMode="auto">
            <a:xfrm>
              <a:off x="930" y="2478"/>
              <a:ext cx="816" cy="1179"/>
              <a:chOff x="930" y="2478"/>
              <a:chExt cx="816" cy="1179"/>
            </a:xfrm>
          </p:grpSpPr>
          <p:sp>
            <p:nvSpPr>
              <p:cNvPr id="49" name="AutoShape 40"/>
              <p:cNvSpPr>
                <a:spLocks noChangeArrowheads="1"/>
              </p:cNvSpPr>
              <p:nvPr/>
            </p:nvSpPr>
            <p:spPr bwMode="auto">
              <a:xfrm>
                <a:off x="930" y="2478"/>
                <a:ext cx="816" cy="1179"/>
              </a:xfrm>
              <a:prstGeom prst="cube">
                <a:avLst>
                  <a:gd name="adj" fmla="val 25000"/>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a:effectLst>
                    <a:outerShdw blurRad="38100" dist="38100" dir="2700000" algn="tl">
                      <a:srgbClr val="C0C0C0"/>
                    </a:outerShdw>
                  </a:effectLst>
                </a:endParaRPr>
              </a:p>
            </p:txBody>
          </p:sp>
          <p:sp>
            <p:nvSpPr>
              <p:cNvPr id="35928" name="Line 41"/>
              <p:cNvSpPr>
                <a:spLocks noChangeShapeType="1"/>
              </p:cNvSpPr>
              <p:nvPr/>
            </p:nvSpPr>
            <p:spPr bwMode="auto">
              <a:xfrm>
                <a:off x="1129" y="2487"/>
                <a:ext cx="0" cy="95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9" name="Line 42"/>
              <p:cNvSpPr>
                <a:spLocks noChangeShapeType="1"/>
              </p:cNvSpPr>
              <p:nvPr/>
            </p:nvSpPr>
            <p:spPr bwMode="auto">
              <a:xfrm>
                <a:off x="1111" y="3448"/>
                <a:ext cx="63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0" name="Line 43"/>
              <p:cNvSpPr>
                <a:spLocks noChangeShapeType="1"/>
              </p:cNvSpPr>
              <p:nvPr/>
            </p:nvSpPr>
            <p:spPr bwMode="auto">
              <a:xfrm flipH="1">
                <a:off x="939" y="3421"/>
                <a:ext cx="181" cy="227"/>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917" name="Oval 44"/>
            <p:cNvSpPr>
              <a:spLocks noChangeArrowheads="1"/>
            </p:cNvSpPr>
            <p:nvPr/>
          </p:nvSpPr>
          <p:spPr bwMode="auto">
            <a:xfrm>
              <a:off x="1066" y="240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18" name="Oval 45"/>
            <p:cNvSpPr>
              <a:spLocks noChangeArrowheads="1"/>
            </p:cNvSpPr>
            <p:nvPr/>
          </p:nvSpPr>
          <p:spPr bwMode="auto">
            <a:xfrm>
              <a:off x="1673" y="2414"/>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19" name="Oval 46"/>
            <p:cNvSpPr>
              <a:spLocks noChangeArrowheads="1"/>
            </p:cNvSpPr>
            <p:nvPr/>
          </p:nvSpPr>
          <p:spPr bwMode="auto">
            <a:xfrm>
              <a:off x="1474" y="2614"/>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20" name="Oval 47"/>
            <p:cNvSpPr>
              <a:spLocks noChangeArrowheads="1"/>
            </p:cNvSpPr>
            <p:nvPr/>
          </p:nvSpPr>
          <p:spPr bwMode="auto">
            <a:xfrm>
              <a:off x="884" y="2614"/>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21" name="Oval 48"/>
            <p:cNvSpPr>
              <a:spLocks noChangeArrowheads="1"/>
            </p:cNvSpPr>
            <p:nvPr/>
          </p:nvSpPr>
          <p:spPr bwMode="auto">
            <a:xfrm>
              <a:off x="1066" y="3358"/>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22" name="Oval 49"/>
            <p:cNvSpPr>
              <a:spLocks noChangeArrowheads="1"/>
            </p:cNvSpPr>
            <p:nvPr/>
          </p:nvSpPr>
          <p:spPr bwMode="auto">
            <a:xfrm>
              <a:off x="1664" y="3376"/>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23" name="Oval 50"/>
            <p:cNvSpPr>
              <a:spLocks noChangeArrowheads="1"/>
            </p:cNvSpPr>
            <p:nvPr/>
          </p:nvSpPr>
          <p:spPr bwMode="auto">
            <a:xfrm>
              <a:off x="857" y="358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24" name="Oval 51"/>
            <p:cNvSpPr>
              <a:spLocks noChangeArrowheads="1"/>
            </p:cNvSpPr>
            <p:nvPr/>
          </p:nvSpPr>
          <p:spPr bwMode="auto">
            <a:xfrm>
              <a:off x="1465" y="3593"/>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25" name="Oval 52"/>
            <p:cNvSpPr>
              <a:spLocks noChangeArrowheads="1"/>
            </p:cNvSpPr>
            <p:nvPr/>
          </p:nvSpPr>
          <p:spPr bwMode="auto">
            <a:xfrm>
              <a:off x="1274" y="250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926" name="Oval 53"/>
            <p:cNvSpPr>
              <a:spLocks noChangeArrowheads="1"/>
            </p:cNvSpPr>
            <p:nvPr/>
          </p:nvSpPr>
          <p:spPr bwMode="auto">
            <a:xfrm>
              <a:off x="1247" y="347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pSp>
      <p:sp>
        <p:nvSpPr>
          <p:cNvPr id="35847" name="Text Box 20"/>
          <p:cNvSpPr txBox="1">
            <a:spLocks noChangeArrowheads="1"/>
          </p:cNvSpPr>
          <p:nvPr/>
        </p:nvSpPr>
        <p:spPr bwMode="auto">
          <a:xfrm>
            <a:off x="8545513" y="2065338"/>
            <a:ext cx="549275" cy="1323975"/>
          </a:xfrm>
          <a:prstGeom prst="rect">
            <a:avLst/>
          </a:prstGeom>
          <a:noFill/>
          <a:ln>
            <a:noFill/>
          </a:ln>
          <a:effectLst>
            <a:prstShdw prst="shdw17" dist="17961" dir="2700000">
              <a:srgbClr val="7A997A"/>
            </a:prstShdw>
          </a:effec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defRPr/>
            </a:pPr>
            <a:r>
              <a:rPr lang="zh-CN" altLang="en-US" sz="2000" dirty="0" smtClean="0">
                <a:solidFill>
                  <a:srgbClr val="800000"/>
                </a:solidFill>
                <a:effectLst>
                  <a:outerShdw blurRad="38100" dist="38100" dir="2700000" algn="tl">
                    <a:srgbClr val="000000">
                      <a:alpha val="43137"/>
                    </a:srgbClr>
                  </a:outerShdw>
                </a:effectLst>
                <a:latin typeface="微软雅黑" panose="020B0503020204020204" pitchFamily="34" charset="-122"/>
              </a:rPr>
              <a:t>简单四方</a:t>
            </a:r>
          </a:p>
        </p:txBody>
      </p:sp>
      <p:grpSp>
        <p:nvGrpSpPr>
          <p:cNvPr id="53" name="Group 2"/>
          <p:cNvGrpSpPr>
            <a:grpSpLocks/>
          </p:cNvGrpSpPr>
          <p:nvPr/>
        </p:nvGrpSpPr>
        <p:grpSpPr bwMode="auto">
          <a:xfrm>
            <a:off x="6759575" y="4479925"/>
            <a:ext cx="1022350" cy="1887538"/>
            <a:chOff x="1510" y="1207"/>
            <a:chExt cx="644" cy="1189"/>
          </a:xfrm>
        </p:grpSpPr>
        <p:grpSp>
          <p:nvGrpSpPr>
            <p:cNvPr id="35902" name="Group 3"/>
            <p:cNvGrpSpPr>
              <a:grpSpLocks/>
            </p:cNvGrpSpPr>
            <p:nvPr/>
          </p:nvGrpSpPr>
          <p:grpSpPr bwMode="auto">
            <a:xfrm>
              <a:off x="1510" y="2169"/>
              <a:ext cx="635" cy="227"/>
              <a:chOff x="1519" y="1207"/>
              <a:chExt cx="635" cy="227"/>
            </a:xfrm>
          </p:grpSpPr>
          <p:sp>
            <p:nvSpPr>
              <p:cNvPr id="35912" name="Line 4"/>
              <p:cNvSpPr>
                <a:spLocks noChangeShapeType="1"/>
              </p:cNvSpPr>
              <p:nvPr/>
            </p:nvSpPr>
            <p:spPr bwMode="auto">
              <a:xfrm>
                <a:off x="1927" y="1207"/>
                <a:ext cx="227" cy="1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3" name="Line 5"/>
              <p:cNvSpPr>
                <a:spLocks noChangeShapeType="1"/>
              </p:cNvSpPr>
              <p:nvPr/>
            </p:nvSpPr>
            <p:spPr bwMode="auto">
              <a:xfrm flipV="1">
                <a:off x="1791" y="1344"/>
                <a:ext cx="363" cy="9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4" name="Line 6"/>
              <p:cNvSpPr>
                <a:spLocks noChangeShapeType="1"/>
              </p:cNvSpPr>
              <p:nvPr/>
            </p:nvSpPr>
            <p:spPr bwMode="auto">
              <a:xfrm>
                <a:off x="1519" y="1344"/>
                <a:ext cx="227" cy="9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5" name="Line 7"/>
              <p:cNvSpPr>
                <a:spLocks noChangeShapeType="1"/>
              </p:cNvSpPr>
              <p:nvPr/>
            </p:nvSpPr>
            <p:spPr bwMode="auto">
              <a:xfrm flipH="1">
                <a:off x="1519" y="1253"/>
                <a:ext cx="363" cy="9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903" name="Group 8"/>
            <p:cNvGrpSpPr>
              <a:grpSpLocks/>
            </p:cNvGrpSpPr>
            <p:nvPr/>
          </p:nvGrpSpPr>
          <p:grpSpPr bwMode="auto">
            <a:xfrm>
              <a:off x="1519" y="1207"/>
              <a:ext cx="635" cy="227"/>
              <a:chOff x="1519" y="1207"/>
              <a:chExt cx="635" cy="227"/>
            </a:xfrm>
          </p:grpSpPr>
          <p:sp>
            <p:nvSpPr>
              <p:cNvPr id="35908" name="Line 9"/>
              <p:cNvSpPr>
                <a:spLocks noChangeShapeType="1"/>
              </p:cNvSpPr>
              <p:nvPr/>
            </p:nvSpPr>
            <p:spPr bwMode="auto">
              <a:xfrm>
                <a:off x="1927" y="1207"/>
                <a:ext cx="227" cy="1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9" name="Line 10"/>
              <p:cNvSpPr>
                <a:spLocks noChangeShapeType="1"/>
              </p:cNvSpPr>
              <p:nvPr/>
            </p:nvSpPr>
            <p:spPr bwMode="auto">
              <a:xfrm flipV="1">
                <a:off x="1791" y="1344"/>
                <a:ext cx="363" cy="9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0" name="Line 11"/>
              <p:cNvSpPr>
                <a:spLocks noChangeShapeType="1"/>
              </p:cNvSpPr>
              <p:nvPr/>
            </p:nvSpPr>
            <p:spPr bwMode="auto">
              <a:xfrm>
                <a:off x="1519" y="1344"/>
                <a:ext cx="227" cy="9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1" name="Line 12"/>
              <p:cNvSpPr>
                <a:spLocks noChangeShapeType="1"/>
              </p:cNvSpPr>
              <p:nvPr/>
            </p:nvSpPr>
            <p:spPr bwMode="auto">
              <a:xfrm flipH="1">
                <a:off x="1519" y="1253"/>
                <a:ext cx="363" cy="9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904" name="Line 13"/>
            <p:cNvSpPr>
              <a:spLocks noChangeShapeType="1"/>
            </p:cNvSpPr>
            <p:nvPr/>
          </p:nvSpPr>
          <p:spPr bwMode="auto">
            <a:xfrm>
              <a:off x="1519" y="1344"/>
              <a:ext cx="0" cy="99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5" name="Line 14"/>
            <p:cNvSpPr>
              <a:spLocks noChangeShapeType="1"/>
            </p:cNvSpPr>
            <p:nvPr/>
          </p:nvSpPr>
          <p:spPr bwMode="auto">
            <a:xfrm>
              <a:off x="2154" y="1344"/>
              <a:ext cx="0" cy="95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6" name="Line 15"/>
            <p:cNvSpPr>
              <a:spLocks noChangeShapeType="1"/>
            </p:cNvSpPr>
            <p:nvPr/>
          </p:nvSpPr>
          <p:spPr bwMode="auto">
            <a:xfrm>
              <a:off x="1755" y="1480"/>
              <a:ext cx="0" cy="86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7" name="Line 16"/>
            <p:cNvSpPr>
              <a:spLocks noChangeShapeType="1"/>
            </p:cNvSpPr>
            <p:nvPr/>
          </p:nvSpPr>
          <p:spPr bwMode="auto">
            <a:xfrm>
              <a:off x="1954" y="1307"/>
              <a:ext cx="0" cy="86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8" name="Rectangle 18"/>
          <p:cNvSpPr>
            <a:spLocks noChangeArrowheads="1"/>
          </p:cNvSpPr>
          <p:nvPr/>
        </p:nvSpPr>
        <p:spPr bwMode="auto">
          <a:xfrm>
            <a:off x="5494338" y="3933825"/>
            <a:ext cx="3600450" cy="40005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为什么面心四方不是基本结构？</a:t>
            </a:r>
          </a:p>
        </p:txBody>
      </p:sp>
      <p:sp>
        <p:nvSpPr>
          <p:cNvPr id="70" name="Text Box 20"/>
          <p:cNvSpPr txBox="1">
            <a:spLocks noChangeArrowheads="1"/>
          </p:cNvSpPr>
          <p:nvPr/>
        </p:nvSpPr>
        <p:spPr bwMode="auto">
          <a:xfrm>
            <a:off x="8529638" y="4770438"/>
            <a:ext cx="620712" cy="1322387"/>
          </a:xfrm>
          <a:prstGeom prst="rect">
            <a:avLst/>
          </a:prstGeom>
          <a:noFill/>
          <a:ln>
            <a:noFill/>
          </a:ln>
          <a:effectLst>
            <a:prstShdw prst="shdw17" dist="17961" dir="2700000">
              <a:srgbClr val="7A997A"/>
            </a:prstShdw>
          </a:effectLst>
        </p:spPr>
        <p:txBody>
          <a:bodyPr>
            <a:spAutoFit/>
          </a:bodyPr>
          <a:lstStyle>
            <a:defPPr>
              <a:defRPr lang="zh-CN"/>
            </a:defPPr>
            <a:lvl1pPr algn="ctr" eaLnBrk="1" hangingPunct="1">
              <a:spcBef>
                <a:spcPct val="50000"/>
              </a:spcBef>
              <a:buFontTx/>
              <a:buNone/>
              <a:defRPr sz="200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42950" indent="-285750">
              <a:spcBef>
                <a:spcPct val="20000"/>
              </a:spcBef>
              <a:buChar char="–"/>
              <a:defRPr sz="2500">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a:solidFill>
                  <a:schemeClr val="tx1"/>
                </a:solidFill>
                <a:latin typeface="Arial Black" panose="020B0A04020102020204" pitchFamily="34" charset="0"/>
                <a:ea typeface="微软雅黑" panose="020B0503020204020204" pitchFamily="34" charset="-122"/>
              </a:defRPr>
            </a:lvl9pPr>
          </a:lstStyle>
          <a:p>
            <a:pPr>
              <a:defRPr/>
            </a:pPr>
            <a:r>
              <a:rPr lang="zh-CN" altLang="en-US" dirty="0" smtClean="0"/>
              <a:t>体心四方</a:t>
            </a:r>
          </a:p>
        </p:txBody>
      </p:sp>
      <p:grpSp>
        <p:nvGrpSpPr>
          <p:cNvPr id="35851" name="Group 22"/>
          <p:cNvGrpSpPr>
            <a:grpSpLocks/>
          </p:cNvGrpSpPr>
          <p:nvPr/>
        </p:nvGrpSpPr>
        <p:grpSpPr bwMode="auto">
          <a:xfrm>
            <a:off x="6038850" y="4408488"/>
            <a:ext cx="1511300" cy="2101850"/>
            <a:chOff x="1156" y="1480"/>
            <a:chExt cx="952" cy="1324"/>
          </a:xfrm>
        </p:grpSpPr>
        <p:grpSp>
          <p:nvGrpSpPr>
            <p:cNvPr id="35878" name="Group 23"/>
            <p:cNvGrpSpPr>
              <a:grpSpLocks/>
            </p:cNvGrpSpPr>
            <p:nvPr/>
          </p:nvGrpSpPr>
          <p:grpSpPr bwMode="auto">
            <a:xfrm>
              <a:off x="1356" y="1706"/>
              <a:ext cx="589" cy="908"/>
              <a:chOff x="1338" y="1706"/>
              <a:chExt cx="589" cy="908"/>
            </a:xfrm>
          </p:grpSpPr>
          <p:sp>
            <p:nvSpPr>
              <p:cNvPr id="35899" name="Line 24"/>
              <p:cNvSpPr>
                <a:spLocks noChangeShapeType="1"/>
              </p:cNvSpPr>
              <p:nvPr/>
            </p:nvSpPr>
            <p:spPr bwMode="auto">
              <a:xfrm>
                <a:off x="1338" y="2115"/>
                <a:ext cx="589"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0" name="Line 25"/>
              <p:cNvSpPr>
                <a:spLocks noChangeShapeType="1"/>
              </p:cNvSpPr>
              <p:nvPr/>
            </p:nvSpPr>
            <p:spPr bwMode="auto">
              <a:xfrm>
                <a:off x="1610" y="1706"/>
                <a:ext cx="0" cy="90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1" name="Line 26"/>
              <p:cNvSpPr>
                <a:spLocks noChangeShapeType="1"/>
              </p:cNvSpPr>
              <p:nvPr/>
            </p:nvSpPr>
            <p:spPr bwMode="auto">
              <a:xfrm flipH="1">
                <a:off x="1519" y="2069"/>
                <a:ext cx="182" cy="9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879" name="Group 27"/>
            <p:cNvGrpSpPr>
              <a:grpSpLocks/>
            </p:cNvGrpSpPr>
            <p:nvPr/>
          </p:nvGrpSpPr>
          <p:grpSpPr bwMode="auto">
            <a:xfrm>
              <a:off x="1156" y="1480"/>
              <a:ext cx="952" cy="1324"/>
              <a:chOff x="857" y="2405"/>
              <a:chExt cx="952" cy="1324"/>
            </a:xfrm>
          </p:grpSpPr>
          <p:grpSp>
            <p:nvGrpSpPr>
              <p:cNvPr id="35884" name="Group 28"/>
              <p:cNvGrpSpPr>
                <a:grpSpLocks/>
              </p:cNvGrpSpPr>
              <p:nvPr/>
            </p:nvGrpSpPr>
            <p:grpSpPr bwMode="auto">
              <a:xfrm>
                <a:off x="930" y="2478"/>
                <a:ext cx="816" cy="1179"/>
                <a:chOff x="930" y="2478"/>
                <a:chExt cx="816" cy="1179"/>
              </a:xfrm>
            </p:grpSpPr>
            <p:sp>
              <p:nvSpPr>
                <p:cNvPr id="90" name="AutoShape 29"/>
                <p:cNvSpPr>
                  <a:spLocks noChangeArrowheads="1"/>
                </p:cNvSpPr>
                <p:nvPr/>
              </p:nvSpPr>
              <p:spPr bwMode="auto">
                <a:xfrm>
                  <a:off x="930" y="2478"/>
                  <a:ext cx="816" cy="1179"/>
                </a:xfrm>
                <a:prstGeom prst="cube">
                  <a:avLst>
                    <a:gd name="adj" fmla="val 25000"/>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a:effectLst>
                      <a:outerShdw blurRad="38100" dist="38100" dir="2700000" algn="tl">
                        <a:srgbClr val="C0C0C0"/>
                      </a:outerShdw>
                    </a:effectLst>
                  </a:endParaRPr>
                </a:p>
              </p:txBody>
            </p:sp>
            <p:sp>
              <p:nvSpPr>
                <p:cNvPr id="35896" name="Line 30"/>
                <p:cNvSpPr>
                  <a:spLocks noChangeShapeType="1"/>
                </p:cNvSpPr>
                <p:nvPr/>
              </p:nvSpPr>
              <p:spPr bwMode="auto">
                <a:xfrm>
                  <a:off x="1129" y="2487"/>
                  <a:ext cx="0" cy="95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7" name="Line 31"/>
                <p:cNvSpPr>
                  <a:spLocks noChangeShapeType="1"/>
                </p:cNvSpPr>
                <p:nvPr/>
              </p:nvSpPr>
              <p:spPr bwMode="auto">
                <a:xfrm>
                  <a:off x="1111" y="3448"/>
                  <a:ext cx="63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8" name="Line 32"/>
                <p:cNvSpPr>
                  <a:spLocks noChangeShapeType="1"/>
                </p:cNvSpPr>
                <p:nvPr/>
              </p:nvSpPr>
              <p:spPr bwMode="auto">
                <a:xfrm flipH="1">
                  <a:off x="939" y="3421"/>
                  <a:ext cx="181" cy="227"/>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85" name="Oval 33"/>
              <p:cNvSpPr>
                <a:spLocks noChangeArrowheads="1"/>
              </p:cNvSpPr>
              <p:nvPr/>
            </p:nvSpPr>
            <p:spPr bwMode="auto">
              <a:xfrm>
                <a:off x="1066" y="240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86" name="Oval 34"/>
              <p:cNvSpPr>
                <a:spLocks noChangeArrowheads="1"/>
              </p:cNvSpPr>
              <p:nvPr/>
            </p:nvSpPr>
            <p:spPr bwMode="auto">
              <a:xfrm>
                <a:off x="1673" y="2414"/>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87" name="Oval 35"/>
              <p:cNvSpPr>
                <a:spLocks noChangeArrowheads="1"/>
              </p:cNvSpPr>
              <p:nvPr/>
            </p:nvSpPr>
            <p:spPr bwMode="auto">
              <a:xfrm>
                <a:off x="1474" y="2614"/>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88" name="Oval 36"/>
              <p:cNvSpPr>
                <a:spLocks noChangeArrowheads="1"/>
              </p:cNvSpPr>
              <p:nvPr/>
            </p:nvSpPr>
            <p:spPr bwMode="auto">
              <a:xfrm>
                <a:off x="884" y="2614"/>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89" name="Oval 37"/>
              <p:cNvSpPr>
                <a:spLocks noChangeArrowheads="1"/>
              </p:cNvSpPr>
              <p:nvPr/>
            </p:nvSpPr>
            <p:spPr bwMode="auto">
              <a:xfrm>
                <a:off x="1066" y="3358"/>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90" name="Oval 38"/>
              <p:cNvSpPr>
                <a:spLocks noChangeArrowheads="1"/>
              </p:cNvSpPr>
              <p:nvPr/>
            </p:nvSpPr>
            <p:spPr bwMode="auto">
              <a:xfrm>
                <a:off x="1664" y="3376"/>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91" name="Oval 39"/>
              <p:cNvSpPr>
                <a:spLocks noChangeArrowheads="1"/>
              </p:cNvSpPr>
              <p:nvPr/>
            </p:nvSpPr>
            <p:spPr bwMode="auto">
              <a:xfrm>
                <a:off x="857" y="358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92" name="Oval 40"/>
              <p:cNvSpPr>
                <a:spLocks noChangeArrowheads="1"/>
              </p:cNvSpPr>
              <p:nvPr/>
            </p:nvSpPr>
            <p:spPr bwMode="auto">
              <a:xfrm>
                <a:off x="1465" y="3593"/>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93" name="Oval 41"/>
              <p:cNvSpPr>
                <a:spLocks noChangeArrowheads="1"/>
              </p:cNvSpPr>
              <p:nvPr/>
            </p:nvSpPr>
            <p:spPr bwMode="auto">
              <a:xfrm>
                <a:off x="1274" y="250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94" name="Oval 42"/>
              <p:cNvSpPr>
                <a:spLocks noChangeArrowheads="1"/>
              </p:cNvSpPr>
              <p:nvPr/>
            </p:nvSpPr>
            <p:spPr bwMode="auto">
              <a:xfrm>
                <a:off x="1247" y="347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pSp>
        <p:sp>
          <p:nvSpPr>
            <p:cNvPr id="35880" name="Oval 43"/>
            <p:cNvSpPr>
              <a:spLocks noChangeArrowheads="1"/>
            </p:cNvSpPr>
            <p:nvPr/>
          </p:nvSpPr>
          <p:spPr bwMode="auto">
            <a:xfrm>
              <a:off x="1655" y="1979"/>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81" name="Oval 44"/>
            <p:cNvSpPr>
              <a:spLocks noChangeArrowheads="1"/>
            </p:cNvSpPr>
            <p:nvPr/>
          </p:nvSpPr>
          <p:spPr bwMode="auto">
            <a:xfrm>
              <a:off x="1247" y="2069"/>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82" name="Oval 45"/>
            <p:cNvSpPr>
              <a:spLocks noChangeArrowheads="1"/>
            </p:cNvSpPr>
            <p:nvPr/>
          </p:nvSpPr>
          <p:spPr bwMode="auto">
            <a:xfrm>
              <a:off x="1882" y="2069"/>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83" name="Oval 46"/>
            <p:cNvSpPr>
              <a:spLocks noChangeArrowheads="1"/>
            </p:cNvSpPr>
            <p:nvPr/>
          </p:nvSpPr>
          <p:spPr bwMode="auto">
            <a:xfrm>
              <a:off x="1429" y="2115"/>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pSp>
      <p:grpSp>
        <p:nvGrpSpPr>
          <p:cNvPr id="97" name="Group 47"/>
          <p:cNvGrpSpPr>
            <a:grpSpLocks/>
          </p:cNvGrpSpPr>
          <p:nvPr/>
        </p:nvGrpSpPr>
        <p:grpSpPr bwMode="auto">
          <a:xfrm>
            <a:off x="7004050" y="4422775"/>
            <a:ext cx="1511300" cy="2101850"/>
            <a:chOff x="2880" y="1480"/>
            <a:chExt cx="952" cy="1324"/>
          </a:xfrm>
        </p:grpSpPr>
        <p:grpSp>
          <p:nvGrpSpPr>
            <p:cNvPr id="35854" name="Group 48"/>
            <p:cNvGrpSpPr>
              <a:grpSpLocks/>
            </p:cNvGrpSpPr>
            <p:nvPr/>
          </p:nvGrpSpPr>
          <p:grpSpPr bwMode="auto">
            <a:xfrm>
              <a:off x="3080" y="1707"/>
              <a:ext cx="589" cy="908"/>
              <a:chOff x="1338" y="1706"/>
              <a:chExt cx="589" cy="908"/>
            </a:xfrm>
          </p:grpSpPr>
          <p:sp>
            <p:nvSpPr>
              <p:cNvPr id="35875" name="Line 49"/>
              <p:cNvSpPr>
                <a:spLocks noChangeShapeType="1"/>
              </p:cNvSpPr>
              <p:nvPr/>
            </p:nvSpPr>
            <p:spPr bwMode="auto">
              <a:xfrm>
                <a:off x="1338" y="2115"/>
                <a:ext cx="589"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6" name="Line 50"/>
              <p:cNvSpPr>
                <a:spLocks noChangeShapeType="1"/>
              </p:cNvSpPr>
              <p:nvPr/>
            </p:nvSpPr>
            <p:spPr bwMode="auto">
              <a:xfrm>
                <a:off x="1610" y="1706"/>
                <a:ext cx="0" cy="90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7" name="Line 51"/>
              <p:cNvSpPr>
                <a:spLocks noChangeShapeType="1"/>
              </p:cNvSpPr>
              <p:nvPr/>
            </p:nvSpPr>
            <p:spPr bwMode="auto">
              <a:xfrm flipH="1">
                <a:off x="1519" y="2069"/>
                <a:ext cx="182" cy="9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855" name="Group 52"/>
            <p:cNvGrpSpPr>
              <a:grpSpLocks/>
            </p:cNvGrpSpPr>
            <p:nvPr/>
          </p:nvGrpSpPr>
          <p:grpSpPr bwMode="auto">
            <a:xfrm>
              <a:off x="2880" y="1480"/>
              <a:ext cx="952" cy="1324"/>
              <a:chOff x="2880" y="1480"/>
              <a:chExt cx="952" cy="1324"/>
            </a:xfrm>
          </p:grpSpPr>
          <p:grpSp>
            <p:nvGrpSpPr>
              <p:cNvPr id="35860" name="Group 53"/>
              <p:cNvGrpSpPr>
                <a:grpSpLocks/>
              </p:cNvGrpSpPr>
              <p:nvPr/>
            </p:nvGrpSpPr>
            <p:grpSpPr bwMode="auto">
              <a:xfrm>
                <a:off x="2953" y="1553"/>
                <a:ext cx="816" cy="1179"/>
                <a:chOff x="930" y="2478"/>
                <a:chExt cx="816" cy="1179"/>
              </a:xfrm>
            </p:grpSpPr>
            <p:sp>
              <p:nvSpPr>
                <p:cNvPr id="115" name="AutoShape 54"/>
                <p:cNvSpPr>
                  <a:spLocks noChangeArrowheads="1"/>
                </p:cNvSpPr>
                <p:nvPr/>
              </p:nvSpPr>
              <p:spPr bwMode="auto">
                <a:xfrm>
                  <a:off x="930" y="2478"/>
                  <a:ext cx="816" cy="1179"/>
                </a:xfrm>
                <a:prstGeom prst="cube">
                  <a:avLst>
                    <a:gd name="adj" fmla="val 25000"/>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a:effectLst>
                      <a:outerShdw blurRad="38100" dist="38100" dir="2700000" algn="tl">
                        <a:srgbClr val="C0C0C0"/>
                      </a:outerShdw>
                    </a:effectLst>
                  </a:endParaRPr>
                </a:p>
              </p:txBody>
            </p:sp>
            <p:sp>
              <p:nvSpPr>
                <p:cNvPr id="35872" name="Line 55"/>
                <p:cNvSpPr>
                  <a:spLocks noChangeShapeType="1"/>
                </p:cNvSpPr>
                <p:nvPr/>
              </p:nvSpPr>
              <p:spPr bwMode="auto">
                <a:xfrm>
                  <a:off x="1129" y="2487"/>
                  <a:ext cx="0" cy="95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3" name="Line 56"/>
                <p:cNvSpPr>
                  <a:spLocks noChangeShapeType="1"/>
                </p:cNvSpPr>
                <p:nvPr/>
              </p:nvSpPr>
              <p:spPr bwMode="auto">
                <a:xfrm>
                  <a:off x="1111" y="3448"/>
                  <a:ext cx="63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4" name="Line 57"/>
                <p:cNvSpPr>
                  <a:spLocks noChangeShapeType="1"/>
                </p:cNvSpPr>
                <p:nvPr/>
              </p:nvSpPr>
              <p:spPr bwMode="auto">
                <a:xfrm flipH="1">
                  <a:off x="939" y="3421"/>
                  <a:ext cx="181" cy="227"/>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61" name="Oval 58"/>
              <p:cNvSpPr>
                <a:spLocks noChangeArrowheads="1"/>
              </p:cNvSpPr>
              <p:nvPr/>
            </p:nvSpPr>
            <p:spPr bwMode="auto">
              <a:xfrm>
                <a:off x="3089" y="1480"/>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62" name="Oval 59"/>
              <p:cNvSpPr>
                <a:spLocks noChangeArrowheads="1"/>
              </p:cNvSpPr>
              <p:nvPr/>
            </p:nvSpPr>
            <p:spPr bwMode="auto">
              <a:xfrm>
                <a:off x="3696" y="1489"/>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63" name="Oval 60"/>
              <p:cNvSpPr>
                <a:spLocks noChangeArrowheads="1"/>
              </p:cNvSpPr>
              <p:nvPr/>
            </p:nvSpPr>
            <p:spPr bwMode="auto">
              <a:xfrm>
                <a:off x="3497" y="1689"/>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64" name="Oval 61"/>
              <p:cNvSpPr>
                <a:spLocks noChangeArrowheads="1"/>
              </p:cNvSpPr>
              <p:nvPr/>
            </p:nvSpPr>
            <p:spPr bwMode="auto">
              <a:xfrm>
                <a:off x="2907" y="1689"/>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65" name="Oval 62"/>
              <p:cNvSpPr>
                <a:spLocks noChangeArrowheads="1"/>
              </p:cNvSpPr>
              <p:nvPr/>
            </p:nvSpPr>
            <p:spPr bwMode="auto">
              <a:xfrm>
                <a:off x="3089" y="2433"/>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66" name="Oval 63"/>
              <p:cNvSpPr>
                <a:spLocks noChangeArrowheads="1"/>
              </p:cNvSpPr>
              <p:nvPr/>
            </p:nvSpPr>
            <p:spPr bwMode="auto">
              <a:xfrm>
                <a:off x="3687" y="2451"/>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67" name="Oval 64"/>
              <p:cNvSpPr>
                <a:spLocks noChangeArrowheads="1"/>
              </p:cNvSpPr>
              <p:nvPr/>
            </p:nvSpPr>
            <p:spPr bwMode="auto">
              <a:xfrm>
                <a:off x="2880" y="2660"/>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68" name="Oval 65"/>
              <p:cNvSpPr>
                <a:spLocks noChangeArrowheads="1"/>
              </p:cNvSpPr>
              <p:nvPr/>
            </p:nvSpPr>
            <p:spPr bwMode="auto">
              <a:xfrm>
                <a:off x="3488" y="2668"/>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69" name="Oval 66"/>
              <p:cNvSpPr>
                <a:spLocks noChangeArrowheads="1"/>
              </p:cNvSpPr>
              <p:nvPr/>
            </p:nvSpPr>
            <p:spPr bwMode="auto">
              <a:xfrm>
                <a:off x="3297" y="1580"/>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70" name="Oval 67"/>
              <p:cNvSpPr>
                <a:spLocks noChangeArrowheads="1"/>
              </p:cNvSpPr>
              <p:nvPr/>
            </p:nvSpPr>
            <p:spPr bwMode="auto">
              <a:xfrm>
                <a:off x="3270" y="2550"/>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pSp>
        <p:sp>
          <p:nvSpPr>
            <p:cNvPr id="35856" name="Oval 68"/>
            <p:cNvSpPr>
              <a:spLocks noChangeArrowheads="1"/>
            </p:cNvSpPr>
            <p:nvPr/>
          </p:nvSpPr>
          <p:spPr bwMode="auto">
            <a:xfrm>
              <a:off x="2989" y="2069"/>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57" name="Oval 69"/>
            <p:cNvSpPr>
              <a:spLocks noChangeArrowheads="1"/>
            </p:cNvSpPr>
            <p:nvPr/>
          </p:nvSpPr>
          <p:spPr bwMode="auto">
            <a:xfrm>
              <a:off x="3379" y="1979"/>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58" name="Oval 70"/>
            <p:cNvSpPr>
              <a:spLocks noChangeArrowheads="1"/>
            </p:cNvSpPr>
            <p:nvPr/>
          </p:nvSpPr>
          <p:spPr bwMode="auto">
            <a:xfrm>
              <a:off x="3606" y="2069"/>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5859" name="Oval 71"/>
            <p:cNvSpPr>
              <a:spLocks noChangeArrowheads="1"/>
            </p:cNvSpPr>
            <p:nvPr/>
          </p:nvSpPr>
          <p:spPr bwMode="auto">
            <a:xfrm>
              <a:off x="3171" y="2133"/>
              <a:ext cx="136" cy="136"/>
            </a:xfrm>
            <a:prstGeom prst="ellipse">
              <a:avLst/>
            </a:prstGeom>
            <a:solidFill>
              <a:srgbClr val="FF66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pSp>
      <p:sp>
        <p:nvSpPr>
          <p:cNvPr id="122" name="Oval 72"/>
          <p:cNvSpPr>
            <a:spLocks noChangeArrowheads="1"/>
          </p:cNvSpPr>
          <p:nvPr/>
        </p:nvSpPr>
        <p:spPr bwMode="auto">
          <a:xfrm>
            <a:off x="7134225" y="5300663"/>
            <a:ext cx="288925" cy="288925"/>
          </a:xfrm>
          <a:prstGeom prst="ellipse">
            <a:avLst/>
          </a:prstGeom>
          <a:solidFill>
            <a:srgbClr val="00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lide(fromLeft)">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9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122"/>
                                        </p:tgtEl>
                                        <p:attrNameLst>
                                          <p:attrName>style.visibility</p:attrName>
                                        </p:attrNameLst>
                                      </p:cBhvr>
                                      <p:to>
                                        <p:strVal val="visible"/>
                                      </p:to>
                                    </p:set>
                                    <p:animEffect transition="in" filter="diamond(in)">
                                      <p:cBhvr>
                                        <p:cTn id="24" dur="2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3438"/>
            <a:ext cx="8229600" cy="681037"/>
          </a:xfrm>
        </p:spPr>
        <p:txBody>
          <a:bodyPr/>
          <a:lstStyle/>
          <a:p>
            <a:pPr>
              <a:defRPr/>
            </a:pPr>
            <a:r>
              <a:rPr lang="zh-CN" altLang="en-US" dirty="0"/>
              <a:t>特征对称元素与</a:t>
            </a:r>
            <a:r>
              <a:rPr lang="en-US" altLang="zh-CN" dirty="0"/>
              <a:t>7</a:t>
            </a:r>
            <a:r>
              <a:rPr lang="zh-CN" altLang="en-US" dirty="0"/>
              <a:t>个晶系</a:t>
            </a:r>
          </a:p>
        </p:txBody>
      </p:sp>
      <p:sp>
        <p:nvSpPr>
          <p:cNvPr id="20483" name="内容占位符 2"/>
          <p:cNvSpPr>
            <a:spLocks noGrp="1"/>
          </p:cNvSpPr>
          <p:nvPr>
            <p:ph idx="1"/>
          </p:nvPr>
        </p:nvSpPr>
        <p:spPr>
          <a:xfrm>
            <a:off x="455613" y="1484313"/>
            <a:ext cx="8231187" cy="4456112"/>
          </a:xfrm>
        </p:spPr>
        <p:txBody>
          <a:bodyPr/>
          <a:lstStyle/>
          <a:p>
            <a:pPr marL="0">
              <a:lnSpc>
                <a:spcPct val="125000"/>
              </a:lnSpc>
              <a:spcBef>
                <a:spcPts val="0"/>
              </a:spcBef>
              <a:defRPr/>
            </a:pPr>
            <a:r>
              <a:rPr lang="zh-CN" altLang="en-US" sz="1800" dirty="0"/>
              <a:t>由于晶胞或空间点阵的</a:t>
            </a:r>
            <a:r>
              <a:rPr lang="zh-CN" altLang="en-US" sz="1800" dirty="0">
                <a:solidFill>
                  <a:srgbClr val="800000"/>
                </a:solidFill>
              </a:rPr>
              <a:t>小</a:t>
            </a:r>
            <a:r>
              <a:rPr lang="zh-CN" altLang="en-US" sz="1800" dirty="0" smtClean="0">
                <a:solidFill>
                  <a:srgbClr val="800000"/>
                </a:solidFill>
              </a:rPr>
              <a:t>平行六面体</a:t>
            </a:r>
            <a:r>
              <a:rPr lang="zh-CN" altLang="en-US" sz="1800" dirty="0" smtClean="0"/>
              <a:t>是</a:t>
            </a:r>
            <a:r>
              <a:rPr lang="zh-CN" altLang="en-US" sz="1800" dirty="0"/>
              <a:t>不可能直接现到</a:t>
            </a:r>
            <a:r>
              <a:rPr lang="zh-CN" altLang="en-US" sz="1800" dirty="0" smtClean="0"/>
              <a:t>的内部</a:t>
            </a:r>
            <a:r>
              <a:rPr lang="zh-CN" altLang="en-US" sz="1800" dirty="0"/>
              <a:t>微观结构，而特征对称元素却是它们在整个晶体外形上的反映，是能够</a:t>
            </a:r>
            <a:r>
              <a:rPr lang="zh-CN" altLang="en-US" sz="1800" dirty="0" smtClean="0"/>
              <a:t>直接观察到</a:t>
            </a:r>
            <a:r>
              <a:rPr lang="zh-CN" altLang="en-US" sz="1800" dirty="0"/>
              <a:t>的，所以</a:t>
            </a:r>
            <a:r>
              <a:rPr lang="zh-CN" altLang="en-US" sz="1800" dirty="0">
                <a:solidFill>
                  <a:srgbClr val="800000"/>
                </a:solidFill>
              </a:rPr>
              <a:t>特征对称元素</a:t>
            </a:r>
            <a:r>
              <a:rPr lang="zh-CN" altLang="en-US" sz="1800" dirty="0"/>
              <a:t>可以作为实际划分晶体的依据。</a:t>
            </a:r>
          </a:p>
          <a:p>
            <a:pPr marL="0">
              <a:lnSpc>
                <a:spcPct val="125000"/>
              </a:lnSpc>
              <a:spcBef>
                <a:spcPts val="0"/>
              </a:spcBef>
              <a:defRPr/>
            </a:pPr>
            <a:r>
              <a:rPr lang="zh-CN" altLang="en-US" sz="1800" dirty="0" smtClean="0"/>
              <a:t>根据</a:t>
            </a:r>
            <a:r>
              <a:rPr lang="zh-CN" altLang="en-US" sz="1800" dirty="0"/>
              <a:t>晶胞类型的不同，即与其</a:t>
            </a:r>
            <a:r>
              <a:rPr lang="zh-CN" altLang="en-US" sz="1800" dirty="0" smtClean="0"/>
              <a:t>相对应的</a:t>
            </a:r>
            <a:r>
              <a:rPr lang="zh-CN" altLang="en-US" sz="1800" dirty="0"/>
              <a:t>平行六面体形状的差异，可将</a:t>
            </a:r>
            <a:r>
              <a:rPr lang="en-US" altLang="zh-CN" sz="1800" dirty="0"/>
              <a:t>32</a:t>
            </a:r>
            <a:r>
              <a:rPr lang="zh-CN" altLang="en-US" sz="1800" dirty="0"/>
              <a:t>点群分为</a:t>
            </a:r>
            <a:r>
              <a:rPr lang="en-US" altLang="zh-CN" sz="1800" dirty="0"/>
              <a:t>7</a:t>
            </a:r>
            <a:r>
              <a:rPr lang="zh-CN" altLang="en-US" sz="1800" dirty="0"/>
              <a:t>类，即</a:t>
            </a:r>
            <a:r>
              <a:rPr lang="en-US" altLang="zh-CN" sz="1800" dirty="0"/>
              <a:t>7</a:t>
            </a:r>
            <a:r>
              <a:rPr lang="zh-CN" altLang="en-US" sz="1800" dirty="0"/>
              <a:t>个晶系。这些晶系按照对称性的高低可并归为三个晶族，即</a:t>
            </a:r>
            <a:r>
              <a:rPr lang="zh-CN" altLang="en-US" sz="1800" dirty="0" smtClean="0"/>
              <a:t>：</a:t>
            </a:r>
            <a:endParaRPr lang="en-US" altLang="zh-CN" sz="1800" dirty="0" smtClean="0"/>
          </a:p>
          <a:p>
            <a:pPr marL="0">
              <a:lnSpc>
                <a:spcPct val="125000"/>
              </a:lnSpc>
              <a:spcBef>
                <a:spcPts val="0"/>
              </a:spcBef>
              <a:defRPr/>
            </a:pPr>
            <a:endParaRPr lang="en-US" altLang="zh-CN" sz="1800" dirty="0"/>
          </a:p>
          <a:p>
            <a:pPr marL="0">
              <a:lnSpc>
                <a:spcPct val="125000"/>
              </a:lnSpc>
              <a:spcBef>
                <a:spcPts val="0"/>
              </a:spcBef>
              <a:defRPr/>
            </a:pPr>
            <a:endParaRPr lang="en-US" altLang="zh-CN" sz="1800" dirty="0"/>
          </a:p>
          <a:p>
            <a:pPr marL="0">
              <a:lnSpc>
                <a:spcPct val="125000"/>
              </a:lnSpc>
              <a:spcBef>
                <a:spcPts val="0"/>
              </a:spcBef>
              <a:defRPr/>
            </a:pPr>
            <a:endParaRPr lang="en-US" altLang="zh-CN" sz="1800" dirty="0" smtClean="0"/>
          </a:p>
          <a:p>
            <a:pPr marL="0">
              <a:lnSpc>
                <a:spcPct val="125000"/>
              </a:lnSpc>
              <a:spcBef>
                <a:spcPts val="0"/>
              </a:spcBef>
              <a:defRPr/>
            </a:pPr>
            <a:endParaRPr lang="en-US" altLang="zh-CN" sz="1800" dirty="0"/>
          </a:p>
          <a:p>
            <a:pPr marL="0">
              <a:lnSpc>
                <a:spcPct val="125000"/>
              </a:lnSpc>
              <a:spcBef>
                <a:spcPts val="0"/>
              </a:spcBef>
              <a:defRPr/>
            </a:pPr>
            <a:endParaRPr lang="en-US" altLang="zh-CN" sz="1800" dirty="0" smtClean="0"/>
          </a:p>
          <a:p>
            <a:pPr marL="0">
              <a:lnSpc>
                <a:spcPct val="125000"/>
              </a:lnSpc>
              <a:spcBef>
                <a:spcPts val="0"/>
              </a:spcBef>
              <a:defRPr/>
            </a:pPr>
            <a:endParaRPr lang="en-US" altLang="zh-CN" sz="1800" dirty="0"/>
          </a:p>
          <a:p>
            <a:pPr marL="0">
              <a:lnSpc>
                <a:spcPct val="125000"/>
              </a:lnSpc>
              <a:spcBef>
                <a:spcPts val="0"/>
              </a:spcBef>
              <a:defRPr/>
            </a:pPr>
            <a:endParaRPr lang="zh-CN" altLang="en-US" sz="1800" dirty="0"/>
          </a:p>
          <a:p>
            <a:pPr marL="0">
              <a:lnSpc>
                <a:spcPct val="125000"/>
              </a:lnSpc>
              <a:spcBef>
                <a:spcPts val="0"/>
              </a:spcBef>
              <a:defRPr/>
            </a:pPr>
            <a:endParaRPr lang="zh-CN" altLang="en-US" sz="1800" dirty="0"/>
          </a:p>
          <a:p>
            <a:pPr marL="0">
              <a:lnSpc>
                <a:spcPct val="125000"/>
              </a:lnSpc>
              <a:spcBef>
                <a:spcPts val="0"/>
              </a:spcBef>
              <a:defRPr/>
            </a:pPr>
            <a:r>
              <a:rPr lang="zh-CN" altLang="en-US" sz="1800" dirty="0"/>
              <a:t>明确了晶体对称性与晶系的关系，可以根据其宏观外形的特征对称元素来判定晶体的晶系。</a:t>
            </a:r>
          </a:p>
          <a:p>
            <a:pPr marL="0">
              <a:lnSpc>
                <a:spcPct val="125000"/>
              </a:lnSpc>
              <a:spcBef>
                <a:spcPts val="0"/>
              </a:spcBef>
              <a:defRPr/>
            </a:pPr>
            <a:endParaRPr lang="zh-CN" altLang="en-US" sz="1800" dirty="0" smtClean="0"/>
          </a:p>
        </p:txBody>
      </p:sp>
      <p:pic>
        <p:nvPicPr>
          <p:cNvPr id="47108" name="Picture 4"/>
          <p:cNvPicPr>
            <a:picLocks noChangeAspect="1" noChangeArrowheads="1"/>
          </p:cNvPicPr>
          <p:nvPr/>
        </p:nvPicPr>
        <p:blipFill rotWithShape="1">
          <a:blip r:embed="rId2"/>
          <a:srcRect l="9175" t="52743" r="8254" b="12095"/>
          <a:stretch/>
        </p:blipFill>
        <p:spPr bwMode="auto">
          <a:xfrm>
            <a:off x="955675" y="3429000"/>
            <a:ext cx="7288213" cy="22669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miter lim="800000"/>
                <a:headEnd type="none" w="med" len="med"/>
                <a:tailEnd type="none" w="med" len="me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3438"/>
            <a:ext cx="8229600" cy="681037"/>
          </a:xfrm>
        </p:spPr>
        <p:txBody>
          <a:bodyPr/>
          <a:lstStyle/>
          <a:p>
            <a:pPr>
              <a:defRPr/>
            </a:pPr>
            <a:r>
              <a:rPr lang="zh-CN" altLang="en-US" dirty="0" smtClean="0"/>
              <a:t>七个晶系的相互关系</a:t>
            </a:r>
            <a:endParaRPr lang="zh-CN" altLang="en-US" dirty="0"/>
          </a:p>
        </p:txBody>
      </p:sp>
      <p:pic>
        <p:nvPicPr>
          <p:cNvPr id="37891" name="图片 5"/>
          <p:cNvPicPr>
            <a:picLocks noChangeAspect="1"/>
          </p:cNvPicPr>
          <p:nvPr/>
        </p:nvPicPr>
        <p:blipFill>
          <a:blip r:embed="rId2">
            <a:extLst>
              <a:ext uri="{28A0092B-C50C-407E-A947-70E740481C1C}">
                <a14:useLocalDpi xmlns:a14="http://schemas.microsoft.com/office/drawing/2010/main" val="0"/>
              </a:ext>
            </a:extLst>
          </a:blip>
          <a:srcRect r="6822" b="7031"/>
          <a:stretch>
            <a:fillRect/>
          </a:stretch>
        </p:blipFill>
        <p:spPr bwMode="auto">
          <a:xfrm>
            <a:off x="1354138" y="1628775"/>
            <a:ext cx="6435725" cy="508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457200" y="833438"/>
            <a:ext cx="8229600" cy="681037"/>
          </a:xfrm>
        </p:spPr>
        <p:txBody>
          <a:bodyPr/>
          <a:lstStyle/>
          <a:p>
            <a:pPr eaLnBrk="1" hangingPunct="1">
              <a:defRPr/>
            </a:pPr>
            <a:r>
              <a:rPr lang="zh-CN" altLang="en-US" sz="2800" dirty="0" smtClean="0"/>
              <a:t>晶系</a:t>
            </a:r>
            <a:r>
              <a:rPr lang="en-US" altLang="zh-CN" sz="2800" dirty="0" smtClean="0"/>
              <a:t>(The seven crystal systems)</a:t>
            </a:r>
          </a:p>
        </p:txBody>
      </p:sp>
      <p:graphicFrame>
        <p:nvGraphicFramePr>
          <p:cNvPr id="453637" name="Group 5"/>
          <p:cNvGraphicFramePr>
            <a:graphicFrameLocks noGrp="1"/>
          </p:cNvGraphicFramePr>
          <p:nvPr>
            <p:ph idx="1"/>
          </p:nvPr>
        </p:nvGraphicFramePr>
        <p:xfrm>
          <a:off x="3995738" y="1600200"/>
          <a:ext cx="4691062" cy="4916489"/>
        </p:xfrm>
        <a:graphic>
          <a:graphicData uri="http://schemas.openxmlformats.org/drawingml/2006/table">
            <a:tbl>
              <a:tblPr/>
              <a:tblGrid>
                <a:gridCol w="979380">
                  <a:extLst>
                    <a:ext uri="{9D8B030D-6E8A-4147-A177-3AD203B41FA5}">
                      <a16:colId xmlns:a16="http://schemas.microsoft.com/office/drawing/2014/main" val="20000"/>
                    </a:ext>
                  </a:extLst>
                </a:gridCol>
                <a:gridCol w="3711682">
                  <a:extLst>
                    <a:ext uri="{9D8B030D-6E8A-4147-A177-3AD203B41FA5}">
                      <a16:colId xmlns:a16="http://schemas.microsoft.com/office/drawing/2014/main" val="20001"/>
                    </a:ext>
                  </a:extLst>
                </a:gridCol>
              </a:tblGrid>
              <a:tr h="647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晶系</a:t>
                      </a:r>
                    </a:p>
                  </a:txBody>
                  <a:tcPr marL="167776" marR="167776"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特征对称元素</a:t>
                      </a:r>
                    </a:p>
                  </a:txBody>
                  <a:tcPr marL="167776" marR="167776"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254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760F04"/>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三斜</a:t>
                      </a:r>
                    </a:p>
                  </a:txBody>
                  <a:tcPr marL="167776" marR="167776"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760F04"/>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无或反演中心</a:t>
                      </a:r>
                    </a:p>
                  </a:txBody>
                  <a:tcPr marL="167776" marR="167776"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39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727802"/>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单斜</a:t>
                      </a:r>
                    </a:p>
                  </a:txBody>
                  <a:tcPr marL="167776" marR="167776"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727802"/>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唯一的</a:t>
                      </a:r>
                      <a:r>
                        <a:rPr kumimoji="0" lang="en-US" altLang="zh-CN" sz="2400" b="1" i="0" u="none" strike="noStrike" cap="none" normalizeH="0" baseline="0" dirty="0" smtClean="0">
                          <a:ln>
                            <a:noFill/>
                          </a:ln>
                          <a:solidFill>
                            <a:srgbClr val="727802"/>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a:t>
                      </a:r>
                      <a:r>
                        <a:rPr kumimoji="0" lang="zh-CN" altLang="en-US" sz="2400" b="1" i="0" u="none" strike="noStrike" cap="none" normalizeH="0" baseline="0" dirty="0" smtClean="0">
                          <a:ln>
                            <a:noFill/>
                          </a:ln>
                          <a:solidFill>
                            <a:srgbClr val="727802"/>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次轴或镜面</a:t>
                      </a:r>
                    </a:p>
                  </a:txBody>
                  <a:tcPr marL="167776" marR="167776"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23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F790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正交</a:t>
                      </a:r>
                    </a:p>
                  </a:txBody>
                  <a:tcPr marL="167776" marR="167776"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F790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三个相互垂直的</a:t>
                      </a:r>
                      <a:r>
                        <a:rPr kumimoji="0" lang="en-US" altLang="zh-CN" sz="2400" b="1" i="0" u="none" strike="noStrike" cap="none" normalizeH="0" baseline="0" dirty="0" smtClean="0">
                          <a:ln>
                            <a:noFill/>
                          </a:ln>
                          <a:solidFill>
                            <a:srgbClr val="0F790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a:t>
                      </a:r>
                      <a:r>
                        <a:rPr kumimoji="0" lang="zh-CN" altLang="en-US" sz="2400" b="1" i="0" u="none" strike="noStrike" cap="none" normalizeH="0" baseline="0" dirty="0" smtClean="0">
                          <a:ln>
                            <a:noFill/>
                          </a:ln>
                          <a:solidFill>
                            <a:srgbClr val="0F790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次旋转轴或反轴。</a:t>
                      </a:r>
                    </a:p>
                  </a:txBody>
                  <a:tcPr marL="167776" marR="167776"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239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1A7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三方</a:t>
                      </a:r>
                    </a:p>
                  </a:txBody>
                  <a:tcPr marL="167776" marR="167776"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1A7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唯一的</a:t>
                      </a:r>
                      <a:r>
                        <a:rPr kumimoji="0" lang="en-US" altLang="zh-CN" sz="2400" b="1" i="0" u="none" strike="noStrike" cap="none" normalizeH="0" baseline="0" dirty="0" smtClean="0">
                          <a:ln>
                            <a:noFill/>
                          </a:ln>
                          <a:solidFill>
                            <a:srgbClr val="001A7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3</a:t>
                      </a:r>
                      <a:r>
                        <a:rPr kumimoji="0" lang="zh-CN" altLang="en-US" sz="2400" b="1" i="0" u="none" strike="noStrike" cap="none" normalizeH="0" baseline="0" dirty="0" smtClean="0">
                          <a:ln>
                            <a:noFill/>
                          </a:ln>
                          <a:solidFill>
                            <a:srgbClr val="001A7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次旋转轴或反轴。</a:t>
                      </a:r>
                    </a:p>
                  </a:txBody>
                  <a:tcPr marL="167776" marR="167776"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254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202D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四方</a:t>
                      </a:r>
                    </a:p>
                  </a:txBody>
                  <a:tcPr marL="167776" marR="167776"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202D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唯一的</a:t>
                      </a:r>
                      <a:r>
                        <a:rPr kumimoji="0" lang="en-US" altLang="zh-CN" sz="2400" b="1" i="0" u="none" strike="noStrike" cap="none" normalizeH="0" baseline="0" dirty="0" smtClean="0">
                          <a:ln>
                            <a:noFill/>
                          </a:ln>
                          <a:solidFill>
                            <a:srgbClr val="0202D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4</a:t>
                      </a:r>
                      <a:r>
                        <a:rPr kumimoji="0" lang="zh-CN" altLang="en-US" sz="2400" b="1" i="0" u="none" strike="noStrike" cap="none" normalizeH="0" baseline="0" dirty="0" smtClean="0">
                          <a:ln>
                            <a:noFill/>
                          </a:ln>
                          <a:solidFill>
                            <a:srgbClr val="0202D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次旋转轴或反轴。</a:t>
                      </a:r>
                    </a:p>
                  </a:txBody>
                  <a:tcPr marL="167776" marR="167776"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239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202D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六方</a:t>
                      </a:r>
                    </a:p>
                  </a:txBody>
                  <a:tcPr marL="167776" marR="167776"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202D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唯一的</a:t>
                      </a:r>
                      <a:r>
                        <a:rPr kumimoji="0" lang="en-US" altLang="zh-CN" sz="2400" b="1" i="0" u="none" strike="noStrike" cap="none" normalizeH="0" baseline="0" dirty="0" smtClean="0">
                          <a:ln>
                            <a:noFill/>
                          </a:ln>
                          <a:solidFill>
                            <a:srgbClr val="0202D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6</a:t>
                      </a:r>
                      <a:r>
                        <a:rPr kumimoji="0" lang="zh-CN" altLang="en-US" sz="2400" b="1" i="0" u="none" strike="noStrike" cap="none" normalizeH="0" baseline="0" dirty="0" smtClean="0">
                          <a:ln>
                            <a:noFill/>
                          </a:ln>
                          <a:solidFill>
                            <a:srgbClr val="0202D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次旋转轴或反轴。</a:t>
                      </a:r>
                    </a:p>
                  </a:txBody>
                  <a:tcPr marL="167776" marR="167776"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823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立方</a:t>
                      </a:r>
                    </a:p>
                  </a:txBody>
                  <a:tcPr marL="167776" marR="167776"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沿晶胞体对角线的四个</a:t>
                      </a:r>
                      <a:r>
                        <a:rPr kumimoji="0" lang="en-US" altLang="zh-CN"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3</a:t>
                      </a: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次旋转轴或反轴</a:t>
                      </a:r>
                    </a:p>
                  </a:txBody>
                  <a:tcPr marL="167776" marR="167776"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28675" name="Rectangle 3"/>
          <p:cNvSpPr>
            <a:spLocks noGrp="1" noChangeArrowheads="1"/>
          </p:cNvSpPr>
          <p:nvPr>
            <p:ph type="body" sz="half" idx="4294967295"/>
          </p:nvPr>
        </p:nvSpPr>
        <p:spPr>
          <a:xfrm>
            <a:off x="395288" y="1600200"/>
            <a:ext cx="3600450" cy="4525963"/>
          </a:xfrm>
        </p:spPr>
        <p:txBody>
          <a:bodyPr/>
          <a:lstStyle/>
          <a:p>
            <a:pPr marL="0" indent="0" eaLnBrk="1" hangingPunct="1">
              <a:lnSpc>
                <a:spcPct val="125000"/>
              </a:lnSpc>
              <a:spcBef>
                <a:spcPts val="0"/>
              </a:spcBef>
              <a:buFontTx/>
              <a:buNone/>
              <a:defRPr/>
            </a:pPr>
            <a:r>
              <a:rPr lang="zh-CN" altLang="en-US" sz="2800" dirty="0" smtClean="0">
                <a:solidFill>
                  <a:srgbClr val="800000"/>
                </a:solidFill>
              </a:rPr>
              <a:t>晶系：</a:t>
            </a:r>
            <a:r>
              <a:rPr lang="zh-CN" altLang="en-US" sz="2800" dirty="0" smtClean="0"/>
              <a:t>按照晶胞的特征对称元素可以分成 </a:t>
            </a:r>
            <a:r>
              <a:rPr lang="en-US" altLang="zh-CN" sz="2800" dirty="0" smtClean="0">
                <a:solidFill>
                  <a:srgbClr val="0000CC"/>
                </a:solidFill>
                <a:cs typeface="Times New Roman" panose="02020603050405020304" pitchFamily="18" charset="0"/>
              </a:rPr>
              <a:t>7</a:t>
            </a:r>
            <a:r>
              <a:rPr lang="zh-CN" altLang="en-US" sz="2800" dirty="0" smtClean="0">
                <a:solidFill>
                  <a:srgbClr val="0000CC"/>
                </a:solidFill>
              </a:rPr>
              <a:t>个 </a:t>
            </a:r>
            <a:r>
              <a:rPr lang="zh-CN" altLang="en-US" sz="2800" dirty="0" smtClean="0"/>
              <a:t>不同类型，称为晶系。</a:t>
            </a:r>
            <a:endParaRPr lang="zh-CN" altLang="en-US" dirty="0" smtClean="0"/>
          </a:p>
        </p:txBody>
      </p:sp>
      <p:pic>
        <p:nvPicPr>
          <p:cNvPr id="3894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3851275"/>
            <a:ext cx="3600450"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eaLnBrk="1" hangingPunct="1">
              <a:defRPr/>
            </a:pPr>
            <a:r>
              <a:rPr lang="zh-CN" altLang="en-US" dirty="0" smtClean="0"/>
              <a:t>点群与物理性质</a:t>
            </a:r>
          </a:p>
        </p:txBody>
      </p:sp>
      <p:graphicFrame>
        <p:nvGraphicFramePr>
          <p:cNvPr id="454659" name="Group 3"/>
          <p:cNvGraphicFramePr>
            <a:graphicFrameLocks noGrp="1"/>
          </p:cNvGraphicFramePr>
          <p:nvPr>
            <p:ph type="tbl" idx="4294967295"/>
          </p:nvPr>
        </p:nvGraphicFramePr>
        <p:xfrm>
          <a:off x="457200" y="1701800"/>
          <a:ext cx="8229600" cy="4248150"/>
        </p:xfrm>
        <a:graphic>
          <a:graphicData uri="http://schemas.openxmlformats.org/drawingml/2006/table">
            <a:tbl>
              <a:tblPr/>
              <a:tblGrid>
                <a:gridCol w="8229600">
                  <a:extLst>
                    <a:ext uri="{9D8B030D-6E8A-4147-A177-3AD203B41FA5}">
                      <a16:colId xmlns:a16="http://schemas.microsoft.com/office/drawing/2014/main" val="20000"/>
                    </a:ext>
                  </a:extLst>
                </a:gridCol>
              </a:tblGrid>
              <a:tr h="4248150">
                <a:tc>
                  <a:txBody>
                    <a:bodyPr/>
                    <a:lstStyle/>
                    <a:p>
                      <a:pPr marL="0" marR="0" lvl="0" indent="342900" algn="l" defTabSz="914400" rtl="0" eaLnBrk="1" fontAlgn="base" latinLnBrk="0" hangingPunct="1">
                        <a:lnSpc>
                          <a:spcPct val="13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从晶体的点群对称性，可以判明晶体有无对映体、旋光性、压电效应、热电效应、倍频效应等。</a:t>
                      </a:r>
                      <a:endPar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_GB2312"/>
                      </a:endParaRPr>
                    </a:p>
                    <a:p>
                      <a:pPr marL="342900" marR="0" lvl="0" indent="-342900" algn="l" defTabSz="914400" rtl="0" eaLnBrk="1" fontAlgn="base" latinLnBrk="0" hangingPunct="1">
                        <a:lnSpc>
                          <a:spcPct val="130000"/>
                        </a:lnSpc>
                        <a:spcBef>
                          <a:spcPct val="0"/>
                        </a:spcBef>
                        <a:spcAft>
                          <a:spcPct val="0"/>
                        </a:spcAft>
                        <a:buClrTx/>
                        <a:buSzTx/>
                        <a:buFontTx/>
                        <a:buAutoNum type="arabicPeriod"/>
                        <a:tabLst/>
                      </a:pPr>
                      <a:r>
                        <a:rPr kumimoji="0" lang="zh-CN" altLang="en-US" sz="24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旋光性</a:t>
                      </a: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出现在</a:t>
                      </a:r>
                      <a:r>
                        <a:rPr kumimoji="0" lang="en-US" altLang="zh-CN"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15</a:t>
                      </a: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种不含对称中心的点群。</a:t>
                      </a:r>
                      <a:endPar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_GB2312"/>
                      </a:endParaRPr>
                    </a:p>
                    <a:p>
                      <a:pPr marL="342900" marR="0" lvl="0" indent="-342900" algn="l" defTabSz="914400" rtl="0" eaLnBrk="1" fontAlgn="base" latinLnBrk="0" hangingPunct="1">
                        <a:lnSpc>
                          <a:spcPct val="130000"/>
                        </a:lnSpc>
                        <a:spcBef>
                          <a:spcPct val="0"/>
                        </a:spcBef>
                        <a:spcAft>
                          <a:spcPct val="0"/>
                        </a:spcAft>
                        <a:buClrTx/>
                        <a:buSzTx/>
                        <a:buFontTx/>
                        <a:buAutoNum type="arabicPeriod"/>
                        <a:tabLst/>
                      </a:pPr>
                      <a:r>
                        <a:rPr kumimoji="0" lang="zh-CN" altLang="en-US" sz="24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热电性</a:t>
                      </a: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出现在</a:t>
                      </a:r>
                      <a:r>
                        <a:rPr kumimoji="0" lang="en-US" altLang="zh-CN"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10</a:t>
                      </a: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种只含一个极性轴的点群。</a:t>
                      </a:r>
                      <a:endPar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_GB2312"/>
                      </a:endParaRPr>
                    </a:p>
                    <a:p>
                      <a:pPr marL="342900" marR="0" lvl="0" indent="-342900" algn="l" defTabSz="914400" rtl="0" eaLnBrk="1" fontAlgn="base" latinLnBrk="0" hangingPunct="1">
                        <a:lnSpc>
                          <a:spcPct val="130000"/>
                        </a:lnSpc>
                        <a:spcBef>
                          <a:spcPct val="0"/>
                        </a:spcBef>
                        <a:spcAft>
                          <a:spcPct val="0"/>
                        </a:spcAft>
                        <a:buClrTx/>
                        <a:buSzTx/>
                        <a:buFontTx/>
                        <a:buAutoNum type="arabicPeriod"/>
                        <a:tabLst/>
                      </a:pPr>
                      <a:r>
                        <a:rPr kumimoji="0" lang="zh-CN" altLang="en-US" sz="24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压电性</a:t>
                      </a: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出现在</a:t>
                      </a:r>
                      <a:r>
                        <a:rPr kumimoji="0" lang="en-US" altLang="zh-CN"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20</a:t>
                      </a: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种不含对称中心的点群</a:t>
                      </a:r>
                      <a:r>
                        <a:rPr kumimoji="0" lang="en-US" altLang="zh-CN"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(432</a:t>
                      </a: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除外</a:t>
                      </a:r>
                      <a:r>
                        <a:rPr kumimoji="0" lang="en-US" altLang="zh-CN"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endPar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_GB2312"/>
                      </a:endParaRPr>
                    </a:p>
                    <a:p>
                      <a:pPr marL="342900" marR="0" lvl="0" indent="-342900" algn="l" defTabSz="914400" rtl="0" eaLnBrk="1" fontAlgn="base" latinLnBrk="0" hangingPunct="1">
                        <a:lnSpc>
                          <a:spcPct val="130000"/>
                        </a:lnSpc>
                        <a:spcBef>
                          <a:spcPct val="0"/>
                        </a:spcBef>
                        <a:spcAft>
                          <a:spcPct val="0"/>
                        </a:spcAft>
                        <a:buClrTx/>
                        <a:buSzTx/>
                        <a:buFontTx/>
                        <a:buAutoNum type="arabicPeriod"/>
                        <a:tabLst/>
                      </a:pPr>
                      <a:r>
                        <a:rPr kumimoji="0" lang="zh-CN" altLang="en-US" sz="24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倍频效应</a:t>
                      </a: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出现在</a:t>
                      </a:r>
                      <a:r>
                        <a:rPr kumimoji="0" lang="en-US" altLang="zh-CN"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18</a:t>
                      </a:r>
                      <a:r>
                        <a:rPr kumimoji="0"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种不含对称中心的点群。</a:t>
                      </a:r>
                      <a:endPar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_GB2312"/>
                      </a:endParaRPr>
                    </a:p>
                    <a:p>
                      <a:pPr marL="0" marR="0" lvl="0" indent="342900" algn="l" defTabSz="914400" rtl="0" eaLnBrk="1" fontAlgn="base" latinLnBrk="0" hangingPunct="1">
                        <a:lnSpc>
                          <a:spcPct val="130000"/>
                        </a:lnSpc>
                        <a:spcBef>
                          <a:spcPct val="0"/>
                        </a:spcBef>
                        <a:spcAft>
                          <a:spcPct val="0"/>
                        </a:spcAft>
                        <a:buClrTx/>
                        <a:buSzTx/>
                        <a:buFontTx/>
                        <a:buNone/>
                        <a:tabLst/>
                      </a:pPr>
                      <a:r>
                        <a:rPr kumimoji="0" lang="zh-CN" altLang="en-US" sz="2400" b="1" i="0" u="none" strike="noStrike" kern="1200"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rPr>
                        <a:t>反过来，在晶体结构分析中，可以借助物理性质的测量结果判定晶体是否具有对称中心。</a:t>
                      </a:r>
                    </a:p>
                  </a:txBody>
                  <a:tcPr marT="45727" marB="45727"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en-US" altLang="zh-CN" sz="3200" dirty="0" smtClean="0"/>
              <a:t>2</a:t>
            </a:r>
            <a:r>
              <a:rPr lang="zh-CN" altLang="en-US" sz="3200" dirty="0" smtClean="0"/>
              <a:t>、空间群</a:t>
            </a:r>
          </a:p>
        </p:txBody>
      </p:sp>
      <p:sp>
        <p:nvSpPr>
          <p:cNvPr id="40963" name="Text Box 3"/>
          <p:cNvSpPr txBox="1">
            <a:spLocks noChangeArrowheads="1"/>
          </p:cNvSpPr>
          <p:nvPr/>
        </p:nvSpPr>
        <p:spPr bwMode="auto">
          <a:xfrm>
            <a:off x="533400" y="3573463"/>
            <a:ext cx="3678238" cy="2246312"/>
          </a:xfrm>
          <a:prstGeom prst="rect">
            <a:avLst/>
          </a:prstGeom>
          <a:noFill/>
          <a:ln>
            <a:noFill/>
          </a:ln>
          <a:effec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晶格的周期性，也称平移对称性，用布拉伐格子来表征，平移一个布拉伐格子的晶格向量</a:t>
            </a:r>
          </a:p>
          <a:p>
            <a:pPr eaLnBrk="1" hangingPunct="1">
              <a:spcBef>
                <a:spcPct val="50000"/>
              </a:spcBef>
              <a:buFontTx/>
              <a:buNone/>
              <a:defRPr/>
            </a:pPr>
            <a:endParaRPr kumimoji="1" lang="en-US" altLang="zh-CN" sz="2000" dirty="0" smtClean="0">
              <a:effectLst>
                <a:outerShdw blurRad="38100" dist="38100" dir="2700000" algn="tl">
                  <a:srgbClr val="000000">
                    <a:alpha val="43137"/>
                  </a:srgbClr>
                </a:outerShdw>
              </a:effectLst>
              <a:latin typeface="微软雅黑" panose="020B0503020204020204" pitchFamily="34" charset="-122"/>
            </a:endParaRPr>
          </a:p>
          <a:p>
            <a:pPr eaLnBrk="1" hangingPunct="1">
              <a:spcBef>
                <a:spcPct val="50000"/>
              </a:spcBef>
              <a:buFontTx/>
              <a:buNone/>
              <a:defRPr/>
            </a:pP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后，晶体自身重合，称为</a:t>
            </a:r>
            <a:r>
              <a:rPr kumimoji="1" lang="zh-CN" altLang="en-US" sz="2000" dirty="0" smtClean="0">
                <a:solidFill>
                  <a:srgbClr val="000066"/>
                </a:solidFill>
                <a:effectLst>
                  <a:outerShdw blurRad="38100" dist="38100" dir="2700000" algn="tl">
                    <a:srgbClr val="000000">
                      <a:alpha val="43137"/>
                    </a:srgbClr>
                  </a:outerShdw>
                </a:effectLst>
                <a:latin typeface="微软雅黑" panose="020B0503020204020204" pitchFamily="34" charset="-122"/>
              </a:rPr>
              <a:t>平移对称操作。</a:t>
            </a:r>
          </a:p>
        </p:txBody>
      </p:sp>
      <p:graphicFrame>
        <p:nvGraphicFramePr>
          <p:cNvPr id="40964" name="Object 4"/>
          <p:cNvGraphicFramePr>
            <a:graphicFrameLocks noChangeAspect="1"/>
          </p:cNvGraphicFramePr>
          <p:nvPr/>
        </p:nvGraphicFramePr>
        <p:xfrm>
          <a:off x="1103313" y="4672013"/>
          <a:ext cx="2209800" cy="427037"/>
        </p:xfrm>
        <a:graphic>
          <a:graphicData uri="http://schemas.openxmlformats.org/presentationml/2006/ole">
            <mc:AlternateContent xmlns:mc="http://schemas.openxmlformats.org/markup-compatibility/2006">
              <mc:Choice xmlns:v="urn:schemas-microsoft-com:vml" Requires="v">
                <p:oleObj spid="_x0000_s40974" name="Equation" r:id="rId3" imgW="1397000" imgH="241300" progId="Equation.3">
                  <p:embed/>
                </p:oleObj>
              </mc:Choice>
              <mc:Fallback>
                <p:oleObj name="Equation" r:id="rId3" imgW="13970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4672013"/>
                        <a:ext cx="2209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5" name="Text Box 5"/>
          <p:cNvSpPr txBox="1">
            <a:spLocks noChangeArrowheads="1"/>
          </p:cNvSpPr>
          <p:nvPr/>
        </p:nvSpPr>
        <p:spPr bwMode="auto">
          <a:xfrm>
            <a:off x="533400" y="2093913"/>
            <a:ext cx="6618288" cy="830262"/>
          </a:xfrm>
          <a:prstGeom prst="rect">
            <a:avLst/>
          </a:prstGeom>
          <a:noFill/>
          <a:ln>
            <a:noFill/>
          </a:ln>
          <a:effec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50000"/>
              </a:spcBef>
              <a:buFontTx/>
              <a:buNone/>
              <a:defRPr/>
            </a:pP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晶格的对称性也可用一系列转动（或转动加反演）对称操作来描述，这些对称操作的集合组成</a:t>
            </a:r>
            <a:r>
              <a:rPr kumimoji="1" lang="zh-CN" altLang="en-US" sz="2400" dirty="0" smtClean="0">
                <a:solidFill>
                  <a:srgbClr val="800000"/>
                </a:solidFill>
                <a:effectLst>
                  <a:outerShdw blurRad="38100" dist="38100" dir="2700000" algn="tl">
                    <a:srgbClr val="000000">
                      <a:alpha val="43137"/>
                    </a:srgbClr>
                  </a:outerShdw>
                </a:effectLst>
                <a:latin typeface="微软雅黑" panose="020B0503020204020204" pitchFamily="34" charset="-122"/>
              </a:rPr>
              <a:t>点群</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a:t>
            </a:r>
          </a:p>
        </p:txBody>
      </p:sp>
      <p:sp>
        <p:nvSpPr>
          <p:cNvPr id="40966" name="Rectangle 6"/>
          <p:cNvSpPr>
            <a:spLocks noChangeArrowheads="1"/>
          </p:cNvSpPr>
          <p:nvPr/>
        </p:nvSpPr>
        <p:spPr bwMode="auto">
          <a:xfrm>
            <a:off x="4481513" y="3573463"/>
            <a:ext cx="2827337" cy="1570037"/>
          </a:xfrm>
          <a:prstGeom prst="rect">
            <a:avLst/>
          </a:prstGeom>
          <a:noFill/>
          <a:ln>
            <a:noFill/>
          </a:ln>
          <a:effec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所有布拉伐格子晶格向量对应的平移对称操作的集合，称为</a:t>
            </a:r>
            <a:r>
              <a:rPr kumimoji="1" lang="zh-CN" altLang="en-US" sz="2400" dirty="0" smtClean="0">
                <a:solidFill>
                  <a:srgbClr val="800000"/>
                </a:solidFill>
                <a:effectLst>
                  <a:outerShdw blurRad="38100" dist="38100" dir="2700000" algn="tl">
                    <a:srgbClr val="000000">
                      <a:alpha val="43137"/>
                    </a:srgbClr>
                  </a:outerShdw>
                </a:effectLst>
                <a:latin typeface="微软雅黑" panose="020B0503020204020204" pitchFamily="34" charset="-122"/>
              </a:rPr>
              <a:t>平移群</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a:t>
            </a:r>
          </a:p>
        </p:txBody>
      </p:sp>
      <p:sp>
        <p:nvSpPr>
          <p:cNvPr id="40967" name="Rectangle 7"/>
          <p:cNvSpPr>
            <a:spLocks noChangeArrowheads="1"/>
          </p:cNvSpPr>
          <p:nvPr/>
        </p:nvSpPr>
        <p:spPr bwMode="auto">
          <a:xfrm>
            <a:off x="7772400" y="3352800"/>
            <a:ext cx="561975" cy="1392238"/>
          </a:xfrm>
          <a:prstGeom prst="rect">
            <a:avLst/>
          </a:prstGeom>
          <a:noFill/>
          <a:ln w="19050">
            <a:noFill/>
            <a:miter lim="800000"/>
            <a:headEnd/>
            <a:tailEnd/>
          </a:ln>
          <a:effec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zh-CN" altLang="en-US" sz="2800" smtClean="0">
                <a:solidFill>
                  <a:srgbClr val="0000CC"/>
                </a:solidFill>
                <a:effectLst>
                  <a:outerShdw blurRad="38100" dist="38100" dir="2700000" algn="tl">
                    <a:srgbClr val="000000">
                      <a:alpha val="43137"/>
                    </a:srgbClr>
                  </a:outerShdw>
                </a:effectLst>
                <a:latin typeface="微软雅黑" panose="020B0503020204020204" pitchFamily="34" charset="-122"/>
              </a:rPr>
              <a:t>空</a:t>
            </a:r>
          </a:p>
          <a:p>
            <a:pPr eaLnBrk="1" hangingPunct="1">
              <a:spcBef>
                <a:spcPct val="0"/>
              </a:spcBef>
              <a:buFontTx/>
              <a:buNone/>
              <a:defRPr/>
            </a:pPr>
            <a:r>
              <a:rPr kumimoji="1" lang="zh-CN" altLang="en-US" sz="2800" smtClean="0">
                <a:solidFill>
                  <a:srgbClr val="0000CC"/>
                </a:solidFill>
                <a:effectLst>
                  <a:outerShdw blurRad="38100" dist="38100" dir="2700000" algn="tl">
                    <a:srgbClr val="000000">
                      <a:alpha val="43137"/>
                    </a:srgbClr>
                  </a:outerShdw>
                </a:effectLst>
                <a:latin typeface="微软雅黑" panose="020B0503020204020204" pitchFamily="34" charset="-122"/>
              </a:rPr>
              <a:t>间</a:t>
            </a:r>
          </a:p>
          <a:p>
            <a:pPr eaLnBrk="1" hangingPunct="1">
              <a:spcBef>
                <a:spcPct val="0"/>
              </a:spcBef>
              <a:buFontTx/>
              <a:buNone/>
              <a:defRPr/>
            </a:pPr>
            <a:r>
              <a:rPr kumimoji="1" lang="zh-CN" altLang="en-US" sz="2800" smtClean="0">
                <a:solidFill>
                  <a:srgbClr val="0000CC"/>
                </a:solidFill>
                <a:effectLst>
                  <a:outerShdw blurRad="38100" dist="38100" dir="2700000" algn="tl">
                    <a:srgbClr val="000000">
                      <a:alpha val="43137"/>
                    </a:srgbClr>
                  </a:outerShdw>
                </a:effectLst>
                <a:latin typeface="微软雅黑" panose="020B0503020204020204" pitchFamily="34" charset="-122"/>
              </a:rPr>
              <a:t>群</a:t>
            </a:r>
          </a:p>
        </p:txBody>
      </p:sp>
      <p:sp>
        <p:nvSpPr>
          <p:cNvPr id="40968" name="AutoShape 8"/>
          <p:cNvSpPr>
            <a:spLocks noChangeArrowheads="1"/>
          </p:cNvSpPr>
          <p:nvPr/>
        </p:nvSpPr>
        <p:spPr bwMode="auto">
          <a:xfrm>
            <a:off x="3879850" y="2438400"/>
            <a:ext cx="533400" cy="228600"/>
          </a:xfrm>
          <a:prstGeom prst="rightArrow">
            <a:avLst>
              <a:gd name="adj1" fmla="val 50000"/>
              <a:gd name="adj2" fmla="val 58333"/>
            </a:avLst>
          </a:prstGeom>
          <a:noFill/>
          <a:ln>
            <a:noFill/>
          </a:ln>
          <a:effec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latin typeface="微软雅黑" panose="020B0503020204020204" pitchFamily="34" charset="-122"/>
            </a:endParaRPr>
          </a:p>
        </p:txBody>
      </p:sp>
      <p:sp>
        <p:nvSpPr>
          <p:cNvPr id="40970" name="AutoShape 13"/>
          <p:cNvSpPr>
            <a:spLocks noChangeArrowheads="1"/>
          </p:cNvSpPr>
          <p:nvPr/>
        </p:nvSpPr>
        <p:spPr bwMode="auto">
          <a:xfrm>
            <a:off x="7461250" y="4267200"/>
            <a:ext cx="1143000" cy="228600"/>
          </a:xfrm>
          <a:prstGeom prst="rightArrow">
            <a:avLst>
              <a:gd name="adj1" fmla="val 50000"/>
              <a:gd name="adj2" fmla="val 125000"/>
            </a:avLst>
          </a:prstGeom>
          <a:noFill/>
          <a:ln>
            <a:noFill/>
          </a:ln>
          <a:effec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latin typeface="微软雅黑" panose="020B0503020204020204" pitchFamily="34" charset="-122"/>
            </a:endParaRPr>
          </a:p>
        </p:txBody>
      </p:sp>
      <p:sp>
        <p:nvSpPr>
          <p:cNvPr id="2" name="左大括号 1"/>
          <p:cNvSpPr>
            <a:spLocks/>
          </p:cNvSpPr>
          <p:nvPr/>
        </p:nvSpPr>
        <p:spPr bwMode="auto">
          <a:xfrm flipH="1">
            <a:off x="7348538" y="2205038"/>
            <a:ext cx="227012" cy="3168650"/>
          </a:xfrm>
          <a:prstGeom prst="leftBrace">
            <a:avLst>
              <a:gd name="adj1" fmla="val 8336"/>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40971" name="右箭头 1"/>
          <p:cNvSpPr>
            <a:spLocks noChangeArrowheads="1"/>
          </p:cNvSpPr>
          <p:nvPr/>
        </p:nvSpPr>
        <p:spPr bwMode="auto">
          <a:xfrm>
            <a:off x="3995738" y="4076700"/>
            <a:ext cx="504825" cy="419100"/>
          </a:xfrm>
          <a:prstGeom prst="rightArrow">
            <a:avLst>
              <a:gd name="adj1" fmla="val 50000"/>
              <a:gd name="adj2" fmla="val 50033"/>
            </a:avLst>
          </a:prstGeom>
          <a:solidFill>
            <a:srgbClr val="0000CC"/>
          </a:solidFill>
          <a:ln>
            <a:noFill/>
          </a:ln>
          <a:extLst>
            <a:ext uri="{91240B29-F687-4F45-9708-019B960494DF}">
              <a14:hiddenLine xmlns:a14="http://schemas.microsoft.com/office/drawing/2010/main" w="19050" algn="ctr">
                <a:solidFill>
                  <a:srgbClr val="000000"/>
                </a:solidFill>
                <a:round/>
                <a:headEnd/>
                <a:tailEnd type="triangle" w="med" len="med"/>
              </a14:hiddenLine>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eaLnBrk="1" hangingPunct="1">
              <a:defRPr/>
            </a:pPr>
            <a:r>
              <a:rPr lang="zh-CN" altLang="en-US" sz="2800" dirty="0" smtClean="0">
                <a:solidFill>
                  <a:srgbClr val="0000CC"/>
                </a:solidFill>
                <a:latin typeface="微软雅黑" panose="020B0503020204020204" pitchFamily="34" charset="-122"/>
              </a:rPr>
              <a:t>七个晶系与十四个布拉伐格子关系图</a:t>
            </a:r>
          </a:p>
        </p:txBody>
      </p:sp>
      <p:grpSp>
        <p:nvGrpSpPr>
          <p:cNvPr id="5123" name="Group 4"/>
          <p:cNvGrpSpPr>
            <a:grpSpLocks/>
          </p:cNvGrpSpPr>
          <p:nvPr/>
        </p:nvGrpSpPr>
        <p:grpSpPr bwMode="auto">
          <a:xfrm>
            <a:off x="1885950" y="1412776"/>
            <a:ext cx="5364163" cy="5335587"/>
            <a:chOff x="1188" y="767"/>
            <a:chExt cx="3372" cy="3361"/>
          </a:xfrm>
          <a:noFill/>
        </p:grpSpPr>
        <p:sp>
          <p:nvSpPr>
            <p:cNvPr id="5127" name="Rectangle 5"/>
            <p:cNvSpPr>
              <a:spLocks noChangeArrowheads="1"/>
            </p:cNvSpPr>
            <p:nvPr/>
          </p:nvSpPr>
          <p:spPr bwMode="auto">
            <a:xfrm>
              <a:off x="2001" y="998"/>
              <a:ext cx="8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立方晶系</a:t>
              </a:r>
              <a:r>
                <a:rPr kumimoji="1" lang="zh-CN" altLang="en-US" sz="11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28" name="Rectangle 6"/>
            <p:cNvSpPr>
              <a:spLocks noChangeArrowheads="1"/>
            </p:cNvSpPr>
            <p:nvPr/>
          </p:nvSpPr>
          <p:spPr bwMode="auto">
            <a:xfrm>
              <a:off x="2022" y="1430"/>
              <a:ext cx="8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六角晶系</a:t>
              </a:r>
              <a:r>
                <a:rPr kumimoji="1" lang="zh-CN" altLang="en-US" sz="11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29" name="Rectangle 7"/>
            <p:cNvSpPr>
              <a:spLocks noChangeArrowheads="1"/>
            </p:cNvSpPr>
            <p:nvPr/>
          </p:nvSpPr>
          <p:spPr bwMode="auto">
            <a:xfrm>
              <a:off x="2010" y="1817"/>
              <a:ext cx="807"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四方晶系</a:t>
              </a:r>
              <a:r>
                <a:rPr kumimoji="1" lang="zh-CN" altLang="en-US" sz="11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30" name="Rectangle 8"/>
            <p:cNvSpPr>
              <a:spLocks noChangeArrowheads="1"/>
            </p:cNvSpPr>
            <p:nvPr/>
          </p:nvSpPr>
          <p:spPr bwMode="auto">
            <a:xfrm>
              <a:off x="2013" y="2251"/>
              <a:ext cx="8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三角晶系</a:t>
              </a:r>
              <a:r>
                <a:rPr kumimoji="1" lang="zh-CN" altLang="en-US" sz="11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31" name="Rectangle 9"/>
            <p:cNvSpPr>
              <a:spLocks noChangeArrowheads="1"/>
            </p:cNvSpPr>
            <p:nvPr/>
          </p:nvSpPr>
          <p:spPr bwMode="auto">
            <a:xfrm>
              <a:off x="2001" y="2683"/>
              <a:ext cx="8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正交晶系</a:t>
              </a:r>
              <a:r>
                <a:rPr kumimoji="1" lang="zh-CN" altLang="en-US" sz="11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32" name="Rectangle 10"/>
            <p:cNvSpPr>
              <a:spLocks noChangeArrowheads="1"/>
            </p:cNvSpPr>
            <p:nvPr/>
          </p:nvSpPr>
          <p:spPr bwMode="auto">
            <a:xfrm>
              <a:off x="2022" y="3502"/>
              <a:ext cx="807"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单斜晶系</a:t>
              </a:r>
              <a:r>
                <a:rPr kumimoji="1" lang="zh-CN" altLang="en-US" sz="11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33" name="Rectangle 11"/>
            <p:cNvSpPr>
              <a:spLocks noChangeArrowheads="1"/>
            </p:cNvSpPr>
            <p:nvPr/>
          </p:nvSpPr>
          <p:spPr bwMode="auto">
            <a:xfrm>
              <a:off x="2022" y="3857"/>
              <a:ext cx="8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三斜晶系</a:t>
              </a:r>
              <a:r>
                <a:rPr kumimoji="1" lang="zh-CN" altLang="en-US" sz="11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34" name="Line 12"/>
            <p:cNvSpPr>
              <a:spLocks noChangeShapeType="1"/>
            </p:cNvSpPr>
            <p:nvPr/>
          </p:nvSpPr>
          <p:spPr bwMode="auto">
            <a:xfrm flipH="1">
              <a:off x="2811" y="1097"/>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35" name="Line 13"/>
            <p:cNvSpPr>
              <a:spLocks noChangeShapeType="1"/>
            </p:cNvSpPr>
            <p:nvPr/>
          </p:nvSpPr>
          <p:spPr bwMode="auto">
            <a:xfrm flipH="1">
              <a:off x="2829" y="1547"/>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36" name="Line 14"/>
            <p:cNvSpPr>
              <a:spLocks noChangeShapeType="1"/>
            </p:cNvSpPr>
            <p:nvPr/>
          </p:nvSpPr>
          <p:spPr bwMode="auto">
            <a:xfrm flipH="1">
              <a:off x="2811" y="1913"/>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37" name="Line 15"/>
            <p:cNvSpPr>
              <a:spLocks noChangeShapeType="1"/>
            </p:cNvSpPr>
            <p:nvPr/>
          </p:nvSpPr>
          <p:spPr bwMode="auto">
            <a:xfrm flipH="1">
              <a:off x="2811" y="2345"/>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38" name="Line 16"/>
            <p:cNvSpPr>
              <a:spLocks noChangeShapeType="1"/>
            </p:cNvSpPr>
            <p:nvPr/>
          </p:nvSpPr>
          <p:spPr bwMode="auto">
            <a:xfrm flipH="1">
              <a:off x="2811" y="2777"/>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39" name="Line 17"/>
            <p:cNvSpPr>
              <a:spLocks noChangeShapeType="1"/>
            </p:cNvSpPr>
            <p:nvPr/>
          </p:nvSpPr>
          <p:spPr bwMode="auto">
            <a:xfrm flipH="1">
              <a:off x="2856" y="3614"/>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40" name="Line 18"/>
            <p:cNvSpPr>
              <a:spLocks noChangeShapeType="1"/>
            </p:cNvSpPr>
            <p:nvPr/>
          </p:nvSpPr>
          <p:spPr bwMode="auto">
            <a:xfrm flipH="1">
              <a:off x="2853" y="3974"/>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41" name="Rectangle 19"/>
            <p:cNvSpPr>
              <a:spLocks noChangeArrowheads="1"/>
            </p:cNvSpPr>
            <p:nvPr/>
          </p:nvSpPr>
          <p:spPr bwMode="auto">
            <a:xfrm>
              <a:off x="3213" y="767"/>
              <a:ext cx="816" cy="6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简单立方</a:t>
              </a:r>
            </a:p>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体心立方</a:t>
              </a:r>
            </a:p>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面心立方</a:t>
              </a:r>
              <a:r>
                <a:rPr kumimoji="1" lang="zh-CN" altLang="en-US" sz="11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42" name="Rectangle 20"/>
            <p:cNvSpPr>
              <a:spLocks noChangeArrowheads="1"/>
            </p:cNvSpPr>
            <p:nvPr/>
          </p:nvSpPr>
          <p:spPr bwMode="auto">
            <a:xfrm>
              <a:off x="3222" y="1430"/>
              <a:ext cx="8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六角</a:t>
              </a:r>
              <a:r>
                <a:rPr kumimoji="1" lang="zh-CN" altLang="en-US" sz="11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43" name="Rectangle 21"/>
            <p:cNvSpPr>
              <a:spLocks noChangeArrowheads="1"/>
            </p:cNvSpPr>
            <p:nvPr/>
          </p:nvSpPr>
          <p:spPr bwMode="auto">
            <a:xfrm>
              <a:off x="3222" y="1718"/>
              <a:ext cx="816" cy="4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简单四方</a:t>
              </a:r>
            </a:p>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体心四方</a:t>
              </a:r>
              <a:r>
                <a:rPr kumimoji="1" lang="zh-CN" altLang="en-US" sz="11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44" name="Rectangle 22"/>
            <p:cNvSpPr>
              <a:spLocks noChangeArrowheads="1"/>
            </p:cNvSpPr>
            <p:nvPr/>
          </p:nvSpPr>
          <p:spPr bwMode="auto">
            <a:xfrm>
              <a:off x="3222" y="2234"/>
              <a:ext cx="8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三角</a:t>
              </a:r>
              <a:r>
                <a:rPr kumimoji="1" lang="zh-CN" altLang="en-US" sz="11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45" name="Rectangle 23"/>
            <p:cNvSpPr>
              <a:spLocks noChangeArrowheads="1"/>
            </p:cNvSpPr>
            <p:nvPr/>
          </p:nvSpPr>
          <p:spPr bwMode="auto">
            <a:xfrm>
              <a:off x="3222" y="2546"/>
              <a:ext cx="816" cy="82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简单正交</a:t>
              </a:r>
            </a:p>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底心正交</a:t>
              </a:r>
            </a:p>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体心正交</a:t>
              </a:r>
            </a:p>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面心正交</a:t>
              </a:r>
              <a:r>
                <a:rPr kumimoji="1" lang="zh-CN" altLang="en-US" sz="11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kumimoji="1" lang="zh-CN" altLang="en-US" sz="2400" b="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46" name="Rectangle 24"/>
            <p:cNvSpPr>
              <a:spLocks noChangeArrowheads="1"/>
            </p:cNvSpPr>
            <p:nvPr/>
          </p:nvSpPr>
          <p:spPr bwMode="auto">
            <a:xfrm>
              <a:off x="3222" y="3398"/>
              <a:ext cx="816" cy="4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简单单斜</a:t>
              </a:r>
            </a:p>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底心单斜</a:t>
              </a:r>
            </a:p>
          </p:txBody>
        </p:sp>
        <p:sp>
          <p:nvSpPr>
            <p:cNvPr id="5147" name="Rectangle 25"/>
            <p:cNvSpPr>
              <a:spLocks noChangeArrowheads="1"/>
            </p:cNvSpPr>
            <p:nvPr/>
          </p:nvSpPr>
          <p:spPr bwMode="auto">
            <a:xfrm>
              <a:off x="3222" y="3878"/>
              <a:ext cx="8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defRPr/>
              </a:pPr>
              <a:r>
                <a:rPr kumimoji="1" lang="zh-CN" altLang="en-US" sz="200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简单三斜</a:t>
              </a:r>
            </a:p>
          </p:txBody>
        </p:sp>
        <p:sp>
          <p:nvSpPr>
            <p:cNvPr id="5148" name="Line 26"/>
            <p:cNvSpPr>
              <a:spLocks noChangeShapeType="1"/>
            </p:cNvSpPr>
            <p:nvPr/>
          </p:nvSpPr>
          <p:spPr bwMode="auto">
            <a:xfrm>
              <a:off x="1644" y="1145"/>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49" name="Line 27"/>
            <p:cNvSpPr>
              <a:spLocks noChangeShapeType="1"/>
            </p:cNvSpPr>
            <p:nvPr/>
          </p:nvSpPr>
          <p:spPr bwMode="auto">
            <a:xfrm flipH="1">
              <a:off x="1188" y="2267"/>
              <a:ext cx="432" cy="0"/>
            </a:xfrm>
            <a:prstGeom prst="line">
              <a:avLst/>
            </a:prstGeom>
            <a:grpFill/>
            <a:ln w="19050">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50" name="Line 28"/>
            <p:cNvSpPr>
              <a:spLocks noChangeShapeType="1"/>
            </p:cNvSpPr>
            <p:nvPr/>
          </p:nvSpPr>
          <p:spPr bwMode="auto">
            <a:xfrm>
              <a:off x="1638" y="1559"/>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51" name="Line 29"/>
            <p:cNvSpPr>
              <a:spLocks noChangeShapeType="1"/>
            </p:cNvSpPr>
            <p:nvPr/>
          </p:nvSpPr>
          <p:spPr bwMode="auto">
            <a:xfrm>
              <a:off x="1644" y="1943"/>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52" name="Line 30"/>
            <p:cNvSpPr>
              <a:spLocks noChangeShapeType="1"/>
            </p:cNvSpPr>
            <p:nvPr/>
          </p:nvSpPr>
          <p:spPr bwMode="auto">
            <a:xfrm>
              <a:off x="1644" y="2366"/>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53" name="Line 31"/>
            <p:cNvSpPr>
              <a:spLocks noChangeShapeType="1"/>
            </p:cNvSpPr>
            <p:nvPr/>
          </p:nvSpPr>
          <p:spPr bwMode="auto">
            <a:xfrm>
              <a:off x="1644" y="2807"/>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54" name="Line 32"/>
            <p:cNvSpPr>
              <a:spLocks noChangeShapeType="1"/>
            </p:cNvSpPr>
            <p:nvPr/>
          </p:nvSpPr>
          <p:spPr bwMode="auto">
            <a:xfrm>
              <a:off x="1644" y="3644"/>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55" name="Line 33"/>
            <p:cNvSpPr>
              <a:spLocks noChangeShapeType="1"/>
            </p:cNvSpPr>
            <p:nvPr/>
          </p:nvSpPr>
          <p:spPr bwMode="auto">
            <a:xfrm>
              <a:off x="1641" y="3974"/>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56" name="Line 34"/>
            <p:cNvSpPr>
              <a:spLocks noChangeShapeType="1"/>
            </p:cNvSpPr>
            <p:nvPr/>
          </p:nvSpPr>
          <p:spPr bwMode="auto">
            <a:xfrm>
              <a:off x="1638" y="1142"/>
              <a:ext cx="0" cy="2832"/>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57" name="Line 35"/>
            <p:cNvSpPr>
              <a:spLocks noChangeShapeType="1"/>
            </p:cNvSpPr>
            <p:nvPr/>
          </p:nvSpPr>
          <p:spPr bwMode="auto">
            <a:xfrm flipH="1">
              <a:off x="4032" y="1098"/>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58" name="Line 36"/>
            <p:cNvSpPr>
              <a:spLocks noChangeShapeType="1"/>
            </p:cNvSpPr>
            <p:nvPr/>
          </p:nvSpPr>
          <p:spPr bwMode="auto">
            <a:xfrm flipH="1">
              <a:off x="4038" y="1521"/>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59" name="Line 37"/>
            <p:cNvSpPr>
              <a:spLocks noChangeShapeType="1"/>
            </p:cNvSpPr>
            <p:nvPr/>
          </p:nvSpPr>
          <p:spPr bwMode="auto">
            <a:xfrm flipH="1">
              <a:off x="4032" y="1905"/>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60" name="Line 38"/>
            <p:cNvSpPr>
              <a:spLocks noChangeShapeType="1"/>
            </p:cNvSpPr>
            <p:nvPr/>
          </p:nvSpPr>
          <p:spPr bwMode="auto">
            <a:xfrm flipH="1">
              <a:off x="4032" y="2328"/>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61" name="Line 39"/>
            <p:cNvSpPr>
              <a:spLocks noChangeShapeType="1"/>
            </p:cNvSpPr>
            <p:nvPr/>
          </p:nvSpPr>
          <p:spPr bwMode="auto">
            <a:xfrm flipH="1">
              <a:off x="4032" y="2769"/>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62" name="Line 40"/>
            <p:cNvSpPr>
              <a:spLocks noChangeShapeType="1"/>
            </p:cNvSpPr>
            <p:nvPr/>
          </p:nvSpPr>
          <p:spPr bwMode="auto">
            <a:xfrm flipH="1">
              <a:off x="4032" y="3606"/>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63" name="Line 41"/>
            <p:cNvSpPr>
              <a:spLocks noChangeShapeType="1"/>
            </p:cNvSpPr>
            <p:nvPr/>
          </p:nvSpPr>
          <p:spPr bwMode="auto">
            <a:xfrm flipH="1">
              <a:off x="4035" y="3927"/>
              <a:ext cx="336"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64" name="Line 42"/>
            <p:cNvSpPr>
              <a:spLocks noChangeShapeType="1"/>
            </p:cNvSpPr>
            <p:nvPr/>
          </p:nvSpPr>
          <p:spPr bwMode="auto">
            <a:xfrm flipH="1">
              <a:off x="4374" y="1104"/>
              <a:ext cx="0" cy="2832"/>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65" name="Line 43"/>
            <p:cNvSpPr>
              <a:spLocks noChangeShapeType="1"/>
            </p:cNvSpPr>
            <p:nvPr/>
          </p:nvSpPr>
          <p:spPr bwMode="auto">
            <a:xfrm flipH="1">
              <a:off x="4368" y="2334"/>
              <a:ext cx="192"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124" name="Rectangle 44"/>
          <p:cNvSpPr>
            <a:spLocks noChangeArrowheads="1"/>
          </p:cNvSpPr>
          <p:nvPr/>
        </p:nvSpPr>
        <p:spPr bwMode="auto">
          <a:xfrm>
            <a:off x="7250113" y="2041525"/>
            <a:ext cx="1465262" cy="4054475"/>
          </a:xfrm>
          <a:prstGeom prst="rect">
            <a:avLst/>
          </a:prstGeom>
          <a:noFill/>
          <a:ln>
            <a:noFill/>
          </a:ln>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30000"/>
              </a:spcBef>
              <a:buFontTx/>
              <a:buNone/>
              <a:defRPr/>
            </a:pPr>
            <a:r>
              <a:rPr kumimoji="1"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每一晶系按其晶胞的</a:t>
            </a:r>
            <a:r>
              <a:rPr kumimoji="1" lang="zh-CN" altLang="en-US" sz="2000"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底心、面心或体心</a:t>
            </a:r>
            <a:r>
              <a:rPr kumimoji="1"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是否有格点可分为几种不同的形式，每种形式为一种布拉伐格子，则七个晶系共计包含</a:t>
            </a:r>
            <a:r>
              <a:rPr kumimoji="1" lang="en-US" altLang="zh-CN"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14</a:t>
            </a:r>
            <a:r>
              <a:rPr kumimoji="1"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种布拉伐格子。</a:t>
            </a:r>
          </a:p>
        </p:txBody>
      </p:sp>
      <p:sp>
        <p:nvSpPr>
          <p:cNvPr id="5125" name="Rectangle 46"/>
          <p:cNvSpPr>
            <a:spLocks noChangeArrowheads="1"/>
          </p:cNvSpPr>
          <p:nvPr/>
        </p:nvSpPr>
        <p:spPr bwMode="auto">
          <a:xfrm>
            <a:off x="468313" y="1849438"/>
            <a:ext cx="1727200" cy="4746625"/>
          </a:xfrm>
          <a:prstGeom prst="rect">
            <a:avLst/>
          </a:prstGeom>
          <a:noFill/>
          <a:ln>
            <a:noFill/>
          </a:ln>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5000"/>
              </a:lnSpc>
              <a:spcBef>
                <a:spcPct val="0"/>
              </a:spcBef>
              <a:buFontTx/>
              <a:buNone/>
              <a:defRPr/>
            </a:pPr>
            <a:r>
              <a:rPr kumimoji="1" lang="zh-CN" altLang="en-US" sz="22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晶体的</a:t>
            </a:r>
            <a:r>
              <a:rPr kumimoji="1" lang="en-US" altLang="zh-CN" sz="22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a:t>
            </a:r>
            <a:r>
              <a:rPr kumimoji="1" lang="zh-CN" altLang="en-US" sz="22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种宏观对称性类型可以分成七类，即</a:t>
            </a:r>
            <a:r>
              <a:rPr kumimoji="1" lang="zh-CN" altLang="en-US" sz="2200" dirty="0" smtClean="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七个晶系</a:t>
            </a:r>
            <a:r>
              <a:rPr kumimoji="1" lang="zh-CN" altLang="en-US" sz="22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。其中每个晶系包含若干种点群，它们具有某些共同的对称素。 </a:t>
            </a:r>
          </a:p>
        </p:txBody>
      </p:sp>
      <p:sp>
        <p:nvSpPr>
          <p:cNvPr id="427055" name="Rectangle 47"/>
          <p:cNvSpPr>
            <a:spLocks noChangeArrowheads="1"/>
          </p:cNvSpPr>
          <p:nvPr/>
        </p:nvSpPr>
        <p:spPr bwMode="auto">
          <a:xfrm>
            <a:off x="496888" y="3636963"/>
            <a:ext cx="1450975" cy="323850"/>
          </a:xfrm>
          <a:prstGeom prst="rect">
            <a:avLst/>
          </a:prstGeom>
          <a:noFill/>
          <a:ln w="22225">
            <a:solidFill>
              <a:srgbClr val="0000CC"/>
            </a:solidFill>
            <a:miter lim="800000"/>
            <a:headEnd/>
            <a:tailEnd/>
          </a:ln>
          <a:effec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pPr eaLnBrk="1" hangingPunct="1">
              <a:defRPr/>
            </a:pPr>
            <a:r>
              <a:rPr lang="en-US" altLang="zh-CN" sz="3200" dirty="0" smtClean="0">
                <a:effectLst>
                  <a:outerShdw blurRad="38100" dist="38100" dir="2700000" algn="tl">
                    <a:srgbClr val="000000">
                      <a:alpha val="43137"/>
                    </a:srgbClr>
                  </a:outerShdw>
                </a:effectLst>
              </a:rPr>
              <a:t>“</a:t>
            </a:r>
            <a:r>
              <a:rPr lang="zh-CN" altLang="en-US" sz="3200" dirty="0" smtClean="0">
                <a:effectLst>
                  <a:outerShdw blurRad="38100" dist="38100" dir="2700000" algn="tl">
                    <a:srgbClr val="000000">
                      <a:alpha val="43137"/>
                    </a:srgbClr>
                  </a:outerShdw>
                </a:effectLst>
              </a:rPr>
              <a:t>空间群”定义</a:t>
            </a:r>
          </a:p>
        </p:txBody>
      </p:sp>
      <p:sp>
        <p:nvSpPr>
          <p:cNvPr id="41987" name="Rectangle 3"/>
          <p:cNvSpPr>
            <a:spLocks noChangeArrowheads="1"/>
          </p:cNvSpPr>
          <p:nvPr/>
        </p:nvSpPr>
        <p:spPr bwMode="auto">
          <a:xfrm>
            <a:off x="457200" y="1701800"/>
            <a:ext cx="8229600" cy="526256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200000"/>
              </a:lnSpc>
              <a:spcBef>
                <a:spcPct val="0"/>
              </a:spcBef>
              <a:buFontTx/>
              <a:buNone/>
              <a:defRPr/>
            </a:pPr>
            <a:r>
              <a:rPr kumimoji="1" lang="zh-CN" altLang="en-US" sz="2800" dirty="0" smtClean="0">
                <a:solidFill>
                  <a:srgbClr val="800000"/>
                </a:solidFill>
                <a:effectLst>
                  <a:outerShdw blurRad="38100" dist="38100" dir="2700000" algn="tl">
                    <a:srgbClr val="000000">
                      <a:alpha val="43137"/>
                    </a:srgbClr>
                  </a:outerShdw>
                </a:effectLst>
              </a:rPr>
              <a:t>定义：</a:t>
            </a:r>
            <a:r>
              <a:rPr kumimoji="1" lang="zh-CN" altLang="en-US" sz="2800" dirty="0" smtClean="0">
                <a:effectLst>
                  <a:outerShdw blurRad="38100" dist="38100" dir="2700000" algn="tl">
                    <a:srgbClr val="000000">
                      <a:alpha val="43137"/>
                    </a:srgbClr>
                  </a:outerShdw>
                </a:effectLst>
              </a:rPr>
              <a:t>晶格全部对称操作的集合，称为</a:t>
            </a:r>
            <a:r>
              <a:rPr kumimoji="1" lang="zh-CN" altLang="en-US" sz="2800" dirty="0" smtClean="0">
                <a:solidFill>
                  <a:srgbClr val="0000CC"/>
                </a:solidFill>
                <a:effectLst>
                  <a:outerShdw blurRad="38100" dist="38100" dir="2700000" algn="tl">
                    <a:srgbClr val="000000">
                      <a:alpha val="43137"/>
                    </a:srgbClr>
                  </a:outerShdw>
                </a:effectLst>
              </a:rPr>
              <a:t>空间群</a:t>
            </a:r>
            <a:r>
              <a:rPr kumimoji="1" lang="zh-CN" altLang="en-US" sz="2800" dirty="0" smtClean="0">
                <a:effectLst>
                  <a:outerShdw blurRad="38100" dist="38100" dir="2700000" algn="tl">
                    <a:srgbClr val="000000">
                      <a:alpha val="43137"/>
                    </a:srgbClr>
                  </a:outerShdw>
                </a:effectLst>
              </a:rPr>
              <a:t>。</a:t>
            </a:r>
            <a:endParaRPr kumimoji="1" lang="en-US" altLang="zh-CN" sz="2800" dirty="0" smtClean="0">
              <a:effectLst>
                <a:outerShdw blurRad="38100" dist="38100" dir="2700000" algn="tl">
                  <a:srgbClr val="000000">
                    <a:alpha val="43137"/>
                  </a:srgbClr>
                </a:outerShdw>
              </a:effectLst>
            </a:endParaRPr>
          </a:p>
          <a:p>
            <a:pPr eaLnBrk="1" hangingPunct="1">
              <a:lnSpc>
                <a:spcPct val="200000"/>
              </a:lnSpc>
              <a:spcBef>
                <a:spcPct val="0"/>
              </a:spcBef>
              <a:buFontTx/>
              <a:buNone/>
              <a:defRPr/>
            </a:pPr>
            <a:r>
              <a:rPr kumimoji="1" lang="zh-CN" altLang="en-US" sz="2800" dirty="0" smtClean="0">
                <a:effectLst>
                  <a:outerShdw blurRad="38100" dist="38100" dir="2700000" algn="tl">
                    <a:srgbClr val="000000">
                      <a:alpha val="43137"/>
                    </a:srgbClr>
                  </a:outerShdw>
                </a:effectLst>
              </a:rPr>
              <a:t>其元素是</a:t>
            </a:r>
            <a:r>
              <a:rPr kumimoji="1" lang="zh-CN" altLang="en-US" sz="2800" dirty="0" smtClean="0">
                <a:solidFill>
                  <a:srgbClr val="800000"/>
                </a:solidFill>
                <a:effectLst>
                  <a:outerShdw blurRad="38100" dist="38100" dir="2700000" algn="tl">
                    <a:srgbClr val="000000">
                      <a:alpha val="43137"/>
                    </a:srgbClr>
                  </a:outerShdw>
                </a:effectLst>
              </a:rPr>
              <a:t>点群操作</a:t>
            </a:r>
            <a:r>
              <a:rPr kumimoji="1" lang="zh-CN" altLang="en-US" sz="2800" dirty="0" smtClean="0">
                <a:effectLst>
                  <a:outerShdw blurRad="38100" dist="38100" dir="2700000" algn="tl">
                    <a:srgbClr val="000000">
                      <a:alpha val="43137"/>
                    </a:srgbClr>
                  </a:outerShdw>
                </a:effectLst>
              </a:rPr>
              <a:t>和</a:t>
            </a:r>
            <a:r>
              <a:rPr kumimoji="1" lang="zh-CN" altLang="en-US" sz="2800" dirty="0" smtClean="0">
                <a:solidFill>
                  <a:srgbClr val="800000"/>
                </a:solidFill>
                <a:effectLst>
                  <a:outerShdw blurRad="38100" dist="38100" dir="2700000" algn="tl">
                    <a:srgbClr val="000000">
                      <a:alpha val="43137"/>
                    </a:srgbClr>
                  </a:outerShdw>
                </a:effectLst>
              </a:rPr>
              <a:t>平移操作</a:t>
            </a:r>
            <a:r>
              <a:rPr kumimoji="1" lang="zh-CN" altLang="en-US" sz="2800" dirty="0" smtClean="0">
                <a:effectLst>
                  <a:outerShdw blurRad="38100" dist="38100" dir="2700000" algn="tl">
                    <a:srgbClr val="000000">
                      <a:alpha val="43137"/>
                    </a:srgbClr>
                  </a:outerShdw>
                </a:effectLst>
              </a:rPr>
              <a:t>的组合。</a:t>
            </a:r>
            <a:endParaRPr kumimoji="1" lang="en-US" altLang="zh-CN" sz="2800" dirty="0" smtClean="0">
              <a:effectLst>
                <a:outerShdw blurRad="38100" dist="38100" dir="2700000" algn="tl">
                  <a:srgbClr val="000000">
                    <a:alpha val="43137"/>
                  </a:srgbClr>
                </a:outerShdw>
              </a:effectLst>
            </a:endParaRPr>
          </a:p>
          <a:p>
            <a:pPr eaLnBrk="1" hangingPunct="1">
              <a:lnSpc>
                <a:spcPct val="200000"/>
              </a:lnSpc>
              <a:spcBef>
                <a:spcPct val="0"/>
              </a:spcBef>
              <a:buFontTx/>
              <a:buNone/>
              <a:defRPr/>
            </a:pPr>
            <a:r>
              <a:rPr kumimoji="1" lang="zh-CN" altLang="en-US" sz="2800" dirty="0" smtClean="0">
                <a:effectLst>
                  <a:outerShdw blurRad="38100" dist="38100" dir="2700000" algn="tl">
                    <a:srgbClr val="000000">
                      <a:alpha val="43137"/>
                    </a:srgbClr>
                  </a:outerShdw>
                </a:effectLst>
              </a:rPr>
              <a:t>已知共有</a:t>
            </a:r>
            <a:r>
              <a:rPr kumimoji="1" lang="en-US" altLang="zh-CN" sz="2800" dirty="0" smtClean="0">
                <a:solidFill>
                  <a:srgbClr val="0000CC"/>
                </a:solidFill>
                <a:effectLst>
                  <a:outerShdw blurRad="38100" dist="38100" dir="2700000" algn="tl">
                    <a:srgbClr val="000000">
                      <a:alpha val="43137"/>
                    </a:srgbClr>
                  </a:outerShdw>
                </a:effectLst>
              </a:rPr>
              <a:t>230</a:t>
            </a:r>
            <a:r>
              <a:rPr kumimoji="1" lang="zh-CN" altLang="en-US" sz="2800" dirty="0" smtClean="0">
                <a:solidFill>
                  <a:srgbClr val="0000CC"/>
                </a:solidFill>
                <a:effectLst>
                  <a:outerShdw blurRad="38100" dist="38100" dir="2700000" algn="tl">
                    <a:srgbClr val="000000">
                      <a:alpha val="43137"/>
                    </a:srgbClr>
                  </a:outerShdw>
                </a:effectLst>
              </a:rPr>
              <a:t>种</a:t>
            </a:r>
            <a:r>
              <a:rPr kumimoji="1" lang="zh-CN" altLang="en-US" sz="2800" dirty="0" smtClean="0">
                <a:effectLst>
                  <a:outerShdw blurRad="38100" dist="38100" dir="2700000" algn="tl">
                    <a:srgbClr val="000000">
                      <a:alpha val="43137"/>
                    </a:srgbClr>
                  </a:outerShdw>
                </a:effectLst>
              </a:rPr>
              <a:t>晶体空间群，</a:t>
            </a:r>
            <a:endParaRPr kumimoji="1" lang="en-US" altLang="zh-CN" sz="2800" dirty="0" smtClean="0">
              <a:effectLst>
                <a:outerShdw blurRad="38100" dist="38100" dir="2700000" algn="tl">
                  <a:srgbClr val="000000">
                    <a:alpha val="43137"/>
                  </a:srgbClr>
                </a:outerShdw>
              </a:effectLst>
            </a:endParaRPr>
          </a:p>
          <a:p>
            <a:pPr eaLnBrk="1" hangingPunct="1">
              <a:lnSpc>
                <a:spcPct val="200000"/>
              </a:lnSpc>
              <a:spcBef>
                <a:spcPct val="0"/>
              </a:spcBef>
              <a:buFontTx/>
              <a:buNone/>
              <a:defRPr/>
            </a:pPr>
            <a:r>
              <a:rPr kumimoji="1" lang="zh-CN" altLang="en-US" sz="2800" dirty="0" smtClean="0">
                <a:effectLst>
                  <a:outerShdw blurRad="38100" dist="38100" dir="2700000" algn="tl">
                    <a:srgbClr val="000000">
                      <a:alpha val="43137"/>
                    </a:srgbClr>
                  </a:outerShdw>
                </a:effectLst>
              </a:rPr>
              <a:t>所以所有的晶格结构有</a:t>
            </a:r>
            <a:r>
              <a:rPr kumimoji="1" lang="en-US" altLang="zh-CN" sz="2800" dirty="0" smtClean="0">
                <a:effectLst>
                  <a:outerShdw blurRad="38100" dist="38100" dir="2700000" algn="tl">
                    <a:srgbClr val="000000">
                      <a:alpha val="43137"/>
                    </a:srgbClr>
                  </a:outerShdw>
                </a:effectLst>
              </a:rPr>
              <a:t>230</a:t>
            </a:r>
            <a:r>
              <a:rPr kumimoji="1" lang="zh-CN" altLang="en-US" sz="2800" dirty="0" smtClean="0">
                <a:effectLst>
                  <a:outerShdw blurRad="38100" dist="38100" dir="2700000" algn="tl">
                    <a:srgbClr val="000000">
                      <a:alpha val="43137"/>
                    </a:srgbClr>
                  </a:outerShdw>
                </a:effectLst>
              </a:rPr>
              <a:t>个类型，每个对称类型由一个空间群描述。 </a:t>
            </a:r>
          </a:p>
          <a:p>
            <a:pPr eaLnBrk="1" hangingPunct="1">
              <a:lnSpc>
                <a:spcPct val="200000"/>
              </a:lnSpc>
              <a:spcBef>
                <a:spcPct val="0"/>
              </a:spcBef>
              <a:buFontTx/>
              <a:buNone/>
              <a:defRPr/>
            </a:pPr>
            <a:endParaRPr kumimoji="1" lang="en-US" altLang="zh-CN" sz="2800"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zh-CN" altLang="en-US" dirty="0" smtClean="0"/>
              <a:t>空间群的描述</a:t>
            </a:r>
          </a:p>
        </p:txBody>
      </p:sp>
      <p:grpSp>
        <p:nvGrpSpPr>
          <p:cNvPr id="44035" name="Group 3"/>
          <p:cNvGrpSpPr>
            <a:grpSpLocks/>
          </p:cNvGrpSpPr>
          <p:nvPr/>
        </p:nvGrpSpPr>
        <p:grpSpPr bwMode="auto">
          <a:xfrm>
            <a:off x="396875" y="5177284"/>
            <a:ext cx="8475663" cy="990600"/>
            <a:chOff x="250" y="3474"/>
            <a:chExt cx="5339" cy="624"/>
          </a:xfrm>
          <a:noFill/>
          <a:effectLst/>
        </p:grpSpPr>
        <p:sp>
          <p:nvSpPr>
            <p:cNvPr id="44051" name="Rectangle 4"/>
            <p:cNvSpPr>
              <a:spLocks noChangeArrowheads="1"/>
            </p:cNvSpPr>
            <p:nvPr/>
          </p:nvSpPr>
          <p:spPr bwMode="auto">
            <a:xfrm>
              <a:off x="250" y="3476"/>
              <a:ext cx="1818"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en-US" altLang="zh-CN" sz="2400" i="1" dirty="0" smtClean="0">
                  <a:effectLst>
                    <a:outerShdw blurRad="38100" dist="38100" dir="2700000" algn="tl">
                      <a:srgbClr val="000000">
                        <a:alpha val="43137"/>
                      </a:srgbClr>
                    </a:outerShdw>
                  </a:effectLst>
                </a:rPr>
                <a:t>R</a:t>
              </a:r>
              <a:r>
                <a:rPr kumimoji="1" lang="zh-CN" altLang="en-US" sz="2400" dirty="0" smtClean="0">
                  <a:effectLst>
                    <a:outerShdw blurRad="38100" dist="38100" dir="2700000" algn="tl">
                      <a:srgbClr val="000000">
                        <a:alpha val="43137"/>
                      </a:srgbClr>
                    </a:outerShdw>
                  </a:effectLst>
                </a:rPr>
                <a:t>：点群对称操作；</a:t>
              </a:r>
            </a:p>
          </p:txBody>
        </p:sp>
        <p:sp>
          <p:nvSpPr>
            <p:cNvPr id="44052" name="Rectangle 5"/>
            <p:cNvSpPr>
              <a:spLocks noChangeArrowheads="1"/>
            </p:cNvSpPr>
            <p:nvPr/>
          </p:nvSpPr>
          <p:spPr bwMode="auto">
            <a:xfrm>
              <a:off x="2030" y="3474"/>
              <a:ext cx="3531"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en-US" altLang="zh-CN" sz="2400" i="1" smtClean="0">
                  <a:effectLst>
                    <a:outerShdw blurRad="38100" dist="38100" dir="2700000" algn="tl">
                      <a:srgbClr val="000000">
                        <a:alpha val="43137"/>
                      </a:srgbClr>
                    </a:outerShdw>
                  </a:effectLst>
                </a:rPr>
                <a:t>t</a:t>
              </a:r>
              <a:r>
                <a:rPr kumimoji="1" lang="zh-CN" altLang="en-US" sz="2400" smtClean="0">
                  <a:effectLst>
                    <a:outerShdw blurRad="38100" dist="38100" dir="2700000" algn="tl">
                      <a:srgbClr val="000000">
                        <a:alpha val="43137"/>
                      </a:srgbClr>
                    </a:outerShdw>
                  </a:effectLst>
                </a:rPr>
                <a:t>：对称操作（不一定是平移对称操作）</a:t>
              </a:r>
              <a:r>
                <a:rPr kumimoji="1" lang="en-US" altLang="zh-CN" sz="2400" smtClean="0">
                  <a:effectLst>
                    <a:outerShdw blurRad="38100" dist="38100" dir="2700000" algn="tl">
                      <a:srgbClr val="000000">
                        <a:alpha val="43137"/>
                      </a:srgbClr>
                    </a:outerShdw>
                  </a:effectLst>
                </a:rPr>
                <a:t>;</a:t>
              </a:r>
            </a:p>
          </p:txBody>
        </p:sp>
        <p:grpSp>
          <p:nvGrpSpPr>
            <p:cNvPr id="44053" name="Group 6"/>
            <p:cNvGrpSpPr>
              <a:grpSpLocks/>
            </p:cNvGrpSpPr>
            <p:nvPr/>
          </p:nvGrpSpPr>
          <p:grpSpPr bwMode="auto">
            <a:xfrm>
              <a:off x="250" y="3712"/>
              <a:ext cx="2133" cy="339"/>
              <a:chOff x="624" y="3552"/>
              <a:chExt cx="2133" cy="339"/>
            </a:xfrm>
            <a:grpFill/>
          </p:grpSpPr>
          <p:graphicFrame>
            <p:nvGraphicFramePr>
              <p:cNvPr id="44057" name="Object 7"/>
              <p:cNvGraphicFramePr>
                <a:graphicFrameLocks noChangeAspect="1"/>
              </p:cNvGraphicFramePr>
              <p:nvPr/>
            </p:nvGraphicFramePr>
            <p:xfrm>
              <a:off x="624" y="3552"/>
              <a:ext cx="378" cy="313"/>
            </p:xfrm>
            <a:graphic>
              <a:graphicData uri="http://schemas.openxmlformats.org/presentationml/2006/ole">
                <mc:AlternateContent xmlns:mc="http://schemas.openxmlformats.org/markup-compatibility/2006">
                  <mc:Choice xmlns:v="urn:schemas-microsoft-com:vml" Requires="v">
                    <p:oleObj spid="_x0000_s44048" name="Equation" r:id="rId3" imgW="291973" imgH="241195" progId="Equation.3">
                      <p:embed/>
                    </p:oleObj>
                  </mc:Choice>
                  <mc:Fallback>
                    <p:oleObj name="Equation" r:id="rId3" imgW="291973" imgH="241195" progId="Equation.3">
                      <p:embed/>
                      <p:pic>
                        <p:nvPicPr>
                          <p:cNvPr id="4405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552"/>
                            <a:ext cx="378"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8" name="Rectangle 8"/>
              <p:cNvSpPr>
                <a:spLocks noChangeArrowheads="1"/>
              </p:cNvSpPr>
              <p:nvPr/>
            </p:nvSpPr>
            <p:spPr bwMode="auto">
              <a:xfrm>
                <a:off x="960" y="3600"/>
                <a:ext cx="1797"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en-US" altLang="zh-CN" sz="2400" smtClean="0">
                    <a:effectLst>
                      <a:outerShdw blurRad="38100" dist="38100" dir="2700000" algn="tl">
                        <a:srgbClr val="000000">
                          <a:alpha val="43137"/>
                        </a:srgbClr>
                      </a:outerShdw>
                    </a:effectLst>
                  </a:rPr>
                  <a:t>:</a:t>
                </a:r>
                <a:r>
                  <a:rPr kumimoji="1" lang="zh-CN" altLang="en-US" sz="2400" smtClean="0">
                    <a:effectLst>
                      <a:outerShdw blurRad="38100" dist="38100" dir="2700000" algn="tl">
                        <a:srgbClr val="000000">
                          <a:alpha val="43137"/>
                        </a:srgbClr>
                      </a:outerShdw>
                    </a:effectLst>
                  </a:rPr>
                  <a:t>一个平移对称操作</a:t>
                </a:r>
                <a:r>
                  <a:rPr kumimoji="1" lang="en-US" altLang="zh-CN" sz="2400" smtClean="0">
                    <a:effectLst>
                      <a:outerShdw blurRad="38100" dist="38100" dir="2700000" algn="tl">
                        <a:srgbClr val="000000">
                          <a:alpha val="43137"/>
                        </a:srgbClr>
                      </a:outerShdw>
                    </a:effectLst>
                  </a:rPr>
                  <a:t>;</a:t>
                </a:r>
              </a:p>
            </p:txBody>
          </p:sp>
        </p:grpSp>
        <p:grpSp>
          <p:nvGrpSpPr>
            <p:cNvPr id="44054" name="Group 9"/>
            <p:cNvGrpSpPr>
              <a:grpSpLocks/>
            </p:cNvGrpSpPr>
            <p:nvPr/>
          </p:nvGrpSpPr>
          <p:grpSpPr bwMode="auto">
            <a:xfrm>
              <a:off x="2420" y="3740"/>
              <a:ext cx="3169" cy="358"/>
              <a:chOff x="2400" y="3560"/>
              <a:chExt cx="3169" cy="358"/>
            </a:xfrm>
            <a:grpFill/>
          </p:grpSpPr>
          <p:graphicFrame>
            <p:nvGraphicFramePr>
              <p:cNvPr id="44055" name="Object 10"/>
              <p:cNvGraphicFramePr>
                <a:graphicFrameLocks noChangeAspect="1"/>
              </p:cNvGraphicFramePr>
              <p:nvPr/>
            </p:nvGraphicFramePr>
            <p:xfrm>
              <a:off x="2400" y="3600"/>
              <a:ext cx="1837" cy="318"/>
            </p:xfrm>
            <a:graphic>
              <a:graphicData uri="http://schemas.openxmlformats.org/presentationml/2006/ole">
                <mc:AlternateContent xmlns:mc="http://schemas.openxmlformats.org/markup-compatibility/2006">
                  <mc:Choice xmlns:v="urn:schemas-microsoft-com:vml" Requires="v">
                    <p:oleObj spid="_x0000_s44049" name="Equation" r:id="rId5" imgW="1397000" imgH="241300" progId="Equation.3">
                      <p:embed/>
                    </p:oleObj>
                  </mc:Choice>
                  <mc:Fallback>
                    <p:oleObj name="Equation" r:id="rId5" imgW="1397000" imgH="241300" progId="Equation.3">
                      <p:embed/>
                      <p:pic>
                        <p:nvPicPr>
                          <p:cNvPr id="44055"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 y="3600"/>
                            <a:ext cx="1837"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6" name="Rectangle 11"/>
              <p:cNvSpPr>
                <a:spLocks noChangeArrowheads="1"/>
              </p:cNvSpPr>
              <p:nvPr/>
            </p:nvSpPr>
            <p:spPr bwMode="auto">
              <a:xfrm>
                <a:off x="4160" y="3560"/>
                <a:ext cx="1409"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en-US" altLang="zh-CN" sz="2400" smtClean="0">
                    <a:effectLst>
                      <a:outerShdw blurRad="38100" dist="38100" dir="2700000" algn="tl">
                        <a:srgbClr val="000000">
                          <a:alpha val="43137"/>
                        </a:srgbClr>
                      </a:outerShdw>
                    </a:effectLst>
                  </a:rPr>
                  <a:t>:</a:t>
                </a:r>
                <a:r>
                  <a:rPr kumimoji="1" lang="zh-CN" altLang="en-US" sz="2400" smtClean="0">
                    <a:effectLst>
                      <a:outerShdw blurRad="38100" dist="38100" dir="2700000" algn="tl">
                        <a:srgbClr val="000000">
                          <a:alpha val="43137"/>
                        </a:srgbClr>
                      </a:outerShdw>
                    </a:effectLst>
                  </a:rPr>
                  <a:t>晶格平移向量</a:t>
                </a:r>
                <a:r>
                  <a:rPr kumimoji="1" lang="en-US" altLang="zh-CN" sz="2400" smtClean="0">
                    <a:effectLst>
                      <a:outerShdw blurRad="38100" dist="38100" dir="2700000" algn="tl">
                        <a:srgbClr val="000000">
                          <a:alpha val="43137"/>
                        </a:srgbClr>
                      </a:outerShdw>
                    </a:effectLst>
                  </a:rPr>
                  <a:t>.</a:t>
                </a:r>
              </a:p>
            </p:txBody>
          </p:sp>
        </p:grpSp>
      </p:grpSp>
      <p:sp>
        <p:nvSpPr>
          <p:cNvPr id="44048" name="AutoShape 13"/>
          <p:cNvSpPr>
            <a:spLocks noChangeArrowheads="1"/>
          </p:cNvSpPr>
          <p:nvPr/>
        </p:nvSpPr>
        <p:spPr bwMode="auto">
          <a:xfrm>
            <a:off x="395288" y="4581525"/>
            <a:ext cx="1066800" cy="701675"/>
          </a:xfrm>
          <a:prstGeom prst="irregularSeal1">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zh-CN" altLang="en-US" sz="2400" dirty="0" smtClean="0">
                <a:effectLst>
                  <a:outerShdw blurRad="38100" dist="38100" dir="2700000" algn="tl">
                    <a:srgbClr val="000000">
                      <a:alpha val="43137"/>
                    </a:srgbClr>
                  </a:outerShdw>
                </a:effectLst>
              </a:rPr>
              <a:t>说明</a:t>
            </a:r>
          </a:p>
        </p:txBody>
      </p:sp>
      <p:grpSp>
        <p:nvGrpSpPr>
          <p:cNvPr id="44037" name="Group 16"/>
          <p:cNvGrpSpPr>
            <a:grpSpLocks/>
          </p:cNvGrpSpPr>
          <p:nvPr/>
        </p:nvGrpSpPr>
        <p:grpSpPr bwMode="auto">
          <a:xfrm>
            <a:off x="609600" y="1723851"/>
            <a:ext cx="8077200" cy="2714625"/>
            <a:chOff x="384" y="892"/>
            <a:chExt cx="5088" cy="1710"/>
          </a:xfrm>
          <a:noFill/>
          <a:effectLst/>
        </p:grpSpPr>
        <p:sp>
          <p:nvSpPr>
            <p:cNvPr id="442385" name="Oval 17"/>
            <p:cNvSpPr>
              <a:spLocks noChangeArrowheads="1"/>
            </p:cNvSpPr>
            <p:nvPr/>
          </p:nvSpPr>
          <p:spPr bwMode="auto">
            <a:xfrm>
              <a:off x="2189" y="892"/>
              <a:ext cx="1296" cy="432"/>
            </a:xfrm>
            <a:prstGeom prst="ellipse">
              <a:avLst/>
            </a:prstGeom>
            <a:grpFill/>
            <a:ln w="9525">
              <a:noFill/>
              <a:round/>
              <a:headEnd/>
              <a:tailEnd/>
            </a:ln>
            <a:effectLst/>
            <a:extLst/>
          </p:spPr>
          <p:txBody>
            <a:bodyPr wrap="none" anchor="ctr"/>
            <a:lstStyle/>
            <a:p>
              <a:pPr algn="ctr" eaLnBrk="1" hangingPunct="1">
                <a:defRPr/>
              </a:pPr>
              <a:r>
                <a:rPr kumimoji="1" lang="zh-CN" altLang="en-US" sz="2400"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空间群</a:t>
              </a:r>
            </a:p>
          </p:txBody>
        </p:sp>
        <p:sp>
          <p:nvSpPr>
            <p:cNvPr id="44040" name="AutoShape 18"/>
            <p:cNvSpPr>
              <a:spLocks noChangeArrowheads="1"/>
            </p:cNvSpPr>
            <p:nvPr/>
          </p:nvSpPr>
          <p:spPr bwMode="auto">
            <a:xfrm>
              <a:off x="384" y="1728"/>
              <a:ext cx="2304" cy="480"/>
            </a:xfrm>
            <a:prstGeom prst="roundRect">
              <a:avLst>
                <a:gd name="adj" fmla="val 16667"/>
              </a:avLst>
            </a:prstGeom>
            <a:grpFill/>
            <a:ln w="9525">
              <a:noFill/>
              <a:round/>
              <a:headEnd/>
              <a:tailEnd/>
            </a:ln>
            <a:effectLst/>
          </p:spPr>
          <p:txBody>
            <a:bodyPr wrap="none" anchor="ctr"/>
            <a:lstStyle/>
            <a:p>
              <a:pPr algn="ctr" eaLnBrk="1" hangingPunct="1">
                <a:defRPr/>
              </a:pPr>
              <a:r>
                <a:rPr kumimoji="1" lang="zh-CN" altLang="en-US" sz="2400"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简单空间群或点空间群</a:t>
              </a:r>
            </a:p>
          </p:txBody>
        </p:sp>
        <p:sp>
          <p:nvSpPr>
            <p:cNvPr id="44041" name="AutoShape 19"/>
            <p:cNvSpPr>
              <a:spLocks noChangeArrowheads="1"/>
            </p:cNvSpPr>
            <p:nvPr/>
          </p:nvSpPr>
          <p:spPr bwMode="auto">
            <a:xfrm>
              <a:off x="3168" y="1680"/>
              <a:ext cx="2304" cy="480"/>
            </a:xfrm>
            <a:prstGeom prst="roundRect">
              <a:avLst>
                <a:gd name="adj" fmla="val 16667"/>
              </a:avLst>
            </a:prstGeom>
            <a:grpFill/>
            <a:ln w="9525">
              <a:noFill/>
              <a:round/>
              <a:headEnd/>
              <a:tailEnd/>
            </a:ln>
            <a:effectLst/>
          </p:spPr>
          <p:txBody>
            <a:bodyPr wrap="none" anchor="ctr"/>
            <a:lstStyle/>
            <a:p>
              <a:pPr algn="ctr" eaLnBrk="1" hangingPunct="1">
                <a:defRPr/>
              </a:pPr>
              <a:r>
                <a:rPr kumimoji="1" lang="zh-CN" altLang="en-US" sz="2400"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复杂空间群或非点空间群</a:t>
              </a:r>
            </a:p>
          </p:txBody>
        </p:sp>
        <p:graphicFrame>
          <p:nvGraphicFramePr>
            <p:cNvPr id="44042" name="Object 20"/>
            <p:cNvGraphicFramePr>
              <a:graphicFrameLocks noChangeAspect="1"/>
            </p:cNvGraphicFramePr>
            <p:nvPr/>
          </p:nvGraphicFramePr>
          <p:xfrm>
            <a:off x="1047" y="2160"/>
            <a:ext cx="864" cy="442"/>
          </p:xfrm>
          <a:graphic>
            <a:graphicData uri="http://schemas.openxmlformats.org/presentationml/2006/ole">
              <mc:AlternateContent xmlns:mc="http://schemas.openxmlformats.org/markup-compatibility/2006">
                <mc:Choice xmlns:v="urn:schemas-microsoft-com:vml" Requires="v">
                  <p:oleObj spid="_x0000_s44050" name="Equation" r:id="rId7" imgW="545863" imgH="279279" progId="Equation.3">
                    <p:embed/>
                  </p:oleObj>
                </mc:Choice>
                <mc:Fallback>
                  <p:oleObj name="Equation" r:id="rId7" imgW="545863" imgH="279279" progId="Equation.3">
                    <p:embed/>
                    <p:pic>
                      <p:nvPicPr>
                        <p:cNvPr id="44042"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7" y="2160"/>
                          <a:ext cx="864" cy="442"/>
                        </a:xfrm>
                        <a:prstGeom prst="rect">
                          <a:avLst/>
                        </a:prstGeom>
                        <a:noFill/>
                        <a:ln>
                          <a:noFill/>
                        </a:ln>
                        <a:effectLst>
                          <a:prstShdw prst="shdw17" dist="17961" dir="2700000">
                            <a:srgbClr val="7A997A"/>
                          </a:prstShdw>
                        </a:effectLst>
                      </p:spPr>
                    </p:pic>
                  </p:oleObj>
                </mc:Fallback>
              </mc:AlternateContent>
            </a:graphicData>
          </a:graphic>
        </p:graphicFrame>
        <p:graphicFrame>
          <p:nvGraphicFramePr>
            <p:cNvPr id="44043" name="Object 21"/>
            <p:cNvGraphicFramePr>
              <a:graphicFrameLocks noChangeAspect="1"/>
            </p:cNvGraphicFramePr>
            <p:nvPr/>
          </p:nvGraphicFramePr>
          <p:xfrm>
            <a:off x="4049" y="2151"/>
            <a:ext cx="542" cy="402"/>
          </p:xfrm>
          <a:graphic>
            <a:graphicData uri="http://schemas.openxmlformats.org/presentationml/2006/ole">
              <mc:AlternateContent xmlns:mc="http://schemas.openxmlformats.org/markup-compatibility/2006">
                <mc:Choice xmlns:v="urn:schemas-microsoft-com:vml" Requires="v">
                  <p:oleObj spid="_x0000_s44051" name="Equation" r:id="rId9" imgW="342751" imgH="253890" progId="Equation.3">
                    <p:embed/>
                  </p:oleObj>
                </mc:Choice>
                <mc:Fallback>
                  <p:oleObj name="Equation" r:id="rId9" imgW="342751" imgH="253890" progId="Equation.3">
                    <p:embed/>
                    <p:pic>
                      <p:nvPicPr>
                        <p:cNvPr id="44043"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9" y="2151"/>
                          <a:ext cx="542" cy="402"/>
                        </a:xfrm>
                        <a:prstGeom prst="rect">
                          <a:avLst/>
                        </a:prstGeom>
                        <a:noFill/>
                        <a:ln>
                          <a:noFill/>
                        </a:ln>
                        <a:effectLst>
                          <a:prstShdw prst="shdw17" dist="17961" dir="2700000">
                            <a:srgbClr val="7A997A"/>
                          </a:prstShdw>
                        </a:effectLst>
                      </p:spPr>
                    </p:pic>
                  </p:oleObj>
                </mc:Fallback>
              </mc:AlternateContent>
            </a:graphicData>
          </a:graphic>
        </p:graphicFrame>
        <p:sp>
          <p:nvSpPr>
            <p:cNvPr id="44044" name="Line 22"/>
            <p:cNvSpPr>
              <a:spLocks noChangeShapeType="1"/>
            </p:cNvSpPr>
            <p:nvPr/>
          </p:nvSpPr>
          <p:spPr bwMode="auto">
            <a:xfrm flipH="1">
              <a:off x="1938" y="1290"/>
              <a:ext cx="480" cy="384"/>
            </a:xfrm>
            <a:prstGeom prst="line">
              <a:avLst/>
            </a:prstGeom>
            <a:grpFill/>
            <a:ln w="127000">
              <a:no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4045" name="Line 23"/>
            <p:cNvSpPr>
              <a:spLocks noChangeShapeType="1"/>
            </p:cNvSpPr>
            <p:nvPr/>
          </p:nvSpPr>
          <p:spPr bwMode="auto">
            <a:xfrm>
              <a:off x="3264" y="1296"/>
              <a:ext cx="480" cy="336"/>
            </a:xfrm>
            <a:prstGeom prst="line">
              <a:avLst/>
            </a:prstGeom>
            <a:grpFill/>
            <a:ln w="127000">
              <a:no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4046" name="Line 24"/>
            <p:cNvSpPr>
              <a:spLocks noChangeShapeType="1"/>
            </p:cNvSpPr>
            <p:nvPr/>
          </p:nvSpPr>
          <p:spPr bwMode="auto">
            <a:xfrm>
              <a:off x="1440" y="2208"/>
              <a:ext cx="0" cy="288"/>
            </a:xfrm>
            <a:prstGeom prst="line">
              <a:avLst/>
            </a:prstGeom>
            <a:grpFill/>
            <a:ln w="63500">
              <a:no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4047" name="Line 25"/>
            <p:cNvSpPr>
              <a:spLocks noChangeShapeType="1"/>
            </p:cNvSpPr>
            <p:nvPr/>
          </p:nvSpPr>
          <p:spPr bwMode="auto">
            <a:xfrm>
              <a:off x="4320" y="2208"/>
              <a:ext cx="0" cy="288"/>
            </a:xfrm>
            <a:prstGeom prst="line">
              <a:avLst/>
            </a:prstGeom>
            <a:grpFill/>
            <a:ln w="63500">
              <a:no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grpSp>
      <p:sp>
        <p:nvSpPr>
          <p:cNvPr id="44038" name="Text Box 26"/>
          <p:cNvSpPr txBox="1">
            <a:spLocks noChangeArrowheads="1"/>
          </p:cNvSpPr>
          <p:nvPr/>
        </p:nvSpPr>
        <p:spPr bwMode="auto">
          <a:xfrm>
            <a:off x="3571875" y="3729038"/>
            <a:ext cx="2303463" cy="954087"/>
          </a:xfrm>
          <a:prstGeom prst="rect">
            <a:avLst/>
          </a:prstGeom>
          <a:noFill/>
          <a:ln>
            <a:noFill/>
          </a:ln>
          <a:effec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defRPr/>
            </a:pPr>
            <a:r>
              <a:rPr lang="zh-CN" altLang="en-US" sz="2800" smtClean="0">
                <a:solidFill>
                  <a:srgbClr val="1C1C1C"/>
                </a:solidFill>
                <a:effectLst>
                  <a:outerShdw blurRad="38100" dist="38100" dir="2700000" algn="tl">
                    <a:srgbClr val="000000">
                      <a:alpha val="43137"/>
                    </a:srgbClr>
                  </a:outerShdw>
                </a:effectLst>
              </a:rPr>
              <a:t>感兴趣见</a:t>
            </a:r>
            <a:r>
              <a:rPr lang="en-US" altLang="zh-CN" sz="2800" smtClean="0">
                <a:solidFill>
                  <a:srgbClr val="1C1C1C"/>
                </a:solidFill>
                <a:effectLst>
                  <a:outerShdw blurRad="38100" dist="38100" dir="2700000" algn="tl">
                    <a:srgbClr val="000000">
                      <a:alpha val="43137"/>
                    </a:srgbClr>
                  </a:outerShdw>
                </a:effectLst>
              </a:rPr>
              <a:t>P37</a:t>
            </a:r>
          </a:p>
        </p:txBody>
      </p:sp>
      <p:sp>
        <p:nvSpPr>
          <p:cNvPr id="2" name="左大括号 1"/>
          <p:cNvSpPr/>
          <p:nvPr/>
        </p:nvSpPr>
        <p:spPr bwMode="auto">
          <a:xfrm>
            <a:off x="4239776" y="1575559"/>
            <a:ext cx="206375" cy="2448272"/>
          </a:xfrm>
          <a:prstGeom prst="leftBrace">
            <a:avLst/>
          </a:prstGeom>
          <a:noFill/>
          <a:ln w="38100" cap="flat" cmpd="sng" algn="ctr">
            <a:solidFill>
              <a:schemeClr val="tx1"/>
            </a:solidFill>
            <a:prstDash val="solid"/>
            <a:round/>
            <a:headEnd type="none" w="med" len="med"/>
            <a:tailEnd type="none" w="med" len="med"/>
          </a:ln>
          <a:effectLst/>
          <a:scene3d>
            <a:camera prst="orthographicFront">
              <a:rot lat="0" lon="0" rev="16200000"/>
            </a:camera>
            <a:lightRig rig="threePt" dir="t"/>
          </a:scene3d>
          <a:extLst/>
        </p:spPr>
        <p:txBody>
          <a:bodyPr wrap="none"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2"/>
          <p:cNvSpPr>
            <a:spLocks noChangeArrowheads="1"/>
          </p:cNvSpPr>
          <p:nvPr/>
        </p:nvSpPr>
        <p:spPr bwMode="auto">
          <a:xfrm>
            <a:off x="827088" y="2867025"/>
            <a:ext cx="2951162" cy="863600"/>
          </a:xfrm>
          <a:prstGeom prst="ellipse">
            <a:avLst/>
          </a:prstGeom>
          <a:solidFill>
            <a:schemeClr val="accent1">
              <a:alpha val="0"/>
            </a:scheme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latin typeface="微软雅黑" panose="020B0503020204020204" pitchFamily="34" charset="-122"/>
            </a:endParaRPr>
          </a:p>
        </p:txBody>
      </p:sp>
      <p:sp>
        <p:nvSpPr>
          <p:cNvPr id="45059" name="Oval 3"/>
          <p:cNvSpPr>
            <a:spLocks noChangeArrowheads="1"/>
          </p:cNvSpPr>
          <p:nvPr/>
        </p:nvSpPr>
        <p:spPr bwMode="auto">
          <a:xfrm>
            <a:off x="2638425" y="4868863"/>
            <a:ext cx="3455988" cy="863600"/>
          </a:xfrm>
          <a:prstGeom prst="ellipse">
            <a:avLst/>
          </a:prstGeom>
          <a:solidFill>
            <a:schemeClr val="accent1">
              <a:alpha val="0"/>
            </a:scheme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latin typeface="微软雅黑" panose="020B0503020204020204" pitchFamily="34" charset="-122"/>
            </a:endParaRPr>
          </a:p>
        </p:txBody>
      </p:sp>
      <p:sp>
        <p:nvSpPr>
          <p:cNvPr id="45060" name="Oval 4"/>
          <p:cNvSpPr>
            <a:spLocks noChangeArrowheads="1"/>
          </p:cNvSpPr>
          <p:nvPr/>
        </p:nvSpPr>
        <p:spPr bwMode="auto">
          <a:xfrm>
            <a:off x="5003800" y="2867025"/>
            <a:ext cx="2952750" cy="863600"/>
          </a:xfrm>
          <a:prstGeom prst="ellipse">
            <a:avLst/>
          </a:prstGeom>
          <a:solidFill>
            <a:schemeClr val="accent1">
              <a:alpha val="0"/>
            </a:scheme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latin typeface="微软雅黑" panose="020B0503020204020204" pitchFamily="34" charset="-122"/>
            </a:endParaRPr>
          </a:p>
        </p:txBody>
      </p:sp>
      <p:sp>
        <p:nvSpPr>
          <p:cNvPr id="455685" name="Rectangle 5"/>
          <p:cNvSpPr>
            <a:spLocks noGrp="1" noChangeArrowheads="1"/>
          </p:cNvSpPr>
          <p:nvPr>
            <p:ph type="title"/>
          </p:nvPr>
        </p:nvSpPr>
        <p:spPr>
          <a:xfrm>
            <a:off x="0" y="1319213"/>
            <a:ext cx="4032250" cy="503237"/>
          </a:xfrm>
        </p:spPr>
        <p:txBody>
          <a:bodyPr/>
          <a:lstStyle/>
          <a:p>
            <a:pPr eaLnBrk="1" hangingPunct="1">
              <a:defRPr/>
            </a:pPr>
            <a:r>
              <a:rPr lang="zh-CN" altLang="en-US" sz="3200" dirty="0" smtClean="0">
                <a:effectLst>
                  <a:outerShdw blurRad="38100" dist="38100" dir="2700000" algn="tl">
                    <a:srgbClr val="000000">
                      <a:alpha val="43137"/>
                    </a:srgbClr>
                  </a:outerShdw>
                </a:effectLst>
              </a:rPr>
              <a:t>从晶系到空间群</a:t>
            </a:r>
            <a:r>
              <a:rPr lang="zh-CN" altLang="en-US" dirty="0" smtClean="0">
                <a:effectLst>
                  <a:outerShdw blurRad="38100" dist="38100" dir="2700000" algn="tl">
                    <a:srgbClr val="000000">
                      <a:alpha val="43137"/>
                    </a:srgbClr>
                  </a:outerShdw>
                </a:effectLst>
              </a:rPr>
              <a:t> </a:t>
            </a:r>
          </a:p>
        </p:txBody>
      </p:sp>
      <p:sp>
        <p:nvSpPr>
          <p:cNvPr id="45062" name="Text Box 6"/>
          <p:cNvSpPr txBox="1">
            <a:spLocks noChangeArrowheads="1"/>
          </p:cNvSpPr>
          <p:nvPr/>
        </p:nvSpPr>
        <p:spPr bwMode="auto">
          <a:xfrm>
            <a:off x="3348038" y="1751013"/>
            <a:ext cx="1800225" cy="584200"/>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lang="en-US" altLang="zh-CN" sz="3200" smtClean="0">
                <a:solidFill>
                  <a:srgbClr val="0000CC"/>
                </a:solidFill>
                <a:effectLst>
                  <a:outerShdw blurRad="38100" dist="38100" dir="2700000" algn="tl">
                    <a:srgbClr val="C0C0C0"/>
                  </a:outerShdw>
                </a:effectLst>
                <a:latin typeface="微软雅黑" panose="020B0503020204020204" pitchFamily="34" charset="-122"/>
                <a:ea typeface="̥_GB2312"/>
                <a:cs typeface="̥_GB2312"/>
              </a:rPr>
              <a:t>7</a:t>
            </a:r>
            <a:r>
              <a:rPr lang="zh-CN" altLang="en-US" sz="3200" smtClean="0">
                <a:solidFill>
                  <a:srgbClr val="0000CC"/>
                </a:solidFill>
                <a:effectLst>
                  <a:outerShdw blurRad="38100" dist="38100" dir="2700000" algn="tl">
                    <a:srgbClr val="C0C0C0"/>
                  </a:outerShdw>
                </a:effectLst>
                <a:latin typeface="微软雅黑" panose="020B0503020204020204" pitchFamily="34" charset="-122"/>
                <a:ea typeface="̥_GB2312"/>
                <a:cs typeface="̥_GB2312"/>
              </a:rPr>
              <a:t>个晶系</a:t>
            </a:r>
          </a:p>
        </p:txBody>
      </p:sp>
      <p:sp>
        <p:nvSpPr>
          <p:cNvPr id="45063" name="Text Box 7"/>
          <p:cNvSpPr txBox="1">
            <a:spLocks noChangeArrowheads="1"/>
          </p:cNvSpPr>
          <p:nvPr/>
        </p:nvSpPr>
        <p:spPr bwMode="auto">
          <a:xfrm>
            <a:off x="827088" y="3082925"/>
            <a:ext cx="29511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defRPr/>
            </a:pPr>
            <a:r>
              <a:rPr lang="zh-CN" altLang="en-US" sz="2200" smtClean="0">
                <a:effectLst>
                  <a:outerShdw blurRad="38100" dist="38100" dir="2700000" algn="tl">
                    <a:srgbClr val="C0C0C0"/>
                  </a:outerShdw>
                </a:effectLst>
                <a:latin typeface="微软雅黑" panose="020B0503020204020204" pitchFamily="34" charset="-122"/>
                <a:ea typeface="̥_GB2312"/>
                <a:cs typeface="̥_GB2312"/>
              </a:rPr>
              <a:t>旋转，反射，反演</a:t>
            </a:r>
          </a:p>
        </p:txBody>
      </p:sp>
      <p:sp>
        <p:nvSpPr>
          <p:cNvPr id="45064" name="Text Box 8"/>
          <p:cNvSpPr txBox="1">
            <a:spLocks noChangeArrowheads="1"/>
          </p:cNvSpPr>
          <p:nvPr/>
        </p:nvSpPr>
        <p:spPr bwMode="auto">
          <a:xfrm>
            <a:off x="5003800" y="3082925"/>
            <a:ext cx="29527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defRPr/>
            </a:pPr>
            <a:r>
              <a:rPr lang="zh-CN" altLang="en-US" sz="2200" smtClean="0">
                <a:effectLst>
                  <a:outerShdw blurRad="38100" dist="38100" dir="2700000" algn="tl">
                    <a:srgbClr val="C0C0C0"/>
                  </a:outerShdw>
                </a:effectLst>
                <a:latin typeface="微软雅黑" panose="020B0503020204020204" pitchFamily="34" charset="-122"/>
                <a:ea typeface="̥_GB2312"/>
                <a:cs typeface="̥_GB2312"/>
              </a:rPr>
              <a:t>平移</a:t>
            </a:r>
          </a:p>
        </p:txBody>
      </p:sp>
      <p:sp>
        <p:nvSpPr>
          <p:cNvPr id="45065" name="Text Box 9"/>
          <p:cNvSpPr txBox="1">
            <a:spLocks noChangeArrowheads="1"/>
          </p:cNvSpPr>
          <p:nvPr/>
        </p:nvSpPr>
        <p:spPr bwMode="auto">
          <a:xfrm>
            <a:off x="2638425" y="5084763"/>
            <a:ext cx="34559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defRPr/>
            </a:pPr>
            <a:r>
              <a:rPr lang="zh-CN" altLang="en-US" sz="2200" smtClean="0">
                <a:effectLst>
                  <a:outerShdw blurRad="38100" dist="38100" dir="2700000" algn="tl">
                    <a:srgbClr val="C0C0C0"/>
                  </a:outerShdw>
                </a:effectLst>
                <a:latin typeface="微软雅黑" panose="020B0503020204020204" pitchFamily="34" charset="-122"/>
                <a:ea typeface="̥_GB2312"/>
                <a:cs typeface="̥_GB2312"/>
              </a:rPr>
              <a:t>螺旋轴，滑移面</a:t>
            </a:r>
          </a:p>
        </p:txBody>
      </p:sp>
      <p:sp>
        <p:nvSpPr>
          <p:cNvPr id="45066" name="Text Box 10"/>
          <p:cNvSpPr txBox="1">
            <a:spLocks noChangeArrowheads="1"/>
          </p:cNvSpPr>
          <p:nvPr/>
        </p:nvSpPr>
        <p:spPr bwMode="auto">
          <a:xfrm>
            <a:off x="1619250" y="4149725"/>
            <a:ext cx="1439863" cy="4302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lang="en-US" altLang="zh-CN" sz="2200" smtClean="0">
                <a:effectLst>
                  <a:outerShdw blurRad="38100" dist="38100" dir="2700000" algn="tl">
                    <a:srgbClr val="C0C0C0"/>
                  </a:outerShdw>
                </a:effectLst>
                <a:latin typeface="微软雅黑" panose="020B0503020204020204" pitchFamily="34" charset="-122"/>
                <a:ea typeface="̥_GB2312"/>
                <a:cs typeface="̥_GB2312"/>
              </a:rPr>
              <a:t>32</a:t>
            </a:r>
            <a:r>
              <a:rPr lang="zh-CN" altLang="en-US" sz="2200" smtClean="0">
                <a:effectLst>
                  <a:outerShdw blurRad="38100" dist="38100" dir="2700000" algn="tl">
                    <a:srgbClr val="C0C0C0"/>
                  </a:outerShdw>
                </a:effectLst>
                <a:latin typeface="微软雅黑" panose="020B0503020204020204" pitchFamily="34" charset="-122"/>
                <a:ea typeface="̥_GB2312"/>
                <a:cs typeface="̥_GB2312"/>
              </a:rPr>
              <a:t>个点群</a:t>
            </a:r>
          </a:p>
        </p:txBody>
      </p:sp>
      <p:sp>
        <p:nvSpPr>
          <p:cNvPr id="45067" name="Text Box 11"/>
          <p:cNvSpPr txBox="1">
            <a:spLocks noChangeArrowheads="1"/>
          </p:cNvSpPr>
          <p:nvPr/>
        </p:nvSpPr>
        <p:spPr bwMode="auto">
          <a:xfrm>
            <a:off x="5292725" y="4149725"/>
            <a:ext cx="2663825" cy="4302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lang="en-US" altLang="zh-CN" sz="2200" smtClean="0">
                <a:effectLst>
                  <a:outerShdw blurRad="38100" dist="38100" dir="2700000" algn="tl">
                    <a:srgbClr val="C0C0C0"/>
                  </a:outerShdw>
                </a:effectLst>
                <a:latin typeface="微软雅黑" panose="020B0503020204020204" pitchFamily="34" charset="-122"/>
                <a:ea typeface="̥_GB2312"/>
                <a:cs typeface="̥_GB2312"/>
              </a:rPr>
              <a:t>14</a:t>
            </a:r>
            <a:r>
              <a:rPr lang="zh-CN" altLang="en-US" sz="2200" smtClean="0">
                <a:effectLst>
                  <a:outerShdw blurRad="38100" dist="38100" dir="2700000" algn="tl">
                    <a:srgbClr val="C0C0C0"/>
                  </a:outerShdw>
                </a:effectLst>
                <a:latin typeface="微软雅黑" panose="020B0503020204020204" pitchFamily="34" charset="-122"/>
                <a:ea typeface="̥_GB2312"/>
                <a:cs typeface="̥_GB2312"/>
              </a:rPr>
              <a:t>种</a:t>
            </a:r>
            <a:r>
              <a:rPr lang="en-US" altLang="zh-CN" sz="2200" smtClean="0">
                <a:effectLst>
                  <a:outerShdw blurRad="38100" dist="38100" dir="2700000" algn="tl">
                    <a:srgbClr val="C0C0C0"/>
                  </a:outerShdw>
                </a:effectLst>
                <a:latin typeface="微软雅黑" panose="020B0503020204020204" pitchFamily="34" charset="-122"/>
                <a:ea typeface="̥_GB2312"/>
                <a:cs typeface="̥_GB2312"/>
              </a:rPr>
              <a:t>Bravais</a:t>
            </a:r>
            <a:r>
              <a:rPr lang="zh-CN" altLang="en-US" sz="2200" smtClean="0">
                <a:effectLst>
                  <a:outerShdw blurRad="38100" dist="38100" dir="2700000" algn="tl">
                    <a:srgbClr val="C0C0C0"/>
                  </a:outerShdw>
                </a:effectLst>
                <a:latin typeface="微软雅黑" panose="020B0503020204020204" pitchFamily="34" charset="-122"/>
                <a:ea typeface="̥_GB2312"/>
                <a:cs typeface="̥_GB2312"/>
              </a:rPr>
              <a:t>格子</a:t>
            </a:r>
          </a:p>
        </p:txBody>
      </p:sp>
      <p:sp>
        <p:nvSpPr>
          <p:cNvPr id="45068" name="Text Box 12"/>
          <p:cNvSpPr txBox="1">
            <a:spLocks noChangeArrowheads="1"/>
          </p:cNvSpPr>
          <p:nvPr/>
        </p:nvSpPr>
        <p:spPr bwMode="auto">
          <a:xfrm>
            <a:off x="3429000" y="6115050"/>
            <a:ext cx="2305050" cy="4318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lang="en-US" altLang="zh-CN" sz="2200" smtClean="0">
                <a:effectLst>
                  <a:outerShdw blurRad="38100" dist="38100" dir="2700000" algn="tl">
                    <a:srgbClr val="C0C0C0"/>
                  </a:outerShdw>
                </a:effectLst>
                <a:latin typeface="微软雅黑" panose="020B0503020204020204" pitchFamily="34" charset="-122"/>
                <a:ea typeface="̥_GB2312"/>
                <a:cs typeface="̥_GB2312"/>
              </a:rPr>
              <a:t>230</a:t>
            </a:r>
            <a:r>
              <a:rPr lang="zh-CN" altLang="en-US" sz="2200" smtClean="0">
                <a:effectLst>
                  <a:outerShdw blurRad="38100" dist="38100" dir="2700000" algn="tl">
                    <a:srgbClr val="C0C0C0"/>
                  </a:outerShdw>
                </a:effectLst>
                <a:latin typeface="微软雅黑" panose="020B0503020204020204" pitchFamily="34" charset="-122"/>
                <a:ea typeface="̥_GB2312"/>
                <a:cs typeface="̥_GB2312"/>
              </a:rPr>
              <a:t>个空间群</a:t>
            </a:r>
          </a:p>
        </p:txBody>
      </p:sp>
      <p:sp>
        <p:nvSpPr>
          <p:cNvPr id="45069" name="Line 13"/>
          <p:cNvSpPr>
            <a:spLocks noChangeShapeType="1"/>
          </p:cNvSpPr>
          <p:nvPr/>
        </p:nvSpPr>
        <p:spPr bwMode="auto">
          <a:xfrm flipH="1">
            <a:off x="2484438" y="2327275"/>
            <a:ext cx="1295400" cy="431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070" name="Line 14"/>
          <p:cNvSpPr>
            <a:spLocks noChangeShapeType="1"/>
          </p:cNvSpPr>
          <p:nvPr/>
        </p:nvSpPr>
        <p:spPr bwMode="auto">
          <a:xfrm>
            <a:off x="4572000" y="2327275"/>
            <a:ext cx="1295400" cy="431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071" name="Line 15"/>
          <p:cNvSpPr>
            <a:spLocks noChangeShapeType="1"/>
          </p:cNvSpPr>
          <p:nvPr/>
        </p:nvSpPr>
        <p:spPr bwMode="auto">
          <a:xfrm flipH="1">
            <a:off x="2268538" y="3717925"/>
            <a:ext cx="0" cy="431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072" name="Line 16"/>
          <p:cNvSpPr>
            <a:spLocks noChangeShapeType="1"/>
          </p:cNvSpPr>
          <p:nvPr/>
        </p:nvSpPr>
        <p:spPr bwMode="auto">
          <a:xfrm flipH="1">
            <a:off x="6516688" y="3717925"/>
            <a:ext cx="0" cy="431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073" name="Line 17"/>
          <p:cNvSpPr>
            <a:spLocks noChangeShapeType="1"/>
          </p:cNvSpPr>
          <p:nvPr/>
        </p:nvSpPr>
        <p:spPr bwMode="auto">
          <a:xfrm>
            <a:off x="2484438" y="4568825"/>
            <a:ext cx="576262" cy="431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074" name="Line 18"/>
          <p:cNvSpPr>
            <a:spLocks noChangeShapeType="1"/>
          </p:cNvSpPr>
          <p:nvPr/>
        </p:nvSpPr>
        <p:spPr bwMode="auto">
          <a:xfrm flipH="1">
            <a:off x="5651500" y="4568825"/>
            <a:ext cx="576263" cy="431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075" name="Line 19"/>
          <p:cNvSpPr>
            <a:spLocks noChangeShapeType="1"/>
          </p:cNvSpPr>
          <p:nvPr/>
        </p:nvSpPr>
        <p:spPr bwMode="auto">
          <a:xfrm flipH="1">
            <a:off x="4367213" y="5683250"/>
            <a:ext cx="0" cy="431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076" name="Rectangle 20"/>
          <p:cNvSpPr>
            <a:spLocks noChangeArrowheads="1"/>
          </p:cNvSpPr>
          <p:nvPr/>
        </p:nvSpPr>
        <p:spPr bwMode="auto">
          <a:xfrm>
            <a:off x="5148263" y="1824038"/>
            <a:ext cx="325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defRPr/>
            </a:pPr>
            <a:r>
              <a:rPr lang="zh-CN" altLang="en-US" sz="1600" smtClean="0">
                <a:effectLst>
                  <a:outerShdw blurRad="38100" dist="38100" dir="2700000" algn="tl">
                    <a:srgbClr val="C0C0C0"/>
                  </a:outerShdw>
                </a:effectLst>
                <a:latin typeface="微软雅黑" panose="020B0503020204020204" pitchFamily="34" charset="-122"/>
                <a:ea typeface="̥_GB2312"/>
                <a:cs typeface="̥_GB2312"/>
              </a:rPr>
              <a:t>（</a:t>
            </a:r>
            <a:r>
              <a:rPr lang="zh-CN" altLang="en-US" sz="1600" smtClean="0">
                <a:solidFill>
                  <a:srgbClr val="0F007A"/>
                </a:solidFill>
                <a:effectLst>
                  <a:outerShdw blurRad="38100" dist="38100" dir="2700000" algn="tl">
                    <a:srgbClr val="C0C0C0"/>
                  </a:outerShdw>
                </a:effectLst>
                <a:latin typeface="微软雅黑" panose="020B0503020204020204" pitchFamily="34" charset="-122"/>
                <a:ea typeface="̥_GB2312"/>
                <a:cs typeface="̥_GB2312"/>
              </a:rPr>
              <a:t>按照晶胞的特征对称元素分类</a:t>
            </a:r>
            <a:r>
              <a:rPr lang="zh-CN" altLang="en-US" sz="1600" smtClean="0">
                <a:effectLst>
                  <a:outerShdw blurRad="38100" dist="38100" dir="2700000" algn="tl">
                    <a:srgbClr val="C0C0C0"/>
                  </a:outerShdw>
                </a:effectLst>
                <a:latin typeface="微软雅黑" panose="020B0503020204020204" pitchFamily="34" charset="-122"/>
                <a:ea typeface="̥_GB2312"/>
                <a:cs typeface="̥_GB2312"/>
              </a:rPr>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pPr eaLnBrk="1" hangingPunct="1">
              <a:defRPr/>
            </a:pPr>
            <a:r>
              <a:rPr lang="zh-CN" altLang="en-US" dirty="0" smtClean="0"/>
              <a:t>空间群分布 </a:t>
            </a:r>
          </a:p>
        </p:txBody>
      </p:sp>
      <p:sp>
        <p:nvSpPr>
          <p:cNvPr id="29699" name="Rectangle 3"/>
          <p:cNvSpPr>
            <a:spLocks noGrp="1" noChangeArrowheads="1"/>
          </p:cNvSpPr>
          <p:nvPr>
            <p:ph idx="4294967295"/>
          </p:nvPr>
        </p:nvSpPr>
        <p:spPr>
          <a:xfrm>
            <a:off x="457200" y="1550988"/>
            <a:ext cx="8229600" cy="4686300"/>
          </a:xfrm>
        </p:spPr>
        <p:txBody>
          <a:bodyPr/>
          <a:lstStyle/>
          <a:p>
            <a:pPr eaLnBrk="1" hangingPunct="1">
              <a:lnSpc>
                <a:spcPct val="125000"/>
              </a:lnSpc>
              <a:buFont typeface="Wingdings" panose="05000000000000000000" pitchFamily="2" charset="2"/>
              <a:buChar char="Ø"/>
              <a:defRPr/>
            </a:pPr>
            <a:r>
              <a:rPr lang="zh-CN" altLang="en-US" sz="2400" dirty="0" smtClean="0">
                <a:solidFill>
                  <a:srgbClr val="000000"/>
                </a:solidFill>
              </a:rPr>
              <a:t>三斜晶系：</a:t>
            </a:r>
            <a:r>
              <a:rPr lang="en-US" altLang="zh-CN" sz="2400" dirty="0" smtClean="0">
                <a:solidFill>
                  <a:srgbClr val="000000"/>
                </a:solidFill>
              </a:rPr>
              <a:t>2</a:t>
            </a:r>
            <a:r>
              <a:rPr lang="zh-CN" altLang="en-US" sz="2400" dirty="0" smtClean="0">
                <a:solidFill>
                  <a:srgbClr val="000000"/>
                </a:solidFill>
              </a:rPr>
              <a:t>个；单斜晶系：</a:t>
            </a:r>
            <a:r>
              <a:rPr lang="en-US" altLang="zh-CN" sz="2400" dirty="0" smtClean="0">
                <a:solidFill>
                  <a:srgbClr val="000000"/>
                </a:solidFill>
              </a:rPr>
              <a:t>13</a:t>
            </a:r>
            <a:r>
              <a:rPr lang="zh-CN" altLang="en-US" sz="2400" dirty="0" smtClean="0">
                <a:solidFill>
                  <a:srgbClr val="000000"/>
                </a:solidFill>
              </a:rPr>
              <a:t>个 </a:t>
            </a:r>
          </a:p>
          <a:p>
            <a:pPr eaLnBrk="1" hangingPunct="1">
              <a:lnSpc>
                <a:spcPct val="125000"/>
              </a:lnSpc>
              <a:buFont typeface="Wingdings" panose="05000000000000000000" pitchFamily="2" charset="2"/>
              <a:buChar char="Ø"/>
              <a:defRPr/>
            </a:pPr>
            <a:r>
              <a:rPr lang="zh-CN" altLang="en-US" sz="2400" dirty="0" smtClean="0">
                <a:solidFill>
                  <a:srgbClr val="000000"/>
                </a:solidFill>
              </a:rPr>
              <a:t>正交晶系：</a:t>
            </a:r>
            <a:r>
              <a:rPr lang="en-US" altLang="zh-CN" sz="2400" dirty="0" smtClean="0">
                <a:solidFill>
                  <a:srgbClr val="000000"/>
                </a:solidFill>
              </a:rPr>
              <a:t>59</a:t>
            </a:r>
            <a:r>
              <a:rPr lang="zh-CN" altLang="en-US" sz="2400" dirty="0" smtClean="0">
                <a:solidFill>
                  <a:srgbClr val="000000"/>
                </a:solidFill>
              </a:rPr>
              <a:t>个； 三方晶系：</a:t>
            </a:r>
            <a:r>
              <a:rPr lang="en-US" altLang="zh-CN" sz="2400" dirty="0" smtClean="0">
                <a:solidFill>
                  <a:srgbClr val="000000"/>
                </a:solidFill>
              </a:rPr>
              <a:t>25</a:t>
            </a:r>
          </a:p>
          <a:p>
            <a:pPr eaLnBrk="1" hangingPunct="1">
              <a:lnSpc>
                <a:spcPct val="125000"/>
              </a:lnSpc>
              <a:buFont typeface="Wingdings" panose="05000000000000000000" pitchFamily="2" charset="2"/>
              <a:buChar char="Ø"/>
              <a:defRPr/>
            </a:pPr>
            <a:r>
              <a:rPr lang="zh-CN" altLang="en-US" sz="2400" dirty="0" smtClean="0">
                <a:solidFill>
                  <a:srgbClr val="000000"/>
                </a:solidFill>
              </a:rPr>
              <a:t>四方晶系：</a:t>
            </a:r>
            <a:r>
              <a:rPr lang="en-US" altLang="zh-CN" sz="2400" dirty="0" smtClean="0">
                <a:solidFill>
                  <a:srgbClr val="000000"/>
                </a:solidFill>
              </a:rPr>
              <a:t>68</a:t>
            </a:r>
            <a:r>
              <a:rPr lang="zh-CN" altLang="en-US" sz="2400" dirty="0" smtClean="0">
                <a:solidFill>
                  <a:srgbClr val="000000"/>
                </a:solidFill>
              </a:rPr>
              <a:t>个；六方晶系：</a:t>
            </a:r>
            <a:r>
              <a:rPr lang="en-US" altLang="zh-CN" sz="2400" dirty="0" smtClean="0">
                <a:solidFill>
                  <a:srgbClr val="000000"/>
                </a:solidFill>
              </a:rPr>
              <a:t>27</a:t>
            </a:r>
            <a:r>
              <a:rPr lang="zh-CN" altLang="en-US" sz="2400" dirty="0" smtClean="0">
                <a:solidFill>
                  <a:srgbClr val="000000"/>
                </a:solidFill>
              </a:rPr>
              <a:t>个</a:t>
            </a:r>
          </a:p>
          <a:p>
            <a:pPr eaLnBrk="1" hangingPunct="1">
              <a:lnSpc>
                <a:spcPct val="125000"/>
              </a:lnSpc>
              <a:buFont typeface="Wingdings" panose="05000000000000000000" pitchFamily="2" charset="2"/>
              <a:buChar char="Ø"/>
              <a:defRPr/>
            </a:pPr>
            <a:r>
              <a:rPr lang="zh-CN" altLang="en-US" sz="2400" dirty="0" smtClean="0">
                <a:solidFill>
                  <a:srgbClr val="000000"/>
                </a:solidFill>
              </a:rPr>
              <a:t>立方晶系：</a:t>
            </a:r>
            <a:r>
              <a:rPr lang="en-US" altLang="zh-CN" sz="2400" dirty="0" smtClean="0">
                <a:solidFill>
                  <a:srgbClr val="000000"/>
                </a:solidFill>
              </a:rPr>
              <a:t>36</a:t>
            </a:r>
            <a:r>
              <a:rPr lang="zh-CN" altLang="en-US" sz="2400" dirty="0" smtClean="0">
                <a:solidFill>
                  <a:srgbClr val="000000"/>
                </a:solidFill>
              </a:rPr>
              <a:t>个。</a:t>
            </a:r>
            <a:r>
              <a:rPr lang="zh-CN" altLang="en-US" sz="2400" dirty="0" smtClean="0"/>
              <a:t> </a:t>
            </a:r>
          </a:p>
          <a:p>
            <a:pPr eaLnBrk="1" hangingPunct="1">
              <a:lnSpc>
                <a:spcPct val="125000"/>
              </a:lnSpc>
              <a:buFont typeface="Wingdings" panose="05000000000000000000" pitchFamily="2" charset="2"/>
              <a:buChar char="Ø"/>
              <a:defRPr/>
            </a:pPr>
            <a:r>
              <a:rPr lang="zh-CN" altLang="en-US" sz="2400" dirty="0" smtClean="0">
                <a:solidFill>
                  <a:srgbClr val="800000"/>
                </a:solidFill>
              </a:rPr>
              <a:t>有对称中心</a:t>
            </a:r>
            <a:r>
              <a:rPr lang="en-US" altLang="zh-CN" sz="2400" dirty="0" smtClean="0">
                <a:solidFill>
                  <a:srgbClr val="800000"/>
                </a:solidFill>
              </a:rPr>
              <a:t>90</a:t>
            </a:r>
            <a:r>
              <a:rPr lang="zh-CN" altLang="en-US" sz="2400" dirty="0" smtClean="0">
                <a:solidFill>
                  <a:srgbClr val="800000"/>
                </a:solidFill>
              </a:rPr>
              <a:t>个，无对称中心</a:t>
            </a:r>
            <a:r>
              <a:rPr lang="en-US" altLang="zh-CN" sz="2400" dirty="0" smtClean="0">
                <a:solidFill>
                  <a:srgbClr val="800000"/>
                </a:solidFill>
              </a:rPr>
              <a:t>140</a:t>
            </a:r>
            <a:r>
              <a:rPr lang="zh-CN" altLang="en-US" sz="2400" dirty="0" smtClean="0">
                <a:solidFill>
                  <a:srgbClr val="800000"/>
                </a:solidFill>
              </a:rPr>
              <a:t>个。</a:t>
            </a:r>
          </a:p>
          <a:p>
            <a:pPr eaLnBrk="1" hangingPunct="1">
              <a:lnSpc>
                <a:spcPct val="125000"/>
              </a:lnSpc>
              <a:buFont typeface="Wingdings" panose="05000000000000000000" pitchFamily="2" charset="2"/>
              <a:buChar char="Ø"/>
              <a:defRPr/>
            </a:pPr>
            <a:r>
              <a:rPr lang="en-US" altLang="zh-CN" sz="2400" dirty="0" smtClean="0">
                <a:solidFill>
                  <a:srgbClr val="0000CC"/>
                </a:solidFill>
              </a:rPr>
              <a:t>73 </a:t>
            </a:r>
            <a:r>
              <a:rPr lang="zh-CN" altLang="en-US" sz="2400" dirty="0" smtClean="0">
                <a:solidFill>
                  <a:srgbClr val="0000CC"/>
                </a:solidFill>
              </a:rPr>
              <a:t>个 </a:t>
            </a:r>
            <a:r>
              <a:rPr lang="en-US" altLang="zh-CN" sz="2400" dirty="0" err="1" smtClean="0">
                <a:solidFill>
                  <a:srgbClr val="0000CC"/>
                </a:solidFill>
              </a:rPr>
              <a:t>symmorphic</a:t>
            </a:r>
            <a:r>
              <a:rPr lang="en-US" altLang="zh-CN" sz="2400" dirty="0" smtClean="0">
                <a:solidFill>
                  <a:srgbClr val="0000CC"/>
                </a:solidFill>
              </a:rPr>
              <a:t> (</a:t>
            </a:r>
            <a:r>
              <a:rPr lang="zh-CN" altLang="en-US" sz="2400" dirty="0">
                <a:solidFill>
                  <a:srgbClr val="0000CC"/>
                </a:solidFill>
              </a:rPr>
              <a:t>点式空间群</a:t>
            </a:r>
            <a:r>
              <a:rPr lang="en-US" altLang="zh-CN" sz="2400" dirty="0" smtClean="0">
                <a:solidFill>
                  <a:srgbClr val="0000CC"/>
                </a:solidFill>
              </a:rPr>
              <a:t>) </a:t>
            </a:r>
            <a:r>
              <a:rPr lang="zh-CN" altLang="en-US" sz="2400" dirty="0" smtClean="0">
                <a:solidFill>
                  <a:srgbClr val="0000CC"/>
                </a:solidFill>
              </a:rPr>
              <a:t>， </a:t>
            </a:r>
            <a:r>
              <a:rPr lang="en-US" altLang="zh-CN" sz="2400" dirty="0" smtClean="0">
                <a:solidFill>
                  <a:srgbClr val="0000CC"/>
                </a:solidFill>
              </a:rPr>
              <a:t>157</a:t>
            </a:r>
            <a:r>
              <a:rPr lang="zh-CN" altLang="en-US" sz="2400" dirty="0" smtClean="0">
                <a:solidFill>
                  <a:srgbClr val="0000CC"/>
                </a:solidFill>
              </a:rPr>
              <a:t>个 </a:t>
            </a:r>
            <a:r>
              <a:rPr lang="en-US" altLang="zh-CN" sz="2400" dirty="0" smtClean="0">
                <a:solidFill>
                  <a:srgbClr val="0000CC"/>
                </a:solidFill>
              </a:rPr>
              <a:t>non-</a:t>
            </a:r>
            <a:r>
              <a:rPr lang="en-US" altLang="zh-CN" sz="2400" dirty="0" err="1" smtClean="0">
                <a:solidFill>
                  <a:srgbClr val="0000CC"/>
                </a:solidFill>
              </a:rPr>
              <a:t>symmorphic</a:t>
            </a:r>
            <a:r>
              <a:rPr lang="zh-CN" altLang="en-US" sz="2400" dirty="0" smtClean="0">
                <a:solidFill>
                  <a:srgbClr val="0000CC"/>
                </a:solidFill>
              </a:rPr>
              <a:t>（非</a:t>
            </a:r>
            <a:r>
              <a:rPr lang="zh-CN" altLang="en-US" sz="2400" dirty="0">
                <a:solidFill>
                  <a:srgbClr val="0000CC"/>
                </a:solidFill>
              </a:rPr>
              <a:t>点式空间群</a:t>
            </a:r>
            <a:r>
              <a:rPr lang="zh-CN" altLang="en-US" sz="2400" dirty="0" smtClean="0">
                <a:solidFill>
                  <a:srgbClr val="0000CC"/>
                </a:solidFill>
              </a:rPr>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4294967295"/>
          </p:nvPr>
        </p:nvSpPr>
        <p:spPr>
          <a:xfrm>
            <a:off x="457200" y="1693863"/>
            <a:ext cx="8229600" cy="1447800"/>
          </a:xfrm>
        </p:spPr>
        <p:txBody>
          <a:bodyPr/>
          <a:lstStyle/>
          <a:p>
            <a:pPr marL="609600" indent="-609600" eaLnBrk="1" hangingPunct="1">
              <a:lnSpc>
                <a:spcPct val="130000"/>
              </a:lnSpc>
              <a:defRPr/>
            </a:pPr>
            <a:r>
              <a:rPr lang="zh-CN" altLang="en-US" sz="2300" dirty="0" smtClean="0">
                <a:solidFill>
                  <a:srgbClr val="000000"/>
                </a:solidFill>
              </a:rPr>
              <a:t>运用以下规则，可以从对称元素描述空间群符号。</a:t>
            </a:r>
            <a:endParaRPr lang="zh-CN" altLang="en-US" sz="2300" dirty="0" smtClean="0"/>
          </a:p>
          <a:p>
            <a:pPr marL="609600" indent="-609600" eaLnBrk="1" hangingPunct="1">
              <a:lnSpc>
                <a:spcPct val="130000"/>
              </a:lnSpc>
              <a:buFontTx/>
              <a:buAutoNum type="arabicPeriod"/>
              <a:defRPr/>
            </a:pPr>
            <a:r>
              <a:rPr lang="zh-CN" altLang="en-US" sz="2300" dirty="0" smtClean="0">
                <a:solidFill>
                  <a:srgbClr val="000000"/>
                </a:solidFill>
              </a:rPr>
              <a:t>第一字母</a:t>
            </a:r>
            <a:r>
              <a:rPr lang="en-US" altLang="zh-CN" sz="2300" dirty="0" smtClean="0">
                <a:solidFill>
                  <a:srgbClr val="000000"/>
                </a:solidFill>
              </a:rPr>
              <a:t>(</a:t>
            </a:r>
            <a:r>
              <a:rPr kumimoji="1" lang="en-US" altLang="zh-TW" sz="2300" i="1" dirty="0" smtClean="0">
                <a:solidFill>
                  <a:srgbClr val="800000"/>
                </a:solidFill>
                <a:ea typeface="PMingLiU" pitchFamily="18" charset="-120"/>
              </a:rPr>
              <a:t>L</a:t>
            </a:r>
            <a:r>
              <a:rPr lang="en-US" altLang="zh-CN" sz="2300" dirty="0" smtClean="0">
                <a:solidFill>
                  <a:srgbClr val="000000"/>
                </a:solidFill>
              </a:rPr>
              <a:t>)</a:t>
            </a:r>
            <a:r>
              <a:rPr lang="zh-CN" altLang="en-US" sz="2300" dirty="0" smtClean="0">
                <a:solidFill>
                  <a:srgbClr val="000000"/>
                </a:solidFill>
              </a:rPr>
              <a:t>是点阵描述符号，指明点阵带心类型</a:t>
            </a:r>
            <a:r>
              <a:rPr lang="zh-CN" altLang="en-US" sz="2300" dirty="0" smtClean="0">
                <a:solidFill>
                  <a:srgbClr val="800000"/>
                </a:solidFill>
              </a:rPr>
              <a:t>： </a:t>
            </a:r>
            <a:r>
              <a:rPr lang="en-US" altLang="zh-CN" sz="2300" dirty="0" smtClean="0">
                <a:solidFill>
                  <a:srgbClr val="800000"/>
                </a:solidFill>
              </a:rPr>
              <a:t>P</a:t>
            </a:r>
            <a:r>
              <a:rPr lang="zh-CN" altLang="en-US" sz="2300" dirty="0" smtClean="0">
                <a:solidFill>
                  <a:srgbClr val="800000"/>
                </a:solidFill>
              </a:rPr>
              <a:t>， </a:t>
            </a:r>
            <a:r>
              <a:rPr lang="en-US" altLang="zh-CN" sz="2300" dirty="0" smtClean="0">
                <a:solidFill>
                  <a:srgbClr val="800000"/>
                </a:solidFill>
              </a:rPr>
              <a:t>I</a:t>
            </a:r>
            <a:r>
              <a:rPr lang="zh-CN" altLang="en-US" sz="2300" dirty="0" smtClean="0">
                <a:solidFill>
                  <a:srgbClr val="800000"/>
                </a:solidFill>
              </a:rPr>
              <a:t>， </a:t>
            </a:r>
            <a:r>
              <a:rPr lang="en-US" altLang="zh-CN" sz="2300" dirty="0" smtClean="0">
                <a:solidFill>
                  <a:srgbClr val="800000"/>
                </a:solidFill>
              </a:rPr>
              <a:t>F</a:t>
            </a:r>
            <a:r>
              <a:rPr lang="zh-CN" altLang="en-US" sz="2300" dirty="0" smtClean="0">
                <a:solidFill>
                  <a:srgbClr val="800000"/>
                </a:solidFill>
              </a:rPr>
              <a:t>， </a:t>
            </a:r>
            <a:r>
              <a:rPr lang="en-US" altLang="zh-CN" sz="2300" dirty="0" smtClean="0">
                <a:solidFill>
                  <a:srgbClr val="800000"/>
                </a:solidFill>
              </a:rPr>
              <a:t>C</a:t>
            </a:r>
            <a:r>
              <a:rPr lang="zh-CN" altLang="en-US" sz="2300" dirty="0" smtClean="0">
                <a:solidFill>
                  <a:srgbClr val="800000"/>
                </a:solidFill>
              </a:rPr>
              <a:t>， </a:t>
            </a:r>
            <a:r>
              <a:rPr lang="en-US" altLang="zh-CN" sz="2300" dirty="0" smtClean="0">
                <a:solidFill>
                  <a:srgbClr val="800000"/>
                </a:solidFill>
              </a:rPr>
              <a:t>A</a:t>
            </a:r>
            <a:r>
              <a:rPr lang="zh-CN" altLang="en-US" sz="2300" dirty="0" smtClean="0">
                <a:solidFill>
                  <a:srgbClr val="800000"/>
                </a:solidFill>
              </a:rPr>
              <a:t>， </a:t>
            </a:r>
            <a:r>
              <a:rPr lang="en-US" altLang="zh-CN" sz="2300" dirty="0" smtClean="0">
                <a:solidFill>
                  <a:srgbClr val="800000"/>
                </a:solidFill>
              </a:rPr>
              <a:t>B</a:t>
            </a:r>
            <a:r>
              <a:rPr lang="zh-CN" altLang="en-US" sz="2300" dirty="0" smtClean="0">
                <a:solidFill>
                  <a:srgbClr val="800000"/>
                </a:solidFill>
              </a:rPr>
              <a:t>。</a:t>
            </a:r>
          </a:p>
        </p:txBody>
      </p:sp>
      <p:sp>
        <p:nvSpPr>
          <p:cNvPr id="5" name="Text Box 5"/>
          <p:cNvSpPr txBox="1">
            <a:spLocks noChangeArrowheads="1"/>
          </p:cNvSpPr>
          <p:nvPr/>
        </p:nvSpPr>
        <p:spPr bwMode="auto">
          <a:xfrm>
            <a:off x="142875" y="3213100"/>
            <a:ext cx="8893175" cy="3600450"/>
          </a:xfrm>
          <a:prstGeom prst="rect">
            <a:avLst/>
          </a:prstGeom>
          <a:noFill/>
          <a:ln>
            <a:noFill/>
          </a:ln>
          <a:effec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buFontTx/>
              <a:buNone/>
              <a:defRPr/>
            </a:pPr>
            <a:r>
              <a:rPr lang="en-US" altLang="zh-CN" sz="2400" dirty="0" smtClean="0">
                <a:effectLst>
                  <a:outerShdw blurRad="38100" dist="38100" dir="2700000" algn="tl">
                    <a:srgbClr val="000000">
                      <a:alpha val="43137"/>
                    </a:srgbClr>
                  </a:outerShdw>
                </a:effectLst>
              </a:rPr>
              <a:t>            P                            </a:t>
            </a:r>
            <a:r>
              <a:rPr lang="zh-CN" altLang="en-US" sz="2400" dirty="0" smtClean="0">
                <a:effectLst>
                  <a:outerShdw blurRad="38100" dist="38100" dir="2700000" algn="tl">
                    <a:srgbClr val="000000">
                      <a:alpha val="43137"/>
                    </a:srgbClr>
                  </a:outerShdw>
                </a:effectLst>
              </a:rPr>
              <a:t>简单初基格子</a:t>
            </a:r>
            <a:br>
              <a:rPr lang="zh-CN" altLang="en-US" sz="2400" dirty="0" smtClean="0">
                <a:effectLst>
                  <a:outerShdw blurRad="38100" dist="38100" dir="2700000" algn="tl">
                    <a:srgbClr val="000000">
                      <a:alpha val="43137"/>
                    </a:srgbClr>
                  </a:outerShdw>
                </a:effectLst>
              </a:rPr>
            </a:br>
            <a:r>
              <a:rPr lang="zh-CN" altLang="en-US" sz="2400" dirty="0" smtClean="0">
                <a:effectLst>
                  <a:outerShdw blurRad="38100" dist="38100" dir="2700000" algn="tl">
                    <a:srgbClr val="000000">
                      <a:alpha val="43137"/>
                    </a:srgbClr>
                  </a:outerShdw>
                </a:effectLst>
              </a:rPr>
              <a:t>            </a:t>
            </a:r>
            <a:r>
              <a:rPr lang="en-US" altLang="zh-CN" sz="2400" dirty="0" smtClean="0">
                <a:effectLst>
                  <a:outerShdw blurRad="38100" dist="38100" dir="2700000" algn="tl">
                    <a:srgbClr val="000000">
                      <a:alpha val="43137"/>
                    </a:srgbClr>
                  </a:outerShdw>
                </a:effectLst>
              </a:rPr>
              <a:t>I                             </a:t>
            </a:r>
            <a:r>
              <a:rPr lang="zh-CN" altLang="en-US" sz="2400" dirty="0" smtClean="0">
                <a:effectLst>
                  <a:outerShdw blurRad="38100" dist="38100" dir="2700000" algn="tl">
                    <a:srgbClr val="000000">
                      <a:alpha val="43137"/>
                    </a:srgbClr>
                  </a:outerShdw>
                </a:effectLst>
              </a:rPr>
              <a:t>体心格子</a:t>
            </a:r>
            <a:br>
              <a:rPr lang="zh-CN" altLang="en-US" sz="2400" dirty="0" smtClean="0">
                <a:effectLst>
                  <a:outerShdw blurRad="38100" dist="38100" dir="2700000" algn="tl">
                    <a:srgbClr val="000000">
                      <a:alpha val="43137"/>
                    </a:srgbClr>
                  </a:outerShdw>
                </a:effectLst>
              </a:rPr>
            </a:br>
            <a:r>
              <a:rPr lang="zh-CN" altLang="en-US" sz="2400" dirty="0" smtClean="0">
                <a:effectLst>
                  <a:outerShdw blurRad="38100" dist="38100" dir="2700000" algn="tl">
                    <a:srgbClr val="000000">
                      <a:alpha val="43137"/>
                    </a:srgbClr>
                  </a:outerShdw>
                </a:effectLst>
              </a:rPr>
              <a:t>            </a:t>
            </a:r>
            <a:r>
              <a:rPr lang="en-US" altLang="zh-CN" sz="2400" dirty="0" smtClean="0">
                <a:effectLst>
                  <a:outerShdw blurRad="38100" dist="38100" dir="2700000" algn="tl">
                    <a:srgbClr val="000000">
                      <a:alpha val="43137"/>
                    </a:srgbClr>
                  </a:outerShdw>
                </a:effectLst>
              </a:rPr>
              <a:t>F                            </a:t>
            </a:r>
            <a:r>
              <a:rPr lang="zh-CN" altLang="en-US" sz="2400" dirty="0" smtClean="0">
                <a:effectLst>
                  <a:outerShdw blurRad="38100" dist="38100" dir="2700000" algn="tl">
                    <a:srgbClr val="000000">
                      <a:alpha val="43137"/>
                    </a:srgbClr>
                  </a:outerShdw>
                </a:effectLst>
              </a:rPr>
              <a:t>面心格子</a:t>
            </a:r>
            <a:br>
              <a:rPr lang="zh-CN" altLang="en-US" sz="2400" dirty="0" smtClean="0">
                <a:effectLst>
                  <a:outerShdw blurRad="38100" dist="38100" dir="2700000" algn="tl">
                    <a:srgbClr val="000000">
                      <a:alpha val="43137"/>
                    </a:srgbClr>
                  </a:outerShdw>
                </a:effectLst>
              </a:rPr>
            </a:br>
            <a:r>
              <a:rPr lang="zh-CN" altLang="en-US" sz="2400" dirty="0" smtClean="0">
                <a:effectLst>
                  <a:outerShdw blurRad="38100" dist="38100" dir="2700000" algn="tl">
                    <a:srgbClr val="000000">
                      <a:alpha val="43137"/>
                    </a:srgbClr>
                  </a:outerShdw>
                </a:effectLst>
              </a:rPr>
              <a:t>            </a:t>
            </a:r>
            <a:r>
              <a:rPr lang="en-US" altLang="zh-CN" sz="2400" dirty="0" smtClean="0">
                <a:effectLst>
                  <a:outerShdw blurRad="38100" dist="38100" dir="2700000" algn="tl">
                    <a:srgbClr val="000000">
                      <a:alpha val="43137"/>
                    </a:srgbClr>
                  </a:outerShdw>
                </a:effectLst>
              </a:rPr>
              <a:t>C</a:t>
            </a:r>
            <a:r>
              <a:rPr lang="zh-CN" altLang="en-US" sz="2400" dirty="0" smtClean="0">
                <a:effectLst>
                  <a:outerShdw blurRad="38100" dist="38100" dir="2700000" algn="tl">
                    <a:srgbClr val="000000">
                      <a:alpha val="43137"/>
                    </a:srgbClr>
                  </a:outerShdw>
                </a:effectLst>
              </a:rPr>
              <a:t>、</a:t>
            </a:r>
            <a:r>
              <a:rPr lang="en-US" altLang="zh-CN" sz="2400" dirty="0" smtClean="0">
                <a:effectLst>
                  <a:outerShdw blurRad="38100" dist="38100" dir="2700000" algn="tl">
                    <a:srgbClr val="000000">
                      <a:alpha val="43137"/>
                    </a:srgbClr>
                  </a:outerShdw>
                </a:effectLst>
              </a:rPr>
              <a:t>B </a:t>
            </a:r>
            <a:r>
              <a:rPr lang="zh-CN" altLang="en-US" sz="2400" dirty="0" smtClean="0">
                <a:effectLst>
                  <a:outerShdw blurRad="38100" dist="38100" dir="2700000" algn="tl">
                    <a:srgbClr val="000000">
                      <a:alpha val="43137"/>
                    </a:srgbClr>
                  </a:outerShdw>
                </a:effectLst>
              </a:rPr>
              <a:t>、Ａ               底心格子</a:t>
            </a:r>
            <a:r>
              <a:rPr lang="en-US" altLang="zh-CN" sz="2400" dirty="0" smtClean="0">
                <a:effectLst>
                  <a:outerShdw blurRad="38100" dist="38100" dir="2700000" algn="tl">
                    <a:srgbClr val="000000">
                      <a:alpha val="43137"/>
                    </a:srgbClr>
                  </a:outerShdw>
                </a:effectLst>
              </a:rPr>
              <a:t>          </a:t>
            </a:r>
            <a:br>
              <a:rPr lang="en-US" altLang="zh-CN" sz="2400" dirty="0" smtClean="0">
                <a:effectLst>
                  <a:outerShdw blurRad="38100" dist="38100" dir="2700000" algn="tl">
                    <a:srgbClr val="000000">
                      <a:alpha val="43137"/>
                    </a:srgbClr>
                  </a:outerShdw>
                </a:effectLst>
              </a:rPr>
            </a:br>
            <a:r>
              <a:rPr lang="en-US" altLang="zh-CN" sz="2400" dirty="0" smtClean="0">
                <a:effectLst>
                  <a:outerShdw blurRad="38100" dist="38100" dir="2700000" algn="tl">
                    <a:srgbClr val="000000">
                      <a:alpha val="43137"/>
                    </a:srgbClr>
                  </a:outerShdw>
                </a:effectLst>
              </a:rPr>
              <a:t>            R                           </a:t>
            </a:r>
            <a:r>
              <a:rPr lang="zh-CN" altLang="en-US" sz="2400" dirty="0" smtClean="0">
                <a:effectLst>
                  <a:outerShdw blurRad="38100" dist="38100" dir="2700000" algn="tl">
                    <a:srgbClr val="000000">
                      <a:alpha val="43137"/>
                    </a:srgbClr>
                  </a:outerShdw>
                </a:effectLst>
              </a:rPr>
              <a:t>三角格子</a:t>
            </a:r>
            <a:endParaRPr lang="en-US" altLang="zh-CN" sz="2400" dirty="0" smtClean="0">
              <a:effectLst>
                <a:outerShdw blurRad="38100" dist="38100" dir="2700000" algn="tl">
                  <a:srgbClr val="000000">
                    <a:alpha val="43137"/>
                  </a:srgbClr>
                </a:outerShdw>
              </a:effectLst>
            </a:endParaRPr>
          </a:p>
          <a:p>
            <a:pPr algn="r" eaLnBrk="1" hangingPunct="1">
              <a:lnSpc>
                <a:spcPct val="150000"/>
              </a:lnSpc>
              <a:spcBef>
                <a:spcPct val="50000"/>
              </a:spcBef>
              <a:buFontTx/>
              <a:buNone/>
              <a:defRPr/>
            </a:pPr>
            <a:endParaRPr lang="en-US" altLang="zh-CN" sz="2400" dirty="0" smtClean="0">
              <a:solidFill>
                <a:srgbClr val="1C1C1C"/>
              </a:solidFill>
              <a:effectLst>
                <a:outerShdw blurRad="38100" dist="38100" dir="2700000" algn="tl">
                  <a:srgbClr val="000000">
                    <a:alpha val="43137"/>
                  </a:srgbClr>
                </a:outerShdw>
              </a:effectLst>
            </a:endParaRPr>
          </a:p>
        </p:txBody>
      </p:sp>
      <p:sp>
        <p:nvSpPr>
          <p:cNvPr id="8" name="Rectangle 2"/>
          <p:cNvSpPr>
            <a:spLocks noGrp="1" noChangeArrowheads="1"/>
          </p:cNvSpPr>
          <p:nvPr>
            <p:ph type="title"/>
          </p:nvPr>
        </p:nvSpPr>
        <p:spPr/>
        <p:txBody>
          <a:bodyPr/>
          <a:lstStyle/>
          <a:p>
            <a:pPr eaLnBrk="1" hangingPunct="1">
              <a:defRPr/>
            </a:pPr>
            <a:r>
              <a:rPr lang="zh-CN" altLang="en-US" dirty="0" smtClean="0"/>
              <a:t>空间群符号</a:t>
            </a:r>
            <a:r>
              <a:rPr kumimoji="1" lang="en-US" altLang="zh-TW" sz="3600" i="1" dirty="0" smtClean="0">
                <a:solidFill>
                  <a:srgbClr val="800000"/>
                </a:solidFill>
              </a:rPr>
              <a:t>L</a:t>
            </a:r>
            <a:r>
              <a:rPr kumimoji="1" lang="en-US" altLang="zh-TW" sz="3600" dirty="0" smtClean="0">
                <a:solidFill>
                  <a:srgbClr val="0000FF"/>
                </a:solidFill>
              </a:rPr>
              <a:t>S</a:t>
            </a:r>
            <a:r>
              <a:rPr kumimoji="1" lang="en-US" altLang="zh-TW" sz="3600" baseline="-25000" dirty="0" smtClean="0">
                <a:solidFill>
                  <a:srgbClr val="0000FF"/>
                </a:solidFill>
              </a:rPr>
              <a:t>1</a:t>
            </a:r>
            <a:r>
              <a:rPr kumimoji="1" lang="en-US" altLang="zh-TW" sz="3600" dirty="0" smtClean="0">
                <a:solidFill>
                  <a:srgbClr val="0000FF"/>
                </a:solidFill>
              </a:rPr>
              <a:t>S</a:t>
            </a:r>
            <a:r>
              <a:rPr kumimoji="1" lang="en-US" altLang="zh-TW" sz="3600" baseline="-25000" dirty="0" smtClean="0">
                <a:solidFill>
                  <a:srgbClr val="0000FF"/>
                </a:solidFill>
              </a:rPr>
              <a:t>2</a:t>
            </a:r>
            <a:r>
              <a:rPr kumimoji="1" lang="en-US" altLang="zh-TW" sz="3600" dirty="0" smtClean="0">
                <a:solidFill>
                  <a:srgbClr val="0000FF"/>
                </a:solidFill>
              </a:rPr>
              <a:t>S</a:t>
            </a:r>
            <a:r>
              <a:rPr kumimoji="1" lang="en-US" altLang="zh-TW" sz="3600" baseline="-25000" dirty="0" smtClean="0">
                <a:solidFill>
                  <a:srgbClr val="0000FF"/>
                </a:solidFill>
              </a:rPr>
              <a:t>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eaLnBrk="1" hangingPunct="1">
              <a:defRPr/>
            </a:pPr>
            <a:r>
              <a:rPr lang="zh-CN" altLang="en-US" dirty="0" smtClean="0"/>
              <a:t>空间群符号</a:t>
            </a:r>
            <a:r>
              <a:rPr kumimoji="1" lang="en-US" altLang="zh-TW" sz="3600" i="1" dirty="0" smtClean="0">
                <a:solidFill>
                  <a:srgbClr val="800000"/>
                </a:solidFill>
              </a:rPr>
              <a:t>L</a:t>
            </a:r>
            <a:r>
              <a:rPr kumimoji="1" lang="en-US" altLang="zh-TW" sz="3600" dirty="0" smtClean="0">
                <a:solidFill>
                  <a:srgbClr val="0000FF"/>
                </a:solidFill>
              </a:rPr>
              <a:t>S</a:t>
            </a:r>
            <a:r>
              <a:rPr kumimoji="1" lang="en-US" altLang="zh-TW" sz="3600" baseline="-25000" dirty="0" smtClean="0">
                <a:solidFill>
                  <a:srgbClr val="0000FF"/>
                </a:solidFill>
              </a:rPr>
              <a:t>1</a:t>
            </a:r>
            <a:r>
              <a:rPr kumimoji="1" lang="en-US" altLang="zh-TW" sz="3600" dirty="0" smtClean="0">
                <a:solidFill>
                  <a:srgbClr val="0000FF"/>
                </a:solidFill>
              </a:rPr>
              <a:t>S</a:t>
            </a:r>
            <a:r>
              <a:rPr kumimoji="1" lang="en-US" altLang="zh-TW" sz="3600" baseline="-25000" dirty="0" smtClean="0">
                <a:solidFill>
                  <a:srgbClr val="0000FF"/>
                </a:solidFill>
              </a:rPr>
              <a:t>2</a:t>
            </a:r>
            <a:r>
              <a:rPr kumimoji="1" lang="en-US" altLang="zh-TW" sz="3600" dirty="0" smtClean="0">
                <a:solidFill>
                  <a:srgbClr val="0000FF"/>
                </a:solidFill>
              </a:rPr>
              <a:t>S</a:t>
            </a:r>
            <a:r>
              <a:rPr kumimoji="1" lang="en-US" altLang="zh-TW" sz="3600" baseline="-25000" dirty="0" smtClean="0">
                <a:solidFill>
                  <a:srgbClr val="0000FF"/>
                </a:solidFill>
              </a:rPr>
              <a:t>3</a:t>
            </a:r>
          </a:p>
        </p:txBody>
      </p:sp>
      <p:sp>
        <p:nvSpPr>
          <p:cNvPr id="31747" name="Rectangle 3"/>
          <p:cNvSpPr>
            <a:spLocks noGrp="1" noChangeArrowheads="1"/>
          </p:cNvSpPr>
          <p:nvPr>
            <p:ph idx="4294967295"/>
          </p:nvPr>
        </p:nvSpPr>
        <p:spPr>
          <a:xfrm>
            <a:off x="457200" y="1693863"/>
            <a:ext cx="8229600" cy="4830762"/>
          </a:xfrm>
        </p:spPr>
        <p:txBody>
          <a:bodyPr/>
          <a:lstStyle/>
          <a:p>
            <a:pPr marL="609600" indent="-609600" eaLnBrk="1" hangingPunct="1">
              <a:lnSpc>
                <a:spcPct val="130000"/>
              </a:lnSpc>
              <a:defRPr/>
            </a:pPr>
            <a:r>
              <a:rPr lang="zh-CN" altLang="en-US" sz="2300" dirty="0" smtClean="0">
                <a:solidFill>
                  <a:srgbClr val="000000"/>
                </a:solidFill>
              </a:rPr>
              <a:t>运用以下规则，可以从对称元素描述空间群符号。</a:t>
            </a:r>
            <a:endParaRPr lang="zh-CN" altLang="en-US" sz="2300" dirty="0" smtClean="0"/>
          </a:p>
          <a:p>
            <a:pPr marL="609600" indent="-609600" eaLnBrk="1" hangingPunct="1">
              <a:lnSpc>
                <a:spcPct val="130000"/>
              </a:lnSpc>
              <a:buFontTx/>
              <a:buAutoNum type="arabicPeriod"/>
              <a:defRPr/>
            </a:pPr>
            <a:r>
              <a:rPr lang="zh-CN" altLang="en-US" sz="2300" dirty="0" smtClean="0">
                <a:solidFill>
                  <a:srgbClr val="000000"/>
                </a:solidFill>
              </a:rPr>
              <a:t>第一字母</a:t>
            </a:r>
            <a:r>
              <a:rPr lang="en-US" altLang="zh-CN" sz="2300" dirty="0" smtClean="0">
                <a:solidFill>
                  <a:srgbClr val="800000"/>
                </a:solidFill>
              </a:rPr>
              <a:t>(</a:t>
            </a:r>
            <a:r>
              <a:rPr kumimoji="1" lang="en-US" altLang="zh-TW" sz="2300" i="1" dirty="0" smtClean="0">
                <a:solidFill>
                  <a:srgbClr val="800000"/>
                </a:solidFill>
              </a:rPr>
              <a:t>L</a:t>
            </a:r>
            <a:r>
              <a:rPr lang="en-US" altLang="zh-CN" sz="2300" dirty="0" smtClean="0">
                <a:solidFill>
                  <a:srgbClr val="800000"/>
                </a:solidFill>
              </a:rPr>
              <a:t>)</a:t>
            </a:r>
            <a:r>
              <a:rPr lang="zh-CN" altLang="en-US" sz="2300" dirty="0" smtClean="0">
                <a:solidFill>
                  <a:srgbClr val="000000"/>
                </a:solidFill>
              </a:rPr>
              <a:t>是点阵描述符号，指明点阵带心类型</a:t>
            </a:r>
            <a:r>
              <a:rPr lang="zh-CN" altLang="en-US" sz="2300" dirty="0" smtClean="0">
                <a:solidFill>
                  <a:srgbClr val="800000"/>
                </a:solidFill>
              </a:rPr>
              <a:t>： </a:t>
            </a:r>
            <a:r>
              <a:rPr lang="en-US" altLang="zh-CN" sz="2300" dirty="0" smtClean="0">
                <a:solidFill>
                  <a:srgbClr val="800000"/>
                </a:solidFill>
              </a:rPr>
              <a:t>P</a:t>
            </a:r>
            <a:r>
              <a:rPr lang="zh-CN" altLang="en-US" sz="2300" dirty="0" smtClean="0">
                <a:solidFill>
                  <a:srgbClr val="800000"/>
                </a:solidFill>
              </a:rPr>
              <a:t>， </a:t>
            </a:r>
            <a:r>
              <a:rPr lang="en-US" altLang="zh-CN" sz="2300" dirty="0" smtClean="0">
                <a:solidFill>
                  <a:srgbClr val="800000"/>
                </a:solidFill>
              </a:rPr>
              <a:t>I</a:t>
            </a:r>
            <a:r>
              <a:rPr lang="zh-CN" altLang="en-US" sz="2300" dirty="0" smtClean="0">
                <a:solidFill>
                  <a:srgbClr val="800000"/>
                </a:solidFill>
              </a:rPr>
              <a:t>， </a:t>
            </a:r>
            <a:r>
              <a:rPr lang="en-US" altLang="zh-CN" sz="2300" dirty="0" smtClean="0">
                <a:solidFill>
                  <a:srgbClr val="800000"/>
                </a:solidFill>
              </a:rPr>
              <a:t>F</a:t>
            </a:r>
            <a:r>
              <a:rPr lang="zh-CN" altLang="en-US" sz="2300" dirty="0" smtClean="0">
                <a:solidFill>
                  <a:srgbClr val="800000"/>
                </a:solidFill>
              </a:rPr>
              <a:t>， </a:t>
            </a:r>
            <a:r>
              <a:rPr lang="en-US" altLang="zh-CN" sz="2300" dirty="0" smtClean="0">
                <a:solidFill>
                  <a:srgbClr val="800000"/>
                </a:solidFill>
              </a:rPr>
              <a:t>C</a:t>
            </a:r>
            <a:r>
              <a:rPr lang="zh-CN" altLang="en-US" sz="2300" dirty="0" smtClean="0">
                <a:solidFill>
                  <a:srgbClr val="800000"/>
                </a:solidFill>
              </a:rPr>
              <a:t>， </a:t>
            </a:r>
            <a:r>
              <a:rPr lang="en-US" altLang="zh-CN" sz="2300" dirty="0" smtClean="0">
                <a:solidFill>
                  <a:srgbClr val="800000"/>
                </a:solidFill>
              </a:rPr>
              <a:t>A</a:t>
            </a:r>
            <a:r>
              <a:rPr lang="zh-CN" altLang="en-US" sz="2300" dirty="0" smtClean="0">
                <a:solidFill>
                  <a:srgbClr val="800000"/>
                </a:solidFill>
              </a:rPr>
              <a:t>， </a:t>
            </a:r>
            <a:r>
              <a:rPr lang="en-US" altLang="zh-CN" sz="2300" dirty="0" smtClean="0">
                <a:solidFill>
                  <a:srgbClr val="800000"/>
                </a:solidFill>
              </a:rPr>
              <a:t>B</a:t>
            </a:r>
            <a:r>
              <a:rPr lang="zh-CN" altLang="en-US" sz="2300" dirty="0" smtClean="0">
                <a:solidFill>
                  <a:srgbClr val="800000"/>
                </a:solidFill>
              </a:rPr>
              <a:t>。</a:t>
            </a:r>
          </a:p>
          <a:p>
            <a:pPr marL="609600" indent="-609600" eaLnBrk="1" hangingPunct="1">
              <a:lnSpc>
                <a:spcPct val="130000"/>
              </a:lnSpc>
              <a:buFontTx/>
              <a:buAutoNum type="arabicPeriod"/>
              <a:defRPr/>
            </a:pPr>
            <a:r>
              <a:rPr lang="zh-CN" altLang="en-US" sz="2300" dirty="0" smtClean="0">
                <a:solidFill>
                  <a:srgbClr val="000000"/>
                </a:solidFill>
              </a:rPr>
              <a:t>其余三个符号</a:t>
            </a:r>
            <a:r>
              <a:rPr lang="en-US" altLang="zh-CN" sz="2300" dirty="0" smtClean="0">
                <a:solidFill>
                  <a:srgbClr val="000000"/>
                </a:solidFill>
              </a:rPr>
              <a:t>(</a:t>
            </a:r>
            <a:r>
              <a:rPr kumimoji="1" lang="en-US" altLang="zh-TW" sz="2300" dirty="0" smtClean="0">
                <a:solidFill>
                  <a:srgbClr val="0000FF"/>
                </a:solidFill>
              </a:rPr>
              <a:t>S</a:t>
            </a:r>
            <a:r>
              <a:rPr kumimoji="1" lang="en-US" altLang="zh-TW" sz="2300" baseline="-25000" dirty="0" smtClean="0">
                <a:solidFill>
                  <a:srgbClr val="0000FF"/>
                </a:solidFill>
              </a:rPr>
              <a:t>1</a:t>
            </a:r>
            <a:r>
              <a:rPr kumimoji="1" lang="en-US" altLang="zh-TW" sz="2300" dirty="0" smtClean="0">
                <a:solidFill>
                  <a:srgbClr val="0000FF"/>
                </a:solidFill>
              </a:rPr>
              <a:t>S</a:t>
            </a:r>
            <a:r>
              <a:rPr kumimoji="1" lang="en-US" altLang="zh-TW" sz="2300" baseline="-25000" dirty="0" smtClean="0">
                <a:solidFill>
                  <a:srgbClr val="0000FF"/>
                </a:solidFill>
              </a:rPr>
              <a:t>2</a:t>
            </a:r>
            <a:r>
              <a:rPr kumimoji="1" lang="en-US" altLang="zh-TW" sz="2300" dirty="0" smtClean="0">
                <a:solidFill>
                  <a:srgbClr val="0000FF"/>
                </a:solidFill>
              </a:rPr>
              <a:t>S</a:t>
            </a:r>
            <a:r>
              <a:rPr kumimoji="1" lang="en-US" altLang="zh-TW" sz="2300" baseline="-25000" dirty="0" smtClean="0">
                <a:solidFill>
                  <a:srgbClr val="0000FF"/>
                </a:solidFill>
              </a:rPr>
              <a:t>3</a:t>
            </a:r>
            <a:r>
              <a:rPr lang="en-US" altLang="zh-CN" sz="2300" dirty="0" smtClean="0">
                <a:solidFill>
                  <a:srgbClr val="000000"/>
                </a:solidFill>
              </a:rPr>
              <a:t>)</a:t>
            </a:r>
            <a:r>
              <a:rPr lang="zh-CN" altLang="en-US" sz="2300" dirty="0" smtClean="0">
                <a:solidFill>
                  <a:srgbClr val="000000"/>
                </a:solidFill>
              </a:rPr>
              <a:t>表示在特定方向（对每种晶系分别规定）上的对称元素。</a:t>
            </a:r>
            <a:r>
              <a:rPr lang="zh-CN" altLang="en-US" sz="2300" dirty="0" smtClean="0"/>
              <a:t> </a:t>
            </a:r>
          </a:p>
          <a:p>
            <a:pPr marL="609600" indent="-609600" eaLnBrk="1" hangingPunct="1">
              <a:lnSpc>
                <a:spcPct val="130000"/>
              </a:lnSpc>
              <a:buFontTx/>
              <a:buAutoNum type="arabicPeriod"/>
              <a:defRPr/>
            </a:pPr>
            <a:r>
              <a:rPr lang="zh-CN" altLang="en-US" sz="2300" dirty="0" smtClean="0">
                <a:solidFill>
                  <a:srgbClr val="000000"/>
                </a:solidFill>
              </a:rPr>
              <a:t>如果没有二义性可能，常用符号的省略形式 </a:t>
            </a:r>
            <a:r>
              <a:rPr lang="en-US" altLang="zh-CN" sz="2300" dirty="0" smtClean="0">
                <a:solidFill>
                  <a:srgbClr val="000000"/>
                </a:solidFill>
              </a:rPr>
              <a:t>(</a:t>
            </a:r>
            <a:r>
              <a:rPr lang="zh-CN" altLang="en-US" sz="2300" dirty="0" smtClean="0">
                <a:solidFill>
                  <a:srgbClr val="000000"/>
                </a:solidFill>
              </a:rPr>
              <a:t>如</a:t>
            </a:r>
            <a:r>
              <a:rPr lang="en-US" altLang="zh-CN" sz="2300" dirty="0" smtClean="0">
                <a:solidFill>
                  <a:srgbClr val="000000"/>
                </a:solidFill>
              </a:rPr>
              <a:t>Pm</a:t>
            </a:r>
            <a:r>
              <a:rPr lang="zh-CN" altLang="en-US" sz="2300" dirty="0" smtClean="0">
                <a:solidFill>
                  <a:srgbClr val="000000"/>
                </a:solidFill>
              </a:rPr>
              <a:t>，而不用写成</a:t>
            </a:r>
            <a:r>
              <a:rPr lang="en-US" altLang="zh-CN" sz="2300" dirty="0" smtClean="0">
                <a:solidFill>
                  <a:srgbClr val="000000"/>
                </a:solidFill>
              </a:rPr>
              <a:t>P1m1)</a:t>
            </a:r>
            <a:r>
              <a:rPr lang="zh-CN" altLang="en-US" sz="2300" dirty="0" smtClean="0">
                <a:solidFill>
                  <a:srgbClr val="000000"/>
                </a:solidFill>
              </a:rPr>
              <a:t>。</a:t>
            </a:r>
          </a:p>
          <a:p>
            <a:pPr marL="0" indent="457200" algn="just" eaLnBrk="1" hangingPunct="1">
              <a:lnSpc>
                <a:spcPct val="130000"/>
              </a:lnSpc>
              <a:buFontTx/>
              <a:buNone/>
              <a:defRPr/>
            </a:pPr>
            <a:r>
              <a:rPr lang="zh-CN" altLang="en-US" sz="2300" dirty="0" smtClean="0">
                <a:solidFill>
                  <a:srgbClr val="000000"/>
                </a:solidFill>
              </a:rPr>
              <a:t>由于不同的晶轴选择和标记，同一个空间群可能有几种不同的符号。如</a:t>
            </a:r>
            <a:r>
              <a:rPr lang="en-US" altLang="zh-CN" sz="2300" dirty="0" smtClean="0">
                <a:solidFill>
                  <a:srgbClr val="000000"/>
                </a:solidFill>
              </a:rPr>
              <a:t>P21/c,</a:t>
            </a:r>
            <a:r>
              <a:rPr lang="zh-CN" altLang="en-US" sz="2300" dirty="0" smtClean="0">
                <a:solidFill>
                  <a:srgbClr val="000000"/>
                </a:solidFill>
              </a:rPr>
              <a:t>如滑移面选为在</a:t>
            </a:r>
            <a:r>
              <a:rPr lang="en-US" altLang="zh-CN" sz="2300" dirty="0" smtClean="0">
                <a:solidFill>
                  <a:srgbClr val="000000"/>
                </a:solidFill>
              </a:rPr>
              <a:t>a</a:t>
            </a:r>
            <a:r>
              <a:rPr lang="zh-CN" altLang="en-US" sz="2300" dirty="0" smtClean="0">
                <a:solidFill>
                  <a:srgbClr val="000000"/>
                </a:solidFill>
              </a:rPr>
              <a:t>方向，符号为</a:t>
            </a:r>
            <a:r>
              <a:rPr lang="en-US" altLang="zh-CN" sz="2300" dirty="0" smtClean="0">
                <a:solidFill>
                  <a:srgbClr val="000000"/>
                </a:solidFill>
              </a:rPr>
              <a:t>P21/a;</a:t>
            </a:r>
            <a:r>
              <a:rPr lang="zh-CN" altLang="en-US" sz="2300" dirty="0" smtClean="0">
                <a:solidFill>
                  <a:srgbClr val="000000"/>
                </a:solidFill>
              </a:rPr>
              <a:t>如滑移面选为对角滑移，符号为</a:t>
            </a:r>
            <a:r>
              <a:rPr lang="en-US" altLang="zh-CN" sz="2300" dirty="0" smtClean="0">
                <a:solidFill>
                  <a:srgbClr val="000000"/>
                </a:solidFill>
              </a:rPr>
              <a:t>P21/n</a:t>
            </a:r>
            <a:r>
              <a:rPr lang="zh-CN" altLang="en-US" sz="2300" dirty="0" smtClean="0">
                <a:solidFill>
                  <a:srgbClr val="000000"/>
                </a:solidFill>
              </a:rPr>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pPr eaLnBrk="1" hangingPunct="1">
              <a:defRPr/>
            </a:pPr>
            <a:r>
              <a:rPr lang="zh-CN" altLang="en-US" dirty="0" smtClean="0"/>
              <a:t>对称方向 </a:t>
            </a:r>
          </a:p>
        </p:txBody>
      </p:sp>
      <p:graphicFrame>
        <p:nvGraphicFramePr>
          <p:cNvPr id="470019" name="Group 3"/>
          <p:cNvGraphicFramePr>
            <a:graphicFrameLocks noGrp="1"/>
          </p:cNvGraphicFramePr>
          <p:nvPr>
            <p:ph type="tbl" idx="4294967295"/>
          </p:nvPr>
        </p:nvGraphicFramePr>
        <p:xfrm>
          <a:off x="457200" y="1630363"/>
          <a:ext cx="8229601" cy="5075237"/>
        </p:xfrm>
        <a:graphic>
          <a:graphicData uri="http://schemas.openxmlformats.org/drawingml/2006/table">
            <a:tbl>
              <a:tblPr/>
              <a:tblGrid>
                <a:gridCol w="1583433">
                  <a:extLst>
                    <a:ext uri="{9D8B030D-6E8A-4147-A177-3AD203B41FA5}">
                      <a16:colId xmlns:a16="http://schemas.microsoft.com/office/drawing/2014/main" val="20000"/>
                    </a:ext>
                  </a:extLst>
                </a:gridCol>
                <a:gridCol w="2819399">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1810545">
                  <a:extLst>
                    <a:ext uri="{9D8B030D-6E8A-4147-A177-3AD203B41FA5}">
                      <a16:colId xmlns:a16="http://schemas.microsoft.com/office/drawing/2014/main" val="20003"/>
                    </a:ext>
                  </a:extLst>
                </a:gridCol>
              </a:tblGrid>
              <a:tr h="592067">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晶  系</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对称方向</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7434">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第一（</a:t>
                      </a:r>
                      <a:r>
                        <a:rPr kumimoji="0" lang="en-US" altLang="zh-CN"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S</a:t>
                      </a:r>
                      <a:r>
                        <a:rPr kumimoji="0" lang="en-US" altLang="zh-CN" sz="2100" b="1" i="0" u="none" strike="noStrike" cap="none" normalizeH="0" baseline="-2500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1</a:t>
                      </a: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第二（</a:t>
                      </a:r>
                      <a:r>
                        <a:rPr kumimoji="0" lang="en-US" altLang="zh-CN" sz="2100" b="1" i="0" u="none" strike="noStrike" cap="none" normalizeH="0" baseline="0" dirty="0" smtClean="0">
                          <a:ln>
                            <a:noFill/>
                          </a:ln>
                          <a:solidFill>
                            <a:srgbClr val="0000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S</a:t>
                      </a:r>
                      <a:r>
                        <a:rPr kumimoji="0" lang="en-US" altLang="zh-CN" sz="2100" b="1" i="0" u="none" strike="noStrike" cap="none" normalizeH="0" baseline="-25000" dirty="0" smtClean="0">
                          <a:ln>
                            <a:noFill/>
                          </a:ln>
                          <a:solidFill>
                            <a:srgbClr val="0000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a:t>
                      </a:r>
                      <a:r>
                        <a:rPr kumimoji="0" lang="zh-CN" altLang="en-US" sz="2100" b="1" i="0" u="none" strike="noStrike" cap="none" normalizeH="0" baseline="0" dirty="0" smtClean="0">
                          <a:ln>
                            <a:noFill/>
                          </a:ln>
                          <a:solidFill>
                            <a:srgbClr val="0000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第三（</a:t>
                      </a:r>
                      <a:r>
                        <a:rPr kumimoji="0" lang="en-US" altLang="zh-CN" sz="21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S</a:t>
                      </a:r>
                      <a:r>
                        <a:rPr kumimoji="0" lang="en-US" altLang="zh-CN" sz="2100" b="1" i="0" u="none" strike="noStrike" cap="none" normalizeH="0" baseline="-2500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3</a:t>
                      </a:r>
                      <a:r>
                        <a:rPr kumimoji="0" lang="zh-CN" altLang="en-US" sz="21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12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三  斜</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无</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43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单  斜</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b [010]</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43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正  交</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  [100]</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smtClean="0">
                          <a:ln>
                            <a:noFill/>
                          </a:ln>
                          <a:solidFill>
                            <a:srgbClr val="0000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b [010]</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c [001]</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43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四  方</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c [001]</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smtClean="0">
                          <a:ln>
                            <a:noFill/>
                          </a:ln>
                          <a:solidFill>
                            <a:srgbClr val="0000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 [100]/[010]</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err="1"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a+b</a:t>
                      </a:r>
                      <a:r>
                        <a:rPr kumimoji="0" lang="en-US" altLang="zh-CN" sz="21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[110]</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474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六  方</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c [001]</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smtClean="0">
                          <a:ln>
                            <a:noFill/>
                          </a:ln>
                          <a:solidFill>
                            <a:srgbClr val="0000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 [100]/[010]</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2a+b [120]</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342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三方 </a:t>
                      </a:r>
                      <a:r>
                        <a:rPr kumimoji="0" lang="en-US" altLang="zh-CN"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(R)</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err="1"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a+b+c</a:t>
                      </a:r>
                      <a:r>
                        <a:rPr kumimoji="0" lang="en-US" altLang="zh-CN"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[111]</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smtClean="0">
                          <a:ln>
                            <a:noFill/>
                          </a:ln>
                          <a:solidFill>
                            <a:srgbClr val="0000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a-b [</a:t>
                      </a:r>
                      <a:r>
                        <a:rPr kumimoji="0" lang="en-US" altLang="zh-CN" sz="2100" b="1" i="0" u="none" strike="noStrike" cap="none" normalizeH="0" baseline="0" dirty="0" smtClean="0">
                          <a:ln>
                            <a:noFill/>
                          </a:ln>
                          <a:solidFill>
                            <a:srgbClr val="0F007A"/>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110</a:t>
                      </a:r>
                      <a:r>
                        <a:rPr kumimoji="0" lang="en-US" altLang="zh-CN" sz="2100" b="1" i="0" u="none" strike="noStrike" cap="none" normalizeH="0" baseline="0" dirty="0" smtClean="0">
                          <a:ln>
                            <a:noFill/>
                          </a:ln>
                          <a:solidFill>
                            <a:srgbClr val="0000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21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094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立  方</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 [100]/[010]/[001]</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err="1" smtClean="0">
                          <a:ln>
                            <a:noFill/>
                          </a:ln>
                          <a:solidFill>
                            <a:srgbClr val="0000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a+b+c</a:t>
                      </a:r>
                      <a:r>
                        <a:rPr kumimoji="0" lang="en-US" altLang="zh-CN" sz="2100" b="1" i="0" u="none" strike="noStrike" cap="none" normalizeH="0" baseline="0" dirty="0" smtClean="0">
                          <a:ln>
                            <a:noFill/>
                          </a:ln>
                          <a:solidFill>
                            <a:srgbClr val="0000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[111]</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err="1"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a+b</a:t>
                      </a:r>
                      <a:r>
                        <a:rPr kumimoji="0" lang="en-US" altLang="zh-CN" sz="2100" b="1" i="0" u="none" strike="noStrike" cap="none" normalizeH="0" baseline="0" dirty="0" smtClean="0">
                          <a:ln>
                            <a:noFill/>
                          </a:ln>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[110]</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798638"/>
            <a:ext cx="33528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3"/>
          <p:cNvSpPr>
            <a:spLocks noGrp="1" noChangeArrowheads="1"/>
          </p:cNvSpPr>
          <p:nvPr>
            <p:ph idx="1"/>
          </p:nvPr>
        </p:nvSpPr>
        <p:spPr>
          <a:xfrm>
            <a:off x="452438" y="1444625"/>
            <a:ext cx="5410200" cy="4456113"/>
          </a:xfrm>
        </p:spPr>
        <p:txBody>
          <a:bodyPr/>
          <a:lstStyle/>
          <a:p>
            <a:pPr marL="0" indent="0" eaLnBrk="1" hangingPunct="1">
              <a:lnSpc>
                <a:spcPct val="150000"/>
              </a:lnSpc>
              <a:spcBef>
                <a:spcPts val="0"/>
              </a:spcBef>
              <a:defRPr/>
            </a:pPr>
            <a:r>
              <a:rPr lang="en-US" altLang="zh-CN" sz="2200" dirty="0" err="1" smtClean="0"/>
              <a:t>CsCl</a:t>
            </a:r>
            <a:r>
              <a:rPr lang="en-US" altLang="zh-CN" sz="2200" dirty="0" smtClean="0"/>
              <a:t> </a:t>
            </a:r>
            <a:r>
              <a:rPr lang="zh-CN" altLang="en-US" sz="2200" dirty="0" smtClean="0"/>
              <a:t>：</a:t>
            </a:r>
            <a:r>
              <a:rPr lang="en-US" altLang="zh-CN" sz="2200" dirty="0" smtClean="0"/>
              <a:t>Pm3m</a:t>
            </a:r>
          </a:p>
          <a:p>
            <a:pPr marL="0" lvl="1" indent="0" eaLnBrk="1" hangingPunct="1">
              <a:lnSpc>
                <a:spcPct val="150000"/>
              </a:lnSpc>
              <a:spcBef>
                <a:spcPts val="0"/>
              </a:spcBef>
              <a:defRPr/>
            </a:pPr>
            <a:r>
              <a:rPr lang="en-US" altLang="zh-CN" sz="2200" dirty="0" smtClean="0">
                <a:solidFill>
                  <a:srgbClr val="800000"/>
                </a:solidFill>
              </a:rPr>
              <a:t>P </a:t>
            </a:r>
            <a:r>
              <a:rPr lang="zh-CN" altLang="en-US" sz="2200" dirty="0" smtClean="0"/>
              <a:t>表示简单格子，</a:t>
            </a:r>
            <a:endParaRPr lang="en-US" altLang="zh-CN" sz="2200" dirty="0" smtClean="0"/>
          </a:p>
          <a:p>
            <a:pPr marL="0" lvl="1" indent="0" eaLnBrk="1" hangingPunct="1">
              <a:lnSpc>
                <a:spcPct val="150000"/>
              </a:lnSpc>
              <a:spcBef>
                <a:spcPts val="0"/>
              </a:spcBef>
              <a:defRPr/>
            </a:pPr>
            <a:r>
              <a:rPr lang="en-US" altLang="zh-CN" sz="2200" dirty="0" smtClean="0">
                <a:solidFill>
                  <a:srgbClr val="800000"/>
                </a:solidFill>
              </a:rPr>
              <a:t>M </a:t>
            </a:r>
            <a:r>
              <a:rPr lang="zh-CN" altLang="en-US" sz="2200" dirty="0" smtClean="0"/>
              <a:t>表示垂直于</a:t>
            </a:r>
            <a:r>
              <a:rPr lang="en-US" altLang="zh-CN" sz="2200" dirty="0" smtClean="0"/>
              <a:t>a</a:t>
            </a:r>
            <a:r>
              <a:rPr lang="zh-CN" altLang="en-US" sz="2200" dirty="0" smtClean="0"/>
              <a:t>有一对称面</a:t>
            </a:r>
            <a:r>
              <a:rPr lang="en-US" altLang="zh-CN" sz="2200" dirty="0" smtClean="0"/>
              <a:t>m</a:t>
            </a:r>
            <a:r>
              <a:rPr lang="zh-CN" altLang="en-US" sz="2200" dirty="0" smtClean="0"/>
              <a:t>（通过中心原子的平面）</a:t>
            </a:r>
            <a:endParaRPr lang="en-US" altLang="zh-CN" sz="2200" dirty="0" smtClean="0"/>
          </a:p>
          <a:p>
            <a:pPr marL="0" lvl="1" indent="0" eaLnBrk="1" hangingPunct="1">
              <a:lnSpc>
                <a:spcPct val="150000"/>
              </a:lnSpc>
              <a:spcBef>
                <a:spcPts val="0"/>
              </a:spcBef>
              <a:defRPr/>
            </a:pPr>
            <a:r>
              <a:rPr lang="en-US" altLang="zh-CN" sz="2200" dirty="0" smtClean="0">
                <a:solidFill>
                  <a:srgbClr val="800000"/>
                </a:solidFill>
              </a:rPr>
              <a:t>3 </a:t>
            </a:r>
            <a:r>
              <a:rPr lang="zh-CN" altLang="en-US" sz="2200" dirty="0" smtClean="0"/>
              <a:t>表示沿</a:t>
            </a:r>
            <a:r>
              <a:rPr lang="en-US" altLang="zh-CN" sz="2200" dirty="0" err="1" smtClean="0"/>
              <a:t>a+b+c</a:t>
            </a:r>
            <a:r>
              <a:rPr lang="zh-CN" altLang="en-US" sz="2200" dirty="0" smtClean="0"/>
              <a:t>方向有一个</a:t>
            </a:r>
            <a:r>
              <a:rPr lang="en-US" altLang="zh-CN" sz="2200" dirty="0" smtClean="0"/>
              <a:t>3</a:t>
            </a:r>
            <a:r>
              <a:rPr lang="zh-CN" altLang="en-US" sz="2200" dirty="0" smtClean="0"/>
              <a:t>次轴</a:t>
            </a:r>
            <a:r>
              <a:rPr lang="en-US" altLang="zh-CN" sz="2200" dirty="0" smtClean="0"/>
              <a:t>[111]</a:t>
            </a:r>
            <a:r>
              <a:rPr lang="zh-CN" altLang="en-US" sz="2200" dirty="0" smtClean="0"/>
              <a:t>，</a:t>
            </a:r>
            <a:endParaRPr lang="en-US" altLang="zh-CN" sz="2200" dirty="0" smtClean="0"/>
          </a:p>
          <a:p>
            <a:pPr marL="0" lvl="1" indent="0" eaLnBrk="1" hangingPunct="1">
              <a:lnSpc>
                <a:spcPct val="150000"/>
              </a:lnSpc>
              <a:spcBef>
                <a:spcPts val="0"/>
              </a:spcBef>
              <a:defRPr/>
            </a:pPr>
            <a:r>
              <a:rPr lang="en-US" altLang="zh-CN" sz="2200" dirty="0" smtClean="0">
                <a:solidFill>
                  <a:srgbClr val="800000"/>
                </a:solidFill>
              </a:rPr>
              <a:t>M </a:t>
            </a:r>
            <a:r>
              <a:rPr lang="zh-CN" altLang="en-US" sz="2200" dirty="0" smtClean="0"/>
              <a:t>表示垂直（</a:t>
            </a:r>
            <a:r>
              <a:rPr lang="en-US" altLang="zh-CN" sz="2200" dirty="0" err="1" smtClean="0"/>
              <a:t>a+b</a:t>
            </a:r>
            <a:r>
              <a:rPr lang="zh-CN" altLang="en-US" sz="2200" dirty="0" smtClean="0"/>
              <a:t>）方向有一对称面。</a:t>
            </a:r>
          </a:p>
        </p:txBody>
      </p:sp>
      <p:sp>
        <p:nvSpPr>
          <p:cNvPr id="468996" name="Rectangle 4"/>
          <p:cNvSpPr>
            <a:spLocks noChangeArrowheads="1"/>
          </p:cNvSpPr>
          <p:nvPr/>
        </p:nvSpPr>
        <p:spPr bwMode="auto">
          <a:xfrm>
            <a:off x="452438" y="4927600"/>
            <a:ext cx="8234362" cy="1938338"/>
          </a:xfrm>
          <a:prstGeom prst="rect">
            <a:avLst/>
          </a:prstGeom>
          <a:noFill/>
          <a:ln>
            <a:noFill/>
          </a:ln>
          <a:effectLst/>
          <a:extLst/>
        </p:spPr>
        <p:txBody>
          <a:bodyPr>
            <a:spAutoFit/>
          </a:bodyPr>
          <a:lstStyle/>
          <a:p>
            <a:pPr eaLnBrk="1" hangingPunct="1">
              <a:defRPr/>
            </a:pPr>
            <a:endParaRPr lang="en-US" altLang="zh-CN" sz="2400" dirty="0">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p>
            <a:pPr eaLnBrk="1" hangingPunct="1">
              <a:defRPr/>
            </a:pPr>
            <a:r>
              <a:rPr lang="zh-CN" altLang="en-US" sz="2400" dirty="0">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优点：</a:t>
            </a:r>
            <a:r>
              <a:rPr lang="zh-CN" altLang="en-US" sz="2400"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可直接看出格子类型和各方向存在哪些对称要素。</a:t>
            </a:r>
          </a:p>
          <a:p>
            <a:pPr eaLnBrk="1" hangingPunct="1">
              <a:defRPr/>
            </a:pPr>
            <a:r>
              <a:rPr lang="zh-CN" altLang="en-US" sz="2400" dirty="0">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缺点：</a:t>
            </a:r>
            <a:r>
              <a:rPr lang="zh-CN" altLang="en-US" sz="2400"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同一空间群由于不同的定向以及其他因素可以写成不同的国际符号。</a:t>
            </a:r>
          </a:p>
          <a:p>
            <a:pPr eaLnBrk="1" hangingPunct="1">
              <a:defRPr/>
            </a:pPr>
            <a:endParaRPr lang="en-US" altLang="zh-CN" sz="2400"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cxnSp>
        <p:nvCxnSpPr>
          <p:cNvPr id="50181" name="直接连接符 2"/>
          <p:cNvCxnSpPr>
            <a:cxnSpLocks noChangeShapeType="1"/>
          </p:cNvCxnSpPr>
          <p:nvPr/>
        </p:nvCxnSpPr>
        <p:spPr bwMode="auto">
          <a:xfrm>
            <a:off x="0" y="4941888"/>
            <a:ext cx="9220200" cy="0"/>
          </a:xfrm>
          <a:prstGeom prst="line">
            <a:avLst/>
          </a:prstGeom>
          <a:noFill/>
          <a:ln w="57150" algn="ctr">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2"/>
          <p:cNvSpPr>
            <a:spLocks noGrp="1" noChangeArrowheads="1"/>
          </p:cNvSpPr>
          <p:nvPr>
            <p:ph type="title"/>
          </p:nvPr>
        </p:nvSpPr>
        <p:spPr>
          <a:xfrm>
            <a:off x="457200" y="833438"/>
            <a:ext cx="8229600" cy="681037"/>
          </a:xfrm>
        </p:spPr>
        <p:txBody>
          <a:bodyPr/>
          <a:lstStyle/>
          <a:p>
            <a:pPr eaLnBrk="1" hangingPunct="1">
              <a:defRPr/>
            </a:pPr>
            <a:r>
              <a:rPr lang="zh-CN" altLang="en-US" dirty="0" smtClean="0"/>
              <a:t>空间群符号</a:t>
            </a:r>
            <a:r>
              <a:rPr kumimoji="1" lang="en-US" altLang="zh-TW" sz="3600" i="1" dirty="0" smtClean="0">
                <a:solidFill>
                  <a:srgbClr val="800000"/>
                </a:solidFill>
              </a:rPr>
              <a:t>L</a:t>
            </a:r>
            <a:r>
              <a:rPr kumimoji="1" lang="en-US" altLang="zh-TW" sz="3600" dirty="0" smtClean="0">
                <a:solidFill>
                  <a:srgbClr val="0000FF"/>
                </a:solidFill>
              </a:rPr>
              <a:t>S</a:t>
            </a:r>
            <a:r>
              <a:rPr kumimoji="1" lang="en-US" altLang="zh-TW" sz="3600" baseline="-25000" dirty="0" smtClean="0">
                <a:solidFill>
                  <a:srgbClr val="0000FF"/>
                </a:solidFill>
              </a:rPr>
              <a:t>1</a:t>
            </a:r>
            <a:r>
              <a:rPr kumimoji="1" lang="en-US" altLang="zh-TW" sz="3600" dirty="0" smtClean="0">
                <a:solidFill>
                  <a:srgbClr val="0000FF"/>
                </a:solidFill>
              </a:rPr>
              <a:t>S</a:t>
            </a:r>
            <a:r>
              <a:rPr kumimoji="1" lang="en-US" altLang="zh-TW" sz="3600" baseline="-25000" dirty="0" smtClean="0">
                <a:solidFill>
                  <a:srgbClr val="0000FF"/>
                </a:solidFill>
              </a:rPr>
              <a:t>2</a:t>
            </a:r>
            <a:r>
              <a:rPr kumimoji="1" lang="en-US" altLang="zh-TW" sz="3600" dirty="0" smtClean="0">
                <a:solidFill>
                  <a:srgbClr val="0000FF"/>
                </a:solidFill>
              </a:rPr>
              <a:t>S</a:t>
            </a:r>
            <a:r>
              <a:rPr kumimoji="1" lang="en-US" altLang="zh-TW" sz="3600" baseline="-25000" dirty="0" smtClean="0">
                <a:solidFill>
                  <a:srgbClr val="0000FF"/>
                </a:solidFill>
              </a:rPr>
              <a:t>3</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457200" y="833438"/>
            <a:ext cx="8229600" cy="681037"/>
          </a:xfrm>
        </p:spPr>
        <p:txBody>
          <a:bodyPr/>
          <a:lstStyle/>
          <a:p>
            <a:pPr eaLnBrk="1" hangingPunct="1">
              <a:defRPr/>
            </a:pPr>
            <a:r>
              <a:rPr lang="zh-CN" altLang="en-US" dirty="0" smtClean="0"/>
              <a:t>几种立方晶系晶体结构的表示</a:t>
            </a:r>
            <a:endParaRPr lang="zh-CN" altLang="zh-CN" dirty="0" smtClean="0"/>
          </a:p>
        </p:txBody>
      </p:sp>
      <p:pic>
        <p:nvPicPr>
          <p:cNvPr id="51203" name="Picture 4"/>
          <p:cNvPicPr>
            <a:picLocks noChangeAspect="1" noChangeArrowheads="1"/>
          </p:cNvPicPr>
          <p:nvPr/>
        </p:nvPicPr>
        <p:blipFill>
          <a:blip r:embed="rId2">
            <a:extLst>
              <a:ext uri="{28A0092B-C50C-407E-A947-70E740481C1C}">
                <a14:useLocalDpi xmlns:a14="http://schemas.microsoft.com/office/drawing/2010/main" val="0"/>
              </a:ext>
            </a:extLst>
          </a:blip>
          <a:srcRect l="2078" t="13268" r="5367" b="2710"/>
          <a:stretch>
            <a:fillRect/>
          </a:stretch>
        </p:blipFill>
        <p:spPr bwMode="auto">
          <a:xfrm>
            <a:off x="539750" y="1773238"/>
            <a:ext cx="80645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pPr eaLnBrk="1" hangingPunct="1">
              <a:defRPr/>
            </a:pPr>
            <a:r>
              <a:rPr lang="zh-CN" altLang="en-US" dirty="0" smtClean="0"/>
              <a:t>晶胞的参量</a:t>
            </a:r>
            <a:r>
              <a:rPr lang="en-US" altLang="zh-CN" dirty="0" smtClean="0"/>
              <a:t>--</a:t>
            </a:r>
            <a:r>
              <a:rPr lang="zh-CN" altLang="en-US" dirty="0" smtClean="0"/>
              <a:t>晶胞、晶轴和基矢</a:t>
            </a:r>
          </a:p>
        </p:txBody>
      </p:sp>
      <p:pic>
        <p:nvPicPr>
          <p:cNvPr id="24579" name="Picture 3" descr="2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116388" y="2517775"/>
            <a:ext cx="4248150" cy="3278188"/>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24964" name="Text Box 4"/>
          <p:cNvSpPr txBox="1">
            <a:spLocks noChangeArrowheads="1"/>
          </p:cNvSpPr>
          <p:nvPr/>
        </p:nvSpPr>
        <p:spPr bwMode="auto">
          <a:xfrm>
            <a:off x="385763" y="2852738"/>
            <a:ext cx="19399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晶胞基矢：</a:t>
            </a:r>
          </a:p>
        </p:txBody>
      </p:sp>
      <p:sp>
        <p:nvSpPr>
          <p:cNvPr id="424965" name="Text Box 5"/>
          <p:cNvSpPr txBox="1">
            <a:spLocks noChangeArrowheads="1"/>
          </p:cNvSpPr>
          <p:nvPr/>
        </p:nvSpPr>
        <p:spPr bwMode="auto">
          <a:xfrm>
            <a:off x="385763" y="2060575"/>
            <a:ext cx="37306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zh-CN" altLang="en-US"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晶格常数：</a:t>
            </a:r>
            <a:r>
              <a:rPr kumimoji="1" lang="en-US" altLang="zh-CN" i="1"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a:t>
            </a:r>
            <a:r>
              <a:rPr kumimoji="1" lang="en-US" altLang="zh-CN"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a:t>
            </a:r>
            <a:r>
              <a:rPr kumimoji="1" lang="en-US" altLang="zh-CN" i="1"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b</a:t>
            </a:r>
            <a:r>
              <a:rPr kumimoji="1" lang="en-US" altLang="zh-CN"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a:t>
            </a:r>
            <a:r>
              <a:rPr kumimoji="1" lang="en-US" altLang="zh-CN" i="1"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c</a:t>
            </a:r>
            <a:endParaRPr kumimoji="1" lang="en-US" altLang="zh-CN" baseline="-25000"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24966" name="Text Box 6"/>
          <p:cNvSpPr txBox="1">
            <a:spLocks noChangeArrowheads="1"/>
          </p:cNvSpPr>
          <p:nvPr/>
        </p:nvSpPr>
        <p:spPr bwMode="auto">
          <a:xfrm>
            <a:off x="385763" y="3860800"/>
            <a:ext cx="3032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棱边夹角：</a:t>
            </a:r>
            <a:r>
              <a:rPr kumimoji="1" lang="zh-CN" altLang="en-US"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sym typeface="Symbol" pitchFamily="18" charset="2"/>
              </a:rPr>
              <a:t></a:t>
            </a:r>
            <a:r>
              <a:rPr kumimoji="1" lang="en-US" altLang="zh-CN"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sym typeface="Symbol" pitchFamily="18" charset="2"/>
              </a:rPr>
              <a:t>, , </a:t>
            </a:r>
            <a:endParaRPr kumimoji="1" lang="en-US" altLang="zh-CN" dirty="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24583" name="Rectangle 25"/>
          <p:cNvSpPr>
            <a:spLocks noChangeArrowheads="1"/>
          </p:cNvSpPr>
          <p:nvPr/>
        </p:nvSpPr>
        <p:spPr bwMode="auto">
          <a:xfrm>
            <a:off x="4211638" y="3338513"/>
            <a:ext cx="185896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24584" name="Rectangle 26"/>
          <p:cNvSpPr>
            <a:spLocks noChangeArrowheads="1"/>
          </p:cNvSpPr>
          <p:nvPr/>
        </p:nvSpPr>
        <p:spPr bwMode="auto">
          <a:xfrm flipV="1">
            <a:off x="4211638" y="1628775"/>
            <a:ext cx="1335087" cy="169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424991" name="Text Box 31"/>
          <p:cNvSpPr txBox="1">
            <a:spLocks noChangeArrowheads="1"/>
          </p:cNvSpPr>
          <p:nvPr/>
        </p:nvSpPr>
        <p:spPr bwMode="auto">
          <a:xfrm>
            <a:off x="385763" y="4797425"/>
            <a:ext cx="3521075"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晶胞的基矢方向</a:t>
            </a:r>
            <a:endParaRPr lang="en-US" altLang="zh-CN"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p>
            <a:pPr eaLnBrk="1" hangingPunct="1">
              <a:spcBef>
                <a:spcPct val="50000"/>
              </a:spcBef>
              <a:defRPr/>
            </a:pPr>
            <a:r>
              <a:rPr lang="zh-CN" altLang="en-US"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即是晶体的</a:t>
            </a:r>
            <a:r>
              <a:rPr lang="zh-CN" altLang="en-US" dirty="0">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晶轴方向</a:t>
            </a:r>
          </a:p>
        </p:txBody>
      </p:sp>
      <p:graphicFrame>
        <p:nvGraphicFramePr>
          <p:cNvPr id="24586" name="Object 4"/>
          <p:cNvGraphicFramePr>
            <a:graphicFrameLocks noChangeAspect="1"/>
          </p:cNvGraphicFramePr>
          <p:nvPr/>
        </p:nvGraphicFramePr>
        <p:xfrm>
          <a:off x="2284413" y="2790825"/>
          <a:ext cx="1323975" cy="512763"/>
        </p:xfrm>
        <a:graphic>
          <a:graphicData uri="http://schemas.openxmlformats.org/presentationml/2006/ole">
            <mc:AlternateContent xmlns:mc="http://schemas.openxmlformats.org/markup-compatibility/2006">
              <mc:Choice xmlns:v="urn:schemas-microsoft-com:vml" Requires="v">
                <p:oleObj spid="_x0000_s24589" name="公式" r:id="rId4" imgW="622030" imgH="241195" progId="Equation.3">
                  <p:embed/>
                </p:oleObj>
              </mc:Choice>
              <mc:Fallback>
                <p:oleObj name="公式" r:id="rId4" imgW="622030" imgH="24119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3" y="2790825"/>
                        <a:ext cx="132397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457200" y="833438"/>
            <a:ext cx="8229600" cy="681037"/>
          </a:xfrm>
        </p:spPr>
        <p:txBody>
          <a:bodyPr/>
          <a:lstStyle/>
          <a:p>
            <a:pPr eaLnBrk="1" hangingPunct="1">
              <a:defRPr/>
            </a:pPr>
            <a:r>
              <a:rPr lang="zh-CN" altLang="en-US" dirty="0"/>
              <a:t>七个晶系</a:t>
            </a:r>
            <a:endParaRPr lang="zh-CN" altLang="zh-CN" dirty="0" smtClean="0"/>
          </a:p>
        </p:txBody>
      </p:sp>
      <p:pic>
        <p:nvPicPr>
          <p:cNvPr id="25603" name="Picture 4"/>
          <p:cNvPicPr>
            <a:picLocks noChangeAspect="1" noChangeArrowheads="1"/>
          </p:cNvPicPr>
          <p:nvPr/>
        </p:nvPicPr>
        <p:blipFill>
          <a:blip r:embed="rId2">
            <a:extLst>
              <a:ext uri="{28A0092B-C50C-407E-A947-70E740481C1C}">
                <a14:useLocalDpi xmlns:a14="http://schemas.microsoft.com/office/drawing/2010/main" val="0"/>
              </a:ext>
            </a:extLst>
          </a:blip>
          <a:srcRect l="3345" t="14397" r="7076" b="6732"/>
          <a:stretch>
            <a:fillRect/>
          </a:stretch>
        </p:blipFill>
        <p:spPr bwMode="auto">
          <a:xfrm>
            <a:off x="425450" y="1585913"/>
            <a:ext cx="8293100"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3438"/>
            <a:ext cx="8229600" cy="681037"/>
          </a:xfrm>
        </p:spPr>
        <p:txBody>
          <a:bodyPr/>
          <a:lstStyle/>
          <a:p>
            <a:pPr>
              <a:defRPr/>
            </a:pPr>
            <a:r>
              <a:rPr lang="zh-CN" altLang="en-US" dirty="0"/>
              <a:t>七个晶系</a:t>
            </a:r>
          </a:p>
        </p:txBody>
      </p:sp>
      <p:pic>
        <p:nvPicPr>
          <p:cNvPr id="26627" name="Picture 2" descr="C:\Users\Administrator.ZGC-20130926GJY\Desktop\201403-点群\seven basic crystal system.jpg"/>
          <p:cNvPicPr>
            <a:picLocks noChangeAspect="1" noChangeArrowheads="1"/>
          </p:cNvPicPr>
          <p:nvPr/>
        </p:nvPicPr>
        <p:blipFill>
          <a:blip r:embed="rId2">
            <a:extLst>
              <a:ext uri="{28A0092B-C50C-407E-A947-70E740481C1C}">
                <a14:useLocalDpi xmlns:a14="http://schemas.microsoft.com/office/drawing/2010/main" val="0"/>
              </a:ext>
            </a:extLst>
          </a:blip>
          <a:srcRect t="11092"/>
          <a:stretch>
            <a:fillRect/>
          </a:stretch>
        </p:blipFill>
        <p:spPr bwMode="auto">
          <a:xfrm>
            <a:off x="863600" y="1519238"/>
            <a:ext cx="7416800" cy="533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ChangeArrowheads="1"/>
          </p:cNvSpPr>
          <p:nvPr/>
        </p:nvSpPr>
        <p:spPr bwMode="auto">
          <a:xfrm>
            <a:off x="579438" y="1941513"/>
            <a:ext cx="2209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en-US" altLang="zh-CN" dirty="0" smtClean="0">
                <a:effectLst>
                  <a:outerShdw blurRad="38100" dist="38100" dir="2700000" algn="tl">
                    <a:srgbClr val="000000">
                      <a:alpha val="43137"/>
                    </a:srgbClr>
                  </a:outerShdw>
                </a:effectLst>
              </a:rPr>
              <a:t>1) </a:t>
            </a:r>
            <a:r>
              <a:rPr kumimoji="1" lang="zh-CN" altLang="en-US" dirty="0" smtClean="0">
                <a:effectLst>
                  <a:outerShdw blurRad="38100" dist="38100" dir="2700000" algn="tl">
                    <a:srgbClr val="000000">
                      <a:alpha val="43137"/>
                    </a:srgbClr>
                  </a:outerShdw>
                </a:effectLst>
              </a:rPr>
              <a:t>简单三斜</a:t>
            </a:r>
            <a:endParaRPr kumimoji="1" lang="zh-CN" altLang="en-US" b="0" dirty="0" smtClean="0">
              <a:effectLst>
                <a:outerShdw blurRad="38100" dist="38100" dir="2700000" algn="tl">
                  <a:srgbClr val="000000">
                    <a:alpha val="43137"/>
                  </a:srgbClr>
                </a:outerShdw>
              </a:effectLst>
            </a:endParaRPr>
          </a:p>
        </p:txBody>
      </p:sp>
      <p:graphicFrame>
        <p:nvGraphicFramePr>
          <p:cNvPr id="27651" name="Object 5"/>
          <p:cNvGraphicFramePr>
            <a:graphicFrameLocks noChangeAspect="1"/>
          </p:cNvGraphicFramePr>
          <p:nvPr>
            <p:extLst>
              <p:ext uri="{D42A27DB-BD31-4B8C-83A1-F6EECF244321}">
                <p14:modId xmlns:p14="http://schemas.microsoft.com/office/powerpoint/2010/main" val="1542661824"/>
              </p:ext>
            </p:extLst>
          </p:nvPr>
        </p:nvGraphicFramePr>
        <p:xfrm>
          <a:off x="7180263" y="2703513"/>
          <a:ext cx="1184275" cy="615950"/>
        </p:xfrm>
        <a:graphic>
          <a:graphicData uri="http://schemas.openxmlformats.org/presentationml/2006/ole">
            <mc:AlternateContent xmlns:mc="http://schemas.openxmlformats.org/markup-compatibility/2006">
              <mc:Choice xmlns:v="urn:schemas-microsoft-com:vml" Requires="v">
                <p:oleObj spid="_x0000_s27660" name="Equation" r:id="rId3" imgW="431640" imgH="228600" progId="Equation.DSMT4">
                  <p:embed/>
                </p:oleObj>
              </mc:Choice>
              <mc:Fallback>
                <p:oleObj name="Equation" r:id="rId3" imgW="431640" imgH="228600" progId="Equation.DSMT4">
                  <p:embed/>
                  <p:pic>
                    <p:nvPicPr>
                      <p:cNvPr id="0" name="Object 5"/>
                      <p:cNvPicPr>
                        <a:picLocks noChangeAspect="1" noChangeArrowheads="1"/>
                      </p:cNvPicPr>
                      <p:nvPr/>
                    </p:nvPicPr>
                    <p:blipFill>
                      <a:blip r:embed="rId4"/>
                      <a:srcRect/>
                      <a:stretch>
                        <a:fillRect/>
                      </a:stretch>
                    </p:blipFill>
                    <p:spPr bwMode="auto">
                      <a:xfrm>
                        <a:off x="7180263" y="2703513"/>
                        <a:ext cx="11842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2" name="Picture 6" descr="XCH001_034_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565400"/>
            <a:ext cx="50292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3" name="Object 8"/>
          <p:cNvGraphicFramePr>
            <a:graphicFrameLocks noChangeAspect="1"/>
          </p:cNvGraphicFramePr>
          <p:nvPr/>
        </p:nvGraphicFramePr>
        <p:xfrm>
          <a:off x="2771775" y="1924050"/>
          <a:ext cx="1800225" cy="522288"/>
        </p:xfrm>
        <a:graphic>
          <a:graphicData uri="http://schemas.openxmlformats.org/presentationml/2006/ole">
            <mc:AlternateContent xmlns:mc="http://schemas.openxmlformats.org/markup-compatibility/2006">
              <mc:Choice xmlns:v="urn:schemas-microsoft-com:vml" Requires="v">
                <p:oleObj spid="_x0000_s27661" name="Equation" r:id="rId6" imgW="787400" imgH="228600" progId="Equation.DSMT4">
                  <p:embed/>
                </p:oleObj>
              </mc:Choice>
              <mc:Fallback>
                <p:oleObj name="Equation" r:id="rId6" imgW="787400" imgH="228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1924050"/>
                        <a:ext cx="18002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5" name="Text Box 9"/>
          <p:cNvSpPr txBox="1">
            <a:spLocks noChangeArrowheads="1"/>
          </p:cNvSpPr>
          <p:nvPr/>
        </p:nvSpPr>
        <p:spPr bwMode="auto">
          <a:xfrm>
            <a:off x="4427538" y="1924050"/>
            <a:ext cx="2160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defRPr/>
            </a:pPr>
            <a:r>
              <a:rPr lang="zh-CN" altLang="en-US" sz="2800" smtClean="0">
                <a:solidFill>
                  <a:srgbClr val="1C1C1C"/>
                </a:solidFill>
                <a:effectLst>
                  <a:outerShdw blurRad="38100" dist="38100" dir="2700000" algn="tl">
                    <a:srgbClr val="000000">
                      <a:alpha val="43137"/>
                    </a:srgbClr>
                  </a:outerShdw>
                </a:effectLst>
              </a:rPr>
              <a:t>夹角不等</a:t>
            </a:r>
          </a:p>
        </p:txBody>
      </p:sp>
      <p:sp>
        <p:nvSpPr>
          <p:cNvPr id="3" name="标题 2"/>
          <p:cNvSpPr>
            <a:spLocks noGrp="1"/>
          </p:cNvSpPr>
          <p:nvPr>
            <p:ph type="title"/>
          </p:nvPr>
        </p:nvSpPr>
        <p:spPr/>
        <p:txBody>
          <a:bodyPr/>
          <a:lstStyle/>
          <a:p>
            <a:pPr>
              <a:defRPr/>
            </a:pPr>
            <a:r>
              <a:rPr lang="en-US" altLang="zh-CN" dirty="0" smtClean="0"/>
              <a:t>14</a:t>
            </a:r>
            <a:r>
              <a:rPr lang="zh-CN" altLang="en-US" dirty="0" smtClean="0"/>
              <a:t>种布拉伐格子</a:t>
            </a:r>
            <a:r>
              <a:rPr lang="en-US" altLang="zh-CN" dirty="0" smtClean="0"/>
              <a:t>—</a:t>
            </a:r>
            <a:r>
              <a:rPr lang="zh-CN" altLang="en-US" dirty="0" smtClean="0"/>
              <a:t>三斜晶系 </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3563938" y="3108325"/>
            <a:ext cx="2016125"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0"/>
              </a:spcBef>
              <a:buFontTx/>
              <a:buNone/>
              <a:defRPr/>
            </a:pPr>
            <a:r>
              <a:rPr kumimoji="1" lang="en-US" altLang="zh-CN" smtClean="0">
                <a:effectLst>
                  <a:outerShdw blurRad="38100" dist="38100" dir="2700000" algn="tl">
                    <a:srgbClr val="000000">
                      <a:alpha val="43137"/>
                    </a:srgbClr>
                  </a:outerShdw>
                </a:effectLst>
              </a:rPr>
              <a:t>2)</a:t>
            </a:r>
            <a:r>
              <a:rPr kumimoji="1" lang="zh-CN" altLang="en-US" smtClean="0">
                <a:effectLst>
                  <a:outerShdw blurRad="38100" dist="38100" dir="2700000" algn="tl">
                    <a:srgbClr val="000000">
                      <a:alpha val="43137"/>
                    </a:srgbClr>
                  </a:outerShdw>
                </a:effectLst>
              </a:rPr>
              <a:t>简单单斜</a:t>
            </a:r>
          </a:p>
          <a:p>
            <a:pPr algn="just" eaLnBrk="1" hangingPunct="1">
              <a:lnSpc>
                <a:spcPct val="150000"/>
              </a:lnSpc>
              <a:spcBef>
                <a:spcPct val="0"/>
              </a:spcBef>
              <a:buFontTx/>
              <a:buNone/>
              <a:defRPr/>
            </a:pPr>
            <a:r>
              <a:rPr kumimoji="1" lang="en-US" altLang="zh-CN" smtClean="0">
                <a:effectLst>
                  <a:outerShdw blurRad="38100" dist="38100" dir="2700000" algn="tl">
                    <a:srgbClr val="000000">
                      <a:alpha val="43137"/>
                    </a:srgbClr>
                  </a:outerShdw>
                </a:effectLst>
              </a:rPr>
              <a:t>3)</a:t>
            </a:r>
            <a:r>
              <a:rPr kumimoji="1" lang="zh-CN" altLang="en-US" smtClean="0">
                <a:effectLst>
                  <a:outerShdw blurRad="38100" dist="38100" dir="2700000" algn="tl">
                    <a:srgbClr val="000000">
                      <a:alpha val="43137"/>
                    </a:srgbClr>
                  </a:outerShdw>
                </a:effectLst>
              </a:rPr>
              <a:t>底心单斜</a:t>
            </a:r>
            <a:endParaRPr kumimoji="1" lang="zh-CN" altLang="en-US" b="0" smtClean="0">
              <a:effectLst>
                <a:outerShdw blurRad="38100" dist="38100" dir="2700000" algn="tl">
                  <a:srgbClr val="000000">
                    <a:alpha val="43137"/>
                  </a:srgbClr>
                </a:outerShdw>
              </a:effectLst>
            </a:endParaRPr>
          </a:p>
        </p:txBody>
      </p:sp>
      <p:graphicFrame>
        <p:nvGraphicFramePr>
          <p:cNvPr id="28675" name="Object 5"/>
          <p:cNvGraphicFramePr>
            <a:graphicFrameLocks noChangeAspect="1"/>
          </p:cNvGraphicFramePr>
          <p:nvPr/>
        </p:nvGraphicFramePr>
        <p:xfrm>
          <a:off x="4572000" y="6307138"/>
          <a:ext cx="2065338" cy="609600"/>
        </p:xfrm>
        <a:graphic>
          <a:graphicData uri="http://schemas.openxmlformats.org/presentationml/2006/ole">
            <mc:AlternateContent xmlns:mc="http://schemas.openxmlformats.org/markup-compatibility/2006">
              <mc:Choice xmlns:v="urn:schemas-microsoft-com:vml" Requires="v">
                <p:oleObj spid="_x0000_s28689" name="Equation" r:id="rId3" imgW="774364" imgH="228501" progId="Equation.DSMT4">
                  <p:embed/>
                </p:oleObj>
              </mc:Choice>
              <mc:Fallback>
                <p:oleObj name="Equation" r:id="rId3" imgW="774364" imgH="22850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6307138"/>
                        <a:ext cx="20653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76" name="Picture 6" descr="XCH001_034_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243138"/>
            <a:ext cx="3429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XCH001_034_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43138"/>
            <a:ext cx="3429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8" name="Object 8"/>
          <p:cNvGraphicFramePr>
            <a:graphicFrameLocks noChangeAspect="1"/>
          </p:cNvGraphicFramePr>
          <p:nvPr/>
        </p:nvGraphicFramePr>
        <p:xfrm>
          <a:off x="4356100" y="1524000"/>
          <a:ext cx="2016125" cy="625475"/>
        </p:xfrm>
        <a:graphic>
          <a:graphicData uri="http://schemas.openxmlformats.org/presentationml/2006/ole">
            <mc:AlternateContent xmlns:mc="http://schemas.openxmlformats.org/markup-compatibility/2006">
              <mc:Choice xmlns:v="urn:schemas-microsoft-com:vml" Requires="v">
                <p:oleObj spid="_x0000_s28690" name="Equation" r:id="rId7" imgW="736600" imgH="228600" progId="Equation.DSMT4">
                  <p:embed/>
                </p:oleObj>
              </mc:Choice>
              <mc:Fallback>
                <p:oleObj name="Equation" r:id="rId7" imgW="7366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1524000"/>
                        <a:ext cx="201612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9"/>
          <p:cNvGraphicFramePr>
            <a:graphicFrameLocks noChangeAspect="1"/>
          </p:cNvGraphicFramePr>
          <p:nvPr/>
        </p:nvGraphicFramePr>
        <p:xfrm>
          <a:off x="2411413" y="1595438"/>
          <a:ext cx="1800225" cy="588962"/>
        </p:xfrm>
        <a:graphic>
          <a:graphicData uri="http://schemas.openxmlformats.org/presentationml/2006/ole">
            <mc:AlternateContent xmlns:mc="http://schemas.openxmlformats.org/markup-compatibility/2006">
              <mc:Choice xmlns:v="urn:schemas-microsoft-com:vml" Requires="v">
                <p:oleObj spid="_x0000_s28691" name="Equation" r:id="rId9" imgW="698500" imgH="228600" progId="Equation.DSMT4">
                  <p:embed/>
                </p:oleObj>
              </mc:Choice>
              <mc:Fallback>
                <p:oleObj name="Equation" r:id="rId9" imgW="6985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1595438"/>
                        <a:ext cx="1800225"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AutoShape 10"/>
          <p:cNvSpPr>
            <a:spLocks noChangeArrowheads="1"/>
          </p:cNvSpPr>
          <p:nvPr/>
        </p:nvSpPr>
        <p:spPr bwMode="auto">
          <a:xfrm>
            <a:off x="2987675" y="3468688"/>
            <a:ext cx="576263" cy="215900"/>
          </a:xfrm>
          <a:prstGeom prst="leftArrow">
            <a:avLst>
              <a:gd name="adj1" fmla="val 50000"/>
              <a:gd name="adj2" fmla="val 66728"/>
            </a:avLst>
          </a:prstGeom>
          <a:solidFill>
            <a:srgbClr val="00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28681" name="AutoShape 11"/>
          <p:cNvSpPr>
            <a:spLocks noChangeArrowheads="1"/>
          </p:cNvSpPr>
          <p:nvPr/>
        </p:nvSpPr>
        <p:spPr bwMode="auto">
          <a:xfrm>
            <a:off x="5364163" y="3971925"/>
            <a:ext cx="719137" cy="217488"/>
          </a:xfrm>
          <a:prstGeom prst="rightArrow">
            <a:avLst>
              <a:gd name="adj1" fmla="val 50000"/>
              <a:gd name="adj2" fmla="val 82664"/>
            </a:avLst>
          </a:prstGeom>
          <a:solidFill>
            <a:srgbClr val="00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2" name="标题 1"/>
          <p:cNvSpPr>
            <a:spLocks noGrp="1"/>
          </p:cNvSpPr>
          <p:nvPr>
            <p:ph type="title"/>
          </p:nvPr>
        </p:nvSpPr>
        <p:spPr/>
        <p:txBody>
          <a:bodyPr/>
          <a:lstStyle/>
          <a:p>
            <a:pPr>
              <a:defRPr/>
            </a:pPr>
            <a:r>
              <a:rPr lang="en-US" altLang="zh-CN" dirty="0" smtClean="0"/>
              <a:t>14</a:t>
            </a:r>
            <a:r>
              <a:rPr lang="zh-CN" altLang="en-US" dirty="0" smtClean="0"/>
              <a:t>种布拉伐格子</a:t>
            </a:r>
            <a:r>
              <a:rPr lang="en-US" altLang="zh-CN" dirty="0" smtClean="0"/>
              <a:t>—</a:t>
            </a:r>
            <a:r>
              <a:rPr lang="zh-CN" altLang="en-US" dirty="0" smtClean="0"/>
              <a:t>单斜晶系 </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ChangeArrowheads="1"/>
          </p:cNvSpPr>
          <p:nvPr/>
        </p:nvSpPr>
        <p:spPr bwMode="auto">
          <a:xfrm>
            <a:off x="395288" y="3381375"/>
            <a:ext cx="2438400" cy="245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60000"/>
              </a:lnSpc>
              <a:spcBef>
                <a:spcPct val="0"/>
              </a:spcBef>
              <a:buFontTx/>
              <a:buNone/>
              <a:defRPr/>
            </a:pPr>
            <a:r>
              <a:rPr kumimoji="1" lang="en-US" altLang="zh-CN" sz="2400" smtClean="0">
                <a:effectLst>
                  <a:outerShdw blurRad="38100" dist="38100" dir="2700000" algn="tl">
                    <a:srgbClr val="000000">
                      <a:alpha val="43137"/>
                    </a:srgbClr>
                  </a:outerShdw>
                </a:effectLst>
              </a:rPr>
              <a:t>4) </a:t>
            </a:r>
            <a:r>
              <a:rPr kumimoji="1" lang="zh-CN" altLang="en-US" sz="2400" smtClean="0">
                <a:effectLst>
                  <a:outerShdw blurRad="38100" dist="38100" dir="2700000" algn="tl">
                    <a:srgbClr val="000000">
                      <a:alpha val="43137"/>
                    </a:srgbClr>
                  </a:outerShdw>
                </a:effectLst>
              </a:rPr>
              <a:t>简单正交</a:t>
            </a:r>
          </a:p>
          <a:p>
            <a:pPr algn="just" eaLnBrk="1" hangingPunct="1">
              <a:lnSpc>
                <a:spcPct val="160000"/>
              </a:lnSpc>
              <a:spcBef>
                <a:spcPct val="0"/>
              </a:spcBef>
              <a:buFontTx/>
              <a:buNone/>
              <a:defRPr/>
            </a:pPr>
            <a:r>
              <a:rPr kumimoji="1" lang="en-US" altLang="zh-CN" sz="2400" smtClean="0">
                <a:effectLst>
                  <a:outerShdw blurRad="38100" dist="38100" dir="2700000" algn="tl">
                    <a:srgbClr val="000000">
                      <a:alpha val="43137"/>
                    </a:srgbClr>
                  </a:outerShdw>
                </a:effectLst>
              </a:rPr>
              <a:t>5) </a:t>
            </a:r>
            <a:r>
              <a:rPr kumimoji="1" lang="zh-CN" altLang="en-US" sz="2400" smtClean="0">
                <a:effectLst>
                  <a:outerShdw blurRad="38100" dist="38100" dir="2700000" algn="tl">
                    <a:srgbClr val="000000">
                      <a:alpha val="43137"/>
                    </a:srgbClr>
                  </a:outerShdw>
                </a:effectLst>
              </a:rPr>
              <a:t>底心正交</a:t>
            </a:r>
          </a:p>
          <a:p>
            <a:pPr algn="just" eaLnBrk="1" hangingPunct="1">
              <a:lnSpc>
                <a:spcPct val="160000"/>
              </a:lnSpc>
              <a:spcBef>
                <a:spcPct val="0"/>
              </a:spcBef>
              <a:buFontTx/>
              <a:buNone/>
              <a:defRPr/>
            </a:pPr>
            <a:r>
              <a:rPr kumimoji="1" lang="en-US" altLang="zh-CN" sz="2400" smtClean="0">
                <a:effectLst>
                  <a:outerShdw blurRad="38100" dist="38100" dir="2700000" algn="tl">
                    <a:srgbClr val="000000">
                      <a:alpha val="43137"/>
                    </a:srgbClr>
                  </a:outerShdw>
                </a:effectLst>
              </a:rPr>
              <a:t>6) </a:t>
            </a:r>
            <a:r>
              <a:rPr kumimoji="1" lang="zh-CN" altLang="en-US" sz="2400" smtClean="0">
                <a:effectLst>
                  <a:outerShdw blurRad="38100" dist="38100" dir="2700000" algn="tl">
                    <a:srgbClr val="000000">
                      <a:alpha val="43137"/>
                    </a:srgbClr>
                  </a:outerShdw>
                </a:effectLst>
              </a:rPr>
              <a:t>体心正交</a:t>
            </a:r>
          </a:p>
          <a:p>
            <a:pPr algn="just" eaLnBrk="1" hangingPunct="1">
              <a:lnSpc>
                <a:spcPct val="160000"/>
              </a:lnSpc>
              <a:spcBef>
                <a:spcPct val="0"/>
              </a:spcBef>
              <a:buFontTx/>
              <a:buNone/>
              <a:defRPr/>
            </a:pPr>
            <a:r>
              <a:rPr kumimoji="1" lang="en-US" altLang="zh-CN" sz="2400" smtClean="0">
                <a:effectLst>
                  <a:outerShdw blurRad="38100" dist="38100" dir="2700000" algn="tl">
                    <a:srgbClr val="000000">
                      <a:alpha val="43137"/>
                    </a:srgbClr>
                  </a:outerShdw>
                </a:effectLst>
              </a:rPr>
              <a:t>7) </a:t>
            </a:r>
            <a:r>
              <a:rPr kumimoji="1" lang="zh-CN" altLang="en-US" sz="2400" smtClean="0">
                <a:effectLst>
                  <a:outerShdw blurRad="38100" dist="38100" dir="2700000" algn="tl">
                    <a:srgbClr val="000000">
                      <a:alpha val="43137"/>
                    </a:srgbClr>
                  </a:outerShdw>
                </a:effectLst>
              </a:rPr>
              <a:t>面心正交</a:t>
            </a:r>
            <a:endParaRPr kumimoji="1" lang="zh-CN" altLang="en-US" sz="2400" b="0" smtClean="0">
              <a:effectLst>
                <a:outerShdw blurRad="38100" dist="38100" dir="2700000" algn="tl">
                  <a:srgbClr val="000000">
                    <a:alpha val="43137"/>
                  </a:srgbClr>
                </a:outerShdw>
              </a:effectLst>
            </a:endParaRPr>
          </a:p>
        </p:txBody>
      </p:sp>
      <p:graphicFrame>
        <p:nvGraphicFramePr>
          <p:cNvPr id="29699" name="Object 11"/>
          <p:cNvGraphicFramePr>
            <a:graphicFrameLocks noChangeAspect="1"/>
          </p:cNvGraphicFramePr>
          <p:nvPr/>
        </p:nvGraphicFramePr>
        <p:xfrm>
          <a:off x="538163" y="2319338"/>
          <a:ext cx="1728787" cy="536575"/>
        </p:xfrm>
        <a:graphic>
          <a:graphicData uri="http://schemas.openxmlformats.org/presentationml/2006/ole">
            <mc:AlternateContent xmlns:mc="http://schemas.openxmlformats.org/markup-compatibility/2006">
              <mc:Choice xmlns:v="urn:schemas-microsoft-com:vml" Requires="v">
                <p:oleObj spid="_x0000_s29718" name="Equation" r:id="rId3" imgW="736600" imgH="228600" progId="Equation.DSMT4">
                  <p:embed/>
                </p:oleObj>
              </mc:Choice>
              <mc:Fallback>
                <p:oleObj name="Equation" r:id="rId3" imgW="736600" imgH="2286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2319338"/>
                        <a:ext cx="17287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0" name="Object 12"/>
          <p:cNvGraphicFramePr>
            <a:graphicFrameLocks noChangeAspect="1"/>
          </p:cNvGraphicFramePr>
          <p:nvPr/>
        </p:nvGraphicFramePr>
        <p:xfrm>
          <a:off x="506413" y="2914650"/>
          <a:ext cx="1727200" cy="517525"/>
        </p:xfrm>
        <a:graphic>
          <a:graphicData uri="http://schemas.openxmlformats.org/presentationml/2006/ole">
            <mc:AlternateContent xmlns:mc="http://schemas.openxmlformats.org/markup-compatibility/2006">
              <mc:Choice xmlns:v="urn:schemas-microsoft-com:vml" Requires="v">
                <p:oleObj spid="_x0000_s29719" name="Equation" r:id="rId5" imgW="761669" imgH="228501" progId="Equation.DSMT4">
                  <p:embed/>
                </p:oleObj>
              </mc:Choice>
              <mc:Fallback>
                <p:oleObj name="Equation" r:id="rId5" imgW="761669" imgH="228501"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413" y="2914650"/>
                        <a:ext cx="1727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13"/>
          <p:cNvGraphicFramePr>
            <a:graphicFrameLocks noChangeAspect="1"/>
          </p:cNvGraphicFramePr>
          <p:nvPr/>
        </p:nvGraphicFramePr>
        <p:xfrm>
          <a:off x="496888" y="5837238"/>
          <a:ext cx="1871662" cy="552450"/>
        </p:xfrm>
        <a:graphic>
          <a:graphicData uri="http://schemas.openxmlformats.org/presentationml/2006/ole">
            <mc:AlternateContent xmlns:mc="http://schemas.openxmlformats.org/markup-compatibility/2006">
              <mc:Choice xmlns:v="urn:schemas-microsoft-com:vml" Requires="v">
                <p:oleObj spid="_x0000_s29720" name="Equation" r:id="rId7" imgW="774364" imgH="228501" progId="Equation.DSMT4">
                  <p:embed/>
                </p:oleObj>
              </mc:Choice>
              <mc:Fallback>
                <p:oleObj name="Equation" r:id="rId7" imgW="774364" imgH="228501"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888" y="5837238"/>
                        <a:ext cx="1871662"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702" name="Group 20"/>
          <p:cNvGrpSpPr>
            <a:grpSpLocks/>
          </p:cNvGrpSpPr>
          <p:nvPr/>
        </p:nvGrpSpPr>
        <p:grpSpPr bwMode="auto">
          <a:xfrm>
            <a:off x="3597275" y="822325"/>
            <a:ext cx="5375275" cy="6035675"/>
            <a:chOff x="2266" y="185"/>
            <a:chExt cx="3386" cy="3802"/>
          </a:xfrm>
        </p:grpSpPr>
        <p:pic>
          <p:nvPicPr>
            <p:cNvPr id="29704" name="Picture 7" descr="XCH001_034_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0" y="2095"/>
              <a:ext cx="156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8" descr="XCH001_034_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2" y="185"/>
              <a:ext cx="156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9" descr="XCH001_034_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6" y="185"/>
              <a:ext cx="156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10" descr="XCH001_034_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6" y="2095"/>
              <a:ext cx="156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8" name="Text Box 15"/>
            <p:cNvSpPr txBox="1">
              <a:spLocks noChangeArrowheads="1"/>
            </p:cNvSpPr>
            <p:nvPr/>
          </p:nvSpPr>
          <p:spPr bwMode="auto">
            <a:xfrm>
              <a:off x="3600" y="173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2800">
                  <a:solidFill>
                    <a:srgbClr val="1C1C1C"/>
                  </a:solidFill>
                  <a:latin typeface="Times New Roman" panose="02020603050405020304" pitchFamily="18" charset="0"/>
                  <a:ea typeface="宋体" panose="02010600030101010101" pitchFamily="2" charset="-122"/>
                </a:rPr>
                <a:t>4</a:t>
              </a:r>
            </a:p>
          </p:txBody>
        </p:sp>
        <p:sp>
          <p:nvSpPr>
            <p:cNvPr id="29709" name="Text Box 16"/>
            <p:cNvSpPr txBox="1">
              <a:spLocks noChangeArrowheads="1"/>
            </p:cNvSpPr>
            <p:nvPr/>
          </p:nvSpPr>
          <p:spPr bwMode="auto">
            <a:xfrm>
              <a:off x="5424" y="173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2800">
                  <a:solidFill>
                    <a:srgbClr val="1C1C1C"/>
                  </a:solidFill>
                  <a:latin typeface="Times New Roman" panose="02020603050405020304" pitchFamily="18" charset="0"/>
                  <a:ea typeface="宋体" panose="02010600030101010101" pitchFamily="2" charset="-122"/>
                </a:rPr>
                <a:t>5</a:t>
              </a:r>
            </a:p>
          </p:txBody>
        </p:sp>
        <p:sp>
          <p:nvSpPr>
            <p:cNvPr id="29710" name="Text Box 17"/>
            <p:cNvSpPr txBox="1">
              <a:spLocks noChangeArrowheads="1"/>
            </p:cNvSpPr>
            <p:nvPr/>
          </p:nvSpPr>
          <p:spPr bwMode="auto">
            <a:xfrm>
              <a:off x="3600" y="36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2800">
                  <a:solidFill>
                    <a:srgbClr val="1C1C1C"/>
                  </a:solidFill>
                  <a:latin typeface="Times New Roman" panose="02020603050405020304" pitchFamily="18" charset="0"/>
                  <a:ea typeface="宋体" panose="02010600030101010101" pitchFamily="2" charset="-122"/>
                </a:rPr>
                <a:t>6</a:t>
              </a:r>
            </a:p>
          </p:txBody>
        </p:sp>
        <p:sp>
          <p:nvSpPr>
            <p:cNvPr id="29711" name="Text Box 18"/>
            <p:cNvSpPr txBox="1">
              <a:spLocks noChangeArrowheads="1"/>
            </p:cNvSpPr>
            <p:nvPr/>
          </p:nvSpPr>
          <p:spPr bwMode="auto">
            <a:xfrm>
              <a:off x="5424" y="36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2800">
                  <a:solidFill>
                    <a:srgbClr val="1C1C1C"/>
                  </a:solidFill>
                  <a:latin typeface="Times New Roman" panose="02020603050405020304" pitchFamily="18" charset="0"/>
                  <a:ea typeface="宋体" panose="02010600030101010101" pitchFamily="2" charset="-122"/>
                </a:rPr>
                <a:t>7</a:t>
              </a:r>
            </a:p>
          </p:txBody>
        </p:sp>
      </p:grpSp>
      <p:sp>
        <p:nvSpPr>
          <p:cNvPr id="2" name="标题 1"/>
          <p:cNvSpPr>
            <a:spLocks noGrp="1"/>
          </p:cNvSpPr>
          <p:nvPr>
            <p:ph type="title"/>
          </p:nvPr>
        </p:nvSpPr>
        <p:spPr>
          <a:xfrm>
            <a:off x="457200" y="801688"/>
            <a:ext cx="3008313" cy="1517650"/>
          </a:xfrm>
        </p:spPr>
        <p:txBody>
          <a:bodyPr/>
          <a:lstStyle/>
          <a:p>
            <a:pPr>
              <a:lnSpc>
                <a:spcPct val="150000"/>
              </a:lnSpc>
              <a:defRPr/>
            </a:pPr>
            <a:r>
              <a:rPr lang="en-US" altLang="zh-CN" sz="2650" dirty="0"/>
              <a:t>14</a:t>
            </a:r>
            <a:r>
              <a:rPr lang="zh-CN" altLang="en-US" sz="2650" dirty="0"/>
              <a:t>种布拉</a:t>
            </a:r>
            <a:r>
              <a:rPr lang="zh-CN" altLang="en-US" sz="2650" dirty="0" smtClean="0"/>
              <a:t>伐</a:t>
            </a:r>
            <a:r>
              <a:rPr lang="zh-CN" altLang="en-US" sz="2650" dirty="0"/>
              <a:t>格子</a:t>
            </a:r>
            <a:br>
              <a:rPr lang="zh-CN" altLang="en-US" sz="2650" dirty="0"/>
            </a:br>
            <a:r>
              <a:rPr lang="zh-CN" altLang="en-US" sz="2650" dirty="0"/>
              <a:t>          </a:t>
            </a:r>
            <a:r>
              <a:rPr lang="en-US" altLang="zh-CN" sz="2650" dirty="0"/>
              <a:t>—</a:t>
            </a:r>
            <a:r>
              <a:rPr lang="zh-CN" altLang="en-US" sz="2650" dirty="0" smtClean="0"/>
              <a:t>正交晶系</a:t>
            </a:r>
            <a:endParaRPr lang="zh-CN" altLang="en-US" sz="26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ChangeArrowheads="1"/>
          </p:cNvSpPr>
          <p:nvPr/>
        </p:nvSpPr>
        <p:spPr bwMode="auto">
          <a:xfrm>
            <a:off x="431800" y="4524375"/>
            <a:ext cx="1447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en-US" altLang="zh-CN" dirty="0" smtClean="0">
                <a:effectLst>
                  <a:outerShdw blurRad="38100" dist="38100" dir="2700000" algn="tl">
                    <a:srgbClr val="000000">
                      <a:alpha val="43137"/>
                    </a:srgbClr>
                  </a:outerShdw>
                </a:effectLst>
              </a:rPr>
              <a:t>8)  </a:t>
            </a:r>
            <a:r>
              <a:rPr kumimoji="1" lang="zh-CN" altLang="en-US" dirty="0" smtClean="0">
                <a:effectLst>
                  <a:outerShdw blurRad="38100" dist="38100" dir="2700000" algn="tl">
                    <a:srgbClr val="000000">
                      <a:alpha val="43137"/>
                    </a:srgbClr>
                  </a:outerShdw>
                </a:effectLst>
              </a:rPr>
              <a:t>三角 </a:t>
            </a:r>
          </a:p>
        </p:txBody>
      </p:sp>
      <p:pic>
        <p:nvPicPr>
          <p:cNvPr id="30723" name="Picture 6" descr="XCH001_034_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925" y="1004888"/>
            <a:ext cx="4251325" cy="551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2135" name="Rectangle 7"/>
          <p:cNvSpPr>
            <a:spLocks noChangeArrowheads="1"/>
          </p:cNvSpPr>
          <p:nvPr/>
        </p:nvSpPr>
        <p:spPr bwMode="auto">
          <a:xfrm>
            <a:off x="431800" y="989013"/>
            <a:ext cx="341947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en-US" altLang="zh-CN" sz="2800" dirty="0" smtClean="0">
                <a:effectLst>
                  <a:outerShdw blurRad="38100" dist="38100" dir="2700000" algn="tl">
                    <a:srgbClr val="000000">
                      <a:alpha val="43137"/>
                    </a:srgbClr>
                  </a:outerShdw>
                </a:effectLst>
              </a:rPr>
              <a:t>14</a:t>
            </a:r>
            <a:r>
              <a:rPr kumimoji="1" lang="zh-CN" altLang="en-US" sz="2800" dirty="0" smtClean="0">
                <a:effectLst>
                  <a:outerShdw blurRad="38100" dist="38100" dir="2700000" algn="tl">
                    <a:srgbClr val="000000">
                      <a:alpha val="43137"/>
                    </a:srgbClr>
                  </a:outerShdw>
                </a:effectLst>
              </a:rPr>
              <a:t>种布拉伐格子</a:t>
            </a:r>
          </a:p>
          <a:p>
            <a:pPr eaLnBrk="1" hangingPunct="1">
              <a:spcBef>
                <a:spcPct val="0"/>
              </a:spcBef>
              <a:buFontTx/>
              <a:buNone/>
              <a:defRPr/>
            </a:pPr>
            <a:r>
              <a:rPr kumimoji="1" lang="zh-CN" altLang="en-US" sz="2800" dirty="0" smtClean="0">
                <a:solidFill>
                  <a:srgbClr val="1C1C1C"/>
                </a:solidFill>
                <a:effectLst>
                  <a:outerShdw blurRad="38100" dist="38100" dir="2700000" algn="tl">
                    <a:srgbClr val="000000">
                      <a:alpha val="43137"/>
                    </a:srgbClr>
                  </a:outerShdw>
                </a:effectLst>
              </a:rPr>
              <a:t>          </a:t>
            </a:r>
            <a:r>
              <a:rPr kumimoji="1" lang="en-US" altLang="zh-CN" sz="2800" dirty="0" smtClean="0">
                <a:solidFill>
                  <a:srgbClr val="1C1C1C"/>
                </a:solidFill>
                <a:effectLst>
                  <a:outerShdw blurRad="38100" dist="38100" dir="2700000" algn="tl">
                    <a:srgbClr val="000000">
                      <a:alpha val="43137"/>
                    </a:srgbClr>
                  </a:outerShdw>
                </a:effectLst>
              </a:rPr>
              <a:t>—</a:t>
            </a:r>
            <a:r>
              <a:rPr kumimoji="1" lang="zh-CN" altLang="en-US" sz="2800" dirty="0" smtClean="0">
                <a:solidFill>
                  <a:srgbClr val="1C1C1C"/>
                </a:solidFill>
                <a:effectLst>
                  <a:outerShdw blurRad="38100" dist="38100" dir="2700000" algn="tl">
                    <a:srgbClr val="000000">
                      <a:alpha val="43137"/>
                    </a:srgbClr>
                  </a:outerShdw>
                </a:effectLst>
              </a:rPr>
              <a:t>三角晶系</a:t>
            </a:r>
            <a:r>
              <a:rPr kumimoji="1" lang="zh-CN" altLang="en-US" sz="2800" dirty="0" smtClean="0">
                <a:effectLst>
                  <a:outerShdw blurRad="38100" dist="38100" dir="2700000" algn="tl">
                    <a:srgbClr val="000000">
                      <a:alpha val="43137"/>
                    </a:srgbClr>
                  </a:outerShdw>
                </a:effectLst>
              </a:rPr>
              <a:t> </a:t>
            </a:r>
          </a:p>
        </p:txBody>
      </p:sp>
      <p:graphicFrame>
        <p:nvGraphicFramePr>
          <p:cNvPr id="30725" name="Object 8"/>
          <p:cNvGraphicFramePr>
            <a:graphicFrameLocks noChangeAspect="1"/>
          </p:cNvGraphicFramePr>
          <p:nvPr/>
        </p:nvGraphicFramePr>
        <p:xfrm>
          <a:off x="431800" y="2284413"/>
          <a:ext cx="1728788" cy="546100"/>
        </p:xfrm>
        <a:graphic>
          <a:graphicData uri="http://schemas.openxmlformats.org/presentationml/2006/ole">
            <mc:AlternateContent xmlns:mc="http://schemas.openxmlformats.org/markup-compatibility/2006">
              <mc:Choice xmlns:v="urn:schemas-microsoft-com:vml" Requires="v">
                <p:oleObj spid="_x0000_s30734" name="Equation" r:id="rId4" imgW="723586" imgH="228501" progId="Equation.DSMT4">
                  <p:embed/>
                </p:oleObj>
              </mc:Choice>
              <mc:Fallback>
                <p:oleObj name="Equation" r:id="rId4" imgW="723586" imgH="228501"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0" y="2284413"/>
                        <a:ext cx="1728788"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9"/>
          <p:cNvGraphicFramePr>
            <a:graphicFrameLocks noChangeAspect="1"/>
          </p:cNvGraphicFramePr>
          <p:nvPr/>
        </p:nvGraphicFramePr>
        <p:xfrm>
          <a:off x="431800" y="3076575"/>
          <a:ext cx="3240088" cy="520700"/>
        </p:xfrm>
        <a:graphic>
          <a:graphicData uri="http://schemas.openxmlformats.org/presentationml/2006/ole">
            <mc:AlternateContent xmlns:mc="http://schemas.openxmlformats.org/markup-compatibility/2006">
              <mc:Choice xmlns:v="urn:schemas-microsoft-com:vml" Requires="v">
                <p:oleObj spid="_x0000_s30735" name="Equation" r:id="rId6" imgW="1422400" imgH="228600" progId="Equation.DSMT4">
                  <p:embed/>
                </p:oleObj>
              </mc:Choice>
              <mc:Fallback>
                <p:oleObj name="Equation" r:id="rId6" imgW="1422400" imgH="2286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800" y="3076575"/>
                        <a:ext cx="324008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7" name="Object 10"/>
          <p:cNvGraphicFramePr>
            <a:graphicFrameLocks noChangeAspect="1"/>
          </p:cNvGraphicFramePr>
          <p:nvPr/>
        </p:nvGraphicFramePr>
        <p:xfrm>
          <a:off x="531813" y="5484813"/>
          <a:ext cx="2808287" cy="455612"/>
        </p:xfrm>
        <a:graphic>
          <a:graphicData uri="http://schemas.openxmlformats.org/presentationml/2006/ole">
            <mc:AlternateContent xmlns:mc="http://schemas.openxmlformats.org/markup-compatibility/2006">
              <mc:Choice xmlns:v="urn:schemas-microsoft-com:vml" Requires="v">
                <p:oleObj spid="_x0000_s30736" name="Equation" r:id="rId8" imgW="1409700" imgH="228600" progId="Equation.DSMT4">
                  <p:embed/>
                </p:oleObj>
              </mc:Choice>
              <mc:Fallback>
                <p:oleObj name="Equation" r:id="rId8" imgW="1409700" imgH="2286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813" y="5484813"/>
                        <a:ext cx="28082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1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txDef>
      <a:spPr>
        <a:noFill/>
      </a:spPr>
      <a:bodyPr wrap="none" rtlCol="0">
        <a:spAutoFit/>
      </a:bodyPr>
      <a:lstStyle>
        <a:defPPr>
          <a:defRPr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defPPr>
      </a:lstStyle>
    </a:tx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4805</TotalTime>
  <Words>1498</Words>
  <Application>Microsoft Office PowerPoint</Application>
  <PresentationFormat>全屏显示(4:3)</PresentationFormat>
  <Paragraphs>217</Paragraphs>
  <Slides>28</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28</vt:i4>
      </vt:variant>
    </vt:vector>
  </HeadingPairs>
  <TitlesOfParts>
    <vt:vector size="43" baseType="lpstr">
      <vt:lpstr>̥_GB2312</vt:lpstr>
      <vt:lpstr>PMingLiU</vt:lpstr>
      <vt:lpstr>华文新魏</vt:lpstr>
      <vt:lpstr>楷体_GB2312</vt:lpstr>
      <vt:lpstr>宋体</vt:lpstr>
      <vt:lpstr>微软雅黑</vt:lpstr>
      <vt:lpstr>Arial Black</vt:lpstr>
      <vt:lpstr>Symbol</vt:lpstr>
      <vt:lpstr>Times New Roman</vt:lpstr>
      <vt:lpstr>Verdana</vt:lpstr>
      <vt:lpstr>Wingdings</vt:lpstr>
      <vt:lpstr>1_Balloons</vt:lpstr>
      <vt:lpstr>公式</vt:lpstr>
      <vt:lpstr>MathType 6.0 Equation</vt:lpstr>
      <vt:lpstr>Equation</vt:lpstr>
      <vt:lpstr>§1-7晶格的对称性</vt:lpstr>
      <vt:lpstr>七个晶系与十四个布拉伐格子关系图</vt:lpstr>
      <vt:lpstr>晶胞的参量--晶胞、晶轴和基矢</vt:lpstr>
      <vt:lpstr>七个晶系</vt:lpstr>
      <vt:lpstr>七个晶系</vt:lpstr>
      <vt:lpstr>14种布拉伐格子—三斜晶系 </vt:lpstr>
      <vt:lpstr>14种布拉伐格子—单斜晶系 </vt:lpstr>
      <vt:lpstr>14种布拉伐格子           —正交晶系</vt:lpstr>
      <vt:lpstr>PowerPoint 演示文稿</vt:lpstr>
      <vt:lpstr>14种布拉伐格子 ——四方晶系</vt:lpstr>
      <vt:lpstr>PowerPoint 演示文稿</vt:lpstr>
      <vt:lpstr>14种布拉伐格子 ——立方晶系 </vt:lpstr>
      <vt:lpstr>PowerPoint 演示文稿</vt:lpstr>
      <vt:lpstr>PowerPoint 演示文稿</vt:lpstr>
      <vt:lpstr>特征对称元素与7个晶系</vt:lpstr>
      <vt:lpstr>七个晶系的相互关系</vt:lpstr>
      <vt:lpstr>晶系(The seven crystal systems)</vt:lpstr>
      <vt:lpstr>点群与物理性质</vt:lpstr>
      <vt:lpstr>2、空间群</vt:lpstr>
      <vt:lpstr>“空间群”定义</vt:lpstr>
      <vt:lpstr>空间群的描述</vt:lpstr>
      <vt:lpstr>从晶系到空间群 </vt:lpstr>
      <vt:lpstr>空间群分布 </vt:lpstr>
      <vt:lpstr>空间群符号LS1S2S3</vt:lpstr>
      <vt:lpstr>空间群符号LS1S2S3</vt:lpstr>
      <vt:lpstr>对称方向 </vt:lpstr>
      <vt:lpstr>空间群符号LS1S2S3</vt:lpstr>
      <vt:lpstr>几种立方晶系晶体结构的表示</vt:lpstr>
    </vt:vector>
  </TitlesOfParts>
  <Company>南京建筑工程学院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祝云峰</dc:creator>
  <cp:lastModifiedBy>Think</cp:lastModifiedBy>
  <cp:revision>337</cp:revision>
  <dcterms:created xsi:type="dcterms:W3CDTF">2001-03-15T01:39:43Z</dcterms:created>
  <dcterms:modified xsi:type="dcterms:W3CDTF">2018-10-12T06:34:30Z</dcterms:modified>
</cp:coreProperties>
</file>