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sldIdLst>
    <p:sldId id="417" r:id="rId2"/>
    <p:sldId id="418" r:id="rId3"/>
    <p:sldId id="419" r:id="rId4"/>
    <p:sldId id="428" r:id="rId5"/>
    <p:sldId id="420" r:id="rId6"/>
    <p:sldId id="421" r:id="rId7"/>
    <p:sldId id="432" r:id="rId8"/>
    <p:sldId id="423" r:id="rId9"/>
    <p:sldId id="424" r:id="rId10"/>
    <p:sldId id="434" r:id="rId11"/>
    <p:sldId id="425" r:id="rId12"/>
    <p:sldId id="433" r:id="rId13"/>
    <p:sldId id="426" r:id="rId14"/>
    <p:sldId id="429" r:id="rId15"/>
    <p:sldId id="430" r:id="rId16"/>
    <p:sldId id="431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996600"/>
    <a:srgbClr val="FFFFCC"/>
    <a:srgbClr val="CC00CC"/>
    <a:srgbClr val="CC0000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900" autoAdjust="0"/>
  </p:normalViewPr>
  <p:slideViewPr>
    <p:cSldViewPr>
      <p:cViewPr varScale="1">
        <p:scale>
          <a:sx n="80" d="100"/>
          <a:sy n="80" d="100"/>
        </p:scale>
        <p:origin x="1120" y="4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F804283-12E0-42C0-B8A5-01B0E3516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243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9BD0785-C1C7-434C-B98E-861CC9920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5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5F584030-CEA9-42FC-A2E5-7A30ADB7A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60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6056F35D-8BFE-42C2-805D-40904723F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10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0C33EE71-85A4-486D-9958-B38BD8BC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01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B5382506-1A37-4B5C-9E57-89ADC2D4A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40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FB36CA9-802C-484C-AF29-686B64D1A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67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8086EA6-16F7-43AC-9EA9-E2B26ED4F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95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F550C01A-9EDD-434E-B601-CFA8DEA08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810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542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2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200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369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794231041 w 596"/>
                  <a:gd name="T1" fmla="*/ 2147483646 h 666"/>
                  <a:gd name="T2" fmla="*/ 284333675 w 596"/>
                  <a:gd name="T3" fmla="*/ 2147483646 h 666"/>
                  <a:gd name="T4" fmla="*/ 0 w 596"/>
                  <a:gd name="T5" fmla="*/ 2147483646 h 666"/>
                  <a:gd name="T6" fmla="*/ 197885174 w 596"/>
                  <a:gd name="T7" fmla="*/ 2147483646 h 666"/>
                  <a:gd name="T8" fmla="*/ 1227598968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1420011657 h 666"/>
                  <a:gd name="T14" fmla="*/ 2147483646 w 596"/>
                  <a:gd name="T15" fmla="*/ 83210026 h 666"/>
                  <a:gd name="T16" fmla="*/ 2147483646 w 596"/>
                  <a:gd name="T17" fmla="*/ 413694843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1950824727 w 596"/>
                  <a:gd name="T61" fmla="*/ 2147483646 h 666"/>
                  <a:gd name="T62" fmla="*/ 1382693967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269270948 h 237"/>
                  <a:gd name="T4" fmla="*/ 139349442 w 257"/>
                  <a:gd name="T5" fmla="*/ 2147483646 h 237"/>
                  <a:gd name="T6" fmla="*/ 246750794 w 257"/>
                  <a:gd name="T7" fmla="*/ 2147483646 h 237"/>
                  <a:gd name="T8" fmla="*/ 455899533 w 257"/>
                  <a:gd name="T9" fmla="*/ 2147483646 h 237"/>
                  <a:gd name="T10" fmla="*/ 766155471 w 257"/>
                  <a:gd name="T11" fmla="*/ 2147483646 h 237"/>
                  <a:gd name="T12" fmla="*/ 1139864349 w 257"/>
                  <a:gd name="T13" fmla="*/ 2147483646 h 237"/>
                  <a:gd name="T14" fmla="*/ 1604170037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1829219367 w 257"/>
                  <a:gd name="T57" fmla="*/ 2147483646 h 237"/>
                  <a:gd name="T58" fmla="*/ 1392050776 w 257"/>
                  <a:gd name="T59" fmla="*/ 2147483646 h 237"/>
                  <a:gd name="T60" fmla="*/ 971359061 w 257"/>
                  <a:gd name="T61" fmla="*/ 2147483646 h 237"/>
                  <a:gd name="T62" fmla="*/ 513038770 w 257"/>
                  <a:gd name="T63" fmla="*/ 122864169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1195839251 w 124"/>
                  <a:gd name="T15" fmla="*/ 2147483646 h 110"/>
                  <a:gd name="T16" fmla="*/ 433742465 w 124"/>
                  <a:gd name="T17" fmla="*/ 2147483646 h 110"/>
                  <a:gd name="T18" fmla="*/ 0 w 124"/>
                  <a:gd name="T19" fmla="*/ 2147483646 h 110"/>
                  <a:gd name="T20" fmla="*/ 194166302 w 124"/>
                  <a:gd name="T21" fmla="*/ 2147483646 h 110"/>
                  <a:gd name="T22" fmla="*/ 382139847 w 124"/>
                  <a:gd name="T23" fmla="*/ 2147483646 h 110"/>
                  <a:gd name="T24" fmla="*/ 767889915 w 124"/>
                  <a:gd name="T25" fmla="*/ 2147483646 h 110"/>
                  <a:gd name="T26" fmla="*/ 1195839251 w 124"/>
                  <a:gd name="T27" fmla="*/ 2147483646 h 110"/>
                  <a:gd name="T28" fmla="*/ 1715366988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1923257253 h 110"/>
                  <a:gd name="T44" fmla="*/ 2147483646 w 124"/>
                  <a:gd name="T45" fmla="*/ 1923257253 h 110"/>
                  <a:gd name="T46" fmla="*/ 2147483646 w 124"/>
                  <a:gd name="T47" fmla="*/ 1857791796 h 110"/>
                  <a:gd name="T48" fmla="*/ 2147483646 w 124"/>
                  <a:gd name="T49" fmla="*/ 1670541396 h 110"/>
                  <a:gd name="T50" fmla="*/ 2147483646 w 124"/>
                  <a:gd name="T51" fmla="*/ 1470480295 h 110"/>
                  <a:gd name="T52" fmla="*/ 2147483646 w 124"/>
                  <a:gd name="T53" fmla="*/ 1212483717 h 110"/>
                  <a:gd name="T54" fmla="*/ 2147483646 w 124"/>
                  <a:gd name="T55" fmla="*/ 898144109 h 110"/>
                  <a:gd name="T56" fmla="*/ 2147483646 w 124"/>
                  <a:gd name="T57" fmla="*/ 514208420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70009820 w 109"/>
                  <a:gd name="T3" fmla="*/ 35208377 h 156"/>
                  <a:gd name="T4" fmla="*/ 973314979 w 109"/>
                  <a:gd name="T5" fmla="*/ 209417943 h 156"/>
                  <a:gd name="T6" fmla="*/ 2024752772 w 109"/>
                  <a:gd name="T7" fmla="*/ 525762400 h 156"/>
                  <a:gd name="T8" fmla="*/ 2147483646 w 109"/>
                  <a:gd name="T9" fmla="*/ 1036152412 h 156"/>
                  <a:gd name="T10" fmla="*/ 2147483646 w 109"/>
                  <a:gd name="T11" fmla="*/ 1917213094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1882353828 h 156"/>
                  <a:gd name="T46" fmla="*/ 1699948337 w 109"/>
                  <a:gd name="T47" fmla="*/ 99121269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1555608275 w 46"/>
                  <a:gd name="T1" fmla="*/ 0 h 94"/>
                  <a:gd name="T2" fmla="*/ 1013052176 w 46"/>
                  <a:gd name="T3" fmla="*/ 1631551587 h 94"/>
                  <a:gd name="T4" fmla="*/ 762673804 w 46"/>
                  <a:gd name="T5" fmla="*/ 2147483646 h 94"/>
                  <a:gd name="T6" fmla="*/ 560614049 w 46"/>
                  <a:gd name="T7" fmla="*/ 2147483646 h 94"/>
                  <a:gd name="T8" fmla="*/ 0 w 46"/>
                  <a:gd name="T9" fmla="*/ 2147483646 h 94"/>
                  <a:gd name="T10" fmla="*/ 600915529 w 46"/>
                  <a:gd name="T11" fmla="*/ 2147483646 h 94"/>
                  <a:gd name="T12" fmla="*/ 1165055423 w 46"/>
                  <a:gd name="T13" fmla="*/ 2147483646 h 94"/>
                  <a:gd name="T14" fmla="*/ 1617485883 w 46"/>
                  <a:gd name="T15" fmla="*/ 2147483646 h 94"/>
                  <a:gd name="T16" fmla="*/ 2025856606 w 46"/>
                  <a:gd name="T17" fmla="*/ 2147483646 h 94"/>
                  <a:gd name="T18" fmla="*/ 2147483646 w 46"/>
                  <a:gd name="T19" fmla="*/ 1901261825 h 94"/>
                  <a:gd name="T20" fmla="*/ 2147483646 w 46"/>
                  <a:gd name="T21" fmla="*/ 1297384934 h 94"/>
                  <a:gd name="T22" fmla="*/ 2106059865 w 46"/>
                  <a:gd name="T23" fmla="*/ 634525912 h 94"/>
                  <a:gd name="T24" fmla="*/ 1555608275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34675369 w 54"/>
                  <a:gd name="T3" fmla="*/ 54475189 h 40"/>
                  <a:gd name="T4" fmla="*/ 248283027 w 54"/>
                  <a:gd name="T5" fmla="*/ 176996972 h 40"/>
                  <a:gd name="T6" fmla="*/ 551740060 w 54"/>
                  <a:gd name="T7" fmla="*/ 452554306 h 40"/>
                  <a:gd name="T8" fmla="*/ 895874380 w 54"/>
                  <a:gd name="T9" fmla="*/ 672662916 h 40"/>
                  <a:gd name="T10" fmla="*/ 1226089022 w 54"/>
                  <a:gd name="T11" fmla="*/ 849504292 h 40"/>
                  <a:gd name="T12" fmla="*/ 1613473660 w 54"/>
                  <a:gd name="T13" fmla="*/ 954345690 h 40"/>
                  <a:gd name="T14" fmla="*/ 1956125058 w 54"/>
                  <a:gd name="T15" fmla="*/ 1018247189 h 40"/>
                  <a:gd name="T16" fmla="*/ 2147483646 w 54"/>
                  <a:gd name="T17" fmla="*/ 896047171 h 40"/>
                  <a:gd name="T18" fmla="*/ 2147483646 w 54"/>
                  <a:gd name="T19" fmla="*/ 1396139510 h 40"/>
                  <a:gd name="T20" fmla="*/ 2130580587 w 54"/>
                  <a:gd name="T21" fmla="*/ 1848318073 h 40"/>
                  <a:gd name="T22" fmla="*/ 1879137349 w 54"/>
                  <a:gd name="T23" fmla="*/ 2147277803 h 40"/>
                  <a:gd name="T24" fmla="*/ 1568931564 w 54"/>
                  <a:gd name="T25" fmla="*/ 2147483646 h 40"/>
                  <a:gd name="T26" fmla="*/ 1191572409 w 54"/>
                  <a:gd name="T27" fmla="*/ 2147483646 h 40"/>
                  <a:gd name="T28" fmla="*/ 803262529 w 54"/>
                  <a:gd name="T29" fmla="*/ 1793088167 h 40"/>
                  <a:gd name="T30" fmla="*/ 423055407 w 54"/>
                  <a:gd name="T31" fmla="*/ 1116611012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32912024 w 149"/>
                  <a:gd name="T3" fmla="*/ 2147483646 h 704"/>
                  <a:gd name="T4" fmla="*/ 629339859 w 149"/>
                  <a:gd name="T5" fmla="*/ 2147483646 h 704"/>
                  <a:gd name="T6" fmla="*/ 1102984005 w 149"/>
                  <a:gd name="T7" fmla="*/ 2147483646 h 704"/>
                  <a:gd name="T8" fmla="*/ 1627817139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1531998906 w 149"/>
                  <a:gd name="T35" fmla="*/ 2147483646 h 704"/>
                  <a:gd name="T36" fmla="*/ 836497915 w 149"/>
                  <a:gd name="T37" fmla="*/ 2147483646 h 704"/>
                  <a:gd name="T38" fmla="*/ 396485913 w 149"/>
                  <a:gd name="T39" fmla="*/ 2147483646 h 704"/>
                  <a:gd name="T40" fmla="*/ 232912024 w 149"/>
                  <a:gd name="T41" fmla="*/ 2147483646 h 704"/>
                  <a:gd name="T42" fmla="*/ 232912024 w 149"/>
                  <a:gd name="T43" fmla="*/ 2147483646 h 704"/>
                  <a:gd name="T44" fmla="*/ 323649048 w 149"/>
                  <a:gd name="T45" fmla="*/ 2147483646 h 704"/>
                  <a:gd name="T46" fmla="*/ 484712560 w 149"/>
                  <a:gd name="T47" fmla="*/ 2147483646 h 704"/>
                  <a:gd name="T48" fmla="*/ 557342023 w 149"/>
                  <a:gd name="T49" fmla="*/ 2147483646 h 704"/>
                  <a:gd name="T50" fmla="*/ 1627817139 w 149"/>
                  <a:gd name="T51" fmla="*/ 2147483646 h 704"/>
                  <a:gd name="T52" fmla="*/ 1531998906 w 149"/>
                  <a:gd name="T53" fmla="*/ 2147483646 h 704"/>
                  <a:gd name="T54" fmla="*/ 1426733379 w 149"/>
                  <a:gd name="T55" fmla="*/ 2147483646 h 704"/>
                  <a:gd name="T56" fmla="*/ 1307160610 w 149"/>
                  <a:gd name="T57" fmla="*/ 2147483646 h 704"/>
                  <a:gd name="T58" fmla="*/ 1393839956 w 149"/>
                  <a:gd name="T59" fmla="*/ 2147483646 h 704"/>
                  <a:gd name="T60" fmla="*/ 1627817139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1732395749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1424728603 w 128"/>
                <a:gd name="T29" fmla="*/ 2147483646 h 217"/>
                <a:gd name="T30" fmla="*/ 0 w 128"/>
                <a:gd name="T31" fmla="*/ 2147483646 h 217"/>
                <a:gd name="T32" fmla="*/ 859145252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A1D2ADCE-29CA-4693-B54B-96AEE610E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B8F3880A-A338-4122-A864-B51B6C812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1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7B1CB553-F3FD-4AB7-8C41-EC6B05A80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9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4DCE1FF-B6DA-4709-96F5-0F6B077AB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9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B3C42F13-E07B-4D6A-9834-486CD64DC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0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31FA830-1B5D-4DAF-B720-D242FC71C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92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6804025" y="260350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第一章晶体结构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111125"/>
            <a:ext cx="7467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  1 – 8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晶体表面的几何结构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50" r:id="rId1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6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0.wmf"/><Relationship Id="rId5" Type="http://schemas.openxmlformats.org/officeDocument/2006/relationships/image" Target="../media/image31.jpe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3438"/>
            <a:ext cx="8229600" cy="681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latin typeface="微软雅黑" panose="020B0503020204020204" pitchFamily="34" charset="-122"/>
              </a:rPr>
              <a:t>§1-8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晶体表面的几何结构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1700213"/>
            <a:ext cx="7920038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上述讨论：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都是在假定没有表面的理想情况</a:t>
            </a:r>
            <a:r>
              <a:rPr kumimoji="1" lang="zh-CN" altLang="en-US" sz="2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，</a:t>
            </a:r>
            <a:endParaRPr kumimoji="1" lang="en-US" altLang="zh-CN" sz="22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实际晶体都有一定尺寸，这样晶体就都有表面。</a:t>
            </a:r>
            <a:endParaRPr kumimoji="1" lang="en-US" altLang="zh-CN" sz="22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实际上的表面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是指晶体三维周期结构和真空之间的过渡层，可看成一种特殊的相</a:t>
            </a:r>
            <a:r>
              <a:rPr kumimoji="1"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表面相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研究表面问题，首先要从</a:t>
            </a:r>
            <a:r>
              <a:rPr kumimoji="1" lang="zh-CN" altLang="en-US" sz="2200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表面原子排列规律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入手。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09600" y="4005263"/>
            <a:ext cx="7920038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晶体表面原子排列的规律：</a:t>
            </a:r>
            <a:endParaRPr kumimoji="1"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晶体表面原子的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规则排列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可以看成是体内原子规则排列的延续，只是失去了垂直表面方向的周期性。</a:t>
            </a:r>
            <a:endParaRPr kumimoji="1"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若定义垂直表面方向为</a:t>
            </a:r>
            <a:r>
              <a:rPr kumimoji="1"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z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轴，则</a:t>
            </a:r>
            <a:r>
              <a:rPr kumimoji="1"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z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轴方向周期性被破坏，而沿表面却保持周期性，即表面具有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二维周期性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，可用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二维布拉伐格子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来表征。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istrator.ZGC-20130926GJY\Desktop\2d-bravais_svg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28788"/>
            <a:ext cx="719137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87450" y="3535363"/>
            <a:ext cx="16271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简单斜方</a:t>
            </a:r>
          </a:p>
        </p:txBody>
      </p:sp>
      <p:sp>
        <p:nvSpPr>
          <p:cNvPr id="3" name="矩形 2"/>
          <p:cNvSpPr/>
          <p:nvPr/>
        </p:nvSpPr>
        <p:spPr>
          <a:xfrm>
            <a:off x="3797300" y="3535363"/>
            <a:ext cx="16557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简单长方</a:t>
            </a:r>
          </a:p>
        </p:txBody>
      </p:sp>
      <p:sp>
        <p:nvSpPr>
          <p:cNvPr id="4" name="矩形 3"/>
          <p:cNvSpPr/>
          <p:nvPr/>
        </p:nvSpPr>
        <p:spPr>
          <a:xfrm>
            <a:off x="6149975" y="3535363"/>
            <a:ext cx="16271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中心长方</a:t>
            </a:r>
          </a:p>
        </p:txBody>
      </p:sp>
      <p:sp>
        <p:nvSpPr>
          <p:cNvPr id="5" name="矩形 4"/>
          <p:cNvSpPr/>
          <p:nvPr/>
        </p:nvSpPr>
        <p:spPr>
          <a:xfrm>
            <a:off x="5453063" y="5768975"/>
            <a:ext cx="16271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简单正方</a:t>
            </a:r>
          </a:p>
        </p:txBody>
      </p:sp>
      <p:sp>
        <p:nvSpPr>
          <p:cNvPr id="6" name="矩形 5"/>
          <p:cNvSpPr/>
          <p:nvPr/>
        </p:nvSpPr>
        <p:spPr>
          <a:xfrm>
            <a:off x="1619250" y="5768975"/>
            <a:ext cx="16271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简单六角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二维晶格的晶系和布拉伐格子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二维晶格的晶系和布拉伐格子</a:t>
            </a:r>
          </a:p>
        </p:txBody>
      </p:sp>
      <p:graphicFrame>
        <p:nvGraphicFramePr>
          <p:cNvPr id="430083" name="Group 3"/>
          <p:cNvGraphicFramePr>
            <a:graphicFrameLocks noGrp="1"/>
          </p:cNvGraphicFramePr>
          <p:nvPr/>
        </p:nvGraphicFramePr>
        <p:xfrm>
          <a:off x="1524000" y="1981200"/>
          <a:ext cx="6096000" cy="3986213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晶系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轴和角度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布拉伐格子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6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斜方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简单斜方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简单长方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中心长方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6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正方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简单正方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6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六角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简单六角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3657600" y="2667000"/>
          <a:ext cx="182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3" imgW="863225" imgH="203112" progId="Equation.3">
                  <p:embed/>
                </p:oleObj>
              </mc:Choice>
              <mc:Fallback>
                <p:oleObj name="Equation" r:id="rId3" imgW="863225" imgH="2031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182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3657600" y="3581400"/>
          <a:ext cx="182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5" imgW="863225" imgH="203112" progId="Equation.3">
                  <p:embed/>
                </p:oleObj>
              </mc:Choice>
              <mc:Fallback>
                <p:oleObj name="Equation" r:id="rId5" imgW="863225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182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3657600" y="4495800"/>
          <a:ext cx="182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7" imgW="863225" imgH="203112" progId="Equation.3">
                  <p:embed/>
                </p:oleObj>
              </mc:Choice>
              <mc:Fallback>
                <p:oleObj name="Equation" r:id="rId7" imgW="863225" imgH="20311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95800"/>
                        <a:ext cx="182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3590925" y="5334000"/>
          <a:ext cx="1963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9" imgW="926698" imgH="203112" progId="Equation.3">
                  <p:embed/>
                </p:oleObj>
              </mc:Choice>
              <mc:Fallback>
                <p:oleObj name="Equation" r:id="rId9" imgW="926698" imgH="20311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5334000"/>
                        <a:ext cx="19637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AutoShape 33"/>
          <p:cNvSpPr>
            <a:spLocks noChangeArrowheads="1"/>
          </p:cNvSpPr>
          <p:nvPr/>
        </p:nvSpPr>
        <p:spPr bwMode="auto">
          <a:xfrm>
            <a:off x="2590800" y="2571750"/>
            <a:ext cx="762000" cy="642938"/>
          </a:xfrm>
          <a:prstGeom prst="parallelogram">
            <a:avLst>
              <a:gd name="adj" fmla="val 29630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438400" y="3495675"/>
            <a:ext cx="914400" cy="685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2519363" y="4446588"/>
            <a:ext cx="611187" cy="611187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780" name="AutoShape 36"/>
          <p:cNvSpPr>
            <a:spLocks noChangeArrowheads="1"/>
          </p:cNvSpPr>
          <p:nvPr/>
        </p:nvSpPr>
        <p:spPr bwMode="auto">
          <a:xfrm>
            <a:off x="2519363" y="5272088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681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二维晶格的晶系和布拉伐格子</a:t>
            </a:r>
            <a:endParaRPr lang="zh-CN" altLang="en-US" dirty="0" smtClean="0"/>
          </a:p>
        </p:txBody>
      </p:sp>
      <p:pic>
        <p:nvPicPr>
          <p:cNvPr id="32771" name="Picture 2" descr="C:\Users\Administrator.ZGC-20130926GJY\Desktop\surface-lattic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1"/>
          <a:stretch>
            <a:fillRect/>
          </a:stretch>
        </p:blipFill>
        <p:spPr bwMode="auto">
          <a:xfrm>
            <a:off x="971550" y="1670050"/>
            <a:ext cx="6858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pc="600" dirty="0" smtClean="0">
                <a:latin typeface="微软雅黑" panose="020B0503020204020204" pitchFamily="34" charset="-122"/>
              </a:rPr>
              <a:t>表面相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533400" y="1412875"/>
            <a:ext cx="8070850" cy="5262563"/>
            <a:chOff x="336" y="1248"/>
            <a:chExt cx="5084" cy="3315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36" y="1248"/>
              <a:ext cx="5084" cy="3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marL="342900" indent="-342900" algn="just" eaLnBrk="1" hangingPunct="1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前面的研究认为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，晶体的表面的规则排列是体内规则排列的延续，只是失去了垂直表面方向的周期性而以。</a:t>
              </a:r>
              <a:endPara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实际晶体表面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，是三维结构与真空结构的过渡层，可看成是一种特殊的相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——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表面相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，表面相中原子排列和化学组成与晶体内部不完全相同。</a:t>
              </a:r>
            </a:p>
            <a:p>
              <a:pPr marL="342900" indent="-342900" algn="just" eaLnBrk="1" hangingPunct="1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若假设           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表示晶体内部与表面平行的晶面上的基矢，而采用           表示表面相基矢，二者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可能不相同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，这种现象称为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表面再构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。</a:t>
              </a:r>
              <a:endPara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表面再构现象往往与表面原子弛豫现象和原子吸附有关。</a:t>
              </a:r>
            </a:p>
          </p:txBody>
        </p:sp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1300" y="3126"/>
            <a:ext cx="40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1" name="Equation" r:id="rId3" imgW="368140" imgH="253890" progId="Equation.3">
                    <p:embed/>
                  </p:oleObj>
                </mc:Choice>
                <mc:Fallback>
                  <p:oleObj name="Equation" r:id="rId3" imgW="368140" imgH="25389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3126"/>
                          <a:ext cx="40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6"/>
            <p:cNvGraphicFramePr>
              <a:graphicFrameLocks noChangeAspect="1"/>
            </p:cNvGraphicFramePr>
            <p:nvPr/>
          </p:nvGraphicFramePr>
          <p:xfrm>
            <a:off x="1290" y="3466"/>
            <a:ext cx="45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2" name="Equation" r:id="rId5" imgW="393529" imgH="279279" progId="Equation.3">
                    <p:embed/>
                  </p:oleObj>
                </mc:Choice>
                <mc:Fallback>
                  <p:oleObj name="Equation" r:id="rId5" imgW="393529" imgH="27927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3466"/>
                          <a:ext cx="45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468313" y="2903538"/>
            <a:ext cx="868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 —— 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晶体材料     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h</a:t>
            </a:r>
            <a:r>
              <a:rPr kumimoji="1" lang="en-US" altLang="zh-CN" sz="2000" baseline="-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h</a:t>
            </a:r>
            <a:r>
              <a:rPr kumimoji="1" lang="en-US" altLang="zh-CN" sz="2000" baseline="-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2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h</a:t>
            </a:r>
            <a:r>
              <a:rPr kumimoji="1" lang="en-US" altLang="zh-CN" sz="2000" baseline="-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 —— 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晶体表面平面的密勒指数</a:t>
            </a:r>
            <a:endParaRPr kumimoji="1" lang="zh-CN" altLang="en-US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457200" y="4221163"/>
            <a:ext cx="2362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硅</a:t>
            </a:r>
            <a:r>
              <a:rPr kumimoji="1" lang="en-US" altLang="zh-CN">
                <a:latin typeface="微软雅黑" panose="020B0503020204020204" pitchFamily="34" charset="-122"/>
              </a:rPr>
              <a:t>(111)</a:t>
            </a:r>
            <a:r>
              <a:rPr kumimoji="1" lang="zh-CN" altLang="en-US">
                <a:solidFill>
                  <a:srgbClr val="0000CC"/>
                </a:solidFill>
                <a:latin typeface="微软雅黑" panose="020B0503020204020204" pitchFamily="34" charset="-122"/>
              </a:rPr>
              <a:t>表面</a:t>
            </a:r>
            <a:r>
              <a:rPr kumimoji="1" lang="zh-CN" altLang="en-US">
                <a:latin typeface="微软雅黑" panose="020B0503020204020204" pitchFamily="34" charset="-122"/>
              </a:rPr>
              <a:t>原子排列的周期为</a:t>
            </a:r>
            <a:r>
              <a:rPr kumimoji="1" lang="zh-CN" altLang="en-US">
                <a:solidFill>
                  <a:srgbClr val="0000CC"/>
                </a:solidFill>
                <a:latin typeface="微软雅黑" panose="020B0503020204020204" pitchFamily="34" charset="-122"/>
              </a:rPr>
              <a:t>体内</a:t>
            </a:r>
            <a:r>
              <a:rPr kumimoji="1" lang="zh-CN" altLang="en-US">
                <a:latin typeface="微软雅黑" panose="020B0503020204020204" pitchFamily="34" charset="-122"/>
              </a:rPr>
              <a:t>相应平面的</a:t>
            </a:r>
            <a:r>
              <a:rPr kumimoji="1" lang="en-US" altLang="zh-CN">
                <a:solidFill>
                  <a:srgbClr val="0000CC"/>
                </a:solidFill>
                <a:latin typeface="微软雅黑" panose="020B0503020204020204" pitchFamily="34" charset="-122"/>
              </a:rPr>
              <a:t>7</a:t>
            </a:r>
            <a:r>
              <a:rPr kumimoji="1" lang="zh-CN" altLang="en-US">
                <a:solidFill>
                  <a:srgbClr val="0000CC"/>
                </a:solidFill>
                <a:latin typeface="微软雅黑" panose="020B0503020204020204" pitchFamily="34" charset="-122"/>
              </a:rPr>
              <a:t>倍。</a:t>
            </a:r>
            <a:endParaRPr kumimoji="1" lang="zh-CN" altLang="en-US" sz="2400" b="0">
              <a:solidFill>
                <a:srgbClr val="0000CC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4820" name="Picture 8" descr="XCH001_053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08413"/>
            <a:ext cx="601980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1" name="Object 9"/>
          <p:cNvGraphicFramePr>
            <a:graphicFrameLocks noChangeAspect="1"/>
          </p:cNvGraphicFramePr>
          <p:nvPr/>
        </p:nvGraphicFramePr>
        <p:xfrm>
          <a:off x="457200" y="2192338"/>
          <a:ext cx="67675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4" imgW="2692400" imgH="241300" progId="Equation.DSMT4">
                  <p:embed/>
                </p:oleObj>
              </mc:Choice>
              <mc:Fallback>
                <p:oleObj name="Equation" r:id="rId4" imgW="2692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92338"/>
                        <a:ext cx="67675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0"/>
          <p:cNvGraphicFramePr>
            <a:graphicFrameLocks noChangeAspect="1"/>
          </p:cNvGraphicFramePr>
          <p:nvPr/>
        </p:nvGraphicFramePr>
        <p:xfrm>
          <a:off x="5357813" y="1527175"/>
          <a:ext cx="34686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6" imgW="888614" imgH="241195" progId="Equation.DSMT4">
                  <p:embed/>
                </p:oleObj>
              </mc:Choice>
              <mc:Fallback>
                <p:oleObj name="Equation" r:id="rId6" imgW="888614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527175"/>
                        <a:ext cx="34686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1"/>
          <p:cNvGraphicFramePr>
            <a:graphicFrameLocks noChangeAspect="1"/>
          </p:cNvGraphicFramePr>
          <p:nvPr/>
        </p:nvGraphicFramePr>
        <p:xfrm>
          <a:off x="457200" y="3476625"/>
          <a:ext cx="16557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8" imgW="622030" imgH="228501" progId="Equation.DSMT4">
                  <p:embed/>
                </p:oleObj>
              </mc:Choice>
              <mc:Fallback>
                <p:oleObj name="Equation" r:id="rId8" imgW="622030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76625"/>
                        <a:ext cx="16557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典型表面再构之一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392113" y="4905375"/>
            <a:ext cx="82946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不同的方法可以获得不同的再构表面</a:t>
            </a:r>
            <a:endParaRPr kumimoji="1"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表面的再构现象与表面原子的驰豫、原子的吸附有关，通常可由低能电子衍射</a:t>
            </a:r>
            <a:r>
              <a:rPr kumimoji="1"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(LEED)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获得表面再构的几何规律</a:t>
            </a:r>
            <a:endParaRPr kumimoji="1" lang="zh-CN" altLang="en-US" sz="22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392113" y="4203700"/>
            <a:ext cx="3467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  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其中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S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为表面吸附原子</a:t>
            </a:r>
            <a:r>
              <a:rPr kumimoji="1"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endParaRPr kumimoji="1" lang="zh-CN" altLang="en-US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aphicFrame>
        <p:nvGraphicFramePr>
          <p:cNvPr id="35844" name="Object 10"/>
          <p:cNvGraphicFramePr>
            <a:graphicFrameLocks noChangeAspect="1"/>
          </p:cNvGraphicFramePr>
          <p:nvPr/>
        </p:nvGraphicFramePr>
        <p:xfrm>
          <a:off x="8189913" y="6997700"/>
          <a:ext cx="9540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6997700"/>
                        <a:ext cx="9540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5" name="Picture 11" descr="XCH001_053_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92375"/>
            <a:ext cx="45720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6" name="Object 12"/>
          <p:cNvGraphicFramePr>
            <a:graphicFrameLocks noChangeAspect="1"/>
          </p:cNvGraphicFramePr>
          <p:nvPr/>
        </p:nvGraphicFramePr>
        <p:xfrm>
          <a:off x="4572000" y="1712913"/>
          <a:ext cx="28082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6" imgW="1016000" imgH="241300" progId="Equation.DSMT4">
                  <p:embed/>
                </p:oleObj>
              </mc:Choice>
              <mc:Fallback>
                <p:oleObj name="Equation" r:id="rId6" imgW="10160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12913"/>
                        <a:ext cx="28082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3"/>
          <p:cNvGraphicFramePr>
            <a:graphicFrameLocks noChangeAspect="1"/>
          </p:cNvGraphicFramePr>
          <p:nvPr/>
        </p:nvGraphicFramePr>
        <p:xfrm>
          <a:off x="457200" y="1700213"/>
          <a:ext cx="3744913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8" imgW="1384300" imgH="482600" progId="Equation.DSMT4">
                  <p:embed/>
                </p:oleObj>
              </mc:Choice>
              <mc:Fallback>
                <p:oleObj name="Equation" r:id="rId8" imgW="13843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0213"/>
                        <a:ext cx="3744913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4"/>
          <p:cNvGraphicFramePr>
            <a:graphicFrameLocks noChangeAspect="1"/>
          </p:cNvGraphicFramePr>
          <p:nvPr/>
        </p:nvGraphicFramePr>
        <p:xfrm>
          <a:off x="457200" y="3290888"/>
          <a:ext cx="28638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10" imgW="1117115" imgH="266584" progId="Equation.DSMT4">
                  <p:embed/>
                </p:oleObj>
              </mc:Choice>
              <mc:Fallback>
                <p:oleObj name="Equation" r:id="rId10" imgW="1117115" imgH="26658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90888"/>
                        <a:ext cx="28638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典型表面再构之二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3438"/>
            <a:ext cx="8229600" cy="681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如何</a:t>
            </a:r>
            <a:r>
              <a:rPr lang="zh-CN" altLang="en-US" dirty="0" smtClean="0">
                <a:latin typeface="微软雅黑" panose="020B0503020204020204" pitchFamily="34" charset="-122"/>
              </a:rPr>
              <a:t>获得再构表面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采取实验方法获得不同的再构表面，例：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" y="3962400"/>
            <a:ext cx="12192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Si(111)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590800" y="2971800"/>
            <a:ext cx="27432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25°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超真空解理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562600" y="2971800"/>
            <a:ext cx="3048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亚稳的</a:t>
            </a: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(2×1)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90800" y="4038600"/>
            <a:ext cx="2743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350°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退火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562600" y="4038600"/>
            <a:ext cx="3048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(7×7)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结构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590800" y="4872038"/>
            <a:ext cx="2743200" cy="8318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约</a:t>
            </a: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800°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时对表面进行淬火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562600" y="4876800"/>
            <a:ext cx="3048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高温的</a:t>
            </a: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(1×1)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晶体表面晶格排列周期性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用二维布拉伐格子来表征晶体表面晶格排列的周期性：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971800" y="2819400"/>
          <a:ext cx="1828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1828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081088" y="3743325"/>
          <a:ext cx="685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355292" imgH="215713" progId="Equation.3">
                  <p:embed/>
                </p:oleObj>
              </mc:Choice>
              <mc:Fallback>
                <p:oleObj name="Equation" r:id="rId5" imgW="355292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743325"/>
                        <a:ext cx="685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752600" y="37338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为基矢；</a:t>
            </a:r>
            <a:r>
              <a:rPr kumimoji="1" lang="en-US" altLang="zh-CN" sz="2400" i="1">
                <a:latin typeface="微软雅黑" panose="020B0503020204020204" pitchFamily="34" charset="-122"/>
              </a:rPr>
              <a:t>l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1</a:t>
            </a:r>
            <a:r>
              <a:rPr kumimoji="1" lang="en-US" altLang="zh-CN" sz="2400" i="1">
                <a:latin typeface="微软雅黑" panose="020B0503020204020204" pitchFamily="34" charset="-122"/>
              </a:rPr>
              <a:t>,l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2</a:t>
            </a:r>
            <a:r>
              <a:rPr kumimoji="1" lang="zh-CN" altLang="en-US" sz="2400">
                <a:latin typeface="微软雅黑" panose="020B0503020204020204" pitchFamily="34" charset="-122"/>
              </a:rPr>
              <a:t>为整数。</a:t>
            </a:r>
            <a:endParaRPr kumimoji="1" lang="zh-CN" altLang="en-US" sz="2400" baseline="-25000">
              <a:latin typeface="微软雅黑" panose="020B0503020204020204" pitchFamily="34" charset="-122"/>
            </a:endParaRPr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639763" y="4343400"/>
            <a:ext cx="6602412" cy="461963"/>
            <a:chOff x="403" y="2736"/>
            <a:chExt cx="4159" cy="291"/>
          </a:xfrm>
        </p:grpSpPr>
        <p:graphicFrame>
          <p:nvGraphicFramePr>
            <p:cNvPr id="22537" name="Object 8"/>
            <p:cNvGraphicFramePr>
              <a:graphicFrameLocks noChangeAspect="1"/>
            </p:cNvGraphicFramePr>
            <p:nvPr/>
          </p:nvGraphicFramePr>
          <p:xfrm>
            <a:off x="1359" y="2757"/>
            <a:ext cx="43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Equation" r:id="rId7" imgW="355292" imgH="215713" progId="Equation.3">
                    <p:embed/>
                  </p:oleObj>
                </mc:Choice>
                <mc:Fallback>
                  <p:oleObj name="Equation" r:id="rId7" imgW="355292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2757"/>
                          <a:ext cx="43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403" y="2736"/>
              <a:ext cx="41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微软雅黑" panose="020B0503020204020204" pitchFamily="34" charset="-122"/>
                </a:rPr>
                <a:t>2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、原胞是           为边矢量构成的平行四边形。</a:t>
              </a:r>
            </a:p>
          </p:txBody>
        </p:sp>
      </p:grp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628650" y="37480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1</a:t>
            </a:r>
            <a:r>
              <a:rPr kumimoji="1" lang="zh-CN" altLang="en-US" sz="2400">
                <a:latin typeface="微软雅黑" panose="020B0503020204020204" pitchFamily="34" charset="-122"/>
              </a:rPr>
              <a:t>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0000CC"/>
                </a:solidFill>
                <a:latin typeface="微软雅黑" panose="020B0503020204020204" pitchFamily="34" charset="-122"/>
              </a:rPr>
              <a:t>回顾</a:t>
            </a:r>
            <a:r>
              <a:rPr lang="zh-CN" altLang="en-US" sz="3600" dirty="0" smtClean="0">
                <a:latin typeface="微软雅黑" panose="020B0503020204020204" pitchFamily="34" charset="-122"/>
              </a:rPr>
              <a:t>：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立方晶格中的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(100),(110),(111)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面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914400" y="2168525"/>
            <a:ext cx="7472363" cy="3441700"/>
            <a:chOff x="576" y="1366"/>
            <a:chExt cx="4707" cy="2168"/>
          </a:xfrm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576" y="1366"/>
              <a:ext cx="1587" cy="1587"/>
              <a:chOff x="144" y="1200"/>
              <a:chExt cx="2214" cy="2202"/>
            </a:xfrm>
          </p:grpSpPr>
          <p:sp>
            <p:nvSpPr>
              <p:cNvPr id="23587" name="AutoShape 5"/>
              <p:cNvSpPr>
                <a:spLocks noChangeArrowheads="1"/>
              </p:cNvSpPr>
              <p:nvPr/>
            </p:nvSpPr>
            <p:spPr bwMode="auto">
              <a:xfrm>
                <a:off x="534" y="1632"/>
                <a:ext cx="1392" cy="1344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8" name="Line 6"/>
              <p:cNvSpPr>
                <a:spLocks noChangeShapeType="1"/>
              </p:cNvSpPr>
              <p:nvPr/>
            </p:nvSpPr>
            <p:spPr bwMode="auto">
              <a:xfrm>
                <a:off x="870" y="1236"/>
                <a:ext cx="0" cy="13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Line 7"/>
              <p:cNvSpPr>
                <a:spLocks noChangeShapeType="1"/>
              </p:cNvSpPr>
              <p:nvPr/>
            </p:nvSpPr>
            <p:spPr bwMode="auto">
              <a:xfrm>
                <a:off x="870" y="2628"/>
                <a:ext cx="148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Line 8"/>
              <p:cNvSpPr>
                <a:spLocks noChangeShapeType="1"/>
              </p:cNvSpPr>
              <p:nvPr/>
            </p:nvSpPr>
            <p:spPr bwMode="auto">
              <a:xfrm flipH="1">
                <a:off x="204" y="2619"/>
                <a:ext cx="672" cy="72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Line 9"/>
              <p:cNvSpPr>
                <a:spLocks noChangeShapeType="1"/>
              </p:cNvSpPr>
              <p:nvPr/>
            </p:nvSpPr>
            <p:spPr bwMode="auto">
              <a:xfrm rot="120000" flipH="1">
                <a:off x="144" y="2970"/>
                <a:ext cx="384" cy="4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Line 10"/>
              <p:cNvSpPr>
                <a:spLocks noChangeShapeType="1"/>
              </p:cNvSpPr>
              <p:nvPr/>
            </p:nvSpPr>
            <p:spPr bwMode="auto">
              <a:xfrm>
                <a:off x="1926" y="262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11"/>
              <p:cNvSpPr>
                <a:spLocks noChangeShapeType="1"/>
              </p:cNvSpPr>
              <p:nvPr/>
            </p:nvSpPr>
            <p:spPr bwMode="auto">
              <a:xfrm flipV="1">
                <a:off x="870" y="120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4" name="Rectangle 12"/>
              <p:cNvSpPr>
                <a:spLocks noChangeArrowheads="1"/>
              </p:cNvSpPr>
              <p:nvPr/>
            </p:nvSpPr>
            <p:spPr bwMode="auto">
              <a:xfrm>
                <a:off x="534" y="1968"/>
                <a:ext cx="1056" cy="100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57" name="Group 13"/>
            <p:cNvGrpSpPr>
              <a:grpSpLocks/>
            </p:cNvGrpSpPr>
            <p:nvPr/>
          </p:nvGrpSpPr>
          <p:grpSpPr bwMode="auto">
            <a:xfrm>
              <a:off x="2208" y="1366"/>
              <a:ext cx="1587" cy="1587"/>
              <a:chOff x="1968" y="1296"/>
              <a:chExt cx="2214" cy="2202"/>
            </a:xfrm>
          </p:grpSpPr>
          <p:sp>
            <p:nvSpPr>
              <p:cNvPr id="23575" name="AutoShape 14"/>
              <p:cNvSpPr>
                <a:spLocks noChangeArrowheads="1"/>
              </p:cNvSpPr>
              <p:nvPr/>
            </p:nvSpPr>
            <p:spPr bwMode="auto">
              <a:xfrm>
                <a:off x="2358" y="1728"/>
                <a:ext cx="1392" cy="1344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6" name="Line 15"/>
              <p:cNvSpPr>
                <a:spLocks noChangeShapeType="1"/>
              </p:cNvSpPr>
              <p:nvPr/>
            </p:nvSpPr>
            <p:spPr bwMode="auto">
              <a:xfrm>
                <a:off x="2694" y="1332"/>
                <a:ext cx="0" cy="13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16"/>
              <p:cNvSpPr>
                <a:spLocks noChangeShapeType="1"/>
              </p:cNvSpPr>
              <p:nvPr/>
            </p:nvSpPr>
            <p:spPr bwMode="auto">
              <a:xfrm>
                <a:off x="2694" y="2724"/>
                <a:ext cx="148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Line 17"/>
              <p:cNvSpPr>
                <a:spLocks noChangeShapeType="1"/>
              </p:cNvSpPr>
              <p:nvPr/>
            </p:nvSpPr>
            <p:spPr bwMode="auto">
              <a:xfrm flipH="1">
                <a:off x="2028" y="2715"/>
                <a:ext cx="672" cy="72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18"/>
              <p:cNvSpPr>
                <a:spLocks noChangeShapeType="1"/>
              </p:cNvSpPr>
              <p:nvPr/>
            </p:nvSpPr>
            <p:spPr bwMode="auto">
              <a:xfrm rot="120000" flipH="1">
                <a:off x="1968" y="3066"/>
                <a:ext cx="384" cy="4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19"/>
              <p:cNvSpPr>
                <a:spLocks noChangeShapeType="1"/>
              </p:cNvSpPr>
              <p:nvPr/>
            </p:nvSpPr>
            <p:spPr bwMode="auto">
              <a:xfrm>
                <a:off x="3750" y="272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Line 20"/>
              <p:cNvSpPr>
                <a:spLocks noChangeShapeType="1"/>
              </p:cNvSpPr>
              <p:nvPr/>
            </p:nvSpPr>
            <p:spPr bwMode="auto">
              <a:xfrm flipV="1">
                <a:off x="2694" y="129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582" name="Group 21"/>
              <p:cNvGrpSpPr>
                <a:grpSpLocks/>
              </p:cNvGrpSpPr>
              <p:nvPr/>
            </p:nvGrpSpPr>
            <p:grpSpPr bwMode="auto">
              <a:xfrm>
                <a:off x="2352" y="1728"/>
                <a:ext cx="1392" cy="1344"/>
                <a:chOff x="2352" y="1728"/>
                <a:chExt cx="1392" cy="1344"/>
              </a:xfrm>
            </p:grpSpPr>
            <p:sp>
              <p:nvSpPr>
                <p:cNvPr id="2358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52" y="1734"/>
                  <a:ext cx="1392" cy="33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352" y="2736"/>
                  <a:ext cx="1392" cy="33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5" name="Line 24"/>
                <p:cNvSpPr>
                  <a:spLocks noChangeShapeType="1"/>
                </p:cNvSpPr>
                <p:nvPr/>
              </p:nvSpPr>
              <p:spPr bwMode="auto">
                <a:xfrm>
                  <a:off x="2361" y="2070"/>
                  <a:ext cx="0" cy="100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6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1728"/>
                  <a:ext cx="0" cy="100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558" name="Group 26"/>
            <p:cNvGrpSpPr>
              <a:grpSpLocks/>
            </p:cNvGrpSpPr>
            <p:nvPr/>
          </p:nvGrpSpPr>
          <p:grpSpPr bwMode="auto">
            <a:xfrm>
              <a:off x="3696" y="1366"/>
              <a:ext cx="1587" cy="1587"/>
              <a:chOff x="3546" y="1248"/>
              <a:chExt cx="2214" cy="2202"/>
            </a:xfrm>
          </p:grpSpPr>
          <p:sp>
            <p:nvSpPr>
              <p:cNvPr id="23564" name="AutoShape 27"/>
              <p:cNvSpPr>
                <a:spLocks noChangeArrowheads="1"/>
              </p:cNvSpPr>
              <p:nvPr/>
            </p:nvSpPr>
            <p:spPr bwMode="auto">
              <a:xfrm>
                <a:off x="3936" y="1680"/>
                <a:ext cx="1392" cy="1344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5" name="Line 28"/>
              <p:cNvSpPr>
                <a:spLocks noChangeShapeType="1"/>
              </p:cNvSpPr>
              <p:nvPr/>
            </p:nvSpPr>
            <p:spPr bwMode="auto">
              <a:xfrm>
                <a:off x="4272" y="1284"/>
                <a:ext cx="0" cy="13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Line 29"/>
              <p:cNvSpPr>
                <a:spLocks noChangeShapeType="1"/>
              </p:cNvSpPr>
              <p:nvPr/>
            </p:nvSpPr>
            <p:spPr bwMode="auto">
              <a:xfrm>
                <a:off x="4272" y="2676"/>
                <a:ext cx="148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Line 30"/>
              <p:cNvSpPr>
                <a:spLocks noChangeShapeType="1"/>
              </p:cNvSpPr>
              <p:nvPr/>
            </p:nvSpPr>
            <p:spPr bwMode="auto">
              <a:xfrm flipH="1">
                <a:off x="3606" y="2667"/>
                <a:ext cx="672" cy="72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Line 31"/>
              <p:cNvSpPr>
                <a:spLocks noChangeShapeType="1"/>
              </p:cNvSpPr>
              <p:nvPr/>
            </p:nvSpPr>
            <p:spPr bwMode="auto">
              <a:xfrm rot="120000" flipH="1">
                <a:off x="3546" y="3018"/>
                <a:ext cx="384" cy="4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Line 32"/>
              <p:cNvSpPr>
                <a:spLocks noChangeShapeType="1"/>
              </p:cNvSpPr>
              <p:nvPr/>
            </p:nvSpPr>
            <p:spPr bwMode="auto">
              <a:xfrm>
                <a:off x="5328" y="267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Line 33"/>
              <p:cNvSpPr>
                <a:spLocks noChangeShapeType="1"/>
              </p:cNvSpPr>
              <p:nvPr/>
            </p:nvSpPr>
            <p:spPr bwMode="auto">
              <a:xfrm flipV="1">
                <a:off x="4272" y="124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571" name="Group 34"/>
              <p:cNvGrpSpPr>
                <a:grpSpLocks/>
              </p:cNvGrpSpPr>
              <p:nvPr/>
            </p:nvGrpSpPr>
            <p:grpSpPr bwMode="auto">
              <a:xfrm>
                <a:off x="3936" y="1680"/>
                <a:ext cx="1392" cy="1344"/>
                <a:chOff x="3936" y="1680"/>
                <a:chExt cx="1392" cy="1344"/>
              </a:xfrm>
            </p:grpSpPr>
            <p:sp>
              <p:nvSpPr>
                <p:cNvPr id="2357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36" y="2688"/>
                  <a:ext cx="1344" cy="33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936" y="1680"/>
                  <a:ext cx="336" cy="13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4" name="Line 37"/>
                <p:cNvSpPr>
                  <a:spLocks noChangeShapeType="1"/>
                </p:cNvSpPr>
                <p:nvPr/>
              </p:nvSpPr>
              <p:spPr bwMode="auto">
                <a:xfrm>
                  <a:off x="4272" y="1680"/>
                  <a:ext cx="1056" cy="10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559" name="Group 38"/>
            <p:cNvGrpSpPr>
              <a:grpSpLocks/>
            </p:cNvGrpSpPr>
            <p:nvPr/>
          </p:nvGrpSpPr>
          <p:grpSpPr bwMode="auto">
            <a:xfrm>
              <a:off x="1008" y="2160"/>
              <a:ext cx="3888" cy="1374"/>
              <a:chOff x="1008" y="2160"/>
              <a:chExt cx="3888" cy="1374"/>
            </a:xfrm>
          </p:grpSpPr>
          <p:sp>
            <p:nvSpPr>
              <p:cNvPr id="23560" name="Text Box 39"/>
              <p:cNvSpPr txBox="1">
                <a:spLocks noChangeArrowheads="1"/>
              </p:cNvSpPr>
              <p:nvPr/>
            </p:nvSpPr>
            <p:spPr bwMode="auto">
              <a:xfrm>
                <a:off x="1008" y="321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(100)</a:t>
                </a:r>
              </a:p>
            </p:txBody>
          </p:sp>
          <p:sp>
            <p:nvSpPr>
              <p:cNvPr id="23561" name="Text Box 40"/>
              <p:cNvSpPr txBox="1">
                <a:spLocks noChangeArrowheads="1"/>
              </p:cNvSpPr>
              <p:nvPr/>
            </p:nvSpPr>
            <p:spPr bwMode="auto">
              <a:xfrm>
                <a:off x="2589" y="3246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(110)</a:t>
                </a:r>
              </a:p>
            </p:txBody>
          </p:sp>
          <p:sp>
            <p:nvSpPr>
              <p:cNvPr id="23562" name="Text Box 41"/>
              <p:cNvSpPr txBox="1">
                <a:spLocks noChangeArrowheads="1"/>
              </p:cNvSpPr>
              <p:nvPr/>
            </p:nvSpPr>
            <p:spPr bwMode="auto">
              <a:xfrm>
                <a:off x="4080" y="3216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(111)</a:t>
                </a:r>
              </a:p>
            </p:txBody>
          </p:sp>
          <p:sp>
            <p:nvSpPr>
              <p:cNvPr id="23563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155" name="Picture 3" descr="XCH001_05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36913"/>
            <a:ext cx="427037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152400" y="987425"/>
            <a:ext cx="7772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defRPr/>
            </a:pP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举例： </a:t>
            </a:r>
            <a:r>
              <a:rPr kumimoji="1" lang="zh-CN" altLang="en-US" sz="2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面心立方晶体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方向上表面</a:t>
            </a:r>
            <a:r>
              <a:rPr kumimoji="1" lang="zh-CN" altLang="en-US" sz="2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二维布拉伐格子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正方格子</a:t>
            </a:r>
            <a:endParaRPr kumimoji="1" lang="zh-CN" altLang="en-US" sz="2400" b="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152400" y="2246313"/>
            <a:ext cx="74676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kumimoji="1"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方向上表面</a:t>
            </a:r>
            <a:r>
              <a:rPr kumimoji="1" lang="zh-CN" altLang="en-US" sz="2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二维布拉伐格子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密排结构</a:t>
            </a:r>
            <a:endParaRPr kumimoji="1" lang="zh-CN" altLang="en-US" sz="2400" b="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3158" name="Picture 6" descr="XCH001_052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3222625"/>
            <a:ext cx="429895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5722938" y="4633913"/>
            <a:ext cx="1728787" cy="1439862"/>
          </a:xfrm>
          <a:prstGeom prst="hexagon">
            <a:avLst>
              <a:gd name="adj" fmla="val 30017"/>
              <a:gd name="vf" fmla="val 115470"/>
            </a:avLst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build="p" autoUpdateAnimBg="0" advAuto="0"/>
      <p:bldP spid="433157" grpId="0" build="p" autoUpdateAnimBg="0"/>
      <p:bldP spid="433159" grpId="0" animBg="1"/>
      <p:bldP spid="4331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019175"/>
            <a:ext cx="19431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微软雅黑" panose="020B0503020204020204" pitchFamily="34" charset="-122"/>
              </a:rPr>
              <a:t>分析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1465263"/>
            <a:ext cx="3352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晶体内部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面心立方</a:t>
            </a:r>
            <a:r>
              <a:rPr kumimoji="1" lang="zh-CN" altLang="en-US" sz="2400" b="0">
                <a:latin typeface="微软雅黑" panose="020B0503020204020204" pitchFamily="34" charset="-122"/>
              </a:rPr>
              <a:t>（</a:t>
            </a:r>
            <a:r>
              <a:rPr kumimoji="1" lang="en-US" altLang="zh-CN" sz="2400" b="0">
                <a:latin typeface="微软雅黑" panose="020B0503020204020204" pitchFamily="34" charset="-122"/>
              </a:rPr>
              <a:t>fcc</a:t>
            </a:r>
            <a:r>
              <a:rPr kumimoji="1" lang="zh-CN" altLang="en-US" sz="2400" b="0">
                <a:latin typeface="微软雅黑" panose="020B0503020204020204" pitchFamily="34" charset="-122"/>
              </a:rPr>
              <a:t>）</a:t>
            </a:r>
            <a:r>
              <a:rPr kumimoji="1" lang="zh-CN" altLang="en-US" sz="2400">
                <a:latin typeface="微软雅黑" panose="020B0503020204020204" pitchFamily="34" charset="-122"/>
              </a:rPr>
              <a:t>结构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685800" y="2438400"/>
            <a:ext cx="2971800" cy="2971800"/>
            <a:chOff x="432" y="1536"/>
            <a:chExt cx="1872" cy="1872"/>
          </a:xfrm>
        </p:grpSpPr>
        <p:grpSp>
          <p:nvGrpSpPr>
            <p:cNvPr id="25645" name="Group 5"/>
            <p:cNvGrpSpPr>
              <a:grpSpLocks/>
            </p:cNvGrpSpPr>
            <p:nvPr/>
          </p:nvGrpSpPr>
          <p:grpSpPr bwMode="auto">
            <a:xfrm>
              <a:off x="432" y="1776"/>
              <a:ext cx="1648" cy="1632"/>
              <a:chOff x="432" y="1776"/>
              <a:chExt cx="1648" cy="1632"/>
            </a:xfrm>
          </p:grpSpPr>
          <p:grpSp>
            <p:nvGrpSpPr>
              <p:cNvPr id="25650" name="Group 6"/>
              <p:cNvGrpSpPr>
                <a:grpSpLocks/>
              </p:cNvGrpSpPr>
              <p:nvPr/>
            </p:nvGrpSpPr>
            <p:grpSpPr bwMode="auto">
              <a:xfrm>
                <a:off x="720" y="1776"/>
                <a:ext cx="1360" cy="1360"/>
                <a:chOff x="3780" y="9084"/>
                <a:chExt cx="2365" cy="2370"/>
              </a:xfrm>
            </p:grpSpPr>
            <p:sp>
              <p:nvSpPr>
                <p:cNvPr id="2565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680" y="10020"/>
                  <a:ext cx="540" cy="468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6" name="Line 8"/>
                <p:cNvSpPr>
                  <a:spLocks noChangeShapeType="1"/>
                </p:cNvSpPr>
                <p:nvPr/>
              </p:nvSpPr>
              <p:spPr bwMode="auto">
                <a:xfrm>
                  <a:off x="4905" y="9399"/>
                  <a:ext cx="0" cy="1716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7" name="AutoShape 9"/>
                <p:cNvSpPr>
                  <a:spLocks noChangeArrowheads="1"/>
                </p:cNvSpPr>
                <p:nvPr/>
              </p:nvSpPr>
              <p:spPr bwMode="auto">
                <a:xfrm>
                  <a:off x="3826" y="9141"/>
                  <a:ext cx="2268" cy="2268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58" name="Line 10"/>
                <p:cNvSpPr>
                  <a:spLocks noChangeShapeType="1"/>
                </p:cNvSpPr>
                <p:nvPr/>
              </p:nvSpPr>
              <p:spPr bwMode="auto">
                <a:xfrm>
                  <a:off x="4409" y="9141"/>
                  <a:ext cx="0" cy="1716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9" name="Line 11"/>
                <p:cNvSpPr>
                  <a:spLocks noChangeShapeType="1"/>
                </p:cNvSpPr>
                <p:nvPr/>
              </p:nvSpPr>
              <p:spPr bwMode="auto">
                <a:xfrm>
                  <a:off x="4393" y="10844"/>
                  <a:ext cx="1701" cy="0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839" y="10835"/>
                  <a:ext cx="567" cy="567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1" name="Oval 13"/>
                <p:cNvSpPr>
                  <a:spLocks noChangeArrowheads="1"/>
                </p:cNvSpPr>
                <p:nvPr/>
              </p:nvSpPr>
              <p:spPr bwMode="auto">
                <a:xfrm>
                  <a:off x="3781" y="9633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2" name="Oval 14"/>
                <p:cNvSpPr>
                  <a:spLocks noChangeArrowheads="1"/>
                </p:cNvSpPr>
                <p:nvPr/>
              </p:nvSpPr>
              <p:spPr bwMode="auto">
                <a:xfrm>
                  <a:off x="6020" y="9084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3" name="Oval 15"/>
                <p:cNvSpPr>
                  <a:spLocks noChangeArrowheads="1"/>
                </p:cNvSpPr>
                <p:nvPr/>
              </p:nvSpPr>
              <p:spPr bwMode="auto">
                <a:xfrm>
                  <a:off x="4364" y="10776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4" name="Oval 16"/>
                <p:cNvSpPr>
                  <a:spLocks noChangeArrowheads="1"/>
                </p:cNvSpPr>
                <p:nvPr/>
              </p:nvSpPr>
              <p:spPr bwMode="auto">
                <a:xfrm>
                  <a:off x="5464" y="11332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5" name="Oval 17"/>
                <p:cNvSpPr>
                  <a:spLocks noChangeArrowheads="1"/>
                </p:cNvSpPr>
                <p:nvPr/>
              </p:nvSpPr>
              <p:spPr bwMode="auto">
                <a:xfrm>
                  <a:off x="5468" y="9657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6" name="Oval 18"/>
                <p:cNvSpPr>
                  <a:spLocks noChangeArrowheads="1"/>
                </p:cNvSpPr>
                <p:nvPr/>
              </p:nvSpPr>
              <p:spPr bwMode="auto">
                <a:xfrm>
                  <a:off x="4853" y="9345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7" name="Oval 19"/>
                <p:cNvSpPr>
                  <a:spLocks noChangeArrowheads="1"/>
                </p:cNvSpPr>
                <p:nvPr/>
              </p:nvSpPr>
              <p:spPr bwMode="auto">
                <a:xfrm>
                  <a:off x="4616" y="10453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8" name="Oval 20"/>
                <p:cNvSpPr>
                  <a:spLocks noChangeArrowheads="1"/>
                </p:cNvSpPr>
                <p:nvPr/>
              </p:nvSpPr>
              <p:spPr bwMode="auto">
                <a:xfrm>
                  <a:off x="6032" y="10772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9" name="Oval 21"/>
                <p:cNvSpPr>
                  <a:spLocks noChangeArrowheads="1"/>
                </p:cNvSpPr>
                <p:nvPr/>
              </p:nvSpPr>
              <p:spPr bwMode="auto">
                <a:xfrm>
                  <a:off x="4345" y="9093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0" name="Oval 22"/>
                <p:cNvSpPr>
                  <a:spLocks noChangeArrowheads="1"/>
                </p:cNvSpPr>
                <p:nvPr/>
              </p:nvSpPr>
              <p:spPr bwMode="auto">
                <a:xfrm>
                  <a:off x="3780" y="11341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1" name="Oval 23"/>
                <p:cNvSpPr>
                  <a:spLocks noChangeArrowheads="1"/>
                </p:cNvSpPr>
                <p:nvPr/>
              </p:nvSpPr>
              <p:spPr bwMode="auto">
                <a:xfrm>
                  <a:off x="4865" y="11037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2" name="Oval 24"/>
                <p:cNvSpPr>
                  <a:spLocks noChangeArrowheads="1"/>
                </p:cNvSpPr>
                <p:nvPr/>
              </p:nvSpPr>
              <p:spPr bwMode="auto">
                <a:xfrm>
                  <a:off x="5186" y="9937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3" name="Line 25"/>
                <p:cNvSpPr>
                  <a:spLocks noChangeShapeType="1"/>
                </p:cNvSpPr>
                <p:nvPr/>
              </p:nvSpPr>
              <p:spPr bwMode="auto">
                <a:xfrm>
                  <a:off x="4140" y="10257"/>
                  <a:ext cx="1644" cy="0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4" name="Oval 26"/>
                <p:cNvSpPr>
                  <a:spLocks noChangeArrowheads="1"/>
                </p:cNvSpPr>
                <p:nvPr/>
              </p:nvSpPr>
              <p:spPr bwMode="auto">
                <a:xfrm>
                  <a:off x="5748" y="10196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5" name="Oval 27"/>
                <p:cNvSpPr>
                  <a:spLocks noChangeArrowheads="1"/>
                </p:cNvSpPr>
                <p:nvPr/>
              </p:nvSpPr>
              <p:spPr bwMode="auto">
                <a:xfrm>
                  <a:off x="4064" y="10213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51" name="Text Box 28"/>
              <p:cNvSpPr txBox="1">
                <a:spLocks noChangeArrowheads="1"/>
              </p:cNvSpPr>
              <p:nvPr/>
            </p:nvSpPr>
            <p:spPr bwMode="auto">
              <a:xfrm>
                <a:off x="432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5652" name="Text Box 29"/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5653" name="Text Box 30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5654" name="Text Box 31"/>
              <p:cNvSpPr txBox="1">
                <a:spLocks noChangeArrowheads="1"/>
              </p:cNvSpPr>
              <p:nvPr/>
            </p:nvSpPr>
            <p:spPr bwMode="auto">
              <a:xfrm>
                <a:off x="1776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25646" name="Text Box 32"/>
            <p:cNvSpPr txBox="1">
              <a:spLocks noChangeArrowheads="1"/>
            </p:cNvSpPr>
            <p:nvPr/>
          </p:nvSpPr>
          <p:spPr bwMode="auto">
            <a:xfrm>
              <a:off x="864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5647" name="Text Box 33"/>
            <p:cNvSpPr txBox="1">
              <a:spLocks noChangeArrowheads="1"/>
            </p:cNvSpPr>
            <p:nvPr/>
          </p:nvSpPr>
          <p:spPr bwMode="auto">
            <a:xfrm>
              <a:off x="206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5648" name="Text Box 34"/>
            <p:cNvSpPr txBox="1">
              <a:spLocks noChangeArrowheads="1"/>
            </p:cNvSpPr>
            <p:nvPr/>
          </p:nvSpPr>
          <p:spPr bwMode="auto">
            <a:xfrm>
              <a:off x="2064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5649" name="Text Box 35"/>
            <p:cNvSpPr txBox="1">
              <a:spLocks noChangeArrowheads="1"/>
            </p:cNvSpPr>
            <p:nvPr/>
          </p:nvSpPr>
          <p:spPr bwMode="auto">
            <a:xfrm>
              <a:off x="768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</p:grpSp>
      <p:sp>
        <p:nvSpPr>
          <p:cNvPr id="25605" name="Text Box 36"/>
          <p:cNvSpPr txBox="1">
            <a:spLocks noChangeArrowheads="1"/>
          </p:cNvSpPr>
          <p:nvPr/>
        </p:nvSpPr>
        <p:spPr bwMode="auto">
          <a:xfrm>
            <a:off x="4495800" y="1465263"/>
            <a:ext cx="4114800" cy="830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分析：</a:t>
            </a:r>
            <a:r>
              <a:rPr kumimoji="1" lang="en-US" altLang="zh-CN" sz="2400" b="0">
                <a:latin typeface="微软雅黑" panose="020B0503020204020204" pitchFamily="34" charset="-122"/>
              </a:rPr>
              <a:t>(100</a:t>
            </a:r>
            <a:r>
              <a:rPr kumimoji="1" lang="en-US" altLang="zh-CN" sz="2400" b="0">
                <a:latin typeface="微软雅黑" panose="020B0503020204020204" pitchFamily="34" charset="-122"/>
                <a:sym typeface="Wingdings" panose="05000000000000000000" pitchFamily="2" charset="2"/>
              </a:rPr>
              <a:t>) </a:t>
            </a:r>
            <a:r>
              <a:rPr kumimoji="1" lang="zh-CN" altLang="en-US" sz="2400">
                <a:latin typeface="微软雅黑" panose="020B0503020204020204" pitchFamily="34" charset="-122"/>
                <a:sym typeface="Wingdings" panose="05000000000000000000" pitchFamily="2" charset="2"/>
              </a:rPr>
              <a:t>面即面</a:t>
            </a:r>
            <a:r>
              <a:rPr kumimoji="1" lang="en-US" altLang="zh-CN" sz="2400">
                <a:latin typeface="微软雅黑" panose="020B0503020204020204" pitchFamily="34" charset="-122"/>
                <a:sym typeface="Wingdings" panose="05000000000000000000" pitchFamily="2" charset="2"/>
              </a:rPr>
              <a:t>ABCD</a:t>
            </a:r>
            <a:r>
              <a:rPr kumimoji="1" lang="zh-CN" altLang="en-US" sz="2400">
                <a:latin typeface="微软雅黑" panose="020B0503020204020204" pitchFamily="34" charset="-122"/>
                <a:sym typeface="Wingdings" panose="05000000000000000000" pitchFamily="2" charset="2"/>
              </a:rPr>
              <a:t>的二维布拉伐格子结构。</a:t>
            </a:r>
            <a:endParaRPr kumimoji="1" lang="zh-CN" altLang="en-US" sz="2400">
              <a:latin typeface="微软雅黑" panose="020B0503020204020204" pitchFamily="34" charset="-122"/>
            </a:endParaRPr>
          </a:p>
        </p:txBody>
      </p:sp>
      <p:grpSp>
        <p:nvGrpSpPr>
          <p:cNvPr id="25606" name="Group 37"/>
          <p:cNvGrpSpPr>
            <a:grpSpLocks/>
          </p:cNvGrpSpPr>
          <p:nvPr/>
        </p:nvGrpSpPr>
        <p:grpSpPr bwMode="auto">
          <a:xfrm>
            <a:off x="4953000" y="2514600"/>
            <a:ext cx="1219200" cy="1219200"/>
            <a:chOff x="2832" y="2496"/>
            <a:chExt cx="768" cy="768"/>
          </a:xfrm>
        </p:grpSpPr>
        <p:sp>
          <p:nvSpPr>
            <p:cNvPr id="25640" name="Oval 38"/>
            <p:cNvSpPr>
              <a:spLocks noChangeArrowheads="1"/>
            </p:cNvSpPr>
            <p:nvPr/>
          </p:nvSpPr>
          <p:spPr bwMode="auto">
            <a:xfrm>
              <a:off x="2832" y="250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Oval 39"/>
            <p:cNvSpPr>
              <a:spLocks noChangeArrowheads="1"/>
            </p:cNvSpPr>
            <p:nvPr/>
          </p:nvSpPr>
          <p:spPr bwMode="auto">
            <a:xfrm>
              <a:off x="3408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Oval 40"/>
            <p:cNvSpPr>
              <a:spLocks noChangeArrowheads="1"/>
            </p:cNvSpPr>
            <p:nvPr/>
          </p:nvSpPr>
          <p:spPr bwMode="auto">
            <a:xfrm>
              <a:off x="3408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Oval 41"/>
            <p:cNvSpPr>
              <a:spLocks noChangeArrowheads="1"/>
            </p:cNvSpPr>
            <p:nvPr/>
          </p:nvSpPr>
          <p:spPr bwMode="auto">
            <a:xfrm>
              <a:off x="2832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Oval 42"/>
            <p:cNvSpPr>
              <a:spLocks noChangeArrowheads="1"/>
            </p:cNvSpPr>
            <p:nvPr/>
          </p:nvSpPr>
          <p:spPr bwMode="auto">
            <a:xfrm>
              <a:off x="3120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5003" name="Group 43"/>
          <p:cNvGrpSpPr>
            <a:grpSpLocks/>
          </p:cNvGrpSpPr>
          <p:nvPr/>
        </p:nvGrpSpPr>
        <p:grpSpPr bwMode="auto">
          <a:xfrm>
            <a:off x="4953000" y="2514600"/>
            <a:ext cx="3048000" cy="3048000"/>
            <a:chOff x="2832" y="2016"/>
            <a:chExt cx="1920" cy="1920"/>
          </a:xfrm>
        </p:grpSpPr>
        <p:grpSp>
          <p:nvGrpSpPr>
            <p:cNvPr id="25615" name="Group 44"/>
            <p:cNvGrpSpPr>
              <a:grpSpLocks/>
            </p:cNvGrpSpPr>
            <p:nvPr/>
          </p:nvGrpSpPr>
          <p:grpSpPr bwMode="auto">
            <a:xfrm>
              <a:off x="3696" y="2016"/>
              <a:ext cx="1056" cy="768"/>
              <a:chOff x="3696" y="2016"/>
              <a:chExt cx="1056" cy="768"/>
            </a:xfrm>
          </p:grpSpPr>
          <p:grpSp>
            <p:nvGrpSpPr>
              <p:cNvPr id="25633" name="Group 45"/>
              <p:cNvGrpSpPr>
                <a:grpSpLocks/>
              </p:cNvGrpSpPr>
              <p:nvPr/>
            </p:nvGrpSpPr>
            <p:grpSpPr bwMode="auto">
              <a:xfrm>
                <a:off x="3984" y="2016"/>
                <a:ext cx="768" cy="768"/>
                <a:chOff x="2832" y="2496"/>
                <a:chExt cx="768" cy="768"/>
              </a:xfrm>
            </p:grpSpPr>
            <p:sp>
              <p:nvSpPr>
                <p:cNvPr id="25635" name="Oval 46"/>
                <p:cNvSpPr>
                  <a:spLocks noChangeArrowheads="1"/>
                </p:cNvSpPr>
                <p:nvPr/>
              </p:nvSpPr>
              <p:spPr bwMode="auto">
                <a:xfrm>
                  <a:off x="2832" y="2505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6" name="Oval 47"/>
                <p:cNvSpPr>
                  <a:spLocks noChangeArrowheads="1"/>
                </p:cNvSpPr>
                <p:nvPr/>
              </p:nvSpPr>
              <p:spPr bwMode="auto">
                <a:xfrm>
                  <a:off x="3408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7" name="Oval 48"/>
                <p:cNvSpPr>
                  <a:spLocks noChangeArrowheads="1"/>
                </p:cNvSpPr>
                <p:nvPr/>
              </p:nvSpPr>
              <p:spPr bwMode="auto">
                <a:xfrm>
                  <a:off x="3408" y="307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8" name="Oval 49"/>
                <p:cNvSpPr>
                  <a:spLocks noChangeArrowheads="1"/>
                </p:cNvSpPr>
                <p:nvPr/>
              </p:nvSpPr>
              <p:spPr bwMode="auto">
                <a:xfrm>
                  <a:off x="2832" y="307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9" name="Oval 50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34" name="Oval 51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16" name="Group 52"/>
            <p:cNvGrpSpPr>
              <a:grpSpLocks/>
            </p:cNvGrpSpPr>
            <p:nvPr/>
          </p:nvGrpSpPr>
          <p:grpSpPr bwMode="auto">
            <a:xfrm>
              <a:off x="2832" y="2880"/>
              <a:ext cx="1920" cy="1056"/>
              <a:chOff x="2832" y="2880"/>
              <a:chExt cx="1920" cy="1056"/>
            </a:xfrm>
          </p:grpSpPr>
          <p:grpSp>
            <p:nvGrpSpPr>
              <p:cNvPr id="25617" name="Group 53"/>
              <p:cNvGrpSpPr>
                <a:grpSpLocks/>
              </p:cNvGrpSpPr>
              <p:nvPr/>
            </p:nvGrpSpPr>
            <p:grpSpPr bwMode="auto">
              <a:xfrm>
                <a:off x="2832" y="3168"/>
                <a:ext cx="768" cy="768"/>
                <a:chOff x="2832" y="3168"/>
                <a:chExt cx="768" cy="768"/>
              </a:xfrm>
            </p:grpSpPr>
            <p:sp>
              <p:nvSpPr>
                <p:cNvPr id="25628" name="Oval 54"/>
                <p:cNvSpPr>
                  <a:spLocks noChangeArrowheads="1"/>
                </p:cNvSpPr>
                <p:nvPr/>
              </p:nvSpPr>
              <p:spPr bwMode="auto">
                <a:xfrm>
                  <a:off x="2832" y="3177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9" name="Oval 55"/>
                <p:cNvSpPr>
                  <a:spLocks noChangeArrowheads="1"/>
                </p:cNvSpPr>
                <p:nvPr/>
              </p:nvSpPr>
              <p:spPr bwMode="auto">
                <a:xfrm>
                  <a:off x="3408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0" name="Oval 56"/>
                <p:cNvSpPr>
                  <a:spLocks noChangeArrowheads="1"/>
                </p:cNvSpPr>
                <p:nvPr/>
              </p:nvSpPr>
              <p:spPr bwMode="auto">
                <a:xfrm>
                  <a:off x="3408" y="37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1" name="Oval 57"/>
                <p:cNvSpPr>
                  <a:spLocks noChangeArrowheads="1"/>
                </p:cNvSpPr>
                <p:nvPr/>
              </p:nvSpPr>
              <p:spPr bwMode="auto">
                <a:xfrm>
                  <a:off x="2832" y="37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2" name="Oval 58"/>
                <p:cNvSpPr>
                  <a:spLocks noChangeArrowheads="1"/>
                </p:cNvSpPr>
                <p:nvPr/>
              </p:nvSpPr>
              <p:spPr bwMode="auto">
                <a:xfrm>
                  <a:off x="3120" y="345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18" name="Group 59"/>
              <p:cNvGrpSpPr>
                <a:grpSpLocks/>
              </p:cNvGrpSpPr>
              <p:nvPr/>
            </p:nvGrpSpPr>
            <p:grpSpPr bwMode="auto">
              <a:xfrm>
                <a:off x="3984" y="3168"/>
                <a:ext cx="768" cy="768"/>
                <a:chOff x="2832" y="2496"/>
                <a:chExt cx="768" cy="768"/>
              </a:xfrm>
            </p:grpSpPr>
            <p:sp>
              <p:nvSpPr>
                <p:cNvPr id="25623" name="Oval 60"/>
                <p:cNvSpPr>
                  <a:spLocks noChangeArrowheads="1"/>
                </p:cNvSpPr>
                <p:nvPr/>
              </p:nvSpPr>
              <p:spPr bwMode="auto">
                <a:xfrm>
                  <a:off x="2832" y="2505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4" name="Oval 61"/>
                <p:cNvSpPr>
                  <a:spLocks noChangeArrowheads="1"/>
                </p:cNvSpPr>
                <p:nvPr/>
              </p:nvSpPr>
              <p:spPr bwMode="auto">
                <a:xfrm>
                  <a:off x="3408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5" name="Oval 62"/>
                <p:cNvSpPr>
                  <a:spLocks noChangeArrowheads="1"/>
                </p:cNvSpPr>
                <p:nvPr/>
              </p:nvSpPr>
              <p:spPr bwMode="auto">
                <a:xfrm>
                  <a:off x="3408" y="307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6" name="Oval 63"/>
                <p:cNvSpPr>
                  <a:spLocks noChangeArrowheads="1"/>
                </p:cNvSpPr>
                <p:nvPr/>
              </p:nvSpPr>
              <p:spPr bwMode="auto">
                <a:xfrm>
                  <a:off x="2832" y="307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7" name="Oval 64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19" name="Oval 65"/>
              <p:cNvSpPr>
                <a:spLocks noChangeArrowheads="1"/>
              </p:cNvSpPr>
              <p:nvPr/>
            </p:nvSpPr>
            <p:spPr bwMode="auto">
              <a:xfrm>
                <a:off x="3120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0" name="Oval 66"/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1" name="Oval 67"/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2" name="Oval 68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25029" name="Group 69"/>
          <p:cNvGrpSpPr>
            <a:grpSpLocks/>
          </p:cNvGrpSpPr>
          <p:nvPr/>
        </p:nvGrpSpPr>
        <p:grpSpPr bwMode="auto">
          <a:xfrm>
            <a:off x="6019800" y="3124200"/>
            <a:ext cx="457200" cy="914400"/>
            <a:chOff x="3792" y="1968"/>
            <a:chExt cx="288" cy="576"/>
          </a:xfrm>
        </p:grpSpPr>
        <p:sp>
          <p:nvSpPr>
            <p:cNvPr id="25613" name="Line 70"/>
            <p:cNvSpPr>
              <a:spLocks noChangeShapeType="1"/>
            </p:cNvSpPr>
            <p:nvPr/>
          </p:nvSpPr>
          <p:spPr bwMode="auto">
            <a:xfrm flipV="1">
              <a:off x="3792" y="1968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71"/>
            <p:cNvSpPr>
              <a:spLocks noChangeShapeType="1"/>
            </p:cNvSpPr>
            <p:nvPr/>
          </p:nvSpPr>
          <p:spPr bwMode="auto">
            <a:xfrm>
              <a:off x="3792" y="2256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5032" name="Group 72"/>
          <p:cNvGrpSpPr>
            <a:grpSpLocks/>
          </p:cNvGrpSpPr>
          <p:nvPr/>
        </p:nvGrpSpPr>
        <p:grpSpPr bwMode="auto">
          <a:xfrm>
            <a:off x="5867400" y="2895600"/>
            <a:ext cx="831850" cy="946150"/>
            <a:chOff x="3696" y="1824"/>
            <a:chExt cx="524" cy="596"/>
          </a:xfrm>
        </p:grpSpPr>
        <p:graphicFrame>
          <p:nvGraphicFramePr>
            <p:cNvPr id="25611" name="Object 73"/>
            <p:cNvGraphicFramePr>
              <a:graphicFrameLocks noChangeAspect="1"/>
            </p:cNvGraphicFramePr>
            <p:nvPr/>
          </p:nvGraphicFramePr>
          <p:xfrm>
            <a:off x="3696" y="1824"/>
            <a:ext cx="21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8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24"/>
                          <a:ext cx="21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74"/>
            <p:cNvGraphicFramePr>
              <a:graphicFrameLocks noChangeAspect="1"/>
            </p:cNvGraphicFramePr>
            <p:nvPr/>
          </p:nvGraphicFramePr>
          <p:xfrm>
            <a:off x="3966" y="2112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9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112"/>
                          <a:ext cx="25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Text Box 75"/>
          <p:cNvSpPr txBox="1">
            <a:spLocks noChangeArrowheads="1"/>
          </p:cNvSpPr>
          <p:nvPr/>
        </p:nvSpPr>
        <p:spPr bwMode="auto">
          <a:xfrm>
            <a:off x="1143000" y="5867400"/>
            <a:ext cx="7389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结论：</a:t>
            </a:r>
            <a:r>
              <a:rPr kumimoji="1"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此结构是正方格子结构，两基矢相互垂直。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分析面心立方的（</a:t>
            </a:r>
            <a:r>
              <a:rPr lang="en-US" altLang="zh-CN" smtClean="0"/>
              <a:t>111</a:t>
            </a:r>
            <a:r>
              <a:rPr lang="zh-CN" altLang="en-US" smtClean="0"/>
              <a:t>）面结构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914400" y="2133600"/>
            <a:ext cx="3810000" cy="2895600"/>
            <a:chOff x="384" y="1200"/>
            <a:chExt cx="2400" cy="1824"/>
          </a:xfrm>
        </p:grpSpPr>
        <p:grpSp>
          <p:nvGrpSpPr>
            <p:cNvPr id="26658" name="Group 4"/>
            <p:cNvGrpSpPr>
              <a:grpSpLocks/>
            </p:cNvGrpSpPr>
            <p:nvPr/>
          </p:nvGrpSpPr>
          <p:grpSpPr bwMode="auto">
            <a:xfrm>
              <a:off x="480" y="1488"/>
              <a:ext cx="2304" cy="1188"/>
              <a:chOff x="3600" y="1752"/>
              <a:chExt cx="4500" cy="2370"/>
            </a:xfrm>
          </p:grpSpPr>
          <p:sp>
            <p:nvSpPr>
              <p:cNvPr id="26663" name="AutoShape 5"/>
              <p:cNvSpPr>
                <a:spLocks noChangeArrowheads="1"/>
              </p:cNvSpPr>
              <p:nvPr/>
            </p:nvSpPr>
            <p:spPr bwMode="auto">
              <a:xfrm>
                <a:off x="3646" y="1809"/>
                <a:ext cx="2268" cy="2268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4" name="Line 6"/>
              <p:cNvSpPr>
                <a:spLocks noChangeShapeType="1"/>
              </p:cNvSpPr>
              <p:nvPr/>
            </p:nvSpPr>
            <p:spPr bwMode="auto">
              <a:xfrm>
                <a:off x="4229" y="1809"/>
                <a:ext cx="0" cy="171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5" name="Line 7"/>
              <p:cNvSpPr>
                <a:spLocks noChangeShapeType="1"/>
              </p:cNvSpPr>
              <p:nvPr/>
            </p:nvSpPr>
            <p:spPr bwMode="auto">
              <a:xfrm>
                <a:off x="4213" y="3512"/>
                <a:ext cx="1701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Line 8"/>
              <p:cNvSpPr>
                <a:spLocks noChangeShapeType="1"/>
              </p:cNvSpPr>
              <p:nvPr/>
            </p:nvSpPr>
            <p:spPr bwMode="auto">
              <a:xfrm flipH="1">
                <a:off x="3659" y="3503"/>
                <a:ext cx="567" cy="567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7" name="Oval 9"/>
              <p:cNvSpPr>
                <a:spLocks noChangeArrowheads="1"/>
              </p:cNvSpPr>
              <p:nvPr/>
            </p:nvSpPr>
            <p:spPr bwMode="auto">
              <a:xfrm>
                <a:off x="3601" y="2301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8" name="Oval 10"/>
              <p:cNvSpPr>
                <a:spLocks noChangeArrowheads="1"/>
              </p:cNvSpPr>
              <p:nvPr/>
            </p:nvSpPr>
            <p:spPr bwMode="auto">
              <a:xfrm>
                <a:off x="5840" y="175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9" name="Oval 11"/>
              <p:cNvSpPr>
                <a:spLocks noChangeArrowheads="1"/>
              </p:cNvSpPr>
              <p:nvPr/>
            </p:nvSpPr>
            <p:spPr bwMode="auto">
              <a:xfrm>
                <a:off x="4184" y="3444"/>
                <a:ext cx="113" cy="1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0" name="Oval 12"/>
              <p:cNvSpPr>
                <a:spLocks noChangeArrowheads="1"/>
              </p:cNvSpPr>
              <p:nvPr/>
            </p:nvSpPr>
            <p:spPr bwMode="auto">
              <a:xfrm>
                <a:off x="5284" y="4000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1" name="Oval 13"/>
              <p:cNvSpPr>
                <a:spLocks noChangeArrowheads="1"/>
              </p:cNvSpPr>
              <p:nvPr/>
            </p:nvSpPr>
            <p:spPr bwMode="auto">
              <a:xfrm>
                <a:off x="5288" y="2325"/>
                <a:ext cx="113" cy="1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2" name="Line 14"/>
              <p:cNvSpPr>
                <a:spLocks noChangeShapeType="1"/>
              </p:cNvSpPr>
              <p:nvPr/>
            </p:nvSpPr>
            <p:spPr bwMode="auto">
              <a:xfrm rot="60000" flipH="1">
                <a:off x="3685" y="1794"/>
                <a:ext cx="510" cy="226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3" name="Line 15"/>
              <p:cNvSpPr>
                <a:spLocks noChangeShapeType="1"/>
              </p:cNvSpPr>
              <p:nvPr/>
            </p:nvSpPr>
            <p:spPr bwMode="auto">
              <a:xfrm flipV="1">
                <a:off x="3640" y="3492"/>
                <a:ext cx="2268" cy="5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4" name="Line 16"/>
              <p:cNvSpPr>
                <a:spLocks noChangeShapeType="1"/>
              </p:cNvSpPr>
              <p:nvPr/>
            </p:nvSpPr>
            <p:spPr bwMode="auto">
              <a:xfrm rot="-120000">
                <a:off x="4248" y="1789"/>
                <a:ext cx="1620" cy="171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Line 17"/>
              <p:cNvSpPr>
                <a:spLocks noChangeShapeType="1"/>
              </p:cNvSpPr>
              <p:nvPr/>
            </p:nvSpPr>
            <p:spPr bwMode="auto">
              <a:xfrm rot="120000" flipH="1">
                <a:off x="4513" y="2069"/>
                <a:ext cx="180" cy="10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Line 18"/>
              <p:cNvSpPr>
                <a:spLocks noChangeShapeType="1"/>
              </p:cNvSpPr>
              <p:nvPr/>
            </p:nvSpPr>
            <p:spPr bwMode="auto">
              <a:xfrm rot="180000" flipV="1">
                <a:off x="4508" y="2884"/>
                <a:ext cx="1080" cy="31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Line 19"/>
              <p:cNvSpPr>
                <a:spLocks noChangeShapeType="1"/>
              </p:cNvSpPr>
              <p:nvPr/>
            </p:nvSpPr>
            <p:spPr bwMode="auto">
              <a:xfrm rot="120000">
                <a:off x="4717" y="2101"/>
                <a:ext cx="900" cy="78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Oval 20"/>
              <p:cNvSpPr>
                <a:spLocks noChangeArrowheads="1"/>
              </p:cNvSpPr>
              <p:nvPr/>
            </p:nvSpPr>
            <p:spPr bwMode="auto">
              <a:xfrm>
                <a:off x="4673" y="2013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9" name="Oval 21"/>
              <p:cNvSpPr>
                <a:spLocks noChangeArrowheads="1"/>
              </p:cNvSpPr>
              <p:nvPr/>
            </p:nvSpPr>
            <p:spPr bwMode="auto">
              <a:xfrm>
                <a:off x="5568" y="2864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0" name="Oval 22"/>
              <p:cNvSpPr>
                <a:spLocks noChangeArrowheads="1"/>
              </p:cNvSpPr>
              <p:nvPr/>
            </p:nvSpPr>
            <p:spPr bwMode="auto">
              <a:xfrm>
                <a:off x="4436" y="3121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1" name="Oval 23"/>
              <p:cNvSpPr>
                <a:spLocks noChangeArrowheads="1"/>
              </p:cNvSpPr>
              <p:nvPr/>
            </p:nvSpPr>
            <p:spPr bwMode="auto">
              <a:xfrm>
                <a:off x="5852" y="3440"/>
                <a:ext cx="113" cy="1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2" name="Oval 24"/>
              <p:cNvSpPr>
                <a:spLocks noChangeArrowheads="1"/>
              </p:cNvSpPr>
              <p:nvPr/>
            </p:nvSpPr>
            <p:spPr bwMode="auto">
              <a:xfrm>
                <a:off x="4165" y="1761"/>
                <a:ext cx="113" cy="1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3" name="Oval 25"/>
              <p:cNvSpPr>
                <a:spLocks noChangeArrowheads="1"/>
              </p:cNvSpPr>
              <p:nvPr/>
            </p:nvSpPr>
            <p:spPr bwMode="auto">
              <a:xfrm>
                <a:off x="3600" y="4009"/>
                <a:ext cx="113" cy="1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4" name="Oval 26"/>
              <p:cNvSpPr>
                <a:spLocks noChangeArrowheads="1"/>
              </p:cNvSpPr>
              <p:nvPr/>
            </p:nvSpPr>
            <p:spPr bwMode="auto">
              <a:xfrm>
                <a:off x="3884" y="2896"/>
                <a:ext cx="113" cy="1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5" name="Oval 27"/>
              <p:cNvSpPr>
                <a:spLocks noChangeArrowheads="1"/>
              </p:cNvSpPr>
              <p:nvPr/>
            </p:nvSpPr>
            <p:spPr bwMode="auto">
              <a:xfrm>
                <a:off x="4745" y="3705"/>
                <a:ext cx="113" cy="1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6" name="Oval 28"/>
              <p:cNvSpPr>
                <a:spLocks noChangeArrowheads="1"/>
              </p:cNvSpPr>
              <p:nvPr/>
            </p:nvSpPr>
            <p:spPr bwMode="auto">
              <a:xfrm>
                <a:off x="5006" y="2605"/>
                <a:ext cx="113" cy="1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7" name="Text Box 29"/>
              <p:cNvSpPr txBox="1">
                <a:spLocks noChangeArrowheads="1"/>
              </p:cNvSpPr>
              <p:nvPr/>
            </p:nvSpPr>
            <p:spPr bwMode="auto">
              <a:xfrm>
                <a:off x="6480" y="2223"/>
                <a:ext cx="1620" cy="1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层：</a:t>
                </a:r>
                <a:endParaRPr lang="zh-CN" altLang="en-US" sz="1800" u="sng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层：</a:t>
                </a:r>
                <a:endParaRPr lang="zh-CN" altLang="en-US" sz="1800" u="sng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层</a:t>
                </a:r>
                <a:r>
                  <a:rPr lang="zh-CN" altLang="en-US" sz="20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</a:p>
            </p:txBody>
          </p:sp>
          <p:sp>
            <p:nvSpPr>
              <p:cNvPr id="26688" name="Oval 30"/>
              <p:cNvSpPr>
                <a:spLocks noChangeArrowheads="1"/>
              </p:cNvSpPr>
              <p:nvPr/>
            </p:nvSpPr>
            <p:spPr bwMode="auto">
              <a:xfrm>
                <a:off x="7360" y="2376"/>
                <a:ext cx="159" cy="15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89" name="Oval 31"/>
              <p:cNvSpPr>
                <a:spLocks noChangeArrowheads="1"/>
              </p:cNvSpPr>
              <p:nvPr/>
            </p:nvSpPr>
            <p:spPr bwMode="auto">
              <a:xfrm>
                <a:off x="7372" y="2704"/>
                <a:ext cx="159" cy="156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90" name="Oval 32"/>
              <p:cNvSpPr>
                <a:spLocks noChangeArrowheads="1"/>
              </p:cNvSpPr>
              <p:nvPr/>
            </p:nvSpPr>
            <p:spPr bwMode="auto">
              <a:xfrm>
                <a:off x="7380" y="3000"/>
                <a:ext cx="159" cy="15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59" name="Group 33"/>
            <p:cNvGrpSpPr>
              <a:grpSpLocks/>
            </p:cNvGrpSpPr>
            <p:nvPr/>
          </p:nvGrpSpPr>
          <p:grpSpPr bwMode="auto">
            <a:xfrm>
              <a:off x="384" y="1200"/>
              <a:ext cx="1536" cy="1824"/>
              <a:chOff x="384" y="1200"/>
              <a:chExt cx="1536" cy="1824"/>
            </a:xfrm>
          </p:grpSpPr>
          <p:sp>
            <p:nvSpPr>
              <p:cNvPr id="26660" name="Text Box 34"/>
              <p:cNvSpPr txBox="1">
                <a:spLocks noChangeArrowheads="1"/>
              </p:cNvSpPr>
              <p:nvPr/>
            </p:nvSpPr>
            <p:spPr bwMode="auto">
              <a:xfrm>
                <a:off x="384" y="27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6661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26662" name="Text Box 36"/>
              <p:cNvSpPr txBox="1">
                <a:spLocks noChangeArrowheads="1"/>
              </p:cNvSpPr>
              <p:nvPr/>
            </p:nvSpPr>
            <p:spPr bwMode="auto">
              <a:xfrm>
                <a:off x="576" y="12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</p:grpSp>
      </p:grpSp>
      <p:grpSp>
        <p:nvGrpSpPr>
          <p:cNvPr id="26628" name="Group 37"/>
          <p:cNvGrpSpPr>
            <a:grpSpLocks/>
          </p:cNvGrpSpPr>
          <p:nvPr/>
        </p:nvGrpSpPr>
        <p:grpSpPr bwMode="auto">
          <a:xfrm>
            <a:off x="5334000" y="2362200"/>
            <a:ext cx="2133600" cy="2286000"/>
            <a:chOff x="3024" y="1488"/>
            <a:chExt cx="1344" cy="1440"/>
          </a:xfrm>
        </p:grpSpPr>
        <p:grpSp>
          <p:nvGrpSpPr>
            <p:cNvPr id="26633" name="Group 38"/>
            <p:cNvGrpSpPr>
              <a:grpSpLocks/>
            </p:cNvGrpSpPr>
            <p:nvPr/>
          </p:nvGrpSpPr>
          <p:grpSpPr bwMode="auto">
            <a:xfrm>
              <a:off x="3216" y="1488"/>
              <a:ext cx="1152" cy="144"/>
              <a:chOff x="3216" y="1488"/>
              <a:chExt cx="1152" cy="144"/>
            </a:xfrm>
          </p:grpSpPr>
          <p:sp>
            <p:nvSpPr>
              <p:cNvPr id="26654" name="Oval 39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5" name="Oval 40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6" name="Oval 41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7" name="Oval 42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34" name="Group 43"/>
            <p:cNvGrpSpPr>
              <a:grpSpLocks/>
            </p:cNvGrpSpPr>
            <p:nvPr/>
          </p:nvGrpSpPr>
          <p:grpSpPr bwMode="auto">
            <a:xfrm>
              <a:off x="3024" y="1824"/>
              <a:ext cx="1152" cy="144"/>
              <a:chOff x="3216" y="1488"/>
              <a:chExt cx="1152" cy="144"/>
            </a:xfrm>
          </p:grpSpPr>
          <p:sp>
            <p:nvSpPr>
              <p:cNvPr id="26650" name="Oval 44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1" name="Oval 45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2" name="Oval 46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3" name="Oval 47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35" name="Group 48"/>
            <p:cNvGrpSpPr>
              <a:grpSpLocks/>
            </p:cNvGrpSpPr>
            <p:nvPr/>
          </p:nvGrpSpPr>
          <p:grpSpPr bwMode="auto">
            <a:xfrm>
              <a:off x="3216" y="2112"/>
              <a:ext cx="1152" cy="144"/>
              <a:chOff x="3216" y="1488"/>
              <a:chExt cx="1152" cy="144"/>
            </a:xfrm>
          </p:grpSpPr>
          <p:sp>
            <p:nvSpPr>
              <p:cNvPr id="26646" name="Oval 49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7" name="Oval 50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8" name="Oval 51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9" name="Oval 52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36" name="Group 53"/>
            <p:cNvGrpSpPr>
              <a:grpSpLocks/>
            </p:cNvGrpSpPr>
            <p:nvPr/>
          </p:nvGrpSpPr>
          <p:grpSpPr bwMode="auto">
            <a:xfrm>
              <a:off x="3024" y="2448"/>
              <a:ext cx="1152" cy="144"/>
              <a:chOff x="3216" y="1488"/>
              <a:chExt cx="1152" cy="144"/>
            </a:xfrm>
          </p:grpSpPr>
          <p:sp>
            <p:nvSpPr>
              <p:cNvPr id="26642" name="Oval 54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3" name="Oval 55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4" name="Oval 56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5" name="Oval 57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37" name="Group 58"/>
            <p:cNvGrpSpPr>
              <a:grpSpLocks/>
            </p:cNvGrpSpPr>
            <p:nvPr/>
          </p:nvGrpSpPr>
          <p:grpSpPr bwMode="auto">
            <a:xfrm>
              <a:off x="3216" y="2784"/>
              <a:ext cx="1152" cy="144"/>
              <a:chOff x="3216" y="1488"/>
              <a:chExt cx="1152" cy="144"/>
            </a:xfrm>
          </p:grpSpPr>
          <p:sp>
            <p:nvSpPr>
              <p:cNvPr id="26638" name="Oval 59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39" name="Oval 60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0" name="Oval 61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1" name="Oval 62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26047" name="AutoShape 63"/>
          <p:cNvSpPr>
            <a:spLocks noChangeArrowheads="1"/>
          </p:cNvSpPr>
          <p:nvPr/>
        </p:nvSpPr>
        <p:spPr bwMode="auto">
          <a:xfrm>
            <a:off x="5700713" y="2986088"/>
            <a:ext cx="1143000" cy="990600"/>
          </a:xfrm>
          <a:prstGeom prst="hexagon">
            <a:avLst>
              <a:gd name="adj" fmla="val 28846"/>
              <a:gd name="vf" fmla="val 115470"/>
            </a:avLst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6048" name="Group 64"/>
          <p:cNvGrpSpPr>
            <a:grpSpLocks/>
          </p:cNvGrpSpPr>
          <p:nvPr/>
        </p:nvGrpSpPr>
        <p:grpSpPr bwMode="auto">
          <a:xfrm>
            <a:off x="6248400" y="2971800"/>
            <a:ext cx="533400" cy="533400"/>
            <a:chOff x="3600" y="1872"/>
            <a:chExt cx="336" cy="336"/>
          </a:xfrm>
        </p:grpSpPr>
        <p:sp>
          <p:nvSpPr>
            <p:cNvPr id="26631" name="Line 65"/>
            <p:cNvSpPr>
              <a:spLocks noChangeShapeType="1"/>
            </p:cNvSpPr>
            <p:nvPr/>
          </p:nvSpPr>
          <p:spPr bwMode="auto">
            <a:xfrm flipV="1">
              <a:off x="3600" y="1872"/>
              <a:ext cx="192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66"/>
            <p:cNvSpPr>
              <a:spLocks noChangeShapeType="1"/>
            </p:cNvSpPr>
            <p:nvPr/>
          </p:nvSpPr>
          <p:spPr bwMode="auto">
            <a:xfrm>
              <a:off x="3600" y="2208"/>
              <a:ext cx="33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681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二维布拉伐格子</a:t>
            </a:r>
          </a:p>
        </p:txBody>
      </p:sp>
      <p:pic>
        <p:nvPicPr>
          <p:cNvPr id="27651" name="Picture 2" descr="C:\Users\Administrator.ZGC-20130926GJY\Desktop\untitl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5976938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二维结构的倒格子空间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169545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晶体表面结构具有二维周期性，其倒格子空间也是二维周期结构。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85800" y="2867025"/>
            <a:ext cx="3810000" cy="457200"/>
            <a:chOff x="432" y="1650"/>
            <a:chExt cx="2400" cy="288"/>
          </a:xfrm>
        </p:grpSpPr>
        <p:sp>
          <p:nvSpPr>
            <p:cNvPr id="28687" name="Text Box 5"/>
            <p:cNvSpPr txBox="1">
              <a:spLocks noChangeArrowheads="1"/>
            </p:cNvSpPr>
            <p:nvPr/>
          </p:nvSpPr>
          <p:spPr bwMode="auto">
            <a:xfrm>
              <a:off x="432" y="1650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微软雅黑" panose="020B0503020204020204" pitchFamily="34" charset="-122"/>
                </a:rPr>
                <a:t>1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、二维正格子基矢：</a:t>
              </a:r>
            </a:p>
          </p:txBody>
        </p:sp>
        <p:graphicFrame>
          <p:nvGraphicFramePr>
            <p:cNvPr id="28688" name="Object 6"/>
            <p:cNvGraphicFramePr>
              <a:graphicFrameLocks noChangeAspect="1"/>
            </p:cNvGraphicFramePr>
            <p:nvPr/>
          </p:nvGraphicFramePr>
          <p:xfrm>
            <a:off x="2336" y="1671"/>
            <a:ext cx="41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5" name="Equation" r:id="rId3" imgW="355292" imgH="215713" progId="Equation.3">
                    <p:embed/>
                  </p:oleObj>
                </mc:Choice>
                <mc:Fallback>
                  <p:oleObj name="Equation" r:id="rId3" imgW="355292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671"/>
                          <a:ext cx="41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7" name="Group 7"/>
          <p:cNvGrpSpPr>
            <a:grpSpLocks/>
          </p:cNvGrpSpPr>
          <p:nvPr/>
        </p:nvGrpSpPr>
        <p:grpSpPr bwMode="auto">
          <a:xfrm>
            <a:off x="685800" y="3448050"/>
            <a:ext cx="5316538" cy="2078038"/>
            <a:chOff x="432" y="2016"/>
            <a:chExt cx="3349" cy="1309"/>
          </a:xfrm>
        </p:grpSpPr>
        <p:grpSp>
          <p:nvGrpSpPr>
            <p:cNvPr id="28682" name="Group 8"/>
            <p:cNvGrpSpPr>
              <a:grpSpLocks/>
            </p:cNvGrpSpPr>
            <p:nvPr/>
          </p:nvGrpSpPr>
          <p:grpSpPr bwMode="auto">
            <a:xfrm>
              <a:off x="432" y="2016"/>
              <a:ext cx="2316" cy="288"/>
              <a:chOff x="432" y="2016"/>
              <a:chExt cx="2316" cy="288"/>
            </a:xfrm>
          </p:grpSpPr>
          <p:sp>
            <p:nvSpPr>
              <p:cNvPr id="28685" name="Text Box 9"/>
              <p:cNvSpPr txBox="1">
                <a:spLocks noChangeArrowheads="1"/>
              </p:cNvSpPr>
              <p:nvPr/>
            </p:nvSpPr>
            <p:spPr bwMode="auto">
              <a:xfrm>
                <a:off x="432" y="2016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微软雅黑" panose="020B0503020204020204" pitchFamily="34" charset="-122"/>
                  </a:rPr>
                  <a:t>2</a:t>
                </a:r>
                <a:r>
                  <a:rPr kumimoji="1" lang="zh-CN" altLang="en-US" sz="2400">
                    <a:latin typeface="微软雅黑" panose="020B0503020204020204" pitchFamily="34" charset="-122"/>
                  </a:rPr>
                  <a:t>、二维倒格子基矢：</a:t>
                </a:r>
              </a:p>
            </p:txBody>
          </p:sp>
          <p:graphicFrame>
            <p:nvGraphicFramePr>
              <p:cNvPr id="28686" name="Object 10"/>
              <p:cNvGraphicFramePr>
                <a:graphicFrameLocks noChangeAspect="1"/>
              </p:cNvGraphicFramePr>
              <p:nvPr/>
            </p:nvGraphicFramePr>
            <p:xfrm>
              <a:off x="2352" y="2016"/>
              <a:ext cx="39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6" name="Equation" r:id="rId5" imgW="342751" imgH="241195" progId="Equation.3">
                      <p:embed/>
                    </p:oleObj>
                  </mc:Choice>
                  <mc:Fallback>
                    <p:oleObj name="Equation" r:id="rId5" imgW="342751" imgH="24119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016"/>
                            <a:ext cx="396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1392" y="2496"/>
            <a:ext cx="124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Equation" r:id="rId7" imgW="837836" imgH="266584" progId="Equation.3">
                    <p:embed/>
                  </p:oleObj>
                </mc:Choice>
                <mc:Fallback>
                  <p:oleObj name="Equation" r:id="rId7" imgW="837836" imgH="26658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96"/>
                          <a:ext cx="124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2880" y="2291"/>
            <a:ext cx="901" cy="1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name="公式" r:id="rId9" imgW="609600" imgH="698500" progId="Equation.3">
                    <p:embed/>
                  </p:oleObj>
                </mc:Choice>
                <mc:Fallback>
                  <p:oleObj name="公式" r:id="rId9" imgW="609600" imgH="698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91"/>
                          <a:ext cx="901" cy="10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8" name="Group 13"/>
          <p:cNvGrpSpPr>
            <a:grpSpLocks/>
          </p:cNvGrpSpPr>
          <p:nvPr/>
        </p:nvGrpSpPr>
        <p:grpSpPr bwMode="auto">
          <a:xfrm>
            <a:off x="685800" y="5505450"/>
            <a:ext cx="8001000" cy="1163638"/>
            <a:chOff x="432" y="3312"/>
            <a:chExt cx="5040" cy="733"/>
          </a:xfrm>
        </p:grpSpPr>
        <p:graphicFrame>
          <p:nvGraphicFramePr>
            <p:cNvPr id="28679" name="Object 14"/>
            <p:cNvGraphicFramePr>
              <a:graphicFrameLocks noChangeAspect="1"/>
            </p:cNvGraphicFramePr>
            <p:nvPr/>
          </p:nvGraphicFramePr>
          <p:xfrm>
            <a:off x="2064" y="3648"/>
            <a:ext cx="166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name="Equation" r:id="rId11" imgW="1117115" imgH="266584" progId="Equation.3">
                    <p:embed/>
                  </p:oleObj>
                </mc:Choice>
                <mc:Fallback>
                  <p:oleObj name="Equation" r:id="rId11" imgW="1117115" imgH="26658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48"/>
                          <a:ext cx="1663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5"/>
            <p:cNvGraphicFramePr>
              <a:graphicFrameLocks noChangeAspect="1"/>
            </p:cNvGraphicFramePr>
            <p:nvPr/>
          </p:nvGraphicFramePr>
          <p:xfrm>
            <a:off x="996" y="3360"/>
            <a:ext cx="3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Equation" r:id="rId13" imgW="342751" imgH="241195" progId="Equation.3">
                    <p:embed/>
                  </p:oleObj>
                </mc:Choice>
                <mc:Fallback>
                  <p:oleObj name="Equation" r:id="rId13" imgW="342751" imgH="24119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3360"/>
                          <a:ext cx="3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Text Box 16"/>
            <p:cNvSpPr txBox="1">
              <a:spLocks noChangeArrowheads="1"/>
            </p:cNvSpPr>
            <p:nvPr/>
          </p:nvSpPr>
          <p:spPr bwMode="auto">
            <a:xfrm>
              <a:off x="432" y="3312"/>
              <a:ext cx="504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微软雅黑" panose="020B0503020204020204" pitchFamily="34" charset="-122"/>
                </a:rPr>
                <a:t>3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、以          为基矢构成二维倒格子结构，其每个格点位置为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二维晶格对称性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628775"/>
            <a:ext cx="793115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1</a:t>
            </a:r>
            <a:r>
              <a:rPr kumimoji="1" lang="zh-CN" altLang="en-US" sz="2800">
                <a:latin typeface="微软雅黑" panose="020B0503020204020204" pitchFamily="34" charset="-122"/>
              </a:rPr>
              <a:t>、具有点群对称性，对称素有六个。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(1)</a:t>
            </a:r>
            <a:r>
              <a:rPr kumimoji="1" lang="en-US" altLang="zh-CN" sz="2800" i="1">
                <a:latin typeface="微软雅黑" panose="020B0503020204020204" pitchFamily="34" charset="-122"/>
              </a:rPr>
              <a:t>n</a:t>
            </a:r>
            <a:r>
              <a:rPr kumimoji="1" lang="zh-CN" altLang="en-US" sz="2800">
                <a:latin typeface="微软雅黑" panose="020B0503020204020204" pitchFamily="34" charset="-122"/>
              </a:rPr>
              <a:t>重旋转轴：即与表面垂直的转轴，</a:t>
            </a:r>
            <a:r>
              <a:rPr kumimoji="1" lang="en-US" altLang="zh-CN" sz="2800" i="1">
                <a:latin typeface="微软雅黑" panose="020B0503020204020204" pitchFamily="34" charset="-122"/>
              </a:rPr>
              <a:t>n</a:t>
            </a:r>
            <a:r>
              <a:rPr kumimoji="1" lang="en-US" altLang="zh-CN" sz="2800">
                <a:latin typeface="微软雅黑" panose="020B0503020204020204" pitchFamily="34" charset="-122"/>
              </a:rPr>
              <a:t>=1</a:t>
            </a:r>
            <a:r>
              <a:rPr kumimoji="1" lang="zh-CN" altLang="en-US" sz="2800">
                <a:latin typeface="微软雅黑" panose="020B0503020204020204" pitchFamily="34" charset="-122"/>
              </a:rPr>
              <a:t>、</a:t>
            </a:r>
            <a:r>
              <a:rPr kumimoji="1" lang="en-US" altLang="zh-CN" sz="2800">
                <a:latin typeface="微软雅黑" panose="020B0503020204020204" pitchFamily="34" charset="-122"/>
              </a:rPr>
              <a:t>2</a:t>
            </a:r>
            <a:r>
              <a:rPr kumimoji="1" lang="zh-CN" altLang="en-US" sz="2800">
                <a:latin typeface="微软雅黑" panose="020B0503020204020204" pitchFamily="34" charset="-122"/>
              </a:rPr>
              <a:t>、</a:t>
            </a:r>
            <a:r>
              <a:rPr kumimoji="1" lang="en-US" altLang="zh-CN" sz="2800">
                <a:latin typeface="微软雅黑" panose="020B0503020204020204" pitchFamily="34" charset="-122"/>
              </a:rPr>
              <a:t>3</a:t>
            </a:r>
            <a:r>
              <a:rPr kumimoji="1" lang="zh-CN" altLang="en-US" sz="2800">
                <a:latin typeface="微软雅黑" panose="020B0503020204020204" pitchFamily="34" charset="-122"/>
              </a:rPr>
              <a:t>、</a:t>
            </a:r>
            <a:r>
              <a:rPr kumimoji="1" lang="en-US" altLang="zh-CN" sz="2800">
                <a:latin typeface="微软雅黑" panose="020B0503020204020204" pitchFamily="34" charset="-122"/>
              </a:rPr>
              <a:t>4</a:t>
            </a:r>
            <a:r>
              <a:rPr kumimoji="1" lang="zh-CN" altLang="en-US" sz="2800">
                <a:latin typeface="微软雅黑" panose="020B0503020204020204" pitchFamily="34" charset="-122"/>
              </a:rPr>
              <a:t>、</a:t>
            </a:r>
            <a:r>
              <a:rPr kumimoji="1" lang="en-US" altLang="zh-CN" sz="2800">
                <a:latin typeface="微软雅黑" panose="020B0503020204020204" pitchFamily="34" charset="-122"/>
              </a:rPr>
              <a:t>6</a:t>
            </a:r>
            <a:r>
              <a:rPr kumimoji="1" lang="zh-CN" altLang="en-US" sz="2800">
                <a:latin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(2)</a:t>
            </a:r>
            <a:r>
              <a:rPr kumimoji="1" lang="zh-CN" altLang="en-US" sz="2800">
                <a:latin typeface="微软雅黑" panose="020B0503020204020204" pitchFamily="34" charset="-122"/>
              </a:rPr>
              <a:t>镜面反射</a:t>
            </a:r>
            <a:r>
              <a:rPr kumimoji="1" lang="en-US" altLang="zh-CN" sz="2800" i="1">
                <a:latin typeface="微软雅黑" panose="020B0503020204020204" pitchFamily="34" charset="-122"/>
              </a:rPr>
              <a:t>m</a:t>
            </a:r>
            <a:r>
              <a:rPr kumimoji="1" lang="zh-CN" altLang="en-US" sz="2800">
                <a:latin typeface="微软雅黑" panose="020B0503020204020204" pitchFamily="34" charset="-122"/>
              </a:rPr>
              <a:t>：反射面与表面垂直。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2</a:t>
            </a:r>
            <a:r>
              <a:rPr kumimoji="1" lang="zh-CN" altLang="en-US" sz="2800">
                <a:latin typeface="微软雅黑" panose="020B0503020204020204" pitchFamily="34" charset="-122"/>
              </a:rPr>
              <a:t>、可以组成</a:t>
            </a:r>
            <a:r>
              <a:rPr kumimoji="1" lang="en-US" altLang="zh-CN" sz="2800">
                <a:solidFill>
                  <a:srgbClr val="0000CC"/>
                </a:solidFill>
                <a:latin typeface="微软雅黑" panose="020B0503020204020204" pitchFamily="34" charset="-122"/>
              </a:rPr>
              <a:t>10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</a:rPr>
              <a:t>种二维点群</a:t>
            </a:r>
            <a:r>
              <a:rPr kumimoji="1" lang="zh-CN" altLang="en-US" sz="2800">
                <a:latin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3</a:t>
            </a:r>
            <a:r>
              <a:rPr kumimoji="1" lang="zh-CN" altLang="en-US" sz="2800">
                <a:latin typeface="微软雅黑" panose="020B0503020204020204" pitchFamily="34" charset="-122"/>
              </a:rPr>
              <a:t>、按点群对称性划分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二维晶格</a:t>
            </a:r>
            <a:r>
              <a:rPr kumimoji="1" lang="zh-CN" altLang="en-US" sz="2800">
                <a:latin typeface="微软雅黑" panose="020B0503020204020204" pitchFamily="34" charset="-122"/>
              </a:rPr>
              <a:t>可分为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</a:rPr>
              <a:t>四个晶系</a:t>
            </a:r>
            <a:r>
              <a:rPr kumimoji="1" lang="zh-CN" altLang="en-US" sz="2800">
                <a:latin typeface="微软雅黑" panose="020B0503020204020204" pitchFamily="34" charset="-122"/>
              </a:rPr>
              <a:t>、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</a:rPr>
              <a:t>五种布拉伐格子结构</a:t>
            </a:r>
            <a:r>
              <a:rPr kumimoji="1" lang="zh-CN" altLang="en-US" sz="2800"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797</Words>
  <Application>Microsoft Office PowerPoint</Application>
  <PresentationFormat>全屏显示(4:3)</PresentationFormat>
  <Paragraphs>94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华文新魏</vt:lpstr>
      <vt:lpstr>楷体_GB2312</vt:lpstr>
      <vt:lpstr>宋体</vt:lpstr>
      <vt:lpstr>微软雅黑</vt:lpstr>
      <vt:lpstr>Arial Black</vt:lpstr>
      <vt:lpstr>Times New Roman</vt:lpstr>
      <vt:lpstr>Verdana</vt:lpstr>
      <vt:lpstr>Wingdings</vt:lpstr>
      <vt:lpstr>1_Balloons</vt:lpstr>
      <vt:lpstr>Equation</vt:lpstr>
      <vt:lpstr>公式</vt:lpstr>
      <vt:lpstr>§1-8晶体表面的几何结构 </vt:lpstr>
      <vt:lpstr>晶体表面晶格排列周期性</vt:lpstr>
      <vt:lpstr>回顾：立方晶格中的(100),(110),(111)面</vt:lpstr>
      <vt:lpstr>PowerPoint 演示文稿</vt:lpstr>
      <vt:lpstr>分析</vt:lpstr>
      <vt:lpstr>分析面心立方的（111）面结构</vt:lpstr>
      <vt:lpstr>二维布拉伐格子</vt:lpstr>
      <vt:lpstr>二维结构的倒格子空间</vt:lpstr>
      <vt:lpstr>二维晶格对称性</vt:lpstr>
      <vt:lpstr>二维晶格的晶系和布拉伐格子</vt:lpstr>
      <vt:lpstr>二维晶格的晶系和布拉伐格子</vt:lpstr>
      <vt:lpstr>二维晶格的晶系和布拉伐格子</vt:lpstr>
      <vt:lpstr>表面相</vt:lpstr>
      <vt:lpstr>典型表面再构之一</vt:lpstr>
      <vt:lpstr>典型表面再构之二 </vt:lpstr>
      <vt:lpstr>如何获得再构表面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Think</cp:lastModifiedBy>
  <cp:revision>275</cp:revision>
  <dcterms:created xsi:type="dcterms:W3CDTF">2001-03-15T01:39:43Z</dcterms:created>
  <dcterms:modified xsi:type="dcterms:W3CDTF">2018-10-13T01:42:17Z</dcterms:modified>
</cp:coreProperties>
</file>