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427" r:id="rId2"/>
    <p:sldId id="420" r:id="rId3"/>
    <p:sldId id="421" r:id="rId4"/>
    <p:sldId id="401" r:id="rId5"/>
    <p:sldId id="417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3" r:id="rId14"/>
    <p:sldId id="414" r:id="rId15"/>
    <p:sldId id="422" r:id="rId16"/>
    <p:sldId id="423" r:id="rId17"/>
    <p:sldId id="424" r:id="rId18"/>
    <p:sldId id="425" r:id="rId19"/>
    <p:sldId id="428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7CA"/>
    <a:srgbClr val="800000"/>
    <a:srgbClr val="CC0000"/>
    <a:srgbClr val="996600"/>
    <a:srgbClr val="FFFFCC"/>
    <a:srgbClr val="CC00CC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900" autoAdjust="0"/>
  </p:normalViewPr>
  <p:slideViewPr>
    <p:cSldViewPr>
      <p:cViewPr varScale="1">
        <p:scale>
          <a:sx n="69" d="100"/>
          <a:sy n="69" d="100"/>
        </p:scale>
        <p:origin x="1590" y="3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829F6E-E3F5-4A36-9B3B-A6493F092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C1EE0B-5105-473B-ADAA-98446E8AE105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000" b="1" smtClean="0"/>
              <a:t>分子晶体的组成原子或分子基本保持原来电子结构。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B343C8-F447-455D-9A57-5A27B4169E1F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18580F-29D8-495B-94B1-92251978380A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分子晶体保持原来电子结构；离子、共价和金属晶体的电子均发生根本性变化。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9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B8CD184-574E-4140-8E82-2AA193FE6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7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E67FD96-2387-40BE-9F26-478D4273B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90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4D10454-5287-4B10-93AB-09F312160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4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046DCCE-DA61-4EBD-AEE9-7EC446E5C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08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01CF593-051D-46D5-9C1A-AA8C6B368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72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32821A2-29B8-43B8-B3A6-AFDD9568A5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06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3544139-4D39-42C2-B9B8-BBCB68F4D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73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CD61C6B-3C5D-42B6-9AA3-9C315D17D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863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6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810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818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1917213094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879137349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9BD729A-3DB4-4360-9992-6CD99133E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6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D1EB437-0450-4C89-8904-9B86BF3BA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6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8219217-044F-455B-B941-18ACDADB8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8968A47-7264-4675-879A-D8BCEC475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2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14308B5-CC09-453B-A683-A0675B1A7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6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1C6B960-51A9-4EB6-A168-E1517F8A4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1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6804025" y="26035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固体的结合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103188"/>
            <a:ext cx="74676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</a:t>
            </a: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2–3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金属性结合</a:t>
            </a: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/2–4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范德瓦耳斯结合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  <p:sldLayoutId id="2147484114" r:id="rId18"/>
    <p:sldLayoutId id="2147484096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724025"/>
            <a:ext cx="864235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族、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II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族元素及过渡元素 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典型的金属晶体，最外层电子一般为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1~2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</a:t>
            </a:r>
            <a:endParaRPr kumimoji="1"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6063" y="2930525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组成晶体时每个原子最外层电子为所有原子所共有</a:t>
            </a:r>
            <a:endParaRPr kumimoji="1"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8215313" y="6713538"/>
          <a:ext cx="942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6713538"/>
                        <a:ext cx="942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5900" y="5345113"/>
            <a:ext cx="4572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原子实 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沉浸在电子云</a:t>
            </a:r>
            <a:endParaRPr kumimoji="1"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4000" y="4676775"/>
            <a:ext cx="38862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价电子 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电子云</a:t>
            </a:r>
            <a:endParaRPr kumimoji="1" lang="zh-CN" altLang="en-US" sz="2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21511" name="Picture 9" descr="XCH002_0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754313"/>
            <a:ext cx="4062412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§ 2.3 </a:t>
            </a:r>
            <a:r>
              <a:rPr lang="zh-CN" altLang="en-US" dirty="0" smtClean="0"/>
              <a:t>金属性结合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例：惰性气体晶体的结合能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00113" y="5516563"/>
            <a:ext cx="1766887" cy="1016000"/>
            <a:chOff x="759" y="3174"/>
            <a:chExt cx="1113" cy="640"/>
          </a:xfrm>
        </p:grpSpPr>
        <p:grpSp>
          <p:nvGrpSpPr>
            <p:cNvPr id="31772" name="Group 4"/>
            <p:cNvGrpSpPr>
              <a:grpSpLocks/>
            </p:cNvGrpSpPr>
            <p:nvPr/>
          </p:nvGrpSpPr>
          <p:grpSpPr bwMode="auto">
            <a:xfrm>
              <a:off x="759" y="3244"/>
              <a:ext cx="68" cy="497"/>
              <a:chOff x="759" y="3072"/>
              <a:chExt cx="68" cy="497"/>
            </a:xfrm>
          </p:grpSpPr>
          <p:sp>
            <p:nvSpPr>
              <p:cNvPr id="33821" name="Oval 5"/>
              <p:cNvSpPr>
                <a:spLocks noChangeArrowheads="1"/>
              </p:cNvSpPr>
              <p:nvPr/>
            </p:nvSpPr>
            <p:spPr bwMode="auto">
              <a:xfrm>
                <a:off x="759" y="3287"/>
                <a:ext cx="68" cy="68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0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822" name="Oval 6"/>
              <p:cNvSpPr>
                <a:spLocks noChangeArrowheads="1"/>
              </p:cNvSpPr>
              <p:nvPr/>
            </p:nvSpPr>
            <p:spPr bwMode="auto">
              <a:xfrm>
                <a:off x="759" y="3501"/>
                <a:ext cx="68" cy="68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0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823" name="Oval 7"/>
              <p:cNvSpPr>
                <a:spLocks noChangeArrowheads="1"/>
              </p:cNvSpPr>
              <p:nvPr/>
            </p:nvSpPr>
            <p:spPr bwMode="auto">
              <a:xfrm>
                <a:off x="759" y="3072"/>
                <a:ext cx="68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0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960" y="3174"/>
              <a:ext cx="91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</a:t>
              </a: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2</a:t>
              </a: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3</a:t>
              </a:r>
              <a:r>
                <a:rPr kumimoji="1" lang="zh-CN" altLang="en-US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</a:t>
              </a:r>
            </a:p>
          </p:txBody>
        </p:sp>
      </p:grpSp>
      <p:grpSp>
        <p:nvGrpSpPr>
          <p:cNvPr id="31748" name="Group 9"/>
          <p:cNvGrpSpPr>
            <a:grpSpLocks/>
          </p:cNvGrpSpPr>
          <p:nvPr/>
        </p:nvGrpSpPr>
        <p:grpSpPr bwMode="auto">
          <a:xfrm>
            <a:off x="323850" y="2565400"/>
            <a:ext cx="3095625" cy="2879725"/>
            <a:chOff x="624" y="1392"/>
            <a:chExt cx="1344" cy="1248"/>
          </a:xfrm>
        </p:grpSpPr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921" y="1392"/>
              <a:ext cx="0" cy="9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4" name="AutoShape 11"/>
            <p:cNvSpPr>
              <a:spLocks noChangeArrowheads="1"/>
            </p:cNvSpPr>
            <p:nvPr/>
          </p:nvSpPr>
          <p:spPr bwMode="auto">
            <a:xfrm>
              <a:off x="768" y="1863"/>
              <a:ext cx="672" cy="615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05" name="AutoShape 12"/>
            <p:cNvSpPr>
              <a:spLocks noChangeArrowheads="1"/>
            </p:cNvSpPr>
            <p:nvPr/>
          </p:nvSpPr>
          <p:spPr bwMode="auto">
            <a:xfrm>
              <a:off x="768" y="1392"/>
              <a:ext cx="672" cy="615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06" name="AutoShape 13"/>
            <p:cNvSpPr>
              <a:spLocks noChangeArrowheads="1"/>
            </p:cNvSpPr>
            <p:nvPr/>
          </p:nvSpPr>
          <p:spPr bwMode="auto">
            <a:xfrm>
              <a:off x="624" y="2007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07" name="AutoShape 14"/>
            <p:cNvSpPr>
              <a:spLocks noChangeArrowheads="1"/>
            </p:cNvSpPr>
            <p:nvPr/>
          </p:nvSpPr>
          <p:spPr bwMode="auto">
            <a:xfrm>
              <a:off x="624" y="1536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08" name="AutoShape 15"/>
            <p:cNvSpPr>
              <a:spLocks noChangeArrowheads="1"/>
            </p:cNvSpPr>
            <p:nvPr/>
          </p:nvSpPr>
          <p:spPr bwMode="auto">
            <a:xfrm>
              <a:off x="1288" y="1863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09" name="AutoShape 16"/>
            <p:cNvSpPr>
              <a:spLocks noChangeArrowheads="1"/>
            </p:cNvSpPr>
            <p:nvPr/>
          </p:nvSpPr>
          <p:spPr bwMode="auto">
            <a:xfrm>
              <a:off x="1144" y="2007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0" name="AutoShape 17"/>
            <p:cNvSpPr>
              <a:spLocks noChangeArrowheads="1"/>
            </p:cNvSpPr>
            <p:nvPr/>
          </p:nvSpPr>
          <p:spPr bwMode="auto">
            <a:xfrm>
              <a:off x="1288" y="1392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1" name="AutoShape 18"/>
            <p:cNvSpPr>
              <a:spLocks noChangeArrowheads="1"/>
            </p:cNvSpPr>
            <p:nvPr/>
          </p:nvSpPr>
          <p:spPr bwMode="auto">
            <a:xfrm>
              <a:off x="1144" y="1536"/>
              <a:ext cx="672" cy="624"/>
            </a:xfrm>
            <a:prstGeom prst="cube">
              <a:avLst>
                <a:gd name="adj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2" name="Oval 19"/>
            <p:cNvSpPr>
              <a:spLocks noChangeArrowheads="1"/>
            </p:cNvSpPr>
            <p:nvPr/>
          </p:nvSpPr>
          <p:spPr bwMode="auto">
            <a:xfrm>
              <a:off x="1259" y="1970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3" name="AutoShape 20"/>
            <p:cNvSpPr>
              <a:spLocks noChangeArrowheads="1"/>
            </p:cNvSpPr>
            <p:nvPr/>
          </p:nvSpPr>
          <p:spPr bwMode="auto">
            <a:xfrm>
              <a:off x="624" y="1536"/>
              <a:ext cx="672" cy="158"/>
            </a:xfrm>
            <a:prstGeom prst="parallelogram">
              <a:avLst>
                <a:gd name="adj" fmla="val 999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4" name="Oval 21"/>
            <p:cNvSpPr>
              <a:spLocks noChangeArrowheads="1"/>
            </p:cNvSpPr>
            <p:nvPr/>
          </p:nvSpPr>
          <p:spPr bwMode="auto">
            <a:xfrm>
              <a:off x="912" y="1563"/>
              <a:ext cx="68" cy="67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5" name="Oval 22"/>
            <p:cNvSpPr>
              <a:spLocks noChangeArrowheads="1"/>
            </p:cNvSpPr>
            <p:nvPr/>
          </p:nvSpPr>
          <p:spPr bwMode="auto">
            <a:xfrm>
              <a:off x="1104" y="2115"/>
              <a:ext cx="68" cy="68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6" name="Oval 23"/>
            <p:cNvSpPr>
              <a:spLocks noChangeArrowheads="1"/>
            </p:cNvSpPr>
            <p:nvPr/>
          </p:nvSpPr>
          <p:spPr bwMode="auto">
            <a:xfrm>
              <a:off x="1056" y="1890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 flipH="1">
              <a:off x="912" y="2352"/>
              <a:ext cx="105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 flipH="1">
              <a:off x="624" y="235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49" name="Group 26"/>
          <p:cNvGrpSpPr>
            <a:grpSpLocks/>
          </p:cNvGrpSpPr>
          <p:nvPr/>
        </p:nvGrpSpPr>
        <p:grpSpPr bwMode="auto">
          <a:xfrm>
            <a:off x="3611563" y="2241550"/>
            <a:ext cx="5410200" cy="4452938"/>
            <a:chOff x="2223" y="1632"/>
            <a:chExt cx="3408" cy="2805"/>
          </a:xfrm>
        </p:grpSpPr>
        <p:sp>
          <p:nvSpPr>
            <p:cNvPr id="33798" name="Text Box 27"/>
            <p:cNvSpPr txBox="1">
              <a:spLocks noChangeArrowheads="1"/>
            </p:cNvSpPr>
            <p:nvPr/>
          </p:nvSpPr>
          <p:spPr bwMode="auto">
            <a:xfrm>
              <a:off x="2223" y="1632"/>
              <a:ext cx="324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12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        </a:t>
              </a:r>
              <a:r>
                <a:rPr kumimoji="1" lang="en-US" altLang="zh-CN" sz="24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j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=1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2 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6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         </a:t>
              </a:r>
              <a:r>
                <a:rPr kumimoji="1" lang="en-US" altLang="zh-CN" sz="24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j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=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3 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近邻：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24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       </a:t>
              </a:r>
              <a:r>
                <a:rPr kumimoji="1" lang="en-US" altLang="zh-CN" sz="24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j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=</a:t>
              </a:r>
            </a:p>
          </p:txBody>
        </p:sp>
        <p:graphicFrame>
          <p:nvGraphicFramePr>
            <p:cNvPr id="31752" name="Object 28"/>
            <p:cNvGraphicFramePr>
              <a:graphicFrameLocks noChangeAspect="1"/>
            </p:cNvGraphicFramePr>
            <p:nvPr/>
          </p:nvGraphicFramePr>
          <p:xfrm>
            <a:off x="4339" y="2011"/>
            <a:ext cx="2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3" name="公式" r:id="rId3" imgW="241300" imgH="228600" progId="Equation.3">
                    <p:embed/>
                  </p:oleObj>
                </mc:Choice>
                <mc:Fallback>
                  <p:oleObj name="公式" r:id="rId3" imgW="2413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2011"/>
                          <a:ext cx="28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29"/>
            <p:cNvGraphicFramePr>
              <a:graphicFrameLocks noChangeAspect="1"/>
            </p:cNvGraphicFramePr>
            <p:nvPr/>
          </p:nvGraphicFramePr>
          <p:xfrm>
            <a:off x="4338" y="2347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4" name="公式" r:id="rId5" imgW="241195" imgH="241195" progId="Equation.3">
                    <p:embed/>
                  </p:oleObj>
                </mc:Choice>
                <mc:Fallback>
                  <p:oleObj name="公式" r:id="rId5" imgW="241195" imgH="24119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347"/>
                          <a:ext cx="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30"/>
            <p:cNvGraphicFramePr>
              <a:graphicFrameLocks noChangeAspect="1"/>
            </p:cNvGraphicFramePr>
            <p:nvPr/>
          </p:nvGraphicFramePr>
          <p:xfrm>
            <a:off x="2223" y="2730"/>
            <a:ext cx="33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" name="Equation" r:id="rId7" imgW="3048000" imgH="508000" progId="Equation.3">
                    <p:embed/>
                  </p:oleObj>
                </mc:Choice>
                <mc:Fallback>
                  <p:oleObj name="Equation" r:id="rId7" imgW="3048000" imgH="508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2730"/>
                          <a:ext cx="33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 Box 31"/>
            <p:cNvSpPr txBox="1">
              <a:spLocks noChangeArrowheads="1"/>
            </p:cNvSpPr>
            <p:nvPr/>
          </p:nvSpPr>
          <p:spPr bwMode="auto">
            <a:xfrm>
              <a:off x="2223" y="3332"/>
              <a:ext cx="3408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若晶胞再选大些，则数据将更准确些，通常对于面心立方结构：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6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=14.45392</a:t>
              </a: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12</a:t>
              </a: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=12.13188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838200" y="1720850"/>
            <a:ext cx="3589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）确定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12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和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微软雅黑" panose="020B0503020204020204" pitchFamily="34" charset="-122"/>
              </a:rPr>
              <a:t>例：惰性气体晶体的结合能</a:t>
            </a:r>
            <a:endParaRPr lang="en-US" altLang="zh-CN" sz="3200" dirty="0" smtClean="0">
              <a:latin typeface="微软雅黑" panose="020B0503020204020204" pitchFamily="34" charset="-122"/>
            </a:endParaRPr>
          </a:p>
        </p:txBody>
      </p:sp>
      <p:graphicFrame>
        <p:nvGraphicFramePr>
          <p:cNvPr id="439299" name="Group 3"/>
          <p:cNvGraphicFramePr>
            <a:graphicFrameLocks noGrp="1"/>
          </p:cNvGraphicFramePr>
          <p:nvPr/>
        </p:nvGraphicFramePr>
        <p:xfrm>
          <a:off x="3059113" y="1844675"/>
          <a:ext cx="5759449" cy="2071688"/>
        </p:xfrm>
        <a:graphic>
          <a:graphicData uri="http://schemas.openxmlformats.org/drawingml/2006/table">
            <a:tbl>
              <a:tblPr/>
              <a:tblGrid>
                <a:gridCol w="89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7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1431" marR="91431"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简单立方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体心立方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7C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面心立方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9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1431" marR="91431"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6.20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9.11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7C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7C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7CA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12.13</a:t>
                      </a:r>
                    </a:p>
                  </a:txBody>
                  <a:tcPr marL="91431" marR="91431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88" name="Object 3"/>
          <p:cNvGraphicFramePr>
            <a:graphicFrameLocks noChangeAspect="1"/>
          </p:cNvGraphicFramePr>
          <p:nvPr/>
        </p:nvGraphicFramePr>
        <p:xfrm>
          <a:off x="612775" y="4243388"/>
          <a:ext cx="35941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公式" r:id="rId3" imgW="2235200" imgH="558800" progId="Equation.3">
                  <p:embed/>
                </p:oleObj>
              </mc:Choice>
              <mc:Fallback>
                <p:oleObj name="公式" r:id="rId3" imgW="22352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243388"/>
                        <a:ext cx="35941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4"/>
          <p:cNvGraphicFramePr>
            <a:graphicFrameLocks noChangeAspect="1"/>
          </p:cNvGraphicFramePr>
          <p:nvPr/>
        </p:nvGraphicFramePr>
        <p:xfrm>
          <a:off x="1343025" y="5273675"/>
          <a:ext cx="2079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公式" r:id="rId5" imgW="927100" imgH="482600" progId="Equation.3">
                  <p:embed/>
                </p:oleObj>
              </mc:Choice>
              <mc:Fallback>
                <p:oleObj name="公式" r:id="rId5" imgW="927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273675"/>
                        <a:ext cx="20796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AutoShape 5"/>
          <p:cNvSpPr>
            <a:spLocks noChangeArrowheads="1"/>
          </p:cNvSpPr>
          <p:nvPr/>
        </p:nvSpPr>
        <p:spPr bwMode="auto">
          <a:xfrm>
            <a:off x="3736975" y="5581650"/>
            <a:ext cx="863600" cy="360363"/>
          </a:xfrm>
          <a:prstGeom prst="rightArrow">
            <a:avLst>
              <a:gd name="adj1" fmla="val 50000"/>
              <a:gd name="adj2" fmla="val 606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91" name="Object 6"/>
          <p:cNvGraphicFramePr>
            <a:graphicFrameLocks noChangeAspect="1"/>
          </p:cNvGraphicFramePr>
          <p:nvPr/>
        </p:nvGraphicFramePr>
        <p:xfrm>
          <a:off x="4787900" y="4313238"/>
          <a:ext cx="387667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公式" r:id="rId7" imgW="1790700" imgH="914400" progId="Equation.3">
                  <p:embed/>
                </p:oleObj>
              </mc:Choice>
              <mc:Fallback>
                <p:oleObj name="公式" r:id="rId7" imgW="17907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13238"/>
                        <a:ext cx="387667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1963" y="3573463"/>
            <a:ext cx="1992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32793" name="矩形 2"/>
          <p:cNvSpPr>
            <a:spLocks noChangeArrowheads="1"/>
          </p:cNvSpPr>
          <p:nvPr/>
        </p:nvSpPr>
        <p:spPr bwMode="auto">
          <a:xfrm>
            <a:off x="457200" y="1998663"/>
            <a:ext cx="23161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</a:rPr>
              <a:t>三种立方晶格的</a:t>
            </a:r>
            <a:r>
              <a:rPr lang="en-US" altLang="zh-CN" sz="2800">
                <a:solidFill>
                  <a:srgbClr val="1C1C1C"/>
                </a:solidFill>
              </a:rPr>
              <a:t>A</a:t>
            </a:r>
            <a:r>
              <a:rPr lang="en-US" altLang="zh-CN" sz="2800" baseline="-25000">
                <a:solidFill>
                  <a:srgbClr val="1C1C1C"/>
                </a:solidFill>
              </a:rPr>
              <a:t>6</a:t>
            </a:r>
            <a:r>
              <a:rPr lang="zh-CN" altLang="en-US" sz="2800">
                <a:solidFill>
                  <a:srgbClr val="1C1C1C"/>
                </a:solidFill>
              </a:rPr>
              <a:t>和</a:t>
            </a:r>
            <a:r>
              <a:rPr lang="en-US" altLang="zh-CN" sz="2800">
                <a:solidFill>
                  <a:srgbClr val="1C1C1C"/>
                </a:solidFill>
              </a:rPr>
              <a:t>A</a:t>
            </a:r>
            <a:r>
              <a:rPr lang="en-US" altLang="zh-CN" sz="2800" baseline="-25000">
                <a:solidFill>
                  <a:srgbClr val="1C1C1C"/>
                </a:solidFill>
              </a:rPr>
              <a:t>12</a:t>
            </a:r>
            <a:endParaRPr lang="zh-CN" altLang="en-US" sz="2800">
              <a:solidFill>
                <a:srgbClr val="1C1C1C"/>
              </a:solidFill>
            </a:endParaRPr>
          </a:p>
        </p:txBody>
      </p:sp>
      <p:sp>
        <p:nvSpPr>
          <p:cNvPr id="32794" name="矩形 2"/>
          <p:cNvSpPr>
            <a:spLocks noChangeArrowheads="1"/>
          </p:cNvSpPr>
          <p:nvPr/>
        </p:nvSpPr>
        <p:spPr bwMode="auto">
          <a:xfrm>
            <a:off x="7596188" y="5373688"/>
            <a:ext cx="1090612" cy="792162"/>
          </a:xfrm>
          <a:prstGeom prst="rect">
            <a:avLst/>
          </a:prstGeom>
          <a:noFill/>
          <a:ln w="38100" algn="ctr">
            <a:solidFill>
              <a:srgbClr val="0207C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例：惰性气体晶体的结合能</a:t>
            </a:r>
            <a:endParaRPr lang="zh-CN" altLang="en-US" sz="3200" dirty="0" smtClean="0">
              <a:latin typeface="微软雅黑" panose="020B0503020204020204" pitchFamily="34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23850" y="17732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(3)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求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W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及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</a:t>
            </a:r>
          </a:p>
        </p:txBody>
      </p:sp>
      <p:graphicFrame>
        <p:nvGraphicFramePr>
          <p:cNvPr id="33796" name="Object 8"/>
          <p:cNvGraphicFramePr>
            <a:graphicFrameLocks noChangeAspect="1"/>
          </p:cNvGraphicFramePr>
          <p:nvPr/>
        </p:nvGraphicFramePr>
        <p:xfrm>
          <a:off x="468313" y="2276475"/>
          <a:ext cx="84010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3" imgW="4813300" imgH="495300" progId="Equation.3">
                  <p:embed/>
                </p:oleObj>
              </mc:Choice>
              <mc:Fallback>
                <p:oleObj name="公式" r:id="rId3" imgW="4813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84010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963863"/>
            <a:ext cx="1954213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</a:rPr>
              <a:t>K</a:t>
            </a:r>
            <a:r>
              <a:rPr lang="zh-CN" altLang="en-US" sz="2400" kern="0" dirty="0" smtClean="0">
                <a:latin typeface="微软雅黑" panose="020B0503020204020204" pitchFamily="34" charset="-122"/>
              </a:rPr>
              <a:t>的表达式</a:t>
            </a:r>
          </a:p>
        </p:txBody>
      </p:sp>
      <p:graphicFrame>
        <p:nvGraphicFramePr>
          <p:cNvPr id="33798" name="对象 1"/>
          <p:cNvGraphicFramePr>
            <a:graphicFrameLocks noChangeAspect="1"/>
          </p:cNvGraphicFramePr>
          <p:nvPr/>
        </p:nvGraphicFramePr>
        <p:xfrm>
          <a:off x="519113" y="3924300"/>
          <a:ext cx="6840537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5" imgW="8394700" imgH="2959100" progId="Equation.KSEE3">
                  <p:embed/>
                </p:oleObj>
              </mc:Choice>
              <mc:Fallback>
                <p:oleObj name="公式" r:id="rId5" imgW="8394700" imgH="29591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924300"/>
                        <a:ext cx="6840537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66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惰性气体的林纳德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琼斯势参数</a:t>
            </a:r>
          </a:p>
        </p:txBody>
      </p:sp>
      <p:graphicFrame>
        <p:nvGraphicFramePr>
          <p:cNvPr id="442402" name="Group 34"/>
          <p:cNvGraphicFramePr>
            <a:graphicFrameLocks noGrp="1"/>
          </p:cNvGraphicFramePr>
          <p:nvPr/>
        </p:nvGraphicFramePr>
        <p:xfrm>
          <a:off x="539750" y="2349500"/>
          <a:ext cx="8064499" cy="2963863"/>
        </p:xfrm>
        <a:graphic>
          <a:graphicData uri="http://schemas.openxmlformats.org/drawingml/2006/table">
            <a:tbl>
              <a:tblPr/>
              <a:tblGrid>
                <a:gridCol w="12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55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宋体" pitchFamily="2" charset="-122"/>
                      </a:endParaRPr>
                    </a:p>
                  </a:txBody>
                  <a:tcPr marL="91435" marR="91435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Ne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Ar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宋体" pitchFamily="2" charset="-122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Kr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Xe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宋体" pitchFamily="2" charset="-122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8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  <a:cs typeface="Times New Roman" pitchFamily="18" charset="0"/>
                        </a:rPr>
                        <a:t>ε(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  <a:cs typeface="Times New Roman" pitchFamily="18" charset="0"/>
                        </a:rPr>
                        <a:t>ev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5" marR="91435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0.0031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0.0104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0.0140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0.0200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  <a:cs typeface="Times New Roman" pitchFamily="18" charset="0"/>
                        </a:rPr>
                        <a:t>σ(Å)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宋体" pitchFamily="2" charset="-122"/>
                      </a:endParaRPr>
                    </a:p>
                  </a:txBody>
                  <a:tcPr marL="91435" marR="91435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2.74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3.40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3.56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宋体" pitchFamily="2" charset="-122"/>
                        </a:rPr>
                        <a:t>3.98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6150"/>
            <a:ext cx="8229600" cy="682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惰性气体晶体的结合能</a:t>
            </a:r>
          </a:p>
        </p:txBody>
      </p:sp>
      <p:graphicFrame>
        <p:nvGraphicFramePr>
          <p:cNvPr id="443450" name="Group 58"/>
          <p:cNvGraphicFramePr>
            <a:graphicFrameLocks noGrp="1"/>
          </p:cNvGraphicFramePr>
          <p:nvPr/>
        </p:nvGraphicFramePr>
        <p:xfrm>
          <a:off x="755650" y="1724025"/>
          <a:ext cx="7772400" cy="4441826"/>
        </p:xfrm>
        <a:graphic>
          <a:graphicData uri="http://schemas.openxmlformats.org/drawingml/2006/table">
            <a:tbl>
              <a:tblPr/>
              <a:tblGrid>
                <a:gridCol w="1152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4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W(eV/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K(10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6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Kr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-0.120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-0.172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3949700"/>
            <a:ext cx="83518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补充问题</a:t>
            </a:r>
            <a:r>
              <a:rPr lang="en-US" altLang="zh-CN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：若雷纳德</a:t>
            </a:r>
            <a:r>
              <a:rPr lang="en-US" altLang="zh-CN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琼斯势为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4208463" y="4319588"/>
          <a:ext cx="3705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公式" r:id="rId3" imgW="1866900" imgH="558800" progId="Equation.3">
                  <p:embed/>
                </p:oleObj>
              </mc:Choice>
              <mc:Fallback>
                <p:oleObj name="公式" r:id="rId3" imgW="1866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4319588"/>
                        <a:ext cx="3705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68313" y="5013325"/>
            <a:ext cx="76327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证明：</a:t>
            </a:r>
            <a:endParaRPr lang="en-US" altLang="zh-CN" sz="24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r=1.12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时，势能最小，且</a:t>
            </a:r>
            <a:r>
              <a:rPr lang="en-US" altLang="zh-CN" sz="2400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u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)=-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当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r= 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时，</a:t>
            </a:r>
            <a:r>
              <a:rPr lang="en-US" altLang="zh-CN" sz="2400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u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</a:t>
            </a:r>
            <a:r>
              <a:rPr lang="en-US" altLang="zh-CN" sz="2400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)=0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；说明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的物理意义。</a:t>
            </a:r>
          </a:p>
        </p:txBody>
      </p:sp>
      <p:grpSp>
        <p:nvGrpSpPr>
          <p:cNvPr id="36869" name="组合 12"/>
          <p:cNvGrpSpPr>
            <a:grpSpLocks/>
          </p:cNvGrpSpPr>
          <p:nvPr/>
        </p:nvGrpSpPr>
        <p:grpSpPr bwMode="auto">
          <a:xfrm>
            <a:off x="244475" y="836613"/>
            <a:ext cx="8575675" cy="2838450"/>
            <a:chOff x="244104" y="476770"/>
            <a:chExt cx="8576929" cy="2837347"/>
          </a:xfrm>
        </p:grpSpPr>
        <p:sp>
          <p:nvSpPr>
            <p:cNvPr id="39947" name="文本框 11"/>
            <p:cNvSpPr txBox="1">
              <a:spLocks noChangeArrowheads="1"/>
            </p:cNvSpPr>
            <p:nvPr/>
          </p:nvSpPr>
          <p:spPr bwMode="auto">
            <a:xfrm>
              <a:off x="394939" y="476770"/>
              <a:ext cx="8426094" cy="230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补充问题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：由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个原子所组成的晶体的体积 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V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可写为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/>
              </a:r>
              <a:b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</a:b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/>
              </a:r>
              <a:b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</a:b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式中 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是最近邻原子间距，     依赖于晶体结构的常数。试求下列各种晶体结构的      值。</a:t>
              </a:r>
              <a:endParaRPr lang="zh-CN" altLang="en-US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36873" name="对象 8"/>
            <p:cNvGraphicFramePr>
              <a:graphicFrameLocks noChangeAspect="1"/>
            </p:cNvGraphicFramePr>
            <p:nvPr/>
          </p:nvGraphicFramePr>
          <p:xfrm>
            <a:off x="4207868" y="1728763"/>
            <a:ext cx="364232" cy="485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5" name="Equation" r:id="rId5" imgW="152268" imgH="203024" progId="Equation.DSMT4">
                    <p:embed/>
                  </p:oleObj>
                </mc:Choice>
                <mc:Fallback>
                  <p:oleObj name="Equation" r:id="rId5" imgW="152268" imgH="203024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868" y="1728763"/>
                          <a:ext cx="364232" cy="485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对象 10"/>
            <p:cNvGraphicFramePr>
              <a:graphicFrameLocks noChangeAspect="1"/>
            </p:cNvGraphicFramePr>
            <p:nvPr/>
          </p:nvGraphicFramePr>
          <p:xfrm>
            <a:off x="3347831" y="2261927"/>
            <a:ext cx="364232" cy="485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Equation" r:id="rId7" imgW="152268" imgH="203024" progId="Equation.DSMT4">
                    <p:embed/>
                  </p:oleObj>
                </mc:Choice>
                <mc:Fallback>
                  <p:oleObj name="Equation" r:id="rId7" imgW="152268" imgH="203024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31" y="2261927"/>
                          <a:ext cx="364232" cy="485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文本框 9"/>
            <p:cNvSpPr txBox="1">
              <a:spLocks noChangeArrowheads="1"/>
            </p:cNvSpPr>
            <p:nvPr/>
          </p:nvSpPr>
          <p:spPr bwMode="auto">
            <a:xfrm>
              <a:off x="244104" y="2852334"/>
              <a:ext cx="8145066" cy="46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(1)SC  (2)fcc  (3)bcc  (4) </a:t>
              </a:r>
              <a:r>
                <a: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金刚石 </a:t>
              </a:r>
              <a:r>
                <a:rPr lang="en-US" altLang="zh-CN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(5) </a:t>
              </a:r>
              <a:r>
                <a: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氯化钠</a:t>
              </a:r>
            </a:p>
          </p:txBody>
        </p:sp>
      </p:grpSp>
      <p:graphicFrame>
        <p:nvGraphicFramePr>
          <p:cNvPr id="36870" name="对象 1"/>
          <p:cNvGraphicFramePr>
            <a:graphicFrameLocks noChangeAspect="1"/>
          </p:cNvGraphicFramePr>
          <p:nvPr/>
        </p:nvGraphicFramePr>
        <p:xfrm>
          <a:off x="2749550" y="1493838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8" imgW="2768600" imgH="495300" progId="Equation.KSEE3">
                  <p:embed/>
                </p:oleObj>
              </mc:Choice>
              <mc:Fallback>
                <p:oleObj name="公式" r:id="rId8" imgW="2768600" imgH="4953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493838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871" name="直接连接符 4"/>
          <p:cNvCxnSpPr>
            <a:cxnSpLocks noChangeShapeType="1"/>
          </p:cNvCxnSpPr>
          <p:nvPr/>
        </p:nvCxnSpPr>
        <p:spPr bwMode="auto">
          <a:xfrm>
            <a:off x="0" y="3789363"/>
            <a:ext cx="9144000" cy="0"/>
          </a:xfrm>
          <a:prstGeom prst="line">
            <a:avLst/>
          </a:prstGeom>
          <a:noFill/>
          <a:ln w="76200" algn="ctr">
            <a:solidFill>
              <a:srgbClr val="0207C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49288" y="242888"/>
            <a:ext cx="8243887" cy="1314450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>
                <a:latin typeface="微软雅黑" panose="020B0503020204020204" pitchFamily="34" charset="-122"/>
              </a:rPr>
              <a:t>证明：</a:t>
            </a: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92275" y="1528763"/>
          <a:ext cx="3125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3" imgW="1866900" imgH="558800" progId="Equation.3">
                  <p:embed/>
                </p:oleObj>
              </mc:Choice>
              <mc:Fallback>
                <p:oleObj name="公式" r:id="rId3" imgW="1866900" imgH="558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28763"/>
                        <a:ext cx="31257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684213" y="1754188"/>
            <a:ext cx="10080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）</a:t>
            </a:r>
          </a:p>
        </p:txBody>
      </p:sp>
      <p:grpSp>
        <p:nvGrpSpPr>
          <p:cNvPr id="37893" name="Group 8"/>
          <p:cNvGrpSpPr>
            <a:grpSpLocks/>
          </p:cNvGrpSpPr>
          <p:nvPr/>
        </p:nvGrpSpPr>
        <p:grpSpPr bwMode="auto">
          <a:xfrm>
            <a:off x="741363" y="5157788"/>
            <a:ext cx="7646987" cy="1200150"/>
            <a:chOff x="740" y="3430"/>
            <a:chExt cx="4817" cy="756"/>
          </a:xfrm>
        </p:grpSpPr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749" y="3430"/>
              <a:ext cx="480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           </a:t>
              </a: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是两分子之间结合能的大小，所以 </a:t>
              </a:r>
              <a:r>
                <a:rPr lang="el-GR" altLang="zh-CN" sz="2400">
                  <a:solidFill>
                    <a:srgbClr val="1C1C1C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lang="en-US" altLang="zh-CN" sz="2400">
                  <a:solidFill>
                    <a:srgbClr val="1C1C1C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是两分子处于</a:t>
              </a:r>
              <a:r>
                <a:rPr lang="zh-CN" altLang="en-US" sz="2400">
                  <a:solidFill>
                    <a:srgbClr val="0207CA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平衡时的结合能</a:t>
              </a: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大小。</a:t>
              </a:r>
              <a:endParaRPr lang="zh-CN" altLang="el-GR" sz="2400">
                <a:solidFill>
                  <a:srgbClr val="1C1C1C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740" y="3498"/>
            <a:ext cx="56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0" name="Equation" r:id="rId5" imgW="418918" imgH="253890" progId="Equation.DSMT4">
                    <p:embed/>
                  </p:oleObj>
                </mc:Choice>
                <mc:Fallback>
                  <p:oleObj name="Equation" r:id="rId5" imgW="418918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498"/>
                          <a:ext cx="56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4" name="对象 1"/>
          <p:cNvGraphicFramePr>
            <a:graphicFrameLocks noChangeAspect="1"/>
          </p:cNvGraphicFramePr>
          <p:nvPr/>
        </p:nvGraphicFramePr>
        <p:xfrm>
          <a:off x="849313" y="2665413"/>
          <a:ext cx="52689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7" imgW="6337300" imgH="952500" progId="Equation.KSEE3">
                  <p:embed/>
                </p:oleObj>
              </mc:Choice>
              <mc:Fallback>
                <p:oleObj name="公式" r:id="rId7" imgW="6337300" imgH="9525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665413"/>
                        <a:ext cx="52689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"/>
          <p:cNvGraphicFramePr>
            <a:graphicFrameLocks noChangeAspect="1"/>
          </p:cNvGraphicFramePr>
          <p:nvPr/>
        </p:nvGraphicFramePr>
        <p:xfrm>
          <a:off x="904875" y="3659188"/>
          <a:ext cx="20351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公式" r:id="rId9" imgW="2514600" imgH="355600" progId="Equation.KSEE3">
                  <p:embed/>
                </p:oleObj>
              </mc:Choice>
              <mc:Fallback>
                <p:oleObj name="公式" r:id="rId9" imgW="2514600" imgH="355600" progId="Equation.KSEE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659188"/>
                        <a:ext cx="20351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5"/>
          <p:cNvGraphicFramePr>
            <a:graphicFrameLocks noChangeAspect="1"/>
          </p:cNvGraphicFramePr>
          <p:nvPr/>
        </p:nvGraphicFramePr>
        <p:xfrm>
          <a:off x="831850" y="4149725"/>
          <a:ext cx="5902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公式" r:id="rId11" imgW="7099300" imgH="952500" progId="Equation.KSEE3">
                  <p:embed/>
                </p:oleObj>
              </mc:Choice>
              <mc:Fallback>
                <p:oleObj name="公式" r:id="rId11" imgW="7099300" imgH="952500" progId="Equation.KSEE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149725"/>
                        <a:ext cx="59023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03263"/>
            <a:ext cx="8675688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r= σ</a:t>
            </a:r>
            <a:r>
              <a:rPr lang="zh-CN" altLang="en-US" dirty="0"/>
              <a:t>时，</a:t>
            </a:r>
            <a:r>
              <a:rPr lang="en-US" altLang="zh-CN" i="1" dirty="0"/>
              <a:t>u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)=0</a:t>
            </a:r>
            <a:r>
              <a:rPr lang="zh-CN" altLang="en-US" dirty="0"/>
              <a:t>；</a:t>
            </a:r>
            <a:r>
              <a:rPr lang="zh-CN" altLang="en-US" dirty="0" smtClean="0"/>
              <a:t>说明 </a:t>
            </a:r>
            <a:r>
              <a:rPr lang="en-US" altLang="zh-CN" dirty="0" smtClean="0"/>
              <a:t>σ </a:t>
            </a:r>
            <a:r>
              <a:rPr lang="zh-CN" altLang="en-US" dirty="0" smtClean="0"/>
              <a:t>的</a:t>
            </a:r>
            <a:r>
              <a:rPr lang="zh-CN" altLang="en-US" dirty="0"/>
              <a:t>物理意义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65300" y="2084388"/>
          <a:ext cx="36417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公式" r:id="rId3" imgW="1866900" imgH="558800" progId="Equation.3">
                  <p:embed/>
                </p:oleObj>
              </mc:Choice>
              <mc:Fallback>
                <p:oleObj name="公式" r:id="rId3" imgW="1866900" imgH="558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084388"/>
                        <a:ext cx="36417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19725" y="3281363"/>
          <a:ext cx="1565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5" imgW="368300" imgH="139700" progId="Equation.DSMT4">
                  <p:embed/>
                </p:oleObj>
              </mc:Choice>
              <mc:Fallback>
                <p:oleObj name="Equation" r:id="rId5" imgW="368300" imgH="139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3281363"/>
                        <a:ext cx="1565275" cy="593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3276600" y="3141663"/>
            <a:ext cx="503238" cy="935037"/>
          </a:xfrm>
          <a:prstGeom prst="downArrow">
            <a:avLst>
              <a:gd name="adj1" fmla="val 50000"/>
              <a:gd name="adj2" fmla="val 46451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AutoShape 7"/>
          <p:cNvSpPr>
            <a:spLocks noChangeArrowheads="1"/>
          </p:cNvSpPr>
          <p:nvPr/>
        </p:nvSpPr>
        <p:spPr bwMode="auto">
          <a:xfrm>
            <a:off x="3779838" y="3357563"/>
            <a:ext cx="1439862" cy="431800"/>
          </a:xfrm>
          <a:prstGeom prst="leftArrow">
            <a:avLst>
              <a:gd name="adj1" fmla="val 50000"/>
              <a:gd name="adj2" fmla="val 83364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900113" y="5084763"/>
            <a:ext cx="7777162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zh-CN" sz="2800">
                <a:solidFill>
                  <a:srgbClr val="1C1C1C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具有长度量纲，其物理意义为相互作用势能为零时的两分子间距。</a:t>
            </a:r>
            <a:endParaRPr lang="zh-CN" altLang="el-GR" sz="2800">
              <a:solidFill>
                <a:srgbClr val="1C1C1C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20" name="对象 1"/>
          <p:cNvGraphicFramePr>
            <a:graphicFrameLocks noChangeAspect="1"/>
          </p:cNvGraphicFramePr>
          <p:nvPr/>
        </p:nvGraphicFramePr>
        <p:xfrm>
          <a:off x="2700338" y="4267200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7" imgW="1562100" imgH="457200" progId="Equation.KSEE3">
                  <p:embed/>
                </p:oleObj>
              </mc:Choice>
              <mc:Fallback>
                <p:oleObj name="公式" r:id="rId7" imgW="1562100" imgH="4572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67200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2078038" y="1412875"/>
            <a:ext cx="5807075" cy="4524375"/>
            <a:chOff x="1968" y="1928"/>
            <a:chExt cx="2957" cy="1994"/>
          </a:xfrm>
        </p:grpSpPr>
        <p:graphicFrame>
          <p:nvGraphicFramePr>
            <p:cNvPr id="39943" name="Object 5"/>
            <p:cNvGraphicFramePr>
              <a:graphicFrameLocks noChangeAspect="1"/>
            </p:cNvGraphicFramePr>
            <p:nvPr/>
          </p:nvGraphicFramePr>
          <p:xfrm>
            <a:off x="2045" y="1928"/>
            <a:ext cx="2880" cy="1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name="Mathcad" r:id="rId4" imgW="2076450" imgH="1438275" progId="Mathcad">
                    <p:embed/>
                  </p:oleObj>
                </mc:Choice>
                <mc:Fallback>
                  <p:oleObj name="Mathcad" r:id="rId4" imgW="2076450" imgH="1438275" progId="Mathcad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1928"/>
                          <a:ext cx="2880" cy="1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48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U(r)</a:t>
              </a: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3360" y="3744"/>
              <a:ext cx="33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 flipV="1">
              <a:off x="3018" y="2910"/>
              <a:ext cx="0" cy="768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0"/>
            <p:cNvSpPr txBox="1">
              <a:spLocks noChangeArrowheads="1"/>
            </p:cNvSpPr>
            <p:nvPr/>
          </p:nvSpPr>
          <p:spPr bwMode="auto">
            <a:xfrm>
              <a:off x="3837" y="3104"/>
              <a:ext cx="75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spcBef>
                  <a:spcPct val="50000"/>
                </a:spcBef>
                <a:buFontTx/>
                <a:buNone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defRPr/>
              </a:pPr>
              <a:r>
                <a:rPr lang="en-US" altLang="zh-CN" dirty="0" smtClean="0"/>
                <a:t>r&gt;r</a:t>
              </a:r>
              <a:r>
                <a:rPr lang="en-US" altLang="zh-CN" baseline="-25000" dirty="0" smtClean="0"/>
                <a:t>0</a:t>
              </a:r>
            </a:p>
            <a:p>
              <a:pPr>
                <a:defRPr/>
              </a:pPr>
              <a:r>
                <a:rPr lang="zh-CN" altLang="en-US" dirty="0" smtClean="0"/>
                <a:t>表现为引力</a:t>
              </a:r>
            </a:p>
          </p:txBody>
        </p:sp>
        <p:sp>
          <p:nvSpPr>
            <p:cNvPr id="39950" name="Text Box 11"/>
            <p:cNvSpPr txBox="1">
              <a:spLocks noChangeArrowheads="1"/>
            </p:cNvSpPr>
            <p:nvPr/>
          </p:nvSpPr>
          <p:spPr bwMode="auto">
            <a:xfrm>
              <a:off x="2984" y="1982"/>
              <a:ext cx="85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r&gt;r</a:t>
              </a:r>
              <a:r>
                <a:rPr kumimoji="1" lang="en-US" altLang="zh-CN" sz="20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0</a:t>
              </a:r>
              <a:endPara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表现为斥力</a:t>
              </a: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4320" y="3614"/>
              <a:ext cx="43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2464" y="3774"/>
              <a:ext cx="22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9939" name="对象 15"/>
          <p:cNvGraphicFramePr>
            <a:graphicFrameLocks noChangeAspect="1"/>
          </p:cNvGraphicFramePr>
          <p:nvPr/>
        </p:nvGraphicFramePr>
        <p:xfrm>
          <a:off x="3644900" y="3614738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614738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16"/>
          <p:cNvGraphicFramePr>
            <a:graphicFrameLocks noChangeAspect="1"/>
          </p:cNvGraphicFramePr>
          <p:nvPr/>
        </p:nvGraphicFramePr>
        <p:xfrm>
          <a:off x="1096963" y="4911725"/>
          <a:ext cx="1096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8" imgW="215713" imgH="139579" progId="Equation.DSMT4">
                  <p:embed/>
                </p:oleObj>
              </mc:Choice>
              <mc:Fallback>
                <p:oleObj name="Equation" r:id="rId8" imgW="215713" imgH="139579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911725"/>
                        <a:ext cx="1096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椭圆 17"/>
          <p:cNvSpPr>
            <a:spLocks noChangeArrowheads="1"/>
          </p:cNvSpPr>
          <p:nvPr/>
        </p:nvSpPr>
        <p:spPr bwMode="auto">
          <a:xfrm>
            <a:off x="4097338" y="3554413"/>
            <a:ext cx="114300" cy="133350"/>
          </a:xfrm>
          <a:prstGeom prst="ellipse">
            <a:avLst/>
          </a:prstGeom>
          <a:solidFill>
            <a:srgbClr val="0207CA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942" name="直接箭头连接符 19"/>
          <p:cNvCxnSpPr>
            <a:cxnSpLocks noChangeShapeType="1"/>
          </p:cNvCxnSpPr>
          <p:nvPr/>
        </p:nvCxnSpPr>
        <p:spPr bwMode="auto">
          <a:xfrm flipH="1" flipV="1">
            <a:off x="3563938" y="5478463"/>
            <a:ext cx="1008062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晶体中价电子的分布情况比较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836738" y="2192338"/>
            <a:ext cx="2078037" cy="2097087"/>
            <a:chOff x="3774" y="1824"/>
            <a:chExt cx="1337" cy="1404"/>
          </a:xfrm>
        </p:grpSpPr>
        <p:sp>
          <p:nvSpPr>
            <p:cNvPr id="42112" name="Oval 4" descr="宽上对角线"/>
            <p:cNvSpPr>
              <a:spLocks noChangeArrowheads="1"/>
            </p:cNvSpPr>
            <p:nvPr/>
          </p:nvSpPr>
          <p:spPr bwMode="auto">
            <a:xfrm>
              <a:off x="3774" y="2425"/>
              <a:ext cx="803" cy="803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113" name="Oval 5"/>
            <p:cNvSpPr>
              <a:spLocks noChangeArrowheads="1"/>
            </p:cNvSpPr>
            <p:nvPr/>
          </p:nvSpPr>
          <p:spPr bwMode="auto">
            <a:xfrm>
              <a:off x="3972" y="2629"/>
              <a:ext cx="401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42114" name="Object 6"/>
            <p:cNvGraphicFramePr>
              <a:graphicFrameLocks noChangeAspect="1"/>
            </p:cNvGraphicFramePr>
            <p:nvPr/>
          </p:nvGraphicFramePr>
          <p:xfrm>
            <a:off x="4040" y="2704"/>
            <a:ext cx="29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0" name="Equation" r:id="rId5" imgW="253780" imgH="203024" progId="Equation.3">
                    <p:embed/>
                  </p:oleObj>
                </mc:Choice>
                <mc:Fallback>
                  <p:oleObj name="Equation" r:id="rId5" imgW="253780" imgH="2030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2704"/>
                          <a:ext cx="29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115" name="Group 7"/>
            <p:cNvGrpSpPr>
              <a:grpSpLocks/>
            </p:cNvGrpSpPr>
            <p:nvPr/>
          </p:nvGrpSpPr>
          <p:grpSpPr bwMode="auto">
            <a:xfrm>
              <a:off x="4585" y="2627"/>
              <a:ext cx="392" cy="402"/>
              <a:chOff x="4570" y="2627"/>
              <a:chExt cx="392" cy="402"/>
            </a:xfrm>
          </p:grpSpPr>
          <p:sp>
            <p:nvSpPr>
              <p:cNvPr id="42122" name="Oval 8"/>
              <p:cNvSpPr>
                <a:spLocks noChangeArrowheads="1"/>
              </p:cNvSpPr>
              <p:nvPr/>
            </p:nvSpPr>
            <p:spPr bwMode="auto">
              <a:xfrm>
                <a:off x="4570" y="2627"/>
                <a:ext cx="388" cy="40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graphicFrame>
            <p:nvGraphicFramePr>
              <p:cNvPr id="42123" name="Object 9"/>
              <p:cNvGraphicFramePr>
                <a:graphicFrameLocks noChangeAspect="1"/>
              </p:cNvGraphicFramePr>
              <p:nvPr/>
            </p:nvGraphicFramePr>
            <p:xfrm>
              <a:off x="4599" y="2701"/>
              <a:ext cx="36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41" name="Equation" r:id="rId7" imgW="304536" imgH="203024" progId="Equation.3">
                      <p:embed/>
                    </p:oleObj>
                  </mc:Choice>
                  <mc:Fallback>
                    <p:oleObj name="Equation" r:id="rId7" imgW="304536" imgH="203024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2701"/>
                            <a:ext cx="363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116" name="Oval 10" descr="宽上对角线"/>
            <p:cNvSpPr>
              <a:spLocks noChangeArrowheads="1"/>
            </p:cNvSpPr>
            <p:nvPr/>
          </p:nvSpPr>
          <p:spPr bwMode="auto">
            <a:xfrm>
              <a:off x="4308" y="1824"/>
              <a:ext cx="803" cy="803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117" name="Oval 11"/>
            <p:cNvSpPr>
              <a:spLocks noChangeArrowheads="1"/>
            </p:cNvSpPr>
            <p:nvPr/>
          </p:nvSpPr>
          <p:spPr bwMode="auto">
            <a:xfrm>
              <a:off x="4506" y="2028"/>
              <a:ext cx="401" cy="4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42118" name="Object 12"/>
            <p:cNvGraphicFramePr>
              <a:graphicFrameLocks noChangeAspect="1"/>
            </p:cNvGraphicFramePr>
            <p:nvPr/>
          </p:nvGraphicFramePr>
          <p:xfrm>
            <a:off x="4581" y="2109"/>
            <a:ext cx="28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2" name="Equation" r:id="rId9" imgW="253780" imgH="203024" progId="Equation.3">
                    <p:embed/>
                  </p:oleObj>
                </mc:Choice>
                <mc:Fallback>
                  <p:oleObj name="Equation" r:id="rId9" imgW="253780" imgH="2030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09"/>
                          <a:ext cx="28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119" name="Group 13"/>
            <p:cNvGrpSpPr>
              <a:grpSpLocks/>
            </p:cNvGrpSpPr>
            <p:nvPr/>
          </p:nvGrpSpPr>
          <p:grpSpPr bwMode="auto">
            <a:xfrm>
              <a:off x="3909" y="2022"/>
              <a:ext cx="401" cy="402"/>
              <a:chOff x="4570" y="2627"/>
              <a:chExt cx="392" cy="402"/>
            </a:xfrm>
          </p:grpSpPr>
          <p:sp>
            <p:nvSpPr>
              <p:cNvPr id="42120" name="Oval 14"/>
              <p:cNvSpPr>
                <a:spLocks noChangeArrowheads="1"/>
              </p:cNvSpPr>
              <p:nvPr/>
            </p:nvSpPr>
            <p:spPr bwMode="auto">
              <a:xfrm>
                <a:off x="4570" y="2627"/>
                <a:ext cx="388" cy="40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graphicFrame>
            <p:nvGraphicFramePr>
              <p:cNvPr id="42121" name="Object 15"/>
              <p:cNvGraphicFramePr>
                <a:graphicFrameLocks noChangeAspect="1"/>
              </p:cNvGraphicFramePr>
              <p:nvPr/>
            </p:nvGraphicFramePr>
            <p:xfrm>
              <a:off x="4599" y="2701"/>
              <a:ext cx="36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43" name="Equation" r:id="rId10" imgW="304536" imgH="203024" progId="Equation.3">
                      <p:embed/>
                    </p:oleObj>
                  </mc:Choice>
                  <mc:Fallback>
                    <p:oleObj name="Equation" r:id="rId10" imgW="304536" imgH="203024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2701"/>
                            <a:ext cx="363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5113338" y="2060575"/>
            <a:ext cx="2684462" cy="2438400"/>
            <a:chOff x="3492" y="1248"/>
            <a:chExt cx="1926" cy="1947"/>
          </a:xfrm>
        </p:grpSpPr>
        <p:grpSp>
          <p:nvGrpSpPr>
            <p:cNvPr id="42053" name="Group 17"/>
            <p:cNvGrpSpPr>
              <a:grpSpLocks/>
            </p:cNvGrpSpPr>
            <p:nvPr/>
          </p:nvGrpSpPr>
          <p:grpSpPr bwMode="auto">
            <a:xfrm>
              <a:off x="3585" y="1367"/>
              <a:ext cx="1720" cy="1721"/>
              <a:chOff x="3585" y="1367"/>
              <a:chExt cx="1720" cy="1721"/>
            </a:xfrm>
          </p:grpSpPr>
          <p:grpSp>
            <p:nvGrpSpPr>
              <p:cNvPr id="42083" name="Group 18"/>
              <p:cNvGrpSpPr>
                <a:grpSpLocks/>
              </p:cNvGrpSpPr>
              <p:nvPr/>
            </p:nvGrpSpPr>
            <p:grpSpPr bwMode="auto">
              <a:xfrm>
                <a:off x="3585" y="1367"/>
                <a:ext cx="1720" cy="1721"/>
                <a:chOff x="3585" y="1367"/>
                <a:chExt cx="1720" cy="1721"/>
              </a:xfrm>
            </p:grpSpPr>
            <p:grpSp>
              <p:nvGrpSpPr>
                <p:cNvPr id="42092" name="Group 19"/>
                <p:cNvGrpSpPr>
                  <a:grpSpLocks/>
                </p:cNvGrpSpPr>
                <p:nvPr/>
              </p:nvGrpSpPr>
              <p:grpSpPr bwMode="auto">
                <a:xfrm>
                  <a:off x="3600" y="1367"/>
                  <a:ext cx="793" cy="793"/>
                  <a:chOff x="3600" y="1239"/>
                  <a:chExt cx="793" cy="793"/>
                </a:xfrm>
              </p:grpSpPr>
              <p:sp>
                <p:nvSpPr>
                  <p:cNvPr id="4210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39"/>
                    <a:ext cx="793" cy="79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11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819" y="1470"/>
                    <a:ext cx="336" cy="3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graphicFrame>
                <p:nvGraphicFramePr>
                  <p:cNvPr id="42111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3825" y="1500"/>
                  <a:ext cx="336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144" name="Equation" r:id="rId11" imgW="266469" imgH="203024" progId="Equation.3">
                          <p:embed/>
                        </p:oleObj>
                      </mc:Choice>
                      <mc:Fallback>
                        <p:oleObj name="Equation" r:id="rId11" imgW="266469" imgH="203024" progId="Equation.3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25" y="1500"/>
                                <a:ext cx="336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2093" name="Group 23"/>
                <p:cNvGrpSpPr>
                  <a:grpSpLocks/>
                </p:cNvGrpSpPr>
                <p:nvPr/>
              </p:nvGrpSpPr>
              <p:grpSpPr bwMode="auto">
                <a:xfrm>
                  <a:off x="3585" y="2292"/>
                  <a:ext cx="793" cy="793"/>
                  <a:chOff x="3585" y="2292"/>
                  <a:chExt cx="793" cy="793"/>
                </a:xfrm>
              </p:grpSpPr>
              <p:sp>
                <p:nvSpPr>
                  <p:cNvPr id="4210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585" y="2292"/>
                    <a:ext cx="793" cy="79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10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819" y="2514"/>
                    <a:ext cx="336" cy="3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graphicFrame>
                <p:nvGraphicFramePr>
                  <p:cNvPr id="42108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3822" y="2544"/>
                  <a:ext cx="336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145" name="Equation" r:id="rId13" imgW="266469" imgH="203024" progId="Equation.3">
                          <p:embed/>
                        </p:oleObj>
                      </mc:Choice>
                      <mc:Fallback>
                        <p:oleObj name="Equation" r:id="rId13" imgW="266469" imgH="203024" progId="Equation.3">
                          <p:embed/>
                          <p:pic>
                            <p:nvPicPr>
                              <p:cNvPr id="0" name="Object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22" y="2544"/>
                                <a:ext cx="336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2094" name="Group 27"/>
                <p:cNvGrpSpPr>
                  <a:grpSpLocks/>
                </p:cNvGrpSpPr>
                <p:nvPr/>
              </p:nvGrpSpPr>
              <p:grpSpPr bwMode="auto">
                <a:xfrm>
                  <a:off x="4512" y="2295"/>
                  <a:ext cx="793" cy="793"/>
                  <a:chOff x="4638" y="2295"/>
                  <a:chExt cx="793" cy="793"/>
                </a:xfrm>
              </p:grpSpPr>
              <p:sp>
                <p:nvSpPr>
                  <p:cNvPr id="4210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38" y="2295"/>
                    <a:ext cx="793" cy="79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104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2517"/>
                    <a:ext cx="336" cy="3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graphicFrame>
                <p:nvGraphicFramePr>
                  <p:cNvPr id="42105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866" y="2535"/>
                  <a:ext cx="336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146" name="Equation" r:id="rId15" imgW="266469" imgH="203024" progId="Equation.3">
                          <p:embed/>
                        </p:oleObj>
                      </mc:Choice>
                      <mc:Fallback>
                        <p:oleObj name="Equation" r:id="rId15" imgW="266469" imgH="203024" progId="Equation.3">
                          <p:embed/>
                          <p:pic>
                            <p:nvPicPr>
                              <p:cNvPr id="0" name="Object 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66" y="2535"/>
                                <a:ext cx="336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2095" name="Group 31"/>
                <p:cNvGrpSpPr>
                  <a:grpSpLocks/>
                </p:cNvGrpSpPr>
                <p:nvPr/>
              </p:nvGrpSpPr>
              <p:grpSpPr bwMode="auto">
                <a:xfrm>
                  <a:off x="4512" y="1367"/>
                  <a:ext cx="793" cy="793"/>
                  <a:chOff x="4647" y="1227"/>
                  <a:chExt cx="793" cy="793"/>
                </a:xfrm>
              </p:grpSpPr>
              <p:sp>
                <p:nvSpPr>
                  <p:cNvPr id="4210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647" y="1227"/>
                    <a:ext cx="793" cy="79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10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1470"/>
                    <a:ext cx="336" cy="3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rgbClr val="1C1C1C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graphicFrame>
                <p:nvGraphicFramePr>
                  <p:cNvPr id="42102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4866" y="1497"/>
                  <a:ext cx="336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147" name="Equation" r:id="rId16" imgW="266469" imgH="203024" progId="Equation.3">
                          <p:embed/>
                        </p:oleObj>
                      </mc:Choice>
                      <mc:Fallback>
                        <p:oleObj name="Equation" r:id="rId16" imgW="266469" imgH="203024" progId="Equation.3">
                          <p:embed/>
                          <p:pic>
                            <p:nvPicPr>
                              <p:cNvPr id="0" name="Object 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66" y="1497"/>
                                <a:ext cx="336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2096" name="Rectangle 35"/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97" name="Rectangle 36"/>
                <p:cNvSpPr>
                  <a:spLocks noChangeArrowheads="1"/>
                </p:cNvSpPr>
                <p:nvPr/>
              </p:nvSpPr>
              <p:spPr bwMode="auto">
                <a:xfrm>
                  <a:off x="4272" y="2592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98" name="Rectangle 37"/>
                <p:cNvSpPr>
                  <a:spLocks noChangeArrowheads="1"/>
                </p:cNvSpPr>
                <p:nvPr/>
              </p:nvSpPr>
              <p:spPr bwMode="auto">
                <a:xfrm rot="5400000">
                  <a:off x="3816" y="2088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99" name="Rectangle 38"/>
                <p:cNvSpPr>
                  <a:spLocks noChangeArrowheads="1"/>
                </p:cNvSpPr>
                <p:nvPr/>
              </p:nvSpPr>
              <p:spPr bwMode="auto">
                <a:xfrm rot="5400000">
                  <a:off x="4728" y="2136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084" name="Line 39"/>
              <p:cNvSpPr>
                <a:spLocks noChangeShapeType="1"/>
              </p:cNvSpPr>
              <p:nvPr/>
            </p:nvSpPr>
            <p:spPr bwMode="auto">
              <a:xfrm>
                <a:off x="4371" y="163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5" name="Line 40"/>
              <p:cNvSpPr>
                <a:spLocks noChangeShapeType="1"/>
              </p:cNvSpPr>
              <p:nvPr/>
            </p:nvSpPr>
            <p:spPr bwMode="auto">
              <a:xfrm>
                <a:off x="4377" y="1872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6" name="Line 41"/>
              <p:cNvSpPr>
                <a:spLocks noChangeShapeType="1"/>
              </p:cNvSpPr>
              <p:nvPr/>
            </p:nvSpPr>
            <p:spPr bwMode="auto">
              <a:xfrm>
                <a:off x="4350" y="2832"/>
                <a:ext cx="1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7" name="Line 42"/>
              <p:cNvSpPr>
                <a:spLocks noChangeShapeType="1"/>
              </p:cNvSpPr>
              <p:nvPr/>
            </p:nvSpPr>
            <p:spPr bwMode="auto">
              <a:xfrm>
                <a:off x="4362" y="2589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8" name="Line 43"/>
              <p:cNvSpPr>
                <a:spLocks noChangeShapeType="1"/>
              </p:cNvSpPr>
              <p:nvPr/>
            </p:nvSpPr>
            <p:spPr bwMode="auto">
              <a:xfrm>
                <a:off x="3888" y="2145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9" name="Line 44"/>
              <p:cNvSpPr>
                <a:spLocks noChangeShapeType="1"/>
              </p:cNvSpPr>
              <p:nvPr/>
            </p:nvSpPr>
            <p:spPr bwMode="auto">
              <a:xfrm>
                <a:off x="5040" y="213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0" name="Line 45"/>
              <p:cNvSpPr>
                <a:spLocks noChangeShapeType="1"/>
              </p:cNvSpPr>
              <p:nvPr/>
            </p:nvSpPr>
            <p:spPr bwMode="auto">
              <a:xfrm>
                <a:off x="4800" y="2148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1" name="Line 46"/>
              <p:cNvSpPr>
                <a:spLocks noChangeShapeType="1"/>
              </p:cNvSpPr>
              <p:nvPr/>
            </p:nvSpPr>
            <p:spPr bwMode="auto">
              <a:xfrm>
                <a:off x="4125" y="213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4" name="Rectangle 47"/>
            <p:cNvSpPr>
              <a:spLocks noChangeArrowheads="1"/>
            </p:cNvSpPr>
            <p:nvPr/>
          </p:nvSpPr>
          <p:spPr bwMode="auto">
            <a:xfrm>
              <a:off x="3888" y="1248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55" name="Rectangle 48"/>
            <p:cNvSpPr>
              <a:spLocks noChangeArrowheads="1"/>
            </p:cNvSpPr>
            <p:nvPr/>
          </p:nvSpPr>
          <p:spPr bwMode="auto">
            <a:xfrm>
              <a:off x="4809" y="1251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56" name="Rectangle 49"/>
            <p:cNvSpPr>
              <a:spLocks noChangeArrowheads="1"/>
            </p:cNvSpPr>
            <p:nvPr/>
          </p:nvSpPr>
          <p:spPr bwMode="auto">
            <a:xfrm>
              <a:off x="3870" y="2955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57" name="Rectangle 50"/>
            <p:cNvSpPr>
              <a:spLocks noChangeArrowheads="1"/>
            </p:cNvSpPr>
            <p:nvPr/>
          </p:nvSpPr>
          <p:spPr bwMode="auto">
            <a:xfrm>
              <a:off x="4800" y="2946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58" name="Rectangle 51"/>
            <p:cNvSpPr>
              <a:spLocks noChangeArrowheads="1"/>
            </p:cNvSpPr>
            <p:nvPr/>
          </p:nvSpPr>
          <p:spPr bwMode="auto">
            <a:xfrm>
              <a:off x="3504" y="1632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59" name="Rectangle 52"/>
            <p:cNvSpPr>
              <a:spLocks noChangeArrowheads="1"/>
            </p:cNvSpPr>
            <p:nvPr/>
          </p:nvSpPr>
          <p:spPr bwMode="auto">
            <a:xfrm>
              <a:off x="3492" y="2562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60" name="Rectangle 53"/>
            <p:cNvSpPr>
              <a:spLocks noChangeArrowheads="1"/>
            </p:cNvSpPr>
            <p:nvPr/>
          </p:nvSpPr>
          <p:spPr bwMode="auto">
            <a:xfrm>
              <a:off x="5172" y="1632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61" name="Rectangle 54"/>
            <p:cNvSpPr>
              <a:spLocks noChangeArrowheads="1"/>
            </p:cNvSpPr>
            <p:nvPr/>
          </p:nvSpPr>
          <p:spPr bwMode="auto">
            <a:xfrm>
              <a:off x="5178" y="2583"/>
              <a:ext cx="24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42062" name="Group 55"/>
            <p:cNvGrpSpPr>
              <a:grpSpLocks/>
            </p:cNvGrpSpPr>
            <p:nvPr/>
          </p:nvGrpSpPr>
          <p:grpSpPr bwMode="auto">
            <a:xfrm>
              <a:off x="3545" y="1296"/>
              <a:ext cx="1832" cy="1824"/>
              <a:chOff x="3545" y="1296"/>
              <a:chExt cx="1832" cy="1824"/>
            </a:xfrm>
          </p:grpSpPr>
          <p:grpSp>
            <p:nvGrpSpPr>
              <p:cNvPr id="42063" name="Group 56"/>
              <p:cNvGrpSpPr>
                <a:grpSpLocks/>
              </p:cNvGrpSpPr>
              <p:nvPr/>
            </p:nvGrpSpPr>
            <p:grpSpPr bwMode="auto">
              <a:xfrm>
                <a:off x="4271" y="1680"/>
                <a:ext cx="346" cy="144"/>
                <a:chOff x="4271" y="1680"/>
                <a:chExt cx="346" cy="144"/>
              </a:xfrm>
            </p:grpSpPr>
            <p:sp>
              <p:nvSpPr>
                <p:cNvPr id="42081" name="Oval 57"/>
                <p:cNvSpPr>
                  <a:spLocks noChangeArrowheads="1"/>
                </p:cNvSpPr>
                <p:nvPr/>
              </p:nvSpPr>
              <p:spPr bwMode="auto">
                <a:xfrm>
                  <a:off x="4271" y="1680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  <p:sp>
              <p:nvSpPr>
                <p:cNvPr id="42082" name="Oval 58"/>
                <p:cNvSpPr>
                  <a:spLocks noChangeArrowheads="1"/>
                </p:cNvSpPr>
                <p:nvPr/>
              </p:nvSpPr>
              <p:spPr bwMode="auto">
                <a:xfrm>
                  <a:off x="4472" y="1680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</p:grpSp>
          <p:grpSp>
            <p:nvGrpSpPr>
              <p:cNvPr id="42064" name="Group 59"/>
              <p:cNvGrpSpPr>
                <a:grpSpLocks/>
              </p:cNvGrpSpPr>
              <p:nvPr/>
            </p:nvGrpSpPr>
            <p:grpSpPr bwMode="auto">
              <a:xfrm>
                <a:off x="4272" y="2640"/>
                <a:ext cx="346" cy="144"/>
                <a:chOff x="4271" y="1680"/>
                <a:chExt cx="346" cy="144"/>
              </a:xfrm>
            </p:grpSpPr>
            <p:sp>
              <p:nvSpPr>
                <p:cNvPr id="42079" name="Oval 60"/>
                <p:cNvSpPr>
                  <a:spLocks noChangeArrowheads="1"/>
                </p:cNvSpPr>
                <p:nvPr/>
              </p:nvSpPr>
              <p:spPr bwMode="auto">
                <a:xfrm>
                  <a:off x="4271" y="1680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  <p:sp>
              <p:nvSpPr>
                <p:cNvPr id="42080" name="Oval 61"/>
                <p:cNvSpPr>
                  <a:spLocks noChangeArrowheads="1"/>
                </p:cNvSpPr>
                <p:nvPr/>
              </p:nvSpPr>
              <p:spPr bwMode="auto">
                <a:xfrm>
                  <a:off x="4472" y="1680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42065" name="Oval 62"/>
              <p:cNvSpPr>
                <a:spLocks noChangeArrowheads="1"/>
              </p:cNvSpPr>
              <p:nvPr/>
            </p:nvSpPr>
            <p:spPr bwMode="auto">
              <a:xfrm>
                <a:off x="3935" y="2976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66" name="Oval 63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67" name="Oval 64"/>
              <p:cNvSpPr>
                <a:spLocks noChangeArrowheads="1"/>
              </p:cNvSpPr>
              <p:nvPr/>
            </p:nvSpPr>
            <p:spPr bwMode="auto">
              <a:xfrm>
                <a:off x="5232" y="2640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68" name="Oval 65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69" name="Oval 66"/>
              <p:cNvSpPr>
                <a:spLocks noChangeArrowheads="1"/>
              </p:cNvSpPr>
              <p:nvPr/>
            </p:nvSpPr>
            <p:spPr bwMode="auto">
              <a:xfrm>
                <a:off x="4848" y="1296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70" name="Oval 6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71" name="Oval 68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2072" name="Oval 69"/>
              <p:cNvSpPr>
                <a:spLocks noChangeArrowheads="1"/>
              </p:cNvSpPr>
              <p:nvPr/>
            </p:nvSpPr>
            <p:spPr bwMode="auto">
              <a:xfrm>
                <a:off x="3545" y="2592"/>
                <a:ext cx="145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>
                    <a:latin typeface="微软雅黑" panose="020B0503020204020204" pitchFamily="34" charset="-122"/>
                  </a:rPr>
                  <a:t>-</a:t>
                </a:r>
              </a:p>
            </p:txBody>
          </p:sp>
          <p:grpSp>
            <p:nvGrpSpPr>
              <p:cNvPr id="42073" name="Group 70"/>
              <p:cNvGrpSpPr>
                <a:grpSpLocks/>
              </p:cNvGrpSpPr>
              <p:nvPr/>
            </p:nvGrpSpPr>
            <p:grpSpPr bwMode="auto">
              <a:xfrm>
                <a:off x="3936" y="2034"/>
                <a:ext cx="146" cy="336"/>
                <a:chOff x="3936" y="2034"/>
                <a:chExt cx="146" cy="336"/>
              </a:xfrm>
            </p:grpSpPr>
            <p:sp>
              <p:nvSpPr>
                <p:cNvPr id="42077" name="Oval 71"/>
                <p:cNvSpPr>
                  <a:spLocks noChangeArrowheads="1"/>
                </p:cNvSpPr>
                <p:nvPr/>
              </p:nvSpPr>
              <p:spPr bwMode="auto">
                <a:xfrm>
                  <a:off x="3936" y="2034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  <p:sp>
              <p:nvSpPr>
                <p:cNvPr id="42078" name="Oval 72"/>
                <p:cNvSpPr>
                  <a:spLocks noChangeArrowheads="1"/>
                </p:cNvSpPr>
                <p:nvPr/>
              </p:nvSpPr>
              <p:spPr bwMode="auto">
                <a:xfrm>
                  <a:off x="3937" y="2226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</p:grpSp>
          <p:grpSp>
            <p:nvGrpSpPr>
              <p:cNvPr id="42074" name="Group 73"/>
              <p:cNvGrpSpPr>
                <a:grpSpLocks/>
              </p:cNvGrpSpPr>
              <p:nvPr/>
            </p:nvGrpSpPr>
            <p:grpSpPr bwMode="auto">
              <a:xfrm>
                <a:off x="4848" y="2025"/>
                <a:ext cx="146" cy="336"/>
                <a:chOff x="3936" y="2034"/>
                <a:chExt cx="146" cy="336"/>
              </a:xfrm>
            </p:grpSpPr>
            <p:sp>
              <p:nvSpPr>
                <p:cNvPr id="42075" name="Oval 74"/>
                <p:cNvSpPr>
                  <a:spLocks noChangeArrowheads="1"/>
                </p:cNvSpPr>
                <p:nvPr/>
              </p:nvSpPr>
              <p:spPr bwMode="auto">
                <a:xfrm>
                  <a:off x="3936" y="2034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  <p:sp>
              <p:nvSpPr>
                <p:cNvPr id="42076" name="Oval 75"/>
                <p:cNvSpPr>
                  <a:spLocks noChangeArrowheads="1"/>
                </p:cNvSpPr>
                <p:nvPr/>
              </p:nvSpPr>
              <p:spPr bwMode="auto">
                <a:xfrm>
                  <a:off x="3937" y="2226"/>
                  <a:ext cx="145" cy="144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0">
                      <a:latin typeface="微软雅黑" panose="020B0503020204020204" pitchFamily="34" charset="-122"/>
                    </a:rPr>
                    <a:t>-</a:t>
                  </a:r>
                </a:p>
              </p:txBody>
            </p:sp>
          </p:grpSp>
        </p:grpSp>
      </p:grpSp>
      <p:grpSp>
        <p:nvGrpSpPr>
          <p:cNvPr id="41989" name="Group 76"/>
          <p:cNvGrpSpPr>
            <a:grpSpLocks/>
          </p:cNvGrpSpPr>
          <p:nvPr/>
        </p:nvGrpSpPr>
        <p:grpSpPr bwMode="auto">
          <a:xfrm>
            <a:off x="1403350" y="4710113"/>
            <a:ext cx="2759075" cy="1863725"/>
            <a:chOff x="3840" y="1920"/>
            <a:chExt cx="1776" cy="1248"/>
          </a:xfrm>
        </p:grpSpPr>
        <p:sp>
          <p:nvSpPr>
            <p:cNvPr id="42030" name="Rectangle 77"/>
            <p:cNvSpPr>
              <a:spLocks noChangeArrowheads="1"/>
            </p:cNvSpPr>
            <p:nvPr/>
          </p:nvSpPr>
          <p:spPr bwMode="auto">
            <a:xfrm>
              <a:off x="3840" y="1920"/>
              <a:ext cx="1776" cy="124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31" name="Line 78"/>
            <p:cNvSpPr>
              <a:spLocks noChangeShapeType="1"/>
            </p:cNvSpPr>
            <p:nvPr/>
          </p:nvSpPr>
          <p:spPr bwMode="auto">
            <a:xfrm>
              <a:off x="3840" y="1920"/>
              <a:ext cx="17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2" name="Line 79"/>
            <p:cNvSpPr>
              <a:spLocks noChangeShapeType="1"/>
            </p:cNvSpPr>
            <p:nvPr/>
          </p:nvSpPr>
          <p:spPr bwMode="auto">
            <a:xfrm>
              <a:off x="3840" y="3156"/>
              <a:ext cx="17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3" name="Group 80"/>
            <p:cNvGrpSpPr>
              <a:grpSpLocks/>
            </p:cNvGrpSpPr>
            <p:nvPr/>
          </p:nvGrpSpPr>
          <p:grpSpPr bwMode="auto">
            <a:xfrm>
              <a:off x="4648" y="2425"/>
              <a:ext cx="227" cy="227"/>
              <a:chOff x="4648" y="2425"/>
              <a:chExt cx="227" cy="227"/>
            </a:xfrm>
          </p:grpSpPr>
          <p:sp>
            <p:nvSpPr>
              <p:cNvPr id="42050" name="Oval 81"/>
              <p:cNvSpPr>
                <a:spLocks noChangeArrowheads="1"/>
              </p:cNvSpPr>
              <p:nvPr/>
            </p:nvSpPr>
            <p:spPr bwMode="auto">
              <a:xfrm>
                <a:off x="4648" y="2425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051" name="Line 82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2" name="Line 83"/>
              <p:cNvSpPr>
                <a:spLocks noChangeShapeType="1"/>
              </p:cNvSpPr>
              <p:nvPr/>
            </p:nvSpPr>
            <p:spPr bwMode="auto">
              <a:xfrm>
                <a:off x="4743" y="249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34" name="Group 84"/>
            <p:cNvGrpSpPr>
              <a:grpSpLocks/>
            </p:cNvGrpSpPr>
            <p:nvPr/>
          </p:nvGrpSpPr>
          <p:grpSpPr bwMode="auto">
            <a:xfrm>
              <a:off x="4128" y="2160"/>
              <a:ext cx="227" cy="227"/>
              <a:chOff x="4648" y="2425"/>
              <a:chExt cx="227" cy="227"/>
            </a:xfrm>
          </p:grpSpPr>
          <p:sp>
            <p:nvSpPr>
              <p:cNvPr id="42047" name="Oval 85"/>
              <p:cNvSpPr>
                <a:spLocks noChangeArrowheads="1"/>
              </p:cNvSpPr>
              <p:nvPr/>
            </p:nvSpPr>
            <p:spPr bwMode="auto">
              <a:xfrm>
                <a:off x="4648" y="2425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048" name="Line 86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9" name="Line 87"/>
              <p:cNvSpPr>
                <a:spLocks noChangeShapeType="1"/>
              </p:cNvSpPr>
              <p:nvPr/>
            </p:nvSpPr>
            <p:spPr bwMode="auto">
              <a:xfrm>
                <a:off x="4743" y="249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35" name="Group 88"/>
            <p:cNvGrpSpPr>
              <a:grpSpLocks/>
            </p:cNvGrpSpPr>
            <p:nvPr/>
          </p:nvGrpSpPr>
          <p:grpSpPr bwMode="auto">
            <a:xfrm>
              <a:off x="4149" y="2736"/>
              <a:ext cx="227" cy="227"/>
              <a:chOff x="4648" y="2425"/>
              <a:chExt cx="227" cy="227"/>
            </a:xfrm>
          </p:grpSpPr>
          <p:sp>
            <p:nvSpPr>
              <p:cNvPr id="42044" name="Oval 89"/>
              <p:cNvSpPr>
                <a:spLocks noChangeArrowheads="1"/>
              </p:cNvSpPr>
              <p:nvPr/>
            </p:nvSpPr>
            <p:spPr bwMode="auto">
              <a:xfrm>
                <a:off x="4648" y="2425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045" name="Line 90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6" name="Line 91"/>
              <p:cNvSpPr>
                <a:spLocks noChangeShapeType="1"/>
              </p:cNvSpPr>
              <p:nvPr/>
            </p:nvSpPr>
            <p:spPr bwMode="auto">
              <a:xfrm>
                <a:off x="4743" y="249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36" name="Group 92"/>
            <p:cNvGrpSpPr>
              <a:grpSpLocks/>
            </p:cNvGrpSpPr>
            <p:nvPr/>
          </p:nvGrpSpPr>
          <p:grpSpPr bwMode="auto">
            <a:xfrm>
              <a:off x="5100" y="2727"/>
              <a:ext cx="227" cy="227"/>
              <a:chOff x="4648" y="2425"/>
              <a:chExt cx="227" cy="227"/>
            </a:xfrm>
          </p:grpSpPr>
          <p:sp>
            <p:nvSpPr>
              <p:cNvPr id="42041" name="Oval 93"/>
              <p:cNvSpPr>
                <a:spLocks noChangeArrowheads="1"/>
              </p:cNvSpPr>
              <p:nvPr/>
            </p:nvSpPr>
            <p:spPr bwMode="auto">
              <a:xfrm>
                <a:off x="4648" y="2425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042" name="Line 94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3" name="Line 95"/>
              <p:cNvSpPr>
                <a:spLocks noChangeShapeType="1"/>
              </p:cNvSpPr>
              <p:nvPr/>
            </p:nvSpPr>
            <p:spPr bwMode="auto">
              <a:xfrm>
                <a:off x="4743" y="249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37" name="Group 96"/>
            <p:cNvGrpSpPr>
              <a:grpSpLocks/>
            </p:cNvGrpSpPr>
            <p:nvPr/>
          </p:nvGrpSpPr>
          <p:grpSpPr bwMode="auto">
            <a:xfrm>
              <a:off x="5088" y="2160"/>
              <a:ext cx="227" cy="227"/>
              <a:chOff x="4648" y="2425"/>
              <a:chExt cx="227" cy="227"/>
            </a:xfrm>
          </p:grpSpPr>
          <p:sp>
            <p:nvSpPr>
              <p:cNvPr id="42038" name="Oval 97"/>
              <p:cNvSpPr>
                <a:spLocks noChangeArrowheads="1"/>
              </p:cNvSpPr>
              <p:nvPr/>
            </p:nvSpPr>
            <p:spPr bwMode="auto">
              <a:xfrm>
                <a:off x="4648" y="2425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039" name="Line 98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0" name="Line 99"/>
              <p:cNvSpPr>
                <a:spLocks noChangeShapeType="1"/>
              </p:cNvSpPr>
              <p:nvPr/>
            </p:nvSpPr>
            <p:spPr bwMode="auto">
              <a:xfrm>
                <a:off x="4743" y="249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0" name="Group 138"/>
          <p:cNvGrpSpPr>
            <a:grpSpLocks/>
          </p:cNvGrpSpPr>
          <p:nvPr/>
        </p:nvGrpSpPr>
        <p:grpSpPr bwMode="auto">
          <a:xfrm>
            <a:off x="4732338" y="4765675"/>
            <a:ext cx="3355975" cy="1814513"/>
            <a:chOff x="3072" y="2832"/>
            <a:chExt cx="2160" cy="1215"/>
          </a:xfrm>
        </p:grpSpPr>
        <p:grpSp>
          <p:nvGrpSpPr>
            <p:cNvPr id="41992" name="Group 100"/>
            <p:cNvGrpSpPr>
              <a:grpSpLocks/>
            </p:cNvGrpSpPr>
            <p:nvPr/>
          </p:nvGrpSpPr>
          <p:grpSpPr bwMode="auto">
            <a:xfrm>
              <a:off x="3168" y="2832"/>
              <a:ext cx="1968" cy="1215"/>
              <a:chOff x="1440" y="2625"/>
              <a:chExt cx="2408" cy="1559"/>
            </a:xfrm>
          </p:grpSpPr>
          <p:grpSp>
            <p:nvGrpSpPr>
              <p:cNvPr id="41994" name="Group 101"/>
              <p:cNvGrpSpPr>
                <a:grpSpLocks/>
              </p:cNvGrpSpPr>
              <p:nvPr/>
            </p:nvGrpSpPr>
            <p:grpSpPr bwMode="auto">
              <a:xfrm>
                <a:off x="1440" y="2631"/>
                <a:ext cx="680" cy="680"/>
                <a:chOff x="1440" y="2631"/>
                <a:chExt cx="680" cy="680"/>
              </a:xfrm>
            </p:grpSpPr>
            <p:sp>
              <p:nvSpPr>
                <p:cNvPr id="42025" name="Oval 102"/>
                <p:cNvSpPr>
                  <a:spLocks noChangeArrowheads="1"/>
                </p:cNvSpPr>
                <p:nvPr/>
              </p:nvSpPr>
              <p:spPr bwMode="auto">
                <a:xfrm>
                  <a:off x="1440" y="2631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26" name="Oval 103"/>
                <p:cNvSpPr>
                  <a:spLocks noChangeArrowheads="1"/>
                </p:cNvSpPr>
                <p:nvPr/>
              </p:nvSpPr>
              <p:spPr bwMode="auto">
                <a:xfrm>
                  <a:off x="1659" y="2859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27" name="Group 104"/>
                <p:cNvGrpSpPr>
                  <a:grpSpLocks/>
                </p:cNvGrpSpPr>
                <p:nvPr/>
              </p:nvGrpSpPr>
              <p:grpSpPr bwMode="auto">
                <a:xfrm>
                  <a:off x="1720" y="2928"/>
                  <a:ext cx="113" cy="113"/>
                  <a:chOff x="3744" y="2736"/>
                  <a:chExt cx="113" cy="113"/>
                </a:xfrm>
              </p:grpSpPr>
              <p:sp>
                <p:nvSpPr>
                  <p:cNvPr id="4202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995" name="Group 107"/>
              <p:cNvGrpSpPr>
                <a:grpSpLocks/>
              </p:cNvGrpSpPr>
              <p:nvPr/>
            </p:nvGrpSpPr>
            <p:grpSpPr bwMode="auto">
              <a:xfrm>
                <a:off x="2304" y="2625"/>
                <a:ext cx="680" cy="680"/>
                <a:chOff x="2304" y="2625"/>
                <a:chExt cx="680" cy="680"/>
              </a:xfrm>
            </p:grpSpPr>
            <p:sp>
              <p:nvSpPr>
                <p:cNvPr id="42020" name="Oval 108"/>
                <p:cNvSpPr>
                  <a:spLocks noChangeArrowheads="1"/>
                </p:cNvSpPr>
                <p:nvPr/>
              </p:nvSpPr>
              <p:spPr bwMode="auto">
                <a:xfrm>
                  <a:off x="2304" y="2625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21" name="Oval 109"/>
                <p:cNvSpPr>
                  <a:spLocks noChangeArrowheads="1"/>
                </p:cNvSpPr>
                <p:nvPr/>
              </p:nvSpPr>
              <p:spPr bwMode="auto">
                <a:xfrm>
                  <a:off x="2523" y="2853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22" name="Group 110"/>
                <p:cNvGrpSpPr>
                  <a:grpSpLocks/>
                </p:cNvGrpSpPr>
                <p:nvPr/>
              </p:nvGrpSpPr>
              <p:grpSpPr bwMode="auto">
                <a:xfrm>
                  <a:off x="2584" y="2922"/>
                  <a:ext cx="113" cy="113"/>
                  <a:chOff x="3744" y="2736"/>
                  <a:chExt cx="113" cy="113"/>
                </a:xfrm>
              </p:grpSpPr>
              <p:sp>
                <p:nvSpPr>
                  <p:cNvPr id="4202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996" name="Group 113"/>
              <p:cNvGrpSpPr>
                <a:grpSpLocks/>
              </p:cNvGrpSpPr>
              <p:nvPr/>
            </p:nvGrpSpPr>
            <p:grpSpPr bwMode="auto">
              <a:xfrm>
                <a:off x="1440" y="3504"/>
                <a:ext cx="680" cy="680"/>
                <a:chOff x="1440" y="3504"/>
                <a:chExt cx="680" cy="680"/>
              </a:xfrm>
            </p:grpSpPr>
            <p:sp>
              <p:nvSpPr>
                <p:cNvPr id="42015" name="Oval 114"/>
                <p:cNvSpPr>
                  <a:spLocks noChangeArrowheads="1"/>
                </p:cNvSpPr>
                <p:nvPr/>
              </p:nvSpPr>
              <p:spPr bwMode="auto">
                <a:xfrm>
                  <a:off x="1440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16" name="Oval 115"/>
                <p:cNvSpPr>
                  <a:spLocks noChangeArrowheads="1"/>
                </p:cNvSpPr>
                <p:nvPr/>
              </p:nvSpPr>
              <p:spPr bwMode="auto">
                <a:xfrm>
                  <a:off x="1659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17" name="Group 116"/>
                <p:cNvGrpSpPr>
                  <a:grpSpLocks/>
                </p:cNvGrpSpPr>
                <p:nvPr/>
              </p:nvGrpSpPr>
              <p:grpSpPr bwMode="auto">
                <a:xfrm>
                  <a:off x="1720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42018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997" name="Group 119"/>
              <p:cNvGrpSpPr>
                <a:grpSpLocks/>
              </p:cNvGrpSpPr>
              <p:nvPr/>
            </p:nvGrpSpPr>
            <p:grpSpPr bwMode="auto">
              <a:xfrm>
                <a:off x="3168" y="2634"/>
                <a:ext cx="680" cy="680"/>
                <a:chOff x="3168" y="2634"/>
                <a:chExt cx="680" cy="680"/>
              </a:xfrm>
            </p:grpSpPr>
            <p:sp>
              <p:nvSpPr>
                <p:cNvPr id="42010" name="Oval 120"/>
                <p:cNvSpPr>
                  <a:spLocks noChangeArrowheads="1"/>
                </p:cNvSpPr>
                <p:nvPr/>
              </p:nvSpPr>
              <p:spPr bwMode="auto">
                <a:xfrm>
                  <a:off x="3168" y="263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11" name="Oval 121"/>
                <p:cNvSpPr>
                  <a:spLocks noChangeArrowheads="1"/>
                </p:cNvSpPr>
                <p:nvPr/>
              </p:nvSpPr>
              <p:spPr bwMode="auto">
                <a:xfrm>
                  <a:off x="3387" y="286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12" name="Group 122"/>
                <p:cNvGrpSpPr>
                  <a:grpSpLocks/>
                </p:cNvGrpSpPr>
                <p:nvPr/>
              </p:nvGrpSpPr>
              <p:grpSpPr bwMode="auto">
                <a:xfrm>
                  <a:off x="3448" y="2931"/>
                  <a:ext cx="113" cy="113"/>
                  <a:chOff x="3744" y="2736"/>
                  <a:chExt cx="113" cy="113"/>
                </a:xfrm>
              </p:grpSpPr>
              <p:sp>
                <p:nvSpPr>
                  <p:cNvPr id="4201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998" name="Group 125"/>
              <p:cNvGrpSpPr>
                <a:grpSpLocks/>
              </p:cNvGrpSpPr>
              <p:nvPr/>
            </p:nvGrpSpPr>
            <p:grpSpPr bwMode="auto">
              <a:xfrm>
                <a:off x="3168" y="3504"/>
                <a:ext cx="680" cy="680"/>
                <a:chOff x="3168" y="3504"/>
                <a:chExt cx="680" cy="680"/>
              </a:xfrm>
            </p:grpSpPr>
            <p:sp>
              <p:nvSpPr>
                <p:cNvPr id="42005" name="Oval 126"/>
                <p:cNvSpPr>
                  <a:spLocks noChangeArrowheads="1"/>
                </p:cNvSpPr>
                <p:nvPr/>
              </p:nvSpPr>
              <p:spPr bwMode="auto">
                <a:xfrm>
                  <a:off x="3168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06" name="Oval 127"/>
                <p:cNvSpPr>
                  <a:spLocks noChangeArrowheads="1"/>
                </p:cNvSpPr>
                <p:nvPr/>
              </p:nvSpPr>
              <p:spPr bwMode="auto">
                <a:xfrm>
                  <a:off x="3387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07" name="Group 128"/>
                <p:cNvGrpSpPr>
                  <a:grpSpLocks/>
                </p:cNvGrpSpPr>
                <p:nvPr/>
              </p:nvGrpSpPr>
              <p:grpSpPr bwMode="auto">
                <a:xfrm>
                  <a:off x="3448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4200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0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999" name="Group 131"/>
              <p:cNvGrpSpPr>
                <a:grpSpLocks/>
              </p:cNvGrpSpPr>
              <p:nvPr/>
            </p:nvGrpSpPr>
            <p:grpSpPr bwMode="auto">
              <a:xfrm>
                <a:off x="2304" y="3504"/>
                <a:ext cx="680" cy="680"/>
                <a:chOff x="2304" y="3504"/>
                <a:chExt cx="680" cy="680"/>
              </a:xfrm>
            </p:grpSpPr>
            <p:sp>
              <p:nvSpPr>
                <p:cNvPr id="42000" name="Oval 132"/>
                <p:cNvSpPr>
                  <a:spLocks noChangeArrowheads="1"/>
                </p:cNvSpPr>
                <p:nvPr/>
              </p:nvSpPr>
              <p:spPr bwMode="auto">
                <a:xfrm>
                  <a:off x="2304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001" name="Oval 133"/>
                <p:cNvSpPr>
                  <a:spLocks noChangeArrowheads="1"/>
                </p:cNvSpPr>
                <p:nvPr/>
              </p:nvSpPr>
              <p:spPr bwMode="auto">
                <a:xfrm>
                  <a:off x="2523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42002" name="Group 134"/>
                <p:cNvGrpSpPr>
                  <a:grpSpLocks/>
                </p:cNvGrpSpPr>
                <p:nvPr/>
              </p:nvGrpSpPr>
              <p:grpSpPr bwMode="auto">
                <a:xfrm>
                  <a:off x="2584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4200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0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" name="Text Box 137"/>
            <p:cNvSpPr txBox="1">
              <a:spLocks noChangeArrowheads="1"/>
            </p:cNvSpPr>
            <p:nvPr/>
          </p:nvSpPr>
          <p:spPr bwMode="auto">
            <a:xfrm>
              <a:off x="3072" y="3292"/>
              <a:ext cx="216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保持原来电子结构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797300" y="1504950"/>
            <a:ext cx="4878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离子、共价、金属和分子晶体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395288" y="1030288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金属晶体结合力 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原子实和电子云之间的库仑力，无特殊要求，要求排列越紧密，势能越低，结合越稳定</a:t>
            </a: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382588" y="2133600"/>
            <a:ext cx="83994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大多数金属 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面心立方结构和六角密排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配位数为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12</a:t>
            </a:r>
            <a:endParaRPr kumimoji="1" lang="en-US" altLang="zh-CN" sz="24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  <p:pic>
        <p:nvPicPr>
          <p:cNvPr id="22532" name="Picture 6" descr="XCH001_005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7050"/>
            <a:ext cx="2454275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2916238" y="2779713"/>
            <a:ext cx="2613025" cy="3025775"/>
            <a:chOff x="2233" y="2880"/>
            <a:chExt cx="1051" cy="1227"/>
          </a:xfrm>
        </p:grpSpPr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2233" y="3113"/>
              <a:ext cx="805" cy="994"/>
              <a:chOff x="3250" y="11112"/>
              <a:chExt cx="2015" cy="2485"/>
            </a:xfrm>
          </p:grpSpPr>
          <p:sp>
            <p:nvSpPr>
              <p:cNvPr id="22547" name="Line 9"/>
              <p:cNvSpPr>
                <a:spLocks noChangeShapeType="1"/>
              </p:cNvSpPr>
              <p:nvPr/>
            </p:nvSpPr>
            <p:spPr bwMode="auto">
              <a:xfrm>
                <a:off x="3610" y="11579"/>
                <a:ext cx="0" cy="15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48" name="Line 10"/>
              <p:cNvSpPr>
                <a:spLocks noChangeShapeType="1"/>
              </p:cNvSpPr>
              <p:nvPr/>
            </p:nvSpPr>
            <p:spPr bwMode="auto">
              <a:xfrm>
                <a:off x="4625" y="11288"/>
                <a:ext cx="0" cy="1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49" name="Line 11"/>
              <p:cNvSpPr>
                <a:spLocks noChangeShapeType="1"/>
              </p:cNvSpPr>
              <p:nvPr/>
            </p:nvSpPr>
            <p:spPr bwMode="auto">
              <a:xfrm>
                <a:off x="3948" y="11288"/>
                <a:ext cx="0" cy="1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50" name="Line 12"/>
              <p:cNvSpPr>
                <a:spLocks noChangeShapeType="1"/>
              </p:cNvSpPr>
              <p:nvPr/>
            </p:nvSpPr>
            <p:spPr bwMode="auto">
              <a:xfrm>
                <a:off x="4118" y="11869"/>
                <a:ext cx="0" cy="1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51" name="Line 13"/>
              <p:cNvSpPr>
                <a:spLocks noChangeShapeType="1"/>
              </p:cNvSpPr>
              <p:nvPr/>
            </p:nvSpPr>
            <p:spPr bwMode="auto">
              <a:xfrm>
                <a:off x="4794" y="11869"/>
                <a:ext cx="0" cy="1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52" name="Line 14"/>
              <p:cNvSpPr>
                <a:spLocks noChangeShapeType="1"/>
              </p:cNvSpPr>
              <p:nvPr/>
            </p:nvSpPr>
            <p:spPr bwMode="auto">
              <a:xfrm>
                <a:off x="5133" y="11579"/>
                <a:ext cx="0" cy="15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53" name="Text Box 15"/>
              <p:cNvSpPr txBox="1">
                <a:spLocks noChangeArrowheads="1"/>
              </p:cNvSpPr>
              <p:nvPr/>
            </p:nvSpPr>
            <p:spPr bwMode="auto">
              <a:xfrm>
                <a:off x="3250" y="12398"/>
                <a:ext cx="339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i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B</a:t>
                </a:r>
                <a:endParaRPr lang="en-US" altLang="zh-CN" sz="1400" i="1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2554" name="Group 16"/>
              <p:cNvGrpSpPr>
                <a:grpSpLocks/>
              </p:cNvGrpSpPr>
              <p:nvPr/>
            </p:nvGrpSpPr>
            <p:grpSpPr bwMode="auto">
              <a:xfrm>
                <a:off x="3304" y="11288"/>
                <a:ext cx="1829" cy="714"/>
                <a:chOff x="3304" y="11288"/>
                <a:chExt cx="1829" cy="714"/>
              </a:xfrm>
            </p:grpSpPr>
            <p:sp>
              <p:nvSpPr>
                <p:cNvPr id="22583" name="Line 17"/>
                <p:cNvSpPr>
                  <a:spLocks noChangeShapeType="1"/>
                </p:cNvSpPr>
                <p:nvPr/>
              </p:nvSpPr>
              <p:spPr bwMode="auto">
                <a:xfrm>
                  <a:off x="3948" y="11288"/>
                  <a:ext cx="6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610" y="11288"/>
                  <a:ext cx="339" cy="2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5" name="Line 19"/>
                <p:cNvSpPr>
                  <a:spLocks noChangeShapeType="1"/>
                </p:cNvSpPr>
                <p:nvPr/>
              </p:nvSpPr>
              <p:spPr bwMode="auto">
                <a:xfrm>
                  <a:off x="3610" y="11577"/>
                  <a:ext cx="508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6" name="Line 20"/>
                <p:cNvSpPr>
                  <a:spLocks noChangeShapeType="1"/>
                </p:cNvSpPr>
                <p:nvPr/>
              </p:nvSpPr>
              <p:spPr bwMode="auto">
                <a:xfrm>
                  <a:off x="4118" y="11869"/>
                  <a:ext cx="6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7" name="Line 21"/>
                <p:cNvSpPr>
                  <a:spLocks noChangeShapeType="1"/>
                </p:cNvSpPr>
                <p:nvPr/>
              </p:nvSpPr>
              <p:spPr bwMode="auto">
                <a:xfrm>
                  <a:off x="4625" y="11288"/>
                  <a:ext cx="508" cy="2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794" y="11577"/>
                  <a:ext cx="339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9" name="Line 23"/>
                <p:cNvSpPr>
                  <a:spLocks noChangeShapeType="1"/>
                </p:cNvSpPr>
                <p:nvPr/>
              </p:nvSpPr>
              <p:spPr bwMode="auto">
                <a:xfrm>
                  <a:off x="3610" y="11580"/>
                  <a:ext cx="1523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9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118" y="11291"/>
                  <a:ext cx="507" cy="581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91" name="Line 25"/>
                <p:cNvSpPr>
                  <a:spLocks noChangeShapeType="1"/>
                </p:cNvSpPr>
                <p:nvPr/>
              </p:nvSpPr>
              <p:spPr bwMode="auto">
                <a:xfrm>
                  <a:off x="3948" y="11291"/>
                  <a:ext cx="844" cy="581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9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04" y="11381"/>
                  <a:ext cx="340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i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</a:rPr>
                    <a:t>A</a:t>
                  </a:r>
                  <a:endParaRPr lang="en-US" altLang="zh-CN" sz="1400" i="1" dirty="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93" name="Oval 27"/>
                <p:cNvSpPr>
                  <a:spLocks noChangeArrowheads="1"/>
                </p:cNvSpPr>
                <p:nvPr/>
              </p:nvSpPr>
              <p:spPr bwMode="auto">
                <a:xfrm>
                  <a:off x="4668" y="11716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94" name="Oval 28"/>
                <p:cNvSpPr>
                  <a:spLocks noChangeArrowheads="1"/>
                </p:cNvSpPr>
                <p:nvPr/>
              </p:nvSpPr>
              <p:spPr bwMode="auto">
                <a:xfrm>
                  <a:off x="3963" y="11719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95" name="Oval 29"/>
                <p:cNvSpPr>
                  <a:spLocks noChangeArrowheads="1"/>
                </p:cNvSpPr>
                <p:nvPr/>
              </p:nvSpPr>
              <p:spPr bwMode="auto">
                <a:xfrm>
                  <a:off x="3469" y="11407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555" name="Group 30"/>
              <p:cNvGrpSpPr>
                <a:grpSpLocks/>
              </p:cNvGrpSpPr>
              <p:nvPr/>
            </p:nvGrpSpPr>
            <p:grpSpPr bwMode="auto">
              <a:xfrm>
                <a:off x="3793" y="12088"/>
                <a:ext cx="988" cy="544"/>
                <a:chOff x="3793" y="12088"/>
                <a:chExt cx="988" cy="544"/>
              </a:xfrm>
            </p:grpSpPr>
            <p:sp>
              <p:nvSpPr>
                <p:cNvPr id="22577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948" y="12253"/>
                  <a:ext cx="339" cy="28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78" name="Line 32"/>
                <p:cNvSpPr>
                  <a:spLocks noChangeShapeType="1"/>
                </p:cNvSpPr>
                <p:nvPr/>
              </p:nvSpPr>
              <p:spPr bwMode="auto">
                <a:xfrm>
                  <a:off x="4019" y="12519"/>
                  <a:ext cx="678" cy="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79" name="Line 33"/>
                <p:cNvSpPr>
                  <a:spLocks noChangeShapeType="1"/>
                </p:cNvSpPr>
                <p:nvPr/>
              </p:nvSpPr>
              <p:spPr bwMode="auto">
                <a:xfrm>
                  <a:off x="4350" y="12237"/>
                  <a:ext cx="339" cy="29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80" name="Oval 34"/>
                <p:cNvSpPr>
                  <a:spLocks noChangeArrowheads="1"/>
                </p:cNvSpPr>
                <p:nvPr/>
              </p:nvSpPr>
              <p:spPr bwMode="auto">
                <a:xfrm>
                  <a:off x="4183" y="12086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81" name="Oval 35"/>
                <p:cNvSpPr>
                  <a:spLocks noChangeArrowheads="1"/>
                </p:cNvSpPr>
                <p:nvPr/>
              </p:nvSpPr>
              <p:spPr bwMode="auto">
                <a:xfrm>
                  <a:off x="4498" y="12340"/>
                  <a:ext cx="283" cy="2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82" name="Oval 36"/>
                <p:cNvSpPr>
                  <a:spLocks noChangeArrowheads="1"/>
                </p:cNvSpPr>
                <p:nvPr/>
              </p:nvSpPr>
              <p:spPr bwMode="auto">
                <a:xfrm>
                  <a:off x="3793" y="12348"/>
                  <a:ext cx="283" cy="2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556" name="Group 37"/>
              <p:cNvGrpSpPr>
                <a:grpSpLocks/>
              </p:cNvGrpSpPr>
              <p:nvPr/>
            </p:nvGrpSpPr>
            <p:grpSpPr bwMode="auto">
              <a:xfrm>
                <a:off x="3250" y="12743"/>
                <a:ext cx="2011" cy="854"/>
                <a:chOff x="3250" y="12743"/>
                <a:chExt cx="2011" cy="854"/>
              </a:xfrm>
            </p:grpSpPr>
            <p:sp>
              <p:nvSpPr>
                <p:cNvPr id="22561" name="Line 38"/>
                <p:cNvSpPr>
                  <a:spLocks noChangeShapeType="1"/>
                </p:cNvSpPr>
                <p:nvPr/>
              </p:nvSpPr>
              <p:spPr bwMode="auto">
                <a:xfrm>
                  <a:off x="3948" y="12884"/>
                  <a:ext cx="6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610" y="12884"/>
                  <a:ext cx="339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3" name="Line 40"/>
                <p:cNvSpPr>
                  <a:spLocks noChangeShapeType="1"/>
                </p:cNvSpPr>
                <p:nvPr/>
              </p:nvSpPr>
              <p:spPr bwMode="auto">
                <a:xfrm>
                  <a:off x="3610" y="13175"/>
                  <a:ext cx="507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4" name="Line 41"/>
                <p:cNvSpPr>
                  <a:spLocks noChangeShapeType="1"/>
                </p:cNvSpPr>
                <p:nvPr/>
              </p:nvSpPr>
              <p:spPr bwMode="auto">
                <a:xfrm>
                  <a:off x="4116" y="13467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794" y="13175"/>
                  <a:ext cx="339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6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4625" y="12884"/>
                  <a:ext cx="508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7" name="Line 44"/>
                <p:cNvSpPr>
                  <a:spLocks noChangeShapeType="1"/>
                </p:cNvSpPr>
                <p:nvPr/>
              </p:nvSpPr>
              <p:spPr bwMode="auto">
                <a:xfrm>
                  <a:off x="3610" y="13175"/>
                  <a:ext cx="1523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8" name="Line 45"/>
                <p:cNvSpPr>
                  <a:spLocks noChangeShapeType="1"/>
                </p:cNvSpPr>
                <p:nvPr/>
              </p:nvSpPr>
              <p:spPr bwMode="auto">
                <a:xfrm>
                  <a:off x="3948" y="12884"/>
                  <a:ext cx="844" cy="58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6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116" y="12884"/>
                  <a:ext cx="508" cy="58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57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50" y="12976"/>
                  <a:ext cx="342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i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</a:rPr>
                    <a:t>A</a:t>
                  </a:r>
                  <a:endParaRPr lang="en-US" altLang="zh-CN" sz="1400" i="1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1" name="Oval 48"/>
                <p:cNvSpPr>
                  <a:spLocks noChangeArrowheads="1"/>
                </p:cNvSpPr>
                <p:nvPr/>
              </p:nvSpPr>
              <p:spPr bwMode="auto">
                <a:xfrm>
                  <a:off x="3829" y="12759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2" name="Oval 49"/>
                <p:cNvSpPr>
                  <a:spLocks noChangeArrowheads="1"/>
                </p:cNvSpPr>
                <p:nvPr/>
              </p:nvSpPr>
              <p:spPr bwMode="auto">
                <a:xfrm>
                  <a:off x="4477" y="1274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3" name="Oval 50"/>
                <p:cNvSpPr>
                  <a:spLocks noChangeArrowheads="1"/>
                </p:cNvSpPr>
                <p:nvPr/>
              </p:nvSpPr>
              <p:spPr bwMode="auto">
                <a:xfrm>
                  <a:off x="4682" y="1331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4" name="Oval 51"/>
                <p:cNvSpPr>
                  <a:spLocks noChangeArrowheads="1"/>
                </p:cNvSpPr>
                <p:nvPr/>
              </p:nvSpPr>
              <p:spPr bwMode="auto">
                <a:xfrm>
                  <a:off x="3977" y="13314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5" name="Oval 52"/>
                <p:cNvSpPr>
                  <a:spLocks noChangeArrowheads="1"/>
                </p:cNvSpPr>
                <p:nvPr/>
              </p:nvSpPr>
              <p:spPr bwMode="auto">
                <a:xfrm>
                  <a:off x="3483" y="13002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76" name="Oval 53"/>
                <p:cNvSpPr>
                  <a:spLocks noChangeArrowheads="1"/>
                </p:cNvSpPr>
                <p:nvPr/>
              </p:nvSpPr>
              <p:spPr bwMode="auto">
                <a:xfrm>
                  <a:off x="4978" y="13040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557" name="Group 54"/>
              <p:cNvGrpSpPr>
                <a:grpSpLocks/>
              </p:cNvGrpSpPr>
              <p:nvPr/>
            </p:nvGrpSpPr>
            <p:grpSpPr bwMode="auto">
              <a:xfrm>
                <a:off x="3825" y="11112"/>
                <a:ext cx="1440" cy="562"/>
                <a:chOff x="3840" y="11154"/>
                <a:chExt cx="1440" cy="562"/>
              </a:xfrm>
            </p:grpSpPr>
            <p:sp>
              <p:nvSpPr>
                <p:cNvPr id="22558" name="Oval 55"/>
                <p:cNvSpPr>
                  <a:spLocks noChangeArrowheads="1"/>
                </p:cNvSpPr>
                <p:nvPr/>
              </p:nvSpPr>
              <p:spPr bwMode="auto">
                <a:xfrm>
                  <a:off x="3840" y="11170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59" name="Oval 56"/>
                <p:cNvSpPr>
                  <a:spLocks noChangeArrowheads="1"/>
                </p:cNvSpPr>
                <p:nvPr/>
              </p:nvSpPr>
              <p:spPr bwMode="auto">
                <a:xfrm>
                  <a:off x="4491" y="11154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560" name="Oval 57"/>
                <p:cNvSpPr>
                  <a:spLocks noChangeArrowheads="1"/>
                </p:cNvSpPr>
                <p:nvPr/>
              </p:nvSpPr>
              <p:spPr bwMode="auto">
                <a:xfrm>
                  <a:off x="4999" y="11433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00F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3025" y="3285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3016" y="392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3087" y="3294"/>
              <a:ext cx="0" cy="6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2" name="Text Box 61"/>
            <p:cNvSpPr txBox="1">
              <a:spLocks noChangeArrowheads="1"/>
            </p:cNvSpPr>
            <p:nvPr/>
          </p:nvSpPr>
          <p:spPr bwMode="auto">
            <a:xfrm>
              <a:off x="3058" y="3475"/>
              <a:ext cx="22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22543" name="Text Box 62"/>
            <p:cNvSpPr txBox="1">
              <a:spLocks noChangeArrowheads="1"/>
            </p:cNvSpPr>
            <p:nvPr/>
          </p:nvSpPr>
          <p:spPr bwMode="auto">
            <a:xfrm>
              <a:off x="2571" y="2880"/>
              <a:ext cx="22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 flipV="1">
              <a:off x="2517" y="29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 flipV="1">
              <a:off x="2789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2517" y="306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364163" y="3211513"/>
            <a:ext cx="3595687" cy="2592387"/>
            <a:chOff x="1565" y="1842"/>
            <a:chExt cx="2265" cy="1633"/>
          </a:xfrm>
        </p:grpSpPr>
        <p:pic>
          <p:nvPicPr>
            <p:cNvPr id="22535" name="Picture 66" descr="images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" y="1842"/>
              <a:ext cx="1105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67" descr="images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1887"/>
              <a:ext cx="1104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AutoShape 68"/>
            <p:cNvSpPr>
              <a:spLocks noChangeArrowheads="1"/>
            </p:cNvSpPr>
            <p:nvPr/>
          </p:nvSpPr>
          <p:spPr bwMode="auto">
            <a:xfrm>
              <a:off x="2543" y="2466"/>
              <a:ext cx="194" cy="283"/>
            </a:xfrm>
            <a:prstGeom prst="rightArrow">
              <a:avLst>
                <a:gd name="adj1" fmla="val 50000"/>
                <a:gd name="adj2" fmla="val 4586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395288" y="1296988"/>
            <a:ext cx="640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面心立方晶格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Cu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Ag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Au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Al </a:t>
            </a:r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395288" y="1860550"/>
            <a:ext cx="5715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六角晶格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Be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Mg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Zn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Cd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395288" y="2465388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体心立方 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 Li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Na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Rb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Cs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Mo (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配位数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8)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395288" y="3284538"/>
            <a:ext cx="4114800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Monotype Sorts" pitchFamily="2" charset="2"/>
              </a:rPr>
              <a:t>——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良好的导电本领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结合能比前面两种晶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         体要低一些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过渡金属结合能较大</a:t>
            </a:r>
          </a:p>
        </p:txBody>
      </p:sp>
      <p:pic>
        <p:nvPicPr>
          <p:cNvPr id="23558" name="Picture 6" descr="XCH001_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97213"/>
            <a:ext cx="42767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0538"/>
            <a:ext cx="8355012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latin typeface="微软雅黑" panose="020B0503020204020204" pitchFamily="34" charset="-122"/>
              </a:rPr>
              <a:t>§2-4  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范德瓦尔斯结合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分子晶体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1697038"/>
            <a:ext cx="8013700" cy="49720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典型的分子晶体：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惰性元素以及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</a:t>
            </a:r>
            <a:r>
              <a:rPr lang="en-US" altLang="zh-CN" sz="2400" baseline="-25000" dirty="0" smtClean="0">
                <a:latin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O</a:t>
            </a:r>
            <a:r>
              <a:rPr lang="en-US" altLang="zh-CN" sz="2400" baseline="-25000" dirty="0" smtClean="0">
                <a:latin typeface="微软雅黑" panose="020B0503020204020204" pitchFamily="34" charset="-122"/>
              </a:rPr>
              <a:t>2</a:t>
            </a:r>
            <a:r>
              <a:rPr lang="zh-CN" altLang="en-US" sz="2400" baseline="-250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CH</a:t>
            </a:r>
            <a:r>
              <a:rPr lang="en-US" altLang="zh-CN" sz="2400" baseline="-25000" dirty="0" smtClean="0">
                <a:latin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等气体在低温下形成的晶体。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基本特点：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晶体中的原子或分子之间靠</a:t>
            </a: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范德瓦尔斯键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相互结合。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性质： 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范德瓦尔斯力不依赖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于原子间电子云的任何交叠，是</a:t>
            </a: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一种弱相互作用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一般分子晶体都是低熔点、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Tx/>
              <a:buNone/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低沸点且硬度小。</a:t>
            </a:r>
          </a:p>
        </p:txBody>
      </p:sp>
      <p:grpSp>
        <p:nvGrpSpPr>
          <p:cNvPr id="24580" name="Group 41"/>
          <p:cNvGrpSpPr>
            <a:grpSpLocks/>
          </p:cNvGrpSpPr>
          <p:nvPr/>
        </p:nvGrpSpPr>
        <p:grpSpPr bwMode="auto">
          <a:xfrm>
            <a:off x="4500563" y="4306888"/>
            <a:ext cx="3932237" cy="2217737"/>
            <a:chOff x="3072" y="2832"/>
            <a:chExt cx="2160" cy="1215"/>
          </a:xfrm>
        </p:grpSpPr>
        <p:grpSp>
          <p:nvGrpSpPr>
            <p:cNvPr id="24581" name="Group 42"/>
            <p:cNvGrpSpPr>
              <a:grpSpLocks/>
            </p:cNvGrpSpPr>
            <p:nvPr/>
          </p:nvGrpSpPr>
          <p:grpSpPr bwMode="auto">
            <a:xfrm>
              <a:off x="3168" y="2832"/>
              <a:ext cx="1968" cy="1215"/>
              <a:chOff x="1440" y="2625"/>
              <a:chExt cx="2408" cy="1559"/>
            </a:xfrm>
          </p:grpSpPr>
          <p:grpSp>
            <p:nvGrpSpPr>
              <p:cNvPr id="24583" name="Group 43"/>
              <p:cNvGrpSpPr>
                <a:grpSpLocks/>
              </p:cNvGrpSpPr>
              <p:nvPr/>
            </p:nvGrpSpPr>
            <p:grpSpPr bwMode="auto">
              <a:xfrm>
                <a:off x="1440" y="2631"/>
                <a:ext cx="680" cy="680"/>
                <a:chOff x="1440" y="2631"/>
                <a:chExt cx="680" cy="680"/>
              </a:xfrm>
            </p:grpSpPr>
            <p:sp>
              <p:nvSpPr>
                <p:cNvPr id="25638" name="Oval 44"/>
                <p:cNvSpPr>
                  <a:spLocks noChangeArrowheads="1"/>
                </p:cNvSpPr>
                <p:nvPr/>
              </p:nvSpPr>
              <p:spPr bwMode="auto">
                <a:xfrm>
                  <a:off x="1440" y="2631"/>
                  <a:ext cx="680" cy="685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39" name="Oval 45"/>
                <p:cNvSpPr>
                  <a:spLocks noChangeArrowheads="1"/>
                </p:cNvSpPr>
                <p:nvPr/>
              </p:nvSpPr>
              <p:spPr bwMode="auto">
                <a:xfrm>
                  <a:off x="1659" y="2859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616" name="Group 46"/>
                <p:cNvGrpSpPr>
                  <a:grpSpLocks/>
                </p:cNvGrpSpPr>
                <p:nvPr/>
              </p:nvGrpSpPr>
              <p:grpSpPr bwMode="auto">
                <a:xfrm>
                  <a:off x="1720" y="2928"/>
                  <a:ext cx="113" cy="113"/>
                  <a:chOff x="3744" y="2736"/>
                  <a:chExt cx="113" cy="113"/>
                </a:xfrm>
              </p:grpSpPr>
              <p:sp>
                <p:nvSpPr>
                  <p:cNvPr id="2564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35" y="2782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4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84" y="2730"/>
                    <a:ext cx="0" cy="11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584" name="Group 49"/>
              <p:cNvGrpSpPr>
                <a:grpSpLocks/>
              </p:cNvGrpSpPr>
              <p:nvPr/>
            </p:nvGrpSpPr>
            <p:grpSpPr bwMode="auto">
              <a:xfrm>
                <a:off x="2304" y="2625"/>
                <a:ext cx="680" cy="680"/>
                <a:chOff x="2304" y="2625"/>
                <a:chExt cx="680" cy="680"/>
              </a:xfrm>
            </p:grpSpPr>
            <p:sp>
              <p:nvSpPr>
                <p:cNvPr id="25633" name="Oval 50"/>
                <p:cNvSpPr>
                  <a:spLocks noChangeArrowheads="1"/>
                </p:cNvSpPr>
                <p:nvPr/>
              </p:nvSpPr>
              <p:spPr bwMode="auto">
                <a:xfrm>
                  <a:off x="2304" y="2625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34" name="Oval 51"/>
                <p:cNvSpPr>
                  <a:spLocks noChangeArrowheads="1"/>
                </p:cNvSpPr>
                <p:nvPr/>
              </p:nvSpPr>
              <p:spPr bwMode="auto">
                <a:xfrm>
                  <a:off x="2523" y="2853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611" name="Group 52"/>
                <p:cNvGrpSpPr>
                  <a:grpSpLocks/>
                </p:cNvGrpSpPr>
                <p:nvPr/>
              </p:nvGrpSpPr>
              <p:grpSpPr bwMode="auto">
                <a:xfrm>
                  <a:off x="2584" y="2922"/>
                  <a:ext cx="113" cy="113"/>
                  <a:chOff x="3744" y="2736"/>
                  <a:chExt cx="113" cy="113"/>
                </a:xfrm>
              </p:grpSpPr>
              <p:sp>
                <p:nvSpPr>
                  <p:cNvPr id="2563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3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585" name="Group 55"/>
              <p:cNvGrpSpPr>
                <a:grpSpLocks/>
              </p:cNvGrpSpPr>
              <p:nvPr/>
            </p:nvGrpSpPr>
            <p:grpSpPr bwMode="auto">
              <a:xfrm>
                <a:off x="1440" y="3504"/>
                <a:ext cx="680" cy="680"/>
                <a:chOff x="1440" y="3504"/>
                <a:chExt cx="680" cy="680"/>
              </a:xfrm>
            </p:grpSpPr>
            <p:sp>
              <p:nvSpPr>
                <p:cNvPr id="25628" name="Oval 56"/>
                <p:cNvSpPr>
                  <a:spLocks noChangeArrowheads="1"/>
                </p:cNvSpPr>
                <p:nvPr/>
              </p:nvSpPr>
              <p:spPr bwMode="auto">
                <a:xfrm>
                  <a:off x="1440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29" name="Oval 57"/>
                <p:cNvSpPr>
                  <a:spLocks noChangeArrowheads="1"/>
                </p:cNvSpPr>
                <p:nvPr/>
              </p:nvSpPr>
              <p:spPr bwMode="auto">
                <a:xfrm>
                  <a:off x="1659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606" name="Group 58"/>
                <p:cNvGrpSpPr>
                  <a:grpSpLocks/>
                </p:cNvGrpSpPr>
                <p:nvPr/>
              </p:nvGrpSpPr>
              <p:grpSpPr bwMode="auto">
                <a:xfrm>
                  <a:off x="1720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2563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35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3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84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586" name="Group 61"/>
              <p:cNvGrpSpPr>
                <a:grpSpLocks/>
              </p:cNvGrpSpPr>
              <p:nvPr/>
            </p:nvGrpSpPr>
            <p:grpSpPr bwMode="auto">
              <a:xfrm>
                <a:off x="3168" y="2634"/>
                <a:ext cx="680" cy="680"/>
                <a:chOff x="3168" y="2634"/>
                <a:chExt cx="680" cy="680"/>
              </a:xfrm>
            </p:grpSpPr>
            <p:sp>
              <p:nvSpPr>
                <p:cNvPr id="25623" name="Oval 62"/>
                <p:cNvSpPr>
                  <a:spLocks noChangeArrowheads="1"/>
                </p:cNvSpPr>
                <p:nvPr/>
              </p:nvSpPr>
              <p:spPr bwMode="auto">
                <a:xfrm>
                  <a:off x="3168" y="263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24" name="Oval 63"/>
                <p:cNvSpPr>
                  <a:spLocks noChangeArrowheads="1"/>
                </p:cNvSpPr>
                <p:nvPr/>
              </p:nvSpPr>
              <p:spPr bwMode="auto">
                <a:xfrm>
                  <a:off x="3387" y="286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601" name="Group 64"/>
                <p:cNvGrpSpPr>
                  <a:grpSpLocks/>
                </p:cNvGrpSpPr>
                <p:nvPr/>
              </p:nvGrpSpPr>
              <p:grpSpPr bwMode="auto">
                <a:xfrm>
                  <a:off x="3448" y="2931"/>
                  <a:ext cx="113" cy="113"/>
                  <a:chOff x="3744" y="2736"/>
                  <a:chExt cx="113" cy="113"/>
                </a:xfrm>
              </p:grpSpPr>
              <p:sp>
                <p:nvSpPr>
                  <p:cNvPr id="2562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2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587" name="Group 67"/>
              <p:cNvGrpSpPr>
                <a:grpSpLocks/>
              </p:cNvGrpSpPr>
              <p:nvPr/>
            </p:nvGrpSpPr>
            <p:grpSpPr bwMode="auto">
              <a:xfrm>
                <a:off x="3168" y="3504"/>
                <a:ext cx="680" cy="680"/>
                <a:chOff x="3168" y="3504"/>
                <a:chExt cx="680" cy="680"/>
              </a:xfrm>
            </p:grpSpPr>
            <p:sp>
              <p:nvSpPr>
                <p:cNvPr id="25618" name="Oval 68"/>
                <p:cNvSpPr>
                  <a:spLocks noChangeArrowheads="1"/>
                </p:cNvSpPr>
                <p:nvPr/>
              </p:nvSpPr>
              <p:spPr bwMode="auto">
                <a:xfrm>
                  <a:off x="3168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19" name="Oval 69"/>
                <p:cNvSpPr>
                  <a:spLocks noChangeArrowheads="1"/>
                </p:cNvSpPr>
                <p:nvPr/>
              </p:nvSpPr>
              <p:spPr bwMode="auto">
                <a:xfrm>
                  <a:off x="3387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596" name="Group 70"/>
                <p:cNvGrpSpPr>
                  <a:grpSpLocks/>
                </p:cNvGrpSpPr>
                <p:nvPr/>
              </p:nvGrpSpPr>
              <p:grpSpPr bwMode="auto">
                <a:xfrm>
                  <a:off x="3448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2562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2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588" name="Group 73"/>
              <p:cNvGrpSpPr>
                <a:grpSpLocks/>
              </p:cNvGrpSpPr>
              <p:nvPr/>
            </p:nvGrpSpPr>
            <p:grpSpPr bwMode="auto">
              <a:xfrm>
                <a:off x="2304" y="3504"/>
                <a:ext cx="680" cy="680"/>
                <a:chOff x="2304" y="3504"/>
                <a:chExt cx="680" cy="680"/>
              </a:xfrm>
            </p:grpSpPr>
            <p:sp>
              <p:nvSpPr>
                <p:cNvPr id="25613" name="Oval 74"/>
                <p:cNvSpPr>
                  <a:spLocks noChangeArrowheads="1"/>
                </p:cNvSpPr>
                <p:nvPr/>
              </p:nvSpPr>
              <p:spPr bwMode="auto">
                <a:xfrm>
                  <a:off x="2304" y="3504"/>
                  <a:ext cx="680" cy="680"/>
                </a:xfrm>
                <a:prstGeom prst="ellipse">
                  <a:avLst/>
                </a:prstGeom>
                <a:solidFill>
                  <a:srgbClr val="339966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5614" name="Oval 75"/>
                <p:cNvSpPr>
                  <a:spLocks noChangeArrowheads="1"/>
                </p:cNvSpPr>
                <p:nvPr/>
              </p:nvSpPr>
              <p:spPr bwMode="auto">
                <a:xfrm>
                  <a:off x="2523" y="3732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24591" name="Group 76"/>
                <p:cNvGrpSpPr>
                  <a:grpSpLocks/>
                </p:cNvGrpSpPr>
                <p:nvPr/>
              </p:nvGrpSpPr>
              <p:grpSpPr bwMode="auto">
                <a:xfrm>
                  <a:off x="2584" y="3801"/>
                  <a:ext cx="113" cy="113"/>
                  <a:chOff x="3744" y="2736"/>
                  <a:chExt cx="113" cy="113"/>
                </a:xfrm>
              </p:grpSpPr>
              <p:sp>
                <p:nvSpPr>
                  <p:cNvPr id="25616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1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1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736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 sz="24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25606" name="Text Box 79"/>
            <p:cNvSpPr txBox="1">
              <a:spLocks noChangeArrowheads="1"/>
            </p:cNvSpPr>
            <p:nvPr/>
          </p:nvSpPr>
          <p:spPr bwMode="auto">
            <a:xfrm>
              <a:off x="3072" y="3292"/>
              <a:ext cx="216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保持原来电子结构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范德瓦尔斯键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57338"/>
            <a:ext cx="8686800" cy="830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范德瓦尔斯作用是</a:t>
            </a:r>
            <a:r>
              <a:rPr lang="zh-CN" altLang="en-US" sz="2800" dirty="0">
                <a:latin typeface="微软雅黑" panose="020B0503020204020204" pitchFamily="34" charset="-122"/>
              </a:rPr>
              <a:t>一种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瞬时电偶极矩的感应</a:t>
            </a: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作用，</a:t>
            </a:r>
            <a:r>
              <a:rPr lang="zh-CN" altLang="en-US" sz="28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相互作用力较弱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762000" y="2684463"/>
            <a:ext cx="1371600" cy="1295400"/>
            <a:chOff x="624" y="1824"/>
            <a:chExt cx="864" cy="816"/>
          </a:xfrm>
        </p:grpSpPr>
        <p:sp>
          <p:nvSpPr>
            <p:cNvPr id="28753" name="Oval 8"/>
            <p:cNvSpPr>
              <a:spLocks noChangeArrowheads="1"/>
            </p:cNvSpPr>
            <p:nvPr/>
          </p:nvSpPr>
          <p:spPr bwMode="auto">
            <a:xfrm>
              <a:off x="624" y="1824"/>
              <a:ext cx="864" cy="81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03" name="Group 9"/>
            <p:cNvGrpSpPr>
              <a:grpSpLocks/>
            </p:cNvGrpSpPr>
            <p:nvPr/>
          </p:nvGrpSpPr>
          <p:grpSpPr bwMode="auto">
            <a:xfrm>
              <a:off x="951" y="2139"/>
              <a:ext cx="192" cy="192"/>
              <a:chOff x="960" y="2130"/>
              <a:chExt cx="192" cy="192"/>
            </a:xfrm>
          </p:grpSpPr>
          <p:sp>
            <p:nvSpPr>
              <p:cNvPr id="28761" name="Oval 10"/>
              <p:cNvSpPr>
                <a:spLocks noChangeArrowheads="1"/>
              </p:cNvSpPr>
              <p:nvPr/>
            </p:nvSpPr>
            <p:spPr bwMode="auto">
              <a:xfrm>
                <a:off x="960" y="213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62" name="Line 11"/>
              <p:cNvSpPr>
                <a:spLocks noChangeShapeType="1"/>
              </p:cNvSpPr>
              <p:nvPr/>
            </p:nvSpPr>
            <p:spPr bwMode="auto">
              <a:xfrm>
                <a:off x="987" y="22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63" name="Line 12"/>
              <p:cNvSpPr>
                <a:spLocks noChangeShapeType="1"/>
              </p:cNvSpPr>
              <p:nvPr/>
            </p:nvSpPr>
            <p:spPr bwMode="auto">
              <a:xfrm>
                <a:off x="1059" y="215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704" name="Group 13"/>
            <p:cNvGrpSpPr>
              <a:grpSpLocks/>
            </p:cNvGrpSpPr>
            <p:nvPr/>
          </p:nvGrpSpPr>
          <p:grpSpPr bwMode="auto">
            <a:xfrm>
              <a:off x="672" y="1920"/>
              <a:ext cx="96" cy="96"/>
              <a:chOff x="672" y="1920"/>
              <a:chExt cx="96" cy="96"/>
            </a:xfrm>
          </p:grpSpPr>
          <p:sp>
            <p:nvSpPr>
              <p:cNvPr id="28759" name="Oval 14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60" name="Line 15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705" name="Group 16"/>
            <p:cNvGrpSpPr>
              <a:grpSpLocks/>
            </p:cNvGrpSpPr>
            <p:nvPr/>
          </p:nvGrpSpPr>
          <p:grpSpPr bwMode="auto">
            <a:xfrm>
              <a:off x="672" y="2427"/>
              <a:ext cx="96" cy="96"/>
              <a:chOff x="672" y="1920"/>
              <a:chExt cx="96" cy="96"/>
            </a:xfrm>
          </p:grpSpPr>
          <p:sp>
            <p:nvSpPr>
              <p:cNvPr id="28757" name="Oval 17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58" name="Line 1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2438400" y="2684463"/>
            <a:ext cx="1371600" cy="1295400"/>
            <a:chOff x="720" y="1920"/>
            <a:chExt cx="864" cy="816"/>
          </a:xfrm>
        </p:grpSpPr>
        <p:sp>
          <p:nvSpPr>
            <p:cNvPr id="28742" name="Oval 20"/>
            <p:cNvSpPr>
              <a:spLocks noChangeArrowheads="1"/>
            </p:cNvSpPr>
            <p:nvPr/>
          </p:nvSpPr>
          <p:spPr bwMode="auto">
            <a:xfrm>
              <a:off x="720" y="1920"/>
              <a:ext cx="864" cy="81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92" name="Group 21"/>
            <p:cNvGrpSpPr>
              <a:grpSpLocks/>
            </p:cNvGrpSpPr>
            <p:nvPr/>
          </p:nvGrpSpPr>
          <p:grpSpPr bwMode="auto">
            <a:xfrm>
              <a:off x="1047" y="2235"/>
              <a:ext cx="192" cy="192"/>
              <a:chOff x="960" y="2130"/>
              <a:chExt cx="192" cy="192"/>
            </a:xfrm>
          </p:grpSpPr>
          <p:sp>
            <p:nvSpPr>
              <p:cNvPr id="28750" name="Oval 22"/>
              <p:cNvSpPr>
                <a:spLocks noChangeArrowheads="1"/>
              </p:cNvSpPr>
              <p:nvPr/>
            </p:nvSpPr>
            <p:spPr bwMode="auto">
              <a:xfrm>
                <a:off x="960" y="213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51" name="Line 23"/>
              <p:cNvSpPr>
                <a:spLocks noChangeShapeType="1"/>
              </p:cNvSpPr>
              <p:nvPr/>
            </p:nvSpPr>
            <p:spPr bwMode="auto">
              <a:xfrm>
                <a:off x="987" y="22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52" name="Line 24"/>
              <p:cNvSpPr>
                <a:spLocks noChangeShapeType="1"/>
              </p:cNvSpPr>
              <p:nvPr/>
            </p:nvSpPr>
            <p:spPr bwMode="auto">
              <a:xfrm>
                <a:off x="1055" y="215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93" name="Group 25"/>
            <p:cNvGrpSpPr>
              <a:grpSpLocks/>
            </p:cNvGrpSpPr>
            <p:nvPr/>
          </p:nvGrpSpPr>
          <p:grpSpPr bwMode="auto">
            <a:xfrm>
              <a:off x="768" y="2016"/>
              <a:ext cx="96" cy="96"/>
              <a:chOff x="672" y="1920"/>
              <a:chExt cx="96" cy="96"/>
            </a:xfrm>
          </p:grpSpPr>
          <p:sp>
            <p:nvSpPr>
              <p:cNvPr id="28748" name="Oval 26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49" name="Line 27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94" name="Group 28"/>
            <p:cNvGrpSpPr>
              <a:grpSpLocks/>
            </p:cNvGrpSpPr>
            <p:nvPr/>
          </p:nvGrpSpPr>
          <p:grpSpPr bwMode="auto">
            <a:xfrm>
              <a:off x="768" y="2523"/>
              <a:ext cx="96" cy="96"/>
              <a:chOff x="672" y="1920"/>
              <a:chExt cx="96" cy="96"/>
            </a:xfrm>
          </p:grpSpPr>
          <p:sp>
            <p:nvSpPr>
              <p:cNvPr id="28746" name="Oval 29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47" name="Line 30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630" name="Group 31"/>
          <p:cNvGrpSpPr>
            <a:grpSpLocks/>
          </p:cNvGrpSpPr>
          <p:nvPr/>
        </p:nvGrpSpPr>
        <p:grpSpPr bwMode="auto">
          <a:xfrm>
            <a:off x="5264150" y="2684463"/>
            <a:ext cx="1371600" cy="1295400"/>
            <a:chOff x="720" y="1920"/>
            <a:chExt cx="864" cy="816"/>
          </a:xfrm>
        </p:grpSpPr>
        <p:sp>
          <p:nvSpPr>
            <p:cNvPr id="28731" name="Oval 32"/>
            <p:cNvSpPr>
              <a:spLocks noChangeArrowheads="1"/>
            </p:cNvSpPr>
            <p:nvPr/>
          </p:nvSpPr>
          <p:spPr bwMode="auto">
            <a:xfrm>
              <a:off x="720" y="1920"/>
              <a:ext cx="864" cy="81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81" name="Group 33"/>
            <p:cNvGrpSpPr>
              <a:grpSpLocks/>
            </p:cNvGrpSpPr>
            <p:nvPr/>
          </p:nvGrpSpPr>
          <p:grpSpPr bwMode="auto">
            <a:xfrm>
              <a:off x="1047" y="2235"/>
              <a:ext cx="192" cy="192"/>
              <a:chOff x="960" y="2130"/>
              <a:chExt cx="192" cy="192"/>
            </a:xfrm>
          </p:grpSpPr>
          <p:sp>
            <p:nvSpPr>
              <p:cNvPr id="28739" name="Oval 34"/>
              <p:cNvSpPr>
                <a:spLocks noChangeArrowheads="1"/>
              </p:cNvSpPr>
              <p:nvPr/>
            </p:nvSpPr>
            <p:spPr bwMode="auto">
              <a:xfrm>
                <a:off x="960" y="213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40" name="Line 35"/>
              <p:cNvSpPr>
                <a:spLocks noChangeShapeType="1"/>
              </p:cNvSpPr>
              <p:nvPr/>
            </p:nvSpPr>
            <p:spPr bwMode="auto">
              <a:xfrm>
                <a:off x="987" y="22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41" name="Line 36"/>
              <p:cNvSpPr>
                <a:spLocks noChangeShapeType="1"/>
              </p:cNvSpPr>
              <p:nvPr/>
            </p:nvSpPr>
            <p:spPr bwMode="auto">
              <a:xfrm>
                <a:off x="1059" y="215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82" name="Group 37"/>
            <p:cNvGrpSpPr>
              <a:grpSpLocks/>
            </p:cNvGrpSpPr>
            <p:nvPr/>
          </p:nvGrpSpPr>
          <p:grpSpPr bwMode="auto">
            <a:xfrm>
              <a:off x="768" y="2016"/>
              <a:ext cx="96" cy="96"/>
              <a:chOff x="672" y="1920"/>
              <a:chExt cx="96" cy="96"/>
            </a:xfrm>
          </p:grpSpPr>
          <p:sp>
            <p:nvSpPr>
              <p:cNvPr id="28737" name="Oval 38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38" name="Line 39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83" name="Group 40"/>
            <p:cNvGrpSpPr>
              <a:grpSpLocks/>
            </p:cNvGrpSpPr>
            <p:nvPr/>
          </p:nvGrpSpPr>
          <p:grpSpPr bwMode="auto">
            <a:xfrm>
              <a:off x="768" y="2523"/>
              <a:ext cx="96" cy="96"/>
              <a:chOff x="672" y="1920"/>
              <a:chExt cx="96" cy="96"/>
            </a:xfrm>
          </p:grpSpPr>
          <p:sp>
            <p:nvSpPr>
              <p:cNvPr id="28735" name="Oval 41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36" name="Line 42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631" name="Group 43"/>
          <p:cNvGrpSpPr>
            <a:grpSpLocks/>
          </p:cNvGrpSpPr>
          <p:nvPr/>
        </p:nvGrpSpPr>
        <p:grpSpPr bwMode="auto">
          <a:xfrm>
            <a:off x="7016750" y="2608263"/>
            <a:ext cx="1371600" cy="1295400"/>
            <a:chOff x="4320" y="1728"/>
            <a:chExt cx="864" cy="816"/>
          </a:xfrm>
        </p:grpSpPr>
        <p:sp>
          <p:nvSpPr>
            <p:cNvPr id="28720" name="Oval 44"/>
            <p:cNvSpPr>
              <a:spLocks noChangeArrowheads="1"/>
            </p:cNvSpPr>
            <p:nvPr/>
          </p:nvSpPr>
          <p:spPr bwMode="auto">
            <a:xfrm>
              <a:off x="4320" y="1728"/>
              <a:ext cx="864" cy="81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70" name="Group 45"/>
            <p:cNvGrpSpPr>
              <a:grpSpLocks/>
            </p:cNvGrpSpPr>
            <p:nvPr/>
          </p:nvGrpSpPr>
          <p:grpSpPr bwMode="auto">
            <a:xfrm>
              <a:off x="4647" y="2043"/>
              <a:ext cx="192" cy="192"/>
              <a:chOff x="960" y="2130"/>
              <a:chExt cx="192" cy="192"/>
            </a:xfrm>
          </p:grpSpPr>
          <p:sp>
            <p:nvSpPr>
              <p:cNvPr id="28728" name="Oval 46"/>
              <p:cNvSpPr>
                <a:spLocks noChangeArrowheads="1"/>
              </p:cNvSpPr>
              <p:nvPr/>
            </p:nvSpPr>
            <p:spPr bwMode="auto">
              <a:xfrm>
                <a:off x="960" y="213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29" name="Line 47"/>
              <p:cNvSpPr>
                <a:spLocks noChangeShapeType="1"/>
              </p:cNvSpPr>
              <p:nvPr/>
            </p:nvSpPr>
            <p:spPr bwMode="auto">
              <a:xfrm>
                <a:off x="987" y="22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30" name="Line 48"/>
              <p:cNvSpPr>
                <a:spLocks noChangeShapeType="1"/>
              </p:cNvSpPr>
              <p:nvPr/>
            </p:nvSpPr>
            <p:spPr bwMode="auto">
              <a:xfrm>
                <a:off x="1059" y="215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71" name="Group 49"/>
            <p:cNvGrpSpPr>
              <a:grpSpLocks/>
            </p:cNvGrpSpPr>
            <p:nvPr/>
          </p:nvGrpSpPr>
          <p:grpSpPr bwMode="auto">
            <a:xfrm>
              <a:off x="5040" y="1824"/>
              <a:ext cx="96" cy="96"/>
              <a:chOff x="672" y="1920"/>
              <a:chExt cx="96" cy="96"/>
            </a:xfrm>
          </p:grpSpPr>
          <p:sp>
            <p:nvSpPr>
              <p:cNvPr id="28726" name="Oval 50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27" name="Line 51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72" name="Group 52"/>
            <p:cNvGrpSpPr>
              <a:grpSpLocks/>
            </p:cNvGrpSpPr>
            <p:nvPr/>
          </p:nvGrpSpPr>
          <p:grpSpPr bwMode="auto">
            <a:xfrm>
              <a:off x="5040" y="2331"/>
              <a:ext cx="96" cy="96"/>
              <a:chOff x="672" y="1920"/>
              <a:chExt cx="96" cy="96"/>
            </a:xfrm>
          </p:grpSpPr>
          <p:sp>
            <p:nvSpPr>
              <p:cNvPr id="28724" name="Oval 53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25" name="Line 54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632" name="Group 55"/>
          <p:cNvGrpSpPr>
            <a:grpSpLocks/>
          </p:cNvGrpSpPr>
          <p:nvPr/>
        </p:nvGrpSpPr>
        <p:grpSpPr bwMode="auto">
          <a:xfrm>
            <a:off x="914400" y="4437063"/>
            <a:ext cx="1023938" cy="533400"/>
            <a:chOff x="720" y="3072"/>
            <a:chExt cx="645" cy="336"/>
          </a:xfrm>
        </p:grpSpPr>
        <p:grpSp>
          <p:nvGrpSpPr>
            <p:cNvPr id="26662" name="Group 56"/>
            <p:cNvGrpSpPr>
              <a:grpSpLocks/>
            </p:cNvGrpSpPr>
            <p:nvPr/>
          </p:nvGrpSpPr>
          <p:grpSpPr bwMode="auto">
            <a:xfrm>
              <a:off x="720" y="3072"/>
              <a:ext cx="645" cy="336"/>
              <a:chOff x="2352" y="3168"/>
              <a:chExt cx="645" cy="336"/>
            </a:xfrm>
          </p:grpSpPr>
          <p:sp>
            <p:nvSpPr>
              <p:cNvPr id="28718" name="Arc 57"/>
              <p:cNvSpPr>
                <a:spLocks/>
              </p:cNvSpPr>
              <p:nvPr/>
            </p:nvSpPr>
            <p:spPr bwMode="auto">
              <a:xfrm>
                <a:off x="2661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9" name="Arc 58"/>
              <p:cNvSpPr>
                <a:spLocks/>
              </p:cNvSpPr>
              <p:nvPr/>
            </p:nvSpPr>
            <p:spPr bwMode="auto">
              <a:xfrm flipH="1">
                <a:off x="2352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63" name="Group 59"/>
            <p:cNvGrpSpPr>
              <a:grpSpLocks/>
            </p:cNvGrpSpPr>
            <p:nvPr/>
          </p:nvGrpSpPr>
          <p:grpSpPr bwMode="auto">
            <a:xfrm>
              <a:off x="1170" y="3165"/>
              <a:ext cx="144" cy="144"/>
              <a:chOff x="1152" y="3147"/>
              <a:chExt cx="144" cy="144"/>
            </a:xfrm>
          </p:grpSpPr>
          <p:sp>
            <p:nvSpPr>
              <p:cNvPr id="28716" name="Line 60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7" name="Line 61"/>
              <p:cNvSpPr>
                <a:spLocks noChangeShapeType="1"/>
              </p:cNvSpPr>
              <p:nvPr/>
            </p:nvSpPr>
            <p:spPr bwMode="auto">
              <a:xfrm rot="-5400000">
                <a:off x="1149" y="3219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715" name="Line 62"/>
            <p:cNvSpPr>
              <a:spLocks noChangeShapeType="1"/>
            </p:cNvSpPr>
            <p:nvPr/>
          </p:nvSpPr>
          <p:spPr bwMode="auto">
            <a:xfrm>
              <a:off x="768" y="3234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3" name="Group 63"/>
          <p:cNvGrpSpPr>
            <a:grpSpLocks/>
          </p:cNvGrpSpPr>
          <p:nvPr/>
        </p:nvGrpSpPr>
        <p:grpSpPr bwMode="auto">
          <a:xfrm>
            <a:off x="2514600" y="4437063"/>
            <a:ext cx="1023938" cy="533400"/>
            <a:chOff x="720" y="3072"/>
            <a:chExt cx="645" cy="336"/>
          </a:xfrm>
        </p:grpSpPr>
        <p:grpSp>
          <p:nvGrpSpPr>
            <p:cNvPr id="26655" name="Group 64"/>
            <p:cNvGrpSpPr>
              <a:grpSpLocks/>
            </p:cNvGrpSpPr>
            <p:nvPr/>
          </p:nvGrpSpPr>
          <p:grpSpPr bwMode="auto">
            <a:xfrm>
              <a:off x="720" y="3072"/>
              <a:ext cx="645" cy="336"/>
              <a:chOff x="2352" y="3168"/>
              <a:chExt cx="645" cy="336"/>
            </a:xfrm>
          </p:grpSpPr>
          <p:sp>
            <p:nvSpPr>
              <p:cNvPr id="28711" name="Arc 65"/>
              <p:cNvSpPr>
                <a:spLocks/>
              </p:cNvSpPr>
              <p:nvPr/>
            </p:nvSpPr>
            <p:spPr bwMode="auto">
              <a:xfrm>
                <a:off x="2661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2" name="Arc 66"/>
              <p:cNvSpPr>
                <a:spLocks/>
              </p:cNvSpPr>
              <p:nvPr/>
            </p:nvSpPr>
            <p:spPr bwMode="auto">
              <a:xfrm flipH="1">
                <a:off x="2352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56" name="Group 67"/>
            <p:cNvGrpSpPr>
              <a:grpSpLocks/>
            </p:cNvGrpSpPr>
            <p:nvPr/>
          </p:nvGrpSpPr>
          <p:grpSpPr bwMode="auto">
            <a:xfrm>
              <a:off x="1170" y="3165"/>
              <a:ext cx="144" cy="144"/>
              <a:chOff x="1152" y="3147"/>
              <a:chExt cx="144" cy="144"/>
            </a:xfrm>
          </p:grpSpPr>
          <p:sp>
            <p:nvSpPr>
              <p:cNvPr id="28709" name="Line 68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0" name="Line 69"/>
              <p:cNvSpPr>
                <a:spLocks noChangeShapeType="1"/>
              </p:cNvSpPr>
              <p:nvPr/>
            </p:nvSpPr>
            <p:spPr bwMode="auto">
              <a:xfrm rot="-5400000">
                <a:off x="1149" y="3219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708" name="Line 70"/>
            <p:cNvSpPr>
              <a:spLocks noChangeShapeType="1"/>
            </p:cNvSpPr>
            <p:nvPr/>
          </p:nvSpPr>
          <p:spPr bwMode="auto">
            <a:xfrm>
              <a:off x="768" y="3234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4" name="Group 71"/>
          <p:cNvGrpSpPr>
            <a:grpSpLocks/>
          </p:cNvGrpSpPr>
          <p:nvPr/>
        </p:nvGrpSpPr>
        <p:grpSpPr bwMode="auto">
          <a:xfrm>
            <a:off x="5416550" y="4360863"/>
            <a:ext cx="1023938" cy="533400"/>
            <a:chOff x="720" y="3072"/>
            <a:chExt cx="645" cy="336"/>
          </a:xfrm>
        </p:grpSpPr>
        <p:grpSp>
          <p:nvGrpSpPr>
            <p:cNvPr id="26648" name="Group 72"/>
            <p:cNvGrpSpPr>
              <a:grpSpLocks/>
            </p:cNvGrpSpPr>
            <p:nvPr/>
          </p:nvGrpSpPr>
          <p:grpSpPr bwMode="auto">
            <a:xfrm>
              <a:off x="720" y="3072"/>
              <a:ext cx="645" cy="336"/>
              <a:chOff x="2352" y="3168"/>
              <a:chExt cx="645" cy="336"/>
            </a:xfrm>
          </p:grpSpPr>
          <p:sp>
            <p:nvSpPr>
              <p:cNvPr id="28704" name="Arc 73"/>
              <p:cNvSpPr>
                <a:spLocks/>
              </p:cNvSpPr>
              <p:nvPr/>
            </p:nvSpPr>
            <p:spPr bwMode="auto">
              <a:xfrm>
                <a:off x="2661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5" name="Arc 74"/>
              <p:cNvSpPr>
                <a:spLocks/>
              </p:cNvSpPr>
              <p:nvPr/>
            </p:nvSpPr>
            <p:spPr bwMode="auto">
              <a:xfrm flipH="1">
                <a:off x="2352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49" name="Group 75"/>
            <p:cNvGrpSpPr>
              <a:grpSpLocks/>
            </p:cNvGrpSpPr>
            <p:nvPr/>
          </p:nvGrpSpPr>
          <p:grpSpPr bwMode="auto">
            <a:xfrm>
              <a:off x="1170" y="3165"/>
              <a:ext cx="144" cy="144"/>
              <a:chOff x="1152" y="3147"/>
              <a:chExt cx="144" cy="144"/>
            </a:xfrm>
          </p:grpSpPr>
          <p:sp>
            <p:nvSpPr>
              <p:cNvPr id="28702" name="Line 76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3" name="Line 77"/>
              <p:cNvSpPr>
                <a:spLocks noChangeShapeType="1"/>
              </p:cNvSpPr>
              <p:nvPr/>
            </p:nvSpPr>
            <p:spPr bwMode="auto">
              <a:xfrm rot="-5400000">
                <a:off x="1149" y="3219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701" name="Line 78"/>
            <p:cNvSpPr>
              <a:spLocks noChangeShapeType="1"/>
            </p:cNvSpPr>
            <p:nvPr/>
          </p:nvSpPr>
          <p:spPr bwMode="auto">
            <a:xfrm>
              <a:off x="768" y="3234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5" name="Group 79"/>
          <p:cNvGrpSpPr>
            <a:grpSpLocks/>
          </p:cNvGrpSpPr>
          <p:nvPr/>
        </p:nvGrpSpPr>
        <p:grpSpPr bwMode="auto">
          <a:xfrm flipH="1">
            <a:off x="7092950" y="4360863"/>
            <a:ext cx="1023938" cy="533400"/>
            <a:chOff x="720" y="3072"/>
            <a:chExt cx="645" cy="336"/>
          </a:xfrm>
        </p:grpSpPr>
        <p:grpSp>
          <p:nvGrpSpPr>
            <p:cNvPr id="26641" name="Group 80"/>
            <p:cNvGrpSpPr>
              <a:grpSpLocks/>
            </p:cNvGrpSpPr>
            <p:nvPr/>
          </p:nvGrpSpPr>
          <p:grpSpPr bwMode="auto">
            <a:xfrm>
              <a:off x="720" y="3072"/>
              <a:ext cx="645" cy="336"/>
              <a:chOff x="2352" y="3168"/>
              <a:chExt cx="645" cy="336"/>
            </a:xfrm>
          </p:grpSpPr>
          <p:sp>
            <p:nvSpPr>
              <p:cNvPr id="28697" name="Arc 81"/>
              <p:cNvSpPr>
                <a:spLocks/>
              </p:cNvSpPr>
              <p:nvPr/>
            </p:nvSpPr>
            <p:spPr bwMode="auto">
              <a:xfrm>
                <a:off x="2661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98" name="Arc 82"/>
              <p:cNvSpPr>
                <a:spLocks/>
              </p:cNvSpPr>
              <p:nvPr/>
            </p:nvSpPr>
            <p:spPr bwMode="auto">
              <a:xfrm flipH="1">
                <a:off x="2352" y="3168"/>
                <a:ext cx="336" cy="336"/>
              </a:xfrm>
              <a:custGeom>
                <a:avLst/>
                <a:gdLst>
                  <a:gd name="T0" fmla="*/ 0 w 21600"/>
                  <a:gd name="T1" fmla="*/ 0 h 43190"/>
                  <a:gd name="T2" fmla="*/ 0 w 21600"/>
                  <a:gd name="T3" fmla="*/ 0 h 43190"/>
                  <a:gd name="T4" fmla="*/ 0 w 216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</a:path>
                  <a:path w="21600" h="431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72"/>
                      <a:pt x="12326" y="42833"/>
                      <a:pt x="658" y="4318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642" name="Group 83"/>
            <p:cNvGrpSpPr>
              <a:grpSpLocks/>
            </p:cNvGrpSpPr>
            <p:nvPr/>
          </p:nvGrpSpPr>
          <p:grpSpPr bwMode="auto">
            <a:xfrm>
              <a:off x="1170" y="3165"/>
              <a:ext cx="144" cy="144"/>
              <a:chOff x="1152" y="3147"/>
              <a:chExt cx="144" cy="144"/>
            </a:xfrm>
          </p:grpSpPr>
          <p:sp>
            <p:nvSpPr>
              <p:cNvPr id="28695" name="Line 84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96" name="Line 85"/>
              <p:cNvSpPr>
                <a:spLocks noChangeShapeType="1"/>
              </p:cNvSpPr>
              <p:nvPr/>
            </p:nvSpPr>
            <p:spPr bwMode="auto">
              <a:xfrm rot="-5400000">
                <a:off x="1149" y="3219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94" name="Line 86"/>
            <p:cNvSpPr>
              <a:spLocks noChangeShapeType="1"/>
            </p:cNvSpPr>
            <p:nvPr/>
          </p:nvSpPr>
          <p:spPr bwMode="auto">
            <a:xfrm>
              <a:off x="768" y="3234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686" name="Text Box 87"/>
          <p:cNvSpPr txBox="1">
            <a:spLocks noChangeArrowheads="1"/>
          </p:cNvSpPr>
          <p:nvPr/>
        </p:nvSpPr>
        <p:spPr bwMode="auto">
          <a:xfrm>
            <a:off x="1600200" y="519271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吸引态</a:t>
            </a:r>
          </a:p>
        </p:txBody>
      </p:sp>
      <p:sp>
        <p:nvSpPr>
          <p:cNvPr id="28688" name="Text Box 89"/>
          <p:cNvSpPr txBox="1">
            <a:spLocks noChangeArrowheads="1"/>
          </p:cNvSpPr>
          <p:nvPr/>
        </p:nvSpPr>
        <p:spPr bwMode="auto">
          <a:xfrm>
            <a:off x="4064000" y="29321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氦原子</a:t>
            </a:r>
          </a:p>
        </p:txBody>
      </p:sp>
      <p:sp>
        <p:nvSpPr>
          <p:cNvPr id="28690" name="Text Box 88"/>
          <p:cNvSpPr txBox="1">
            <a:spLocks noChangeArrowheads="1"/>
          </p:cNvSpPr>
          <p:nvPr/>
        </p:nvSpPr>
        <p:spPr bwMode="auto">
          <a:xfrm>
            <a:off x="6011863" y="519271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排斥态</a:t>
            </a:r>
          </a:p>
        </p:txBody>
      </p:sp>
      <p:sp>
        <p:nvSpPr>
          <p:cNvPr id="28691" name="Text Box 90"/>
          <p:cNvSpPr txBox="1">
            <a:spLocks noChangeArrowheads="1"/>
          </p:cNvSpPr>
          <p:nvPr/>
        </p:nvSpPr>
        <p:spPr bwMode="auto">
          <a:xfrm>
            <a:off x="4070350" y="4202113"/>
            <a:ext cx="1219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瞬时偶极子</a:t>
            </a:r>
          </a:p>
        </p:txBody>
      </p:sp>
      <p:sp>
        <p:nvSpPr>
          <p:cNvPr id="446555" name="Rectangle 91"/>
          <p:cNvSpPr>
            <a:spLocks noChangeArrowheads="1"/>
          </p:cNvSpPr>
          <p:nvPr/>
        </p:nvSpPr>
        <p:spPr bwMode="auto">
          <a:xfrm>
            <a:off x="457200" y="5876925"/>
            <a:ext cx="8507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600" dirty="0">
                <a:solidFill>
                  <a:srgbClr val="0207C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两个氦原子之间由于电子运动产生瞬时偶极子的相互作用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分子晶体结合能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676400" y="1651000"/>
            <a:ext cx="617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迈尔等人提出的模型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95288" y="2257425"/>
            <a:ext cx="8208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两个原子间的相互作用势能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U</a:t>
            </a:r>
            <a:r>
              <a:rPr kumimoji="1"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</a:t>
            </a:r>
            <a:r>
              <a:rPr kumimoji="1"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）可以表示为：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44663" y="2927350"/>
          <a:ext cx="3505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2133600" imgH="393700" progId="Equation.3">
                  <p:embed/>
                </p:oleObj>
              </mc:Choice>
              <mc:Fallback>
                <p:oleObj name="Equation" r:id="rId3" imgW="2133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927350"/>
                        <a:ext cx="3505200" cy="646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95288" y="4660900"/>
            <a:ext cx="1141412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对于分子晶体：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709738" y="3736975"/>
          <a:ext cx="3727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2019300" imgH="457200" progId="Equation.3">
                  <p:embed/>
                </p:oleObj>
              </mc:Choice>
              <mc:Fallback>
                <p:oleObj name="Equation" r:id="rId5" imgW="201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36975"/>
                        <a:ext cx="3727450" cy="844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5288" y="3841750"/>
            <a:ext cx="13684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对于离子晶体：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744663" y="4724400"/>
          <a:ext cx="2819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7" imgW="1459866" imgH="215806" progId="Equation.3">
                  <p:embed/>
                </p:oleObj>
              </mc:Choice>
              <mc:Fallback>
                <p:oleObj name="Equation" r:id="rId7" imgW="145986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4724400"/>
                        <a:ext cx="2819400" cy="417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744663" y="5334000"/>
          <a:ext cx="2667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9" imgW="1244600" imgH="393700" progId="Equation.3">
                  <p:embed/>
                </p:oleObj>
              </mc:Choice>
              <mc:Fallback>
                <p:oleObj name="Equation" r:id="rId9" imgW="12446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334000"/>
                        <a:ext cx="2667000" cy="842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437188" y="2984500"/>
            <a:ext cx="3598862" cy="3376613"/>
          </a:xfrm>
          <a:prstGeom prst="rect">
            <a:avLst/>
          </a:prstGeom>
          <a:noFill/>
          <a:ln w="38100">
            <a:solidFill>
              <a:srgbClr val="0207CA"/>
            </a:solidFill>
          </a:ln>
          <a:effectLst/>
        </p:spPr>
        <p:txBody>
          <a:bodyPr lIns="72000" tIns="36000" rIns="144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7200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范德华引力是存在于分子间的一种不具有方向性和饱和性，作用范围在几百个皮米之间的力。它对物质的沸点、熔点、气化热、熔化热、溶解度、表面张力、粘度等物理化学性质有决定性的影响。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latin typeface="微软雅黑" panose="020B0503020204020204" pitchFamily="34" charset="-122"/>
              </a:rPr>
              <a:t>N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个原子体系的总相互作用能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98525" y="1801813"/>
          <a:ext cx="29575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公式" r:id="rId3" imgW="1332921" imgH="406224" progId="Equation.3">
                  <p:embed/>
                </p:oleObj>
              </mc:Choice>
              <mc:Fallback>
                <p:oleObj name="公式" r:id="rId3" imgW="1332921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801813"/>
                        <a:ext cx="29575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343400" y="2030413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令：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045075" y="1693863"/>
          <a:ext cx="26955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公式" r:id="rId5" imgW="1459866" imgH="545863" progId="Equation.3">
                  <p:embed/>
                </p:oleObj>
              </mc:Choice>
              <mc:Fallback>
                <p:oleObj name="公式" r:id="rId5" imgW="1459866" imgH="54586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693863"/>
                        <a:ext cx="26955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49300" y="321468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则：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473200" y="2952750"/>
          <a:ext cx="33750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7" imgW="1866900" imgH="558800" progId="Equation.3">
                  <p:embed/>
                </p:oleObj>
              </mc:Choice>
              <mc:Fallback>
                <p:oleObj name="公式" r:id="rId7" imgW="18669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952750"/>
                        <a:ext cx="33750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599113" y="32146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林纳德</a:t>
            </a:r>
            <a:r>
              <a:rPr kumimoji="1" lang="en-US" altLang="zh-CN" sz="2400">
                <a:latin typeface="微软雅黑" panose="020B0503020204020204" pitchFamily="34" charset="-122"/>
              </a:rPr>
              <a:t>-</a:t>
            </a:r>
            <a:r>
              <a:rPr kumimoji="1" lang="zh-CN" altLang="en-US" sz="2400">
                <a:latin typeface="微软雅黑" panose="020B0503020204020204" pitchFamily="34" charset="-122"/>
              </a:rPr>
              <a:t>琼斯势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5051425" y="3443288"/>
            <a:ext cx="457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09600" y="439261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</a:t>
            </a: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个原子组成的分子晶体体系总的相互作用能：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966913" y="5078413"/>
          <a:ext cx="46005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9" imgW="1943100" imgH="609600" progId="Equation.3">
                  <p:embed/>
                </p:oleObj>
              </mc:Choice>
              <mc:Fallback>
                <p:oleObj name="Equation" r:id="rId9" imgW="19431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078413"/>
                        <a:ext cx="460057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4"/>
          <p:cNvGrpSpPr>
            <a:grpSpLocks/>
          </p:cNvGrpSpPr>
          <p:nvPr/>
        </p:nvGrpSpPr>
        <p:grpSpPr bwMode="auto">
          <a:xfrm>
            <a:off x="595313" y="4037013"/>
            <a:ext cx="7586662" cy="2500312"/>
            <a:chOff x="336" y="2496"/>
            <a:chExt cx="4779" cy="1575"/>
          </a:xfrm>
        </p:grpSpPr>
        <p:sp>
          <p:nvSpPr>
            <p:cNvPr id="31750" name="Text Box 15"/>
            <p:cNvSpPr txBox="1">
              <a:spLocks noChangeArrowheads="1"/>
            </p:cNvSpPr>
            <p:nvPr/>
          </p:nvSpPr>
          <p:spPr bwMode="auto">
            <a:xfrm>
              <a:off x="603" y="3205"/>
              <a:ext cx="451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2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、计算方法：由结构确定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12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和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6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                        由                  确定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0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,</a:t>
              </a:r>
            </a:p>
          </p:txBody>
        </p:sp>
        <p:graphicFrame>
          <p:nvGraphicFramePr>
            <p:cNvPr id="29703" name="Object 16"/>
            <p:cNvGraphicFramePr>
              <a:graphicFrameLocks noChangeAspect="1"/>
            </p:cNvGraphicFramePr>
            <p:nvPr/>
          </p:nvGraphicFramePr>
          <p:xfrm>
            <a:off x="2274" y="3512"/>
            <a:ext cx="93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Equation" r:id="rId3" imgW="787400" imgH="469900" progId="Equation.3">
                    <p:embed/>
                  </p:oleObj>
                </mc:Choice>
                <mc:Fallback>
                  <p:oleObj name="Equation" r:id="rId3" imgW="7874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512"/>
                          <a:ext cx="936" cy="5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AutoShape 17"/>
            <p:cNvSpPr>
              <a:spLocks/>
            </p:cNvSpPr>
            <p:nvPr/>
          </p:nvSpPr>
          <p:spPr bwMode="auto">
            <a:xfrm>
              <a:off x="3875" y="327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1753" name="Text Box 18"/>
            <p:cNvSpPr txBox="1">
              <a:spLocks noChangeArrowheads="1"/>
            </p:cNvSpPr>
            <p:nvPr/>
          </p:nvSpPr>
          <p:spPr bwMode="auto">
            <a:xfrm>
              <a:off x="3984" y="3264"/>
              <a:ext cx="11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代入公式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W=-U(r</a:t>
              </a:r>
              <a:r>
                <a:rPr kumimoji="1" lang="en-US" altLang="zh-CN" sz="2400" baseline="-25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0</a:t>
              </a: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1754" name="Text Box 19"/>
            <p:cNvSpPr txBox="1">
              <a:spLocks noChangeArrowheads="1"/>
            </p:cNvSpPr>
            <p:nvPr/>
          </p:nvSpPr>
          <p:spPr bwMode="auto">
            <a:xfrm>
              <a:off x="576" y="2784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1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、公式：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W=-U(r</a:t>
              </a:r>
              <a:r>
                <a:rPr kumimoji="1" lang="en-US" altLang="zh-CN" sz="24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0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1755" name="Text Box 20"/>
            <p:cNvSpPr txBox="1">
              <a:spLocks noChangeArrowheads="1"/>
            </p:cNvSpPr>
            <p:nvPr/>
          </p:nvSpPr>
          <p:spPr bwMode="auto">
            <a:xfrm>
              <a:off x="336" y="249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小结</a:t>
              </a:r>
            </a:p>
          </p:txBody>
        </p:sp>
      </p:grp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分子晶体计算结合能方法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95313" y="1628775"/>
            <a:ext cx="7000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令 </a:t>
            </a:r>
            <a:r>
              <a:rPr kumimoji="1"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</a:t>
            </a:r>
            <a:r>
              <a:rPr kumimoji="1" lang="en-US" altLang="zh-CN" sz="28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ij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= </a:t>
            </a:r>
            <a:r>
              <a:rPr kumimoji="1"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8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j</a:t>
            </a:r>
            <a:r>
              <a:rPr kumimoji="1"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( r 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为最近邻距离 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)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，则有：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39743" y="2244208"/>
            <a:ext cx="6689729" cy="2097089"/>
            <a:chOff x="301" y="1920"/>
            <a:chExt cx="4214" cy="1321"/>
          </a:xfrm>
          <a:noFill/>
        </p:grpSpPr>
        <p:graphicFrame>
          <p:nvGraphicFramePr>
            <p:cNvPr id="31756" name="Object 5"/>
            <p:cNvGraphicFramePr>
              <a:graphicFrameLocks noChangeAspect="1"/>
            </p:cNvGraphicFramePr>
            <p:nvPr/>
          </p:nvGraphicFramePr>
          <p:xfrm>
            <a:off x="301" y="1920"/>
            <a:ext cx="4214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name="Equation" r:id="rId5" imgW="2476500" imgH="533400" progId="Equation.3">
                    <p:embed/>
                  </p:oleObj>
                </mc:Choice>
                <mc:Fallback>
                  <p:oleObj name="Equation" r:id="rId5" imgW="2476500" imgH="533400" progId="Equation.3">
                    <p:embed/>
                    <p:pic>
                      <p:nvPicPr>
                        <p:cNvPr id="317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" y="1920"/>
                          <a:ext cx="4214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7" name="Group 6"/>
            <p:cNvGrpSpPr>
              <a:grpSpLocks/>
            </p:cNvGrpSpPr>
            <p:nvPr/>
          </p:nvGrpSpPr>
          <p:grpSpPr bwMode="auto">
            <a:xfrm>
              <a:off x="1392" y="1965"/>
              <a:ext cx="795" cy="1270"/>
              <a:chOff x="1344" y="1680"/>
              <a:chExt cx="795" cy="1270"/>
            </a:xfrm>
            <a:grpFill/>
          </p:grpSpPr>
          <p:sp>
            <p:nvSpPr>
              <p:cNvPr id="31762" name="Rectangle 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769" cy="849"/>
              </a:xfrm>
              <a:prstGeom prst="rect">
                <a:avLst/>
              </a:prstGeom>
              <a:grpFill/>
              <a:ln w="50800">
                <a:solidFill>
                  <a:srgbClr val="0207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763" name="Line 8"/>
              <p:cNvSpPr>
                <a:spLocks noChangeShapeType="1"/>
              </p:cNvSpPr>
              <p:nvPr/>
            </p:nvSpPr>
            <p:spPr bwMode="auto">
              <a:xfrm>
                <a:off x="1840" y="2529"/>
                <a:ext cx="0" cy="192"/>
              </a:xfrm>
              <a:prstGeom prst="line">
                <a:avLst/>
              </a:prstGeom>
              <a:grpFill/>
              <a:ln w="50800">
                <a:solidFill>
                  <a:srgbClr val="0207CA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64" name="Text Box 9"/>
              <p:cNvSpPr txBox="1">
                <a:spLocks noChangeArrowheads="1"/>
              </p:cNvSpPr>
              <p:nvPr/>
            </p:nvSpPr>
            <p:spPr bwMode="auto">
              <a:xfrm>
                <a:off x="1707" y="2662"/>
                <a:ext cx="432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A</a:t>
                </a:r>
                <a:r>
                  <a:rPr kumimoji="1" lang="en-US" altLang="zh-CN" sz="24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12</a:t>
                </a:r>
                <a:endPara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1758" name="Group 10"/>
            <p:cNvGrpSpPr>
              <a:grpSpLocks/>
            </p:cNvGrpSpPr>
            <p:nvPr/>
          </p:nvGrpSpPr>
          <p:grpSpPr bwMode="auto">
            <a:xfrm>
              <a:off x="3022" y="1965"/>
              <a:ext cx="772" cy="1276"/>
              <a:chOff x="2974" y="1680"/>
              <a:chExt cx="772" cy="1276"/>
            </a:xfrm>
            <a:grpFill/>
          </p:grpSpPr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2974" y="1680"/>
                <a:ext cx="722" cy="849"/>
              </a:xfrm>
              <a:prstGeom prst="rect">
                <a:avLst/>
              </a:prstGeom>
              <a:grpFill/>
              <a:ln w="50800">
                <a:solidFill>
                  <a:srgbClr val="0207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>
                <a:off x="3428" y="2542"/>
                <a:ext cx="0" cy="192"/>
              </a:xfrm>
              <a:prstGeom prst="line">
                <a:avLst/>
              </a:prstGeom>
              <a:grpFill/>
              <a:ln w="50800">
                <a:solidFill>
                  <a:srgbClr val="0207CA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61" name="Text Box 13"/>
              <p:cNvSpPr txBox="1">
                <a:spLocks noChangeArrowheads="1"/>
              </p:cNvSpPr>
              <p:nvPr/>
            </p:nvSpPr>
            <p:spPr bwMode="auto">
              <a:xfrm>
                <a:off x="3296" y="2665"/>
                <a:ext cx="450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A</a:t>
                </a:r>
                <a:r>
                  <a:rPr kumimoji="1" lang="en-US" altLang="zh-CN" sz="24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6</a:t>
                </a:r>
                <a:endPara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微软雅黑" panose="020B0503020204020204" pitchFamily="34" charset="-122"/>
              </a:rPr>
              <a:t>例：惰性气体晶体的结合能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38200" y="1720850"/>
            <a:ext cx="3589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）确定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12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和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6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8200" y="2406650"/>
            <a:ext cx="7467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12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6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只与晶体结构有关，惰性气体除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He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外，结构均为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面心立方晶格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。公式：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438400" y="3213100"/>
          <a:ext cx="38401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13100"/>
                        <a:ext cx="38401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38200" y="4235450"/>
            <a:ext cx="7467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方法：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与埃夫琴法计算马德隆常数相似，区别在于计算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12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A</a:t>
            </a:r>
            <a:r>
              <a:rPr kumimoji="1" lang="en-US" altLang="zh-CN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6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时，</a:t>
            </a:r>
            <a:r>
              <a:rPr kumimoji="1" lang="zh-CN" altLang="en-US" sz="2400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不需要考虑贡献因子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。对于面心立方晶格，常选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8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个立方体为一个大晶胞，只计到第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1,2,3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近邻情况（见下页图示）。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</TotalTime>
  <Words>945</Words>
  <Application>Microsoft Office PowerPoint</Application>
  <PresentationFormat>全屏显示(4:3)</PresentationFormat>
  <Paragraphs>183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Monotype Sorts</vt:lpstr>
      <vt:lpstr>华文新魏</vt:lpstr>
      <vt:lpstr>楷体_GB2312</vt:lpstr>
      <vt:lpstr>宋体</vt:lpstr>
      <vt:lpstr>微软雅黑</vt:lpstr>
      <vt:lpstr>Arial Black</vt:lpstr>
      <vt:lpstr>Symbol</vt:lpstr>
      <vt:lpstr>Times New Roman</vt:lpstr>
      <vt:lpstr>Verdana</vt:lpstr>
      <vt:lpstr>Wingdings</vt:lpstr>
      <vt:lpstr>1_Balloons</vt:lpstr>
      <vt:lpstr>Equation</vt:lpstr>
      <vt:lpstr>公式</vt:lpstr>
      <vt:lpstr>Mathcad</vt:lpstr>
      <vt:lpstr>§ 2.3 金属性结合 </vt:lpstr>
      <vt:lpstr>PowerPoint 演示文稿</vt:lpstr>
      <vt:lpstr>PowerPoint 演示文稿</vt:lpstr>
      <vt:lpstr>§2-4  范德瓦尔斯结合—分子晶体</vt:lpstr>
      <vt:lpstr>范德瓦尔斯键</vt:lpstr>
      <vt:lpstr>分子晶体结合能</vt:lpstr>
      <vt:lpstr>N个原子体系的总相互作用能</vt:lpstr>
      <vt:lpstr>分子晶体计算结合能方法</vt:lpstr>
      <vt:lpstr>例：惰性气体晶体的结合能</vt:lpstr>
      <vt:lpstr>例：惰性气体晶体的结合能</vt:lpstr>
      <vt:lpstr>例：惰性气体晶体的结合能</vt:lpstr>
      <vt:lpstr>例：惰性气体晶体的结合能</vt:lpstr>
      <vt:lpstr>惰性气体的林纳德-琼斯势参数</vt:lpstr>
      <vt:lpstr>惰性气体晶体的结合能</vt:lpstr>
      <vt:lpstr>PowerPoint 演示文稿</vt:lpstr>
      <vt:lpstr>证明：</vt:lpstr>
      <vt:lpstr>r= σ时，u(r)=0；说明 σ 的物理意义</vt:lpstr>
      <vt:lpstr>PowerPoint 演示文稿</vt:lpstr>
      <vt:lpstr>晶体中价电子的分布情况比较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328</cp:revision>
  <dcterms:created xsi:type="dcterms:W3CDTF">2001-03-15T01:39:43Z</dcterms:created>
  <dcterms:modified xsi:type="dcterms:W3CDTF">2018-10-19T23:00:01Z</dcterms:modified>
</cp:coreProperties>
</file>