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6"/>
  </p:notesMasterIdLst>
  <p:handoutMasterIdLst>
    <p:handoutMasterId r:id="rId17"/>
  </p:handoutMasterIdLst>
  <p:sldIdLst>
    <p:sldId id="410" r:id="rId2"/>
    <p:sldId id="420" r:id="rId3"/>
    <p:sldId id="421" r:id="rId4"/>
    <p:sldId id="424" r:id="rId5"/>
    <p:sldId id="425" r:id="rId6"/>
    <p:sldId id="423" r:id="rId7"/>
    <p:sldId id="429" r:id="rId8"/>
    <p:sldId id="417" r:id="rId9"/>
    <p:sldId id="415" r:id="rId10"/>
    <p:sldId id="416" r:id="rId11"/>
    <p:sldId id="414" r:id="rId12"/>
    <p:sldId id="419" r:id="rId13"/>
    <p:sldId id="426" r:id="rId14"/>
    <p:sldId id="427"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207CA"/>
    <a:srgbClr val="996600"/>
    <a:srgbClr val="FFFFCC"/>
    <a:srgbClr val="CC00CC"/>
    <a:srgbClr val="CC0000"/>
    <a:srgbClr val="6600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2" autoAdjust="0"/>
    <p:restoredTop sz="95320" autoAdjust="0"/>
  </p:normalViewPr>
  <p:slideViewPr>
    <p:cSldViewPr>
      <p:cViewPr varScale="1">
        <p:scale>
          <a:sx n="69" d="100"/>
          <a:sy n="69" d="100"/>
        </p:scale>
        <p:origin x="1590" y="4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8" d="100"/>
          <a:sy n="38" d="100"/>
        </p:scale>
        <p:origin x="-1638" y="-12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82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4782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endParaRPr lang="en-US" altLang="zh-CN"/>
          </a:p>
        </p:txBody>
      </p:sp>
      <p:sp>
        <p:nvSpPr>
          <p:cNvPr id="4782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anose="02020603050405020304" pitchFamily="18" charset="0"/>
              </a:defRPr>
            </a:lvl1pPr>
          </a:lstStyle>
          <a:p>
            <a:pPr>
              <a:defRPr/>
            </a:pPr>
            <a:endParaRPr lang="en-US" altLang="zh-CN"/>
          </a:p>
        </p:txBody>
      </p:sp>
      <p:sp>
        <p:nvSpPr>
          <p:cNvPr id="4782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DF14AB0E-DE6A-4A15-B778-03DDBBAE970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1">
                <a:solidFill>
                  <a:srgbClr val="1C1C1C"/>
                </a:solidFill>
                <a:latin typeface="Times New Roman" panose="02020603050405020304" pitchFamily="18" charset="0"/>
              </a:defRPr>
            </a:lvl1pPr>
          </a:lstStyle>
          <a:p>
            <a:pPr>
              <a:defRPr/>
            </a:pPr>
            <a:endParaRPr lang="en-US" altLang="zh-CN"/>
          </a:p>
        </p:txBody>
      </p:sp>
      <p:sp>
        <p:nvSpPr>
          <p:cNvPr id="1617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1">
                <a:solidFill>
                  <a:srgbClr val="1C1C1C"/>
                </a:solidFill>
                <a:latin typeface="Times New Roman" panose="02020603050405020304" pitchFamily="18" charset="0"/>
              </a:defRPr>
            </a:lvl1pPr>
          </a:lstStyle>
          <a:p>
            <a:pPr>
              <a:defRPr/>
            </a:pPr>
            <a:endParaRPr lang="en-US" altLang="zh-CN"/>
          </a:p>
        </p:txBody>
      </p:sp>
      <p:sp>
        <p:nvSpPr>
          <p:cNvPr id="2150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1">
                <a:solidFill>
                  <a:srgbClr val="1C1C1C"/>
                </a:solidFill>
                <a:latin typeface="Times New Roman" panose="02020603050405020304" pitchFamily="18" charset="0"/>
              </a:defRPr>
            </a:lvl1pPr>
          </a:lstStyle>
          <a:p>
            <a:pPr>
              <a:defRPr/>
            </a:pPr>
            <a:endParaRPr lang="en-US" altLang="zh-CN"/>
          </a:p>
        </p:txBody>
      </p:sp>
      <p:sp>
        <p:nvSpPr>
          <p:cNvPr id="1617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1">
                <a:solidFill>
                  <a:srgbClr val="1C1C1C"/>
                </a:solidFill>
                <a:latin typeface="Times New Roman" panose="02020603050405020304" pitchFamily="18" charset="0"/>
              </a:defRPr>
            </a:lvl1pPr>
          </a:lstStyle>
          <a:p>
            <a:pPr>
              <a:defRPr/>
            </a:pPr>
            <a:fld id="{0FB36E51-71BA-4BED-8783-AB28759D0A3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8190EE-AB9F-423E-9E16-354A256CA226}" type="slidenum">
              <a:rPr lang="en-US" altLang="zh-CN" smtClean="0">
                <a:solidFill>
                  <a:srgbClr val="1C1C1C"/>
                </a:solidFill>
                <a:latin typeface="Times New Roman" panose="02020603050405020304" pitchFamily="18" charset="0"/>
              </a:rPr>
              <a:pPr/>
              <a:t>11</a:t>
            </a:fld>
            <a:endParaRPr lang="en-US" altLang="zh-CN" smtClean="0">
              <a:solidFill>
                <a:srgbClr val="1C1C1C"/>
              </a:solidFill>
              <a:latin typeface="Times New Roman" panose="02020603050405020304" pitchFamily="18" charset="0"/>
            </a:endParaRPr>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zh-CN" altLang="en-US" smtClean="0"/>
              <a:t>实际晶体中原子间的相互作用比较复杂，往往多种键同时存在。例如，石墨和金刚石都是由碳原子组成，但石墨中原子的四个价电子的成键方式与金刚石不同，其中三个价电子组成</a:t>
            </a:r>
            <a:r>
              <a:rPr lang="en-US" altLang="zh-CN" smtClean="0"/>
              <a:t>sp</a:t>
            </a:r>
            <a:r>
              <a:rPr lang="en-US" altLang="zh-CN" baseline="30000" smtClean="0"/>
              <a:t>2</a:t>
            </a:r>
            <a:r>
              <a:rPr lang="zh-CN" altLang="en-US" smtClean="0"/>
              <a:t>杂化轨道，分别与相邻的三个碳原子形成三个共价键，在同一个平面内互成</a:t>
            </a:r>
            <a:r>
              <a:rPr lang="en-US" altLang="zh-CN" smtClean="0"/>
              <a:t>120°</a:t>
            </a:r>
            <a:r>
              <a:rPr lang="zh-CN" altLang="en-US" smtClean="0"/>
              <a:t>，使碳原子形成六角平面网状结构。另外每个碳原子还有一个</a:t>
            </a:r>
            <a:r>
              <a:rPr lang="en-US" altLang="zh-CN" smtClean="0"/>
              <a:t>2p</a:t>
            </a:r>
            <a:r>
              <a:rPr lang="zh-CN" altLang="en-US" smtClean="0"/>
              <a:t>电子未参与杂化，它不属于某一个共价键，平面上所有的</a:t>
            </a:r>
            <a:r>
              <a:rPr lang="en-US" altLang="zh-CN" smtClean="0"/>
              <a:t>2p</a:t>
            </a:r>
            <a:r>
              <a:rPr lang="zh-CN" altLang="en-US" smtClean="0"/>
              <a:t>电子云互相重叠而形成金属键，</a:t>
            </a:r>
            <a:r>
              <a:rPr lang="en-US" altLang="zh-CN" smtClean="0"/>
              <a:t>2p</a:t>
            </a:r>
            <a:r>
              <a:rPr lang="zh-CN" altLang="en-US" smtClean="0"/>
              <a:t>电子在网层上可以自由移动，使其具有良好的导电性，网层之间则通过范德瓦尔斯力相结合。</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9045017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8E6B802-6D68-4E31-8F64-0B658AD81B9E}" type="slidenum">
              <a:rPr lang="en-US" altLang="zh-CN"/>
              <a:pPr>
                <a:defRPr/>
              </a:pPr>
              <a:t>‹#›</a:t>
            </a:fld>
            <a:endParaRPr lang="en-US" altLang="zh-CN"/>
          </a:p>
        </p:txBody>
      </p:sp>
    </p:spTree>
    <p:extLst>
      <p:ext uri="{BB962C8B-B14F-4D97-AF65-F5344CB8AC3E}">
        <p14:creationId xmlns:p14="http://schemas.microsoft.com/office/powerpoint/2010/main" val="356161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2B701CE-C2D7-47F5-8980-18C95273A87D}" type="slidenum">
              <a:rPr lang="en-US" altLang="zh-CN"/>
              <a:pPr>
                <a:defRPr/>
              </a:pPr>
              <a:t>‹#›</a:t>
            </a:fld>
            <a:endParaRPr lang="en-US" altLang="zh-CN"/>
          </a:p>
        </p:txBody>
      </p:sp>
    </p:spTree>
    <p:extLst>
      <p:ext uri="{BB962C8B-B14F-4D97-AF65-F5344CB8AC3E}">
        <p14:creationId xmlns:p14="http://schemas.microsoft.com/office/powerpoint/2010/main" val="254163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E1FD903-20E5-4122-8482-3CA7EAC5B387}" type="slidenum">
              <a:rPr lang="en-US" altLang="zh-CN"/>
              <a:pPr>
                <a:defRPr/>
              </a:pPr>
              <a:t>‹#›</a:t>
            </a:fld>
            <a:endParaRPr lang="en-US" altLang="zh-CN"/>
          </a:p>
        </p:txBody>
      </p:sp>
    </p:spTree>
    <p:extLst>
      <p:ext uri="{BB962C8B-B14F-4D97-AF65-F5344CB8AC3E}">
        <p14:creationId xmlns:p14="http://schemas.microsoft.com/office/powerpoint/2010/main" val="413968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D533837-84EF-49AF-B726-A025796B7226}" type="slidenum">
              <a:rPr lang="en-US" altLang="zh-CN"/>
              <a:pPr>
                <a:defRPr/>
              </a:pPr>
              <a:t>‹#›</a:t>
            </a:fld>
            <a:endParaRPr lang="en-US" altLang="zh-CN"/>
          </a:p>
        </p:txBody>
      </p:sp>
    </p:spTree>
    <p:extLst>
      <p:ext uri="{BB962C8B-B14F-4D97-AF65-F5344CB8AC3E}">
        <p14:creationId xmlns:p14="http://schemas.microsoft.com/office/powerpoint/2010/main" val="6422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42913" y="103188"/>
            <a:ext cx="8243887" cy="5953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6A926CC-0EC2-48E0-BC9B-A1AA98FB9B65}" type="slidenum">
              <a:rPr lang="en-US" altLang="zh-CN"/>
              <a:pPr>
                <a:defRPr/>
              </a:pPr>
              <a:t>‹#›</a:t>
            </a:fld>
            <a:endParaRPr lang="en-US" altLang="zh-CN"/>
          </a:p>
        </p:txBody>
      </p:sp>
    </p:spTree>
    <p:extLst>
      <p:ext uri="{BB962C8B-B14F-4D97-AF65-F5344CB8AC3E}">
        <p14:creationId xmlns:p14="http://schemas.microsoft.com/office/powerpoint/2010/main" val="614570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7"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8"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32410CD-ABE1-4713-94B6-5BE121F0F5E9}" type="slidenum">
              <a:rPr lang="en-US" altLang="zh-CN"/>
              <a:pPr>
                <a:defRPr/>
              </a:pPr>
              <a:t>‹#›</a:t>
            </a:fld>
            <a:endParaRPr lang="en-US" altLang="zh-CN"/>
          </a:p>
        </p:txBody>
      </p:sp>
    </p:spTree>
    <p:extLst>
      <p:ext uri="{BB962C8B-B14F-4D97-AF65-F5344CB8AC3E}">
        <p14:creationId xmlns:p14="http://schemas.microsoft.com/office/powerpoint/2010/main" val="282728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143999" cy="1301006"/>
          </a:xfrm>
          <a:solidFill>
            <a:schemeClr val="bg1"/>
          </a:solidFill>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56113"/>
          </a:xfrm>
        </p:spPr>
        <p:txBody>
          <a:bodyPr/>
          <a:lstStyle/>
          <a:p>
            <a:pPr lvl="0"/>
            <a:endParaRPr lang="zh-CN" altLang="en-US" noProof="0" dirty="0" smtClean="0"/>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3C265FB-C872-47BB-B07C-5C79F26AF528}" type="slidenum">
              <a:rPr lang="en-US" altLang="zh-CN"/>
              <a:pPr>
                <a:defRPr/>
              </a:pPr>
              <a:t>‹#›</a:t>
            </a:fld>
            <a:endParaRPr lang="en-US" altLang="zh-CN"/>
          </a:p>
        </p:txBody>
      </p:sp>
    </p:spTree>
    <p:extLst>
      <p:ext uri="{BB962C8B-B14F-4D97-AF65-F5344CB8AC3E}">
        <p14:creationId xmlns:p14="http://schemas.microsoft.com/office/powerpoint/2010/main" val="1998509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9B4E69B-020A-4CDF-B0B5-F23A05BECCDD}" type="slidenum">
              <a:rPr lang="en-US" altLang="zh-CN"/>
              <a:pPr>
                <a:defRPr/>
              </a:pPr>
              <a:t>‹#›</a:t>
            </a:fld>
            <a:endParaRPr lang="en-US" altLang="zh-CN"/>
          </a:p>
        </p:txBody>
      </p:sp>
    </p:spTree>
    <p:extLst>
      <p:ext uri="{BB962C8B-B14F-4D97-AF65-F5344CB8AC3E}">
        <p14:creationId xmlns:p14="http://schemas.microsoft.com/office/powerpoint/2010/main" val="3759689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1170807041"/>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457200" y="44624"/>
            <a:ext cx="8229600" cy="994122"/>
          </a:xfrm>
        </p:spPr>
        <p:txBody>
          <a:bodyPr/>
          <a:lstStyle>
            <a:lvl1pPr>
              <a:defRPr sz="4800" b="1">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extLst/>
          </a:lstStyle>
          <a:p>
            <a:r>
              <a:rPr lang="zh-CN" altLang="en-US" dirty="0" smtClean="0"/>
              <a:t>单击此处编辑母版标题样式</a:t>
            </a:r>
            <a:endParaRPr lang="en-US" dirty="0"/>
          </a:p>
        </p:txBody>
      </p:sp>
    </p:spTree>
    <p:extLst>
      <p:ext uri="{BB962C8B-B14F-4D97-AF65-F5344CB8AC3E}">
        <p14:creationId xmlns:p14="http://schemas.microsoft.com/office/powerpoint/2010/main" val="403575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116176057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4648200" y="1600200"/>
            <a:ext cx="4038600" cy="4525963"/>
          </a:xfrm>
        </p:spPr>
        <p:txBody>
          <a:bodyPr/>
          <a:lstStyle/>
          <a:p>
            <a:pPr lvl="0"/>
            <a:endParaRPr lang="zh-CN" altLang="en-US" noProof="0" smtClean="0"/>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F33707B-C35D-403E-9602-474EE8CEF46A}" type="slidenum">
              <a:rPr lang="en-US" altLang="zh-CN"/>
              <a:pPr>
                <a:defRPr/>
              </a:pPr>
              <a:t>‹#›</a:t>
            </a:fld>
            <a:endParaRPr lang="en-US" altLang="zh-CN"/>
          </a:p>
        </p:txBody>
      </p:sp>
    </p:spTree>
    <p:extLst>
      <p:ext uri="{BB962C8B-B14F-4D97-AF65-F5344CB8AC3E}">
        <p14:creationId xmlns:p14="http://schemas.microsoft.com/office/powerpoint/2010/main" val="224079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45"/>
          <p:cNvSpPr>
            <a:spLocks noGrp="1" noChangeArrowheads="1"/>
          </p:cNvSpPr>
          <p:nvPr>
            <p:ph type="title"/>
          </p:nvPr>
        </p:nvSpPr>
        <p:spPr bwMode="auto">
          <a:xfrm>
            <a:off x="457200" y="832792"/>
            <a:ext cx="8229600" cy="68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dirty="0" smtClean="0"/>
              <a:t>单击此处编辑母版标题样式</a:t>
            </a:r>
          </a:p>
        </p:txBody>
      </p:sp>
      <p:sp>
        <p:nvSpPr>
          <p:cNvPr id="8" name="Rectangle 46"/>
          <p:cNvSpPr>
            <a:spLocks noGrp="1" noChangeArrowheads="1"/>
          </p:cNvSpPr>
          <p:nvPr>
            <p:ph idx="1"/>
          </p:nvPr>
        </p:nvSpPr>
        <p:spPr bwMode="auto">
          <a:xfrm>
            <a:off x="456042" y="1600200"/>
            <a:ext cx="823075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415682561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794231041 w 596"/>
                  <a:gd name="T1" fmla="*/ 2147483646 h 666"/>
                  <a:gd name="T2" fmla="*/ 284333675 w 596"/>
                  <a:gd name="T3" fmla="*/ 2147483646 h 666"/>
                  <a:gd name="T4" fmla="*/ 0 w 596"/>
                  <a:gd name="T5" fmla="*/ 2147483646 h 666"/>
                  <a:gd name="T6" fmla="*/ 197885174 w 596"/>
                  <a:gd name="T7" fmla="*/ 2147483646 h 666"/>
                  <a:gd name="T8" fmla="*/ 1227598968 w 596"/>
                  <a:gd name="T9" fmla="*/ 2147483646 h 666"/>
                  <a:gd name="T10" fmla="*/ 2147483646 w 596"/>
                  <a:gd name="T11" fmla="*/ 2147483646 h 666"/>
                  <a:gd name="T12" fmla="*/ 2147483646 w 596"/>
                  <a:gd name="T13" fmla="*/ 1420011657 h 666"/>
                  <a:gd name="T14" fmla="*/ 2147483646 w 596"/>
                  <a:gd name="T15" fmla="*/ 83210026 h 666"/>
                  <a:gd name="T16" fmla="*/ 2147483646 w 596"/>
                  <a:gd name="T17" fmla="*/ 413694843 h 666"/>
                  <a:gd name="T18" fmla="*/ 2147483646 w 596"/>
                  <a:gd name="T19" fmla="*/ 2147483646 h 666"/>
                  <a:gd name="T20" fmla="*/ 2147483646 w 596"/>
                  <a:gd name="T21" fmla="*/ 2147483646 h 666"/>
                  <a:gd name="T22" fmla="*/ 2147483646 w 596"/>
                  <a:gd name="T23" fmla="*/ 2147483646 h 666"/>
                  <a:gd name="T24" fmla="*/ 2147483646 w 596"/>
                  <a:gd name="T25" fmla="*/ 2147483646 h 666"/>
                  <a:gd name="T26" fmla="*/ 2147483646 w 596"/>
                  <a:gd name="T27" fmla="*/ 2147483646 h 666"/>
                  <a:gd name="T28" fmla="*/ 2147483646 w 596"/>
                  <a:gd name="T29" fmla="*/ 2147483646 h 666"/>
                  <a:gd name="T30" fmla="*/ 2147483646 w 596"/>
                  <a:gd name="T31" fmla="*/ 2147483646 h 666"/>
                  <a:gd name="T32" fmla="*/ 2147483646 w 596"/>
                  <a:gd name="T33" fmla="*/ 2147483646 h 666"/>
                  <a:gd name="T34" fmla="*/ 2147483646 w 596"/>
                  <a:gd name="T35" fmla="*/ 2147483646 h 666"/>
                  <a:gd name="T36" fmla="*/ 2147483646 w 596"/>
                  <a:gd name="T37" fmla="*/ 2147483646 h 666"/>
                  <a:gd name="T38" fmla="*/ 2147483646 w 596"/>
                  <a:gd name="T39" fmla="*/ 2147483646 h 666"/>
                  <a:gd name="T40" fmla="*/ 2147483646 w 596"/>
                  <a:gd name="T41" fmla="*/ 2147483646 h 666"/>
                  <a:gd name="T42" fmla="*/ 2147483646 w 596"/>
                  <a:gd name="T43" fmla="*/ 2147483646 h 666"/>
                  <a:gd name="T44" fmla="*/ 2147483646 w 596"/>
                  <a:gd name="T45" fmla="*/ 2147483646 h 666"/>
                  <a:gd name="T46" fmla="*/ 2147483646 w 596"/>
                  <a:gd name="T47" fmla="*/ 2147483646 h 666"/>
                  <a:gd name="T48" fmla="*/ 2147483646 w 596"/>
                  <a:gd name="T49" fmla="*/ 2147483646 h 666"/>
                  <a:gd name="T50" fmla="*/ 2147483646 w 596"/>
                  <a:gd name="T51" fmla="*/ 2147483646 h 666"/>
                  <a:gd name="T52" fmla="*/ 2147483646 w 596"/>
                  <a:gd name="T53" fmla="*/ 2147483646 h 666"/>
                  <a:gd name="T54" fmla="*/ 2147483646 w 596"/>
                  <a:gd name="T55" fmla="*/ 2147483646 h 666"/>
                  <a:gd name="T56" fmla="*/ 2147483646 w 596"/>
                  <a:gd name="T57" fmla="*/ 2147483646 h 666"/>
                  <a:gd name="T58" fmla="*/ 2147483646 w 596"/>
                  <a:gd name="T59" fmla="*/ 2147483646 h 666"/>
                  <a:gd name="T60" fmla="*/ 1950824727 w 596"/>
                  <a:gd name="T61" fmla="*/ 2147483646 h 666"/>
                  <a:gd name="T62" fmla="*/ 1382693967 w 596"/>
                  <a:gd name="T63" fmla="*/ 2147483646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1269270948 h 237"/>
                  <a:gd name="T4" fmla="*/ 139349442 w 257"/>
                  <a:gd name="T5" fmla="*/ 2147483646 h 237"/>
                  <a:gd name="T6" fmla="*/ 246750794 w 257"/>
                  <a:gd name="T7" fmla="*/ 2147483646 h 237"/>
                  <a:gd name="T8" fmla="*/ 455899533 w 257"/>
                  <a:gd name="T9" fmla="*/ 2147483646 h 237"/>
                  <a:gd name="T10" fmla="*/ 766155471 w 257"/>
                  <a:gd name="T11" fmla="*/ 2147483646 h 237"/>
                  <a:gd name="T12" fmla="*/ 1139864349 w 257"/>
                  <a:gd name="T13" fmla="*/ 2147483646 h 237"/>
                  <a:gd name="T14" fmla="*/ 1604170037 w 257"/>
                  <a:gd name="T15" fmla="*/ 2147483646 h 237"/>
                  <a:gd name="T16" fmla="*/ 2147483646 w 257"/>
                  <a:gd name="T17" fmla="*/ 2147483646 h 237"/>
                  <a:gd name="T18" fmla="*/ 2147483646 w 257"/>
                  <a:gd name="T19" fmla="*/ 2147483646 h 237"/>
                  <a:gd name="T20" fmla="*/ 2147483646 w 257"/>
                  <a:gd name="T21" fmla="*/ 2147483646 h 237"/>
                  <a:gd name="T22" fmla="*/ 2147483646 w 257"/>
                  <a:gd name="T23" fmla="*/ 2147483646 h 237"/>
                  <a:gd name="T24" fmla="*/ 2147483646 w 257"/>
                  <a:gd name="T25" fmla="*/ 2147483646 h 237"/>
                  <a:gd name="T26" fmla="*/ 2147483646 w 257"/>
                  <a:gd name="T27" fmla="*/ 2147483646 h 237"/>
                  <a:gd name="T28" fmla="*/ 2147483646 w 257"/>
                  <a:gd name="T29" fmla="*/ 2147483646 h 237"/>
                  <a:gd name="T30" fmla="*/ 2147483646 w 257"/>
                  <a:gd name="T31" fmla="*/ 2147483646 h 237"/>
                  <a:gd name="T32" fmla="*/ 2147483646 w 257"/>
                  <a:gd name="T33" fmla="*/ 2147483646 h 237"/>
                  <a:gd name="T34" fmla="*/ 2147483646 w 257"/>
                  <a:gd name="T35" fmla="*/ 2147483646 h 237"/>
                  <a:gd name="T36" fmla="*/ 2147483646 w 257"/>
                  <a:gd name="T37" fmla="*/ 2147483646 h 237"/>
                  <a:gd name="T38" fmla="*/ 2147483646 w 257"/>
                  <a:gd name="T39" fmla="*/ 2147483646 h 237"/>
                  <a:gd name="T40" fmla="*/ 2147483646 w 257"/>
                  <a:gd name="T41" fmla="*/ 2147483646 h 237"/>
                  <a:gd name="T42" fmla="*/ 2147483646 w 257"/>
                  <a:gd name="T43" fmla="*/ 2147483646 h 237"/>
                  <a:gd name="T44" fmla="*/ 2147483646 w 257"/>
                  <a:gd name="T45" fmla="*/ 2147483646 h 237"/>
                  <a:gd name="T46" fmla="*/ 2147483646 w 257"/>
                  <a:gd name="T47" fmla="*/ 2147483646 h 237"/>
                  <a:gd name="T48" fmla="*/ 2147483646 w 257"/>
                  <a:gd name="T49" fmla="*/ 2147483646 h 237"/>
                  <a:gd name="T50" fmla="*/ 2147483646 w 257"/>
                  <a:gd name="T51" fmla="*/ 2147483646 h 237"/>
                  <a:gd name="T52" fmla="*/ 2147483646 w 257"/>
                  <a:gd name="T53" fmla="*/ 2147483646 h 237"/>
                  <a:gd name="T54" fmla="*/ 2147483646 w 257"/>
                  <a:gd name="T55" fmla="*/ 2147483646 h 237"/>
                  <a:gd name="T56" fmla="*/ 1829219367 w 257"/>
                  <a:gd name="T57" fmla="*/ 2147483646 h 237"/>
                  <a:gd name="T58" fmla="*/ 1392050776 w 257"/>
                  <a:gd name="T59" fmla="*/ 2147483646 h 237"/>
                  <a:gd name="T60" fmla="*/ 971359061 w 257"/>
                  <a:gd name="T61" fmla="*/ 2147483646 h 237"/>
                  <a:gd name="T62" fmla="*/ 513038770 w 257"/>
                  <a:gd name="T63" fmla="*/ 122864169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p:cNvSpPr>
                <a:spLocks/>
              </p:cNvSpPr>
              <p:nvPr userDrawn="1"/>
            </p:nvSpPr>
            <p:spPr bwMode="ltGray">
              <a:xfrm rot="12185230" flipV="1">
                <a:off x="3639" y="2167"/>
                <a:ext cx="277" cy="249"/>
              </a:xfrm>
              <a:custGeom>
                <a:avLst/>
                <a:gdLst>
                  <a:gd name="T0" fmla="*/ 2147483646 w 124"/>
                  <a:gd name="T1" fmla="*/ 0 h 110"/>
                  <a:gd name="T2" fmla="*/ 2147483646 w 124"/>
                  <a:gd name="T3" fmla="*/ 2147483646 h 110"/>
                  <a:gd name="T4" fmla="*/ 2147483646 w 124"/>
                  <a:gd name="T5" fmla="*/ 2147483646 h 110"/>
                  <a:gd name="T6" fmla="*/ 2147483646 w 124"/>
                  <a:gd name="T7" fmla="*/ 2147483646 h 110"/>
                  <a:gd name="T8" fmla="*/ 2147483646 w 124"/>
                  <a:gd name="T9" fmla="*/ 2147483646 h 110"/>
                  <a:gd name="T10" fmla="*/ 2147483646 w 124"/>
                  <a:gd name="T11" fmla="*/ 2147483646 h 110"/>
                  <a:gd name="T12" fmla="*/ 2147483646 w 124"/>
                  <a:gd name="T13" fmla="*/ 2147483646 h 110"/>
                  <a:gd name="T14" fmla="*/ 1195839251 w 124"/>
                  <a:gd name="T15" fmla="*/ 2147483646 h 110"/>
                  <a:gd name="T16" fmla="*/ 433742465 w 124"/>
                  <a:gd name="T17" fmla="*/ 2147483646 h 110"/>
                  <a:gd name="T18" fmla="*/ 0 w 124"/>
                  <a:gd name="T19" fmla="*/ 2147483646 h 110"/>
                  <a:gd name="T20" fmla="*/ 194166302 w 124"/>
                  <a:gd name="T21" fmla="*/ 2147483646 h 110"/>
                  <a:gd name="T22" fmla="*/ 382139847 w 124"/>
                  <a:gd name="T23" fmla="*/ 2147483646 h 110"/>
                  <a:gd name="T24" fmla="*/ 767889915 w 124"/>
                  <a:gd name="T25" fmla="*/ 2147483646 h 110"/>
                  <a:gd name="T26" fmla="*/ 1195839251 w 124"/>
                  <a:gd name="T27" fmla="*/ 2147483646 h 110"/>
                  <a:gd name="T28" fmla="*/ 1715366988 w 124"/>
                  <a:gd name="T29" fmla="*/ 2147483646 h 110"/>
                  <a:gd name="T30" fmla="*/ 2147483646 w 124"/>
                  <a:gd name="T31" fmla="*/ 2147483646 h 110"/>
                  <a:gd name="T32" fmla="*/ 2147483646 w 124"/>
                  <a:gd name="T33" fmla="*/ 2147483646 h 110"/>
                  <a:gd name="T34" fmla="*/ 2147483646 w 124"/>
                  <a:gd name="T35" fmla="*/ 2147483646 h 110"/>
                  <a:gd name="T36" fmla="*/ 2147483646 w 124"/>
                  <a:gd name="T37" fmla="*/ 2147483646 h 110"/>
                  <a:gd name="T38" fmla="*/ 2147483646 w 124"/>
                  <a:gd name="T39" fmla="*/ 2147483646 h 110"/>
                  <a:gd name="T40" fmla="*/ 2147483646 w 124"/>
                  <a:gd name="T41" fmla="*/ 2147483646 h 110"/>
                  <a:gd name="T42" fmla="*/ 2147483646 w 124"/>
                  <a:gd name="T43" fmla="*/ 1923257253 h 110"/>
                  <a:gd name="T44" fmla="*/ 2147483646 w 124"/>
                  <a:gd name="T45" fmla="*/ 1923257253 h 110"/>
                  <a:gd name="T46" fmla="*/ 2147483646 w 124"/>
                  <a:gd name="T47" fmla="*/ 1857791796 h 110"/>
                  <a:gd name="T48" fmla="*/ 2147483646 w 124"/>
                  <a:gd name="T49" fmla="*/ 1670541396 h 110"/>
                  <a:gd name="T50" fmla="*/ 2147483646 w 124"/>
                  <a:gd name="T51" fmla="*/ 1470480295 h 110"/>
                  <a:gd name="T52" fmla="*/ 2147483646 w 124"/>
                  <a:gd name="T53" fmla="*/ 1212483717 h 110"/>
                  <a:gd name="T54" fmla="*/ 2147483646 w 124"/>
                  <a:gd name="T55" fmla="*/ 898144109 h 110"/>
                  <a:gd name="T56" fmla="*/ 2147483646 w 124"/>
                  <a:gd name="T57" fmla="*/ 514208420 h 110"/>
                  <a:gd name="T58" fmla="*/ 21474836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p:cNvSpPr>
                <a:spLocks/>
              </p:cNvSpPr>
              <p:nvPr userDrawn="1"/>
            </p:nvSpPr>
            <p:spPr bwMode="ltGray">
              <a:xfrm rot="12185230" flipV="1">
                <a:off x="3979" y="977"/>
                <a:ext cx="245" cy="347"/>
              </a:xfrm>
              <a:custGeom>
                <a:avLst/>
                <a:gdLst>
                  <a:gd name="T0" fmla="*/ 0 w 109"/>
                  <a:gd name="T1" fmla="*/ 0 h 156"/>
                  <a:gd name="T2" fmla="*/ 270009820 w 109"/>
                  <a:gd name="T3" fmla="*/ 35208377 h 156"/>
                  <a:gd name="T4" fmla="*/ 973314979 w 109"/>
                  <a:gd name="T5" fmla="*/ 209417943 h 156"/>
                  <a:gd name="T6" fmla="*/ 2024752772 w 109"/>
                  <a:gd name="T7" fmla="*/ 525762400 h 156"/>
                  <a:gd name="T8" fmla="*/ 2147483646 w 109"/>
                  <a:gd name="T9" fmla="*/ 1036152412 h 156"/>
                  <a:gd name="T10" fmla="*/ 2147483646 w 109"/>
                  <a:gd name="T11" fmla="*/ 1917213094 h 156"/>
                  <a:gd name="T12" fmla="*/ 2147483646 w 109"/>
                  <a:gd name="T13" fmla="*/ 2147483646 h 156"/>
                  <a:gd name="T14" fmla="*/ 2147483646 w 109"/>
                  <a:gd name="T15" fmla="*/ 2147483646 h 156"/>
                  <a:gd name="T16" fmla="*/ 2147483646 w 109"/>
                  <a:gd name="T17" fmla="*/ 2147483646 h 156"/>
                  <a:gd name="T18" fmla="*/ 2147483646 w 109"/>
                  <a:gd name="T19" fmla="*/ 2147483646 h 156"/>
                  <a:gd name="T20" fmla="*/ 2147483646 w 109"/>
                  <a:gd name="T21" fmla="*/ 2147483646 h 156"/>
                  <a:gd name="T22" fmla="*/ 2147483646 w 109"/>
                  <a:gd name="T23" fmla="*/ 2147483646 h 156"/>
                  <a:gd name="T24" fmla="*/ 2147483646 w 109"/>
                  <a:gd name="T25" fmla="*/ 2147483646 h 156"/>
                  <a:gd name="T26" fmla="*/ 2147483646 w 109"/>
                  <a:gd name="T27" fmla="*/ 2147483646 h 156"/>
                  <a:gd name="T28" fmla="*/ 2147483646 w 109"/>
                  <a:gd name="T29" fmla="*/ 2147483646 h 156"/>
                  <a:gd name="T30" fmla="*/ 2147483646 w 109"/>
                  <a:gd name="T31" fmla="*/ 2147483646 h 156"/>
                  <a:gd name="T32" fmla="*/ 2147483646 w 109"/>
                  <a:gd name="T33" fmla="*/ 2147483646 h 156"/>
                  <a:gd name="T34" fmla="*/ 2147483646 w 109"/>
                  <a:gd name="T35" fmla="*/ 2147483646 h 156"/>
                  <a:gd name="T36" fmla="*/ 2147483646 w 109"/>
                  <a:gd name="T37" fmla="*/ 2147483646 h 156"/>
                  <a:gd name="T38" fmla="*/ 2147483646 w 109"/>
                  <a:gd name="T39" fmla="*/ 2147483646 h 156"/>
                  <a:gd name="T40" fmla="*/ 2147483646 w 109"/>
                  <a:gd name="T41" fmla="*/ 2147483646 h 156"/>
                  <a:gd name="T42" fmla="*/ 2147483646 w 109"/>
                  <a:gd name="T43" fmla="*/ 2147483646 h 156"/>
                  <a:gd name="T44" fmla="*/ 2147483646 w 109"/>
                  <a:gd name="T45" fmla="*/ 1882353828 h 156"/>
                  <a:gd name="T46" fmla="*/ 1699948337 w 109"/>
                  <a:gd name="T47" fmla="*/ 991212691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p:cNvSpPr>
                <a:spLocks/>
              </p:cNvSpPr>
              <p:nvPr userDrawn="1"/>
            </p:nvSpPr>
            <p:spPr bwMode="ltGray">
              <a:xfrm rot="12185230" flipV="1">
                <a:off x="3845" y="2207"/>
                <a:ext cx="103" cy="209"/>
              </a:xfrm>
              <a:custGeom>
                <a:avLst/>
                <a:gdLst>
                  <a:gd name="T0" fmla="*/ 1555608275 w 46"/>
                  <a:gd name="T1" fmla="*/ 0 h 94"/>
                  <a:gd name="T2" fmla="*/ 1013052176 w 46"/>
                  <a:gd name="T3" fmla="*/ 1631551587 h 94"/>
                  <a:gd name="T4" fmla="*/ 762673804 w 46"/>
                  <a:gd name="T5" fmla="*/ 2147483646 h 94"/>
                  <a:gd name="T6" fmla="*/ 560614049 w 46"/>
                  <a:gd name="T7" fmla="*/ 2147483646 h 94"/>
                  <a:gd name="T8" fmla="*/ 0 w 46"/>
                  <a:gd name="T9" fmla="*/ 2147483646 h 94"/>
                  <a:gd name="T10" fmla="*/ 600915529 w 46"/>
                  <a:gd name="T11" fmla="*/ 2147483646 h 94"/>
                  <a:gd name="T12" fmla="*/ 1165055423 w 46"/>
                  <a:gd name="T13" fmla="*/ 2147483646 h 94"/>
                  <a:gd name="T14" fmla="*/ 1617485883 w 46"/>
                  <a:gd name="T15" fmla="*/ 2147483646 h 94"/>
                  <a:gd name="T16" fmla="*/ 2025856606 w 46"/>
                  <a:gd name="T17" fmla="*/ 2147483646 h 94"/>
                  <a:gd name="T18" fmla="*/ 2147483646 w 46"/>
                  <a:gd name="T19" fmla="*/ 1901261825 h 94"/>
                  <a:gd name="T20" fmla="*/ 2147483646 w 46"/>
                  <a:gd name="T21" fmla="*/ 1297384934 h 94"/>
                  <a:gd name="T22" fmla="*/ 2106059865 w 46"/>
                  <a:gd name="T23" fmla="*/ 634525912 h 94"/>
                  <a:gd name="T24" fmla="*/ 1555608275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p:cNvSpPr>
                <a:spLocks/>
              </p:cNvSpPr>
              <p:nvPr userDrawn="1"/>
            </p:nvSpPr>
            <p:spPr bwMode="ltGray">
              <a:xfrm rot="12185230" flipV="1">
                <a:off x="3895" y="1325"/>
                <a:ext cx="120" cy="90"/>
              </a:xfrm>
              <a:custGeom>
                <a:avLst/>
                <a:gdLst>
                  <a:gd name="T0" fmla="*/ 0 w 54"/>
                  <a:gd name="T1" fmla="*/ 0 h 40"/>
                  <a:gd name="T2" fmla="*/ 34675369 w 54"/>
                  <a:gd name="T3" fmla="*/ 54475189 h 40"/>
                  <a:gd name="T4" fmla="*/ 248283027 w 54"/>
                  <a:gd name="T5" fmla="*/ 176996972 h 40"/>
                  <a:gd name="T6" fmla="*/ 551740060 w 54"/>
                  <a:gd name="T7" fmla="*/ 452554306 h 40"/>
                  <a:gd name="T8" fmla="*/ 895874380 w 54"/>
                  <a:gd name="T9" fmla="*/ 672662916 h 40"/>
                  <a:gd name="T10" fmla="*/ 1226089022 w 54"/>
                  <a:gd name="T11" fmla="*/ 849504292 h 40"/>
                  <a:gd name="T12" fmla="*/ 1613473660 w 54"/>
                  <a:gd name="T13" fmla="*/ 954345690 h 40"/>
                  <a:gd name="T14" fmla="*/ 1956125058 w 54"/>
                  <a:gd name="T15" fmla="*/ 1018247189 h 40"/>
                  <a:gd name="T16" fmla="*/ 2147483646 w 54"/>
                  <a:gd name="T17" fmla="*/ 896047171 h 40"/>
                  <a:gd name="T18" fmla="*/ 2147483646 w 54"/>
                  <a:gd name="T19" fmla="*/ 1396139510 h 40"/>
                  <a:gd name="T20" fmla="*/ 2130580587 w 54"/>
                  <a:gd name="T21" fmla="*/ 1848318073 h 40"/>
                  <a:gd name="T22" fmla="*/ 1879137349 w 54"/>
                  <a:gd name="T23" fmla="*/ 2147277803 h 40"/>
                  <a:gd name="T24" fmla="*/ 1568931564 w 54"/>
                  <a:gd name="T25" fmla="*/ 2147483646 h 40"/>
                  <a:gd name="T26" fmla="*/ 1191572409 w 54"/>
                  <a:gd name="T27" fmla="*/ 2147483646 h 40"/>
                  <a:gd name="T28" fmla="*/ 803262529 w 54"/>
                  <a:gd name="T29" fmla="*/ 1793088167 h 40"/>
                  <a:gd name="T30" fmla="*/ 423055407 w 54"/>
                  <a:gd name="T31" fmla="*/ 1116611012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232912024 w 149"/>
                  <a:gd name="T3" fmla="*/ 2147483646 h 704"/>
                  <a:gd name="T4" fmla="*/ 629339859 w 149"/>
                  <a:gd name="T5" fmla="*/ 2147483646 h 704"/>
                  <a:gd name="T6" fmla="*/ 1102984005 w 149"/>
                  <a:gd name="T7" fmla="*/ 2147483646 h 704"/>
                  <a:gd name="T8" fmla="*/ 1627817139 w 149"/>
                  <a:gd name="T9" fmla="*/ 2147483646 h 704"/>
                  <a:gd name="T10" fmla="*/ 2147483646 w 149"/>
                  <a:gd name="T11" fmla="*/ 2147483646 h 704"/>
                  <a:gd name="T12" fmla="*/ 2147483646 w 149"/>
                  <a:gd name="T13" fmla="*/ 2147483646 h 704"/>
                  <a:gd name="T14" fmla="*/ 2147483646 w 149"/>
                  <a:gd name="T15" fmla="*/ 2147483646 h 704"/>
                  <a:gd name="T16" fmla="*/ 2147483646 w 149"/>
                  <a:gd name="T17" fmla="*/ 2147483646 h 704"/>
                  <a:gd name="T18" fmla="*/ 2147483646 w 149"/>
                  <a:gd name="T19" fmla="*/ 2147483646 h 704"/>
                  <a:gd name="T20" fmla="*/ 2147483646 w 149"/>
                  <a:gd name="T21" fmla="*/ 2147483646 h 704"/>
                  <a:gd name="T22" fmla="*/ 2147483646 w 149"/>
                  <a:gd name="T23" fmla="*/ 2147483646 h 704"/>
                  <a:gd name="T24" fmla="*/ 2147483646 w 149"/>
                  <a:gd name="T25" fmla="*/ 2147483646 h 704"/>
                  <a:gd name="T26" fmla="*/ 2147483646 w 149"/>
                  <a:gd name="T27" fmla="*/ 2147483646 h 704"/>
                  <a:gd name="T28" fmla="*/ 2147483646 w 149"/>
                  <a:gd name="T29" fmla="*/ 2147483646 h 704"/>
                  <a:gd name="T30" fmla="*/ 2147483646 w 149"/>
                  <a:gd name="T31" fmla="*/ 2147483646 h 704"/>
                  <a:gd name="T32" fmla="*/ 2147483646 w 149"/>
                  <a:gd name="T33" fmla="*/ 2147483646 h 704"/>
                  <a:gd name="T34" fmla="*/ 1531998906 w 149"/>
                  <a:gd name="T35" fmla="*/ 2147483646 h 704"/>
                  <a:gd name="T36" fmla="*/ 836497915 w 149"/>
                  <a:gd name="T37" fmla="*/ 2147483646 h 704"/>
                  <a:gd name="T38" fmla="*/ 396485913 w 149"/>
                  <a:gd name="T39" fmla="*/ 2147483646 h 704"/>
                  <a:gd name="T40" fmla="*/ 232912024 w 149"/>
                  <a:gd name="T41" fmla="*/ 2147483646 h 704"/>
                  <a:gd name="T42" fmla="*/ 232912024 w 149"/>
                  <a:gd name="T43" fmla="*/ 2147483646 h 704"/>
                  <a:gd name="T44" fmla="*/ 323649048 w 149"/>
                  <a:gd name="T45" fmla="*/ 2147483646 h 704"/>
                  <a:gd name="T46" fmla="*/ 484712560 w 149"/>
                  <a:gd name="T47" fmla="*/ 2147483646 h 704"/>
                  <a:gd name="T48" fmla="*/ 557342023 w 149"/>
                  <a:gd name="T49" fmla="*/ 2147483646 h 704"/>
                  <a:gd name="T50" fmla="*/ 1627817139 w 149"/>
                  <a:gd name="T51" fmla="*/ 2147483646 h 704"/>
                  <a:gd name="T52" fmla="*/ 1531998906 w 149"/>
                  <a:gd name="T53" fmla="*/ 2147483646 h 704"/>
                  <a:gd name="T54" fmla="*/ 1426733379 w 149"/>
                  <a:gd name="T55" fmla="*/ 2147483646 h 704"/>
                  <a:gd name="T56" fmla="*/ 1307160610 w 149"/>
                  <a:gd name="T57" fmla="*/ 2147483646 h 704"/>
                  <a:gd name="T58" fmla="*/ 1393839956 w 149"/>
                  <a:gd name="T59" fmla="*/ 2147483646 h 704"/>
                  <a:gd name="T60" fmla="*/ 1627817139 w 149"/>
                  <a:gd name="T61" fmla="*/ 2147483646 h 704"/>
                  <a:gd name="T62" fmla="*/ 2147483646 w 149"/>
                  <a:gd name="T63" fmla="*/ 2147483646 h 704"/>
                  <a:gd name="T64" fmla="*/ 2147483646 w 149"/>
                  <a:gd name="T65" fmla="*/ 2147483646 h 704"/>
                  <a:gd name="T66" fmla="*/ 2147483646 w 149"/>
                  <a:gd name="T67" fmla="*/ 2147483646 h 704"/>
                  <a:gd name="T68" fmla="*/ 2147483646 w 149"/>
                  <a:gd name="T69" fmla="*/ 2147483646 h 704"/>
                  <a:gd name="T70" fmla="*/ 2147483646 w 149"/>
                  <a:gd name="T71" fmla="*/ 2147483646 h 704"/>
                  <a:gd name="T72" fmla="*/ 2147483646 w 149"/>
                  <a:gd name="T73" fmla="*/ 2147483646 h 704"/>
                  <a:gd name="T74" fmla="*/ 2147483646 w 149"/>
                  <a:gd name="T75" fmla="*/ 2147483646 h 704"/>
                  <a:gd name="T76" fmla="*/ 2147483646 w 149"/>
                  <a:gd name="T77" fmla="*/ 2147483646 h 704"/>
                  <a:gd name="T78" fmla="*/ 2147483646 w 149"/>
                  <a:gd name="T79" fmla="*/ 2147483646 h 704"/>
                  <a:gd name="T80" fmla="*/ 1732395749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p:cNvSpPr>
              <a:spLocks/>
            </p:cNvSpPr>
            <p:nvPr userDrawn="1"/>
          </p:nvSpPr>
          <p:spPr bwMode="ltGray">
            <a:xfrm rot="373331" flipH="1">
              <a:off x="22" y="1957"/>
              <a:ext cx="323" cy="649"/>
            </a:xfrm>
            <a:custGeom>
              <a:avLst/>
              <a:gdLst>
                <a:gd name="T0" fmla="*/ 2147483646 w 128"/>
                <a:gd name="T1" fmla="*/ 0 h 217"/>
                <a:gd name="T2" fmla="*/ 2147483646 w 128"/>
                <a:gd name="T3" fmla="*/ 2147483646 h 217"/>
                <a:gd name="T4" fmla="*/ 2147483646 w 128"/>
                <a:gd name="T5" fmla="*/ 2147483646 h 217"/>
                <a:gd name="T6" fmla="*/ 2147483646 w 128"/>
                <a:gd name="T7" fmla="*/ 2147483646 h 217"/>
                <a:gd name="T8" fmla="*/ 2147483646 w 128"/>
                <a:gd name="T9" fmla="*/ 2147483646 h 217"/>
                <a:gd name="T10" fmla="*/ 2147483646 w 128"/>
                <a:gd name="T11" fmla="*/ 2147483646 h 217"/>
                <a:gd name="T12" fmla="*/ 2147483646 w 128"/>
                <a:gd name="T13" fmla="*/ 2147483646 h 217"/>
                <a:gd name="T14" fmla="*/ 2147483646 w 128"/>
                <a:gd name="T15" fmla="*/ 2147483646 h 217"/>
                <a:gd name="T16" fmla="*/ 2147483646 w 128"/>
                <a:gd name="T17" fmla="*/ 2147483646 h 217"/>
                <a:gd name="T18" fmla="*/ 2147483646 w 128"/>
                <a:gd name="T19" fmla="*/ 2147483646 h 217"/>
                <a:gd name="T20" fmla="*/ 2147483646 w 128"/>
                <a:gd name="T21" fmla="*/ 2147483646 h 217"/>
                <a:gd name="T22" fmla="*/ 2147483646 w 128"/>
                <a:gd name="T23" fmla="*/ 2147483646 h 217"/>
                <a:gd name="T24" fmla="*/ 2147483646 w 128"/>
                <a:gd name="T25" fmla="*/ 2147483646 h 217"/>
                <a:gd name="T26" fmla="*/ 2147483646 w 128"/>
                <a:gd name="T27" fmla="*/ 2147483646 h 217"/>
                <a:gd name="T28" fmla="*/ 1424728603 w 128"/>
                <a:gd name="T29" fmla="*/ 2147483646 h 217"/>
                <a:gd name="T30" fmla="*/ 0 w 128"/>
                <a:gd name="T31" fmla="*/ 2147483646 h 217"/>
                <a:gd name="T32" fmla="*/ 859145252 w 128"/>
                <a:gd name="T33" fmla="*/ 2147483646 h 217"/>
                <a:gd name="T34" fmla="*/ 2147483646 w 128"/>
                <a:gd name="T35" fmla="*/ 2147483646 h 217"/>
                <a:gd name="T36" fmla="*/ 2147483646 w 128"/>
                <a:gd name="T37" fmla="*/ 2147483646 h 217"/>
                <a:gd name="T38" fmla="*/ 2147483646 w 128"/>
                <a:gd name="T39" fmla="*/ 2147483646 h 217"/>
                <a:gd name="T40" fmla="*/ 2147483646 w 128"/>
                <a:gd name="T41" fmla="*/ 2147483646 h 217"/>
                <a:gd name="T42" fmla="*/ 2147483646 w 128"/>
                <a:gd name="T43" fmla="*/ 2147483646 h 217"/>
                <a:gd name="T44" fmla="*/ 2147483646 w 128"/>
                <a:gd name="T45" fmla="*/ 2147483646 h 217"/>
                <a:gd name="T46" fmla="*/ 2147483646 w 128"/>
                <a:gd name="T47" fmla="*/ 2147483646 h 217"/>
                <a:gd name="T48" fmla="*/ 2147483646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p:cNvSpPr>
              <a:spLocks/>
            </p:cNvSpPr>
            <p:nvPr userDrawn="1"/>
          </p:nvSpPr>
          <p:spPr bwMode="ltGray">
            <a:xfrm rot="373331" flipH="1">
              <a:off x="898" y="2855"/>
              <a:ext cx="354" cy="464"/>
            </a:xfrm>
            <a:custGeom>
              <a:avLst/>
              <a:gdLst>
                <a:gd name="T0" fmla="*/ 2147483646 w 117"/>
                <a:gd name="T1" fmla="*/ 0 h 132"/>
                <a:gd name="T2" fmla="*/ 0 w 117"/>
                <a:gd name="T3" fmla="*/ 2147483646 h 132"/>
                <a:gd name="T4" fmla="*/ 2147483646 w 117"/>
                <a:gd name="T5" fmla="*/ 2147483646 h 132"/>
                <a:gd name="T6" fmla="*/ 2147483646 w 117"/>
                <a:gd name="T7" fmla="*/ 2147483646 h 132"/>
                <a:gd name="T8" fmla="*/ 2147483646 w 117"/>
                <a:gd name="T9" fmla="*/ 2147483646 h 132"/>
                <a:gd name="T10" fmla="*/ 2147483646 w 117"/>
                <a:gd name="T11" fmla="*/ 2147483646 h 132"/>
                <a:gd name="T12" fmla="*/ 2147483646 w 117"/>
                <a:gd name="T13" fmla="*/ 2147483646 h 132"/>
                <a:gd name="T14" fmla="*/ 2147483646 w 117"/>
                <a:gd name="T15" fmla="*/ 2147483646 h 132"/>
                <a:gd name="T16" fmla="*/ 2147483646 w 117"/>
                <a:gd name="T17" fmla="*/ 2147483646 h 132"/>
                <a:gd name="T18" fmla="*/ 2147483646 w 117"/>
                <a:gd name="T19" fmla="*/ 2147483646 h 132"/>
                <a:gd name="T20" fmla="*/ 2147483646 w 117"/>
                <a:gd name="T21" fmla="*/ 2147483646 h 132"/>
                <a:gd name="T22" fmla="*/ 2147483646 w 117"/>
                <a:gd name="T23" fmla="*/ 2147483646 h 132"/>
                <a:gd name="T24" fmla="*/ 2147483646 w 117"/>
                <a:gd name="T25" fmla="*/ 2147483646 h 132"/>
                <a:gd name="T26" fmla="*/ 2147483646 w 117"/>
                <a:gd name="T27" fmla="*/ 2147483646 h 132"/>
                <a:gd name="T28" fmla="*/ 2147483646 w 117"/>
                <a:gd name="T29" fmla="*/ 2147483646 h 132"/>
                <a:gd name="T30" fmla="*/ 2147483646 w 117"/>
                <a:gd name="T31" fmla="*/ 2147483646 h 132"/>
                <a:gd name="T32" fmla="*/ 2147483646 w 117"/>
                <a:gd name="T33" fmla="*/ 2147483646 h 132"/>
                <a:gd name="T34" fmla="*/ 2147483646 w 117"/>
                <a:gd name="T35" fmla="*/ 2147483646 h 132"/>
                <a:gd name="T36" fmla="*/ 2147483646 w 117"/>
                <a:gd name="T37" fmla="*/ 2147483646 h 132"/>
                <a:gd name="T38" fmla="*/ 2147483646 w 117"/>
                <a:gd name="T39" fmla="*/ 2147483646 h 132"/>
                <a:gd name="T40" fmla="*/ 2147483646 w 117"/>
                <a:gd name="T41" fmla="*/ 2147483646 h 132"/>
                <a:gd name="T42" fmla="*/ 2147483646 w 117"/>
                <a:gd name="T43" fmla="*/ 2147483646 h 132"/>
                <a:gd name="T44" fmla="*/ 2147483646 w 117"/>
                <a:gd name="T45" fmla="*/ 2147483646 h 132"/>
                <a:gd name="T46" fmla="*/ 2147483646 w 117"/>
                <a:gd name="T47" fmla="*/ 2147483646 h 132"/>
                <a:gd name="T48" fmla="*/ 2147483646 w 117"/>
                <a:gd name="T49" fmla="*/ 2147483646 h 132"/>
                <a:gd name="T50" fmla="*/ 2147483646 w 117"/>
                <a:gd name="T51" fmla="*/ 2147483646 h 132"/>
                <a:gd name="T52" fmla="*/ 2147483646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p:cNvSpPr>
              <a:spLocks/>
            </p:cNvSpPr>
            <p:nvPr userDrawn="1"/>
          </p:nvSpPr>
          <p:spPr bwMode="ltGray">
            <a:xfrm rot="373331" flipH="1">
              <a:off x="799" y="2979"/>
              <a:ext cx="87" cy="274"/>
            </a:xfrm>
            <a:custGeom>
              <a:avLst/>
              <a:gdLst>
                <a:gd name="T0" fmla="*/ 2147483646 w 29"/>
                <a:gd name="T1" fmla="*/ 0 h 77"/>
                <a:gd name="T2" fmla="*/ 2147483646 w 29"/>
                <a:gd name="T3" fmla="*/ 0 h 77"/>
                <a:gd name="T4" fmla="*/ 2147483646 w 29"/>
                <a:gd name="T5" fmla="*/ 2147483646 h 77"/>
                <a:gd name="T6" fmla="*/ 2147483646 w 29"/>
                <a:gd name="T7" fmla="*/ 2147483646 h 77"/>
                <a:gd name="T8" fmla="*/ 2147483646 w 29"/>
                <a:gd name="T9" fmla="*/ 2147483646 h 77"/>
                <a:gd name="T10" fmla="*/ 2147483646 w 29"/>
                <a:gd name="T11" fmla="*/ 2147483646 h 77"/>
                <a:gd name="T12" fmla="*/ 0 w 29"/>
                <a:gd name="T13" fmla="*/ 2147483646 h 77"/>
                <a:gd name="T14" fmla="*/ 2147483646 w 29"/>
                <a:gd name="T15" fmla="*/ 2147483646 h 77"/>
                <a:gd name="T16" fmla="*/ 2147483646 w 29"/>
                <a:gd name="T17" fmla="*/ 2147483646 h 77"/>
                <a:gd name="T18" fmla="*/ 2147483646 w 29"/>
                <a:gd name="T19" fmla="*/ 2147483646 h 77"/>
                <a:gd name="T20" fmla="*/ 2147483646 w 29"/>
                <a:gd name="T21" fmla="*/ 2147483646 h 77"/>
                <a:gd name="T22" fmla="*/ 2147483646 w 29"/>
                <a:gd name="T23" fmla="*/ 2147483646 h 77"/>
                <a:gd name="T24" fmla="*/ 2147483646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2147483646 h 237"/>
                <a:gd name="T4" fmla="*/ 2147483646 w 257"/>
                <a:gd name="T5" fmla="*/ 2147483646 h 237"/>
                <a:gd name="T6" fmla="*/ 2147483646 w 257"/>
                <a:gd name="T7" fmla="*/ 2147483646 h 237"/>
                <a:gd name="T8" fmla="*/ 2147483646 w 257"/>
                <a:gd name="T9" fmla="*/ 2147483646 h 237"/>
                <a:gd name="T10" fmla="*/ 2147483646 w 257"/>
                <a:gd name="T11" fmla="*/ 2147483646 h 237"/>
                <a:gd name="T12" fmla="*/ 2147483646 w 257"/>
                <a:gd name="T13" fmla="*/ 2147483646 h 237"/>
                <a:gd name="T14" fmla="*/ 2147483646 w 257"/>
                <a:gd name="T15" fmla="*/ 2147483646 h 237"/>
                <a:gd name="T16" fmla="*/ 2147483646 w 257"/>
                <a:gd name="T17" fmla="*/ 2147483646 h 237"/>
                <a:gd name="T18" fmla="*/ 2147483646 w 257"/>
                <a:gd name="T19" fmla="*/ 2147483646 h 237"/>
                <a:gd name="T20" fmla="*/ 2147483646 w 257"/>
                <a:gd name="T21" fmla="*/ 2147483646 h 237"/>
                <a:gd name="T22" fmla="*/ 2147483646 w 257"/>
                <a:gd name="T23" fmla="*/ 2147483646 h 237"/>
                <a:gd name="T24" fmla="*/ 2147483646 w 257"/>
                <a:gd name="T25" fmla="*/ 2147483646 h 237"/>
                <a:gd name="T26" fmla="*/ 2147483646 w 257"/>
                <a:gd name="T27" fmla="*/ 2147483646 h 237"/>
                <a:gd name="T28" fmla="*/ 2147483646 w 257"/>
                <a:gd name="T29" fmla="*/ 2147483646 h 237"/>
                <a:gd name="T30" fmla="*/ 2147483646 w 257"/>
                <a:gd name="T31" fmla="*/ 2147483646 h 237"/>
                <a:gd name="T32" fmla="*/ 2147483646 w 257"/>
                <a:gd name="T33" fmla="*/ 2147483646 h 237"/>
                <a:gd name="T34" fmla="*/ 2147483646 w 257"/>
                <a:gd name="T35" fmla="*/ 2147483646 h 237"/>
                <a:gd name="T36" fmla="*/ 2147483646 w 257"/>
                <a:gd name="T37" fmla="*/ 2147483646 h 237"/>
                <a:gd name="T38" fmla="*/ 2147483646 w 257"/>
                <a:gd name="T39" fmla="*/ 2147483646 h 237"/>
                <a:gd name="T40" fmla="*/ 2147483646 w 257"/>
                <a:gd name="T41" fmla="*/ 2147483646 h 237"/>
                <a:gd name="T42" fmla="*/ 2147483646 w 257"/>
                <a:gd name="T43" fmla="*/ 2147483646 h 237"/>
                <a:gd name="T44" fmla="*/ 2147483646 w 257"/>
                <a:gd name="T45" fmla="*/ 2147483646 h 237"/>
                <a:gd name="T46" fmla="*/ 2147483646 w 257"/>
                <a:gd name="T47" fmla="*/ 2147483646 h 237"/>
                <a:gd name="T48" fmla="*/ 2147483646 w 257"/>
                <a:gd name="T49" fmla="*/ 2147483646 h 237"/>
                <a:gd name="T50" fmla="*/ 2147483646 w 257"/>
                <a:gd name="T51" fmla="*/ 2147483646 h 237"/>
                <a:gd name="T52" fmla="*/ 2147483646 w 257"/>
                <a:gd name="T53" fmla="*/ 2147483646 h 237"/>
                <a:gd name="T54" fmla="*/ 2147483646 w 257"/>
                <a:gd name="T55" fmla="*/ 2147483646 h 237"/>
                <a:gd name="T56" fmla="*/ 2147483646 w 257"/>
                <a:gd name="T57" fmla="*/ 2147483646 h 237"/>
                <a:gd name="T58" fmla="*/ 2147483646 w 257"/>
                <a:gd name="T59" fmla="*/ 2147483646 h 237"/>
                <a:gd name="T60" fmla="*/ 2147483646 w 257"/>
                <a:gd name="T61" fmla="*/ 2147483646 h 237"/>
                <a:gd name="T62" fmla="*/ 2147483646 w 257"/>
                <a:gd name="T63" fmla="*/ 214748364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p:cNvSpPr>
              <a:spLocks/>
            </p:cNvSpPr>
            <p:nvPr userDrawn="1"/>
          </p:nvSpPr>
          <p:spPr bwMode="ltGray">
            <a:xfrm rot="9832527" flipV="1">
              <a:off x="1997" y="858"/>
              <a:ext cx="330" cy="278"/>
            </a:xfrm>
            <a:custGeom>
              <a:avLst/>
              <a:gdLst>
                <a:gd name="T0" fmla="*/ 2147483646 w 124"/>
                <a:gd name="T1" fmla="*/ 0 h 110"/>
                <a:gd name="T2" fmla="*/ 2147483646 w 124"/>
                <a:gd name="T3" fmla="*/ 2147483646 h 110"/>
                <a:gd name="T4" fmla="*/ 2147483646 w 124"/>
                <a:gd name="T5" fmla="*/ 2147483646 h 110"/>
                <a:gd name="T6" fmla="*/ 2147483646 w 124"/>
                <a:gd name="T7" fmla="*/ 2147483646 h 110"/>
                <a:gd name="T8" fmla="*/ 2147483646 w 124"/>
                <a:gd name="T9" fmla="*/ 2147483646 h 110"/>
                <a:gd name="T10" fmla="*/ 2147483646 w 124"/>
                <a:gd name="T11" fmla="*/ 2147483646 h 110"/>
                <a:gd name="T12" fmla="*/ 2147483646 w 124"/>
                <a:gd name="T13" fmla="*/ 2147483646 h 110"/>
                <a:gd name="T14" fmla="*/ 2147483646 w 124"/>
                <a:gd name="T15" fmla="*/ 2147483646 h 110"/>
                <a:gd name="T16" fmla="*/ 2147483646 w 124"/>
                <a:gd name="T17" fmla="*/ 2147483646 h 110"/>
                <a:gd name="T18" fmla="*/ 0 w 124"/>
                <a:gd name="T19" fmla="*/ 2147483646 h 110"/>
                <a:gd name="T20" fmla="*/ 2147483646 w 124"/>
                <a:gd name="T21" fmla="*/ 2147483646 h 110"/>
                <a:gd name="T22" fmla="*/ 2147483646 w 124"/>
                <a:gd name="T23" fmla="*/ 2147483646 h 110"/>
                <a:gd name="T24" fmla="*/ 2147483646 w 124"/>
                <a:gd name="T25" fmla="*/ 2147483646 h 110"/>
                <a:gd name="T26" fmla="*/ 2147483646 w 124"/>
                <a:gd name="T27" fmla="*/ 2147483646 h 110"/>
                <a:gd name="T28" fmla="*/ 2147483646 w 124"/>
                <a:gd name="T29" fmla="*/ 2147483646 h 110"/>
                <a:gd name="T30" fmla="*/ 2147483646 w 124"/>
                <a:gd name="T31" fmla="*/ 2147483646 h 110"/>
                <a:gd name="T32" fmla="*/ 2147483646 w 124"/>
                <a:gd name="T33" fmla="*/ 2147483646 h 110"/>
                <a:gd name="T34" fmla="*/ 2147483646 w 124"/>
                <a:gd name="T35" fmla="*/ 2147483646 h 110"/>
                <a:gd name="T36" fmla="*/ 2147483646 w 124"/>
                <a:gd name="T37" fmla="*/ 2147483646 h 110"/>
                <a:gd name="T38" fmla="*/ 2147483646 w 124"/>
                <a:gd name="T39" fmla="*/ 2147483646 h 110"/>
                <a:gd name="T40" fmla="*/ 2147483646 w 124"/>
                <a:gd name="T41" fmla="*/ 2147483646 h 110"/>
                <a:gd name="T42" fmla="*/ 2147483646 w 124"/>
                <a:gd name="T43" fmla="*/ 2147483646 h 110"/>
                <a:gd name="T44" fmla="*/ 2147483646 w 124"/>
                <a:gd name="T45" fmla="*/ 2147483646 h 110"/>
                <a:gd name="T46" fmla="*/ 2147483646 w 124"/>
                <a:gd name="T47" fmla="*/ 2147483646 h 110"/>
                <a:gd name="T48" fmla="*/ 2147483646 w 124"/>
                <a:gd name="T49" fmla="*/ 2147483646 h 110"/>
                <a:gd name="T50" fmla="*/ 2147483646 w 124"/>
                <a:gd name="T51" fmla="*/ 2147483646 h 110"/>
                <a:gd name="T52" fmla="*/ 2147483646 w 124"/>
                <a:gd name="T53" fmla="*/ 2147483646 h 110"/>
                <a:gd name="T54" fmla="*/ 2147483646 w 124"/>
                <a:gd name="T55" fmla="*/ 2147483646 h 110"/>
                <a:gd name="T56" fmla="*/ 2147483646 w 124"/>
                <a:gd name="T57" fmla="*/ 2147483646 h 110"/>
                <a:gd name="T58" fmla="*/ 21474836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p:cNvSpPr>
              <a:spLocks/>
            </p:cNvSpPr>
            <p:nvPr userDrawn="1"/>
          </p:nvSpPr>
          <p:spPr bwMode="ltGray">
            <a:xfrm rot="9832527" flipV="1">
              <a:off x="2224" y="808"/>
              <a:ext cx="123" cy="233"/>
            </a:xfrm>
            <a:custGeom>
              <a:avLst/>
              <a:gdLst>
                <a:gd name="T0" fmla="*/ 2147483646 w 46"/>
                <a:gd name="T1" fmla="*/ 0 h 94"/>
                <a:gd name="T2" fmla="*/ 2147483646 w 46"/>
                <a:gd name="T3" fmla="*/ 2147483646 h 94"/>
                <a:gd name="T4" fmla="*/ 2147483646 w 46"/>
                <a:gd name="T5" fmla="*/ 2147483646 h 94"/>
                <a:gd name="T6" fmla="*/ 2147483646 w 46"/>
                <a:gd name="T7" fmla="*/ 2147483646 h 94"/>
                <a:gd name="T8" fmla="*/ 0 w 46"/>
                <a:gd name="T9" fmla="*/ 2147483646 h 94"/>
                <a:gd name="T10" fmla="*/ 2147483646 w 46"/>
                <a:gd name="T11" fmla="*/ 2147483646 h 94"/>
                <a:gd name="T12" fmla="*/ 2147483646 w 46"/>
                <a:gd name="T13" fmla="*/ 2147483646 h 94"/>
                <a:gd name="T14" fmla="*/ 2147483646 w 46"/>
                <a:gd name="T15" fmla="*/ 2147483646 h 94"/>
                <a:gd name="T16" fmla="*/ 2147483646 w 46"/>
                <a:gd name="T17" fmla="*/ 2147483646 h 94"/>
                <a:gd name="T18" fmla="*/ 2147483646 w 46"/>
                <a:gd name="T19" fmla="*/ 2147483646 h 94"/>
                <a:gd name="T20" fmla="*/ 2147483646 w 46"/>
                <a:gd name="T21" fmla="*/ 2147483646 h 94"/>
                <a:gd name="T22" fmla="*/ 2147483646 w 46"/>
                <a:gd name="T23" fmla="*/ 2147483646 h 94"/>
                <a:gd name="T24" fmla="*/ 2147483646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2147483646 w 149"/>
                <a:gd name="T3" fmla="*/ 2147483646 h 704"/>
                <a:gd name="T4" fmla="*/ 2147483646 w 149"/>
                <a:gd name="T5" fmla="*/ 2147483646 h 704"/>
                <a:gd name="T6" fmla="*/ 2147483646 w 149"/>
                <a:gd name="T7" fmla="*/ 2147483646 h 704"/>
                <a:gd name="T8" fmla="*/ 2147483646 w 149"/>
                <a:gd name="T9" fmla="*/ 2147483646 h 704"/>
                <a:gd name="T10" fmla="*/ 2147483646 w 149"/>
                <a:gd name="T11" fmla="*/ 2147483646 h 704"/>
                <a:gd name="T12" fmla="*/ 2147483646 w 149"/>
                <a:gd name="T13" fmla="*/ 2147483646 h 704"/>
                <a:gd name="T14" fmla="*/ 2147483646 w 149"/>
                <a:gd name="T15" fmla="*/ 2147483646 h 704"/>
                <a:gd name="T16" fmla="*/ 2147483646 w 149"/>
                <a:gd name="T17" fmla="*/ 2147483646 h 704"/>
                <a:gd name="T18" fmla="*/ 2147483646 w 149"/>
                <a:gd name="T19" fmla="*/ 2147483646 h 704"/>
                <a:gd name="T20" fmla="*/ 2147483646 w 149"/>
                <a:gd name="T21" fmla="*/ 2147483646 h 704"/>
                <a:gd name="T22" fmla="*/ 2147483646 w 149"/>
                <a:gd name="T23" fmla="*/ 2147483646 h 704"/>
                <a:gd name="T24" fmla="*/ 2147483646 w 149"/>
                <a:gd name="T25" fmla="*/ 2147483646 h 704"/>
                <a:gd name="T26" fmla="*/ 2147483646 w 149"/>
                <a:gd name="T27" fmla="*/ 2147483646 h 704"/>
                <a:gd name="T28" fmla="*/ 2147483646 w 149"/>
                <a:gd name="T29" fmla="*/ 2147483646 h 704"/>
                <a:gd name="T30" fmla="*/ 2147483646 w 149"/>
                <a:gd name="T31" fmla="*/ 2147483646 h 704"/>
                <a:gd name="T32" fmla="*/ 2147483646 w 149"/>
                <a:gd name="T33" fmla="*/ 2147483646 h 704"/>
                <a:gd name="T34" fmla="*/ 2147483646 w 149"/>
                <a:gd name="T35" fmla="*/ 2147483646 h 704"/>
                <a:gd name="T36" fmla="*/ 2147483646 w 149"/>
                <a:gd name="T37" fmla="*/ 2147483646 h 704"/>
                <a:gd name="T38" fmla="*/ 2147483646 w 149"/>
                <a:gd name="T39" fmla="*/ 2147483646 h 704"/>
                <a:gd name="T40" fmla="*/ 2147483646 w 149"/>
                <a:gd name="T41" fmla="*/ 2147483646 h 704"/>
                <a:gd name="T42" fmla="*/ 2147483646 w 149"/>
                <a:gd name="T43" fmla="*/ 2147483646 h 704"/>
                <a:gd name="T44" fmla="*/ 2147483646 w 149"/>
                <a:gd name="T45" fmla="*/ 2147483646 h 704"/>
                <a:gd name="T46" fmla="*/ 2147483646 w 149"/>
                <a:gd name="T47" fmla="*/ 2147483646 h 704"/>
                <a:gd name="T48" fmla="*/ 2147483646 w 149"/>
                <a:gd name="T49" fmla="*/ 2147483646 h 704"/>
                <a:gd name="T50" fmla="*/ 2147483646 w 149"/>
                <a:gd name="T51" fmla="*/ 2147483646 h 704"/>
                <a:gd name="T52" fmla="*/ 2147483646 w 149"/>
                <a:gd name="T53" fmla="*/ 2147483646 h 704"/>
                <a:gd name="T54" fmla="*/ 2147483646 w 149"/>
                <a:gd name="T55" fmla="*/ 2147483646 h 704"/>
                <a:gd name="T56" fmla="*/ 2147483646 w 149"/>
                <a:gd name="T57" fmla="*/ 2147483646 h 704"/>
                <a:gd name="T58" fmla="*/ 2147483646 w 149"/>
                <a:gd name="T59" fmla="*/ 2147483646 h 704"/>
                <a:gd name="T60" fmla="*/ 2147483646 w 149"/>
                <a:gd name="T61" fmla="*/ 2147483646 h 704"/>
                <a:gd name="T62" fmla="*/ 2147483646 w 149"/>
                <a:gd name="T63" fmla="*/ 2147483646 h 704"/>
                <a:gd name="T64" fmla="*/ 2147483646 w 149"/>
                <a:gd name="T65" fmla="*/ 2147483646 h 704"/>
                <a:gd name="T66" fmla="*/ 2147483646 w 149"/>
                <a:gd name="T67" fmla="*/ 2147483646 h 704"/>
                <a:gd name="T68" fmla="*/ 2147483646 w 149"/>
                <a:gd name="T69" fmla="*/ 2147483646 h 704"/>
                <a:gd name="T70" fmla="*/ 2147483646 w 149"/>
                <a:gd name="T71" fmla="*/ 2147483646 h 704"/>
                <a:gd name="T72" fmla="*/ 2147483646 w 149"/>
                <a:gd name="T73" fmla="*/ 2147483646 h 704"/>
                <a:gd name="T74" fmla="*/ 2147483646 w 149"/>
                <a:gd name="T75" fmla="*/ 2147483646 h 704"/>
                <a:gd name="T76" fmla="*/ 2147483646 w 149"/>
                <a:gd name="T77" fmla="*/ 2147483646 h 704"/>
                <a:gd name="T78" fmla="*/ 2147483646 w 149"/>
                <a:gd name="T79" fmla="*/ 2147483646 h 704"/>
                <a:gd name="T80" fmla="*/ 2147483646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5"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
        <p:nvSpPr>
          <p:cNvPr id="46" name="Rectangle 44"/>
          <p:cNvSpPr>
            <a:spLocks noGrp="1" noChangeArrowheads="1"/>
          </p:cNvSpPr>
          <p:nvPr>
            <p:ph type="dt" sz="half" idx="10"/>
          </p:nvPr>
        </p:nvSpPr>
        <p:spPr>
          <a:xfrm>
            <a:off x="457200" y="6248400"/>
            <a:ext cx="2133600" cy="457200"/>
          </a:xfrm>
          <a:prstGeom prst="rect">
            <a:avLst/>
          </a:prstGeom>
        </p:spPr>
        <p:txBody>
          <a:bodyPr/>
          <a:lstStyle>
            <a:lvl1pPr>
              <a:defRPr>
                <a:latin typeface="Arial" charset="0"/>
              </a:defRPr>
            </a:lvl1pPr>
          </a:lstStyle>
          <a:p>
            <a:pPr>
              <a:defRPr/>
            </a:pPr>
            <a:endParaRPr lang="en-US" altLang="zh-CN"/>
          </a:p>
        </p:txBody>
      </p:sp>
      <p:sp>
        <p:nvSpPr>
          <p:cNvPr id="47" name="Rectangle 4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48" name="Rectangle 46"/>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50B12B1-84C3-4A70-9764-E584DD0FE1A0}" type="slidenum">
              <a:rPr lang="en-US" altLang="zh-CN"/>
              <a:pPr>
                <a:defRPr/>
              </a:pPr>
              <a:t>‹#›</a:t>
            </a:fld>
            <a:endParaRPr lang="en-US" altLang="zh-CN"/>
          </a:p>
        </p:txBody>
      </p:sp>
    </p:spTree>
    <p:extLst>
      <p:ext uri="{BB962C8B-B14F-4D97-AF65-F5344CB8AC3E}">
        <p14:creationId xmlns:p14="http://schemas.microsoft.com/office/powerpoint/2010/main" val="239041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4E671FA-1B03-4E24-8097-423683DF1ED3}" type="slidenum">
              <a:rPr lang="en-US" altLang="zh-CN"/>
              <a:pPr>
                <a:defRPr/>
              </a:pPr>
              <a:t>‹#›</a:t>
            </a:fld>
            <a:endParaRPr lang="en-US" altLang="zh-CN"/>
          </a:p>
        </p:txBody>
      </p:sp>
    </p:spTree>
    <p:extLst>
      <p:ext uri="{BB962C8B-B14F-4D97-AF65-F5344CB8AC3E}">
        <p14:creationId xmlns:p14="http://schemas.microsoft.com/office/powerpoint/2010/main" val="251935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lnSpc>
                <a:spcPct val="125000"/>
              </a:lnSpc>
              <a:spcBef>
                <a:spcPts val="0"/>
              </a:spcBef>
              <a:defRPr sz="2800"/>
            </a:lvl1pPr>
            <a:lvl2pPr>
              <a:lnSpc>
                <a:spcPct val="125000"/>
              </a:lnSpc>
              <a:spcBef>
                <a:spcPts val="0"/>
              </a:spcBef>
              <a:defRPr sz="2400"/>
            </a:lvl2pPr>
            <a:lvl3pPr>
              <a:lnSpc>
                <a:spcPct val="125000"/>
              </a:lnSpc>
              <a:spcBef>
                <a:spcPts val="0"/>
              </a:spcBef>
              <a:defRPr sz="2000"/>
            </a:lvl3pPr>
            <a:lvl4pPr>
              <a:lnSpc>
                <a:spcPct val="125000"/>
              </a:lnSpc>
              <a:spcBef>
                <a:spcPts val="0"/>
              </a:spcBef>
              <a:defRPr sz="1800"/>
            </a:lvl4pPr>
            <a:lvl5pPr>
              <a:lnSpc>
                <a:spcPct val="125000"/>
              </a:lnSpc>
              <a:spcBef>
                <a:spcPts val="0"/>
              </a:spcBef>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2800" smtClean="0"/>
            </a:lvl1pPr>
            <a:lvl2pPr>
              <a:defRPr lang="zh-CN" altLang="en-US" sz="2400" smtClean="0"/>
            </a:lvl2pPr>
            <a:lvl3pPr>
              <a:defRPr lang="zh-CN" altLang="en-US" sz="2000" smtClean="0"/>
            </a:lvl3pPr>
            <a:lvl4pPr>
              <a:defRPr lang="zh-CN" altLang="en-US" sz="1800" smtClean="0"/>
            </a:lvl4pPr>
            <a:lvl5pPr>
              <a:defRPr lang="zh-CN" altLang="en-US"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5F7B2F9-B659-40E1-BB02-F2674E175BCD}" type="slidenum">
              <a:rPr lang="en-US" altLang="zh-CN"/>
              <a:pPr>
                <a:defRPr/>
              </a:pPr>
              <a:t>‹#›</a:t>
            </a:fld>
            <a:endParaRPr lang="en-US" altLang="zh-CN"/>
          </a:p>
        </p:txBody>
      </p:sp>
    </p:spTree>
    <p:extLst>
      <p:ext uri="{BB962C8B-B14F-4D97-AF65-F5344CB8AC3E}">
        <p14:creationId xmlns:p14="http://schemas.microsoft.com/office/powerpoint/2010/main" val="185550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62B0193-B781-4746-85DA-B92A67EE47A4}" type="slidenum">
              <a:rPr lang="en-US" altLang="zh-CN"/>
              <a:pPr>
                <a:defRPr/>
              </a:pPr>
              <a:t>‹#›</a:t>
            </a:fld>
            <a:endParaRPr lang="en-US" altLang="zh-CN"/>
          </a:p>
        </p:txBody>
      </p:sp>
    </p:spTree>
    <p:extLst>
      <p:ext uri="{BB962C8B-B14F-4D97-AF65-F5344CB8AC3E}">
        <p14:creationId xmlns:p14="http://schemas.microsoft.com/office/powerpoint/2010/main" val="148879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F011C4A-9E6B-4191-8267-2C87A632EEB5}" type="slidenum">
              <a:rPr lang="en-US" altLang="zh-CN"/>
              <a:pPr>
                <a:defRPr/>
              </a:pPr>
              <a:t>‹#›</a:t>
            </a:fld>
            <a:endParaRPr lang="en-US" altLang="zh-CN"/>
          </a:p>
        </p:txBody>
      </p:sp>
    </p:spTree>
    <p:extLst>
      <p:ext uri="{BB962C8B-B14F-4D97-AF65-F5344CB8AC3E}">
        <p14:creationId xmlns:p14="http://schemas.microsoft.com/office/powerpoint/2010/main" val="47845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xfrm>
            <a:off x="457200" y="6243638"/>
            <a:ext cx="2133600" cy="457200"/>
          </a:xfrm>
          <a:prstGeom prst="rect">
            <a:avLst/>
          </a:prstGeom>
        </p:spPr>
        <p:txBody>
          <a:bodyPr/>
          <a:lstStyle>
            <a:lvl1pPr>
              <a:defRPr>
                <a:latin typeface="Arial" charset="0"/>
              </a:defRPr>
            </a:lvl1pPr>
          </a:lstStyle>
          <a:p>
            <a:pPr>
              <a:defRPr/>
            </a:pPr>
            <a:endParaRPr lang="en-US" altLang="zh-CN"/>
          </a:p>
        </p:txBody>
      </p:sp>
      <p:sp>
        <p:nvSpPr>
          <p:cNvPr id="3" name="Rectangle 48"/>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4"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58EB13B-C5A4-4ACD-810C-C70882850B05}" type="slidenum">
              <a:rPr lang="en-US" altLang="zh-CN"/>
              <a:pPr>
                <a:defRPr/>
              </a:pPr>
              <a:t>‹#›</a:t>
            </a:fld>
            <a:endParaRPr lang="en-US" altLang="zh-CN"/>
          </a:p>
        </p:txBody>
      </p:sp>
    </p:spTree>
    <p:extLst>
      <p:ext uri="{BB962C8B-B14F-4D97-AF65-F5344CB8AC3E}">
        <p14:creationId xmlns:p14="http://schemas.microsoft.com/office/powerpoint/2010/main" val="144018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52269" name="Rectangle 45"/>
          <p:cNvSpPr>
            <a:spLocks noGrp="1" noChangeArrowheads="1"/>
          </p:cNvSpPr>
          <p:nvPr>
            <p:ph type="title"/>
          </p:nvPr>
        </p:nvSpPr>
        <p:spPr bwMode="auto">
          <a:xfrm>
            <a:off x="457200" y="833438"/>
            <a:ext cx="82296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6"/>
          <p:cNvSpPr>
            <a:spLocks noGrp="1" noChangeArrowheads="1"/>
          </p:cNvSpPr>
          <p:nvPr>
            <p:ph type="body" idx="1"/>
          </p:nvPr>
        </p:nvSpPr>
        <p:spPr bwMode="auto">
          <a:xfrm>
            <a:off x="455613" y="1600200"/>
            <a:ext cx="8231187"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4" name="Text Box 55"/>
          <p:cNvSpPr txBox="1">
            <a:spLocks noChangeArrowheads="1"/>
          </p:cNvSpPr>
          <p:nvPr userDrawn="1"/>
        </p:nvSpPr>
        <p:spPr bwMode="auto">
          <a:xfrm>
            <a:off x="6804025" y="260350"/>
            <a:ext cx="2339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defRPr/>
            </a:pPr>
            <a:r>
              <a:rPr lang="zh-CN" altLang="en-US" sz="2000" dirty="0" smtClean="0">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固体的结合</a:t>
            </a:r>
          </a:p>
        </p:txBody>
      </p:sp>
      <p:sp>
        <p:nvSpPr>
          <p:cNvPr id="1035" name="Rectangle 56"/>
          <p:cNvSpPr>
            <a:spLocks noChangeArrowheads="1"/>
          </p:cNvSpPr>
          <p:nvPr userDrawn="1"/>
        </p:nvSpPr>
        <p:spPr bwMode="auto">
          <a:xfrm>
            <a:off x="0" y="88900"/>
            <a:ext cx="74676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nSpc>
                <a:spcPct val="125000"/>
              </a:lnSpc>
              <a:spcBef>
                <a:spcPts val="0"/>
              </a:spcBef>
              <a:defRPr/>
            </a:pPr>
            <a:r>
              <a:rPr kumimoji="1" lang="zh-CN" altLang="en-US"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a:t>
            </a:r>
            <a:r>
              <a:rPr kumimoji="1" lang="en-US" altLang="zh-CN"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2–5 </a:t>
            </a:r>
            <a:r>
              <a:rPr kumimoji="1" lang="zh-CN" altLang="en-US"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元素与化合物晶体结合的规律性</a:t>
            </a:r>
          </a:p>
        </p:txBody>
      </p:sp>
      <p:sp>
        <p:nvSpPr>
          <p:cNvPr id="52282" name="Text Box 58"/>
          <p:cNvSpPr txBox="1">
            <a:spLocks noChangeArrowheads="1"/>
          </p:cNvSpPr>
          <p:nvPr userDrawn="1"/>
        </p:nvSpPr>
        <p:spPr bwMode="auto">
          <a:xfrm>
            <a:off x="6300788" y="6524625"/>
            <a:ext cx="2843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1600" dirty="0">
                <a:solidFill>
                  <a:srgbClr val="000066"/>
                </a:solidFill>
                <a:effectLst>
                  <a:outerShdw blurRad="38100" dist="38100" dir="2700000" algn="tl">
                    <a:srgbClr val="C0C0C0"/>
                  </a:outerShdw>
                </a:effectLst>
                <a:latin typeface="楷体_GB2312"/>
                <a:ea typeface="华文新魏" pitchFamily="2" charset="-122"/>
              </a:rPr>
              <a:t>东北师范大学物理学院</a:t>
            </a:r>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67" r:id="rId19"/>
    <p:sldLayoutId id="2147483886" r:id="rId20"/>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altLang="zh-CN" dirty="0" smtClean="0">
                <a:latin typeface="微软雅黑" panose="020B0503020204020204" pitchFamily="34" charset="-122"/>
              </a:rPr>
              <a:t>§2-5</a:t>
            </a:r>
            <a:r>
              <a:rPr lang="zh-CN" altLang="en-US" dirty="0" smtClean="0">
                <a:latin typeface="微软雅黑" panose="020B0503020204020204" pitchFamily="34" charset="-122"/>
              </a:rPr>
              <a:t>晶体结合的规律性</a:t>
            </a:r>
          </a:p>
        </p:txBody>
      </p:sp>
      <p:sp>
        <p:nvSpPr>
          <p:cNvPr id="451587" name="Text Box 3"/>
          <p:cNvSpPr txBox="1">
            <a:spLocks noChangeArrowheads="1"/>
          </p:cNvSpPr>
          <p:nvPr/>
        </p:nvSpPr>
        <p:spPr bwMode="auto">
          <a:xfrm>
            <a:off x="2195513" y="1905000"/>
            <a:ext cx="35052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smtClean="0">
                <a:effectLst>
                  <a:outerShdw blurRad="38100" dist="38100" dir="2700000" algn="tl">
                    <a:srgbClr val="000000">
                      <a:alpha val="43137"/>
                    </a:srgbClr>
                  </a:outerShdw>
                </a:effectLst>
                <a:latin typeface="微软雅黑" panose="020B0503020204020204" pitchFamily="34" charset="-122"/>
              </a:rPr>
              <a:t>晶体采取哪种结合方式</a:t>
            </a:r>
          </a:p>
        </p:txBody>
      </p:sp>
      <p:sp>
        <p:nvSpPr>
          <p:cNvPr id="451588" name="Text Box 4"/>
          <p:cNvSpPr txBox="1">
            <a:spLocks noChangeArrowheads="1"/>
          </p:cNvSpPr>
          <p:nvPr/>
        </p:nvSpPr>
        <p:spPr bwMode="auto">
          <a:xfrm>
            <a:off x="2195513" y="3200400"/>
            <a:ext cx="5018087"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dirty="0" smtClean="0">
                <a:effectLst>
                  <a:outerShdw blurRad="38100" dist="38100" dir="2700000" algn="tl">
                    <a:srgbClr val="000000">
                      <a:alpha val="43137"/>
                    </a:srgbClr>
                  </a:outerShdw>
                </a:effectLst>
                <a:latin typeface="微软雅黑" panose="020B0503020204020204" pitchFamily="34" charset="-122"/>
              </a:rPr>
              <a:t>决定于原子</a:t>
            </a:r>
            <a:r>
              <a:rPr kumimoji="1" lang="zh-CN" altLang="en-US" dirty="0" smtClean="0">
                <a:solidFill>
                  <a:srgbClr val="800000"/>
                </a:solidFill>
                <a:effectLst>
                  <a:outerShdw blurRad="38100" dist="38100" dir="2700000" algn="tl">
                    <a:srgbClr val="000000">
                      <a:alpha val="43137"/>
                    </a:srgbClr>
                  </a:outerShdw>
                </a:effectLst>
                <a:latin typeface="微软雅黑" panose="020B0503020204020204" pitchFamily="34" charset="-122"/>
              </a:rPr>
              <a:t>束缚电子的能力</a:t>
            </a:r>
            <a:r>
              <a:rPr kumimoji="1" lang="zh-CN" altLang="en-US" dirty="0" smtClean="0">
                <a:effectLst>
                  <a:outerShdw blurRad="38100" dist="38100" dir="2700000" algn="tl">
                    <a:srgbClr val="000000">
                      <a:alpha val="43137"/>
                    </a:srgbClr>
                  </a:outerShdw>
                </a:effectLst>
                <a:latin typeface="微软雅黑" panose="020B0503020204020204" pitchFamily="34" charset="-122"/>
              </a:rPr>
              <a:t>强弱</a:t>
            </a:r>
          </a:p>
        </p:txBody>
      </p:sp>
      <p:sp>
        <p:nvSpPr>
          <p:cNvPr id="451589" name="Text Box 5"/>
          <p:cNvSpPr txBox="1">
            <a:spLocks noChangeArrowheads="1"/>
          </p:cNvSpPr>
          <p:nvPr/>
        </p:nvSpPr>
        <p:spPr bwMode="auto">
          <a:xfrm>
            <a:off x="2195513" y="4495800"/>
            <a:ext cx="46291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dirty="0" smtClean="0">
                <a:effectLst>
                  <a:outerShdw blurRad="38100" dist="38100" dir="2700000" algn="tl">
                    <a:srgbClr val="000000">
                      <a:alpha val="43137"/>
                    </a:srgbClr>
                  </a:outerShdw>
                </a:effectLst>
                <a:latin typeface="微软雅黑" panose="020B0503020204020204" pitchFamily="34" charset="-122"/>
              </a:rPr>
              <a:t>用“</a:t>
            </a:r>
            <a:r>
              <a:rPr kumimoji="1" lang="zh-CN" altLang="en-US" dirty="0" smtClean="0">
                <a:solidFill>
                  <a:srgbClr val="800000"/>
                </a:solidFill>
                <a:effectLst>
                  <a:outerShdw blurRad="38100" dist="38100" dir="2700000" algn="tl">
                    <a:srgbClr val="000000">
                      <a:alpha val="43137"/>
                    </a:srgbClr>
                  </a:outerShdw>
                </a:effectLst>
                <a:latin typeface="微软雅黑" panose="020B0503020204020204" pitchFamily="34" charset="-122"/>
              </a:rPr>
              <a:t>原子负电性</a:t>
            </a:r>
            <a:r>
              <a:rPr kumimoji="1" lang="zh-CN" altLang="en-US" dirty="0" smtClean="0">
                <a:effectLst>
                  <a:outerShdw blurRad="38100" dist="38100" dir="2700000" algn="tl">
                    <a:srgbClr val="000000">
                      <a:alpha val="43137"/>
                    </a:srgbClr>
                  </a:outerShdw>
                </a:effectLst>
                <a:latin typeface="微软雅黑" panose="020B0503020204020204" pitchFamily="34" charset="-122"/>
              </a:rPr>
              <a:t>”来描述</a:t>
            </a:r>
          </a:p>
        </p:txBody>
      </p:sp>
      <p:sp>
        <p:nvSpPr>
          <p:cNvPr id="451590" name="Text Box 6"/>
          <p:cNvSpPr txBox="1">
            <a:spLocks noChangeArrowheads="1"/>
          </p:cNvSpPr>
          <p:nvPr/>
        </p:nvSpPr>
        <p:spPr bwMode="auto">
          <a:xfrm>
            <a:off x="2195513" y="5715000"/>
            <a:ext cx="41910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dirty="0" smtClean="0">
                <a:effectLst>
                  <a:outerShdw blurRad="38100" dist="38100" dir="2700000" algn="tl">
                    <a:srgbClr val="000000">
                      <a:alpha val="43137"/>
                    </a:srgbClr>
                  </a:outerShdw>
                </a:effectLst>
                <a:latin typeface="微软雅黑" panose="020B0503020204020204" pitchFamily="34" charset="-122"/>
              </a:rPr>
              <a:t>标志着原子</a:t>
            </a:r>
            <a:r>
              <a:rPr kumimoji="1" lang="zh-CN" altLang="en-US" dirty="0" smtClean="0">
                <a:solidFill>
                  <a:srgbClr val="800000"/>
                </a:solidFill>
                <a:effectLst>
                  <a:outerShdw blurRad="38100" dist="38100" dir="2700000" algn="tl">
                    <a:srgbClr val="000000">
                      <a:alpha val="43137"/>
                    </a:srgbClr>
                  </a:outerShdw>
                </a:effectLst>
                <a:latin typeface="微软雅黑" panose="020B0503020204020204" pitchFamily="34" charset="-122"/>
              </a:rPr>
              <a:t>得失电子的能力</a:t>
            </a:r>
          </a:p>
        </p:txBody>
      </p:sp>
      <p:sp>
        <p:nvSpPr>
          <p:cNvPr id="451591" name="Line 7"/>
          <p:cNvSpPr>
            <a:spLocks noChangeShapeType="1"/>
          </p:cNvSpPr>
          <p:nvPr/>
        </p:nvSpPr>
        <p:spPr bwMode="auto">
          <a:xfrm>
            <a:off x="3851275" y="2457450"/>
            <a:ext cx="0" cy="755650"/>
          </a:xfrm>
          <a:prstGeom prst="line">
            <a:avLst/>
          </a:prstGeom>
          <a:noFill/>
          <a:ln w="1270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effectLst>
                <a:outerShdw blurRad="38100" dist="38100" dir="2700000" algn="tl">
                  <a:srgbClr val="000000">
                    <a:alpha val="43137"/>
                  </a:srgbClr>
                </a:outerShdw>
              </a:effectLst>
            </a:endParaRPr>
          </a:p>
        </p:txBody>
      </p:sp>
      <p:sp>
        <p:nvSpPr>
          <p:cNvPr id="451592" name="Line 8"/>
          <p:cNvSpPr>
            <a:spLocks noChangeShapeType="1"/>
          </p:cNvSpPr>
          <p:nvPr/>
        </p:nvSpPr>
        <p:spPr bwMode="auto">
          <a:xfrm flipV="1">
            <a:off x="3851275" y="3752850"/>
            <a:ext cx="0" cy="755650"/>
          </a:xfrm>
          <a:prstGeom prst="line">
            <a:avLst/>
          </a:prstGeom>
          <a:noFill/>
          <a:ln w="1270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effectLst>
                <a:outerShdw blurRad="38100" dist="38100" dir="2700000" algn="tl">
                  <a:srgbClr val="000000">
                    <a:alpha val="43137"/>
                  </a:srgbClr>
                </a:outerShdw>
              </a:effectLst>
            </a:endParaRPr>
          </a:p>
        </p:txBody>
      </p:sp>
      <p:sp>
        <p:nvSpPr>
          <p:cNvPr id="451593" name="Line 9"/>
          <p:cNvSpPr>
            <a:spLocks noChangeShapeType="1"/>
          </p:cNvSpPr>
          <p:nvPr/>
        </p:nvSpPr>
        <p:spPr bwMode="auto">
          <a:xfrm>
            <a:off x="3851275" y="4967288"/>
            <a:ext cx="0" cy="755650"/>
          </a:xfrm>
          <a:prstGeom prst="line">
            <a:avLst/>
          </a:prstGeom>
          <a:noFill/>
          <a:ln w="1270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nodeType="clickEffect">
                                  <p:stCondLst>
                                    <p:cond delay="0"/>
                                  </p:stCondLst>
                                  <p:childTnLst>
                                    <p:set>
                                      <p:cBhvr>
                                        <p:cTn id="10" dur="1" fill="hold">
                                          <p:stCondLst>
                                            <p:cond delay="0"/>
                                          </p:stCondLst>
                                        </p:cTn>
                                        <p:tgtEl>
                                          <p:spTgt spid="451591"/>
                                        </p:tgtEl>
                                        <p:attrNameLst>
                                          <p:attrName>style.visibility</p:attrName>
                                        </p:attrNameLst>
                                      </p:cBhvr>
                                      <p:to>
                                        <p:strVal val="visible"/>
                                      </p:to>
                                    </p:set>
                                    <p:animEffect transition="in" filter="slide(fromTop)">
                                      <p:cBhvr>
                                        <p:cTn id="11" dur="500"/>
                                        <p:tgtEl>
                                          <p:spTgt spid="4515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51588"/>
                                        </p:tgtEl>
                                        <p:attrNameLst>
                                          <p:attrName>style.visibility</p:attrName>
                                        </p:attrNameLst>
                                      </p:cBhvr>
                                      <p:to>
                                        <p:strVal val="visible"/>
                                      </p:to>
                                    </p:set>
                                    <p:animEffect transition="in" filter="wipe(up)">
                                      <p:cBhvr>
                                        <p:cTn id="16" dur="500"/>
                                        <p:tgtEl>
                                          <p:spTgt spid="4515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451592"/>
                                        </p:tgtEl>
                                        <p:attrNameLst>
                                          <p:attrName>style.visibility</p:attrName>
                                        </p:attrNameLst>
                                      </p:cBhvr>
                                      <p:to>
                                        <p:strVal val="visible"/>
                                      </p:to>
                                    </p:set>
                                    <p:animEffect transition="in" filter="slide(fromBottom)">
                                      <p:cBhvr>
                                        <p:cTn id="21" dur="500"/>
                                        <p:tgtEl>
                                          <p:spTgt spid="4515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451589"/>
                                        </p:tgtEl>
                                        <p:attrNameLst>
                                          <p:attrName>style.visibility</p:attrName>
                                        </p:attrNameLst>
                                      </p:cBhvr>
                                      <p:to>
                                        <p:strVal val="visible"/>
                                      </p:to>
                                    </p:set>
                                    <p:animEffect transition="in" filter="slide(fromBottom)">
                                      <p:cBhvr>
                                        <p:cTn id="26" dur="500"/>
                                        <p:tgtEl>
                                          <p:spTgt spid="4515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1" fill="hold" nodeType="clickEffect">
                                  <p:stCondLst>
                                    <p:cond delay="0"/>
                                  </p:stCondLst>
                                  <p:childTnLst>
                                    <p:set>
                                      <p:cBhvr>
                                        <p:cTn id="30" dur="1" fill="hold">
                                          <p:stCondLst>
                                            <p:cond delay="0"/>
                                          </p:stCondLst>
                                        </p:cTn>
                                        <p:tgtEl>
                                          <p:spTgt spid="451593"/>
                                        </p:tgtEl>
                                        <p:attrNameLst>
                                          <p:attrName>style.visibility</p:attrName>
                                        </p:attrNameLst>
                                      </p:cBhvr>
                                      <p:to>
                                        <p:strVal val="visible"/>
                                      </p:to>
                                    </p:set>
                                    <p:animEffect transition="in" filter="slide(fromTop)">
                                      <p:cBhvr>
                                        <p:cTn id="31" dur="500"/>
                                        <p:tgtEl>
                                          <p:spTgt spid="45159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51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p:bldP spid="451588" grpId="0"/>
      <p:bldP spid="451589" grpId="0"/>
      <p:bldP spid="4515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42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28813"/>
            <a:ext cx="731520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3"/>
          <p:cNvSpPr>
            <a:spLocks noGrp="1" noChangeArrowheads="1"/>
          </p:cNvSpPr>
          <p:nvPr>
            <p:ph type="title"/>
          </p:nvPr>
        </p:nvSpPr>
        <p:spPr>
          <a:xfrm>
            <a:off x="984250" y="1036638"/>
            <a:ext cx="7075488" cy="663575"/>
          </a:xfrm>
        </p:spPr>
        <p:txBody>
          <a:bodyPr/>
          <a:lstStyle/>
          <a:p>
            <a:pPr eaLnBrk="1" hangingPunct="1">
              <a:defRPr/>
            </a:pPr>
            <a:r>
              <a:rPr lang="zh-CN" altLang="en-US" sz="3600" dirty="0" smtClean="0"/>
              <a:t>氢键与沸点</a:t>
            </a:r>
          </a:p>
        </p:txBody>
      </p:sp>
      <p:sp>
        <p:nvSpPr>
          <p:cNvPr id="32772" name="Oval 4"/>
          <p:cNvSpPr>
            <a:spLocks noChangeArrowheads="1"/>
          </p:cNvSpPr>
          <p:nvPr/>
        </p:nvSpPr>
        <p:spPr bwMode="auto">
          <a:xfrm>
            <a:off x="2286000" y="1630363"/>
            <a:ext cx="1371600" cy="2590800"/>
          </a:xfrm>
          <a:prstGeom prst="ellipse">
            <a:avLst/>
          </a:prstGeom>
          <a:noFill/>
          <a:ln w="5715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endParaRPr lang="zh-CN" altLang="en-US" sz="18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1400175"/>
            <a:ext cx="8243887" cy="804863"/>
          </a:xfrm>
        </p:spPr>
        <p:txBody>
          <a:bodyPr/>
          <a:lstStyle/>
          <a:p>
            <a:pPr eaLnBrk="1" hangingPunct="1">
              <a:defRPr/>
            </a:pPr>
            <a:r>
              <a:rPr lang="zh-CN" altLang="en-US" sz="2800" dirty="0" smtClean="0">
                <a:effectLst>
                  <a:outerShdw blurRad="38100" dist="38100" dir="2700000" algn="tl">
                    <a:srgbClr val="000000">
                      <a:alpha val="43137"/>
                    </a:srgbClr>
                  </a:outerShdw>
                </a:effectLst>
              </a:rPr>
              <a:t>共价键、金属键、范德瓦尔斯键共存的</a:t>
            </a:r>
            <a:r>
              <a:rPr lang="zh-CN" altLang="en-US" sz="2800" dirty="0" smtClean="0">
                <a:solidFill>
                  <a:srgbClr val="800000"/>
                </a:solidFill>
                <a:effectLst>
                  <a:outerShdw blurRad="38100" dist="38100" dir="2700000" algn="tl">
                    <a:srgbClr val="000000">
                      <a:alpha val="43137"/>
                    </a:srgbClr>
                  </a:outerShdw>
                </a:effectLst>
              </a:rPr>
              <a:t>石墨</a:t>
            </a:r>
            <a:r>
              <a:rPr lang="zh-CN" altLang="en-US" sz="2800" dirty="0" smtClean="0">
                <a:effectLst>
                  <a:outerShdw blurRad="38100" dist="38100" dir="2700000" algn="tl">
                    <a:srgbClr val="000000">
                      <a:alpha val="43137"/>
                    </a:srgbClr>
                  </a:outerShdw>
                </a:effectLst>
              </a:rPr>
              <a:t>结构</a:t>
            </a:r>
          </a:p>
        </p:txBody>
      </p:sp>
      <p:grpSp>
        <p:nvGrpSpPr>
          <p:cNvPr id="455693" name="Group 13"/>
          <p:cNvGrpSpPr>
            <a:grpSpLocks/>
          </p:cNvGrpSpPr>
          <p:nvPr/>
        </p:nvGrpSpPr>
        <p:grpSpPr bwMode="auto">
          <a:xfrm>
            <a:off x="611188" y="2238375"/>
            <a:ext cx="7856537" cy="2198688"/>
            <a:chOff x="385" y="1138"/>
            <a:chExt cx="4949" cy="1385"/>
          </a:xfrm>
        </p:grpSpPr>
        <p:grpSp>
          <p:nvGrpSpPr>
            <p:cNvPr id="33803" name="Group 4"/>
            <p:cNvGrpSpPr>
              <a:grpSpLocks/>
            </p:cNvGrpSpPr>
            <p:nvPr/>
          </p:nvGrpSpPr>
          <p:grpSpPr bwMode="auto">
            <a:xfrm>
              <a:off x="2195" y="1138"/>
              <a:ext cx="3139" cy="1385"/>
              <a:chOff x="1481" y="1176"/>
              <a:chExt cx="3139" cy="1385"/>
            </a:xfrm>
          </p:grpSpPr>
          <p:sp>
            <p:nvSpPr>
              <p:cNvPr id="34829" name="Text Box 5"/>
              <p:cNvSpPr txBox="1">
                <a:spLocks noChangeArrowheads="1"/>
              </p:cNvSpPr>
              <p:nvPr/>
            </p:nvSpPr>
            <p:spPr bwMode="auto">
              <a:xfrm>
                <a:off x="1872" y="2038"/>
                <a:ext cx="2688" cy="5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sz="2400" smtClean="0">
                    <a:effectLst>
                      <a:outerShdw blurRad="38100" dist="38100" dir="2700000" algn="tl">
                        <a:srgbClr val="000000">
                          <a:alpha val="43137"/>
                        </a:srgbClr>
                      </a:outerShdw>
                    </a:effectLst>
                  </a:rPr>
                  <a:t>构成</a:t>
                </a:r>
                <a:r>
                  <a:rPr kumimoji="1" lang="en-US" altLang="zh-CN" sz="2400" smtClean="0">
                    <a:effectLst>
                      <a:outerShdw blurRad="38100" dist="38100" dir="2700000" algn="tl">
                        <a:srgbClr val="000000">
                          <a:alpha val="43137"/>
                        </a:srgbClr>
                      </a:outerShdw>
                    </a:effectLst>
                  </a:rPr>
                  <a:t>sp</a:t>
                </a:r>
                <a:r>
                  <a:rPr kumimoji="1" lang="en-US" altLang="zh-CN" sz="2400" baseline="30000" smtClean="0">
                    <a:effectLst>
                      <a:outerShdw blurRad="38100" dist="38100" dir="2700000" algn="tl">
                        <a:srgbClr val="000000">
                          <a:alpha val="43137"/>
                        </a:srgbClr>
                      </a:outerShdw>
                    </a:effectLst>
                  </a:rPr>
                  <a:t>2</a:t>
                </a:r>
                <a:r>
                  <a:rPr kumimoji="1" lang="zh-CN" altLang="en-US" sz="2400" smtClean="0">
                    <a:effectLst>
                      <a:outerShdw blurRad="38100" dist="38100" dir="2700000" algn="tl">
                        <a:srgbClr val="000000">
                          <a:alpha val="43137"/>
                        </a:srgbClr>
                      </a:outerShdw>
                    </a:effectLst>
                  </a:rPr>
                  <a:t>杂化轨道，键角</a:t>
                </a:r>
                <a:r>
                  <a:rPr kumimoji="1" lang="en-US" altLang="zh-CN" sz="2400" smtClean="0">
                    <a:effectLst>
                      <a:outerShdw blurRad="38100" dist="38100" dir="2700000" algn="tl">
                        <a:srgbClr val="000000">
                          <a:alpha val="43137"/>
                        </a:srgbClr>
                      </a:outerShdw>
                    </a:effectLst>
                  </a:rPr>
                  <a:t>120°</a:t>
                </a:r>
                <a:r>
                  <a:rPr kumimoji="1" lang="zh-CN" altLang="en-US" sz="2400" smtClean="0">
                    <a:effectLst>
                      <a:outerShdw blurRad="38100" dist="38100" dir="2700000" algn="tl">
                        <a:srgbClr val="000000">
                          <a:alpha val="43137"/>
                        </a:srgbClr>
                      </a:outerShdw>
                    </a:effectLst>
                  </a:rPr>
                  <a:t>，构成六角平面网状结构。</a:t>
                </a:r>
              </a:p>
            </p:txBody>
          </p:sp>
          <p:sp>
            <p:nvSpPr>
              <p:cNvPr id="34830" name="Text Box 6"/>
              <p:cNvSpPr txBox="1">
                <a:spLocks noChangeArrowheads="1"/>
              </p:cNvSpPr>
              <p:nvPr/>
            </p:nvSpPr>
            <p:spPr bwMode="auto">
              <a:xfrm>
                <a:off x="1481" y="1200"/>
                <a:ext cx="912" cy="5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en-US" altLang="zh-CN" sz="2400" smtClean="0">
                    <a:effectLst>
                      <a:outerShdw blurRad="38100" dist="38100" dir="2700000" algn="tl">
                        <a:srgbClr val="000000">
                          <a:alpha val="43137"/>
                        </a:srgbClr>
                      </a:outerShdw>
                    </a:effectLst>
                  </a:rPr>
                  <a:t>1s</a:t>
                </a:r>
                <a:r>
                  <a:rPr kumimoji="1" lang="en-US" altLang="zh-CN" sz="2400" baseline="30000" smtClean="0">
                    <a:effectLst>
                      <a:outerShdw blurRad="38100" dist="38100" dir="2700000" algn="tl">
                        <a:srgbClr val="000000">
                          <a:alpha val="43137"/>
                        </a:srgbClr>
                      </a:outerShdw>
                    </a:effectLst>
                  </a:rPr>
                  <a:t>2</a:t>
                </a:r>
                <a:r>
                  <a:rPr kumimoji="1" lang="en-US" altLang="zh-CN" sz="2400" smtClean="0">
                    <a:effectLst>
                      <a:outerShdw blurRad="38100" dist="38100" dir="2700000" algn="tl">
                        <a:srgbClr val="000000">
                          <a:alpha val="43137"/>
                        </a:srgbClr>
                      </a:outerShdw>
                    </a:effectLst>
                  </a:rPr>
                  <a:t>2s</a:t>
                </a:r>
                <a:r>
                  <a:rPr kumimoji="1" lang="en-US" altLang="zh-CN" sz="2400" baseline="30000" smtClean="0">
                    <a:effectLst>
                      <a:outerShdw blurRad="38100" dist="38100" dir="2700000" algn="tl">
                        <a:srgbClr val="000000">
                          <a:alpha val="43137"/>
                        </a:srgbClr>
                      </a:outerShdw>
                    </a:effectLst>
                  </a:rPr>
                  <a:t>2</a:t>
                </a:r>
                <a:r>
                  <a:rPr kumimoji="1" lang="en-US" altLang="zh-CN" sz="2400" smtClean="0">
                    <a:effectLst>
                      <a:outerShdw blurRad="38100" dist="38100" dir="2700000" algn="tl">
                        <a:srgbClr val="000000">
                          <a:alpha val="43137"/>
                        </a:srgbClr>
                      </a:outerShdw>
                    </a:effectLst>
                  </a:rPr>
                  <a:t>2p</a:t>
                </a:r>
                <a:r>
                  <a:rPr kumimoji="1" lang="en-US" altLang="zh-CN" sz="2400" baseline="30000" smtClean="0">
                    <a:effectLst>
                      <a:outerShdw blurRad="38100" dist="38100" dir="2700000" algn="tl">
                        <a:srgbClr val="000000">
                          <a:alpha val="43137"/>
                        </a:srgbClr>
                      </a:outerShdw>
                    </a:effectLst>
                  </a:rPr>
                  <a:t>2</a:t>
                </a:r>
                <a:endParaRPr kumimoji="1" lang="en-US" altLang="zh-CN" sz="2400" smtClean="0">
                  <a:effectLst>
                    <a:outerShdw blurRad="38100" dist="38100" dir="2700000" algn="tl">
                      <a:srgbClr val="000000">
                        <a:alpha val="43137"/>
                      </a:srgbClr>
                    </a:outerShdw>
                  </a:effectLst>
                </a:endParaRPr>
              </a:p>
            </p:txBody>
          </p:sp>
          <p:sp>
            <p:nvSpPr>
              <p:cNvPr id="34831" name="Text Box 7"/>
              <p:cNvSpPr txBox="1">
                <a:spLocks noChangeArrowheads="1"/>
              </p:cNvSpPr>
              <p:nvPr/>
            </p:nvSpPr>
            <p:spPr bwMode="auto">
              <a:xfrm>
                <a:off x="2892" y="1176"/>
                <a:ext cx="1728" cy="52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en-US" altLang="zh-CN" sz="2400" smtClean="0">
                    <a:effectLst>
                      <a:outerShdw blurRad="38100" dist="38100" dir="2700000" algn="tl">
                        <a:srgbClr val="000000">
                          <a:alpha val="43137"/>
                        </a:srgbClr>
                      </a:outerShdw>
                    </a:effectLst>
                  </a:rPr>
                  <a:t>1s</a:t>
                </a:r>
                <a:r>
                  <a:rPr kumimoji="1" lang="en-US" altLang="zh-CN" sz="2400" baseline="30000" smtClean="0">
                    <a:effectLst>
                      <a:outerShdw blurRad="38100" dist="38100" dir="2700000" algn="tl">
                        <a:srgbClr val="000000">
                          <a:alpha val="43137"/>
                        </a:srgbClr>
                      </a:outerShdw>
                    </a:effectLst>
                  </a:rPr>
                  <a:t>2 </a:t>
                </a:r>
                <a:r>
                  <a:rPr kumimoji="1" lang="en-US" altLang="zh-CN" sz="2400" smtClean="0">
                    <a:effectLst>
                      <a:outerShdw blurRad="38100" dist="38100" dir="2700000" algn="tl">
                        <a:srgbClr val="000000">
                          <a:alpha val="43137"/>
                        </a:srgbClr>
                      </a:outerShdw>
                    </a:effectLst>
                  </a:rPr>
                  <a:t>2s</a:t>
                </a:r>
                <a:r>
                  <a:rPr kumimoji="1" lang="en-US" altLang="zh-CN" sz="2400" baseline="30000" smtClean="0">
                    <a:effectLst>
                      <a:outerShdw blurRad="38100" dist="38100" dir="2700000" algn="tl">
                        <a:srgbClr val="000000">
                          <a:alpha val="43137"/>
                        </a:srgbClr>
                      </a:outerShdw>
                    </a:effectLst>
                  </a:rPr>
                  <a:t>1</a:t>
                </a:r>
                <a:r>
                  <a:rPr kumimoji="1" lang="en-US" altLang="zh-CN" sz="2400" smtClean="0">
                    <a:effectLst>
                      <a:outerShdw blurRad="38100" dist="38100" dir="2700000" algn="tl">
                        <a:srgbClr val="000000">
                          <a:alpha val="43137"/>
                        </a:srgbClr>
                      </a:outerShdw>
                    </a:effectLst>
                  </a:rPr>
                  <a:t>2p</a:t>
                </a:r>
                <a:r>
                  <a:rPr kumimoji="1" lang="en-US" altLang="zh-CN" sz="2400" baseline="30000" smtClean="0">
                    <a:effectLst>
                      <a:outerShdw blurRad="38100" dist="38100" dir="2700000" algn="tl">
                        <a:srgbClr val="000000">
                          <a:alpha val="43137"/>
                        </a:srgbClr>
                      </a:outerShdw>
                    </a:effectLst>
                  </a:rPr>
                  <a:t>1</a:t>
                </a:r>
                <a:r>
                  <a:rPr kumimoji="1" lang="en-US" altLang="zh-CN" sz="2400" baseline="-25000" smtClean="0">
                    <a:effectLst>
                      <a:outerShdw blurRad="38100" dist="38100" dir="2700000" algn="tl">
                        <a:srgbClr val="000000">
                          <a:alpha val="43137"/>
                        </a:srgbClr>
                      </a:outerShdw>
                    </a:effectLst>
                  </a:rPr>
                  <a:t>x</a:t>
                </a:r>
                <a:r>
                  <a:rPr kumimoji="1" lang="en-US" altLang="zh-CN" sz="2400" smtClean="0">
                    <a:effectLst>
                      <a:outerShdw blurRad="38100" dist="38100" dir="2700000" algn="tl">
                        <a:srgbClr val="000000">
                          <a:alpha val="43137"/>
                        </a:srgbClr>
                      </a:outerShdw>
                    </a:effectLst>
                  </a:rPr>
                  <a:t>2p</a:t>
                </a:r>
                <a:r>
                  <a:rPr kumimoji="1" lang="en-US" altLang="zh-CN" sz="2400" baseline="30000" smtClean="0">
                    <a:effectLst>
                      <a:outerShdw blurRad="38100" dist="38100" dir="2700000" algn="tl">
                        <a:srgbClr val="000000">
                          <a:alpha val="43137"/>
                        </a:srgbClr>
                      </a:outerShdw>
                    </a:effectLst>
                  </a:rPr>
                  <a:t>1</a:t>
                </a:r>
                <a:r>
                  <a:rPr kumimoji="1" lang="en-US" altLang="zh-CN" sz="2400" baseline="-25000" smtClean="0">
                    <a:effectLst>
                      <a:outerShdw blurRad="38100" dist="38100" dir="2700000" algn="tl">
                        <a:srgbClr val="000000">
                          <a:alpha val="43137"/>
                        </a:srgbClr>
                      </a:outerShdw>
                    </a:effectLst>
                  </a:rPr>
                  <a:t>y   </a:t>
                </a:r>
                <a:r>
                  <a:rPr kumimoji="1" lang="en-US" altLang="zh-CN" sz="2400" smtClean="0">
                    <a:effectLst>
                      <a:outerShdw blurRad="38100" dist="38100" dir="2700000" algn="tl">
                        <a:srgbClr val="000000">
                          <a:alpha val="43137"/>
                        </a:srgbClr>
                      </a:outerShdw>
                    </a:effectLst>
                  </a:rPr>
                  <a:t>2p</a:t>
                </a:r>
                <a:r>
                  <a:rPr kumimoji="1" lang="en-US" altLang="zh-CN" sz="2400" baseline="30000" smtClean="0">
                    <a:effectLst>
                      <a:outerShdw blurRad="38100" dist="38100" dir="2700000" algn="tl">
                        <a:srgbClr val="000000">
                          <a:alpha val="43137"/>
                        </a:srgbClr>
                      </a:outerShdw>
                    </a:effectLst>
                  </a:rPr>
                  <a:t>1</a:t>
                </a:r>
                <a:r>
                  <a:rPr kumimoji="1" lang="en-US" altLang="zh-CN" sz="2400" baseline="-25000" smtClean="0">
                    <a:effectLst>
                      <a:outerShdw blurRad="38100" dist="38100" dir="2700000" algn="tl">
                        <a:srgbClr val="000000">
                          <a:alpha val="43137"/>
                        </a:srgbClr>
                      </a:outerShdw>
                    </a:effectLst>
                  </a:rPr>
                  <a:t>z</a:t>
                </a:r>
                <a:endParaRPr kumimoji="1" lang="en-US" altLang="zh-CN" sz="2400" smtClean="0">
                  <a:effectLst>
                    <a:outerShdw blurRad="38100" dist="38100" dir="2700000" algn="tl">
                      <a:srgbClr val="000000">
                        <a:alpha val="43137"/>
                      </a:srgbClr>
                    </a:outerShdw>
                  </a:effectLst>
                </a:endParaRPr>
              </a:p>
            </p:txBody>
          </p:sp>
          <p:sp>
            <p:nvSpPr>
              <p:cNvPr id="34832" name="AutoShape 8"/>
              <p:cNvSpPr>
                <a:spLocks noChangeArrowheads="1"/>
              </p:cNvSpPr>
              <p:nvPr/>
            </p:nvSpPr>
            <p:spPr bwMode="auto">
              <a:xfrm>
                <a:off x="2400" y="1248"/>
                <a:ext cx="480" cy="144"/>
              </a:xfrm>
              <a:prstGeom prst="rightArrow">
                <a:avLst>
                  <a:gd name="adj1" fmla="val 50000"/>
                  <a:gd name="adj2" fmla="val 8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sp>
            <p:nvSpPr>
              <p:cNvPr id="34833" name="Rectangle 9"/>
              <p:cNvSpPr>
                <a:spLocks noChangeArrowheads="1"/>
              </p:cNvSpPr>
              <p:nvPr/>
            </p:nvSpPr>
            <p:spPr bwMode="auto">
              <a:xfrm>
                <a:off x="3300" y="1200"/>
                <a:ext cx="1134" cy="288"/>
              </a:xfrm>
              <a:prstGeom prst="rect">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sp>
            <p:nvSpPr>
              <p:cNvPr id="34834" name="AutoShape 10"/>
              <p:cNvSpPr>
                <a:spLocks noChangeArrowheads="1"/>
              </p:cNvSpPr>
              <p:nvPr/>
            </p:nvSpPr>
            <p:spPr bwMode="auto">
              <a:xfrm>
                <a:off x="3600" y="1729"/>
                <a:ext cx="144" cy="288"/>
              </a:xfrm>
              <a:prstGeom prst="up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pic>
          <p:nvPicPr>
            <p:cNvPr id="33804" name="Picture 11" descr="grap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1162"/>
              <a:ext cx="1497" cy="129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sp>
        <p:nvSpPr>
          <p:cNvPr id="34820" name="Rectangle 12"/>
          <p:cNvSpPr>
            <a:spLocks noChangeArrowheads="1"/>
          </p:cNvSpPr>
          <p:nvPr/>
        </p:nvSpPr>
        <p:spPr bwMode="auto">
          <a:xfrm>
            <a:off x="684213" y="981075"/>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lang="zh-CN" altLang="en-US" sz="3600" smtClean="0">
                <a:effectLst>
                  <a:outerShdw blurRad="38100" dist="38100" dir="2700000" algn="tl">
                    <a:srgbClr val="000000">
                      <a:alpha val="43137"/>
                    </a:srgbClr>
                  </a:outerShdw>
                </a:effectLst>
              </a:rPr>
              <a:t>介绍：混合键结构</a:t>
            </a:r>
          </a:p>
        </p:txBody>
      </p:sp>
      <p:grpSp>
        <p:nvGrpSpPr>
          <p:cNvPr id="455694" name="Group 14"/>
          <p:cNvGrpSpPr>
            <a:grpSpLocks/>
          </p:cNvGrpSpPr>
          <p:nvPr/>
        </p:nvGrpSpPr>
        <p:grpSpPr bwMode="auto">
          <a:xfrm>
            <a:off x="395288" y="2132013"/>
            <a:ext cx="3168650" cy="2233612"/>
            <a:chOff x="912" y="1200"/>
            <a:chExt cx="3975" cy="2880"/>
          </a:xfrm>
        </p:grpSpPr>
        <p:pic>
          <p:nvPicPr>
            <p:cNvPr id="3379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200"/>
              <a:ext cx="3840" cy="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4" name="Line 16"/>
            <p:cNvSpPr>
              <a:spLocks noChangeShapeType="1"/>
            </p:cNvSpPr>
            <p:nvPr/>
          </p:nvSpPr>
          <p:spPr bwMode="auto">
            <a:xfrm flipH="1" flipV="1">
              <a:off x="3360" y="2207"/>
              <a:ext cx="1105" cy="434"/>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34825" name="Line 17"/>
            <p:cNvSpPr>
              <a:spLocks noChangeShapeType="1"/>
            </p:cNvSpPr>
            <p:nvPr/>
          </p:nvSpPr>
          <p:spPr bwMode="auto">
            <a:xfrm flipH="1">
              <a:off x="3360" y="2831"/>
              <a:ext cx="1105" cy="336"/>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34826" name="Text Box 18"/>
            <p:cNvSpPr txBox="1">
              <a:spLocks noChangeArrowheads="1"/>
            </p:cNvSpPr>
            <p:nvPr/>
          </p:nvSpPr>
          <p:spPr bwMode="auto">
            <a:xfrm>
              <a:off x="4425" y="1824"/>
              <a:ext cx="462" cy="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lang="zh-CN" altLang="en-US" sz="1200" smtClean="0">
                  <a:effectLst>
                    <a:outerShdw blurRad="38100" dist="38100" dir="2700000" algn="tl">
                      <a:srgbClr val="000000">
                        <a:alpha val="43137"/>
                      </a:srgbClr>
                    </a:outerShdw>
                  </a:effectLst>
                </a:rPr>
                <a:t>层间为分子间力</a:t>
              </a:r>
            </a:p>
          </p:txBody>
        </p:sp>
      </p:grpSp>
      <p:sp>
        <p:nvSpPr>
          <p:cNvPr id="2" name="TextBox 1"/>
          <p:cNvSpPr txBox="1"/>
          <p:nvPr/>
        </p:nvSpPr>
        <p:spPr>
          <a:xfrm>
            <a:off x="900113" y="4581525"/>
            <a:ext cx="7518400" cy="1754188"/>
          </a:xfrm>
          <a:prstGeom prst="rect">
            <a:avLst/>
          </a:prstGeom>
          <a:noFill/>
        </p:spPr>
        <p:txBody>
          <a:bodyPr wrap="none">
            <a:spAutoFit/>
          </a:bodyPr>
          <a:lstStyle/>
          <a:p>
            <a:pPr marL="342900" indent="-342900">
              <a:lnSpc>
                <a:spcPct val="150000"/>
              </a:lnSpc>
              <a:buFont typeface="Wingdings" panose="05000000000000000000" pitchFamily="2" charset="2"/>
              <a:buChar char="l"/>
              <a:defRPr/>
            </a:pPr>
            <a:r>
              <a:rPr kumimoji="1" lang="en-US" altLang="zh-CN"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sp</a:t>
            </a:r>
            <a:r>
              <a:rPr kumimoji="1" lang="en-US" altLang="zh-CN" sz="2400" b="1" baseline="300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a:t>
            </a:r>
            <a:r>
              <a:rPr kumimoji="1" lang="zh-CN" altLang="en-US"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杂化轨道形成三个</a:t>
            </a:r>
            <a:r>
              <a:rPr kumimoji="1" lang="zh-CN" altLang="en-US" sz="2400" b="1" dirty="0">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共价键</a:t>
            </a:r>
            <a:r>
              <a:rPr kumimoji="1" lang="zh-CN" altLang="en-US"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endParaRPr kumimoji="1" lang="en-US" altLang="zh-CN"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p>
            <a:pPr marL="342900" indent="-342900">
              <a:lnSpc>
                <a:spcPct val="150000"/>
              </a:lnSpc>
              <a:buFont typeface="Wingdings" panose="05000000000000000000" pitchFamily="2" charset="2"/>
              <a:buChar char="l"/>
              <a:defRPr/>
            </a:pPr>
            <a:r>
              <a:rPr kumimoji="1" lang="zh-CN" altLang="en-US"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未参与杂化的</a:t>
            </a:r>
            <a:r>
              <a:rPr kumimoji="1" lang="en-US" altLang="zh-CN"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2p</a:t>
            </a:r>
            <a:r>
              <a:rPr kumimoji="1" lang="en-US" altLang="zh-CN" sz="2400" b="1" baseline="-250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z</a:t>
            </a:r>
            <a:r>
              <a:rPr kumimoji="1" lang="zh-CN" altLang="en-US"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电子云，互相重叠而形成</a:t>
            </a:r>
            <a:r>
              <a:rPr kumimoji="1" lang="zh-CN" altLang="en-US" sz="2400" b="1" dirty="0">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金属键</a:t>
            </a:r>
            <a:r>
              <a:rPr kumimoji="1" lang="zh-CN" altLang="en-US"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endParaRPr kumimoji="1" lang="en-US" altLang="zh-CN"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p>
            <a:pPr marL="342900" indent="-342900">
              <a:lnSpc>
                <a:spcPct val="150000"/>
              </a:lnSpc>
              <a:buFont typeface="Wingdings" panose="05000000000000000000" pitchFamily="2" charset="2"/>
              <a:buChar char="l"/>
              <a:defRPr/>
            </a:pPr>
            <a:r>
              <a:rPr kumimoji="1" lang="zh-CN" altLang="en-US"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网层之间的相互作用是</a:t>
            </a:r>
            <a:r>
              <a:rPr kumimoji="1" lang="zh-CN" altLang="en-US" sz="2400" b="1" dirty="0">
                <a:solidFill>
                  <a:srgbClr val="8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范德瓦尔斯结合</a:t>
            </a:r>
            <a:r>
              <a:rPr kumimoji="1" lang="zh-CN" altLang="en-US" sz="24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endParaRPr lang="zh-CN" altLang="en-US" sz="2400" b="1" dirty="0">
              <a:solidFill>
                <a:srgbClr val="C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55693"/>
                                        </p:tgtEl>
                                        <p:attrNameLst>
                                          <p:attrName>style.visibility</p:attrName>
                                        </p:attrNameLst>
                                      </p:cBhvr>
                                      <p:to>
                                        <p:strVal val="visible"/>
                                      </p:to>
                                    </p:set>
                                    <p:animEffect transition="in" filter="diamond(in)">
                                      <p:cBhvr>
                                        <p:cTn id="7" dur="2000"/>
                                        <p:tgtEl>
                                          <p:spTgt spid="455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55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45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981075"/>
            <a:ext cx="6248400" cy="45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 Box 3"/>
          <p:cNvSpPr txBox="1">
            <a:spLocks noChangeArrowheads="1"/>
          </p:cNvSpPr>
          <p:nvPr/>
        </p:nvSpPr>
        <p:spPr bwMode="auto">
          <a:xfrm>
            <a:off x="1319213" y="5373688"/>
            <a:ext cx="6781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en-US" altLang="zh-CN" sz="2400" smtClean="0">
                <a:effectLst>
                  <a:outerShdw blurRad="38100" dist="38100" dir="2700000" algn="tl">
                    <a:srgbClr val="000000">
                      <a:alpha val="43137"/>
                    </a:srgbClr>
                  </a:outerShdw>
                </a:effectLst>
              </a:rPr>
              <a:t>Graphite consists of staggered layers of hexagonal rings of sp</a:t>
            </a:r>
            <a:r>
              <a:rPr kumimoji="1" lang="en-US" altLang="zh-CN" sz="2400" baseline="30000" smtClean="0">
                <a:effectLst>
                  <a:outerShdw blurRad="38100" dist="38100" dir="2700000" algn="tl">
                    <a:srgbClr val="000000">
                      <a:alpha val="43137"/>
                    </a:srgbClr>
                  </a:outerShdw>
                </a:effectLst>
              </a:rPr>
              <a:t>2</a:t>
            </a:r>
            <a:r>
              <a:rPr kumimoji="1" lang="en-US" altLang="zh-CN" sz="2400" smtClean="0">
                <a:effectLst>
                  <a:outerShdw blurRad="38100" dist="38100" dir="2700000" algn="tl">
                    <a:srgbClr val="000000">
                      <a:alpha val="43137"/>
                    </a:srgbClr>
                  </a:outerShdw>
                </a:effectLst>
              </a:rPr>
              <a:t> hybirdized carbon atoms.(Soft and slippery)</a:t>
            </a:r>
          </a:p>
        </p:txBody>
      </p:sp>
      <p:sp>
        <p:nvSpPr>
          <p:cNvPr id="17412" name="Rectangle 4"/>
          <p:cNvSpPr>
            <a:spLocks noGrp="1" noChangeArrowheads="1"/>
          </p:cNvSpPr>
          <p:nvPr>
            <p:ph type="title"/>
          </p:nvPr>
        </p:nvSpPr>
        <p:spPr>
          <a:xfrm>
            <a:off x="539750" y="1052513"/>
            <a:ext cx="685800" cy="1143000"/>
          </a:xfrm>
        </p:spPr>
        <p:txBody>
          <a:bodyPr/>
          <a:lstStyle/>
          <a:p>
            <a:pPr eaLnBrk="1" hangingPunct="1">
              <a:defRPr/>
            </a:pPr>
            <a:r>
              <a:rPr lang="zh-CN" altLang="en-US" sz="3200" dirty="0" smtClean="0">
                <a:effectLst>
                  <a:outerShdw blurRad="38100" dist="38100" dir="2700000" algn="tl">
                    <a:srgbClr val="000000">
                      <a:alpha val="43137"/>
                    </a:srgbClr>
                  </a:outerShdw>
                </a:effectLst>
              </a:rPr>
              <a:t>石墨</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866" name="Group 4"/>
          <p:cNvGrpSpPr>
            <a:grpSpLocks/>
          </p:cNvGrpSpPr>
          <p:nvPr/>
        </p:nvGrpSpPr>
        <p:grpSpPr bwMode="auto">
          <a:xfrm>
            <a:off x="0" y="0"/>
            <a:ext cx="9036050" cy="6711950"/>
            <a:chOff x="-52" y="320"/>
            <a:chExt cx="3719" cy="4652"/>
          </a:xfrm>
        </p:grpSpPr>
        <p:grpSp>
          <p:nvGrpSpPr>
            <p:cNvPr id="36867" name="Group 5"/>
            <p:cNvGrpSpPr>
              <a:grpSpLocks/>
            </p:cNvGrpSpPr>
            <p:nvPr/>
          </p:nvGrpSpPr>
          <p:grpSpPr bwMode="auto">
            <a:xfrm>
              <a:off x="0" y="403"/>
              <a:ext cx="3664" cy="4566"/>
              <a:chOff x="0" y="403"/>
              <a:chExt cx="3664" cy="4566"/>
            </a:xfrm>
          </p:grpSpPr>
          <p:grpSp>
            <p:nvGrpSpPr>
              <p:cNvPr id="36869" name="Group 6"/>
              <p:cNvGrpSpPr>
                <a:grpSpLocks/>
              </p:cNvGrpSpPr>
              <p:nvPr/>
            </p:nvGrpSpPr>
            <p:grpSpPr bwMode="auto">
              <a:xfrm>
                <a:off x="0" y="403"/>
                <a:ext cx="465" cy="460"/>
                <a:chOff x="0" y="403"/>
                <a:chExt cx="465" cy="460"/>
              </a:xfrm>
            </p:grpSpPr>
            <p:sp>
              <p:nvSpPr>
                <p:cNvPr id="38000" name="Rectangle 7"/>
                <p:cNvSpPr>
                  <a:spLocks noChangeArrowheads="1"/>
                </p:cNvSpPr>
                <p:nvPr/>
              </p:nvSpPr>
              <p:spPr bwMode="auto">
                <a:xfrm>
                  <a:off x="43" y="403"/>
                  <a:ext cx="37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zh-CN" altLang="en-US" sz="1800" smtClean="0">
                      <a:effectLst>
                        <a:outerShdw blurRad="38100" dist="38100" dir="2700000" algn="tl">
                          <a:srgbClr val="000000">
                            <a:alpha val="43137"/>
                          </a:srgbClr>
                        </a:outerShdw>
                      </a:effectLst>
                    </a:rPr>
                    <a:t>类型</a:t>
                  </a:r>
                </a:p>
              </p:txBody>
            </p:sp>
            <p:sp>
              <p:nvSpPr>
                <p:cNvPr id="38001" name="Rectangle 8"/>
                <p:cNvSpPr>
                  <a:spLocks noChangeArrowheads="1"/>
                </p:cNvSpPr>
                <p:nvPr/>
              </p:nvSpPr>
              <p:spPr bwMode="auto">
                <a:xfrm>
                  <a:off x="0" y="403"/>
                  <a:ext cx="465"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70" name="Group 9"/>
              <p:cNvGrpSpPr>
                <a:grpSpLocks/>
              </p:cNvGrpSpPr>
              <p:nvPr/>
            </p:nvGrpSpPr>
            <p:grpSpPr bwMode="auto">
              <a:xfrm>
                <a:off x="465" y="403"/>
                <a:ext cx="756" cy="460"/>
                <a:chOff x="465" y="403"/>
                <a:chExt cx="756" cy="460"/>
              </a:xfrm>
            </p:grpSpPr>
            <p:sp>
              <p:nvSpPr>
                <p:cNvPr id="37998" name="Rectangle 10"/>
                <p:cNvSpPr>
                  <a:spLocks noChangeArrowheads="1"/>
                </p:cNvSpPr>
                <p:nvPr/>
              </p:nvSpPr>
              <p:spPr bwMode="auto">
                <a:xfrm>
                  <a:off x="509" y="403"/>
                  <a:ext cx="66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zh-CN" altLang="en-US" sz="1800" smtClean="0">
                      <a:effectLst>
                        <a:outerShdw blurRad="38100" dist="38100" dir="2700000" algn="tl">
                          <a:srgbClr val="000000">
                            <a:alpha val="43137"/>
                          </a:srgbClr>
                        </a:outerShdw>
                      </a:effectLst>
                    </a:rPr>
                    <a:t>结  合  力</a:t>
                  </a:r>
                </a:p>
              </p:txBody>
            </p:sp>
            <p:sp>
              <p:nvSpPr>
                <p:cNvPr id="37999" name="Rectangle 11"/>
                <p:cNvSpPr>
                  <a:spLocks noChangeArrowheads="1"/>
                </p:cNvSpPr>
                <p:nvPr/>
              </p:nvSpPr>
              <p:spPr bwMode="auto">
                <a:xfrm>
                  <a:off x="465" y="403"/>
                  <a:ext cx="753"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71" name="Group 12"/>
              <p:cNvGrpSpPr>
                <a:grpSpLocks/>
              </p:cNvGrpSpPr>
              <p:nvPr/>
            </p:nvGrpSpPr>
            <p:grpSpPr bwMode="auto">
              <a:xfrm>
                <a:off x="1221" y="403"/>
                <a:ext cx="928" cy="460"/>
                <a:chOff x="1221" y="403"/>
                <a:chExt cx="928" cy="460"/>
              </a:xfrm>
            </p:grpSpPr>
            <p:sp>
              <p:nvSpPr>
                <p:cNvPr id="37996" name="Rectangle 13"/>
                <p:cNvSpPr>
                  <a:spLocks noChangeArrowheads="1"/>
                </p:cNvSpPr>
                <p:nvPr/>
              </p:nvSpPr>
              <p:spPr bwMode="auto">
                <a:xfrm>
                  <a:off x="1264" y="403"/>
                  <a:ext cx="84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zh-CN" altLang="en-US" sz="1800" smtClean="0">
                      <a:effectLst>
                        <a:outerShdw blurRad="38100" dist="38100" dir="2700000" algn="tl">
                          <a:srgbClr val="000000">
                            <a:alpha val="43137"/>
                          </a:srgbClr>
                        </a:outerShdw>
                      </a:effectLst>
                    </a:rPr>
                    <a:t>特   点</a:t>
                  </a:r>
                </a:p>
                <a:p>
                  <a:pPr algn="ctr">
                    <a:spcBef>
                      <a:spcPct val="0"/>
                    </a:spcBef>
                    <a:buFontTx/>
                    <a:buNone/>
                    <a:defRPr/>
                  </a:pPr>
                  <a:endParaRPr kumimoji="1" lang="en-US" altLang="zh-CN" sz="1600" smtClean="0">
                    <a:effectLst>
                      <a:outerShdw blurRad="38100" dist="38100" dir="2700000" algn="tl">
                        <a:srgbClr val="000000">
                          <a:alpha val="43137"/>
                        </a:srgbClr>
                      </a:outerShdw>
                    </a:effectLst>
                  </a:endParaRPr>
                </a:p>
              </p:txBody>
            </p:sp>
            <p:sp>
              <p:nvSpPr>
                <p:cNvPr id="37997" name="Rectangle 14"/>
                <p:cNvSpPr>
                  <a:spLocks noChangeArrowheads="1"/>
                </p:cNvSpPr>
                <p:nvPr/>
              </p:nvSpPr>
              <p:spPr bwMode="auto">
                <a:xfrm>
                  <a:off x="1221" y="403"/>
                  <a:ext cx="92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72" name="Group 15"/>
              <p:cNvGrpSpPr>
                <a:grpSpLocks/>
              </p:cNvGrpSpPr>
              <p:nvPr/>
            </p:nvGrpSpPr>
            <p:grpSpPr bwMode="auto">
              <a:xfrm>
                <a:off x="2149" y="403"/>
                <a:ext cx="590" cy="460"/>
                <a:chOff x="2149" y="403"/>
                <a:chExt cx="590" cy="460"/>
              </a:xfrm>
            </p:grpSpPr>
            <p:sp>
              <p:nvSpPr>
                <p:cNvPr id="37994" name="Rectangle 16"/>
                <p:cNvSpPr>
                  <a:spLocks noChangeArrowheads="1"/>
                </p:cNvSpPr>
                <p:nvPr/>
              </p:nvSpPr>
              <p:spPr bwMode="auto">
                <a:xfrm>
                  <a:off x="2192" y="403"/>
                  <a:ext cx="5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zh-CN" altLang="en-US" sz="1800" smtClean="0">
                      <a:effectLst>
                        <a:outerShdw blurRad="38100" dist="38100" dir="2700000" algn="tl">
                          <a:srgbClr val="000000">
                            <a:alpha val="43137"/>
                          </a:srgbClr>
                        </a:outerShdw>
                      </a:effectLst>
                    </a:rPr>
                    <a:t>形   成</a:t>
                  </a:r>
                </a:p>
              </p:txBody>
            </p:sp>
            <p:sp>
              <p:nvSpPr>
                <p:cNvPr id="37995" name="Rectangle 17"/>
                <p:cNvSpPr>
                  <a:spLocks noChangeArrowheads="1"/>
                </p:cNvSpPr>
                <p:nvPr/>
              </p:nvSpPr>
              <p:spPr bwMode="auto">
                <a:xfrm>
                  <a:off x="2149" y="403"/>
                  <a:ext cx="58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73" name="Group 18"/>
              <p:cNvGrpSpPr>
                <a:grpSpLocks/>
              </p:cNvGrpSpPr>
              <p:nvPr/>
            </p:nvGrpSpPr>
            <p:grpSpPr bwMode="auto">
              <a:xfrm>
                <a:off x="2739" y="403"/>
                <a:ext cx="464" cy="460"/>
                <a:chOff x="2739" y="403"/>
                <a:chExt cx="464" cy="460"/>
              </a:xfrm>
            </p:grpSpPr>
            <p:sp>
              <p:nvSpPr>
                <p:cNvPr id="37992" name="Rectangle 19"/>
                <p:cNvSpPr>
                  <a:spLocks noChangeArrowheads="1"/>
                </p:cNvSpPr>
                <p:nvPr/>
              </p:nvSpPr>
              <p:spPr bwMode="auto">
                <a:xfrm>
                  <a:off x="2782" y="403"/>
                  <a:ext cx="37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zh-CN" altLang="en-US" sz="1800" smtClean="0">
                      <a:effectLst>
                        <a:outerShdw blurRad="38100" dist="38100" dir="2700000" algn="tl">
                          <a:srgbClr val="000000">
                            <a:alpha val="43137"/>
                          </a:srgbClr>
                        </a:outerShdw>
                      </a:effectLst>
                    </a:rPr>
                    <a:t>代表</a:t>
                  </a:r>
                </a:p>
              </p:txBody>
            </p:sp>
            <p:sp>
              <p:nvSpPr>
                <p:cNvPr id="37993" name="Rectangle 20"/>
                <p:cNvSpPr>
                  <a:spLocks noChangeArrowheads="1"/>
                </p:cNvSpPr>
                <p:nvPr/>
              </p:nvSpPr>
              <p:spPr bwMode="auto">
                <a:xfrm>
                  <a:off x="2739" y="403"/>
                  <a:ext cx="46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74" name="Group 21"/>
              <p:cNvGrpSpPr>
                <a:grpSpLocks/>
              </p:cNvGrpSpPr>
              <p:nvPr/>
            </p:nvGrpSpPr>
            <p:grpSpPr bwMode="auto">
              <a:xfrm>
                <a:off x="3203" y="403"/>
                <a:ext cx="461" cy="460"/>
                <a:chOff x="3203" y="403"/>
                <a:chExt cx="461" cy="460"/>
              </a:xfrm>
            </p:grpSpPr>
            <p:sp>
              <p:nvSpPr>
                <p:cNvPr id="37990" name="Rectangle 22"/>
                <p:cNvSpPr>
                  <a:spLocks noChangeArrowheads="1"/>
                </p:cNvSpPr>
                <p:nvPr/>
              </p:nvSpPr>
              <p:spPr bwMode="auto">
                <a:xfrm>
                  <a:off x="3246" y="403"/>
                  <a:ext cx="37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zh-CN" altLang="en-US" sz="1800" smtClean="0">
                      <a:effectLst>
                        <a:outerShdw blurRad="38100" dist="38100" dir="2700000" algn="tl">
                          <a:srgbClr val="000000">
                            <a:alpha val="43137"/>
                          </a:srgbClr>
                        </a:outerShdw>
                      </a:effectLst>
                    </a:rPr>
                    <a:t>结合能</a:t>
                  </a:r>
                </a:p>
                <a:p>
                  <a:pPr algn="ctr">
                    <a:spcBef>
                      <a:spcPct val="0"/>
                    </a:spcBef>
                    <a:buFontTx/>
                    <a:buNone/>
                    <a:defRPr/>
                  </a:pPr>
                  <a:endParaRPr kumimoji="1" lang="en-US" altLang="zh-CN" sz="1600" smtClean="0">
                    <a:effectLst>
                      <a:outerShdw blurRad="38100" dist="38100" dir="2700000" algn="tl">
                        <a:srgbClr val="000000">
                          <a:alpha val="43137"/>
                        </a:srgbClr>
                      </a:outerShdw>
                    </a:effectLst>
                  </a:endParaRPr>
                </a:p>
              </p:txBody>
            </p:sp>
            <p:sp>
              <p:nvSpPr>
                <p:cNvPr id="37991" name="Rectangle 23"/>
                <p:cNvSpPr>
                  <a:spLocks noChangeArrowheads="1"/>
                </p:cNvSpPr>
                <p:nvPr/>
              </p:nvSpPr>
              <p:spPr bwMode="auto">
                <a:xfrm>
                  <a:off x="3203" y="403"/>
                  <a:ext cx="461"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75" name="Group 24"/>
              <p:cNvGrpSpPr>
                <a:grpSpLocks/>
              </p:cNvGrpSpPr>
              <p:nvPr/>
            </p:nvGrpSpPr>
            <p:grpSpPr bwMode="auto">
              <a:xfrm>
                <a:off x="0" y="830"/>
                <a:ext cx="465" cy="751"/>
                <a:chOff x="0" y="830"/>
                <a:chExt cx="465" cy="751"/>
              </a:xfrm>
            </p:grpSpPr>
            <p:sp>
              <p:nvSpPr>
                <p:cNvPr id="37988" name="Rectangle 25"/>
                <p:cNvSpPr>
                  <a:spLocks noChangeArrowheads="1"/>
                </p:cNvSpPr>
                <p:nvPr/>
              </p:nvSpPr>
              <p:spPr bwMode="auto">
                <a:xfrm>
                  <a:off x="43" y="827"/>
                  <a:ext cx="379"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en-US" altLang="zh-CN" sz="900" smtClean="0">
                      <a:effectLst>
                        <a:outerShdw blurRad="38100" dist="38100" dir="2700000" algn="tl">
                          <a:srgbClr val="000000">
                            <a:alpha val="43137"/>
                          </a:srgbClr>
                        </a:outerShdw>
                      </a:effectLst>
                    </a:rPr>
                    <a:t> </a:t>
                  </a:r>
                  <a:r>
                    <a:rPr kumimoji="1" lang="zh-CN" altLang="en-US" sz="1800" smtClean="0">
                      <a:effectLst>
                        <a:outerShdw blurRad="38100" dist="38100" dir="2700000" algn="tl">
                          <a:srgbClr val="000000">
                            <a:alpha val="43137"/>
                          </a:srgbClr>
                        </a:outerShdw>
                      </a:effectLst>
                    </a:rPr>
                    <a:t>离</a:t>
                  </a:r>
                </a:p>
                <a:p>
                  <a:pPr algn="ctr">
                    <a:spcBef>
                      <a:spcPct val="0"/>
                    </a:spcBef>
                    <a:buFontTx/>
                    <a:buNone/>
                    <a:defRPr/>
                  </a:pPr>
                  <a:r>
                    <a:rPr kumimoji="1" lang="zh-CN" altLang="en-US" sz="1800" smtClean="0">
                      <a:effectLst>
                        <a:outerShdw blurRad="38100" dist="38100" dir="2700000" algn="tl">
                          <a:srgbClr val="000000">
                            <a:alpha val="43137"/>
                          </a:srgbClr>
                        </a:outerShdw>
                      </a:effectLst>
                    </a:rPr>
                    <a:t>子</a:t>
                  </a:r>
                </a:p>
                <a:p>
                  <a:pPr algn="ctr">
                    <a:spcBef>
                      <a:spcPct val="0"/>
                    </a:spcBef>
                    <a:buFontTx/>
                    <a:buNone/>
                    <a:defRPr/>
                  </a:pPr>
                  <a:r>
                    <a:rPr kumimoji="1" lang="zh-CN" altLang="en-US" sz="1800" smtClean="0">
                      <a:effectLst>
                        <a:outerShdw blurRad="38100" dist="38100" dir="2700000" algn="tl">
                          <a:srgbClr val="000000">
                            <a:alpha val="43137"/>
                          </a:srgbClr>
                        </a:outerShdw>
                      </a:effectLst>
                    </a:rPr>
                    <a:t>晶</a:t>
                  </a:r>
                </a:p>
                <a:p>
                  <a:pPr algn="ctr">
                    <a:spcBef>
                      <a:spcPct val="0"/>
                    </a:spcBef>
                    <a:buFontTx/>
                    <a:buNone/>
                    <a:defRPr/>
                  </a:pPr>
                  <a:r>
                    <a:rPr kumimoji="1" lang="zh-CN" altLang="en-US" sz="1800" smtClean="0">
                      <a:effectLst>
                        <a:outerShdw blurRad="38100" dist="38100" dir="2700000" algn="tl">
                          <a:srgbClr val="000000">
                            <a:alpha val="43137"/>
                          </a:srgbClr>
                        </a:outerShdw>
                      </a:effectLst>
                    </a:rPr>
                    <a:t>体</a:t>
                  </a:r>
                </a:p>
              </p:txBody>
            </p:sp>
            <p:sp>
              <p:nvSpPr>
                <p:cNvPr id="37989" name="Rectangle 26"/>
                <p:cNvSpPr>
                  <a:spLocks noChangeArrowheads="1"/>
                </p:cNvSpPr>
                <p:nvPr/>
              </p:nvSpPr>
              <p:spPr bwMode="auto">
                <a:xfrm>
                  <a:off x="0" y="860"/>
                  <a:ext cx="465"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76" name="Group 27"/>
              <p:cNvGrpSpPr>
                <a:grpSpLocks/>
              </p:cNvGrpSpPr>
              <p:nvPr/>
            </p:nvGrpSpPr>
            <p:grpSpPr bwMode="auto">
              <a:xfrm>
                <a:off x="465" y="863"/>
                <a:ext cx="756" cy="718"/>
                <a:chOff x="465" y="863"/>
                <a:chExt cx="756" cy="718"/>
              </a:xfrm>
            </p:grpSpPr>
            <p:sp>
              <p:nvSpPr>
                <p:cNvPr id="37986" name="Rectangle 28"/>
                <p:cNvSpPr>
                  <a:spLocks noChangeArrowheads="1"/>
                </p:cNvSpPr>
                <p:nvPr/>
              </p:nvSpPr>
              <p:spPr bwMode="auto">
                <a:xfrm>
                  <a:off x="509" y="860"/>
                  <a:ext cx="668"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稳定的正、负离子相间排列通过库仑静电力相互吸引。</a:t>
                  </a:r>
                </a:p>
                <a:p>
                  <a:pPr algn="just">
                    <a:spcBef>
                      <a:spcPct val="0"/>
                    </a:spcBef>
                    <a:buFontTx/>
                    <a:buNone/>
                    <a:defRPr/>
                  </a:pPr>
                  <a:endParaRPr kumimoji="1" lang="en-US" altLang="zh-CN" sz="1600" smtClean="0">
                    <a:effectLst>
                      <a:outerShdw blurRad="38100" dist="38100" dir="2700000" algn="tl">
                        <a:srgbClr val="000000">
                          <a:alpha val="43137"/>
                        </a:srgbClr>
                      </a:outerShdw>
                    </a:effectLst>
                  </a:endParaRPr>
                </a:p>
              </p:txBody>
            </p:sp>
            <p:sp>
              <p:nvSpPr>
                <p:cNvPr id="37987" name="Rectangle 29"/>
                <p:cNvSpPr>
                  <a:spLocks noChangeArrowheads="1"/>
                </p:cNvSpPr>
                <p:nvPr/>
              </p:nvSpPr>
              <p:spPr bwMode="auto">
                <a:xfrm>
                  <a:off x="465" y="860"/>
                  <a:ext cx="753"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77" name="Group 30"/>
              <p:cNvGrpSpPr>
                <a:grpSpLocks/>
              </p:cNvGrpSpPr>
              <p:nvPr/>
            </p:nvGrpSpPr>
            <p:grpSpPr bwMode="auto">
              <a:xfrm>
                <a:off x="1221" y="863"/>
                <a:ext cx="928" cy="718"/>
                <a:chOff x="1221" y="863"/>
                <a:chExt cx="928" cy="718"/>
              </a:xfrm>
            </p:grpSpPr>
            <p:sp>
              <p:nvSpPr>
                <p:cNvPr id="37984" name="Rectangle 31"/>
                <p:cNvSpPr>
                  <a:spLocks noChangeArrowheads="1"/>
                </p:cNvSpPr>
                <p:nvPr/>
              </p:nvSpPr>
              <p:spPr bwMode="auto">
                <a:xfrm>
                  <a:off x="1264" y="860"/>
                  <a:ext cx="842"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熔点高：硬度大，膨胀系数小，易沿解理面劈裂，高温下有良好的离子导电性。</a:t>
                  </a:r>
                </a:p>
                <a:p>
                  <a:pPr algn="just">
                    <a:spcBef>
                      <a:spcPct val="0"/>
                    </a:spcBef>
                    <a:buFontTx/>
                    <a:buNone/>
                    <a:defRPr/>
                  </a:pPr>
                  <a:endParaRPr kumimoji="1" lang="en-US" altLang="zh-CN" sz="1600" smtClean="0">
                    <a:effectLst>
                      <a:outerShdw blurRad="38100" dist="38100" dir="2700000" algn="tl">
                        <a:srgbClr val="000000">
                          <a:alpha val="43137"/>
                        </a:srgbClr>
                      </a:outerShdw>
                    </a:effectLst>
                  </a:endParaRPr>
                </a:p>
              </p:txBody>
            </p:sp>
            <p:sp>
              <p:nvSpPr>
                <p:cNvPr id="37985" name="Rectangle 32"/>
                <p:cNvSpPr>
                  <a:spLocks noChangeArrowheads="1"/>
                </p:cNvSpPr>
                <p:nvPr/>
              </p:nvSpPr>
              <p:spPr bwMode="auto">
                <a:xfrm>
                  <a:off x="1221" y="860"/>
                  <a:ext cx="928"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78" name="Group 33"/>
              <p:cNvGrpSpPr>
                <a:grpSpLocks/>
              </p:cNvGrpSpPr>
              <p:nvPr/>
            </p:nvGrpSpPr>
            <p:grpSpPr bwMode="auto">
              <a:xfrm>
                <a:off x="2149" y="863"/>
                <a:ext cx="590" cy="718"/>
                <a:chOff x="2149" y="863"/>
                <a:chExt cx="590" cy="718"/>
              </a:xfrm>
            </p:grpSpPr>
            <p:sp>
              <p:nvSpPr>
                <p:cNvPr id="37982" name="Rectangle 34"/>
                <p:cNvSpPr>
                  <a:spLocks noChangeArrowheads="1"/>
                </p:cNvSpPr>
                <p:nvPr/>
              </p:nvSpPr>
              <p:spPr bwMode="auto">
                <a:xfrm>
                  <a:off x="2192" y="860"/>
                  <a:ext cx="501"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400" smtClean="0">
                      <a:effectLst>
                        <a:outerShdw blurRad="38100" dist="38100" dir="2700000" algn="tl">
                          <a:srgbClr val="000000">
                            <a:alpha val="43137"/>
                          </a:srgbClr>
                        </a:outerShdw>
                      </a:effectLst>
                    </a:rPr>
                    <a:t>周期表左右两边负电性差异大的原子之间形成结合。</a:t>
                  </a:r>
                </a:p>
              </p:txBody>
            </p:sp>
            <p:sp>
              <p:nvSpPr>
                <p:cNvPr id="37983" name="Rectangle 35"/>
                <p:cNvSpPr>
                  <a:spLocks noChangeArrowheads="1"/>
                </p:cNvSpPr>
                <p:nvPr/>
              </p:nvSpPr>
              <p:spPr bwMode="auto">
                <a:xfrm>
                  <a:off x="2149" y="860"/>
                  <a:ext cx="587"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79" name="Group 36"/>
              <p:cNvGrpSpPr>
                <a:grpSpLocks/>
              </p:cNvGrpSpPr>
              <p:nvPr/>
            </p:nvGrpSpPr>
            <p:grpSpPr bwMode="auto">
              <a:xfrm>
                <a:off x="2739" y="863"/>
                <a:ext cx="464" cy="718"/>
                <a:chOff x="2739" y="863"/>
                <a:chExt cx="464" cy="718"/>
              </a:xfrm>
            </p:grpSpPr>
            <p:sp>
              <p:nvSpPr>
                <p:cNvPr id="37980" name="Rectangle 37"/>
                <p:cNvSpPr>
                  <a:spLocks noChangeArrowheads="1"/>
                </p:cNvSpPr>
                <p:nvPr/>
              </p:nvSpPr>
              <p:spPr bwMode="auto">
                <a:xfrm>
                  <a:off x="2782" y="860"/>
                  <a:ext cx="378"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en-US" altLang="zh-CN" sz="1600" smtClean="0">
                      <a:effectLst>
                        <a:outerShdw blurRad="38100" dist="38100" dir="2700000" algn="tl">
                          <a:srgbClr val="000000">
                            <a:alpha val="43137"/>
                          </a:srgbClr>
                        </a:outerShdw>
                      </a:effectLst>
                    </a:rPr>
                    <a:t>NaCl</a:t>
                  </a:r>
                </a:p>
                <a:p>
                  <a:pPr algn="just">
                    <a:spcBef>
                      <a:spcPct val="0"/>
                    </a:spcBef>
                    <a:buFontTx/>
                    <a:buNone/>
                    <a:defRPr/>
                  </a:pPr>
                  <a:r>
                    <a:rPr kumimoji="1" lang="en-US" altLang="zh-CN" sz="1600" smtClean="0">
                      <a:effectLst>
                        <a:outerShdw blurRad="38100" dist="38100" dir="2700000" algn="tl">
                          <a:srgbClr val="000000">
                            <a:alpha val="43137"/>
                          </a:srgbClr>
                        </a:outerShdw>
                      </a:effectLst>
                    </a:rPr>
                    <a:t>CsCl</a:t>
                  </a:r>
                </a:p>
                <a:p>
                  <a:pPr algn="just">
                    <a:spcBef>
                      <a:spcPct val="0"/>
                    </a:spcBef>
                    <a:buFontTx/>
                    <a:buNone/>
                    <a:defRPr/>
                  </a:pPr>
                  <a:r>
                    <a:rPr kumimoji="1" lang="en-US" altLang="zh-CN" sz="1600" smtClean="0">
                      <a:effectLst>
                        <a:outerShdw blurRad="38100" dist="38100" dir="2700000" algn="tl">
                          <a:srgbClr val="000000">
                            <a:alpha val="43137"/>
                          </a:srgbClr>
                        </a:outerShdw>
                      </a:effectLst>
                    </a:rPr>
                    <a:t>LiF</a:t>
                  </a:r>
                </a:p>
                <a:p>
                  <a:pPr algn="just">
                    <a:spcBef>
                      <a:spcPct val="0"/>
                    </a:spcBef>
                    <a:buFontTx/>
                    <a:buNone/>
                    <a:defRPr/>
                  </a:pPr>
                  <a:endParaRPr kumimoji="1" lang="en-US" altLang="zh-CN" sz="1600" smtClean="0">
                    <a:effectLst>
                      <a:outerShdw blurRad="38100" dist="38100" dir="2700000" algn="tl">
                        <a:srgbClr val="000000">
                          <a:alpha val="43137"/>
                        </a:srgbClr>
                      </a:outerShdw>
                    </a:effectLst>
                  </a:endParaRPr>
                </a:p>
              </p:txBody>
            </p:sp>
            <p:sp>
              <p:nvSpPr>
                <p:cNvPr id="37981" name="Rectangle 38"/>
                <p:cNvSpPr>
                  <a:spLocks noChangeArrowheads="1"/>
                </p:cNvSpPr>
                <p:nvPr/>
              </p:nvSpPr>
              <p:spPr bwMode="auto">
                <a:xfrm>
                  <a:off x="2739" y="860"/>
                  <a:ext cx="467"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80" name="Group 39"/>
              <p:cNvGrpSpPr>
                <a:grpSpLocks/>
              </p:cNvGrpSpPr>
              <p:nvPr/>
            </p:nvGrpSpPr>
            <p:grpSpPr bwMode="auto">
              <a:xfrm>
                <a:off x="3203" y="863"/>
                <a:ext cx="461" cy="718"/>
                <a:chOff x="3203" y="863"/>
                <a:chExt cx="461" cy="718"/>
              </a:xfrm>
            </p:grpSpPr>
            <p:sp>
              <p:nvSpPr>
                <p:cNvPr id="37978" name="Rectangle 40"/>
                <p:cNvSpPr>
                  <a:spLocks noChangeArrowheads="1"/>
                </p:cNvSpPr>
                <p:nvPr/>
              </p:nvSpPr>
              <p:spPr bwMode="auto">
                <a:xfrm>
                  <a:off x="3246" y="860"/>
                  <a:ext cx="374"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400" smtClean="0">
                      <a:effectLst>
                        <a:outerShdw blurRad="38100" dist="38100" dir="2700000" algn="tl">
                          <a:srgbClr val="000000">
                            <a:alpha val="43137"/>
                          </a:srgbClr>
                        </a:outerShdw>
                      </a:effectLst>
                    </a:rPr>
                    <a:t>强</a:t>
                  </a:r>
                </a:p>
                <a:p>
                  <a:pPr algn="just">
                    <a:spcBef>
                      <a:spcPct val="0"/>
                    </a:spcBef>
                    <a:buFontTx/>
                    <a:buNone/>
                    <a:defRPr/>
                  </a:pPr>
                  <a:r>
                    <a:rPr kumimoji="1" lang="zh-CN" altLang="en-US" sz="1400" smtClean="0">
                      <a:effectLst>
                        <a:outerShdw blurRad="38100" dist="38100" dir="2700000" algn="tl">
                          <a:srgbClr val="000000">
                            <a:alpha val="43137"/>
                          </a:srgbClr>
                        </a:outerShdw>
                      </a:effectLst>
                    </a:rPr>
                    <a:t>数</a:t>
                  </a:r>
                  <a:r>
                    <a:rPr kumimoji="1" lang="en-US" altLang="zh-CN" sz="1400" smtClean="0">
                      <a:effectLst>
                        <a:outerShdw blurRad="38100" dist="38100" dir="2700000" algn="tl">
                          <a:srgbClr val="000000">
                            <a:alpha val="43137"/>
                          </a:srgbClr>
                        </a:outerShdw>
                      </a:effectLst>
                    </a:rPr>
                    <a:t>ev/</a:t>
                  </a:r>
                  <a:r>
                    <a:rPr kumimoji="1" lang="zh-CN" altLang="en-US" sz="1400" smtClean="0">
                      <a:effectLst>
                        <a:outerShdw blurRad="38100" dist="38100" dir="2700000" algn="tl">
                          <a:srgbClr val="000000">
                            <a:alpha val="43137"/>
                          </a:srgbClr>
                        </a:outerShdw>
                      </a:effectLst>
                    </a:rPr>
                    <a:t>键</a:t>
                  </a:r>
                </a:p>
                <a:p>
                  <a:pPr algn="just">
                    <a:spcBef>
                      <a:spcPct val="0"/>
                    </a:spcBef>
                    <a:buFontTx/>
                    <a:buNone/>
                    <a:defRPr/>
                  </a:pPr>
                  <a:endParaRPr kumimoji="1" lang="en-US" altLang="zh-CN" sz="2400" smtClean="0">
                    <a:effectLst>
                      <a:outerShdw blurRad="38100" dist="38100" dir="2700000" algn="tl">
                        <a:srgbClr val="000000">
                          <a:alpha val="43137"/>
                        </a:srgbClr>
                      </a:outerShdw>
                    </a:effectLst>
                  </a:endParaRPr>
                </a:p>
              </p:txBody>
            </p:sp>
            <p:sp>
              <p:nvSpPr>
                <p:cNvPr id="37979" name="Rectangle 41"/>
                <p:cNvSpPr>
                  <a:spLocks noChangeArrowheads="1"/>
                </p:cNvSpPr>
                <p:nvPr/>
              </p:nvSpPr>
              <p:spPr bwMode="auto">
                <a:xfrm>
                  <a:off x="3203" y="860"/>
                  <a:ext cx="461" cy="7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81" name="Group 42"/>
              <p:cNvGrpSpPr>
                <a:grpSpLocks/>
              </p:cNvGrpSpPr>
              <p:nvPr/>
            </p:nvGrpSpPr>
            <p:grpSpPr bwMode="auto">
              <a:xfrm>
                <a:off x="0" y="1557"/>
                <a:ext cx="465" cy="914"/>
                <a:chOff x="0" y="1557"/>
                <a:chExt cx="465" cy="914"/>
              </a:xfrm>
            </p:grpSpPr>
            <p:sp>
              <p:nvSpPr>
                <p:cNvPr id="37976" name="Rectangle 43"/>
                <p:cNvSpPr>
                  <a:spLocks noChangeArrowheads="1"/>
                </p:cNvSpPr>
                <p:nvPr/>
              </p:nvSpPr>
              <p:spPr bwMode="auto">
                <a:xfrm>
                  <a:off x="43" y="1557"/>
                  <a:ext cx="379"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en-US" altLang="zh-CN" sz="1000" smtClean="0">
                      <a:effectLst>
                        <a:outerShdw blurRad="38100" dist="38100" dir="2700000" algn="tl">
                          <a:srgbClr val="000000">
                            <a:alpha val="43137"/>
                          </a:srgbClr>
                        </a:outerShdw>
                      </a:effectLst>
                    </a:rPr>
                    <a:t> </a:t>
                  </a:r>
                </a:p>
                <a:p>
                  <a:pPr algn="ctr">
                    <a:spcBef>
                      <a:spcPct val="0"/>
                    </a:spcBef>
                    <a:buFontTx/>
                    <a:buNone/>
                    <a:defRPr/>
                  </a:pPr>
                  <a:r>
                    <a:rPr kumimoji="1" lang="zh-CN" altLang="en-US" sz="1800" smtClean="0">
                      <a:effectLst>
                        <a:outerShdw blurRad="38100" dist="38100" dir="2700000" algn="tl">
                          <a:srgbClr val="000000">
                            <a:alpha val="43137"/>
                          </a:srgbClr>
                        </a:outerShdw>
                      </a:effectLst>
                    </a:rPr>
                    <a:t>共</a:t>
                  </a:r>
                </a:p>
                <a:p>
                  <a:pPr algn="ctr">
                    <a:spcBef>
                      <a:spcPct val="0"/>
                    </a:spcBef>
                    <a:buFontTx/>
                    <a:buNone/>
                    <a:defRPr/>
                  </a:pPr>
                  <a:r>
                    <a:rPr kumimoji="1" lang="zh-CN" altLang="en-US" sz="1800" smtClean="0">
                      <a:effectLst>
                        <a:outerShdw blurRad="38100" dist="38100" dir="2700000" algn="tl">
                          <a:srgbClr val="000000">
                            <a:alpha val="43137"/>
                          </a:srgbClr>
                        </a:outerShdw>
                      </a:effectLst>
                    </a:rPr>
                    <a:t>价</a:t>
                  </a:r>
                </a:p>
                <a:p>
                  <a:pPr algn="ctr">
                    <a:spcBef>
                      <a:spcPct val="0"/>
                    </a:spcBef>
                    <a:buFontTx/>
                    <a:buNone/>
                    <a:defRPr/>
                  </a:pPr>
                  <a:r>
                    <a:rPr kumimoji="1" lang="zh-CN" altLang="en-US" sz="1800" smtClean="0">
                      <a:effectLst>
                        <a:outerShdw blurRad="38100" dist="38100" dir="2700000" algn="tl">
                          <a:srgbClr val="000000">
                            <a:alpha val="43137"/>
                          </a:srgbClr>
                        </a:outerShdw>
                      </a:effectLst>
                    </a:rPr>
                    <a:t>晶</a:t>
                  </a:r>
                </a:p>
                <a:p>
                  <a:pPr algn="ctr">
                    <a:spcBef>
                      <a:spcPct val="0"/>
                    </a:spcBef>
                    <a:buFontTx/>
                    <a:buNone/>
                    <a:defRPr/>
                  </a:pPr>
                  <a:r>
                    <a:rPr kumimoji="1" lang="zh-CN" altLang="en-US" sz="1800" smtClean="0">
                      <a:effectLst>
                        <a:outerShdw blurRad="38100" dist="38100" dir="2700000" algn="tl">
                          <a:srgbClr val="000000">
                            <a:alpha val="43137"/>
                          </a:srgbClr>
                        </a:outerShdw>
                      </a:effectLst>
                    </a:rPr>
                    <a:t>体</a:t>
                  </a:r>
                </a:p>
                <a:p>
                  <a:pPr algn="ctr">
                    <a:spcBef>
                      <a:spcPct val="0"/>
                    </a:spcBef>
                    <a:buFontTx/>
                    <a:buNone/>
                    <a:defRPr/>
                  </a:pPr>
                  <a:endParaRPr kumimoji="1" lang="en-US" altLang="zh-CN" sz="1800" smtClean="0">
                    <a:effectLst>
                      <a:outerShdw blurRad="38100" dist="38100" dir="2700000" algn="tl">
                        <a:srgbClr val="000000">
                          <a:alpha val="43137"/>
                        </a:srgbClr>
                      </a:outerShdw>
                    </a:effectLst>
                  </a:endParaRPr>
                </a:p>
              </p:txBody>
            </p:sp>
            <p:sp>
              <p:nvSpPr>
                <p:cNvPr id="37977" name="Rectangle 44"/>
                <p:cNvSpPr>
                  <a:spLocks noChangeArrowheads="1"/>
                </p:cNvSpPr>
                <p:nvPr/>
              </p:nvSpPr>
              <p:spPr bwMode="auto">
                <a:xfrm>
                  <a:off x="0" y="1581"/>
                  <a:ext cx="465"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82" name="Group 45"/>
              <p:cNvGrpSpPr>
                <a:grpSpLocks/>
              </p:cNvGrpSpPr>
              <p:nvPr/>
            </p:nvGrpSpPr>
            <p:grpSpPr bwMode="auto">
              <a:xfrm>
                <a:off x="465" y="1581"/>
                <a:ext cx="756" cy="890"/>
                <a:chOff x="465" y="1581"/>
                <a:chExt cx="756" cy="890"/>
              </a:xfrm>
            </p:grpSpPr>
            <p:sp>
              <p:nvSpPr>
                <p:cNvPr id="37974" name="Rectangle 46"/>
                <p:cNvSpPr>
                  <a:spLocks noChangeArrowheads="1"/>
                </p:cNvSpPr>
                <p:nvPr/>
              </p:nvSpPr>
              <p:spPr bwMode="auto">
                <a:xfrm>
                  <a:off x="509" y="1581"/>
                  <a:ext cx="668"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共价键：两原子共有的自旋相反配对的电子结构。</a:t>
                  </a:r>
                </a:p>
                <a:p>
                  <a:pPr algn="just">
                    <a:spcBef>
                      <a:spcPct val="0"/>
                    </a:spcBef>
                    <a:buFontTx/>
                    <a:buNone/>
                    <a:defRPr/>
                  </a:pPr>
                  <a:endParaRPr kumimoji="1" lang="en-US" altLang="zh-CN" sz="1600" smtClean="0">
                    <a:effectLst>
                      <a:outerShdw blurRad="38100" dist="38100" dir="2700000" algn="tl">
                        <a:srgbClr val="000000">
                          <a:alpha val="43137"/>
                        </a:srgbClr>
                      </a:outerShdw>
                    </a:effectLst>
                  </a:endParaRPr>
                </a:p>
              </p:txBody>
            </p:sp>
            <p:sp>
              <p:nvSpPr>
                <p:cNvPr id="37975" name="Rectangle 47"/>
                <p:cNvSpPr>
                  <a:spLocks noChangeArrowheads="1"/>
                </p:cNvSpPr>
                <p:nvPr/>
              </p:nvSpPr>
              <p:spPr bwMode="auto">
                <a:xfrm>
                  <a:off x="465" y="1581"/>
                  <a:ext cx="753"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83" name="Group 48"/>
              <p:cNvGrpSpPr>
                <a:grpSpLocks/>
              </p:cNvGrpSpPr>
              <p:nvPr/>
            </p:nvGrpSpPr>
            <p:grpSpPr bwMode="auto">
              <a:xfrm>
                <a:off x="1221" y="1581"/>
                <a:ext cx="928" cy="890"/>
                <a:chOff x="1221" y="1581"/>
                <a:chExt cx="928" cy="890"/>
              </a:xfrm>
            </p:grpSpPr>
            <p:sp>
              <p:nvSpPr>
                <p:cNvPr id="37972" name="Rectangle 49"/>
                <p:cNvSpPr>
                  <a:spLocks noChangeArrowheads="1"/>
                </p:cNvSpPr>
                <p:nvPr/>
              </p:nvSpPr>
              <p:spPr bwMode="auto">
                <a:xfrm>
                  <a:off x="1264" y="1581"/>
                  <a:ext cx="842"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200" smtClean="0">
                      <a:effectLst>
                        <a:outerShdw blurRad="38100" dist="38100" dir="2700000" algn="tl">
                          <a:srgbClr val="000000">
                            <a:alpha val="43137"/>
                          </a:srgbClr>
                        </a:outerShdw>
                      </a:effectLst>
                    </a:rPr>
                    <a:t>完整晶体度大， 熔点一般较高，低温下导电性能较差，为绝缘体或半导体。化学惰性大，由于饱和性、方向性，决定了原子排列只能取有限的几种形式。</a:t>
                  </a:r>
                </a:p>
              </p:txBody>
            </p:sp>
            <p:sp>
              <p:nvSpPr>
                <p:cNvPr id="37973" name="Rectangle 50"/>
                <p:cNvSpPr>
                  <a:spLocks noChangeArrowheads="1"/>
                </p:cNvSpPr>
                <p:nvPr/>
              </p:nvSpPr>
              <p:spPr bwMode="auto">
                <a:xfrm>
                  <a:off x="1221" y="1581"/>
                  <a:ext cx="928"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84" name="Group 51"/>
              <p:cNvGrpSpPr>
                <a:grpSpLocks/>
              </p:cNvGrpSpPr>
              <p:nvPr/>
            </p:nvGrpSpPr>
            <p:grpSpPr bwMode="auto">
              <a:xfrm>
                <a:off x="2149" y="1581"/>
                <a:ext cx="590" cy="890"/>
                <a:chOff x="2149" y="1581"/>
                <a:chExt cx="590" cy="890"/>
              </a:xfrm>
            </p:grpSpPr>
            <p:sp>
              <p:nvSpPr>
                <p:cNvPr id="37970" name="Rectangle 52"/>
                <p:cNvSpPr>
                  <a:spLocks noChangeArrowheads="1"/>
                </p:cNvSpPr>
                <p:nvPr/>
              </p:nvSpPr>
              <p:spPr bwMode="auto">
                <a:xfrm>
                  <a:off x="2192" y="1581"/>
                  <a:ext cx="501"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负电性接近且较大的原子或同种原子相互结合。</a:t>
                  </a:r>
                </a:p>
              </p:txBody>
            </p:sp>
            <p:sp>
              <p:nvSpPr>
                <p:cNvPr id="37971" name="Rectangle 53"/>
                <p:cNvSpPr>
                  <a:spLocks noChangeArrowheads="1"/>
                </p:cNvSpPr>
                <p:nvPr/>
              </p:nvSpPr>
              <p:spPr bwMode="auto">
                <a:xfrm>
                  <a:off x="2149" y="1581"/>
                  <a:ext cx="587"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85" name="Group 54"/>
              <p:cNvGrpSpPr>
                <a:grpSpLocks/>
              </p:cNvGrpSpPr>
              <p:nvPr/>
            </p:nvGrpSpPr>
            <p:grpSpPr bwMode="auto">
              <a:xfrm>
                <a:off x="2739" y="1581"/>
                <a:ext cx="464" cy="890"/>
                <a:chOff x="2739" y="1581"/>
                <a:chExt cx="464" cy="890"/>
              </a:xfrm>
            </p:grpSpPr>
            <p:sp>
              <p:nvSpPr>
                <p:cNvPr id="37968" name="Rectangle 55"/>
                <p:cNvSpPr>
                  <a:spLocks noChangeArrowheads="1"/>
                </p:cNvSpPr>
                <p:nvPr/>
              </p:nvSpPr>
              <p:spPr bwMode="auto">
                <a:xfrm>
                  <a:off x="2782" y="1581"/>
                  <a:ext cx="378"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en-US" altLang="zh-CN" sz="900" smtClean="0">
                      <a:effectLst>
                        <a:outerShdw blurRad="38100" dist="38100" dir="2700000" algn="tl">
                          <a:srgbClr val="000000">
                            <a:alpha val="43137"/>
                          </a:srgbClr>
                        </a:outerShdw>
                      </a:effectLst>
                    </a:rPr>
                    <a:t> </a:t>
                  </a:r>
                  <a:endParaRPr kumimoji="1" lang="en-US" altLang="zh-CN" sz="1000" smtClean="0">
                    <a:effectLst>
                      <a:outerShdw blurRad="38100" dist="38100" dir="2700000" algn="tl">
                        <a:srgbClr val="000000">
                          <a:alpha val="43137"/>
                        </a:srgbClr>
                      </a:outerShdw>
                    </a:effectLst>
                  </a:endParaRPr>
                </a:p>
                <a:p>
                  <a:pPr algn="just">
                    <a:spcBef>
                      <a:spcPct val="0"/>
                    </a:spcBef>
                    <a:buFontTx/>
                    <a:buNone/>
                    <a:defRPr/>
                  </a:pPr>
                  <a:r>
                    <a:rPr kumimoji="1" lang="zh-CN" altLang="en-US" sz="1600" smtClean="0">
                      <a:effectLst>
                        <a:outerShdw blurRad="38100" dist="38100" dir="2700000" algn="tl">
                          <a:srgbClr val="000000">
                            <a:alpha val="43137"/>
                          </a:srgbClr>
                        </a:outerShdw>
                      </a:effectLst>
                    </a:rPr>
                    <a:t>金刚石</a:t>
                  </a:r>
                </a:p>
                <a:p>
                  <a:pPr algn="just">
                    <a:spcBef>
                      <a:spcPct val="0"/>
                    </a:spcBef>
                    <a:buFontTx/>
                    <a:buNone/>
                    <a:defRPr/>
                  </a:pPr>
                  <a:r>
                    <a:rPr kumimoji="1" lang="en-US" altLang="zh-CN" sz="1600" smtClean="0">
                      <a:effectLst>
                        <a:outerShdw blurRad="38100" dist="38100" dir="2700000" algn="tl">
                          <a:srgbClr val="000000">
                            <a:alpha val="43137"/>
                          </a:srgbClr>
                        </a:outerShdw>
                      </a:effectLst>
                    </a:rPr>
                    <a:t>Si</a:t>
                  </a:r>
                </a:p>
                <a:p>
                  <a:pPr algn="just">
                    <a:spcBef>
                      <a:spcPct val="0"/>
                    </a:spcBef>
                    <a:buFontTx/>
                    <a:buNone/>
                    <a:defRPr/>
                  </a:pPr>
                  <a:r>
                    <a:rPr kumimoji="1" lang="en-US" altLang="zh-CN" sz="1600" smtClean="0">
                      <a:effectLst>
                        <a:outerShdw blurRad="38100" dist="38100" dir="2700000" algn="tl">
                          <a:srgbClr val="000000">
                            <a:alpha val="43137"/>
                          </a:srgbClr>
                        </a:outerShdw>
                      </a:effectLst>
                    </a:rPr>
                    <a:t>Ge</a:t>
                  </a:r>
                </a:p>
                <a:p>
                  <a:pPr algn="just">
                    <a:spcBef>
                      <a:spcPct val="0"/>
                    </a:spcBef>
                    <a:buFontTx/>
                    <a:buNone/>
                    <a:defRPr/>
                  </a:pPr>
                  <a:r>
                    <a:rPr kumimoji="1" lang="en-US" altLang="zh-CN" sz="1600" smtClean="0">
                      <a:effectLst>
                        <a:outerShdw blurRad="38100" dist="38100" dir="2700000" algn="tl">
                          <a:srgbClr val="000000">
                            <a:alpha val="43137"/>
                          </a:srgbClr>
                        </a:outerShdw>
                      </a:effectLst>
                    </a:rPr>
                    <a:t>InS</a:t>
                  </a:r>
                  <a:r>
                    <a:rPr kumimoji="1" lang="en-US" altLang="zh-CN" sz="1600" baseline="-30000" smtClean="0">
                      <a:effectLst>
                        <a:outerShdw blurRad="38100" dist="38100" dir="2700000" algn="tl">
                          <a:srgbClr val="000000">
                            <a:alpha val="43137"/>
                          </a:srgbClr>
                        </a:outerShdw>
                      </a:effectLst>
                    </a:rPr>
                    <a:t>b</a:t>
                  </a:r>
                  <a:endParaRPr kumimoji="1" lang="en-US" altLang="zh-CN" sz="1600" smtClean="0">
                    <a:effectLst>
                      <a:outerShdw blurRad="38100" dist="38100" dir="2700000" algn="tl">
                        <a:srgbClr val="000000">
                          <a:alpha val="43137"/>
                        </a:srgbClr>
                      </a:outerShdw>
                    </a:effectLst>
                  </a:endParaRPr>
                </a:p>
                <a:p>
                  <a:pPr algn="just">
                    <a:spcBef>
                      <a:spcPct val="0"/>
                    </a:spcBef>
                    <a:buFontTx/>
                    <a:buNone/>
                    <a:defRPr/>
                  </a:pPr>
                  <a:endParaRPr kumimoji="1" lang="en-US" altLang="zh-CN" sz="1600" smtClean="0">
                    <a:effectLst>
                      <a:outerShdw blurRad="38100" dist="38100" dir="2700000" algn="tl">
                        <a:srgbClr val="000000">
                          <a:alpha val="43137"/>
                        </a:srgbClr>
                      </a:outerShdw>
                    </a:effectLst>
                  </a:endParaRPr>
                </a:p>
              </p:txBody>
            </p:sp>
            <p:sp>
              <p:nvSpPr>
                <p:cNvPr id="37969" name="Rectangle 56"/>
                <p:cNvSpPr>
                  <a:spLocks noChangeArrowheads="1"/>
                </p:cNvSpPr>
                <p:nvPr/>
              </p:nvSpPr>
              <p:spPr bwMode="auto">
                <a:xfrm>
                  <a:off x="2739" y="1581"/>
                  <a:ext cx="467"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86" name="Group 57"/>
              <p:cNvGrpSpPr>
                <a:grpSpLocks/>
              </p:cNvGrpSpPr>
              <p:nvPr/>
            </p:nvGrpSpPr>
            <p:grpSpPr bwMode="auto">
              <a:xfrm>
                <a:off x="3203" y="1581"/>
                <a:ext cx="461" cy="890"/>
                <a:chOff x="3203" y="1581"/>
                <a:chExt cx="461" cy="890"/>
              </a:xfrm>
            </p:grpSpPr>
            <p:sp>
              <p:nvSpPr>
                <p:cNvPr id="37966" name="Rectangle 58"/>
                <p:cNvSpPr>
                  <a:spLocks noChangeArrowheads="1"/>
                </p:cNvSpPr>
                <p:nvPr/>
              </p:nvSpPr>
              <p:spPr bwMode="auto">
                <a:xfrm>
                  <a:off x="3246" y="1581"/>
                  <a:ext cx="374"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en-US" altLang="zh-CN" sz="1000" smtClean="0">
                      <a:effectLst>
                        <a:outerShdw blurRad="38100" dist="38100" dir="2700000" algn="tl">
                          <a:srgbClr val="000000">
                            <a:alpha val="43137"/>
                          </a:srgbClr>
                        </a:outerShdw>
                      </a:effectLst>
                    </a:rPr>
                    <a:t> </a:t>
                  </a:r>
                </a:p>
                <a:p>
                  <a:pPr algn="just">
                    <a:spcBef>
                      <a:spcPct val="0"/>
                    </a:spcBef>
                    <a:buFontTx/>
                    <a:buNone/>
                    <a:defRPr/>
                  </a:pPr>
                  <a:r>
                    <a:rPr kumimoji="1" lang="zh-CN" altLang="en-US" sz="1400" smtClean="0">
                      <a:effectLst>
                        <a:outerShdw blurRad="38100" dist="38100" dir="2700000" algn="tl">
                          <a:srgbClr val="000000">
                            <a:alpha val="43137"/>
                          </a:srgbClr>
                        </a:outerShdw>
                      </a:effectLst>
                    </a:rPr>
                    <a:t>强</a:t>
                  </a:r>
                </a:p>
                <a:p>
                  <a:pPr algn="just">
                    <a:spcBef>
                      <a:spcPct val="0"/>
                    </a:spcBef>
                    <a:buFontTx/>
                    <a:buNone/>
                    <a:defRPr/>
                  </a:pPr>
                  <a:r>
                    <a:rPr kumimoji="1" lang="zh-CN" altLang="en-US" sz="1400" smtClean="0">
                      <a:effectLst>
                        <a:outerShdw blurRad="38100" dist="38100" dir="2700000" algn="tl">
                          <a:srgbClr val="000000">
                            <a:alpha val="43137"/>
                          </a:srgbClr>
                        </a:outerShdw>
                      </a:effectLst>
                    </a:rPr>
                    <a:t>数</a:t>
                  </a:r>
                  <a:r>
                    <a:rPr kumimoji="1" lang="en-US" altLang="zh-CN" sz="1400" smtClean="0">
                      <a:effectLst>
                        <a:outerShdw blurRad="38100" dist="38100" dir="2700000" algn="tl">
                          <a:srgbClr val="000000">
                            <a:alpha val="43137"/>
                          </a:srgbClr>
                        </a:outerShdw>
                      </a:effectLst>
                    </a:rPr>
                    <a:t>ev/</a:t>
                  </a:r>
                  <a:r>
                    <a:rPr kumimoji="1" lang="zh-CN" altLang="en-US" sz="1400" smtClean="0">
                      <a:effectLst>
                        <a:outerShdw blurRad="38100" dist="38100" dir="2700000" algn="tl">
                          <a:srgbClr val="000000">
                            <a:alpha val="43137"/>
                          </a:srgbClr>
                        </a:outerShdw>
                      </a:effectLst>
                    </a:rPr>
                    <a:t>键</a:t>
                  </a:r>
                </a:p>
                <a:p>
                  <a:pPr algn="just">
                    <a:spcBef>
                      <a:spcPct val="0"/>
                    </a:spcBef>
                    <a:buFontTx/>
                    <a:buNone/>
                    <a:defRPr/>
                  </a:pPr>
                  <a:endParaRPr kumimoji="1" lang="en-US" altLang="zh-CN" sz="1400" smtClean="0">
                    <a:effectLst>
                      <a:outerShdw blurRad="38100" dist="38100" dir="2700000" algn="tl">
                        <a:srgbClr val="000000">
                          <a:alpha val="43137"/>
                        </a:srgbClr>
                      </a:outerShdw>
                    </a:effectLst>
                  </a:endParaRPr>
                </a:p>
              </p:txBody>
            </p:sp>
            <p:sp>
              <p:nvSpPr>
                <p:cNvPr id="37967" name="Rectangle 59"/>
                <p:cNvSpPr>
                  <a:spLocks noChangeArrowheads="1"/>
                </p:cNvSpPr>
                <p:nvPr/>
              </p:nvSpPr>
              <p:spPr bwMode="auto">
                <a:xfrm>
                  <a:off x="3203" y="1581"/>
                  <a:ext cx="461"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87" name="Group 60"/>
              <p:cNvGrpSpPr>
                <a:grpSpLocks/>
              </p:cNvGrpSpPr>
              <p:nvPr/>
            </p:nvGrpSpPr>
            <p:grpSpPr bwMode="auto">
              <a:xfrm>
                <a:off x="0" y="2471"/>
                <a:ext cx="465" cy="804"/>
                <a:chOff x="0" y="2471"/>
                <a:chExt cx="465" cy="804"/>
              </a:xfrm>
            </p:grpSpPr>
            <p:sp>
              <p:nvSpPr>
                <p:cNvPr id="37963" name="Rectangle 61"/>
                <p:cNvSpPr>
                  <a:spLocks noChangeArrowheads="1"/>
                </p:cNvSpPr>
                <p:nvPr/>
              </p:nvSpPr>
              <p:spPr bwMode="auto">
                <a:xfrm>
                  <a:off x="43" y="2471"/>
                  <a:ext cx="379"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zh-CN" altLang="en-US" sz="1800" smtClean="0">
                      <a:effectLst>
                        <a:outerShdw blurRad="38100" dist="38100" dir="2700000" algn="tl">
                          <a:srgbClr val="000000">
                            <a:alpha val="43137"/>
                          </a:srgbClr>
                        </a:outerShdw>
                      </a:effectLst>
                    </a:rPr>
                    <a:t>金</a:t>
                  </a:r>
                </a:p>
                <a:p>
                  <a:pPr algn="ctr">
                    <a:spcBef>
                      <a:spcPct val="0"/>
                    </a:spcBef>
                    <a:buFontTx/>
                    <a:buNone/>
                    <a:defRPr/>
                  </a:pPr>
                  <a:r>
                    <a:rPr kumimoji="1" lang="zh-CN" altLang="en-US" sz="1800" smtClean="0">
                      <a:effectLst>
                        <a:outerShdw blurRad="38100" dist="38100" dir="2700000" algn="tl">
                          <a:srgbClr val="000000">
                            <a:alpha val="43137"/>
                          </a:srgbClr>
                        </a:outerShdw>
                      </a:effectLst>
                    </a:rPr>
                    <a:t>属</a:t>
                  </a:r>
                </a:p>
                <a:p>
                  <a:pPr algn="ctr">
                    <a:spcBef>
                      <a:spcPct val="0"/>
                    </a:spcBef>
                    <a:buFontTx/>
                    <a:buNone/>
                    <a:defRPr/>
                  </a:pPr>
                  <a:r>
                    <a:rPr kumimoji="1" lang="zh-CN" altLang="en-US" sz="1800" smtClean="0">
                      <a:effectLst>
                        <a:outerShdw blurRad="38100" dist="38100" dir="2700000" algn="tl">
                          <a:srgbClr val="000000">
                            <a:alpha val="43137"/>
                          </a:srgbClr>
                        </a:outerShdw>
                      </a:effectLst>
                    </a:rPr>
                    <a:t>晶</a:t>
                  </a:r>
                </a:p>
                <a:p>
                  <a:pPr algn="ctr">
                    <a:spcBef>
                      <a:spcPct val="0"/>
                    </a:spcBef>
                    <a:buFontTx/>
                    <a:buNone/>
                    <a:defRPr/>
                  </a:pPr>
                  <a:r>
                    <a:rPr kumimoji="1" lang="zh-CN" altLang="en-US" sz="1800" smtClean="0">
                      <a:effectLst>
                        <a:outerShdw blurRad="38100" dist="38100" dir="2700000" algn="tl">
                          <a:srgbClr val="000000">
                            <a:alpha val="43137"/>
                          </a:srgbClr>
                        </a:outerShdw>
                      </a:effectLst>
                    </a:rPr>
                    <a:t>体</a:t>
                  </a:r>
                </a:p>
                <a:p>
                  <a:pPr algn="ctr">
                    <a:spcBef>
                      <a:spcPct val="0"/>
                    </a:spcBef>
                    <a:buFontTx/>
                    <a:buNone/>
                    <a:defRPr/>
                  </a:pPr>
                  <a:endParaRPr kumimoji="1" lang="en-US" altLang="zh-CN" sz="2400" smtClean="0">
                    <a:effectLst>
                      <a:outerShdw blurRad="38100" dist="38100" dir="2700000" algn="tl">
                        <a:srgbClr val="000000">
                          <a:alpha val="43137"/>
                        </a:srgbClr>
                      </a:outerShdw>
                    </a:effectLst>
                  </a:endParaRPr>
                </a:p>
              </p:txBody>
            </p:sp>
            <p:sp>
              <p:nvSpPr>
                <p:cNvPr id="37964" name="Rectangle 62"/>
                <p:cNvSpPr>
                  <a:spLocks noChangeArrowheads="1"/>
                </p:cNvSpPr>
                <p:nvPr/>
              </p:nvSpPr>
              <p:spPr bwMode="auto">
                <a:xfrm>
                  <a:off x="0" y="2471"/>
                  <a:ext cx="465" cy="8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sp>
              <p:nvSpPr>
                <p:cNvPr id="37965" name="Rectangle 61"/>
                <p:cNvSpPr>
                  <a:spLocks noChangeArrowheads="1"/>
                </p:cNvSpPr>
                <p:nvPr/>
              </p:nvSpPr>
              <p:spPr bwMode="auto">
                <a:xfrm>
                  <a:off x="43" y="2471"/>
                  <a:ext cx="379"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kumimoji="1" lang="en-US" altLang="zh-CN" sz="1600" smtClean="0">
                    <a:effectLst>
                      <a:outerShdw blurRad="38100" dist="38100" dir="2700000" algn="tl">
                        <a:srgbClr val="000000">
                          <a:alpha val="43137"/>
                        </a:srgbClr>
                      </a:outerShdw>
                    </a:effectLst>
                  </a:endParaRPr>
                </a:p>
              </p:txBody>
            </p:sp>
          </p:grpSp>
          <p:grpSp>
            <p:nvGrpSpPr>
              <p:cNvPr id="36888" name="Group 63"/>
              <p:cNvGrpSpPr>
                <a:grpSpLocks/>
              </p:cNvGrpSpPr>
              <p:nvPr/>
            </p:nvGrpSpPr>
            <p:grpSpPr bwMode="auto">
              <a:xfrm>
                <a:off x="465" y="2471"/>
                <a:ext cx="756" cy="804"/>
                <a:chOff x="465" y="2471"/>
                <a:chExt cx="756" cy="804"/>
              </a:xfrm>
            </p:grpSpPr>
            <p:sp>
              <p:nvSpPr>
                <p:cNvPr id="37961" name="Rectangle 64"/>
                <p:cNvSpPr>
                  <a:spLocks noChangeArrowheads="1"/>
                </p:cNvSpPr>
                <p:nvPr/>
              </p:nvSpPr>
              <p:spPr bwMode="auto">
                <a:xfrm>
                  <a:off x="509" y="2471"/>
                  <a:ext cx="668"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400" smtClean="0">
                      <a:effectLst>
                        <a:outerShdw blurRad="38100" dist="38100" dir="2700000" algn="tl">
                          <a:srgbClr val="000000">
                            <a:alpha val="43137"/>
                          </a:srgbClr>
                        </a:outerShdw>
                      </a:effectLst>
                    </a:rPr>
                    <a:t>金属键：价电子离化形成的共有化负电子云与处在其中的正离子实通过库仑力而键合。</a:t>
                  </a:r>
                </a:p>
                <a:p>
                  <a:pPr algn="just">
                    <a:spcBef>
                      <a:spcPct val="0"/>
                    </a:spcBef>
                    <a:buFontTx/>
                    <a:buNone/>
                    <a:defRPr/>
                  </a:pPr>
                  <a:endParaRPr kumimoji="1" lang="en-US" altLang="zh-CN" sz="2400" smtClean="0">
                    <a:effectLst>
                      <a:outerShdw blurRad="38100" dist="38100" dir="2700000" algn="tl">
                        <a:srgbClr val="000000">
                          <a:alpha val="43137"/>
                        </a:srgbClr>
                      </a:outerShdw>
                    </a:effectLst>
                  </a:endParaRPr>
                </a:p>
              </p:txBody>
            </p:sp>
            <p:sp>
              <p:nvSpPr>
                <p:cNvPr id="37962" name="Rectangle 65"/>
                <p:cNvSpPr>
                  <a:spLocks noChangeArrowheads="1"/>
                </p:cNvSpPr>
                <p:nvPr/>
              </p:nvSpPr>
              <p:spPr bwMode="auto">
                <a:xfrm>
                  <a:off x="465" y="2471"/>
                  <a:ext cx="753" cy="8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89" name="Group 66"/>
              <p:cNvGrpSpPr>
                <a:grpSpLocks/>
              </p:cNvGrpSpPr>
              <p:nvPr/>
            </p:nvGrpSpPr>
            <p:grpSpPr bwMode="auto">
              <a:xfrm>
                <a:off x="1221" y="2471"/>
                <a:ext cx="928" cy="804"/>
                <a:chOff x="1221" y="2471"/>
                <a:chExt cx="928" cy="804"/>
              </a:xfrm>
            </p:grpSpPr>
            <p:sp>
              <p:nvSpPr>
                <p:cNvPr id="37959" name="Rectangle 67"/>
                <p:cNvSpPr>
                  <a:spLocks noChangeArrowheads="1"/>
                </p:cNvSpPr>
                <p:nvPr/>
              </p:nvSpPr>
              <p:spPr bwMode="auto">
                <a:xfrm>
                  <a:off x="1264" y="2471"/>
                  <a:ext cx="842"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电导率热导率高、密度大、延展性好，对原子排列无特殊要求，故原子尽可能密集排列（能量低）</a:t>
                  </a:r>
                </a:p>
                <a:p>
                  <a:pPr algn="just">
                    <a:spcBef>
                      <a:spcPct val="0"/>
                    </a:spcBef>
                    <a:buFontTx/>
                    <a:buNone/>
                    <a:defRPr/>
                  </a:pPr>
                  <a:endParaRPr kumimoji="1" lang="en-US" altLang="zh-CN" sz="2400" smtClean="0">
                    <a:effectLst>
                      <a:outerShdw blurRad="38100" dist="38100" dir="2700000" algn="tl">
                        <a:srgbClr val="000000">
                          <a:alpha val="43137"/>
                        </a:srgbClr>
                      </a:outerShdw>
                    </a:effectLst>
                  </a:endParaRPr>
                </a:p>
              </p:txBody>
            </p:sp>
            <p:sp>
              <p:nvSpPr>
                <p:cNvPr id="37960" name="Rectangle 68"/>
                <p:cNvSpPr>
                  <a:spLocks noChangeArrowheads="1"/>
                </p:cNvSpPr>
                <p:nvPr/>
              </p:nvSpPr>
              <p:spPr bwMode="auto">
                <a:xfrm>
                  <a:off x="1221" y="2471"/>
                  <a:ext cx="928" cy="8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90" name="Group 69"/>
              <p:cNvGrpSpPr>
                <a:grpSpLocks/>
              </p:cNvGrpSpPr>
              <p:nvPr/>
            </p:nvGrpSpPr>
            <p:grpSpPr bwMode="auto">
              <a:xfrm>
                <a:off x="2149" y="2471"/>
                <a:ext cx="590" cy="804"/>
                <a:chOff x="2149" y="2471"/>
                <a:chExt cx="590" cy="804"/>
              </a:xfrm>
            </p:grpSpPr>
            <p:sp>
              <p:nvSpPr>
                <p:cNvPr id="37957" name="Rectangle 70"/>
                <p:cNvSpPr>
                  <a:spLocks noChangeArrowheads="1"/>
                </p:cNvSpPr>
                <p:nvPr/>
              </p:nvSpPr>
              <p:spPr bwMode="auto">
                <a:xfrm>
                  <a:off x="2192" y="2471"/>
                  <a:ext cx="501"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电负性小的原子形成</a:t>
                  </a:r>
                </a:p>
              </p:txBody>
            </p:sp>
            <p:sp>
              <p:nvSpPr>
                <p:cNvPr id="37958" name="Rectangle 71"/>
                <p:cNvSpPr>
                  <a:spLocks noChangeArrowheads="1"/>
                </p:cNvSpPr>
                <p:nvPr/>
              </p:nvSpPr>
              <p:spPr bwMode="auto">
                <a:xfrm>
                  <a:off x="2149" y="2471"/>
                  <a:ext cx="587" cy="8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91" name="Group 72"/>
              <p:cNvGrpSpPr>
                <a:grpSpLocks/>
              </p:cNvGrpSpPr>
              <p:nvPr/>
            </p:nvGrpSpPr>
            <p:grpSpPr bwMode="auto">
              <a:xfrm>
                <a:off x="2739" y="2471"/>
                <a:ext cx="464" cy="804"/>
                <a:chOff x="2739" y="2471"/>
                <a:chExt cx="464" cy="804"/>
              </a:xfrm>
            </p:grpSpPr>
            <p:sp>
              <p:nvSpPr>
                <p:cNvPr id="37955" name="Rectangle 73"/>
                <p:cNvSpPr>
                  <a:spLocks noChangeArrowheads="1"/>
                </p:cNvSpPr>
                <p:nvPr/>
              </p:nvSpPr>
              <p:spPr bwMode="auto">
                <a:xfrm>
                  <a:off x="2782" y="2471"/>
                  <a:ext cx="378"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en-US" altLang="zh-CN" sz="1600" smtClean="0">
                      <a:effectLst>
                        <a:outerShdw blurRad="38100" dist="38100" dir="2700000" algn="tl">
                          <a:srgbClr val="000000">
                            <a:alpha val="43137"/>
                          </a:srgbClr>
                        </a:outerShdw>
                      </a:effectLst>
                    </a:rPr>
                    <a:t>Na,Cu</a:t>
                  </a:r>
                </a:p>
                <a:p>
                  <a:pPr algn="just">
                    <a:spcBef>
                      <a:spcPct val="0"/>
                    </a:spcBef>
                    <a:buFontTx/>
                    <a:buNone/>
                    <a:defRPr/>
                  </a:pPr>
                  <a:r>
                    <a:rPr kumimoji="1" lang="en-US" altLang="zh-CN" sz="1600" smtClean="0">
                      <a:effectLst>
                        <a:outerShdw blurRad="38100" dist="38100" dir="2700000" algn="tl">
                          <a:srgbClr val="000000">
                            <a:alpha val="43137"/>
                          </a:srgbClr>
                        </a:outerShdw>
                      </a:effectLst>
                    </a:rPr>
                    <a:t>Ag,Au</a:t>
                  </a:r>
                </a:p>
                <a:p>
                  <a:pPr algn="just">
                    <a:spcBef>
                      <a:spcPct val="0"/>
                    </a:spcBef>
                    <a:buFontTx/>
                    <a:buNone/>
                    <a:defRPr/>
                  </a:pPr>
                  <a:r>
                    <a:rPr kumimoji="1" lang="en-US" altLang="zh-CN" sz="1600" smtClean="0">
                      <a:effectLst>
                        <a:outerShdw blurRad="38100" dist="38100" dir="2700000" algn="tl">
                          <a:srgbClr val="000000">
                            <a:alpha val="43137"/>
                          </a:srgbClr>
                        </a:outerShdw>
                      </a:effectLst>
                    </a:rPr>
                    <a:t>Fe</a:t>
                  </a:r>
                </a:p>
                <a:p>
                  <a:pPr algn="just">
                    <a:spcBef>
                      <a:spcPct val="0"/>
                    </a:spcBef>
                    <a:buFontTx/>
                    <a:buNone/>
                    <a:defRPr/>
                  </a:pPr>
                  <a:endParaRPr kumimoji="1" lang="en-US" altLang="zh-CN" sz="1600" smtClean="0">
                    <a:effectLst>
                      <a:outerShdw blurRad="38100" dist="38100" dir="2700000" algn="tl">
                        <a:srgbClr val="000000">
                          <a:alpha val="43137"/>
                        </a:srgbClr>
                      </a:outerShdw>
                    </a:effectLst>
                  </a:endParaRPr>
                </a:p>
              </p:txBody>
            </p:sp>
            <p:sp>
              <p:nvSpPr>
                <p:cNvPr id="37956" name="Rectangle 74"/>
                <p:cNvSpPr>
                  <a:spLocks noChangeArrowheads="1"/>
                </p:cNvSpPr>
                <p:nvPr/>
              </p:nvSpPr>
              <p:spPr bwMode="auto">
                <a:xfrm>
                  <a:off x="2739" y="2471"/>
                  <a:ext cx="467" cy="8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92" name="Group 75"/>
              <p:cNvGrpSpPr>
                <a:grpSpLocks/>
              </p:cNvGrpSpPr>
              <p:nvPr/>
            </p:nvGrpSpPr>
            <p:grpSpPr bwMode="auto">
              <a:xfrm>
                <a:off x="3203" y="2471"/>
                <a:ext cx="461" cy="804"/>
                <a:chOff x="3203" y="2471"/>
                <a:chExt cx="461" cy="804"/>
              </a:xfrm>
            </p:grpSpPr>
            <p:sp>
              <p:nvSpPr>
                <p:cNvPr id="37953" name="Rectangle 76"/>
                <p:cNvSpPr>
                  <a:spLocks noChangeArrowheads="1"/>
                </p:cNvSpPr>
                <p:nvPr/>
              </p:nvSpPr>
              <p:spPr bwMode="auto">
                <a:xfrm>
                  <a:off x="3246" y="2471"/>
                  <a:ext cx="374"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较强</a:t>
                  </a:r>
                </a:p>
                <a:p>
                  <a:pPr algn="just">
                    <a:spcBef>
                      <a:spcPct val="0"/>
                    </a:spcBef>
                    <a:buFontTx/>
                    <a:buNone/>
                    <a:defRPr/>
                  </a:pPr>
                  <a:r>
                    <a:rPr kumimoji="1" lang="zh-CN" altLang="en-US" sz="1600" smtClean="0">
                      <a:effectLst>
                        <a:outerShdw blurRad="38100" dist="38100" dir="2700000" algn="tl">
                          <a:srgbClr val="000000">
                            <a:alpha val="43137"/>
                          </a:srgbClr>
                        </a:outerShdw>
                      </a:effectLst>
                    </a:rPr>
                    <a:t>～</a:t>
                  </a:r>
                  <a:r>
                    <a:rPr kumimoji="1" lang="en-US" altLang="zh-CN" sz="1600" smtClean="0">
                      <a:effectLst>
                        <a:outerShdw blurRad="38100" dist="38100" dir="2700000" algn="tl">
                          <a:srgbClr val="000000">
                            <a:alpha val="43137"/>
                          </a:srgbClr>
                        </a:outerShdw>
                      </a:effectLst>
                    </a:rPr>
                    <a:t>1ev/</a:t>
                  </a:r>
                  <a:r>
                    <a:rPr kumimoji="1" lang="zh-CN" altLang="en-US" sz="1600" smtClean="0">
                      <a:effectLst>
                        <a:outerShdw blurRad="38100" dist="38100" dir="2700000" algn="tl">
                          <a:srgbClr val="000000">
                            <a:alpha val="43137"/>
                          </a:srgbClr>
                        </a:outerShdw>
                      </a:effectLst>
                    </a:rPr>
                    <a:t>键</a:t>
                  </a:r>
                </a:p>
                <a:p>
                  <a:pPr algn="just">
                    <a:spcBef>
                      <a:spcPct val="0"/>
                    </a:spcBef>
                    <a:buFontTx/>
                    <a:buNone/>
                    <a:defRPr/>
                  </a:pPr>
                  <a:endParaRPr kumimoji="1" lang="en-US" altLang="zh-CN" sz="2400" smtClean="0">
                    <a:effectLst>
                      <a:outerShdw blurRad="38100" dist="38100" dir="2700000" algn="tl">
                        <a:srgbClr val="000000">
                          <a:alpha val="43137"/>
                        </a:srgbClr>
                      </a:outerShdw>
                    </a:effectLst>
                  </a:endParaRPr>
                </a:p>
              </p:txBody>
            </p:sp>
            <p:sp>
              <p:nvSpPr>
                <p:cNvPr id="37954" name="Rectangle 77"/>
                <p:cNvSpPr>
                  <a:spLocks noChangeArrowheads="1"/>
                </p:cNvSpPr>
                <p:nvPr/>
              </p:nvSpPr>
              <p:spPr bwMode="auto">
                <a:xfrm>
                  <a:off x="3203" y="2471"/>
                  <a:ext cx="461" cy="8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93" name="Group 78"/>
              <p:cNvGrpSpPr>
                <a:grpSpLocks/>
              </p:cNvGrpSpPr>
              <p:nvPr/>
            </p:nvGrpSpPr>
            <p:grpSpPr bwMode="auto">
              <a:xfrm>
                <a:off x="0" y="3190"/>
                <a:ext cx="465" cy="889"/>
                <a:chOff x="0" y="3190"/>
                <a:chExt cx="465" cy="889"/>
              </a:xfrm>
            </p:grpSpPr>
            <p:sp>
              <p:nvSpPr>
                <p:cNvPr id="37951" name="Rectangle 79"/>
                <p:cNvSpPr>
                  <a:spLocks noChangeArrowheads="1"/>
                </p:cNvSpPr>
                <p:nvPr/>
              </p:nvSpPr>
              <p:spPr bwMode="auto">
                <a:xfrm>
                  <a:off x="43" y="3190"/>
                  <a:ext cx="379"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en-US" altLang="zh-CN" sz="1000" smtClean="0">
                      <a:effectLst>
                        <a:outerShdw blurRad="38100" dist="38100" dir="2700000" algn="tl">
                          <a:srgbClr val="000000">
                            <a:alpha val="43137"/>
                          </a:srgbClr>
                        </a:outerShdw>
                      </a:effectLst>
                    </a:rPr>
                    <a:t> </a:t>
                  </a:r>
                </a:p>
                <a:p>
                  <a:pPr algn="ctr">
                    <a:spcBef>
                      <a:spcPct val="0"/>
                    </a:spcBef>
                    <a:buFontTx/>
                    <a:buNone/>
                    <a:defRPr/>
                  </a:pPr>
                  <a:r>
                    <a:rPr kumimoji="1" lang="zh-CN" altLang="en-US" sz="1800" smtClean="0">
                      <a:effectLst>
                        <a:outerShdw blurRad="38100" dist="38100" dir="2700000" algn="tl">
                          <a:srgbClr val="000000">
                            <a:alpha val="43137"/>
                          </a:srgbClr>
                        </a:outerShdw>
                      </a:effectLst>
                    </a:rPr>
                    <a:t>分</a:t>
                  </a:r>
                </a:p>
                <a:p>
                  <a:pPr algn="ctr">
                    <a:spcBef>
                      <a:spcPct val="0"/>
                    </a:spcBef>
                    <a:buFontTx/>
                    <a:buNone/>
                    <a:defRPr/>
                  </a:pPr>
                  <a:r>
                    <a:rPr kumimoji="1" lang="zh-CN" altLang="en-US" sz="1800" smtClean="0">
                      <a:effectLst>
                        <a:outerShdw blurRad="38100" dist="38100" dir="2700000" algn="tl">
                          <a:srgbClr val="000000">
                            <a:alpha val="43137"/>
                          </a:srgbClr>
                        </a:outerShdw>
                      </a:effectLst>
                    </a:rPr>
                    <a:t>子</a:t>
                  </a:r>
                </a:p>
                <a:p>
                  <a:pPr algn="ctr">
                    <a:spcBef>
                      <a:spcPct val="0"/>
                    </a:spcBef>
                    <a:buFontTx/>
                    <a:buNone/>
                    <a:defRPr/>
                  </a:pPr>
                  <a:r>
                    <a:rPr kumimoji="1" lang="zh-CN" altLang="en-US" sz="1800" smtClean="0">
                      <a:effectLst>
                        <a:outerShdw blurRad="38100" dist="38100" dir="2700000" algn="tl">
                          <a:srgbClr val="000000">
                            <a:alpha val="43137"/>
                          </a:srgbClr>
                        </a:outerShdw>
                      </a:effectLst>
                    </a:rPr>
                    <a:t>晶</a:t>
                  </a:r>
                </a:p>
                <a:p>
                  <a:pPr algn="ctr">
                    <a:spcBef>
                      <a:spcPct val="0"/>
                    </a:spcBef>
                    <a:buFontTx/>
                    <a:buNone/>
                    <a:defRPr/>
                  </a:pPr>
                  <a:r>
                    <a:rPr kumimoji="1" lang="zh-CN" altLang="en-US" sz="1800" smtClean="0">
                      <a:effectLst>
                        <a:outerShdw blurRad="38100" dist="38100" dir="2700000" algn="tl">
                          <a:srgbClr val="000000">
                            <a:alpha val="43137"/>
                          </a:srgbClr>
                        </a:outerShdw>
                      </a:effectLst>
                    </a:rPr>
                    <a:t>体</a:t>
                  </a:r>
                </a:p>
              </p:txBody>
            </p:sp>
            <p:sp>
              <p:nvSpPr>
                <p:cNvPr id="37952" name="Rectangle 80"/>
                <p:cNvSpPr>
                  <a:spLocks noChangeArrowheads="1"/>
                </p:cNvSpPr>
                <p:nvPr/>
              </p:nvSpPr>
              <p:spPr bwMode="auto">
                <a:xfrm>
                  <a:off x="0" y="3272"/>
                  <a:ext cx="465"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94" name="Group 81"/>
              <p:cNvGrpSpPr>
                <a:grpSpLocks/>
              </p:cNvGrpSpPr>
              <p:nvPr/>
            </p:nvGrpSpPr>
            <p:grpSpPr bwMode="auto">
              <a:xfrm>
                <a:off x="465" y="3275"/>
                <a:ext cx="756" cy="804"/>
                <a:chOff x="465" y="3275"/>
                <a:chExt cx="756" cy="804"/>
              </a:xfrm>
            </p:grpSpPr>
            <p:sp>
              <p:nvSpPr>
                <p:cNvPr id="37949" name="Rectangle 82"/>
                <p:cNvSpPr>
                  <a:spLocks noChangeArrowheads="1"/>
                </p:cNvSpPr>
                <p:nvPr/>
              </p:nvSpPr>
              <p:spPr bwMode="auto">
                <a:xfrm>
                  <a:off x="509" y="3272"/>
                  <a:ext cx="668"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范德瓦尔斯键：由偶极矩的作用聚合</a:t>
                  </a:r>
                </a:p>
                <a:p>
                  <a:pPr algn="just">
                    <a:spcBef>
                      <a:spcPct val="0"/>
                    </a:spcBef>
                    <a:buFontTx/>
                    <a:buNone/>
                    <a:defRPr/>
                  </a:pPr>
                  <a:endParaRPr kumimoji="1" lang="en-US" altLang="zh-CN" sz="1600" smtClean="0">
                    <a:effectLst>
                      <a:outerShdw blurRad="38100" dist="38100" dir="2700000" algn="tl">
                        <a:srgbClr val="000000">
                          <a:alpha val="43137"/>
                        </a:srgbClr>
                      </a:outerShdw>
                    </a:effectLst>
                  </a:endParaRPr>
                </a:p>
              </p:txBody>
            </p:sp>
            <p:sp>
              <p:nvSpPr>
                <p:cNvPr id="37950" name="Rectangle 83"/>
                <p:cNvSpPr>
                  <a:spLocks noChangeArrowheads="1"/>
                </p:cNvSpPr>
                <p:nvPr/>
              </p:nvSpPr>
              <p:spPr bwMode="auto">
                <a:xfrm>
                  <a:off x="465" y="3272"/>
                  <a:ext cx="753"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95" name="Group 84"/>
              <p:cNvGrpSpPr>
                <a:grpSpLocks/>
              </p:cNvGrpSpPr>
              <p:nvPr/>
            </p:nvGrpSpPr>
            <p:grpSpPr bwMode="auto">
              <a:xfrm>
                <a:off x="1221" y="3275"/>
                <a:ext cx="928" cy="804"/>
                <a:chOff x="1221" y="3275"/>
                <a:chExt cx="928" cy="804"/>
              </a:xfrm>
            </p:grpSpPr>
            <p:sp>
              <p:nvSpPr>
                <p:cNvPr id="37947" name="Rectangle 85"/>
                <p:cNvSpPr>
                  <a:spLocks noChangeArrowheads="1"/>
                </p:cNvSpPr>
                <p:nvPr/>
              </p:nvSpPr>
              <p:spPr bwMode="auto">
                <a:xfrm>
                  <a:off x="1264" y="3272"/>
                  <a:ext cx="842"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低熔点、低沸点、易压缩、电绝缘，对原子排列无特殊要求，故一般取密堆积排列</a:t>
                  </a:r>
                  <a:r>
                    <a:rPr kumimoji="1" lang="zh-CN" altLang="en-US" sz="900" smtClean="0">
                      <a:effectLst>
                        <a:outerShdw blurRad="38100" dist="38100" dir="2700000" algn="tl">
                          <a:srgbClr val="000000">
                            <a:alpha val="43137"/>
                          </a:srgbClr>
                        </a:outerShdw>
                      </a:effectLst>
                    </a:rPr>
                    <a:t>。</a:t>
                  </a:r>
                  <a:endParaRPr kumimoji="1" lang="zh-CN" altLang="en-US" sz="1000" smtClean="0">
                    <a:effectLst>
                      <a:outerShdw blurRad="38100" dist="38100" dir="2700000" algn="tl">
                        <a:srgbClr val="000000">
                          <a:alpha val="43137"/>
                        </a:srgbClr>
                      </a:outerShdw>
                    </a:effectLst>
                  </a:endParaRPr>
                </a:p>
                <a:p>
                  <a:pPr algn="just">
                    <a:spcBef>
                      <a:spcPct val="0"/>
                    </a:spcBef>
                    <a:buFontTx/>
                    <a:buNone/>
                    <a:defRPr/>
                  </a:pPr>
                  <a:endParaRPr kumimoji="1" lang="en-US" altLang="zh-CN" sz="2400" smtClean="0">
                    <a:effectLst>
                      <a:outerShdw blurRad="38100" dist="38100" dir="2700000" algn="tl">
                        <a:srgbClr val="000000">
                          <a:alpha val="43137"/>
                        </a:srgbClr>
                      </a:outerShdw>
                    </a:effectLst>
                  </a:endParaRPr>
                </a:p>
              </p:txBody>
            </p:sp>
            <p:sp>
              <p:nvSpPr>
                <p:cNvPr id="37948" name="Rectangle 86"/>
                <p:cNvSpPr>
                  <a:spLocks noChangeArrowheads="1"/>
                </p:cNvSpPr>
                <p:nvPr/>
              </p:nvSpPr>
              <p:spPr bwMode="auto">
                <a:xfrm>
                  <a:off x="1221" y="3272"/>
                  <a:ext cx="928"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96" name="Group 87"/>
              <p:cNvGrpSpPr>
                <a:grpSpLocks/>
              </p:cNvGrpSpPr>
              <p:nvPr/>
            </p:nvGrpSpPr>
            <p:grpSpPr bwMode="auto">
              <a:xfrm>
                <a:off x="2149" y="3275"/>
                <a:ext cx="590" cy="804"/>
                <a:chOff x="2149" y="3275"/>
                <a:chExt cx="590" cy="804"/>
              </a:xfrm>
            </p:grpSpPr>
            <p:sp>
              <p:nvSpPr>
                <p:cNvPr id="37945" name="Rectangle 88"/>
                <p:cNvSpPr>
                  <a:spLocks noChangeArrowheads="1"/>
                </p:cNvSpPr>
                <p:nvPr/>
              </p:nvSpPr>
              <p:spPr bwMode="auto">
                <a:xfrm>
                  <a:off x="2192" y="3272"/>
                  <a:ext cx="501"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惰性原子，周期表右下方负电性大的原子之间结合</a:t>
                  </a:r>
                  <a:r>
                    <a:rPr kumimoji="1" lang="zh-CN" altLang="en-US" sz="900" smtClean="0">
                      <a:effectLst>
                        <a:outerShdw blurRad="38100" dist="38100" dir="2700000" algn="tl">
                          <a:srgbClr val="000000">
                            <a:alpha val="43137"/>
                          </a:srgbClr>
                        </a:outerShdw>
                      </a:effectLst>
                    </a:rPr>
                    <a:t>。                  </a:t>
                  </a:r>
                  <a:endParaRPr kumimoji="1" lang="zh-CN" altLang="en-US" sz="1000" smtClean="0">
                    <a:effectLst>
                      <a:outerShdw blurRad="38100" dist="38100" dir="2700000" algn="tl">
                        <a:srgbClr val="000000">
                          <a:alpha val="43137"/>
                        </a:srgbClr>
                      </a:outerShdw>
                    </a:effectLst>
                  </a:endParaRPr>
                </a:p>
                <a:p>
                  <a:pPr algn="just">
                    <a:spcBef>
                      <a:spcPct val="0"/>
                    </a:spcBef>
                    <a:buFontTx/>
                    <a:buNone/>
                    <a:defRPr/>
                  </a:pPr>
                  <a:endParaRPr kumimoji="1" lang="en-US" altLang="zh-CN" sz="2400" smtClean="0">
                    <a:effectLst>
                      <a:outerShdw blurRad="38100" dist="38100" dir="2700000" algn="tl">
                        <a:srgbClr val="000000">
                          <a:alpha val="43137"/>
                        </a:srgbClr>
                      </a:outerShdw>
                    </a:effectLst>
                  </a:endParaRPr>
                </a:p>
              </p:txBody>
            </p:sp>
            <p:sp>
              <p:nvSpPr>
                <p:cNvPr id="37946" name="Rectangle 89"/>
                <p:cNvSpPr>
                  <a:spLocks noChangeArrowheads="1"/>
                </p:cNvSpPr>
                <p:nvPr/>
              </p:nvSpPr>
              <p:spPr bwMode="auto">
                <a:xfrm>
                  <a:off x="2149" y="3272"/>
                  <a:ext cx="587"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97" name="Group 90"/>
              <p:cNvGrpSpPr>
                <a:grpSpLocks/>
              </p:cNvGrpSpPr>
              <p:nvPr/>
            </p:nvGrpSpPr>
            <p:grpSpPr bwMode="auto">
              <a:xfrm>
                <a:off x="2739" y="3275"/>
                <a:ext cx="464" cy="804"/>
                <a:chOff x="2739" y="3275"/>
                <a:chExt cx="464" cy="804"/>
              </a:xfrm>
            </p:grpSpPr>
            <p:sp>
              <p:nvSpPr>
                <p:cNvPr id="37943" name="Rectangle 91"/>
                <p:cNvSpPr>
                  <a:spLocks noChangeArrowheads="1"/>
                </p:cNvSpPr>
                <p:nvPr/>
              </p:nvSpPr>
              <p:spPr bwMode="auto">
                <a:xfrm>
                  <a:off x="2782" y="3272"/>
                  <a:ext cx="378"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400" smtClean="0">
                      <a:effectLst>
                        <a:outerShdw blurRad="38100" dist="38100" dir="2700000" algn="tl">
                          <a:srgbClr val="000000">
                            <a:alpha val="43137"/>
                          </a:srgbClr>
                        </a:outerShdw>
                      </a:effectLst>
                    </a:rPr>
                    <a:t>惰性（气体）晶体，</a:t>
                  </a:r>
                  <a:r>
                    <a:rPr kumimoji="1" lang="en-US" altLang="zh-CN" sz="1400" smtClean="0">
                      <a:effectLst>
                        <a:outerShdw blurRad="38100" dist="38100" dir="2700000" algn="tl">
                          <a:srgbClr val="000000">
                            <a:alpha val="43137"/>
                          </a:srgbClr>
                        </a:outerShdw>
                      </a:effectLst>
                    </a:rPr>
                    <a:t>Ar</a:t>
                  </a:r>
                  <a:r>
                    <a:rPr kumimoji="1" lang="zh-CN" altLang="en-US" sz="1400" smtClean="0">
                      <a:effectLst>
                        <a:outerShdw blurRad="38100" dist="38100" dir="2700000" algn="tl">
                          <a:srgbClr val="000000">
                            <a:alpha val="43137"/>
                          </a:srgbClr>
                        </a:outerShdw>
                      </a:effectLst>
                    </a:rPr>
                    <a:t>，有机化合物晶体</a:t>
                  </a:r>
                </a:p>
                <a:p>
                  <a:pPr algn="just">
                    <a:spcBef>
                      <a:spcPct val="0"/>
                    </a:spcBef>
                    <a:buFontTx/>
                    <a:buNone/>
                    <a:defRPr/>
                  </a:pPr>
                  <a:endParaRPr kumimoji="1" lang="en-US" altLang="zh-CN" sz="2400" smtClean="0">
                    <a:effectLst>
                      <a:outerShdw blurRad="38100" dist="38100" dir="2700000" algn="tl">
                        <a:srgbClr val="000000">
                          <a:alpha val="43137"/>
                        </a:srgbClr>
                      </a:outerShdw>
                    </a:effectLst>
                  </a:endParaRPr>
                </a:p>
              </p:txBody>
            </p:sp>
            <p:sp>
              <p:nvSpPr>
                <p:cNvPr id="37944" name="Rectangle 92"/>
                <p:cNvSpPr>
                  <a:spLocks noChangeArrowheads="1"/>
                </p:cNvSpPr>
                <p:nvPr/>
              </p:nvSpPr>
              <p:spPr bwMode="auto">
                <a:xfrm>
                  <a:off x="2739" y="3272"/>
                  <a:ext cx="467"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98" name="Group 93"/>
              <p:cNvGrpSpPr>
                <a:grpSpLocks/>
              </p:cNvGrpSpPr>
              <p:nvPr/>
            </p:nvGrpSpPr>
            <p:grpSpPr bwMode="auto">
              <a:xfrm>
                <a:off x="3203" y="3275"/>
                <a:ext cx="461" cy="804"/>
                <a:chOff x="3203" y="3275"/>
                <a:chExt cx="461" cy="804"/>
              </a:xfrm>
            </p:grpSpPr>
            <p:sp>
              <p:nvSpPr>
                <p:cNvPr id="37941" name="Rectangle 94"/>
                <p:cNvSpPr>
                  <a:spLocks noChangeArrowheads="1"/>
                </p:cNvSpPr>
                <p:nvPr/>
              </p:nvSpPr>
              <p:spPr bwMode="auto">
                <a:xfrm>
                  <a:off x="3246" y="3272"/>
                  <a:ext cx="374"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弱</a:t>
                  </a:r>
                </a:p>
                <a:p>
                  <a:pPr algn="just">
                    <a:spcBef>
                      <a:spcPct val="0"/>
                    </a:spcBef>
                    <a:buFontTx/>
                    <a:buNone/>
                    <a:defRPr/>
                  </a:pPr>
                  <a:r>
                    <a:rPr kumimoji="1" lang="zh-CN" altLang="en-US" sz="1600" smtClean="0">
                      <a:effectLst>
                        <a:outerShdw blurRad="38100" dist="38100" dir="2700000" algn="tl">
                          <a:srgbClr val="000000">
                            <a:alpha val="43137"/>
                          </a:srgbClr>
                        </a:outerShdw>
                      </a:effectLst>
                    </a:rPr>
                    <a:t>～</a:t>
                  </a:r>
                  <a:r>
                    <a:rPr kumimoji="1" lang="en-US" altLang="zh-CN" sz="1600" smtClean="0">
                      <a:effectLst>
                        <a:outerShdw blurRad="38100" dist="38100" dir="2700000" algn="tl">
                          <a:srgbClr val="000000">
                            <a:alpha val="43137"/>
                          </a:srgbClr>
                        </a:outerShdw>
                      </a:effectLst>
                    </a:rPr>
                    <a:t>0.1ev/</a:t>
                  </a:r>
                </a:p>
                <a:p>
                  <a:pPr algn="just">
                    <a:spcBef>
                      <a:spcPct val="0"/>
                    </a:spcBef>
                    <a:buFontTx/>
                    <a:buNone/>
                    <a:defRPr/>
                  </a:pPr>
                  <a:r>
                    <a:rPr kumimoji="1" lang="zh-CN" altLang="en-US" sz="1600" smtClean="0">
                      <a:effectLst>
                        <a:outerShdw blurRad="38100" dist="38100" dir="2700000" algn="tl">
                          <a:srgbClr val="000000">
                            <a:alpha val="43137"/>
                          </a:srgbClr>
                        </a:outerShdw>
                      </a:effectLst>
                    </a:rPr>
                    <a:t>键</a:t>
                  </a:r>
                </a:p>
                <a:p>
                  <a:pPr algn="just">
                    <a:spcBef>
                      <a:spcPct val="0"/>
                    </a:spcBef>
                    <a:buFontTx/>
                    <a:buNone/>
                    <a:defRPr/>
                  </a:pPr>
                  <a:endParaRPr kumimoji="1" lang="en-US" altLang="zh-CN" sz="2400" smtClean="0">
                    <a:effectLst>
                      <a:outerShdw blurRad="38100" dist="38100" dir="2700000" algn="tl">
                        <a:srgbClr val="000000">
                          <a:alpha val="43137"/>
                        </a:srgbClr>
                      </a:outerShdw>
                    </a:effectLst>
                  </a:endParaRPr>
                </a:p>
              </p:txBody>
            </p:sp>
            <p:sp>
              <p:nvSpPr>
                <p:cNvPr id="37942" name="Rectangle 95"/>
                <p:cNvSpPr>
                  <a:spLocks noChangeArrowheads="1"/>
                </p:cNvSpPr>
                <p:nvPr/>
              </p:nvSpPr>
              <p:spPr bwMode="auto">
                <a:xfrm>
                  <a:off x="3203" y="3272"/>
                  <a:ext cx="461" cy="80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899" name="Group 96"/>
              <p:cNvGrpSpPr>
                <a:grpSpLocks/>
              </p:cNvGrpSpPr>
              <p:nvPr/>
            </p:nvGrpSpPr>
            <p:grpSpPr bwMode="auto">
              <a:xfrm>
                <a:off x="0" y="4053"/>
                <a:ext cx="465" cy="916"/>
                <a:chOff x="0" y="4053"/>
                <a:chExt cx="465" cy="916"/>
              </a:xfrm>
            </p:grpSpPr>
            <p:sp>
              <p:nvSpPr>
                <p:cNvPr id="37939" name="Rectangle 97"/>
                <p:cNvSpPr>
                  <a:spLocks noChangeArrowheads="1"/>
                </p:cNvSpPr>
                <p:nvPr/>
              </p:nvSpPr>
              <p:spPr bwMode="auto">
                <a:xfrm>
                  <a:off x="43" y="4050"/>
                  <a:ext cx="379" cy="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en-US" altLang="zh-CN" sz="1000" smtClean="0">
                      <a:effectLst>
                        <a:outerShdw blurRad="38100" dist="38100" dir="2700000" algn="tl">
                          <a:srgbClr val="000000">
                            <a:alpha val="43137"/>
                          </a:srgbClr>
                        </a:outerShdw>
                      </a:effectLst>
                    </a:rPr>
                    <a:t> </a:t>
                  </a:r>
                </a:p>
                <a:p>
                  <a:pPr algn="ctr">
                    <a:spcBef>
                      <a:spcPct val="0"/>
                    </a:spcBef>
                    <a:buFontTx/>
                    <a:buNone/>
                    <a:defRPr/>
                  </a:pPr>
                  <a:r>
                    <a:rPr kumimoji="1" lang="zh-CN" altLang="en-US" sz="1800" smtClean="0">
                      <a:effectLst>
                        <a:outerShdw blurRad="38100" dist="38100" dir="2700000" algn="tl">
                          <a:srgbClr val="000000">
                            <a:alpha val="43137"/>
                          </a:srgbClr>
                        </a:outerShdw>
                      </a:effectLst>
                    </a:rPr>
                    <a:t>氢</a:t>
                  </a:r>
                </a:p>
                <a:p>
                  <a:pPr algn="ctr">
                    <a:spcBef>
                      <a:spcPct val="0"/>
                    </a:spcBef>
                    <a:buFontTx/>
                    <a:buNone/>
                    <a:defRPr/>
                  </a:pPr>
                  <a:r>
                    <a:rPr kumimoji="1" lang="zh-CN" altLang="en-US" sz="1800" smtClean="0">
                      <a:effectLst>
                        <a:outerShdw blurRad="38100" dist="38100" dir="2700000" algn="tl">
                          <a:srgbClr val="000000">
                            <a:alpha val="43137"/>
                          </a:srgbClr>
                        </a:outerShdw>
                      </a:effectLst>
                    </a:rPr>
                    <a:t>键</a:t>
                  </a:r>
                </a:p>
                <a:p>
                  <a:pPr algn="ctr">
                    <a:spcBef>
                      <a:spcPct val="0"/>
                    </a:spcBef>
                    <a:buFontTx/>
                    <a:buNone/>
                    <a:defRPr/>
                  </a:pPr>
                  <a:r>
                    <a:rPr kumimoji="1" lang="zh-CN" altLang="en-US" sz="1800" smtClean="0">
                      <a:effectLst>
                        <a:outerShdw blurRad="38100" dist="38100" dir="2700000" algn="tl">
                          <a:srgbClr val="000000">
                            <a:alpha val="43137"/>
                          </a:srgbClr>
                        </a:outerShdw>
                      </a:effectLst>
                    </a:rPr>
                    <a:t>晶</a:t>
                  </a:r>
                </a:p>
                <a:p>
                  <a:pPr algn="ctr">
                    <a:spcBef>
                      <a:spcPct val="0"/>
                    </a:spcBef>
                    <a:buFontTx/>
                    <a:buNone/>
                    <a:defRPr/>
                  </a:pPr>
                  <a:r>
                    <a:rPr kumimoji="1" lang="zh-CN" altLang="en-US" sz="1800" smtClean="0">
                      <a:effectLst>
                        <a:outerShdw blurRad="38100" dist="38100" dir="2700000" algn="tl">
                          <a:srgbClr val="000000">
                            <a:alpha val="43137"/>
                          </a:srgbClr>
                        </a:outerShdw>
                      </a:effectLst>
                    </a:rPr>
                    <a:t>体</a:t>
                  </a:r>
                </a:p>
              </p:txBody>
            </p:sp>
            <p:sp>
              <p:nvSpPr>
                <p:cNvPr id="37940" name="Rectangle 98"/>
                <p:cNvSpPr>
                  <a:spLocks noChangeArrowheads="1"/>
                </p:cNvSpPr>
                <p:nvPr/>
              </p:nvSpPr>
              <p:spPr bwMode="auto">
                <a:xfrm>
                  <a:off x="0" y="4079"/>
                  <a:ext cx="465"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900" name="Group 99"/>
              <p:cNvGrpSpPr>
                <a:grpSpLocks/>
              </p:cNvGrpSpPr>
              <p:nvPr/>
            </p:nvGrpSpPr>
            <p:grpSpPr bwMode="auto">
              <a:xfrm>
                <a:off x="465" y="4073"/>
                <a:ext cx="756" cy="896"/>
                <a:chOff x="465" y="4073"/>
                <a:chExt cx="756" cy="896"/>
              </a:xfrm>
            </p:grpSpPr>
            <p:sp>
              <p:nvSpPr>
                <p:cNvPr id="37937" name="Rectangle 100"/>
                <p:cNvSpPr>
                  <a:spLocks noChangeArrowheads="1"/>
                </p:cNvSpPr>
                <p:nvPr/>
              </p:nvSpPr>
              <p:spPr bwMode="auto">
                <a:xfrm>
                  <a:off x="509" y="4073"/>
                  <a:ext cx="668"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400" smtClean="0">
                      <a:effectLst>
                        <a:outerShdw blurRad="38100" dist="38100" dir="2700000" algn="tl">
                          <a:srgbClr val="000000">
                            <a:alpha val="43137"/>
                          </a:srgbClr>
                        </a:outerShdw>
                      </a:effectLst>
                    </a:rPr>
                    <a:t>氢键：氢原子的电子参与形成共价键后，裸露的氢核与另一负电性较大的原子通过静电作用相互结合。</a:t>
                  </a:r>
                  <a:endParaRPr kumimoji="1" lang="zh-CN" altLang="en-US" sz="2400" smtClean="0">
                    <a:effectLst>
                      <a:outerShdw blurRad="38100" dist="38100" dir="2700000" algn="tl">
                        <a:srgbClr val="000000">
                          <a:alpha val="43137"/>
                        </a:srgbClr>
                      </a:outerShdw>
                    </a:effectLst>
                  </a:endParaRPr>
                </a:p>
              </p:txBody>
            </p:sp>
            <p:sp>
              <p:nvSpPr>
                <p:cNvPr id="37938" name="Rectangle 101"/>
                <p:cNvSpPr>
                  <a:spLocks noChangeArrowheads="1"/>
                </p:cNvSpPr>
                <p:nvPr/>
              </p:nvSpPr>
              <p:spPr bwMode="auto">
                <a:xfrm>
                  <a:off x="465" y="4079"/>
                  <a:ext cx="753"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901" name="Group 102"/>
              <p:cNvGrpSpPr>
                <a:grpSpLocks/>
              </p:cNvGrpSpPr>
              <p:nvPr/>
            </p:nvGrpSpPr>
            <p:grpSpPr bwMode="auto">
              <a:xfrm>
                <a:off x="1221" y="4079"/>
                <a:ext cx="928" cy="890"/>
                <a:chOff x="1221" y="4079"/>
                <a:chExt cx="928" cy="890"/>
              </a:xfrm>
            </p:grpSpPr>
            <p:sp>
              <p:nvSpPr>
                <p:cNvPr id="37935" name="Rectangle 103"/>
                <p:cNvSpPr>
                  <a:spLocks noChangeArrowheads="1"/>
                </p:cNvSpPr>
                <p:nvPr/>
              </p:nvSpPr>
              <p:spPr bwMode="auto">
                <a:xfrm>
                  <a:off x="1264" y="4079"/>
                  <a:ext cx="842"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熔点和沸点介于离子晶体和分子晶体之间，密度小，有许多分子聚合的趋势，介电系数大</a:t>
                  </a:r>
                  <a:r>
                    <a:rPr kumimoji="1" lang="zh-CN" altLang="en-US" sz="900" smtClean="0">
                      <a:effectLst>
                        <a:outerShdw blurRad="38100" dist="38100" dir="2700000" algn="tl">
                          <a:srgbClr val="000000">
                            <a:alpha val="43137"/>
                          </a:srgbClr>
                        </a:outerShdw>
                      </a:effectLst>
                    </a:rPr>
                    <a:t>。</a:t>
                  </a:r>
                  <a:endParaRPr kumimoji="1" lang="zh-CN" altLang="en-US" sz="2400" smtClean="0">
                    <a:effectLst>
                      <a:outerShdw blurRad="38100" dist="38100" dir="2700000" algn="tl">
                        <a:srgbClr val="000000">
                          <a:alpha val="43137"/>
                        </a:srgbClr>
                      </a:outerShdw>
                    </a:effectLst>
                  </a:endParaRPr>
                </a:p>
              </p:txBody>
            </p:sp>
            <p:sp>
              <p:nvSpPr>
                <p:cNvPr id="37936" name="Rectangle 104"/>
                <p:cNvSpPr>
                  <a:spLocks noChangeArrowheads="1"/>
                </p:cNvSpPr>
                <p:nvPr/>
              </p:nvSpPr>
              <p:spPr bwMode="auto">
                <a:xfrm>
                  <a:off x="1221" y="4079"/>
                  <a:ext cx="928"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902" name="Group 105"/>
              <p:cNvGrpSpPr>
                <a:grpSpLocks/>
              </p:cNvGrpSpPr>
              <p:nvPr/>
            </p:nvGrpSpPr>
            <p:grpSpPr bwMode="auto">
              <a:xfrm>
                <a:off x="2149" y="4079"/>
                <a:ext cx="590" cy="890"/>
                <a:chOff x="2149" y="4079"/>
                <a:chExt cx="590" cy="890"/>
              </a:xfrm>
            </p:grpSpPr>
            <p:sp>
              <p:nvSpPr>
                <p:cNvPr id="37933" name="Rectangle 106"/>
                <p:cNvSpPr>
                  <a:spLocks noChangeArrowheads="1"/>
                </p:cNvSpPr>
                <p:nvPr/>
              </p:nvSpPr>
              <p:spPr bwMode="auto">
                <a:xfrm>
                  <a:off x="2192" y="4079"/>
                  <a:ext cx="501"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400" smtClean="0">
                      <a:effectLst>
                        <a:outerShdw blurRad="38100" dist="38100" dir="2700000" algn="tl">
                          <a:srgbClr val="000000">
                            <a:alpha val="43137"/>
                          </a:srgbClr>
                        </a:outerShdw>
                      </a:effectLst>
                    </a:rPr>
                    <a:t>氢原子和负电性很大的原子（</a:t>
                  </a:r>
                  <a:r>
                    <a:rPr kumimoji="1" lang="en-US" altLang="zh-CN" sz="1400" smtClean="0">
                      <a:effectLst>
                        <a:outerShdw blurRad="38100" dist="38100" dir="2700000" algn="tl">
                          <a:srgbClr val="000000">
                            <a:alpha val="43137"/>
                          </a:srgbClr>
                        </a:outerShdw>
                      </a:effectLst>
                    </a:rPr>
                    <a:t>O</a:t>
                  </a:r>
                  <a:r>
                    <a:rPr kumimoji="1" lang="zh-CN" altLang="en-US" sz="1400" smtClean="0">
                      <a:effectLst>
                        <a:outerShdw blurRad="38100" dist="38100" dir="2700000" algn="tl">
                          <a:srgbClr val="000000">
                            <a:alpha val="43137"/>
                          </a:srgbClr>
                        </a:outerShdw>
                      </a:effectLst>
                    </a:rPr>
                    <a:t>、</a:t>
                  </a:r>
                  <a:r>
                    <a:rPr kumimoji="1" lang="en-US" altLang="zh-CN" sz="1400" smtClean="0">
                      <a:effectLst>
                        <a:outerShdw blurRad="38100" dist="38100" dir="2700000" algn="tl">
                          <a:srgbClr val="000000">
                            <a:alpha val="43137"/>
                          </a:srgbClr>
                        </a:outerShdw>
                      </a:effectLst>
                    </a:rPr>
                    <a:t>F</a:t>
                  </a:r>
                  <a:r>
                    <a:rPr kumimoji="1" lang="zh-CN" altLang="en-US" sz="1400" smtClean="0">
                      <a:effectLst>
                        <a:outerShdw blurRad="38100" dist="38100" dir="2700000" algn="tl">
                          <a:srgbClr val="000000">
                            <a:alpha val="43137"/>
                          </a:srgbClr>
                        </a:outerShdw>
                      </a:effectLst>
                    </a:rPr>
                    <a:t>、</a:t>
                  </a:r>
                  <a:r>
                    <a:rPr kumimoji="1" lang="en-US" altLang="zh-CN" sz="1400" smtClean="0">
                      <a:effectLst>
                        <a:outerShdw blurRad="38100" dist="38100" dir="2700000" algn="tl">
                          <a:srgbClr val="000000">
                            <a:alpha val="43137"/>
                          </a:srgbClr>
                        </a:outerShdw>
                      </a:effectLst>
                    </a:rPr>
                    <a:t>N</a:t>
                  </a:r>
                  <a:r>
                    <a:rPr kumimoji="1" lang="zh-CN" altLang="en-US" sz="1400" smtClean="0">
                      <a:effectLst>
                        <a:outerShdw blurRad="38100" dist="38100" dir="2700000" algn="tl">
                          <a:srgbClr val="000000">
                            <a:alpha val="43137"/>
                          </a:srgbClr>
                        </a:outerShdw>
                      </a:effectLst>
                    </a:rPr>
                    <a:t>、</a:t>
                  </a:r>
                  <a:r>
                    <a:rPr kumimoji="1" lang="en-US" altLang="zh-CN" sz="1400" smtClean="0">
                      <a:effectLst>
                        <a:outerShdw blurRad="38100" dist="38100" dir="2700000" algn="tl">
                          <a:srgbClr val="000000">
                            <a:alpha val="43137"/>
                          </a:srgbClr>
                        </a:outerShdw>
                      </a:effectLst>
                    </a:rPr>
                    <a:t>Cl</a:t>
                  </a:r>
                  <a:r>
                    <a:rPr kumimoji="1" lang="zh-CN" altLang="en-US" sz="1400" smtClean="0">
                      <a:effectLst>
                        <a:outerShdw blurRad="38100" dist="38100" dir="2700000" algn="tl">
                          <a:srgbClr val="000000">
                            <a:alpha val="43137"/>
                          </a:srgbClr>
                        </a:outerShdw>
                      </a:effectLst>
                    </a:rPr>
                    <a:t>）结合形成一个构造基元。</a:t>
                  </a:r>
                  <a:endParaRPr kumimoji="1" lang="zh-CN" altLang="en-US" sz="2400" smtClean="0">
                    <a:effectLst>
                      <a:outerShdw blurRad="38100" dist="38100" dir="2700000" algn="tl">
                        <a:srgbClr val="000000">
                          <a:alpha val="43137"/>
                        </a:srgbClr>
                      </a:outerShdw>
                    </a:effectLst>
                  </a:endParaRPr>
                </a:p>
              </p:txBody>
            </p:sp>
            <p:sp>
              <p:nvSpPr>
                <p:cNvPr id="37934" name="Rectangle 107"/>
                <p:cNvSpPr>
                  <a:spLocks noChangeArrowheads="1"/>
                </p:cNvSpPr>
                <p:nvPr/>
              </p:nvSpPr>
              <p:spPr bwMode="auto">
                <a:xfrm>
                  <a:off x="2149" y="4079"/>
                  <a:ext cx="587"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903" name="Group 108"/>
              <p:cNvGrpSpPr>
                <a:grpSpLocks/>
              </p:cNvGrpSpPr>
              <p:nvPr/>
            </p:nvGrpSpPr>
            <p:grpSpPr bwMode="auto">
              <a:xfrm>
                <a:off x="2739" y="4079"/>
                <a:ext cx="464" cy="890"/>
                <a:chOff x="2739" y="4079"/>
                <a:chExt cx="464" cy="890"/>
              </a:xfrm>
            </p:grpSpPr>
            <p:sp>
              <p:nvSpPr>
                <p:cNvPr id="37931" name="Rectangle 109"/>
                <p:cNvSpPr>
                  <a:spLocks noChangeArrowheads="1"/>
                </p:cNvSpPr>
                <p:nvPr/>
              </p:nvSpPr>
              <p:spPr bwMode="auto">
                <a:xfrm>
                  <a:off x="2782" y="4079"/>
                  <a:ext cx="378"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冰</a:t>
                  </a:r>
                </a:p>
                <a:p>
                  <a:pPr algn="just">
                    <a:spcBef>
                      <a:spcPct val="0"/>
                    </a:spcBef>
                    <a:buFontTx/>
                    <a:buNone/>
                    <a:defRPr/>
                  </a:pPr>
                  <a:r>
                    <a:rPr kumimoji="1" lang="en-US" altLang="zh-CN" sz="1600" smtClean="0">
                      <a:effectLst>
                        <a:outerShdw blurRad="38100" dist="38100" dir="2700000" algn="tl">
                          <a:srgbClr val="000000">
                            <a:alpha val="43137"/>
                          </a:srgbClr>
                        </a:outerShdw>
                      </a:effectLst>
                    </a:rPr>
                    <a:t>H</a:t>
                  </a:r>
                  <a:r>
                    <a:rPr kumimoji="1" lang="en-US" altLang="zh-CN" sz="1600" baseline="-30000" smtClean="0">
                      <a:effectLst>
                        <a:outerShdw blurRad="38100" dist="38100" dir="2700000" algn="tl">
                          <a:srgbClr val="000000">
                            <a:alpha val="43137"/>
                          </a:srgbClr>
                        </a:outerShdw>
                      </a:effectLst>
                    </a:rPr>
                    <a:t>2</a:t>
                  </a:r>
                  <a:r>
                    <a:rPr kumimoji="1" lang="en-US" altLang="zh-CN" sz="1600" smtClean="0">
                      <a:effectLst>
                        <a:outerShdw blurRad="38100" dist="38100" dir="2700000" algn="tl">
                          <a:srgbClr val="000000">
                            <a:alpha val="43137"/>
                          </a:srgbClr>
                        </a:outerShdw>
                      </a:effectLst>
                    </a:rPr>
                    <a:t>F</a:t>
                  </a:r>
                </a:p>
                <a:p>
                  <a:pPr algn="just">
                    <a:spcBef>
                      <a:spcPct val="0"/>
                    </a:spcBef>
                    <a:buFontTx/>
                    <a:buNone/>
                    <a:defRPr/>
                  </a:pPr>
                  <a:r>
                    <a:rPr kumimoji="1" lang="en-US" altLang="zh-CN" sz="1600" smtClean="0">
                      <a:effectLst>
                        <a:outerShdw blurRad="38100" dist="38100" dir="2700000" algn="tl">
                          <a:srgbClr val="000000">
                            <a:alpha val="43137"/>
                          </a:srgbClr>
                        </a:outerShdw>
                      </a:effectLst>
                    </a:rPr>
                    <a:t>H</a:t>
                  </a:r>
                  <a:r>
                    <a:rPr kumimoji="1" lang="en-US" altLang="zh-CN" sz="1600" baseline="-30000" smtClean="0">
                      <a:effectLst>
                        <a:outerShdw blurRad="38100" dist="38100" dir="2700000" algn="tl">
                          <a:srgbClr val="000000">
                            <a:alpha val="43137"/>
                          </a:srgbClr>
                        </a:outerShdw>
                      </a:effectLst>
                    </a:rPr>
                    <a:t>2</a:t>
                  </a:r>
                  <a:r>
                    <a:rPr kumimoji="1" lang="en-US" altLang="zh-CN" sz="1600" smtClean="0">
                      <a:effectLst>
                        <a:outerShdw blurRad="38100" dist="38100" dir="2700000" algn="tl">
                          <a:srgbClr val="000000">
                            <a:alpha val="43137"/>
                          </a:srgbClr>
                        </a:outerShdw>
                      </a:effectLst>
                    </a:rPr>
                    <a:t>N</a:t>
                  </a:r>
                </a:p>
              </p:txBody>
            </p:sp>
            <p:sp>
              <p:nvSpPr>
                <p:cNvPr id="37932" name="Rectangle 110"/>
                <p:cNvSpPr>
                  <a:spLocks noChangeArrowheads="1"/>
                </p:cNvSpPr>
                <p:nvPr/>
              </p:nvSpPr>
              <p:spPr bwMode="auto">
                <a:xfrm>
                  <a:off x="2739" y="4079"/>
                  <a:ext cx="467"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nvGrpSpPr>
              <p:cNvPr id="36904" name="Group 111"/>
              <p:cNvGrpSpPr>
                <a:grpSpLocks/>
              </p:cNvGrpSpPr>
              <p:nvPr/>
            </p:nvGrpSpPr>
            <p:grpSpPr bwMode="auto">
              <a:xfrm>
                <a:off x="3203" y="4079"/>
                <a:ext cx="461" cy="890"/>
                <a:chOff x="3203" y="4079"/>
                <a:chExt cx="461" cy="890"/>
              </a:xfrm>
            </p:grpSpPr>
            <p:sp>
              <p:nvSpPr>
                <p:cNvPr id="37929" name="Rectangle 112"/>
                <p:cNvSpPr>
                  <a:spLocks noChangeArrowheads="1"/>
                </p:cNvSpPr>
                <p:nvPr/>
              </p:nvSpPr>
              <p:spPr bwMode="auto">
                <a:xfrm>
                  <a:off x="3246" y="4079"/>
                  <a:ext cx="374"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spcBef>
                      <a:spcPct val="0"/>
                    </a:spcBef>
                    <a:buFontTx/>
                    <a:buNone/>
                    <a:defRPr/>
                  </a:pPr>
                  <a:r>
                    <a:rPr kumimoji="1" lang="zh-CN" altLang="en-US" sz="1600" smtClean="0">
                      <a:effectLst>
                        <a:outerShdw blurRad="38100" dist="38100" dir="2700000" algn="tl">
                          <a:srgbClr val="000000">
                            <a:alpha val="43137"/>
                          </a:srgbClr>
                        </a:outerShdw>
                      </a:effectLst>
                    </a:rPr>
                    <a:t>弱</a:t>
                  </a:r>
                </a:p>
                <a:p>
                  <a:pPr algn="just">
                    <a:spcBef>
                      <a:spcPct val="0"/>
                    </a:spcBef>
                    <a:buFontTx/>
                    <a:buNone/>
                    <a:defRPr/>
                  </a:pPr>
                  <a:r>
                    <a:rPr kumimoji="1" lang="zh-CN" altLang="en-US" sz="1600" smtClean="0">
                      <a:effectLst>
                        <a:outerShdw blurRad="38100" dist="38100" dir="2700000" algn="tl">
                          <a:srgbClr val="000000">
                            <a:alpha val="43137"/>
                          </a:srgbClr>
                        </a:outerShdw>
                      </a:effectLst>
                    </a:rPr>
                    <a:t>～</a:t>
                  </a:r>
                  <a:r>
                    <a:rPr kumimoji="1" lang="en-US" altLang="zh-CN" sz="1600" smtClean="0">
                      <a:effectLst>
                        <a:outerShdw blurRad="38100" dist="38100" dir="2700000" algn="tl">
                          <a:srgbClr val="000000">
                            <a:alpha val="43137"/>
                          </a:srgbClr>
                        </a:outerShdw>
                      </a:effectLst>
                    </a:rPr>
                    <a:t>0.1ev/</a:t>
                  </a:r>
                  <a:r>
                    <a:rPr kumimoji="1" lang="zh-CN" altLang="en-US" sz="1600" smtClean="0">
                      <a:effectLst>
                        <a:outerShdw blurRad="38100" dist="38100" dir="2700000" algn="tl">
                          <a:srgbClr val="000000">
                            <a:alpha val="43137"/>
                          </a:srgbClr>
                        </a:outerShdw>
                      </a:effectLst>
                    </a:rPr>
                    <a:t>键</a:t>
                  </a:r>
                </a:p>
                <a:p>
                  <a:pPr algn="just">
                    <a:spcBef>
                      <a:spcPct val="0"/>
                    </a:spcBef>
                    <a:buFontTx/>
                    <a:buNone/>
                    <a:defRPr/>
                  </a:pPr>
                  <a:endParaRPr kumimoji="1" lang="en-US" altLang="zh-CN" sz="2400" smtClean="0">
                    <a:effectLst>
                      <a:outerShdw blurRad="38100" dist="38100" dir="2700000" algn="tl">
                        <a:srgbClr val="000000">
                          <a:alpha val="43137"/>
                        </a:srgbClr>
                      </a:outerShdw>
                    </a:effectLst>
                  </a:endParaRPr>
                </a:p>
              </p:txBody>
            </p:sp>
            <p:sp>
              <p:nvSpPr>
                <p:cNvPr id="37930" name="Rectangle 113"/>
                <p:cNvSpPr>
                  <a:spLocks noChangeArrowheads="1"/>
                </p:cNvSpPr>
                <p:nvPr/>
              </p:nvSpPr>
              <p:spPr bwMode="auto">
                <a:xfrm>
                  <a:off x="3203" y="4079"/>
                  <a:ext cx="461" cy="89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grpSp>
        <p:sp>
          <p:nvSpPr>
            <p:cNvPr id="37892" name="Rectangle 114"/>
            <p:cNvSpPr>
              <a:spLocks noChangeArrowheads="1"/>
            </p:cNvSpPr>
            <p:nvPr/>
          </p:nvSpPr>
          <p:spPr bwMode="auto">
            <a:xfrm>
              <a:off x="-52" y="320"/>
              <a:ext cx="3719" cy="465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idx="4294967295"/>
          </p:nvPr>
        </p:nvSpPr>
        <p:spPr>
          <a:xfrm>
            <a:off x="539750" y="1206500"/>
            <a:ext cx="8064500" cy="4525963"/>
          </a:xfrm>
        </p:spPr>
        <p:txBody>
          <a:bodyPr/>
          <a:lstStyle/>
          <a:p>
            <a:pPr marL="279400" indent="0" eaLnBrk="1" hangingPunct="1">
              <a:lnSpc>
                <a:spcPct val="150000"/>
              </a:lnSpc>
              <a:buFontTx/>
              <a:buNone/>
              <a:defRPr/>
            </a:pPr>
            <a:r>
              <a:rPr kumimoji="1" lang="en-US" altLang="zh-CN" sz="3200" dirty="0" smtClean="0">
                <a:latin typeface="微软雅黑" panose="020B0503020204020204" pitchFamily="34" charset="-122"/>
              </a:rPr>
              <a:t>1. </a:t>
            </a:r>
            <a:r>
              <a:rPr kumimoji="1" lang="zh-CN" altLang="en-US" sz="3200" dirty="0" smtClean="0">
                <a:latin typeface="微软雅黑" panose="020B0503020204020204" pitchFamily="34" charset="-122"/>
              </a:rPr>
              <a:t>原子结合成晶体时，是以哪种结合力结合，很大程度上决定于它</a:t>
            </a:r>
            <a:r>
              <a:rPr kumimoji="1" lang="zh-CN" altLang="en-US" sz="3200" dirty="0" smtClean="0">
                <a:solidFill>
                  <a:srgbClr val="0207CA"/>
                </a:solidFill>
                <a:latin typeface="微软雅黑" panose="020B0503020204020204" pitchFamily="34" charset="-122"/>
              </a:rPr>
              <a:t>负电性特性</a:t>
            </a:r>
            <a:r>
              <a:rPr kumimoji="1" lang="zh-CN" altLang="en-US" sz="3200" dirty="0" smtClean="0">
                <a:latin typeface="微软雅黑" panose="020B0503020204020204" pitchFamily="34" charset="-122"/>
              </a:rPr>
              <a:t>。</a:t>
            </a:r>
          </a:p>
          <a:p>
            <a:pPr marL="279400" indent="0" eaLnBrk="1" hangingPunct="1">
              <a:lnSpc>
                <a:spcPct val="150000"/>
              </a:lnSpc>
              <a:buFontTx/>
              <a:buNone/>
              <a:defRPr/>
            </a:pPr>
            <a:r>
              <a:rPr kumimoji="1" lang="en-US" altLang="zh-CN" sz="3200" dirty="0" smtClean="0">
                <a:latin typeface="微软雅黑" panose="020B0503020204020204" pitchFamily="34" charset="-122"/>
              </a:rPr>
              <a:t>2. </a:t>
            </a:r>
            <a:r>
              <a:rPr kumimoji="1" lang="zh-CN" altLang="en-US" sz="3200" dirty="0" smtClean="0">
                <a:latin typeface="微软雅黑" panose="020B0503020204020204" pitchFamily="34" charset="-122"/>
              </a:rPr>
              <a:t>实际晶体的结合往往不是纯属一种化学键，而是包含两种或更多种键</a:t>
            </a:r>
            <a:endParaRPr kumimoji="1" lang="en-US" altLang="zh-CN" sz="3200" dirty="0" smtClean="0">
              <a:latin typeface="微软雅黑" panose="020B0503020204020204" pitchFamily="34" charset="-122"/>
            </a:endParaRPr>
          </a:p>
          <a:p>
            <a:pPr marL="279400" indent="0" eaLnBrk="1" hangingPunct="1">
              <a:lnSpc>
                <a:spcPct val="150000"/>
              </a:lnSpc>
              <a:buFontTx/>
              <a:buNone/>
              <a:defRPr/>
            </a:pPr>
            <a:r>
              <a:rPr kumimoji="1" lang="en-US" altLang="zh-CN" sz="3200" dirty="0" smtClean="0">
                <a:latin typeface="微软雅黑" panose="020B0503020204020204" pitchFamily="34" charset="-122"/>
              </a:rPr>
              <a:t>3. </a:t>
            </a:r>
            <a:r>
              <a:rPr kumimoji="1" lang="zh-CN" altLang="en-US" sz="3200" dirty="0" smtClean="0">
                <a:latin typeface="微软雅黑" panose="020B0503020204020204" pitchFamily="34" charset="-122"/>
              </a:rPr>
              <a:t>任何晶体都包含范德瓦尔斯键（电子分布的起伏而产生的瞬时偶极矩总存在）。</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414338"/>
            <a:ext cx="7772400" cy="1143000"/>
          </a:xfrm>
        </p:spPr>
        <p:txBody>
          <a:bodyPr/>
          <a:lstStyle/>
          <a:p>
            <a:pPr eaLnBrk="1" hangingPunct="1">
              <a:defRPr/>
            </a:pPr>
            <a:r>
              <a:rPr lang="zh-CN" altLang="en-US" sz="3200" dirty="0" smtClean="0">
                <a:latin typeface="微软雅黑" panose="020B0503020204020204" pitchFamily="34" charset="-122"/>
              </a:rPr>
              <a:t>原子负电性</a:t>
            </a:r>
          </a:p>
        </p:txBody>
      </p:sp>
      <p:sp>
        <p:nvSpPr>
          <p:cNvPr id="466947" name="Rectangle 3"/>
          <p:cNvSpPr>
            <a:spLocks noGrp="1" noChangeArrowheads="1"/>
          </p:cNvSpPr>
          <p:nvPr>
            <p:ph idx="1"/>
          </p:nvPr>
        </p:nvSpPr>
        <p:spPr>
          <a:xfrm>
            <a:off x="539750" y="1484313"/>
            <a:ext cx="8353425" cy="4953000"/>
          </a:xfrm>
        </p:spPr>
        <p:txBody>
          <a:bodyPr/>
          <a:lstStyle/>
          <a:p>
            <a:pPr eaLnBrk="1" hangingPunct="1">
              <a:lnSpc>
                <a:spcPct val="140000"/>
              </a:lnSpc>
              <a:buFontTx/>
              <a:buNone/>
              <a:defRPr/>
            </a:pPr>
            <a:r>
              <a:rPr lang="zh-CN" altLang="en-US" dirty="0" smtClean="0">
                <a:latin typeface="微软雅黑" panose="020B0503020204020204" pitchFamily="34" charset="-122"/>
              </a:rPr>
              <a:t>定义式（</a:t>
            </a:r>
            <a:r>
              <a:rPr lang="en-US" altLang="zh-CN" dirty="0" err="1" smtClean="0">
                <a:latin typeface="微软雅黑" panose="020B0503020204020204" pitchFamily="34" charset="-122"/>
              </a:rPr>
              <a:t>Mulliken</a:t>
            </a:r>
            <a:r>
              <a:rPr lang="en-US" altLang="zh-CN" dirty="0" smtClean="0">
                <a:latin typeface="微软雅黑" panose="020B0503020204020204" pitchFamily="34" charset="-122"/>
              </a:rPr>
              <a:t>)</a:t>
            </a:r>
            <a:r>
              <a:rPr lang="zh-CN" altLang="en-US" dirty="0" smtClean="0">
                <a:latin typeface="微软雅黑" panose="020B0503020204020204" pitchFamily="34" charset="-122"/>
              </a:rPr>
              <a:t>： 负电性</a:t>
            </a:r>
            <a:r>
              <a:rPr lang="en-US" altLang="zh-CN" dirty="0" smtClean="0">
                <a:latin typeface="微软雅黑" panose="020B0503020204020204" pitchFamily="34" charset="-122"/>
              </a:rPr>
              <a:t>=</a:t>
            </a:r>
            <a:r>
              <a:rPr lang="zh-CN" altLang="en-US" dirty="0" smtClean="0">
                <a:latin typeface="微软雅黑" panose="020B0503020204020204" pitchFamily="34" charset="-122"/>
              </a:rPr>
              <a:t>系数</a:t>
            </a:r>
            <a:r>
              <a:rPr lang="en-US" altLang="zh-CN" dirty="0" smtClean="0">
                <a:latin typeface="微软雅黑" panose="020B0503020204020204" pitchFamily="34" charset="-122"/>
              </a:rPr>
              <a:t>×</a:t>
            </a:r>
            <a:r>
              <a:rPr lang="zh-CN" altLang="en-US" dirty="0" smtClean="0">
                <a:latin typeface="微软雅黑" panose="020B0503020204020204" pitchFamily="34" charset="-122"/>
              </a:rPr>
              <a:t>（电离能</a:t>
            </a:r>
            <a:r>
              <a:rPr lang="en-US" altLang="zh-CN" dirty="0" smtClean="0">
                <a:latin typeface="微软雅黑" panose="020B0503020204020204" pitchFamily="34" charset="-122"/>
              </a:rPr>
              <a:t>+</a:t>
            </a:r>
            <a:r>
              <a:rPr lang="zh-CN" altLang="en-US" dirty="0" smtClean="0">
                <a:latin typeface="微软雅黑" panose="020B0503020204020204" pitchFamily="34" charset="-122"/>
              </a:rPr>
              <a:t>亲和能）</a:t>
            </a:r>
          </a:p>
          <a:p>
            <a:pPr eaLnBrk="1" hangingPunct="1">
              <a:lnSpc>
                <a:spcPct val="140000"/>
              </a:lnSpc>
              <a:buFontTx/>
              <a:buNone/>
              <a:defRPr/>
            </a:pPr>
            <a:r>
              <a:rPr lang="en-US" altLang="zh-CN" dirty="0" smtClean="0">
                <a:latin typeface="微软雅黑" panose="020B0503020204020204" pitchFamily="34" charset="-122"/>
                <a:sym typeface="Wingdings" pitchFamily="2" charset="2"/>
              </a:rPr>
              <a:t>(1)</a:t>
            </a:r>
            <a:r>
              <a:rPr lang="zh-CN" altLang="en-US" dirty="0" smtClean="0">
                <a:latin typeface="微软雅黑" panose="020B0503020204020204" pitchFamily="34" charset="-122"/>
                <a:sym typeface="Wingdings" pitchFamily="2" charset="2"/>
              </a:rPr>
              <a:t>系数的经验值为</a:t>
            </a:r>
            <a:r>
              <a:rPr lang="en-US" altLang="zh-CN" dirty="0" smtClean="0">
                <a:latin typeface="微软雅黑" panose="020B0503020204020204" pitchFamily="34" charset="-122"/>
                <a:sym typeface="Wingdings" pitchFamily="2" charset="2"/>
              </a:rPr>
              <a:t>0.18</a:t>
            </a:r>
            <a:r>
              <a:rPr lang="zh-CN" altLang="en-US" dirty="0" smtClean="0">
                <a:latin typeface="微软雅黑" panose="020B0503020204020204" pitchFamily="34" charset="-122"/>
                <a:sym typeface="Wingdings" pitchFamily="2" charset="2"/>
              </a:rPr>
              <a:t>；</a:t>
            </a:r>
          </a:p>
          <a:p>
            <a:pPr eaLnBrk="1" hangingPunct="1">
              <a:lnSpc>
                <a:spcPct val="140000"/>
              </a:lnSpc>
              <a:buFontTx/>
              <a:buNone/>
              <a:defRPr/>
            </a:pPr>
            <a:r>
              <a:rPr lang="en-US" altLang="zh-CN" dirty="0" smtClean="0">
                <a:latin typeface="微软雅黑" panose="020B0503020204020204" pitchFamily="34" charset="-122"/>
                <a:sym typeface="Wingdings" pitchFamily="2" charset="2"/>
              </a:rPr>
              <a:t>(2)</a:t>
            </a:r>
            <a:r>
              <a:rPr lang="zh-CN" altLang="en-US" dirty="0" smtClean="0">
                <a:solidFill>
                  <a:srgbClr val="800000"/>
                </a:solidFill>
                <a:latin typeface="微软雅黑" panose="020B0503020204020204" pitchFamily="34" charset="-122"/>
                <a:sym typeface="Wingdings" pitchFamily="2" charset="2"/>
              </a:rPr>
              <a:t>电离能</a:t>
            </a:r>
            <a:r>
              <a:rPr lang="zh-CN" altLang="en-US" dirty="0" smtClean="0">
                <a:latin typeface="微软雅黑" panose="020B0503020204020204" pitchFamily="34" charset="-122"/>
                <a:sym typeface="Wingdings" pitchFamily="2" charset="2"/>
              </a:rPr>
              <a:t>指</a:t>
            </a:r>
            <a:r>
              <a:rPr lang="zh-CN" altLang="en-US" u="sng" dirty="0" smtClean="0">
                <a:latin typeface="微软雅黑" panose="020B0503020204020204" pitchFamily="34" charset="-122"/>
                <a:sym typeface="Wingdings" pitchFamily="2" charset="2"/>
              </a:rPr>
              <a:t>原子</a:t>
            </a:r>
            <a:r>
              <a:rPr lang="zh-CN" altLang="en-US" dirty="0" smtClean="0">
                <a:solidFill>
                  <a:srgbClr val="800000"/>
                </a:solidFill>
                <a:latin typeface="微软雅黑" panose="020B0503020204020204" pitchFamily="34" charset="-122"/>
                <a:sym typeface="Wingdings" pitchFamily="2" charset="2"/>
              </a:rPr>
              <a:t>失去</a:t>
            </a:r>
            <a:r>
              <a:rPr lang="zh-CN" altLang="en-US" dirty="0" smtClean="0">
                <a:latin typeface="微软雅黑" panose="020B0503020204020204" pitchFamily="34" charset="-122"/>
                <a:sym typeface="Wingdings" pitchFamily="2" charset="2"/>
              </a:rPr>
              <a:t>一个</a:t>
            </a:r>
            <a:r>
              <a:rPr lang="zh-CN" altLang="en-US" dirty="0">
                <a:latin typeface="微软雅黑" panose="020B0503020204020204" pitchFamily="34" charset="-122"/>
                <a:sym typeface="Wingdings" pitchFamily="2" charset="2"/>
              </a:rPr>
              <a:t>电子</a:t>
            </a:r>
            <a:r>
              <a:rPr lang="zh-CN" altLang="en-US" dirty="0" smtClean="0">
                <a:latin typeface="微软雅黑" panose="020B0503020204020204" pitchFamily="34" charset="-122"/>
                <a:sym typeface="Wingdings" pitchFamily="2" charset="2"/>
              </a:rPr>
              <a:t>所需能量；</a:t>
            </a:r>
          </a:p>
          <a:p>
            <a:pPr eaLnBrk="1" hangingPunct="1">
              <a:lnSpc>
                <a:spcPct val="140000"/>
              </a:lnSpc>
              <a:buFontTx/>
              <a:buNone/>
              <a:defRPr/>
            </a:pPr>
            <a:r>
              <a:rPr lang="en-US" altLang="zh-CN" dirty="0" smtClean="0">
                <a:latin typeface="微软雅黑" panose="020B0503020204020204" pitchFamily="34" charset="-122"/>
                <a:sym typeface="Wingdings" pitchFamily="2" charset="2"/>
              </a:rPr>
              <a:t>(3)</a:t>
            </a:r>
            <a:r>
              <a:rPr lang="zh-CN" altLang="en-US" dirty="0" smtClean="0">
                <a:solidFill>
                  <a:srgbClr val="800000"/>
                </a:solidFill>
                <a:latin typeface="微软雅黑" panose="020B0503020204020204" pitchFamily="34" charset="-122"/>
                <a:sym typeface="Wingdings" pitchFamily="2" charset="2"/>
              </a:rPr>
              <a:t>亲和能</a:t>
            </a:r>
            <a:r>
              <a:rPr lang="zh-CN" altLang="en-US" dirty="0" smtClean="0">
                <a:latin typeface="微软雅黑" panose="020B0503020204020204" pitchFamily="34" charset="-122"/>
                <a:sym typeface="Wingdings" pitchFamily="2" charset="2"/>
              </a:rPr>
              <a:t>指</a:t>
            </a:r>
            <a:r>
              <a:rPr lang="zh-CN" altLang="en-US" u="sng" dirty="0" smtClean="0">
                <a:latin typeface="微软雅黑" panose="020B0503020204020204" pitchFamily="34" charset="-122"/>
                <a:sym typeface="Wingdings" pitchFamily="2" charset="2"/>
              </a:rPr>
              <a:t>原子</a:t>
            </a:r>
            <a:r>
              <a:rPr lang="zh-CN" altLang="en-US" dirty="0" smtClean="0">
                <a:solidFill>
                  <a:srgbClr val="800000"/>
                </a:solidFill>
                <a:latin typeface="微软雅黑" panose="020B0503020204020204" pitchFamily="34" charset="-122"/>
                <a:sym typeface="Wingdings" pitchFamily="2" charset="2"/>
              </a:rPr>
              <a:t>捕获</a:t>
            </a:r>
            <a:r>
              <a:rPr lang="zh-CN" altLang="en-US" dirty="0" smtClean="0">
                <a:latin typeface="微软雅黑" panose="020B0503020204020204" pitchFamily="34" charset="-122"/>
                <a:sym typeface="Wingdings" pitchFamily="2" charset="2"/>
              </a:rPr>
              <a:t>一个电子放出能量；</a:t>
            </a:r>
          </a:p>
          <a:p>
            <a:pPr marL="0" eaLnBrk="1" hangingPunct="1">
              <a:lnSpc>
                <a:spcPct val="140000"/>
              </a:lnSpc>
              <a:buFont typeface="Wingdings" panose="05000000000000000000" pitchFamily="2" charset="2"/>
              <a:buChar char="Ø"/>
              <a:defRPr/>
            </a:pPr>
            <a:r>
              <a:rPr lang="zh-CN" altLang="en-US" sz="2400" dirty="0" smtClean="0">
                <a:solidFill>
                  <a:srgbClr val="0207CA"/>
                </a:solidFill>
                <a:latin typeface="微软雅黑" panose="020B0503020204020204" pitchFamily="34" charset="-122"/>
                <a:sym typeface="Wingdings" pitchFamily="2" charset="2"/>
              </a:rPr>
              <a:t>负电性</a:t>
            </a:r>
            <a:r>
              <a:rPr lang="zh-CN" altLang="en-US" sz="2400" dirty="0" smtClean="0">
                <a:latin typeface="微软雅黑" panose="020B0503020204020204" pitchFamily="34" charset="-122"/>
                <a:sym typeface="Wingdings" pitchFamily="2" charset="2"/>
              </a:rPr>
              <a:t>表征原子</a:t>
            </a:r>
            <a:r>
              <a:rPr lang="zh-CN" altLang="en-US" sz="2400" dirty="0" smtClean="0">
                <a:solidFill>
                  <a:srgbClr val="0207CA"/>
                </a:solidFill>
                <a:latin typeface="微软雅黑" panose="020B0503020204020204" pitchFamily="34" charset="-122"/>
                <a:sym typeface="Wingdings" pitchFamily="2" charset="2"/>
              </a:rPr>
              <a:t>束缚电子能力</a:t>
            </a:r>
            <a:endParaRPr lang="en-US" altLang="zh-CN" sz="2400" dirty="0" smtClean="0">
              <a:solidFill>
                <a:srgbClr val="0207CA"/>
              </a:solidFill>
              <a:latin typeface="微软雅黑" panose="020B0503020204020204" pitchFamily="34" charset="-122"/>
              <a:sym typeface="Wingdings" pitchFamily="2" charset="2"/>
            </a:endParaRPr>
          </a:p>
          <a:p>
            <a:pPr marL="0" eaLnBrk="1" hangingPunct="1">
              <a:lnSpc>
                <a:spcPct val="140000"/>
              </a:lnSpc>
              <a:buFont typeface="Wingdings" panose="05000000000000000000" pitchFamily="2" charset="2"/>
              <a:buChar char="Ø"/>
              <a:defRPr/>
            </a:pPr>
            <a:r>
              <a:rPr lang="zh-CN" altLang="en-US" sz="2400" u="sng" dirty="0" smtClean="0">
                <a:solidFill>
                  <a:srgbClr val="0207CA"/>
                </a:solidFill>
                <a:latin typeface="微软雅黑" panose="020B0503020204020204" pitchFamily="34" charset="-122"/>
              </a:rPr>
              <a:t>负电性大</a:t>
            </a:r>
            <a:r>
              <a:rPr lang="zh-CN" altLang="en-US" sz="2400" u="sng" dirty="0" smtClean="0">
                <a:latin typeface="微软雅黑" panose="020B0503020204020204" pitchFamily="34" charset="-122"/>
              </a:rPr>
              <a:t>表示</a:t>
            </a:r>
            <a:r>
              <a:rPr lang="zh-CN" altLang="en-US" sz="2400" u="sng" dirty="0" smtClean="0">
                <a:solidFill>
                  <a:srgbClr val="0207CA"/>
                </a:solidFill>
                <a:latin typeface="微软雅黑" panose="020B0503020204020204" pitchFamily="34" charset="-122"/>
              </a:rPr>
              <a:t>吸引</a:t>
            </a:r>
            <a:r>
              <a:rPr lang="zh-CN" altLang="en-US" sz="2400" u="sng" dirty="0" smtClean="0">
                <a:latin typeface="微软雅黑" panose="020B0503020204020204" pitchFamily="34" charset="-122"/>
              </a:rPr>
              <a:t>电子能力</a:t>
            </a:r>
            <a:r>
              <a:rPr lang="zh-CN" altLang="en-US" sz="2400" u="sng" dirty="0" smtClean="0">
                <a:solidFill>
                  <a:srgbClr val="0207CA"/>
                </a:solidFill>
                <a:latin typeface="微软雅黑" panose="020B0503020204020204" pitchFamily="34" charset="-122"/>
              </a:rPr>
              <a:t>强</a:t>
            </a:r>
            <a:r>
              <a:rPr lang="zh-CN" altLang="en-US" sz="2400" u="sng" dirty="0" smtClean="0">
                <a:latin typeface="微软雅黑" panose="020B0503020204020204" pitchFamily="34" charset="-122"/>
              </a:rPr>
              <a:t>，而</a:t>
            </a:r>
            <a:r>
              <a:rPr lang="zh-CN" altLang="en-US" sz="2400" u="sng" dirty="0" smtClean="0">
                <a:solidFill>
                  <a:srgbClr val="0207CA"/>
                </a:solidFill>
                <a:latin typeface="微软雅黑" panose="020B0503020204020204" pitchFamily="34" charset="-122"/>
              </a:rPr>
              <a:t>负电性小</a:t>
            </a:r>
            <a:r>
              <a:rPr lang="zh-CN" altLang="en-US" sz="2400" u="sng" dirty="0" smtClean="0">
                <a:latin typeface="微软雅黑" panose="020B0503020204020204" pitchFamily="34" charset="-122"/>
              </a:rPr>
              <a:t>则</a:t>
            </a:r>
            <a:r>
              <a:rPr lang="zh-CN" altLang="en-US" sz="2400" u="sng" dirty="0">
                <a:latin typeface="微软雅黑" panose="020B0503020204020204" pitchFamily="34" charset="-122"/>
              </a:rPr>
              <a:t>表示</a:t>
            </a:r>
            <a:r>
              <a:rPr lang="zh-CN" altLang="en-US" sz="2400" u="sng" dirty="0">
                <a:solidFill>
                  <a:srgbClr val="0207CA"/>
                </a:solidFill>
                <a:latin typeface="微软雅黑" panose="020B0503020204020204" pitchFamily="34" charset="-122"/>
              </a:rPr>
              <a:t>吸引</a:t>
            </a:r>
            <a:r>
              <a:rPr lang="zh-CN" altLang="en-US" sz="2400" u="sng" dirty="0">
                <a:latin typeface="微软雅黑" panose="020B0503020204020204" pitchFamily="34" charset="-122"/>
              </a:rPr>
              <a:t>电子</a:t>
            </a:r>
            <a:r>
              <a:rPr lang="zh-CN" altLang="en-US" sz="2400" u="sng" dirty="0" smtClean="0">
                <a:latin typeface="微软雅黑" panose="020B0503020204020204" pitchFamily="34" charset="-122"/>
              </a:rPr>
              <a:t>能力</a:t>
            </a:r>
            <a:r>
              <a:rPr lang="zh-CN" altLang="en-US" sz="2400" u="sng" dirty="0" smtClean="0">
                <a:solidFill>
                  <a:srgbClr val="0207CA"/>
                </a:solidFill>
                <a:latin typeface="微软雅黑" panose="020B0503020204020204" pitchFamily="34" charset="-122"/>
              </a:rPr>
              <a:t>弱</a:t>
            </a:r>
            <a:r>
              <a:rPr lang="zh-CN" altLang="en-US" sz="2400" u="sng" dirty="0" smtClean="0">
                <a:latin typeface="微软雅黑" panose="020B0503020204020204" pitchFamily="34" charset="-122"/>
              </a:rPr>
              <a:t>，易于失去电子</a:t>
            </a:r>
            <a:endParaRPr lang="en-US" altLang="zh-CN" sz="2400" dirty="0" smtClean="0">
              <a:latin typeface="微软雅黑" panose="020B0503020204020204" pitchFamily="34" charset="-122"/>
            </a:endParaRPr>
          </a:p>
          <a:p>
            <a:pPr marL="0" eaLnBrk="1" hangingPunct="1">
              <a:lnSpc>
                <a:spcPct val="140000"/>
              </a:lnSpc>
              <a:buFont typeface="Wingdings" panose="05000000000000000000" pitchFamily="2" charset="2"/>
              <a:buChar char="Ø"/>
              <a:defRPr/>
            </a:pPr>
            <a:r>
              <a:rPr lang="zh-CN" altLang="en-US" sz="2400" dirty="0" smtClean="0">
                <a:latin typeface="微软雅黑" panose="020B0503020204020204" pitchFamily="34" charset="-122"/>
                <a:sym typeface="Wingdings" pitchFamily="2" charset="2"/>
              </a:rPr>
              <a:t>组成原子的负电性不同则构成晶体的化学键</a:t>
            </a:r>
            <a:r>
              <a:rPr lang="zh-CN" altLang="en-US" sz="2400" dirty="0">
                <a:latin typeface="微软雅黑" panose="020B0503020204020204" pitchFamily="34" charset="-122"/>
                <a:sym typeface="Wingdings" pitchFamily="2" charset="2"/>
              </a:rPr>
              <a:t>的</a:t>
            </a:r>
            <a:r>
              <a:rPr lang="zh-CN" altLang="en-US" sz="2400" dirty="0" smtClean="0">
                <a:latin typeface="微软雅黑" panose="020B0503020204020204" pitchFamily="34" charset="-122"/>
                <a:sym typeface="Wingdings" pitchFamily="2" charset="2"/>
              </a:rPr>
              <a:t>类型也不同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Effect transition="in" filter="strips(downRight)">
                                      <p:cBhvr>
                                        <p:cTn id="7" dur="500"/>
                                        <p:tgtEl>
                                          <p:spTgt spid="466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6947">
                                            <p:txEl>
                                              <p:pRg st="1" end="1"/>
                                            </p:txEl>
                                          </p:spTgt>
                                        </p:tgtEl>
                                        <p:attrNameLst>
                                          <p:attrName>style.visibility</p:attrName>
                                        </p:attrNameLst>
                                      </p:cBhvr>
                                      <p:to>
                                        <p:strVal val="visible"/>
                                      </p:to>
                                    </p:set>
                                    <p:animEffect transition="in" filter="strips(downRight)">
                                      <p:cBhvr>
                                        <p:cTn id="12" dur="500"/>
                                        <p:tgtEl>
                                          <p:spTgt spid="466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66947">
                                            <p:txEl>
                                              <p:pRg st="2" end="2"/>
                                            </p:txEl>
                                          </p:spTgt>
                                        </p:tgtEl>
                                        <p:attrNameLst>
                                          <p:attrName>style.visibility</p:attrName>
                                        </p:attrNameLst>
                                      </p:cBhvr>
                                      <p:to>
                                        <p:strVal val="visible"/>
                                      </p:to>
                                    </p:set>
                                    <p:animEffect transition="in" filter="strips(downRight)">
                                      <p:cBhvr>
                                        <p:cTn id="17" dur="500"/>
                                        <p:tgtEl>
                                          <p:spTgt spid="466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66947">
                                            <p:txEl>
                                              <p:pRg st="3" end="3"/>
                                            </p:txEl>
                                          </p:spTgt>
                                        </p:tgtEl>
                                        <p:attrNameLst>
                                          <p:attrName>style.visibility</p:attrName>
                                        </p:attrNameLst>
                                      </p:cBhvr>
                                      <p:to>
                                        <p:strVal val="visible"/>
                                      </p:to>
                                    </p:set>
                                    <p:animEffect transition="in" filter="strips(downRight)">
                                      <p:cBhvr>
                                        <p:cTn id="22" dur="500"/>
                                        <p:tgtEl>
                                          <p:spTgt spid="4669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66947">
                                            <p:txEl>
                                              <p:pRg st="4" end="4"/>
                                            </p:txEl>
                                          </p:spTgt>
                                        </p:tgtEl>
                                        <p:attrNameLst>
                                          <p:attrName>style.visibility</p:attrName>
                                        </p:attrNameLst>
                                      </p:cBhvr>
                                      <p:to>
                                        <p:strVal val="visible"/>
                                      </p:to>
                                    </p:set>
                                    <p:animEffect transition="in" filter="strips(downRight)">
                                      <p:cBhvr>
                                        <p:cTn id="27" dur="500"/>
                                        <p:tgtEl>
                                          <p:spTgt spid="4669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66947">
                                            <p:txEl>
                                              <p:pRg st="5" end="5"/>
                                            </p:txEl>
                                          </p:spTgt>
                                        </p:tgtEl>
                                        <p:attrNameLst>
                                          <p:attrName>style.visibility</p:attrName>
                                        </p:attrNameLst>
                                      </p:cBhvr>
                                      <p:to>
                                        <p:strVal val="visible"/>
                                      </p:to>
                                    </p:set>
                                    <p:animEffect transition="in" filter="strips(downRight)">
                                      <p:cBhvr>
                                        <p:cTn id="32" dur="500"/>
                                        <p:tgtEl>
                                          <p:spTgt spid="4669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66947">
                                            <p:txEl>
                                              <p:pRg st="6" end="6"/>
                                            </p:txEl>
                                          </p:spTgt>
                                        </p:tgtEl>
                                        <p:attrNameLst>
                                          <p:attrName>style.visibility</p:attrName>
                                        </p:attrNameLst>
                                      </p:cBhvr>
                                      <p:to>
                                        <p:strVal val="visible"/>
                                      </p:to>
                                    </p:set>
                                    <p:animEffect transition="in" filter="strips(downRight)">
                                      <p:cBhvr>
                                        <p:cTn id="37" dur="500"/>
                                        <p:tgtEl>
                                          <p:spTgt spid="466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15888"/>
            <a:ext cx="9144000" cy="1301750"/>
          </a:xfrm>
        </p:spPr>
        <p:txBody>
          <a:bodyPr/>
          <a:lstStyle/>
          <a:p>
            <a:pPr eaLnBrk="1" hangingPunct="1">
              <a:defRPr/>
            </a:pPr>
            <a:endParaRPr lang="zh-CN" altLang="zh-CN" dirty="0" smtClean="0"/>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0"/>
            <a:ext cx="90963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7972" name="Group 4"/>
          <p:cNvGrpSpPr>
            <a:grpSpLocks/>
          </p:cNvGrpSpPr>
          <p:nvPr/>
        </p:nvGrpSpPr>
        <p:grpSpPr bwMode="auto">
          <a:xfrm>
            <a:off x="569913" y="2154238"/>
            <a:ext cx="7808912" cy="2151062"/>
            <a:chOff x="359" y="1356"/>
            <a:chExt cx="4919" cy="1355"/>
          </a:xfrm>
        </p:grpSpPr>
        <p:sp>
          <p:nvSpPr>
            <p:cNvPr id="26635" name="Text Box 5"/>
            <p:cNvSpPr txBox="1">
              <a:spLocks noChangeArrowheads="1"/>
            </p:cNvSpPr>
            <p:nvPr/>
          </p:nvSpPr>
          <p:spPr bwMode="auto">
            <a:xfrm>
              <a:off x="359" y="1356"/>
              <a:ext cx="317" cy="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1.0</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0.9</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0.8</a:t>
              </a:r>
            </a:p>
          </p:txBody>
        </p:sp>
        <p:sp>
          <p:nvSpPr>
            <p:cNvPr id="26636" name="Text Box 6"/>
            <p:cNvSpPr txBox="1">
              <a:spLocks noChangeArrowheads="1"/>
            </p:cNvSpPr>
            <p:nvPr/>
          </p:nvSpPr>
          <p:spPr bwMode="auto">
            <a:xfrm>
              <a:off x="653" y="1364"/>
              <a:ext cx="317" cy="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1.5</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1.2</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1.0</a:t>
              </a:r>
            </a:p>
          </p:txBody>
        </p:sp>
        <p:sp>
          <p:nvSpPr>
            <p:cNvPr id="26637" name="Text Box 7"/>
            <p:cNvSpPr txBox="1">
              <a:spLocks noChangeArrowheads="1"/>
            </p:cNvSpPr>
            <p:nvPr/>
          </p:nvSpPr>
          <p:spPr bwMode="auto">
            <a:xfrm>
              <a:off x="3803" y="1360"/>
              <a:ext cx="317" cy="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2.0</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1.5</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1.5</a:t>
              </a:r>
            </a:p>
          </p:txBody>
        </p:sp>
        <p:sp>
          <p:nvSpPr>
            <p:cNvPr id="26638" name="Text Box 8"/>
            <p:cNvSpPr txBox="1">
              <a:spLocks noChangeArrowheads="1"/>
            </p:cNvSpPr>
            <p:nvPr/>
          </p:nvSpPr>
          <p:spPr bwMode="auto">
            <a:xfrm>
              <a:off x="4099" y="1357"/>
              <a:ext cx="317" cy="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2.5</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1.8</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1.8</a:t>
              </a:r>
            </a:p>
          </p:txBody>
        </p:sp>
        <p:sp>
          <p:nvSpPr>
            <p:cNvPr id="26639" name="Text Box 9"/>
            <p:cNvSpPr txBox="1">
              <a:spLocks noChangeArrowheads="1"/>
            </p:cNvSpPr>
            <p:nvPr/>
          </p:nvSpPr>
          <p:spPr bwMode="auto">
            <a:xfrm>
              <a:off x="4385" y="1357"/>
              <a:ext cx="317" cy="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3.0</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2.1</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2.0</a:t>
              </a:r>
            </a:p>
          </p:txBody>
        </p:sp>
        <p:sp>
          <p:nvSpPr>
            <p:cNvPr id="26640" name="Text Box 10"/>
            <p:cNvSpPr txBox="1">
              <a:spLocks noChangeArrowheads="1"/>
            </p:cNvSpPr>
            <p:nvPr/>
          </p:nvSpPr>
          <p:spPr bwMode="auto">
            <a:xfrm>
              <a:off x="4673" y="1357"/>
              <a:ext cx="317" cy="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3.5</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2.5</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2.4</a:t>
              </a:r>
            </a:p>
          </p:txBody>
        </p:sp>
        <p:sp>
          <p:nvSpPr>
            <p:cNvPr id="26641" name="Text Box 11"/>
            <p:cNvSpPr txBox="1">
              <a:spLocks noChangeArrowheads="1"/>
            </p:cNvSpPr>
            <p:nvPr/>
          </p:nvSpPr>
          <p:spPr bwMode="auto">
            <a:xfrm>
              <a:off x="4961" y="1357"/>
              <a:ext cx="317" cy="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4.0</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3.0</a:t>
              </a:r>
            </a:p>
            <a:p>
              <a:pPr eaLnBrk="1" hangingPunct="1">
                <a:lnSpc>
                  <a:spcPct val="150000"/>
                </a:lnSpc>
                <a:spcBef>
                  <a:spcPct val="50000"/>
                </a:spcBef>
                <a:buFontTx/>
                <a:buNone/>
                <a:defRPr/>
              </a:pPr>
              <a:endPar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endParaRPr>
            </a:p>
            <a:p>
              <a:pPr eaLnBrk="1" hangingPunct="1">
                <a:lnSpc>
                  <a:spcPct val="150000"/>
                </a:lnSpc>
                <a:spcBef>
                  <a:spcPct val="50000"/>
                </a:spcBef>
                <a:buFontTx/>
                <a:buNone/>
                <a:defRPr/>
              </a:pPr>
              <a:r>
                <a:rPr lang="en-US" altLang="zh-CN" sz="1400" dirty="0" smtClean="0">
                  <a:solidFill>
                    <a:srgbClr val="0207CA"/>
                  </a:solidFill>
                  <a:effectLst>
                    <a:outerShdw blurRad="38100" dist="38100" dir="2700000" algn="tl">
                      <a:srgbClr val="000000">
                        <a:alpha val="43137"/>
                      </a:srgbClr>
                    </a:outerShdw>
                  </a:effectLst>
                  <a:ea typeface="华文中宋" panose="02010600040101010101" pitchFamily="2" charset="-122"/>
                </a:rPr>
                <a:t>2.8</a:t>
              </a:r>
            </a:p>
          </p:txBody>
        </p:sp>
      </p:grpSp>
      <p:sp>
        <p:nvSpPr>
          <p:cNvPr id="2" name="TextBox 1"/>
          <p:cNvSpPr txBox="1"/>
          <p:nvPr/>
        </p:nvSpPr>
        <p:spPr>
          <a:xfrm>
            <a:off x="3046413" y="260350"/>
            <a:ext cx="2724150" cy="585788"/>
          </a:xfrm>
          <a:prstGeom prst="rect">
            <a:avLst/>
          </a:prstGeom>
          <a:solidFill>
            <a:schemeClr val="bg1"/>
          </a:solidFill>
        </p:spPr>
        <p:txBody>
          <a:bodyPr wrap="none">
            <a:spAutoFit/>
          </a:bodyPr>
          <a:lstStyle/>
          <a:p>
            <a:pPr>
              <a:defRPr/>
            </a:pPr>
            <a:r>
              <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元 素 周 期 表</a:t>
            </a:r>
          </a:p>
        </p:txBody>
      </p:sp>
      <p:grpSp>
        <p:nvGrpSpPr>
          <p:cNvPr id="18" name="Group 8"/>
          <p:cNvGrpSpPr>
            <a:grpSpLocks/>
          </p:cNvGrpSpPr>
          <p:nvPr/>
        </p:nvGrpSpPr>
        <p:grpSpPr bwMode="auto">
          <a:xfrm>
            <a:off x="1547813" y="1484313"/>
            <a:ext cx="3744912" cy="3094037"/>
            <a:chOff x="975" y="939"/>
            <a:chExt cx="2359" cy="1949"/>
          </a:xfrm>
        </p:grpSpPr>
        <p:sp>
          <p:nvSpPr>
            <p:cNvPr id="19" name="Line 9"/>
            <p:cNvSpPr>
              <a:spLocks noChangeShapeType="1"/>
            </p:cNvSpPr>
            <p:nvPr/>
          </p:nvSpPr>
          <p:spPr bwMode="auto">
            <a:xfrm>
              <a:off x="975" y="1207"/>
              <a:ext cx="2359" cy="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20" name="Text Box 10"/>
            <p:cNvSpPr txBox="1">
              <a:spLocks noChangeArrowheads="1"/>
            </p:cNvSpPr>
            <p:nvPr/>
          </p:nvSpPr>
          <p:spPr bwMode="auto">
            <a:xfrm>
              <a:off x="1701" y="939"/>
              <a:ext cx="10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lang="zh-CN" altLang="en-US" sz="2000" dirty="0" smtClean="0">
                  <a:solidFill>
                    <a:srgbClr val="800000"/>
                  </a:solidFill>
                  <a:effectLst>
                    <a:outerShdw blurRad="38100" dist="38100" dir="2700000" algn="tl">
                      <a:srgbClr val="000000">
                        <a:alpha val="43137"/>
                      </a:srgbClr>
                    </a:outerShdw>
                  </a:effectLst>
                </a:rPr>
                <a:t>负电性渐强</a:t>
              </a:r>
            </a:p>
          </p:txBody>
        </p:sp>
        <p:sp>
          <p:nvSpPr>
            <p:cNvPr id="21" name="Line 11"/>
            <p:cNvSpPr>
              <a:spLocks noChangeShapeType="1"/>
            </p:cNvSpPr>
            <p:nvPr/>
          </p:nvSpPr>
          <p:spPr bwMode="auto">
            <a:xfrm>
              <a:off x="975" y="1207"/>
              <a:ext cx="0" cy="1681"/>
            </a:xfrm>
            <a:prstGeom prst="line">
              <a:avLst/>
            </a:prstGeom>
            <a:noFill/>
            <a:ln w="635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22" name="Text Box 12"/>
            <p:cNvSpPr txBox="1">
              <a:spLocks noChangeArrowheads="1"/>
            </p:cNvSpPr>
            <p:nvPr/>
          </p:nvSpPr>
          <p:spPr bwMode="auto">
            <a:xfrm>
              <a:off x="1054" y="1344"/>
              <a:ext cx="10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1" hangingPunct="1">
                <a:spcBef>
                  <a:spcPct val="50000"/>
                </a:spcBef>
                <a:buFontTx/>
                <a:buNone/>
                <a:defRPr sz="2000" b="1">
                  <a:solidFill>
                    <a:srgbClr val="800000"/>
                  </a:solidFill>
                  <a:latin typeface="微软雅黑" panose="020B0503020204020204" pitchFamily="34" charset="-122"/>
                  <a:ea typeface="微软雅黑" panose="020B0503020204020204" pitchFamily="34" charset="-122"/>
                </a:defRPr>
              </a:lvl1pPr>
              <a:lvl2pPr marL="742950" indent="-285750">
                <a:spcBef>
                  <a:spcPct val="20000"/>
                </a:spcBef>
                <a:buChar char="–"/>
                <a:defRPr sz="2500" b="1">
                  <a:latin typeface="Arial Black" panose="020B0A04020102020204" pitchFamily="34" charset="0"/>
                  <a:ea typeface="微软雅黑" panose="020B0503020204020204" pitchFamily="34" charset="-122"/>
                </a:defRPr>
              </a:lvl2pPr>
              <a:lvl3pPr marL="1143000" indent="-228600">
                <a:spcBef>
                  <a:spcPct val="20000"/>
                </a:spcBef>
                <a:buChar char="•"/>
                <a:defRPr sz="2400" b="1">
                  <a:latin typeface="Arial Black" panose="020B0A04020102020204" pitchFamily="34" charset="0"/>
                  <a:ea typeface="微软雅黑" panose="020B0503020204020204" pitchFamily="34" charset="-122"/>
                </a:defRPr>
              </a:lvl3pPr>
              <a:lvl4pPr marL="1600200" indent="-228600">
                <a:spcBef>
                  <a:spcPct val="20000"/>
                </a:spcBef>
                <a:buChar char="–"/>
                <a:defRPr sz="2300" b="1">
                  <a:latin typeface="Arial Black" panose="020B0A04020102020204" pitchFamily="34" charset="0"/>
                  <a:ea typeface="微软雅黑" panose="020B0503020204020204" pitchFamily="34" charset="-122"/>
                </a:defRPr>
              </a:lvl4pPr>
              <a:lvl5pPr marL="2057400" indent="-228600">
                <a:spcBef>
                  <a:spcPct val="20000"/>
                </a:spcBef>
                <a:buChar char="»"/>
                <a:defRPr sz="2200" b="1">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latin typeface="Arial Black" panose="020B0A04020102020204" pitchFamily="34" charset="0"/>
                  <a:ea typeface="微软雅黑" panose="020B0503020204020204" pitchFamily="34" charset="-122"/>
                </a:defRPr>
              </a:lvl9pPr>
            </a:lstStyle>
            <a:p>
              <a:pPr>
                <a:defRPr/>
              </a:pPr>
              <a:r>
                <a:rPr lang="zh-CN" altLang="en-US" dirty="0" smtClean="0">
                  <a:effectLst>
                    <a:outerShdw blurRad="38100" dist="38100" dir="2700000" algn="tl">
                      <a:srgbClr val="000000">
                        <a:alpha val="43137"/>
                      </a:srgbClr>
                    </a:outerShdw>
                  </a:effectLst>
                  <a:latin typeface="Arial Black" panose="020B0A04020102020204" pitchFamily="34" charset="0"/>
                </a:rPr>
                <a:t>负电性渐强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67972"/>
                                        </p:tgtEl>
                                        <p:attrNameLst>
                                          <p:attrName>style.visibility</p:attrName>
                                        </p:attrNameLst>
                                      </p:cBhvr>
                                      <p:to>
                                        <p:strVal val="visible"/>
                                      </p:to>
                                    </p:set>
                                    <p:animEffect transition="in" filter="wipe(up)">
                                      <p:cBhvr>
                                        <p:cTn id="11" dur="500"/>
                                        <p:tgtEl>
                                          <p:spTgt spid="467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11638" y="5732463"/>
            <a:ext cx="4321175" cy="739775"/>
          </a:xfrm>
        </p:spPr>
        <p:txBody>
          <a:bodyPr/>
          <a:lstStyle/>
          <a:p>
            <a:pPr algn="r" eaLnBrk="1" hangingPunct="1">
              <a:defRPr/>
            </a:pPr>
            <a:r>
              <a:rPr lang="zh-CN" altLang="en-US" sz="3600" dirty="0" smtClean="0">
                <a:effectLst>
                  <a:outerShdw blurRad="38100" dist="38100" dir="2700000" algn="tl">
                    <a:srgbClr val="000000">
                      <a:alpha val="43137"/>
                    </a:srgbClr>
                  </a:outerShdw>
                </a:effectLst>
              </a:rPr>
              <a:t>形成元素晶体的规律</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12825"/>
            <a:ext cx="966788" cy="572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1619250" y="2130425"/>
            <a:ext cx="3168650" cy="34163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marL="72000" algn="just" eaLnBrk="1" hangingPunct="1">
              <a:lnSpc>
                <a:spcPct val="150000"/>
              </a:lnSpc>
              <a:spcBef>
                <a:spcPct val="50000"/>
              </a:spcBef>
              <a:buFontTx/>
              <a:buNone/>
              <a:defRPr/>
            </a:pPr>
            <a:r>
              <a:rPr lang="zh-CN" altLang="en-US" sz="2400" dirty="0" smtClean="0">
                <a:solidFill>
                  <a:srgbClr val="0207CA"/>
                </a:solidFill>
                <a:effectLst>
                  <a:outerShdw blurRad="38100" dist="38100" dir="2700000" algn="tl">
                    <a:srgbClr val="000000">
                      <a:alpha val="43137"/>
                    </a:srgbClr>
                  </a:outerShdw>
                </a:effectLst>
              </a:rPr>
              <a:t>碱金属</a:t>
            </a:r>
            <a:r>
              <a:rPr lang="zh-CN" altLang="en-US" sz="2400" dirty="0" smtClean="0">
                <a:effectLst>
                  <a:outerShdw blurRad="38100" dist="38100" dir="2700000" algn="tl">
                    <a:srgbClr val="000000">
                      <a:alpha val="43137"/>
                    </a:srgbClr>
                  </a:outerShdw>
                </a:effectLst>
              </a:rPr>
              <a:t>负电性最低，原子束缚电子的能力最弱，形成晶体时，价电子易摆脱束缚成为共有化电子，是典型的</a:t>
            </a:r>
            <a:r>
              <a:rPr lang="zh-CN" altLang="en-US" sz="2400" dirty="0" smtClean="0">
                <a:solidFill>
                  <a:srgbClr val="002060"/>
                </a:solidFill>
                <a:effectLst>
                  <a:outerShdw blurRad="38100" dist="38100" dir="2700000" algn="tl">
                    <a:srgbClr val="000000">
                      <a:alpha val="43137"/>
                    </a:srgbClr>
                  </a:outerShdw>
                </a:effectLst>
              </a:rPr>
              <a:t>金属晶体</a:t>
            </a:r>
            <a:r>
              <a:rPr lang="zh-CN" altLang="en-US" sz="2400" dirty="0" smtClean="0">
                <a:effectLst>
                  <a:outerShdw blurRad="38100" dist="38100" dir="2700000" algn="tl">
                    <a:srgbClr val="000000">
                      <a:alpha val="43137"/>
                    </a:srgbClr>
                  </a:outerShdw>
                </a:effectLst>
              </a:rPr>
              <a:t>。</a:t>
            </a:r>
          </a:p>
        </p:txBody>
      </p:sp>
      <p:sp>
        <p:nvSpPr>
          <p:cNvPr id="27653" name="AutoShape 6"/>
          <p:cNvSpPr>
            <a:spLocks noChangeArrowheads="1"/>
          </p:cNvSpPr>
          <p:nvPr/>
        </p:nvSpPr>
        <p:spPr bwMode="auto">
          <a:xfrm>
            <a:off x="4968875" y="3081338"/>
            <a:ext cx="790575" cy="504825"/>
          </a:xfrm>
          <a:prstGeom prst="rightArrow">
            <a:avLst>
              <a:gd name="adj1" fmla="val 50000"/>
              <a:gd name="adj2" fmla="val 60613"/>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sp>
        <p:nvSpPr>
          <p:cNvPr id="27654" name="Text Box 7"/>
          <p:cNvSpPr txBox="1">
            <a:spLocks noChangeArrowheads="1"/>
          </p:cNvSpPr>
          <p:nvPr/>
        </p:nvSpPr>
        <p:spPr bwMode="auto">
          <a:xfrm>
            <a:off x="5940425" y="2130425"/>
            <a:ext cx="2592388" cy="3416300"/>
          </a:xfrm>
          <a:prstGeom prst="rect">
            <a:avLst/>
          </a:prstGeom>
          <a:noFill/>
          <a:ln w="190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marL="72000" algn="just" eaLnBrk="1" hangingPunct="1">
              <a:lnSpc>
                <a:spcPct val="150000"/>
              </a:lnSpc>
              <a:spcBef>
                <a:spcPct val="50000"/>
              </a:spcBef>
              <a:buFontTx/>
              <a:buNone/>
              <a:defRPr/>
            </a:pPr>
            <a:r>
              <a:rPr lang="zh-CN" altLang="en-US" sz="2400" dirty="0" smtClean="0">
                <a:effectLst>
                  <a:outerShdw blurRad="38100" dist="38100" dir="2700000" algn="tl">
                    <a:srgbClr val="000000">
                      <a:alpha val="43137"/>
                    </a:srgbClr>
                  </a:outerShdw>
                </a:effectLst>
              </a:rPr>
              <a:t>随着</a:t>
            </a:r>
            <a:r>
              <a:rPr lang="zh-CN" altLang="en-US" sz="2400" dirty="0" smtClean="0">
                <a:solidFill>
                  <a:srgbClr val="800000"/>
                </a:solidFill>
                <a:effectLst>
                  <a:outerShdw blurRad="38100" dist="38100" dir="2700000" algn="tl">
                    <a:srgbClr val="000000">
                      <a:alpha val="43137"/>
                    </a:srgbClr>
                  </a:outerShdw>
                </a:effectLst>
              </a:rPr>
              <a:t>负电性的增大</a:t>
            </a:r>
            <a:r>
              <a:rPr lang="zh-CN" altLang="en-US" sz="2400" dirty="0" smtClean="0">
                <a:effectLst>
                  <a:outerShdw blurRad="38100" dist="38100" dir="2700000" algn="tl">
                    <a:srgbClr val="000000">
                      <a:alpha val="43137"/>
                    </a:srgbClr>
                  </a:outerShdw>
                </a:effectLst>
              </a:rPr>
              <a:t>，向</a:t>
            </a:r>
            <a:r>
              <a:rPr lang="zh-CN" altLang="en-US" sz="2400" dirty="0" smtClean="0">
                <a:solidFill>
                  <a:srgbClr val="002060"/>
                </a:solidFill>
                <a:effectLst>
                  <a:outerShdw blurRad="38100" dist="38100" dir="2700000" algn="tl">
                    <a:srgbClr val="000000">
                      <a:alpha val="43137"/>
                    </a:srgbClr>
                  </a:outerShdw>
                </a:effectLst>
              </a:rPr>
              <a:t>共价</a:t>
            </a:r>
            <a:r>
              <a:rPr lang="zh-CN" altLang="en-US" sz="2400" dirty="0" smtClean="0">
                <a:effectLst>
                  <a:outerShdw blurRad="38100" dist="38100" dir="2700000" algn="tl">
                    <a:srgbClr val="000000">
                      <a:alpha val="43137"/>
                    </a:srgbClr>
                  </a:outerShdw>
                </a:effectLst>
              </a:rPr>
              <a:t>晶体过渡，原子并不失去电子，而是为两个原子所共有。</a:t>
            </a:r>
          </a:p>
        </p:txBody>
      </p:sp>
      <p:grpSp>
        <p:nvGrpSpPr>
          <p:cNvPr id="26631" name="Group 8"/>
          <p:cNvGrpSpPr>
            <a:grpSpLocks/>
          </p:cNvGrpSpPr>
          <p:nvPr/>
        </p:nvGrpSpPr>
        <p:grpSpPr bwMode="auto">
          <a:xfrm>
            <a:off x="1331913" y="1012825"/>
            <a:ext cx="3744912" cy="3094038"/>
            <a:chOff x="975" y="939"/>
            <a:chExt cx="2359" cy="1949"/>
          </a:xfrm>
        </p:grpSpPr>
        <p:sp>
          <p:nvSpPr>
            <p:cNvPr id="27656" name="Line 9"/>
            <p:cNvSpPr>
              <a:spLocks noChangeShapeType="1"/>
            </p:cNvSpPr>
            <p:nvPr/>
          </p:nvSpPr>
          <p:spPr bwMode="auto">
            <a:xfrm>
              <a:off x="975" y="1207"/>
              <a:ext cx="2359" cy="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27657" name="Text Box 10"/>
            <p:cNvSpPr txBox="1">
              <a:spLocks noChangeArrowheads="1"/>
            </p:cNvSpPr>
            <p:nvPr/>
          </p:nvSpPr>
          <p:spPr bwMode="auto">
            <a:xfrm>
              <a:off x="1701" y="939"/>
              <a:ext cx="10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lang="zh-CN" altLang="en-US" sz="2000" dirty="0" smtClean="0">
                  <a:solidFill>
                    <a:srgbClr val="800000"/>
                  </a:solidFill>
                  <a:effectLst>
                    <a:outerShdw blurRad="38100" dist="38100" dir="2700000" algn="tl">
                      <a:srgbClr val="000000">
                        <a:alpha val="43137"/>
                      </a:srgbClr>
                    </a:outerShdw>
                  </a:effectLst>
                </a:rPr>
                <a:t>负电性渐强</a:t>
              </a:r>
            </a:p>
          </p:txBody>
        </p:sp>
        <p:sp>
          <p:nvSpPr>
            <p:cNvPr id="27658" name="Line 11"/>
            <p:cNvSpPr>
              <a:spLocks noChangeShapeType="1"/>
            </p:cNvSpPr>
            <p:nvPr/>
          </p:nvSpPr>
          <p:spPr bwMode="auto">
            <a:xfrm>
              <a:off x="975" y="1207"/>
              <a:ext cx="0" cy="1681"/>
            </a:xfrm>
            <a:prstGeom prst="line">
              <a:avLst/>
            </a:prstGeom>
            <a:noFill/>
            <a:ln w="635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27659" name="Text Box 12"/>
            <p:cNvSpPr txBox="1">
              <a:spLocks noChangeArrowheads="1"/>
            </p:cNvSpPr>
            <p:nvPr/>
          </p:nvSpPr>
          <p:spPr bwMode="auto">
            <a:xfrm>
              <a:off x="1054" y="1344"/>
              <a:ext cx="10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1" hangingPunct="1">
                <a:spcBef>
                  <a:spcPct val="50000"/>
                </a:spcBef>
                <a:buFontTx/>
                <a:buNone/>
                <a:defRPr sz="2000" b="1">
                  <a:solidFill>
                    <a:srgbClr val="800000"/>
                  </a:solidFill>
                  <a:latin typeface="微软雅黑" panose="020B0503020204020204" pitchFamily="34" charset="-122"/>
                  <a:ea typeface="微软雅黑" panose="020B0503020204020204" pitchFamily="34" charset="-122"/>
                </a:defRPr>
              </a:lvl1pPr>
              <a:lvl2pPr marL="742950" indent="-285750">
                <a:spcBef>
                  <a:spcPct val="20000"/>
                </a:spcBef>
                <a:buChar char="–"/>
                <a:defRPr sz="2500" b="1">
                  <a:latin typeface="Arial Black" panose="020B0A04020102020204" pitchFamily="34" charset="0"/>
                  <a:ea typeface="微软雅黑" panose="020B0503020204020204" pitchFamily="34" charset="-122"/>
                </a:defRPr>
              </a:lvl2pPr>
              <a:lvl3pPr marL="1143000" indent="-228600">
                <a:spcBef>
                  <a:spcPct val="20000"/>
                </a:spcBef>
                <a:buChar char="•"/>
                <a:defRPr sz="2400" b="1">
                  <a:latin typeface="Arial Black" panose="020B0A04020102020204" pitchFamily="34" charset="0"/>
                  <a:ea typeface="微软雅黑" panose="020B0503020204020204" pitchFamily="34" charset="-122"/>
                </a:defRPr>
              </a:lvl3pPr>
              <a:lvl4pPr marL="1600200" indent="-228600">
                <a:spcBef>
                  <a:spcPct val="20000"/>
                </a:spcBef>
                <a:buChar char="–"/>
                <a:defRPr sz="2300" b="1">
                  <a:latin typeface="Arial Black" panose="020B0A04020102020204" pitchFamily="34" charset="0"/>
                  <a:ea typeface="微软雅黑" panose="020B0503020204020204" pitchFamily="34" charset="-122"/>
                </a:defRPr>
              </a:lvl4pPr>
              <a:lvl5pPr marL="2057400" indent="-228600">
                <a:spcBef>
                  <a:spcPct val="20000"/>
                </a:spcBef>
                <a:buChar char="»"/>
                <a:defRPr sz="2200" b="1">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latin typeface="Arial Black" panose="020B0A04020102020204" pitchFamily="34" charset="0"/>
                  <a:ea typeface="微软雅黑" panose="020B0503020204020204" pitchFamily="34" charset="-122"/>
                </a:defRPr>
              </a:lvl9pPr>
            </a:lstStyle>
            <a:p>
              <a:pPr>
                <a:defRPr/>
              </a:pPr>
              <a:r>
                <a:rPr lang="zh-CN" altLang="en-US" dirty="0" smtClean="0">
                  <a:effectLst>
                    <a:outerShdw blurRad="38100" dist="38100" dir="2700000" algn="tl">
                      <a:srgbClr val="000000">
                        <a:alpha val="43137"/>
                      </a:srgbClr>
                    </a:outerShdw>
                  </a:effectLst>
                  <a:latin typeface="Arial Black" panose="020B0A04020102020204" pitchFamily="34" charset="0"/>
                </a:rPr>
                <a:t>负电性渐强</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3" y="1628775"/>
            <a:ext cx="452596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p:cNvSpPr>
            <a:spLocks noGrp="1" noChangeArrowheads="1"/>
          </p:cNvSpPr>
          <p:nvPr>
            <p:ph type="title"/>
          </p:nvPr>
        </p:nvSpPr>
        <p:spPr>
          <a:xfrm>
            <a:off x="395288" y="831850"/>
            <a:ext cx="8243887" cy="796925"/>
          </a:xfrm>
        </p:spPr>
        <p:txBody>
          <a:bodyPr/>
          <a:lstStyle/>
          <a:p>
            <a:pPr algn="l" eaLnBrk="1" hangingPunct="1">
              <a:defRPr/>
            </a:pPr>
            <a:r>
              <a:rPr lang="zh-CN" altLang="en-US" sz="3600" dirty="0" smtClean="0">
                <a:effectLst>
                  <a:outerShdw blurRad="38100" dist="38100" dir="2700000" algn="tl">
                    <a:srgbClr val="000000">
                      <a:alpha val="43137"/>
                    </a:srgbClr>
                  </a:outerShdw>
                </a:effectLst>
              </a:rPr>
              <a:t>形成元素晶体的规律</a:t>
            </a:r>
          </a:p>
        </p:txBody>
      </p:sp>
      <p:sp>
        <p:nvSpPr>
          <p:cNvPr id="28676" name="Text Box 5"/>
          <p:cNvSpPr txBox="1">
            <a:spLocks noChangeArrowheads="1"/>
          </p:cNvSpPr>
          <p:nvPr/>
        </p:nvSpPr>
        <p:spPr bwMode="auto">
          <a:xfrm>
            <a:off x="5364163" y="1304925"/>
            <a:ext cx="3384550" cy="50038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20000"/>
              </a:lnSpc>
              <a:defRPr/>
            </a:pPr>
            <a:r>
              <a:rPr lang="en-US" altLang="zh-CN" sz="2400" dirty="0" smtClean="0">
                <a:solidFill>
                  <a:srgbClr val="800000"/>
                </a:solidFill>
                <a:effectLst>
                  <a:outerShdw blurRad="38100" dist="38100" dir="2700000" algn="tl">
                    <a:srgbClr val="000000">
                      <a:alpha val="43137"/>
                    </a:srgbClr>
                  </a:outerShdw>
                </a:effectLst>
              </a:rPr>
              <a:t>V</a:t>
            </a:r>
            <a:r>
              <a:rPr lang="zh-CN" altLang="en-US" sz="2400" dirty="0" smtClean="0">
                <a:solidFill>
                  <a:srgbClr val="800000"/>
                </a:solidFill>
                <a:effectLst>
                  <a:outerShdw blurRad="38100" dist="38100" dir="2700000" algn="tl">
                    <a:srgbClr val="000000">
                      <a:alpha val="43137"/>
                    </a:srgbClr>
                  </a:outerShdw>
                </a:effectLst>
              </a:rPr>
              <a:t>族到</a:t>
            </a:r>
            <a:r>
              <a:rPr lang="en-US" altLang="zh-CN" sz="2400" dirty="0" smtClean="0">
                <a:solidFill>
                  <a:srgbClr val="800000"/>
                </a:solidFill>
                <a:effectLst>
                  <a:outerShdw blurRad="38100" dist="38100" dir="2700000" algn="tl">
                    <a:srgbClr val="000000">
                      <a:alpha val="43137"/>
                    </a:srgbClr>
                  </a:outerShdw>
                </a:effectLst>
              </a:rPr>
              <a:t>VII</a:t>
            </a:r>
            <a:r>
              <a:rPr lang="zh-CN" altLang="en-US" sz="2400" dirty="0" smtClean="0">
                <a:solidFill>
                  <a:srgbClr val="800000"/>
                </a:solidFill>
                <a:effectLst>
                  <a:outerShdw blurRad="38100" dist="38100" dir="2700000" algn="tl">
                    <a:srgbClr val="000000">
                      <a:alpha val="43137"/>
                    </a:srgbClr>
                  </a:outerShdw>
                </a:effectLst>
              </a:rPr>
              <a:t>族元素</a:t>
            </a:r>
            <a:r>
              <a:rPr lang="zh-CN" altLang="en-US" sz="2400" dirty="0" smtClean="0">
                <a:effectLst>
                  <a:outerShdw blurRad="38100" dist="38100" dir="2700000" algn="tl">
                    <a:srgbClr val="000000">
                      <a:alpha val="43137"/>
                    </a:srgbClr>
                  </a:outerShdw>
                </a:effectLst>
              </a:rPr>
              <a:t>，由于遵守</a:t>
            </a:r>
            <a:r>
              <a:rPr lang="en-US" altLang="zh-CN" sz="2400" dirty="0" smtClean="0">
                <a:effectLst>
                  <a:outerShdw blurRad="38100" dist="38100" dir="2700000" algn="tl">
                    <a:srgbClr val="000000">
                      <a:alpha val="43137"/>
                    </a:srgbClr>
                  </a:outerShdw>
                </a:effectLst>
              </a:rPr>
              <a:t>8</a:t>
            </a:r>
            <a:r>
              <a:rPr lang="zh-CN" altLang="en-US" sz="2400" dirty="0" smtClean="0">
                <a:effectLst>
                  <a:outerShdw blurRad="38100" dist="38100" dir="2700000" algn="tl">
                    <a:srgbClr val="000000">
                      <a:alpha val="43137"/>
                    </a:srgbClr>
                  </a:outerShdw>
                </a:effectLst>
              </a:rPr>
              <a:t>－</a:t>
            </a:r>
            <a:r>
              <a:rPr lang="en-US" altLang="zh-CN" sz="2400" dirty="0" smtClean="0">
                <a:effectLst>
                  <a:outerShdw blurRad="38100" dist="38100" dir="2700000" algn="tl">
                    <a:srgbClr val="000000">
                      <a:alpha val="43137"/>
                    </a:srgbClr>
                  </a:outerShdw>
                </a:effectLst>
              </a:rPr>
              <a:t>N</a:t>
            </a:r>
            <a:r>
              <a:rPr lang="zh-CN" altLang="en-US" sz="2400" dirty="0" smtClean="0">
                <a:effectLst>
                  <a:outerShdw blurRad="38100" dist="38100" dir="2700000" algn="tl">
                    <a:srgbClr val="000000">
                      <a:alpha val="43137"/>
                    </a:srgbClr>
                  </a:outerShdw>
                </a:effectLst>
              </a:rPr>
              <a:t>定则，形成的共价键数目往往不足以维持三维稳定结构的需要，所以常以共价键形成片或链等次级结构，然后再以范德瓦尔斯键结合成晶体。</a:t>
            </a:r>
          </a:p>
          <a:p>
            <a:pPr eaLnBrk="1" hangingPunct="1">
              <a:lnSpc>
                <a:spcPct val="120000"/>
              </a:lnSpc>
              <a:defRPr/>
            </a:pPr>
            <a:r>
              <a:rPr lang="en-US" altLang="zh-CN" sz="2400" dirty="0" smtClean="0">
                <a:solidFill>
                  <a:srgbClr val="800000"/>
                </a:solidFill>
                <a:effectLst>
                  <a:outerShdw blurRad="38100" dist="38100" dir="2700000" algn="tl">
                    <a:srgbClr val="000000">
                      <a:alpha val="43137"/>
                    </a:srgbClr>
                  </a:outerShdw>
                </a:effectLst>
              </a:rPr>
              <a:t>VIII</a:t>
            </a:r>
            <a:r>
              <a:rPr lang="zh-CN" altLang="en-US" sz="2400" dirty="0" smtClean="0">
                <a:solidFill>
                  <a:srgbClr val="800000"/>
                </a:solidFill>
                <a:effectLst>
                  <a:outerShdw blurRad="38100" dist="38100" dir="2700000" algn="tl">
                    <a:srgbClr val="000000">
                      <a:alpha val="43137"/>
                    </a:srgbClr>
                  </a:outerShdw>
                </a:effectLst>
              </a:rPr>
              <a:t>族元素</a:t>
            </a:r>
            <a:r>
              <a:rPr lang="zh-CN" altLang="en-US" sz="2400" dirty="0" smtClean="0">
                <a:effectLst>
                  <a:outerShdw blurRad="38100" dist="38100" dir="2700000" algn="tl">
                    <a:srgbClr val="000000">
                      <a:alpha val="43137"/>
                    </a:srgbClr>
                  </a:outerShdw>
                </a:effectLst>
              </a:rPr>
              <a:t>完全依靠微弱的范德瓦尔斯作用结合成晶体。</a:t>
            </a:r>
            <a:endParaRPr lang="zh-CN" altLang="en-US" sz="2400" dirty="0" smtClean="0">
              <a:solidFill>
                <a:srgbClr val="1C1C1C"/>
              </a:solidFill>
              <a:effectLst>
                <a:outerShdw blurRad="38100" dist="38100" dir="2700000" algn="tl">
                  <a:srgbClr val="000000">
                    <a:alpha val="43137"/>
                  </a:srgbClr>
                </a:outerShdw>
              </a:effectLst>
            </a:endParaRPr>
          </a:p>
        </p:txBody>
      </p:sp>
      <p:sp>
        <p:nvSpPr>
          <p:cNvPr id="473094" name="Rectangle 6"/>
          <p:cNvSpPr>
            <a:spLocks noChangeArrowheads="1"/>
          </p:cNvSpPr>
          <p:nvPr/>
        </p:nvSpPr>
        <p:spPr bwMode="auto">
          <a:xfrm>
            <a:off x="2844800" y="1701800"/>
            <a:ext cx="2232025" cy="4679950"/>
          </a:xfrm>
          <a:prstGeom prst="rect">
            <a:avLst/>
          </a:prstGeom>
          <a:solidFill>
            <a:schemeClr val="bg1"/>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endParaRPr lang="zh-CN" altLang="en-US" sz="180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3094"/>
                                        </p:tgtEl>
                                        <p:attrNameLst>
                                          <p:attrName>style.visibility</p:attrName>
                                        </p:attrNameLst>
                                      </p:cBhvr>
                                      <p:to>
                                        <p:strVal val="visible"/>
                                      </p:to>
                                    </p:set>
                                  </p:childTnLst>
                                  <p:subTnLst>
                                    <p:set>
                                      <p:cBhvr override="childStyle">
                                        <p:cTn dur="1" fill="hold" display="0" masterRel="nextClick" afterEffect="1"/>
                                        <p:tgtEl>
                                          <p:spTgt spid="4730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1617663"/>
            <a:ext cx="909637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矩形 1"/>
          <p:cNvSpPr>
            <a:spLocks noChangeArrowheads="1"/>
          </p:cNvSpPr>
          <p:nvPr/>
        </p:nvSpPr>
        <p:spPr bwMode="auto">
          <a:xfrm>
            <a:off x="1547813" y="4149725"/>
            <a:ext cx="4537075" cy="2447925"/>
          </a:xfrm>
          <a:prstGeom prst="rect">
            <a:avLst/>
          </a:prstGeom>
          <a:solidFill>
            <a:schemeClr val="accent1"/>
          </a:solid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10242" name="Rectangle 2"/>
          <p:cNvSpPr>
            <a:spLocks noGrp="1" noChangeArrowheads="1"/>
          </p:cNvSpPr>
          <p:nvPr>
            <p:ph type="title"/>
          </p:nvPr>
        </p:nvSpPr>
        <p:spPr>
          <a:xfrm>
            <a:off x="457200" y="908050"/>
            <a:ext cx="8229600" cy="682625"/>
          </a:xfrm>
        </p:spPr>
        <p:txBody>
          <a:bodyPr/>
          <a:lstStyle/>
          <a:p>
            <a:pPr eaLnBrk="1" hangingPunct="1">
              <a:defRPr/>
            </a:pPr>
            <a:r>
              <a:rPr lang="zh-CN" altLang="en-US" sz="3600" dirty="0" smtClean="0">
                <a:latin typeface="微软雅黑" panose="020B0503020204020204" pitchFamily="34" charset="-122"/>
              </a:rPr>
              <a:t>形成化合物晶体的规律</a:t>
            </a:r>
          </a:p>
        </p:txBody>
      </p:sp>
      <p:sp>
        <p:nvSpPr>
          <p:cNvPr id="29699" name="Rectangle 3"/>
          <p:cNvSpPr>
            <a:spLocks noGrp="1" noChangeArrowheads="1"/>
          </p:cNvSpPr>
          <p:nvPr>
            <p:ph idx="1"/>
          </p:nvPr>
        </p:nvSpPr>
        <p:spPr>
          <a:xfrm>
            <a:off x="1543050" y="2262188"/>
            <a:ext cx="4535488" cy="701675"/>
          </a:xfrm>
          <a:solidFill>
            <a:schemeClr val="bg1"/>
          </a:solidFill>
        </p:spPr>
        <p:txBody>
          <a:bodyPr/>
          <a:lstStyle/>
          <a:p>
            <a:pPr marL="0" indent="0" eaLnBrk="1" hangingPunct="1">
              <a:buFontTx/>
              <a:buNone/>
              <a:defRPr/>
            </a:pPr>
            <a:r>
              <a:rPr lang="zh-CN" altLang="en-US" sz="2000" dirty="0" smtClean="0">
                <a:solidFill>
                  <a:srgbClr val="0207CA"/>
                </a:solidFill>
                <a:sym typeface="Wingdings" panose="05000000000000000000" pitchFamily="2" charset="2"/>
              </a:rPr>
              <a:t>负电性差别大的原子易于形成离子晶体，随着这种差别的减小，离子性向共价性结合过渡。</a:t>
            </a:r>
            <a:endParaRPr lang="en-US" altLang="zh-CN" sz="2000" dirty="0" smtClean="0">
              <a:solidFill>
                <a:srgbClr val="0207CA"/>
              </a:solidFill>
            </a:endParaRPr>
          </a:p>
        </p:txBody>
      </p:sp>
      <p:sp>
        <p:nvSpPr>
          <p:cNvPr id="29700" name="Text Box 4"/>
          <p:cNvSpPr txBox="1">
            <a:spLocks noChangeArrowheads="1"/>
          </p:cNvSpPr>
          <p:nvPr/>
        </p:nvSpPr>
        <p:spPr bwMode="auto">
          <a:xfrm>
            <a:off x="1425575" y="4765675"/>
            <a:ext cx="180022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lang="zh-CN" altLang="en-US" sz="2200" dirty="0" smtClean="0">
                <a:effectLst>
                  <a:outerShdw blurRad="38100" dist="38100" dir="2700000" algn="tl">
                    <a:srgbClr val="000000">
                      <a:alpha val="43137"/>
                    </a:srgbClr>
                  </a:outerShdw>
                </a:effectLst>
              </a:rPr>
              <a:t>离子性结合</a:t>
            </a:r>
          </a:p>
          <a:p>
            <a:pPr algn="ctr" eaLnBrk="1" hangingPunct="1">
              <a:spcBef>
                <a:spcPct val="50000"/>
              </a:spcBef>
              <a:buFontTx/>
              <a:buNone/>
              <a:defRPr/>
            </a:pPr>
            <a:r>
              <a:rPr lang="en-US" altLang="zh-CN" sz="2200" dirty="0" smtClean="0">
                <a:solidFill>
                  <a:srgbClr val="002060"/>
                </a:solidFill>
                <a:effectLst>
                  <a:outerShdw blurRad="38100" dist="38100" dir="2700000" algn="tl">
                    <a:srgbClr val="000000">
                      <a:alpha val="43137"/>
                    </a:srgbClr>
                  </a:outerShdw>
                </a:effectLst>
              </a:rPr>
              <a:t>I-VII</a:t>
            </a:r>
            <a:r>
              <a:rPr lang="zh-CN" altLang="en-US" sz="2200" dirty="0" smtClean="0">
                <a:solidFill>
                  <a:srgbClr val="002060"/>
                </a:solidFill>
                <a:effectLst>
                  <a:outerShdw blurRad="38100" dist="38100" dir="2700000" algn="tl">
                    <a:srgbClr val="000000">
                      <a:alpha val="43137"/>
                    </a:srgbClr>
                  </a:outerShdw>
                </a:effectLst>
              </a:rPr>
              <a:t>化合物</a:t>
            </a:r>
            <a:endParaRPr lang="en-US" altLang="zh-CN" sz="2200" dirty="0" smtClean="0">
              <a:solidFill>
                <a:srgbClr val="002060"/>
              </a:solidFill>
              <a:effectLst>
                <a:outerShdw blurRad="38100" dist="38100" dir="2700000" algn="tl">
                  <a:srgbClr val="000000">
                    <a:alpha val="43137"/>
                  </a:srgbClr>
                </a:outerShdw>
              </a:effectLst>
            </a:endParaRPr>
          </a:p>
          <a:p>
            <a:pPr algn="ctr" eaLnBrk="1" hangingPunct="1">
              <a:spcBef>
                <a:spcPct val="50000"/>
              </a:spcBef>
              <a:buFontTx/>
              <a:buNone/>
              <a:defRPr/>
            </a:pPr>
            <a:r>
              <a:rPr lang="zh-CN" altLang="en-US" sz="2200" dirty="0" smtClean="0">
                <a:effectLst>
                  <a:outerShdw blurRad="38100" dist="38100" dir="2700000" algn="tl">
                    <a:srgbClr val="000000">
                      <a:alpha val="43137"/>
                    </a:srgbClr>
                  </a:outerShdw>
                </a:effectLst>
              </a:rPr>
              <a:t>绝缘体</a:t>
            </a:r>
            <a:endParaRPr lang="zh-CN" altLang="en-US" sz="2200" dirty="0">
              <a:effectLst>
                <a:outerShdw blurRad="38100" dist="38100" dir="2700000" algn="tl">
                  <a:srgbClr val="000000">
                    <a:alpha val="43137"/>
                  </a:srgbClr>
                </a:outerShdw>
              </a:effectLst>
            </a:endParaRPr>
          </a:p>
        </p:txBody>
      </p:sp>
      <p:sp>
        <p:nvSpPr>
          <p:cNvPr id="29701" name="Text Box 5"/>
          <p:cNvSpPr txBox="1">
            <a:spLocks noChangeArrowheads="1"/>
          </p:cNvSpPr>
          <p:nvPr/>
        </p:nvSpPr>
        <p:spPr bwMode="auto">
          <a:xfrm>
            <a:off x="4310063" y="4765675"/>
            <a:ext cx="187166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lang="zh-CN" altLang="en-US" sz="2200" dirty="0" smtClean="0">
                <a:effectLst>
                  <a:outerShdw blurRad="38100" dist="38100" dir="2700000" algn="tl">
                    <a:srgbClr val="000000">
                      <a:alpha val="43137"/>
                    </a:srgbClr>
                  </a:outerShdw>
                </a:effectLst>
              </a:rPr>
              <a:t>共价性结合</a:t>
            </a:r>
          </a:p>
          <a:p>
            <a:pPr algn="ctr" eaLnBrk="1" hangingPunct="1">
              <a:spcBef>
                <a:spcPct val="50000"/>
              </a:spcBef>
              <a:buFontTx/>
              <a:buNone/>
              <a:defRPr/>
            </a:pPr>
            <a:r>
              <a:rPr lang="en-US" altLang="zh-CN" sz="2200" dirty="0" smtClean="0">
                <a:solidFill>
                  <a:srgbClr val="002060"/>
                </a:solidFill>
                <a:effectLst>
                  <a:outerShdw blurRad="38100" dist="38100" dir="2700000" algn="tl">
                    <a:srgbClr val="000000">
                      <a:alpha val="43137"/>
                    </a:srgbClr>
                  </a:outerShdw>
                </a:effectLst>
              </a:rPr>
              <a:t>III-V</a:t>
            </a:r>
            <a:r>
              <a:rPr lang="zh-CN" altLang="en-US" sz="2200" dirty="0" smtClean="0">
                <a:solidFill>
                  <a:srgbClr val="002060"/>
                </a:solidFill>
                <a:effectLst>
                  <a:outerShdw blurRad="38100" dist="38100" dir="2700000" algn="tl">
                    <a:srgbClr val="000000">
                      <a:alpha val="43137"/>
                    </a:srgbClr>
                  </a:outerShdw>
                </a:effectLst>
              </a:rPr>
              <a:t>化合物</a:t>
            </a:r>
            <a:endParaRPr lang="en-US" altLang="zh-CN" sz="2200" dirty="0" smtClean="0">
              <a:solidFill>
                <a:srgbClr val="002060"/>
              </a:solidFill>
              <a:effectLst>
                <a:outerShdw blurRad="38100" dist="38100" dir="2700000" algn="tl">
                  <a:srgbClr val="000000">
                    <a:alpha val="43137"/>
                  </a:srgbClr>
                </a:outerShdw>
              </a:effectLst>
            </a:endParaRPr>
          </a:p>
          <a:p>
            <a:pPr algn="ctr" eaLnBrk="1" hangingPunct="1">
              <a:spcBef>
                <a:spcPct val="50000"/>
              </a:spcBef>
              <a:buFontTx/>
              <a:buNone/>
              <a:defRPr/>
            </a:pPr>
            <a:r>
              <a:rPr lang="zh-CN" altLang="en-US" sz="2200" dirty="0">
                <a:effectLst>
                  <a:outerShdw blurRad="38100" dist="38100" dir="2700000" algn="tl">
                    <a:srgbClr val="000000">
                      <a:alpha val="43137"/>
                    </a:srgbClr>
                  </a:outerShdw>
                </a:effectLst>
              </a:rPr>
              <a:t>半导体或</a:t>
            </a:r>
            <a:r>
              <a:rPr lang="zh-CN" altLang="en-US" sz="2200" dirty="0" smtClean="0">
                <a:effectLst>
                  <a:outerShdw blurRad="38100" dist="38100" dir="2700000" algn="tl">
                    <a:srgbClr val="000000">
                      <a:alpha val="43137"/>
                    </a:srgbClr>
                  </a:outerShdw>
                </a:effectLst>
              </a:rPr>
              <a:t>导体</a:t>
            </a:r>
            <a:endParaRPr lang="zh-CN" altLang="en-US" sz="2200" dirty="0">
              <a:effectLst>
                <a:outerShdw blurRad="38100" dist="38100" dir="2700000" algn="tl">
                  <a:srgbClr val="000000">
                    <a:alpha val="43137"/>
                  </a:srgbClr>
                </a:outerShdw>
              </a:effectLst>
            </a:endParaRPr>
          </a:p>
        </p:txBody>
      </p:sp>
      <p:sp>
        <p:nvSpPr>
          <p:cNvPr id="29702" name="Line 6"/>
          <p:cNvSpPr>
            <a:spLocks noChangeShapeType="1"/>
          </p:cNvSpPr>
          <p:nvPr/>
        </p:nvSpPr>
        <p:spPr bwMode="auto">
          <a:xfrm>
            <a:off x="3240088" y="5805488"/>
            <a:ext cx="792162" cy="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29703" name="Text Box 7"/>
          <p:cNvSpPr txBox="1">
            <a:spLocks noChangeArrowheads="1"/>
          </p:cNvSpPr>
          <p:nvPr/>
        </p:nvSpPr>
        <p:spPr bwMode="auto">
          <a:xfrm>
            <a:off x="3101975" y="4765675"/>
            <a:ext cx="115252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lang="zh-CN" altLang="en-US" sz="1800" dirty="0" smtClean="0">
                <a:effectLst>
                  <a:outerShdw blurRad="38100" dist="38100" dir="2700000" algn="tl">
                    <a:srgbClr val="000000">
                      <a:alpha val="43137"/>
                    </a:srgbClr>
                  </a:outerShdw>
                </a:effectLst>
              </a:rPr>
              <a:t>随负电性差别减小</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866775"/>
            <a:ext cx="8229600" cy="762000"/>
          </a:xfrm>
        </p:spPr>
        <p:txBody>
          <a:bodyPr/>
          <a:lstStyle/>
          <a:p>
            <a:pPr eaLnBrk="1" hangingPunct="1">
              <a:defRPr/>
            </a:pPr>
            <a:r>
              <a:rPr lang="zh-CN" altLang="en-US" sz="3200" dirty="0" smtClean="0">
                <a:latin typeface="微软雅黑" panose="020B0503020204020204" pitchFamily="34" charset="-122"/>
              </a:rPr>
              <a:t>氢键结合</a:t>
            </a:r>
          </a:p>
        </p:txBody>
      </p:sp>
      <p:sp>
        <p:nvSpPr>
          <p:cNvPr id="11267" name="Rectangle 3"/>
          <p:cNvSpPr>
            <a:spLocks noGrp="1" noChangeArrowheads="1"/>
          </p:cNvSpPr>
          <p:nvPr>
            <p:ph type="body" sz="half" idx="1"/>
          </p:nvPr>
        </p:nvSpPr>
        <p:spPr>
          <a:xfrm>
            <a:off x="685800" y="1543050"/>
            <a:ext cx="3657600" cy="2095500"/>
          </a:xfrm>
        </p:spPr>
        <p:txBody>
          <a:bodyPr/>
          <a:lstStyle/>
          <a:p>
            <a:pPr marL="0" indent="0" eaLnBrk="1" hangingPunct="1">
              <a:lnSpc>
                <a:spcPct val="125000"/>
              </a:lnSpc>
              <a:buFontTx/>
              <a:buNone/>
              <a:defRPr/>
            </a:pPr>
            <a:r>
              <a:rPr lang="zh-CN" altLang="en-US" sz="2400" dirty="0" smtClean="0">
                <a:solidFill>
                  <a:srgbClr val="110F0D"/>
                </a:solidFill>
                <a:latin typeface="微软雅黑" panose="020B0503020204020204" pitchFamily="34" charset="-122"/>
              </a:rPr>
              <a:t>氢原子的电子参与形成共价键后，裸露的氢核与另一负电性较大的原子通过静电作用相互结合。</a:t>
            </a:r>
          </a:p>
        </p:txBody>
      </p:sp>
      <p:pic>
        <p:nvPicPr>
          <p:cNvPr id="29700" name="Picture 4" descr="冰花结构"/>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72000" y="1600200"/>
            <a:ext cx="4038600" cy="49530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4357" name="Rectangle 5"/>
          <p:cNvSpPr>
            <a:spLocks noChangeArrowheads="1"/>
          </p:cNvSpPr>
          <p:nvPr/>
        </p:nvSpPr>
        <p:spPr bwMode="auto">
          <a:xfrm>
            <a:off x="685800" y="3727450"/>
            <a:ext cx="3454400" cy="1211263"/>
          </a:xfrm>
          <a:prstGeom prst="rect">
            <a:avLst/>
          </a:prstGeom>
          <a:noFill/>
          <a:ln w="1905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25000"/>
              </a:lnSpc>
              <a:spcBef>
                <a:spcPct val="0"/>
              </a:spcBef>
              <a:buFontTx/>
              <a:buNone/>
              <a:defRPr/>
            </a:pPr>
            <a:r>
              <a:rPr lang="zh-CN" altLang="en-US" sz="2000" dirty="0" smtClean="0">
                <a:effectLst>
                  <a:outerShdw blurRad="38100" dist="38100" dir="2700000" algn="tl">
                    <a:srgbClr val="000000">
                      <a:alpha val="43137"/>
                    </a:srgbClr>
                  </a:outerShdw>
                </a:effectLst>
                <a:latin typeface="微软雅黑" panose="020B0503020204020204" pitchFamily="34" charset="-122"/>
              </a:rPr>
              <a:t>典型的氢键结构：</a:t>
            </a:r>
          </a:p>
          <a:p>
            <a:pPr eaLnBrk="1" hangingPunct="1">
              <a:lnSpc>
                <a:spcPct val="125000"/>
              </a:lnSpc>
              <a:spcBef>
                <a:spcPct val="0"/>
              </a:spcBef>
              <a:buFontTx/>
              <a:buNone/>
              <a:defRPr/>
            </a:pPr>
            <a:r>
              <a:rPr lang="zh-CN" altLang="en-US" sz="2000" dirty="0" smtClean="0">
                <a:effectLst>
                  <a:outerShdw blurRad="38100" dist="38100" dir="2700000" algn="tl">
                    <a:srgbClr val="000000">
                      <a:alpha val="43137"/>
                    </a:srgbClr>
                  </a:outerShdw>
                </a:effectLst>
                <a:latin typeface="微软雅黑" panose="020B0503020204020204" pitchFamily="34" charset="-122"/>
              </a:rPr>
              <a:t>冰</a:t>
            </a:r>
            <a:r>
              <a:rPr lang="en-US" altLang="zh-CN" sz="2000" dirty="0" smtClean="0">
                <a:effectLst>
                  <a:outerShdw blurRad="38100" dist="38100" dir="2700000" algn="tl">
                    <a:srgbClr val="000000">
                      <a:alpha val="43137"/>
                    </a:srgbClr>
                  </a:outerShdw>
                </a:effectLst>
                <a:latin typeface="微软雅黑" panose="020B0503020204020204" pitchFamily="34" charset="-122"/>
              </a:rPr>
              <a:t>[(H2O)n-]</a:t>
            </a:r>
            <a:r>
              <a:rPr lang="zh-CN" altLang="en-US" sz="2000" dirty="0" smtClean="0">
                <a:effectLst>
                  <a:outerShdw blurRad="38100" dist="38100" dir="2700000" algn="tl">
                    <a:srgbClr val="000000">
                      <a:alpha val="43137"/>
                    </a:srgbClr>
                  </a:outerShdw>
                </a:effectLst>
                <a:latin typeface="微软雅黑" panose="020B0503020204020204" pitchFamily="34" charset="-122"/>
              </a:rPr>
              <a:t>，固态氟化氢等。</a:t>
            </a:r>
          </a:p>
        </p:txBody>
      </p:sp>
      <p:sp>
        <p:nvSpPr>
          <p:cNvPr id="484358" name="Rectangle 6"/>
          <p:cNvSpPr>
            <a:spLocks noChangeArrowheads="1"/>
          </p:cNvSpPr>
          <p:nvPr/>
        </p:nvSpPr>
        <p:spPr bwMode="auto">
          <a:xfrm>
            <a:off x="685800" y="5170488"/>
            <a:ext cx="3454400" cy="1211262"/>
          </a:xfrm>
          <a:prstGeom prst="rect">
            <a:avLst/>
          </a:prstGeom>
          <a:solidFill>
            <a:schemeClr val="bg1"/>
          </a:solidFill>
          <a:ln w="19050">
            <a:solidFill>
              <a:schemeClr val="tx1"/>
            </a:solidFill>
            <a:miter lim="800000"/>
            <a:headEnd/>
            <a:tailEnd/>
          </a:ln>
          <a:effectLs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25000"/>
              </a:lnSpc>
              <a:buFontTx/>
              <a:buNone/>
              <a:defRPr/>
            </a:pPr>
            <a:r>
              <a:rPr lang="zh-CN" altLang="en-US" sz="2000" dirty="0" smtClean="0">
                <a:effectLst>
                  <a:outerShdw blurRad="38100" dist="38100" dir="2700000" algn="tl">
                    <a:srgbClr val="000000">
                      <a:alpha val="43137"/>
                    </a:srgbClr>
                  </a:outerShdw>
                </a:effectLst>
                <a:latin typeface="微软雅黑" panose="020B0503020204020204" pitchFamily="34" charset="-122"/>
              </a:rPr>
              <a:t>性质：是一种弱相互作用，熔点</a:t>
            </a:r>
            <a:r>
              <a:rPr lang="zh-CN" altLang="en-US" sz="2000" dirty="0">
                <a:effectLst>
                  <a:outerShdw blurRad="38100" dist="38100" dir="2700000" algn="tl">
                    <a:srgbClr val="000000">
                      <a:alpha val="43137"/>
                    </a:srgbClr>
                  </a:outerShdw>
                </a:effectLst>
                <a:latin typeface="微软雅黑" panose="020B0503020204020204" pitchFamily="34" charset="-122"/>
              </a:rPr>
              <a:t>、</a:t>
            </a:r>
            <a:r>
              <a:rPr lang="zh-CN" altLang="en-US" sz="2000" dirty="0" smtClean="0">
                <a:effectLst>
                  <a:outerShdw blurRad="38100" dist="38100" dir="2700000" algn="tl">
                    <a:srgbClr val="000000">
                      <a:alpha val="43137"/>
                    </a:srgbClr>
                  </a:outerShdw>
                </a:effectLst>
                <a:latin typeface="微软雅黑" panose="020B0503020204020204" pitchFamily="34" charset="-122"/>
              </a:rPr>
              <a:t>沸点介于离子晶体与分子晶体之间，密度小等。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blinds(horizontal)">
                                      <p:cBhvr>
                                        <p:cTn id="7" dur="500"/>
                                        <p:tgtEl>
                                          <p:spTgt spid="484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4358"/>
                                        </p:tgtEl>
                                        <p:attrNameLst>
                                          <p:attrName>style.visibility</p:attrName>
                                        </p:attrNameLst>
                                      </p:cBhvr>
                                      <p:to>
                                        <p:strVal val="visible"/>
                                      </p:to>
                                    </p:set>
                                    <p:animEffect transition="in" filter="blinds(horizontal)">
                                      <p:cBhvr>
                                        <p:cTn id="12" dur="500"/>
                                        <p:tgtEl>
                                          <p:spTgt spid="48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7" grpId="0" animBg="1"/>
      <p:bldP spid="4843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1"/>
          <p:cNvGrpSpPr>
            <a:grpSpLocks/>
          </p:cNvGrpSpPr>
          <p:nvPr/>
        </p:nvGrpSpPr>
        <p:grpSpPr bwMode="auto">
          <a:xfrm>
            <a:off x="188913" y="1347788"/>
            <a:ext cx="8631237" cy="4818062"/>
            <a:chOff x="189359" y="1348284"/>
            <a:chExt cx="8631113" cy="4817020"/>
          </a:xfrm>
        </p:grpSpPr>
        <p:pic>
          <p:nvPicPr>
            <p:cNvPr id="30724" name="Picture 2" descr="fig11_10_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72" y="1348284"/>
              <a:ext cx="82296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4"/>
            <p:cNvSpPr txBox="1">
              <a:spLocks noChangeArrowheads="1"/>
            </p:cNvSpPr>
            <p:nvPr/>
          </p:nvSpPr>
          <p:spPr bwMode="auto">
            <a:xfrm>
              <a:off x="2465801" y="5395534"/>
              <a:ext cx="4463986" cy="769770"/>
            </a:xfrm>
            <a:prstGeom prst="rect">
              <a:avLst/>
            </a:prstGeom>
            <a:noFill/>
            <a:ln>
              <a:noFill/>
            </a:ln>
            <a:effectLs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en-US" altLang="zh-CN" sz="2200" dirty="0" smtClean="0">
                  <a:solidFill>
                    <a:srgbClr val="0207CA"/>
                  </a:solidFill>
                  <a:effectLst>
                    <a:outerShdw blurRad="38100" dist="38100" dir="2700000" algn="tl">
                      <a:srgbClr val="000000">
                        <a:alpha val="43137"/>
                      </a:srgbClr>
                    </a:outerShdw>
                  </a:effectLst>
                </a:rPr>
                <a:t>(b) </a:t>
              </a:r>
              <a:r>
                <a:rPr kumimoji="1" lang="en-US" altLang="zh-CN" sz="2200" dirty="0" smtClean="0">
                  <a:effectLst>
                    <a:outerShdw blurRad="38100" dist="38100" dir="2700000" algn="tl">
                      <a:srgbClr val="000000">
                        <a:alpha val="43137"/>
                      </a:srgbClr>
                    </a:outerShdw>
                  </a:effectLst>
                </a:rPr>
                <a:t>The arrangement of H</a:t>
              </a:r>
              <a:r>
                <a:rPr kumimoji="1" lang="en-US" altLang="zh-CN" sz="2200" baseline="-30000" dirty="0" smtClean="0">
                  <a:effectLst>
                    <a:outerShdw blurRad="38100" dist="38100" dir="2700000" algn="tl">
                      <a:srgbClr val="000000">
                        <a:alpha val="43137"/>
                      </a:srgbClr>
                    </a:outerShdw>
                  </a:effectLst>
                </a:rPr>
                <a:t>2</a:t>
              </a:r>
              <a:r>
                <a:rPr kumimoji="1" lang="en-US" altLang="zh-CN" sz="2200" dirty="0" smtClean="0">
                  <a:effectLst>
                    <a:outerShdw blurRad="38100" dist="38100" dir="2700000" algn="tl">
                      <a:srgbClr val="000000">
                        <a:alpha val="43137"/>
                      </a:srgbClr>
                    </a:outerShdw>
                  </a:effectLst>
                </a:rPr>
                <a:t>O      molecules in ice. </a:t>
              </a:r>
              <a:endParaRPr kumimoji="1" lang="en-US" altLang="zh-CN" sz="2200" dirty="0" smtClean="0">
                <a:solidFill>
                  <a:schemeClr val="bg1"/>
                </a:solidFill>
                <a:effectLst>
                  <a:outerShdw blurRad="38100" dist="38100" dir="2700000" algn="tl">
                    <a:srgbClr val="000000">
                      <a:alpha val="43137"/>
                    </a:srgbClr>
                  </a:outerShdw>
                </a:effectLst>
              </a:endParaRPr>
            </a:p>
          </p:txBody>
        </p:sp>
        <p:sp>
          <p:nvSpPr>
            <p:cNvPr id="33797" name="Text Box 5"/>
            <p:cNvSpPr txBox="1">
              <a:spLocks noChangeArrowheads="1"/>
            </p:cNvSpPr>
            <p:nvPr/>
          </p:nvSpPr>
          <p:spPr bwMode="auto">
            <a:xfrm>
              <a:off x="189359" y="2916395"/>
              <a:ext cx="2354228" cy="2447396"/>
            </a:xfrm>
            <a:prstGeom prst="rect">
              <a:avLst/>
            </a:prstGeom>
            <a:solidFill>
              <a:schemeClr val="bg1"/>
            </a:solidFill>
            <a:ln>
              <a:noFill/>
            </a:ln>
            <a:effectLs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en-US" altLang="zh-CN" sz="1800" dirty="0" smtClean="0">
                  <a:solidFill>
                    <a:srgbClr val="0207CA"/>
                  </a:solidFill>
                  <a:effectLst>
                    <a:outerShdw blurRad="38100" dist="38100" dir="2700000" algn="tl">
                      <a:srgbClr val="000000">
                        <a:alpha val="43137"/>
                      </a:srgbClr>
                    </a:outerShdw>
                  </a:effectLst>
                </a:rPr>
                <a:t>(a)</a:t>
              </a:r>
              <a:r>
                <a:rPr kumimoji="1" lang="en-US" altLang="zh-CN" sz="1800" dirty="0" smtClean="0">
                  <a:effectLst>
                    <a:outerShdw blurRad="38100" dist="38100" dir="2700000" algn="tl">
                      <a:srgbClr val="000000">
                        <a:alpha val="43137"/>
                      </a:srgbClr>
                    </a:outerShdw>
                  </a:effectLst>
                </a:rPr>
                <a:t>Hydrogen bonding between two water molecules.</a:t>
              </a:r>
            </a:p>
            <a:p>
              <a:pPr eaLnBrk="1" hangingPunct="1">
                <a:spcBef>
                  <a:spcPct val="50000"/>
                </a:spcBef>
                <a:buFontTx/>
                <a:buNone/>
                <a:defRPr/>
              </a:pPr>
              <a:r>
                <a:rPr kumimoji="1" lang="en-US" altLang="zh-CN" sz="1800" dirty="0" smtClean="0">
                  <a:effectLst>
                    <a:outerShdw blurRad="38100" dist="38100" dir="2700000" algn="tl">
                      <a:srgbClr val="000000">
                        <a:alpha val="43137"/>
                      </a:srgbClr>
                    </a:outerShdw>
                  </a:effectLst>
                </a:rPr>
                <a:t>The distances shown are those found in ice. </a:t>
              </a:r>
              <a:br>
                <a:rPr kumimoji="1" lang="en-US" altLang="zh-CN" sz="1800" dirty="0" smtClean="0">
                  <a:effectLst>
                    <a:outerShdw blurRad="38100" dist="38100" dir="2700000" algn="tl">
                      <a:srgbClr val="000000">
                        <a:alpha val="43137"/>
                      </a:srgbClr>
                    </a:outerShdw>
                  </a:effectLst>
                </a:rPr>
              </a:br>
              <a:endParaRPr kumimoji="1" lang="en-US" altLang="zh-CN" sz="1800" dirty="0" smtClean="0">
                <a:effectLst>
                  <a:outerShdw blurRad="38100" dist="38100" dir="2700000" algn="tl">
                    <a:srgbClr val="000000">
                      <a:alpha val="43137"/>
                    </a:srgbClr>
                  </a:outerShdw>
                </a:effectLst>
              </a:endParaRPr>
            </a:p>
          </p:txBody>
        </p:sp>
      </p:grpSp>
      <p:sp>
        <p:nvSpPr>
          <p:cNvPr id="14339" name="Rectangle 3"/>
          <p:cNvSpPr>
            <a:spLocks noGrp="1" noChangeArrowheads="1"/>
          </p:cNvSpPr>
          <p:nvPr>
            <p:ph type="title"/>
          </p:nvPr>
        </p:nvSpPr>
        <p:spPr>
          <a:xfrm>
            <a:off x="4035425" y="1268413"/>
            <a:ext cx="4640263" cy="463550"/>
          </a:xfrm>
        </p:spPr>
        <p:txBody>
          <a:bodyPr/>
          <a:lstStyle/>
          <a:p>
            <a:pPr eaLnBrk="1" hangingPunct="1">
              <a:defRPr/>
            </a:pPr>
            <a:r>
              <a:rPr lang="zh-CN" altLang="en-US" sz="3200" dirty="0" smtClean="0">
                <a:effectLst>
                  <a:outerShdw blurRad="38100" dist="38100" dir="2700000" algn="tl">
                    <a:srgbClr val="000000">
                      <a:alpha val="43137"/>
                    </a:srgbClr>
                  </a:outerShdw>
                </a:effectLst>
              </a:rPr>
              <a:t>冰的结构</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427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5538"/>
            <a:ext cx="3600450"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3"/>
          <p:cNvSpPr txBox="1">
            <a:spLocks noChangeArrowheads="1"/>
          </p:cNvSpPr>
          <p:nvPr/>
        </p:nvSpPr>
        <p:spPr bwMode="auto">
          <a:xfrm>
            <a:off x="4343400" y="1989138"/>
            <a:ext cx="3962400"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en-US" altLang="zh-CN" sz="2200" dirty="0" smtClean="0">
                <a:effectLst>
                  <a:outerShdw blurRad="38100" dist="38100" dir="2700000" algn="tl">
                    <a:srgbClr val="000000">
                      <a:alpha val="43137"/>
                    </a:srgbClr>
                  </a:outerShdw>
                </a:effectLst>
              </a:rPr>
              <a:t>Hydrogen bonding, which occurs between </a:t>
            </a:r>
            <a:r>
              <a:rPr kumimoji="1" lang="en-US" altLang="zh-CN" sz="2200" dirty="0" smtClean="0">
                <a:solidFill>
                  <a:srgbClr val="800000"/>
                </a:solidFill>
                <a:effectLst>
                  <a:outerShdw blurRad="38100" dist="38100" dir="2700000" algn="tl">
                    <a:srgbClr val="000000">
                      <a:alpha val="43137"/>
                    </a:srgbClr>
                  </a:outerShdw>
                </a:effectLst>
              </a:rPr>
              <a:t>oxygen, nitrogen, and fluorine atoms </a:t>
            </a:r>
            <a:r>
              <a:rPr kumimoji="1" lang="en-US" altLang="zh-CN" sz="2200" dirty="0" smtClean="0">
                <a:effectLst>
                  <a:outerShdw blurRad="38100" dist="38100" dir="2700000" algn="tl">
                    <a:srgbClr val="000000">
                      <a:alpha val="43137"/>
                    </a:srgbClr>
                  </a:outerShdw>
                </a:effectLst>
              </a:rPr>
              <a:t>bonded to </a:t>
            </a:r>
            <a:r>
              <a:rPr kumimoji="1" lang="en-US" altLang="zh-CN" sz="2200" dirty="0" smtClean="0">
                <a:solidFill>
                  <a:srgbClr val="0207CA"/>
                </a:solidFill>
                <a:effectLst>
                  <a:outerShdw blurRad="38100" dist="38100" dir="2700000" algn="tl">
                    <a:srgbClr val="000000">
                      <a:alpha val="43137"/>
                    </a:srgbClr>
                  </a:outerShdw>
                </a:effectLst>
              </a:rPr>
              <a:t>hydrogen</a:t>
            </a:r>
            <a:r>
              <a:rPr kumimoji="1" lang="en-US" altLang="zh-CN" sz="2200" dirty="0" smtClean="0">
                <a:solidFill>
                  <a:srgbClr val="C00000"/>
                </a:solidFill>
                <a:effectLst>
                  <a:outerShdw blurRad="38100" dist="38100" dir="2700000" algn="tl">
                    <a:srgbClr val="000000">
                      <a:alpha val="43137"/>
                    </a:srgbClr>
                  </a:outerShdw>
                </a:effectLst>
              </a:rPr>
              <a:t> </a:t>
            </a:r>
            <a:r>
              <a:rPr kumimoji="1" lang="en-US" altLang="zh-CN" sz="2200" dirty="0" smtClean="0">
                <a:effectLst>
                  <a:outerShdw blurRad="38100" dist="38100" dir="2700000" algn="tl">
                    <a:srgbClr val="000000">
                      <a:alpha val="43137"/>
                    </a:srgbClr>
                  </a:outerShdw>
                </a:effectLst>
              </a:rPr>
              <a:t>atoms, is the </a:t>
            </a:r>
            <a:r>
              <a:rPr kumimoji="1" lang="en-US" altLang="zh-CN" sz="2200" dirty="0" smtClean="0">
                <a:solidFill>
                  <a:srgbClr val="0207CA"/>
                </a:solidFill>
                <a:effectLst>
                  <a:outerShdw blurRad="38100" dist="38100" dir="2700000" algn="tl">
                    <a:srgbClr val="000000">
                      <a:alpha val="43137"/>
                    </a:srgbClr>
                  </a:outerShdw>
                </a:effectLst>
              </a:rPr>
              <a:t>strongest</a:t>
            </a:r>
            <a:r>
              <a:rPr kumimoji="1" lang="en-US" altLang="zh-CN" sz="2200" dirty="0" smtClean="0">
                <a:solidFill>
                  <a:srgbClr val="C00000"/>
                </a:solidFill>
                <a:effectLst>
                  <a:outerShdw blurRad="38100" dist="38100" dir="2700000" algn="tl">
                    <a:srgbClr val="000000">
                      <a:alpha val="43137"/>
                    </a:srgbClr>
                  </a:outerShdw>
                </a:effectLst>
              </a:rPr>
              <a:t> </a:t>
            </a:r>
            <a:r>
              <a:rPr kumimoji="1" lang="en-US" altLang="zh-CN" sz="2200" dirty="0" smtClean="0">
                <a:effectLst>
                  <a:outerShdw blurRad="38100" dist="38100" dir="2700000" algn="tl">
                    <a:srgbClr val="000000">
                      <a:alpha val="43137"/>
                    </a:srgbClr>
                  </a:outerShdw>
                </a:effectLst>
              </a:rPr>
              <a:t>type of intermolecular force.</a:t>
            </a:r>
          </a:p>
          <a:p>
            <a:pPr eaLnBrk="1" hangingPunct="1">
              <a:spcBef>
                <a:spcPct val="50000"/>
              </a:spcBef>
              <a:buFontTx/>
              <a:buNone/>
              <a:defRPr/>
            </a:pPr>
            <a:r>
              <a:rPr kumimoji="1" lang="en-US" altLang="zh-CN" sz="2200" dirty="0" smtClean="0">
                <a:effectLst>
                  <a:outerShdw blurRad="38100" dist="38100" dir="2700000" algn="tl">
                    <a:srgbClr val="000000">
                      <a:alpha val="43137"/>
                    </a:srgbClr>
                  </a:outerShdw>
                </a:effectLst>
              </a:rPr>
              <a:t>O, N, F</a:t>
            </a:r>
            <a:r>
              <a:rPr kumimoji="1" lang="zh-CN" altLang="en-US" sz="2200" dirty="0" smtClean="0">
                <a:effectLst>
                  <a:outerShdw blurRad="38100" dist="38100" dir="2700000" algn="tl">
                    <a:srgbClr val="000000">
                      <a:alpha val="43137"/>
                    </a:srgbClr>
                  </a:outerShdw>
                </a:effectLst>
              </a:rPr>
              <a:t>原子之间通过</a:t>
            </a:r>
            <a:r>
              <a:rPr kumimoji="1" lang="en-US" altLang="zh-CN" sz="2200" dirty="0" smtClean="0">
                <a:effectLst>
                  <a:outerShdw blurRad="38100" dist="38100" dir="2700000" algn="tl">
                    <a:srgbClr val="000000">
                      <a:alpha val="43137"/>
                    </a:srgbClr>
                  </a:outerShdw>
                </a:effectLst>
              </a:rPr>
              <a:t>H</a:t>
            </a:r>
            <a:r>
              <a:rPr kumimoji="1" lang="zh-CN" altLang="en-US" sz="2200" dirty="0" smtClean="0">
                <a:effectLst>
                  <a:outerShdw blurRad="38100" dist="38100" dir="2700000" algn="tl">
                    <a:srgbClr val="000000">
                      <a:alpha val="43137"/>
                    </a:srgbClr>
                  </a:outerShdw>
                </a:effectLst>
              </a:rPr>
              <a:t>原子连接而成；</a:t>
            </a:r>
          </a:p>
          <a:p>
            <a:pPr eaLnBrk="1" hangingPunct="1">
              <a:spcBef>
                <a:spcPct val="50000"/>
              </a:spcBef>
              <a:buFontTx/>
              <a:buNone/>
              <a:defRPr/>
            </a:pPr>
            <a:r>
              <a:rPr kumimoji="1" lang="zh-CN" altLang="en-US" sz="2200" dirty="0" smtClean="0">
                <a:effectLst>
                  <a:outerShdw blurRad="38100" dist="38100" dir="2700000" algn="tl">
                    <a:srgbClr val="000000">
                      <a:alpha val="43137"/>
                    </a:srgbClr>
                  </a:outerShdw>
                </a:effectLst>
              </a:rPr>
              <a:t>最强的分子间力。</a:t>
            </a:r>
          </a:p>
          <a:p>
            <a:pPr eaLnBrk="1" hangingPunct="1">
              <a:spcBef>
                <a:spcPct val="50000"/>
              </a:spcBef>
              <a:buFontTx/>
              <a:buNone/>
              <a:defRPr/>
            </a:pPr>
            <a:endParaRPr kumimoji="1" lang="en-US" altLang="zh-CN" sz="2200" dirty="0" smtClean="0">
              <a:effectLst>
                <a:outerShdw blurRad="38100" dist="38100" dir="2700000" algn="tl">
                  <a:srgbClr val="000000">
                    <a:alpha val="43137"/>
                  </a:srgbClr>
                </a:outerShdw>
              </a:effectLst>
            </a:endParaRPr>
          </a:p>
        </p:txBody>
      </p:sp>
      <p:sp>
        <p:nvSpPr>
          <p:cNvPr id="31748" name="Rectangle 4"/>
          <p:cNvSpPr>
            <a:spLocks noGrp="1" noChangeArrowheads="1"/>
          </p:cNvSpPr>
          <p:nvPr>
            <p:ph type="title"/>
          </p:nvPr>
        </p:nvSpPr>
        <p:spPr>
          <a:xfrm>
            <a:off x="3924300" y="1239838"/>
            <a:ext cx="5219700" cy="533400"/>
          </a:xfrm>
        </p:spPr>
        <p:txBody>
          <a:bodyPr/>
          <a:lstStyle/>
          <a:p>
            <a:pPr eaLnBrk="1" hangingPunct="1">
              <a:defRPr/>
            </a:pPr>
            <a:r>
              <a:rPr lang="zh-CN" altLang="en-US" sz="2800" dirty="0" smtClean="0">
                <a:solidFill>
                  <a:srgbClr val="0207CA"/>
                </a:solidFill>
                <a:effectLst>
                  <a:outerShdw blurRad="38100" dist="38100" dir="2700000" algn="tl">
                    <a:srgbClr val="000000">
                      <a:alpha val="43137"/>
                    </a:srgbClr>
                  </a:outerShdw>
                </a:effectLst>
              </a:rPr>
              <a:t>氢键（</a:t>
            </a:r>
            <a:r>
              <a:rPr lang="en-US" altLang="zh-CN" sz="2800" dirty="0" smtClean="0">
                <a:solidFill>
                  <a:srgbClr val="0207CA"/>
                </a:solidFill>
                <a:effectLst>
                  <a:outerShdw blurRad="38100" dist="38100" dir="2700000" algn="tl">
                    <a:srgbClr val="000000">
                      <a:alpha val="43137"/>
                    </a:srgbClr>
                  </a:outerShdw>
                </a:effectLst>
              </a:rPr>
              <a:t>Hydrogen Bonding</a:t>
            </a:r>
            <a:r>
              <a:rPr lang="zh-CN" altLang="en-US" sz="2800" dirty="0" smtClean="0">
                <a:solidFill>
                  <a:srgbClr val="0207CA"/>
                </a:solidFill>
                <a:effectLst>
                  <a:outerShdw blurRad="38100" dist="38100" dir="2700000" algn="tl">
                    <a:srgbClr val="000000">
                      <a:alpha val="43137"/>
                    </a:srgbClr>
                  </a:outerShdw>
                </a:effectLst>
              </a:rPr>
              <a:t>）</a:t>
            </a:r>
          </a:p>
        </p:txBody>
      </p:sp>
      <p:sp>
        <p:nvSpPr>
          <p:cNvPr id="31749" name="矩形 1"/>
          <p:cNvSpPr>
            <a:spLocks noChangeArrowheads="1"/>
          </p:cNvSpPr>
          <p:nvPr/>
        </p:nvSpPr>
        <p:spPr bwMode="auto">
          <a:xfrm>
            <a:off x="323850" y="2636838"/>
            <a:ext cx="3600450" cy="2232025"/>
          </a:xfrm>
          <a:prstGeom prst="rect">
            <a:avLst/>
          </a:prstGeom>
          <a:noFill/>
          <a:ln w="38100" algn="ctr">
            <a:solidFill>
              <a:srgbClr val="0207CA"/>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3" name="文本框 2"/>
          <p:cNvSpPr txBox="1"/>
          <p:nvPr/>
        </p:nvSpPr>
        <p:spPr>
          <a:xfrm>
            <a:off x="301625" y="6180138"/>
            <a:ext cx="1525588" cy="400050"/>
          </a:xfrm>
          <a:prstGeom prst="rect">
            <a:avLst/>
          </a:prstGeom>
          <a:noFill/>
        </p:spPr>
        <p:txBody>
          <a:bodyPr wrap="none">
            <a:spAutoFit/>
          </a:bodyPr>
          <a:lstStyle/>
          <a:p>
            <a:pPr>
              <a:defRPr/>
            </a:pPr>
            <a:r>
              <a:rPr lang="en-US" altLang="zh-CN" sz="2000" b="1" dirty="0">
                <a:solidFill>
                  <a:srgbClr val="0207C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CH3COOH</a:t>
            </a:r>
            <a:endParaRPr lang="zh-CN" altLang="en-US" sz="2000" b="1" dirty="0">
              <a:solidFill>
                <a:srgbClr val="0207C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txDef>
      <a:spPr>
        <a:noFill/>
      </a:spPr>
      <a:bodyPr wrap="none" rtlCol="0">
        <a:spAutoFit/>
      </a:bodyPr>
      <a:lstStyle>
        <a:defPPr>
          <a:defRPr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defPPr>
      </a:lstStyle>
    </a:tx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4111</TotalTime>
  <Words>1139</Words>
  <Application>Microsoft Office PowerPoint</Application>
  <PresentationFormat>全屏显示(4:3)</PresentationFormat>
  <Paragraphs>170</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Arial Black</vt:lpstr>
      <vt:lpstr>微软雅黑</vt:lpstr>
      <vt:lpstr>Times New Roman</vt:lpstr>
      <vt:lpstr>Verdana</vt:lpstr>
      <vt:lpstr>楷体_GB2312</vt:lpstr>
      <vt:lpstr>华文新魏</vt:lpstr>
      <vt:lpstr>Wingdings</vt:lpstr>
      <vt:lpstr>华文中宋</vt:lpstr>
      <vt:lpstr>1_Balloons</vt:lpstr>
      <vt:lpstr>§2-5晶体结合的规律性</vt:lpstr>
      <vt:lpstr>原子负电性</vt:lpstr>
      <vt:lpstr>PowerPoint 演示文稿</vt:lpstr>
      <vt:lpstr>形成元素晶体的规律</vt:lpstr>
      <vt:lpstr>形成元素晶体的规律</vt:lpstr>
      <vt:lpstr>形成化合物晶体的规律</vt:lpstr>
      <vt:lpstr>氢键结合</vt:lpstr>
      <vt:lpstr>冰的结构</vt:lpstr>
      <vt:lpstr>氢键（Hydrogen Bonding）</vt:lpstr>
      <vt:lpstr>氢键与沸点</vt:lpstr>
      <vt:lpstr>共价键、金属键、范德瓦尔斯键共存的石墨结构</vt:lpstr>
      <vt:lpstr>石墨</vt:lpstr>
      <vt:lpstr>PowerPoint 演示文稿</vt:lpstr>
      <vt:lpstr>PowerPoint 演示文稿</vt:lpstr>
    </vt:vector>
  </TitlesOfParts>
  <Company>南京建筑工程学院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祝云峰</dc:creator>
  <cp:lastModifiedBy>lixh</cp:lastModifiedBy>
  <cp:revision>315</cp:revision>
  <dcterms:created xsi:type="dcterms:W3CDTF">2001-03-15T01:39:43Z</dcterms:created>
  <dcterms:modified xsi:type="dcterms:W3CDTF">2018-10-14T21:50:33Z</dcterms:modified>
</cp:coreProperties>
</file>