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9"/>
  </p:notesMasterIdLst>
  <p:sldIdLst>
    <p:sldId id="423" r:id="rId2"/>
    <p:sldId id="424" r:id="rId3"/>
    <p:sldId id="425" r:id="rId4"/>
    <p:sldId id="426" r:id="rId5"/>
    <p:sldId id="436" r:id="rId6"/>
    <p:sldId id="427" r:id="rId7"/>
    <p:sldId id="428" r:id="rId8"/>
    <p:sldId id="429" r:id="rId9"/>
    <p:sldId id="415" r:id="rId10"/>
    <p:sldId id="417" r:id="rId11"/>
    <p:sldId id="437" r:id="rId12"/>
    <p:sldId id="435" r:id="rId13"/>
    <p:sldId id="418" r:id="rId14"/>
    <p:sldId id="438" r:id="rId15"/>
    <p:sldId id="439" r:id="rId16"/>
    <p:sldId id="419" r:id="rId17"/>
    <p:sldId id="440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207CA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8" autoAdjust="0"/>
    <p:restoredTop sz="94900" autoAdjust="0"/>
  </p:normalViewPr>
  <p:slideViewPr>
    <p:cSldViewPr>
      <p:cViewPr varScale="1">
        <p:scale>
          <a:sx n="65" d="100"/>
          <a:sy n="65" d="100"/>
        </p:scale>
        <p:origin x="1722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670B52-79AC-417B-B00B-56758B394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5969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79FD56D-BFF5-4594-9829-E300192EF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D3370BC8-774F-46AE-B305-FF25ED195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1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524BFBF-365A-4789-A255-EF9CDA5AB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03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B4D41D20-BA97-47AA-B4A2-E2B018014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19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00DBD136-F719-434A-8210-6D4A3411C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2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6F002B8-4B6A-4880-94A6-78F3F4A58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2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78F64D56-3FD5-4ACC-A628-1EE81320D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943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0E26880-CE5B-446F-B859-ADDE23BA36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261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5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7176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612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1422315941 w 596"/>
                  <a:gd name="T3" fmla="*/ 2147483646 h 666"/>
                  <a:gd name="T4" fmla="*/ 0 w 596"/>
                  <a:gd name="T5" fmla="*/ 2147483646 h 666"/>
                  <a:gd name="T6" fmla="*/ 989876552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413694843 h 666"/>
                  <a:gd name="T16" fmla="*/ 2147483646 w 596"/>
                  <a:gd name="T17" fmla="*/ 2056764444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687877657 w 257"/>
                  <a:gd name="T5" fmla="*/ 2147483646 h 237"/>
                  <a:gd name="T6" fmla="*/ 1218048353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968924700 w 124"/>
                  <a:gd name="T21" fmla="*/ 2147483646 h 110"/>
                  <a:gd name="T22" fmla="*/ 1906946431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364139335 w 109"/>
                  <a:gd name="T3" fmla="*/ 174203051 h 156"/>
                  <a:gd name="T4" fmla="*/ 2147483646 w 109"/>
                  <a:gd name="T5" fmla="*/ 1036152412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71236391 w 54"/>
                  <a:gd name="T3" fmla="*/ 275780644 h 40"/>
                  <a:gd name="T4" fmla="*/ 1226089022 w 54"/>
                  <a:gd name="T5" fmla="*/ 896047171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089162504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142476438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1944836536 w 149"/>
                  <a:gd name="T39" fmla="*/ 2147483646 h 704"/>
                  <a:gd name="T40" fmla="*/ 1142476438 w 149"/>
                  <a:gd name="T41" fmla="*/ 2147483646 h 704"/>
                  <a:gd name="T42" fmla="*/ 1142476438 w 149"/>
                  <a:gd name="T43" fmla="*/ 2147483646 h 704"/>
                  <a:gd name="T44" fmla="*/ 1587558277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569FE183-EDB8-4E51-85D1-F8813C193B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8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5BD4965-DA6F-487A-BF4E-780FEB806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8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2A081BCE-697A-4F5A-B7B7-688E35BD8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2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3B5C6A2-4DB4-43DC-8BE5-6B5A3993D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25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B1C863E6-799C-4B10-AC3F-2CABB5B42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76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0C38192-5B01-4680-B18E-E68323FC8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0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5040313" y="188913"/>
            <a:ext cx="4211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晶格振动与晶体的热学性质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66675"/>
            <a:ext cx="50403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457200"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3–1 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简谐近似和简正坐标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890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1235075"/>
            <a:ext cx="8229600" cy="681038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</a:rPr>
              <a:t>第三章、晶格振动与晶体热学性质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01850"/>
            <a:ext cx="8496300" cy="36306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主要内容：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扼要</a:t>
            </a:r>
            <a:r>
              <a:rPr lang="zh-CN" altLang="en-US" dirty="0">
                <a:latin typeface="微软雅黑" panose="020B0503020204020204" pitchFamily="34" charset="-122"/>
              </a:rPr>
              <a:t>介绍在简谐近似下如何用正则坐标和正则振动描述</a:t>
            </a:r>
            <a:r>
              <a:rPr lang="zh-CN" altLang="en-US" dirty="0">
                <a:solidFill>
                  <a:srgbClr val="800000"/>
                </a:solidFill>
                <a:latin typeface="微软雅黑" panose="020B0503020204020204" pitchFamily="34" charset="-122"/>
              </a:rPr>
              <a:t>晶格振动</a:t>
            </a:r>
            <a:r>
              <a:rPr lang="zh-CN" altLang="en-US" dirty="0">
                <a:latin typeface="微软雅黑" panose="020B0503020204020204" pitchFamily="34" charset="-122"/>
              </a:rPr>
              <a:t>的问题，介绍格波和声子的概念</a:t>
            </a:r>
            <a:r>
              <a:rPr lang="zh-CN" altLang="en-US" dirty="0" smtClean="0">
                <a:latin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</a:rPr>
              <a:t>晶格振动的理论基础上描述了</a:t>
            </a:r>
            <a:r>
              <a:rPr lang="zh-CN" altLang="en-US" dirty="0">
                <a:solidFill>
                  <a:srgbClr val="800000"/>
                </a:solidFill>
                <a:latin typeface="微软雅黑" panose="020B0503020204020204" pitchFamily="34" charset="-122"/>
              </a:rPr>
              <a:t>晶体的宏观热学性质</a:t>
            </a:r>
            <a:r>
              <a:rPr lang="zh-CN" altLang="en-US" dirty="0" smtClean="0"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1.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简谐近似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528638" y="4586288"/>
            <a:ext cx="84359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体系势能函数在平衡位置展开成泰勒级数为：</a:t>
            </a: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509588" y="5407025"/>
          <a:ext cx="80835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3302000" imgH="469900" progId="Equation.3">
                  <p:embed/>
                </p:oleObj>
              </mc:Choice>
              <mc:Fallback>
                <p:oleObj name="Equation" r:id="rId3" imgW="33020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5407025"/>
                        <a:ext cx="80835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11"/>
          <p:cNvGrpSpPr>
            <a:grpSpLocks/>
          </p:cNvGrpSpPr>
          <p:nvPr/>
        </p:nvGrpSpPr>
        <p:grpSpPr bwMode="auto">
          <a:xfrm>
            <a:off x="457200" y="1557338"/>
            <a:ext cx="8315325" cy="2663825"/>
            <a:chOff x="295" y="2523"/>
            <a:chExt cx="5238" cy="1678"/>
          </a:xfrm>
        </p:grpSpPr>
        <p:grpSp>
          <p:nvGrpSpPr>
            <p:cNvPr id="30726" name="Group 7"/>
            <p:cNvGrpSpPr>
              <a:grpSpLocks/>
            </p:cNvGrpSpPr>
            <p:nvPr/>
          </p:nvGrpSpPr>
          <p:grpSpPr bwMode="auto">
            <a:xfrm>
              <a:off x="340" y="2568"/>
              <a:ext cx="5193" cy="1454"/>
              <a:chOff x="362" y="1135"/>
              <a:chExt cx="5193" cy="1454"/>
            </a:xfrm>
          </p:grpSpPr>
          <p:sp>
            <p:nvSpPr>
              <p:cNvPr id="29713" name="Text Box 8"/>
              <p:cNvSpPr txBox="1">
                <a:spLocks noChangeArrowheads="1"/>
              </p:cNvSpPr>
              <p:nvPr/>
            </p:nvSpPr>
            <p:spPr bwMode="auto">
              <a:xfrm>
                <a:off x="362" y="1135"/>
                <a:ext cx="5193" cy="1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晶格包含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个原子；平衡位置为</a:t>
                </a:r>
                <a:r>
                  <a:rPr kumimoji="1" lang="en-US" altLang="zh-CN" sz="24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i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kumimoji="1" lang="zh-CN" altLang="en-US" sz="2400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偏离平衡位置的位移矢量为 </a:t>
                </a:r>
                <a:r>
                  <a:rPr kumimoji="1" lang="en-US" altLang="zh-CN" sz="2400" i="1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μ</a:t>
                </a:r>
                <a:r>
                  <a:rPr kumimoji="1" lang="en-US" altLang="zh-CN" sz="2400" i="1" baseline="-250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(t)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则原子的位置                               ；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kumimoji="1"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个原子的位移矢量共有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3N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个分量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记为 </a:t>
                </a:r>
                <a:r>
                  <a:rPr kumimoji="1" lang="en-US" altLang="zh-CN" sz="2400" i="1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μ</a:t>
                </a:r>
                <a:r>
                  <a:rPr kumimoji="1" lang="en-US" altLang="zh-CN" sz="2400" baseline="-250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sz="24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=1,2, …,3N)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  <p:graphicFrame>
            <p:nvGraphicFramePr>
              <p:cNvPr id="30729" name="Object 9"/>
              <p:cNvGraphicFramePr>
                <a:graphicFrameLocks noChangeAspect="1"/>
              </p:cNvGraphicFramePr>
              <p:nvPr/>
            </p:nvGraphicFramePr>
            <p:xfrm>
              <a:off x="1640" y="1882"/>
              <a:ext cx="1642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1" name="Equation" r:id="rId5" imgW="1168400" imgH="228600" progId="Equation.3">
                      <p:embed/>
                    </p:oleObj>
                  </mc:Choice>
                  <mc:Fallback>
                    <p:oleObj name="Equation" r:id="rId5" imgW="11684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1882"/>
                            <a:ext cx="1642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2" name="Rectangle 10"/>
            <p:cNvSpPr>
              <a:spLocks noChangeArrowheads="1"/>
            </p:cNvSpPr>
            <p:nvPr/>
          </p:nvSpPr>
          <p:spPr bwMode="auto">
            <a:xfrm>
              <a:off x="295" y="2523"/>
              <a:ext cx="5238" cy="1678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1.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简谐近似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1963" y="5229225"/>
            <a:ext cx="8137525" cy="13525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体系的势能函数只保留到 </a:t>
            </a:r>
            <a:r>
              <a:rPr lang="en-US" altLang="zh-CN" sz="2800" i="1" dirty="0" err="1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 err="1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的二次项的方法，称为</a:t>
            </a:r>
            <a:r>
              <a:rPr lang="zh-CN" altLang="en-US" sz="28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简谐近似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1748" name="Object 15"/>
          <p:cNvGraphicFramePr>
            <a:graphicFrameLocks noChangeAspect="1"/>
          </p:cNvGraphicFramePr>
          <p:nvPr/>
        </p:nvGraphicFramePr>
        <p:xfrm>
          <a:off x="5408613" y="3857625"/>
          <a:ext cx="32083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3857625"/>
                        <a:ext cx="3208337" cy="1177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482600" y="3857625"/>
            <a:ext cx="1439863" cy="1193800"/>
            <a:chOff x="295" y="3430"/>
            <a:chExt cx="907" cy="726"/>
          </a:xfrm>
        </p:grpSpPr>
        <p:graphicFrame>
          <p:nvGraphicFramePr>
            <p:cNvPr id="31755" name="Object 14"/>
            <p:cNvGraphicFramePr>
              <a:graphicFrameLocks noChangeAspect="1"/>
            </p:cNvGraphicFramePr>
            <p:nvPr/>
          </p:nvGraphicFramePr>
          <p:xfrm>
            <a:off x="386" y="3707"/>
            <a:ext cx="67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" name="Equation" r:id="rId5" imgW="685800" imgH="431800" progId="Equation.3">
                    <p:embed/>
                  </p:oleObj>
                </mc:Choice>
                <mc:Fallback>
                  <p:oleObj name="Equation" r:id="rId5" imgW="6858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" y="3707"/>
                          <a:ext cx="67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Rectangle 16"/>
            <p:cNvSpPr>
              <a:spLocks noChangeArrowheads="1"/>
            </p:cNvSpPr>
            <p:nvPr/>
          </p:nvSpPr>
          <p:spPr bwMode="auto">
            <a:xfrm>
              <a:off x="340" y="3475"/>
              <a:ext cx="6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r>
                <a:rPr kumimoji="1"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1" lang="en-US" altLang="zh-CN" sz="2000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1"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=0</a:t>
              </a:r>
            </a:p>
          </p:txBody>
        </p:sp>
        <p:sp>
          <p:nvSpPr>
            <p:cNvPr id="29710" name="Rectangle 17"/>
            <p:cNvSpPr>
              <a:spLocks noChangeArrowheads="1"/>
            </p:cNvSpPr>
            <p:nvPr/>
          </p:nvSpPr>
          <p:spPr bwMode="auto">
            <a:xfrm>
              <a:off x="295" y="3430"/>
              <a:ext cx="907" cy="726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0" name="Group 21"/>
          <p:cNvGrpSpPr>
            <a:grpSpLocks/>
          </p:cNvGrpSpPr>
          <p:nvPr/>
        </p:nvGrpSpPr>
        <p:grpSpPr bwMode="auto">
          <a:xfrm>
            <a:off x="1922463" y="3975100"/>
            <a:ext cx="3455987" cy="819150"/>
            <a:chOff x="1247" y="3664"/>
            <a:chExt cx="2177" cy="516"/>
          </a:xfrm>
        </p:grpSpPr>
        <p:sp>
          <p:nvSpPr>
            <p:cNvPr id="29706" name="Rectangle 19"/>
            <p:cNvSpPr>
              <a:spLocks noChangeArrowheads="1"/>
            </p:cNvSpPr>
            <p:nvPr/>
          </p:nvSpPr>
          <p:spPr bwMode="auto">
            <a:xfrm>
              <a:off x="1338" y="3664"/>
              <a:ext cx="196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略去二阶以上的高阶项</a:t>
              </a:r>
              <a:r>
                <a:rPr kumimoji="1"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pPr eaLnBrk="1" hangingPunct="1">
                <a:defRPr/>
              </a:pPr>
              <a:r>
                <a:rPr kumimoji="1" lang="zh-CN" alt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体系势能可表示为</a:t>
              </a:r>
            </a:p>
          </p:txBody>
        </p:sp>
        <p:sp>
          <p:nvSpPr>
            <p:cNvPr id="29707" name="Line 20"/>
            <p:cNvSpPr>
              <a:spLocks noChangeShapeType="1"/>
            </p:cNvSpPr>
            <p:nvPr/>
          </p:nvSpPr>
          <p:spPr bwMode="auto">
            <a:xfrm>
              <a:off x="1247" y="4180"/>
              <a:ext cx="217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82600" y="1603375"/>
            <a:ext cx="8435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体系势能函数在平衡位置展开成泰勒级数为：</a:t>
            </a:r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463550" y="2425700"/>
          <a:ext cx="80835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7" imgW="3302000" imgH="469900" progId="Equation.3">
                  <p:embed/>
                </p:oleObj>
              </mc:Choice>
              <mc:Fallback>
                <p:oleObj name="Equation" r:id="rId7" imgW="33020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425700"/>
                        <a:ext cx="80835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9175"/>
            <a:ext cx="8229600" cy="681038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简谐近似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与非谐近似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81175"/>
            <a:ext cx="8229600" cy="4456113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处理小振动问题一般都只取简谐近似，对于一个具体物理问题是否可以采用简谐近似，要看在简谐近似条件下得到的</a:t>
            </a:r>
            <a:r>
              <a:rPr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理论是否与实验相一致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有些问题必须考虑</a:t>
            </a:r>
            <a:r>
              <a:rPr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高阶项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的作用，称为</a:t>
            </a:r>
            <a:r>
              <a:rPr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非谐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作用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晶体的热传导和热膨胀问题等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</a:rPr>
              <a:t>2. </a:t>
            </a:r>
            <a:r>
              <a:rPr lang="zh-CN" altLang="en-US" sz="3600" dirty="0">
                <a:latin typeface="微软雅黑" panose="020B0503020204020204" pitchFamily="34" charset="-122"/>
              </a:rPr>
              <a:t>简正坐标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2060575"/>
            <a:ext cx="4822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对于</a:t>
            </a:r>
            <a:r>
              <a:rPr kumimoji="1" lang="en-US" altLang="zh-CN">
                <a:latin typeface="微软雅黑" panose="020B0503020204020204" pitchFamily="34" charset="-122"/>
              </a:rPr>
              <a:t>N</a:t>
            </a:r>
            <a:r>
              <a:rPr kumimoji="1" lang="zh-CN" altLang="en-US">
                <a:latin typeface="微软雅黑" panose="020B0503020204020204" pitchFamily="34" charset="-122"/>
              </a:rPr>
              <a:t>个原子体系的动能函数为：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657850" y="1916113"/>
          <a:ext cx="2227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3" imgW="1308100" imgH="457200" progId="Equation.3">
                  <p:embed/>
                </p:oleObj>
              </mc:Choice>
              <mc:Fallback>
                <p:oleObj name="公式" r:id="rId3" imgW="1308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916113"/>
                        <a:ext cx="2227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4213" y="2781300"/>
            <a:ext cx="25812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引入简正坐标：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3235325" y="2708275"/>
          <a:ext cx="205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2708275"/>
                        <a:ext cx="2057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990600" y="3500438"/>
            <a:ext cx="1133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令：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692275" y="3357563"/>
          <a:ext cx="3816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7" imgW="1473200" imgH="431800" progId="Equation.3">
                  <p:embed/>
                </p:oleObj>
              </mc:Choice>
              <mc:Fallback>
                <p:oleObj name="公式" r:id="rId7" imgW="1473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57563"/>
                        <a:ext cx="3816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49288" y="4376738"/>
            <a:ext cx="71628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则系统的动能函数和势能函数可化为简单形式：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384300" y="4883150"/>
          <a:ext cx="29114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公式" r:id="rId9" imgW="1307532" imgH="863225" progId="Equation.3">
                  <p:embed/>
                </p:oleObj>
              </mc:Choice>
              <mc:Fallback>
                <p:oleObj name="公式" r:id="rId9" imgW="1307532" imgH="8632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883150"/>
                        <a:ext cx="291147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4314825" y="5859463"/>
            <a:ext cx="2843213" cy="1047750"/>
            <a:chOff x="3839" y="3168"/>
            <a:chExt cx="1513" cy="660"/>
          </a:xfrm>
        </p:grpSpPr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085" y="3168"/>
              <a:ext cx="1267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200">
                  <a:latin typeface="微软雅黑" panose="020B0503020204020204" pitchFamily="34" charset="-122"/>
                </a:rPr>
                <a:t>显然是线性谐振子的能量形式。</a:t>
              </a:r>
            </a:p>
          </p:txBody>
        </p:sp>
        <p:sp>
          <p:nvSpPr>
            <p:cNvPr id="33805" name="AutoShape 13"/>
            <p:cNvSpPr>
              <a:spLocks noChangeArrowheads="1"/>
            </p:cNvSpPr>
            <p:nvPr/>
          </p:nvSpPr>
          <p:spPr bwMode="auto">
            <a:xfrm>
              <a:off x="3839" y="3351"/>
              <a:ext cx="232" cy="31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0"/>
          <p:cNvGraphicFramePr>
            <a:graphicFrameLocks noChangeAspect="1"/>
          </p:cNvGraphicFramePr>
          <p:nvPr/>
        </p:nvGraphicFramePr>
        <p:xfrm>
          <a:off x="485775" y="1549400"/>
          <a:ext cx="67627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3" imgW="3670300" imgH="2641600" progId="Equation.3">
                  <p:embed/>
                </p:oleObj>
              </mc:Choice>
              <mc:Fallback>
                <p:oleObj name="公式" r:id="rId3" imgW="3670300" imgH="264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549400"/>
                        <a:ext cx="6762750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kern="0" dirty="0" smtClean="0">
                <a:latin typeface="微软雅黑" panose="020B0503020204020204" pitchFamily="34" charset="-122"/>
              </a:rPr>
              <a:t>2. </a:t>
            </a:r>
            <a:r>
              <a:rPr lang="zh-CN" altLang="en-US" sz="3600" kern="0" dirty="0" smtClean="0">
                <a:latin typeface="微软雅黑" panose="020B0503020204020204" pitchFamily="34" charset="-122"/>
              </a:rPr>
              <a:t>简正坐标</a:t>
            </a:r>
            <a:endParaRPr lang="zh-CN" altLang="en-US" sz="3600" kern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0"/>
          <p:cNvGraphicFramePr>
            <a:graphicFrameLocks noChangeAspect="1"/>
          </p:cNvGraphicFramePr>
          <p:nvPr/>
        </p:nvGraphicFramePr>
        <p:xfrm>
          <a:off x="250825" y="1700213"/>
          <a:ext cx="8713788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公式" r:id="rId3" imgW="4978400" imgH="2095500" progId="Equation.3">
                  <p:embed/>
                </p:oleObj>
              </mc:Choice>
              <mc:Fallback>
                <p:oleObj name="公式" r:id="rId3" imgW="4978400" imgH="209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8713788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kern="0" dirty="0" smtClean="0">
                <a:latin typeface="微软雅黑" panose="020B0503020204020204" pitchFamily="34" charset="-122"/>
              </a:rPr>
              <a:t>2. </a:t>
            </a:r>
            <a:r>
              <a:rPr lang="zh-CN" altLang="en-US" sz="3600" kern="0" dirty="0" smtClean="0">
                <a:latin typeface="微软雅黑" panose="020B0503020204020204" pitchFamily="34" charset="-122"/>
              </a:rPr>
              <a:t>简正坐标</a:t>
            </a:r>
            <a:endParaRPr lang="zh-CN" altLang="en-US" sz="3600" kern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4581525"/>
            <a:ext cx="8497888" cy="1728788"/>
          </a:xfrm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所以</a:t>
            </a:r>
            <a:r>
              <a:rPr lang="zh-CN" altLang="en-US" sz="2800" dirty="0">
                <a:latin typeface="微软雅黑" panose="020B0503020204020204" pitchFamily="34" charset="-122"/>
              </a:rPr>
              <a:t>，通常采用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谐振子模型</a:t>
            </a:r>
            <a:r>
              <a:rPr lang="zh-CN" altLang="en-US" sz="2800" dirty="0">
                <a:latin typeface="微软雅黑" panose="020B0503020204020204" pitchFamily="34" charset="-122"/>
              </a:rPr>
              <a:t>来描述晶格振动。</a:t>
            </a:r>
          </a:p>
          <a:p>
            <a:pPr>
              <a:buFontTx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）晶格振动等价于</a:t>
            </a:r>
            <a:r>
              <a:rPr lang="en-US" altLang="zh-CN" sz="2800" dirty="0">
                <a:latin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</a:rPr>
              <a:t>个独立谐振子体系。</a:t>
            </a:r>
          </a:p>
          <a:p>
            <a:pPr>
              <a:buFontTx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）晶格振动总能量等于</a:t>
            </a:r>
            <a:r>
              <a:rPr lang="en-US" altLang="zh-CN" sz="2800" dirty="0">
                <a:latin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</a:rPr>
              <a:t>个谐振子能量之和。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15950" y="1773238"/>
            <a:ext cx="13636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一般讲</a:t>
            </a:r>
            <a:r>
              <a:rPr lang="en-US" altLang="zh-CN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1908175" y="2349500"/>
            <a:ext cx="693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而是表示</a:t>
            </a:r>
            <a:r>
              <a:rPr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整个晶体所有原子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都参与的振动</a:t>
            </a:r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>
            <a:off x="468313" y="2997200"/>
            <a:ext cx="3798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它们的</a:t>
            </a:r>
            <a:r>
              <a:rPr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振动频率相同</a:t>
            </a:r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4932363" y="2997200"/>
            <a:ext cx="352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由简正坐标来描述</a:t>
            </a:r>
          </a:p>
        </p:txBody>
      </p:sp>
      <p:sp>
        <p:nvSpPr>
          <p:cNvPr id="448521" name="Rectangle 9"/>
          <p:cNvSpPr>
            <a:spLocks noChangeArrowheads="1"/>
          </p:cNvSpPr>
          <p:nvPr/>
        </p:nvSpPr>
        <p:spPr bwMode="auto">
          <a:xfrm>
            <a:off x="755650" y="3716338"/>
            <a:ext cx="208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振动模</a:t>
            </a:r>
            <a:r>
              <a:rPr lang="en-US" altLang="zh-CN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2738438" y="3716338"/>
            <a:ext cx="6405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指体系中所有原子一起参与的共同振动</a:t>
            </a:r>
          </a:p>
        </p:txBody>
      </p:sp>
      <p:sp>
        <p:nvSpPr>
          <p:cNvPr id="448523" name="AutoShape 11"/>
          <p:cNvSpPr>
            <a:spLocks noChangeArrowheads="1"/>
          </p:cNvSpPr>
          <p:nvPr/>
        </p:nvSpPr>
        <p:spPr bwMode="auto">
          <a:xfrm>
            <a:off x="4067175" y="3141663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524" name="Rectangle 12"/>
          <p:cNvSpPr>
            <a:spLocks noChangeArrowheads="1"/>
          </p:cNvSpPr>
          <p:nvPr/>
        </p:nvSpPr>
        <p:spPr bwMode="auto">
          <a:xfrm>
            <a:off x="323850" y="3644900"/>
            <a:ext cx="8640763" cy="7921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2633663" y="1773238"/>
            <a:ext cx="1862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简正振动</a:t>
            </a:r>
          </a:p>
        </p:txBody>
      </p:sp>
      <p:grpSp>
        <p:nvGrpSpPr>
          <p:cNvPr id="36876" name="Group 17"/>
          <p:cNvGrpSpPr>
            <a:grpSpLocks/>
          </p:cNvGrpSpPr>
          <p:nvPr/>
        </p:nvGrpSpPr>
        <p:grpSpPr bwMode="auto">
          <a:xfrm>
            <a:off x="1966913" y="1773238"/>
            <a:ext cx="7100887" cy="533400"/>
            <a:chOff x="1239" y="1117"/>
            <a:chExt cx="4319" cy="336"/>
          </a:xfrm>
        </p:grpSpPr>
        <p:sp>
          <p:nvSpPr>
            <p:cNvPr id="32782" name="Rectangle 5"/>
            <p:cNvSpPr>
              <a:spLocks noChangeArrowheads="1"/>
            </p:cNvSpPr>
            <p:nvPr/>
          </p:nvSpPr>
          <p:spPr bwMode="auto">
            <a:xfrm>
              <a:off x="2622" y="1126"/>
              <a:ext cx="2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并不是表示</a:t>
              </a:r>
              <a:r>
                <a:rPr lang="zh-CN" altLang="en-US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某一个</a:t>
              </a:r>
              <a:r>
                <a:rPr lang="zh-CN" alt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原子的振动</a:t>
              </a:r>
            </a:p>
          </p:txBody>
        </p:sp>
        <p:sp>
          <p:nvSpPr>
            <p:cNvPr id="32783" name="Rectangle 16"/>
            <p:cNvSpPr>
              <a:spLocks noChangeArrowheads="1"/>
            </p:cNvSpPr>
            <p:nvPr/>
          </p:nvSpPr>
          <p:spPr bwMode="auto">
            <a:xfrm>
              <a:off x="1239" y="1117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7813" y="1052513"/>
            <a:ext cx="8659812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简正坐标描述的晶格振动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0"/>
          <p:cNvGraphicFramePr>
            <a:graphicFrameLocks noChangeAspect="1"/>
          </p:cNvGraphicFramePr>
          <p:nvPr/>
        </p:nvGraphicFramePr>
        <p:xfrm>
          <a:off x="468313" y="741363"/>
          <a:ext cx="7775575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公式" r:id="rId3" imgW="5168900" imgH="3886200" progId="Equation.3">
                  <p:embed/>
                </p:oleObj>
              </mc:Choice>
              <mc:Fallback>
                <p:oleObj name="公式" r:id="rId3" imgW="5168900" imgH="3886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41363"/>
                        <a:ext cx="7775575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191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微软雅黑" panose="020B0503020204020204" pitchFamily="34" charset="-122"/>
              </a:rPr>
              <a:t>主 要 内 容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24025"/>
            <a:ext cx="8316913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</a:rPr>
              <a:t>§3-1</a:t>
            </a:r>
            <a:r>
              <a:rPr lang="zh-CN" altLang="en-US" sz="2800" dirty="0">
                <a:latin typeface="微软雅黑" panose="020B0503020204020204" pitchFamily="34" charset="-122"/>
              </a:rPr>
              <a:t>简谐近似和简正坐标（理解）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§3-2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一维单原子链（掌握）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§3-3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一维双原子链    声学波和光学波（掌握）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§3-4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三维晶格振动（理解）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§3-5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离子晶体的长光学波（理解）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§3-6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</a:rPr>
              <a:t>确定晶格振动谱的实验方法（理解）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§3-8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晶格热容的量子理论（掌握）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§3-9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晶格振动模式密度（掌握）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§3-10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晶格的状态方程和热膨胀（理解）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§3-11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</a:rPr>
              <a:t>晶格的热传导（理解）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457200" y="1549400"/>
            <a:ext cx="82296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kumimoji="1" lang="en-US" altLang="zh-CN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晶格振动</a:t>
            </a:r>
            <a:r>
              <a:rPr kumimoji="1" lang="zh-CN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：晶体中的原子、离子实际上不是静止在晶格平衡位置不动，而是围绕平衡位置作微振动。</a:t>
            </a:r>
            <a:endParaRPr kumimoji="1" lang="en-US" altLang="zh-CN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kumimoji="1" lang="en-US" altLang="zh-CN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关于热学性质</a:t>
            </a:r>
            <a:r>
              <a:rPr kumimoji="1" lang="en-US" altLang="zh-CN" sz="25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5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比热容、热膨胀、热传导</a:t>
            </a:r>
            <a:r>
              <a:rPr kumimoji="1" lang="en-US" altLang="zh-CN" sz="25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：对晶格振动的研究是从解释固体的热学性质开始的。</a:t>
            </a:r>
            <a:endParaRPr kumimoji="1" lang="en-US" altLang="zh-CN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最初认为固体比热容服从</a:t>
            </a:r>
            <a:r>
              <a:rPr kumimoji="1" lang="zh-CN" altLang="en-US" sz="2300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杜隆</a:t>
            </a:r>
            <a:r>
              <a:rPr kumimoji="1" lang="en-US" altLang="zh-CN" sz="2300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sz="2300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珀替</a:t>
            </a: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定律；</a:t>
            </a:r>
            <a:endParaRPr kumimoji="1" lang="en-US" altLang="zh-CN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1906</a:t>
            </a: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300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爱因斯坦</a:t>
            </a: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提出固体比热容的量子理论；</a:t>
            </a:r>
            <a:endParaRPr kumimoji="1" lang="en-US" altLang="zh-CN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1912</a:t>
            </a: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300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德拜</a:t>
            </a: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提出固体的比热容理论，把固体当成连续介质处理；</a:t>
            </a:r>
            <a:endParaRPr kumimoji="1" lang="en-US" altLang="zh-CN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此后，</a:t>
            </a:r>
            <a:r>
              <a:rPr kumimoji="1" lang="zh-CN" altLang="en-US" sz="23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玻恩</a:t>
            </a:r>
            <a:r>
              <a:rPr kumimoji="1" lang="zh-CN" alt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及其学派建立与发展了比较系统的晶格振动理论。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杜隆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珀替定律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80025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模型处理方法：把固体中的原子看成一组互相独立的振子来处理，应用能量均分定理。设固体中有</a:t>
            </a: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个原子，则晶体平均能量为：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481388" y="2608263"/>
          <a:ext cx="1600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761669" imgH="241195" progId="Equation.3">
                  <p:embed/>
                </p:oleObj>
              </mc:Choice>
              <mc:Fallback>
                <p:oleObj name="Equation" r:id="rId3" imgW="761669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2608263"/>
                        <a:ext cx="1600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4213" y="3328988"/>
            <a:ext cx="3290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则由热学知识可得：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311650" y="3068638"/>
          <a:ext cx="27432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1333500" imgH="508000" progId="Equation.3">
                  <p:embed/>
                </p:oleObj>
              </mc:Choice>
              <mc:Fallback>
                <p:oleObj name="Equation" r:id="rId5" imgW="13335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3068638"/>
                        <a:ext cx="27432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84213" y="4251325"/>
            <a:ext cx="7010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微软雅黑" panose="020B0503020204020204" pitchFamily="34" charset="-122"/>
              </a:rPr>
              <a:t>N</a:t>
            </a:r>
            <a:r>
              <a:rPr kumimoji="1" lang="zh-CN" altLang="en-US" sz="2200">
                <a:latin typeface="微软雅黑" panose="020B0503020204020204" pitchFamily="34" charset="-122"/>
              </a:rPr>
              <a:t>＝</a:t>
            </a:r>
            <a:r>
              <a:rPr kumimoji="1" lang="en-US" altLang="zh-CN" sz="2200">
                <a:latin typeface="微软雅黑" panose="020B0503020204020204" pitchFamily="34" charset="-122"/>
              </a:rPr>
              <a:t>6.023×10</a:t>
            </a:r>
            <a:r>
              <a:rPr kumimoji="1" lang="en-US" altLang="zh-CN" sz="2200" baseline="30000">
                <a:latin typeface="微软雅黑" panose="020B0503020204020204" pitchFamily="34" charset="-122"/>
              </a:rPr>
              <a:t>23</a:t>
            </a:r>
            <a:r>
              <a:rPr kumimoji="1" lang="zh-CN" altLang="en-US" sz="2200">
                <a:latin typeface="微软雅黑" panose="020B0503020204020204" pitchFamily="34" charset="-122"/>
              </a:rPr>
              <a:t>，则摩尔比热 </a:t>
            </a:r>
            <a:r>
              <a:rPr kumimoji="1" lang="en-US" altLang="zh-CN" sz="2200">
                <a:latin typeface="微软雅黑" panose="020B0503020204020204" pitchFamily="34" charset="-122"/>
              </a:rPr>
              <a:t>C</a:t>
            </a:r>
            <a:r>
              <a:rPr kumimoji="1" lang="en-US" altLang="zh-CN" sz="22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200">
                <a:latin typeface="微软雅黑" panose="020B0503020204020204" pitchFamily="34" charset="-122"/>
              </a:rPr>
              <a:t>＝</a:t>
            </a:r>
            <a:r>
              <a:rPr kumimoji="1" lang="en-US" altLang="zh-CN" sz="2200">
                <a:latin typeface="微软雅黑" panose="020B0503020204020204" pitchFamily="34" charset="-122"/>
              </a:rPr>
              <a:t>24.9J/mol</a:t>
            </a:r>
            <a:r>
              <a:rPr kumimoji="1" lang="en-US" altLang="zh-CN" sz="2200">
                <a:latin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200">
                <a:latin typeface="微软雅黑" panose="020B0503020204020204" pitchFamily="34" charset="-122"/>
              </a:rPr>
              <a:t>k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4213" y="5562600"/>
            <a:ext cx="71628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局限：低温段不符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(C</a:t>
            </a:r>
            <a:r>
              <a:rPr kumimoji="1" lang="en-US" altLang="zh-CN" sz="2200" baseline="-25000">
                <a:solidFill>
                  <a:srgbClr val="800000"/>
                </a:solidFill>
                <a:latin typeface="微软雅黑" panose="020B0503020204020204" pitchFamily="34" charset="-122"/>
              </a:rPr>
              <a:t>V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～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200" baseline="30000">
                <a:solidFill>
                  <a:srgbClr val="800000"/>
                </a:solidFill>
                <a:latin typeface="微软雅黑" panose="020B0503020204020204" pitchFamily="34" charset="-122"/>
              </a:rPr>
              <a:t>3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) 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            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T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＝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0K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时不符，此时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C</a:t>
            </a:r>
            <a:r>
              <a:rPr kumimoji="1" lang="en-US" altLang="zh-CN" sz="2200" baseline="-25000">
                <a:solidFill>
                  <a:srgbClr val="800000"/>
                </a:solidFill>
                <a:latin typeface="微软雅黑" panose="020B0503020204020204" pitchFamily="34" charset="-122"/>
              </a:rPr>
              <a:t>V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＝</a:t>
            </a:r>
            <a:r>
              <a:rPr kumimoji="1"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0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4213" y="4762500"/>
            <a:ext cx="7543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表明：</a:t>
            </a:r>
            <a:r>
              <a:rPr kumimoji="1"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晶格热容是一个与温度和材料性质无关的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kumimoji="1"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。这条规律在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高温</a:t>
            </a:r>
            <a:r>
              <a:rPr kumimoji="1"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时与实验符合得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很好</a:t>
            </a:r>
            <a:r>
              <a:rPr kumimoji="1"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031875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zh-CN" altLang="en-US" sz="1800" dirty="0"/>
              <a:t>低温下晶格比热下降</a:t>
            </a:r>
          </a:p>
        </p:txBody>
      </p:sp>
      <p:grpSp>
        <p:nvGrpSpPr>
          <p:cNvPr id="25603" name="Group 6"/>
          <p:cNvGrpSpPr>
            <a:grpSpLocks/>
          </p:cNvGrpSpPr>
          <p:nvPr/>
        </p:nvGrpSpPr>
        <p:grpSpPr bwMode="auto">
          <a:xfrm>
            <a:off x="395288" y="1395413"/>
            <a:ext cx="8353425" cy="5089525"/>
            <a:chOff x="576" y="720"/>
            <a:chExt cx="4752" cy="3021"/>
          </a:xfrm>
        </p:grpSpPr>
        <p:graphicFrame>
          <p:nvGraphicFramePr>
            <p:cNvPr id="25606" name="Object 7"/>
            <p:cNvGraphicFramePr>
              <a:graphicFrameLocks noChangeAspect="1"/>
            </p:cNvGraphicFramePr>
            <p:nvPr/>
          </p:nvGraphicFramePr>
          <p:xfrm>
            <a:off x="576" y="720"/>
            <a:ext cx="4752" cy="2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8" name="Graph" r:id="rId3" imgW="3606800" imgH="3003296" progId="Origin50.Graph">
                    <p:embed/>
                  </p:oleObj>
                </mc:Choice>
                <mc:Fallback>
                  <p:oleObj name="Graph" r:id="rId3" imgW="3606800" imgH="3003296" progId="Origin50.Graph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4752" cy="283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576" y="3504"/>
              <a:ext cx="4752" cy="23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2000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123</a:t>
              </a:r>
              <a:r>
                <a:rPr kumimoji="1"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kumimoji="1"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3-20    </a:t>
              </a:r>
              <a:r>
                <a:rPr kumimoji="1" lang="zh-CN" alt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低温下晶格比热下降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89850" y="1797050"/>
            <a:ext cx="600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8113" y="2328863"/>
            <a:ext cx="4619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爱因斯坦模型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2085975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>
              <a:latin typeface="微软雅黑" panose="020B0503020204020204" pitchFamily="34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09625" y="1628775"/>
            <a:ext cx="78771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模型处理方法：认为</a:t>
            </a:r>
            <a:r>
              <a:rPr kumimoji="1" lang="zh-CN" altLang="en-US" sz="3200" dirty="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独立振子的能量是量子化的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，应用量子理论处理晶格比热问题。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38200" y="3497263"/>
            <a:ext cx="7694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可取之处：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得到了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＝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0K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时，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</a:t>
            </a:r>
            <a:r>
              <a:rPr kumimoji="1" lang="en-US" altLang="zh-CN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V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＝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0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的重要结论。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65188" y="4322763"/>
            <a:ext cx="716280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局限： 低温段结果与实际不符。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               低温段的实验结果是：</a:t>
            </a:r>
            <a:r>
              <a:rPr kumimoji="1"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</a:t>
            </a:r>
            <a:r>
              <a:rPr kumimoji="1" lang="en-US" altLang="zh-CN" sz="2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V</a:t>
            </a:r>
            <a:r>
              <a:rPr kumimoji="1"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～</a:t>
            </a:r>
            <a:r>
              <a:rPr kumimoji="1"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</a:t>
            </a:r>
            <a:r>
              <a:rPr kumimoji="1" lang="en-US" altLang="zh-CN" sz="2800" baseline="30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</a:t>
            </a:r>
            <a:endParaRPr kumimoji="1" lang="en-US" altLang="zh-CN" sz="28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德拜模型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76327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模型处理方法：把固体当作连续介质</a:t>
            </a:r>
            <a:r>
              <a:rPr kumimoji="1"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,</a:t>
            </a:r>
            <a:r>
              <a:rPr kumimoji="1" lang="zh-CN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晶格振动的格波看成边连续介质中的弹性波。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55650" y="3717925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6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可取之处</a:t>
            </a:r>
            <a:r>
              <a:rPr kumimoji="1" lang="zh-CN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：获得低温段</a:t>
            </a:r>
            <a:r>
              <a:rPr kumimoji="1"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</a:t>
            </a:r>
            <a:r>
              <a:rPr kumimoji="1" lang="en-US" altLang="zh-CN" sz="3200" baseline="-25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V</a:t>
            </a:r>
            <a:r>
              <a:rPr kumimoji="1" lang="zh-CN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～</a:t>
            </a:r>
            <a:r>
              <a:rPr kumimoji="1"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</a:t>
            </a:r>
            <a:r>
              <a:rPr kumimoji="1" lang="en-US" altLang="zh-CN" sz="32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</a:t>
            </a:r>
            <a:r>
              <a:rPr kumimoji="1" lang="zh-CN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的规律。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57200" y="2781300"/>
            <a:ext cx="8362950" cy="1368425"/>
          </a:xfrm>
          <a:prstGeom prst="rect">
            <a:avLst/>
          </a:prstGeom>
          <a:solidFill>
            <a:schemeClr val="accent2">
              <a:lumMod val="90000"/>
              <a:alpha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557338"/>
            <a:ext cx="8208963" cy="5040312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spcAft>
                <a:spcPts val="1200"/>
              </a:spcAft>
              <a:buFontTx/>
              <a:buNone/>
              <a:defRPr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固体</a:t>
            </a:r>
            <a:r>
              <a:rPr lang="zh-CN" altLang="en-US" sz="1800" dirty="0">
                <a:latin typeface="微软雅黑" panose="020B0503020204020204" pitchFamily="34" charset="-122"/>
              </a:rPr>
              <a:t>是由大量原子组成的，原子又由价电子和离子组成，所以固体实际上是由电子和离子组成的多粒子体系。由于电子之间、电子与离子以及离子之间的相互作用，要严格求解这种复杂的多体总量是不可能的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spcAft>
                <a:spcPts val="600"/>
              </a:spcAft>
              <a:buFontTx/>
              <a:buNone/>
              <a:defRPr/>
            </a:pPr>
            <a:r>
              <a:rPr lang="zh-CN" altLang="en-US" sz="2200" dirty="0" smtClean="0">
                <a:latin typeface="微软雅黑" panose="020B0503020204020204" pitchFamily="34" charset="-122"/>
              </a:rPr>
              <a:t>电子</a:t>
            </a:r>
            <a:r>
              <a:rPr lang="zh-CN" altLang="en-US" sz="2200" dirty="0">
                <a:latin typeface="微软雅黑" panose="020B0503020204020204" pitchFamily="34" charset="-122"/>
              </a:rPr>
              <a:t>与离子的质量相差很大，离子的运动速度比电子慢得多，可以近似地把电子的运动与离子的运动分开来考虑，这种近似方法称为绝热近似，即：</a:t>
            </a:r>
          </a:p>
          <a:p>
            <a:pPr marL="0" indent="-3600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800000"/>
                </a:solidFill>
                <a:latin typeface="微软雅黑" panose="020B0503020204020204" pitchFamily="34" charset="-122"/>
              </a:rPr>
              <a:t>在研究电子的运动时</a:t>
            </a:r>
            <a:r>
              <a:rPr lang="zh-CN" altLang="en-US" sz="2200" dirty="0">
                <a:latin typeface="微软雅黑" panose="020B0503020204020204" pitchFamily="34" charset="-122"/>
              </a:rPr>
              <a:t>，认为离子静止在平衡位置上，变成一个在晶格周期场中运动的多电子问题（如能带理论等）；</a:t>
            </a:r>
          </a:p>
          <a:p>
            <a:pPr marL="0" indent="-3600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800000"/>
                </a:solidFill>
                <a:latin typeface="微软雅黑" panose="020B0503020204020204" pitchFamily="34" charset="-122"/>
              </a:rPr>
              <a:t>在研究离子的运动时</a:t>
            </a:r>
            <a:r>
              <a:rPr lang="zh-CN" altLang="en-US" sz="2200" dirty="0">
                <a:latin typeface="微软雅黑" panose="020B0503020204020204" pitchFamily="34" charset="-122"/>
              </a:rPr>
              <a:t>，则认为电子能够即时跟上离子位置的变化，变成</a:t>
            </a:r>
            <a:r>
              <a:rPr lang="zh-CN" altLang="en-US" sz="22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rPr>
              <a:t>离子或原子如何围绕平衡位置运动的问题</a:t>
            </a:r>
            <a:r>
              <a:rPr lang="zh-CN" altLang="en-US" sz="2200" dirty="0">
                <a:latin typeface="微软雅黑" panose="020B0503020204020204" pitchFamily="34" charset="-122"/>
              </a:rPr>
              <a:t>。</a:t>
            </a:r>
          </a:p>
          <a:p>
            <a:pPr marL="0" indent="-3600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</a:rPr>
              <a:t>晶格振动</a:t>
            </a:r>
            <a:r>
              <a:rPr lang="zh-CN" altLang="en-US" sz="2200" dirty="0">
                <a:latin typeface="微软雅黑" panose="020B0503020204020204" pitchFamily="34" charset="-122"/>
              </a:rPr>
              <a:t>理论就是在这种绝热近似的基础上建立的。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、绝热近似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§3-1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简谐近似和简正坐标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8147050" cy="1066800"/>
          </a:xfrm>
        </p:spPr>
        <p:txBody>
          <a:bodyPr/>
          <a:lstStyle/>
          <a:p>
            <a:pPr indent="0">
              <a:buFontTx/>
              <a:buNone/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简谐近似下如何用正则坐标和正则振动描述</a:t>
            </a:r>
            <a:r>
              <a:rPr lang="zh-CN" altLang="en-US" sz="32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晶格振动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的问题。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00113" y="3559175"/>
            <a:ext cx="7416800" cy="1816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简谐近似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简正坐标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谐振子模型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1009</Words>
  <Application>Microsoft Office PowerPoint</Application>
  <PresentationFormat>全屏显示(4:3)</PresentationFormat>
  <Paragraphs>88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Wingdings</vt:lpstr>
      <vt:lpstr>1_Balloons</vt:lpstr>
      <vt:lpstr>Microsoft 公式 3.0</vt:lpstr>
      <vt:lpstr>Origin Graph</vt:lpstr>
      <vt:lpstr>第三章、晶格振动与晶体热学性质</vt:lpstr>
      <vt:lpstr>主 要 内 容</vt:lpstr>
      <vt:lpstr>基本概念</vt:lpstr>
      <vt:lpstr>杜隆—珀替定律</vt:lpstr>
      <vt:lpstr>低温下晶格比热下降</vt:lpstr>
      <vt:lpstr>爱因斯坦模型</vt:lpstr>
      <vt:lpstr>德拜模型</vt:lpstr>
      <vt:lpstr>3、绝热近似</vt:lpstr>
      <vt:lpstr>§3-1简谐近似和简正坐标</vt:lpstr>
      <vt:lpstr>1. 简谐近似</vt:lpstr>
      <vt:lpstr>1. 简谐近似</vt:lpstr>
      <vt:lpstr>简谐近似与非谐近似</vt:lpstr>
      <vt:lpstr>2. 简正坐标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306</cp:revision>
  <dcterms:created xsi:type="dcterms:W3CDTF">2001-03-15T01:39:43Z</dcterms:created>
  <dcterms:modified xsi:type="dcterms:W3CDTF">2018-10-19T12:25:06Z</dcterms:modified>
</cp:coreProperties>
</file>