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notesMasterIdLst>
    <p:notesMasterId r:id="rId15"/>
  </p:notesMasterIdLst>
  <p:sldIdLst>
    <p:sldId id="428" r:id="rId2"/>
    <p:sldId id="448" r:id="rId3"/>
    <p:sldId id="429" r:id="rId4"/>
    <p:sldId id="432" r:id="rId5"/>
    <p:sldId id="449" r:id="rId6"/>
    <p:sldId id="450" r:id="rId7"/>
    <p:sldId id="451" r:id="rId8"/>
    <p:sldId id="453" r:id="rId9"/>
    <p:sldId id="463" r:id="rId10"/>
    <p:sldId id="455" r:id="rId11"/>
    <p:sldId id="462" r:id="rId12"/>
    <p:sldId id="454" r:id="rId13"/>
    <p:sldId id="460" r:id="rId1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7CA"/>
    <a:srgbClr val="800000"/>
    <a:srgbClr val="996600"/>
    <a:srgbClr val="FFFFCC"/>
    <a:srgbClr val="CC00CC"/>
    <a:srgbClr val="CC0000"/>
    <a:srgbClr val="660066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32" autoAdjust="0"/>
    <p:restoredTop sz="95320" autoAdjust="0"/>
  </p:normalViewPr>
  <p:slideViewPr>
    <p:cSldViewPr>
      <p:cViewPr varScale="1">
        <p:scale>
          <a:sx n="71" d="100"/>
          <a:sy n="71" d="100"/>
        </p:scale>
        <p:origin x="1566" y="54"/>
      </p:cViewPr>
      <p:guideLst>
        <p:guide orient="horz" pos="4319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17.wmf"/><Relationship Id="rId1" Type="http://schemas.openxmlformats.org/officeDocument/2006/relationships/image" Target="../media/image3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12" Type="http://schemas.openxmlformats.org/officeDocument/2006/relationships/image" Target="../media/image27.wmf"/><Relationship Id="rId2" Type="http://schemas.openxmlformats.org/officeDocument/2006/relationships/image" Target="../media/image18.wmf"/><Relationship Id="rId1" Type="http://schemas.openxmlformats.org/officeDocument/2006/relationships/image" Target="../media/image2.wmf"/><Relationship Id="rId6" Type="http://schemas.openxmlformats.org/officeDocument/2006/relationships/image" Target="../media/image22.wmf"/><Relationship Id="rId11" Type="http://schemas.openxmlformats.org/officeDocument/2006/relationships/image" Target="../media/image16.wmf"/><Relationship Id="rId5" Type="http://schemas.openxmlformats.org/officeDocument/2006/relationships/image" Target="../media/image21.wmf"/><Relationship Id="rId10" Type="http://schemas.openxmlformats.org/officeDocument/2006/relationships/image" Target="../media/image26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0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9A884F2-39B2-463A-83F3-408DD52C5E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6"/>
          <p:cNvSpPr>
            <a:spLocks noGrp="1" noChangeArrowheads="1"/>
          </p:cNvSpPr>
          <p:nvPr>
            <p:ph idx="1"/>
          </p:nvPr>
        </p:nvSpPr>
        <p:spPr bwMode="auto">
          <a:xfrm>
            <a:off x="456042" y="832792"/>
            <a:ext cx="8230758" cy="5548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0" dirty="0" smtClean="0"/>
              <a:t>单击此处编辑母版文本样式</a:t>
            </a:r>
          </a:p>
          <a:p>
            <a:pPr lvl="1"/>
            <a:r>
              <a:rPr lang="zh-CN" altLang="en-US" noProof="0" dirty="0" smtClean="0"/>
              <a:t>第二级</a:t>
            </a:r>
          </a:p>
          <a:p>
            <a:pPr lvl="2"/>
            <a:r>
              <a:rPr lang="zh-CN" altLang="en-US" noProof="0" dirty="0" smtClean="0"/>
              <a:t>第三级</a:t>
            </a:r>
          </a:p>
          <a:p>
            <a:pPr lvl="3"/>
            <a:r>
              <a:rPr lang="zh-CN" altLang="en-US" noProof="0" dirty="0" smtClean="0"/>
              <a:t>第四级</a:t>
            </a:r>
          </a:p>
          <a:p>
            <a:pPr lvl="4"/>
            <a:r>
              <a:rPr lang="zh-CN" altLang="en-US" noProof="0" dirty="0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81251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B4BF8EA7-6231-448F-B7CB-0BEE81D560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5104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A6AFB3D0-FE86-4FC5-87A3-7A63B34BEA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1110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D571FB86-2297-4688-A185-B9243D5921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222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6225" y="103188"/>
            <a:ext cx="2060575" cy="59531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2913" y="103188"/>
            <a:ext cx="6030912" cy="59531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04FF1DB0-FC6B-48CE-8C39-080F9FFB17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4898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42913" y="103188"/>
            <a:ext cx="8243887" cy="5953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C0DF6D6F-3CEE-4A9A-BE63-778CA354BF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5727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510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03663"/>
            <a:ext cx="4038600" cy="2152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7451A3F4-688B-40D9-BDC3-C24C9BF772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1806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6632"/>
            <a:ext cx="9143999" cy="1301006"/>
          </a:xfrm>
          <a:solidFill>
            <a:schemeClr val="bg1"/>
          </a:solidFill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456113"/>
          </a:xfrm>
        </p:spPr>
        <p:txBody>
          <a:bodyPr/>
          <a:lstStyle/>
          <a:p>
            <a:pPr lvl="0"/>
            <a:endParaRPr lang="zh-CN" altLang="en-US" noProof="0" dirty="0" smtClean="0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12A77DE7-B860-441C-80FB-59B2A8801D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5185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510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510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03663"/>
            <a:ext cx="4038600" cy="2152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03663"/>
            <a:ext cx="4038600" cy="2152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A6DB3B0D-16DB-4800-86AC-8B16AED622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40974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6"/>
          <p:cNvSpPr>
            <a:spLocks noGrp="1" noChangeArrowheads="1"/>
          </p:cNvSpPr>
          <p:nvPr>
            <p:ph idx="1"/>
          </p:nvPr>
        </p:nvSpPr>
        <p:spPr bwMode="auto">
          <a:xfrm>
            <a:off x="456042" y="832792"/>
            <a:ext cx="8230758" cy="5548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0" dirty="0" smtClean="0"/>
              <a:t>单击此处编辑母版文本样式</a:t>
            </a:r>
          </a:p>
          <a:p>
            <a:pPr lvl="1"/>
            <a:r>
              <a:rPr lang="zh-CN" altLang="en-US" noProof="0" dirty="0" smtClean="0"/>
              <a:t>第二级</a:t>
            </a:r>
          </a:p>
          <a:p>
            <a:pPr lvl="2"/>
            <a:r>
              <a:rPr lang="zh-CN" altLang="en-US" noProof="0" dirty="0" smtClean="0"/>
              <a:t>第三级</a:t>
            </a:r>
          </a:p>
          <a:p>
            <a:pPr lvl="3"/>
            <a:r>
              <a:rPr lang="zh-CN" altLang="en-US" noProof="0" dirty="0" smtClean="0"/>
              <a:t>第四级</a:t>
            </a:r>
          </a:p>
          <a:p>
            <a:pPr lvl="4"/>
            <a:r>
              <a:rPr lang="zh-CN" altLang="en-US" noProof="0" dirty="0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58254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94122"/>
          </a:xfrm>
        </p:spPr>
        <p:txBody>
          <a:bodyPr/>
          <a:lstStyle>
            <a:lvl1pPr>
              <a:defRPr sz="4800" b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extLst/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69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6"/>
          <p:cNvSpPr>
            <a:spLocks noGrp="1" noChangeArrowheads="1"/>
          </p:cNvSpPr>
          <p:nvPr>
            <p:ph idx="1"/>
          </p:nvPr>
        </p:nvSpPr>
        <p:spPr bwMode="auto">
          <a:xfrm>
            <a:off x="456042" y="832792"/>
            <a:ext cx="8230758" cy="5548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0" dirty="0" smtClean="0"/>
              <a:t>单击此处编辑母版文本样式</a:t>
            </a:r>
          </a:p>
          <a:p>
            <a:pPr lvl="1"/>
            <a:r>
              <a:rPr lang="zh-CN" altLang="en-US" noProof="0" dirty="0" smtClean="0"/>
              <a:t>第二级</a:t>
            </a:r>
          </a:p>
          <a:p>
            <a:pPr lvl="2"/>
            <a:r>
              <a:rPr lang="zh-CN" altLang="en-US" noProof="0" dirty="0" smtClean="0"/>
              <a:t>第三级</a:t>
            </a:r>
          </a:p>
          <a:p>
            <a:pPr lvl="3"/>
            <a:r>
              <a:rPr lang="zh-CN" altLang="en-US" noProof="0" dirty="0" smtClean="0"/>
              <a:t>第四级</a:t>
            </a:r>
          </a:p>
          <a:p>
            <a:pPr lvl="4"/>
            <a:r>
              <a:rPr lang="zh-CN" altLang="en-US" noProof="0" dirty="0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609403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BA7AE9AA-38F8-4CCB-9386-5FB4833B6D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9254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32792"/>
            <a:ext cx="8229600" cy="68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8" name="Rectangle 46"/>
          <p:cNvSpPr>
            <a:spLocks noGrp="1" noChangeArrowheads="1"/>
          </p:cNvSpPr>
          <p:nvPr>
            <p:ph idx="1"/>
          </p:nvPr>
        </p:nvSpPr>
        <p:spPr bwMode="auto">
          <a:xfrm>
            <a:off x="456042" y="1600200"/>
            <a:ext cx="8230758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en-US" noProof="0" dirty="0" smtClean="0"/>
              <a:t>单击此处编辑母版文本样式</a:t>
            </a:r>
          </a:p>
          <a:p>
            <a:pPr lvl="1"/>
            <a:r>
              <a:rPr lang="zh-CN" altLang="en-US" noProof="0" dirty="0" smtClean="0"/>
              <a:t>第二级</a:t>
            </a:r>
          </a:p>
          <a:p>
            <a:pPr lvl="2"/>
            <a:r>
              <a:rPr lang="zh-CN" altLang="en-US" noProof="0" dirty="0" smtClean="0"/>
              <a:t>第三级</a:t>
            </a:r>
          </a:p>
          <a:p>
            <a:pPr lvl="3"/>
            <a:r>
              <a:rPr lang="zh-CN" altLang="en-US" noProof="0" dirty="0" smtClean="0"/>
              <a:t>第四级</a:t>
            </a:r>
          </a:p>
          <a:p>
            <a:pPr lvl="4"/>
            <a:r>
              <a:rPr lang="zh-CN" altLang="en-US" noProof="0" dirty="0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24760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 rot="-215207">
              <a:off x="3690" y="234"/>
              <a:ext cx="1857" cy="3625"/>
              <a:chOff x="3010" y="778"/>
              <a:chExt cx="1857" cy="3625"/>
            </a:xfrm>
          </p:grpSpPr>
          <p:sp>
            <p:nvSpPr>
              <p:cNvPr id="39" name="Freeform 4"/>
              <p:cNvSpPr>
                <a:spLocks/>
              </p:cNvSpPr>
              <p:nvPr userDrawn="1"/>
            </p:nvSpPr>
            <p:spPr bwMode="ltGray">
              <a:xfrm rot="12185230" flipV="1">
                <a:off x="3534" y="778"/>
                <a:ext cx="1333" cy="1485"/>
              </a:xfrm>
              <a:custGeom>
                <a:avLst/>
                <a:gdLst>
                  <a:gd name="T0" fmla="*/ 14191471 w 596"/>
                  <a:gd name="T1" fmla="*/ 308069703 h 666"/>
                  <a:gd name="T2" fmla="*/ 5080528 w 596"/>
                  <a:gd name="T3" fmla="*/ 283731373 h 666"/>
                  <a:gd name="T4" fmla="*/ 0 w 596"/>
                  <a:gd name="T5" fmla="*/ 240418615 h 666"/>
                  <a:gd name="T6" fmla="*/ 3535850 w 596"/>
                  <a:gd name="T7" fmla="*/ 184859117 h 666"/>
                  <a:gd name="T8" fmla="*/ 21934971 w 596"/>
                  <a:gd name="T9" fmla="*/ 125767040 h 666"/>
                  <a:gd name="T10" fmla="*/ 60275272 w 596"/>
                  <a:gd name="T11" fmla="*/ 69829862 h 666"/>
                  <a:gd name="T12" fmla="*/ 124602891 w 596"/>
                  <a:gd name="T13" fmla="*/ 25765038 h 666"/>
                  <a:gd name="T14" fmla="*/ 216449022 w 596"/>
                  <a:gd name="T15" fmla="*/ 1509783 h 666"/>
                  <a:gd name="T16" fmla="*/ 333251427 w 596"/>
                  <a:gd name="T17" fmla="*/ 7506180 h 666"/>
                  <a:gd name="T18" fmla="*/ 424566512 w 596"/>
                  <a:gd name="T19" fmla="*/ 56772344 h 666"/>
                  <a:gd name="T20" fmla="*/ 485749042 w 596"/>
                  <a:gd name="T21" fmla="*/ 137482288 h 666"/>
                  <a:gd name="T22" fmla="*/ 518378313 w 596"/>
                  <a:gd name="T23" fmla="*/ 236216961 h 666"/>
                  <a:gd name="T24" fmla="*/ 521812295 w 596"/>
                  <a:gd name="T25" fmla="*/ 340499282 h 666"/>
                  <a:gd name="T26" fmla="*/ 496397679 w 596"/>
                  <a:gd name="T27" fmla="*/ 437102372 h 666"/>
                  <a:gd name="T28" fmla="*/ 444538864 w 596"/>
                  <a:gd name="T29" fmla="*/ 511752711 h 666"/>
                  <a:gd name="T30" fmla="*/ 365841600 w 596"/>
                  <a:gd name="T31" fmla="*/ 551753991 h 666"/>
                  <a:gd name="T32" fmla="*/ 341107583 w 596"/>
                  <a:gd name="T33" fmla="*/ 548224500 h 666"/>
                  <a:gd name="T34" fmla="*/ 386557867 w 596"/>
                  <a:gd name="T35" fmla="*/ 513642505 h 666"/>
                  <a:gd name="T36" fmla="*/ 422603983 w 596"/>
                  <a:gd name="T37" fmla="*/ 452821228 h 666"/>
                  <a:gd name="T38" fmla="*/ 446121314 w 596"/>
                  <a:gd name="T39" fmla="*/ 377676043 h 666"/>
                  <a:gd name="T40" fmla="*/ 455898916 w 596"/>
                  <a:gd name="T41" fmla="*/ 295676794 h 666"/>
                  <a:gd name="T42" fmla="*/ 450822215 w 596"/>
                  <a:gd name="T43" fmla="*/ 214675473 h 666"/>
                  <a:gd name="T44" fmla="*/ 425414658 w 596"/>
                  <a:gd name="T45" fmla="*/ 144823561 h 666"/>
                  <a:gd name="T46" fmla="*/ 379501338 w 596"/>
                  <a:gd name="T47" fmla="*/ 93233642 h 666"/>
                  <a:gd name="T48" fmla="*/ 299221353 w 596"/>
                  <a:gd name="T49" fmla="*/ 62236103 h 666"/>
                  <a:gd name="T50" fmla="*/ 215621119 w 596"/>
                  <a:gd name="T51" fmla="*/ 50742762 h 666"/>
                  <a:gd name="T52" fmla="*/ 152513218 w 596"/>
                  <a:gd name="T53" fmla="*/ 58926071 h 666"/>
                  <a:gd name="T54" fmla="*/ 106213894 w 596"/>
                  <a:gd name="T55" fmla="*/ 84012165 h 666"/>
                  <a:gd name="T56" fmla="*/ 73588815 w 596"/>
                  <a:gd name="T57" fmla="*/ 123877246 h 666"/>
                  <a:gd name="T58" fmla="*/ 49756795 w 596"/>
                  <a:gd name="T59" fmla="*/ 171253429 h 666"/>
                  <a:gd name="T60" fmla="*/ 34857706 w 596"/>
                  <a:gd name="T61" fmla="*/ 226148757 h 666"/>
                  <a:gd name="T62" fmla="*/ 24706238 w 596"/>
                  <a:gd name="T63" fmla="*/ 282254759 h 66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Freeform 5"/>
              <p:cNvSpPr>
                <a:spLocks/>
              </p:cNvSpPr>
              <p:nvPr userDrawn="1"/>
            </p:nvSpPr>
            <p:spPr bwMode="ltGray">
              <a:xfrm rot="12185230" flipV="1">
                <a:off x="4029" y="1802"/>
                <a:ext cx="571" cy="531"/>
              </a:xfrm>
              <a:custGeom>
                <a:avLst/>
                <a:gdLst>
                  <a:gd name="T0" fmla="*/ 0 w 257"/>
                  <a:gd name="T1" fmla="*/ 0 h 237"/>
                  <a:gd name="T2" fmla="*/ 0 w 257"/>
                  <a:gd name="T3" fmla="*/ 22481406 h 237"/>
                  <a:gd name="T4" fmla="*/ 2573892 w 257"/>
                  <a:gd name="T5" fmla="*/ 45136696 h 237"/>
                  <a:gd name="T6" fmla="*/ 4557678 w 257"/>
                  <a:gd name="T7" fmla="*/ 67654013 h 237"/>
                  <a:gd name="T8" fmla="*/ 8420817 w 257"/>
                  <a:gd name="T9" fmla="*/ 88757988 h 237"/>
                  <a:gd name="T10" fmla="*/ 14151484 w 257"/>
                  <a:gd name="T11" fmla="*/ 107625020 h 237"/>
                  <a:gd name="T12" fmla="*/ 21054176 w 257"/>
                  <a:gd name="T13" fmla="*/ 127389291 h 237"/>
                  <a:gd name="T14" fmla="*/ 29630261 w 257"/>
                  <a:gd name="T15" fmla="*/ 145628110 h 237"/>
                  <a:gd name="T16" fmla="*/ 39862805 w 257"/>
                  <a:gd name="T17" fmla="*/ 160889731 h 237"/>
                  <a:gd name="T18" fmla="*/ 52495187 w 257"/>
                  <a:gd name="T19" fmla="*/ 175425271 h 237"/>
                  <a:gd name="T20" fmla="*/ 67277962 w 257"/>
                  <a:gd name="T21" fmla="*/ 187885625 h 237"/>
                  <a:gd name="T22" fmla="*/ 83135389 w 257"/>
                  <a:gd name="T23" fmla="*/ 197999863 h 237"/>
                  <a:gd name="T24" fmla="*/ 102641567 w 257"/>
                  <a:gd name="T25" fmla="*/ 206031838 h 237"/>
                  <a:gd name="T26" fmla="*/ 123765265 w 257"/>
                  <a:gd name="T27" fmla="*/ 211260604 h 237"/>
                  <a:gd name="T28" fmla="*/ 147425064 w 257"/>
                  <a:gd name="T29" fmla="*/ 214148639 h 237"/>
                  <a:gd name="T30" fmla="*/ 172340429 w 257"/>
                  <a:gd name="T31" fmla="*/ 213280989 h 237"/>
                  <a:gd name="T32" fmla="*/ 201334551 w 257"/>
                  <a:gd name="T33" fmla="*/ 209647630 h 237"/>
                  <a:gd name="T34" fmla="*/ 175493348 w 257"/>
                  <a:gd name="T35" fmla="*/ 205134907 h 237"/>
                  <a:gd name="T36" fmla="*/ 152632977 w 257"/>
                  <a:gd name="T37" fmla="*/ 198862834 h 237"/>
                  <a:gd name="T38" fmla="*/ 133285204 w 257"/>
                  <a:gd name="T39" fmla="*/ 191484941 h 237"/>
                  <a:gd name="T40" fmla="*/ 115983024 w 257"/>
                  <a:gd name="T41" fmla="*/ 184274648 h 237"/>
                  <a:gd name="T42" fmla="*/ 100137656 w 257"/>
                  <a:gd name="T43" fmla="*/ 174240256 h 237"/>
                  <a:gd name="T44" fmla="*/ 87797078 w 257"/>
                  <a:gd name="T45" fmla="*/ 164527363 h 237"/>
                  <a:gd name="T46" fmla="*/ 76123507 w 257"/>
                  <a:gd name="T47" fmla="*/ 152761714 h 237"/>
                  <a:gd name="T48" fmla="*/ 65832214 w 257"/>
                  <a:gd name="T49" fmla="*/ 139852434 h 237"/>
                  <a:gd name="T50" fmla="*/ 56355474 w 257"/>
                  <a:gd name="T51" fmla="*/ 127389291 h 237"/>
                  <a:gd name="T52" fmla="*/ 47937510 w 257"/>
                  <a:gd name="T53" fmla="*/ 112853703 h 237"/>
                  <a:gd name="T54" fmla="*/ 40917827 w 257"/>
                  <a:gd name="T55" fmla="*/ 96793924 h 237"/>
                  <a:gd name="T56" fmla="*/ 33787096 w 257"/>
                  <a:gd name="T57" fmla="*/ 79367331 h 237"/>
                  <a:gd name="T58" fmla="*/ 25712254 w 257"/>
                  <a:gd name="T59" fmla="*/ 62420013 h 237"/>
                  <a:gd name="T60" fmla="*/ 17941753 w 257"/>
                  <a:gd name="T61" fmla="*/ 42336845 h 237"/>
                  <a:gd name="T62" fmla="*/ 9476223 w 257"/>
                  <a:gd name="T63" fmla="*/ 21761778 h 237"/>
                  <a:gd name="T64" fmla="*/ 0 w 257"/>
                  <a:gd name="T65" fmla="*/ 0 h 23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Freeform 6"/>
              <p:cNvSpPr>
                <a:spLocks/>
              </p:cNvSpPr>
              <p:nvPr userDrawn="1"/>
            </p:nvSpPr>
            <p:spPr bwMode="ltGray">
              <a:xfrm rot="12185230" flipV="1">
                <a:off x="3639" y="2167"/>
                <a:ext cx="277" cy="249"/>
              </a:xfrm>
              <a:custGeom>
                <a:avLst/>
                <a:gdLst>
                  <a:gd name="T0" fmla="*/ 66118486 w 124"/>
                  <a:gd name="T1" fmla="*/ 0 h 110"/>
                  <a:gd name="T2" fmla="*/ 106550592 w 124"/>
                  <a:gd name="T3" fmla="*/ 115950239 h 110"/>
                  <a:gd name="T4" fmla="*/ 103107332 w 124"/>
                  <a:gd name="T5" fmla="*/ 115006502 h 110"/>
                  <a:gd name="T6" fmla="*/ 91922349 w 124"/>
                  <a:gd name="T7" fmla="*/ 113160372 h 110"/>
                  <a:gd name="T8" fmla="*/ 76578377 w 124"/>
                  <a:gd name="T9" fmla="*/ 108780155 h 110"/>
                  <a:gd name="T10" fmla="*/ 58571862 w 124"/>
                  <a:gd name="T11" fmla="*/ 106482915 h 110"/>
                  <a:gd name="T12" fmla="*/ 38909683 w 124"/>
                  <a:gd name="T13" fmla="*/ 104533605 h 110"/>
                  <a:gd name="T14" fmla="*/ 21497224 w 124"/>
                  <a:gd name="T15" fmla="*/ 105635751 h 110"/>
                  <a:gd name="T16" fmla="*/ 7797251 w 124"/>
                  <a:gd name="T17" fmla="*/ 109811325 h 110"/>
                  <a:gd name="T18" fmla="*/ 0 w 124"/>
                  <a:gd name="T19" fmla="*/ 118444440 h 110"/>
                  <a:gd name="T20" fmla="*/ 3490466 w 124"/>
                  <a:gd name="T21" fmla="*/ 105635751 h 110"/>
                  <a:gd name="T22" fmla="*/ 6869607 w 124"/>
                  <a:gd name="T23" fmla="*/ 95550196 h 110"/>
                  <a:gd name="T24" fmla="*/ 13804114 w 124"/>
                  <a:gd name="T25" fmla="*/ 88379567 h 110"/>
                  <a:gd name="T26" fmla="*/ 21497224 w 124"/>
                  <a:gd name="T27" fmla="*/ 81703612 h 110"/>
                  <a:gd name="T28" fmla="*/ 30836610 w 124"/>
                  <a:gd name="T29" fmla="*/ 77432992 h 110"/>
                  <a:gd name="T30" fmla="*/ 40459797 w 124"/>
                  <a:gd name="T31" fmla="*/ 76420194 h 110"/>
                  <a:gd name="T32" fmla="*/ 50772885 w 124"/>
                  <a:gd name="T33" fmla="*/ 76420194 h 110"/>
                  <a:gd name="T34" fmla="*/ 61950134 w 124"/>
                  <a:gd name="T35" fmla="*/ 79767080 h 110"/>
                  <a:gd name="T36" fmla="*/ 62649642 w 124"/>
                  <a:gd name="T37" fmla="*/ 76420194 h 110"/>
                  <a:gd name="T38" fmla="*/ 59883522 w 124"/>
                  <a:gd name="T39" fmla="*/ 60272453 h 110"/>
                  <a:gd name="T40" fmla="*/ 57643620 w 124"/>
                  <a:gd name="T41" fmla="*/ 40890726 h 110"/>
                  <a:gd name="T42" fmla="*/ 55777696 w 124"/>
                  <a:gd name="T43" fmla="*/ 32359669 h 110"/>
                  <a:gd name="T44" fmla="*/ 54263406 w 124"/>
                  <a:gd name="T45" fmla="*/ 32359669 h 110"/>
                  <a:gd name="T46" fmla="*/ 52335507 w 124"/>
                  <a:gd name="T47" fmla="*/ 31258183 h 110"/>
                  <a:gd name="T48" fmla="*/ 50772885 w 124"/>
                  <a:gd name="T49" fmla="*/ 28107611 h 110"/>
                  <a:gd name="T50" fmla="*/ 48846153 w 124"/>
                  <a:gd name="T51" fmla="*/ 24741493 h 110"/>
                  <a:gd name="T52" fmla="*/ 48846153 w 124"/>
                  <a:gd name="T53" fmla="*/ 20400584 h 110"/>
                  <a:gd name="T54" fmla="*/ 50772885 w 124"/>
                  <a:gd name="T55" fmla="*/ 15111679 h 110"/>
                  <a:gd name="T56" fmla="*/ 56467978 w 124"/>
                  <a:gd name="T57" fmla="*/ 8651788 h 110"/>
                  <a:gd name="T58" fmla="*/ 66118486 w 124"/>
                  <a:gd name="T59" fmla="*/ 0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Freeform 7"/>
              <p:cNvSpPr>
                <a:spLocks/>
              </p:cNvSpPr>
              <p:nvPr userDrawn="1"/>
            </p:nvSpPr>
            <p:spPr bwMode="ltGray">
              <a:xfrm rot="12185230" flipV="1">
                <a:off x="3979" y="977"/>
                <a:ext cx="245" cy="347"/>
              </a:xfrm>
              <a:custGeom>
                <a:avLst/>
                <a:gdLst>
                  <a:gd name="T0" fmla="*/ 0 w 109"/>
                  <a:gd name="T1" fmla="*/ 0 h 156"/>
                  <a:gd name="T2" fmla="*/ 4706322 w 109"/>
                  <a:gd name="T3" fmla="*/ 646579 h 156"/>
                  <a:gd name="T4" fmla="*/ 16965063 w 109"/>
                  <a:gd name="T5" fmla="*/ 3845825 h 156"/>
                  <a:gd name="T6" fmla="*/ 35291821 w 109"/>
                  <a:gd name="T7" fmla="*/ 9655286 h 156"/>
                  <a:gd name="T8" fmla="*/ 55096301 w 109"/>
                  <a:gd name="T9" fmla="*/ 19028268 h 156"/>
                  <a:gd name="T10" fmla="*/ 74197893 w 109"/>
                  <a:gd name="T11" fmla="*/ 35208377 h 156"/>
                  <a:gd name="T12" fmla="*/ 91725283 w 109"/>
                  <a:gd name="T13" fmla="*/ 56687608 h 156"/>
                  <a:gd name="T14" fmla="*/ 102332985 w 109"/>
                  <a:gd name="T15" fmla="*/ 86250253 h 156"/>
                  <a:gd name="T16" fmla="*/ 104015863 w 109"/>
                  <a:gd name="T17" fmla="*/ 124629074 h 156"/>
                  <a:gd name="T18" fmla="*/ 100055885 w 109"/>
                  <a:gd name="T19" fmla="*/ 124629074 h 156"/>
                  <a:gd name="T20" fmla="*/ 94600874 w 109"/>
                  <a:gd name="T21" fmla="*/ 124629074 h 156"/>
                  <a:gd name="T22" fmla="*/ 88735997 w 109"/>
                  <a:gd name="T23" fmla="*/ 124629074 h 156"/>
                  <a:gd name="T24" fmla="*/ 83245965 w 109"/>
                  <a:gd name="T25" fmla="*/ 123193023 h 156"/>
                  <a:gd name="T26" fmla="*/ 77226025 w 109"/>
                  <a:gd name="T27" fmla="*/ 122078893 h 156"/>
                  <a:gd name="T28" fmla="*/ 70425466 w 109"/>
                  <a:gd name="T29" fmla="*/ 119994164 h 156"/>
                  <a:gd name="T30" fmla="*/ 62828463 w 109"/>
                  <a:gd name="T31" fmla="*/ 115917461 h 156"/>
                  <a:gd name="T32" fmla="*/ 55096301 w 109"/>
                  <a:gd name="T33" fmla="*/ 110923757 h 156"/>
                  <a:gd name="T34" fmla="*/ 50419258 w 109"/>
                  <a:gd name="T35" fmla="*/ 100616389 h 156"/>
                  <a:gd name="T36" fmla="*/ 50419258 w 109"/>
                  <a:gd name="T37" fmla="*/ 88625784 h 156"/>
                  <a:gd name="T38" fmla="*/ 53444176 w 109"/>
                  <a:gd name="T39" fmla="*/ 76892106 h 156"/>
                  <a:gd name="T40" fmla="*/ 56443511 w 109"/>
                  <a:gd name="T41" fmla="*/ 63964957 h 156"/>
                  <a:gd name="T42" fmla="*/ 53444176 w 109"/>
                  <a:gd name="T43" fmla="*/ 49571584 h 156"/>
                  <a:gd name="T44" fmla="*/ 45864551 w 109"/>
                  <a:gd name="T45" fmla="*/ 34568209 h 156"/>
                  <a:gd name="T46" fmla="*/ 29630419 w 109"/>
                  <a:gd name="T47" fmla="*/ 18202979 h 156"/>
                  <a:gd name="T48" fmla="*/ 0 w 109"/>
                  <a:gd name="T49" fmla="*/ 0 h 15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Freeform 8"/>
              <p:cNvSpPr>
                <a:spLocks/>
              </p:cNvSpPr>
              <p:nvPr userDrawn="1"/>
            </p:nvSpPr>
            <p:spPr bwMode="ltGray">
              <a:xfrm rot="12185230" flipV="1">
                <a:off x="3845" y="2207"/>
                <a:ext cx="103" cy="209"/>
              </a:xfrm>
              <a:custGeom>
                <a:avLst/>
                <a:gdLst>
                  <a:gd name="T0" fmla="*/ 27637788 w 46"/>
                  <a:gd name="T1" fmla="*/ 0 h 94"/>
                  <a:gd name="T2" fmla="*/ 17998439 w 46"/>
                  <a:gd name="T3" fmla="*/ 30026772 h 94"/>
                  <a:gd name="T4" fmla="*/ 13550080 w 46"/>
                  <a:gd name="T5" fmla="*/ 49285322 h 94"/>
                  <a:gd name="T6" fmla="*/ 9960176 w 46"/>
                  <a:gd name="T7" fmla="*/ 62704511 h 94"/>
                  <a:gd name="T8" fmla="*/ 0 w 46"/>
                  <a:gd name="T9" fmla="*/ 74612457 h 94"/>
                  <a:gd name="T10" fmla="*/ 10676194 w 46"/>
                  <a:gd name="T11" fmla="*/ 69899572 h 94"/>
                  <a:gd name="T12" fmla="*/ 20699012 w 46"/>
                  <a:gd name="T13" fmla="*/ 63504443 h 94"/>
                  <a:gd name="T14" fmla="*/ 28737139 w 46"/>
                  <a:gd name="T15" fmla="*/ 54558267 h 94"/>
                  <a:gd name="T16" fmla="*/ 35992477 w 46"/>
                  <a:gd name="T17" fmla="*/ 45228180 h 94"/>
                  <a:gd name="T18" fmla="*/ 40300853 w 46"/>
                  <a:gd name="T19" fmla="*/ 34990469 h 94"/>
                  <a:gd name="T20" fmla="*/ 41185331 w 46"/>
                  <a:gd name="T21" fmla="*/ 23876831 h 94"/>
                  <a:gd name="T22" fmla="*/ 37417412 w 46"/>
                  <a:gd name="T23" fmla="*/ 11677697 h 94"/>
                  <a:gd name="T24" fmla="*/ 27637788 w 46"/>
                  <a:gd name="T25" fmla="*/ 0 h 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Freeform 9"/>
              <p:cNvSpPr>
                <a:spLocks/>
              </p:cNvSpPr>
              <p:nvPr userDrawn="1"/>
            </p:nvSpPr>
            <p:spPr bwMode="ltGray">
              <a:xfrm rot="12185230" flipV="1">
                <a:off x="3895" y="1325"/>
                <a:ext cx="120" cy="90"/>
              </a:xfrm>
              <a:custGeom>
                <a:avLst/>
                <a:gdLst>
                  <a:gd name="T0" fmla="*/ 0 w 54"/>
                  <a:gd name="T1" fmla="*/ 0 h 40"/>
                  <a:gd name="T2" fmla="*/ 639858 w 54"/>
                  <a:gd name="T3" fmla="*/ 944683 h 40"/>
                  <a:gd name="T4" fmla="*/ 4581520 w 54"/>
                  <a:gd name="T5" fmla="*/ 3069398 h 40"/>
                  <a:gd name="T6" fmla="*/ 10181156 w 54"/>
                  <a:gd name="T7" fmla="*/ 7847984 h 40"/>
                  <a:gd name="T8" fmla="*/ 16531402 w 54"/>
                  <a:gd name="T9" fmla="*/ 11665004 h 40"/>
                  <a:gd name="T10" fmla="*/ 22624791 w 54"/>
                  <a:gd name="T11" fmla="*/ 14731704 h 40"/>
                  <a:gd name="T12" fmla="*/ 29773127 w 54"/>
                  <a:gd name="T13" fmla="*/ 16549814 h 40"/>
                  <a:gd name="T14" fmla="*/ 36096009 w 54"/>
                  <a:gd name="T15" fmla="*/ 17657964 h 40"/>
                  <a:gd name="T16" fmla="*/ 42477960 w 54"/>
                  <a:gd name="T17" fmla="*/ 15538829 h 40"/>
                  <a:gd name="T18" fmla="*/ 41664969 w 54"/>
                  <a:gd name="T19" fmla="*/ 24211195 h 40"/>
                  <a:gd name="T20" fmla="*/ 39315204 w 54"/>
                  <a:gd name="T21" fmla="*/ 32052663 h 40"/>
                  <a:gd name="T22" fmla="*/ 34675369 w 54"/>
                  <a:gd name="T23" fmla="*/ 37237082 h 40"/>
                  <a:gd name="T24" fmla="*/ 28951200 w 54"/>
                  <a:gd name="T25" fmla="*/ 38934923 h 40"/>
                  <a:gd name="T26" fmla="*/ 21987862 w 54"/>
                  <a:gd name="T27" fmla="*/ 38030508 h 40"/>
                  <a:gd name="T28" fmla="*/ 14822453 w 54"/>
                  <a:gd name="T29" fmla="*/ 31094892 h 40"/>
                  <a:gd name="T30" fmla="*/ 7806562 w 54"/>
                  <a:gd name="T31" fmla="*/ 19363743 h 40"/>
                  <a:gd name="T32" fmla="*/ 0 w 54"/>
                  <a:gd name="T33" fmla="*/ 0 h 4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Freeform 10"/>
              <p:cNvSpPr>
                <a:spLocks/>
              </p:cNvSpPr>
              <p:nvPr userDrawn="1"/>
            </p:nvSpPr>
            <p:spPr bwMode="ltGray">
              <a:xfrm rot="12185230" flipV="1">
                <a:off x="3010" y="2344"/>
                <a:ext cx="330" cy="2059"/>
              </a:xfrm>
              <a:custGeom>
                <a:avLst/>
                <a:gdLst>
                  <a:gd name="T0" fmla="*/ 0 w 149"/>
                  <a:gd name="T1" fmla="*/ 0 h 704"/>
                  <a:gd name="T2" fmla="*/ 4370726 w 149"/>
                  <a:gd name="T3" fmla="*/ 519022954 h 704"/>
                  <a:gd name="T4" fmla="*/ 11809918 w 149"/>
                  <a:gd name="T5" fmla="*/ 1176838905 h 704"/>
                  <a:gd name="T6" fmla="*/ 20698118 w 149"/>
                  <a:gd name="T7" fmla="*/ 2010895270 h 704"/>
                  <a:gd name="T8" fmla="*/ 30546908 w 149"/>
                  <a:gd name="T9" fmla="*/ 2147483646 h 704"/>
                  <a:gd name="T10" fmla="*/ 42849127 w 149"/>
                  <a:gd name="T11" fmla="*/ 2147483646 h 704"/>
                  <a:gd name="T12" fmla="*/ 54327318 w 149"/>
                  <a:gd name="T13" fmla="*/ 2147483646 h 704"/>
                  <a:gd name="T14" fmla="*/ 65396341 w 149"/>
                  <a:gd name="T15" fmla="*/ 2147483646 h 704"/>
                  <a:gd name="T16" fmla="*/ 74006072 w 149"/>
                  <a:gd name="T17" fmla="*/ 2147483646 h 704"/>
                  <a:gd name="T18" fmla="*/ 83076167 w 149"/>
                  <a:gd name="T19" fmla="*/ 2147483646 h 704"/>
                  <a:gd name="T20" fmla="*/ 89093444 w 149"/>
                  <a:gd name="T21" fmla="*/ 2147483646 h 704"/>
                  <a:gd name="T22" fmla="*/ 92183848 w 149"/>
                  <a:gd name="T23" fmla="*/ 2147483646 h 704"/>
                  <a:gd name="T24" fmla="*/ 93535001 w 149"/>
                  <a:gd name="T25" fmla="*/ 2147483646 h 704"/>
                  <a:gd name="T26" fmla="*/ 89093444 w 149"/>
                  <a:gd name="T27" fmla="*/ 2147483646 h 704"/>
                  <a:gd name="T28" fmla="*/ 80829970 w 149"/>
                  <a:gd name="T29" fmla="*/ 2147483646 h 704"/>
                  <a:gd name="T30" fmla="*/ 68388666 w 149"/>
                  <a:gd name="T31" fmla="*/ 2147483646 h 704"/>
                  <a:gd name="T32" fmla="*/ 49605011 w 149"/>
                  <a:gd name="T33" fmla="*/ 2147483646 h 704"/>
                  <a:gd name="T34" fmla="*/ 28748825 w 149"/>
                  <a:gd name="T35" fmla="*/ 2147483646 h 704"/>
                  <a:gd name="T36" fmla="*/ 15697356 w 149"/>
                  <a:gd name="T37" fmla="*/ 2147483646 h 704"/>
                  <a:gd name="T38" fmla="*/ 7440282 w 149"/>
                  <a:gd name="T39" fmla="*/ 2147483646 h 704"/>
                  <a:gd name="T40" fmla="*/ 4370726 w 149"/>
                  <a:gd name="T41" fmla="*/ 2147483646 h 704"/>
                  <a:gd name="T42" fmla="*/ 4370726 w 149"/>
                  <a:gd name="T43" fmla="*/ 2147483646 h 704"/>
                  <a:gd name="T44" fmla="*/ 6073457 w 149"/>
                  <a:gd name="T45" fmla="*/ 2147483646 h 704"/>
                  <a:gd name="T46" fmla="*/ 9095905 w 149"/>
                  <a:gd name="T47" fmla="*/ 2147483646 h 704"/>
                  <a:gd name="T48" fmla="*/ 10458838 w 149"/>
                  <a:gd name="T49" fmla="*/ 2147483646 h 704"/>
                  <a:gd name="T50" fmla="*/ 30546908 w 149"/>
                  <a:gd name="T51" fmla="*/ 2147483646 h 704"/>
                  <a:gd name="T52" fmla="*/ 28748825 w 149"/>
                  <a:gd name="T53" fmla="*/ 2147483646 h 704"/>
                  <a:gd name="T54" fmla="*/ 26773458 w 149"/>
                  <a:gd name="T55" fmla="*/ 2147483646 h 704"/>
                  <a:gd name="T56" fmla="*/ 24529607 w 149"/>
                  <a:gd name="T57" fmla="*/ 2147483646 h 704"/>
                  <a:gd name="T58" fmla="*/ 26156194 w 149"/>
                  <a:gd name="T59" fmla="*/ 2147483646 h 704"/>
                  <a:gd name="T60" fmla="*/ 30546908 w 149"/>
                  <a:gd name="T61" fmla="*/ 2147483646 h 704"/>
                  <a:gd name="T62" fmla="*/ 42849127 w 149"/>
                  <a:gd name="T63" fmla="*/ 2147483646 h 704"/>
                  <a:gd name="T64" fmla="*/ 63671894 w 149"/>
                  <a:gd name="T65" fmla="*/ 2147483646 h 704"/>
                  <a:gd name="T66" fmla="*/ 95792843 w 149"/>
                  <a:gd name="T67" fmla="*/ 2147483646 h 704"/>
                  <a:gd name="T68" fmla="*/ 106251464 w 149"/>
                  <a:gd name="T69" fmla="*/ 2147483646 h 704"/>
                  <a:gd name="T70" fmla="*/ 110630609 w 149"/>
                  <a:gd name="T71" fmla="*/ 2147483646 h 704"/>
                  <a:gd name="T72" fmla="*/ 106995399 w 149"/>
                  <a:gd name="T73" fmla="*/ 2147483646 h 704"/>
                  <a:gd name="T74" fmla="*/ 97144587 w 149"/>
                  <a:gd name="T75" fmla="*/ 2147483646 h 704"/>
                  <a:gd name="T76" fmla="*/ 80829970 w 149"/>
                  <a:gd name="T77" fmla="*/ 2147483646 h 704"/>
                  <a:gd name="T78" fmla="*/ 59912291 w 149"/>
                  <a:gd name="T79" fmla="*/ 2147483646 h 704"/>
                  <a:gd name="T80" fmla="*/ 32509385 w 149"/>
                  <a:gd name="T81" fmla="*/ 1176838905 h 704"/>
                  <a:gd name="T82" fmla="*/ 0 w 149"/>
                  <a:gd name="T83" fmla="*/ 0 h 70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" name="Freeform 11"/>
            <p:cNvSpPr>
              <a:spLocks/>
            </p:cNvSpPr>
            <p:nvPr userDrawn="1"/>
          </p:nvSpPr>
          <p:spPr bwMode="ltGray">
            <a:xfrm rot="373331" flipH="1">
              <a:off x="22" y="1957"/>
              <a:ext cx="323" cy="649"/>
            </a:xfrm>
            <a:custGeom>
              <a:avLst/>
              <a:gdLst>
                <a:gd name="T0" fmla="*/ 640606831 w 128"/>
                <a:gd name="T1" fmla="*/ 0 h 217"/>
                <a:gd name="T2" fmla="*/ 716668733 w 128"/>
                <a:gd name="T3" fmla="*/ 1108844195 h 217"/>
                <a:gd name="T4" fmla="*/ 784142666 w 128"/>
                <a:gd name="T5" fmla="*/ 2147483646 h 217"/>
                <a:gd name="T6" fmla="*/ 837591833 w 128"/>
                <a:gd name="T7" fmla="*/ 2147483646 h 217"/>
                <a:gd name="T8" fmla="*/ 873281960 w 128"/>
                <a:gd name="T9" fmla="*/ 2147483646 h 217"/>
                <a:gd name="T10" fmla="*/ 865543968 w 128"/>
                <a:gd name="T11" fmla="*/ 2147483646 h 217"/>
                <a:gd name="T12" fmla="*/ 791672523 w 128"/>
                <a:gd name="T13" fmla="*/ 2147483646 h 217"/>
                <a:gd name="T14" fmla="*/ 640606831 w 128"/>
                <a:gd name="T15" fmla="*/ 2147483646 h 217"/>
                <a:gd name="T16" fmla="*/ 407932388 w 128"/>
                <a:gd name="T17" fmla="*/ 2147483646 h 217"/>
                <a:gd name="T18" fmla="*/ 335476788 w 128"/>
                <a:gd name="T19" fmla="*/ 2147483646 h 217"/>
                <a:gd name="T20" fmla="*/ 259413549 w 128"/>
                <a:gd name="T21" fmla="*/ 2147483646 h 217"/>
                <a:gd name="T22" fmla="*/ 178672729 w 128"/>
                <a:gd name="T23" fmla="*/ 2147483646 h 217"/>
                <a:gd name="T24" fmla="*/ 108211415 w 128"/>
                <a:gd name="T25" fmla="*/ 2147483646 h 217"/>
                <a:gd name="T26" fmla="*/ 53467384 w 128"/>
                <a:gd name="T27" fmla="*/ 2147483646 h 217"/>
                <a:gd name="T28" fmla="*/ 13924172 w 128"/>
                <a:gd name="T29" fmla="*/ 2147483646 h 217"/>
                <a:gd name="T30" fmla="*/ 0 w 128"/>
                <a:gd name="T31" fmla="*/ 2147483646 h 217"/>
                <a:gd name="T32" fmla="*/ 8396607 w 128"/>
                <a:gd name="T33" fmla="*/ 2147483646 h 217"/>
                <a:gd name="T34" fmla="*/ 88665463 w 128"/>
                <a:gd name="T35" fmla="*/ 2147483646 h 217"/>
                <a:gd name="T36" fmla="*/ 197006696 w 128"/>
                <a:gd name="T37" fmla="*/ 2147483646 h 217"/>
                <a:gd name="T38" fmla="*/ 313727811 w 128"/>
                <a:gd name="T39" fmla="*/ 2147483646 h 217"/>
                <a:gd name="T40" fmla="*/ 429676445 w 128"/>
                <a:gd name="T41" fmla="*/ 2147483646 h 217"/>
                <a:gd name="T42" fmla="*/ 537818077 w 128"/>
                <a:gd name="T43" fmla="*/ 2147483646 h 217"/>
                <a:gd name="T44" fmla="*/ 621458970 w 128"/>
                <a:gd name="T45" fmla="*/ 2147483646 h 217"/>
                <a:gd name="T46" fmla="*/ 661800378 w 128"/>
                <a:gd name="T47" fmla="*/ 2147483646 h 217"/>
                <a:gd name="T48" fmla="*/ 640606831 w 128"/>
                <a:gd name="T49" fmla="*/ 0 h 21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2"/>
            <p:cNvSpPr>
              <a:spLocks/>
            </p:cNvSpPr>
            <p:nvPr userDrawn="1"/>
          </p:nvSpPr>
          <p:spPr bwMode="ltGray">
            <a:xfrm>
              <a:off x="168" y="1260"/>
              <a:ext cx="1259" cy="1532"/>
            </a:xfrm>
            <a:custGeom>
              <a:avLst/>
              <a:gdLst>
                <a:gd name="T0" fmla="*/ 891 w 1259"/>
                <a:gd name="T1" fmla="*/ 1532 h 1532"/>
                <a:gd name="T2" fmla="*/ 954 w 1259"/>
                <a:gd name="T3" fmla="*/ 1452 h 1532"/>
                <a:gd name="T4" fmla="*/ 1032 w 1259"/>
                <a:gd name="T5" fmla="*/ 1338 h 1532"/>
                <a:gd name="T6" fmla="*/ 1115 w 1259"/>
                <a:gd name="T7" fmla="*/ 1188 h 1532"/>
                <a:gd name="T8" fmla="*/ 1194 w 1259"/>
                <a:gd name="T9" fmla="*/ 1023 h 1532"/>
                <a:gd name="T10" fmla="*/ 1244 w 1259"/>
                <a:gd name="T11" fmla="*/ 841 h 1532"/>
                <a:gd name="T12" fmla="*/ 1259 w 1259"/>
                <a:gd name="T13" fmla="*/ 647 h 1532"/>
                <a:gd name="T14" fmla="*/ 1230 w 1259"/>
                <a:gd name="T15" fmla="*/ 463 h 1532"/>
                <a:gd name="T16" fmla="*/ 1140 w 1259"/>
                <a:gd name="T17" fmla="*/ 294 h 1532"/>
                <a:gd name="T18" fmla="*/ 1043 w 1259"/>
                <a:gd name="T19" fmla="*/ 190 h 1532"/>
                <a:gd name="T20" fmla="*/ 961 w 1259"/>
                <a:gd name="T21" fmla="*/ 109 h 1532"/>
                <a:gd name="T22" fmla="*/ 894 w 1259"/>
                <a:gd name="T23" fmla="*/ 65 h 1532"/>
                <a:gd name="T24" fmla="*/ 786 w 1259"/>
                <a:gd name="T25" fmla="*/ 18 h 1532"/>
                <a:gd name="T26" fmla="*/ 642 w 1259"/>
                <a:gd name="T27" fmla="*/ 0 h 1532"/>
                <a:gd name="T28" fmla="*/ 440 w 1259"/>
                <a:gd name="T29" fmla="*/ 23 h 1532"/>
                <a:gd name="T30" fmla="*/ 366 w 1259"/>
                <a:gd name="T31" fmla="*/ 44 h 1532"/>
                <a:gd name="T32" fmla="*/ 292 w 1259"/>
                <a:gd name="T33" fmla="*/ 58 h 1532"/>
                <a:gd name="T34" fmla="*/ 229 w 1259"/>
                <a:gd name="T35" fmla="*/ 79 h 1532"/>
                <a:gd name="T36" fmla="*/ 178 w 1259"/>
                <a:gd name="T37" fmla="*/ 103 h 1532"/>
                <a:gd name="T38" fmla="*/ 127 w 1259"/>
                <a:gd name="T39" fmla="*/ 127 h 1532"/>
                <a:gd name="T40" fmla="*/ 82 w 1259"/>
                <a:gd name="T41" fmla="*/ 158 h 1532"/>
                <a:gd name="T42" fmla="*/ 41 w 1259"/>
                <a:gd name="T43" fmla="*/ 197 h 1532"/>
                <a:gd name="T44" fmla="*/ 0 w 1259"/>
                <a:gd name="T45" fmla="*/ 243 h 1532"/>
                <a:gd name="T46" fmla="*/ 76 w 1259"/>
                <a:gd name="T47" fmla="*/ 215 h 1532"/>
                <a:gd name="T48" fmla="*/ 144 w 1259"/>
                <a:gd name="T49" fmla="*/ 194 h 1532"/>
                <a:gd name="T50" fmla="*/ 212 w 1259"/>
                <a:gd name="T51" fmla="*/ 179 h 1532"/>
                <a:gd name="T52" fmla="*/ 280 w 1259"/>
                <a:gd name="T53" fmla="*/ 164 h 1532"/>
                <a:gd name="T54" fmla="*/ 336 w 1259"/>
                <a:gd name="T55" fmla="*/ 149 h 1532"/>
                <a:gd name="T56" fmla="*/ 397 w 1259"/>
                <a:gd name="T57" fmla="*/ 149 h 1532"/>
                <a:gd name="T58" fmla="*/ 458 w 1259"/>
                <a:gd name="T59" fmla="*/ 141 h 1532"/>
                <a:gd name="T60" fmla="*/ 511 w 1259"/>
                <a:gd name="T61" fmla="*/ 146 h 1532"/>
                <a:gd name="T62" fmla="*/ 565 w 1259"/>
                <a:gd name="T63" fmla="*/ 152 h 1532"/>
                <a:gd name="T64" fmla="*/ 618 w 1259"/>
                <a:gd name="T65" fmla="*/ 166 h 1532"/>
                <a:gd name="T66" fmla="*/ 669 w 1259"/>
                <a:gd name="T67" fmla="*/ 186 h 1532"/>
                <a:gd name="T68" fmla="*/ 715 w 1259"/>
                <a:gd name="T69" fmla="*/ 205 h 1532"/>
                <a:gd name="T70" fmla="*/ 760 w 1259"/>
                <a:gd name="T71" fmla="*/ 239 h 1532"/>
                <a:gd name="T72" fmla="*/ 811 w 1259"/>
                <a:gd name="T73" fmla="*/ 267 h 1532"/>
                <a:gd name="T74" fmla="*/ 855 w 1259"/>
                <a:gd name="T75" fmla="*/ 307 h 1532"/>
                <a:gd name="T76" fmla="*/ 899 w 1259"/>
                <a:gd name="T77" fmla="*/ 348 h 1532"/>
                <a:gd name="T78" fmla="*/ 971 w 1259"/>
                <a:gd name="T79" fmla="*/ 464 h 1532"/>
                <a:gd name="T80" fmla="*/ 1016 w 1259"/>
                <a:gd name="T81" fmla="*/ 606 h 1532"/>
                <a:gd name="T82" fmla="*/ 1027 w 1259"/>
                <a:gd name="T83" fmla="*/ 774 h 1532"/>
                <a:gd name="T84" fmla="*/ 1022 w 1259"/>
                <a:gd name="T85" fmla="*/ 939 h 1532"/>
                <a:gd name="T86" fmla="*/ 1002 w 1259"/>
                <a:gd name="T87" fmla="*/ 1117 h 1532"/>
                <a:gd name="T88" fmla="*/ 966 w 1259"/>
                <a:gd name="T89" fmla="*/ 1279 h 1532"/>
                <a:gd name="T90" fmla="*/ 933 w 1259"/>
                <a:gd name="T91" fmla="*/ 1421 h 1532"/>
                <a:gd name="T92" fmla="*/ 891 w 1259"/>
                <a:gd name="T93" fmla="*/ 1532 h 15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3"/>
            <p:cNvSpPr>
              <a:spLocks/>
            </p:cNvSpPr>
            <p:nvPr userDrawn="1"/>
          </p:nvSpPr>
          <p:spPr bwMode="ltGray">
            <a:xfrm>
              <a:off x="0" y="2610"/>
              <a:ext cx="801" cy="459"/>
            </a:xfrm>
            <a:custGeom>
              <a:avLst/>
              <a:gdLst>
                <a:gd name="T0" fmla="*/ 0 w 801"/>
                <a:gd name="T1" fmla="*/ 0 h 459"/>
                <a:gd name="T2" fmla="*/ 37 w 801"/>
                <a:gd name="T3" fmla="*/ 69 h 459"/>
                <a:gd name="T4" fmla="*/ 68 w 801"/>
                <a:gd name="T5" fmla="*/ 132 h 459"/>
                <a:gd name="T6" fmla="*/ 110 w 801"/>
                <a:gd name="T7" fmla="*/ 188 h 459"/>
                <a:gd name="T8" fmla="*/ 149 w 801"/>
                <a:gd name="T9" fmla="*/ 229 h 459"/>
                <a:gd name="T10" fmla="*/ 192 w 801"/>
                <a:gd name="T11" fmla="*/ 278 h 459"/>
                <a:gd name="T12" fmla="*/ 250 w 801"/>
                <a:gd name="T13" fmla="*/ 314 h 459"/>
                <a:gd name="T14" fmla="*/ 308 w 801"/>
                <a:gd name="T15" fmla="*/ 336 h 459"/>
                <a:gd name="T16" fmla="*/ 365 w 801"/>
                <a:gd name="T17" fmla="*/ 365 h 459"/>
                <a:gd name="T18" fmla="*/ 430 w 801"/>
                <a:gd name="T19" fmla="*/ 381 h 459"/>
                <a:gd name="T20" fmla="*/ 501 w 801"/>
                <a:gd name="T21" fmla="*/ 390 h 459"/>
                <a:gd name="T22" fmla="*/ 573 w 801"/>
                <a:gd name="T23" fmla="*/ 392 h 459"/>
                <a:gd name="T24" fmla="*/ 646 w 801"/>
                <a:gd name="T25" fmla="*/ 381 h 459"/>
                <a:gd name="T26" fmla="*/ 726 w 801"/>
                <a:gd name="T27" fmla="*/ 362 h 459"/>
                <a:gd name="T28" fmla="*/ 801 w 801"/>
                <a:gd name="T29" fmla="*/ 335 h 459"/>
                <a:gd name="T30" fmla="*/ 731 w 801"/>
                <a:gd name="T31" fmla="*/ 377 h 459"/>
                <a:gd name="T32" fmla="*/ 662 w 801"/>
                <a:gd name="T33" fmla="*/ 404 h 459"/>
                <a:gd name="T34" fmla="*/ 594 w 801"/>
                <a:gd name="T35" fmla="*/ 432 h 459"/>
                <a:gd name="T36" fmla="*/ 532 w 801"/>
                <a:gd name="T37" fmla="*/ 445 h 459"/>
                <a:gd name="T38" fmla="*/ 471 w 801"/>
                <a:gd name="T39" fmla="*/ 459 h 459"/>
                <a:gd name="T40" fmla="*/ 411 w 801"/>
                <a:gd name="T41" fmla="*/ 458 h 459"/>
                <a:gd name="T42" fmla="*/ 350 w 801"/>
                <a:gd name="T43" fmla="*/ 458 h 459"/>
                <a:gd name="T44" fmla="*/ 291 w 801"/>
                <a:gd name="T45" fmla="*/ 450 h 459"/>
                <a:gd name="T46" fmla="*/ 244 w 801"/>
                <a:gd name="T47" fmla="*/ 436 h 459"/>
                <a:gd name="T48" fmla="*/ 192 w 801"/>
                <a:gd name="T49" fmla="*/ 415 h 459"/>
                <a:gd name="T50" fmla="*/ 145 w 801"/>
                <a:gd name="T51" fmla="*/ 394 h 459"/>
                <a:gd name="T52" fmla="*/ 100 w 801"/>
                <a:gd name="T53" fmla="*/ 373 h 459"/>
                <a:gd name="T54" fmla="*/ 60 w 801"/>
                <a:gd name="T55" fmla="*/ 347 h 459"/>
                <a:gd name="T56" fmla="*/ 0 w 801"/>
                <a:gd name="T57" fmla="*/ 294 h 459"/>
                <a:gd name="T58" fmla="*/ 0 w 801"/>
                <a:gd name="T59" fmla="*/ 0 h 45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4"/>
            <p:cNvSpPr>
              <a:spLocks/>
            </p:cNvSpPr>
            <p:nvPr userDrawn="1"/>
          </p:nvSpPr>
          <p:spPr bwMode="ltGray">
            <a:xfrm rot="373331" flipH="1">
              <a:off x="898" y="2855"/>
              <a:ext cx="354" cy="464"/>
            </a:xfrm>
            <a:custGeom>
              <a:avLst/>
              <a:gdLst>
                <a:gd name="T0" fmla="*/ 2147483646 w 117"/>
                <a:gd name="T1" fmla="*/ 0 h 132"/>
                <a:gd name="T2" fmla="*/ 0 w 117"/>
                <a:gd name="T3" fmla="*/ 2147483646 h 132"/>
                <a:gd name="T4" fmla="*/ 441383587 w 117"/>
                <a:gd name="T5" fmla="*/ 2147483646 h 132"/>
                <a:gd name="T6" fmla="*/ 2069439980 w 117"/>
                <a:gd name="T7" fmla="*/ 2147483646 h 132"/>
                <a:gd name="T8" fmla="*/ 2147483646 w 117"/>
                <a:gd name="T9" fmla="*/ 2147483646 h 132"/>
                <a:gd name="T10" fmla="*/ 2147483646 w 117"/>
                <a:gd name="T11" fmla="*/ 2147483646 h 132"/>
                <a:gd name="T12" fmla="*/ 2147483646 w 117"/>
                <a:gd name="T13" fmla="*/ 2147483646 h 132"/>
                <a:gd name="T14" fmla="*/ 2147483646 w 117"/>
                <a:gd name="T15" fmla="*/ 2147483646 h 132"/>
                <a:gd name="T16" fmla="*/ 2147483646 w 117"/>
                <a:gd name="T17" fmla="*/ 2147483646 h 132"/>
                <a:gd name="T18" fmla="*/ 2147483646 w 117"/>
                <a:gd name="T19" fmla="*/ 2147483646 h 132"/>
                <a:gd name="T20" fmla="*/ 2147483646 w 117"/>
                <a:gd name="T21" fmla="*/ 2147483646 h 132"/>
                <a:gd name="T22" fmla="*/ 2147483646 w 117"/>
                <a:gd name="T23" fmla="*/ 2147483646 h 132"/>
                <a:gd name="T24" fmla="*/ 2147483646 w 117"/>
                <a:gd name="T25" fmla="*/ 2147483646 h 132"/>
                <a:gd name="T26" fmla="*/ 2147483646 w 117"/>
                <a:gd name="T27" fmla="*/ 2147483646 h 132"/>
                <a:gd name="T28" fmla="*/ 2147483646 w 117"/>
                <a:gd name="T29" fmla="*/ 2147483646 h 132"/>
                <a:gd name="T30" fmla="*/ 2147483646 w 117"/>
                <a:gd name="T31" fmla="*/ 2147483646 h 132"/>
                <a:gd name="T32" fmla="*/ 2147483646 w 117"/>
                <a:gd name="T33" fmla="*/ 2147483646 h 132"/>
                <a:gd name="T34" fmla="*/ 2147483646 w 117"/>
                <a:gd name="T35" fmla="*/ 2147483646 h 132"/>
                <a:gd name="T36" fmla="*/ 2147483646 w 117"/>
                <a:gd name="T37" fmla="*/ 2147483646 h 132"/>
                <a:gd name="T38" fmla="*/ 2147483646 w 117"/>
                <a:gd name="T39" fmla="*/ 2147483646 h 132"/>
                <a:gd name="T40" fmla="*/ 2147483646 w 117"/>
                <a:gd name="T41" fmla="*/ 2147483646 h 132"/>
                <a:gd name="T42" fmla="*/ 2147483646 w 117"/>
                <a:gd name="T43" fmla="*/ 2147483646 h 132"/>
                <a:gd name="T44" fmla="*/ 2147483646 w 117"/>
                <a:gd name="T45" fmla="*/ 2147483646 h 132"/>
                <a:gd name="T46" fmla="*/ 2147483646 w 117"/>
                <a:gd name="T47" fmla="*/ 2147483646 h 132"/>
                <a:gd name="T48" fmla="*/ 2147483646 w 117"/>
                <a:gd name="T49" fmla="*/ 2147483646 h 132"/>
                <a:gd name="T50" fmla="*/ 2147483646 w 117"/>
                <a:gd name="T51" fmla="*/ 2147483646 h 132"/>
                <a:gd name="T52" fmla="*/ 2147483646 w 117"/>
                <a:gd name="T53" fmla="*/ 0 h 13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5"/>
            <p:cNvSpPr>
              <a:spLocks/>
            </p:cNvSpPr>
            <p:nvPr userDrawn="1"/>
          </p:nvSpPr>
          <p:spPr bwMode="ltGray">
            <a:xfrm rot="373331" flipH="1">
              <a:off x="799" y="2979"/>
              <a:ext cx="87" cy="274"/>
            </a:xfrm>
            <a:custGeom>
              <a:avLst/>
              <a:gdLst>
                <a:gd name="T0" fmla="*/ 2147483646 w 29"/>
                <a:gd name="T1" fmla="*/ 0 h 77"/>
                <a:gd name="T2" fmla="*/ 2147483646 w 29"/>
                <a:gd name="T3" fmla="*/ 0 h 77"/>
                <a:gd name="T4" fmla="*/ 2066242608 w 29"/>
                <a:gd name="T5" fmla="*/ 2147483646 h 77"/>
                <a:gd name="T6" fmla="*/ 1162261467 w 29"/>
                <a:gd name="T7" fmla="*/ 2147483646 h 77"/>
                <a:gd name="T8" fmla="*/ 516560652 w 29"/>
                <a:gd name="T9" fmla="*/ 2147483646 h 77"/>
                <a:gd name="T10" fmla="*/ 129140163 w 29"/>
                <a:gd name="T11" fmla="*/ 2147483646 h 77"/>
                <a:gd name="T12" fmla="*/ 0 w 29"/>
                <a:gd name="T13" fmla="*/ 2147483646 h 77"/>
                <a:gd name="T14" fmla="*/ 387420489 w 29"/>
                <a:gd name="T15" fmla="*/ 2147483646 h 77"/>
                <a:gd name="T16" fmla="*/ 1420541793 w 29"/>
                <a:gd name="T17" fmla="*/ 2147483646 h 77"/>
                <a:gd name="T18" fmla="*/ 1937102445 w 29"/>
                <a:gd name="T19" fmla="*/ 2147483646 h 77"/>
                <a:gd name="T20" fmla="*/ 2147483646 w 29"/>
                <a:gd name="T21" fmla="*/ 2147483646 h 77"/>
                <a:gd name="T22" fmla="*/ 2147483646 w 29"/>
                <a:gd name="T23" fmla="*/ 2147483646 h 77"/>
                <a:gd name="T24" fmla="*/ 2147483646 w 29"/>
                <a:gd name="T25" fmla="*/ 0 h 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6"/>
            <p:cNvSpPr>
              <a:spLocks/>
            </p:cNvSpPr>
            <p:nvPr userDrawn="1"/>
          </p:nvSpPr>
          <p:spPr bwMode="ltGray">
            <a:xfrm>
              <a:off x="1190" y="3273"/>
              <a:ext cx="1108" cy="1047"/>
            </a:xfrm>
            <a:custGeom>
              <a:avLst/>
              <a:gdLst>
                <a:gd name="T0" fmla="*/ 784 w 1108"/>
                <a:gd name="T1" fmla="*/ 1047 h 1047"/>
                <a:gd name="T2" fmla="*/ 692 w 1108"/>
                <a:gd name="T3" fmla="*/ 1011 h 1047"/>
                <a:gd name="T4" fmla="*/ 607 w 1108"/>
                <a:gd name="T5" fmla="*/ 945 h 1047"/>
                <a:gd name="T6" fmla="*/ 517 w 1108"/>
                <a:gd name="T7" fmla="*/ 861 h 1047"/>
                <a:gd name="T8" fmla="*/ 432 w 1108"/>
                <a:gd name="T9" fmla="*/ 776 h 1047"/>
                <a:gd name="T10" fmla="*/ 350 w 1108"/>
                <a:gd name="T11" fmla="*/ 677 h 1047"/>
                <a:gd name="T12" fmla="*/ 266 w 1108"/>
                <a:gd name="T13" fmla="*/ 563 h 1047"/>
                <a:gd name="T14" fmla="*/ 188 w 1108"/>
                <a:gd name="T15" fmla="*/ 447 h 1047"/>
                <a:gd name="T16" fmla="*/ 122 w 1108"/>
                <a:gd name="T17" fmla="*/ 325 h 1047"/>
                <a:gd name="T18" fmla="*/ 65 w 1108"/>
                <a:gd name="T19" fmla="*/ 211 h 1047"/>
                <a:gd name="T20" fmla="*/ 21 w 1108"/>
                <a:gd name="T21" fmla="*/ 101 h 1047"/>
                <a:gd name="T22" fmla="*/ 0 w 1108"/>
                <a:gd name="T23" fmla="*/ 0 h 1047"/>
                <a:gd name="T24" fmla="*/ 109 w 1108"/>
                <a:gd name="T25" fmla="*/ 217 h 1047"/>
                <a:gd name="T26" fmla="*/ 209 w 1108"/>
                <a:gd name="T27" fmla="*/ 378 h 1047"/>
                <a:gd name="T28" fmla="*/ 294 w 1108"/>
                <a:gd name="T29" fmla="*/ 500 h 1047"/>
                <a:gd name="T30" fmla="*/ 373 w 1108"/>
                <a:gd name="T31" fmla="*/ 590 h 1047"/>
                <a:gd name="T32" fmla="*/ 441 w 1108"/>
                <a:gd name="T33" fmla="*/ 661 h 1047"/>
                <a:gd name="T34" fmla="*/ 506 w 1108"/>
                <a:gd name="T35" fmla="*/ 713 h 1047"/>
                <a:gd name="T36" fmla="*/ 564 w 1108"/>
                <a:gd name="T37" fmla="*/ 754 h 1047"/>
                <a:gd name="T38" fmla="*/ 620 w 1108"/>
                <a:gd name="T39" fmla="*/ 801 h 1047"/>
                <a:gd name="T40" fmla="*/ 754 w 1108"/>
                <a:gd name="T41" fmla="*/ 899 h 1047"/>
                <a:gd name="T42" fmla="*/ 925 w 1108"/>
                <a:gd name="T43" fmla="*/ 977 h 1047"/>
                <a:gd name="T44" fmla="*/ 1108 w 1108"/>
                <a:gd name="T45" fmla="*/ 1047 h 1047"/>
                <a:gd name="T46" fmla="*/ 784 w 1108"/>
                <a:gd name="T47" fmla="*/ 1047 h 104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" name="Group 17"/>
            <p:cNvGrpSpPr>
              <a:grpSpLocks/>
            </p:cNvGrpSpPr>
            <p:nvPr userDrawn="1"/>
          </p:nvGrpSpPr>
          <p:grpSpPr bwMode="auto">
            <a:xfrm rot="3220060">
              <a:off x="2631" y="754"/>
              <a:ext cx="569" cy="637"/>
              <a:chOff x="1727" y="866"/>
              <a:chExt cx="129" cy="157"/>
            </a:xfrm>
          </p:grpSpPr>
          <p:sp>
            <p:nvSpPr>
              <p:cNvPr id="36" name="Freeform 1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Freeform 1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Freeform 2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" name="Group 21"/>
            <p:cNvGrpSpPr>
              <a:grpSpLocks/>
            </p:cNvGrpSpPr>
            <p:nvPr userDrawn="1"/>
          </p:nvGrpSpPr>
          <p:grpSpPr bwMode="auto">
            <a:xfrm rot="-6691250">
              <a:off x="3637" y="132"/>
              <a:ext cx="356" cy="607"/>
              <a:chOff x="1727" y="866"/>
              <a:chExt cx="129" cy="157"/>
            </a:xfrm>
          </p:grpSpPr>
          <p:sp>
            <p:nvSpPr>
              <p:cNvPr id="33" name="Freeform 22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Freeform 23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Freeform 24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" name="Group 25"/>
            <p:cNvGrpSpPr>
              <a:grpSpLocks/>
            </p:cNvGrpSpPr>
            <p:nvPr userDrawn="1"/>
          </p:nvGrpSpPr>
          <p:grpSpPr bwMode="auto">
            <a:xfrm rot="8524840">
              <a:off x="668" y="3321"/>
              <a:ext cx="501" cy="502"/>
              <a:chOff x="1727" y="866"/>
              <a:chExt cx="129" cy="157"/>
            </a:xfrm>
          </p:grpSpPr>
          <p:sp>
            <p:nvSpPr>
              <p:cNvPr id="30" name="Freeform 26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Freeform 27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Freeform 28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" name="Group 29"/>
            <p:cNvGrpSpPr>
              <a:grpSpLocks/>
            </p:cNvGrpSpPr>
            <p:nvPr userDrawn="1"/>
          </p:nvGrpSpPr>
          <p:grpSpPr bwMode="auto">
            <a:xfrm rot="4106450" flipH="1">
              <a:off x="393" y="262"/>
              <a:ext cx="709" cy="892"/>
              <a:chOff x="1727" y="866"/>
              <a:chExt cx="129" cy="157"/>
            </a:xfrm>
          </p:grpSpPr>
          <p:sp>
            <p:nvSpPr>
              <p:cNvPr id="27" name="Freeform 30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Freeform 31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Freeform 3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" name="Group 33"/>
            <p:cNvGrpSpPr>
              <a:grpSpLocks/>
            </p:cNvGrpSpPr>
            <p:nvPr userDrawn="1"/>
          </p:nvGrpSpPr>
          <p:grpSpPr bwMode="auto">
            <a:xfrm rot="10015322" flipH="1">
              <a:off x="4625" y="2382"/>
              <a:ext cx="709" cy="892"/>
              <a:chOff x="1727" y="866"/>
              <a:chExt cx="129" cy="157"/>
            </a:xfrm>
          </p:grpSpPr>
          <p:sp>
            <p:nvSpPr>
              <p:cNvPr id="24" name="Freeform 3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Freeform 3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Freeform 3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" name="Freeform 37"/>
            <p:cNvSpPr>
              <a:spLocks/>
            </p:cNvSpPr>
            <p:nvPr userDrawn="1"/>
          </p:nvSpPr>
          <p:spPr bwMode="ltGray">
            <a:xfrm>
              <a:off x="1217" y="2"/>
              <a:ext cx="862" cy="886"/>
            </a:xfrm>
            <a:custGeom>
              <a:avLst/>
              <a:gdLst>
                <a:gd name="T0" fmla="*/ 0 w 862"/>
                <a:gd name="T1" fmla="*/ 0 h 886"/>
                <a:gd name="T2" fmla="*/ 6 w 862"/>
                <a:gd name="T3" fmla="*/ 107 h 886"/>
                <a:gd name="T4" fmla="*/ 37 w 862"/>
                <a:gd name="T5" fmla="*/ 262 h 886"/>
                <a:gd name="T6" fmla="*/ 83 w 862"/>
                <a:gd name="T7" fmla="*/ 410 h 886"/>
                <a:gd name="T8" fmla="*/ 149 w 862"/>
                <a:gd name="T9" fmla="*/ 546 h 886"/>
                <a:gd name="T10" fmla="*/ 237 w 862"/>
                <a:gd name="T11" fmla="*/ 666 h 886"/>
                <a:gd name="T12" fmla="*/ 338 w 862"/>
                <a:gd name="T13" fmla="*/ 764 h 886"/>
                <a:gd name="T14" fmla="*/ 450 w 862"/>
                <a:gd name="T15" fmla="*/ 838 h 886"/>
                <a:gd name="T16" fmla="*/ 579 w 862"/>
                <a:gd name="T17" fmla="*/ 879 h 886"/>
                <a:gd name="T18" fmla="*/ 714 w 862"/>
                <a:gd name="T19" fmla="*/ 886 h 886"/>
                <a:gd name="T20" fmla="*/ 862 w 862"/>
                <a:gd name="T21" fmla="*/ 851 h 886"/>
                <a:gd name="T22" fmla="*/ 784 w 862"/>
                <a:gd name="T23" fmla="*/ 856 h 886"/>
                <a:gd name="T24" fmla="*/ 700 w 862"/>
                <a:gd name="T25" fmla="*/ 835 h 886"/>
                <a:gd name="T26" fmla="*/ 621 w 862"/>
                <a:gd name="T27" fmla="*/ 794 h 886"/>
                <a:gd name="T28" fmla="*/ 542 w 862"/>
                <a:gd name="T29" fmla="*/ 728 h 886"/>
                <a:gd name="T30" fmla="*/ 466 w 862"/>
                <a:gd name="T31" fmla="*/ 649 h 886"/>
                <a:gd name="T32" fmla="*/ 397 w 862"/>
                <a:gd name="T33" fmla="*/ 557 h 886"/>
                <a:gd name="T34" fmla="*/ 334 w 862"/>
                <a:gd name="T35" fmla="*/ 454 h 886"/>
                <a:gd name="T36" fmla="*/ 279 w 862"/>
                <a:gd name="T37" fmla="*/ 339 h 886"/>
                <a:gd name="T38" fmla="*/ 238 w 862"/>
                <a:gd name="T39" fmla="*/ 225 h 886"/>
                <a:gd name="T40" fmla="*/ 205 w 862"/>
                <a:gd name="T41" fmla="*/ 105 h 886"/>
                <a:gd name="T42" fmla="*/ 184 w 862"/>
                <a:gd name="T43" fmla="*/ 3 h 88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38"/>
            <p:cNvSpPr>
              <a:spLocks/>
            </p:cNvSpPr>
            <p:nvPr userDrawn="1"/>
          </p:nvSpPr>
          <p:spPr bwMode="ltGray">
            <a:xfrm rot="9832527" flipV="1">
              <a:off x="2158" y="102"/>
              <a:ext cx="681" cy="593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148841949 h 237"/>
                <a:gd name="T4" fmla="*/ 46983626 w 257"/>
                <a:gd name="T5" fmla="*/ 295142876 h 237"/>
                <a:gd name="T6" fmla="*/ 93337004 w 257"/>
                <a:gd name="T7" fmla="*/ 443213637 h 237"/>
                <a:gd name="T8" fmla="*/ 171840755 w 257"/>
                <a:gd name="T9" fmla="*/ 578214223 h 237"/>
                <a:gd name="T10" fmla="*/ 283509304 w 257"/>
                <a:gd name="T11" fmla="*/ 703685572 h 237"/>
                <a:gd name="T12" fmla="*/ 425769131 w 257"/>
                <a:gd name="T13" fmla="*/ 832667783 h 237"/>
                <a:gd name="T14" fmla="*/ 597254762 w 257"/>
                <a:gd name="T15" fmla="*/ 950605632 h 237"/>
                <a:gd name="T16" fmla="*/ 798529611 w 257"/>
                <a:gd name="T17" fmla="*/ 1049771076 h 237"/>
                <a:gd name="T18" fmla="*/ 1052599330 w 257"/>
                <a:gd name="T19" fmla="*/ 1145159127 h 237"/>
                <a:gd name="T20" fmla="*/ 1346309747 w 257"/>
                <a:gd name="T21" fmla="*/ 1226906999 h 237"/>
                <a:gd name="T22" fmla="*/ 1660978730 w 257"/>
                <a:gd name="T23" fmla="*/ 1292913324 h 237"/>
                <a:gd name="T24" fmla="*/ 2048760134 w 257"/>
                <a:gd name="T25" fmla="*/ 1345061619 h 237"/>
                <a:gd name="T26" fmla="*/ 2147483646 w 257"/>
                <a:gd name="T27" fmla="*/ 1380751073 h 237"/>
                <a:gd name="T28" fmla="*/ 2147483646 w 257"/>
                <a:gd name="T29" fmla="*/ 1399620061 h 237"/>
                <a:gd name="T30" fmla="*/ 2147483646 w 257"/>
                <a:gd name="T31" fmla="*/ 1392013019 h 237"/>
                <a:gd name="T32" fmla="*/ 2147483646 w 257"/>
                <a:gd name="T33" fmla="*/ 1368719086 h 237"/>
                <a:gd name="T34" fmla="*/ 2147483646 w 257"/>
                <a:gd name="T35" fmla="*/ 1340056563 h 237"/>
                <a:gd name="T36" fmla="*/ 2147483646 w 257"/>
                <a:gd name="T37" fmla="*/ 1297893768 h 237"/>
                <a:gd name="T38" fmla="*/ 2147483646 w 257"/>
                <a:gd name="T39" fmla="*/ 1250758340 h 237"/>
                <a:gd name="T40" fmla="*/ 2147483646 w 257"/>
                <a:gd name="T41" fmla="*/ 1203568921 h 237"/>
                <a:gd name="T42" fmla="*/ 2002632159 w 257"/>
                <a:gd name="T43" fmla="*/ 1140272164 h 237"/>
                <a:gd name="T44" fmla="*/ 1754315769 w 257"/>
                <a:gd name="T45" fmla="*/ 1073256305 h 237"/>
                <a:gd name="T46" fmla="*/ 1518750381 w 257"/>
                <a:gd name="T47" fmla="*/ 997742812 h 237"/>
                <a:gd name="T48" fmla="*/ 1317776030 w 257"/>
                <a:gd name="T49" fmla="*/ 916000832 h 237"/>
                <a:gd name="T50" fmla="*/ 1128205363 w 257"/>
                <a:gd name="T51" fmla="*/ 832667783 h 237"/>
                <a:gd name="T52" fmla="*/ 956716979 w 257"/>
                <a:gd name="T53" fmla="*/ 738479854 h 237"/>
                <a:gd name="T54" fmla="*/ 816041521 w 257"/>
                <a:gd name="T55" fmla="*/ 632880514 h 237"/>
                <a:gd name="T56" fmla="*/ 673234933 w 257"/>
                <a:gd name="T57" fmla="*/ 518719769 h 237"/>
                <a:gd name="T58" fmla="*/ 515042489 w 257"/>
                <a:gd name="T59" fmla="*/ 408292410 h 237"/>
                <a:gd name="T60" fmla="*/ 361051782 w 257"/>
                <a:gd name="T61" fmla="*/ 278228126 h 237"/>
                <a:gd name="T62" fmla="*/ 189212066 w 257"/>
                <a:gd name="T63" fmla="*/ 141300763 h 237"/>
                <a:gd name="T64" fmla="*/ 0 w 257"/>
                <a:gd name="T65" fmla="*/ 0 h 2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39"/>
            <p:cNvSpPr>
              <a:spLocks/>
            </p:cNvSpPr>
            <p:nvPr userDrawn="1"/>
          </p:nvSpPr>
          <p:spPr bwMode="ltGray">
            <a:xfrm rot="9832527" flipV="1">
              <a:off x="1997" y="858"/>
              <a:ext cx="330" cy="278"/>
            </a:xfrm>
            <a:custGeom>
              <a:avLst/>
              <a:gdLst>
                <a:gd name="T0" fmla="*/ 1298853174 w 124"/>
                <a:gd name="T1" fmla="*/ 0 h 110"/>
                <a:gd name="T2" fmla="*/ 2088967762 w 124"/>
                <a:gd name="T3" fmla="*/ 756335312 h 110"/>
                <a:gd name="T4" fmla="*/ 2019428682 w 124"/>
                <a:gd name="T5" fmla="*/ 747578269 h 110"/>
                <a:gd name="T6" fmla="*/ 1803087479 w 124"/>
                <a:gd name="T7" fmla="*/ 734194775 h 110"/>
                <a:gd name="T8" fmla="*/ 1500798119 w 124"/>
                <a:gd name="T9" fmla="*/ 705888985 h 110"/>
                <a:gd name="T10" fmla="*/ 1146757058 w 124"/>
                <a:gd name="T11" fmla="*/ 692504667 h 110"/>
                <a:gd name="T12" fmla="*/ 758815626 w 124"/>
                <a:gd name="T13" fmla="*/ 678237543 h 110"/>
                <a:gd name="T14" fmla="*/ 423562896 w 124"/>
                <a:gd name="T15" fmla="*/ 687347393 h 110"/>
                <a:gd name="T16" fmla="*/ 151850179 w 124"/>
                <a:gd name="T17" fmla="*/ 714644675 h 110"/>
                <a:gd name="T18" fmla="*/ 0 w 124"/>
                <a:gd name="T19" fmla="*/ 770601094 h 110"/>
                <a:gd name="T20" fmla="*/ 68910166 w 124"/>
                <a:gd name="T21" fmla="*/ 687347393 h 110"/>
                <a:gd name="T22" fmla="*/ 133401345 w 124"/>
                <a:gd name="T23" fmla="*/ 623518810 h 110"/>
                <a:gd name="T24" fmla="*/ 270716165 w 124"/>
                <a:gd name="T25" fmla="*/ 573282295 h 110"/>
                <a:gd name="T26" fmla="*/ 423562896 w 124"/>
                <a:gd name="T27" fmla="*/ 531537764 h 110"/>
                <a:gd name="T28" fmla="*/ 606952910 w 124"/>
                <a:gd name="T29" fmla="*/ 504315408 h 110"/>
                <a:gd name="T30" fmla="*/ 792016646 w 124"/>
                <a:gd name="T31" fmla="*/ 495218666 h 110"/>
                <a:gd name="T32" fmla="*/ 993940519 w 124"/>
                <a:gd name="T33" fmla="*/ 495218666 h 110"/>
                <a:gd name="T34" fmla="*/ 1215578507 w 124"/>
                <a:gd name="T35" fmla="*/ 518154187 h 110"/>
                <a:gd name="T36" fmla="*/ 1227284557 w 124"/>
                <a:gd name="T37" fmla="*/ 495218666 h 110"/>
                <a:gd name="T38" fmla="*/ 1177350514 w 124"/>
                <a:gd name="T39" fmla="*/ 393290586 h 110"/>
                <a:gd name="T40" fmla="*/ 1127223836 w 124"/>
                <a:gd name="T41" fmla="*/ 266273922 h 110"/>
                <a:gd name="T42" fmla="*/ 1094022863 w 124"/>
                <a:gd name="T43" fmla="*/ 210320698 h 110"/>
                <a:gd name="T44" fmla="*/ 1063708406 w 124"/>
                <a:gd name="T45" fmla="*/ 210320698 h 110"/>
                <a:gd name="T46" fmla="*/ 1025488197 w 124"/>
                <a:gd name="T47" fmla="*/ 201644667 h 110"/>
                <a:gd name="T48" fmla="*/ 993940519 w 124"/>
                <a:gd name="T49" fmla="*/ 183108253 h 110"/>
                <a:gd name="T50" fmla="*/ 963648763 w 124"/>
                <a:gd name="T51" fmla="*/ 161316834 h 110"/>
                <a:gd name="T52" fmla="*/ 963648763 w 124"/>
                <a:gd name="T53" fmla="*/ 132657066 h 110"/>
                <a:gd name="T54" fmla="*/ 993940519 w 124"/>
                <a:gd name="T55" fmla="*/ 96283225 h 110"/>
                <a:gd name="T56" fmla="*/ 1112846295 w 124"/>
                <a:gd name="T57" fmla="*/ 55935612 h 110"/>
                <a:gd name="T58" fmla="*/ 1298853174 w 124"/>
                <a:gd name="T59" fmla="*/ 0 h 11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40"/>
            <p:cNvSpPr>
              <a:spLocks/>
            </p:cNvSpPr>
            <p:nvPr userDrawn="1"/>
          </p:nvSpPr>
          <p:spPr bwMode="ltGray">
            <a:xfrm rot="9832527" flipV="1">
              <a:off x="2224" y="808"/>
              <a:ext cx="123" cy="233"/>
            </a:xfrm>
            <a:custGeom>
              <a:avLst/>
              <a:gdLst>
                <a:gd name="T0" fmla="*/ 567194847 w 46"/>
                <a:gd name="T1" fmla="*/ 0 h 94"/>
                <a:gd name="T2" fmla="*/ 362954176 w 46"/>
                <a:gd name="T3" fmla="*/ 191071107 h 94"/>
                <a:gd name="T4" fmla="*/ 273331418 w 46"/>
                <a:gd name="T5" fmla="*/ 312972816 h 94"/>
                <a:gd name="T6" fmla="*/ 199732365 w 46"/>
                <a:gd name="T7" fmla="*/ 398286549 h 94"/>
                <a:gd name="T8" fmla="*/ 0 w 46"/>
                <a:gd name="T9" fmla="*/ 473612425 h 94"/>
                <a:gd name="T10" fmla="*/ 219632225 w 46"/>
                <a:gd name="T11" fmla="*/ 442556365 h 94"/>
                <a:gd name="T12" fmla="*/ 424018475 w 46"/>
                <a:gd name="T13" fmla="*/ 402278154 h 94"/>
                <a:gd name="T14" fmla="*/ 587277471 w 46"/>
                <a:gd name="T15" fmla="*/ 347348758 h 94"/>
                <a:gd name="T16" fmla="*/ 730864444 w 46"/>
                <a:gd name="T17" fmla="*/ 286954395 h 94"/>
                <a:gd name="T18" fmla="*/ 819444418 w 46"/>
                <a:gd name="T19" fmla="*/ 221102378 h 94"/>
                <a:gd name="T20" fmla="*/ 840525808 w 46"/>
                <a:gd name="T21" fmla="*/ 150026281 h 94"/>
                <a:gd name="T22" fmla="*/ 764146535 w 46"/>
                <a:gd name="T23" fmla="*/ 75307370 h 94"/>
                <a:gd name="T24" fmla="*/ 567194847 w 46"/>
                <a:gd name="T25" fmla="*/ 0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41"/>
            <p:cNvSpPr>
              <a:spLocks/>
            </p:cNvSpPr>
            <p:nvPr userDrawn="1"/>
          </p:nvSpPr>
          <p:spPr bwMode="ltGray">
            <a:xfrm>
              <a:off x="1603" y="0"/>
              <a:ext cx="124" cy="121"/>
            </a:xfrm>
            <a:custGeom>
              <a:avLst/>
              <a:gdLst>
                <a:gd name="T0" fmla="*/ 124 w 124"/>
                <a:gd name="T1" fmla="*/ 0 h 121"/>
                <a:gd name="T2" fmla="*/ 113 w 124"/>
                <a:gd name="T3" fmla="*/ 9 h 121"/>
                <a:gd name="T4" fmla="*/ 99 w 124"/>
                <a:gd name="T5" fmla="*/ 25 h 121"/>
                <a:gd name="T6" fmla="*/ 81 w 124"/>
                <a:gd name="T7" fmla="*/ 41 h 121"/>
                <a:gd name="T8" fmla="*/ 63 w 124"/>
                <a:gd name="T9" fmla="*/ 54 h 121"/>
                <a:gd name="T10" fmla="*/ 41 w 124"/>
                <a:gd name="T11" fmla="*/ 66 h 121"/>
                <a:gd name="T12" fmla="*/ 22 w 124"/>
                <a:gd name="T13" fmla="*/ 74 h 121"/>
                <a:gd name="T14" fmla="*/ 0 w 124"/>
                <a:gd name="T15" fmla="*/ 75 h 121"/>
                <a:gd name="T16" fmla="*/ 10 w 124"/>
                <a:gd name="T17" fmla="*/ 96 h 121"/>
                <a:gd name="T18" fmla="*/ 23 w 124"/>
                <a:gd name="T19" fmla="*/ 113 h 121"/>
                <a:gd name="T20" fmla="*/ 41 w 124"/>
                <a:gd name="T21" fmla="*/ 121 h 121"/>
                <a:gd name="T22" fmla="*/ 60 w 124"/>
                <a:gd name="T23" fmla="*/ 121 h 121"/>
                <a:gd name="T24" fmla="*/ 83 w 124"/>
                <a:gd name="T25" fmla="*/ 111 h 121"/>
                <a:gd name="T26" fmla="*/ 101 w 124"/>
                <a:gd name="T27" fmla="*/ 88 h 121"/>
                <a:gd name="T28" fmla="*/ 116 w 124"/>
                <a:gd name="T29" fmla="*/ 53 h 121"/>
                <a:gd name="T30" fmla="*/ 124 w 124"/>
                <a:gd name="T31" fmla="*/ 0 h 12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42"/>
            <p:cNvSpPr>
              <a:spLocks/>
            </p:cNvSpPr>
            <p:nvPr userDrawn="1"/>
          </p:nvSpPr>
          <p:spPr bwMode="ltGray">
            <a:xfrm rot="9832527" flipV="1">
              <a:off x="2173" y="1238"/>
              <a:ext cx="393" cy="2300"/>
            </a:xfrm>
            <a:custGeom>
              <a:avLst/>
              <a:gdLst>
                <a:gd name="T0" fmla="*/ 0 w 149"/>
                <a:gd name="T1" fmla="*/ 0 h 704"/>
                <a:gd name="T2" fmla="*/ 87636948 w 149"/>
                <a:gd name="T3" fmla="*/ 2147483646 h 704"/>
                <a:gd name="T4" fmla="*/ 231149802 w 149"/>
                <a:gd name="T5" fmla="*/ 2147483646 h 704"/>
                <a:gd name="T6" fmla="*/ 405525227 w 149"/>
                <a:gd name="T7" fmla="*/ 2147483646 h 704"/>
                <a:gd name="T8" fmla="*/ 592903156 w 149"/>
                <a:gd name="T9" fmla="*/ 2147483646 h 704"/>
                <a:gd name="T10" fmla="*/ 840823751 w 149"/>
                <a:gd name="T11" fmla="*/ 2147483646 h 704"/>
                <a:gd name="T12" fmla="*/ 1059035888 w 149"/>
                <a:gd name="T13" fmla="*/ 2147483646 h 704"/>
                <a:gd name="T14" fmla="*/ 1272858560 w 149"/>
                <a:gd name="T15" fmla="*/ 2147483646 h 704"/>
                <a:gd name="T16" fmla="*/ 1448085175 w 149"/>
                <a:gd name="T17" fmla="*/ 2147483646 h 704"/>
                <a:gd name="T18" fmla="*/ 1618284161 w 149"/>
                <a:gd name="T19" fmla="*/ 2147483646 h 704"/>
                <a:gd name="T20" fmla="*/ 1739017330 w 149"/>
                <a:gd name="T21" fmla="*/ 2147483646 h 704"/>
                <a:gd name="T22" fmla="*/ 1793427950 w 149"/>
                <a:gd name="T23" fmla="*/ 2147483646 h 704"/>
                <a:gd name="T24" fmla="*/ 1822454609 w 149"/>
                <a:gd name="T25" fmla="*/ 2147483646 h 704"/>
                <a:gd name="T26" fmla="*/ 1739017330 w 149"/>
                <a:gd name="T27" fmla="*/ 2147483646 h 704"/>
                <a:gd name="T28" fmla="*/ 1574848150 w 149"/>
                <a:gd name="T29" fmla="*/ 2147483646 h 704"/>
                <a:gd name="T30" fmla="*/ 1333640177 w 149"/>
                <a:gd name="T31" fmla="*/ 2147483646 h 704"/>
                <a:gd name="T32" fmla="*/ 971739407 w 149"/>
                <a:gd name="T33" fmla="*/ 2147483646 h 704"/>
                <a:gd name="T34" fmla="*/ 565445852 w 149"/>
                <a:gd name="T35" fmla="*/ 2147483646 h 704"/>
                <a:gd name="T36" fmla="*/ 301412487 w 149"/>
                <a:gd name="T37" fmla="*/ 2147483646 h 704"/>
                <a:gd name="T38" fmla="*/ 143510212 w 149"/>
                <a:gd name="T39" fmla="*/ 2147483646 h 704"/>
                <a:gd name="T40" fmla="*/ 87636948 w 149"/>
                <a:gd name="T41" fmla="*/ 2147483646 h 704"/>
                <a:gd name="T42" fmla="*/ 87636948 w 149"/>
                <a:gd name="T43" fmla="*/ 2147483646 h 704"/>
                <a:gd name="T44" fmla="*/ 114275981 w 149"/>
                <a:gd name="T45" fmla="*/ 2147483646 h 704"/>
                <a:gd name="T46" fmla="*/ 175272727 w 149"/>
                <a:gd name="T47" fmla="*/ 2147483646 h 704"/>
                <a:gd name="T48" fmla="*/ 203383448 w 149"/>
                <a:gd name="T49" fmla="*/ 2147483646 h 704"/>
                <a:gd name="T50" fmla="*/ 592903156 w 149"/>
                <a:gd name="T51" fmla="*/ 2147483646 h 704"/>
                <a:gd name="T52" fmla="*/ 565445852 w 149"/>
                <a:gd name="T53" fmla="*/ 2147483646 h 704"/>
                <a:gd name="T54" fmla="*/ 522040105 w 149"/>
                <a:gd name="T55" fmla="*/ 2147483646 h 704"/>
                <a:gd name="T56" fmla="*/ 476345755 w 149"/>
                <a:gd name="T57" fmla="*/ 2147483646 h 704"/>
                <a:gd name="T58" fmla="*/ 505629482 w 149"/>
                <a:gd name="T59" fmla="*/ 2147483646 h 704"/>
                <a:gd name="T60" fmla="*/ 592903156 w 149"/>
                <a:gd name="T61" fmla="*/ 2147483646 h 704"/>
                <a:gd name="T62" fmla="*/ 840823751 w 149"/>
                <a:gd name="T63" fmla="*/ 2147483646 h 704"/>
                <a:gd name="T64" fmla="*/ 1246003781 w 149"/>
                <a:gd name="T65" fmla="*/ 2147483646 h 704"/>
                <a:gd name="T66" fmla="*/ 1866077857 w 149"/>
                <a:gd name="T67" fmla="*/ 2147483646 h 704"/>
                <a:gd name="T68" fmla="*/ 2067990646 w 149"/>
                <a:gd name="T69" fmla="*/ 2147483646 h 704"/>
                <a:gd name="T70" fmla="*/ 2147483646 w 149"/>
                <a:gd name="T71" fmla="*/ 2147483646 h 704"/>
                <a:gd name="T72" fmla="*/ 2084419739 w 149"/>
                <a:gd name="T73" fmla="*/ 2147483646 h 704"/>
                <a:gd name="T74" fmla="*/ 1898957495 w 149"/>
                <a:gd name="T75" fmla="*/ 2147483646 h 704"/>
                <a:gd name="T76" fmla="*/ 1574848150 w 149"/>
                <a:gd name="T77" fmla="*/ 2147483646 h 704"/>
                <a:gd name="T78" fmla="*/ 1173670050 w 149"/>
                <a:gd name="T79" fmla="*/ 2147483646 h 704"/>
                <a:gd name="T80" fmla="*/ 636545286 w 149"/>
                <a:gd name="T81" fmla="*/ 2147483646 h 704"/>
                <a:gd name="T82" fmla="*/ 0 w 149"/>
                <a:gd name="T83" fmla="*/ 0 h 70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43"/>
            <p:cNvSpPr>
              <a:spLocks/>
            </p:cNvSpPr>
            <p:nvPr userDrawn="1"/>
          </p:nvSpPr>
          <p:spPr bwMode="ltGray">
            <a:xfrm>
              <a:off x="0" y="1848"/>
              <a:ext cx="36" cy="132"/>
            </a:xfrm>
            <a:custGeom>
              <a:avLst/>
              <a:gdLst>
                <a:gd name="T0" fmla="*/ 0 w 36"/>
                <a:gd name="T1" fmla="*/ 0 h 132"/>
                <a:gd name="T2" fmla="*/ 36 w 36"/>
                <a:gd name="T3" fmla="*/ 12 h 132"/>
                <a:gd name="T4" fmla="*/ 0 w 36"/>
                <a:gd name="T5" fmla="*/ 132 h 132"/>
                <a:gd name="T6" fmla="*/ 0 w 36"/>
                <a:gd name="T7" fmla="*/ 0 h 1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295" name="Rectangle 47"/>
          <p:cNvSpPr>
            <a:spLocks noGrp="1" noChangeArrowheads="1"/>
          </p:cNvSpPr>
          <p:nvPr>
            <p:ph type="ctrTitle"/>
          </p:nvPr>
        </p:nvSpPr>
        <p:spPr>
          <a:xfrm>
            <a:off x="2455863" y="596900"/>
            <a:ext cx="6192837" cy="3581400"/>
          </a:xfrm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993366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5200" b="1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3296" name="Rectangle 48"/>
          <p:cNvSpPr>
            <a:spLocks noGrp="1" noChangeArrowheads="1"/>
          </p:cNvSpPr>
          <p:nvPr>
            <p:ph type="subTitle" idx="1"/>
          </p:nvPr>
        </p:nvSpPr>
        <p:spPr>
          <a:xfrm>
            <a:off x="2489200" y="4279900"/>
            <a:ext cx="6146800" cy="1485900"/>
          </a:xfrm>
        </p:spPr>
        <p:txBody>
          <a:bodyPr/>
          <a:lstStyle>
            <a:lvl1pPr marL="0" indent="0" algn="ctr">
              <a:buFontTx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6" name="Rectangle 4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" name="Rectangle 4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" name="Rectangle 4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48A81769-232D-4946-90E4-B43BFBCED5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0923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197EF886-44DB-4E48-808E-E076B1413F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343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>
            <a:lvl1pPr>
              <a:lnSpc>
                <a:spcPct val="125000"/>
              </a:lnSpc>
              <a:spcBef>
                <a:spcPts val="0"/>
              </a:spcBef>
              <a:defRPr sz="2800"/>
            </a:lvl1pPr>
            <a:lvl2pPr>
              <a:lnSpc>
                <a:spcPct val="125000"/>
              </a:lnSpc>
              <a:spcBef>
                <a:spcPts val="0"/>
              </a:spcBef>
              <a:defRPr sz="2400"/>
            </a:lvl2pPr>
            <a:lvl3pPr>
              <a:lnSpc>
                <a:spcPct val="125000"/>
              </a:lnSpc>
              <a:spcBef>
                <a:spcPts val="0"/>
              </a:spcBef>
              <a:defRPr sz="2000"/>
            </a:lvl3pPr>
            <a:lvl4pPr>
              <a:lnSpc>
                <a:spcPct val="125000"/>
              </a:lnSpc>
              <a:spcBef>
                <a:spcPts val="0"/>
              </a:spcBef>
              <a:defRPr sz="1800"/>
            </a:lvl4pPr>
            <a:lvl5pPr>
              <a:lnSpc>
                <a:spcPct val="125000"/>
              </a:lnSpc>
              <a:spcBef>
                <a:spcPts val="0"/>
              </a:spcBef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lang="zh-CN" altLang="en-US" sz="2800" smtClean="0"/>
            </a:lvl1pPr>
            <a:lvl2pPr>
              <a:defRPr lang="zh-CN" altLang="en-US" sz="2400" smtClean="0"/>
            </a:lvl2pPr>
            <a:lvl3pPr>
              <a:defRPr lang="zh-CN" altLang="en-US" sz="2000" smtClean="0"/>
            </a:lvl3pPr>
            <a:lvl4pPr>
              <a:defRPr lang="zh-CN" altLang="en-US" sz="1800" smtClean="0"/>
            </a:lvl4pPr>
            <a:lvl5pPr>
              <a:defRPr lang="zh-CN" altLang="en-US"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E0841186-FB70-4229-9254-C28B9437F6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5647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FD64E3E9-0BD0-454A-855F-F28941D469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6470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F2AFB105-F546-4150-8E63-1ADEF2D52C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5876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D69ACC29-0AFD-42D4-95EF-681AF8D893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4073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69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33438"/>
            <a:ext cx="8229600" cy="68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Rectangle 4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600200"/>
            <a:ext cx="8231187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034" name="Text Box 55"/>
          <p:cNvSpPr txBox="1">
            <a:spLocks noChangeArrowheads="1"/>
          </p:cNvSpPr>
          <p:nvPr userDrawn="1"/>
        </p:nvSpPr>
        <p:spPr bwMode="auto">
          <a:xfrm>
            <a:off x="5580063" y="260350"/>
            <a:ext cx="38877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第三章格振动与晶体的 热学性质</a:t>
            </a:r>
          </a:p>
        </p:txBody>
      </p:sp>
      <p:sp>
        <p:nvSpPr>
          <p:cNvPr id="1035" name="Rectangle 56"/>
          <p:cNvSpPr>
            <a:spLocks noChangeArrowheads="1"/>
          </p:cNvSpPr>
          <p:nvPr userDrawn="1"/>
        </p:nvSpPr>
        <p:spPr bwMode="auto">
          <a:xfrm>
            <a:off x="0" y="84138"/>
            <a:ext cx="71643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kumimoji="1"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    </a:t>
            </a:r>
            <a:r>
              <a:rPr kumimoji="1" lang="en-US" altLang="zh-CN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3–10 </a:t>
            </a:r>
            <a:r>
              <a:rPr kumimoji="1"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晶格的状态方程和热膨胀</a:t>
            </a:r>
            <a:endParaRPr lang="zh-CN" altLang="en-US" sz="18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2282" name="Text Box 58"/>
          <p:cNvSpPr txBox="1">
            <a:spLocks noChangeArrowheads="1"/>
          </p:cNvSpPr>
          <p:nvPr userDrawn="1"/>
        </p:nvSpPr>
        <p:spPr bwMode="auto">
          <a:xfrm>
            <a:off x="6300788" y="6524625"/>
            <a:ext cx="28432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1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/>
                <a:ea typeface="华文新魏" pitchFamily="2" charset="-122"/>
              </a:rPr>
              <a:t>东北师范大学物理学院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58" r:id="rId2"/>
    <p:sldLayoutId id="2147483959" r:id="rId3"/>
    <p:sldLayoutId id="2147483960" r:id="rId4"/>
    <p:sldLayoutId id="2147483961" r:id="rId5"/>
    <p:sldLayoutId id="2147483962" r:id="rId6"/>
    <p:sldLayoutId id="2147483963" r:id="rId7"/>
    <p:sldLayoutId id="2147483964" r:id="rId8"/>
    <p:sldLayoutId id="2147483965" r:id="rId9"/>
    <p:sldLayoutId id="2147483966" r:id="rId10"/>
    <p:sldLayoutId id="2147483967" r:id="rId11"/>
    <p:sldLayoutId id="2147483968" r:id="rId12"/>
    <p:sldLayoutId id="2147483969" r:id="rId13"/>
    <p:sldLayoutId id="2147483970" r:id="rId14"/>
    <p:sldLayoutId id="2147483971" r:id="rId15"/>
    <p:sldLayoutId id="2147483972" r:id="rId16"/>
    <p:sldLayoutId id="2147483973" r:id="rId17"/>
    <p:sldLayoutId id="2147483974" r:id="rId18"/>
    <p:sldLayoutId id="2147483956" r:id="rId19"/>
    <p:sldLayoutId id="2147483975" r:id="rId20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Black" panose="020B0A04020102020204" pitchFamily="34" charset="0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5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3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2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39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3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41.png"/><Relationship Id="rId4" Type="http://schemas.openxmlformats.org/officeDocument/2006/relationships/image" Target="../media/image40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4.wmf"/><Relationship Id="rId26" Type="http://schemas.openxmlformats.org/officeDocument/2006/relationships/image" Target="../media/image27.wmf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26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24.bin"/><Relationship Id="rId25" Type="http://schemas.openxmlformats.org/officeDocument/2006/relationships/oleObject" Target="../embeddings/oleObject28.bin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23.wmf"/><Relationship Id="rId20" Type="http://schemas.openxmlformats.org/officeDocument/2006/relationships/image" Target="../media/image25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1.bin"/><Relationship Id="rId24" Type="http://schemas.openxmlformats.org/officeDocument/2006/relationships/image" Target="../media/image16.wmf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23" Type="http://schemas.openxmlformats.org/officeDocument/2006/relationships/oleObject" Target="../embeddings/oleObject27.bin"/><Relationship Id="rId10" Type="http://schemas.openxmlformats.org/officeDocument/2006/relationships/image" Target="../media/image20.wmf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2.wmf"/><Relationship Id="rId22" Type="http://schemas.openxmlformats.org/officeDocument/2006/relationships/image" Target="../media/image2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34.bin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2.wmf"/><Relationship Id="rId17" Type="http://schemas.openxmlformats.org/officeDocument/2006/relationships/image" Target="../media/image34.wmf"/><Relationship Id="rId2" Type="http://schemas.openxmlformats.org/officeDocument/2006/relationships/slideLayout" Target="../slideLayouts/slideLayout8.xml"/><Relationship Id="rId16" Type="http://schemas.openxmlformats.org/officeDocument/2006/relationships/oleObject" Target="../embeddings/oleObject36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  <a:effectLst>
            <a:outerShdw dist="17961" dir="2700000" algn="ctr" rotWithShape="0">
              <a:srgbClr val="99995C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zh-CN" sz="3200" smtClean="0">
                <a:effectLst/>
                <a:latin typeface="微软雅黑" panose="020B0503020204020204" pitchFamily="34" charset="-122"/>
              </a:rPr>
              <a:t>§3-10</a:t>
            </a:r>
            <a:r>
              <a:rPr lang="zh-CN" altLang="en-US" sz="3200" smtClean="0">
                <a:effectLst/>
                <a:latin typeface="微软雅黑" panose="020B0503020204020204" pitchFamily="34" charset="-122"/>
              </a:rPr>
              <a:t>晶体状态方程和热膨胀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95288" y="1628775"/>
            <a:ext cx="8291512" cy="4456113"/>
          </a:xfrm>
          <a:noFill/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2400" smtClean="0">
                <a:effectLst/>
                <a:latin typeface="微软雅黑" panose="020B0503020204020204" pitchFamily="34" charset="-122"/>
              </a:rPr>
              <a:t>1</a:t>
            </a:r>
            <a:r>
              <a:rPr lang="zh-CN" altLang="en-US" sz="2400" smtClean="0">
                <a:effectLst/>
                <a:latin typeface="微软雅黑" panose="020B0503020204020204" pitchFamily="34" charset="-122"/>
              </a:rPr>
              <a:t>、</a:t>
            </a:r>
            <a:r>
              <a:rPr lang="zh-CN" altLang="en-US" sz="2400" smtClean="0">
                <a:solidFill>
                  <a:srgbClr val="0207CA"/>
                </a:solidFill>
                <a:effectLst/>
                <a:latin typeface="微软雅黑" panose="020B0503020204020204" pitchFamily="34" charset="-122"/>
              </a:rPr>
              <a:t>状态方程：</a:t>
            </a:r>
            <a:r>
              <a:rPr lang="zh-CN" altLang="en-US" sz="2400" smtClean="0">
                <a:effectLst/>
                <a:latin typeface="微软雅黑" panose="020B0503020204020204" pitchFamily="34" charset="-122"/>
              </a:rPr>
              <a:t>处于热力学平衡状态下均匀系统状态参量之间的函数关系。例如理想气体状态方程是指理想气体的状态参量</a:t>
            </a:r>
            <a:r>
              <a:rPr lang="en-US" altLang="zh-CN" sz="2400" smtClean="0">
                <a:solidFill>
                  <a:srgbClr val="800000"/>
                </a:solidFill>
                <a:effectLst/>
                <a:latin typeface="微软雅黑" panose="020B0503020204020204" pitchFamily="34" charset="-122"/>
              </a:rPr>
              <a:t>(P</a:t>
            </a:r>
            <a:r>
              <a:rPr lang="zh-CN" altLang="en-US" sz="2400" smtClean="0">
                <a:solidFill>
                  <a:srgbClr val="800000"/>
                </a:solidFill>
                <a:effectLst/>
                <a:latin typeface="微软雅黑" panose="020B0503020204020204" pitchFamily="34" charset="-122"/>
              </a:rPr>
              <a:t>，</a:t>
            </a:r>
            <a:r>
              <a:rPr lang="en-US" altLang="zh-CN" sz="2400" smtClean="0">
                <a:solidFill>
                  <a:srgbClr val="800000"/>
                </a:solidFill>
                <a:effectLst/>
                <a:latin typeface="微软雅黑" panose="020B0503020204020204" pitchFamily="34" charset="-122"/>
              </a:rPr>
              <a:t>V</a:t>
            </a:r>
            <a:r>
              <a:rPr lang="zh-CN" altLang="en-US" sz="2400" smtClean="0">
                <a:solidFill>
                  <a:srgbClr val="800000"/>
                </a:solidFill>
                <a:effectLst/>
                <a:latin typeface="微软雅黑" panose="020B0503020204020204" pitchFamily="34" charset="-122"/>
              </a:rPr>
              <a:t>、</a:t>
            </a:r>
            <a:r>
              <a:rPr lang="en-US" altLang="zh-CN" sz="2400" smtClean="0">
                <a:solidFill>
                  <a:srgbClr val="800000"/>
                </a:solidFill>
                <a:effectLst/>
                <a:latin typeface="微软雅黑" panose="020B0503020204020204" pitchFamily="34" charset="-122"/>
              </a:rPr>
              <a:t>T)</a:t>
            </a:r>
            <a:r>
              <a:rPr lang="zh-CN" altLang="en-US" sz="2400" smtClean="0">
                <a:effectLst/>
                <a:latin typeface="微软雅黑" panose="020B0503020204020204" pitchFamily="34" charset="-122"/>
              </a:rPr>
              <a:t>之间的关系。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2400" smtClean="0">
                <a:effectLst/>
                <a:latin typeface="微软雅黑" panose="020B0503020204020204" pitchFamily="34" charset="-122"/>
              </a:rPr>
              <a:t>2</a:t>
            </a:r>
            <a:r>
              <a:rPr lang="zh-CN" altLang="en-US" sz="2400" smtClean="0">
                <a:effectLst/>
                <a:latin typeface="微软雅黑" panose="020B0503020204020204" pitchFamily="34" charset="-122"/>
              </a:rPr>
              <a:t>、</a:t>
            </a:r>
            <a:r>
              <a:rPr lang="zh-CN" altLang="en-US" sz="2400" smtClean="0">
                <a:solidFill>
                  <a:srgbClr val="0207CA"/>
                </a:solidFill>
                <a:effectLst/>
                <a:latin typeface="微软雅黑" panose="020B0503020204020204" pitchFamily="34" charset="-122"/>
              </a:rPr>
              <a:t>热膨胀：</a:t>
            </a:r>
            <a:r>
              <a:rPr lang="zh-CN" altLang="en-US" sz="2400" smtClean="0">
                <a:effectLst/>
                <a:latin typeface="微软雅黑" panose="020B0503020204020204" pitchFamily="34" charset="-122"/>
              </a:rPr>
              <a:t>是指温度升高时，物体在压强不变下发生长度、面积和体积增加的现象。对于</a:t>
            </a:r>
            <a:r>
              <a:rPr lang="zh-CN" altLang="en-US" sz="2400" smtClean="0">
                <a:solidFill>
                  <a:srgbClr val="800000"/>
                </a:solidFill>
                <a:effectLst/>
                <a:latin typeface="微软雅黑" panose="020B0503020204020204" pitchFamily="34" charset="-122"/>
              </a:rPr>
              <a:t>气体</a:t>
            </a:r>
            <a:r>
              <a:rPr lang="zh-CN" altLang="en-US" sz="2400" smtClean="0">
                <a:effectLst/>
                <a:latin typeface="微软雅黑" panose="020B0503020204020204" pitchFamily="34" charset="-122"/>
              </a:rPr>
              <a:t>，由气体状态方程可知，压强不变情况下，气体体积随温度</a:t>
            </a:r>
            <a:r>
              <a:rPr lang="zh-CN" altLang="en-US" sz="2400" smtClean="0">
                <a:solidFill>
                  <a:srgbClr val="800000"/>
                </a:solidFill>
                <a:effectLst/>
                <a:latin typeface="微软雅黑" panose="020B0503020204020204" pitchFamily="34" charset="-122"/>
              </a:rPr>
              <a:t>升高而增加</a:t>
            </a:r>
            <a:r>
              <a:rPr lang="zh-CN" altLang="en-US" sz="2400" smtClean="0">
                <a:effectLst/>
                <a:latin typeface="微软雅黑" panose="020B0503020204020204" pitchFamily="34" charset="-122"/>
              </a:rPr>
              <a:t>；对于</a:t>
            </a:r>
            <a:r>
              <a:rPr lang="zh-CN" altLang="en-US" sz="2400" smtClean="0">
                <a:solidFill>
                  <a:srgbClr val="0207CA"/>
                </a:solidFill>
                <a:effectLst/>
                <a:latin typeface="微软雅黑" panose="020B0503020204020204" pitchFamily="34" charset="-122"/>
              </a:rPr>
              <a:t>液体和固体</a:t>
            </a:r>
            <a:r>
              <a:rPr lang="zh-CN" altLang="en-US" sz="2400" smtClean="0">
                <a:effectLst/>
                <a:latin typeface="微软雅黑" panose="020B0503020204020204" pitchFamily="34" charset="-122"/>
              </a:rPr>
              <a:t>，在平衡位置附近作热振动的粒子间的平均距离随温度而改变，</a:t>
            </a:r>
            <a:r>
              <a:rPr lang="zh-CN" altLang="en-US" sz="2400" smtClean="0">
                <a:solidFill>
                  <a:srgbClr val="800000"/>
                </a:solidFill>
                <a:effectLst/>
                <a:latin typeface="微软雅黑" panose="020B0503020204020204" pitchFamily="34" charset="-122"/>
              </a:rPr>
              <a:t>温度越高，距离越大</a:t>
            </a:r>
            <a:r>
              <a:rPr lang="zh-CN" altLang="en-US" sz="2400" smtClean="0">
                <a:effectLst/>
                <a:latin typeface="微软雅黑" panose="020B0503020204020204" pitchFamily="34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3603625" y="5014913"/>
            <a:ext cx="1295400" cy="8810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algn="ctr">
            <a:solidFill>
              <a:srgbClr val="800000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CN" altLang="en-US" sz="2800" smtClean="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800" dirty="0" smtClean="0"/>
              <a:t>热膨胀的定量解释（格林爱森定律）</a:t>
            </a:r>
            <a:endParaRPr lang="zh-CN" altLang="en-US" sz="2800" dirty="0"/>
          </a:p>
        </p:txBody>
      </p:sp>
      <p:graphicFrame>
        <p:nvGraphicFramePr>
          <p:cNvPr id="6" name="Object 20"/>
          <p:cNvGraphicFramePr>
            <a:graphicFrameLocks noGrp="1" noChangeAspect="1"/>
          </p:cNvGraphicFramePr>
          <p:nvPr>
            <p:ph idx="4294967295"/>
          </p:nvPr>
        </p:nvGraphicFramePr>
        <p:xfrm>
          <a:off x="1011238" y="1695450"/>
          <a:ext cx="2355850" cy="280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2" name="Equation" r:id="rId3" imgW="1257300" imgH="1498600" progId="Equation.DSMT4">
                  <p:embed/>
                </p:oleObj>
              </mc:Choice>
              <mc:Fallback>
                <p:oleObj name="Equation" r:id="rId3" imgW="1257300" imgH="1498600" progId="Equation.DSMT4">
                  <p:embed/>
                  <p:pic>
                    <p:nvPicPr>
                      <p:cNvPr id="0" name="Object 2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1238" y="1695450"/>
                        <a:ext cx="2355850" cy="2808288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207CA"/>
                        </a:solidFill>
                        <a:prstDash val="dash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对象 7"/>
          <p:cNvGraphicFramePr>
            <a:graphicFrameLocks noChangeAspect="1"/>
          </p:cNvGraphicFramePr>
          <p:nvPr/>
        </p:nvGraphicFramePr>
        <p:xfrm>
          <a:off x="3603625" y="1698625"/>
          <a:ext cx="4281488" cy="420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3" name="Equation" r:id="rId5" imgW="2082800" imgH="2044700" progId="Equation.DSMT4">
                  <p:embed/>
                </p:oleObj>
              </mc:Choice>
              <mc:Fallback>
                <p:oleObj name="Equation" r:id="rId5" imgW="2082800" imgH="20447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625" y="1698625"/>
                        <a:ext cx="4281488" cy="42037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207CA"/>
                        </a:solidFill>
                        <a:prstDash val="dash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右箭头 3"/>
          <p:cNvSpPr>
            <a:spLocks noChangeArrowheads="1"/>
          </p:cNvSpPr>
          <p:nvPr/>
        </p:nvSpPr>
        <p:spPr bwMode="auto">
          <a:xfrm>
            <a:off x="3354388" y="2492375"/>
            <a:ext cx="249237" cy="6492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46088" y="5895975"/>
            <a:ext cx="8447087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5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3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2400" kern="0" dirty="0" smtClean="0">
                <a:solidFill>
                  <a:srgbClr val="0207CA"/>
                </a:solidFill>
                <a:effectLst/>
                <a:latin typeface="微软雅黑" panose="020B0503020204020204" pitchFamily="34" charset="-122"/>
              </a:rPr>
              <a:t>格临爱森定律</a:t>
            </a:r>
            <a:r>
              <a:rPr lang="zh-CN" altLang="en-US" sz="2400" kern="0" dirty="0" smtClean="0">
                <a:effectLst/>
                <a:latin typeface="微软雅黑" panose="020B0503020204020204" pitchFamily="34" charset="-122"/>
              </a:rPr>
              <a:t>是描述温度变化时，晶体的</a:t>
            </a:r>
            <a:r>
              <a:rPr lang="zh-CN" altLang="en-US" sz="2400" kern="0" dirty="0">
                <a:solidFill>
                  <a:srgbClr val="0207CA"/>
                </a:solidFill>
                <a:effectLst/>
                <a:latin typeface="微软雅黑" panose="020B0503020204020204" pitchFamily="34" charset="-122"/>
              </a:rPr>
              <a:t>体积</a:t>
            </a:r>
            <a:r>
              <a:rPr lang="zh-CN" altLang="en-US" sz="2400" kern="0" dirty="0" smtClean="0">
                <a:solidFill>
                  <a:srgbClr val="0207CA"/>
                </a:solidFill>
                <a:effectLst/>
                <a:latin typeface="微软雅黑" panose="020B0503020204020204" pitchFamily="34" charset="-122"/>
              </a:rPr>
              <a:t>热膨胀系数</a:t>
            </a:r>
            <a:r>
              <a:rPr lang="el-GR" altLang="zh-CN" sz="2400" dirty="0">
                <a:solidFill>
                  <a:srgbClr val="800000"/>
                </a:solidFill>
                <a:latin typeface="微软雅黑" panose="020B0503020204020204" pitchFamily="34" charset="-122"/>
              </a:rPr>
              <a:t>α</a:t>
            </a:r>
            <a:r>
              <a:rPr lang="zh-CN" altLang="en-US" sz="2400" kern="0" dirty="0" smtClean="0">
                <a:effectLst/>
                <a:latin typeface="微软雅黑" panose="020B0503020204020204" pitchFamily="34" charset="-122"/>
              </a:rPr>
              <a:t>近似与</a:t>
            </a:r>
            <a:r>
              <a:rPr lang="zh-CN" altLang="en-US" sz="2400" kern="0" dirty="0" smtClean="0">
                <a:solidFill>
                  <a:srgbClr val="0207CA"/>
                </a:solidFill>
                <a:effectLst/>
                <a:latin typeface="微软雅黑" panose="020B0503020204020204" pitchFamily="34" charset="-122"/>
              </a:rPr>
              <a:t>热容</a:t>
            </a:r>
            <a:r>
              <a:rPr lang="zh-CN" altLang="en-US" sz="2400" kern="0" dirty="0" smtClean="0">
                <a:effectLst/>
                <a:latin typeface="微软雅黑" panose="020B0503020204020204" pitchFamily="34" charset="-122"/>
              </a:rPr>
              <a:t>成</a:t>
            </a:r>
            <a:r>
              <a:rPr lang="zh-CN" altLang="en-US" sz="2400" kern="0" dirty="0" smtClean="0">
                <a:solidFill>
                  <a:srgbClr val="800000"/>
                </a:solidFill>
                <a:effectLst/>
                <a:latin typeface="微软雅黑" panose="020B0503020204020204" pitchFamily="34" charset="-122"/>
              </a:rPr>
              <a:t>正比</a:t>
            </a:r>
            <a:r>
              <a:rPr lang="zh-CN" altLang="en-US" sz="2400" kern="0" dirty="0" smtClean="0">
                <a:effectLst/>
                <a:latin typeface="微软雅黑" panose="020B0503020204020204" pitchFamily="34" charset="-122"/>
              </a:rPr>
              <a:t>的规律。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9"/>
          <a:stretch/>
        </p:blipFill>
        <p:spPr bwMode="auto">
          <a:xfrm>
            <a:off x="242649" y="1308209"/>
            <a:ext cx="4383087" cy="381587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scene3d>
            <a:camera prst="orthographicFront">
              <a:rot lat="0" lon="0" rev="6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aphicFrame>
        <p:nvGraphicFramePr>
          <p:cNvPr id="32771" name="对象 5"/>
          <p:cNvGraphicFramePr>
            <a:graphicFrameLocks noChangeAspect="1"/>
          </p:cNvGraphicFramePr>
          <p:nvPr/>
        </p:nvGraphicFramePr>
        <p:xfrm>
          <a:off x="1547813" y="5124450"/>
          <a:ext cx="1700212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4" name="Equation" r:id="rId4" imgW="583947" imgH="393529" progId="Equation.DSMT4">
                  <p:embed/>
                </p:oleObj>
              </mc:Choice>
              <mc:Fallback>
                <p:oleObj name="Equation" r:id="rId4" imgW="583947" imgH="393529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124450"/>
                        <a:ext cx="1700212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TextBox 6"/>
          <p:cNvSpPr txBox="1">
            <a:spLocks noChangeArrowheads="1"/>
          </p:cNvSpPr>
          <p:nvPr/>
        </p:nvSpPr>
        <p:spPr bwMode="auto">
          <a:xfrm>
            <a:off x="4625975" y="1314450"/>
            <a:ext cx="4284663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1C1C1C"/>
                </a:solidFill>
                <a:latin typeface="微软雅黑" panose="020B0503020204020204" pitchFamily="34" charset="-122"/>
              </a:rPr>
              <a:t>1</a:t>
            </a:r>
            <a:r>
              <a:rPr lang="zh-CN" altLang="en-US" sz="2000">
                <a:solidFill>
                  <a:srgbClr val="1C1C1C"/>
                </a:solidFill>
                <a:latin typeface="微软雅黑" panose="020B0503020204020204" pitchFamily="34" charset="-122"/>
              </a:rPr>
              <a:t>、</a:t>
            </a:r>
            <a:r>
              <a:rPr lang="el-GR" altLang="zh-CN" sz="2000">
                <a:solidFill>
                  <a:srgbClr val="1C1C1C"/>
                </a:solidFill>
                <a:latin typeface="微软雅黑" panose="020B0503020204020204" pitchFamily="34" charset="-122"/>
              </a:rPr>
              <a:t>α</a:t>
            </a:r>
            <a:r>
              <a:rPr lang="zh-CN" altLang="en-US" sz="2000">
                <a:solidFill>
                  <a:srgbClr val="1C1C1C"/>
                </a:solidFill>
                <a:latin typeface="微软雅黑" panose="020B0503020204020204" pitchFamily="34" charset="-122"/>
              </a:rPr>
              <a:t>与</a:t>
            </a:r>
            <a:r>
              <a:rPr lang="en-US" altLang="zh-CN" sz="2000">
                <a:solidFill>
                  <a:srgbClr val="1C1C1C"/>
                </a:solidFill>
                <a:latin typeface="微软雅黑" panose="020B0503020204020204" pitchFamily="34" charset="-122"/>
              </a:rPr>
              <a:t>C</a:t>
            </a:r>
            <a:r>
              <a:rPr lang="en-US" altLang="zh-CN" sz="2000" baseline="-25000">
                <a:solidFill>
                  <a:srgbClr val="1C1C1C"/>
                </a:solidFill>
                <a:latin typeface="微软雅黑" panose="020B0503020204020204" pitchFamily="34" charset="-122"/>
              </a:rPr>
              <a:t>V</a:t>
            </a:r>
            <a:r>
              <a:rPr lang="zh-CN" altLang="en-US" sz="2000">
                <a:solidFill>
                  <a:srgbClr val="1C1C1C"/>
                </a:solidFill>
                <a:latin typeface="微软雅黑" panose="020B0503020204020204" pitchFamily="34" charset="-122"/>
              </a:rPr>
              <a:t>成正比；</a:t>
            </a:r>
            <a:endParaRPr lang="en-US" altLang="zh-CN" sz="2000">
              <a:solidFill>
                <a:srgbClr val="1C1C1C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1C1C1C"/>
                </a:solidFill>
                <a:latin typeface="微软雅黑" panose="020B0503020204020204" pitchFamily="34" charset="-122"/>
              </a:rPr>
              <a:t>2</a:t>
            </a:r>
            <a:r>
              <a:rPr lang="zh-CN" altLang="en-US" sz="2000">
                <a:solidFill>
                  <a:srgbClr val="1C1C1C"/>
                </a:solidFill>
                <a:latin typeface="微软雅黑" panose="020B0503020204020204" pitchFamily="34" charset="-122"/>
              </a:rPr>
              <a:t>、</a:t>
            </a:r>
            <a:r>
              <a:rPr lang="el-GR" altLang="zh-CN" sz="2000">
                <a:solidFill>
                  <a:srgbClr val="1C1C1C"/>
                </a:solidFill>
                <a:latin typeface="微软雅黑" panose="020B0503020204020204" pitchFamily="34" charset="-122"/>
              </a:rPr>
              <a:t> α</a:t>
            </a:r>
            <a:r>
              <a:rPr lang="zh-CN" altLang="en-US" sz="2000">
                <a:solidFill>
                  <a:srgbClr val="1C1C1C"/>
                </a:solidFill>
                <a:latin typeface="微软雅黑" panose="020B0503020204020204" pitchFamily="34" charset="-122"/>
              </a:rPr>
              <a:t>是温度</a:t>
            </a:r>
            <a:r>
              <a:rPr lang="en-US" altLang="zh-CN" sz="2000">
                <a:solidFill>
                  <a:srgbClr val="1C1C1C"/>
                </a:solidFill>
                <a:latin typeface="微软雅黑" panose="020B0503020204020204" pitchFamily="34" charset="-122"/>
              </a:rPr>
              <a:t>T</a:t>
            </a:r>
            <a:r>
              <a:rPr lang="zh-CN" altLang="en-US" sz="2000">
                <a:solidFill>
                  <a:srgbClr val="1C1C1C"/>
                </a:solidFill>
                <a:latin typeface="微软雅黑" panose="020B0503020204020204" pitchFamily="34" charset="-122"/>
              </a:rPr>
              <a:t>的函数；</a:t>
            </a:r>
            <a:endParaRPr lang="en-US" altLang="zh-CN" sz="2000">
              <a:solidFill>
                <a:srgbClr val="1C1C1C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002060"/>
                </a:solidFill>
                <a:latin typeface="微软雅黑" panose="020B0503020204020204" pitchFamily="34" charset="-122"/>
              </a:rPr>
              <a:t>  因为</a:t>
            </a:r>
            <a:r>
              <a:rPr lang="en-US" altLang="zh-CN" sz="2000">
                <a:solidFill>
                  <a:srgbClr val="002060"/>
                </a:solidFill>
                <a:latin typeface="微软雅黑" panose="020B0503020204020204" pitchFamily="34" charset="-122"/>
              </a:rPr>
              <a:t>C</a:t>
            </a:r>
            <a:r>
              <a:rPr lang="en-US" altLang="zh-CN" sz="2000" baseline="-25000">
                <a:solidFill>
                  <a:srgbClr val="002060"/>
                </a:solidFill>
                <a:latin typeface="微软雅黑" panose="020B0503020204020204" pitchFamily="34" charset="-122"/>
              </a:rPr>
              <a:t>V</a:t>
            </a:r>
            <a:r>
              <a:rPr lang="zh-CN" altLang="en-US" sz="2000">
                <a:solidFill>
                  <a:srgbClr val="002060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sz="2000">
                <a:solidFill>
                  <a:srgbClr val="002060"/>
                </a:solidFill>
                <a:latin typeface="微软雅黑" panose="020B0503020204020204" pitchFamily="34" charset="-122"/>
              </a:rPr>
              <a:t>V</a:t>
            </a:r>
            <a:r>
              <a:rPr lang="zh-CN" altLang="en-US" sz="2000">
                <a:solidFill>
                  <a:srgbClr val="002060"/>
                </a:solidFill>
                <a:latin typeface="微软雅黑" panose="020B0503020204020204" pitchFamily="34" charset="-122"/>
              </a:rPr>
              <a:t>均与</a:t>
            </a:r>
            <a:r>
              <a:rPr lang="en-US" altLang="zh-CN" sz="2000">
                <a:solidFill>
                  <a:srgbClr val="002060"/>
                </a:solidFill>
                <a:latin typeface="微软雅黑" panose="020B0503020204020204" pitchFamily="34" charset="-122"/>
              </a:rPr>
              <a:t>T</a:t>
            </a:r>
            <a:r>
              <a:rPr lang="zh-CN" altLang="en-US" sz="2000">
                <a:solidFill>
                  <a:srgbClr val="002060"/>
                </a:solidFill>
                <a:latin typeface="微软雅黑" panose="020B0503020204020204" pitchFamily="34" charset="-122"/>
              </a:rPr>
              <a:t>的函数：</a:t>
            </a:r>
            <a:endParaRPr lang="en-US" altLang="zh-CN" sz="2000">
              <a:solidFill>
                <a:srgbClr val="002060"/>
              </a:solidFill>
              <a:latin typeface="微软雅黑" panose="020B0503020204020204" pitchFamily="34" charset="-122"/>
            </a:endParaRPr>
          </a:p>
          <a:p>
            <a:pPr marL="0" lvl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002060"/>
                </a:solidFill>
                <a:latin typeface="微软雅黑" panose="020B0503020204020204" pitchFamily="34" charset="-122"/>
              </a:rPr>
              <a:t>低温时，</a:t>
            </a:r>
            <a:r>
              <a:rPr lang="en-US" altLang="zh-CN" sz="2000">
                <a:solidFill>
                  <a:srgbClr val="002060"/>
                </a:solidFill>
                <a:latin typeface="微软雅黑" panose="020B0503020204020204" pitchFamily="34" charset="-122"/>
              </a:rPr>
              <a:t> C</a:t>
            </a:r>
            <a:r>
              <a:rPr lang="en-US" altLang="zh-CN" sz="2000" baseline="-25000">
                <a:solidFill>
                  <a:srgbClr val="002060"/>
                </a:solidFill>
                <a:latin typeface="微软雅黑" panose="020B0503020204020204" pitchFamily="34" charset="-122"/>
              </a:rPr>
              <a:t>V</a:t>
            </a:r>
            <a:r>
              <a:rPr lang="en-US" altLang="zh-CN" sz="2000">
                <a:solidFill>
                  <a:srgbClr val="002060"/>
                </a:solidFill>
                <a:latin typeface="微软雅黑" panose="020B0503020204020204" pitchFamily="34" charset="-122"/>
              </a:rPr>
              <a:t>~T</a:t>
            </a:r>
            <a:r>
              <a:rPr lang="en-US" altLang="zh-CN" sz="2000" baseline="30000">
                <a:solidFill>
                  <a:srgbClr val="002060"/>
                </a:solidFill>
                <a:latin typeface="微软雅黑" panose="020B0503020204020204" pitchFamily="34" charset="-122"/>
              </a:rPr>
              <a:t>3</a:t>
            </a:r>
            <a:r>
              <a:rPr lang="zh-CN" altLang="en-US" sz="2000">
                <a:solidFill>
                  <a:srgbClr val="002060"/>
                </a:solidFill>
                <a:latin typeface="微软雅黑" panose="020B0503020204020204" pitchFamily="34" charset="-122"/>
              </a:rPr>
              <a:t>，</a:t>
            </a:r>
            <a:r>
              <a:rPr lang="el-GR" altLang="zh-CN" sz="2000">
                <a:solidFill>
                  <a:srgbClr val="002060"/>
                </a:solidFill>
                <a:latin typeface="微软雅黑" panose="020B0503020204020204" pitchFamily="34" charset="-122"/>
              </a:rPr>
              <a:t>α</a:t>
            </a:r>
            <a:r>
              <a:rPr lang="zh-CN" altLang="en-US" sz="2000">
                <a:solidFill>
                  <a:srgbClr val="002060"/>
                </a:solidFill>
                <a:latin typeface="微软雅黑" panose="020B0503020204020204" pitchFamily="34" charset="-122"/>
              </a:rPr>
              <a:t>随温度</a:t>
            </a:r>
            <a:r>
              <a:rPr lang="en-US" altLang="zh-CN" sz="2000">
                <a:solidFill>
                  <a:srgbClr val="002060"/>
                </a:solidFill>
                <a:latin typeface="微软雅黑" panose="020B0503020204020204" pitchFamily="34" charset="-122"/>
              </a:rPr>
              <a:t>T</a:t>
            </a:r>
            <a:r>
              <a:rPr lang="zh-CN" altLang="en-US" sz="2000">
                <a:solidFill>
                  <a:srgbClr val="002060"/>
                </a:solidFill>
                <a:latin typeface="微软雅黑" panose="020B0503020204020204" pitchFamily="34" charset="-122"/>
              </a:rPr>
              <a:t>变化迅速，尤其是温度低于德拜温度时；高温段</a:t>
            </a:r>
            <a:r>
              <a:rPr lang="el-GR" altLang="zh-CN" sz="2000">
                <a:solidFill>
                  <a:srgbClr val="002060"/>
                </a:solidFill>
                <a:latin typeface="微软雅黑" panose="020B0503020204020204" pitchFamily="34" charset="-122"/>
              </a:rPr>
              <a:t>α</a:t>
            </a:r>
            <a:r>
              <a:rPr lang="zh-CN" altLang="en-US" sz="2000">
                <a:solidFill>
                  <a:srgbClr val="002060"/>
                </a:solidFill>
                <a:latin typeface="微软雅黑" panose="020B0503020204020204" pitchFamily="34" charset="-122"/>
              </a:rPr>
              <a:t>随温度</a:t>
            </a:r>
            <a:r>
              <a:rPr lang="en-US" altLang="zh-CN" sz="2000">
                <a:solidFill>
                  <a:srgbClr val="002060"/>
                </a:solidFill>
                <a:latin typeface="微软雅黑" panose="020B0503020204020204" pitchFamily="34" charset="-122"/>
              </a:rPr>
              <a:t>T </a:t>
            </a:r>
            <a:r>
              <a:rPr lang="zh-CN" altLang="en-US" sz="2000">
                <a:solidFill>
                  <a:srgbClr val="002060"/>
                </a:solidFill>
                <a:latin typeface="微软雅黑" panose="020B0503020204020204" pitchFamily="34" charset="-122"/>
              </a:rPr>
              <a:t>增加而增长变缓。</a:t>
            </a:r>
          </a:p>
        </p:txBody>
      </p:sp>
      <p:sp>
        <p:nvSpPr>
          <p:cNvPr id="32773" name="AutoShape 8"/>
          <p:cNvSpPr>
            <a:spLocks noChangeArrowheads="1"/>
          </p:cNvSpPr>
          <p:nvPr/>
        </p:nvSpPr>
        <p:spPr bwMode="auto">
          <a:xfrm>
            <a:off x="4859338" y="5129213"/>
            <a:ext cx="3457575" cy="1728787"/>
          </a:xfrm>
          <a:prstGeom prst="cloudCallout">
            <a:avLst>
              <a:gd name="adj1" fmla="val -95310"/>
              <a:gd name="adj2" fmla="val -13773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1C1C1C"/>
                </a:solidFill>
                <a:latin typeface="微软雅黑" panose="020B0503020204020204" pitchFamily="34" charset="-122"/>
              </a:rPr>
              <a:t>对许多固体材料的测量证实了格</a:t>
            </a:r>
            <a:r>
              <a:rPr lang="zh-CN" altLang="en-US" sz="1600">
                <a:latin typeface="微软雅黑" panose="020B0503020204020204" pitchFamily="34" charset="-122"/>
              </a:rPr>
              <a:t>临爱森关系，根据实验确定的</a:t>
            </a:r>
            <a:r>
              <a:rPr lang="el-GR" altLang="zh-CN" sz="1600">
                <a:latin typeface="微软雅黑" panose="020B0503020204020204" pitchFamily="34" charset="-122"/>
              </a:rPr>
              <a:t>γ</a:t>
            </a:r>
            <a:r>
              <a:rPr lang="zh-CN" altLang="en-US" sz="1600">
                <a:latin typeface="微软雅黑" panose="020B0503020204020204" pitchFamily="34" charset="-122"/>
              </a:rPr>
              <a:t>值一般在</a:t>
            </a:r>
            <a:r>
              <a:rPr lang="en-US" altLang="zh-CN" sz="1600">
                <a:latin typeface="微软雅黑" panose="020B0503020204020204" pitchFamily="34" charset="-122"/>
              </a:rPr>
              <a:t>1-2</a:t>
            </a:r>
            <a:r>
              <a:rPr lang="zh-CN" altLang="en-US" sz="1600">
                <a:latin typeface="微软雅黑" panose="020B0503020204020204" pitchFamily="34" charset="-122"/>
              </a:rPr>
              <a:t>之间。</a:t>
            </a:r>
            <a:endParaRPr lang="zh-CN" altLang="en-US" sz="1600">
              <a:solidFill>
                <a:srgbClr val="1C1C1C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833438"/>
            <a:ext cx="8229600" cy="681037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/>
              <a:t>应用：一维单原子链的格林爱森常数</a:t>
            </a:r>
            <a:endParaRPr lang="zh-CN" altLang="en-US" sz="3600" dirty="0"/>
          </a:p>
        </p:txBody>
      </p:sp>
      <p:graphicFrame>
        <p:nvGraphicFramePr>
          <p:cNvPr id="4" name="Object 20"/>
          <p:cNvGraphicFramePr>
            <a:graphicFrameLocks noGrp="1" noChangeAspect="1"/>
          </p:cNvGraphicFramePr>
          <p:nvPr>
            <p:ph idx="4294967295"/>
          </p:nvPr>
        </p:nvGraphicFramePr>
        <p:xfrm>
          <a:off x="2771775" y="1684338"/>
          <a:ext cx="5616575" cy="484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8" name="Equation" r:id="rId3" imgW="2971800" imgH="2565400" progId="Equation.DSMT4">
                  <p:embed/>
                </p:oleObj>
              </mc:Choice>
              <mc:Fallback>
                <p:oleObj name="Equation" r:id="rId3" imgW="2971800" imgH="2565400" progId="Equation.DSMT4">
                  <p:embed/>
                  <p:pic>
                    <p:nvPicPr>
                      <p:cNvPr id="0" name="Object 2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684338"/>
                        <a:ext cx="5616575" cy="484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9"/>
          <p:cNvGraphicFramePr>
            <a:graphicFrameLocks noChangeAspect="1"/>
          </p:cNvGraphicFramePr>
          <p:nvPr/>
        </p:nvGraphicFramePr>
        <p:xfrm>
          <a:off x="755650" y="2781300"/>
          <a:ext cx="1317625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9" name="公式" r:id="rId5" imgW="698500" imgH="330200" progId="Equation.3">
                  <p:embed/>
                </p:oleObj>
              </mc:Choice>
              <mc:Fallback>
                <p:oleObj name="公式" r:id="rId5" imgW="698500" imgH="330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781300"/>
                        <a:ext cx="1317625" cy="6238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对象 5"/>
          <p:cNvGraphicFramePr>
            <a:graphicFrameLocks noChangeAspect="1"/>
          </p:cNvGraphicFramePr>
          <p:nvPr/>
        </p:nvGraphicFramePr>
        <p:xfrm>
          <a:off x="755650" y="1684338"/>
          <a:ext cx="12811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0" name="Equation" r:id="rId7" imgW="583947" imgH="393529" progId="Equation.DSMT4">
                  <p:embed/>
                </p:oleObj>
              </mc:Choice>
              <mc:Fallback>
                <p:oleObj name="Equation" r:id="rId7" imgW="583947" imgH="393529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684338"/>
                        <a:ext cx="128111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 idx="4294967295"/>
          </p:nvPr>
        </p:nvSpPr>
        <p:spPr>
          <a:xfrm>
            <a:off x="542925" y="2349500"/>
            <a:ext cx="8061325" cy="1079500"/>
          </a:xfrm>
          <a:noFill/>
        </p:spPr>
        <p:txBody>
          <a:bodyPr anchor="ctr"/>
          <a:lstStyle/>
          <a:p>
            <a:pPr algn="l">
              <a:lnSpc>
                <a:spcPct val="125000"/>
              </a:lnSpc>
            </a:pPr>
            <a:r>
              <a:rPr lang="zh-CN" altLang="en-US" sz="2000" smtClean="0">
                <a:effectLst/>
                <a:latin typeface="微软雅黑" panose="020B0503020204020204" pitchFamily="34" charset="-122"/>
              </a:rPr>
              <a:t>严格简谐近似没有热膨胀；（</a:t>
            </a:r>
            <a:r>
              <a:rPr lang="zh-CN" altLang="en-US" sz="2000" smtClean="0">
                <a:solidFill>
                  <a:srgbClr val="0207CA"/>
                </a:solidFill>
                <a:effectLst/>
                <a:latin typeface="微软雅黑" panose="020B0503020204020204" pitchFamily="34" charset="-122"/>
              </a:rPr>
              <a:t>抛物线势能曲线</a:t>
            </a:r>
            <a:r>
              <a:rPr lang="zh-CN" altLang="en-US" sz="2000" smtClean="0">
                <a:effectLst/>
                <a:latin typeface="微软雅黑" panose="020B0503020204020204" pitchFamily="34" charset="-122"/>
              </a:rPr>
              <a:t>）</a:t>
            </a:r>
            <a:r>
              <a:rPr lang="en-US" altLang="zh-CN" sz="2000" smtClean="0">
                <a:effectLst/>
                <a:latin typeface="微软雅黑" panose="020B0503020204020204" pitchFamily="34" charset="-122"/>
              </a:rPr>
              <a:t/>
            </a:r>
            <a:br>
              <a:rPr lang="en-US" altLang="zh-CN" sz="2000" smtClean="0">
                <a:effectLst/>
                <a:latin typeface="微软雅黑" panose="020B0503020204020204" pitchFamily="34" charset="-122"/>
              </a:rPr>
            </a:br>
            <a:r>
              <a:rPr lang="zh-CN" altLang="en-US" sz="2000" smtClean="0">
                <a:effectLst/>
                <a:latin typeface="微软雅黑" panose="020B0503020204020204" pitchFamily="34" charset="-122"/>
              </a:rPr>
              <a:t>实际的热膨胀是原子间非谐作用所引起的；（</a:t>
            </a:r>
            <a:r>
              <a:rPr lang="zh-CN" altLang="en-US" sz="2000" smtClean="0">
                <a:solidFill>
                  <a:srgbClr val="0207CA"/>
                </a:solidFill>
                <a:effectLst/>
                <a:latin typeface="微软雅黑" panose="020B0503020204020204" pitchFamily="34" charset="-122"/>
              </a:rPr>
              <a:t>非对称势能曲线</a:t>
            </a:r>
            <a:r>
              <a:rPr lang="zh-CN" altLang="en-US" sz="2000" smtClean="0">
                <a:effectLst/>
                <a:latin typeface="微软雅黑" panose="020B0503020204020204" pitchFamily="34" charset="-122"/>
              </a:rPr>
              <a:t>）</a:t>
            </a:r>
            <a:r>
              <a:rPr lang="en-US" altLang="zh-CN" sz="2000" smtClean="0">
                <a:effectLst/>
                <a:latin typeface="微软雅黑" panose="020B0503020204020204" pitchFamily="34" charset="-122"/>
              </a:rPr>
              <a:t/>
            </a:r>
            <a:br>
              <a:rPr lang="en-US" altLang="zh-CN" sz="2000" smtClean="0">
                <a:effectLst/>
                <a:latin typeface="微软雅黑" panose="020B0503020204020204" pitchFamily="34" charset="-122"/>
              </a:rPr>
            </a:br>
            <a:endParaRPr lang="zh-CN" altLang="en-US" sz="2000" smtClean="0">
              <a:effectLst/>
              <a:latin typeface="微软雅黑" panose="020B0503020204020204" pitchFamily="34" charset="-122"/>
            </a:endParaRPr>
          </a:p>
        </p:txBody>
      </p:sp>
      <p:sp>
        <p:nvSpPr>
          <p:cNvPr id="34819" name="TextBox 3"/>
          <p:cNvSpPr txBox="1">
            <a:spLocks noChangeArrowheads="1"/>
          </p:cNvSpPr>
          <p:nvPr/>
        </p:nvSpPr>
        <p:spPr bwMode="auto">
          <a:xfrm>
            <a:off x="542925" y="3284538"/>
            <a:ext cx="5684838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000">
                <a:solidFill>
                  <a:srgbClr val="1C1C1C"/>
                </a:solidFill>
                <a:latin typeface="微软雅黑" panose="020B0503020204020204" pitchFamily="34" charset="-122"/>
              </a:rPr>
              <a:t>(1)</a:t>
            </a:r>
            <a:r>
              <a:rPr lang="zh-CN" altLang="en-US" sz="2000">
                <a:solidFill>
                  <a:srgbClr val="1C1C1C"/>
                </a:solidFill>
                <a:latin typeface="微软雅黑" panose="020B0503020204020204" pitchFamily="34" charset="-122"/>
              </a:rPr>
              <a:t>原子运动方程不是线性微分方程；</a:t>
            </a:r>
            <a:endParaRPr lang="en-US" altLang="zh-CN" sz="2000">
              <a:solidFill>
                <a:srgbClr val="1C1C1C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000">
                <a:solidFill>
                  <a:srgbClr val="1C1C1C"/>
                </a:solidFill>
                <a:latin typeface="微软雅黑" panose="020B0503020204020204" pitchFamily="34" charset="-122"/>
              </a:rPr>
              <a:t>(2)</a:t>
            </a:r>
            <a:r>
              <a:rPr lang="zh-CN" altLang="en-US" sz="2000">
                <a:solidFill>
                  <a:srgbClr val="1C1C1C"/>
                </a:solidFill>
                <a:latin typeface="微软雅黑" panose="020B0503020204020204" pitchFamily="34" charset="-122"/>
              </a:rPr>
              <a:t>原子状态的通解不再是特解的线性叠加；</a:t>
            </a:r>
            <a:endParaRPr lang="en-US" altLang="zh-CN" sz="2000">
              <a:solidFill>
                <a:srgbClr val="1C1C1C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000">
                <a:solidFill>
                  <a:srgbClr val="1C1C1C"/>
                </a:solidFill>
                <a:latin typeface="微软雅黑" panose="020B0503020204020204" pitchFamily="34" charset="-122"/>
              </a:rPr>
              <a:t>(3)</a:t>
            </a:r>
            <a:r>
              <a:rPr lang="zh-CN" altLang="en-US" sz="2000">
                <a:solidFill>
                  <a:srgbClr val="1C1C1C"/>
                </a:solidFill>
                <a:latin typeface="微软雅黑" panose="020B0503020204020204" pitchFamily="34" charset="-122"/>
              </a:rPr>
              <a:t>交叉项不能消除；</a:t>
            </a:r>
            <a:endParaRPr lang="en-US" altLang="zh-CN" sz="2000">
              <a:solidFill>
                <a:srgbClr val="1C1C1C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000">
                <a:solidFill>
                  <a:srgbClr val="1C1C1C"/>
                </a:solidFill>
                <a:latin typeface="微软雅黑" panose="020B0503020204020204" pitchFamily="34" charset="-122"/>
              </a:rPr>
              <a:t>(4)</a:t>
            </a:r>
            <a:r>
              <a:rPr lang="zh-CN" altLang="en-US" sz="2000">
                <a:solidFill>
                  <a:srgbClr val="1C1C1C"/>
                </a:solidFill>
                <a:latin typeface="微软雅黑" panose="020B0503020204020204" pitchFamily="34" charset="-122"/>
              </a:rPr>
              <a:t>格波间有相互作用；</a:t>
            </a:r>
            <a:endParaRPr lang="en-US" altLang="zh-CN" sz="2000">
              <a:solidFill>
                <a:srgbClr val="1C1C1C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000">
                <a:solidFill>
                  <a:srgbClr val="1C1C1C"/>
                </a:solidFill>
                <a:latin typeface="微软雅黑" panose="020B0503020204020204" pitchFamily="34" charset="-122"/>
              </a:rPr>
              <a:t>(5)</a:t>
            </a:r>
            <a:r>
              <a:rPr lang="zh-CN" altLang="en-US" sz="2000">
                <a:solidFill>
                  <a:srgbClr val="1C1C1C"/>
                </a:solidFill>
                <a:latin typeface="微软雅黑" panose="020B0503020204020204" pitchFamily="34" charset="-122"/>
              </a:rPr>
              <a:t>声子间存在相互作用（碰撞、产生、湮灭等）</a:t>
            </a:r>
            <a:r>
              <a:rPr lang="en-US" altLang="zh-CN" sz="2000">
                <a:solidFill>
                  <a:srgbClr val="1C1C1C"/>
                </a:solidFill>
                <a:latin typeface="微软雅黑" panose="020B0503020204020204" pitchFamily="34" charset="-122"/>
              </a:rPr>
              <a:t>;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000">
                <a:solidFill>
                  <a:srgbClr val="1C1C1C"/>
                </a:solidFill>
                <a:latin typeface="微软雅黑" panose="020B0503020204020204" pitchFamily="34" charset="-122"/>
              </a:rPr>
              <a:t>……</a:t>
            </a:r>
            <a:endParaRPr lang="zh-CN" altLang="en-US" sz="2000">
              <a:solidFill>
                <a:srgbClr val="1C1C1C"/>
              </a:solidFill>
              <a:latin typeface="微软雅黑" panose="020B0503020204020204" pitchFamily="34" charset="-122"/>
            </a:endParaRPr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542925" y="938213"/>
          <a:ext cx="7229475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6" name="公式" r:id="rId3" imgW="3073400" imgH="330200" progId="Equation.3">
                  <p:embed/>
                </p:oleObj>
              </mc:Choice>
              <mc:Fallback>
                <p:oleObj name="公式" r:id="rId3" imgW="3073400" imgH="330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" y="938213"/>
                        <a:ext cx="7229475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1" name="左大括号 1"/>
          <p:cNvSpPr>
            <a:spLocks/>
          </p:cNvSpPr>
          <p:nvPr/>
        </p:nvSpPr>
        <p:spPr bwMode="auto">
          <a:xfrm rot="-5400000">
            <a:off x="3922712" y="781051"/>
            <a:ext cx="219075" cy="2089150"/>
          </a:xfrm>
          <a:prstGeom prst="leftBrace">
            <a:avLst>
              <a:gd name="adj1" fmla="val 8388"/>
              <a:gd name="adj2" fmla="val 50000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22" name="左大括号 5"/>
          <p:cNvSpPr>
            <a:spLocks/>
          </p:cNvSpPr>
          <p:nvPr/>
        </p:nvSpPr>
        <p:spPr bwMode="auto">
          <a:xfrm rot="-5400000">
            <a:off x="6347619" y="781844"/>
            <a:ext cx="219075" cy="2087563"/>
          </a:xfrm>
          <a:prstGeom prst="leftBrace">
            <a:avLst>
              <a:gd name="adj1" fmla="val 8382"/>
              <a:gd name="adj2" fmla="val 50000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23" name="文本框 2"/>
          <p:cNvSpPr txBox="1">
            <a:spLocks noChangeArrowheads="1"/>
          </p:cNvSpPr>
          <p:nvPr/>
        </p:nvSpPr>
        <p:spPr bwMode="auto">
          <a:xfrm>
            <a:off x="3433763" y="1949450"/>
            <a:ext cx="1209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800000"/>
                </a:solidFill>
                <a:latin typeface="微软雅黑" panose="020B0503020204020204" pitchFamily="34" charset="-122"/>
              </a:rPr>
              <a:t>简谐近似</a:t>
            </a:r>
          </a:p>
        </p:txBody>
      </p:sp>
      <p:sp>
        <p:nvSpPr>
          <p:cNvPr id="34824" name="文本框 7"/>
          <p:cNvSpPr txBox="1">
            <a:spLocks noChangeArrowheads="1"/>
          </p:cNvSpPr>
          <p:nvPr/>
        </p:nvSpPr>
        <p:spPr bwMode="auto">
          <a:xfrm>
            <a:off x="5724525" y="1949450"/>
            <a:ext cx="1466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800000"/>
                </a:solidFill>
                <a:latin typeface="微软雅黑" panose="020B0503020204020204" pitchFamily="34" charset="-122"/>
              </a:rPr>
              <a:t>非简谐近似</a:t>
            </a:r>
          </a:p>
        </p:txBody>
      </p:sp>
      <p:pic>
        <p:nvPicPr>
          <p:cNvPr id="34825" name="图片 1"/>
          <p:cNvPicPr>
            <a:picLocks noChangeAspect="1"/>
          </p:cNvPicPr>
          <p:nvPr/>
        </p:nvPicPr>
        <p:blipFill>
          <a:blip r:embed="rId5" cstate="print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78"/>
          <a:stretch>
            <a:fillRect/>
          </a:stretch>
        </p:blipFill>
        <p:spPr bwMode="auto">
          <a:xfrm>
            <a:off x="5724525" y="3392488"/>
            <a:ext cx="3260725" cy="346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 idx="4294967295"/>
          </p:nvPr>
        </p:nvSpPr>
        <p:spPr>
          <a:xfrm>
            <a:off x="446088" y="876300"/>
            <a:ext cx="8229600" cy="681038"/>
          </a:xfrm>
          <a:noFill/>
        </p:spPr>
        <p:txBody>
          <a:bodyPr/>
          <a:lstStyle/>
          <a:p>
            <a:pPr eaLnBrk="1" hangingPunct="1"/>
            <a:r>
              <a:rPr lang="zh-CN" altLang="en-US" sz="3600" smtClean="0">
                <a:effectLst/>
                <a:latin typeface="微软雅黑" panose="020B0503020204020204" pitchFamily="34" charset="-122"/>
              </a:rPr>
              <a:t>两原子间互作用势能曲线</a:t>
            </a:r>
          </a:p>
        </p:txBody>
      </p:sp>
      <p:grpSp>
        <p:nvGrpSpPr>
          <p:cNvPr id="23555" name="Group 6"/>
          <p:cNvGrpSpPr>
            <a:grpSpLocks/>
          </p:cNvGrpSpPr>
          <p:nvPr/>
        </p:nvGrpSpPr>
        <p:grpSpPr bwMode="auto">
          <a:xfrm>
            <a:off x="304800" y="1871663"/>
            <a:ext cx="5911850" cy="3995737"/>
            <a:chOff x="1288" y="1024"/>
            <a:chExt cx="2888" cy="2050"/>
          </a:xfrm>
        </p:grpSpPr>
        <p:grpSp>
          <p:nvGrpSpPr>
            <p:cNvPr id="23559" name="Group 7"/>
            <p:cNvGrpSpPr>
              <a:grpSpLocks/>
            </p:cNvGrpSpPr>
            <p:nvPr/>
          </p:nvGrpSpPr>
          <p:grpSpPr bwMode="auto">
            <a:xfrm>
              <a:off x="1288" y="1024"/>
              <a:ext cx="2880" cy="1994"/>
              <a:chOff x="-12" y="-38"/>
              <a:chExt cx="7200" cy="4985"/>
            </a:xfrm>
          </p:grpSpPr>
          <p:grpSp>
            <p:nvGrpSpPr>
              <p:cNvPr id="23569" name="Group 8"/>
              <p:cNvGrpSpPr>
                <a:grpSpLocks/>
              </p:cNvGrpSpPr>
              <p:nvPr/>
            </p:nvGrpSpPr>
            <p:grpSpPr bwMode="auto">
              <a:xfrm>
                <a:off x="-12" y="-38"/>
                <a:ext cx="7200" cy="4985"/>
                <a:chOff x="-12" y="-38"/>
                <a:chExt cx="7200" cy="4985"/>
              </a:xfrm>
            </p:grpSpPr>
            <p:graphicFrame>
              <p:nvGraphicFramePr>
                <p:cNvPr id="23572" name="Object 9"/>
                <p:cNvGraphicFramePr>
                  <a:graphicFrameLocks noChangeAspect="1"/>
                </p:cNvGraphicFramePr>
                <p:nvPr/>
              </p:nvGraphicFramePr>
              <p:xfrm>
                <a:off x="-12" y="-38"/>
                <a:ext cx="7200" cy="498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3575" r:id="rId3" imgW="2076450" imgH="1438275" progId="Mathcad">
                        <p:embed/>
                      </p:oleObj>
                    </mc:Choice>
                    <mc:Fallback>
                      <p:oleObj r:id="rId3" imgW="2076450" imgH="1438275" progId="Mathcad">
                        <p:embed/>
                        <p:pic>
                          <p:nvPicPr>
                            <p:cNvPr id="0" name="Object 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-12" y="-38"/>
                              <a:ext cx="7200" cy="498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3573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20" y="2160"/>
                  <a:ext cx="1200" cy="59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 typeface="Times New Roman" panose="02020603050405020304" pitchFamily="18" charset="0"/>
                    <a:buNone/>
                  </a:pPr>
                  <a:r>
                    <a:rPr lang="en-US" altLang="zh-CN" sz="2400">
                      <a:solidFill>
                        <a:schemeClr val="bg2"/>
                      </a:solidFill>
                      <a:latin typeface="微软雅黑" panose="020B0503020204020204" pitchFamily="34" charset="-122"/>
                    </a:rPr>
                    <a:t>U(r)</a:t>
                  </a:r>
                </a:p>
              </p:txBody>
            </p:sp>
            <p:sp>
              <p:nvSpPr>
                <p:cNvPr id="23574" name="Rectangle 11"/>
                <p:cNvSpPr>
                  <a:spLocks noChangeArrowheads="1"/>
                </p:cNvSpPr>
                <p:nvPr/>
              </p:nvSpPr>
              <p:spPr bwMode="auto">
                <a:xfrm>
                  <a:off x="3600" y="4560"/>
                  <a:ext cx="84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3570" name="Line 12"/>
              <p:cNvSpPr>
                <a:spLocks noChangeShapeType="1"/>
              </p:cNvSpPr>
              <p:nvPr/>
            </p:nvSpPr>
            <p:spPr bwMode="auto">
              <a:xfrm flipV="1">
                <a:off x="2932" y="2475"/>
                <a:ext cx="0" cy="1920"/>
              </a:xfrm>
              <a:prstGeom prst="line">
                <a:avLst/>
              </a:prstGeom>
              <a:noFill/>
              <a:ln w="38100" cap="rnd">
                <a:solidFill>
                  <a:srgbClr val="0000FF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1" name="Text Box 13"/>
              <p:cNvSpPr txBox="1">
                <a:spLocks noChangeArrowheads="1"/>
              </p:cNvSpPr>
              <p:nvPr/>
            </p:nvSpPr>
            <p:spPr bwMode="auto">
              <a:xfrm>
                <a:off x="2640" y="1800"/>
                <a:ext cx="720" cy="5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 typeface="Times New Roman" panose="02020603050405020304" pitchFamily="18" charset="0"/>
                  <a:buNone/>
                </a:pPr>
                <a:r>
                  <a:rPr lang="en-US" altLang="zh-CN" sz="2400" i="1">
                    <a:latin typeface="微软雅黑" panose="020B0503020204020204" pitchFamily="34" charset="-122"/>
                  </a:rPr>
                  <a:t>a</a:t>
                </a:r>
              </a:p>
            </p:txBody>
          </p:sp>
        </p:grpSp>
        <p:sp>
          <p:nvSpPr>
            <p:cNvPr id="23560" name="Rectangle 14"/>
            <p:cNvSpPr>
              <a:spLocks noChangeArrowheads="1"/>
            </p:cNvSpPr>
            <p:nvPr/>
          </p:nvSpPr>
          <p:spPr bwMode="auto">
            <a:xfrm>
              <a:off x="1340" y="1855"/>
              <a:ext cx="384" cy="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微软雅黑" panose="020B0503020204020204" pitchFamily="34" charset="-122"/>
              </a:endParaRPr>
            </a:p>
          </p:txBody>
        </p:sp>
        <p:graphicFrame>
          <p:nvGraphicFramePr>
            <p:cNvPr id="23561" name="Object 15"/>
            <p:cNvGraphicFramePr>
              <a:graphicFrameLocks noChangeAspect="1"/>
            </p:cNvGraphicFramePr>
            <p:nvPr/>
          </p:nvGraphicFramePr>
          <p:xfrm>
            <a:off x="1592" y="1159"/>
            <a:ext cx="143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76" name="Equation" r:id="rId5" imgW="152202" imgH="177569" progId="Equation.DSMT4">
                    <p:embed/>
                  </p:oleObj>
                </mc:Choice>
                <mc:Fallback>
                  <p:oleObj name="Equation" r:id="rId5" imgW="152202" imgH="177569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2" y="1159"/>
                          <a:ext cx="143" cy="168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2" name="Rectangle 16"/>
            <p:cNvSpPr>
              <a:spLocks noChangeArrowheads="1"/>
            </p:cNvSpPr>
            <p:nvPr/>
          </p:nvSpPr>
          <p:spPr bwMode="auto">
            <a:xfrm>
              <a:off x="1628" y="2671"/>
              <a:ext cx="19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3563" name="Rectangle 17"/>
            <p:cNvSpPr>
              <a:spLocks noChangeArrowheads="1"/>
            </p:cNvSpPr>
            <p:nvPr/>
          </p:nvSpPr>
          <p:spPr bwMode="auto">
            <a:xfrm>
              <a:off x="1733" y="2784"/>
              <a:ext cx="371" cy="2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3564" name="Rectangle 18"/>
            <p:cNvSpPr>
              <a:spLocks noChangeArrowheads="1"/>
            </p:cNvSpPr>
            <p:nvPr/>
          </p:nvSpPr>
          <p:spPr bwMode="auto">
            <a:xfrm>
              <a:off x="3788" y="2815"/>
              <a:ext cx="19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3565" name="Rectangle 19"/>
            <p:cNvSpPr>
              <a:spLocks noChangeArrowheads="1"/>
            </p:cNvSpPr>
            <p:nvPr/>
          </p:nvSpPr>
          <p:spPr bwMode="auto">
            <a:xfrm>
              <a:off x="1742" y="1258"/>
              <a:ext cx="96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3566" name="Rectangle 20"/>
            <p:cNvSpPr>
              <a:spLocks noChangeArrowheads="1"/>
            </p:cNvSpPr>
            <p:nvPr/>
          </p:nvSpPr>
          <p:spPr bwMode="auto">
            <a:xfrm>
              <a:off x="1628" y="2095"/>
              <a:ext cx="19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3567" name="Rectangle 21"/>
            <p:cNvSpPr>
              <a:spLocks noChangeArrowheads="1"/>
            </p:cNvSpPr>
            <p:nvPr/>
          </p:nvSpPr>
          <p:spPr bwMode="auto">
            <a:xfrm>
              <a:off x="4032" y="1977"/>
              <a:ext cx="144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3568" name="Text Box 22"/>
            <p:cNvSpPr txBox="1">
              <a:spLocks noChangeArrowheads="1"/>
            </p:cNvSpPr>
            <p:nvPr/>
          </p:nvSpPr>
          <p:spPr bwMode="auto">
            <a:xfrm>
              <a:off x="3878" y="1933"/>
              <a:ext cx="192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Times New Roman" panose="02020603050405020304" pitchFamily="18" charset="0"/>
                <a:buNone/>
              </a:pPr>
              <a:r>
                <a:rPr lang="en-US" altLang="zh-CN" sz="2400">
                  <a:latin typeface="微软雅黑" panose="020B0503020204020204" pitchFamily="34" charset="-122"/>
                </a:rPr>
                <a:t>r</a:t>
              </a:r>
            </a:p>
          </p:txBody>
        </p:sp>
      </p:grp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928688" y="1622425"/>
            <a:ext cx="66976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207CA"/>
                </a:solidFill>
                <a:latin typeface="微软雅黑" panose="020B0503020204020204" pitchFamily="34" charset="-122"/>
              </a:rPr>
              <a:t>优点：解释了比热的规律（尤其是低温的规律）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5999163" y="2133600"/>
            <a:ext cx="2887662" cy="369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1800" dirty="0" smtClean="0">
                <a:solidFill>
                  <a:srgbClr val="800000"/>
                </a:solidFill>
                <a:latin typeface="微软雅黑" panose="020B0503020204020204" pitchFamily="34" charset="-122"/>
              </a:rPr>
              <a:t>缺点：不能解释热膨胀现象！</a:t>
            </a:r>
            <a:endParaRPr lang="en-US" altLang="zh-CN" sz="1800" dirty="0" smtClean="0">
              <a:solidFill>
                <a:srgbClr val="800000"/>
              </a:solidFill>
              <a:latin typeface="微软雅黑" panose="020B0503020204020204" pitchFamily="34" charset="-122"/>
            </a:endParaRPr>
          </a:p>
          <a:p>
            <a:pPr indent="-288000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1800" dirty="0" smtClean="0">
                <a:latin typeface="微软雅黑" panose="020B0503020204020204" pitchFamily="34" charset="-122"/>
              </a:rPr>
              <a:t>因为势能展开项中只能取到平方项，势能曲线是左右对称的抛物线，左右振动的平均值为</a:t>
            </a:r>
            <a:r>
              <a:rPr lang="en-US" altLang="zh-CN" sz="1800" dirty="0" smtClean="0">
                <a:latin typeface="微软雅黑" panose="020B0503020204020204" pitchFamily="34" charset="-122"/>
              </a:rPr>
              <a:t>0</a:t>
            </a:r>
            <a:r>
              <a:rPr lang="zh-CN" altLang="en-US" sz="1800" dirty="0" smtClean="0">
                <a:latin typeface="微软雅黑" panose="020B0503020204020204" pitchFamily="34" charset="-122"/>
              </a:rPr>
              <a:t>。</a:t>
            </a:r>
            <a:endParaRPr lang="en-US" altLang="zh-CN" sz="1800" dirty="0" smtClean="0">
              <a:latin typeface="微软雅黑" panose="020B0503020204020204" pitchFamily="34" charset="-122"/>
            </a:endParaRPr>
          </a:p>
          <a:p>
            <a:pPr indent="-288000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1800" dirty="0" smtClean="0">
                <a:latin typeface="微软雅黑" panose="020B0503020204020204" pitchFamily="34" charset="-122"/>
              </a:rPr>
              <a:t>若取到高次项时，曲线左右不对称，当温度高时，热振动幅值将变大，产生热膨胀现象！</a:t>
            </a:r>
            <a:endParaRPr lang="en-US" altLang="zh-CN" sz="1800" dirty="0" smtClean="0">
              <a:latin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sz="1800" dirty="0" smtClean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4613" y="5646738"/>
          <a:ext cx="5543550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7" name="Equation" r:id="rId7" imgW="3302000" imgH="469900" progId="Equation.DSMT4">
                  <p:embed/>
                </p:oleObj>
              </mc:Choice>
              <mc:Fallback>
                <p:oleObj name="Equation" r:id="rId7" imgW="3302000" imgH="4699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3" y="5646738"/>
                        <a:ext cx="5543550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263" y="681038"/>
            <a:ext cx="2990850" cy="876300"/>
          </a:xfrm>
          <a:noFill/>
          <a:effectLst>
            <a:outerShdw dist="17961" dir="2700000" algn="ctr" rotWithShape="0">
              <a:srgbClr val="99995C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zh-CN" altLang="en-US" sz="2800" smtClean="0">
                <a:effectLst/>
                <a:latin typeface="微软雅黑" panose="020B0503020204020204" pitchFamily="34" charset="-122"/>
              </a:rPr>
              <a:t>主要内容：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900113" y="1684338"/>
            <a:ext cx="71008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Times New Roman" panose="02020603050405020304" pitchFamily="18" charset="0"/>
              <a:buNone/>
            </a:pPr>
            <a:r>
              <a:rPr lang="en-US" altLang="zh-CN" sz="2400" b="0">
                <a:latin typeface="微软雅黑" panose="020B0503020204020204" pitchFamily="34" charset="-122"/>
              </a:rPr>
              <a:t>        </a:t>
            </a:r>
            <a:r>
              <a:rPr lang="zh-CN" altLang="en-US" sz="2400">
                <a:latin typeface="微软雅黑" panose="020B0503020204020204" pitchFamily="34" charset="-122"/>
              </a:rPr>
              <a:t>前面用简谐近似讨论晶格振动对比热的贡献。这一节主要讨论与</a:t>
            </a:r>
            <a:r>
              <a:rPr lang="zh-CN" altLang="en-US" sz="2400">
                <a:solidFill>
                  <a:srgbClr val="800000"/>
                </a:solidFill>
                <a:latin typeface="微软雅黑" panose="020B0503020204020204" pitchFamily="34" charset="-122"/>
              </a:rPr>
              <a:t>非谐效应</a:t>
            </a:r>
            <a:r>
              <a:rPr lang="zh-CN" altLang="en-US" sz="2400">
                <a:latin typeface="微软雅黑" panose="020B0503020204020204" pitchFamily="34" charset="-122"/>
              </a:rPr>
              <a:t>有关的热膨胀问题。主要内容有：</a:t>
            </a:r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900113" y="3979863"/>
            <a:ext cx="7435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</a:rPr>
              <a:t>二、热膨胀的定性解释（利用格林爱森状态方程）</a:t>
            </a:r>
          </a:p>
        </p:txBody>
      </p:sp>
      <p:sp>
        <p:nvSpPr>
          <p:cNvPr id="24581" name="Text Box 6"/>
          <p:cNvSpPr txBox="1">
            <a:spLocks noChangeArrowheads="1"/>
          </p:cNvSpPr>
          <p:nvPr/>
        </p:nvSpPr>
        <p:spPr bwMode="auto">
          <a:xfrm>
            <a:off x="900113" y="3213100"/>
            <a:ext cx="73136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Times New Roman" panose="02020603050405020304" pitchFamily="18" charset="0"/>
              <a:buNone/>
            </a:pPr>
            <a:r>
              <a:rPr lang="zh-CN" altLang="en-US" sz="2400">
                <a:latin typeface="微软雅黑" panose="020B0503020204020204" pitchFamily="34" charset="-122"/>
              </a:rPr>
              <a:t>一、晶体状态方程</a:t>
            </a:r>
            <a:r>
              <a:rPr lang="en-US" altLang="zh-CN" sz="2400">
                <a:latin typeface="微软雅黑" panose="020B0503020204020204" pitchFamily="34" charset="-122"/>
              </a:rPr>
              <a:t>——</a:t>
            </a:r>
            <a:r>
              <a:rPr lang="zh-CN" altLang="en-US" sz="2400">
                <a:latin typeface="微软雅黑" panose="020B0503020204020204" pitchFamily="34" charset="-122"/>
              </a:rPr>
              <a:t>格林爱森状态方程</a:t>
            </a:r>
          </a:p>
        </p:txBody>
      </p:sp>
      <p:sp>
        <p:nvSpPr>
          <p:cNvPr id="24582" name="Rectangle 7"/>
          <p:cNvSpPr>
            <a:spLocks noChangeArrowheads="1"/>
          </p:cNvSpPr>
          <p:nvPr/>
        </p:nvSpPr>
        <p:spPr bwMode="auto">
          <a:xfrm>
            <a:off x="900113" y="4748213"/>
            <a:ext cx="6856412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zh-CN" altLang="en-US" sz="2400">
                <a:latin typeface="微软雅黑" panose="020B0503020204020204" pitchFamily="34" charset="-122"/>
              </a:rPr>
              <a:t>三、热膨胀的格林爱森关系；</a:t>
            </a:r>
            <a:endParaRPr lang="en-US" altLang="zh-CN" sz="2400">
              <a:latin typeface="微软雅黑" panose="020B0503020204020204" pitchFamily="34" charset="-122"/>
            </a:endParaRP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900113" y="5553075"/>
            <a:ext cx="68564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zh-CN" altLang="en-US" sz="2400">
                <a:latin typeface="微软雅黑" panose="020B0503020204020204" pitchFamily="34" charset="-122"/>
              </a:rPr>
              <a:t>四、格林爱森常数与非谐项密切相关（以一维单原子链为例分析）。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effectLst>
            <a:outerShdw dist="17961" dir="2700000" algn="ctr" rotWithShape="0">
              <a:srgbClr val="7A997A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zh-CN" altLang="en-US" sz="2800" smtClean="0">
                <a:effectLst/>
                <a:latin typeface="微软雅黑" panose="020B0503020204020204" pitchFamily="34" charset="-122"/>
              </a:rPr>
              <a:t>一、晶体状态方程</a:t>
            </a:r>
            <a:r>
              <a:rPr lang="en-US" altLang="zh-CN" sz="2800" smtClean="0">
                <a:effectLst/>
                <a:latin typeface="微软雅黑" panose="020B0503020204020204" pitchFamily="34" charset="-122"/>
              </a:rPr>
              <a:t>——</a:t>
            </a:r>
            <a:r>
              <a:rPr lang="zh-CN" altLang="en-US" sz="2800" smtClean="0">
                <a:effectLst/>
                <a:latin typeface="微软雅黑" panose="020B0503020204020204" pitchFamily="34" charset="-122"/>
              </a:rPr>
              <a:t>格林爱森状态方程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81013" y="1674813"/>
            <a:ext cx="624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Times New Roman" panose="02020603050405020304" pitchFamily="18" charset="0"/>
              <a:buNone/>
            </a:pPr>
            <a:r>
              <a:rPr lang="en-US" altLang="zh-CN" sz="2400">
                <a:solidFill>
                  <a:srgbClr val="0207CA"/>
                </a:solidFill>
                <a:latin typeface="微软雅黑" panose="020B0503020204020204" pitchFamily="34" charset="-122"/>
              </a:rPr>
              <a:t>1</a:t>
            </a:r>
            <a:r>
              <a:rPr lang="zh-CN" altLang="en-US" sz="2400">
                <a:solidFill>
                  <a:srgbClr val="0207CA"/>
                </a:solidFill>
                <a:latin typeface="微软雅黑" panose="020B0503020204020204" pitchFamily="34" charset="-122"/>
              </a:rPr>
              <a:t>、晶格自由能</a:t>
            </a:r>
            <a:r>
              <a:rPr lang="en-US" altLang="zh-CN" sz="2400">
                <a:solidFill>
                  <a:srgbClr val="0207CA"/>
                </a:solidFill>
                <a:latin typeface="微软雅黑" panose="020B0503020204020204" pitchFamily="34" charset="-122"/>
              </a:rPr>
              <a:t>F</a:t>
            </a:r>
            <a:r>
              <a:rPr lang="zh-CN" altLang="en-US" sz="2400">
                <a:solidFill>
                  <a:srgbClr val="0207CA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sz="2400">
                <a:solidFill>
                  <a:srgbClr val="0207CA"/>
                </a:solidFill>
                <a:latin typeface="微软雅黑" panose="020B0503020204020204" pitchFamily="34" charset="-122"/>
              </a:rPr>
              <a:t>T</a:t>
            </a:r>
            <a:r>
              <a:rPr lang="zh-CN" altLang="en-US" sz="2400">
                <a:solidFill>
                  <a:srgbClr val="0207CA"/>
                </a:solidFill>
                <a:latin typeface="微软雅黑" panose="020B0503020204020204" pitchFamily="34" charset="-122"/>
              </a:rPr>
              <a:t>，</a:t>
            </a:r>
            <a:r>
              <a:rPr lang="en-US" altLang="zh-CN" sz="2400">
                <a:solidFill>
                  <a:srgbClr val="0207CA"/>
                </a:solidFill>
                <a:latin typeface="微软雅黑" panose="020B0503020204020204" pitchFamily="34" charset="-122"/>
              </a:rPr>
              <a:t>V</a:t>
            </a:r>
            <a:r>
              <a:rPr lang="zh-CN" altLang="en-US" sz="2400">
                <a:solidFill>
                  <a:srgbClr val="0207CA"/>
                </a:solidFill>
                <a:latin typeface="微软雅黑" panose="020B0503020204020204" pitchFamily="34" charset="-122"/>
              </a:rPr>
              <a:t>）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684213" y="3078163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Times New Roman" panose="02020603050405020304" pitchFamily="18" charset="0"/>
              <a:buNone/>
            </a:pPr>
            <a:r>
              <a:rPr lang="zh-CN" altLang="en-US" sz="2400">
                <a:latin typeface="微软雅黑" panose="020B0503020204020204" pitchFamily="34" charset="-122"/>
              </a:rPr>
              <a:t>自由能函数一般写成：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3132138" y="3695700"/>
            <a:ext cx="472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Times New Roman" panose="02020603050405020304" pitchFamily="18" charset="0"/>
              <a:buNone/>
            </a:pPr>
            <a:r>
              <a:rPr lang="en-US" altLang="zh-CN" sz="2800">
                <a:latin typeface="微软雅黑" panose="020B0503020204020204" pitchFamily="34" charset="-122"/>
              </a:rPr>
              <a:t>F</a:t>
            </a:r>
            <a:r>
              <a:rPr lang="en-US" altLang="zh-CN" sz="2800" baseline="30000">
                <a:latin typeface="微软雅黑" panose="020B0503020204020204" pitchFamily="34" charset="-122"/>
              </a:rPr>
              <a:t>V</a:t>
            </a:r>
            <a:r>
              <a:rPr lang="en-US" altLang="zh-CN" sz="2800">
                <a:latin typeface="微软雅黑" panose="020B0503020204020204" pitchFamily="34" charset="-122"/>
              </a:rPr>
              <a:t>=-k</a:t>
            </a:r>
            <a:r>
              <a:rPr lang="en-US" altLang="zh-CN" sz="2800" baseline="-25000">
                <a:latin typeface="微软雅黑" panose="020B0503020204020204" pitchFamily="34" charset="-122"/>
              </a:rPr>
              <a:t>B</a:t>
            </a:r>
            <a:r>
              <a:rPr lang="en-US" altLang="zh-CN" sz="2800">
                <a:latin typeface="微软雅黑" panose="020B0503020204020204" pitchFamily="34" charset="-122"/>
              </a:rPr>
              <a:t>TlnZ</a:t>
            </a:r>
            <a:r>
              <a:rPr lang="en-US" altLang="zh-CN" sz="2800" baseline="30000">
                <a:latin typeface="微软雅黑" panose="020B0503020204020204" pitchFamily="34" charset="-122"/>
              </a:rPr>
              <a:t>V</a:t>
            </a:r>
            <a:endParaRPr lang="en-US" altLang="zh-CN" sz="2800">
              <a:latin typeface="微软雅黑" panose="020B0503020204020204" pitchFamily="34" charset="-122"/>
            </a:endParaRP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5867400" y="3705225"/>
            <a:ext cx="2532063" cy="457200"/>
          </a:xfrm>
          <a:prstGeom prst="rect">
            <a:avLst/>
          </a:prstGeom>
          <a:noFill/>
          <a:ln w="19050">
            <a:solidFill>
              <a:srgbClr val="0207CA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Times New Roman" panose="02020603050405020304" pitchFamily="18" charset="0"/>
              <a:buNone/>
            </a:pPr>
            <a:r>
              <a:rPr lang="en-US" altLang="zh-CN" sz="2400">
                <a:latin typeface="微软雅黑" panose="020B0503020204020204" pitchFamily="34" charset="-122"/>
              </a:rPr>
              <a:t>Z</a:t>
            </a:r>
            <a:r>
              <a:rPr lang="en-US" altLang="zh-CN" sz="2400" baseline="30000">
                <a:latin typeface="微软雅黑" panose="020B0503020204020204" pitchFamily="34" charset="-122"/>
              </a:rPr>
              <a:t>V</a:t>
            </a:r>
            <a:r>
              <a:rPr lang="zh-CN" altLang="en-US" sz="2400">
                <a:latin typeface="微软雅黑" panose="020B0503020204020204" pitchFamily="34" charset="-122"/>
              </a:rPr>
              <a:t>为配分函数</a:t>
            </a:r>
          </a:p>
        </p:txBody>
      </p:sp>
      <p:graphicFrame>
        <p:nvGraphicFramePr>
          <p:cNvPr id="25607" name="Object 11"/>
          <p:cNvGraphicFramePr>
            <a:graphicFrameLocks noChangeAspect="1"/>
          </p:cNvGraphicFramePr>
          <p:nvPr/>
        </p:nvGraphicFramePr>
        <p:xfrm>
          <a:off x="6264275" y="4524375"/>
          <a:ext cx="2798763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3" name="Equation" r:id="rId3" imgW="1473200" imgH="431800" progId="Equation.DSMT4">
                  <p:embed/>
                </p:oleObj>
              </mc:Choice>
              <mc:Fallback>
                <p:oleObj name="Equation" r:id="rId3" imgW="1473200" imgH="431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4275" y="4524375"/>
                        <a:ext cx="2798763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8" name="Text Box 5"/>
          <p:cNvSpPr txBox="1">
            <a:spLocks noChangeArrowheads="1"/>
          </p:cNvSpPr>
          <p:nvPr/>
        </p:nvSpPr>
        <p:spPr bwMode="auto">
          <a:xfrm>
            <a:off x="3073400" y="2284413"/>
            <a:ext cx="25923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Times New Roman" panose="02020603050405020304" pitchFamily="18" charset="0"/>
              <a:buNone/>
            </a:pPr>
            <a:r>
              <a:rPr lang="en-US" altLang="zh-CN" sz="2800">
                <a:latin typeface="微软雅黑" panose="020B0503020204020204" pitchFamily="34" charset="-122"/>
              </a:rPr>
              <a:t>F= F</a:t>
            </a:r>
            <a:r>
              <a:rPr lang="en-US" altLang="zh-CN" sz="2800" baseline="30000">
                <a:latin typeface="微软雅黑" panose="020B0503020204020204" pitchFamily="34" charset="-122"/>
              </a:rPr>
              <a:t>0</a:t>
            </a:r>
            <a:r>
              <a:rPr lang="en-US" altLang="zh-CN" sz="2800">
                <a:latin typeface="微软雅黑" panose="020B0503020204020204" pitchFamily="34" charset="-122"/>
              </a:rPr>
              <a:t>+ F</a:t>
            </a:r>
            <a:r>
              <a:rPr lang="en-US" altLang="zh-CN" sz="2800" baseline="30000">
                <a:latin typeface="微软雅黑" panose="020B0503020204020204" pitchFamily="34" charset="-122"/>
              </a:rPr>
              <a:t>V</a:t>
            </a:r>
            <a:endParaRPr lang="en-US" altLang="zh-CN" sz="2800">
              <a:latin typeface="微软雅黑" panose="020B0503020204020204" pitchFamily="34" charset="-122"/>
            </a:endParaRPr>
          </a:p>
        </p:txBody>
      </p:sp>
      <p:sp>
        <p:nvSpPr>
          <p:cNvPr id="25609" name="Text Box 4"/>
          <p:cNvSpPr txBox="1">
            <a:spLocks noChangeArrowheads="1"/>
          </p:cNvSpPr>
          <p:nvPr/>
        </p:nvSpPr>
        <p:spPr bwMode="auto">
          <a:xfrm>
            <a:off x="684213" y="4652963"/>
            <a:ext cx="5616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Times New Roman" panose="02020603050405020304" pitchFamily="18" charset="0"/>
              <a:buNone/>
            </a:pPr>
            <a:r>
              <a:rPr lang="zh-CN" altLang="en-US" sz="2400">
                <a:latin typeface="微软雅黑" panose="020B0503020204020204" pitchFamily="34" charset="-122"/>
              </a:rPr>
              <a:t>一个频率为          的振子的能量本征值：</a:t>
            </a:r>
          </a:p>
        </p:txBody>
      </p:sp>
      <p:graphicFrame>
        <p:nvGraphicFramePr>
          <p:cNvPr id="25610" name="对象 1"/>
          <p:cNvGraphicFramePr>
            <a:graphicFrameLocks noChangeAspect="1"/>
          </p:cNvGraphicFramePr>
          <p:nvPr/>
        </p:nvGraphicFramePr>
        <p:xfrm>
          <a:off x="2282825" y="4679950"/>
          <a:ext cx="790575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4" name="Equation" r:id="rId5" imgW="393529" imgH="228501" progId="Equation.DSMT4">
                  <p:embed/>
                </p:oleObj>
              </mc:Choice>
              <mc:Fallback>
                <p:oleObj name="Equation" r:id="rId5" imgW="393529" imgH="228501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2825" y="4679950"/>
                        <a:ext cx="790575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1" name="Text Box 4"/>
          <p:cNvSpPr txBox="1">
            <a:spLocks noChangeArrowheads="1"/>
          </p:cNvSpPr>
          <p:nvPr/>
        </p:nvSpPr>
        <p:spPr bwMode="auto">
          <a:xfrm>
            <a:off x="684213" y="5681663"/>
            <a:ext cx="3227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Times New Roman" panose="02020603050405020304" pitchFamily="18" charset="0"/>
              <a:buNone/>
            </a:pPr>
            <a:r>
              <a:rPr lang="zh-CN" altLang="en-US" sz="2400">
                <a:latin typeface="微软雅黑" panose="020B0503020204020204" pitchFamily="34" charset="-122"/>
              </a:rPr>
              <a:t>一个振子的配分函数：</a:t>
            </a:r>
          </a:p>
        </p:txBody>
      </p:sp>
      <p:graphicFrame>
        <p:nvGraphicFramePr>
          <p:cNvPr id="25612" name="Object 11"/>
          <p:cNvGraphicFramePr>
            <a:graphicFrameLocks noChangeAspect="1"/>
          </p:cNvGraphicFramePr>
          <p:nvPr/>
        </p:nvGraphicFramePr>
        <p:xfrm>
          <a:off x="3851275" y="5480050"/>
          <a:ext cx="3098800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5" name="Equation" r:id="rId7" imgW="1524000" imgH="482600" progId="Equation.DSMT4">
                  <p:embed/>
                </p:oleObj>
              </mc:Choice>
              <mc:Fallback>
                <p:oleObj name="Equation" r:id="rId7" imgW="1524000" imgH="482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5480050"/>
                        <a:ext cx="3098800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11"/>
          <p:cNvGraphicFramePr>
            <a:graphicFrameLocks noChangeAspect="1"/>
          </p:cNvGraphicFramePr>
          <p:nvPr/>
        </p:nvGraphicFramePr>
        <p:xfrm>
          <a:off x="900113" y="992188"/>
          <a:ext cx="4559300" cy="324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1" name="Equation" r:id="rId3" imgW="1968500" imgH="1397000" progId="Equation.DSMT4">
                  <p:embed/>
                </p:oleObj>
              </mc:Choice>
              <mc:Fallback>
                <p:oleObj name="Equation" r:id="rId3" imgW="1968500" imgH="13970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992188"/>
                        <a:ext cx="4559300" cy="324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900113" y="4583113"/>
            <a:ext cx="3670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Times New Roman" panose="02020603050405020304" pitchFamily="18" charset="0"/>
              <a:buNone/>
            </a:pPr>
            <a:r>
              <a:rPr lang="en-US" altLang="zh-CN" sz="2400">
                <a:solidFill>
                  <a:srgbClr val="0207CA"/>
                </a:solidFill>
                <a:latin typeface="微软雅黑" panose="020B0503020204020204" pitchFamily="34" charset="-122"/>
              </a:rPr>
              <a:t>3nN</a:t>
            </a:r>
            <a:r>
              <a:rPr lang="zh-CN" altLang="en-US" sz="2400">
                <a:solidFill>
                  <a:srgbClr val="0207CA"/>
                </a:solidFill>
                <a:latin typeface="微软雅黑" panose="020B0503020204020204" pitchFamily="34" charset="-122"/>
              </a:rPr>
              <a:t>个振子的总配分函数：</a:t>
            </a:r>
          </a:p>
        </p:txBody>
      </p:sp>
      <p:graphicFrame>
        <p:nvGraphicFramePr>
          <p:cNvPr id="26628" name="对象 6"/>
          <p:cNvGraphicFramePr>
            <a:graphicFrameLocks noChangeAspect="1"/>
          </p:cNvGraphicFramePr>
          <p:nvPr/>
        </p:nvGraphicFramePr>
        <p:xfrm>
          <a:off x="1038225" y="5392738"/>
          <a:ext cx="339407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name="Equation" r:id="rId5" imgW="1384300" imgH="469900" progId="Equation.DSMT4">
                  <p:embed/>
                </p:oleObj>
              </mc:Choice>
              <mc:Fallback>
                <p:oleObj name="Equation" r:id="rId5" imgW="1384300" imgH="4699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225" y="5392738"/>
                        <a:ext cx="3394075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对象 8"/>
          <p:cNvGraphicFramePr>
            <a:graphicFrameLocks noChangeAspect="1"/>
          </p:cNvGraphicFramePr>
          <p:nvPr/>
        </p:nvGraphicFramePr>
        <p:xfrm>
          <a:off x="5219700" y="5680075"/>
          <a:ext cx="2490788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3" name="Equation" r:id="rId7" imgW="1040948" imgH="241195" progId="Equation.DSMT4">
                  <p:embed/>
                </p:oleObj>
              </mc:Choice>
              <mc:Fallback>
                <p:oleObj name="Equation" r:id="rId7" imgW="1040948" imgH="241195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5680075"/>
                        <a:ext cx="2490788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46"/>
          <p:cNvGraphicFramePr>
            <a:graphicFrameLocks noChangeAspect="1"/>
          </p:cNvGraphicFramePr>
          <p:nvPr/>
        </p:nvGraphicFramePr>
        <p:xfrm>
          <a:off x="5730875" y="2257425"/>
          <a:ext cx="2103438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4" name="公式" r:id="rId9" imgW="939392" imgH="317362" progId="Equation.3">
                  <p:embed/>
                </p:oleObj>
              </mc:Choice>
              <mc:Fallback>
                <p:oleObj name="公式" r:id="rId9" imgW="939392" imgH="317362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875" y="2257425"/>
                        <a:ext cx="2103438" cy="70802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207CA"/>
                        </a:solidFill>
                        <a:prstDash val="dash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对象 3"/>
          <p:cNvGraphicFramePr>
            <a:graphicFrameLocks noChangeAspect="1"/>
          </p:cNvGraphicFramePr>
          <p:nvPr/>
        </p:nvGraphicFramePr>
        <p:xfrm>
          <a:off x="900113" y="908050"/>
          <a:ext cx="7151687" cy="577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" name="Equation" r:id="rId3" imgW="3962400" imgH="3200400" progId="Equation.DSMT4">
                  <p:embed/>
                </p:oleObj>
              </mc:Choice>
              <mc:Fallback>
                <p:oleObj name="Equation" r:id="rId3" imgW="3962400" imgH="32004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908050"/>
                        <a:ext cx="7151687" cy="577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对象 3"/>
          <p:cNvGraphicFramePr>
            <a:graphicFrameLocks noChangeAspect="1"/>
          </p:cNvGraphicFramePr>
          <p:nvPr/>
        </p:nvGraphicFramePr>
        <p:xfrm>
          <a:off x="901700" y="1196975"/>
          <a:ext cx="5622925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5" name="Equation" r:id="rId3" imgW="2984500" imgH="482600" progId="Equation.DSMT4">
                  <p:embed/>
                </p:oleObj>
              </mc:Choice>
              <mc:Fallback>
                <p:oleObj name="Equation" r:id="rId3" imgW="2984500" imgH="4826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1196975"/>
                        <a:ext cx="5622925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9"/>
          <p:cNvGraphicFramePr>
            <a:graphicFrameLocks noChangeAspect="1"/>
          </p:cNvGraphicFramePr>
          <p:nvPr/>
        </p:nvGraphicFramePr>
        <p:xfrm>
          <a:off x="827088" y="2333625"/>
          <a:ext cx="59436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6" r:id="rId5" imgW="3149600" imgH="469900" progId="Equation.3">
                  <p:embed/>
                </p:oleObj>
              </mc:Choice>
              <mc:Fallback>
                <p:oleObj r:id="rId5" imgW="3149600" imgH="469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333625"/>
                        <a:ext cx="5943600" cy="8858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对象 5"/>
          <p:cNvGraphicFramePr>
            <a:graphicFrameLocks noChangeAspect="1"/>
          </p:cNvGraphicFramePr>
          <p:nvPr/>
        </p:nvGraphicFramePr>
        <p:xfrm>
          <a:off x="250825" y="3587750"/>
          <a:ext cx="7323138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7" name="Equation" r:id="rId7" imgW="3886200" imgH="482600" progId="Equation.DSMT4">
                  <p:embed/>
                </p:oleObj>
              </mc:Choice>
              <mc:Fallback>
                <p:oleObj name="Equation" r:id="rId7" imgW="3886200" imgH="4826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587750"/>
                        <a:ext cx="7323138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6297613" y="3446463"/>
            <a:ext cx="2738437" cy="1149350"/>
          </a:xfrm>
          <a:prstGeom prst="rect">
            <a:avLst/>
          </a:prstGeom>
          <a:noFill/>
          <a:ln w="19050" algn="ctr">
            <a:solidFill>
              <a:srgbClr val="0207CA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120900" y="3446463"/>
            <a:ext cx="3935413" cy="1149350"/>
          </a:xfrm>
          <a:prstGeom prst="rect">
            <a:avLst/>
          </a:prstGeom>
          <a:noFill/>
          <a:ln w="19050" algn="ctr">
            <a:solidFill>
              <a:srgbClr val="0207CA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9" name="Object 20"/>
          <p:cNvGraphicFramePr>
            <a:graphicFrameLocks noGrp="1" noChangeAspect="1"/>
          </p:cNvGraphicFramePr>
          <p:nvPr>
            <p:ph idx="4294967295"/>
          </p:nvPr>
        </p:nvGraphicFramePr>
        <p:xfrm>
          <a:off x="833438" y="4883150"/>
          <a:ext cx="2808287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8" name="Equation" r:id="rId9" imgW="1066800" imgH="419100" progId="Equation.DSMT4">
                  <p:embed/>
                </p:oleObj>
              </mc:Choice>
              <mc:Fallback>
                <p:oleObj name="Equation" r:id="rId9" imgW="1066800" imgH="419100" progId="Equation.DSMT4">
                  <p:embed/>
                  <p:pic>
                    <p:nvPicPr>
                      <p:cNvPr id="0" name="Object 2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4883150"/>
                        <a:ext cx="2808287" cy="1103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0" name="矩形 1"/>
          <p:cNvSpPr>
            <a:spLocks noChangeArrowheads="1"/>
          </p:cNvSpPr>
          <p:nvPr/>
        </p:nvSpPr>
        <p:spPr bwMode="auto">
          <a:xfrm>
            <a:off x="1222375" y="6161088"/>
            <a:ext cx="2032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207CA"/>
                </a:solidFill>
                <a:latin typeface="微软雅黑" panose="020B0503020204020204" pitchFamily="34" charset="-122"/>
              </a:rPr>
              <a:t>格林爱森方程</a:t>
            </a:r>
          </a:p>
        </p:txBody>
      </p:sp>
      <p:sp>
        <p:nvSpPr>
          <p:cNvPr id="28681" name="矩形 9"/>
          <p:cNvSpPr>
            <a:spLocks noChangeArrowheads="1"/>
          </p:cNvSpPr>
          <p:nvPr/>
        </p:nvSpPr>
        <p:spPr bwMode="auto">
          <a:xfrm>
            <a:off x="6011863" y="5270500"/>
            <a:ext cx="203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800000"/>
                </a:solidFill>
                <a:latin typeface="微软雅黑" panose="020B0503020204020204" pitchFamily="34" charset="-122"/>
              </a:rPr>
              <a:t>格林爱森常数</a:t>
            </a:r>
          </a:p>
        </p:txBody>
      </p:sp>
      <p:graphicFrame>
        <p:nvGraphicFramePr>
          <p:cNvPr id="28682" name="Object 9"/>
          <p:cNvGraphicFramePr>
            <a:graphicFrameLocks noChangeAspect="1"/>
          </p:cNvGraphicFramePr>
          <p:nvPr/>
        </p:nvGraphicFramePr>
        <p:xfrm>
          <a:off x="4510088" y="5165725"/>
          <a:ext cx="1317625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9" name="公式" r:id="rId11" imgW="698500" imgH="330200" progId="Equation.3">
                  <p:embed/>
                </p:oleObj>
              </mc:Choice>
              <mc:Fallback>
                <p:oleObj name="公式" r:id="rId11" imgW="698500" imgH="330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0088" y="5165725"/>
                        <a:ext cx="1317625" cy="6238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4211638" y="4883150"/>
            <a:ext cx="4200525" cy="1193800"/>
          </a:xfrm>
          <a:prstGeom prst="rect">
            <a:avLst/>
          </a:prstGeom>
          <a:noFill/>
          <a:ln w="19050" algn="ctr">
            <a:solidFill>
              <a:srgbClr val="0207CA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7667625" y="3641725"/>
            <a:ext cx="120015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207CA"/>
                </a:solidFill>
                <a:latin typeface="微软雅黑" panose="020B0503020204020204" pitchFamily="34" charset="-122"/>
              </a:rPr>
              <a:t>假设近似的对所有的振动均相同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3" grpId="0" animBg="1"/>
      <p:bldP spid="14" grpId="0" build="p" autoUpdateAnimBg="0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833438"/>
            <a:ext cx="9144000" cy="681037"/>
          </a:xfrm>
        </p:spPr>
        <p:txBody>
          <a:bodyPr/>
          <a:lstStyle/>
          <a:p>
            <a:pPr>
              <a:defRPr/>
            </a:pPr>
            <a:r>
              <a:rPr lang="zh-CN" altLang="en-US" sz="2800" dirty="0" smtClean="0">
                <a:latin typeface="微软雅黑" panose="020B0503020204020204" pitchFamily="34" charset="-122"/>
              </a:rPr>
              <a:t>热膨胀的定性解释（利用格林爱森方程）</a:t>
            </a:r>
            <a:endParaRPr lang="zh-CN" altLang="en-US" sz="2800" dirty="0">
              <a:latin typeface="微软雅黑" panose="020B0503020204020204" pitchFamily="34" charset="-122"/>
            </a:endParaRPr>
          </a:p>
        </p:txBody>
      </p:sp>
      <p:grpSp>
        <p:nvGrpSpPr>
          <p:cNvPr id="29699" name="Group 3"/>
          <p:cNvGrpSpPr>
            <a:grpSpLocks/>
          </p:cNvGrpSpPr>
          <p:nvPr/>
        </p:nvGrpSpPr>
        <p:grpSpPr bwMode="auto">
          <a:xfrm>
            <a:off x="0" y="2071688"/>
            <a:ext cx="5281613" cy="3656012"/>
            <a:chOff x="0" y="0"/>
            <a:chExt cx="7200" cy="4985"/>
          </a:xfrm>
        </p:grpSpPr>
        <p:grpSp>
          <p:nvGrpSpPr>
            <p:cNvPr id="29709" name="Group 4"/>
            <p:cNvGrpSpPr>
              <a:grpSpLocks/>
            </p:cNvGrpSpPr>
            <p:nvPr/>
          </p:nvGrpSpPr>
          <p:grpSpPr bwMode="auto">
            <a:xfrm>
              <a:off x="0" y="0"/>
              <a:ext cx="7200" cy="4985"/>
              <a:chOff x="0" y="0"/>
              <a:chExt cx="7200" cy="4985"/>
            </a:xfrm>
          </p:grpSpPr>
          <p:grpSp>
            <p:nvGrpSpPr>
              <p:cNvPr id="29725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7200" cy="4985"/>
                <a:chOff x="0" y="0"/>
                <a:chExt cx="7200" cy="4985"/>
              </a:xfrm>
            </p:grpSpPr>
            <p:graphicFrame>
              <p:nvGraphicFramePr>
                <p:cNvPr id="29728" name="Object 6"/>
                <p:cNvGraphicFramePr>
                  <a:graphicFrameLocks noChangeAspect="1"/>
                </p:cNvGraphicFramePr>
                <p:nvPr/>
              </p:nvGraphicFramePr>
              <p:xfrm>
                <a:off x="0" y="0"/>
                <a:ext cx="7200" cy="498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9731" r:id="rId3" imgW="2076450" imgH="1438275" progId="Mathcad">
                        <p:embed/>
                      </p:oleObj>
                    </mc:Choice>
                    <mc:Fallback>
                      <p:oleObj r:id="rId3" imgW="2076450" imgH="1438275" progId="Mathcad">
                        <p:embed/>
                        <p:pic>
                          <p:nvPicPr>
                            <p:cNvPr id="0" name="Object 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0" y="0"/>
                              <a:ext cx="7200" cy="498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9729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20" y="2160"/>
                  <a:ext cx="1200" cy="72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 typeface="Times New Roman" panose="02020603050405020304" pitchFamily="18" charset="0"/>
                    <a:buNone/>
                  </a:pPr>
                  <a:r>
                    <a:rPr lang="en-US" altLang="zh-CN" sz="2400" b="0">
                      <a:solidFill>
                        <a:schemeClr val="bg2"/>
                      </a:solidFill>
                      <a:latin typeface="微软雅黑" panose="020B0503020204020204" pitchFamily="34" charset="-122"/>
                    </a:rPr>
                    <a:t>U(r)</a:t>
                  </a:r>
                </a:p>
              </p:txBody>
            </p:sp>
            <p:sp>
              <p:nvSpPr>
                <p:cNvPr id="29730" name="Rectangle 8"/>
                <p:cNvSpPr>
                  <a:spLocks noChangeArrowheads="1"/>
                </p:cNvSpPr>
                <p:nvPr/>
              </p:nvSpPr>
              <p:spPr bwMode="auto">
                <a:xfrm>
                  <a:off x="3600" y="4560"/>
                  <a:ext cx="840" cy="3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5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9726" name="Line 9"/>
              <p:cNvSpPr>
                <a:spLocks noChangeShapeType="1"/>
              </p:cNvSpPr>
              <p:nvPr/>
            </p:nvSpPr>
            <p:spPr bwMode="auto">
              <a:xfrm flipV="1">
                <a:off x="2932" y="2475"/>
                <a:ext cx="0" cy="1920"/>
              </a:xfrm>
              <a:prstGeom prst="line">
                <a:avLst/>
              </a:prstGeom>
              <a:noFill/>
              <a:ln w="38100" cap="rnd">
                <a:solidFill>
                  <a:srgbClr val="0000FF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27" name="Text Box 10"/>
              <p:cNvSpPr txBox="1">
                <a:spLocks noChangeArrowheads="1"/>
              </p:cNvSpPr>
              <p:nvPr/>
            </p:nvSpPr>
            <p:spPr bwMode="auto">
              <a:xfrm>
                <a:off x="2640" y="1800"/>
                <a:ext cx="720" cy="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 typeface="Times New Roman" panose="02020603050405020304" pitchFamily="18" charset="0"/>
                  <a:buNone/>
                </a:pPr>
                <a:r>
                  <a:rPr lang="en-US" altLang="zh-CN" sz="2400" b="0">
                    <a:solidFill>
                      <a:schemeClr val="bg2"/>
                    </a:solidFill>
                    <a:latin typeface="微软雅黑" panose="020B0503020204020204" pitchFamily="34" charset="-122"/>
                  </a:rPr>
                  <a:t>r</a:t>
                </a:r>
                <a:r>
                  <a:rPr lang="en-US" altLang="zh-CN" sz="2400" b="0" baseline="-25000">
                    <a:solidFill>
                      <a:schemeClr val="bg2"/>
                    </a:solidFill>
                    <a:latin typeface="微软雅黑" panose="020B0503020204020204" pitchFamily="34" charset="-122"/>
                  </a:rPr>
                  <a:t>0</a:t>
                </a:r>
              </a:p>
            </p:txBody>
          </p:sp>
        </p:grpSp>
        <p:sp>
          <p:nvSpPr>
            <p:cNvPr id="29710" name="Line 11"/>
            <p:cNvSpPr>
              <a:spLocks noChangeShapeType="1"/>
            </p:cNvSpPr>
            <p:nvPr/>
          </p:nvSpPr>
          <p:spPr bwMode="auto">
            <a:xfrm>
              <a:off x="2520" y="444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1" name="Line 12"/>
            <p:cNvSpPr>
              <a:spLocks noChangeShapeType="1"/>
            </p:cNvSpPr>
            <p:nvPr/>
          </p:nvSpPr>
          <p:spPr bwMode="auto">
            <a:xfrm flipH="1">
              <a:off x="2932" y="3862"/>
              <a:ext cx="84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2" name="Line 13"/>
            <p:cNvSpPr>
              <a:spLocks noChangeShapeType="1"/>
            </p:cNvSpPr>
            <p:nvPr/>
          </p:nvSpPr>
          <p:spPr bwMode="auto">
            <a:xfrm>
              <a:off x="3255" y="2467"/>
              <a:ext cx="0" cy="1870"/>
            </a:xfrm>
            <a:prstGeom prst="line">
              <a:avLst/>
            </a:prstGeom>
            <a:noFill/>
            <a:ln w="38100" cap="rnd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9713" name="Object 14"/>
            <p:cNvGraphicFramePr>
              <a:graphicFrameLocks noChangeAspect="1"/>
            </p:cNvGraphicFramePr>
            <p:nvPr/>
          </p:nvGraphicFramePr>
          <p:xfrm>
            <a:off x="2715" y="1920"/>
            <a:ext cx="420" cy="5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32" r:id="rId5" imgW="177492" imgH="228204" progId="Equation.3">
                    <p:embed/>
                  </p:oleObj>
                </mc:Choice>
                <mc:Fallback>
                  <p:oleObj r:id="rId5" imgW="177492" imgH="228204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5" y="1920"/>
                          <a:ext cx="420" cy="540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4" name="Object 15"/>
            <p:cNvGraphicFramePr>
              <a:graphicFrameLocks noChangeAspect="1"/>
            </p:cNvGraphicFramePr>
            <p:nvPr/>
          </p:nvGraphicFramePr>
          <p:xfrm>
            <a:off x="3097" y="1965"/>
            <a:ext cx="1080" cy="4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33" r:id="rId7" imgW="545863" imgH="228501" progId="Equation.3">
                    <p:embed/>
                  </p:oleObj>
                </mc:Choice>
                <mc:Fallback>
                  <p:oleObj r:id="rId7" imgW="545863" imgH="228501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7" y="1965"/>
                          <a:ext cx="1080" cy="45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5" name="Object 16"/>
            <p:cNvGraphicFramePr>
              <a:graphicFrameLocks noChangeAspect="1"/>
            </p:cNvGraphicFramePr>
            <p:nvPr/>
          </p:nvGraphicFramePr>
          <p:xfrm>
            <a:off x="3360" y="4200"/>
            <a:ext cx="980" cy="7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34" r:id="rId9" imgW="495085" imgH="393529" progId="Equation.3">
                    <p:embed/>
                  </p:oleObj>
                </mc:Choice>
                <mc:Fallback>
                  <p:oleObj r:id="rId9" imgW="495085" imgH="393529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4200"/>
                          <a:ext cx="980" cy="780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6" name="Object 17"/>
            <p:cNvGraphicFramePr>
              <a:graphicFrameLocks noChangeAspect="1"/>
            </p:cNvGraphicFramePr>
            <p:nvPr/>
          </p:nvGraphicFramePr>
          <p:xfrm>
            <a:off x="3960" y="3600"/>
            <a:ext cx="980" cy="7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35" r:id="rId11" imgW="495085" imgH="393529" progId="Equation.3">
                    <p:embed/>
                  </p:oleObj>
                </mc:Choice>
                <mc:Fallback>
                  <p:oleObj r:id="rId11" imgW="495085" imgH="393529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0" y="3600"/>
                          <a:ext cx="980" cy="780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17" name="Rectangle 18"/>
            <p:cNvSpPr>
              <a:spLocks noChangeArrowheads="1"/>
            </p:cNvSpPr>
            <p:nvPr/>
          </p:nvSpPr>
          <p:spPr bwMode="auto">
            <a:xfrm>
              <a:off x="120" y="2040"/>
              <a:ext cx="960" cy="9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微软雅黑" panose="020B0503020204020204" pitchFamily="34" charset="-122"/>
              </a:endParaRPr>
            </a:p>
          </p:txBody>
        </p:sp>
        <p:graphicFrame>
          <p:nvGraphicFramePr>
            <p:cNvPr id="29718" name="Object 19"/>
            <p:cNvGraphicFramePr>
              <a:graphicFrameLocks noChangeAspect="1"/>
            </p:cNvGraphicFramePr>
            <p:nvPr/>
          </p:nvGraphicFramePr>
          <p:xfrm>
            <a:off x="735" y="300"/>
            <a:ext cx="390" cy="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36" r:id="rId13" imgW="164814" imgH="177492" progId="Equation.3">
                    <p:embed/>
                  </p:oleObj>
                </mc:Choice>
                <mc:Fallback>
                  <p:oleObj r:id="rId13" imgW="164814" imgH="177492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5" y="300"/>
                          <a:ext cx="390" cy="420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9" name="Object 20"/>
            <p:cNvGraphicFramePr>
              <a:graphicFrameLocks noChangeAspect="1"/>
            </p:cNvGraphicFramePr>
            <p:nvPr/>
          </p:nvGraphicFramePr>
          <p:xfrm>
            <a:off x="6510" y="2460"/>
            <a:ext cx="360" cy="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37" r:id="rId15" imgW="152136" imgH="177492" progId="Equation.3">
                    <p:embed/>
                  </p:oleObj>
                </mc:Choice>
                <mc:Fallback>
                  <p:oleObj r:id="rId15" imgW="152136" imgH="177492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10" y="2460"/>
                          <a:ext cx="360" cy="420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20" name="Rectangle 21"/>
            <p:cNvSpPr>
              <a:spLocks noChangeArrowheads="1"/>
            </p:cNvSpPr>
            <p:nvPr/>
          </p:nvSpPr>
          <p:spPr bwMode="auto">
            <a:xfrm>
              <a:off x="840" y="4080"/>
              <a:ext cx="480" cy="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9721" name="Rectangle 22"/>
            <p:cNvSpPr>
              <a:spLocks noChangeArrowheads="1"/>
            </p:cNvSpPr>
            <p:nvPr/>
          </p:nvSpPr>
          <p:spPr bwMode="auto">
            <a:xfrm>
              <a:off x="1440" y="4440"/>
              <a:ext cx="480" cy="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9722" name="Rectangle 23"/>
            <p:cNvSpPr>
              <a:spLocks noChangeArrowheads="1"/>
            </p:cNvSpPr>
            <p:nvPr/>
          </p:nvSpPr>
          <p:spPr bwMode="auto">
            <a:xfrm>
              <a:off x="6240" y="4440"/>
              <a:ext cx="480" cy="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9723" name="Rectangle 24"/>
            <p:cNvSpPr>
              <a:spLocks noChangeArrowheads="1"/>
            </p:cNvSpPr>
            <p:nvPr/>
          </p:nvSpPr>
          <p:spPr bwMode="auto">
            <a:xfrm>
              <a:off x="1125" y="547"/>
              <a:ext cx="240" cy="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9724" name="Rectangle 25"/>
            <p:cNvSpPr>
              <a:spLocks noChangeArrowheads="1"/>
            </p:cNvSpPr>
            <p:nvPr/>
          </p:nvSpPr>
          <p:spPr bwMode="auto">
            <a:xfrm>
              <a:off x="840" y="2640"/>
              <a:ext cx="480" cy="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微软雅黑" panose="020B0503020204020204" pitchFamily="34" charset="-122"/>
              </a:endParaRPr>
            </a:p>
          </p:txBody>
        </p:sp>
      </p:grpSp>
      <p:graphicFrame>
        <p:nvGraphicFramePr>
          <p:cNvPr id="29700" name="Object 27"/>
          <p:cNvGraphicFramePr>
            <a:graphicFrameLocks noChangeAspect="1"/>
          </p:cNvGraphicFramePr>
          <p:nvPr/>
        </p:nvGraphicFramePr>
        <p:xfrm>
          <a:off x="4929188" y="4038600"/>
          <a:ext cx="1277937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8" r:id="rId17" imgW="723586" imgH="393529" progId="Equation.3">
                  <p:embed/>
                </p:oleObj>
              </mc:Choice>
              <mc:Fallback>
                <p:oleObj r:id="rId17" imgW="723586" imgH="393529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88" y="4038600"/>
                        <a:ext cx="1277937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28"/>
          <p:cNvGraphicFramePr>
            <a:graphicFrameLocks noChangeAspect="1"/>
          </p:cNvGraphicFramePr>
          <p:nvPr/>
        </p:nvGraphicFramePr>
        <p:xfrm>
          <a:off x="4908550" y="4862513"/>
          <a:ext cx="2173288" cy="1208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9" name="Equation" r:id="rId19" imgW="1231900" imgH="685800" progId="Equation.DSMT4">
                  <p:embed/>
                </p:oleObj>
              </mc:Choice>
              <mc:Fallback>
                <p:oleObj name="Equation" r:id="rId19" imgW="1231900" imgH="6858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8550" y="4862513"/>
                        <a:ext cx="2173288" cy="1208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702" name="组合 4"/>
          <p:cNvGrpSpPr>
            <a:grpSpLocks/>
          </p:cNvGrpSpPr>
          <p:nvPr/>
        </p:nvGrpSpPr>
        <p:grpSpPr bwMode="auto">
          <a:xfrm>
            <a:off x="539750" y="6169025"/>
            <a:ext cx="8569325" cy="400050"/>
            <a:chOff x="652754" y="5693257"/>
            <a:chExt cx="8569862" cy="400110"/>
          </a:xfrm>
        </p:grpSpPr>
        <p:sp>
          <p:nvSpPr>
            <p:cNvPr id="29707" name="Text Box 29"/>
            <p:cNvSpPr txBox="1">
              <a:spLocks noChangeArrowheads="1"/>
            </p:cNvSpPr>
            <p:nvPr/>
          </p:nvSpPr>
          <p:spPr bwMode="auto">
            <a:xfrm>
              <a:off x="652754" y="5693257"/>
              <a:ext cx="856986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Times New Roman" panose="02020603050405020304" pitchFamily="18" charset="0"/>
                <a:buNone/>
              </a:pPr>
              <a:r>
                <a:rPr lang="zh-CN" altLang="en-US" sz="2000">
                  <a:latin typeface="微软雅黑" panose="020B0503020204020204" pitchFamily="34" charset="-122"/>
                </a:rPr>
                <a:t>这表示体积必须发生一定膨胀      ，才能使图线达到一定的正的斜率。</a:t>
              </a:r>
            </a:p>
          </p:txBody>
        </p:sp>
        <p:graphicFrame>
          <p:nvGraphicFramePr>
            <p:cNvPr id="29708" name="Object 30"/>
            <p:cNvGraphicFramePr>
              <a:graphicFrameLocks noChangeAspect="1"/>
            </p:cNvGraphicFramePr>
            <p:nvPr/>
          </p:nvGraphicFramePr>
          <p:xfrm>
            <a:off x="4109476" y="5693257"/>
            <a:ext cx="533463" cy="3556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40" r:id="rId21" imgW="266238" imgH="177492" progId="Equation.3">
                    <p:embed/>
                  </p:oleObj>
                </mc:Choice>
                <mc:Fallback>
                  <p:oleObj r:id="rId21" imgW="266238" imgH="177492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9476" y="5693257"/>
                          <a:ext cx="533463" cy="3556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122488" y="2427288"/>
          <a:ext cx="1973262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1" name="Equation" r:id="rId23" imgW="1066800" imgH="419100" progId="Equation.DSMT4">
                  <p:embed/>
                </p:oleObj>
              </mc:Choice>
              <mc:Fallback>
                <p:oleObj name="Equation" r:id="rId23" imgW="1066800" imgH="4191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488" y="2427288"/>
                        <a:ext cx="1973262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929188" y="1900238"/>
            <a:ext cx="403860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rgbClr val="0207C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热膨胀过程</a:t>
            </a:r>
            <a:r>
              <a:rPr lang="zh-CN" altLang="en-US" sz="200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是在不施加压力情况下，体积随温度的变化</a:t>
            </a:r>
          </a:p>
        </p:txBody>
      </p:sp>
      <p:graphicFrame>
        <p:nvGraphicFramePr>
          <p:cNvPr id="29705" name="Object 27"/>
          <p:cNvGraphicFramePr>
            <a:graphicFrameLocks noChangeAspect="1"/>
          </p:cNvGraphicFramePr>
          <p:nvPr/>
        </p:nvGraphicFramePr>
        <p:xfrm>
          <a:off x="4929188" y="2757488"/>
          <a:ext cx="3762375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2" name="公式" r:id="rId25" imgW="2133600" imgH="342900" progId="Equation.3">
                  <p:embed/>
                </p:oleObj>
              </mc:Choice>
              <mc:Fallback>
                <p:oleObj name="公式" r:id="rId25" imgW="2133600" imgH="3429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88" y="2757488"/>
                        <a:ext cx="3762375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文本框 34"/>
          <p:cNvSpPr txBox="1"/>
          <p:nvPr/>
        </p:nvSpPr>
        <p:spPr>
          <a:xfrm>
            <a:off x="4929188" y="3516313"/>
            <a:ext cx="4038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原子不振动时的平衡晶格体积为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000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000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晶体的热膨胀</a:t>
            </a:r>
            <a:endParaRPr lang="zh-CN" altLang="en-US" dirty="0"/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422275" y="1700213"/>
            <a:ext cx="48133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1C1C1C"/>
                </a:solidFill>
                <a:latin typeface="微软雅黑" panose="020B0503020204020204" pitchFamily="34" charset="-122"/>
              </a:rPr>
              <a:t>晶体在</a:t>
            </a:r>
            <a:r>
              <a:rPr lang="en-US" altLang="zh-CN" sz="2400">
                <a:solidFill>
                  <a:srgbClr val="1C1C1C"/>
                </a:solidFill>
                <a:latin typeface="微软雅黑" panose="020B0503020204020204" pitchFamily="34" charset="-122"/>
              </a:rPr>
              <a:t>p=0</a:t>
            </a:r>
            <a:r>
              <a:rPr lang="zh-CN" altLang="en-US" sz="2400">
                <a:solidFill>
                  <a:srgbClr val="1C1C1C"/>
                </a:solidFill>
                <a:latin typeface="微软雅黑" panose="020B0503020204020204" pitchFamily="34" charset="-122"/>
              </a:rPr>
              <a:t>下，体积随温度的变化</a:t>
            </a: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488950" y="2276475"/>
            <a:ext cx="62436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800000"/>
                </a:solidFill>
                <a:latin typeface="微软雅黑" panose="020B0503020204020204" pitchFamily="34" charset="-122"/>
              </a:rPr>
              <a:t>原子在平衡位置作微小振动，热膨胀较小，按泰勒级数展开</a:t>
            </a:r>
          </a:p>
        </p:txBody>
      </p:sp>
      <p:graphicFrame>
        <p:nvGraphicFramePr>
          <p:cNvPr id="6" name="Object 13"/>
          <p:cNvGraphicFramePr>
            <a:graphicFrameLocks noChangeAspect="1"/>
          </p:cNvGraphicFramePr>
          <p:nvPr/>
        </p:nvGraphicFramePr>
        <p:xfrm>
          <a:off x="5527675" y="1412875"/>
          <a:ext cx="1524000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3" r:id="rId3" imgW="672808" imgH="406224" progId="Equation.3">
                  <p:embed/>
                </p:oleObj>
              </mc:Choice>
              <mc:Fallback>
                <p:oleObj r:id="rId3" imgW="672808" imgH="406224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7675" y="1412875"/>
                        <a:ext cx="1524000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4216400" y="2940050"/>
            <a:ext cx="1655763" cy="868363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auto">
          <a:xfrm>
            <a:off x="1290638" y="4019550"/>
            <a:ext cx="1490662" cy="835025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微软雅黑" panose="020B0503020204020204" pitchFamily="34" charset="-122"/>
            </a:endParaRPr>
          </a:p>
        </p:txBody>
      </p:sp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2268538" y="2889250"/>
          <a:ext cx="413543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4" r:id="rId5" imgW="2006600" imgH="419100" progId="Equation.3">
                  <p:embed/>
                </p:oleObj>
              </mc:Choice>
              <mc:Fallback>
                <p:oleObj r:id="rId5" imgW="2006600" imgH="419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889250"/>
                        <a:ext cx="4135437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/>
        </p:nvGraphicFramePr>
        <p:xfrm>
          <a:off x="7596188" y="2892425"/>
          <a:ext cx="1312862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5" r:id="rId7" imgW="723586" imgH="393529" progId="Equation.3">
                  <p:embed/>
                </p:oleObj>
              </mc:Choice>
              <mc:Fallback>
                <p:oleObj r:id="rId7" imgW="723586" imgH="39352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2892425"/>
                        <a:ext cx="1312862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463550" y="4005263"/>
          <a:ext cx="235426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6" name="Equation" r:id="rId9" imgW="1143000" imgH="419100" progId="Equation.DSMT4">
                  <p:embed/>
                </p:oleObj>
              </mc:Choice>
              <mc:Fallback>
                <p:oleObj name="Equation" r:id="rId9" imgW="1143000" imgH="419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" y="4005263"/>
                        <a:ext cx="235426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/>
        </p:nvGraphicFramePr>
        <p:xfrm>
          <a:off x="3336925" y="3948113"/>
          <a:ext cx="2922588" cy="1312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7" r:id="rId11" imgW="1397000" imgH="622300" progId="Equation.3">
                  <p:embed/>
                </p:oleObj>
              </mc:Choice>
              <mc:Fallback>
                <p:oleObj r:id="rId11" imgW="1397000" imgH="622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6925" y="3948113"/>
                        <a:ext cx="2922588" cy="1312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"/>
          <p:cNvGraphicFramePr>
            <a:graphicFrameLocks noChangeAspect="1"/>
          </p:cNvGraphicFramePr>
          <p:nvPr/>
        </p:nvGraphicFramePr>
        <p:xfrm>
          <a:off x="3563938" y="5407025"/>
          <a:ext cx="25273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8" r:id="rId13" imgW="1269449" imgH="431613" progId="Equation.3">
                  <p:embed/>
                </p:oleObj>
              </mc:Choice>
              <mc:Fallback>
                <p:oleObj r:id="rId13" imgW="1269449" imgH="431613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5407025"/>
                        <a:ext cx="25273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6565900" y="3067050"/>
            <a:ext cx="95408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1C1C1C"/>
                </a:solidFill>
                <a:latin typeface="微软雅黑" panose="020B0503020204020204" pitchFamily="34" charset="-122"/>
              </a:rPr>
              <a:t>第一项</a:t>
            </a:r>
          </a:p>
        </p:txBody>
      </p:sp>
      <p:graphicFrame>
        <p:nvGraphicFramePr>
          <p:cNvPr id="15" name="Object 15"/>
          <p:cNvGraphicFramePr>
            <a:graphicFrameLocks noChangeAspect="1"/>
          </p:cNvGraphicFramePr>
          <p:nvPr/>
        </p:nvGraphicFramePr>
        <p:xfrm>
          <a:off x="482600" y="2933700"/>
          <a:ext cx="143668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9" r:id="rId15" imgW="672808" imgH="406224" progId="Equation.3">
                  <p:embed/>
                </p:oleObj>
              </mc:Choice>
              <mc:Fallback>
                <p:oleObj r:id="rId15" imgW="672808" imgH="406224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" y="2933700"/>
                        <a:ext cx="1436688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"/>
          <p:cNvGraphicFramePr>
            <a:graphicFrameLocks noChangeAspect="1"/>
          </p:cNvGraphicFramePr>
          <p:nvPr/>
        </p:nvGraphicFramePr>
        <p:xfrm>
          <a:off x="420688" y="5367338"/>
          <a:ext cx="22923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0" r:id="rId16" imgW="1016000" imgH="419100" progId="Equation.3">
                  <p:embed/>
                </p:oleObj>
              </mc:Choice>
              <mc:Fallback>
                <p:oleObj r:id="rId16" imgW="1016000" imgH="419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88" y="5367338"/>
                        <a:ext cx="229235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20688" y="6230938"/>
            <a:ext cx="247491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1C1C1C"/>
                </a:solidFill>
                <a:latin typeface="微软雅黑" panose="020B0503020204020204" pitchFamily="34" charset="-122"/>
              </a:rPr>
              <a:t>静止晶格的体变模量</a:t>
            </a: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3494088" y="6235700"/>
            <a:ext cx="14668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1C1C1C"/>
                </a:solidFill>
                <a:latin typeface="微软雅黑" panose="020B0503020204020204" pitchFamily="34" charset="-122"/>
              </a:rPr>
              <a:t>热膨胀系数</a:t>
            </a:r>
          </a:p>
        </p:txBody>
      </p:sp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6529388" y="3552825"/>
            <a:ext cx="172243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1C1C1C"/>
                </a:solidFill>
                <a:latin typeface="微软雅黑" panose="020B0503020204020204" pitchFamily="34" charset="-122"/>
              </a:rPr>
              <a:t>保留至第二项</a:t>
            </a:r>
          </a:p>
        </p:txBody>
      </p:sp>
      <p:sp>
        <p:nvSpPr>
          <p:cNvPr id="30739" name="右箭头 19"/>
          <p:cNvSpPr>
            <a:spLocks noChangeArrowheads="1"/>
          </p:cNvSpPr>
          <p:nvPr/>
        </p:nvSpPr>
        <p:spPr bwMode="auto">
          <a:xfrm>
            <a:off x="1979613" y="3200400"/>
            <a:ext cx="215900" cy="3206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6565900" y="2879725"/>
            <a:ext cx="2470150" cy="1196975"/>
          </a:xfrm>
          <a:prstGeom prst="rect">
            <a:avLst/>
          </a:prstGeom>
          <a:noFill/>
          <a:ln w="19050" algn="ctr">
            <a:solidFill>
              <a:srgbClr val="0207CA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396875" y="5314950"/>
            <a:ext cx="2471738" cy="1382713"/>
          </a:xfrm>
          <a:prstGeom prst="rect">
            <a:avLst/>
          </a:prstGeom>
          <a:noFill/>
          <a:ln w="19050" algn="ctr">
            <a:solidFill>
              <a:srgbClr val="0207CA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3336925" y="5316538"/>
            <a:ext cx="3067050" cy="1382712"/>
          </a:xfrm>
          <a:prstGeom prst="rect">
            <a:avLst/>
          </a:prstGeom>
          <a:noFill/>
          <a:ln w="19050" algn="ctr">
            <a:solidFill>
              <a:srgbClr val="0207CA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5" grpId="0" build="p" autoUpdateAnimBg="0" advAuto="0"/>
      <p:bldP spid="14" grpId="0" build="p" autoUpdateAnimBg="0"/>
      <p:bldP spid="17" grpId="0" build="p" autoUpdateAnimBg="0" advAuto="0"/>
      <p:bldP spid="18" grpId="0" build="p" autoUpdateAnimBg="0" advAuto="0"/>
      <p:bldP spid="19" grpId="0" build="p" autoUpdateAnimBg="0"/>
      <p:bldP spid="21" grpId="0" animBg="1"/>
      <p:bldP spid="22" grpId="0" animBg="1"/>
      <p:bldP spid="23" grpId="0" animBg="1"/>
    </p:bldLst>
  </p:timing>
</p:sld>
</file>

<file path=ppt/theme/theme1.xml><?xml version="1.0" encoding="utf-8"?>
<a:theme xmlns:a="http://schemas.openxmlformats.org/drawingml/2006/main" name="1_Balloons">
  <a:themeElements>
    <a:clrScheme name="">
      <a:dk1>
        <a:srgbClr val="000000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0000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Balloons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1C1C1C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1C1C1C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C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Balloons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4645</TotalTime>
  <Words>655</Words>
  <Application>Microsoft Office PowerPoint</Application>
  <PresentationFormat>全屏显示(4:3)</PresentationFormat>
  <Paragraphs>59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Times New Roman</vt:lpstr>
      <vt:lpstr>宋体</vt:lpstr>
      <vt:lpstr>Arial</vt:lpstr>
      <vt:lpstr>Arial Black</vt:lpstr>
      <vt:lpstr>微软雅黑</vt:lpstr>
      <vt:lpstr>Verdana</vt:lpstr>
      <vt:lpstr>楷体_GB2312</vt:lpstr>
      <vt:lpstr>华文新魏</vt:lpstr>
      <vt:lpstr>Wingdings</vt:lpstr>
      <vt:lpstr>1_Balloons</vt:lpstr>
      <vt:lpstr>MathType 6.0 Equation</vt:lpstr>
      <vt:lpstr>Mathcad</vt:lpstr>
      <vt:lpstr>Microsoft 公式 3.0</vt:lpstr>
      <vt:lpstr>MathType 5.0 Equation</vt:lpstr>
      <vt:lpstr>§3-10晶体状态方程和热膨胀</vt:lpstr>
      <vt:lpstr>两原子间互作用势能曲线</vt:lpstr>
      <vt:lpstr>主要内容：</vt:lpstr>
      <vt:lpstr>一、晶体状态方程——格林爱森状态方程</vt:lpstr>
      <vt:lpstr>PowerPoint 演示文稿</vt:lpstr>
      <vt:lpstr>PowerPoint 演示文稿</vt:lpstr>
      <vt:lpstr>PowerPoint 演示文稿</vt:lpstr>
      <vt:lpstr>热膨胀的定性解释（利用格林爱森方程）</vt:lpstr>
      <vt:lpstr>晶体的热膨胀</vt:lpstr>
      <vt:lpstr>热膨胀的定量解释（格林爱森定律）</vt:lpstr>
      <vt:lpstr>PowerPoint 演示文稿</vt:lpstr>
      <vt:lpstr>应用：一维单原子链的格林爱森常数</vt:lpstr>
      <vt:lpstr>严格简谐近似没有热膨胀；（抛物线势能曲线） 实际的热膨胀是原子间非谐作用所引起的；（非对称势能曲线） </vt:lpstr>
    </vt:vector>
  </TitlesOfParts>
  <Company>南京建筑工程学院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祝云峰</dc:creator>
  <cp:lastModifiedBy>lixh</cp:lastModifiedBy>
  <cp:revision>353</cp:revision>
  <dcterms:created xsi:type="dcterms:W3CDTF">2001-03-15T01:39:43Z</dcterms:created>
  <dcterms:modified xsi:type="dcterms:W3CDTF">2018-10-19T19:04:34Z</dcterms:modified>
</cp:coreProperties>
</file>