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sldIdLst>
    <p:sldId id="42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23" r:id="rId13"/>
    <p:sldId id="413" r:id="rId14"/>
    <p:sldId id="429" r:id="rId15"/>
    <p:sldId id="427" r:id="rId16"/>
    <p:sldId id="414" r:id="rId17"/>
    <p:sldId id="428" r:id="rId18"/>
    <p:sldId id="433" r:id="rId19"/>
    <p:sldId id="434" r:id="rId20"/>
    <p:sldId id="415" r:id="rId21"/>
    <p:sldId id="426" r:id="rId22"/>
    <p:sldId id="416" r:id="rId23"/>
    <p:sldId id="441" r:id="rId24"/>
    <p:sldId id="435" r:id="rId25"/>
    <p:sldId id="436" r:id="rId26"/>
    <p:sldId id="437" r:id="rId27"/>
    <p:sldId id="438" r:id="rId28"/>
    <p:sldId id="439" r:id="rId29"/>
    <p:sldId id="440" r:id="rId30"/>
    <p:sldId id="417" r:id="rId31"/>
    <p:sldId id="421" r:id="rId32"/>
    <p:sldId id="431" r:id="rId33"/>
    <p:sldId id="419" r:id="rId34"/>
    <p:sldId id="420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7CA"/>
    <a:srgbClr val="FFFFFF"/>
    <a:srgbClr val="800000"/>
    <a:srgbClr val="996600"/>
    <a:srgbClr val="FFFFCC"/>
    <a:srgbClr val="CC00CC"/>
    <a:srgbClr val="CC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5320" autoAdjust="0"/>
  </p:normalViewPr>
  <p:slideViewPr>
    <p:cSldViewPr>
      <p:cViewPr varScale="1">
        <p:scale>
          <a:sx n="80" d="100"/>
          <a:sy n="80" d="100"/>
        </p:scale>
        <p:origin x="1120" y="4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3.wmf"/><Relationship Id="rId7" Type="http://schemas.openxmlformats.org/officeDocument/2006/relationships/image" Target="../media/image28.wmf"/><Relationship Id="rId2" Type="http://schemas.openxmlformats.org/officeDocument/2006/relationships/image" Target="../media/image22.wmf"/><Relationship Id="rId1" Type="http://schemas.openxmlformats.org/officeDocument/2006/relationships/image" Target="../media/image25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4.wmf"/><Relationship Id="rId9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68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e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10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4.wmf"/><Relationship Id="rId2" Type="http://schemas.openxmlformats.org/officeDocument/2006/relationships/image" Target="../media/image21.wmf"/><Relationship Id="rId1" Type="http://schemas.openxmlformats.org/officeDocument/2006/relationships/image" Target="../media/image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CA7017-8EAC-4BD0-ADE8-9817570250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0E969F-8635-4E80-A327-C3C7F9DC91CE}" type="slidenum">
              <a:rPr lang="en-US" altLang="zh-CN" smtClean="0">
                <a:solidFill>
                  <a:srgbClr val="1C1C1C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b="1" smtClean="0"/>
              <a:t>w</a:t>
            </a:r>
            <a:r>
              <a:rPr lang="zh-CN" altLang="en-US" sz="2400" b="1" smtClean="0"/>
              <a:t>与</a:t>
            </a:r>
            <a:r>
              <a:rPr lang="en-US" altLang="zh-CN" sz="2400" b="1" smtClean="0"/>
              <a:t>q</a:t>
            </a:r>
            <a:r>
              <a:rPr lang="zh-CN" altLang="en-US" sz="2400" b="1" smtClean="0"/>
              <a:t>之间的关系与</a:t>
            </a:r>
            <a:r>
              <a:rPr lang="en-US" altLang="zh-CN" sz="2400" b="1" smtClean="0"/>
              <a:t>n</a:t>
            </a:r>
            <a:r>
              <a:rPr lang="zh-CN" altLang="en-US" sz="2400" b="1" smtClean="0"/>
              <a:t>无关，</a:t>
            </a:r>
            <a:r>
              <a:rPr lang="en-US" altLang="zh-CN" sz="2400" b="1" smtClean="0"/>
              <a:t>N</a:t>
            </a:r>
            <a:r>
              <a:rPr lang="zh-CN" altLang="en-US" sz="2400" b="1" smtClean="0"/>
              <a:t>个联立方程都归结为同一个解，通常把</a:t>
            </a:r>
            <a:r>
              <a:rPr lang="en-US" altLang="zh-CN" sz="2400" b="1" smtClean="0"/>
              <a:t>w</a:t>
            </a:r>
            <a:r>
              <a:rPr lang="zh-CN" altLang="en-US" sz="2400" b="1" smtClean="0"/>
              <a:t>与</a:t>
            </a:r>
            <a:r>
              <a:rPr lang="en-US" altLang="zh-CN" sz="2400" b="1" smtClean="0"/>
              <a:t>q</a:t>
            </a:r>
            <a:r>
              <a:rPr lang="zh-CN" altLang="en-US" sz="2400" b="1" smtClean="0"/>
              <a:t>之间的关系称为</a:t>
            </a:r>
            <a:r>
              <a:rPr lang="zh-CN" altLang="en-US" sz="2400" b="1" smtClean="0">
                <a:solidFill>
                  <a:schemeClr val="accent2"/>
                </a:solidFill>
              </a:rPr>
              <a:t>色散关系</a:t>
            </a:r>
            <a:r>
              <a:rPr lang="zh-CN" altLang="en-US" sz="2400" b="1" smtClean="0"/>
              <a:t>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2C607D-9D8F-46AE-9987-9302BF5FBA96}" type="slidenum">
              <a:rPr lang="en-US" altLang="zh-CN" smtClean="0">
                <a:solidFill>
                  <a:srgbClr val="1C1C1C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A031F"/>
                </a:solidFill>
              </a:rPr>
              <a:t>由于晶格的周期性，晶格中某一点的物理性质也具有周期性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2169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8AB40AA9-9658-429C-9D3A-67E00F24D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47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BA83C43D-1117-4BD7-864B-9D5D1B4251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959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85D8B8F-CC06-477C-8F90-727ACDB4F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57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6ADBDF19-9B89-410E-9B57-30F43B5EE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202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895D11B-2927-4C3D-8420-CB4C884A47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373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93C9F8ED-93D3-4B0F-BCA2-C84444E39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33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35F07D06-8C5D-4839-AC42-EE3D17AF92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30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CB26F603-C4FD-4A0F-80E0-4D98E975F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240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0764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>
            <a:lvl1pPr>
              <a:defRPr sz="48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1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6818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382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147483646 w 596"/>
                  <a:gd name="T1" fmla="*/ 2147483646 h 666"/>
                  <a:gd name="T2" fmla="*/ 2147483646 w 596"/>
                  <a:gd name="T3" fmla="*/ 2147483646 h 666"/>
                  <a:gd name="T4" fmla="*/ 0 w 596"/>
                  <a:gd name="T5" fmla="*/ 2147483646 h 666"/>
                  <a:gd name="T6" fmla="*/ 2147483646 w 596"/>
                  <a:gd name="T7" fmla="*/ 2147483646 h 666"/>
                  <a:gd name="T8" fmla="*/ 2147483646 w 596"/>
                  <a:gd name="T9" fmla="*/ 2147483646 h 666"/>
                  <a:gd name="T10" fmla="*/ 2147483646 w 596"/>
                  <a:gd name="T11" fmla="*/ 2147483646 h 666"/>
                  <a:gd name="T12" fmla="*/ 2147483646 w 596"/>
                  <a:gd name="T13" fmla="*/ 2147483646 h 666"/>
                  <a:gd name="T14" fmla="*/ 2147483646 w 596"/>
                  <a:gd name="T15" fmla="*/ 2147483646 h 666"/>
                  <a:gd name="T16" fmla="*/ 2147483646 w 596"/>
                  <a:gd name="T17" fmla="*/ 2147483646 h 666"/>
                  <a:gd name="T18" fmla="*/ 2147483646 w 596"/>
                  <a:gd name="T19" fmla="*/ 2147483646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2147483646 h 666"/>
                  <a:gd name="T50" fmla="*/ 2147483646 w 596"/>
                  <a:gd name="T51" fmla="*/ 2147483646 h 666"/>
                  <a:gd name="T52" fmla="*/ 2147483646 w 596"/>
                  <a:gd name="T53" fmla="*/ 2147483646 h 666"/>
                  <a:gd name="T54" fmla="*/ 2147483646 w 596"/>
                  <a:gd name="T55" fmla="*/ 2147483646 h 666"/>
                  <a:gd name="T56" fmla="*/ 2147483646 w 596"/>
                  <a:gd name="T57" fmla="*/ 2147483646 h 666"/>
                  <a:gd name="T58" fmla="*/ 2147483646 w 596"/>
                  <a:gd name="T59" fmla="*/ 2147483646 h 666"/>
                  <a:gd name="T60" fmla="*/ 2147483646 w 596"/>
                  <a:gd name="T61" fmla="*/ 2147483646 h 666"/>
                  <a:gd name="T62" fmla="*/ 2147483646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147483646 h 237"/>
                  <a:gd name="T4" fmla="*/ 2147483646 w 257"/>
                  <a:gd name="T5" fmla="*/ 2147483646 h 237"/>
                  <a:gd name="T6" fmla="*/ 2147483646 w 257"/>
                  <a:gd name="T7" fmla="*/ 2147483646 h 237"/>
                  <a:gd name="T8" fmla="*/ 2147483646 w 257"/>
                  <a:gd name="T9" fmla="*/ 2147483646 h 237"/>
                  <a:gd name="T10" fmla="*/ 2147483646 w 257"/>
                  <a:gd name="T11" fmla="*/ 2147483646 h 237"/>
                  <a:gd name="T12" fmla="*/ 2147483646 w 257"/>
                  <a:gd name="T13" fmla="*/ 2147483646 h 237"/>
                  <a:gd name="T14" fmla="*/ 2147483646 w 257"/>
                  <a:gd name="T15" fmla="*/ 2147483646 h 237"/>
                  <a:gd name="T16" fmla="*/ 2147483646 w 257"/>
                  <a:gd name="T17" fmla="*/ 2147483646 h 237"/>
                  <a:gd name="T18" fmla="*/ 2147483646 w 257"/>
                  <a:gd name="T19" fmla="*/ 2147483646 h 237"/>
                  <a:gd name="T20" fmla="*/ 2147483646 w 257"/>
                  <a:gd name="T21" fmla="*/ 2147483646 h 237"/>
                  <a:gd name="T22" fmla="*/ 2147483646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47483646 w 257"/>
                  <a:gd name="T45" fmla="*/ 2147483646 h 237"/>
                  <a:gd name="T46" fmla="*/ 2147483646 w 257"/>
                  <a:gd name="T47" fmla="*/ 2147483646 h 237"/>
                  <a:gd name="T48" fmla="*/ 2147483646 w 257"/>
                  <a:gd name="T49" fmla="*/ 2147483646 h 237"/>
                  <a:gd name="T50" fmla="*/ 2147483646 w 257"/>
                  <a:gd name="T51" fmla="*/ 2147483646 h 237"/>
                  <a:gd name="T52" fmla="*/ 2147483646 w 257"/>
                  <a:gd name="T53" fmla="*/ 2147483646 h 237"/>
                  <a:gd name="T54" fmla="*/ 2147483646 w 257"/>
                  <a:gd name="T55" fmla="*/ 2147483646 h 237"/>
                  <a:gd name="T56" fmla="*/ 2147483646 w 257"/>
                  <a:gd name="T57" fmla="*/ 2147483646 h 237"/>
                  <a:gd name="T58" fmla="*/ 2147483646 w 257"/>
                  <a:gd name="T59" fmla="*/ 2147483646 h 237"/>
                  <a:gd name="T60" fmla="*/ 2147483646 w 257"/>
                  <a:gd name="T61" fmla="*/ 2147483646 h 237"/>
                  <a:gd name="T62" fmla="*/ 2147483646 w 257"/>
                  <a:gd name="T63" fmla="*/ 21474836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147483646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2147483646 w 124"/>
                  <a:gd name="T9" fmla="*/ 2147483646 h 110"/>
                  <a:gd name="T10" fmla="*/ 2147483646 w 124"/>
                  <a:gd name="T11" fmla="*/ 2147483646 h 110"/>
                  <a:gd name="T12" fmla="*/ 2147483646 w 124"/>
                  <a:gd name="T13" fmla="*/ 2147483646 h 110"/>
                  <a:gd name="T14" fmla="*/ 2147483646 w 124"/>
                  <a:gd name="T15" fmla="*/ 2147483646 h 110"/>
                  <a:gd name="T16" fmla="*/ 2147483646 w 124"/>
                  <a:gd name="T17" fmla="*/ 2147483646 h 110"/>
                  <a:gd name="T18" fmla="*/ 0 w 124"/>
                  <a:gd name="T19" fmla="*/ 2147483646 h 110"/>
                  <a:gd name="T20" fmla="*/ 2147483646 w 124"/>
                  <a:gd name="T21" fmla="*/ 2147483646 h 110"/>
                  <a:gd name="T22" fmla="*/ 2147483646 w 124"/>
                  <a:gd name="T23" fmla="*/ 2147483646 h 110"/>
                  <a:gd name="T24" fmla="*/ 2147483646 w 124"/>
                  <a:gd name="T25" fmla="*/ 2147483646 h 110"/>
                  <a:gd name="T26" fmla="*/ 2147483646 w 124"/>
                  <a:gd name="T27" fmla="*/ 2147483646 h 110"/>
                  <a:gd name="T28" fmla="*/ 2147483646 w 124"/>
                  <a:gd name="T29" fmla="*/ 2147483646 h 110"/>
                  <a:gd name="T30" fmla="*/ 2147483646 w 124"/>
                  <a:gd name="T31" fmla="*/ 2147483646 h 110"/>
                  <a:gd name="T32" fmla="*/ 2147483646 w 124"/>
                  <a:gd name="T33" fmla="*/ 2147483646 h 110"/>
                  <a:gd name="T34" fmla="*/ 2147483646 w 124"/>
                  <a:gd name="T35" fmla="*/ 2147483646 h 110"/>
                  <a:gd name="T36" fmla="*/ 2147483646 w 124"/>
                  <a:gd name="T37" fmla="*/ 2147483646 h 110"/>
                  <a:gd name="T38" fmla="*/ 2147483646 w 124"/>
                  <a:gd name="T39" fmla="*/ 2147483646 h 110"/>
                  <a:gd name="T40" fmla="*/ 2147483646 w 124"/>
                  <a:gd name="T41" fmla="*/ 2147483646 h 110"/>
                  <a:gd name="T42" fmla="*/ 2147483646 w 124"/>
                  <a:gd name="T43" fmla="*/ 2147483646 h 110"/>
                  <a:gd name="T44" fmla="*/ 2147483646 w 124"/>
                  <a:gd name="T45" fmla="*/ 2147483646 h 110"/>
                  <a:gd name="T46" fmla="*/ 2147483646 w 124"/>
                  <a:gd name="T47" fmla="*/ 2147483646 h 110"/>
                  <a:gd name="T48" fmla="*/ 2147483646 w 124"/>
                  <a:gd name="T49" fmla="*/ 2147483646 h 110"/>
                  <a:gd name="T50" fmla="*/ 2147483646 w 124"/>
                  <a:gd name="T51" fmla="*/ 2147483646 h 110"/>
                  <a:gd name="T52" fmla="*/ 2147483646 w 124"/>
                  <a:gd name="T53" fmla="*/ 2147483646 h 110"/>
                  <a:gd name="T54" fmla="*/ 2147483646 w 124"/>
                  <a:gd name="T55" fmla="*/ 2147483646 h 110"/>
                  <a:gd name="T56" fmla="*/ 2147483646 w 124"/>
                  <a:gd name="T57" fmla="*/ 2147483646 h 110"/>
                  <a:gd name="T58" fmla="*/ 214748364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147483646 w 109"/>
                  <a:gd name="T3" fmla="*/ 2147483646 h 156"/>
                  <a:gd name="T4" fmla="*/ 2147483646 w 109"/>
                  <a:gd name="T5" fmla="*/ 2147483646 h 156"/>
                  <a:gd name="T6" fmla="*/ 2147483646 w 109"/>
                  <a:gd name="T7" fmla="*/ 2147483646 h 156"/>
                  <a:gd name="T8" fmla="*/ 2147483646 w 109"/>
                  <a:gd name="T9" fmla="*/ 2147483646 h 156"/>
                  <a:gd name="T10" fmla="*/ 2147483646 w 109"/>
                  <a:gd name="T11" fmla="*/ 2147483646 h 156"/>
                  <a:gd name="T12" fmla="*/ 2147483646 w 109"/>
                  <a:gd name="T13" fmla="*/ 2147483646 h 156"/>
                  <a:gd name="T14" fmla="*/ 2147483646 w 109"/>
                  <a:gd name="T15" fmla="*/ 2147483646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47483646 w 109"/>
                  <a:gd name="T25" fmla="*/ 2147483646 h 156"/>
                  <a:gd name="T26" fmla="*/ 2147483646 w 109"/>
                  <a:gd name="T27" fmla="*/ 2147483646 h 156"/>
                  <a:gd name="T28" fmla="*/ 2147483646 w 109"/>
                  <a:gd name="T29" fmla="*/ 2147483646 h 156"/>
                  <a:gd name="T30" fmla="*/ 2147483646 w 109"/>
                  <a:gd name="T31" fmla="*/ 2147483646 h 156"/>
                  <a:gd name="T32" fmla="*/ 2147483646 w 109"/>
                  <a:gd name="T33" fmla="*/ 2147483646 h 156"/>
                  <a:gd name="T34" fmla="*/ 2147483646 w 109"/>
                  <a:gd name="T35" fmla="*/ 2147483646 h 156"/>
                  <a:gd name="T36" fmla="*/ 2147483646 w 109"/>
                  <a:gd name="T37" fmla="*/ 2147483646 h 156"/>
                  <a:gd name="T38" fmla="*/ 2147483646 w 109"/>
                  <a:gd name="T39" fmla="*/ 2147483646 h 156"/>
                  <a:gd name="T40" fmla="*/ 2147483646 w 109"/>
                  <a:gd name="T41" fmla="*/ 2147483646 h 156"/>
                  <a:gd name="T42" fmla="*/ 2147483646 w 109"/>
                  <a:gd name="T43" fmla="*/ 2147483646 h 156"/>
                  <a:gd name="T44" fmla="*/ 2147483646 w 109"/>
                  <a:gd name="T45" fmla="*/ 2147483646 h 156"/>
                  <a:gd name="T46" fmla="*/ 2147483646 w 109"/>
                  <a:gd name="T47" fmla="*/ 214748364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2147483646 w 46"/>
                  <a:gd name="T1" fmla="*/ 0 h 94"/>
                  <a:gd name="T2" fmla="*/ 2147483646 w 46"/>
                  <a:gd name="T3" fmla="*/ 2147483646 h 94"/>
                  <a:gd name="T4" fmla="*/ 2147483646 w 46"/>
                  <a:gd name="T5" fmla="*/ 2147483646 h 94"/>
                  <a:gd name="T6" fmla="*/ 2147483646 w 46"/>
                  <a:gd name="T7" fmla="*/ 2147483646 h 94"/>
                  <a:gd name="T8" fmla="*/ 0 w 46"/>
                  <a:gd name="T9" fmla="*/ 2147483646 h 94"/>
                  <a:gd name="T10" fmla="*/ 2147483646 w 46"/>
                  <a:gd name="T11" fmla="*/ 2147483646 h 94"/>
                  <a:gd name="T12" fmla="*/ 2147483646 w 46"/>
                  <a:gd name="T13" fmla="*/ 2147483646 h 94"/>
                  <a:gd name="T14" fmla="*/ 2147483646 w 46"/>
                  <a:gd name="T15" fmla="*/ 2147483646 h 94"/>
                  <a:gd name="T16" fmla="*/ 2147483646 w 46"/>
                  <a:gd name="T17" fmla="*/ 2147483646 h 94"/>
                  <a:gd name="T18" fmla="*/ 2147483646 w 46"/>
                  <a:gd name="T19" fmla="*/ 2147483646 h 94"/>
                  <a:gd name="T20" fmla="*/ 2147483646 w 46"/>
                  <a:gd name="T21" fmla="*/ 2147483646 h 94"/>
                  <a:gd name="T22" fmla="*/ 2147483646 w 46"/>
                  <a:gd name="T23" fmla="*/ 2147483646 h 94"/>
                  <a:gd name="T24" fmla="*/ 214748364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147483646 w 54"/>
                  <a:gd name="T3" fmla="*/ 2147483646 h 40"/>
                  <a:gd name="T4" fmla="*/ 2147483646 w 54"/>
                  <a:gd name="T5" fmla="*/ 2147483646 h 40"/>
                  <a:gd name="T6" fmla="*/ 2147483646 w 54"/>
                  <a:gd name="T7" fmla="*/ 2147483646 h 40"/>
                  <a:gd name="T8" fmla="*/ 2147483646 w 54"/>
                  <a:gd name="T9" fmla="*/ 2147483646 h 40"/>
                  <a:gd name="T10" fmla="*/ 2147483646 w 54"/>
                  <a:gd name="T11" fmla="*/ 2147483646 h 40"/>
                  <a:gd name="T12" fmla="*/ 2147483646 w 54"/>
                  <a:gd name="T13" fmla="*/ 2147483646 h 40"/>
                  <a:gd name="T14" fmla="*/ 2147483646 w 54"/>
                  <a:gd name="T15" fmla="*/ 2147483646 h 40"/>
                  <a:gd name="T16" fmla="*/ 2147483646 w 54"/>
                  <a:gd name="T17" fmla="*/ 2147483646 h 40"/>
                  <a:gd name="T18" fmla="*/ 2147483646 w 54"/>
                  <a:gd name="T19" fmla="*/ 2147483646 h 40"/>
                  <a:gd name="T20" fmla="*/ 2147483646 w 54"/>
                  <a:gd name="T21" fmla="*/ 2147483646 h 40"/>
                  <a:gd name="T22" fmla="*/ 2147483646 w 54"/>
                  <a:gd name="T23" fmla="*/ 2147483646 h 40"/>
                  <a:gd name="T24" fmla="*/ 2147483646 w 54"/>
                  <a:gd name="T25" fmla="*/ 2147483646 h 40"/>
                  <a:gd name="T26" fmla="*/ 2147483646 w 54"/>
                  <a:gd name="T27" fmla="*/ 2147483646 h 40"/>
                  <a:gd name="T28" fmla="*/ 2147483646 w 54"/>
                  <a:gd name="T29" fmla="*/ 2147483646 h 40"/>
                  <a:gd name="T30" fmla="*/ 2147483646 w 54"/>
                  <a:gd name="T31" fmla="*/ 2147483646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147483646 w 149"/>
                  <a:gd name="T3" fmla="*/ 2147483646 h 704"/>
                  <a:gd name="T4" fmla="*/ 2147483646 w 149"/>
                  <a:gd name="T5" fmla="*/ 2147483646 h 704"/>
                  <a:gd name="T6" fmla="*/ 2147483646 w 149"/>
                  <a:gd name="T7" fmla="*/ 2147483646 h 704"/>
                  <a:gd name="T8" fmla="*/ 2147483646 w 149"/>
                  <a:gd name="T9" fmla="*/ 2147483646 h 704"/>
                  <a:gd name="T10" fmla="*/ 2147483646 w 149"/>
                  <a:gd name="T11" fmla="*/ 2147483646 h 704"/>
                  <a:gd name="T12" fmla="*/ 2147483646 w 149"/>
                  <a:gd name="T13" fmla="*/ 2147483646 h 704"/>
                  <a:gd name="T14" fmla="*/ 2147483646 w 149"/>
                  <a:gd name="T15" fmla="*/ 2147483646 h 704"/>
                  <a:gd name="T16" fmla="*/ 2147483646 w 149"/>
                  <a:gd name="T17" fmla="*/ 2147483646 h 704"/>
                  <a:gd name="T18" fmla="*/ 2147483646 w 149"/>
                  <a:gd name="T19" fmla="*/ 2147483646 h 704"/>
                  <a:gd name="T20" fmla="*/ 2147483646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7483646 w 149"/>
                  <a:gd name="T27" fmla="*/ 2147483646 h 704"/>
                  <a:gd name="T28" fmla="*/ 2147483646 w 149"/>
                  <a:gd name="T29" fmla="*/ 2147483646 h 704"/>
                  <a:gd name="T30" fmla="*/ 2147483646 w 149"/>
                  <a:gd name="T31" fmla="*/ 2147483646 h 704"/>
                  <a:gd name="T32" fmla="*/ 2147483646 w 149"/>
                  <a:gd name="T33" fmla="*/ 2147483646 h 704"/>
                  <a:gd name="T34" fmla="*/ 2147483646 w 149"/>
                  <a:gd name="T35" fmla="*/ 2147483646 h 704"/>
                  <a:gd name="T36" fmla="*/ 2147483646 w 149"/>
                  <a:gd name="T37" fmla="*/ 2147483646 h 704"/>
                  <a:gd name="T38" fmla="*/ 2147483646 w 149"/>
                  <a:gd name="T39" fmla="*/ 2147483646 h 704"/>
                  <a:gd name="T40" fmla="*/ 2147483646 w 149"/>
                  <a:gd name="T41" fmla="*/ 2147483646 h 704"/>
                  <a:gd name="T42" fmla="*/ 2147483646 w 149"/>
                  <a:gd name="T43" fmla="*/ 2147483646 h 704"/>
                  <a:gd name="T44" fmla="*/ 2147483646 w 149"/>
                  <a:gd name="T45" fmla="*/ 2147483646 h 704"/>
                  <a:gd name="T46" fmla="*/ 2147483646 w 149"/>
                  <a:gd name="T47" fmla="*/ 2147483646 h 704"/>
                  <a:gd name="T48" fmla="*/ 2147483646 w 149"/>
                  <a:gd name="T49" fmla="*/ 2147483646 h 704"/>
                  <a:gd name="T50" fmla="*/ 2147483646 w 149"/>
                  <a:gd name="T51" fmla="*/ 2147483646 h 704"/>
                  <a:gd name="T52" fmla="*/ 2147483646 w 149"/>
                  <a:gd name="T53" fmla="*/ 2147483646 h 704"/>
                  <a:gd name="T54" fmla="*/ 2147483646 w 149"/>
                  <a:gd name="T55" fmla="*/ 2147483646 h 704"/>
                  <a:gd name="T56" fmla="*/ 2147483646 w 149"/>
                  <a:gd name="T57" fmla="*/ 2147483646 h 704"/>
                  <a:gd name="T58" fmla="*/ 2147483646 w 149"/>
                  <a:gd name="T59" fmla="*/ 2147483646 h 704"/>
                  <a:gd name="T60" fmla="*/ 2147483646 w 149"/>
                  <a:gd name="T61" fmla="*/ 2147483646 h 704"/>
                  <a:gd name="T62" fmla="*/ 2147483646 w 149"/>
                  <a:gd name="T63" fmla="*/ 2147483646 h 704"/>
                  <a:gd name="T64" fmla="*/ 214748364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2147483646 w 149"/>
                  <a:gd name="T77" fmla="*/ 2147483646 h 704"/>
                  <a:gd name="T78" fmla="*/ 2147483646 w 149"/>
                  <a:gd name="T79" fmla="*/ 2147483646 h 704"/>
                  <a:gd name="T80" fmla="*/ 2147483646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2147483646 w 128"/>
                <a:gd name="T29" fmla="*/ 2147483646 h 217"/>
                <a:gd name="T30" fmla="*/ 0 w 128"/>
                <a:gd name="T31" fmla="*/ 2147483646 h 217"/>
                <a:gd name="T32" fmla="*/ 2147483646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EC744477-B530-4115-AE91-6BA6D1BA19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52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8763EC96-E2B8-41FD-B25B-1329BFA21A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2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A38166D-094C-4A4E-981B-A1E738968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1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EC38F197-9C40-4CA4-BC9A-901B4F8CD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8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485CD2E-65BF-48A2-A813-C11E501849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41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6D429305-B107-4690-A427-CA79AC2CBE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7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4932363" y="220663"/>
            <a:ext cx="4211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第三章 晶格振动与晶体的热学性质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66675"/>
            <a:ext cx="3995738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457200"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3–2 </a:t>
            </a: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一维单原子链</a:t>
            </a: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  <p:sldLayoutId id="2147484174" r:id="rId13"/>
    <p:sldLayoutId id="2147484175" r:id="rId14"/>
    <p:sldLayoutId id="2147484176" r:id="rId15"/>
    <p:sldLayoutId id="2147484177" r:id="rId16"/>
    <p:sldLayoutId id="2147484178" r:id="rId17"/>
    <p:sldLayoutId id="2147484179" r:id="rId18"/>
    <p:sldLayoutId id="2147484161" r:id="rId1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jpeg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33.jpe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4.bin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37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image" Target="../media/image31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17.jpe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46.jpe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47.wmf"/><Relationship Id="rId9" Type="http://schemas.openxmlformats.org/officeDocument/2006/relationships/image" Target="../media/image5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60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59.jpeg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jpeg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9.e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7.e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2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8.e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5.e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97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0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10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243888" cy="10271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微软雅黑" panose="020B0503020204020204" pitchFamily="34" charset="-122"/>
              </a:rPr>
              <a:t>§3-2</a:t>
            </a:r>
            <a:r>
              <a:rPr lang="zh-CN" altLang="en-US" sz="3600" dirty="0" smtClean="0">
                <a:latin typeface="微软雅黑" panose="020B0503020204020204" pitchFamily="34" charset="-122"/>
              </a:rPr>
              <a:t>一维单原子链</a:t>
            </a: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228600" y="2852738"/>
            <a:ext cx="8915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晶格具有周期性，晶格的振动具有波的形式 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—— </a:t>
            </a:r>
            <a:r>
              <a:rPr kumimoji="1" lang="zh-CN" altLang="en-US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格波</a:t>
            </a: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215900" y="3500438"/>
            <a:ext cx="9324975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3000" dirty="0" smtClean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格波的研究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—— </a:t>
            </a:r>
            <a:r>
              <a:rPr kumimoji="1"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先计算原子之间的相互作用力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—— </a:t>
            </a:r>
            <a:r>
              <a:rPr kumimoji="1"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根据牛顿定律写出原子运动方程，最后求解方</a:t>
            </a:r>
            <a:endParaRPr kumimoji="1" lang="en-US" altLang="zh-CN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       </a:t>
            </a:r>
            <a:r>
              <a:rPr kumimoji="1"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程 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395288" y="2060575"/>
            <a:ext cx="1728787" cy="55403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00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重点内容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019175"/>
            <a:ext cx="8229600" cy="6810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微软雅黑" panose="020B0503020204020204" pitchFamily="34" charset="-122"/>
              </a:rPr>
              <a:t>一维单原子链的色散关系图示</a:t>
            </a:r>
          </a:p>
        </p:txBody>
      </p:sp>
      <p:sp>
        <p:nvSpPr>
          <p:cNvPr id="31747" name="Text Box 7"/>
          <p:cNvSpPr txBox="1">
            <a:spLocks noChangeArrowheads="1"/>
          </p:cNvSpPr>
          <p:nvPr/>
        </p:nvSpPr>
        <p:spPr bwMode="auto">
          <a:xfrm>
            <a:off x="1331913" y="1916113"/>
            <a:ext cx="584200" cy="363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一维单原子链色散关系</a:t>
            </a:r>
          </a:p>
        </p:txBody>
      </p:sp>
      <p:graphicFrame>
        <p:nvGraphicFramePr>
          <p:cNvPr id="31748" name="对象 1"/>
          <p:cNvGraphicFramePr>
            <a:graphicFrameLocks noChangeAspect="1"/>
          </p:cNvGraphicFramePr>
          <p:nvPr/>
        </p:nvGraphicFramePr>
        <p:xfrm>
          <a:off x="3476625" y="5934075"/>
          <a:ext cx="3086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公式" r:id="rId3" imgW="3086100" imgH="749300" progId="Equation.3">
                  <p:embed/>
                </p:oleObj>
              </mc:Choice>
              <mc:Fallback>
                <p:oleObj name="公式" r:id="rId3" imgW="3086100" imgH="7493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5934075"/>
                        <a:ext cx="3086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16" descr="XCH003_004_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916113"/>
            <a:ext cx="5070475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831850"/>
            <a:ext cx="8243887" cy="7254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latin typeface="微软雅黑" panose="020B0503020204020204" pitchFamily="34" charset="-122"/>
              </a:rPr>
              <a:t>3-2.5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讨论一维单原子链晶格振动特点</a:t>
            </a: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395288" y="1603375"/>
            <a:ext cx="820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smtClean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(1)</a:t>
            </a:r>
            <a:r>
              <a:rPr kumimoji="1" lang="zh-CN" altLang="en-US" sz="2400" smtClean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所设试探解的形式与一般连续介质波有完全类似的形式。</a:t>
            </a:r>
          </a:p>
        </p:txBody>
      </p:sp>
      <p:grpSp>
        <p:nvGrpSpPr>
          <p:cNvPr id="32772" name="Group 18"/>
          <p:cNvGrpSpPr>
            <a:grpSpLocks/>
          </p:cNvGrpSpPr>
          <p:nvPr/>
        </p:nvGrpSpPr>
        <p:grpSpPr bwMode="auto">
          <a:xfrm>
            <a:off x="323850" y="2565400"/>
            <a:ext cx="8351838" cy="2930525"/>
            <a:chOff x="204" y="1253"/>
            <a:chExt cx="5261" cy="1846"/>
          </a:xfrm>
        </p:grpSpPr>
        <p:sp>
          <p:nvSpPr>
            <p:cNvPr id="32783" name="Text Box 5"/>
            <p:cNvSpPr txBox="1">
              <a:spLocks noChangeArrowheads="1"/>
            </p:cNvSpPr>
            <p:nvPr/>
          </p:nvSpPr>
          <p:spPr bwMode="auto">
            <a:xfrm>
              <a:off x="204" y="1878"/>
              <a:ext cx="5261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w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为波的圆频率， </a:t>
              </a:r>
              <a:r>
                <a:rPr kumimoji="1"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是波长，</a:t>
              </a:r>
              <a:r>
                <a:rPr kumimoji="1"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q=2</a:t>
              </a:r>
              <a:r>
                <a:rPr kumimoji="1"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Times New Roman" panose="02020603050405020304" pitchFamily="18" charset="0"/>
                </a:rPr>
                <a:t>π/λ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为波数。</a:t>
              </a:r>
            </a:p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solidFill>
                    <a:srgbClr val="0207C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区别在于：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连续介质波中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x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表示空间任意一点；而晶格振动中只能取</a:t>
              </a:r>
              <a:r>
                <a:rPr kumimoji="1" lang="en-US" altLang="zh-CN" sz="24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n</a:t>
              </a:r>
              <a:r>
                <a:rPr kumimoji="1" lang="en-US" altLang="zh-CN" sz="2400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格点的位置，这是一系列呈周期性排列的点。</a:t>
              </a:r>
              <a:endParaRPr kumimoji="1" lang="zh-CN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2784" name="Rectangle 8"/>
            <p:cNvSpPr>
              <a:spLocks noChangeArrowheads="1"/>
            </p:cNvSpPr>
            <p:nvPr/>
          </p:nvSpPr>
          <p:spPr bwMode="auto">
            <a:xfrm>
              <a:off x="204" y="1253"/>
              <a:ext cx="10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连续介质波</a:t>
              </a:r>
            </a:p>
          </p:txBody>
        </p:sp>
      </p:grpSp>
      <p:grpSp>
        <p:nvGrpSpPr>
          <p:cNvPr id="32773" name="Group 23"/>
          <p:cNvGrpSpPr>
            <a:grpSpLocks/>
          </p:cNvGrpSpPr>
          <p:nvPr/>
        </p:nvGrpSpPr>
        <p:grpSpPr bwMode="auto">
          <a:xfrm>
            <a:off x="395288" y="4870450"/>
            <a:ext cx="6121400" cy="574675"/>
            <a:chOff x="249" y="2589"/>
            <a:chExt cx="3856" cy="115"/>
          </a:xfrm>
        </p:grpSpPr>
        <p:sp>
          <p:nvSpPr>
            <p:cNvPr id="32781" name="Line 21"/>
            <p:cNvSpPr>
              <a:spLocks noChangeShapeType="1"/>
            </p:cNvSpPr>
            <p:nvPr/>
          </p:nvSpPr>
          <p:spPr bwMode="auto">
            <a:xfrm>
              <a:off x="2336" y="2589"/>
              <a:ext cx="1769" cy="0"/>
            </a:xfrm>
            <a:prstGeom prst="line">
              <a:avLst/>
            </a:prstGeom>
            <a:noFill/>
            <a:ln w="57150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782" name="Line 22"/>
            <p:cNvSpPr>
              <a:spLocks noChangeShapeType="1"/>
            </p:cNvSpPr>
            <p:nvPr/>
          </p:nvSpPr>
          <p:spPr bwMode="auto">
            <a:xfrm>
              <a:off x="249" y="2704"/>
              <a:ext cx="1860" cy="0"/>
            </a:xfrm>
            <a:prstGeom prst="line">
              <a:avLst/>
            </a:prstGeom>
            <a:noFill/>
            <a:ln w="57150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32774" name="对象 1"/>
          <p:cNvGraphicFramePr>
            <a:graphicFrameLocks noChangeAspect="1"/>
          </p:cNvGraphicFramePr>
          <p:nvPr/>
        </p:nvGraphicFramePr>
        <p:xfrm>
          <a:off x="2260600" y="2619375"/>
          <a:ext cx="339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公式" r:id="rId3" imgW="3390900" imgH="609600" progId="Equation.KSEE3">
                  <p:embed/>
                </p:oleObj>
              </mc:Choice>
              <mc:Fallback>
                <p:oleObj name="公式" r:id="rId3" imgW="3390900" imgH="609600" progId="Equation.KSEE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619375"/>
                        <a:ext cx="3390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对象 2"/>
          <p:cNvGraphicFramePr>
            <a:graphicFrameLocks noChangeAspect="1"/>
          </p:cNvGraphicFramePr>
          <p:nvPr/>
        </p:nvGraphicFramePr>
        <p:xfrm>
          <a:off x="6227763" y="2724150"/>
          <a:ext cx="227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公式" r:id="rId5" imgW="2273300" imgH="444500" progId="Equation.KSEE3">
                  <p:embed/>
                </p:oleObj>
              </mc:Choice>
              <mc:Fallback>
                <p:oleObj name="公式" r:id="rId5" imgW="2273300" imgH="444500" progId="Equation.KSEE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724150"/>
                        <a:ext cx="227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矩形 4"/>
          <p:cNvSpPr>
            <a:spLocks noChangeArrowheads="1"/>
          </p:cNvSpPr>
          <p:nvPr/>
        </p:nvSpPr>
        <p:spPr bwMode="auto">
          <a:xfrm>
            <a:off x="6084888" y="2636838"/>
            <a:ext cx="2519362" cy="663575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smtClean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60363" y="5207000"/>
            <a:ext cx="3348037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格波的波形图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60363" y="4160838"/>
            <a:ext cx="2925762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简谐近似下，格波是简谐平面波</a:t>
            </a:r>
          </a:p>
        </p:txBody>
      </p:sp>
      <p:pic>
        <p:nvPicPr>
          <p:cNvPr id="33796" name="Picture 7" descr="XCH003_001_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3157538"/>
            <a:ext cx="4640262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12"/>
          <p:cNvSpPr>
            <a:spLocks noChangeArrowheads="1"/>
          </p:cNvSpPr>
          <p:nvPr/>
        </p:nvSpPr>
        <p:spPr bwMode="auto">
          <a:xfrm>
            <a:off x="412750" y="1649413"/>
            <a:ext cx="63150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rgbClr val="800000"/>
                </a:solidFill>
                <a:latin typeface="微软雅黑" panose="020B0503020204020204" pitchFamily="34" charset="-122"/>
              </a:rPr>
              <a:t>格波和连续介质波具有完全类似的形式</a:t>
            </a:r>
          </a:p>
        </p:txBody>
      </p:sp>
      <p:sp>
        <p:nvSpPr>
          <p:cNvPr id="33798" name="Rectangle 13"/>
          <p:cNvSpPr>
            <a:spLocks noChangeArrowheads="1"/>
          </p:cNvSpPr>
          <p:nvPr/>
        </p:nvSpPr>
        <p:spPr bwMode="auto">
          <a:xfrm>
            <a:off x="412750" y="2289175"/>
            <a:ext cx="78771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rgbClr val="800000"/>
                </a:solidFill>
                <a:latin typeface="微软雅黑" panose="020B0503020204020204" pitchFamily="34" charset="-122"/>
              </a:rPr>
              <a:t>一个格波表示的是所有原子同时做频率为</a:t>
            </a:r>
            <a:r>
              <a:rPr kumimoji="1" lang="zh-CN" altLang="en-US">
                <a:solidFill>
                  <a:srgbClr val="80000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</a:t>
            </a:r>
            <a:r>
              <a:rPr kumimoji="1" lang="zh-CN" altLang="en-US">
                <a:solidFill>
                  <a:srgbClr val="800000"/>
                </a:solidFill>
                <a:latin typeface="微软雅黑" panose="020B0503020204020204" pitchFamily="34" charset="-122"/>
              </a:rPr>
              <a:t>的振动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412750" y="1023938"/>
            <a:ext cx="7151688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smtClean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晶格振动具有波动形式，故称为格波</a:t>
            </a:r>
          </a:p>
        </p:txBody>
      </p:sp>
      <p:graphicFrame>
        <p:nvGraphicFramePr>
          <p:cNvPr id="33800" name="对象 2"/>
          <p:cNvGraphicFramePr>
            <a:graphicFrameLocks noChangeAspect="1"/>
          </p:cNvGraphicFramePr>
          <p:nvPr/>
        </p:nvGraphicFramePr>
        <p:xfrm>
          <a:off x="412750" y="3417888"/>
          <a:ext cx="227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公式" r:id="rId4" imgW="2273300" imgH="444500" progId="Equation.KSEE3">
                  <p:embed/>
                </p:oleObj>
              </mc:Choice>
              <mc:Fallback>
                <p:oleObj name="公式" r:id="rId4" imgW="2273300" imgH="444500" progId="Equation.KSEE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3417888"/>
                        <a:ext cx="227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微软雅黑" panose="020B0503020204020204" pitchFamily="34" charset="-122"/>
              </a:rPr>
              <a:t>3-2.5 </a:t>
            </a:r>
            <a:r>
              <a:rPr lang="zh-CN" altLang="en-US" sz="2800" dirty="0">
                <a:latin typeface="微软雅黑" panose="020B0503020204020204" pitchFamily="34" charset="-122"/>
              </a:rPr>
              <a:t>讨论一维单原子链晶格振动特点</a:t>
            </a:r>
            <a:endParaRPr lang="zh-CN" altLang="en-US" sz="2800" dirty="0" smtClean="0">
              <a:latin typeface="微软雅黑" panose="020B0503020204020204" pitchFamily="34" charset="-122"/>
            </a:endParaRP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38200" y="1843088"/>
            <a:ext cx="594360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(2)</a:t>
            </a:r>
            <a:r>
              <a:rPr kumimoji="1" lang="el-GR" altLang="zh-CN" sz="2400" i="1">
                <a:latin typeface="微软雅黑" panose="020B0503020204020204" pitchFamily="34" charset="-122"/>
              </a:rPr>
              <a:t>ω</a:t>
            </a:r>
            <a:r>
              <a:rPr kumimoji="1" lang="zh-CN" altLang="en-US" sz="2400">
                <a:latin typeface="微软雅黑" panose="020B0503020204020204" pitchFamily="34" charset="-122"/>
              </a:rPr>
              <a:t>是</a:t>
            </a:r>
            <a:r>
              <a:rPr kumimoji="1" lang="en-US" altLang="zh-CN" sz="2400">
                <a:latin typeface="微软雅黑" panose="020B0503020204020204" pitchFamily="34" charset="-122"/>
              </a:rPr>
              <a:t>q</a:t>
            </a:r>
            <a:r>
              <a:rPr kumimoji="1" lang="zh-CN" altLang="en-US" sz="2400">
                <a:latin typeface="微软雅黑" panose="020B0503020204020204" pitchFamily="34" charset="-122"/>
              </a:rPr>
              <a:t>周期函数，周期为    　</a:t>
            </a:r>
            <a:r>
              <a:rPr kumimoji="1" lang="zh-CN" altLang="en-US" sz="2400" b="0"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371600" y="2781300"/>
            <a:ext cx="14001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对于 </a:t>
            </a:r>
            <a:r>
              <a:rPr kumimoji="1" lang="zh-CN" altLang="en-US" sz="2400" b="0">
                <a:latin typeface="微软雅黑" panose="020B0503020204020204" pitchFamily="34" charset="-122"/>
              </a:rPr>
              <a:t>          </a:t>
            </a:r>
            <a:endParaRPr kumimoji="1" lang="zh-CN" altLang="en-US" sz="2400" b="0" i="1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821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838200" y="3357563"/>
            <a:ext cx="75596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若</a:t>
            </a:r>
            <a:r>
              <a:rPr kumimoji="1" lang="en-US" altLang="zh-CN" sz="2400">
                <a:latin typeface="微软雅黑" panose="020B0503020204020204" pitchFamily="34" charset="-122"/>
              </a:rPr>
              <a:t>aq</a:t>
            </a:r>
            <a:r>
              <a:rPr kumimoji="1" lang="zh-CN" altLang="en-US" sz="2400">
                <a:latin typeface="微软雅黑" panose="020B0503020204020204" pitchFamily="34" charset="-122"/>
              </a:rPr>
              <a:t>的改变值为２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kumimoji="1" lang="zh-CN" altLang="en-US" sz="2400">
                <a:latin typeface="微软雅黑" panose="020B0503020204020204" pitchFamily="34" charset="-122"/>
              </a:rPr>
              <a:t>的整数倍，则原子振动模式没有任何不同，所以把</a:t>
            </a:r>
            <a:r>
              <a:rPr kumimoji="1" lang="en-US" altLang="zh-CN" sz="2400">
                <a:latin typeface="微软雅黑" panose="020B0503020204020204" pitchFamily="34" charset="-122"/>
              </a:rPr>
              <a:t>aq</a:t>
            </a:r>
            <a:r>
              <a:rPr kumimoji="1" lang="zh-CN" altLang="en-US" sz="2400">
                <a:latin typeface="微软雅黑" panose="020B0503020204020204" pitchFamily="34" charset="-122"/>
              </a:rPr>
              <a:t>限制如下：－ 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π ≤ aq≤ π</a:t>
            </a:r>
          </a:p>
        </p:txBody>
      </p:sp>
      <p:sp>
        <p:nvSpPr>
          <p:cNvPr id="34823" name="Text Box 10"/>
          <p:cNvSpPr txBox="1">
            <a:spLocks noChangeArrowheads="1"/>
          </p:cNvSpPr>
          <p:nvPr/>
        </p:nvSpPr>
        <p:spPr bwMode="auto">
          <a:xfrm>
            <a:off x="838200" y="4508500"/>
            <a:ext cx="71294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则－</a:t>
            </a:r>
            <a:r>
              <a:rPr kumimoji="1" lang="zh-CN" altLang="en-US" sz="2400"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kumimoji="1" lang="zh-CN" altLang="en-US" sz="2400">
                <a:latin typeface="微软雅黑" panose="020B0503020204020204" pitchFamily="34" charset="-122"/>
                <a:cs typeface="Times New Roman" panose="02020603050405020304" pitchFamily="18" charset="0"/>
              </a:rPr>
              <a:t>／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>
                <a:latin typeface="微软雅黑" panose="020B0503020204020204" pitchFamily="34" charset="-122"/>
              </a:rPr>
              <a:t>≤</a:t>
            </a:r>
            <a:r>
              <a:rPr kumimoji="1" lang="en-US" altLang="zh-CN" sz="2400">
                <a:solidFill>
                  <a:srgbClr val="1C1C1C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q ≤ π/a (</a:t>
            </a:r>
            <a:r>
              <a:rPr kumimoji="1" lang="zh-CN" altLang="en-US" sz="2400">
                <a:latin typeface="微软雅黑" panose="020B0503020204020204" pitchFamily="34" charset="-122"/>
              </a:rPr>
              <a:t>即晶体的第一布里渊区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4824" name="对象 1"/>
          <p:cNvGraphicFramePr>
            <a:graphicFrameLocks noChangeAspect="1"/>
          </p:cNvGraphicFramePr>
          <p:nvPr/>
        </p:nvGraphicFramePr>
        <p:xfrm>
          <a:off x="4629150" y="1679575"/>
          <a:ext cx="647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公式" r:id="rId5" imgW="457200" imgH="609600" progId="Equation.KSEE3">
                  <p:embed/>
                </p:oleObj>
              </mc:Choice>
              <mc:Fallback>
                <p:oleObj name="公式" r:id="rId5" imgW="457200" imgH="609600" progId="Equation.KSEE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1679575"/>
                        <a:ext cx="647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25"/>
          <p:cNvSpPr txBox="1">
            <a:spLocks noChangeArrowheads="1"/>
          </p:cNvSpPr>
          <p:nvPr/>
        </p:nvSpPr>
        <p:spPr bwMode="auto">
          <a:xfrm>
            <a:off x="850900" y="5187950"/>
            <a:ext cx="8040688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q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不同，相邻两原子间的振动位相差不同，则晶格振动状态不同。</a:t>
            </a:r>
          </a:p>
        </p:txBody>
      </p:sp>
      <p:graphicFrame>
        <p:nvGraphicFramePr>
          <p:cNvPr id="34826" name="对象 1"/>
          <p:cNvGraphicFramePr>
            <a:graphicFrameLocks noChangeAspect="1"/>
          </p:cNvGraphicFramePr>
          <p:nvPr/>
        </p:nvGraphicFramePr>
        <p:xfrm>
          <a:off x="2411413" y="2619375"/>
          <a:ext cx="3086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公式" r:id="rId7" imgW="3086100" imgH="749300" progId="Equation.3">
                  <p:embed/>
                </p:oleObj>
              </mc:Choice>
              <mc:Fallback>
                <p:oleObj name="公式" r:id="rId7" imgW="3086100" imgH="7493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19375"/>
                        <a:ext cx="3086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对象 2"/>
          <p:cNvGraphicFramePr>
            <a:graphicFrameLocks noChangeAspect="1"/>
          </p:cNvGraphicFramePr>
          <p:nvPr/>
        </p:nvGraphicFramePr>
        <p:xfrm>
          <a:off x="6515100" y="1819275"/>
          <a:ext cx="227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公式" r:id="rId9" imgW="2273300" imgH="444500" progId="Equation.KSEE3">
                  <p:embed/>
                </p:oleObj>
              </mc:Choice>
              <mc:Fallback>
                <p:oleObj name="公式" r:id="rId9" imgW="2273300" imgH="444500" progId="Equation.KSEE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1819275"/>
                        <a:ext cx="227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6372225" y="1731963"/>
            <a:ext cx="2519363" cy="663575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smtClean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829" name="组合 2"/>
          <p:cNvGrpSpPr>
            <a:grpSpLocks/>
          </p:cNvGrpSpPr>
          <p:nvPr/>
        </p:nvGrpSpPr>
        <p:grpSpPr bwMode="auto">
          <a:xfrm>
            <a:off x="850900" y="6035675"/>
            <a:ext cx="9048750" cy="723900"/>
            <a:chOff x="347501" y="1336948"/>
            <a:chExt cx="9048912" cy="723900"/>
          </a:xfrm>
        </p:grpSpPr>
        <p:grpSp>
          <p:nvGrpSpPr>
            <p:cNvPr id="34830" name="Group 19"/>
            <p:cNvGrpSpPr>
              <a:grpSpLocks/>
            </p:cNvGrpSpPr>
            <p:nvPr/>
          </p:nvGrpSpPr>
          <p:grpSpPr bwMode="auto">
            <a:xfrm>
              <a:off x="347501" y="1361209"/>
              <a:ext cx="9048912" cy="587373"/>
              <a:chOff x="431" y="947"/>
              <a:chExt cx="5488" cy="370"/>
            </a:xfrm>
          </p:grpSpPr>
          <p:sp>
            <p:nvSpPr>
              <p:cNvPr id="34832" name="Text Box 20"/>
              <p:cNvSpPr txBox="1">
                <a:spLocks noChangeArrowheads="1"/>
              </p:cNvSpPr>
              <p:nvPr/>
            </p:nvSpPr>
            <p:spPr bwMode="auto">
              <a:xfrm>
                <a:off x="431" y="1026"/>
                <a:ext cx="77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>
                    <a:solidFill>
                      <a:srgbClr val="0207CA"/>
                    </a:solidFill>
                    <a:latin typeface="微软雅黑" panose="020B0503020204020204" pitchFamily="34" charset="-122"/>
                  </a:rPr>
                  <a:t>  </a:t>
                </a:r>
                <a:r>
                  <a:rPr lang="zh-CN" altLang="en-US" sz="2400">
                    <a:solidFill>
                      <a:srgbClr val="0207CA"/>
                    </a:solidFill>
                    <a:latin typeface="微软雅黑" panose="020B0503020204020204" pitchFamily="34" charset="-122"/>
                  </a:rPr>
                  <a:t>若</a:t>
                </a:r>
              </a:p>
            </p:txBody>
          </p:sp>
          <p:sp>
            <p:nvSpPr>
              <p:cNvPr id="34833" name="Text Box 22"/>
              <p:cNvSpPr txBox="1">
                <a:spLocks noChangeArrowheads="1"/>
              </p:cNvSpPr>
              <p:nvPr/>
            </p:nvSpPr>
            <p:spPr bwMode="auto">
              <a:xfrm>
                <a:off x="2426" y="1010"/>
                <a:ext cx="349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0207CA"/>
                    </a:solidFill>
                    <a:latin typeface="微软雅黑" panose="020B0503020204020204" pitchFamily="34" charset="-122"/>
                  </a:rPr>
                  <a:t>则     与     描述同一晶格振动状态。</a:t>
                </a:r>
              </a:p>
            </p:txBody>
          </p:sp>
          <p:graphicFrame>
            <p:nvGraphicFramePr>
              <p:cNvPr id="34834" name="Object 23"/>
              <p:cNvGraphicFramePr>
                <a:graphicFrameLocks noChangeAspect="1"/>
              </p:cNvGraphicFramePr>
              <p:nvPr/>
            </p:nvGraphicFramePr>
            <p:xfrm>
              <a:off x="2724" y="1024"/>
              <a:ext cx="19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0" name="Equation" r:id="rId11" imgW="126780" imgH="164814" progId="Equation.DSMT4">
                      <p:embed/>
                    </p:oleObj>
                  </mc:Choice>
                  <mc:Fallback>
                    <p:oleObj name="Equation" r:id="rId11" imgW="126780" imgH="164814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4" y="1024"/>
                            <a:ext cx="19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5" name="Object 24"/>
              <p:cNvGraphicFramePr>
                <a:graphicFrameLocks noChangeAspect="1"/>
              </p:cNvGraphicFramePr>
              <p:nvPr/>
            </p:nvGraphicFramePr>
            <p:xfrm>
              <a:off x="3121" y="947"/>
              <a:ext cx="268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1" name="Equation" r:id="rId13" imgW="164957" imgH="203024" progId="Equation.DSMT4">
                      <p:embed/>
                    </p:oleObj>
                  </mc:Choice>
                  <mc:Fallback>
                    <p:oleObj name="Equation" r:id="rId13" imgW="164957" imgH="203024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1" y="947"/>
                            <a:ext cx="268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831" name="对象 1"/>
            <p:cNvGraphicFramePr>
              <a:graphicFrameLocks noChangeAspect="1"/>
            </p:cNvGraphicFramePr>
            <p:nvPr/>
          </p:nvGraphicFramePr>
          <p:xfrm>
            <a:off x="1318751" y="1336948"/>
            <a:ext cx="20066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2" name="公式" r:id="rId15" imgW="2005729" imgH="723586" progId="Equation.KSEE3">
                    <p:embed/>
                  </p:oleObj>
                </mc:Choice>
                <mc:Fallback>
                  <p:oleObj name="公式" r:id="rId15" imgW="2005729" imgH="723586" progId="Equation.KSEE3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751" y="1336948"/>
                          <a:ext cx="2006600" cy="723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4030663" y="1196975"/>
          <a:ext cx="5127625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Graph" r:id="rId3" imgW="3641750" imgH="2838298" progId="Origin50.Graph">
                  <p:embed/>
                </p:oleObj>
              </mc:Choice>
              <mc:Fallback>
                <p:oleObj name="Graph" r:id="rId3" imgW="3641750" imgH="2838298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196975"/>
                        <a:ext cx="5127625" cy="272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347663" y="212883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例：</a:t>
            </a:r>
          </a:p>
        </p:txBody>
      </p:sp>
      <p:sp>
        <p:nvSpPr>
          <p:cNvPr id="35844" name="AutoShape 12"/>
          <p:cNvSpPr>
            <a:spLocks noChangeArrowheads="1"/>
          </p:cNvSpPr>
          <p:nvPr/>
        </p:nvSpPr>
        <p:spPr bwMode="auto">
          <a:xfrm>
            <a:off x="2508250" y="2630488"/>
            <a:ext cx="431800" cy="71437"/>
          </a:xfrm>
          <a:prstGeom prst="rightArrow">
            <a:avLst>
              <a:gd name="adj1" fmla="val 50000"/>
              <a:gd name="adj2" fmla="val 151112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845" name="AutoShape 15"/>
          <p:cNvSpPr>
            <a:spLocks noChangeArrowheads="1"/>
          </p:cNvSpPr>
          <p:nvPr/>
        </p:nvSpPr>
        <p:spPr bwMode="auto">
          <a:xfrm>
            <a:off x="2524125" y="2055813"/>
            <a:ext cx="431800" cy="71437"/>
          </a:xfrm>
          <a:prstGeom prst="rightArrow">
            <a:avLst>
              <a:gd name="adj1" fmla="val 50000"/>
              <a:gd name="adj2" fmla="val 151112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5846" name="组合 2"/>
          <p:cNvGrpSpPr>
            <a:grpSpLocks/>
          </p:cNvGrpSpPr>
          <p:nvPr/>
        </p:nvGrpSpPr>
        <p:grpSpPr bwMode="auto">
          <a:xfrm>
            <a:off x="376238" y="942975"/>
            <a:ext cx="9048750" cy="723900"/>
            <a:chOff x="347501" y="1336948"/>
            <a:chExt cx="9048912" cy="723900"/>
          </a:xfrm>
        </p:grpSpPr>
        <p:grpSp>
          <p:nvGrpSpPr>
            <p:cNvPr id="35861" name="Group 19"/>
            <p:cNvGrpSpPr>
              <a:grpSpLocks/>
            </p:cNvGrpSpPr>
            <p:nvPr/>
          </p:nvGrpSpPr>
          <p:grpSpPr bwMode="auto">
            <a:xfrm>
              <a:off x="347501" y="1361209"/>
              <a:ext cx="9048912" cy="587373"/>
              <a:chOff x="431" y="947"/>
              <a:chExt cx="5488" cy="370"/>
            </a:xfrm>
          </p:grpSpPr>
          <p:sp>
            <p:nvSpPr>
              <p:cNvPr id="35863" name="Text Box 20"/>
              <p:cNvSpPr txBox="1">
                <a:spLocks noChangeArrowheads="1"/>
              </p:cNvSpPr>
              <p:nvPr/>
            </p:nvSpPr>
            <p:spPr bwMode="auto">
              <a:xfrm>
                <a:off x="431" y="1026"/>
                <a:ext cx="77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>
                    <a:solidFill>
                      <a:srgbClr val="0207CA"/>
                    </a:solidFill>
                    <a:latin typeface="微软雅黑" panose="020B0503020204020204" pitchFamily="34" charset="-122"/>
                  </a:rPr>
                  <a:t>  </a:t>
                </a:r>
                <a:r>
                  <a:rPr lang="zh-CN" altLang="en-US" sz="2400">
                    <a:solidFill>
                      <a:srgbClr val="0207CA"/>
                    </a:solidFill>
                    <a:latin typeface="微软雅黑" panose="020B0503020204020204" pitchFamily="34" charset="-122"/>
                  </a:rPr>
                  <a:t>若</a:t>
                </a:r>
              </a:p>
            </p:txBody>
          </p:sp>
          <p:sp>
            <p:nvSpPr>
              <p:cNvPr id="35864" name="Text Box 22"/>
              <p:cNvSpPr txBox="1">
                <a:spLocks noChangeArrowheads="1"/>
              </p:cNvSpPr>
              <p:nvPr/>
            </p:nvSpPr>
            <p:spPr bwMode="auto">
              <a:xfrm>
                <a:off x="2426" y="1010"/>
                <a:ext cx="349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0207CA"/>
                    </a:solidFill>
                    <a:latin typeface="微软雅黑" panose="020B0503020204020204" pitchFamily="34" charset="-122"/>
                  </a:rPr>
                  <a:t>则     与     描述同一晶格振动状态。</a:t>
                </a:r>
              </a:p>
            </p:txBody>
          </p:sp>
          <p:graphicFrame>
            <p:nvGraphicFramePr>
              <p:cNvPr id="35865" name="Object 23"/>
              <p:cNvGraphicFramePr>
                <a:graphicFrameLocks noChangeAspect="1"/>
              </p:cNvGraphicFramePr>
              <p:nvPr/>
            </p:nvGraphicFramePr>
            <p:xfrm>
              <a:off x="2724" y="1024"/>
              <a:ext cx="19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68" name="Equation" r:id="rId5" imgW="126780" imgH="164814" progId="Equation.DSMT4">
                      <p:embed/>
                    </p:oleObj>
                  </mc:Choice>
                  <mc:Fallback>
                    <p:oleObj name="Equation" r:id="rId5" imgW="126780" imgH="164814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4" y="1024"/>
                            <a:ext cx="19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66" name="Object 24"/>
              <p:cNvGraphicFramePr>
                <a:graphicFrameLocks noChangeAspect="1"/>
              </p:cNvGraphicFramePr>
              <p:nvPr/>
            </p:nvGraphicFramePr>
            <p:xfrm>
              <a:off x="3121" y="947"/>
              <a:ext cx="268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69" name="Equation" r:id="rId7" imgW="164957" imgH="203024" progId="Equation.DSMT4">
                      <p:embed/>
                    </p:oleObj>
                  </mc:Choice>
                  <mc:Fallback>
                    <p:oleObj name="Equation" r:id="rId7" imgW="164957" imgH="203024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1" y="947"/>
                            <a:ext cx="268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62" name="对象 1"/>
            <p:cNvGraphicFramePr>
              <a:graphicFrameLocks noChangeAspect="1"/>
            </p:cNvGraphicFramePr>
            <p:nvPr/>
          </p:nvGraphicFramePr>
          <p:xfrm>
            <a:off x="1318751" y="1336948"/>
            <a:ext cx="20066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0" name="公式" r:id="rId9" imgW="2005729" imgH="723586" progId="Equation.KSEE3">
                    <p:embed/>
                  </p:oleObj>
                </mc:Choice>
                <mc:Fallback>
                  <p:oleObj name="公式" r:id="rId9" imgW="2005729" imgH="723586" progId="Equation.KSEE3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751" y="1336948"/>
                          <a:ext cx="2006600" cy="723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7" name="对象 1"/>
          <p:cNvGraphicFramePr>
            <a:graphicFrameLocks noChangeAspect="1"/>
          </p:cNvGraphicFramePr>
          <p:nvPr/>
        </p:nvGraphicFramePr>
        <p:xfrm>
          <a:off x="954088" y="1912938"/>
          <a:ext cx="12382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公式" r:id="rId11" imgW="812447" imgH="660113" progId="Equation.3">
                  <p:embed/>
                </p:oleObj>
              </mc:Choice>
              <mc:Fallback>
                <p:oleObj name="公式" r:id="rId11" imgW="812447" imgH="660113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912938"/>
                        <a:ext cx="12382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2"/>
          <p:cNvGraphicFramePr>
            <a:graphicFrameLocks noChangeAspect="1"/>
          </p:cNvGraphicFramePr>
          <p:nvPr/>
        </p:nvGraphicFramePr>
        <p:xfrm>
          <a:off x="3101975" y="1773238"/>
          <a:ext cx="174783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公式" r:id="rId13" imgW="2044700" imgH="1473200" progId="Equation.3">
                  <p:embed/>
                </p:oleObj>
              </mc:Choice>
              <mc:Fallback>
                <p:oleObj name="公式" r:id="rId13" imgW="2044700" imgH="14732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1773238"/>
                        <a:ext cx="1747838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对象 3"/>
          <p:cNvGraphicFramePr>
            <a:graphicFrameLocks noChangeAspect="1"/>
          </p:cNvGraphicFramePr>
          <p:nvPr/>
        </p:nvGraphicFramePr>
        <p:xfrm>
          <a:off x="652463" y="3159125"/>
          <a:ext cx="15779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公式" r:id="rId15" imgW="1739900" imgH="635000" progId="Equation.3">
                  <p:embed/>
                </p:oleObj>
              </mc:Choice>
              <mc:Fallback>
                <p:oleObj name="公式" r:id="rId15" imgW="1739900" imgH="6350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159125"/>
                        <a:ext cx="15779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对象 1"/>
          <p:cNvGraphicFramePr>
            <a:graphicFrameLocks noChangeAspect="1"/>
          </p:cNvGraphicFramePr>
          <p:nvPr/>
        </p:nvGraphicFramePr>
        <p:xfrm>
          <a:off x="2709863" y="2852738"/>
          <a:ext cx="9953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公式" r:id="rId17" imgW="1295400" imgH="749300" progId="Equation.3">
                  <p:embed/>
                </p:oleObj>
              </mc:Choice>
              <mc:Fallback>
                <p:oleObj name="公式" r:id="rId17" imgW="1295400" imgH="7493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2852738"/>
                        <a:ext cx="9953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对象 2"/>
          <p:cNvGraphicFramePr>
            <a:graphicFrameLocks noChangeAspect="1"/>
          </p:cNvGraphicFramePr>
          <p:nvPr/>
        </p:nvGraphicFramePr>
        <p:xfrm>
          <a:off x="2733675" y="3389313"/>
          <a:ext cx="16986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公式" r:id="rId19" imgW="2209800" imgH="749300" progId="Equation.3">
                  <p:embed/>
                </p:oleObj>
              </mc:Choice>
              <mc:Fallback>
                <p:oleObj name="公式" r:id="rId19" imgW="2209800" imgH="7493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3389313"/>
                        <a:ext cx="16986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52" name="Picture 12" descr="XCH003_00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3810000"/>
            <a:ext cx="40703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3" name="左大括号 1"/>
          <p:cNvSpPr>
            <a:spLocks/>
          </p:cNvSpPr>
          <p:nvPr/>
        </p:nvSpPr>
        <p:spPr bwMode="auto">
          <a:xfrm>
            <a:off x="2389188" y="3036888"/>
            <a:ext cx="180975" cy="784225"/>
          </a:xfrm>
          <a:prstGeom prst="leftBrace">
            <a:avLst>
              <a:gd name="adj1" fmla="val 8285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54" name="Group 19"/>
          <p:cNvGrpSpPr>
            <a:grpSpLocks/>
          </p:cNvGrpSpPr>
          <p:nvPr/>
        </p:nvGrpSpPr>
        <p:grpSpPr bwMode="auto">
          <a:xfrm>
            <a:off x="460375" y="4562475"/>
            <a:ext cx="2868613" cy="500063"/>
            <a:chOff x="12" y="1804"/>
            <a:chExt cx="2122" cy="315"/>
          </a:xfrm>
        </p:grpSpPr>
        <p:graphicFrame>
          <p:nvGraphicFramePr>
            <p:cNvPr id="35859" name="Object 17"/>
            <p:cNvGraphicFramePr>
              <a:graphicFrameLocks noChangeAspect="1"/>
            </p:cNvGraphicFramePr>
            <p:nvPr/>
          </p:nvGraphicFramePr>
          <p:xfrm>
            <a:off x="1530" y="1804"/>
            <a:ext cx="60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6" name="Equation" r:id="rId22" imgW="393359" imgH="177646" progId="Equation.DSMT4">
                    <p:embed/>
                  </p:oleObj>
                </mc:Choice>
                <mc:Fallback>
                  <p:oleObj name="Equation" r:id="rId22" imgW="393359" imgH="177646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" y="1804"/>
                          <a:ext cx="60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0" name="Text Box 18"/>
            <p:cNvSpPr txBox="1">
              <a:spLocks noChangeArrowheads="1"/>
            </p:cNvSpPr>
            <p:nvPr/>
          </p:nvSpPr>
          <p:spPr bwMode="auto">
            <a:xfrm>
              <a:off x="12" y="1828"/>
              <a:ext cx="15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0207CA"/>
                  </a:solidFill>
                  <a:latin typeface="微软雅黑" panose="020B0503020204020204" pitchFamily="34" charset="-122"/>
                </a:rPr>
                <a:t>波矢</a:t>
              </a:r>
              <a:r>
                <a:rPr lang="en-US" altLang="zh-CN" sz="2400">
                  <a:solidFill>
                    <a:srgbClr val="0207CA"/>
                  </a:solidFill>
                  <a:latin typeface="微软雅黑" panose="020B0503020204020204" pitchFamily="34" charset="-122"/>
                </a:rPr>
                <a:t>q</a:t>
              </a:r>
              <a:r>
                <a:rPr lang="zh-CN" altLang="en-US" sz="2400">
                  <a:solidFill>
                    <a:srgbClr val="0207CA"/>
                  </a:solidFill>
                  <a:latin typeface="微软雅黑" panose="020B0503020204020204" pitchFamily="34" charset="-122"/>
                </a:rPr>
                <a:t>的周期：</a:t>
              </a:r>
              <a:endParaRPr lang="en-US" altLang="zh-CN" sz="2400">
                <a:solidFill>
                  <a:srgbClr val="0207CA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773363" y="5254625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第一布里渊区</a:t>
            </a:r>
          </a:p>
        </p:txBody>
      </p:sp>
      <p:graphicFrame>
        <p:nvGraphicFramePr>
          <p:cNvPr id="35856" name="对象 3"/>
          <p:cNvGraphicFramePr>
            <a:graphicFrameLocks noChangeAspect="1"/>
          </p:cNvGraphicFramePr>
          <p:nvPr/>
        </p:nvGraphicFramePr>
        <p:xfrm>
          <a:off x="617538" y="5043488"/>
          <a:ext cx="2146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公式" r:id="rId24" imgW="2146300" imgH="812800" progId="Equation.3">
                  <p:embed/>
                </p:oleObj>
              </mc:Choice>
              <mc:Fallback>
                <p:oleObj name="公式" r:id="rId24" imgW="2146300" imgH="812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5043488"/>
                        <a:ext cx="2146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Rectangle 10"/>
          <p:cNvSpPr>
            <a:spLocks noChangeArrowheads="1"/>
          </p:cNvSpPr>
          <p:nvPr/>
        </p:nvSpPr>
        <p:spPr bwMode="auto">
          <a:xfrm>
            <a:off x="522288" y="5854700"/>
            <a:ext cx="7315200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微软雅黑" panose="020B0503020204020204" pitchFamily="34" charset="-122"/>
              </a:rPr>
              <a:t>——  </a:t>
            </a:r>
            <a:r>
              <a:rPr kumimoji="1" lang="zh-CN" altLang="en-US" sz="2000">
                <a:latin typeface="微软雅黑" panose="020B0503020204020204" pitchFamily="34" charset="-122"/>
              </a:rPr>
              <a:t>只研究清楚第一布里渊区的晶格振动问题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微软雅黑" panose="020B0503020204020204" pitchFamily="34" charset="-122"/>
              </a:rPr>
              <a:t>——  </a:t>
            </a:r>
            <a:r>
              <a:rPr kumimoji="1" lang="zh-CN" altLang="en-US" sz="2000">
                <a:latin typeface="微软雅黑" panose="020B0503020204020204" pitchFamily="34" charset="-122"/>
              </a:rPr>
              <a:t>其它区域不能提供新的物理内容</a:t>
            </a:r>
            <a:endParaRPr kumimoji="1" lang="zh-CN" altLang="en-US" sz="2000" b="0">
              <a:latin typeface="微软雅黑" panose="020B0503020204020204" pitchFamily="34" charset="-122"/>
            </a:endParaRPr>
          </a:p>
        </p:txBody>
      </p:sp>
      <p:sp>
        <p:nvSpPr>
          <p:cNvPr id="35858" name="Rectangle 4"/>
          <p:cNvSpPr>
            <a:spLocks noChangeArrowheads="1"/>
          </p:cNvSpPr>
          <p:nvPr/>
        </p:nvSpPr>
        <p:spPr bwMode="auto">
          <a:xfrm>
            <a:off x="288925" y="4005263"/>
            <a:ext cx="49641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两种波矢的格波中，原子的振动完全相同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192713" y="1995488"/>
            <a:ext cx="20875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q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空间的周期</a:t>
            </a:r>
            <a:endParaRPr kumimoji="1" lang="zh-CN" altLang="en-US">
              <a:solidFill>
                <a:srgbClr val="0207CA"/>
              </a:solidFill>
              <a:latin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00050" y="2947988"/>
            <a:ext cx="18430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频率极小值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400050" y="3797300"/>
            <a:ext cx="18430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频率极大值</a:t>
            </a:r>
          </a:p>
        </p:txBody>
      </p:sp>
      <p:sp>
        <p:nvSpPr>
          <p:cNvPr id="36869" name="Rectangle 14"/>
          <p:cNvSpPr>
            <a:spLocks noChangeArrowheads="1"/>
          </p:cNvSpPr>
          <p:nvPr/>
        </p:nvSpPr>
        <p:spPr bwMode="auto">
          <a:xfrm>
            <a:off x="330200" y="996950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色散关系</a:t>
            </a:r>
          </a:p>
        </p:txBody>
      </p:sp>
      <p:pic>
        <p:nvPicPr>
          <p:cNvPr id="36870" name="Picture 16" descr="XCH003_004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997200"/>
            <a:ext cx="3502025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1" name="Group 20"/>
          <p:cNvGrpSpPr>
            <a:grpSpLocks/>
          </p:cNvGrpSpPr>
          <p:nvPr/>
        </p:nvGrpSpPr>
        <p:grpSpPr bwMode="auto">
          <a:xfrm>
            <a:off x="400050" y="5624513"/>
            <a:ext cx="9067800" cy="1981200"/>
            <a:chOff x="0" y="2736"/>
            <a:chExt cx="5712" cy="1248"/>
          </a:xfrm>
        </p:grpSpPr>
        <p:sp>
          <p:nvSpPr>
            <p:cNvPr id="36881" name="Rectangle 10"/>
            <p:cNvSpPr>
              <a:spLocks noChangeArrowheads="1"/>
            </p:cNvSpPr>
            <p:nvPr/>
          </p:nvSpPr>
          <p:spPr bwMode="auto">
            <a:xfrm>
              <a:off x="0" y="2736"/>
              <a:ext cx="5712" cy="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6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>
                  <a:latin typeface="微软雅黑" panose="020B0503020204020204" pitchFamily="34" charset="-122"/>
                  <a:sym typeface="Symbol" panose="05050102010706020507" pitchFamily="18" charset="2"/>
                </a:rPr>
                <a:t>只有频率在                               之间的格波才能在晶体中传播，其它频率的格波被强烈衰减</a:t>
              </a:r>
            </a:p>
          </p:txBody>
        </p:sp>
        <p:sp>
          <p:nvSpPr>
            <p:cNvPr id="36882" name="Rectangle 13"/>
            <p:cNvSpPr>
              <a:spLocks noChangeArrowheads="1"/>
            </p:cNvSpPr>
            <p:nvPr/>
          </p:nvSpPr>
          <p:spPr bwMode="auto">
            <a:xfrm>
              <a:off x="48" y="3526"/>
              <a:ext cx="3792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60000"/>
                </a:lnSpc>
                <a:spcBef>
                  <a:spcPct val="0"/>
                </a:spcBef>
                <a:buFontTx/>
                <a:buNone/>
              </a:pPr>
              <a:endParaRPr kumimoji="1" lang="zh-CN" altLang="zh-CN">
                <a:latin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36872" name="对象 1"/>
          <p:cNvGraphicFramePr>
            <a:graphicFrameLocks noChangeAspect="1"/>
          </p:cNvGraphicFramePr>
          <p:nvPr/>
        </p:nvGraphicFramePr>
        <p:xfrm>
          <a:off x="2051050" y="1844675"/>
          <a:ext cx="28797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公式" r:id="rId4" imgW="3302000" imgH="990600" progId="Equation.3">
                  <p:embed/>
                </p:oleObj>
              </mc:Choice>
              <mc:Fallback>
                <p:oleObj name="公式" r:id="rId4" imgW="3302000" imgH="990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44675"/>
                        <a:ext cx="28797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对象 2"/>
          <p:cNvGraphicFramePr>
            <a:graphicFrameLocks noChangeAspect="1"/>
          </p:cNvGraphicFramePr>
          <p:nvPr/>
        </p:nvGraphicFramePr>
        <p:xfrm>
          <a:off x="7304088" y="1844675"/>
          <a:ext cx="5476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公式" r:id="rId6" imgW="596641" imgH="863225" progId="Equation.3">
                  <p:embed/>
                </p:oleObj>
              </mc:Choice>
              <mc:Fallback>
                <p:oleObj name="公式" r:id="rId6" imgW="596641" imgH="863225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1844675"/>
                        <a:ext cx="5476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对象 3"/>
          <p:cNvGraphicFramePr>
            <a:graphicFrameLocks noChangeAspect="1"/>
          </p:cNvGraphicFramePr>
          <p:nvPr/>
        </p:nvGraphicFramePr>
        <p:xfrm>
          <a:off x="2195513" y="29718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公式" r:id="rId8" imgW="1524000" imgH="457200" progId="Equation.3">
                  <p:embed/>
                </p:oleObj>
              </mc:Choice>
              <mc:Fallback>
                <p:oleObj name="公式" r:id="rId8" imgW="1524000" imgH="457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718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对象 4"/>
          <p:cNvGraphicFramePr>
            <a:graphicFrameLocks noChangeAspect="1"/>
          </p:cNvGraphicFramePr>
          <p:nvPr/>
        </p:nvGraphicFramePr>
        <p:xfrm>
          <a:off x="2195513" y="3787775"/>
          <a:ext cx="2667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公式" r:id="rId10" imgW="2667000" imgH="495300" progId="Equation.3">
                  <p:embed/>
                </p:oleObj>
              </mc:Choice>
              <mc:Fallback>
                <p:oleObj name="公式" r:id="rId10" imgW="2667000" imgH="4953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87775"/>
                        <a:ext cx="2667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对象 5"/>
          <p:cNvGraphicFramePr>
            <a:graphicFrameLocks noChangeAspect="1"/>
          </p:cNvGraphicFramePr>
          <p:nvPr/>
        </p:nvGraphicFramePr>
        <p:xfrm>
          <a:off x="325438" y="4581525"/>
          <a:ext cx="1943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公式" r:id="rId12" imgW="1943100" imgH="863600" progId="Equation.3">
                  <p:embed/>
                </p:oleObj>
              </mc:Choice>
              <mc:Fallback>
                <p:oleObj name="公式" r:id="rId12" imgW="1943100" imgH="863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4581525"/>
                        <a:ext cx="1943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对象 6"/>
          <p:cNvGraphicFramePr>
            <a:graphicFrameLocks noChangeAspect="1"/>
          </p:cNvGraphicFramePr>
          <p:nvPr/>
        </p:nvGraphicFramePr>
        <p:xfrm>
          <a:off x="2555875" y="4797425"/>
          <a:ext cx="302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公式" r:id="rId14" imgW="3022600" imgH="495300" progId="Equation.3">
                  <p:embed/>
                </p:oleObj>
              </mc:Choice>
              <mc:Fallback>
                <p:oleObj name="公式" r:id="rId14" imgW="3022600" imgH="4953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97425"/>
                        <a:ext cx="3022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对象 1"/>
          <p:cNvGraphicFramePr>
            <a:graphicFrameLocks noChangeAspect="1"/>
          </p:cNvGraphicFramePr>
          <p:nvPr/>
        </p:nvGraphicFramePr>
        <p:xfrm>
          <a:off x="2173288" y="5776913"/>
          <a:ext cx="302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公式" r:id="rId16" imgW="3022600" imgH="495300" progId="Equation.3">
                  <p:embed/>
                </p:oleObj>
              </mc:Choice>
              <mc:Fallback>
                <p:oleObj name="公式" r:id="rId16" imgW="3022600" imgH="4953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5776913"/>
                        <a:ext cx="3022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对象 1"/>
          <p:cNvGraphicFramePr>
            <a:graphicFrameLocks noChangeAspect="1"/>
          </p:cNvGraphicFramePr>
          <p:nvPr/>
        </p:nvGraphicFramePr>
        <p:xfrm>
          <a:off x="2085975" y="866775"/>
          <a:ext cx="3086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公式" r:id="rId18" imgW="3086100" imgH="749300" progId="Equation.3">
                  <p:embed/>
                </p:oleObj>
              </mc:Choice>
              <mc:Fallback>
                <p:oleObj name="公式" r:id="rId18" imgW="3086100" imgH="7493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866775"/>
                        <a:ext cx="3086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795963" y="6350000"/>
            <a:ext cx="1979612" cy="5238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低通滤波器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016000"/>
            <a:ext cx="8243888" cy="612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微软雅黑" panose="020B0503020204020204" pitchFamily="34" charset="-122"/>
              </a:rPr>
              <a:t>3-2.5 </a:t>
            </a:r>
            <a:r>
              <a:rPr lang="zh-CN" altLang="en-US" sz="2800" dirty="0">
                <a:latin typeface="微软雅黑" panose="020B0503020204020204" pitchFamily="34" charset="-122"/>
              </a:rPr>
              <a:t>讨论一维单原子链晶格振动特点</a:t>
            </a:r>
            <a:endParaRPr lang="zh-CN" altLang="en-US" sz="2800" dirty="0" smtClean="0">
              <a:latin typeface="微软雅黑" panose="020B0503020204020204" pitchFamily="34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38200" y="177323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微软雅黑" panose="020B0503020204020204" pitchFamily="34" charset="-122"/>
              </a:rPr>
              <a:t>(3)</a:t>
            </a:r>
            <a:r>
              <a:rPr kumimoji="1" lang="zh-CN" altLang="en-US" sz="2800">
                <a:latin typeface="微软雅黑" panose="020B0503020204020204" pitchFamily="34" charset="-122"/>
              </a:rPr>
              <a:t>格波的传播速度用</a:t>
            </a:r>
            <a:r>
              <a:rPr kumimoji="1" lang="en-US" altLang="zh-CN" sz="2800" i="1">
                <a:latin typeface="微软雅黑" panose="020B0503020204020204" pitchFamily="34" charset="-122"/>
              </a:rPr>
              <a:t>v</a:t>
            </a:r>
            <a:r>
              <a:rPr kumimoji="1" lang="en-US" altLang="zh-CN" sz="2800" i="1" baseline="-25000">
                <a:latin typeface="微软雅黑" panose="020B0503020204020204" pitchFamily="34" charset="-122"/>
              </a:rPr>
              <a:t>g</a:t>
            </a:r>
            <a:r>
              <a:rPr kumimoji="1" lang="zh-CN" altLang="en-US" sz="2800">
                <a:latin typeface="微软雅黑" panose="020B0503020204020204" pitchFamily="34" charset="-122"/>
              </a:rPr>
              <a:t>来表示。</a:t>
            </a:r>
            <a:endParaRPr kumimoji="1" lang="zh-CN" altLang="en-US" sz="2800" i="1">
              <a:latin typeface="微软雅黑" panose="020B0503020204020204" pitchFamily="34" charset="-122"/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971550" y="3789363"/>
            <a:ext cx="70104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微软雅黑" panose="020B0503020204020204" pitchFamily="34" charset="-122"/>
              </a:rPr>
              <a:t>q&lt;&lt; </a:t>
            </a:r>
            <a:r>
              <a:rPr kumimoji="1" lang="en-US" altLang="zh-CN" sz="2800">
                <a:latin typeface="微软雅黑" panose="020B0503020204020204" pitchFamily="34" charset="-122"/>
                <a:cs typeface="Times New Roman" panose="02020603050405020304" pitchFamily="18" charset="0"/>
              </a:rPr>
              <a:t>π/a</a:t>
            </a:r>
            <a:r>
              <a:rPr kumimoji="1" lang="zh-CN" altLang="en-US" sz="2800">
                <a:latin typeface="微软雅黑" panose="020B0503020204020204" pitchFamily="34" charset="-122"/>
              </a:rPr>
              <a:t>时，</a:t>
            </a:r>
            <a:r>
              <a:rPr kumimoji="1" lang="en-US" altLang="zh-CN" sz="2800">
                <a:latin typeface="微软雅黑" panose="020B0503020204020204" pitchFamily="34" charset="-122"/>
                <a:cs typeface="Times New Roman" panose="02020603050405020304" pitchFamily="18" charset="0"/>
              </a:rPr>
              <a:t>λ&gt;&gt;a</a:t>
            </a:r>
            <a:r>
              <a:rPr kumimoji="1" lang="zh-CN" altLang="en-US" sz="2800">
                <a:latin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>
                <a:latin typeface="微软雅黑" panose="020B0503020204020204" pitchFamily="34" charset="-122"/>
              </a:rPr>
              <a:t>此时称为长波极限情况。对应的格波传播速度表示为</a:t>
            </a: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2268538" y="4835525"/>
          <a:ext cx="17843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公式" r:id="rId3" imgW="1358900" imgH="685800" progId="Equation.3">
                  <p:embed/>
                </p:oleObj>
              </mc:Choice>
              <mc:Fallback>
                <p:oleObj name="公式" r:id="rId3" imgW="13589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835525"/>
                        <a:ext cx="17843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1066800" y="5930900"/>
            <a:ext cx="7321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微软雅黑" panose="020B0503020204020204" pitchFamily="34" charset="-122"/>
              </a:rPr>
              <a:t>格波可看作连续介质波（或弹性链或弹性波）。</a:t>
            </a:r>
          </a:p>
        </p:txBody>
      </p:sp>
      <p:graphicFrame>
        <p:nvGraphicFramePr>
          <p:cNvPr id="37895" name="对象 1"/>
          <p:cNvGraphicFramePr>
            <a:graphicFrameLocks noChangeAspect="1"/>
          </p:cNvGraphicFramePr>
          <p:nvPr/>
        </p:nvGraphicFramePr>
        <p:xfrm>
          <a:off x="2268538" y="2595563"/>
          <a:ext cx="41719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公式" r:id="rId5" imgW="4533900" imgH="977900" progId="Equation.3">
                  <p:embed/>
                </p:oleObj>
              </mc:Choice>
              <mc:Fallback>
                <p:oleObj name="公式" r:id="rId5" imgW="4533900" imgH="9779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595563"/>
                        <a:ext cx="41719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对象 1"/>
          <p:cNvGraphicFramePr>
            <a:graphicFrameLocks noChangeAspect="1"/>
          </p:cNvGraphicFramePr>
          <p:nvPr/>
        </p:nvGraphicFramePr>
        <p:xfrm>
          <a:off x="5867400" y="1625600"/>
          <a:ext cx="3086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公式" r:id="rId7" imgW="3086100" imgH="749300" progId="Equation.3">
                  <p:embed/>
                </p:oleObj>
              </mc:Choice>
              <mc:Fallback>
                <p:oleObj name="公式" r:id="rId7" imgW="3086100" imgH="7493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25600"/>
                        <a:ext cx="3086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36575" y="1228725"/>
            <a:ext cx="3962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格波 </a:t>
            </a: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长波极限情况</a:t>
            </a: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: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38915" name="Rectangle 9"/>
          <p:cNvSpPr>
            <a:spLocks noChangeArrowheads="1"/>
          </p:cNvSpPr>
          <p:nvPr/>
        </p:nvSpPr>
        <p:spPr bwMode="auto">
          <a:xfrm>
            <a:off x="3132138" y="5711825"/>
            <a:ext cx="5807075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一维单原子格波的色散关系与连续介质中弹性波的色散关系一致</a:t>
            </a:r>
          </a:p>
        </p:txBody>
      </p:sp>
      <p:pic>
        <p:nvPicPr>
          <p:cNvPr id="38916" name="Picture 12" descr="XCH003_004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919288"/>
            <a:ext cx="4589462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7" name="对象 1"/>
          <p:cNvGraphicFramePr>
            <a:graphicFrameLocks noChangeAspect="1"/>
          </p:cNvGraphicFramePr>
          <p:nvPr/>
        </p:nvGraphicFramePr>
        <p:xfrm>
          <a:off x="4657725" y="1228725"/>
          <a:ext cx="275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公式" r:id="rId4" imgW="2755900" imgH="457200" progId="Equation.3">
                  <p:embed/>
                </p:oleObj>
              </mc:Choice>
              <mc:Fallback>
                <p:oleObj name="公式" r:id="rId4" imgW="2755900" imgH="457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1228725"/>
                        <a:ext cx="275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对象 2"/>
          <p:cNvGraphicFramePr>
            <a:graphicFrameLocks noChangeAspect="1"/>
          </p:cNvGraphicFramePr>
          <p:nvPr/>
        </p:nvGraphicFramePr>
        <p:xfrm>
          <a:off x="692150" y="1768475"/>
          <a:ext cx="364966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公式" r:id="rId6" imgW="1155700" imgH="393700" progId="Equation.3">
                  <p:embed/>
                </p:oleObj>
              </mc:Choice>
              <mc:Fallback>
                <p:oleObj name="公式" r:id="rId6" imgW="1155700" imgH="3937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768475"/>
                        <a:ext cx="364966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对象 4"/>
          <p:cNvGraphicFramePr>
            <a:graphicFrameLocks noChangeAspect="1"/>
          </p:cNvGraphicFramePr>
          <p:nvPr/>
        </p:nvGraphicFramePr>
        <p:xfrm>
          <a:off x="695325" y="3062288"/>
          <a:ext cx="2459038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公式" r:id="rId8" imgW="812447" imgH="977476" progId="Equation.3">
                  <p:embed/>
                </p:oleObj>
              </mc:Choice>
              <mc:Fallback>
                <p:oleObj name="公式" r:id="rId8" imgW="812447" imgH="977476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062288"/>
                        <a:ext cx="2459038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ChangeArrowheads="1"/>
          </p:cNvSpPr>
          <p:nvPr/>
        </p:nvSpPr>
        <p:spPr bwMode="auto">
          <a:xfrm>
            <a:off x="196850" y="938213"/>
            <a:ext cx="3771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格波 </a:t>
            </a:r>
            <a:r>
              <a:rPr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短波极限情况</a:t>
            </a:r>
          </a:p>
        </p:txBody>
      </p:sp>
      <p:graphicFrame>
        <p:nvGraphicFramePr>
          <p:cNvPr id="39939" name="Object 11"/>
          <p:cNvGraphicFramePr>
            <a:graphicFrameLocks noChangeAspect="1"/>
          </p:cNvGraphicFramePr>
          <p:nvPr/>
        </p:nvGraphicFramePr>
        <p:xfrm>
          <a:off x="3970338" y="760413"/>
          <a:ext cx="12858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公式" r:id="rId3" imgW="533169" imgH="330057" progId="Equation.3">
                  <p:embed/>
                </p:oleObj>
              </mc:Choice>
              <mc:Fallback>
                <p:oleObj name="公式" r:id="rId3" imgW="533169" imgH="33005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760413"/>
                        <a:ext cx="12858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16"/>
          <p:cNvGraphicFramePr>
            <a:graphicFrameLocks noChangeAspect="1"/>
          </p:cNvGraphicFramePr>
          <p:nvPr/>
        </p:nvGraphicFramePr>
        <p:xfrm>
          <a:off x="1096963" y="4330700"/>
          <a:ext cx="36877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公式" r:id="rId5" imgW="1523339" imgH="177723" progId="Equation.3">
                  <p:embed/>
                </p:oleObj>
              </mc:Choice>
              <mc:Fallback>
                <p:oleObj name="公式" r:id="rId5" imgW="1523339" imgH="17772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4330700"/>
                        <a:ext cx="36877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17"/>
          <p:cNvSpPr>
            <a:spLocks noChangeArrowheads="1"/>
          </p:cNvSpPr>
          <p:nvPr/>
        </p:nvSpPr>
        <p:spPr bwMode="auto">
          <a:xfrm>
            <a:off x="349250" y="4908550"/>
            <a:ext cx="8229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—— </a:t>
            </a:r>
            <a:r>
              <a:rPr lang="zh-CN" altLang="en-US" sz="2400">
                <a:latin typeface="微软雅黑" panose="020B0503020204020204" pitchFamily="34" charset="-122"/>
              </a:rPr>
              <a:t>一个波长内包含许多原子，晶格看作是连续介质</a:t>
            </a:r>
          </a:p>
        </p:txBody>
      </p:sp>
      <p:sp>
        <p:nvSpPr>
          <p:cNvPr id="39942" name="Rectangle 18"/>
          <p:cNvSpPr>
            <a:spLocks noChangeArrowheads="1"/>
          </p:cNvSpPr>
          <p:nvPr/>
        </p:nvSpPr>
        <p:spPr bwMode="auto">
          <a:xfrm>
            <a:off x="273050" y="5641975"/>
            <a:ext cx="2743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短波极限下</a:t>
            </a:r>
          </a:p>
        </p:txBody>
      </p:sp>
      <p:graphicFrame>
        <p:nvGraphicFramePr>
          <p:cNvPr id="39943" name="Object 21"/>
          <p:cNvGraphicFramePr>
            <a:graphicFrameLocks noChangeAspect="1"/>
          </p:cNvGraphicFramePr>
          <p:nvPr/>
        </p:nvGraphicFramePr>
        <p:xfrm>
          <a:off x="2392363" y="5546725"/>
          <a:ext cx="31575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公式" r:id="rId7" imgW="1294838" imgH="355446" progId="Equation.3">
                  <p:embed/>
                </p:oleObj>
              </mc:Choice>
              <mc:Fallback>
                <p:oleObj name="公式" r:id="rId7" imgW="1294838" imgH="35544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5546725"/>
                        <a:ext cx="31575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22"/>
          <p:cNvSpPr>
            <a:spLocks noChangeArrowheads="1"/>
          </p:cNvSpPr>
          <p:nvPr/>
        </p:nvSpPr>
        <p:spPr bwMode="auto">
          <a:xfrm>
            <a:off x="366713" y="6381750"/>
            <a:ext cx="4941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—— </a:t>
            </a:r>
            <a:r>
              <a:rPr lang="zh-CN" altLang="en-US" sz="2400">
                <a:latin typeface="微软雅黑" panose="020B0503020204020204" pitchFamily="34" charset="-122"/>
              </a:rPr>
              <a:t>相邻两个原子振动的位相相反</a:t>
            </a:r>
          </a:p>
        </p:txBody>
      </p:sp>
      <p:sp>
        <p:nvSpPr>
          <p:cNvPr id="39945" name="Rectangle 15"/>
          <p:cNvSpPr>
            <a:spLocks noChangeArrowheads="1"/>
          </p:cNvSpPr>
          <p:nvPr/>
        </p:nvSpPr>
        <p:spPr bwMode="auto">
          <a:xfrm>
            <a:off x="196850" y="3641725"/>
            <a:ext cx="8839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长波极限下                 ，相邻两个原子之间的位相差</a:t>
            </a:r>
          </a:p>
        </p:txBody>
      </p:sp>
      <p:pic>
        <p:nvPicPr>
          <p:cNvPr id="39946" name="Picture 26" descr="XCH003_004_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835025"/>
            <a:ext cx="3352800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7" name="对象 2"/>
          <p:cNvGraphicFramePr>
            <a:graphicFrameLocks noChangeAspect="1"/>
          </p:cNvGraphicFramePr>
          <p:nvPr/>
        </p:nvGraphicFramePr>
        <p:xfrm>
          <a:off x="1077913" y="1533525"/>
          <a:ext cx="3152775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公式" r:id="rId10" imgW="1155199" imgH="774364" progId="Equation.3">
                  <p:embed/>
                </p:oleObj>
              </mc:Choice>
              <mc:Fallback>
                <p:oleObj name="公式" r:id="rId10" imgW="1155199" imgH="774364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533525"/>
                        <a:ext cx="3152775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对象 1"/>
          <p:cNvGraphicFramePr>
            <a:graphicFrameLocks noChangeAspect="1"/>
          </p:cNvGraphicFramePr>
          <p:nvPr/>
        </p:nvGraphicFramePr>
        <p:xfrm>
          <a:off x="1963738" y="3678238"/>
          <a:ext cx="10525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公式" r:id="rId12" imgW="469696" imgH="190417" progId="Equation.3">
                  <p:embed/>
                </p:oleObj>
              </mc:Choice>
              <mc:Fallback>
                <p:oleObj name="公式" r:id="rId12" imgW="469696" imgH="190417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678238"/>
                        <a:ext cx="10525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388938" y="1055688"/>
            <a:ext cx="1981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长波极限下</a:t>
            </a:r>
          </a:p>
        </p:txBody>
      </p:sp>
      <p:graphicFrame>
        <p:nvGraphicFramePr>
          <p:cNvPr id="40963" name="Object 6"/>
          <p:cNvGraphicFramePr>
            <a:graphicFrameLocks noChangeAspect="1"/>
          </p:cNvGraphicFramePr>
          <p:nvPr/>
        </p:nvGraphicFramePr>
        <p:xfrm>
          <a:off x="465138" y="2900363"/>
          <a:ext cx="3810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3" imgW="1574800" imgH="203200" progId="Equation.3">
                  <p:embed/>
                </p:oleObj>
              </mc:Choice>
              <mc:Fallback>
                <p:oleObj name="Equation" r:id="rId3" imgW="15748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900363"/>
                        <a:ext cx="3810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7"/>
          <p:cNvSpPr>
            <a:spLocks noChangeArrowheads="1"/>
          </p:cNvSpPr>
          <p:nvPr/>
        </p:nvSpPr>
        <p:spPr bwMode="auto">
          <a:xfrm>
            <a:off x="388938" y="4957763"/>
            <a:ext cx="2743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短波极限下</a:t>
            </a:r>
          </a:p>
        </p:txBody>
      </p:sp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2293938" y="4713288"/>
          <a:ext cx="11461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5" imgW="469696" imgH="393529" progId="Equation.DSMT4">
                  <p:embed/>
                </p:oleObj>
              </mc:Choice>
              <mc:Fallback>
                <p:oleObj name="Equation" r:id="rId5" imgW="469696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4713288"/>
                        <a:ext cx="11461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9"/>
          <p:cNvGraphicFramePr>
            <a:graphicFrameLocks noChangeAspect="1"/>
          </p:cNvGraphicFramePr>
          <p:nvPr/>
        </p:nvGraphicFramePr>
        <p:xfrm>
          <a:off x="2293938" y="5827713"/>
          <a:ext cx="198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7" imgW="812447" imgH="418918" progId="Equation.3">
                  <p:embed/>
                </p:oleObj>
              </mc:Choice>
              <mc:Fallback>
                <p:oleObj name="Equation" r:id="rId7" imgW="812447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5827713"/>
                        <a:ext cx="1981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0"/>
          <p:cNvGraphicFramePr>
            <a:graphicFrameLocks noChangeAspect="1"/>
          </p:cNvGraphicFramePr>
          <p:nvPr/>
        </p:nvGraphicFramePr>
        <p:xfrm>
          <a:off x="2217738" y="1071563"/>
          <a:ext cx="10144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9" imgW="418918" imgH="203112" progId="Equation.DSMT4">
                  <p:embed/>
                </p:oleObj>
              </mc:Choice>
              <mc:Fallback>
                <p:oleObj name="Equation" r:id="rId9" imgW="418918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1071563"/>
                        <a:ext cx="10144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11"/>
          <p:cNvSpPr>
            <a:spLocks noChangeArrowheads="1"/>
          </p:cNvSpPr>
          <p:nvPr/>
        </p:nvSpPr>
        <p:spPr bwMode="auto">
          <a:xfrm>
            <a:off x="388938" y="2074863"/>
            <a:ext cx="4038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相邻两个原子振动位相差</a:t>
            </a:r>
          </a:p>
        </p:txBody>
      </p:sp>
      <p:graphicFrame>
        <p:nvGraphicFramePr>
          <p:cNvPr id="40969" name="Object 12"/>
          <p:cNvGraphicFramePr>
            <a:graphicFrameLocks noChangeAspect="1"/>
          </p:cNvGraphicFramePr>
          <p:nvPr/>
        </p:nvGraphicFramePr>
        <p:xfrm>
          <a:off x="8280400" y="7140575"/>
          <a:ext cx="9715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11" imgW="444114" imgH="177646" progId="Equation.DSMT4">
                  <p:embed/>
                </p:oleObj>
              </mc:Choice>
              <mc:Fallback>
                <p:oleObj name="Equation" r:id="rId11" imgW="444114" imgH="17764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7140575"/>
                        <a:ext cx="9715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3"/>
          <p:cNvGraphicFramePr>
            <a:graphicFrameLocks noChangeAspect="1"/>
          </p:cNvGraphicFramePr>
          <p:nvPr/>
        </p:nvGraphicFramePr>
        <p:xfrm>
          <a:off x="2339975" y="3621088"/>
          <a:ext cx="20113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13" imgW="825500" imgH="419100" progId="Equation.DSMT4">
                  <p:embed/>
                </p:oleObj>
              </mc:Choice>
              <mc:Fallback>
                <p:oleObj name="Equation" r:id="rId13" imgW="8255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621088"/>
                        <a:ext cx="20113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71" name="Picture 15" descr="XCH003_002_0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1087438"/>
            <a:ext cx="434340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2" name="Picture 16" descr="XCH003_002_0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4103688"/>
            <a:ext cx="434340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19175"/>
            <a:ext cx="8229600" cy="6810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微软雅黑" panose="020B0503020204020204" pitchFamily="34" charset="-122"/>
              </a:rPr>
              <a:t>§3-2</a:t>
            </a:r>
            <a:r>
              <a:rPr lang="zh-CN" altLang="en-US" sz="3600" dirty="0" smtClean="0">
                <a:latin typeface="微软雅黑" panose="020B0503020204020204" pitchFamily="34" charset="-122"/>
              </a:rPr>
              <a:t>一维单原子链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889125"/>
            <a:ext cx="7777162" cy="4419600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主  要  内  容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</a:rPr>
              <a:t>3-2.1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介绍一维单原子链体系及参数；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</a:rPr>
              <a:t>3-2.2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体系恢复力与相对位移关系；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</a:rPr>
              <a:t>3-2.3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写出运动方程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(</a:t>
            </a:r>
            <a:r>
              <a:rPr kumimoji="1" lang="zh-CN" altLang="en-US" sz="28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根据牛顿定律</a:t>
            </a:r>
            <a:r>
              <a:rPr kumimoji="1" lang="en-US" altLang="zh-CN" sz="2800" dirty="0" smtClean="0">
                <a:latin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；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</a:rPr>
              <a:t>3-2.4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解出一维单原子链的色散关系；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</a:rPr>
              <a:t>3-2.5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讨论一维单原子链晶格振动特点；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</a:rPr>
              <a:t>3-2.6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关于“声子”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Text Box 3"/>
          <p:cNvSpPr txBox="1">
            <a:spLocks noChangeArrowheads="1"/>
          </p:cNvSpPr>
          <p:nvPr/>
        </p:nvSpPr>
        <p:spPr bwMode="auto">
          <a:xfrm>
            <a:off x="544513" y="2185988"/>
            <a:ext cx="8275637" cy="390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前面所考虑的运动实际上只适用于</a:t>
            </a:r>
            <a:r>
              <a:rPr kumimoji="1" lang="zh-CN" altLang="en-US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无穷长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的链，即假设所有的原子都有</a:t>
            </a:r>
            <a:r>
              <a:rPr kumimoji="1" lang="zh-CN" altLang="en-US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的运动方程，但一个有限的链的</a:t>
            </a:r>
            <a:r>
              <a:rPr kumimoji="1" lang="zh-CN" altLang="en-US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两端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原子显然应和内部原子不同，最两端的原子只受到一个近邻的作用，因此应该具有不同形式的运动方程。这样在解方程方面就复杂得多。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为解决这种情况，玻恩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卡曼提出了包含</a:t>
            </a:r>
            <a:r>
              <a:rPr kumimoji="1" lang="en-US" altLang="zh-CN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个原胞的环状链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作为一个有限链的模型，它包括有限数目的原子核，然而保持所有原胞完全等价，前面所用的运动方程均适用。</a:t>
            </a: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玻恩</a:t>
            </a:r>
            <a:r>
              <a:rPr kumimoji="1" lang="en-US" altLang="zh-CN" sz="20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卡曼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模型相当于要求一个有限链头尾相衔接，起一个边界条件的作用，而实际上用这个模型并未改变运动方程的解，称为</a:t>
            </a:r>
            <a:r>
              <a:rPr kumimoji="1" lang="zh-CN" altLang="en-US" sz="20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玻恩</a:t>
            </a:r>
            <a:r>
              <a:rPr kumimoji="1" lang="en-US" altLang="zh-CN" sz="20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卡曼边界条件</a:t>
            </a:r>
            <a:r>
              <a:rPr kumimoji="1" lang="zh-CN" altLang="en-US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或周期性边界条件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57200" y="1620838"/>
            <a:ext cx="31988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207CA"/>
                </a:solidFill>
                <a:latin typeface="微软雅黑" panose="020B0503020204020204" pitchFamily="34" charset="-122"/>
              </a:rPr>
              <a:t>(4)</a:t>
            </a:r>
            <a:r>
              <a:rPr kumimoji="1" lang="zh-CN" altLang="en-US" sz="2800">
                <a:solidFill>
                  <a:srgbClr val="0207CA"/>
                </a:solidFill>
                <a:latin typeface="微软雅黑" panose="020B0503020204020204" pitchFamily="34" charset="-122"/>
              </a:rPr>
              <a:t>周期性边界条件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833438"/>
            <a:ext cx="8229600" cy="681037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3-2.5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讨论一维单原子链晶格振动特点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39750" y="995363"/>
            <a:ext cx="8604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玻恩－卡门（</a:t>
            </a: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Born-Karman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）周期性边界条件</a:t>
            </a: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:</a:t>
            </a:r>
            <a:endParaRPr kumimoji="1" lang="zh-CN" altLang="en-US" b="0">
              <a:solidFill>
                <a:srgbClr val="0207CA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84213" y="1690688"/>
            <a:ext cx="8339137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微软雅黑" panose="020B0503020204020204" pitchFamily="34" charset="-122"/>
              </a:rPr>
              <a:t>一维单原子晶格看作无限长，所有原子是等价的，每个原子的振动形式都一样</a:t>
            </a:r>
            <a:endParaRPr kumimoji="1" lang="zh-CN" altLang="en-US" b="0">
              <a:latin typeface="微软雅黑" panose="020B0503020204020204" pitchFamily="34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77863" y="2681288"/>
            <a:ext cx="8269287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微软雅黑" panose="020B0503020204020204" pitchFamily="34" charset="-122"/>
              </a:rPr>
              <a:t>实际的晶体为有限，形成的链不是无穷长，链两头的原子不能用中间原子的运动方程来描述</a:t>
            </a:r>
            <a:endParaRPr kumimoji="1" lang="zh-CN" altLang="en-US" b="0">
              <a:latin typeface="微软雅黑" panose="020B0503020204020204" pitchFamily="34" charset="-122"/>
            </a:endParaRPr>
          </a:p>
        </p:txBody>
      </p:sp>
      <p:pic>
        <p:nvPicPr>
          <p:cNvPr id="43013" name="Picture 5" descr="XCH003_003_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6955" r="2885" b="1703"/>
          <a:stretch>
            <a:fillRect/>
          </a:stretch>
        </p:blipFill>
        <p:spPr bwMode="auto">
          <a:xfrm>
            <a:off x="3995738" y="4227513"/>
            <a:ext cx="5148262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677863" y="4233863"/>
            <a:ext cx="3678237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N</a:t>
            </a:r>
            <a:r>
              <a:rPr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个原子头尾相接形成一个环链，保持了所有原子等价的特点</a:t>
            </a:r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677863" y="5756275"/>
            <a:ext cx="3832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处理问题时要考虑到环链的循环性</a:t>
            </a:r>
          </a:p>
        </p:txBody>
      </p:sp>
      <p:sp>
        <p:nvSpPr>
          <p:cNvPr id="43016" name="Rectangle 6"/>
          <p:cNvSpPr>
            <a:spLocks noChangeArrowheads="1"/>
          </p:cNvSpPr>
          <p:nvPr/>
        </p:nvSpPr>
        <p:spPr bwMode="auto">
          <a:xfrm>
            <a:off x="671513" y="5191125"/>
            <a:ext cx="3832225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N</a:t>
            </a:r>
            <a:r>
              <a:rPr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很大，原子运动近似为直线运动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 descr="XCH003_003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6955" r="2885" b="1703"/>
          <a:stretch>
            <a:fillRect/>
          </a:stretch>
        </p:blipFill>
        <p:spPr bwMode="auto">
          <a:xfrm>
            <a:off x="4049713" y="1196975"/>
            <a:ext cx="511016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68313" y="820738"/>
            <a:ext cx="4737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微软雅黑" panose="020B0503020204020204" pitchFamily="34" charset="-122"/>
              </a:rPr>
              <a:t>模型：Ｎ个原胞环状链</a:t>
            </a:r>
            <a:endParaRPr kumimoji="1" lang="zh-CN" altLang="en-US" sz="2800" b="0">
              <a:latin typeface="微软雅黑" panose="020B0503020204020204" pitchFamily="34" charset="-122"/>
            </a:endParaRPr>
          </a:p>
        </p:txBody>
      </p:sp>
      <p:sp>
        <p:nvSpPr>
          <p:cNvPr id="459782" name="Text Box 6"/>
          <p:cNvSpPr txBox="1">
            <a:spLocks noChangeArrowheads="1"/>
          </p:cNvSpPr>
          <p:nvPr/>
        </p:nvSpPr>
        <p:spPr bwMode="auto">
          <a:xfrm>
            <a:off x="468313" y="4492625"/>
            <a:ext cx="40259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dirty="0" smtClean="0">
                <a:latin typeface="微软雅黑" panose="020B0503020204020204" pitchFamily="34" charset="-122"/>
              </a:rPr>
              <a:t>可见，</a:t>
            </a:r>
            <a:r>
              <a:rPr kumimoji="1" lang="en-US" altLang="zh-CN" sz="1800" dirty="0" smtClean="0">
                <a:latin typeface="微软雅黑" panose="020B0503020204020204" pitchFamily="34" charset="-122"/>
              </a:rPr>
              <a:t>I </a:t>
            </a:r>
            <a:r>
              <a:rPr kumimoji="1" lang="zh-CN" altLang="en-US" sz="1800" dirty="0" smtClean="0">
                <a:latin typeface="微软雅黑" panose="020B0503020204020204" pitchFamily="34" charset="-122"/>
              </a:rPr>
              <a:t>有Ｎ个不同取值，而</a:t>
            </a:r>
            <a:r>
              <a:rPr kumimoji="1" lang="en-US" altLang="zh-CN" sz="1800" dirty="0" smtClean="0">
                <a:latin typeface="微软雅黑" panose="020B0503020204020204" pitchFamily="34" charset="-122"/>
              </a:rPr>
              <a:t>q</a:t>
            </a:r>
            <a:r>
              <a:rPr kumimoji="1" lang="zh-CN" altLang="en-US" sz="1800" dirty="0" smtClean="0">
                <a:latin typeface="微软雅黑" panose="020B0503020204020204" pitchFamily="34" charset="-122"/>
              </a:rPr>
              <a:t>也有Ｎ个不同取值</a:t>
            </a:r>
            <a:endParaRPr kumimoji="1" lang="en-US" altLang="zh-CN" sz="1800" dirty="0" smtClean="0">
              <a:latin typeface="微软雅黑" panose="020B0503020204020204" pitchFamily="34" charset="-122"/>
            </a:endParaRPr>
          </a:p>
          <a:p>
            <a:pPr marL="342900" indent="-34290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dirty="0" smtClean="0">
                <a:latin typeface="微软雅黑" panose="020B0503020204020204" pitchFamily="34" charset="-122"/>
              </a:rPr>
              <a:t>每个</a:t>
            </a:r>
            <a:r>
              <a:rPr kumimoji="1" lang="en-US" altLang="zh-CN" sz="1800" dirty="0" smtClean="0">
                <a:latin typeface="微软雅黑" panose="020B0503020204020204" pitchFamily="34" charset="-122"/>
              </a:rPr>
              <a:t>q</a:t>
            </a:r>
            <a:r>
              <a:rPr kumimoji="1" lang="zh-CN" altLang="en-US" sz="1800" dirty="0" smtClean="0">
                <a:latin typeface="微软雅黑" panose="020B0503020204020204" pitchFamily="34" charset="-122"/>
              </a:rPr>
              <a:t>表示一种振动模式，共有Ｎ个模式</a:t>
            </a:r>
            <a:endParaRPr kumimoji="1" lang="en-US" altLang="zh-CN" sz="1800" dirty="0" smtClean="0">
              <a:latin typeface="微软雅黑" panose="020B0503020204020204" pitchFamily="34" charset="-122"/>
            </a:endParaRPr>
          </a:p>
          <a:p>
            <a:pPr marL="342900" indent="-34290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dirty="0" smtClean="0">
                <a:latin typeface="微软雅黑" panose="020B0503020204020204" pitchFamily="34" charset="-122"/>
              </a:rPr>
              <a:t>也称为Ｎ个不同格波，Ｎ称为自由度数。</a:t>
            </a:r>
          </a:p>
        </p:txBody>
      </p:sp>
      <p:graphicFrame>
        <p:nvGraphicFramePr>
          <p:cNvPr id="44037" name="对象 2"/>
          <p:cNvGraphicFramePr>
            <a:graphicFrameLocks noChangeAspect="1"/>
          </p:cNvGraphicFramePr>
          <p:nvPr/>
        </p:nvGraphicFramePr>
        <p:xfrm>
          <a:off x="674688" y="1411288"/>
          <a:ext cx="3897312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公式" r:id="rId4" imgW="2387600" imgH="1676400" progId="Equation.3">
                  <p:embed/>
                </p:oleObj>
              </mc:Choice>
              <mc:Fallback>
                <p:oleObj name="公式" r:id="rId4" imgW="2387600" imgH="16764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411288"/>
                        <a:ext cx="3897312" cy="273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8" name="Picture 12" descr="XCH003_004_0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573463"/>
            <a:ext cx="4222750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ChangeArrowheads="1"/>
          </p:cNvSpPr>
          <p:nvPr/>
        </p:nvSpPr>
        <p:spPr bwMode="auto">
          <a:xfrm>
            <a:off x="434975" y="1662113"/>
            <a:ext cx="2047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 b="0">
              <a:solidFill>
                <a:srgbClr val="0A031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10"/>
          <p:cNvSpPr>
            <a:spLocks noChangeArrowheads="1"/>
          </p:cNvSpPr>
          <p:nvPr/>
        </p:nvSpPr>
        <p:spPr bwMode="auto">
          <a:xfrm>
            <a:off x="3314700" y="1662113"/>
            <a:ext cx="2047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 b="0">
              <a:solidFill>
                <a:srgbClr val="0A031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060" name="Object 18"/>
          <p:cNvGraphicFramePr>
            <a:graphicFrameLocks noChangeAspect="1"/>
          </p:cNvGraphicFramePr>
          <p:nvPr/>
        </p:nvGraphicFramePr>
        <p:xfrm>
          <a:off x="2843213" y="2689225"/>
          <a:ext cx="5184775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公式" r:id="rId4" imgW="2692400" imgH="1574800" progId="Equation.3">
                  <p:embed/>
                </p:oleObj>
              </mc:Choice>
              <mc:Fallback>
                <p:oleObj name="公式" r:id="rId4" imgW="2692400" imgH="1574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689225"/>
                        <a:ext cx="5184775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47700" y="2655888"/>
            <a:ext cx="27924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傅里叶变换</a:t>
            </a:r>
          </a:p>
        </p:txBody>
      </p:sp>
      <p:graphicFrame>
        <p:nvGraphicFramePr>
          <p:cNvPr id="45062" name="Object 18"/>
          <p:cNvGraphicFramePr>
            <a:graphicFrameLocks noChangeAspect="1"/>
          </p:cNvGraphicFramePr>
          <p:nvPr/>
        </p:nvGraphicFramePr>
        <p:xfrm>
          <a:off x="674688" y="946150"/>
          <a:ext cx="5697537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公式" r:id="rId6" imgW="2946400" imgH="673100" progId="Equation.3">
                  <p:embed/>
                </p:oleObj>
              </mc:Choice>
              <mc:Fallback>
                <p:oleObj name="公式" r:id="rId6" imgW="2946400" imgH="673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946150"/>
                        <a:ext cx="5697537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4"/>
          <p:cNvGraphicFramePr>
            <a:graphicFrameLocks noChangeAspect="1"/>
          </p:cNvGraphicFramePr>
          <p:nvPr/>
        </p:nvGraphicFramePr>
        <p:xfrm>
          <a:off x="647700" y="5930900"/>
          <a:ext cx="76739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公式" r:id="rId8" imgW="4279900" imgH="279400" progId="Equation.3">
                  <p:embed/>
                </p:oleObj>
              </mc:Choice>
              <mc:Fallback>
                <p:oleObj name="公式" r:id="rId8" imgW="42799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930900"/>
                        <a:ext cx="76739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ChangeArrowheads="1"/>
          </p:cNvSpPr>
          <p:nvPr/>
        </p:nvSpPr>
        <p:spPr bwMode="auto">
          <a:xfrm>
            <a:off x="522288" y="1855788"/>
            <a:ext cx="46228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</a:rPr>
              <a:t>q</a:t>
            </a:r>
            <a:r>
              <a:rPr lang="zh-CN" altLang="en-US">
                <a:latin typeface="微软雅黑" panose="020B0503020204020204" pitchFamily="34" charset="-122"/>
              </a:rPr>
              <a:t>个格波引起第</a:t>
            </a:r>
            <a:r>
              <a:rPr lang="en-US" altLang="zh-CN">
                <a:latin typeface="微软雅黑" panose="020B0503020204020204" pitchFamily="34" charset="-122"/>
              </a:rPr>
              <a:t>n</a:t>
            </a:r>
            <a:r>
              <a:rPr lang="zh-CN" altLang="en-US">
                <a:latin typeface="微软雅黑" panose="020B0503020204020204" pitchFamily="34" charset="-122"/>
              </a:rPr>
              <a:t>个原子位移</a:t>
            </a:r>
          </a:p>
        </p:txBody>
      </p:sp>
      <p:graphicFrame>
        <p:nvGraphicFramePr>
          <p:cNvPr id="47107" name="Object 12"/>
          <p:cNvGraphicFramePr>
            <a:graphicFrameLocks noChangeAspect="1"/>
          </p:cNvGraphicFramePr>
          <p:nvPr/>
        </p:nvGraphicFramePr>
        <p:xfrm>
          <a:off x="5170488" y="1744663"/>
          <a:ext cx="2132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r:id="rId3" imgW="1066337" imgH="266584" progId="Equation.3">
                  <p:embed/>
                </p:oleObj>
              </mc:Choice>
              <mc:Fallback>
                <p:oleObj r:id="rId3" imgW="1066337" imgH="26658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1744663"/>
                        <a:ext cx="2132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13"/>
          <p:cNvSpPr>
            <a:spLocks noChangeArrowheads="1"/>
          </p:cNvSpPr>
          <p:nvPr/>
        </p:nvSpPr>
        <p:spPr bwMode="auto">
          <a:xfrm>
            <a:off x="1995488" y="2457450"/>
            <a:ext cx="30686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</a:rPr>
              <a:t>n</a:t>
            </a:r>
            <a:r>
              <a:rPr lang="zh-CN" altLang="en-US">
                <a:latin typeface="微软雅黑" panose="020B0503020204020204" pitchFamily="34" charset="-122"/>
              </a:rPr>
              <a:t>个原子总的位移</a:t>
            </a:r>
          </a:p>
        </p:txBody>
      </p:sp>
      <p:graphicFrame>
        <p:nvGraphicFramePr>
          <p:cNvPr id="47109" name="Object 14"/>
          <p:cNvGraphicFramePr>
            <a:graphicFrameLocks noChangeAspect="1"/>
          </p:cNvGraphicFramePr>
          <p:nvPr/>
        </p:nvGraphicFramePr>
        <p:xfrm>
          <a:off x="5192713" y="2332038"/>
          <a:ext cx="3505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r:id="rId5" imgW="1752600" imgH="368300" progId="Equation.3">
                  <p:embed/>
                </p:oleObj>
              </mc:Choice>
              <mc:Fallback>
                <p:oleObj r:id="rId5" imgW="17526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2332038"/>
                        <a:ext cx="3505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5"/>
          <p:cNvGraphicFramePr>
            <a:graphicFrameLocks noChangeAspect="1"/>
          </p:cNvGraphicFramePr>
          <p:nvPr/>
        </p:nvGraphicFramePr>
        <p:xfrm>
          <a:off x="3811588" y="3063875"/>
          <a:ext cx="2667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7" imgW="1333500" imgH="469900" progId="Equation.3">
                  <p:embed/>
                </p:oleObj>
              </mc:Choice>
              <mc:Fallback>
                <p:oleObj name="Equation" r:id="rId7" imgW="13335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3063875"/>
                        <a:ext cx="2667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16"/>
          <p:cNvGraphicFramePr>
            <a:graphicFrameLocks noChangeAspect="1"/>
          </p:cNvGraphicFramePr>
          <p:nvPr/>
        </p:nvGraphicFramePr>
        <p:xfrm>
          <a:off x="1144588" y="3213100"/>
          <a:ext cx="205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Equation" r:id="rId9" imgW="990696" imgH="243817" progId="Equation.3">
                  <p:embed/>
                </p:oleObj>
              </mc:Choice>
              <mc:Fallback>
                <p:oleObj name="Equation" r:id="rId9" imgW="990696" imgH="24381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3213100"/>
                        <a:ext cx="2057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27"/>
          <p:cNvSpPr>
            <a:spLocks noChangeArrowheads="1"/>
          </p:cNvSpPr>
          <p:nvPr/>
        </p:nvSpPr>
        <p:spPr bwMode="auto">
          <a:xfrm>
            <a:off x="471488" y="3289300"/>
            <a:ext cx="5159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令</a:t>
            </a:r>
          </a:p>
        </p:txBody>
      </p:sp>
      <p:sp>
        <p:nvSpPr>
          <p:cNvPr id="47113" name="Rectangle 30"/>
          <p:cNvSpPr>
            <a:spLocks noChangeArrowheads="1"/>
          </p:cNvSpPr>
          <p:nvPr/>
        </p:nvSpPr>
        <p:spPr bwMode="auto">
          <a:xfrm>
            <a:off x="903288" y="4799013"/>
            <a:ext cx="4165600" cy="488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原子坐标和简正坐标的变换</a:t>
            </a:r>
          </a:p>
        </p:txBody>
      </p:sp>
      <p:graphicFrame>
        <p:nvGraphicFramePr>
          <p:cNvPr id="47114" name="Object 31"/>
          <p:cNvGraphicFramePr>
            <a:graphicFrameLocks noChangeAspect="1"/>
          </p:cNvGraphicFramePr>
          <p:nvPr/>
        </p:nvGraphicFramePr>
        <p:xfrm>
          <a:off x="5213350" y="4567238"/>
          <a:ext cx="210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r:id="rId11" imgW="1021061" imgH="411480" progId="Equation.3">
                  <p:embed/>
                </p:oleObj>
              </mc:Choice>
              <mc:Fallback>
                <p:oleObj r:id="rId11" imgW="1021061" imgH="411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4567238"/>
                        <a:ext cx="2108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33"/>
          <p:cNvGraphicFramePr>
            <a:graphicFrameLocks noChangeAspect="1"/>
          </p:cNvGraphicFramePr>
          <p:nvPr/>
        </p:nvGraphicFramePr>
        <p:xfrm>
          <a:off x="1522413" y="4060825"/>
          <a:ext cx="325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Equation" r:id="rId13" imgW="1625600" imgH="368300" progId="Equation.DSMT4">
                  <p:embed/>
                </p:oleObj>
              </mc:Choice>
              <mc:Fallback>
                <p:oleObj name="Equation" r:id="rId13" imgW="1625600" imgH="3683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4060825"/>
                        <a:ext cx="325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34"/>
          <p:cNvSpPr>
            <a:spLocks noChangeArrowheads="1"/>
          </p:cNvSpPr>
          <p:nvPr/>
        </p:nvSpPr>
        <p:spPr bwMode="auto">
          <a:xfrm>
            <a:off x="4787900" y="6392863"/>
            <a:ext cx="4006850" cy="492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</a:t>
            </a:r>
            <a:r>
              <a:rPr lang="zh-CN" altLang="en-US">
                <a:latin typeface="微软雅黑" panose="020B0503020204020204" pitchFamily="34" charset="-122"/>
              </a:rPr>
              <a:t>线性变换为么正变换</a:t>
            </a:r>
          </a:p>
        </p:txBody>
      </p:sp>
      <p:graphicFrame>
        <p:nvGraphicFramePr>
          <p:cNvPr id="47117" name="Object 35"/>
          <p:cNvGraphicFramePr>
            <a:graphicFrameLocks noChangeAspect="1"/>
          </p:cNvGraphicFramePr>
          <p:nvPr/>
        </p:nvGraphicFramePr>
        <p:xfrm>
          <a:off x="1284288" y="5673725"/>
          <a:ext cx="22590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Equation" r:id="rId15" imgW="1130300" imgH="279400" progId="Equation.DSMT4">
                  <p:embed/>
                </p:oleObj>
              </mc:Choice>
              <mc:Fallback>
                <p:oleObj name="Equation" r:id="rId15" imgW="1130300" imgH="2794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5673725"/>
                        <a:ext cx="22590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36"/>
          <p:cNvGraphicFramePr>
            <a:graphicFrameLocks noChangeAspect="1"/>
          </p:cNvGraphicFramePr>
          <p:nvPr/>
        </p:nvGraphicFramePr>
        <p:xfrm>
          <a:off x="4787900" y="5707063"/>
          <a:ext cx="142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17" imgW="710891" imgH="253890" progId="Equation.DSMT4">
                  <p:embed/>
                </p:oleObj>
              </mc:Choice>
              <mc:Fallback>
                <p:oleObj name="Equation" r:id="rId17" imgW="710891" imgH="25389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707063"/>
                        <a:ext cx="1422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原子位移和简正坐标的关系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/>
          <p:cNvSpPr>
            <a:spLocks noChangeArrowheads="1"/>
          </p:cNvSpPr>
          <p:nvPr/>
        </p:nvSpPr>
        <p:spPr bwMode="auto">
          <a:xfrm>
            <a:off x="250825" y="909638"/>
            <a:ext cx="472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动能和势能的形式 </a:t>
            </a:r>
          </a:p>
        </p:txBody>
      </p:sp>
      <p:graphicFrame>
        <p:nvGraphicFramePr>
          <p:cNvPr id="48131" name="Object 16"/>
          <p:cNvGraphicFramePr>
            <a:graphicFrameLocks noChangeAspect="1"/>
          </p:cNvGraphicFramePr>
          <p:nvPr/>
        </p:nvGraphicFramePr>
        <p:xfrm>
          <a:off x="6878638" y="1676400"/>
          <a:ext cx="22653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r:id="rId3" imgW="1002865" imgH="203112" progId="Equation.3">
                  <p:embed/>
                </p:oleObj>
              </mc:Choice>
              <mc:Fallback>
                <p:oleObj r:id="rId3" imgW="1002865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8" y="1676400"/>
                        <a:ext cx="226536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7"/>
          <p:cNvGraphicFramePr>
            <a:graphicFrameLocks noChangeAspect="1"/>
          </p:cNvGraphicFramePr>
          <p:nvPr/>
        </p:nvGraphicFramePr>
        <p:xfrm>
          <a:off x="1774825" y="2541588"/>
          <a:ext cx="133191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r:id="rId5" imgW="583947" imgH="469696" progId="Equation.3">
                  <p:embed/>
                </p:oleObj>
              </mc:Choice>
              <mc:Fallback>
                <p:oleObj r:id="rId5" imgW="583947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541588"/>
                        <a:ext cx="1331913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18"/>
          <p:cNvSpPr>
            <a:spLocks noChangeArrowheads="1"/>
          </p:cNvSpPr>
          <p:nvPr/>
        </p:nvSpPr>
        <p:spPr bwMode="auto">
          <a:xfrm>
            <a:off x="3298825" y="2846388"/>
            <a:ext cx="52895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sym typeface="Monotype Sorts" pitchFamily="2" charset="2"/>
              </a:rPr>
              <a:t>—— </a:t>
            </a:r>
            <a:r>
              <a:rPr lang="en-US" altLang="zh-CN" i="1">
                <a:latin typeface="微软雅黑" panose="020B0503020204020204" pitchFamily="34" charset="-122"/>
                <a:sym typeface="Monotype Sorts" pitchFamily="2" charset="2"/>
              </a:rPr>
              <a:t>N</a:t>
            </a:r>
            <a:r>
              <a:rPr lang="zh-CN" altLang="en-US">
                <a:latin typeface="微软雅黑" panose="020B0503020204020204" pitchFamily="34" charset="-122"/>
                <a:sym typeface="Monotype Sorts" pitchFamily="2" charset="2"/>
              </a:rPr>
              <a:t>项独立的模式，具有正交性</a:t>
            </a:r>
          </a:p>
        </p:txBody>
      </p:sp>
      <p:sp>
        <p:nvSpPr>
          <p:cNvPr id="48134" name="Rectangle 20"/>
          <p:cNvSpPr>
            <a:spLocks noChangeArrowheads="1"/>
          </p:cNvSpPr>
          <p:nvPr/>
        </p:nvSpPr>
        <p:spPr bwMode="auto">
          <a:xfrm>
            <a:off x="285750" y="5000625"/>
            <a:ext cx="31702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动能的正则坐标表示</a:t>
            </a:r>
          </a:p>
        </p:txBody>
      </p:sp>
      <p:graphicFrame>
        <p:nvGraphicFramePr>
          <p:cNvPr id="48135" name="Object 21"/>
          <p:cNvGraphicFramePr>
            <a:graphicFrameLocks noChangeAspect="1"/>
          </p:cNvGraphicFramePr>
          <p:nvPr/>
        </p:nvGraphicFramePr>
        <p:xfrm>
          <a:off x="3562350" y="4814888"/>
          <a:ext cx="20986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r:id="rId7" imgW="876300" imgH="419100" progId="Equation.3">
                  <p:embed/>
                </p:oleObj>
              </mc:Choice>
              <mc:Fallback>
                <p:oleObj r:id="rId7" imgW="876300" imgH="419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814888"/>
                        <a:ext cx="20986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22"/>
          <p:cNvGraphicFramePr>
            <a:graphicFrameLocks noChangeAspect="1"/>
          </p:cNvGraphicFramePr>
          <p:nvPr/>
        </p:nvGraphicFramePr>
        <p:xfrm>
          <a:off x="6076950" y="4775200"/>
          <a:ext cx="20986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r:id="rId9" imgW="838258" imgH="396126" progId="Equation.3">
                  <p:embed/>
                </p:oleObj>
              </mc:Choice>
              <mc:Fallback>
                <p:oleObj r:id="rId9" imgW="838258" imgH="39612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4775200"/>
                        <a:ext cx="209867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24"/>
          <p:cNvSpPr>
            <a:spLocks noChangeArrowheads="1"/>
          </p:cNvSpPr>
          <p:nvPr/>
        </p:nvSpPr>
        <p:spPr bwMode="auto">
          <a:xfrm>
            <a:off x="250825" y="6046788"/>
            <a:ext cx="31702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势能的正则坐标表示</a:t>
            </a:r>
          </a:p>
        </p:txBody>
      </p:sp>
      <p:graphicFrame>
        <p:nvGraphicFramePr>
          <p:cNvPr id="48138" name="Object 25"/>
          <p:cNvGraphicFramePr>
            <a:graphicFrameLocks noChangeAspect="1"/>
          </p:cNvGraphicFramePr>
          <p:nvPr/>
        </p:nvGraphicFramePr>
        <p:xfrm>
          <a:off x="3527425" y="5881688"/>
          <a:ext cx="3467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r:id="rId11" imgW="1447800" imgH="419100" progId="Equation.3">
                  <p:embed/>
                </p:oleObj>
              </mc:Choice>
              <mc:Fallback>
                <p:oleObj r:id="rId11" imgW="1447800" imgH="419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5881688"/>
                        <a:ext cx="3467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31"/>
          <p:cNvGraphicFramePr>
            <a:graphicFrameLocks noChangeAspect="1"/>
          </p:cNvGraphicFramePr>
          <p:nvPr/>
        </p:nvGraphicFramePr>
        <p:xfrm>
          <a:off x="1774825" y="3730625"/>
          <a:ext cx="28940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13" imgW="1231366" imgH="431613" progId="Equation.DSMT4">
                  <p:embed/>
                </p:oleObj>
              </mc:Choice>
              <mc:Fallback>
                <p:oleObj name="Equation" r:id="rId13" imgW="1231366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730625"/>
                        <a:ext cx="289401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Rectangle 32"/>
          <p:cNvSpPr>
            <a:spLocks noChangeArrowheads="1"/>
          </p:cNvSpPr>
          <p:nvPr/>
        </p:nvSpPr>
        <p:spPr bwMode="auto">
          <a:xfrm>
            <a:off x="263525" y="1649413"/>
            <a:ext cx="49561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原子位移为实数 </a:t>
            </a:r>
            <a:r>
              <a:rPr lang="en-US" altLang="zh-CN">
                <a:latin typeface="微软雅黑" panose="020B0503020204020204" pitchFamily="34" charset="-122"/>
              </a:rPr>
              <a:t>—— </a:t>
            </a:r>
          </a:p>
        </p:txBody>
      </p:sp>
      <p:sp>
        <p:nvSpPr>
          <p:cNvPr id="48141" name="Rectangle 33"/>
          <p:cNvSpPr>
            <a:spLocks noChangeArrowheads="1"/>
          </p:cNvSpPr>
          <p:nvPr/>
        </p:nvSpPr>
        <p:spPr bwMode="auto">
          <a:xfrm>
            <a:off x="4670425" y="3913188"/>
            <a:ext cx="19065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sym typeface="Monotype Sorts" pitchFamily="2" charset="2"/>
              </a:rPr>
              <a:t>——</a:t>
            </a:r>
            <a:r>
              <a:rPr lang="zh-CN" altLang="en-US">
                <a:latin typeface="微软雅黑" panose="020B0503020204020204" pitchFamily="34" charset="-122"/>
                <a:sym typeface="Monotype Sorts" pitchFamily="2" charset="2"/>
              </a:rPr>
              <a:t>正交性</a:t>
            </a:r>
          </a:p>
        </p:txBody>
      </p:sp>
      <p:graphicFrame>
        <p:nvGraphicFramePr>
          <p:cNvPr id="48142" name="Object 15"/>
          <p:cNvGraphicFramePr>
            <a:graphicFrameLocks noChangeAspect="1"/>
          </p:cNvGraphicFramePr>
          <p:nvPr/>
        </p:nvGraphicFramePr>
        <p:xfrm>
          <a:off x="3886200" y="1498600"/>
          <a:ext cx="2667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Equation" r:id="rId15" imgW="1333500" imgH="469900" progId="Equation.3">
                  <p:embed/>
                </p:oleObj>
              </mc:Choice>
              <mc:Fallback>
                <p:oleObj name="Equation" r:id="rId15" imgW="13335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98600"/>
                        <a:ext cx="2667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879475" y="1984375"/>
            <a:ext cx="7924800" cy="1066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微软雅黑" panose="020B0503020204020204" pitchFamily="34" charset="-122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57175" y="942975"/>
            <a:ext cx="847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势能</a:t>
            </a: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031875" y="1911350"/>
          <a:ext cx="32956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公式" r:id="rId3" imgW="1434477" imgH="495085" progId="Equation.3">
                  <p:embed/>
                </p:oleObj>
              </mc:Choice>
              <mc:Fallback>
                <p:oleObj name="公式" r:id="rId3" imgW="1434477" imgH="49508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911350"/>
                        <a:ext cx="329565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4765675" y="1911350"/>
          <a:ext cx="39973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公式" r:id="rId5" imgW="1739900" imgH="495300" progId="Equation.3">
                  <p:embed/>
                </p:oleObj>
              </mc:Choice>
              <mc:Fallback>
                <p:oleObj name="公式" r:id="rId5" imgW="1739900" imgH="495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1911350"/>
                        <a:ext cx="399732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1247775" y="765175"/>
          <a:ext cx="34956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r:id="rId7" imgW="1447800" imgH="419100" progId="Equation.3">
                  <p:embed/>
                </p:oleObj>
              </mc:Choice>
              <mc:Fallback>
                <p:oleObj r:id="rId7" imgW="14478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765175"/>
                        <a:ext cx="34956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1046163" y="3203575"/>
          <a:ext cx="80629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9" imgW="3505200" imgH="444500" progId="Equation.DSMT4">
                  <p:embed/>
                </p:oleObj>
              </mc:Choice>
              <mc:Fallback>
                <p:oleObj name="Equation" r:id="rId9" imgW="3505200" imgH="4445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203575"/>
                        <a:ext cx="8062912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1031875" y="4564063"/>
          <a:ext cx="47910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11" imgW="2019300" imgH="431800" progId="Equation.3">
                  <p:embed/>
                </p:oleObj>
              </mc:Choice>
              <mc:Fallback>
                <p:oleObj name="Equation" r:id="rId11" imgW="2019300" imgH="431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564063"/>
                        <a:ext cx="47910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1031875" y="5783263"/>
          <a:ext cx="424338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r:id="rId13" imgW="1790700" imgH="431800" progId="Equation.3">
                  <p:embed/>
                </p:oleObj>
              </mc:Choice>
              <mc:Fallback>
                <p:oleObj r:id="rId13" imgW="1790700" imgH="431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5783263"/>
                        <a:ext cx="4243388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Freeform 27"/>
          <p:cNvSpPr>
            <a:spLocks/>
          </p:cNvSpPr>
          <p:nvPr/>
        </p:nvSpPr>
        <p:spPr bwMode="auto">
          <a:xfrm>
            <a:off x="4676775" y="1298575"/>
            <a:ext cx="1143000" cy="609600"/>
          </a:xfrm>
          <a:custGeom>
            <a:avLst/>
            <a:gdLst>
              <a:gd name="T0" fmla="*/ 2147483646 w 384"/>
              <a:gd name="T1" fmla="*/ 2147483646 h 480"/>
              <a:gd name="T2" fmla="*/ 2147483646 w 384"/>
              <a:gd name="T3" fmla="*/ 0 h 480"/>
              <a:gd name="T4" fmla="*/ 0 w 384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480">
                <a:moveTo>
                  <a:pt x="384" y="480"/>
                </a:moveTo>
                <a:lnTo>
                  <a:pt x="384" y="0"/>
                </a:ln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8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6"/>
          <p:cNvGraphicFramePr>
            <a:graphicFrameLocks noChangeAspect="1"/>
          </p:cNvGraphicFramePr>
          <p:nvPr/>
        </p:nvGraphicFramePr>
        <p:xfrm>
          <a:off x="2033588" y="793750"/>
          <a:ext cx="45116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3" imgW="1866900" imgH="431800" progId="Equation.3">
                  <p:embed/>
                </p:oleObj>
              </mc:Choice>
              <mc:Fallback>
                <p:oleObj name="Equation" r:id="rId3" imgW="1866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793750"/>
                        <a:ext cx="45116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373063" y="2065338"/>
            <a:ext cx="6172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将                                     代入得到</a:t>
            </a:r>
          </a:p>
        </p:txBody>
      </p:sp>
      <p:graphicFrame>
        <p:nvGraphicFramePr>
          <p:cNvPr id="50180" name="Object 10"/>
          <p:cNvGraphicFramePr>
            <a:graphicFrameLocks noChangeAspect="1"/>
          </p:cNvGraphicFramePr>
          <p:nvPr/>
        </p:nvGraphicFramePr>
        <p:xfrm>
          <a:off x="5891213" y="3022600"/>
          <a:ext cx="25590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r:id="rId5" imgW="1021061" imgH="396126" progId="Equation.3">
                  <p:embed/>
                </p:oleObj>
              </mc:Choice>
              <mc:Fallback>
                <p:oleObj r:id="rId5" imgW="1021061" imgH="39612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3022600"/>
                        <a:ext cx="25590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11"/>
          <p:cNvSpPr>
            <a:spLocks noChangeArrowheads="1"/>
          </p:cNvSpPr>
          <p:nvPr/>
        </p:nvSpPr>
        <p:spPr bwMode="auto">
          <a:xfrm>
            <a:off x="373063" y="3676650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哈密顿量</a:t>
            </a:r>
          </a:p>
        </p:txBody>
      </p:sp>
      <p:graphicFrame>
        <p:nvGraphicFramePr>
          <p:cNvPr id="50182" name="Object 12"/>
          <p:cNvGraphicFramePr>
            <a:graphicFrameLocks noChangeAspect="1"/>
          </p:cNvGraphicFramePr>
          <p:nvPr/>
        </p:nvGraphicFramePr>
        <p:xfrm>
          <a:off x="1009650" y="4311650"/>
          <a:ext cx="52308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7" imgW="2087822" imgH="396126" progId="Equation.DSMT4">
                  <p:embed/>
                </p:oleObj>
              </mc:Choice>
              <mc:Fallback>
                <p:oleObj name="Equation" r:id="rId7" imgW="2087822" imgH="39612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311650"/>
                        <a:ext cx="523081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13"/>
          <p:cNvSpPr>
            <a:spLocks noChangeArrowheads="1"/>
          </p:cNvSpPr>
          <p:nvPr/>
        </p:nvSpPr>
        <p:spPr bwMode="auto">
          <a:xfrm>
            <a:off x="3721100" y="5699125"/>
            <a:ext cx="46736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</a:t>
            </a:r>
            <a:r>
              <a:rPr lang="zh-CN" altLang="en-US">
                <a:latin typeface="微软雅黑" panose="020B0503020204020204" pitchFamily="34" charset="-122"/>
              </a:rPr>
              <a:t>系统复数形式的简正坐标</a:t>
            </a:r>
          </a:p>
        </p:txBody>
      </p:sp>
      <p:graphicFrame>
        <p:nvGraphicFramePr>
          <p:cNvPr id="50184" name="Object 14"/>
          <p:cNvGraphicFramePr>
            <a:graphicFrameLocks noChangeAspect="1"/>
          </p:cNvGraphicFramePr>
          <p:nvPr/>
        </p:nvGraphicFramePr>
        <p:xfrm>
          <a:off x="1054100" y="5613400"/>
          <a:ext cx="25384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9" imgW="990696" imgH="243817" progId="Equation.3">
                  <p:embed/>
                </p:oleObj>
              </mc:Choice>
              <mc:Fallback>
                <p:oleObj name="Equation" r:id="rId9" imgW="990696" imgH="2438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5613400"/>
                        <a:ext cx="25384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15"/>
          <p:cNvSpPr>
            <a:spLocks noChangeArrowheads="1"/>
          </p:cNvSpPr>
          <p:nvPr/>
        </p:nvSpPr>
        <p:spPr bwMode="auto">
          <a:xfrm>
            <a:off x="385763" y="946150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系统势能</a:t>
            </a:r>
          </a:p>
        </p:txBody>
      </p:sp>
      <p:graphicFrame>
        <p:nvGraphicFramePr>
          <p:cNvPr id="50186" name="Object 7"/>
          <p:cNvGraphicFramePr>
            <a:graphicFrameLocks noChangeAspect="1"/>
          </p:cNvGraphicFramePr>
          <p:nvPr/>
        </p:nvGraphicFramePr>
        <p:xfrm>
          <a:off x="911225" y="1846263"/>
          <a:ext cx="33782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r:id="rId11" imgW="1384300" imgH="393700" progId="Equation.3">
                  <p:embed/>
                </p:oleObj>
              </mc:Choice>
              <mc:Fallback>
                <p:oleObj r:id="rId11" imgW="13843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846263"/>
                        <a:ext cx="33782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9"/>
          <p:cNvGraphicFramePr>
            <a:graphicFrameLocks noChangeAspect="1"/>
          </p:cNvGraphicFramePr>
          <p:nvPr/>
        </p:nvGraphicFramePr>
        <p:xfrm>
          <a:off x="5891213" y="1846263"/>
          <a:ext cx="291306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13" imgW="1193800" imgH="431800" progId="Equation.3">
                  <p:embed/>
                </p:oleObj>
              </mc:Choice>
              <mc:Fallback>
                <p:oleObj name="Equation" r:id="rId13" imgW="11938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1846263"/>
                        <a:ext cx="2913062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15"/>
          <p:cNvGraphicFramePr>
            <a:graphicFrameLocks noChangeAspect="1"/>
          </p:cNvGraphicFramePr>
          <p:nvPr/>
        </p:nvGraphicFramePr>
        <p:xfrm>
          <a:off x="882650" y="1465263"/>
          <a:ext cx="35655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r:id="rId3" imgW="1498600" imgH="469900" progId="Equation.3">
                  <p:embed/>
                </p:oleObj>
              </mc:Choice>
              <mc:Fallback>
                <p:oleObj r:id="rId3" imgW="14986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465263"/>
                        <a:ext cx="35655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14"/>
          <p:cNvGraphicFramePr>
            <a:graphicFrameLocks noChangeAspect="1"/>
          </p:cNvGraphicFramePr>
          <p:nvPr/>
        </p:nvGraphicFramePr>
        <p:xfrm>
          <a:off x="4905375" y="1465263"/>
          <a:ext cx="38004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r:id="rId5" imgW="1600200" imgH="469900" progId="Equation.3">
                  <p:embed/>
                </p:oleObj>
              </mc:Choice>
              <mc:Fallback>
                <p:oleObj r:id="rId5" imgW="16002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1465263"/>
                        <a:ext cx="38004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13"/>
          <p:cNvGraphicFramePr>
            <a:graphicFrameLocks noChangeAspect="1"/>
          </p:cNvGraphicFramePr>
          <p:nvPr/>
        </p:nvGraphicFramePr>
        <p:xfrm>
          <a:off x="866775" y="2541588"/>
          <a:ext cx="20780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r:id="rId7" imgW="876300" imgH="431800" progId="Equation.3">
                  <p:embed/>
                </p:oleObj>
              </mc:Choice>
              <mc:Fallback>
                <p:oleObj r:id="rId7" imgW="8763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2541588"/>
                        <a:ext cx="20780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12"/>
          <p:cNvGraphicFramePr>
            <a:graphicFrameLocks noChangeAspect="1"/>
          </p:cNvGraphicFramePr>
          <p:nvPr/>
        </p:nvGraphicFramePr>
        <p:xfrm>
          <a:off x="889000" y="3621088"/>
          <a:ext cx="24923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r:id="rId9" imgW="1054100" imgH="431800" progId="Equation.3">
                  <p:embed/>
                </p:oleObj>
              </mc:Choice>
              <mc:Fallback>
                <p:oleObj r:id="rId9" imgW="10541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621088"/>
                        <a:ext cx="249237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11"/>
          <p:cNvGraphicFramePr>
            <a:graphicFrameLocks noChangeAspect="1"/>
          </p:cNvGraphicFramePr>
          <p:nvPr/>
        </p:nvGraphicFramePr>
        <p:xfrm>
          <a:off x="5014913" y="2541588"/>
          <a:ext cx="354806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11" imgW="1463040" imgH="396126" progId="Equation.DSMT4">
                  <p:embed/>
                </p:oleObj>
              </mc:Choice>
              <mc:Fallback>
                <p:oleObj name="Equation" r:id="rId11" imgW="1463040" imgH="39612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2541588"/>
                        <a:ext cx="3548062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19"/>
          <p:cNvSpPr>
            <a:spLocks noChangeArrowheads="1"/>
          </p:cNvSpPr>
          <p:nvPr/>
        </p:nvSpPr>
        <p:spPr bwMode="auto">
          <a:xfrm>
            <a:off x="180975" y="836613"/>
            <a:ext cx="31702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实数形式的简正坐标</a:t>
            </a:r>
          </a:p>
        </p:txBody>
      </p:sp>
      <p:sp>
        <p:nvSpPr>
          <p:cNvPr id="51208" name="Rectangle 20"/>
          <p:cNvSpPr>
            <a:spLocks noChangeArrowheads="1"/>
          </p:cNvSpPr>
          <p:nvPr/>
        </p:nvSpPr>
        <p:spPr bwMode="auto">
          <a:xfrm>
            <a:off x="257175" y="1689100"/>
            <a:ext cx="5159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51209" name="Object 21"/>
          <p:cNvGraphicFramePr>
            <a:graphicFrameLocks noChangeAspect="1"/>
          </p:cNvGraphicFramePr>
          <p:nvPr/>
        </p:nvGraphicFramePr>
        <p:xfrm>
          <a:off x="4981575" y="3621088"/>
          <a:ext cx="39989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13" imgW="1653511" imgH="396126" progId="Equation.DSMT4">
                  <p:embed/>
                </p:oleObj>
              </mc:Choice>
              <mc:Fallback>
                <p:oleObj name="Equation" r:id="rId13" imgW="1653511" imgH="396126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3621088"/>
                        <a:ext cx="39989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Rectangle 23"/>
          <p:cNvSpPr>
            <a:spLocks noChangeArrowheads="1"/>
          </p:cNvSpPr>
          <p:nvPr/>
        </p:nvSpPr>
        <p:spPr bwMode="auto">
          <a:xfrm>
            <a:off x="257175" y="5005388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哈密顿量</a:t>
            </a:r>
          </a:p>
        </p:txBody>
      </p:sp>
      <p:graphicFrame>
        <p:nvGraphicFramePr>
          <p:cNvPr id="51211" name="Object 24"/>
          <p:cNvGraphicFramePr>
            <a:graphicFrameLocks noChangeAspect="1"/>
          </p:cNvGraphicFramePr>
          <p:nvPr/>
        </p:nvGraphicFramePr>
        <p:xfrm>
          <a:off x="877888" y="5595938"/>
          <a:ext cx="745648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15" imgW="2987117" imgH="396126" progId="Equation.DSMT4">
                  <p:embed/>
                </p:oleObj>
              </mc:Choice>
              <mc:Fallback>
                <p:oleObj name="Equation" r:id="rId15" imgW="2987117" imgH="396126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5595938"/>
                        <a:ext cx="7456487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68300" y="1374775"/>
            <a:ext cx="18430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能量本征值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501900" y="1119188"/>
          <a:ext cx="27162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3" imgW="1074430" imgH="358049" progId="Equation.3">
                  <p:embed/>
                </p:oleObj>
              </mc:Choice>
              <mc:Fallback>
                <p:oleObj name="Equation" r:id="rId3" imgW="1074430" imgH="3580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119188"/>
                        <a:ext cx="27162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54013" y="5014913"/>
            <a:ext cx="61864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207CA"/>
                </a:solidFill>
                <a:latin typeface="微软雅黑" panose="020B0503020204020204" pitchFamily="34" charset="-122"/>
              </a:rPr>
              <a:t>晶格振动的能量是量子化的。</a:t>
            </a:r>
          </a:p>
        </p:txBody>
      </p:sp>
      <p:graphicFrame>
        <p:nvGraphicFramePr>
          <p:cNvPr id="52229" name="Object 15"/>
          <p:cNvGraphicFramePr>
            <a:graphicFrameLocks noChangeAspect="1"/>
          </p:cNvGraphicFramePr>
          <p:nvPr/>
        </p:nvGraphicFramePr>
        <p:xfrm>
          <a:off x="2503488" y="2249488"/>
          <a:ext cx="49657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5" imgW="1935384" imgH="472588" progId="Equation.DSMT4">
                  <p:embed/>
                </p:oleObj>
              </mc:Choice>
              <mc:Fallback>
                <p:oleObj name="Equation" r:id="rId5" imgW="1935384" imgH="47258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2249488"/>
                        <a:ext cx="49657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16"/>
          <p:cNvSpPr>
            <a:spLocks noChangeArrowheads="1"/>
          </p:cNvSpPr>
          <p:nvPr/>
        </p:nvSpPr>
        <p:spPr bwMode="auto">
          <a:xfrm>
            <a:off x="354013" y="2611438"/>
            <a:ext cx="18430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本征态函数</a:t>
            </a:r>
          </a:p>
        </p:txBody>
      </p:sp>
      <p:sp>
        <p:nvSpPr>
          <p:cNvPr id="52231" name="Rectangle 17"/>
          <p:cNvSpPr>
            <a:spLocks noChangeArrowheads="1"/>
          </p:cNvSpPr>
          <p:nvPr/>
        </p:nvSpPr>
        <p:spPr bwMode="auto">
          <a:xfrm>
            <a:off x="354013" y="3570288"/>
            <a:ext cx="8610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</a:t>
            </a:r>
            <a:r>
              <a:rPr lang="zh-CN" altLang="en-US">
                <a:latin typeface="微软雅黑" panose="020B0503020204020204" pitchFamily="34" charset="-122"/>
              </a:rPr>
              <a:t>一个简正坐标对应一个谐振子方程，波函数是以简正坐标为宗量的谐振子波函数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075"/>
            <a:ext cx="8229600" cy="6810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3-2.1</a:t>
            </a:r>
            <a:r>
              <a:rPr lang="zh-CN" altLang="en-US" sz="2800" dirty="0" smtClean="0"/>
              <a:t>一维单原子链体系及参数</a:t>
            </a:r>
          </a:p>
        </p:txBody>
      </p:sp>
      <p:grpSp>
        <p:nvGrpSpPr>
          <p:cNvPr id="23555" name="Group 60"/>
          <p:cNvGrpSpPr>
            <a:grpSpLocks/>
          </p:cNvGrpSpPr>
          <p:nvPr/>
        </p:nvGrpSpPr>
        <p:grpSpPr bwMode="auto">
          <a:xfrm>
            <a:off x="696913" y="4670425"/>
            <a:ext cx="7691437" cy="1692275"/>
            <a:chOff x="761" y="3078"/>
            <a:chExt cx="4586" cy="1089"/>
          </a:xfrm>
        </p:grpSpPr>
        <p:sp>
          <p:nvSpPr>
            <p:cNvPr id="3" name="Text Box 61"/>
            <p:cNvSpPr txBox="1">
              <a:spLocks noChangeArrowheads="1"/>
            </p:cNvSpPr>
            <p:nvPr/>
          </p:nvSpPr>
          <p:spPr bwMode="auto">
            <a:xfrm>
              <a:off x="1110" y="3078"/>
              <a:ext cx="4237" cy="10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质量</a:t>
              </a:r>
              <a:r>
                <a:rPr kumimoji="1"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——m</a:t>
              </a:r>
              <a:r>
                <a:rPr kumimoji="1"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；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平衡时原子间距</a:t>
              </a:r>
              <a:r>
                <a:rPr kumimoji="1"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——</a:t>
              </a:r>
              <a:r>
                <a:rPr kumimoji="1" lang="en-US" altLang="zh-CN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a</a:t>
              </a:r>
              <a:r>
                <a:rPr kumimoji="1"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；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第</a:t>
              </a:r>
              <a:r>
                <a:rPr kumimoji="1"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n</a:t>
              </a:r>
              <a:r>
                <a:rPr kumimoji="1"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个原子离开平衡位置的位移</a:t>
              </a:r>
              <a:r>
                <a:rPr kumimoji="1"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——</a:t>
              </a:r>
              <a:r>
                <a:rPr kumimoji="1" lang="en-US" altLang="zh-CN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x</a:t>
              </a:r>
              <a:r>
                <a:rPr kumimoji="1" lang="en-US" altLang="zh-CN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n</a:t>
              </a:r>
              <a:r>
                <a:rPr kumimoji="1"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；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第</a:t>
              </a:r>
              <a:r>
                <a:rPr kumimoji="1"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n</a:t>
              </a:r>
              <a:r>
                <a:rPr kumimoji="1"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个和第</a:t>
              </a:r>
              <a:r>
                <a:rPr kumimoji="1"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n+1</a:t>
              </a:r>
              <a:r>
                <a:rPr kumimoji="1"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个原子间相对位移</a:t>
              </a:r>
              <a:r>
                <a:rPr kumimoji="1"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——x</a:t>
              </a:r>
              <a:r>
                <a:rPr kumimoji="1" lang="en-US" altLang="zh-CN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n+1</a:t>
              </a:r>
              <a:r>
                <a:rPr kumimoji="1"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-x</a:t>
              </a:r>
              <a:r>
                <a:rPr kumimoji="1" lang="en-US" altLang="zh-CN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n</a:t>
              </a:r>
              <a:r>
                <a:rPr kumimoji="1"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 </a:t>
              </a:r>
              <a:r>
                <a:rPr kumimoji="1"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23558" name="Text Box 62"/>
            <p:cNvSpPr txBox="1">
              <a:spLocks noChangeArrowheads="1"/>
            </p:cNvSpPr>
            <p:nvPr/>
          </p:nvSpPr>
          <p:spPr bwMode="auto">
            <a:xfrm>
              <a:off x="761" y="3078"/>
              <a:ext cx="349" cy="10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dirty="0" smtClean="0">
                  <a:solidFill>
                    <a:srgbClr val="0207C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体系参数</a:t>
              </a:r>
            </a:p>
          </p:txBody>
        </p:sp>
      </p:grpSp>
      <p:grpSp>
        <p:nvGrpSpPr>
          <p:cNvPr id="23556" name="组合 16"/>
          <p:cNvGrpSpPr>
            <a:grpSpLocks/>
          </p:cNvGrpSpPr>
          <p:nvPr/>
        </p:nvGrpSpPr>
        <p:grpSpPr bwMode="auto">
          <a:xfrm>
            <a:off x="1065213" y="1628775"/>
            <a:ext cx="7856537" cy="2862263"/>
            <a:chOff x="1065213" y="1844675"/>
            <a:chExt cx="7855868" cy="2862263"/>
          </a:xfrm>
        </p:grpSpPr>
        <p:grpSp>
          <p:nvGrpSpPr>
            <p:cNvPr id="23557" name="Group 63"/>
            <p:cNvGrpSpPr>
              <a:grpSpLocks/>
            </p:cNvGrpSpPr>
            <p:nvPr/>
          </p:nvGrpSpPr>
          <p:grpSpPr bwMode="auto">
            <a:xfrm>
              <a:off x="1065213" y="1844675"/>
              <a:ext cx="7467600" cy="2862263"/>
              <a:chOff x="671" y="1162"/>
              <a:chExt cx="4704" cy="1803"/>
            </a:xfrm>
          </p:grpSpPr>
          <p:grpSp>
            <p:nvGrpSpPr>
              <p:cNvPr id="23560" name="Group 4"/>
              <p:cNvGrpSpPr>
                <a:grpSpLocks/>
              </p:cNvGrpSpPr>
              <p:nvPr/>
            </p:nvGrpSpPr>
            <p:grpSpPr bwMode="auto">
              <a:xfrm>
                <a:off x="671" y="1468"/>
                <a:ext cx="4704" cy="288"/>
                <a:chOff x="672" y="1488"/>
                <a:chExt cx="4704" cy="288"/>
              </a:xfrm>
            </p:grpSpPr>
            <p:sp>
              <p:nvSpPr>
                <p:cNvPr id="23609" name="Line 5"/>
                <p:cNvSpPr>
                  <a:spLocks noChangeShapeType="1"/>
                </p:cNvSpPr>
                <p:nvPr/>
              </p:nvSpPr>
              <p:spPr bwMode="auto">
                <a:xfrm>
                  <a:off x="672" y="1632"/>
                  <a:ext cx="47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0" name="Oval 6"/>
                <p:cNvSpPr>
                  <a:spLocks noChangeArrowheads="1"/>
                </p:cNvSpPr>
                <p:nvPr/>
              </p:nvSpPr>
              <p:spPr bwMode="auto">
                <a:xfrm>
                  <a:off x="1056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</a:p>
              </p:txBody>
            </p:sp>
            <p:sp>
              <p:nvSpPr>
                <p:cNvPr id="23611" name="Oval 7"/>
                <p:cNvSpPr>
                  <a:spLocks noChangeArrowheads="1"/>
                </p:cNvSpPr>
                <p:nvPr/>
              </p:nvSpPr>
              <p:spPr bwMode="auto">
                <a:xfrm>
                  <a:off x="2400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12" name="Oval 8"/>
                <p:cNvSpPr>
                  <a:spLocks noChangeArrowheads="1"/>
                </p:cNvSpPr>
                <p:nvPr/>
              </p:nvSpPr>
              <p:spPr bwMode="auto">
                <a:xfrm>
                  <a:off x="1728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13" name="Oval 9"/>
                <p:cNvSpPr>
                  <a:spLocks noChangeArrowheads="1"/>
                </p:cNvSpPr>
                <p:nvPr/>
              </p:nvSpPr>
              <p:spPr bwMode="auto">
                <a:xfrm>
                  <a:off x="3744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14" name="Oval 10"/>
                <p:cNvSpPr>
                  <a:spLocks noChangeArrowheads="1"/>
                </p:cNvSpPr>
                <p:nvPr/>
              </p:nvSpPr>
              <p:spPr bwMode="auto">
                <a:xfrm>
                  <a:off x="3072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561" name="Group 11"/>
              <p:cNvGrpSpPr>
                <a:grpSpLocks/>
              </p:cNvGrpSpPr>
              <p:nvPr/>
            </p:nvGrpSpPr>
            <p:grpSpPr bwMode="auto">
              <a:xfrm>
                <a:off x="671" y="2044"/>
                <a:ext cx="4704" cy="288"/>
                <a:chOff x="432" y="1488"/>
                <a:chExt cx="4704" cy="288"/>
              </a:xfrm>
            </p:grpSpPr>
            <p:sp>
              <p:nvSpPr>
                <p:cNvPr id="23603" name="Line 12"/>
                <p:cNvSpPr>
                  <a:spLocks noChangeShapeType="1"/>
                </p:cNvSpPr>
                <p:nvPr/>
              </p:nvSpPr>
              <p:spPr bwMode="auto">
                <a:xfrm>
                  <a:off x="432" y="1632"/>
                  <a:ext cx="47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4" name="Oval 13"/>
                <p:cNvSpPr>
                  <a:spLocks noChangeArrowheads="1"/>
                </p:cNvSpPr>
                <p:nvPr/>
              </p:nvSpPr>
              <p:spPr bwMode="auto">
                <a:xfrm>
                  <a:off x="1056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05" name="Oval 14"/>
                <p:cNvSpPr>
                  <a:spLocks noChangeArrowheads="1"/>
                </p:cNvSpPr>
                <p:nvPr/>
              </p:nvSpPr>
              <p:spPr bwMode="auto">
                <a:xfrm>
                  <a:off x="2400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06" name="Oval 15"/>
                <p:cNvSpPr>
                  <a:spLocks noChangeArrowheads="1"/>
                </p:cNvSpPr>
                <p:nvPr/>
              </p:nvSpPr>
              <p:spPr bwMode="auto">
                <a:xfrm>
                  <a:off x="1728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07" name="Oval 16"/>
                <p:cNvSpPr>
                  <a:spLocks noChangeArrowheads="1"/>
                </p:cNvSpPr>
                <p:nvPr/>
              </p:nvSpPr>
              <p:spPr bwMode="auto">
                <a:xfrm>
                  <a:off x="3744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08" name="Oval 17"/>
                <p:cNvSpPr>
                  <a:spLocks noChangeArrowheads="1"/>
                </p:cNvSpPr>
                <p:nvPr/>
              </p:nvSpPr>
              <p:spPr bwMode="auto">
                <a:xfrm>
                  <a:off x="3072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562" name="Group 18"/>
              <p:cNvGrpSpPr>
                <a:grpSpLocks/>
              </p:cNvGrpSpPr>
              <p:nvPr/>
            </p:nvGrpSpPr>
            <p:grpSpPr bwMode="auto">
              <a:xfrm>
                <a:off x="767" y="1162"/>
                <a:ext cx="3610" cy="1803"/>
                <a:chOff x="768" y="1182"/>
                <a:chExt cx="3610" cy="1803"/>
              </a:xfrm>
            </p:grpSpPr>
            <p:sp>
              <p:nvSpPr>
                <p:cNvPr id="2356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68" y="1296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n-2</a:t>
                  </a:r>
                </a:p>
              </p:txBody>
            </p:sp>
            <p:sp>
              <p:nvSpPr>
                <p:cNvPr id="2356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92" y="1296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n-1</a:t>
                  </a:r>
                </a:p>
              </p:txBody>
            </p:sp>
            <p:sp>
              <p:nvSpPr>
                <p:cNvPr id="2356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08" y="1296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</a:t>
                  </a:r>
                </a:p>
              </p:txBody>
            </p:sp>
            <p:sp>
              <p:nvSpPr>
                <p:cNvPr id="2356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784" y="1296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n+1</a:t>
                  </a:r>
                </a:p>
              </p:txBody>
            </p:sp>
            <p:sp>
              <p:nvSpPr>
                <p:cNvPr id="2356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60" y="134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n+2</a:t>
                  </a:r>
                </a:p>
              </p:txBody>
            </p:sp>
            <p:grpSp>
              <p:nvGrpSpPr>
                <p:cNvPr id="23568" name="Group 24"/>
                <p:cNvGrpSpPr>
                  <a:grpSpLocks/>
                </p:cNvGrpSpPr>
                <p:nvPr/>
              </p:nvGrpSpPr>
              <p:grpSpPr bwMode="auto">
                <a:xfrm>
                  <a:off x="864" y="1776"/>
                  <a:ext cx="768" cy="1200"/>
                  <a:chOff x="864" y="1776"/>
                  <a:chExt cx="768" cy="1200"/>
                </a:xfrm>
              </p:grpSpPr>
              <p:sp>
                <p:nvSpPr>
                  <p:cNvPr id="2359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0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01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0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688"/>
                    <a:ext cx="4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n-2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3569" name="Line 30"/>
                <p:cNvSpPr>
                  <a:spLocks noChangeShapeType="1"/>
                </p:cNvSpPr>
                <p:nvPr/>
              </p:nvSpPr>
              <p:spPr bwMode="auto">
                <a:xfrm>
                  <a:off x="3216" y="12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0" name="Line 31"/>
                <p:cNvSpPr>
                  <a:spLocks noChangeShapeType="1"/>
                </p:cNvSpPr>
                <p:nvPr/>
              </p:nvSpPr>
              <p:spPr bwMode="auto">
                <a:xfrm>
                  <a:off x="3888" y="125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216" y="134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2" name="Line 33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447" y="118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 b="0" i="1"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grpSp>
              <p:nvGrpSpPr>
                <p:cNvPr id="23574" name="Group 35"/>
                <p:cNvGrpSpPr>
                  <a:grpSpLocks/>
                </p:cNvGrpSpPr>
                <p:nvPr/>
              </p:nvGrpSpPr>
              <p:grpSpPr bwMode="auto">
                <a:xfrm>
                  <a:off x="1536" y="1776"/>
                  <a:ext cx="768" cy="1200"/>
                  <a:chOff x="864" y="1776"/>
                  <a:chExt cx="768" cy="1200"/>
                </a:xfrm>
              </p:grpSpPr>
              <p:sp>
                <p:nvSpPr>
                  <p:cNvPr id="2359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6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7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688"/>
                    <a:ext cx="4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n-1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3575" name="Group 41"/>
                <p:cNvGrpSpPr>
                  <a:grpSpLocks/>
                </p:cNvGrpSpPr>
                <p:nvPr/>
              </p:nvGrpSpPr>
              <p:grpSpPr bwMode="auto">
                <a:xfrm>
                  <a:off x="2208" y="1782"/>
                  <a:ext cx="768" cy="1200"/>
                  <a:chOff x="864" y="1776"/>
                  <a:chExt cx="768" cy="1200"/>
                </a:xfrm>
              </p:grpSpPr>
              <p:sp>
                <p:nvSpPr>
                  <p:cNvPr id="2358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9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1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688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3576" name="Group 47"/>
                <p:cNvGrpSpPr>
                  <a:grpSpLocks/>
                </p:cNvGrpSpPr>
                <p:nvPr/>
              </p:nvGrpSpPr>
              <p:grpSpPr bwMode="auto">
                <a:xfrm>
                  <a:off x="2880" y="1782"/>
                  <a:ext cx="907" cy="1203"/>
                  <a:chOff x="864" y="1776"/>
                  <a:chExt cx="907" cy="1203"/>
                </a:xfrm>
              </p:grpSpPr>
              <p:sp>
                <p:nvSpPr>
                  <p:cNvPr id="2358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6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7" y="2688"/>
                    <a:ext cx="62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n+1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3577" name="Group 53"/>
                <p:cNvGrpSpPr>
                  <a:grpSpLocks/>
                </p:cNvGrpSpPr>
                <p:nvPr/>
              </p:nvGrpSpPr>
              <p:grpSpPr bwMode="auto">
                <a:xfrm>
                  <a:off x="3552" y="1782"/>
                  <a:ext cx="826" cy="1200"/>
                  <a:chOff x="864" y="1776"/>
                  <a:chExt cx="826" cy="1200"/>
                </a:xfrm>
              </p:grpSpPr>
              <p:sp>
                <p:nvSpPr>
                  <p:cNvPr id="2357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9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1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688"/>
                    <a:ext cx="5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n+2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2" name="文本框 1"/>
            <p:cNvSpPr txBox="1"/>
            <p:nvPr/>
          </p:nvSpPr>
          <p:spPr>
            <a:xfrm>
              <a:off x="7222601" y="2276475"/>
              <a:ext cx="1620700" cy="52387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平衡位置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092437" y="3194050"/>
              <a:ext cx="1828644" cy="522288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rgbClr val="0207C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zh-CN" altLang="en-US" dirty="0">
                  <a:solidFill>
                    <a:srgbClr val="0207C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时刻位置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063625"/>
            <a:ext cx="8229600" cy="6810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微软雅黑" panose="020B0503020204020204" pitchFamily="34" charset="-122"/>
              </a:rPr>
              <a:t>3-2.6 </a:t>
            </a:r>
            <a:r>
              <a:rPr lang="zh-CN" altLang="en-US" sz="3600" dirty="0" smtClean="0">
                <a:latin typeface="微软雅黑" panose="020B0503020204020204" pitchFamily="34" charset="-122"/>
              </a:rPr>
              <a:t>关于声子</a:t>
            </a:r>
          </a:p>
        </p:txBody>
      </p:sp>
      <p:grpSp>
        <p:nvGrpSpPr>
          <p:cNvPr id="53251" name="Group 8"/>
          <p:cNvGrpSpPr>
            <a:grpSpLocks/>
          </p:cNvGrpSpPr>
          <p:nvPr/>
        </p:nvGrpSpPr>
        <p:grpSpPr bwMode="auto">
          <a:xfrm>
            <a:off x="250825" y="1700213"/>
            <a:ext cx="8713788" cy="2462212"/>
            <a:chOff x="340" y="1017"/>
            <a:chExt cx="5307" cy="1551"/>
          </a:xfrm>
        </p:grpSpPr>
        <p:sp>
          <p:nvSpPr>
            <p:cNvPr id="44036" name="Rectangle 3"/>
            <p:cNvSpPr>
              <a:spLocks noChangeArrowheads="1"/>
            </p:cNvSpPr>
            <p:nvPr/>
          </p:nvSpPr>
          <p:spPr bwMode="auto">
            <a:xfrm>
              <a:off x="340" y="1017"/>
              <a:ext cx="5307" cy="1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200" dirty="0" smtClean="0">
                  <a:solidFill>
                    <a:srgbClr val="0207CA"/>
                  </a:solidFill>
                  <a:latin typeface="微软雅黑" panose="020B0503020204020204" pitchFamily="34" charset="-122"/>
                </a:rPr>
                <a:t>定义</a:t>
              </a:r>
              <a:r>
                <a:rPr kumimoji="1" lang="en-US" altLang="zh-CN" sz="2200" dirty="0" smtClean="0">
                  <a:solidFill>
                    <a:srgbClr val="0207CA"/>
                  </a:solidFill>
                  <a:latin typeface="微软雅黑" panose="020B0503020204020204" pitchFamily="34" charset="-122"/>
                </a:rPr>
                <a:t>:</a:t>
              </a:r>
              <a:r>
                <a:rPr kumimoji="1" lang="zh-CN" altLang="en-US" sz="2200" b="0" dirty="0" smtClean="0">
                  <a:solidFill>
                    <a:srgbClr val="0207CA"/>
                  </a:solidFill>
                  <a:latin typeface="微软雅黑" panose="020B0503020204020204" pitchFamily="34" charset="-122"/>
                </a:rPr>
                <a:t>   </a:t>
              </a:r>
              <a:r>
                <a:rPr kumimoji="1" lang="zh-CN" altLang="en-US" sz="2200" dirty="0" smtClean="0">
                  <a:latin typeface="微软雅黑" panose="020B0503020204020204" pitchFamily="34" charset="-122"/>
                </a:rPr>
                <a:t>采用谐振子模型来描述晶格振动问题时，把晶格振动中简谐振子的能量量子称为声子，即</a:t>
              </a:r>
              <a:r>
                <a:rPr kumimoji="1" lang="zh-CN" altLang="en-US" sz="2200" dirty="0" smtClean="0">
                  <a:solidFill>
                    <a:srgbClr val="C00000"/>
                  </a:solidFill>
                  <a:latin typeface="微软雅黑" panose="020B0503020204020204" pitchFamily="34" charset="-122"/>
                </a:rPr>
                <a:t>格波的能量量子</a:t>
              </a:r>
              <a:r>
                <a:rPr kumimoji="1" lang="zh-CN" altLang="en-US" sz="2200" dirty="0" smtClean="0">
                  <a:latin typeface="微软雅黑" panose="020B0503020204020204" pitchFamily="34" charset="-122"/>
                </a:rPr>
                <a:t>，其能量为           </a:t>
              </a:r>
              <a:r>
                <a:rPr kumimoji="1" lang="zh-CN" altLang="en-US" sz="2200" dirty="0" smtClean="0">
                  <a:latin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  <a:p>
              <a:pPr marL="457200" indent="-457200" algn="just" eaLnBrk="1" hangingPunct="1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200" dirty="0" smtClean="0">
                  <a:latin typeface="微软雅黑" panose="020B0503020204020204" pitchFamily="34" charset="-122"/>
                </a:rPr>
                <a:t>一种格波即一种振动模式称为一种声子。</a:t>
              </a:r>
              <a:endParaRPr kumimoji="1" lang="en-US" altLang="zh-CN" sz="2200" dirty="0" smtClean="0">
                <a:latin typeface="微软雅黑" panose="020B0503020204020204" pitchFamily="34" charset="-122"/>
              </a:endParaRPr>
            </a:p>
            <a:p>
              <a:pPr marL="457200" indent="-457200" algn="just" eaLnBrk="1" hangingPunct="1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200" dirty="0" smtClean="0">
                  <a:latin typeface="微软雅黑" panose="020B0503020204020204" pitchFamily="34" charset="-122"/>
                </a:rPr>
                <a:t>对于由</a:t>
              </a:r>
              <a:r>
                <a:rPr kumimoji="1" lang="en-US" altLang="zh-CN" sz="2200" dirty="0" smtClean="0">
                  <a:latin typeface="微软雅黑" panose="020B0503020204020204" pitchFamily="34" charset="-122"/>
                </a:rPr>
                <a:t>N</a:t>
              </a:r>
              <a:r>
                <a:rPr kumimoji="1" lang="zh-CN" altLang="en-US" sz="2200" dirty="0" smtClean="0">
                  <a:latin typeface="微软雅黑" panose="020B0503020204020204" pitchFamily="34" charset="-122"/>
                </a:rPr>
                <a:t>个原子组成的一维单原子链，有</a:t>
              </a:r>
              <a:r>
                <a:rPr kumimoji="1" lang="en-US" altLang="zh-CN" sz="2200" dirty="0" smtClean="0">
                  <a:latin typeface="微软雅黑" panose="020B0503020204020204" pitchFamily="34" charset="-122"/>
                </a:rPr>
                <a:t>N</a:t>
              </a:r>
              <a:r>
                <a:rPr kumimoji="1" lang="zh-CN" altLang="en-US" sz="2200" dirty="0" smtClean="0">
                  <a:latin typeface="微软雅黑" panose="020B0503020204020204" pitchFamily="34" charset="-122"/>
                </a:rPr>
                <a:t>个格波，即有</a:t>
              </a:r>
              <a:r>
                <a:rPr kumimoji="1" lang="en-US" altLang="zh-CN" sz="2200" dirty="0" smtClean="0">
                  <a:latin typeface="微软雅黑" panose="020B0503020204020204" pitchFamily="34" charset="-122"/>
                </a:rPr>
                <a:t>N</a:t>
              </a:r>
              <a:r>
                <a:rPr kumimoji="1" lang="zh-CN" altLang="en-US" sz="2200" dirty="0" smtClean="0">
                  <a:latin typeface="微软雅黑" panose="020B0503020204020204" pitchFamily="34" charset="-122"/>
                </a:rPr>
                <a:t>种声子</a:t>
              </a:r>
              <a:r>
                <a:rPr kumimoji="1" lang="zh-CN" altLang="en-US" sz="2200" dirty="0">
                  <a:latin typeface="微软雅黑" panose="020B0503020204020204" pitchFamily="34" charset="-122"/>
                </a:rPr>
                <a:t>。</a:t>
              </a:r>
              <a:endParaRPr kumimoji="1" lang="en-US" altLang="zh-CN" sz="2200" b="0" dirty="0" smtClean="0"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3257" name="Object 6"/>
            <p:cNvGraphicFramePr>
              <a:graphicFrameLocks noChangeAspect="1"/>
            </p:cNvGraphicFramePr>
            <p:nvPr/>
          </p:nvGraphicFramePr>
          <p:xfrm>
            <a:off x="4507" y="1357"/>
            <a:ext cx="45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8" name="Equation" r:id="rId3" imgW="279279" imgH="241195" progId="Equation.DSMT4">
                    <p:embed/>
                  </p:oleObj>
                </mc:Choice>
                <mc:Fallback>
                  <p:oleObj name="Equation" r:id="rId3" imgW="279279" imgH="24119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7" y="1357"/>
                          <a:ext cx="45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700088" y="4956175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——  </a:t>
            </a:r>
            <a:r>
              <a:rPr lang="zh-CN" altLang="en-US" sz="2000">
                <a:latin typeface="微软雅黑" panose="020B0503020204020204" pitchFamily="34" charset="-122"/>
              </a:rPr>
              <a:t>晶格振动的问题 </a:t>
            </a:r>
            <a:r>
              <a:rPr lang="zh-CN" altLang="en-US" sz="2000">
                <a:latin typeface="微软雅黑" panose="020B0503020204020204" pitchFamily="34" charset="-122"/>
                <a:sym typeface="Symbol" panose="05050102010706020507" pitchFamily="18" charset="2"/>
              </a:rPr>
              <a:t> </a:t>
            </a:r>
            <a:r>
              <a:rPr lang="zh-CN" altLang="en-US" sz="2000">
                <a:latin typeface="微软雅黑" panose="020B0503020204020204" pitchFamily="34" charset="-122"/>
              </a:rPr>
              <a:t>声子系统问题的研究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700088" y="5537200"/>
            <a:ext cx="746760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——  </a:t>
            </a:r>
            <a:r>
              <a:rPr lang="zh-CN" altLang="en-US" sz="2000">
                <a:latin typeface="微软雅黑" panose="020B0503020204020204" pitchFamily="34" charset="-122"/>
              </a:rPr>
              <a:t>每个振动模式在简谐近似条件下都是独立的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00088" y="6118225"/>
            <a:ext cx="7543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——  </a:t>
            </a:r>
            <a:r>
              <a:rPr lang="zh-CN" altLang="en-US" sz="2000">
                <a:latin typeface="微软雅黑" panose="020B0503020204020204" pitchFamily="34" charset="-122"/>
              </a:rPr>
              <a:t>声子系宗是无相互作用的声子气组成的系统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700088" y="4406900"/>
            <a:ext cx="3022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207CA"/>
                </a:solidFill>
                <a:latin typeface="微软雅黑" panose="020B0503020204020204" pitchFamily="34" charset="-122"/>
              </a:rPr>
              <a:t>晶格振动 </a:t>
            </a:r>
            <a:r>
              <a:rPr lang="en-US" altLang="zh-CN" sz="2000">
                <a:solidFill>
                  <a:srgbClr val="0207CA"/>
                </a:solidFill>
                <a:latin typeface="微软雅黑" panose="020B0503020204020204" pitchFamily="34" charset="-122"/>
              </a:rPr>
              <a:t>——  </a:t>
            </a:r>
            <a:r>
              <a:rPr lang="zh-CN" altLang="en-US" sz="2000">
                <a:solidFill>
                  <a:srgbClr val="0207CA"/>
                </a:solidFill>
                <a:latin typeface="微软雅黑" panose="020B0503020204020204" pitchFamily="34" charset="-122"/>
              </a:rPr>
              <a:t>声子体系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196975"/>
            <a:ext cx="8243888" cy="4381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微软雅黑" panose="020B0503020204020204" pitchFamily="34" charset="-122"/>
              </a:rPr>
              <a:t>二、声子的性质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58775" y="1908175"/>
            <a:ext cx="8496300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声子体现了晶体中</a:t>
            </a:r>
            <a:r>
              <a:rPr kumimoji="1" lang="zh-CN" altLang="en-US" sz="2800" dirty="0" smtClean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原子集体振动的能量量子化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问题，是固体中的一种典型的</a:t>
            </a:r>
            <a:r>
              <a:rPr kumimoji="1"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元激发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现象。</a:t>
            </a:r>
            <a:endParaRPr kumimoji="1"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latin typeface="微软雅黑" panose="020B0503020204020204" pitchFamily="34" charset="-122"/>
              </a:rPr>
              <a:t>声子只是反映晶体原子集体运动状态的激发单元，它不能脱离固体而单独存在。</a:t>
            </a: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358775" y="4365625"/>
            <a:ext cx="8496300" cy="1200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多体系统集体运动的激发单元，常称为</a:t>
            </a:r>
            <a:r>
              <a:rPr kumimoji="1" lang="zh-CN" altLang="en-US" sz="2400">
                <a:solidFill>
                  <a:srgbClr val="C00000"/>
                </a:solidFill>
                <a:latin typeface="微软雅黑" panose="020B0503020204020204" pitchFamily="34" charset="-122"/>
              </a:rPr>
              <a:t>元激发</a:t>
            </a:r>
            <a:r>
              <a:rPr kumimoji="1" lang="zh-CN" altLang="en-US" sz="2400">
                <a:latin typeface="微软雅黑" panose="020B0503020204020204" pitchFamily="34" charset="-122"/>
              </a:rPr>
              <a:t>。在固体中有很多种类型的元激发，例如：声子，等离激发，自旋波等等。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9" name="Rectangle 11"/>
          <p:cNvSpPr>
            <a:spLocks noGrp="1" noChangeArrowheads="1"/>
          </p:cNvSpPr>
          <p:nvPr>
            <p:ph type="title"/>
          </p:nvPr>
        </p:nvSpPr>
        <p:spPr>
          <a:xfrm>
            <a:off x="179388" y="928688"/>
            <a:ext cx="8243887" cy="7254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微软雅黑" panose="020B0503020204020204" pitchFamily="34" charset="-122"/>
              </a:rPr>
              <a:t>二、声子的性质</a:t>
            </a:r>
          </a:p>
        </p:txBody>
      </p:sp>
      <p:graphicFrame>
        <p:nvGraphicFramePr>
          <p:cNvPr id="55299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8101013" y="3094038"/>
          <a:ext cx="8032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3" imgW="279279" imgH="241195" progId="Equation.DSMT4">
                  <p:embed/>
                </p:oleObj>
              </mc:Choice>
              <mc:Fallback>
                <p:oleObj name="Equation" r:id="rId3" imgW="279279" imgH="241195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3094038"/>
                        <a:ext cx="8032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21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3471863" y="4768850"/>
          <a:ext cx="12969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公式" r:id="rId5" imgW="1854200" imgH="660400" progId="Equation.3">
                  <p:embed/>
                </p:oleObj>
              </mc:Choice>
              <mc:Fallback>
                <p:oleObj name="公式" r:id="rId5" imgW="1854200" imgH="66040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4768850"/>
                        <a:ext cx="12969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57200" y="3094038"/>
            <a:ext cx="86868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Tx/>
              <a:buNone/>
            </a:pPr>
            <a:r>
              <a:rPr kumimoji="1" lang="en-US" altLang="zh-CN" sz="2800">
                <a:latin typeface="微软雅黑" panose="020B0503020204020204" pitchFamily="34" charset="-122"/>
              </a:rPr>
              <a:t>1. </a:t>
            </a:r>
            <a:r>
              <a:rPr kumimoji="1" lang="zh-CN" altLang="en-US" sz="2800">
                <a:latin typeface="微软雅黑" panose="020B0503020204020204" pitchFamily="34" charset="-122"/>
              </a:rPr>
              <a:t>当电子或光子与晶格振动相互作用时，总是以         为能量单元交换能量。</a:t>
            </a:r>
          </a:p>
        </p:txBody>
      </p:sp>
      <p:sp>
        <p:nvSpPr>
          <p:cNvPr id="478214" name="Rectangle 6"/>
          <p:cNvSpPr>
            <a:spLocks noChangeArrowheads="1"/>
          </p:cNvSpPr>
          <p:nvPr/>
        </p:nvSpPr>
        <p:spPr bwMode="auto">
          <a:xfrm>
            <a:off x="481013" y="4292600"/>
            <a:ext cx="5284787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kumimoji="1" lang="en-US" altLang="zh-CN" sz="2800">
                <a:latin typeface="微软雅黑" panose="020B0503020204020204" pitchFamily="34" charset="-122"/>
              </a:rPr>
              <a:t>2. </a:t>
            </a:r>
            <a:r>
              <a:rPr kumimoji="1" lang="zh-CN" altLang="en-US" sz="2800">
                <a:latin typeface="微软雅黑" panose="020B0503020204020204" pitchFamily="34" charset="-122"/>
              </a:rPr>
              <a:t>声子的作用过程遵从能量守恒</a:t>
            </a:r>
            <a:endParaRPr kumimoji="1" lang="en-US" altLang="zh-CN" sz="28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kumimoji="1" lang="en-US" altLang="zh-CN" sz="2800">
                <a:latin typeface="微软雅黑" panose="020B0503020204020204" pitchFamily="34" charset="-122"/>
              </a:rPr>
              <a:t>    </a:t>
            </a:r>
            <a:r>
              <a:rPr kumimoji="1" lang="zh-CN" altLang="en-US" sz="2800">
                <a:latin typeface="微软雅黑" panose="020B0503020204020204" pitchFamily="34" charset="-122"/>
              </a:rPr>
              <a:t>和</a:t>
            </a:r>
            <a:r>
              <a:rPr kumimoji="1" lang="zh-CN" altLang="en-US" sz="2800">
                <a:solidFill>
                  <a:srgbClr val="C00000"/>
                </a:solidFill>
                <a:latin typeface="微软雅黑" panose="020B0503020204020204" pitchFamily="34" charset="-122"/>
              </a:rPr>
              <a:t>准动量</a:t>
            </a:r>
            <a:r>
              <a:rPr kumimoji="1" lang="zh-CN" altLang="en-US" sz="2800">
                <a:latin typeface="微软雅黑" panose="020B0503020204020204" pitchFamily="34" charset="-122"/>
              </a:rPr>
              <a:t>守恒</a:t>
            </a:r>
            <a:r>
              <a:rPr kumimoji="1"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( </a:t>
            </a:r>
            <a:r>
              <a:rPr kumimoji="1" lang="en-US" altLang="zh-CN" sz="2800">
                <a:solidFill>
                  <a:srgbClr val="FF0000"/>
                </a:solidFill>
                <a:latin typeface="微软雅黑" panose="020B0503020204020204" pitchFamily="34" charset="-122"/>
              </a:rPr>
              <a:t>              </a:t>
            </a:r>
            <a:r>
              <a:rPr kumimoji="1"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)</a:t>
            </a:r>
            <a:r>
              <a:rPr kumimoji="1" lang="zh-CN" altLang="en-US" sz="2800">
                <a:solidFill>
                  <a:srgbClr val="C00000"/>
                </a:solidFill>
                <a:latin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55303" name="对象 1"/>
          <p:cNvGraphicFramePr>
            <a:graphicFrameLocks noChangeAspect="1"/>
          </p:cNvGraphicFramePr>
          <p:nvPr/>
        </p:nvGraphicFramePr>
        <p:xfrm>
          <a:off x="2790825" y="5407025"/>
          <a:ext cx="365283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公式" r:id="rId7" imgW="3149600" imgH="901700" progId="Equation.3">
                  <p:embed/>
                </p:oleObj>
              </mc:Choice>
              <mc:Fallback>
                <p:oleObj name="公式" r:id="rId7" imgW="3149600" imgH="9017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5407025"/>
                        <a:ext cx="3652838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1013" y="1995488"/>
            <a:ext cx="76200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声子具有能量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动量，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它并不是一种真实的粒子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只是一种</a:t>
            </a:r>
            <a:r>
              <a:rPr kumimoji="1"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准粒子。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174750"/>
            <a:ext cx="8243888" cy="525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微软雅黑" panose="020B0503020204020204" pitchFamily="34" charset="-122"/>
              </a:rPr>
              <a:t>二、声子的性质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33400" y="2063750"/>
            <a:ext cx="8001000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>
                <a:latin typeface="微软雅黑" panose="020B0503020204020204" pitchFamily="34" charset="-122"/>
              </a:rPr>
              <a:t>5. </a:t>
            </a:r>
            <a:r>
              <a:rPr kumimoji="1" lang="zh-CN" altLang="en-US" sz="3200">
                <a:latin typeface="微软雅黑" panose="020B0503020204020204" pitchFamily="34" charset="-122"/>
              </a:rPr>
              <a:t>声子的产生与湮灭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微软雅黑" panose="020B0503020204020204" pitchFamily="34" charset="-122"/>
              </a:rPr>
              <a:t>振动模式</a:t>
            </a:r>
            <a:r>
              <a:rPr kumimoji="1" lang="en-US" altLang="zh-CN" sz="2800" i="1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800" i="1">
                <a:latin typeface="微软雅黑" panose="020B0503020204020204" pitchFamily="34" charset="-122"/>
              </a:rPr>
              <a:t> </a:t>
            </a:r>
            <a:r>
              <a:rPr kumimoji="1" lang="en-US" altLang="zh-CN" sz="2800" i="1" baseline="-25000">
                <a:latin typeface="微软雅黑" panose="020B0503020204020204" pitchFamily="34" charset="-122"/>
              </a:rPr>
              <a:t>q  </a:t>
            </a:r>
            <a:r>
              <a:rPr kumimoji="1" lang="zh-CN" altLang="en-US" sz="2800">
                <a:latin typeface="微软雅黑" panose="020B0503020204020204" pitchFamily="34" charset="-122"/>
              </a:rPr>
              <a:t>对应的基态能：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微软雅黑" panose="020B0503020204020204" pitchFamily="34" charset="-122"/>
              </a:rPr>
              <a:t>                           </a:t>
            </a:r>
            <a:endParaRPr kumimoji="1" lang="en-US" altLang="zh-CN" sz="28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微软雅黑" panose="020B0503020204020204" pitchFamily="34" charset="-122"/>
              </a:rPr>
              <a:t>                         </a:t>
            </a:r>
            <a:r>
              <a:rPr kumimoji="1" lang="zh-CN" altLang="en-US" sz="2800">
                <a:latin typeface="微软雅黑" panose="020B0503020204020204" pitchFamily="34" charset="-122"/>
              </a:rPr>
              <a:t>  激发态能：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5400675" y="2609850"/>
            <a:ext cx="3098800" cy="2089150"/>
            <a:chOff x="2245" y="1508"/>
            <a:chExt cx="1952" cy="1316"/>
          </a:xfrm>
        </p:grpSpPr>
        <p:graphicFrame>
          <p:nvGraphicFramePr>
            <p:cNvPr id="56327" name="Object 5"/>
            <p:cNvGraphicFramePr>
              <a:graphicFrameLocks noChangeAspect="1"/>
            </p:cNvGraphicFramePr>
            <p:nvPr/>
          </p:nvGraphicFramePr>
          <p:xfrm>
            <a:off x="2245" y="1508"/>
            <a:ext cx="126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9" name="公式" r:id="rId3" imgW="1193800" imgH="520700" progId="Equation.3">
                    <p:embed/>
                  </p:oleObj>
                </mc:Choice>
                <mc:Fallback>
                  <p:oleObj name="公式" r:id="rId3" imgW="1193800" imgH="520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508"/>
                          <a:ext cx="1266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8" name="Object 6"/>
            <p:cNvGraphicFramePr>
              <a:graphicFrameLocks noChangeAspect="1"/>
            </p:cNvGraphicFramePr>
            <p:nvPr/>
          </p:nvGraphicFramePr>
          <p:xfrm>
            <a:off x="2256" y="2273"/>
            <a:ext cx="1941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0" name="公式" r:id="rId5" imgW="1828800" imgH="520700" progId="Equation.3">
                    <p:embed/>
                  </p:oleObj>
                </mc:Choice>
                <mc:Fallback>
                  <p:oleObj name="公式" r:id="rId5" imgW="1828800" imgH="520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273"/>
                          <a:ext cx="1941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25" name="Object 7"/>
          <p:cNvGraphicFramePr>
            <a:graphicFrameLocks noChangeAspect="1"/>
          </p:cNvGraphicFramePr>
          <p:nvPr/>
        </p:nvGraphicFramePr>
        <p:xfrm>
          <a:off x="611188" y="4527550"/>
          <a:ext cx="272891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7" imgW="774364" imgH="241195" progId="Equation.3">
                  <p:embed/>
                </p:oleObj>
              </mc:Choice>
              <mc:Fallback>
                <p:oleObj name="Equation" r:id="rId7" imgW="774364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27550"/>
                        <a:ext cx="272891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971550" y="5386388"/>
            <a:ext cx="79930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>
                <a:latin typeface="微软雅黑" panose="020B0503020204020204" pitchFamily="34" charset="-122"/>
              </a:rPr>
              <a:t>表明：由基态向激发态激发过程中产生了</a:t>
            </a:r>
            <a:r>
              <a:rPr kumimoji="1" lang="en-US" altLang="zh-CN" sz="3200" i="1">
                <a:latin typeface="微软雅黑" panose="020B0503020204020204" pitchFamily="34" charset="-122"/>
              </a:rPr>
              <a:t>n</a:t>
            </a:r>
            <a:r>
              <a:rPr kumimoji="1" lang="en-US" altLang="zh-CN" sz="3200" i="1" baseline="-25000">
                <a:latin typeface="微软雅黑" panose="020B0503020204020204" pitchFamily="34" charset="-122"/>
              </a:rPr>
              <a:t>l  </a:t>
            </a:r>
            <a:r>
              <a:rPr kumimoji="1" lang="zh-CN" altLang="en-US" sz="3200">
                <a:latin typeface="微软雅黑" panose="020B0503020204020204" pitchFamily="34" charset="-122"/>
              </a:rPr>
              <a:t>个频率为</a:t>
            </a:r>
            <a:r>
              <a:rPr kumimoji="1" lang="en-US" altLang="zh-CN" sz="3200" i="1">
                <a:latin typeface="微软雅黑" panose="020B0503020204020204" pitchFamily="34" charset="-122"/>
              </a:rPr>
              <a:t>w</a:t>
            </a:r>
            <a:r>
              <a:rPr kumimoji="1" lang="en-US" altLang="zh-CN" sz="3200" i="1" baseline="-25000">
                <a:latin typeface="微软雅黑" panose="020B0503020204020204" pitchFamily="34" charset="-122"/>
              </a:rPr>
              <a:t>q  </a:t>
            </a:r>
            <a:r>
              <a:rPr kumimoji="1" lang="zh-CN" altLang="en-US" sz="3200">
                <a:latin typeface="微软雅黑" panose="020B0503020204020204" pitchFamily="34" charset="-122"/>
              </a:rPr>
              <a:t>的声子。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981075"/>
            <a:ext cx="8243887" cy="612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微软雅黑" panose="020B0503020204020204" pitchFamily="34" charset="-122"/>
              </a:rPr>
              <a:t>二、声子的性质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842963" y="2276475"/>
            <a:ext cx="7761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一定温度下平均声子数服从玻色</a:t>
            </a:r>
            <a:r>
              <a:rPr kumimoji="1" lang="en-US" altLang="zh-CN" sz="2400">
                <a:latin typeface="微软雅黑" panose="020B0503020204020204" pitchFamily="34" charset="-122"/>
              </a:rPr>
              <a:t>—</a:t>
            </a:r>
            <a:r>
              <a:rPr kumimoji="1" lang="zh-CN" altLang="en-US" sz="2400">
                <a:latin typeface="微软雅黑" panose="020B0503020204020204" pitchFamily="34" charset="-122"/>
              </a:rPr>
              <a:t>爱因斯坦统计规律；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842963" y="1628775"/>
            <a:ext cx="23034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微软雅黑" panose="020B0503020204020204" pitchFamily="34" charset="-122"/>
              </a:rPr>
              <a:t>6.</a:t>
            </a:r>
            <a:r>
              <a:rPr kumimoji="1" lang="zh-CN" altLang="en-US" sz="2800">
                <a:latin typeface="微软雅黑" panose="020B0503020204020204" pitchFamily="34" charset="-122"/>
              </a:rPr>
              <a:t>平均声子数</a:t>
            </a:r>
          </a:p>
        </p:txBody>
      </p:sp>
      <p:graphicFrame>
        <p:nvGraphicFramePr>
          <p:cNvPr id="57349" name="对象 1"/>
          <p:cNvGraphicFramePr>
            <a:graphicFrameLocks noChangeAspect="1"/>
          </p:cNvGraphicFramePr>
          <p:nvPr/>
        </p:nvGraphicFramePr>
        <p:xfrm>
          <a:off x="3146425" y="2873375"/>
          <a:ext cx="298608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公式" r:id="rId3" imgW="1396394" imgH="545863" progId="Equation.3">
                  <p:embed/>
                </p:oleObj>
              </mc:Choice>
              <mc:Fallback>
                <p:oleObj name="公式" r:id="rId3" imgW="1396394" imgH="545863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2873375"/>
                        <a:ext cx="2986088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对象 2"/>
          <p:cNvGraphicFramePr>
            <a:graphicFrameLocks noChangeAspect="1"/>
          </p:cNvGraphicFramePr>
          <p:nvPr/>
        </p:nvGraphicFramePr>
        <p:xfrm>
          <a:off x="842963" y="3979863"/>
          <a:ext cx="32083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公式" r:id="rId5" imgW="1346200" imgH="203200" progId="Equation.3">
                  <p:embed/>
                </p:oleObj>
              </mc:Choice>
              <mc:Fallback>
                <p:oleObj name="公式" r:id="rId5" imgW="1346200" imgH="2032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979863"/>
                        <a:ext cx="32083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对象 3"/>
          <p:cNvGraphicFramePr>
            <a:graphicFrameLocks noChangeAspect="1"/>
          </p:cNvGraphicFramePr>
          <p:nvPr/>
        </p:nvGraphicFramePr>
        <p:xfrm>
          <a:off x="842963" y="4652963"/>
          <a:ext cx="718185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公式" r:id="rId7" imgW="3441700" imgH="863600" progId="Equation.3">
                  <p:embed/>
                </p:oleObj>
              </mc:Choice>
              <mc:Fallback>
                <p:oleObj name="公式" r:id="rId7" imgW="3441700" imgH="863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652963"/>
                        <a:ext cx="718185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1713"/>
            <a:ext cx="8077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3-2.2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体系恢复力与相对位移关系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0988" y="4491038"/>
            <a:ext cx="86407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通常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采用谐振子模型来描述晶格振动，故原子围绕平衡位置的往复振动，受到恢复力的作用。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79400" y="5710238"/>
            <a:ext cx="8408988" cy="646112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设第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n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个和第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n+1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个原子间相对位移用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来表示： </a:t>
            </a:r>
            <a:r>
              <a:rPr kumimoji="1"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δ =x</a:t>
            </a:r>
            <a:r>
              <a:rPr kumimoji="1" lang="en-US" altLang="zh-CN" sz="24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n+1</a:t>
            </a:r>
            <a:r>
              <a:rPr kumimoji="1"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-x</a:t>
            </a:r>
            <a:r>
              <a:rPr kumimoji="1" lang="en-US" altLang="zh-CN" sz="24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n</a:t>
            </a:r>
          </a:p>
        </p:txBody>
      </p:sp>
      <p:grpSp>
        <p:nvGrpSpPr>
          <p:cNvPr id="24581" name="组合 183"/>
          <p:cNvGrpSpPr>
            <a:grpSpLocks/>
          </p:cNvGrpSpPr>
          <p:nvPr/>
        </p:nvGrpSpPr>
        <p:grpSpPr bwMode="auto">
          <a:xfrm>
            <a:off x="1065213" y="1628775"/>
            <a:ext cx="7856537" cy="2862263"/>
            <a:chOff x="1065213" y="1844675"/>
            <a:chExt cx="7855868" cy="2862263"/>
          </a:xfrm>
        </p:grpSpPr>
        <p:grpSp>
          <p:nvGrpSpPr>
            <p:cNvPr id="24582" name="Group 63"/>
            <p:cNvGrpSpPr>
              <a:grpSpLocks/>
            </p:cNvGrpSpPr>
            <p:nvPr/>
          </p:nvGrpSpPr>
          <p:grpSpPr bwMode="auto">
            <a:xfrm>
              <a:off x="1065213" y="1844675"/>
              <a:ext cx="7467600" cy="2862263"/>
              <a:chOff x="671" y="1162"/>
              <a:chExt cx="4704" cy="1803"/>
            </a:xfrm>
          </p:grpSpPr>
          <p:grpSp>
            <p:nvGrpSpPr>
              <p:cNvPr id="24585" name="Group 4"/>
              <p:cNvGrpSpPr>
                <a:grpSpLocks/>
              </p:cNvGrpSpPr>
              <p:nvPr/>
            </p:nvGrpSpPr>
            <p:grpSpPr bwMode="auto">
              <a:xfrm>
                <a:off x="671" y="1468"/>
                <a:ext cx="4704" cy="288"/>
                <a:chOff x="672" y="1488"/>
                <a:chExt cx="4704" cy="288"/>
              </a:xfrm>
            </p:grpSpPr>
            <p:sp>
              <p:nvSpPr>
                <p:cNvPr id="24634" name="Line 5"/>
                <p:cNvSpPr>
                  <a:spLocks noChangeShapeType="1"/>
                </p:cNvSpPr>
                <p:nvPr/>
              </p:nvSpPr>
              <p:spPr bwMode="auto">
                <a:xfrm>
                  <a:off x="672" y="1632"/>
                  <a:ext cx="47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5" name="Oval 6"/>
                <p:cNvSpPr>
                  <a:spLocks noChangeArrowheads="1"/>
                </p:cNvSpPr>
                <p:nvPr/>
              </p:nvSpPr>
              <p:spPr bwMode="auto">
                <a:xfrm>
                  <a:off x="1056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</a:p>
              </p:txBody>
            </p:sp>
            <p:sp>
              <p:nvSpPr>
                <p:cNvPr id="24636" name="Oval 7"/>
                <p:cNvSpPr>
                  <a:spLocks noChangeArrowheads="1"/>
                </p:cNvSpPr>
                <p:nvPr/>
              </p:nvSpPr>
              <p:spPr bwMode="auto">
                <a:xfrm>
                  <a:off x="2400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37" name="Oval 8"/>
                <p:cNvSpPr>
                  <a:spLocks noChangeArrowheads="1"/>
                </p:cNvSpPr>
                <p:nvPr/>
              </p:nvSpPr>
              <p:spPr bwMode="auto">
                <a:xfrm>
                  <a:off x="1728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38" name="Oval 9"/>
                <p:cNvSpPr>
                  <a:spLocks noChangeArrowheads="1"/>
                </p:cNvSpPr>
                <p:nvPr/>
              </p:nvSpPr>
              <p:spPr bwMode="auto">
                <a:xfrm>
                  <a:off x="3744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39" name="Oval 10"/>
                <p:cNvSpPr>
                  <a:spLocks noChangeArrowheads="1"/>
                </p:cNvSpPr>
                <p:nvPr/>
              </p:nvSpPr>
              <p:spPr bwMode="auto">
                <a:xfrm>
                  <a:off x="3072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586" name="Group 11"/>
              <p:cNvGrpSpPr>
                <a:grpSpLocks/>
              </p:cNvGrpSpPr>
              <p:nvPr/>
            </p:nvGrpSpPr>
            <p:grpSpPr bwMode="auto">
              <a:xfrm>
                <a:off x="671" y="2044"/>
                <a:ext cx="4704" cy="288"/>
                <a:chOff x="432" y="1488"/>
                <a:chExt cx="4704" cy="288"/>
              </a:xfrm>
            </p:grpSpPr>
            <p:sp>
              <p:nvSpPr>
                <p:cNvPr id="24628" name="Line 12"/>
                <p:cNvSpPr>
                  <a:spLocks noChangeShapeType="1"/>
                </p:cNvSpPr>
                <p:nvPr/>
              </p:nvSpPr>
              <p:spPr bwMode="auto">
                <a:xfrm>
                  <a:off x="432" y="1632"/>
                  <a:ext cx="47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9" name="Oval 13"/>
                <p:cNvSpPr>
                  <a:spLocks noChangeArrowheads="1"/>
                </p:cNvSpPr>
                <p:nvPr/>
              </p:nvSpPr>
              <p:spPr bwMode="auto">
                <a:xfrm>
                  <a:off x="1056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30" name="Oval 14"/>
                <p:cNvSpPr>
                  <a:spLocks noChangeArrowheads="1"/>
                </p:cNvSpPr>
                <p:nvPr/>
              </p:nvSpPr>
              <p:spPr bwMode="auto">
                <a:xfrm>
                  <a:off x="2400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31" name="Oval 15"/>
                <p:cNvSpPr>
                  <a:spLocks noChangeArrowheads="1"/>
                </p:cNvSpPr>
                <p:nvPr/>
              </p:nvSpPr>
              <p:spPr bwMode="auto">
                <a:xfrm>
                  <a:off x="1728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32" name="Oval 16"/>
                <p:cNvSpPr>
                  <a:spLocks noChangeArrowheads="1"/>
                </p:cNvSpPr>
                <p:nvPr/>
              </p:nvSpPr>
              <p:spPr bwMode="auto">
                <a:xfrm>
                  <a:off x="3744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33" name="Oval 17"/>
                <p:cNvSpPr>
                  <a:spLocks noChangeArrowheads="1"/>
                </p:cNvSpPr>
                <p:nvPr/>
              </p:nvSpPr>
              <p:spPr bwMode="auto">
                <a:xfrm>
                  <a:off x="3072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587" name="Group 18"/>
              <p:cNvGrpSpPr>
                <a:grpSpLocks/>
              </p:cNvGrpSpPr>
              <p:nvPr/>
            </p:nvGrpSpPr>
            <p:grpSpPr bwMode="auto">
              <a:xfrm>
                <a:off x="767" y="1162"/>
                <a:ext cx="3610" cy="1803"/>
                <a:chOff x="768" y="1182"/>
                <a:chExt cx="3610" cy="1803"/>
              </a:xfrm>
            </p:grpSpPr>
            <p:sp>
              <p:nvSpPr>
                <p:cNvPr id="2458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68" y="1296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n-2</a:t>
                  </a:r>
                </a:p>
              </p:txBody>
            </p:sp>
            <p:sp>
              <p:nvSpPr>
                <p:cNvPr id="2458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92" y="1296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n-1</a:t>
                  </a:r>
                </a:p>
              </p:txBody>
            </p:sp>
            <p:sp>
              <p:nvSpPr>
                <p:cNvPr id="245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08" y="1296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</a:t>
                  </a:r>
                </a:p>
              </p:txBody>
            </p:sp>
            <p:sp>
              <p:nvSpPr>
                <p:cNvPr id="2459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784" y="1296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n+1</a:t>
                  </a:r>
                </a:p>
              </p:txBody>
            </p:sp>
            <p:sp>
              <p:nvSpPr>
                <p:cNvPr id="2459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60" y="134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n+2</a:t>
                  </a:r>
                </a:p>
              </p:txBody>
            </p:sp>
            <p:grpSp>
              <p:nvGrpSpPr>
                <p:cNvPr id="24593" name="Group 24"/>
                <p:cNvGrpSpPr>
                  <a:grpSpLocks/>
                </p:cNvGrpSpPr>
                <p:nvPr/>
              </p:nvGrpSpPr>
              <p:grpSpPr bwMode="auto">
                <a:xfrm>
                  <a:off x="864" y="1776"/>
                  <a:ext cx="768" cy="1200"/>
                  <a:chOff x="864" y="1776"/>
                  <a:chExt cx="768" cy="1200"/>
                </a:xfrm>
              </p:grpSpPr>
              <p:sp>
                <p:nvSpPr>
                  <p:cNvPr id="2462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6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7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688"/>
                    <a:ext cx="4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n-2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4594" name="Line 30"/>
                <p:cNvSpPr>
                  <a:spLocks noChangeShapeType="1"/>
                </p:cNvSpPr>
                <p:nvPr/>
              </p:nvSpPr>
              <p:spPr bwMode="auto">
                <a:xfrm>
                  <a:off x="3216" y="12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5" name="Line 31"/>
                <p:cNvSpPr>
                  <a:spLocks noChangeShapeType="1"/>
                </p:cNvSpPr>
                <p:nvPr/>
              </p:nvSpPr>
              <p:spPr bwMode="auto">
                <a:xfrm>
                  <a:off x="3888" y="125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6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216" y="134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7" name="Line 33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447" y="118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 b="0" i="1"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grpSp>
              <p:nvGrpSpPr>
                <p:cNvPr id="24599" name="Group 35"/>
                <p:cNvGrpSpPr>
                  <a:grpSpLocks/>
                </p:cNvGrpSpPr>
                <p:nvPr/>
              </p:nvGrpSpPr>
              <p:grpSpPr bwMode="auto">
                <a:xfrm>
                  <a:off x="1536" y="1776"/>
                  <a:ext cx="768" cy="1200"/>
                  <a:chOff x="864" y="1776"/>
                  <a:chExt cx="768" cy="1200"/>
                </a:xfrm>
              </p:grpSpPr>
              <p:sp>
                <p:nvSpPr>
                  <p:cNvPr id="2461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1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688"/>
                    <a:ext cx="4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n-1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600" name="Group 41"/>
                <p:cNvGrpSpPr>
                  <a:grpSpLocks/>
                </p:cNvGrpSpPr>
                <p:nvPr/>
              </p:nvGrpSpPr>
              <p:grpSpPr bwMode="auto">
                <a:xfrm>
                  <a:off x="2208" y="1782"/>
                  <a:ext cx="768" cy="1200"/>
                  <a:chOff x="864" y="1776"/>
                  <a:chExt cx="768" cy="1200"/>
                </a:xfrm>
              </p:grpSpPr>
              <p:sp>
                <p:nvSpPr>
                  <p:cNvPr id="2461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4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5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6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7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688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601" name="Group 47"/>
                <p:cNvGrpSpPr>
                  <a:grpSpLocks/>
                </p:cNvGrpSpPr>
                <p:nvPr/>
              </p:nvGrpSpPr>
              <p:grpSpPr bwMode="auto">
                <a:xfrm>
                  <a:off x="2880" y="1782"/>
                  <a:ext cx="907" cy="1203"/>
                  <a:chOff x="864" y="1776"/>
                  <a:chExt cx="907" cy="1203"/>
                </a:xfrm>
              </p:grpSpPr>
              <p:sp>
                <p:nvSpPr>
                  <p:cNvPr id="2460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1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7" y="2688"/>
                    <a:ext cx="62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n+1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602" name="Group 53"/>
                <p:cNvGrpSpPr>
                  <a:grpSpLocks/>
                </p:cNvGrpSpPr>
                <p:nvPr/>
              </p:nvGrpSpPr>
              <p:grpSpPr bwMode="auto">
                <a:xfrm>
                  <a:off x="3552" y="1782"/>
                  <a:ext cx="826" cy="1200"/>
                  <a:chOff x="864" y="1776"/>
                  <a:chExt cx="826" cy="1200"/>
                </a:xfrm>
              </p:grpSpPr>
              <p:sp>
                <p:nvSpPr>
                  <p:cNvPr id="2460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4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6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7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688"/>
                    <a:ext cx="5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n+2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86" name="文本框 185"/>
            <p:cNvSpPr txBox="1"/>
            <p:nvPr/>
          </p:nvSpPr>
          <p:spPr>
            <a:xfrm>
              <a:off x="7222601" y="2276475"/>
              <a:ext cx="1620700" cy="52387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平衡位置</a:t>
              </a: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7092437" y="3194050"/>
              <a:ext cx="1828644" cy="522288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rgbClr val="0207C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zh-CN" altLang="en-US" dirty="0">
                  <a:solidFill>
                    <a:srgbClr val="0207C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时刻位置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551113" y="5067300"/>
          <a:ext cx="51958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公式" r:id="rId3" imgW="3784600" imgH="419100" progId="Equation.3">
                  <p:embed/>
                </p:oleObj>
              </mc:Choice>
              <mc:Fallback>
                <p:oleObj name="公式" r:id="rId3" imgW="37846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5067300"/>
                        <a:ext cx="51958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3228975" y="6294438"/>
          <a:ext cx="32162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公式" r:id="rId5" imgW="2336800" imgH="419100" progId="Equation.3">
                  <p:embed/>
                </p:oleObj>
              </mc:Choice>
              <mc:Fallback>
                <p:oleObj name="公式" r:id="rId5" imgW="2336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6294438"/>
                        <a:ext cx="32162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09588" y="6410325"/>
            <a:ext cx="29241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恢复力可表示为：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514850" y="6902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6902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/>
          <p:cNvGraphicFramePr>
            <a:graphicFrameLocks noChangeAspect="1"/>
          </p:cNvGraphicFramePr>
          <p:nvPr/>
        </p:nvGraphicFramePr>
        <p:xfrm>
          <a:off x="6556375" y="6308725"/>
          <a:ext cx="14160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公式" r:id="rId9" imgW="1028700" imgH="419100" progId="Equation.3">
                  <p:embed/>
                </p:oleObj>
              </mc:Choice>
              <mc:Fallback>
                <p:oleObj name="公式" r:id="rId9" imgW="10287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6308725"/>
                        <a:ext cx="1416050" cy="5762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7869238" y="6397625"/>
            <a:ext cx="1350962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solidFill>
                  <a:srgbClr val="0207CA"/>
                </a:solidFill>
                <a:latin typeface="微软雅黑" panose="020B0503020204020204" pitchFamily="34" charset="-122"/>
              </a:rPr>
              <a:t>为力常数</a:t>
            </a:r>
          </a:p>
        </p:txBody>
      </p:sp>
      <p:graphicFrame>
        <p:nvGraphicFramePr>
          <p:cNvPr id="25608" name="Object 9"/>
          <p:cNvGraphicFramePr>
            <a:graphicFrameLocks noChangeAspect="1"/>
          </p:cNvGraphicFramePr>
          <p:nvPr/>
        </p:nvGraphicFramePr>
        <p:xfrm>
          <a:off x="2511425" y="5661025"/>
          <a:ext cx="24098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公式" r:id="rId11" imgW="1752600" imgH="419100" progId="Equation.3">
                  <p:embed/>
                </p:oleObj>
              </mc:Choice>
              <mc:Fallback>
                <p:oleObj name="公式" r:id="rId11" imgW="1752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5661025"/>
                        <a:ext cx="24098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39750" y="5749925"/>
            <a:ext cx="2590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考虑</a:t>
            </a:r>
            <a:r>
              <a:rPr kumimoji="1" lang="zh-CN" altLang="en-US" sz="2000">
                <a:solidFill>
                  <a:srgbClr val="0207CA"/>
                </a:solidFill>
                <a:latin typeface="微软雅黑" panose="020B0503020204020204" pitchFamily="34" charset="-122"/>
              </a:rPr>
              <a:t>简谐近似</a:t>
            </a:r>
            <a:endParaRPr kumimoji="1" lang="zh-CN" altLang="en-US" sz="2000">
              <a:latin typeface="微软雅黑" panose="020B0503020204020204" pitchFamily="34" charset="-122"/>
            </a:endParaRPr>
          </a:p>
        </p:txBody>
      </p:sp>
      <p:sp>
        <p:nvSpPr>
          <p:cNvPr id="25610" name="Text Box 5"/>
          <p:cNvSpPr txBox="1">
            <a:spLocks noChangeArrowheads="1"/>
          </p:cNvSpPr>
          <p:nvPr/>
        </p:nvSpPr>
        <p:spPr bwMode="auto">
          <a:xfrm>
            <a:off x="511175" y="4625975"/>
            <a:ext cx="7356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平衡位置处两原子间互作用势能记作</a:t>
            </a:r>
            <a:r>
              <a:rPr kumimoji="1" lang="en-US" altLang="zh-CN" sz="2000">
                <a:latin typeface="微软雅黑" panose="020B0503020204020204" pitchFamily="34" charset="-122"/>
              </a:rPr>
              <a:t>U(</a:t>
            </a:r>
            <a:r>
              <a:rPr kumimoji="1" lang="en-US" altLang="zh-CN" sz="2000" i="1">
                <a:latin typeface="微软雅黑" panose="020B0503020204020204" pitchFamily="34" charset="-122"/>
              </a:rPr>
              <a:t>a</a:t>
            </a:r>
            <a:r>
              <a:rPr kumimoji="1" lang="en-US" altLang="zh-CN" sz="2000">
                <a:latin typeface="微软雅黑" panose="020B0503020204020204" pitchFamily="34" charset="-122"/>
              </a:rPr>
              <a:t>)</a:t>
            </a:r>
          </a:p>
        </p:txBody>
      </p:sp>
      <p:sp>
        <p:nvSpPr>
          <p:cNvPr id="25611" name="Text Box 8"/>
          <p:cNvSpPr txBox="1">
            <a:spLocks noChangeArrowheads="1"/>
          </p:cNvSpPr>
          <p:nvPr/>
        </p:nvSpPr>
        <p:spPr bwMode="auto">
          <a:xfrm>
            <a:off x="552450" y="5170488"/>
            <a:ext cx="1881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800">
                <a:solidFill>
                  <a:srgbClr val="0207CA"/>
                </a:solidFill>
                <a:latin typeface="微软雅黑" panose="020B0503020204020204" pitchFamily="34" charset="-122"/>
              </a:rPr>
              <a:t>产生相对位移后</a:t>
            </a:r>
          </a:p>
        </p:txBody>
      </p:sp>
      <p:grpSp>
        <p:nvGrpSpPr>
          <p:cNvPr id="25612" name="组合 183"/>
          <p:cNvGrpSpPr>
            <a:grpSpLocks/>
          </p:cNvGrpSpPr>
          <p:nvPr/>
        </p:nvGrpSpPr>
        <p:grpSpPr bwMode="auto">
          <a:xfrm>
            <a:off x="1065213" y="1628775"/>
            <a:ext cx="7856537" cy="2862263"/>
            <a:chOff x="1065213" y="1844675"/>
            <a:chExt cx="7855868" cy="2862263"/>
          </a:xfrm>
        </p:grpSpPr>
        <p:grpSp>
          <p:nvGrpSpPr>
            <p:cNvPr id="25614" name="Group 63"/>
            <p:cNvGrpSpPr>
              <a:grpSpLocks/>
            </p:cNvGrpSpPr>
            <p:nvPr/>
          </p:nvGrpSpPr>
          <p:grpSpPr bwMode="auto">
            <a:xfrm>
              <a:off x="1065213" y="1844675"/>
              <a:ext cx="7467600" cy="2862263"/>
              <a:chOff x="671" y="1162"/>
              <a:chExt cx="4704" cy="1803"/>
            </a:xfrm>
          </p:grpSpPr>
          <p:grpSp>
            <p:nvGrpSpPr>
              <p:cNvPr id="25617" name="Group 4"/>
              <p:cNvGrpSpPr>
                <a:grpSpLocks/>
              </p:cNvGrpSpPr>
              <p:nvPr/>
            </p:nvGrpSpPr>
            <p:grpSpPr bwMode="auto">
              <a:xfrm>
                <a:off x="671" y="1468"/>
                <a:ext cx="4704" cy="288"/>
                <a:chOff x="672" y="1488"/>
                <a:chExt cx="4704" cy="288"/>
              </a:xfrm>
            </p:grpSpPr>
            <p:sp>
              <p:nvSpPr>
                <p:cNvPr id="25666" name="Line 5"/>
                <p:cNvSpPr>
                  <a:spLocks noChangeShapeType="1"/>
                </p:cNvSpPr>
                <p:nvPr/>
              </p:nvSpPr>
              <p:spPr bwMode="auto">
                <a:xfrm>
                  <a:off x="672" y="1632"/>
                  <a:ext cx="47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7" name="Oval 6"/>
                <p:cNvSpPr>
                  <a:spLocks noChangeArrowheads="1"/>
                </p:cNvSpPr>
                <p:nvPr/>
              </p:nvSpPr>
              <p:spPr bwMode="auto">
                <a:xfrm>
                  <a:off x="1056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</a:p>
              </p:txBody>
            </p:sp>
            <p:sp>
              <p:nvSpPr>
                <p:cNvPr id="25668" name="Oval 7"/>
                <p:cNvSpPr>
                  <a:spLocks noChangeArrowheads="1"/>
                </p:cNvSpPr>
                <p:nvPr/>
              </p:nvSpPr>
              <p:spPr bwMode="auto">
                <a:xfrm>
                  <a:off x="2400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9" name="Oval 8"/>
                <p:cNvSpPr>
                  <a:spLocks noChangeArrowheads="1"/>
                </p:cNvSpPr>
                <p:nvPr/>
              </p:nvSpPr>
              <p:spPr bwMode="auto">
                <a:xfrm>
                  <a:off x="1728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70" name="Oval 9"/>
                <p:cNvSpPr>
                  <a:spLocks noChangeArrowheads="1"/>
                </p:cNvSpPr>
                <p:nvPr/>
              </p:nvSpPr>
              <p:spPr bwMode="auto">
                <a:xfrm>
                  <a:off x="3744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71" name="Oval 10"/>
                <p:cNvSpPr>
                  <a:spLocks noChangeArrowheads="1"/>
                </p:cNvSpPr>
                <p:nvPr/>
              </p:nvSpPr>
              <p:spPr bwMode="auto">
                <a:xfrm>
                  <a:off x="3072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18" name="Group 11"/>
              <p:cNvGrpSpPr>
                <a:grpSpLocks/>
              </p:cNvGrpSpPr>
              <p:nvPr/>
            </p:nvGrpSpPr>
            <p:grpSpPr bwMode="auto">
              <a:xfrm>
                <a:off x="671" y="2044"/>
                <a:ext cx="4704" cy="288"/>
                <a:chOff x="432" y="1488"/>
                <a:chExt cx="4704" cy="288"/>
              </a:xfrm>
            </p:grpSpPr>
            <p:sp>
              <p:nvSpPr>
                <p:cNvPr id="25660" name="Line 12"/>
                <p:cNvSpPr>
                  <a:spLocks noChangeShapeType="1"/>
                </p:cNvSpPr>
                <p:nvPr/>
              </p:nvSpPr>
              <p:spPr bwMode="auto">
                <a:xfrm>
                  <a:off x="432" y="1632"/>
                  <a:ext cx="47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1" name="Oval 13"/>
                <p:cNvSpPr>
                  <a:spLocks noChangeArrowheads="1"/>
                </p:cNvSpPr>
                <p:nvPr/>
              </p:nvSpPr>
              <p:spPr bwMode="auto">
                <a:xfrm>
                  <a:off x="1056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2" name="Oval 14"/>
                <p:cNvSpPr>
                  <a:spLocks noChangeArrowheads="1"/>
                </p:cNvSpPr>
                <p:nvPr/>
              </p:nvSpPr>
              <p:spPr bwMode="auto">
                <a:xfrm>
                  <a:off x="2400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3" name="Oval 15"/>
                <p:cNvSpPr>
                  <a:spLocks noChangeArrowheads="1"/>
                </p:cNvSpPr>
                <p:nvPr/>
              </p:nvSpPr>
              <p:spPr bwMode="auto">
                <a:xfrm>
                  <a:off x="1728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4" name="Oval 16"/>
                <p:cNvSpPr>
                  <a:spLocks noChangeArrowheads="1"/>
                </p:cNvSpPr>
                <p:nvPr/>
              </p:nvSpPr>
              <p:spPr bwMode="auto">
                <a:xfrm>
                  <a:off x="3744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65" name="Oval 17"/>
                <p:cNvSpPr>
                  <a:spLocks noChangeArrowheads="1"/>
                </p:cNvSpPr>
                <p:nvPr/>
              </p:nvSpPr>
              <p:spPr bwMode="auto">
                <a:xfrm>
                  <a:off x="3072" y="1488"/>
                  <a:ext cx="288" cy="288"/>
                </a:xfrm>
                <a:prstGeom prst="ellipse">
                  <a:avLst/>
                </a:prstGeom>
                <a:solidFill>
                  <a:srgbClr val="FF6600"/>
                </a:solidFill>
                <a:ln w="57150">
                  <a:solidFill>
                    <a:srgbClr val="0207C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19" name="Group 18"/>
              <p:cNvGrpSpPr>
                <a:grpSpLocks/>
              </p:cNvGrpSpPr>
              <p:nvPr/>
            </p:nvGrpSpPr>
            <p:grpSpPr bwMode="auto">
              <a:xfrm>
                <a:off x="767" y="1162"/>
                <a:ext cx="3610" cy="1803"/>
                <a:chOff x="768" y="1182"/>
                <a:chExt cx="3610" cy="1803"/>
              </a:xfrm>
            </p:grpSpPr>
            <p:sp>
              <p:nvSpPr>
                <p:cNvPr id="2562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68" y="1296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n-2</a:t>
                  </a:r>
                </a:p>
              </p:txBody>
            </p:sp>
            <p:sp>
              <p:nvSpPr>
                <p:cNvPr id="2562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92" y="1296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n-1</a:t>
                  </a:r>
                </a:p>
              </p:txBody>
            </p:sp>
            <p:sp>
              <p:nvSpPr>
                <p:cNvPr id="256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08" y="1296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</a:t>
                  </a:r>
                </a:p>
              </p:txBody>
            </p:sp>
            <p:sp>
              <p:nvSpPr>
                <p:cNvPr id="2562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784" y="1296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n+1</a:t>
                  </a:r>
                </a:p>
              </p:txBody>
            </p:sp>
            <p:sp>
              <p:nvSpPr>
                <p:cNvPr id="2562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60" y="134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ea typeface="宋体" panose="02010600030101010101" pitchFamily="2" charset="-122"/>
                    </a:rPr>
                    <a:t>n+2</a:t>
                  </a:r>
                </a:p>
              </p:txBody>
            </p:sp>
            <p:grpSp>
              <p:nvGrpSpPr>
                <p:cNvPr id="25625" name="Group 24"/>
                <p:cNvGrpSpPr>
                  <a:grpSpLocks/>
                </p:cNvGrpSpPr>
                <p:nvPr/>
              </p:nvGrpSpPr>
              <p:grpSpPr bwMode="auto">
                <a:xfrm>
                  <a:off x="864" y="1776"/>
                  <a:ext cx="768" cy="1200"/>
                  <a:chOff x="864" y="1776"/>
                  <a:chExt cx="768" cy="1200"/>
                </a:xfrm>
              </p:grpSpPr>
              <p:sp>
                <p:nvSpPr>
                  <p:cNvPr id="2565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8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688"/>
                    <a:ext cx="4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n-2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5626" name="Line 30"/>
                <p:cNvSpPr>
                  <a:spLocks noChangeShapeType="1"/>
                </p:cNvSpPr>
                <p:nvPr/>
              </p:nvSpPr>
              <p:spPr bwMode="auto">
                <a:xfrm>
                  <a:off x="3216" y="12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7" name="Line 31"/>
                <p:cNvSpPr>
                  <a:spLocks noChangeShapeType="1"/>
                </p:cNvSpPr>
                <p:nvPr/>
              </p:nvSpPr>
              <p:spPr bwMode="auto">
                <a:xfrm>
                  <a:off x="3888" y="125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8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216" y="134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9" name="Line 33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447" y="118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 b="0" i="1"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grpSp>
              <p:nvGrpSpPr>
                <p:cNvPr id="25631" name="Group 35"/>
                <p:cNvGrpSpPr>
                  <a:grpSpLocks/>
                </p:cNvGrpSpPr>
                <p:nvPr/>
              </p:nvGrpSpPr>
              <p:grpSpPr bwMode="auto">
                <a:xfrm>
                  <a:off x="1536" y="1776"/>
                  <a:ext cx="768" cy="1200"/>
                  <a:chOff x="864" y="1776"/>
                  <a:chExt cx="768" cy="1200"/>
                </a:xfrm>
              </p:grpSpPr>
              <p:sp>
                <p:nvSpPr>
                  <p:cNvPr id="2565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3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4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688"/>
                    <a:ext cx="4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n-1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632" name="Group 41"/>
                <p:cNvGrpSpPr>
                  <a:grpSpLocks/>
                </p:cNvGrpSpPr>
                <p:nvPr/>
              </p:nvGrpSpPr>
              <p:grpSpPr bwMode="auto">
                <a:xfrm>
                  <a:off x="2208" y="1782"/>
                  <a:ext cx="768" cy="1200"/>
                  <a:chOff x="864" y="1776"/>
                  <a:chExt cx="768" cy="1200"/>
                </a:xfrm>
              </p:grpSpPr>
              <p:sp>
                <p:nvSpPr>
                  <p:cNvPr id="2564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4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4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48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49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688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633" name="Group 47"/>
                <p:cNvGrpSpPr>
                  <a:grpSpLocks/>
                </p:cNvGrpSpPr>
                <p:nvPr/>
              </p:nvGrpSpPr>
              <p:grpSpPr bwMode="auto">
                <a:xfrm>
                  <a:off x="2880" y="1782"/>
                  <a:ext cx="907" cy="1203"/>
                  <a:chOff x="864" y="1776"/>
                  <a:chExt cx="907" cy="1203"/>
                </a:xfrm>
              </p:grpSpPr>
              <p:sp>
                <p:nvSpPr>
                  <p:cNvPr id="2564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4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4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43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4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7" y="2688"/>
                    <a:ext cx="62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n+1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634" name="Group 53"/>
                <p:cNvGrpSpPr>
                  <a:grpSpLocks/>
                </p:cNvGrpSpPr>
                <p:nvPr/>
              </p:nvGrpSpPr>
              <p:grpSpPr bwMode="auto">
                <a:xfrm>
                  <a:off x="3552" y="1782"/>
                  <a:ext cx="826" cy="1200"/>
                  <a:chOff x="864" y="1776"/>
                  <a:chExt cx="826" cy="1200"/>
                </a:xfrm>
              </p:grpSpPr>
              <p:sp>
                <p:nvSpPr>
                  <p:cNvPr id="2563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776"/>
                    <a:ext cx="0" cy="912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6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52"/>
                    <a:ext cx="0" cy="336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96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8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4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9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688"/>
                    <a:ext cx="5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5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ea typeface="宋体" panose="02010600030101010101" pitchFamily="2" charset="-122"/>
                      </a:rPr>
                      <a:t>x</a:t>
                    </a:r>
                    <a:r>
                      <a:rPr kumimoji="1" lang="en-US" altLang="zh-CN" sz="2400" b="0" baseline="-25000">
                        <a:ea typeface="宋体" panose="02010600030101010101" pitchFamily="2" charset="-122"/>
                      </a:rPr>
                      <a:t>n+2</a:t>
                    </a:r>
                    <a:endParaRPr kumimoji="1" lang="en-US" altLang="zh-CN" sz="2400" b="0"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7" name="文本框 16"/>
            <p:cNvSpPr txBox="1"/>
            <p:nvPr/>
          </p:nvSpPr>
          <p:spPr>
            <a:xfrm>
              <a:off x="7222601" y="2276475"/>
              <a:ext cx="1620700" cy="52387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平衡位置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092437" y="3194050"/>
              <a:ext cx="1828644" cy="522288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rgbClr val="0207C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zh-CN" altLang="en-US" dirty="0">
                  <a:solidFill>
                    <a:srgbClr val="0207C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时刻位置</a:t>
              </a:r>
            </a:p>
          </p:txBody>
        </p:sp>
      </p:grpSp>
      <p:sp>
        <p:nvSpPr>
          <p:cNvPr id="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1713"/>
            <a:ext cx="8077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3-2.2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体系恢复力与相对位移关系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839788"/>
            <a:ext cx="8243888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latin typeface="微软雅黑" panose="020B0503020204020204" pitchFamily="34" charset="-122"/>
              </a:rPr>
              <a:t>3-2.3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写出运动方程</a:t>
            </a:r>
          </a:p>
        </p:txBody>
      </p:sp>
      <p:grpSp>
        <p:nvGrpSpPr>
          <p:cNvPr id="449539" name="Group 3"/>
          <p:cNvGrpSpPr>
            <a:grpSpLocks/>
          </p:cNvGrpSpPr>
          <p:nvPr/>
        </p:nvGrpSpPr>
        <p:grpSpPr bwMode="auto">
          <a:xfrm>
            <a:off x="533400" y="2133600"/>
            <a:ext cx="8502650" cy="3498850"/>
            <a:chOff x="336" y="1200"/>
            <a:chExt cx="5356" cy="2204"/>
          </a:xfrm>
        </p:grpSpPr>
        <p:sp>
          <p:nvSpPr>
            <p:cNvPr id="26636" name="Text Box 4"/>
            <p:cNvSpPr txBox="1">
              <a:spLocks noChangeArrowheads="1"/>
            </p:cNvSpPr>
            <p:nvPr/>
          </p:nvSpPr>
          <p:spPr bwMode="auto">
            <a:xfrm>
              <a:off x="336" y="1200"/>
              <a:ext cx="535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solidFill>
                    <a:srgbClr val="0207C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第一种方案：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若只考虑最近邻作用，则第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n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个原子受到第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n-1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和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n+1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个原子的作用力，且设</a:t>
              </a:r>
              <a:r>
                <a:rPr kumimoji="1"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Times New Roman" panose="02020603050405020304" pitchFamily="18" charset="0"/>
                </a:rPr>
                <a:t>β</a:t>
              </a:r>
              <a:r>
                <a:rPr kumimoji="1" lang="en-US" altLang="zh-CN" sz="2400" i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Times New Roman" panose="02020603050405020304" pitchFamily="18" charset="0"/>
                </a:rPr>
                <a:t>n,n-1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Times New Roman" panose="02020603050405020304" pitchFamily="18" charset="0"/>
                </a:rPr>
                <a:t>β</a:t>
              </a:r>
              <a:r>
                <a:rPr kumimoji="1" lang="en-US" altLang="zh-CN" sz="2400" i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Times New Roman" panose="02020603050405020304" pitchFamily="18" charset="0"/>
                </a:rPr>
                <a:t>n+1,n</a:t>
              </a:r>
              <a:r>
                <a:rPr kumimoji="1" lang="en-US" altLang="zh-CN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Times New Roman" panose="02020603050405020304" pitchFamily="18" charset="0"/>
                </a:rPr>
                <a:t>= β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则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:</a:t>
              </a:r>
            </a:p>
          </p:txBody>
        </p:sp>
        <p:graphicFrame>
          <p:nvGraphicFramePr>
            <p:cNvPr id="26637" name="Object 5"/>
            <p:cNvGraphicFramePr>
              <a:graphicFrameLocks noChangeAspect="1"/>
            </p:cNvGraphicFramePr>
            <p:nvPr/>
          </p:nvGraphicFramePr>
          <p:xfrm>
            <a:off x="576" y="1824"/>
            <a:ext cx="4772" cy="1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8" name="Equation" r:id="rId3" imgW="3644900" imgH="1206500" progId="Equation.DSMT4">
                    <p:embed/>
                  </p:oleObj>
                </mc:Choice>
                <mc:Fallback>
                  <p:oleObj name="Equation" r:id="rId3" imgW="3644900" imgH="12065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24"/>
                          <a:ext cx="4772" cy="1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9542" name="Group 6"/>
          <p:cNvGrpSpPr>
            <a:grpSpLocks/>
          </p:cNvGrpSpPr>
          <p:nvPr/>
        </p:nvGrpSpPr>
        <p:grpSpPr bwMode="auto">
          <a:xfrm>
            <a:off x="381000" y="4868863"/>
            <a:ext cx="8763000" cy="1016000"/>
            <a:chOff x="240" y="2941"/>
            <a:chExt cx="5520" cy="640"/>
          </a:xfrm>
        </p:grpSpPr>
        <p:sp>
          <p:nvSpPr>
            <p:cNvPr id="26631" name="AutoShape 7"/>
            <p:cNvSpPr>
              <a:spLocks noChangeArrowheads="1"/>
            </p:cNvSpPr>
            <p:nvPr/>
          </p:nvSpPr>
          <p:spPr bwMode="auto">
            <a:xfrm>
              <a:off x="240" y="3216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0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576" y="3120"/>
              <a:ext cx="2352" cy="288"/>
            </a:xfrm>
            <a:prstGeom prst="rect">
              <a:avLst/>
            </a:prstGeom>
            <a:noFill/>
            <a:ln w="508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0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grpSp>
          <p:nvGrpSpPr>
            <p:cNvPr id="26633" name="Group 9"/>
            <p:cNvGrpSpPr>
              <a:grpSpLocks/>
            </p:cNvGrpSpPr>
            <p:nvPr/>
          </p:nvGrpSpPr>
          <p:grpSpPr bwMode="auto">
            <a:xfrm>
              <a:off x="2976" y="2941"/>
              <a:ext cx="2784" cy="640"/>
              <a:chOff x="2976" y="2941"/>
              <a:chExt cx="2784" cy="640"/>
            </a:xfrm>
          </p:grpSpPr>
          <p:sp>
            <p:nvSpPr>
              <p:cNvPr id="26634" name="Text Box 10"/>
              <p:cNvSpPr txBox="1">
                <a:spLocks noChangeArrowheads="1"/>
              </p:cNvSpPr>
              <p:nvPr/>
            </p:nvSpPr>
            <p:spPr bwMode="auto">
              <a:xfrm>
                <a:off x="3216" y="2941"/>
                <a:ext cx="2544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zh-CN" alt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每个原子对应一个方程，若原子链有</a:t>
                </a:r>
                <a:r>
                  <a:rPr kumimoji="1" lang="en-US" altLang="zh-CN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N</a:t>
                </a:r>
                <a:r>
                  <a:rPr kumimoji="1" lang="zh-CN" alt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个原子，则有</a:t>
                </a:r>
                <a:r>
                  <a:rPr kumimoji="1" lang="en-US" altLang="zh-CN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N</a:t>
                </a:r>
                <a:r>
                  <a:rPr kumimoji="1" lang="zh-CN" alt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个方程，这实际上表示</a:t>
                </a:r>
                <a:r>
                  <a:rPr kumimoji="1" lang="en-US" altLang="zh-CN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N</a:t>
                </a:r>
                <a:r>
                  <a:rPr kumimoji="1" lang="zh-CN" alt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</a:rPr>
                  <a:t>个联立的线性齐次方程。</a:t>
                </a:r>
              </a:p>
            </p:txBody>
          </p:sp>
          <p:sp>
            <p:nvSpPr>
              <p:cNvPr id="26635" name="AutoShape 11"/>
              <p:cNvSpPr>
                <a:spLocks noChangeArrowheads="1"/>
              </p:cNvSpPr>
              <p:nvPr/>
            </p:nvSpPr>
            <p:spPr bwMode="auto">
              <a:xfrm>
                <a:off x="2976" y="3216"/>
                <a:ext cx="240" cy="96"/>
              </a:xfrm>
              <a:prstGeom prst="leftArrow">
                <a:avLst>
                  <a:gd name="adj1" fmla="val 50000"/>
                  <a:gd name="adj2" fmla="val 625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0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6629" name="Text Box 12"/>
          <p:cNvSpPr txBox="1">
            <a:spLocks noChangeArrowheads="1"/>
          </p:cNvSpPr>
          <p:nvPr/>
        </p:nvSpPr>
        <p:spPr bwMode="auto">
          <a:xfrm>
            <a:off x="533400" y="1651000"/>
            <a:ext cx="678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原则：牛顿运动定律</a:t>
            </a:r>
            <a:r>
              <a:rPr kumimoji="1" lang="en-US" altLang="zh-CN" sz="2400" i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F</a:t>
            </a:r>
            <a:r>
              <a:rPr kumimoji="1" lang="en-US" altLang="zh-CN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=</a:t>
            </a:r>
            <a:r>
              <a:rPr kumimoji="1" lang="en-US" altLang="zh-CN" sz="2400" i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ma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6630" name="Text Box 13"/>
          <p:cNvSpPr txBox="1">
            <a:spLocks noChangeArrowheads="1"/>
          </p:cNvSpPr>
          <p:nvPr/>
        </p:nvSpPr>
        <p:spPr bwMode="auto">
          <a:xfrm>
            <a:off x="755650" y="614045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注意：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这里不考虑原子链端点的边界效应。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7772400" cy="3810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2000" smtClean="0"/>
              <a:t>运动方程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990600" y="1668463"/>
            <a:ext cx="73374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kumimoji="1" lang="zh-CN" altLang="en-US" sz="3600" dirty="0" smtClean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第二种方案：</a:t>
            </a:r>
            <a:r>
              <a:rPr kumimoji="1"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若考虑每个原子与其它原子均有作用，则第</a:t>
            </a:r>
            <a:r>
              <a:rPr kumimoji="1"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n</a:t>
            </a:r>
            <a:r>
              <a:rPr kumimoji="1"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个原子的运动方程可写为：</a:t>
            </a:r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2286000" y="3789363"/>
          <a:ext cx="43434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3" imgW="1600200" imgH="444500" progId="Equation.3">
                  <p:embed/>
                </p:oleObj>
              </mc:Choice>
              <mc:Fallback>
                <p:oleObj name="Equation" r:id="rId3" imgW="16002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89363"/>
                        <a:ext cx="43434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019175"/>
            <a:ext cx="8569325" cy="6810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微软雅黑" panose="020B0503020204020204" pitchFamily="34" charset="-122"/>
              </a:rPr>
              <a:t>3-2.4</a:t>
            </a:r>
            <a:r>
              <a:rPr lang="zh-CN" altLang="en-US" sz="3600" dirty="0" smtClean="0">
                <a:latin typeface="微软雅黑" panose="020B0503020204020204" pitchFamily="34" charset="-122"/>
              </a:rPr>
              <a:t>一维单原子链的色散关系</a:t>
            </a:r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504825" y="2441575"/>
            <a:ext cx="7451725" cy="9540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指晶格振动的频率</a:t>
            </a:r>
            <a:r>
              <a:rPr kumimoji="1" lang="en-US" altLang="zh-CN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与波矢</a:t>
            </a:r>
            <a:r>
              <a:rPr kumimoji="1" lang="en-US" altLang="zh-CN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q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（或</a:t>
            </a:r>
            <a:r>
              <a:rPr kumimoji="1" lang="en-US" altLang="zh-CN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k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）的关系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,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记作</a:t>
            </a:r>
            <a:r>
              <a:rPr kumimoji="1" lang="en-US" altLang="zh-CN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ω</a:t>
            </a:r>
            <a:r>
              <a:rPr kumimoji="1" lang="en-US" altLang="zh-CN" sz="28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(</a:t>
            </a:r>
            <a:r>
              <a:rPr kumimoji="1" lang="en-US" altLang="zh-CN" sz="2800" i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q</a:t>
            </a:r>
            <a:r>
              <a:rPr kumimoji="1" lang="en-US" altLang="zh-CN" sz="28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)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504825" y="4170363"/>
            <a:ext cx="4876800" cy="5222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求晶格振动的运动方程的解。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04825" y="1844675"/>
            <a:ext cx="2697163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何为色散关系？</a:t>
            </a:r>
          </a:p>
        </p:txBody>
      </p:sp>
      <p:sp>
        <p:nvSpPr>
          <p:cNvPr id="451590" name="Rectangle 6"/>
          <p:cNvSpPr>
            <a:spLocks noChangeArrowheads="1"/>
          </p:cNvSpPr>
          <p:nvPr/>
        </p:nvSpPr>
        <p:spPr bwMode="auto">
          <a:xfrm>
            <a:off x="504825" y="3573463"/>
            <a:ext cx="3057525" cy="5222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如何求色散关系？</a:t>
            </a:r>
          </a:p>
        </p:txBody>
      </p:sp>
      <p:grpSp>
        <p:nvGrpSpPr>
          <p:cNvPr id="451594" name="Group 10"/>
          <p:cNvGrpSpPr>
            <a:grpSpLocks/>
          </p:cNvGrpSpPr>
          <p:nvPr/>
        </p:nvGrpSpPr>
        <p:grpSpPr bwMode="auto">
          <a:xfrm>
            <a:off x="460375" y="5092700"/>
            <a:ext cx="6035675" cy="1506538"/>
            <a:chOff x="886" y="3227"/>
            <a:chExt cx="3802" cy="949"/>
          </a:xfrm>
        </p:grpSpPr>
        <p:graphicFrame>
          <p:nvGraphicFramePr>
            <p:cNvPr id="28681" name="Object 7"/>
            <p:cNvGraphicFramePr>
              <a:graphicFrameLocks noChangeAspect="1"/>
            </p:cNvGraphicFramePr>
            <p:nvPr/>
          </p:nvGraphicFramePr>
          <p:xfrm>
            <a:off x="1014" y="3643"/>
            <a:ext cx="3674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3" name="Equation" r:id="rId3" imgW="1574800" imgH="228600" progId="Equation.DSMT4">
                    <p:embed/>
                  </p:oleObj>
                </mc:Choice>
                <mc:Fallback>
                  <p:oleObj name="Equation" r:id="rId3" imgW="15748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3643"/>
                          <a:ext cx="3674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886" y="3227"/>
              <a:ext cx="953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3000" dirty="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求解：</a:t>
              </a:r>
            </a:p>
          </p:txBody>
        </p:sp>
      </p:grpSp>
      <p:sp>
        <p:nvSpPr>
          <p:cNvPr id="451595" name="Text Box 11"/>
          <p:cNvSpPr txBox="1">
            <a:spLocks noChangeArrowheads="1"/>
          </p:cNvSpPr>
          <p:nvPr/>
        </p:nvSpPr>
        <p:spPr bwMode="auto">
          <a:xfrm>
            <a:off x="6496050" y="5257800"/>
            <a:ext cx="2647950" cy="1600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简谐近似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只考虑</a:t>
            </a:r>
            <a:r>
              <a:rPr lang="zh-CN" altLang="en-US" sz="2800" u="sng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最近邻</a:t>
            </a:r>
            <a:r>
              <a:rPr lang="zh-CN" altLang="en-US" sz="28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相互作用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  <p:bldP spid="451588" grpId="0"/>
      <p:bldP spid="451590" grpId="0"/>
      <p:bldP spid="4515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46150"/>
            <a:ext cx="8229600" cy="682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微软雅黑" panose="020B0503020204020204" pitchFamily="34" charset="-122"/>
              </a:rPr>
              <a:t>求一维单原子链的色散关系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739775" y="2255838"/>
          <a:ext cx="46958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公式" r:id="rId4" imgW="2387600" imgH="419100" progId="Equation.3">
                  <p:embed/>
                </p:oleObj>
              </mc:Choice>
              <mc:Fallback>
                <p:oleObj name="公式" r:id="rId4" imgW="23876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255838"/>
                        <a:ext cx="46958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11188" y="1722438"/>
            <a:ext cx="76327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求色散关系</a:t>
            </a:r>
            <a:r>
              <a:rPr kumimoji="1" lang="zh-CN" altLang="en-US" sz="3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（</a:t>
            </a:r>
            <a:r>
              <a:rPr kumimoji="1" lang="en-US" altLang="zh-CN" sz="30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w~q</a:t>
            </a:r>
            <a:r>
              <a:rPr kumimoji="1" lang="zh-CN" altLang="en-US" sz="3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）</a:t>
            </a:r>
            <a:r>
              <a:rPr kumimoji="1"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，即解如下运动方程：</a:t>
            </a:r>
          </a:p>
        </p:txBody>
      </p:sp>
      <p:graphicFrame>
        <p:nvGraphicFramePr>
          <p:cNvPr id="29701" name="Object 9"/>
          <p:cNvGraphicFramePr>
            <a:graphicFrameLocks noChangeAspect="1"/>
          </p:cNvGraphicFramePr>
          <p:nvPr/>
        </p:nvGraphicFramePr>
        <p:xfrm>
          <a:off x="4514850" y="28241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2416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" name="Group 11"/>
          <p:cNvGrpSpPr>
            <a:grpSpLocks/>
          </p:cNvGrpSpPr>
          <p:nvPr/>
        </p:nvGrpSpPr>
        <p:grpSpPr bwMode="auto">
          <a:xfrm>
            <a:off x="6227763" y="5753100"/>
            <a:ext cx="2476500" cy="830263"/>
            <a:chOff x="5647" y="2899"/>
            <a:chExt cx="1560" cy="523"/>
          </a:xfrm>
        </p:grpSpPr>
        <p:sp>
          <p:nvSpPr>
            <p:cNvPr id="29713" name="Text Box 12"/>
            <p:cNvSpPr txBox="1">
              <a:spLocks noChangeArrowheads="1"/>
            </p:cNvSpPr>
            <p:nvPr/>
          </p:nvSpPr>
          <p:spPr bwMode="auto">
            <a:xfrm>
              <a:off x="6055" y="2899"/>
              <a:ext cx="11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一维单原子链色散关系</a:t>
              </a:r>
            </a:p>
          </p:txBody>
        </p:sp>
        <p:sp>
          <p:nvSpPr>
            <p:cNvPr id="29714" name="AutoShape 13"/>
            <p:cNvSpPr>
              <a:spLocks noChangeArrowheads="1"/>
            </p:cNvSpPr>
            <p:nvPr/>
          </p:nvSpPr>
          <p:spPr bwMode="auto">
            <a:xfrm>
              <a:off x="5647" y="3125"/>
              <a:ext cx="432" cy="96"/>
            </a:xfrm>
            <a:prstGeom prst="leftArrow">
              <a:avLst>
                <a:gd name="adj1" fmla="val 50000"/>
                <a:gd name="adj2" fmla="val 11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sp>
        <p:nvSpPr>
          <p:cNvPr id="29705" name="Rectangle 22"/>
          <p:cNvSpPr>
            <a:spLocks noChangeArrowheads="1"/>
          </p:cNvSpPr>
          <p:nvPr/>
        </p:nvSpPr>
        <p:spPr bwMode="auto">
          <a:xfrm>
            <a:off x="684213" y="3395663"/>
            <a:ext cx="2303462" cy="538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dirty="0" smtClean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设试探解为：</a:t>
            </a:r>
          </a:p>
        </p:txBody>
      </p:sp>
      <p:graphicFrame>
        <p:nvGraphicFramePr>
          <p:cNvPr id="29704" name="对象 1"/>
          <p:cNvGraphicFramePr>
            <a:graphicFrameLocks noChangeAspect="1"/>
          </p:cNvGraphicFramePr>
          <p:nvPr/>
        </p:nvGraphicFramePr>
        <p:xfrm>
          <a:off x="2954338" y="3443288"/>
          <a:ext cx="231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公式" r:id="rId8" imgW="2311400" imgH="444500" progId="Equation.KSEE3">
                  <p:embed/>
                </p:oleObj>
              </mc:Choice>
              <mc:Fallback>
                <p:oleObj name="公式" r:id="rId8" imgW="2311400" imgH="444500" progId="Equation.KSEE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3443288"/>
                        <a:ext cx="231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"/>
          <p:cNvGraphicFramePr>
            <a:graphicFrameLocks noChangeAspect="1"/>
          </p:cNvGraphicFramePr>
          <p:nvPr/>
        </p:nvGraphicFramePr>
        <p:xfrm>
          <a:off x="800100" y="4349750"/>
          <a:ext cx="754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公式" r:id="rId10" imgW="7543800" imgH="482600" progId="Equation.KSEE3">
                  <p:embed/>
                </p:oleObj>
              </mc:Choice>
              <mc:Fallback>
                <p:oleObj name="公式" r:id="rId10" imgW="7543800" imgH="482600" progId="Equation.KSEE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349750"/>
                        <a:ext cx="754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7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公式" r:id="rId12" imgW="190500" imgH="419100" progId="Equation.KSEE3">
                  <p:embed/>
                </p:oleObj>
              </mc:Choice>
              <mc:Fallback>
                <p:oleObj name="公式" r:id="rId12" imgW="190500" imgH="419100" progId="Equation.KSEE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对象 8"/>
          <p:cNvGraphicFramePr>
            <a:graphicFrameLocks noChangeAspect="1"/>
          </p:cNvGraphicFramePr>
          <p:nvPr/>
        </p:nvGraphicFramePr>
        <p:xfrm>
          <a:off x="1476375" y="5160963"/>
          <a:ext cx="665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公式" r:id="rId14" imgW="6654800" imgH="444500" progId="Equation.KSEE3">
                  <p:embed/>
                </p:oleObj>
              </mc:Choice>
              <mc:Fallback>
                <p:oleObj name="公式" r:id="rId14" imgW="6654800" imgH="444500" progId="Equation.KSEE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60963"/>
                        <a:ext cx="665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对象 9"/>
          <p:cNvGraphicFramePr>
            <a:graphicFrameLocks noChangeAspect="1"/>
          </p:cNvGraphicFramePr>
          <p:nvPr/>
        </p:nvGraphicFramePr>
        <p:xfrm>
          <a:off x="2849563" y="5745163"/>
          <a:ext cx="318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公式" r:id="rId16" imgW="3187700" imgH="838200" progId="Equation.KSEE3">
                  <p:embed/>
                </p:oleObj>
              </mc:Choice>
              <mc:Fallback>
                <p:oleObj name="公式" r:id="rId16" imgW="3187700" imgH="838200" progId="Equation.KSEE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5745163"/>
                        <a:ext cx="318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4624</TotalTime>
  <Words>1785</Words>
  <Application>Microsoft Office PowerPoint</Application>
  <PresentationFormat>全屏显示(4:3)</PresentationFormat>
  <Paragraphs>209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Times New Roman</vt:lpstr>
      <vt:lpstr>宋体</vt:lpstr>
      <vt:lpstr>Arial</vt:lpstr>
      <vt:lpstr>Arial Black</vt:lpstr>
      <vt:lpstr>微软雅黑</vt:lpstr>
      <vt:lpstr>Verdana</vt:lpstr>
      <vt:lpstr>楷体_GB2312</vt:lpstr>
      <vt:lpstr>华文新魏</vt:lpstr>
      <vt:lpstr>Wingdings</vt:lpstr>
      <vt:lpstr>Symbol</vt:lpstr>
      <vt:lpstr>Monotype Sorts</vt:lpstr>
      <vt:lpstr>1_Balloons</vt:lpstr>
      <vt:lpstr>公式</vt:lpstr>
      <vt:lpstr>Equation</vt:lpstr>
      <vt:lpstr>Graph</vt:lpstr>
      <vt:lpstr>Microsoft 公式 3.0</vt:lpstr>
      <vt:lpstr>MathType 5.0 Equation</vt:lpstr>
      <vt:lpstr>§3-2一维单原子链</vt:lpstr>
      <vt:lpstr>§3-2一维单原子链</vt:lpstr>
      <vt:lpstr>3-2.1一维单原子链体系及参数</vt:lpstr>
      <vt:lpstr>3-2.2体系恢复力与相对位移关系</vt:lpstr>
      <vt:lpstr>3-2.2体系恢复力与相对位移关系</vt:lpstr>
      <vt:lpstr>3-2.3写出运动方程</vt:lpstr>
      <vt:lpstr>运动方程</vt:lpstr>
      <vt:lpstr>3-2.4一维单原子链的色散关系</vt:lpstr>
      <vt:lpstr>求一维单原子链的色散关系</vt:lpstr>
      <vt:lpstr>一维单原子链的色散关系图示</vt:lpstr>
      <vt:lpstr>3-2.5 讨论一维单原子链晶格振动特点</vt:lpstr>
      <vt:lpstr>PowerPoint 演示文稿</vt:lpstr>
      <vt:lpstr>3-2.5 讨论一维单原子链晶格振动特点</vt:lpstr>
      <vt:lpstr>PowerPoint 演示文稿</vt:lpstr>
      <vt:lpstr>PowerPoint 演示文稿</vt:lpstr>
      <vt:lpstr>3-2.5 讨论一维单原子链晶格振动特点</vt:lpstr>
      <vt:lpstr>PowerPoint 演示文稿</vt:lpstr>
      <vt:lpstr>PowerPoint 演示文稿</vt:lpstr>
      <vt:lpstr>PowerPoint 演示文稿</vt:lpstr>
      <vt:lpstr>3-2.5 讨论一维单原子链晶格振动特点</vt:lpstr>
      <vt:lpstr>PowerPoint 演示文稿</vt:lpstr>
      <vt:lpstr>PowerPoint 演示文稿</vt:lpstr>
      <vt:lpstr>PowerPoint 演示文稿</vt:lpstr>
      <vt:lpstr>原子位移和简正坐标的关系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3-2.6 关于声子</vt:lpstr>
      <vt:lpstr>二、声子的性质</vt:lpstr>
      <vt:lpstr>二、声子的性质</vt:lpstr>
      <vt:lpstr>二、声子的性质</vt:lpstr>
      <vt:lpstr>二、声子的性质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Think</cp:lastModifiedBy>
  <cp:revision>384</cp:revision>
  <dcterms:created xsi:type="dcterms:W3CDTF">2001-03-15T01:39:43Z</dcterms:created>
  <dcterms:modified xsi:type="dcterms:W3CDTF">2018-10-20T04:28:30Z</dcterms:modified>
</cp:coreProperties>
</file>