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3"/>
  </p:notesMasterIdLst>
  <p:sldIdLst>
    <p:sldId id="408" r:id="rId2"/>
    <p:sldId id="456" r:id="rId3"/>
    <p:sldId id="436" r:id="rId4"/>
    <p:sldId id="437" r:id="rId5"/>
    <p:sldId id="438" r:id="rId6"/>
    <p:sldId id="439" r:id="rId7"/>
    <p:sldId id="440" r:id="rId8"/>
    <p:sldId id="441" r:id="rId9"/>
    <p:sldId id="458" r:id="rId10"/>
    <p:sldId id="443" r:id="rId11"/>
    <p:sldId id="445" r:id="rId12"/>
    <p:sldId id="446" r:id="rId13"/>
    <p:sldId id="447" r:id="rId14"/>
    <p:sldId id="455" r:id="rId15"/>
    <p:sldId id="449" r:id="rId16"/>
    <p:sldId id="450" r:id="rId17"/>
    <p:sldId id="451" r:id="rId18"/>
    <p:sldId id="452" r:id="rId19"/>
    <p:sldId id="453" r:id="rId20"/>
    <p:sldId id="454" r:id="rId21"/>
    <p:sldId id="457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207CA"/>
    <a:srgbClr val="FFFFFF"/>
    <a:srgbClr val="FFFFCC"/>
    <a:srgbClr val="CC00CC"/>
    <a:srgbClr val="996600"/>
    <a:srgbClr val="CC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5320" autoAdjust="0"/>
  </p:normalViewPr>
  <p:slideViewPr>
    <p:cSldViewPr>
      <p:cViewPr varScale="1">
        <p:scale>
          <a:sx n="69" d="100"/>
          <a:sy n="69" d="100"/>
        </p:scale>
        <p:origin x="1590" y="4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e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e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e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emf"/><Relationship Id="rId1" Type="http://schemas.openxmlformats.org/officeDocument/2006/relationships/image" Target="../media/image66.w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wmf"/><Relationship Id="rId9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75.wmf"/><Relationship Id="rId7" Type="http://schemas.openxmlformats.org/officeDocument/2006/relationships/image" Target="../media/image66.wmf"/><Relationship Id="rId2" Type="http://schemas.openxmlformats.org/officeDocument/2006/relationships/image" Target="../media/image74.emf"/><Relationship Id="rId1" Type="http://schemas.openxmlformats.org/officeDocument/2006/relationships/image" Target="../media/image73.wmf"/><Relationship Id="rId6" Type="http://schemas.openxmlformats.org/officeDocument/2006/relationships/image" Target="../media/image78.emf"/><Relationship Id="rId5" Type="http://schemas.openxmlformats.org/officeDocument/2006/relationships/image" Target="../media/image77.wmf"/><Relationship Id="rId4" Type="http://schemas.openxmlformats.org/officeDocument/2006/relationships/image" Target="../media/image76.emf"/><Relationship Id="rId9" Type="http://schemas.openxmlformats.org/officeDocument/2006/relationships/image" Target="../media/image7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e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12" Type="http://schemas.openxmlformats.org/officeDocument/2006/relationships/image" Target="../media/image97.wmf"/><Relationship Id="rId2" Type="http://schemas.openxmlformats.org/officeDocument/2006/relationships/image" Target="../media/image87.e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11" Type="http://schemas.openxmlformats.org/officeDocument/2006/relationships/image" Target="../media/image96.wmf"/><Relationship Id="rId5" Type="http://schemas.openxmlformats.org/officeDocument/2006/relationships/image" Target="../media/image90.wmf"/><Relationship Id="rId10" Type="http://schemas.openxmlformats.org/officeDocument/2006/relationships/image" Target="../media/image95.emf"/><Relationship Id="rId4" Type="http://schemas.openxmlformats.org/officeDocument/2006/relationships/image" Target="../media/image89.wmf"/><Relationship Id="rId9" Type="http://schemas.openxmlformats.org/officeDocument/2006/relationships/image" Target="../media/image94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image" Target="../media/image100.wmf"/><Relationship Id="rId7" Type="http://schemas.openxmlformats.org/officeDocument/2006/relationships/image" Target="../media/image104.emf"/><Relationship Id="rId2" Type="http://schemas.openxmlformats.org/officeDocument/2006/relationships/image" Target="../media/image99.e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emf"/><Relationship Id="rId5" Type="http://schemas.openxmlformats.org/officeDocument/2006/relationships/image" Target="../media/image102.emf"/><Relationship Id="rId10" Type="http://schemas.openxmlformats.org/officeDocument/2006/relationships/image" Target="../media/image107.emf"/><Relationship Id="rId4" Type="http://schemas.openxmlformats.org/officeDocument/2006/relationships/image" Target="../media/image101.wmf"/><Relationship Id="rId9" Type="http://schemas.openxmlformats.org/officeDocument/2006/relationships/image" Target="../media/image10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4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w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wmf"/><Relationship Id="rId4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7.wmf"/><Relationship Id="rId1" Type="http://schemas.openxmlformats.org/officeDocument/2006/relationships/image" Target="../media/image23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0.emf"/><Relationship Id="rId5" Type="http://schemas.openxmlformats.org/officeDocument/2006/relationships/image" Target="../media/image7.wmf"/><Relationship Id="rId4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4E20A17-E682-4F30-997B-A21E345446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8879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1A3D1CB8-6EAF-4AD2-8169-17E3C4C5B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65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2AE73087-E465-4259-9073-60EF5B04C5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63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9DBCAB90-432C-4332-9829-D70975FF0D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11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1E16D695-BB90-41B2-A1B7-9F78212EBC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13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CFD0EF4A-D9B4-4279-BF94-49690FCF7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863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6C67EA85-471F-43AD-BC72-067B84CBBF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08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3999" cy="1301006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181C4E3F-2CFC-4304-A641-3D50E2214E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096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C4B9B8FB-4543-4687-89F3-3EED959D25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180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8483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>
            <a:lvl1pPr>
              <a:defRPr sz="48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5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5611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18D9C4CD-BC3B-4CE9-BC12-13ED7E63B6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781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2AFD2641-E030-4FBA-A932-CB15F2B762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69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2792"/>
            <a:ext cx="8229600" cy="6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1600200"/>
            <a:ext cx="8230758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712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776359023 w 596"/>
                  <a:gd name="T1" fmla="*/ 2147483646 h 666"/>
                  <a:gd name="T2" fmla="*/ 635934209 w 596"/>
                  <a:gd name="T3" fmla="*/ 2147483646 h 666"/>
                  <a:gd name="T4" fmla="*/ 0 w 596"/>
                  <a:gd name="T5" fmla="*/ 2147483646 h 666"/>
                  <a:gd name="T6" fmla="*/ 442585465 w 596"/>
                  <a:gd name="T7" fmla="*/ 2147483646 h 666"/>
                  <a:gd name="T8" fmla="*/ 2147483646 w 596"/>
                  <a:gd name="T9" fmla="*/ 2147483646 h 666"/>
                  <a:gd name="T10" fmla="*/ 2147483646 w 596"/>
                  <a:gd name="T11" fmla="*/ 2147483646 h 666"/>
                  <a:gd name="T12" fmla="*/ 2147483646 w 596"/>
                  <a:gd name="T13" fmla="*/ 2147483646 h 666"/>
                  <a:gd name="T14" fmla="*/ 2147483646 w 596"/>
                  <a:gd name="T15" fmla="*/ 185535869 h 666"/>
                  <a:gd name="T16" fmla="*/ 2147483646 w 596"/>
                  <a:gd name="T17" fmla="*/ 922427690 h 666"/>
                  <a:gd name="T18" fmla="*/ 2147483646 w 596"/>
                  <a:gd name="T19" fmla="*/ 2147483646 h 666"/>
                  <a:gd name="T20" fmla="*/ 2147483646 w 596"/>
                  <a:gd name="T21" fmla="*/ 2147483646 h 666"/>
                  <a:gd name="T22" fmla="*/ 2147483646 w 596"/>
                  <a:gd name="T23" fmla="*/ 2147483646 h 666"/>
                  <a:gd name="T24" fmla="*/ 2147483646 w 596"/>
                  <a:gd name="T25" fmla="*/ 2147483646 h 666"/>
                  <a:gd name="T26" fmla="*/ 2147483646 w 596"/>
                  <a:gd name="T27" fmla="*/ 2147483646 h 666"/>
                  <a:gd name="T28" fmla="*/ 2147483646 w 596"/>
                  <a:gd name="T29" fmla="*/ 2147483646 h 666"/>
                  <a:gd name="T30" fmla="*/ 2147483646 w 596"/>
                  <a:gd name="T31" fmla="*/ 2147483646 h 666"/>
                  <a:gd name="T32" fmla="*/ 2147483646 w 596"/>
                  <a:gd name="T33" fmla="*/ 2147483646 h 666"/>
                  <a:gd name="T34" fmla="*/ 2147483646 w 596"/>
                  <a:gd name="T35" fmla="*/ 2147483646 h 666"/>
                  <a:gd name="T36" fmla="*/ 2147483646 w 596"/>
                  <a:gd name="T37" fmla="*/ 2147483646 h 666"/>
                  <a:gd name="T38" fmla="*/ 2147483646 w 596"/>
                  <a:gd name="T39" fmla="*/ 2147483646 h 666"/>
                  <a:gd name="T40" fmla="*/ 2147483646 w 596"/>
                  <a:gd name="T41" fmla="*/ 2147483646 h 666"/>
                  <a:gd name="T42" fmla="*/ 2147483646 w 596"/>
                  <a:gd name="T43" fmla="*/ 2147483646 h 666"/>
                  <a:gd name="T44" fmla="*/ 2147483646 w 596"/>
                  <a:gd name="T45" fmla="*/ 2147483646 h 666"/>
                  <a:gd name="T46" fmla="*/ 2147483646 w 596"/>
                  <a:gd name="T47" fmla="*/ 2147483646 h 666"/>
                  <a:gd name="T48" fmla="*/ 2147483646 w 596"/>
                  <a:gd name="T49" fmla="*/ 2147483646 h 666"/>
                  <a:gd name="T50" fmla="*/ 2147483646 w 596"/>
                  <a:gd name="T51" fmla="*/ 2147483646 h 666"/>
                  <a:gd name="T52" fmla="*/ 2147483646 w 596"/>
                  <a:gd name="T53" fmla="*/ 2147483646 h 666"/>
                  <a:gd name="T54" fmla="*/ 2147483646 w 596"/>
                  <a:gd name="T55" fmla="*/ 2147483646 h 666"/>
                  <a:gd name="T56" fmla="*/ 2147483646 w 596"/>
                  <a:gd name="T57" fmla="*/ 2147483646 h 666"/>
                  <a:gd name="T58" fmla="*/ 2147483646 w 596"/>
                  <a:gd name="T59" fmla="*/ 2147483646 h 666"/>
                  <a:gd name="T60" fmla="*/ 2147483646 w 596"/>
                  <a:gd name="T61" fmla="*/ 2147483646 h 666"/>
                  <a:gd name="T62" fmla="*/ 2147483646 w 596"/>
                  <a:gd name="T63" fmla="*/ 214748364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147483646 h 237"/>
                  <a:gd name="T4" fmla="*/ 309605180 w 257"/>
                  <a:gd name="T5" fmla="*/ 2147483646 h 237"/>
                  <a:gd name="T6" fmla="*/ 548228418 w 257"/>
                  <a:gd name="T7" fmla="*/ 2147483646 h 237"/>
                  <a:gd name="T8" fmla="*/ 1012912970 w 257"/>
                  <a:gd name="T9" fmla="*/ 2147483646 h 237"/>
                  <a:gd name="T10" fmla="*/ 1702236474 w 257"/>
                  <a:gd name="T11" fmla="*/ 2147483646 h 237"/>
                  <a:gd name="T12" fmla="*/ 2147483646 w 257"/>
                  <a:gd name="T13" fmla="*/ 2147483646 h 237"/>
                  <a:gd name="T14" fmla="*/ 2147483646 w 257"/>
                  <a:gd name="T15" fmla="*/ 2147483646 h 237"/>
                  <a:gd name="T16" fmla="*/ 2147483646 w 257"/>
                  <a:gd name="T17" fmla="*/ 2147483646 h 237"/>
                  <a:gd name="T18" fmla="*/ 2147483646 w 257"/>
                  <a:gd name="T19" fmla="*/ 2147483646 h 237"/>
                  <a:gd name="T20" fmla="*/ 2147483646 w 257"/>
                  <a:gd name="T21" fmla="*/ 2147483646 h 237"/>
                  <a:gd name="T22" fmla="*/ 2147483646 w 257"/>
                  <a:gd name="T23" fmla="*/ 2147483646 h 237"/>
                  <a:gd name="T24" fmla="*/ 2147483646 w 257"/>
                  <a:gd name="T25" fmla="*/ 2147483646 h 237"/>
                  <a:gd name="T26" fmla="*/ 2147483646 w 257"/>
                  <a:gd name="T27" fmla="*/ 2147483646 h 237"/>
                  <a:gd name="T28" fmla="*/ 2147483646 w 257"/>
                  <a:gd name="T29" fmla="*/ 2147483646 h 237"/>
                  <a:gd name="T30" fmla="*/ 2147483646 w 257"/>
                  <a:gd name="T31" fmla="*/ 2147483646 h 237"/>
                  <a:gd name="T32" fmla="*/ 2147483646 w 257"/>
                  <a:gd name="T33" fmla="*/ 2147483646 h 237"/>
                  <a:gd name="T34" fmla="*/ 2147483646 w 257"/>
                  <a:gd name="T35" fmla="*/ 2147483646 h 237"/>
                  <a:gd name="T36" fmla="*/ 2147483646 w 257"/>
                  <a:gd name="T37" fmla="*/ 2147483646 h 237"/>
                  <a:gd name="T38" fmla="*/ 2147483646 w 257"/>
                  <a:gd name="T39" fmla="*/ 2147483646 h 237"/>
                  <a:gd name="T40" fmla="*/ 2147483646 w 257"/>
                  <a:gd name="T41" fmla="*/ 2147483646 h 237"/>
                  <a:gd name="T42" fmla="*/ 2147483646 w 257"/>
                  <a:gd name="T43" fmla="*/ 2147483646 h 237"/>
                  <a:gd name="T44" fmla="*/ 2147483646 w 257"/>
                  <a:gd name="T45" fmla="*/ 2147483646 h 237"/>
                  <a:gd name="T46" fmla="*/ 2147483646 w 257"/>
                  <a:gd name="T47" fmla="*/ 2147483646 h 237"/>
                  <a:gd name="T48" fmla="*/ 2147483646 w 257"/>
                  <a:gd name="T49" fmla="*/ 2147483646 h 237"/>
                  <a:gd name="T50" fmla="*/ 2147483646 w 257"/>
                  <a:gd name="T51" fmla="*/ 2147483646 h 237"/>
                  <a:gd name="T52" fmla="*/ 2147483646 w 257"/>
                  <a:gd name="T53" fmla="*/ 2147483646 h 237"/>
                  <a:gd name="T54" fmla="*/ 2147483646 w 257"/>
                  <a:gd name="T55" fmla="*/ 2147483646 h 237"/>
                  <a:gd name="T56" fmla="*/ 2147483646 w 257"/>
                  <a:gd name="T57" fmla="*/ 2147483646 h 237"/>
                  <a:gd name="T58" fmla="*/ 2147483646 w 257"/>
                  <a:gd name="T59" fmla="*/ 2147483646 h 237"/>
                  <a:gd name="T60" fmla="*/ 2147483646 w 257"/>
                  <a:gd name="T61" fmla="*/ 2147483646 h 237"/>
                  <a:gd name="T62" fmla="*/ 1139864349 w 257"/>
                  <a:gd name="T63" fmla="*/ 214748364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2147483646 w 124"/>
                  <a:gd name="T1" fmla="*/ 0 h 110"/>
                  <a:gd name="T2" fmla="*/ 2147483646 w 124"/>
                  <a:gd name="T3" fmla="*/ 2147483646 h 110"/>
                  <a:gd name="T4" fmla="*/ 2147483646 w 124"/>
                  <a:gd name="T5" fmla="*/ 2147483646 h 110"/>
                  <a:gd name="T6" fmla="*/ 2147483646 w 124"/>
                  <a:gd name="T7" fmla="*/ 2147483646 h 110"/>
                  <a:gd name="T8" fmla="*/ 2147483646 w 124"/>
                  <a:gd name="T9" fmla="*/ 2147483646 h 110"/>
                  <a:gd name="T10" fmla="*/ 2147483646 w 124"/>
                  <a:gd name="T11" fmla="*/ 2147483646 h 110"/>
                  <a:gd name="T12" fmla="*/ 2147483646 w 124"/>
                  <a:gd name="T13" fmla="*/ 2147483646 h 110"/>
                  <a:gd name="T14" fmla="*/ 2147483646 w 124"/>
                  <a:gd name="T15" fmla="*/ 2147483646 h 110"/>
                  <a:gd name="T16" fmla="*/ 968924700 w 124"/>
                  <a:gd name="T17" fmla="*/ 2147483646 h 110"/>
                  <a:gd name="T18" fmla="*/ 0 w 124"/>
                  <a:gd name="T19" fmla="*/ 2147483646 h 110"/>
                  <a:gd name="T20" fmla="*/ 433742465 w 124"/>
                  <a:gd name="T21" fmla="*/ 2147483646 h 110"/>
                  <a:gd name="T22" fmla="*/ 853651110 w 124"/>
                  <a:gd name="T23" fmla="*/ 2147483646 h 110"/>
                  <a:gd name="T24" fmla="*/ 1715366988 w 124"/>
                  <a:gd name="T25" fmla="*/ 2147483646 h 110"/>
                  <a:gd name="T26" fmla="*/ 2147483646 w 124"/>
                  <a:gd name="T27" fmla="*/ 2147483646 h 110"/>
                  <a:gd name="T28" fmla="*/ 2147483646 w 124"/>
                  <a:gd name="T29" fmla="*/ 2147483646 h 110"/>
                  <a:gd name="T30" fmla="*/ 2147483646 w 124"/>
                  <a:gd name="T31" fmla="*/ 2147483646 h 110"/>
                  <a:gd name="T32" fmla="*/ 2147483646 w 124"/>
                  <a:gd name="T33" fmla="*/ 2147483646 h 110"/>
                  <a:gd name="T34" fmla="*/ 2147483646 w 124"/>
                  <a:gd name="T35" fmla="*/ 2147483646 h 110"/>
                  <a:gd name="T36" fmla="*/ 2147483646 w 124"/>
                  <a:gd name="T37" fmla="*/ 2147483646 h 110"/>
                  <a:gd name="T38" fmla="*/ 2147483646 w 124"/>
                  <a:gd name="T39" fmla="*/ 2147483646 h 110"/>
                  <a:gd name="T40" fmla="*/ 2147483646 w 124"/>
                  <a:gd name="T41" fmla="*/ 2147483646 h 110"/>
                  <a:gd name="T42" fmla="*/ 2147483646 w 124"/>
                  <a:gd name="T43" fmla="*/ 2147483646 h 110"/>
                  <a:gd name="T44" fmla="*/ 2147483646 w 124"/>
                  <a:gd name="T45" fmla="*/ 2147483646 h 110"/>
                  <a:gd name="T46" fmla="*/ 2147483646 w 124"/>
                  <a:gd name="T47" fmla="*/ 2147483646 h 110"/>
                  <a:gd name="T48" fmla="*/ 2147483646 w 124"/>
                  <a:gd name="T49" fmla="*/ 2147483646 h 110"/>
                  <a:gd name="T50" fmla="*/ 2147483646 w 124"/>
                  <a:gd name="T51" fmla="*/ 2147483646 h 110"/>
                  <a:gd name="T52" fmla="*/ 2147483646 w 124"/>
                  <a:gd name="T53" fmla="*/ 2147483646 h 110"/>
                  <a:gd name="T54" fmla="*/ 2147483646 w 124"/>
                  <a:gd name="T55" fmla="*/ 2033071665 h 110"/>
                  <a:gd name="T56" fmla="*/ 2147483646 w 124"/>
                  <a:gd name="T57" fmla="*/ 1163980878 h 110"/>
                  <a:gd name="T58" fmla="*/ 2147483646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606902806 w 109"/>
                  <a:gd name="T3" fmla="*/ 78316069 h 156"/>
                  <a:gd name="T4" fmla="*/ 2147483646 w 109"/>
                  <a:gd name="T5" fmla="*/ 465820681 h 156"/>
                  <a:gd name="T6" fmla="*/ 2147483646 w 109"/>
                  <a:gd name="T7" fmla="*/ 1169484313 h 156"/>
                  <a:gd name="T8" fmla="*/ 2147483646 w 109"/>
                  <a:gd name="T9" fmla="*/ 2147483646 h 156"/>
                  <a:gd name="T10" fmla="*/ 2147483646 w 109"/>
                  <a:gd name="T11" fmla="*/ 2147483646 h 156"/>
                  <a:gd name="T12" fmla="*/ 2147483646 w 109"/>
                  <a:gd name="T13" fmla="*/ 2147483646 h 156"/>
                  <a:gd name="T14" fmla="*/ 2147483646 w 109"/>
                  <a:gd name="T15" fmla="*/ 2147483646 h 156"/>
                  <a:gd name="T16" fmla="*/ 2147483646 w 109"/>
                  <a:gd name="T17" fmla="*/ 2147483646 h 156"/>
                  <a:gd name="T18" fmla="*/ 2147483646 w 109"/>
                  <a:gd name="T19" fmla="*/ 2147483646 h 156"/>
                  <a:gd name="T20" fmla="*/ 2147483646 w 109"/>
                  <a:gd name="T21" fmla="*/ 2147483646 h 156"/>
                  <a:gd name="T22" fmla="*/ 2147483646 w 109"/>
                  <a:gd name="T23" fmla="*/ 2147483646 h 156"/>
                  <a:gd name="T24" fmla="*/ 2147483646 w 109"/>
                  <a:gd name="T25" fmla="*/ 2147483646 h 156"/>
                  <a:gd name="T26" fmla="*/ 2147483646 w 109"/>
                  <a:gd name="T27" fmla="*/ 2147483646 h 156"/>
                  <a:gd name="T28" fmla="*/ 2147483646 w 109"/>
                  <a:gd name="T29" fmla="*/ 2147483646 h 156"/>
                  <a:gd name="T30" fmla="*/ 2147483646 w 109"/>
                  <a:gd name="T31" fmla="*/ 2147483646 h 156"/>
                  <a:gd name="T32" fmla="*/ 2147483646 w 109"/>
                  <a:gd name="T33" fmla="*/ 2147483646 h 156"/>
                  <a:gd name="T34" fmla="*/ 2147483646 w 109"/>
                  <a:gd name="T35" fmla="*/ 2147483646 h 156"/>
                  <a:gd name="T36" fmla="*/ 2147483646 w 109"/>
                  <a:gd name="T37" fmla="*/ 2147483646 h 156"/>
                  <a:gd name="T38" fmla="*/ 2147483646 w 109"/>
                  <a:gd name="T39" fmla="*/ 2147483646 h 156"/>
                  <a:gd name="T40" fmla="*/ 2147483646 w 109"/>
                  <a:gd name="T41" fmla="*/ 2147483646 h 156"/>
                  <a:gd name="T42" fmla="*/ 2147483646 w 109"/>
                  <a:gd name="T43" fmla="*/ 2147483646 h 156"/>
                  <a:gd name="T44" fmla="*/ 2147483646 w 109"/>
                  <a:gd name="T45" fmla="*/ 2147483646 h 156"/>
                  <a:gd name="T46" fmla="*/ 2147483646 w 109"/>
                  <a:gd name="T47" fmla="*/ 2147483646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2147483646 w 46"/>
                  <a:gd name="T1" fmla="*/ 0 h 94"/>
                  <a:gd name="T2" fmla="*/ 2147483646 w 46"/>
                  <a:gd name="T3" fmla="*/ 2147483646 h 94"/>
                  <a:gd name="T4" fmla="*/ 1707726126 w 46"/>
                  <a:gd name="T5" fmla="*/ 2147483646 h 94"/>
                  <a:gd name="T6" fmla="*/ 1255287979 w 46"/>
                  <a:gd name="T7" fmla="*/ 2147483646 h 94"/>
                  <a:gd name="T8" fmla="*/ 0 w 46"/>
                  <a:gd name="T9" fmla="*/ 2147483646 h 94"/>
                  <a:gd name="T10" fmla="*/ 1345528250 w 46"/>
                  <a:gd name="T11" fmla="*/ 2147483646 h 94"/>
                  <a:gd name="T12" fmla="*/ 2147483646 w 46"/>
                  <a:gd name="T13" fmla="*/ 2147483646 h 94"/>
                  <a:gd name="T14" fmla="*/ 2147483646 w 46"/>
                  <a:gd name="T15" fmla="*/ 2147483646 h 94"/>
                  <a:gd name="T16" fmla="*/ 2147483646 w 46"/>
                  <a:gd name="T17" fmla="*/ 2147483646 h 94"/>
                  <a:gd name="T18" fmla="*/ 2147483646 w 46"/>
                  <a:gd name="T19" fmla="*/ 2147483646 h 94"/>
                  <a:gd name="T20" fmla="*/ 2147483646 w 46"/>
                  <a:gd name="T21" fmla="*/ 2147483646 h 94"/>
                  <a:gd name="T22" fmla="*/ 2147483646 w 46"/>
                  <a:gd name="T23" fmla="*/ 1410807613 h 94"/>
                  <a:gd name="T24" fmla="*/ 2147483646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77056376 w 54"/>
                  <a:gd name="T3" fmla="*/ 122569175 h 40"/>
                  <a:gd name="T4" fmla="*/ 551740060 w 54"/>
                  <a:gd name="T5" fmla="*/ 398243187 h 40"/>
                  <a:gd name="T6" fmla="*/ 1226089022 w 54"/>
                  <a:gd name="T7" fmla="*/ 1018247189 h 40"/>
                  <a:gd name="T8" fmla="*/ 1990831956 w 54"/>
                  <a:gd name="T9" fmla="*/ 1513491561 h 40"/>
                  <a:gd name="T10" fmla="*/ 2147483646 w 54"/>
                  <a:gd name="T11" fmla="*/ 1911384657 h 40"/>
                  <a:gd name="T12" fmla="*/ 2147483646 w 54"/>
                  <a:gd name="T13" fmla="*/ 2147277803 h 40"/>
                  <a:gd name="T14" fmla="*/ 2147483646 w 54"/>
                  <a:gd name="T15" fmla="*/ 2147483646 h 40"/>
                  <a:gd name="T16" fmla="*/ 2147483646 w 54"/>
                  <a:gd name="T17" fmla="*/ 2016106135 h 40"/>
                  <a:gd name="T18" fmla="*/ 2147483646 w 54"/>
                  <a:gd name="T19" fmla="*/ 2147483646 h 40"/>
                  <a:gd name="T20" fmla="*/ 2147483646 w 54"/>
                  <a:gd name="T21" fmla="*/ 2147483646 h 40"/>
                  <a:gd name="T22" fmla="*/ 2147483646 w 54"/>
                  <a:gd name="T23" fmla="*/ 2147483646 h 40"/>
                  <a:gd name="T24" fmla="*/ 2147483646 w 54"/>
                  <a:gd name="T25" fmla="*/ 2147483646 h 40"/>
                  <a:gd name="T26" fmla="*/ 2147483646 w 54"/>
                  <a:gd name="T27" fmla="*/ 2147483646 h 40"/>
                  <a:gd name="T28" fmla="*/ 1785027842 w 54"/>
                  <a:gd name="T29" fmla="*/ 2147483646 h 40"/>
                  <a:gd name="T30" fmla="*/ 940123127 w 54"/>
                  <a:gd name="T31" fmla="*/ 2147483646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515845422 w 149"/>
                  <a:gd name="T3" fmla="*/ 2147483646 h 704"/>
                  <a:gd name="T4" fmla="*/ 1393839956 w 149"/>
                  <a:gd name="T5" fmla="*/ 2147483646 h 704"/>
                  <a:gd name="T6" fmla="*/ 2147483646 w 149"/>
                  <a:gd name="T7" fmla="*/ 2147483646 h 704"/>
                  <a:gd name="T8" fmla="*/ 2147483646 w 149"/>
                  <a:gd name="T9" fmla="*/ 2147483646 h 704"/>
                  <a:gd name="T10" fmla="*/ 2147483646 w 149"/>
                  <a:gd name="T11" fmla="*/ 2147483646 h 704"/>
                  <a:gd name="T12" fmla="*/ 2147483646 w 149"/>
                  <a:gd name="T13" fmla="*/ 2147483646 h 704"/>
                  <a:gd name="T14" fmla="*/ 2147483646 w 149"/>
                  <a:gd name="T15" fmla="*/ 2147483646 h 704"/>
                  <a:gd name="T16" fmla="*/ 2147483646 w 149"/>
                  <a:gd name="T17" fmla="*/ 2147483646 h 704"/>
                  <a:gd name="T18" fmla="*/ 2147483646 w 149"/>
                  <a:gd name="T19" fmla="*/ 2147483646 h 704"/>
                  <a:gd name="T20" fmla="*/ 2147483646 w 149"/>
                  <a:gd name="T21" fmla="*/ 2147483646 h 704"/>
                  <a:gd name="T22" fmla="*/ 2147483646 w 149"/>
                  <a:gd name="T23" fmla="*/ 2147483646 h 704"/>
                  <a:gd name="T24" fmla="*/ 2147483646 w 149"/>
                  <a:gd name="T25" fmla="*/ 2147483646 h 704"/>
                  <a:gd name="T26" fmla="*/ 2147483646 w 149"/>
                  <a:gd name="T27" fmla="*/ 2147483646 h 704"/>
                  <a:gd name="T28" fmla="*/ 2147483646 w 149"/>
                  <a:gd name="T29" fmla="*/ 2147483646 h 704"/>
                  <a:gd name="T30" fmla="*/ 2147483646 w 149"/>
                  <a:gd name="T31" fmla="*/ 2147483646 h 704"/>
                  <a:gd name="T32" fmla="*/ 2147483646 w 149"/>
                  <a:gd name="T33" fmla="*/ 2147483646 h 704"/>
                  <a:gd name="T34" fmla="*/ 2147483646 w 149"/>
                  <a:gd name="T35" fmla="*/ 2147483646 h 704"/>
                  <a:gd name="T36" fmla="*/ 1852646389 w 149"/>
                  <a:gd name="T37" fmla="*/ 2147483646 h 704"/>
                  <a:gd name="T38" fmla="*/ 878123163 w 149"/>
                  <a:gd name="T39" fmla="*/ 2147483646 h 704"/>
                  <a:gd name="T40" fmla="*/ 515845422 w 149"/>
                  <a:gd name="T41" fmla="*/ 2147483646 h 704"/>
                  <a:gd name="T42" fmla="*/ 515845422 w 149"/>
                  <a:gd name="T43" fmla="*/ 2147483646 h 704"/>
                  <a:gd name="T44" fmla="*/ 716806616 w 149"/>
                  <a:gd name="T45" fmla="*/ 2147483646 h 704"/>
                  <a:gd name="T46" fmla="*/ 1073524462 w 149"/>
                  <a:gd name="T47" fmla="*/ 2147483646 h 704"/>
                  <a:gd name="T48" fmla="*/ 1234381662 w 149"/>
                  <a:gd name="T49" fmla="*/ 2147483646 h 704"/>
                  <a:gd name="T50" fmla="*/ 2147483646 w 149"/>
                  <a:gd name="T51" fmla="*/ 2147483646 h 704"/>
                  <a:gd name="T52" fmla="*/ 2147483646 w 149"/>
                  <a:gd name="T53" fmla="*/ 2147483646 h 704"/>
                  <a:gd name="T54" fmla="*/ 2147483646 w 149"/>
                  <a:gd name="T55" fmla="*/ 2147483646 h 704"/>
                  <a:gd name="T56" fmla="*/ 2147483646 w 149"/>
                  <a:gd name="T57" fmla="*/ 2147483646 h 704"/>
                  <a:gd name="T58" fmla="*/ 2147483646 w 149"/>
                  <a:gd name="T59" fmla="*/ 2147483646 h 704"/>
                  <a:gd name="T60" fmla="*/ 2147483646 w 149"/>
                  <a:gd name="T61" fmla="*/ 2147483646 h 704"/>
                  <a:gd name="T62" fmla="*/ 2147483646 w 149"/>
                  <a:gd name="T63" fmla="*/ 2147483646 h 704"/>
                  <a:gd name="T64" fmla="*/ 2147483646 w 149"/>
                  <a:gd name="T65" fmla="*/ 2147483646 h 704"/>
                  <a:gd name="T66" fmla="*/ 2147483646 w 149"/>
                  <a:gd name="T67" fmla="*/ 2147483646 h 704"/>
                  <a:gd name="T68" fmla="*/ 2147483646 w 149"/>
                  <a:gd name="T69" fmla="*/ 2147483646 h 704"/>
                  <a:gd name="T70" fmla="*/ 2147483646 w 149"/>
                  <a:gd name="T71" fmla="*/ 2147483646 h 704"/>
                  <a:gd name="T72" fmla="*/ 2147483646 w 149"/>
                  <a:gd name="T73" fmla="*/ 2147483646 h 704"/>
                  <a:gd name="T74" fmla="*/ 2147483646 w 149"/>
                  <a:gd name="T75" fmla="*/ 2147483646 h 704"/>
                  <a:gd name="T76" fmla="*/ 2147483646 w 149"/>
                  <a:gd name="T77" fmla="*/ 2147483646 h 704"/>
                  <a:gd name="T78" fmla="*/ 2147483646 w 149"/>
                  <a:gd name="T79" fmla="*/ 2147483646 h 704"/>
                  <a:gd name="T80" fmla="*/ 2147483646 w 149"/>
                  <a:gd name="T81" fmla="*/ 214748364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147483646 w 128"/>
                <a:gd name="T1" fmla="*/ 0 h 217"/>
                <a:gd name="T2" fmla="*/ 2147483646 w 128"/>
                <a:gd name="T3" fmla="*/ 2147483646 h 217"/>
                <a:gd name="T4" fmla="*/ 2147483646 w 128"/>
                <a:gd name="T5" fmla="*/ 2147483646 h 217"/>
                <a:gd name="T6" fmla="*/ 2147483646 w 128"/>
                <a:gd name="T7" fmla="*/ 2147483646 h 217"/>
                <a:gd name="T8" fmla="*/ 2147483646 w 128"/>
                <a:gd name="T9" fmla="*/ 2147483646 h 217"/>
                <a:gd name="T10" fmla="*/ 2147483646 w 128"/>
                <a:gd name="T11" fmla="*/ 2147483646 h 217"/>
                <a:gd name="T12" fmla="*/ 2147483646 w 128"/>
                <a:gd name="T13" fmla="*/ 2147483646 h 217"/>
                <a:gd name="T14" fmla="*/ 2147483646 w 128"/>
                <a:gd name="T15" fmla="*/ 2147483646 h 217"/>
                <a:gd name="T16" fmla="*/ 2147483646 w 128"/>
                <a:gd name="T17" fmla="*/ 2147483646 h 217"/>
                <a:gd name="T18" fmla="*/ 2147483646 w 128"/>
                <a:gd name="T19" fmla="*/ 2147483646 h 217"/>
                <a:gd name="T20" fmla="*/ 2147483646 w 128"/>
                <a:gd name="T21" fmla="*/ 2147483646 h 217"/>
                <a:gd name="T22" fmla="*/ 2147483646 w 128"/>
                <a:gd name="T23" fmla="*/ 2147483646 h 217"/>
                <a:gd name="T24" fmla="*/ 2147483646 w 128"/>
                <a:gd name="T25" fmla="*/ 2147483646 h 217"/>
                <a:gd name="T26" fmla="*/ 2147483646 w 128"/>
                <a:gd name="T27" fmla="*/ 2147483646 h 217"/>
                <a:gd name="T28" fmla="*/ 2147483646 w 128"/>
                <a:gd name="T29" fmla="*/ 2147483646 h 217"/>
                <a:gd name="T30" fmla="*/ 0 w 128"/>
                <a:gd name="T31" fmla="*/ 2147483646 h 217"/>
                <a:gd name="T32" fmla="*/ 2147483646 w 128"/>
                <a:gd name="T33" fmla="*/ 2147483646 h 217"/>
                <a:gd name="T34" fmla="*/ 2147483646 w 128"/>
                <a:gd name="T35" fmla="*/ 2147483646 h 217"/>
                <a:gd name="T36" fmla="*/ 2147483646 w 128"/>
                <a:gd name="T37" fmla="*/ 2147483646 h 217"/>
                <a:gd name="T38" fmla="*/ 2147483646 w 128"/>
                <a:gd name="T39" fmla="*/ 2147483646 h 217"/>
                <a:gd name="T40" fmla="*/ 2147483646 w 128"/>
                <a:gd name="T41" fmla="*/ 2147483646 h 217"/>
                <a:gd name="T42" fmla="*/ 2147483646 w 128"/>
                <a:gd name="T43" fmla="*/ 2147483646 h 217"/>
                <a:gd name="T44" fmla="*/ 2147483646 w 128"/>
                <a:gd name="T45" fmla="*/ 2147483646 h 217"/>
                <a:gd name="T46" fmla="*/ 2147483646 w 128"/>
                <a:gd name="T47" fmla="*/ 2147483646 h 217"/>
                <a:gd name="T48" fmla="*/ 2147483646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147483646 w 117"/>
                <a:gd name="T1" fmla="*/ 0 h 132"/>
                <a:gd name="T2" fmla="*/ 0 w 117"/>
                <a:gd name="T3" fmla="*/ 2147483646 h 132"/>
                <a:gd name="T4" fmla="*/ 2147483646 w 117"/>
                <a:gd name="T5" fmla="*/ 2147483646 h 132"/>
                <a:gd name="T6" fmla="*/ 2147483646 w 117"/>
                <a:gd name="T7" fmla="*/ 2147483646 h 132"/>
                <a:gd name="T8" fmla="*/ 2147483646 w 117"/>
                <a:gd name="T9" fmla="*/ 2147483646 h 132"/>
                <a:gd name="T10" fmla="*/ 2147483646 w 117"/>
                <a:gd name="T11" fmla="*/ 2147483646 h 132"/>
                <a:gd name="T12" fmla="*/ 2147483646 w 117"/>
                <a:gd name="T13" fmla="*/ 2147483646 h 132"/>
                <a:gd name="T14" fmla="*/ 2147483646 w 117"/>
                <a:gd name="T15" fmla="*/ 2147483646 h 132"/>
                <a:gd name="T16" fmla="*/ 2147483646 w 117"/>
                <a:gd name="T17" fmla="*/ 2147483646 h 132"/>
                <a:gd name="T18" fmla="*/ 2147483646 w 117"/>
                <a:gd name="T19" fmla="*/ 2147483646 h 132"/>
                <a:gd name="T20" fmla="*/ 2147483646 w 117"/>
                <a:gd name="T21" fmla="*/ 2147483646 h 132"/>
                <a:gd name="T22" fmla="*/ 2147483646 w 117"/>
                <a:gd name="T23" fmla="*/ 2147483646 h 132"/>
                <a:gd name="T24" fmla="*/ 2147483646 w 117"/>
                <a:gd name="T25" fmla="*/ 2147483646 h 132"/>
                <a:gd name="T26" fmla="*/ 2147483646 w 117"/>
                <a:gd name="T27" fmla="*/ 2147483646 h 132"/>
                <a:gd name="T28" fmla="*/ 2147483646 w 117"/>
                <a:gd name="T29" fmla="*/ 2147483646 h 132"/>
                <a:gd name="T30" fmla="*/ 2147483646 w 117"/>
                <a:gd name="T31" fmla="*/ 2147483646 h 132"/>
                <a:gd name="T32" fmla="*/ 2147483646 w 117"/>
                <a:gd name="T33" fmla="*/ 2147483646 h 132"/>
                <a:gd name="T34" fmla="*/ 2147483646 w 117"/>
                <a:gd name="T35" fmla="*/ 2147483646 h 132"/>
                <a:gd name="T36" fmla="*/ 2147483646 w 117"/>
                <a:gd name="T37" fmla="*/ 2147483646 h 132"/>
                <a:gd name="T38" fmla="*/ 2147483646 w 117"/>
                <a:gd name="T39" fmla="*/ 2147483646 h 132"/>
                <a:gd name="T40" fmla="*/ 2147483646 w 117"/>
                <a:gd name="T41" fmla="*/ 2147483646 h 132"/>
                <a:gd name="T42" fmla="*/ 2147483646 w 117"/>
                <a:gd name="T43" fmla="*/ 2147483646 h 132"/>
                <a:gd name="T44" fmla="*/ 2147483646 w 117"/>
                <a:gd name="T45" fmla="*/ 2147483646 h 132"/>
                <a:gd name="T46" fmla="*/ 2147483646 w 117"/>
                <a:gd name="T47" fmla="*/ 2147483646 h 132"/>
                <a:gd name="T48" fmla="*/ 2147483646 w 117"/>
                <a:gd name="T49" fmla="*/ 2147483646 h 132"/>
                <a:gd name="T50" fmla="*/ 2147483646 w 117"/>
                <a:gd name="T51" fmla="*/ 2147483646 h 132"/>
                <a:gd name="T52" fmla="*/ 214748364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147483646 w 29"/>
                <a:gd name="T1" fmla="*/ 0 h 77"/>
                <a:gd name="T2" fmla="*/ 2147483646 w 29"/>
                <a:gd name="T3" fmla="*/ 0 h 77"/>
                <a:gd name="T4" fmla="*/ 2147483646 w 29"/>
                <a:gd name="T5" fmla="*/ 2147483646 h 77"/>
                <a:gd name="T6" fmla="*/ 2147483646 w 29"/>
                <a:gd name="T7" fmla="*/ 2147483646 h 77"/>
                <a:gd name="T8" fmla="*/ 2147483646 w 29"/>
                <a:gd name="T9" fmla="*/ 2147483646 h 77"/>
                <a:gd name="T10" fmla="*/ 2147483646 w 29"/>
                <a:gd name="T11" fmla="*/ 2147483646 h 77"/>
                <a:gd name="T12" fmla="*/ 0 w 29"/>
                <a:gd name="T13" fmla="*/ 2147483646 h 77"/>
                <a:gd name="T14" fmla="*/ 2147483646 w 29"/>
                <a:gd name="T15" fmla="*/ 2147483646 h 77"/>
                <a:gd name="T16" fmla="*/ 2147483646 w 29"/>
                <a:gd name="T17" fmla="*/ 2147483646 h 77"/>
                <a:gd name="T18" fmla="*/ 2147483646 w 29"/>
                <a:gd name="T19" fmla="*/ 2147483646 h 77"/>
                <a:gd name="T20" fmla="*/ 2147483646 w 29"/>
                <a:gd name="T21" fmla="*/ 2147483646 h 77"/>
                <a:gd name="T22" fmla="*/ 2147483646 w 29"/>
                <a:gd name="T23" fmla="*/ 2147483646 h 77"/>
                <a:gd name="T24" fmla="*/ 2147483646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147483646 h 237"/>
                <a:gd name="T4" fmla="*/ 2147483646 w 257"/>
                <a:gd name="T5" fmla="*/ 2147483646 h 237"/>
                <a:gd name="T6" fmla="*/ 2147483646 w 257"/>
                <a:gd name="T7" fmla="*/ 2147483646 h 237"/>
                <a:gd name="T8" fmla="*/ 2147483646 w 257"/>
                <a:gd name="T9" fmla="*/ 2147483646 h 237"/>
                <a:gd name="T10" fmla="*/ 2147483646 w 257"/>
                <a:gd name="T11" fmla="*/ 2147483646 h 237"/>
                <a:gd name="T12" fmla="*/ 2147483646 w 257"/>
                <a:gd name="T13" fmla="*/ 2147483646 h 237"/>
                <a:gd name="T14" fmla="*/ 2147483646 w 257"/>
                <a:gd name="T15" fmla="*/ 2147483646 h 237"/>
                <a:gd name="T16" fmla="*/ 2147483646 w 257"/>
                <a:gd name="T17" fmla="*/ 2147483646 h 237"/>
                <a:gd name="T18" fmla="*/ 2147483646 w 257"/>
                <a:gd name="T19" fmla="*/ 2147483646 h 237"/>
                <a:gd name="T20" fmla="*/ 2147483646 w 257"/>
                <a:gd name="T21" fmla="*/ 2147483646 h 237"/>
                <a:gd name="T22" fmla="*/ 2147483646 w 257"/>
                <a:gd name="T23" fmla="*/ 2147483646 h 237"/>
                <a:gd name="T24" fmla="*/ 2147483646 w 257"/>
                <a:gd name="T25" fmla="*/ 2147483646 h 237"/>
                <a:gd name="T26" fmla="*/ 2147483646 w 257"/>
                <a:gd name="T27" fmla="*/ 2147483646 h 237"/>
                <a:gd name="T28" fmla="*/ 2147483646 w 257"/>
                <a:gd name="T29" fmla="*/ 2147483646 h 237"/>
                <a:gd name="T30" fmla="*/ 2147483646 w 257"/>
                <a:gd name="T31" fmla="*/ 2147483646 h 237"/>
                <a:gd name="T32" fmla="*/ 2147483646 w 257"/>
                <a:gd name="T33" fmla="*/ 2147483646 h 237"/>
                <a:gd name="T34" fmla="*/ 2147483646 w 257"/>
                <a:gd name="T35" fmla="*/ 2147483646 h 237"/>
                <a:gd name="T36" fmla="*/ 2147483646 w 257"/>
                <a:gd name="T37" fmla="*/ 2147483646 h 237"/>
                <a:gd name="T38" fmla="*/ 2147483646 w 257"/>
                <a:gd name="T39" fmla="*/ 2147483646 h 237"/>
                <a:gd name="T40" fmla="*/ 2147483646 w 257"/>
                <a:gd name="T41" fmla="*/ 2147483646 h 237"/>
                <a:gd name="T42" fmla="*/ 2147483646 w 257"/>
                <a:gd name="T43" fmla="*/ 2147483646 h 237"/>
                <a:gd name="T44" fmla="*/ 2147483646 w 257"/>
                <a:gd name="T45" fmla="*/ 2147483646 h 237"/>
                <a:gd name="T46" fmla="*/ 2147483646 w 257"/>
                <a:gd name="T47" fmla="*/ 2147483646 h 237"/>
                <a:gd name="T48" fmla="*/ 2147483646 w 257"/>
                <a:gd name="T49" fmla="*/ 2147483646 h 237"/>
                <a:gd name="T50" fmla="*/ 2147483646 w 257"/>
                <a:gd name="T51" fmla="*/ 2147483646 h 237"/>
                <a:gd name="T52" fmla="*/ 2147483646 w 257"/>
                <a:gd name="T53" fmla="*/ 2147483646 h 237"/>
                <a:gd name="T54" fmla="*/ 2147483646 w 257"/>
                <a:gd name="T55" fmla="*/ 2147483646 h 237"/>
                <a:gd name="T56" fmla="*/ 2147483646 w 257"/>
                <a:gd name="T57" fmla="*/ 2147483646 h 237"/>
                <a:gd name="T58" fmla="*/ 2147483646 w 257"/>
                <a:gd name="T59" fmla="*/ 2147483646 h 237"/>
                <a:gd name="T60" fmla="*/ 2147483646 w 257"/>
                <a:gd name="T61" fmla="*/ 2147483646 h 237"/>
                <a:gd name="T62" fmla="*/ 2147483646 w 257"/>
                <a:gd name="T63" fmla="*/ 214748364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147483646 w 124"/>
                <a:gd name="T1" fmla="*/ 0 h 110"/>
                <a:gd name="T2" fmla="*/ 2147483646 w 124"/>
                <a:gd name="T3" fmla="*/ 2147483646 h 110"/>
                <a:gd name="T4" fmla="*/ 2147483646 w 124"/>
                <a:gd name="T5" fmla="*/ 2147483646 h 110"/>
                <a:gd name="T6" fmla="*/ 2147483646 w 124"/>
                <a:gd name="T7" fmla="*/ 2147483646 h 110"/>
                <a:gd name="T8" fmla="*/ 2147483646 w 124"/>
                <a:gd name="T9" fmla="*/ 2147483646 h 110"/>
                <a:gd name="T10" fmla="*/ 2147483646 w 124"/>
                <a:gd name="T11" fmla="*/ 2147483646 h 110"/>
                <a:gd name="T12" fmla="*/ 2147483646 w 124"/>
                <a:gd name="T13" fmla="*/ 2147483646 h 110"/>
                <a:gd name="T14" fmla="*/ 2147483646 w 124"/>
                <a:gd name="T15" fmla="*/ 2147483646 h 110"/>
                <a:gd name="T16" fmla="*/ 2147483646 w 124"/>
                <a:gd name="T17" fmla="*/ 2147483646 h 110"/>
                <a:gd name="T18" fmla="*/ 0 w 124"/>
                <a:gd name="T19" fmla="*/ 2147483646 h 110"/>
                <a:gd name="T20" fmla="*/ 2147483646 w 124"/>
                <a:gd name="T21" fmla="*/ 2147483646 h 110"/>
                <a:gd name="T22" fmla="*/ 2147483646 w 124"/>
                <a:gd name="T23" fmla="*/ 2147483646 h 110"/>
                <a:gd name="T24" fmla="*/ 2147483646 w 124"/>
                <a:gd name="T25" fmla="*/ 2147483646 h 110"/>
                <a:gd name="T26" fmla="*/ 2147483646 w 124"/>
                <a:gd name="T27" fmla="*/ 2147483646 h 110"/>
                <a:gd name="T28" fmla="*/ 2147483646 w 124"/>
                <a:gd name="T29" fmla="*/ 2147483646 h 110"/>
                <a:gd name="T30" fmla="*/ 2147483646 w 124"/>
                <a:gd name="T31" fmla="*/ 2147483646 h 110"/>
                <a:gd name="T32" fmla="*/ 2147483646 w 124"/>
                <a:gd name="T33" fmla="*/ 2147483646 h 110"/>
                <a:gd name="T34" fmla="*/ 2147483646 w 124"/>
                <a:gd name="T35" fmla="*/ 2147483646 h 110"/>
                <a:gd name="T36" fmla="*/ 2147483646 w 124"/>
                <a:gd name="T37" fmla="*/ 2147483646 h 110"/>
                <a:gd name="T38" fmla="*/ 2147483646 w 124"/>
                <a:gd name="T39" fmla="*/ 2147483646 h 110"/>
                <a:gd name="T40" fmla="*/ 2147483646 w 124"/>
                <a:gd name="T41" fmla="*/ 2147483646 h 110"/>
                <a:gd name="T42" fmla="*/ 2147483646 w 124"/>
                <a:gd name="T43" fmla="*/ 2147483646 h 110"/>
                <a:gd name="T44" fmla="*/ 2147483646 w 124"/>
                <a:gd name="T45" fmla="*/ 2147483646 h 110"/>
                <a:gd name="T46" fmla="*/ 2147483646 w 124"/>
                <a:gd name="T47" fmla="*/ 2147483646 h 110"/>
                <a:gd name="T48" fmla="*/ 2147483646 w 124"/>
                <a:gd name="T49" fmla="*/ 2147483646 h 110"/>
                <a:gd name="T50" fmla="*/ 2147483646 w 124"/>
                <a:gd name="T51" fmla="*/ 2147483646 h 110"/>
                <a:gd name="T52" fmla="*/ 2147483646 w 124"/>
                <a:gd name="T53" fmla="*/ 2147483646 h 110"/>
                <a:gd name="T54" fmla="*/ 2147483646 w 124"/>
                <a:gd name="T55" fmla="*/ 2147483646 h 110"/>
                <a:gd name="T56" fmla="*/ 2147483646 w 124"/>
                <a:gd name="T57" fmla="*/ 2147483646 h 110"/>
                <a:gd name="T58" fmla="*/ 21474836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2147483646 w 46"/>
                <a:gd name="T1" fmla="*/ 0 h 94"/>
                <a:gd name="T2" fmla="*/ 2147483646 w 46"/>
                <a:gd name="T3" fmla="*/ 2147483646 h 94"/>
                <a:gd name="T4" fmla="*/ 2147483646 w 46"/>
                <a:gd name="T5" fmla="*/ 2147483646 h 94"/>
                <a:gd name="T6" fmla="*/ 2147483646 w 46"/>
                <a:gd name="T7" fmla="*/ 2147483646 h 94"/>
                <a:gd name="T8" fmla="*/ 0 w 46"/>
                <a:gd name="T9" fmla="*/ 2147483646 h 94"/>
                <a:gd name="T10" fmla="*/ 2147483646 w 46"/>
                <a:gd name="T11" fmla="*/ 2147483646 h 94"/>
                <a:gd name="T12" fmla="*/ 2147483646 w 46"/>
                <a:gd name="T13" fmla="*/ 2147483646 h 94"/>
                <a:gd name="T14" fmla="*/ 2147483646 w 46"/>
                <a:gd name="T15" fmla="*/ 2147483646 h 94"/>
                <a:gd name="T16" fmla="*/ 2147483646 w 46"/>
                <a:gd name="T17" fmla="*/ 2147483646 h 94"/>
                <a:gd name="T18" fmla="*/ 2147483646 w 46"/>
                <a:gd name="T19" fmla="*/ 2147483646 h 94"/>
                <a:gd name="T20" fmla="*/ 2147483646 w 46"/>
                <a:gd name="T21" fmla="*/ 2147483646 h 94"/>
                <a:gd name="T22" fmla="*/ 2147483646 w 46"/>
                <a:gd name="T23" fmla="*/ 2147483646 h 94"/>
                <a:gd name="T24" fmla="*/ 2147483646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2147483646 w 149"/>
                <a:gd name="T3" fmla="*/ 2147483646 h 704"/>
                <a:gd name="T4" fmla="*/ 2147483646 w 149"/>
                <a:gd name="T5" fmla="*/ 2147483646 h 704"/>
                <a:gd name="T6" fmla="*/ 2147483646 w 149"/>
                <a:gd name="T7" fmla="*/ 2147483646 h 704"/>
                <a:gd name="T8" fmla="*/ 2147483646 w 149"/>
                <a:gd name="T9" fmla="*/ 2147483646 h 704"/>
                <a:gd name="T10" fmla="*/ 2147483646 w 149"/>
                <a:gd name="T11" fmla="*/ 2147483646 h 704"/>
                <a:gd name="T12" fmla="*/ 2147483646 w 149"/>
                <a:gd name="T13" fmla="*/ 2147483646 h 704"/>
                <a:gd name="T14" fmla="*/ 2147483646 w 149"/>
                <a:gd name="T15" fmla="*/ 2147483646 h 704"/>
                <a:gd name="T16" fmla="*/ 2147483646 w 149"/>
                <a:gd name="T17" fmla="*/ 2147483646 h 704"/>
                <a:gd name="T18" fmla="*/ 2147483646 w 149"/>
                <a:gd name="T19" fmla="*/ 2147483646 h 704"/>
                <a:gd name="T20" fmla="*/ 2147483646 w 149"/>
                <a:gd name="T21" fmla="*/ 2147483646 h 704"/>
                <a:gd name="T22" fmla="*/ 2147483646 w 149"/>
                <a:gd name="T23" fmla="*/ 2147483646 h 704"/>
                <a:gd name="T24" fmla="*/ 2147483646 w 149"/>
                <a:gd name="T25" fmla="*/ 2147483646 h 704"/>
                <a:gd name="T26" fmla="*/ 2147483646 w 149"/>
                <a:gd name="T27" fmla="*/ 2147483646 h 704"/>
                <a:gd name="T28" fmla="*/ 2147483646 w 149"/>
                <a:gd name="T29" fmla="*/ 2147483646 h 704"/>
                <a:gd name="T30" fmla="*/ 2147483646 w 149"/>
                <a:gd name="T31" fmla="*/ 2147483646 h 704"/>
                <a:gd name="T32" fmla="*/ 2147483646 w 149"/>
                <a:gd name="T33" fmla="*/ 2147483646 h 704"/>
                <a:gd name="T34" fmla="*/ 2147483646 w 149"/>
                <a:gd name="T35" fmla="*/ 2147483646 h 704"/>
                <a:gd name="T36" fmla="*/ 2147483646 w 149"/>
                <a:gd name="T37" fmla="*/ 2147483646 h 704"/>
                <a:gd name="T38" fmla="*/ 2147483646 w 149"/>
                <a:gd name="T39" fmla="*/ 2147483646 h 704"/>
                <a:gd name="T40" fmla="*/ 2147483646 w 149"/>
                <a:gd name="T41" fmla="*/ 2147483646 h 704"/>
                <a:gd name="T42" fmla="*/ 2147483646 w 149"/>
                <a:gd name="T43" fmla="*/ 2147483646 h 704"/>
                <a:gd name="T44" fmla="*/ 2147483646 w 149"/>
                <a:gd name="T45" fmla="*/ 2147483646 h 704"/>
                <a:gd name="T46" fmla="*/ 2147483646 w 149"/>
                <a:gd name="T47" fmla="*/ 2147483646 h 704"/>
                <a:gd name="T48" fmla="*/ 2147483646 w 149"/>
                <a:gd name="T49" fmla="*/ 2147483646 h 704"/>
                <a:gd name="T50" fmla="*/ 2147483646 w 149"/>
                <a:gd name="T51" fmla="*/ 2147483646 h 704"/>
                <a:gd name="T52" fmla="*/ 2147483646 w 149"/>
                <a:gd name="T53" fmla="*/ 2147483646 h 704"/>
                <a:gd name="T54" fmla="*/ 2147483646 w 149"/>
                <a:gd name="T55" fmla="*/ 2147483646 h 704"/>
                <a:gd name="T56" fmla="*/ 2147483646 w 149"/>
                <a:gd name="T57" fmla="*/ 2147483646 h 704"/>
                <a:gd name="T58" fmla="*/ 2147483646 w 149"/>
                <a:gd name="T59" fmla="*/ 2147483646 h 704"/>
                <a:gd name="T60" fmla="*/ 2147483646 w 149"/>
                <a:gd name="T61" fmla="*/ 2147483646 h 704"/>
                <a:gd name="T62" fmla="*/ 2147483646 w 149"/>
                <a:gd name="T63" fmla="*/ 2147483646 h 704"/>
                <a:gd name="T64" fmla="*/ 2147483646 w 149"/>
                <a:gd name="T65" fmla="*/ 2147483646 h 704"/>
                <a:gd name="T66" fmla="*/ 2147483646 w 149"/>
                <a:gd name="T67" fmla="*/ 2147483646 h 704"/>
                <a:gd name="T68" fmla="*/ 2147483646 w 149"/>
                <a:gd name="T69" fmla="*/ 2147483646 h 704"/>
                <a:gd name="T70" fmla="*/ 2147483646 w 149"/>
                <a:gd name="T71" fmla="*/ 2147483646 h 704"/>
                <a:gd name="T72" fmla="*/ 2147483646 w 149"/>
                <a:gd name="T73" fmla="*/ 2147483646 h 704"/>
                <a:gd name="T74" fmla="*/ 2147483646 w 149"/>
                <a:gd name="T75" fmla="*/ 2147483646 h 704"/>
                <a:gd name="T76" fmla="*/ 2147483646 w 149"/>
                <a:gd name="T77" fmla="*/ 2147483646 h 704"/>
                <a:gd name="T78" fmla="*/ 2147483646 w 149"/>
                <a:gd name="T79" fmla="*/ 2147483646 h 704"/>
                <a:gd name="T80" fmla="*/ 2147483646 w 149"/>
                <a:gd name="T81" fmla="*/ 21474836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B3C9C505-D092-4375-B124-984691BB63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37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A31C809E-0AC7-4F12-8B74-9D1668114E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59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800"/>
            </a:lvl1pPr>
            <a:lvl2pPr>
              <a:lnSpc>
                <a:spcPct val="125000"/>
              </a:lnSpc>
              <a:spcBef>
                <a:spcPts val="0"/>
              </a:spcBef>
              <a:defRPr sz="2400"/>
            </a:lvl2pPr>
            <a:lvl3pPr>
              <a:lnSpc>
                <a:spcPct val="125000"/>
              </a:lnSpc>
              <a:spcBef>
                <a:spcPts val="0"/>
              </a:spcBef>
              <a:defRPr sz="2000"/>
            </a:lvl3pPr>
            <a:lvl4pPr>
              <a:lnSpc>
                <a:spcPct val="125000"/>
              </a:lnSpc>
              <a:spcBef>
                <a:spcPts val="0"/>
              </a:spcBef>
              <a:defRPr sz="1800"/>
            </a:lvl4pPr>
            <a:lvl5pPr>
              <a:lnSpc>
                <a:spcPct val="125000"/>
              </a:lnSpc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2800" smtClean="0"/>
            </a:lvl1pPr>
            <a:lvl2pPr>
              <a:defRPr lang="zh-CN" altLang="en-US" sz="2400" smtClean="0"/>
            </a:lvl2pPr>
            <a:lvl3pPr>
              <a:defRPr lang="zh-CN" altLang="en-US" sz="20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3D4A8CA1-4B77-4A12-A996-9C023B1495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74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C201F9E9-004D-41CB-AA51-08EDAACF58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4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443D9C52-3D40-40E1-8DF2-727980CD2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81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47A6D3AE-4559-4FAB-ADE9-D3434BBAE4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3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3438"/>
            <a:ext cx="82296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311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4" name="Text Box 55"/>
          <p:cNvSpPr txBox="1">
            <a:spLocks noChangeArrowheads="1"/>
          </p:cNvSpPr>
          <p:nvPr userDrawn="1"/>
        </p:nvSpPr>
        <p:spPr bwMode="auto">
          <a:xfrm>
            <a:off x="4537075" y="292100"/>
            <a:ext cx="46434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第三章  晶格运动与晶体的热力学性质</a:t>
            </a:r>
          </a:p>
        </p:txBody>
      </p:sp>
      <p:sp>
        <p:nvSpPr>
          <p:cNvPr id="1035" name="Rectangle 56"/>
          <p:cNvSpPr>
            <a:spLocks noChangeArrowheads="1"/>
          </p:cNvSpPr>
          <p:nvPr userDrawn="1"/>
        </p:nvSpPr>
        <p:spPr bwMode="auto">
          <a:xfrm>
            <a:off x="0" y="61913"/>
            <a:ext cx="7467600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 </a:t>
            </a:r>
            <a:r>
              <a:rPr kumimoji="1"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3-3</a:t>
            </a: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 一维双原子链</a:t>
            </a:r>
            <a:endParaRPr lang="zh-CN" altLang="en-U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282" name="Text Box 58"/>
          <p:cNvSpPr txBox="1">
            <a:spLocks noChangeArrowheads="1"/>
          </p:cNvSpPr>
          <p:nvPr userDrawn="1"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itchFamily="2" charset="-122"/>
              </a:rPr>
              <a:t>东北师范大学物理学院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  <p:sldLayoutId id="2147484150" r:id="rId15"/>
    <p:sldLayoutId id="2147484151" r:id="rId16"/>
    <p:sldLayoutId id="2147484152" r:id="rId17"/>
    <p:sldLayoutId id="2147484153" r:id="rId18"/>
    <p:sldLayoutId id="2147484135" r:id="rId19"/>
    <p:sldLayoutId id="2147484154" r:id="rId20"/>
    <p:sldLayoutId id="2147484155" r:id="rId2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3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5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7.emf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36.wmf"/><Relationship Id="rId10" Type="http://schemas.openxmlformats.org/officeDocument/2006/relationships/image" Target="../media/image34.e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emf"/><Relationship Id="rId17" Type="http://schemas.openxmlformats.org/officeDocument/2006/relationships/image" Target="../media/image18.jpeg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44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11" Type="http://schemas.openxmlformats.org/officeDocument/2006/relationships/image" Target="../media/image49.jpeg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18.jpeg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0.e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72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66.wmf"/><Relationship Id="rId20" Type="http://schemas.openxmlformats.org/officeDocument/2006/relationships/image" Target="../media/image79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6.e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3.emf"/><Relationship Id="rId26" Type="http://schemas.openxmlformats.org/officeDocument/2006/relationships/image" Target="../media/image97.w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92.wmf"/><Relationship Id="rId20" Type="http://schemas.openxmlformats.org/officeDocument/2006/relationships/image" Target="../media/image94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96.w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1.wmf"/><Relationship Id="rId22" Type="http://schemas.openxmlformats.org/officeDocument/2006/relationships/image" Target="../media/image9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5.e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04.emf"/><Relationship Id="rId20" Type="http://schemas.openxmlformats.org/officeDocument/2006/relationships/image" Target="../media/image106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108.e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3.wmf"/><Relationship Id="rId22" Type="http://schemas.openxmlformats.org/officeDocument/2006/relationships/image" Target="../media/image10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2.w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1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e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e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e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image" Target="../media/image29.emf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26.wmf"/><Relationship Id="rId9" Type="http://schemas.openxmlformats.org/officeDocument/2006/relationships/image" Target="../media/image18.jpeg"/><Relationship Id="rId1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/>
          <p:cNvSpPr>
            <a:spLocks noChangeArrowheads="1"/>
          </p:cNvSpPr>
          <p:nvPr/>
        </p:nvSpPr>
        <p:spPr bwMode="auto">
          <a:xfrm>
            <a:off x="1258888" y="1844675"/>
            <a:ext cx="7427912" cy="4105275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微软雅黑" panose="020B0503020204020204" pitchFamily="34" charset="-122"/>
              </a:rPr>
              <a:t>3-3 </a:t>
            </a:r>
            <a:r>
              <a:rPr lang="zh-CN" altLang="en-US" sz="3600" dirty="0" smtClean="0">
                <a:latin typeface="微软雅黑" panose="020B0503020204020204" pitchFamily="34" charset="-122"/>
              </a:rPr>
              <a:t>一维双原子链</a:t>
            </a: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547813" y="2093913"/>
            <a:ext cx="5559425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>
                <a:latin typeface="微软雅黑" panose="020B0503020204020204" pitchFamily="34" charset="-122"/>
              </a:rPr>
              <a:t>3-3.1 </a:t>
            </a:r>
            <a:r>
              <a:rPr kumimoji="1" lang="zh-CN" altLang="en-US" sz="3200">
                <a:latin typeface="微软雅黑" panose="020B0503020204020204" pitchFamily="34" charset="-122"/>
              </a:rPr>
              <a:t>体系规定；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>
                <a:latin typeface="微软雅黑" panose="020B0503020204020204" pitchFamily="34" charset="-122"/>
              </a:rPr>
              <a:t>3-3.2 </a:t>
            </a:r>
            <a:r>
              <a:rPr kumimoji="1" lang="zh-CN" altLang="en-US" sz="3200">
                <a:latin typeface="微软雅黑" panose="020B0503020204020204" pitchFamily="34" charset="-122"/>
              </a:rPr>
              <a:t>运动方程；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>
                <a:latin typeface="微软雅黑" panose="020B0503020204020204" pitchFamily="34" charset="-122"/>
              </a:rPr>
              <a:t>3-3.3 </a:t>
            </a:r>
            <a:r>
              <a:rPr kumimoji="1" lang="zh-CN" altLang="en-US" sz="3200">
                <a:latin typeface="微软雅黑" panose="020B0503020204020204" pitchFamily="34" charset="-122"/>
              </a:rPr>
              <a:t>求色散关系；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>
                <a:latin typeface="微软雅黑" panose="020B0503020204020204" pitchFamily="34" charset="-122"/>
              </a:rPr>
              <a:t>3-3.4 </a:t>
            </a:r>
            <a:r>
              <a:rPr kumimoji="1" lang="zh-CN" altLang="en-US" sz="3200">
                <a:latin typeface="微软雅黑" panose="020B0503020204020204" pitchFamily="34" charset="-122"/>
              </a:rPr>
              <a:t>讨论其特点。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179388" y="958850"/>
            <a:ext cx="9144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色散关系的特点 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65100" y="1511300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短波极限</a:t>
            </a:r>
          </a:p>
        </p:txBody>
      </p:sp>
      <p:graphicFrame>
        <p:nvGraphicFramePr>
          <p:cNvPr id="32772" name="Object 5"/>
          <p:cNvGraphicFramePr>
            <a:graphicFrameLocks noChangeAspect="1"/>
          </p:cNvGraphicFramePr>
          <p:nvPr/>
        </p:nvGraphicFramePr>
        <p:xfrm>
          <a:off x="1668463" y="1395413"/>
          <a:ext cx="11493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3" imgW="634725" imgH="393529" progId="Equation.DSMT4">
                  <p:embed/>
                </p:oleObj>
              </mc:Choice>
              <mc:Fallback>
                <p:oleObj name="Equation" r:id="rId3" imgW="634725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1395413"/>
                        <a:ext cx="11493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79388" y="2219325"/>
            <a:ext cx="25066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两种格波的频率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816225" y="1703388"/>
          <a:ext cx="5411788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公式" r:id="rId5" imgW="2750945" imgH="701051" progId="Equation.3">
                  <p:embed/>
                </p:oleObj>
              </mc:Choice>
              <mc:Fallback>
                <p:oleObj name="公式" r:id="rId5" imgW="2750945" imgH="7010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1703388"/>
                        <a:ext cx="5411788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23850" y="3343275"/>
            <a:ext cx="1546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因为 </a:t>
            </a:r>
            <a:r>
              <a:rPr lang="en-US" altLang="zh-CN" sz="2000">
                <a:latin typeface="微软雅黑" panose="020B0503020204020204" pitchFamily="34" charset="-122"/>
              </a:rPr>
              <a:t>M</a:t>
            </a:r>
            <a:r>
              <a:rPr lang="zh-CN" altLang="en-US" sz="2000">
                <a:latin typeface="微软雅黑" panose="020B0503020204020204" pitchFamily="34" charset="-122"/>
              </a:rPr>
              <a:t>＞</a:t>
            </a:r>
            <a:r>
              <a:rPr lang="en-US" altLang="zh-CN" sz="2000">
                <a:latin typeface="微软雅黑" panose="020B0503020204020204" pitchFamily="34" charset="-122"/>
              </a:rPr>
              <a:t>m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2001838" y="3311525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公式" r:id="rId7" imgW="1028700" imgH="190500" progId="Equation.3">
                  <p:embed/>
                </p:oleObj>
              </mc:Choice>
              <mc:Fallback>
                <p:oleObj name="公式" r:id="rId7" imgW="1028700" imgH="19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3311525"/>
                        <a:ext cx="232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2"/>
          <p:cNvGraphicFramePr>
            <a:graphicFrameLocks noChangeAspect="1"/>
          </p:cNvGraphicFramePr>
          <p:nvPr/>
        </p:nvGraphicFramePr>
        <p:xfrm>
          <a:off x="4430713" y="860425"/>
          <a:ext cx="45815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r:id="rId9" imgW="2720273" imgH="403803" progId="Equation.3">
                  <p:embed/>
                </p:oleObj>
              </mc:Choice>
              <mc:Fallback>
                <p:oleObj r:id="rId9" imgW="2720273" imgH="40380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860425"/>
                        <a:ext cx="4581525" cy="7572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8" name="Picture 10" descr="XCH003_006_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3189288"/>
            <a:ext cx="4724400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8431213" y="4105275"/>
          <a:ext cx="6858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公式" r:id="rId12" imgW="350578" imgH="701051" progId="Equation.3">
                  <p:embed/>
                </p:oleObj>
              </mc:Choice>
              <mc:Fallback>
                <p:oleObj name="公式" r:id="rId12" imgW="350578" imgH="7010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1213" y="4105275"/>
                        <a:ext cx="6858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780" name="直接箭头连接符 2"/>
          <p:cNvCxnSpPr>
            <a:cxnSpLocks noChangeShapeType="1"/>
          </p:cNvCxnSpPr>
          <p:nvPr/>
        </p:nvCxnSpPr>
        <p:spPr bwMode="auto">
          <a:xfrm flipV="1">
            <a:off x="8023225" y="4503738"/>
            <a:ext cx="407988" cy="263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1" name="直接箭头连接符 4"/>
          <p:cNvCxnSpPr>
            <a:cxnSpLocks noChangeShapeType="1"/>
          </p:cNvCxnSpPr>
          <p:nvPr/>
        </p:nvCxnSpPr>
        <p:spPr bwMode="auto">
          <a:xfrm>
            <a:off x="8027988" y="4941888"/>
            <a:ext cx="403225" cy="2159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323850" y="4292600"/>
          <a:ext cx="294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公式" r:id="rId14" imgW="1295400" imgH="190500" progId="Equation.3">
                  <p:embed/>
                </p:oleObj>
              </mc:Choice>
              <mc:Fallback>
                <p:oleObj name="公式" r:id="rId14" imgW="1295400" imgH="19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92600"/>
                        <a:ext cx="294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001838" y="4724400"/>
            <a:ext cx="2098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—— </a:t>
            </a:r>
            <a:r>
              <a:rPr lang="zh-CN" altLang="en-US" sz="2000">
                <a:latin typeface="微软雅黑" panose="020B0503020204020204" pitchFamily="34" charset="-122"/>
              </a:rPr>
              <a:t>不存在格波</a:t>
            </a: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1619250" y="5229225"/>
          <a:ext cx="2139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公式" r:id="rId16" imgW="1005725" imgH="167663" progId="Equation.3">
                  <p:embed/>
                </p:oleObj>
              </mc:Choice>
              <mc:Fallback>
                <p:oleObj name="公式" r:id="rId16" imgW="1005725" imgH="16766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29225"/>
                        <a:ext cx="21399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323850" y="5214938"/>
            <a:ext cx="1209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频率间隙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23850" y="5805488"/>
            <a:ext cx="35528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</a:rPr>
              <a:t>—— </a:t>
            </a:r>
            <a:r>
              <a:rPr lang="zh-CN" altLang="en-US" sz="2200">
                <a:latin typeface="微软雅黑" panose="020B0503020204020204" pitchFamily="34" charset="-122"/>
              </a:rPr>
              <a:t>一维双原子晶格叫做带通滤波器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autoUpdateAnimBg="0"/>
      <p:bldP spid="9226" grpId="0" build="p" autoUpdateAnimBg="0"/>
      <p:bldP spid="20" grpId="0" build="p" autoUpdateAnimBg="0" advAuto="0"/>
      <p:bldP spid="22" grpId="0" build="p" autoUpdateAnimBg="0"/>
      <p:bldP spid="23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1709738" y="1528763"/>
          <a:ext cx="9477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公式" r:id="rId3" imgW="418918" imgH="203112" progId="Equation.3">
                  <p:embed/>
                </p:oleObj>
              </mc:Choice>
              <mc:Fallback>
                <p:oleObj name="公式" r:id="rId3" imgW="41891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1528763"/>
                        <a:ext cx="9477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574675" y="1989138"/>
            <a:ext cx="11795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微软雅黑" panose="020B0503020204020204" pitchFamily="34" charset="-122"/>
              </a:rPr>
              <a:t>声学波</a:t>
            </a:r>
          </a:p>
        </p:txBody>
      </p:sp>
      <p:graphicFrame>
        <p:nvGraphicFramePr>
          <p:cNvPr id="33796" name="Object 6"/>
          <p:cNvGraphicFramePr>
            <a:graphicFrameLocks noChangeAspect="1"/>
          </p:cNvGraphicFramePr>
          <p:nvPr/>
        </p:nvGraphicFramePr>
        <p:xfrm>
          <a:off x="1908175" y="1773238"/>
          <a:ext cx="54308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r:id="rId5" imgW="2755900" imgH="457200" progId="Equation.3">
                  <p:embed/>
                </p:oleObj>
              </mc:Choice>
              <mc:Fallback>
                <p:oleObj r:id="rId5" imgW="27559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773238"/>
                        <a:ext cx="543083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551238" y="2730500"/>
            <a:ext cx="698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应用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4568825" y="2673350"/>
          <a:ext cx="20256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7" imgW="990170" imgH="279279" progId="Equation.DSMT4">
                  <p:embed/>
                </p:oleObj>
              </mc:Choice>
              <mc:Fallback>
                <p:oleObj name="Equation" r:id="rId7" imgW="990170" imgH="27927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2673350"/>
                        <a:ext cx="20256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574675" y="2578100"/>
          <a:ext cx="27797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r:id="rId9" imgW="1473200" imgH="419100" progId="Equation.3">
                  <p:embed/>
                </p:oleObj>
              </mc:Choice>
              <mc:Fallback>
                <p:oleObj r:id="rId9" imgW="14732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578100"/>
                        <a:ext cx="27797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574675" y="3560763"/>
          <a:ext cx="28495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r:id="rId11" imgW="1310602" imgH="434204" progId="Equation.3">
                  <p:embed/>
                </p:oleObj>
              </mc:Choice>
              <mc:Fallback>
                <p:oleObj r:id="rId11" imgW="1310602" imgH="43420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3560763"/>
                        <a:ext cx="284956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608013" y="4779963"/>
          <a:ext cx="24003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13" imgW="1143000" imgH="482600" progId="Equation.DSMT4">
                  <p:embed/>
                </p:oleObj>
              </mc:Choice>
              <mc:Fallback>
                <p:oleObj name="Equation" r:id="rId13" imgW="11430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4779963"/>
                        <a:ext cx="24003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498475" y="5876925"/>
            <a:ext cx="375126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—— </a:t>
            </a:r>
            <a:r>
              <a:rPr lang="zh-CN" altLang="en-US" sz="2000">
                <a:latin typeface="微软雅黑" panose="020B0503020204020204" pitchFamily="34" charset="-122"/>
              </a:rPr>
              <a:t>声学波的色散关系与一维布喇菲格子形式相同</a:t>
            </a:r>
          </a:p>
        </p:txBody>
      </p:sp>
      <p:sp>
        <p:nvSpPr>
          <p:cNvPr id="33803" name="Rectangle 3"/>
          <p:cNvSpPr>
            <a:spLocks noChangeArrowheads="1"/>
          </p:cNvSpPr>
          <p:nvPr/>
        </p:nvSpPr>
        <p:spPr bwMode="auto">
          <a:xfrm>
            <a:off x="179388" y="958850"/>
            <a:ext cx="9144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色散关系的特点 </a:t>
            </a:r>
          </a:p>
        </p:txBody>
      </p:sp>
      <p:graphicFrame>
        <p:nvGraphicFramePr>
          <p:cNvPr id="33804" name="Object 2"/>
          <p:cNvGraphicFramePr>
            <a:graphicFrameLocks noChangeAspect="1"/>
          </p:cNvGraphicFramePr>
          <p:nvPr/>
        </p:nvGraphicFramePr>
        <p:xfrm>
          <a:off x="4430713" y="860425"/>
          <a:ext cx="45815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r:id="rId15" imgW="2720273" imgH="403803" progId="Equation.3">
                  <p:embed/>
                </p:oleObj>
              </mc:Choice>
              <mc:Fallback>
                <p:oleObj r:id="rId15" imgW="2720273" imgH="40380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860425"/>
                        <a:ext cx="4581525" cy="7572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4"/>
          <p:cNvSpPr>
            <a:spLocks noChangeArrowheads="1"/>
          </p:cNvSpPr>
          <p:nvPr/>
        </p:nvSpPr>
        <p:spPr bwMode="auto">
          <a:xfrm>
            <a:off x="165100" y="1511300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短波极限</a:t>
            </a:r>
          </a:p>
        </p:txBody>
      </p:sp>
      <p:pic>
        <p:nvPicPr>
          <p:cNvPr id="33806" name="Picture 10" descr="XCH003_006_0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3189288"/>
            <a:ext cx="4724400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build="p" autoUpdateAnimBg="0"/>
      <p:bldP spid="11279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69875" y="838200"/>
            <a:ext cx="4876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长声学波中相邻原子的振动</a:t>
            </a:r>
          </a:p>
        </p:txBody>
      </p:sp>
      <p:graphicFrame>
        <p:nvGraphicFramePr>
          <p:cNvPr id="34819" name="Object 4"/>
          <p:cNvGraphicFramePr>
            <a:graphicFrameLocks noChangeAspect="1"/>
          </p:cNvGraphicFramePr>
          <p:nvPr/>
        </p:nvGraphicFramePr>
        <p:xfrm>
          <a:off x="431800" y="2349500"/>
          <a:ext cx="2200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3" imgW="901309" imgH="215806" progId="Equation.3">
                  <p:embed/>
                </p:oleObj>
              </mc:Choice>
              <mc:Fallback>
                <p:oleObj name="Equation" r:id="rId3" imgW="901309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349500"/>
                        <a:ext cx="22002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5"/>
          <p:cNvGraphicFramePr>
            <a:graphicFrameLocks noChangeAspect="1"/>
          </p:cNvGraphicFramePr>
          <p:nvPr/>
        </p:nvGraphicFramePr>
        <p:xfrm>
          <a:off x="422275" y="3141663"/>
          <a:ext cx="29718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r:id="rId5" imgW="1256755" imgH="444307" progId="Equation.3">
                  <p:embed/>
                </p:oleObj>
              </mc:Choice>
              <mc:Fallback>
                <p:oleObj r:id="rId5" imgW="1256755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3141663"/>
                        <a:ext cx="29718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8"/>
          <p:cNvGraphicFramePr>
            <a:graphicFrameLocks noChangeAspect="1"/>
          </p:cNvGraphicFramePr>
          <p:nvPr/>
        </p:nvGraphicFramePr>
        <p:xfrm>
          <a:off x="422275" y="4221163"/>
          <a:ext cx="13827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r:id="rId7" imgW="518045" imgH="335325" progId="Equation.3">
                  <p:embed/>
                </p:oleObj>
              </mc:Choice>
              <mc:Fallback>
                <p:oleObj r:id="rId7" imgW="518045" imgH="3353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4221163"/>
                        <a:ext cx="138271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9"/>
          <p:cNvSpPr>
            <a:spLocks noChangeArrowheads="1"/>
          </p:cNvSpPr>
          <p:nvPr/>
        </p:nvSpPr>
        <p:spPr bwMode="auto">
          <a:xfrm>
            <a:off x="346075" y="5156200"/>
            <a:ext cx="87630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</a:rPr>
              <a:t>—— </a:t>
            </a:r>
            <a:r>
              <a:rPr lang="zh-CN" altLang="en-US" sz="2200">
                <a:latin typeface="微软雅黑" panose="020B0503020204020204" pitchFamily="34" charset="-122"/>
              </a:rPr>
              <a:t>原胞中的两个原子振动的振幅相同，振动方向一致</a:t>
            </a:r>
          </a:p>
        </p:txBody>
      </p:sp>
      <p:sp>
        <p:nvSpPr>
          <p:cNvPr id="34823" name="Rectangle 10"/>
          <p:cNvSpPr>
            <a:spLocks noChangeArrowheads="1"/>
          </p:cNvSpPr>
          <p:nvPr/>
        </p:nvSpPr>
        <p:spPr bwMode="auto">
          <a:xfrm>
            <a:off x="346075" y="5681663"/>
            <a:ext cx="84899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</a:rPr>
              <a:t>—— </a:t>
            </a:r>
            <a:r>
              <a:rPr lang="zh-CN" altLang="en-US" sz="2200">
                <a:latin typeface="微软雅黑" panose="020B0503020204020204" pitchFamily="34" charset="-122"/>
              </a:rPr>
              <a:t>代表原胞质心的振动，类似于连续介质中的弹性波情况。</a:t>
            </a:r>
          </a:p>
        </p:txBody>
      </p:sp>
      <p:graphicFrame>
        <p:nvGraphicFramePr>
          <p:cNvPr id="34824" name="Object 14"/>
          <p:cNvGraphicFramePr>
            <a:graphicFrameLocks noChangeAspect="1"/>
          </p:cNvGraphicFramePr>
          <p:nvPr/>
        </p:nvGraphicFramePr>
        <p:xfrm>
          <a:off x="422275" y="1268413"/>
          <a:ext cx="2709863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9" imgW="1143000" imgH="482600" progId="Equation.DSMT4">
                  <p:embed/>
                </p:oleObj>
              </mc:Choice>
              <mc:Fallback>
                <p:oleObj name="Equation" r:id="rId9" imgW="11430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1268413"/>
                        <a:ext cx="2709863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Freeform 15"/>
          <p:cNvSpPr>
            <a:spLocks/>
          </p:cNvSpPr>
          <p:nvPr/>
        </p:nvSpPr>
        <p:spPr bwMode="auto">
          <a:xfrm>
            <a:off x="2708275" y="2562225"/>
            <a:ext cx="533400" cy="685800"/>
          </a:xfrm>
          <a:custGeom>
            <a:avLst/>
            <a:gdLst>
              <a:gd name="T0" fmla="*/ 0 w 336"/>
              <a:gd name="T1" fmla="*/ 0 h 336"/>
              <a:gd name="T2" fmla="*/ 2147483646 w 336"/>
              <a:gd name="T3" fmla="*/ 0 h 336"/>
              <a:gd name="T4" fmla="*/ 2147483646 w 336"/>
              <a:gd name="T5" fmla="*/ 2147483646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336">
                <a:moveTo>
                  <a:pt x="0" y="0"/>
                </a:moveTo>
                <a:lnTo>
                  <a:pt x="336" y="0"/>
                </a:lnTo>
                <a:lnTo>
                  <a:pt x="336" y="336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4826" name="Picture 21" descr="XCH003_006_0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5" y="1516063"/>
            <a:ext cx="52578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7" name="Rectangle 7"/>
          <p:cNvSpPr>
            <a:spLocks noChangeArrowheads="1"/>
          </p:cNvSpPr>
          <p:nvPr/>
        </p:nvSpPr>
        <p:spPr bwMode="auto">
          <a:xfrm>
            <a:off x="346075" y="6207125"/>
            <a:ext cx="84137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</a:rPr>
              <a:t>——</a:t>
            </a:r>
            <a:r>
              <a:rPr kumimoji="1" lang="zh-CN" altLang="en-US" sz="2200">
                <a:latin typeface="微软雅黑" panose="020B0503020204020204" pitchFamily="34" charset="-122"/>
                <a:sym typeface="Wingdings" panose="05000000000000000000" pitchFamily="2" charset="2"/>
              </a:rPr>
              <a:t>对于</a:t>
            </a:r>
            <a:r>
              <a:rPr kumimoji="1" lang="en-US" altLang="zh-CN" sz="2200">
                <a:latin typeface="微软雅黑" panose="020B0503020204020204" pitchFamily="34" charset="-122"/>
                <a:sym typeface="Wingdings" panose="05000000000000000000" pitchFamily="2" charset="2"/>
              </a:rPr>
              <a:t>q=0</a:t>
            </a:r>
            <a:r>
              <a:rPr kumimoji="1" lang="zh-CN" altLang="en-US" sz="2200">
                <a:latin typeface="微软雅黑" panose="020B0503020204020204" pitchFamily="34" charset="-122"/>
                <a:sym typeface="Wingdings" panose="05000000000000000000" pitchFamily="2" charset="2"/>
              </a:rPr>
              <a:t>的极限情况，则代表整个晶体的平动。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346075" y="1419225"/>
            <a:ext cx="1371600" cy="488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光学波 </a:t>
            </a:r>
          </a:p>
        </p:txBody>
      </p:sp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269875" y="844550"/>
            <a:ext cx="1511300" cy="488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长波极限</a:t>
            </a:r>
          </a:p>
        </p:txBody>
      </p:sp>
      <p:graphicFrame>
        <p:nvGraphicFramePr>
          <p:cNvPr id="35844" name="Object 8"/>
          <p:cNvGraphicFramePr>
            <a:graphicFrameLocks noChangeAspect="1"/>
          </p:cNvGraphicFramePr>
          <p:nvPr/>
        </p:nvGraphicFramePr>
        <p:xfrm>
          <a:off x="1897063" y="844550"/>
          <a:ext cx="10556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3" imgW="418918" imgH="203112" progId="Equation.3">
                  <p:embed/>
                </p:oleObj>
              </mc:Choice>
              <mc:Fallback>
                <p:oleObj name="Equation" r:id="rId3" imgW="418918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844550"/>
                        <a:ext cx="10556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9"/>
          <p:cNvGraphicFramePr>
            <a:graphicFrameLocks noChangeAspect="1"/>
          </p:cNvGraphicFramePr>
          <p:nvPr/>
        </p:nvGraphicFramePr>
        <p:xfrm>
          <a:off x="1604963" y="1169988"/>
          <a:ext cx="59420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r:id="rId5" imgW="2768600" imgH="457200" progId="Equation.3">
                  <p:embed/>
                </p:oleObj>
              </mc:Choice>
              <mc:Fallback>
                <p:oleObj r:id="rId5" imgW="27686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1169988"/>
                        <a:ext cx="59420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11"/>
          <p:cNvGraphicFramePr>
            <a:graphicFrameLocks noChangeAspect="1"/>
          </p:cNvGraphicFramePr>
          <p:nvPr/>
        </p:nvGraphicFramePr>
        <p:xfrm>
          <a:off x="455613" y="2103438"/>
          <a:ext cx="27146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7" imgW="1447172" imgH="482391" progId="Equation.DSMT4">
                  <p:embed/>
                </p:oleObj>
              </mc:Choice>
              <mc:Fallback>
                <p:oleObj name="Equation" r:id="rId7" imgW="1447172" imgH="48239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2103438"/>
                        <a:ext cx="27146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5"/>
          <p:cNvGraphicFramePr>
            <a:graphicFrameLocks noChangeAspect="1"/>
          </p:cNvGraphicFramePr>
          <p:nvPr/>
        </p:nvGraphicFramePr>
        <p:xfrm>
          <a:off x="425450" y="2987675"/>
          <a:ext cx="23590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r:id="rId9" imgW="1256755" imgH="444307" progId="Equation.3">
                  <p:embed/>
                </p:oleObj>
              </mc:Choice>
              <mc:Fallback>
                <p:oleObj r:id="rId9" imgW="1256755" imgH="44430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2987675"/>
                        <a:ext cx="23590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18"/>
          <p:cNvGraphicFramePr>
            <a:graphicFrameLocks noChangeAspect="1"/>
          </p:cNvGraphicFramePr>
          <p:nvPr/>
        </p:nvGraphicFramePr>
        <p:xfrm>
          <a:off x="433388" y="3786188"/>
          <a:ext cx="14509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r:id="rId11" imgW="746856" imgH="335325" progId="Equation.3">
                  <p:embed/>
                </p:oleObj>
              </mc:Choice>
              <mc:Fallback>
                <p:oleObj r:id="rId11" imgW="746856" imgH="33532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3786188"/>
                        <a:ext cx="14509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9" name="Picture 10" descr="XCH003_006_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3189288"/>
            <a:ext cx="4724400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9" name="Picture 23" descr="XCH003_006_0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25" y="3189288"/>
            <a:ext cx="5959475" cy="3668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96875" y="4497388"/>
            <a:ext cx="3249613" cy="868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</a:rPr>
              <a:t>—— </a:t>
            </a:r>
            <a:r>
              <a:rPr lang="zh-CN" altLang="en-US" sz="1800">
                <a:latin typeface="微软雅黑" panose="020B0503020204020204" pitchFamily="34" charset="-122"/>
              </a:rPr>
              <a:t>长光学波同种原子振动位相一致，相邻原子振动相反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95288" y="5707063"/>
            <a:ext cx="3251200" cy="866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</a:rPr>
              <a:t>—— </a:t>
            </a:r>
            <a:r>
              <a:rPr lang="zh-CN" altLang="en-US" sz="1800">
                <a:latin typeface="微软雅黑" panose="020B0503020204020204" pitchFamily="34" charset="-122"/>
              </a:rPr>
              <a:t>原胞质心保持不变的振动，原胞中原子之间相对运动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 build="p" autoUpdateAnimBg="0" advAuto="0"/>
      <p:bldP spid="14357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95288" y="898525"/>
            <a:ext cx="8618537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例题  一维复式格子中，如果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>
              <a:latin typeface="微软雅黑" panose="020B0503020204020204" pitchFamily="34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>
              <a:latin typeface="微软雅黑" panose="020B0503020204020204" pitchFamily="34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>
              <a:latin typeface="微软雅黑" panose="020B0503020204020204" pitchFamily="34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计算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1) </a:t>
            </a:r>
            <a:r>
              <a:rPr lang="zh-CN" altLang="en-US">
                <a:latin typeface="微软雅黑" panose="020B0503020204020204" pitchFamily="34" charset="-122"/>
              </a:rPr>
              <a:t>光学波频率的最大值           和最小值         ，声学波频率的最大值            ；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2) </a:t>
            </a:r>
            <a:r>
              <a:rPr lang="zh-CN" altLang="en-US">
                <a:latin typeface="微软雅黑" panose="020B0503020204020204" pitchFamily="34" charset="-122"/>
              </a:rPr>
              <a:t>相应声子的能量          </a:t>
            </a:r>
            <a:r>
              <a:rPr lang="en-US" altLang="zh-CN">
                <a:latin typeface="微软雅黑" panose="020B0503020204020204" pitchFamily="34" charset="-122"/>
              </a:rPr>
              <a:t>,         </a:t>
            </a:r>
            <a:r>
              <a:rPr lang="zh-CN" altLang="en-US">
                <a:latin typeface="微软雅黑" panose="020B0503020204020204" pitchFamily="34" charset="-122"/>
              </a:rPr>
              <a:t>和           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3) </a:t>
            </a:r>
            <a:r>
              <a:rPr lang="zh-CN" altLang="en-US">
                <a:latin typeface="微软雅黑" panose="020B0503020204020204" pitchFamily="34" charset="-122"/>
              </a:rPr>
              <a:t>在                    下，三种声子数目各为多少？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4) </a:t>
            </a:r>
            <a:r>
              <a:rPr lang="zh-CN" altLang="en-US">
                <a:latin typeface="微软雅黑" panose="020B0503020204020204" pitchFamily="34" charset="-122"/>
              </a:rPr>
              <a:t>如果用电磁波激发光学波，要激发的声子所用的电磁波波长在什么波段？ 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622300" y="1663700"/>
          <a:ext cx="32670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r:id="rId3" imgW="1435100" imgH="228600" progId="Equation.3">
                  <p:embed/>
                </p:oleObj>
              </mc:Choice>
              <mc:Fallback>
                <p:oleObj r:id="rId3" imgW="1435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663700"/>
                        <a:ext cx="32670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127500" y="1444625"/>
          <a:ext cx="1079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r:id="rId5" imgW="469696" imgH="393529" progId="Equation.3">
                  <p:embed/>
                </p:oleObj>
              </mc:Choice>
              <mc:Fallback>
                <p:oleObj r:id="rId5" imgW="469696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1444625"/>
                        <a:ext cx="10795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5422900" y="1649413"/>
          <a:ext cx="18764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r:id="rId7" imgW="825500" imgH="203200" progId="Equation.3">
                  <p:embed/>
                </p:oleObj>
              </mc:Choice>
              <mc:Fallback>
                <p:oleObj r:id="rId7" imgW="8255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1649413"/>
                        <a:ext cx="18764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6588125" y="2927350"/>
          <a:ext cx="658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r:id="rId9" imgW="291973" imgH="228501" progId="Equation.3">
                  <p:embed/>
                </p:oleObj>
              </mc:Choice>
              <mc:Fallback>
                <p:oleObj r:id="rId9" imgW="291973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927350"/>
                        <a:ext cx="658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2382838" y="3408363"/>
          <a:ext cx="73183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r:id="rId11" imgW="317225" imgH="241091" progId="Equation.3">
                  <p:embed/>
                </p:oleObj>
              </mc:Choice>
              <mc:Fallback>
                <p:oleObj r:id="rId11" imgW="317225" imgH="2410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3408363"/>
                        <a:ext cx="73183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4113213" y="2908300"/>
          <a:ext cx="73183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r:id="rId13" imgW="317225" imgH="241091" progId="Equation.3">
                  <p:embed/>
                </p:oleObj>
              </mc:Choice>
              <mc:Fallback>
                <p:oleObj r:id="rId13" imgW="317225" imgH="2410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2908300"/>
                        <a:ext cx="73183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1501775" y="4594225"/>
          <a:ext cx="15065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r:id="rId15" imgW="698197" imgH="203112" progId="Equation.3">
                  <p:embed/>
                </p:oleObj>
              </mc:Choice>
              <mc:Fallback>
                <p:oleObj r:id="rId15" imgW="698197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4594225"/>
                        <a:ext cx="15065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3357563" y="3925888"/>
          <a:ext cx="6953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r:id="rId17" imgW="304668" imgH="241195" progId="Equation.3">
                  <p:embed/>
                </p:oleObj>
              </mc:Choice>
              <mc:Fallback>
                <p:oleObj r:id="rId17" imgW="304668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925888"/>
                        <a:ext cx="6953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4416425" y="3962400"/>
          <a:ext cx="658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r:id="rId19" imgW="291973" imgH="228501" progId="Equation.3">
                  <p:embed/>
                </p:oleObj>
              </mc:Choice>
              <mc:Fallback>
                <p:oleObj r:id="rId19" imgW="291973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3962400"/>
                        <a:ext cx="658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5838825" y="3944938"/>
          <a:ext cx="6953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r:id="rId21" imgW="304668" imgH="241195" progId="Equation.3">
                  <p:embed/>
                </p:oleObj>
              </mc:Choice>
              <mc:Fallback>
                <p:oleObj r:id="rId21" imgW="304668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3944938"/>
                        <a:ext cx="6953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4"/>
          <p:cNvSpPr>
            <a:spLocks noChangeArrowheads="1"/>
          </p:cNvSpPr>
          <p:nvPr/>
        </p:nvSpPr>
        <p:spPr bwMode="auto">
          <a:xfrm>
            <a:off x="485775" y="1208088"/>
            <a:ext cx="34750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1) </a:t>
            </a:r>
            <a:r>
              <a:rPr lang="zh-CN" altLang="en-US">
                <a:latin typeface="微软雅黑" panose="020B0503020204020204" pitchFamily="34" charset="-122"/>
              </a:rPr>
              <a:t>声学波的最大频率</a:t>
            </a:r>
          </a:p>
        </p:txBody>
      </p:sp>
      <p:graphicFrame>
        <p:nvGraphicFramePr>
          <p:cNvPr id="37891" name="Object 15"/>
          <p:cNvGraphicFramePr>
            <a:graphicFrameLocks noChangeAspect="1"/>
          </p:cNvGraphicFramePr>
          <p:nvPr/>
        </p:nvGraphicFramePr>
        <p:xfrm>
          <a:off x="3960813" y="854075"/>
          <a:ext cx="18415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r:id="rId3" imgW="774364" imgH="482391" progId="Equation.3">
                  <p:embed/>
                </p:oleObj>
              </mc:Choice>
              <mc:Fallback>
                <p:oleObj r:id="rId3" imgW="774364" imgH="48239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854075"/>
                        <a:ext cx="184150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16"/>
          <p:cNvGraphicFramePr>
            <a:graphicFrameLocks noChangeAspect="1"/>
          </p:cNvGraphicFramePr>
          <p:nvPr/>
        </p:nvGraphicFramePr>
        <p:xfrm>
          <a:off x="4489450" y="2081213"/>
          <a:ext cx="32718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r:id="rId5" imgW="1348635" imgH="183016" progId="Equation.3">
                  <p:embed/>
                </p:oleObj>
              </mc:Choice>
              <mc:Fallback>
                <p:oleObj r:id="rId5" imgW="1348635" imgH="18301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2081213"/>
                        <a:ext cx="327183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17"/>
          <p:cNvSpPr>
            <a:spLocks noChangeArrowheads="1"/>
          </p:cNvSpPr>
          <p:nvPr/>
        </p:nvSpPr>
        <p:spPr bwMode="auto">
          <a:xfrm>
            <a:off x="971550" y="3271838"/>
            <a:ext cx="2838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光学波的最大频率</a:t>
            </a:r>
          </a:p>
        </p:txBody>
      </p:sp>
      <p:graphicFrame>
        <p:nvGraphicFramePr>
          <p:cNvPr id="37894" name="Object 18"/>
          <p:cNvGraphicFramePr>
            <a:graphicFrameLocks noChangeAspect="1"/>
          </p:cNvGraphicFramePr>
          <p:nvPr/>
        </p:nvGraphicFramePr>
        <p:xfrm>
          <a:off x="3962400" y="2974975"/>
          <a:ext cx="18415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r:id="rId7" imgW="774364" imgH="482391" progId="Equation.3">
                  <p:embed/>
                </p:oleObj>
              </mc:Choice>
              <mc:Fallback>
                <p:oleObj r:id="rId7" imgW="774364" imgH="48239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74975"/>
                        <a:ext cx="184150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9"/>
          <p:cNvGraphicFramePr>
            <a:graphicFrameLocks noChangeAspect="1"/>
          </p:cNvGraphicFramePr>
          <p:nvPr/>
        </p:nvGraphicFramePr>
        <p:xfrm>
          <a:off x="6011863" y="3052763"/>
          <a:ext cx="29241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r:id="rId9" imgW="1231366" imgH="393529" progId="Equation.3">
                  <p:embed/>
                </p:oleObj>
              </mc:Choice>
              <mc:Fallback>
                <p:oleObj r:id="rId9" imgW="1231366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052763"/>
                        <a:ext cx="29241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20"/>
          <p:cNvGraphicFramePr>
            <a:graphicFrameLocks noChangeAspect="1"/>
          </p:cNvGraphicFramePr>
          <p:nvPr/>
        </p:nvGraphicFramePr>
        <p:xfrm>
          <a:off x="3960813" y="4217988"/>
          <a:ext cx="48704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11" imgW="2004089" imgH="434204" progId="Equation.DSMT4">
                  <p:embed/>
                </p:oleObj>
              </mc:Choice>
              <mc:Fallback>
                <p:oleObj name="Equation" r:id="rId11" imgW="2004089" imgH="434204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4217988"/>
                        <a:ext cx="4870450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21"/>
          <p:cNvSpPr>
            <a:spLocks noChangeArrowheads="1"/>
          </p:cNvSpPr>
          <p:nvPr/>
        </p:nvSpPr>
        <p:spPr bwMode="auto">
          <a:xfrm>
            <a:off x="971550" y="5727700"/>
            <a:ext cx="2838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光学波的最小频率</a:t>
            </a:r>
          </a:p>
        </p:txBody>
      </p:sp>
      <p:graphicFrame>
        <p:nvGraphicFramePr>
          <p:cNvPr id="37898" name="Object 22"/>
          <p:cNvGraphicFramePr>
            <a:graphicFrameLocks noChangeAspect="1"/>
          </p:cNvGraphicFramePr>
          <p:nvPr/>
        </p:nvGraphicFramePr>
        <p:xfrm>
          <a:off x="3978275" y="5462588"/>
          <a:ext cx="17367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13" imgW="678151" imgH="434204" progId="Equation.DSMT4">
                  <p:embed/>
                </p:oleObj>
              </mc:Choice>
              <mc:Fallback>
                <p:oleObj name="Equation" r:id="rId13" imgW="678151" imgH="434204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5462588"/>
                        <a:ext cx="173672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23"/>
          <p:cNvGraphicFramePr>
            <a:graphicFrameLocks noChangeAspect="1"/>
          </p:cNvGraphicFramePr>
          <p:nvPr/>
        </p:nvGraphicFramePr>
        <p:xfrm>
          <a:off x="5883275" y="5751513"/>
          <a:ext cx="25908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15" imgW="1054100" imgH="228600" progId="Equation.DSMT4">
                  <p:embed/>
                </p:oleObj>
              </mc:Choice>
              <mc:Fallback>
                <p:oleObj name="Equation" r:id="rId15" imgW="10541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5751513"/>
                        <a:ext cx="25908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26"/>
          <p:cNvGraphicFramePr>
            <a:graphicFrameLocks noChangeAspect="1"/>
          </p:cNvGraphicFramePr>
          <p:nvPr/>
        </p:nvGraphicFramePr>
        <p:xfrm>
          <a:off x="809625" y="1985963"/>
          <a:ext cx="1079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r:id="rId17" imgW="469696" imgH="393529" progId="Equation.3">
                  <p:embed/>
                </p:oleObj>
              </mc:Choice>
              <mc:Fallback>
                <p:oleObj r:id="rId17" imgW="469696" imgH="39352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985963"/>
                        <a:ext cx="10795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27"/>
          <p:cNvGraphicFramePr>
            <a:graphicFrameLocks noChangeAspect="1"/>
          </p:cNvGraphicFramePr>
          <p:nvPr/>
        </p:nvGraphicFramePr>
        <p:xfrm>
          <a:off x="2268538" y="2189163"/>
          <a:ext cx="18764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r:id="rId19" imgW="825500" imgH="203200" progId="Equation.3">
                  <p:embed/>
                </p:oleObj>
              </mc:Choice>
              <mc:Fallback>
                <p:oleObj r:id="rId19" imgW="825500" imgH="203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189163"/>
                        <a:ext cx="18764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16"/>
          <p:cNvGraphicFramePr>
            <a:graphicFrameLocks noChangeAspect="1"/>
          </p:cNvGraphicFramePr>
          <p:nvPr/>
        </p:nvGraphicFramePr>
        <p:xfrm>
          <a:off x="3505200" y="3671888"/>
          <a:ext cx="19653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r:id="rId3" imgW="825500" imgH="241300" progId="Equation.3">
                  <p:embed/>
                </p:oleObj>
              </mc:Choice>
              <mc:Fallback>
                <p:oleObj r:id="rId3" imgW="8255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671888"/>
                        <a:ext cx="19653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15"/>
          <p:cNvGraphicFramePr>
            <a:graphicFrameLocks noChangeAspect="1"/>
          </p:cNvGraphicFramePr>
          <p:nvPr/>
        </p:nvGraphicFramePr>
        <p:xfrm>
          <a:off x="6265863" y="3671888"/>
          <a:ext cx="24971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r:id="rId5" imgW="983028" imgH="183016" progId="Equation.3">
                  <p:embed/>
                </p:oleObj>
              </mc:Choice>
              <mc:Fallback>
                <p:oleObj r:id="rId5" imgW="983028" imgH="18301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863" y="3671888"/>
                        <a:ext cx="24971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14"/>
          <p:cNvGraphicFramePr>
            <a:graphicFrameLocks noChangeAspect="1"/>
          </p:cNvGraphicFramePr>
          <p:nvPr/>
        </p:nvGraphicFramePr>
        <p:xfrm>
          <a:off x="3581400" y="5376863"/>
          <a:ext cx="188436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7" imgW="787400" imgH="228600" progId="Equation.3">
                  <p:embed/>
                </p:oleObj>
              </mc:Choice>
              <mc:Fallback>
                <p:oleObj name="Equation" r:id="rId7" imgW="7874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376863"/>
                        <a:ext cx="188436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3"/>
          <p:cNvGraphicFramePr>
            <a:graphicFrameLocks noChangeAspect="1"/>
          </p:cNvGraphicFramePr>
          <p:nvPr/>
        </p:nvGraphicFramePr>
        <p:xfrm>
          <a:off x="6264275" y="5376863"/>
          <a:ext cx="2422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r:id="rId9" imgW="952356" imgH="175340" progId="Equation.3">
                  <p:embed/>
                </p:oleObj>
              </mc:Choice>
              <mc:Fallback>
                <p:oleObj r:id="rId9" imgW="952356" imgH="1753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5376863"/>
                        <a:ext cx="24225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2"/>
          <p:cNvGraphicFramePr>
            <a:graphicFrameLocks noChangeAspect="1"/>
          </p:cNvGraphicFramePr>
          <p:nvPr/>
        </p:nvGraphicFramePr>
        <p:xfrm>
          <a:off x="3505200" y="2109788"/>
          <a:ext cx="197643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11" imgW="825500" imgH="241300" progId="Equation.3">
                  <p:embed/>
                </p:oleObj>
              </mc:Choice>
              <mc:Fallback>
                <p:oleObj name="Equation" r:id="rId11" imgW="8255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09788"/>
                        <a:ext cx="197643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11"/>
          <p:cNvGraphicFramePr>
            <a:graphicFrameLocks noChangeAspect="1"/>
          </p:cNvGraphicFramePr>
          <p:nvPr/>
        </p:nvGraphicFramePr>
        <p:xfrm>
          <a:off x="6303963" y="2143125"/>
          <a:ext cx="24590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r:id="rId13" imgW="975360" imgH="183016" progId="Equation.3">
                  <p:embed/>
                </p:oleObj>
              </mc:Choice>
              <mc:Fallback>
                <p:oleObj r:id="rId13" imgW="975360" imgH="18301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963" y="2143125"/>
                        <a:ext cx="24590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18"/>
          <p:cNvSpPr>
            <a:spLocks noChangeArrowheads="1"/>
          </p:cNvSpPr>
          <p:nvPr/>
        </p:nvSpPr>
        <p:spPr bwMode="auto">
          <a:xfrm>
            <a:off x="152400" y="866775"/>
            <a:ext cx="30575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</a:rPr>
              <a:t>）相应声子的能量</a:t>
            </a:r>
          </a:p>
        </p:txBody>
      </p:sp>
      <p:graphicFrame>
        <p:nvGraphicFramePr>
          <p:cNvPr id="38921" name="Object 19"/>
          <p:cNvGraphicFramePr>
            <a:graphicFrameLocks noChangeAspect="1"/>
          </p:cNvGraphicFramePr>
          <p:nvPr/>
        </p:nvGraphicFramePr>
        <p:xfrm>
          <a:off x="1084263" y="1839913"/>
          <a:ext cx="18113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r:id="rId15" imgW="774364" imgH="482391" progId="Equation.3">
                  <p:embed/>
                </p:oleObj>
              </mc:Choice>
              <mc:Fallback>
                <p:oleObj r:id="rId15" imgW="774364" imgH="48239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839913"/>
                        <a:ext cx="18113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20"/>
          <p:cNvGraphicFramePr>
            <a:graphicFrameLocks noChangeAspect="1"/>
          </p:cNvGraphicFramePr>
          <p:nvPr/>
        </p:nvGraphicFramePr>
        <p:xfrm>
          <a:off x="1065213" y="3471863"/>
          <a:ext cx="18113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r:id="rId17" imgW="774364" imgH="482391" progId="Equation.3">
                  <p:embed/>
                </p:oleObj>
              </mc:Choice>
              <mc:Fallback>
                <p:oleObj r:id="rId17" imgW="774364" imgH="48239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3471863"/>
                        <a:ext cx="18113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21"/>
          <p:cNvGraphicFramePr>
            <a:graphicFrameLocks noChangeAspect="1"/>
          </p:cNvGraphicFramePr>
          <p:nvPr/>
        </p:nvGraphicFramePr>
        <p:xfrm>
          <a:off x="1157288" y="5192713"/>
          <a:ext cx="173831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r:id="rId19" imgW="701155" imgH="434204" progId="Equation.3">
                  <p:embed/>
                </p:oleObj>
              </mc:Choice>
              <mc:Fallback>
                <p:oleObj r:id="rId19" imgW="701155" imgH="43420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5192713"/>
                        <a:ext cx="1738312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1166813"/>
            <a:ext cx="47196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3)  </a:t>
            </a:r>
            <a:r>
              <a:rPr lang="zh-CN" altLang="en-US">
                <a:latin typeface="微软雅黑" panose="020B0503020204020204" pitchFamily="34" charset="-122"/>
              </a:rPr>
              <a:t>某一特定谐振子具有激发能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424738" y="1166813"/>
            <a:ext cx="11795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的几率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919663" y="938213"/>
          <a:ext cx="23590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3" imgW="990170" imgH="393529" progId="Equation.DSMT4">
                  <p:embed/>
                </p:oleObj>
              </mc:Choice>
              <mc:Fallback>
                <p:oleObj name="Equation" r:id="rId3" imgW="990170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938213"/>
                        <a:ext cx="235902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986338" y="2108200"/>
          <a:ext cx="205263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r:id="rId5" imgW="863225" imgH="241195" progId="Equation.3">
                  <p:embed/>
                </p:oleObj>
              </mc:Choice>
              <mc:Fallback>
                <p:oleObj r:id="rId5" imgW="863225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2108200"/>
                        <a:ext cx="205263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4986338" y="3070225"/>
          <a:ext cx="34813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r:id="rId7" imgW="1459866" imgH="342751" progId="Equation.3">
                  <p:embed/>
                </p:oleObj>
              </mc:Choice>
              <mc:Fallback>
                <p:oleObj r:id="rId7" imgW="1459866" imgH="3427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3070225"/>
                        <a:ext cx="348138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2028825" y="5510213"/>
          <a:ext cx="2424113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r:id="rId9" imgW="990600" imgH="558800" progId="Equation.3">
                  <p:embed/>
                </p:oleObj>
              </mc:Choice>
              <mc:Fallback>
                <p:oleObj r:id="rId9" imgW="9906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5510213"/>
                        <a:ext cx="2424113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5062538" y="4138613"/>
          <a:ext cx="22685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r:id="rId11" imgW="952087" imgH="533169" progId="Equation.3">
                  <p:embed/>
                </p:oleObj>
              </mc:Choice>
              <mc:Fallback>
                <p:oleObj r:id="rId11" imgW="952087" imgH="5331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4138613"/>
                        <a:ext cx="2268537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5089525" y="5510213"/>
          <a:ext cx="264001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r:id="rId13" imgW="1013393" imgH="502988" progId="Equation.3">
                  <p:embed/>
                </p:oleObj>
              </mc:Choice>
              <mc:Fallback>
                <p:oleObj r:id="rId13" imgW="1013393" imgH="50298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5510213"/>
                        <a:ext cx="264001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2403475" y="3071813"/>
            <a:ext cx="25066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根据归一化条件</a:t>
            </a:r>
          </a:p>
        </p:txBody>
      </p:sp>
      <p:sp>
        <p:nvSpPr>
          <p:cNvPr id="39947" name="Rectangle 12"/>
          <p:cNvSpPr>
            <a:spLocks noChangeArrowheads="1"/>
          </p:cNvSpPr>
          <p:nvPr/>
        </p:nvSpPr>
        <p:spPr bwMode="auto">
          <a:xfrm>
            <a:off x="3005138" y="4335463"/>
            <a:ext cx="18430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归一化常数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5154613" y="1189038"/>
          <a:ext cx="39481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r:id="rId3" imgW="1638300" imgH="241300" progId="Equation.3">
                  <p:embed/>
                </p:oleObj>
              </mc:Choice>
              <mc:Fallback>
                <p:oleObj r:id="rId3" imgW="16383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1189038"/>
                        <a:ext cx="39481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4073525" y="2373313"/>
          <a:ext cx="186531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r:id="rId5" imgW="708516" imgH="289571" progId="Equation.3">
                  <p:embed/>
                </p:oleObj>
              </mc:Choice>
              <mc:Fallback>
                <p:oleObj r:id="rId5" imgW="708516" imgH="28957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2373313"/>
                        <a:ext cx="1865313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5902325" y="2271713"/>
          <a:ext cx="24733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7" imgW="1104900" imgH="419100" progId="Equation.DSMT4">
                  <p:embed/>
                </p:oleObj>
              </mc:Choice>
              <mc:Fallback>
                <p:oleObj name="Equation" r:id="rId7" imgW="11049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2271713"/>
                        <a:ext cx="247332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4160838" y="3086100"/>
          <a:ext cx="4789487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9" imgW="2057400" imgH="469900" progId="Equation.DSMT4">
                  <p:embed/>
                </p:oleObj>
              </mc:Choice>
              <mc:Fallback>
                <p:oleObj name="Equation" r:id="rId9" imgW="20574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3086100"/>
                        <a:ext cx="4789487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2657475" y="1584325"/>
          <a:ext cx="23304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r:id="rId11" imgW="1040948" imgH="342751" progId="Equation.3">
                  <p:embed/>
                </p:oleObj>
              </mc:Choice>
              <mc:Fallback>
                <p:oleObj r:id="rId11" imgW="1040948" imgH="3427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1584325"/>
                        <a:ext cx="23304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34925" y="941388"/>
          <a:ext cx="2560638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r:id="rId13" imgW="1066800" imgH="558800" progId="Equation.3">
                  <p:embed/>
                </p:oleObj>
              </mc:Choice>
              <mc:Fallback>
                <p:oleObj r:id="rId13" imgW="1066800" imgH="558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941388"/>
                        <a:ext cx="2560638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34925" y="2409825"/>
            <a:ext cx="472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频率为</a:t>
            </a:r>
            <a:r>
              <a:rPr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</a:t>
            </a:r>
            <a:r>
              <a:rPr lang="zh-CN" altLang="en-US">
                <a:latin typeface="微软雅黑" panose="020B0503020204020204" pitchFamily="34" charset="-122"/>
              </a:rPr>
              <a:t>谐振子的平均能量</a:t>
            </a:r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2701925" y="1474788"/>
            <a:ext cx="2362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263525" y="4648200"/>
            <a:ext cx="3352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91" name="Object 23"/>
          <p:cNvGraphicFramePr>
            <a:graphicFrameLocks noChangeAspect="1"/>
          </p:cNvGraphicFramePr>
          <p:nvPr/>
        </p:nvGraphicFramePr>
        <p:xfrm>
          <a:off x="631825" y="3548063"/>
          <a:ext cx="2603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Equation" r:id="rId15" imgW="1104900" imgH="419100" progId="Equation.DSMT4">
                  <p:embed/>
                </p:oleObj>
              </mc:Choice>
              <mc:Fallback>
                <p:oleObj name="Equation" r:id="rId15" imgW="1104900" imgH="4191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3548063"/>
                        <a:ext cx="260350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25"/>
          <p:cNvGraphicFramePr>
            <a:graphicFrameLocks noChangeAspect="1"/>
          </p:cNvGraphicFramePr>
          <p:nvPr/>
        </p:nvGraphicFramePr>
        <p:xfrm>
          <a:off x="4149725" y="4133850"/>
          <a:ext cx="33845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Equation" r:id="rId17" imgW="1432675" imgH="335325" progId="Equation.DSMT4">
                  <p:embed/>
                </p:oleObj>
              </mc:Choice>
              <mc:Fallback>
                <p:oleObj name="Equation" r:id="rId17" imgW="1432675" imgH="335325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4133850"/>
                        <a:ext cx="33845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4" name="Object 26"/>
          <p:cNvGraphicFramePr>
            <a:graphicFrameLocks noChangeAspect="1"/>
          </p:cNvGraphicFramePr>
          <p:nvPr/>
        </p:nvGraphicFramePr>
        <p:xfrm>
          <a:off x="4149725" y="5070475"/>
          <a:ext cx="30638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Equation" r:id="rId19" imgW="1287905" imgH="335325" progId="Equation.3">
                  <p:embed/>
                </p:oleObj>
              </mc:Choice>
              <mc:Fallback>
                <p:oleObj name="Equation" r:id="rId19" imgW="1287905" imgH="3353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5070475"/>
                        <a:ext cx="30638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644525" y="5267325"/>
            <a:ext cx="3429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频率为</a:t>
            </a:r>
            <a:r>
              <a:rPr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</a:t>
            </a:r>
            <a:r>
              <a:rPr lang="zh-CN" altLang="en-US">
                <a:latin typeface="微软雅黑" panose="020B0503020204020204" pitchFamily="34" charset="-122"/>
              </a:rPr>
              <a:t>谐振子的能量</a:t>
            </a:r>
          </a:p>
        </p:txBody>
      </p:sp>
      <p:graphicFrame>
        <p:nvGraphicFramePr>
          <p:cNvPr id="32796" name="Object 28"/>
          <p:cNvGraphicFramePr>
            <a:graphicFrameLocks noChangeAspect="1"/>
          </p:cNvGraphicFramePr>
          <p:nvPr/>
        </p:nvGraphicFramePr>
        <p:xfrm>
          <a:off x="4149725" y="5984875"/>
          <a:ext cx="25892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Equation" r:id="rId21" imgW="1089765" imgH="335325" progId="Equation.3">
                  <p:embed/>
                </p:oleObj>
              </mc:Choice>
              <mc:Fallback>
                <p:oleObj name="Equation" r:id="rId21" imgW="1089765" imgH="33532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5984875"/>
                        <a:ext cx="2589213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627063" y="6213475"/>
            <a:ext cx="350678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</a:rPr>
              <a:t>i</a:t>
            </a:r>
            <a:r>
              <a:rPr lang="zh-CN" altLang="en-US">
                <a:latin typeface="微软雅黑" panose="020B0503020204020204" pitchFamily="34" charset="-122"/>
              </a:rPr>
              <a:t>个</a:t>
            </a:r>
            <a:r>
              <a:rPr lang="en-US" altLang="zh-CN">
                <a:latin typeface="微软雅黑" panose="020B0503020204020204" pitchFamily="34" charset="-122"/>
              </a:rPr>
              <a:t>q</a:t>
            </a:r>
            <a:r>
              <a:rPr lang="zh-CN" altLang="en-US">
                <a:latin typeface="微软雅黑" panose="020B0503020204020204" pitchFamily="34" charset="-122"/>
              </a:rPr>
              <a:t>态的平均数声子</a:t>
            </a:r>
          </a:p>
        </p:txBody>
      </p:sp>
      <p:graphicFrame>
        <p:nvGraphicFramePr>
          <p:cNvPr id="32798" name="Object 30"/>
          <p:cNvGraphicFramePr>
            <a:graphicFrameLocks noChangeAspect="1"/>
          </p:cNvGraphicFramePr>
          <p:nvPr/>
        </p:nvGraphicFramePr>
        <p:xfrm>
          <a:off x="2976563" y="865188"/>
          <a:ext cx="1736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Equation" r:id="rId23" imgW="723586" imgH="203112" progId="Equation.DSMT4">
                  <p:embed/>
                </p:oleObj>
              </mc:Choice>
              <mc:Fallback>
                <p:oleObj name="Equation" r:id="rId23" imgW="723586" imgH="203112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865188"/>
                        <a:ext cx="17367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9" name="Object 31"/>
          <p:cNvGraphicFramePr>
            <a:graphicFrameLocks noChangeAspect="1"/>
          </p:cNvGraphicFramePr>
          <p:nvPr/>
        </p:nvGraphicFramePr>
        <p:xfrm>
          <a:off x="1071563" y="4719638"/>
          <a:ext cx="1736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Equation" r:id="rId25" imgW="723586" imgH="203112" progId="Equation.DSMT4">
                  <p:embed/>
                </p:oleObj>
              </mc:Choice>
              <mc:Fallback>
                <p:oleObj name="Equation" r:id="rId25" imgW="723586" imgH="203112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719638"/>
                        <a:ext cx="17367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2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build="p" autoUpdateAnimBg="0"/>
      <p:bldP spid="32795" grpId="0" build="p" autoUpdateAnimBg="0"/>
      <p:bldP spid="3279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3"/>
          <p:cNvGraphicFramePr>
            <a:graphicFrameLocks noChangeAspect="1"/>
          </p:cNvGraphicFramePr>
          <p:nvPr/>
        </p:nvGraphicFramePr>
        <p:xfrm>
          <a:off x="347663" y="809625"/>
          <a:ext cx="1597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r:id="rId3" imgW="698197" imgH="203112" progId="Equation.3">
                  <p:embed/>
                </p:oleObj>
              </mc:Choice>
              <mc:Fallback>
                <p:oleObj r:id="rId3" imgW="698197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809625"/>
                        <a:ext cx="15970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96850" y="1412875"/>
            <a:ext cx="3502025" cy="488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光学波频率的声子数目</a:t>
            </a:r>
          </a:p>
        </p:txBody>
      </p:sp>
      <p:graphicFrame>
        <p:nvGraphicFramePr>
          <p:cNvPr id="41988" name="Object 5"/>
          <p:cNvGraphicFramePr>
            <a:graphicFrameLocks noChangeAspect="1"/>
          </p:cNvGraphicFramePr>
          <p:nvPr/>
        </p:nvGraphicFramePr>
        <p:xfrm>
          <a:off x="3854450" y="1208088"/>
          <a:ext cx="38100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r:id="rId5" imgW="1546774" imgH="365726" progId="Equation.3">
                  <p:embed/>
                </p:oleObj>
              </mc:Choice>
              <mc:Fallback>
                <p:oleObj r:id="rId5" imgW="1546774" imgH="36572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1208088"/>
                        <a:ext cx="381000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6"/>
          <p:cNvGraphicFramePr>
            <a:graphicFrameLocks noChangeAspect="1"/>
          </p:cNvGraphicFramePr>
          <p:nvPr/>
        </p:nvGraphicFramePr>
        <p:xfrm>
          <a:off x="2328863" y="765175"/>
          <a:ext cx="25161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r:id="rId7" imgW="1015559" imgH="215806" progId="Equation.3">
                  <p:embed/>
                </p:oleObj>
              </mc:Choice>
              <mc:Fallback>
                <p:oleObj r:id="rId7" imgW="1015559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765175"/>
                        <a:ext cx="25161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7"/>
          <p:cNvGraphicFramePr>
            <a:graphicFrameLocks noChangeAspect="1"/>
          </p:cNvGraphicFramePr>
          <p:nvPr/>
        </p:nvGraphicFramePr>
        <p:xfrm>
          <a:off x="806450" y="2082800"/>
          <a:ext cx="2209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r:id="rId9" imgW="1040948" imgH="241195" progId="Equation.3">
                  <p:embed/>
                </p:oleObj>
              </mc:Choice>
              <mc:Fallback>
                <p:oleObj r:id="rId9" imgW="1040948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2082800"/>
                        <a:ext cx="2209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8"/>
          <p:cNvGraphicFramePr>
            <a:graphicFrameLocks noChangeAspect="1"/>
          </p:cNvGraphicFramePr>
          <p:nvPr/>
        </p:nvGraphicFramePr>
        <p:xfrm>
          <a:off x="3857625" y="2359025"/>
          <a:ext cx="34496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r:id="rId11" imgW="1425007" imgH="183016" progId="Equation.3">
                  <p:embed/>
                </p:oleObj>
              </mc:Choice>
              <mc:Fallback>
                <p:oleObj r:id="rId11" imgW="1425007" imgH="18301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359025"/>
                        <a:ext cx="34496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9"/>
          <p:cNvGraphicFramePr>
            <a:graphicFrameLocks noChangeAspect="1"/>
          </p:cNvGraphicFramePr>
          <p:nvPr/>
        </p:nvGraphicFramePr>
        <p:xfrm>
          <a:off x="3870325" y="3189288"/>
          <a:ext cx="37179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r:id="rId13" imgW="1562100" imgH="419100" progId="Equation.3">
                  <p:embed/>
                </p:oleObj>
              </mc:Choice>
              <mc:Fallback>
                <p:oleObj r:id="rId13" imgW="15621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3189288"/>
                        <a:ext cx="371792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10"/>
          <p:cNvGraphicFramePr>
            <a:graphicFrameLocks noChangeAspect="1"/>
          </p:cNvGraphicFramePr>
          <p:nvPr/>
        </p:nvGraphicFramePr>
        <p:xfrm>
          <a:off x="3916363" y="4406900"/>
          <a:ext cx="35385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r:id="rId15" imgW="1394335" imgH="175340" progId="Equation.3">
                  <p:embed/>
                </p:oleObj>
              </mc:Choice>
              <mc:Fallback>
                <p:oleObj r:id="rId15" imgW="1394335" imgH="1753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4406900"/>
                        <a:ext cx="35385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Line 14"/>
          <p:cNvSpPr>
            <a:spLocks noChangeShapeType="1"/>
          </p:cNvSpPr>
          <p:nvPr/>
        </p:nvSpPr>
        <p:spPr bwMode="auto">
          <a:xfrm>
            <a:off x="577850" y="2725738"/>
            <a:ext cx="304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995" name="Object 15"/>
          <p:cNvGraphicFramePr>
            <a:graphicFrameLocks noChangeAspect="1"/>
          </p:cNvGraphicFramePr>
          <p:nvPr/>
        </p:nvGraphicFramePr>
        <p:xfrm>
          <a:off x="730250" y="4044950"/>
          <a:ext cx="2286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r:id="rId17" imgW="952356" imgH="175340" progId="Equation.3">
                  <p:embed/>
                </p:oleObj>
              </mc:Choice>
              <mc:Fallback>
                <p:oleObj r:id="rId17" imgW="952356" imgH="1753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044950"/>
                        <a:ext cx="2286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501650" y="4725988"/>
            <a:ext cx="304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7" name="Rectangle 18"/>
          <p:cNvSpPr>
            <a:spLocks noChangeArrowheads="1"/>
          </p:cNvSpPr>
          <p:nvPr/>
        </p:nvSpPr>
        <p:spPr bwMode="auto">
          <a:xfrm>
            <a:off x="196850" y="5359400"/>
            <a:ext cx="3502025" cy="488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声学波频率的声子数目</a:t>
            </a:r>
          </a:p>
        </p:txBody>
      </p:sp>
      <p:graphicFrame>
        <p:nvGraphicFramePr>
          <p:cNvPr id="41998" name="Object 19"/>
          <p:cNvGraphicFramePr>
            <a:graphicFrameLocks noChangeAspect="1"/>
          </p:cNvGraphicFramePr>
          <p:nvPr/>
        </p:nvGraphicFramePr>
        <p:xfrm>
          <a:off x="3930650" y="5130800"/>
          <a:ext cx="38100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r:id="rId19" imgW="1546774" imgH="365726" progId="Equation.3">
                  <p:embed/>
                </p:oleObj>
              </mc:Choice>
              <mc:Fallback>
                <p:oleObj r:id="rId19" imgW="1546774" imgH="36572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5130800"/>
                        <a:ext cx="38100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20"/>
          <p:cNvGraphicFramePr>
            <a:graphicFrameLocks noChangeAspect="1"/>
          </p:cNvGraphicFramePr>
          <p:nvPr/>
        </p:nvGraphicFramePr>
        <p:xfrm>
          <a:off x="3930650" y="6273800"/>
          <a:ext cx="36115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r:id="rId21" imgW="1425007" imgH="183016" progId="Equation.3">
                  <p:embed/>
                </p:oleObj>
              </mc:Choice>
              <mc:Fallback>
                <p:oleObj r:id="rId21" imgW="1425007" imgH="18301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6273800"/>
                        <a:ext cx="3611563" cy="6000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0" name="Line 23"/>
          <p:cNvSpPr>
            <a:spLocks noChangeShapeType="1"/>
          </p:cNvSpPr>
          <p:nvPr/>
        </p:nvSpPr>
        <p:spPr bwMode="auto">
          <a:xfrm>
            <a:off x="501650" y="6578600"/>
            <a:ext cx="304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001" name="Object 24"/>
          <p:cNvGraphicFramePr>
            <a:graphicFrameLocks noChangeAspect="1"/>
          </p:cNvGraphicFramePr>
          <p:nvPr/>
        </p:nvGraphicFramePr>
        <p:xfrm>
          <a:off x="806450" y="5969000"/>
          <a:ext cx="2286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r:id="rId23" imgW="975360" imgH="183016" progId="Equation.3">
                  <p:embed/>
                </p:oleObj>
              </mc:Choice>
              <mc:Fallback>
                <p:oleObj r:id="rId23" imgW="975360" imgH="18301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5969000"/>
                        <a:ext cx="2286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950" y="785813"/>
            <a:ext cx="9144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§3.3 </a:t>
            </a:r>
            <a:r>
              <a:rPr lang="zh-CN" altLang="en-US">
                <a:latin typeface="微软雅黑" panose="020B0503020204020204" pitchFamily="34" charset="-122"/>
              </a:rPr>
              <a:t>一维双原子链 声学波和光学波 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84150" y="1476375"/>
            <a:ext cx="61722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一维复式格子的情形 </a:t>
            </a:r>
            <a:r>
              <a:rPr lang="en-US" altLang="zh-CN">
                <a:latin typeface="微软雅黑" panose="020B0503020204020204" pitchFamily="34" charset="-122"/>
              </a:rPr>
              <a:t>—— </a:t>
            </a:r>
            <a:r>
              <a:rPr lang="zh-CN" altLang="en-US">
                <a:latin typeface="微软雅黑" panose="020B0503020204020204" pitchFamily="34" charset="-122"/>
              </a:rPr>
              <a:t>一维无限长链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184150" y="1992313"/>
            <a:ext cx="8780463" cy="193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—— </a:t>
            </a:r>
            <a:r>
              <a:rPr lang="zh-CN" altLang="en-US">
                <a:latin typeface="微软雅黑" panose="020B0503020204020204" pitchFamily="34" charset="-122"/>
              </a:rPr>
              <a:t>两种原子</a:t>
            </a:r>
            <a:r>
              <a:rPr lang="en-US" altLang="zh-CN">
                <a:latin typeface="微软雅黑" panose="020B0503020204020204" pitchFamily="34" charset="-122"/>
              </a:rPr>
              <a:t>m</a:t>
            </a:r>
            <a:r>
              <a:rPr lang="zh-CN" altLang="en-US">
                <a:latin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</a:rPr>
              <a:t>M _( M &gt; m) ____ </a:t>
            </a:r>
            <a:r>
              <a:rPr lang="zh-CN" altLang="en-US">
                <a:latin typeface="微软雅黑" panose="020B0503020204020204" pitchFamily="34" charset="-122"/>
              </a:rPr>
              <a:t>构成一维复式格子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—— M</a:t>
            </a:r>
            <a:r>
              <a:rPr lang="zh-CN" altLang="en-US">
                <a:latin typeface="微软雅黑" panose="020B0503020204020204" pitchFamily="34" charset="-122"/>
              </a:rPr>
              <a:t>原子位于</a:t>
            </a:r>
            <a:r>
              <a:rPr lang="en-US" altLang="zh-CN">
                <a:latin typeface="微软雅黑" panose="020B0503020204020204" pitchFamily="34" charset="-122"/>
              </a:rPr>
              <a:t>2n-1</a:t>
            </a:r>
            <a:r>
              <a:rPr lang="zh-CN" altLang="en-US">
                <a:latin typeface="微软雅黑" panose="020B0503020204020204" pitchFamily="34" charset="-122"/>
              </a:rPr>
              <a:t>， </a:t>
            </a:r>
            <a:r>
              <a:rPr lang="en-US" altLang="zh-CN">
                <a:latin typeface="微软雅黑" panose="020B0503020204020204" pitchFamily="34" charset="-122"/>
              </a:rPr>
              <a:t>2n+1</a:t>
            </a:r>
            <a:r>
              <a:rPr lang="zh-CN" altLang="en-US">
                <a:latin typeface="微软雅黑" panose="020B0503020204020204" pitchFamily="34" charset="-122"/>
              </a:rPr>
              <a:t>， </a:t>
            </a:r>
            <a:r>
              <a:rPr lang="en-US" altLang="zh-CN">
                <a:latin typeface="微软雅黑" panose="020B0503020204020204" pitchFamily="34" charset="-122"/>
              </a:rPr>
              <a:t>2n+3 ……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—— m</a:t>
            </a:r>
            <a:r>
              <a:rPr lang="zh-CN" altLang="en-US">
                <a:latin typeface="微软雅黑" panose="020B0503020204020204" pitchFamily="34" charset="-122"/>
              </a:rPr>
              <a:t>原子位于</a:t>
            </a:r>
            <a:r>
              <a:rPr lang="en-US" altLang="zh-CN">
                <a:latin typeface="微软雅黑" panose="020B0503020204020204" pitchFamily="34" charset="-122"/>
              </a:rPr>
              <a:t>2n</a:t>
            </a:r>
            <a:r>
              <a:rPr lang="zh-CN" altLang="en-US">
                <a:latin typeface="微软雅黑" panose="020B0503020204020204" pitchFamily="34" charset="-122"/>
              </a:rPr>
              <a:t>， </a:t>
            </a:r>
            <a:r>
              <a:rPr lang="en-US" altLang="zh-CN">
                <a:latin typeface="微软雅黑" panose="020B0503020204020204" pitchFamily="34" charset="-122"/>
              </a:rPr>
              <a:t>2n+2</a:t>
            </a:r>
            <a:r>
              <a:rPr lang="zh-CN" altLang="en-US">
                <a:latin typeface="微软雅黑" panose="020B0503020204020204" pitchFamily="34" charset="-122"/>
              </a:rPr>
              <a:t>， </a:t>
            </a:r>
            <a:r>
              <a:rPr lang="en-US" altLang="zh-CN">
                <a:latin typeface="微软雅黑" panose="020B0503020204020204" pitchFamily="34" charset="-122"/>
              </a:rPr>
              <a:t>2n+4 ……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—— </a:t>
            </a:r>
            <a:r>
              <a:rPr lang="zh-CN" altLang="en-US">
                <a:latin typeface="微软雅黑" panose="020B0503020204020204" pitchFamily="34" charset="-122"/>
              </a:rPr>
              <a:t>同种原子间的距离</a:t>
            </a:r>
            <a:r>
              <a:rPr lang="en-US" altLang="zh-CN">
                <a:latin typeface="微软雅黑" panose="020B0503020204020204" pitchFamily="34" charset="-122"/>
              </a:rPr>
              <a:t>2a____</a:t>
            </a:r>
            <a:r>
              <a:rPr lang="zh-CN" altLang="en-US">
                <a:latin typeface="微软雅黑" panose="020B0503020204020204" pitchFamily="34" charset="-122"/>
              </a:rPr>
              <a:t>晶格常数</a:t>
            </a:r>
          </a:p>
        </p:txBody>
      </p: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184150" y="4852988"/>
            <a:ext cx="33797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—— </a:t>
            </a:r>
            <a:r>
              <a:rPr lang="zh-CN" altLang="en-US">
                <a:latin typeface="微软雅黑" panose="020B0503020204020204" pitchFamily="34" charset="-122"/>
              </a:rPr>
              <a:t>系统有</a:t>
            </a:r>
            <a:r>
              <a:rPr lang="en-US" altLang="zh-CN">
                <a:latin typeface="微软雅黑" panose="020B0503020204020204" pitchFamily="34" charset="-122"/>
              </a:rPr>
              <a:t>N</a:t>
            </a:r>
            <a:r>
              <a:rPr lang="zh-CN" altLang="en-US">
                <a:latin typeface="微软雅黑" panose="020B0503020204020204" pitchFamily="34" charset="-122"/>
              </a:rPr>
              <a:t>个原胞</a:t>
            </a:r>
          </a:p>
        </p:txBody>
      </p:sp>
      <p:pic>
        <p:nvPicPr>
          <p:cNvPr id="24582" name="Picture 12" descr="XCH003_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87825"/>
            <a:ext cx="579120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18"/>
          <p:cNvGraphicFramePr>
            <a:graphicFrameLocks noChangeAspect="1"/>
          </p:cNvGraphicFramePr>
          <p:nvPr/>
        </p:nvGraphicFramePr>
        <p:xfrm>
          <a:off x="4800600" y="2060575"/>
          <a:ext cx="25003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r:id="rId3" imgW="983028" imgH="183016" progId="Equation.3">
                  <p:embed/>
                </p:oleObj>
              </mc:Choice>
              <mc:Fallback>
                <p:oleObj r:id="rId3" imgW="983028" imgH="18301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60575"/>
                        <a:ext cx="25003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17"/>
          <p:cNvGraphicFramePr>
            <a:graphicFrameLocks noChangeAspect="1"/>
          </p:cNvGraphicFramePr>
          <p:nvPr/>
        </p:nvGraphicFramePr>
        <p:xfrm>
          <a:off x="4845050" y="3048000"/>
          <a:ext cx="17954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r:id="rId5" imgW="662815" imgH="144632" progId="Equation.3">
                  <p:embed/>
                </p:oleObj>
              </mc:Choice>
              <mc:Fallback>
                <p:oleObj r:id="rId5" imgW="662815" imgH="14463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3048000"/>
                        <a:ext cx="17954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20"/>
          <p:cNvSpPr>
            <a:spLocks noChangeArrowheads="1"/>
          </p:cNvSpPr>
          <p:nvPr/>
        </p:nvSpPr>
        <p:spPr bwMode="auto">
          <a:xfrm>
            <a:off x="0" y="850900"/>
            <a:ext cx="9144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</a:rPr>
              <a:t>）如果用电磁波激发光学波，要激发          的声子所用的电磁波波长在什么波段？</a:t>
            </a:r>
          </a:p>
        </p:txBody>
      </p:sp>
      <p:graphicFrame>
        <p:nvGraphicFramePr>
          <p:cNvPr id="43013" name="Object 16"/>
          <p:cNvGraphicFramePr>
            <a:graphicFrameLocks noChangeAspect="1"/>
          </p:cNvGraphicFramePr>
          <p:nvPr/>
        </p:nvGraphicFramePr>
        <p:xfrm>
          <a:off x="5634038" y="762000"/>
          <a:ext cx="8429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r:id="rId7" imgW="317225" imgH="241091" progId="Equation.3">
                  <p:embed/>
                </p:oleObj>
              </mc:Choice>
              <mc:Fallback>
                <p:oleObj r:id="rId7" imgW="317225" imgH="24109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762000"/>
                        <a:ext cx="84296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19"/>
          <p:cNvGraphicFramePr>
            <a:graphicFrameLocks noChangeAspect="1"/>
          </p:cNvGraphicFramePr>
          <p:nvPr/>
        </p:nvGraphicFramePr>
        <p:xfrm>
          <a:off x="146050" y="2025650"/>
          <a:ext cx="8429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r:id="rId9" imgW="317225" imgH="241091" progId="Equation.3">
                  <p:embed/>
                </p:oleObj>
              </mc:Choice>
              <mc:Fallback>
                <p:oleObj r:id="rId9" imgW="317225" imgH="24109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2025650"/>
                        <a:ext cx="842963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21"/>
          <p:cNvSpPr>
            <a:spLocks noChangeArrowheads="1"/>
          </p:cNvSpPr>
          <p:nvPr/>
        </p:nvSpPr>
        <p:spPr bwMode="auto">
          <a:xfrm>
            <a:off x="908050" y="2065338"/>
            <a:ext cx="38338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对应电磁波的能量和波长</a:t>
            </a:r>
          </a:p>
        </p:txBody>
      </p:sp>
      <p:sp>
        <p:nvSpPr>
          <p:cNvPr id="43016" name="Rectangle 23"/>
          <p:cNvSpPr>
            <a:spLocks noChangeArrowheads="1"/>
          </p:cNvSpPr>
          <p:nvPr/>
        </p:nvSpPr>
        <p:spPr bwMode="auto">
          <a:xfrm>
            <a:off x="76200" y="4067175"/>
            <a:ext cx="85344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—— </a:t>
            </a:r>
            <a:r>
              <a:rPr lang="zh-CN" altLang="en-US">
                <a:latin typeface="微软雅黑" panose="020B0503020204020204" pitchFamily="34" charset="-122"/>
              </a:rPr>
              <a:t>要激发的声子所用的电磁波波长在近红外线波段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（</a:t>
            </a:r>
            <a:r>
              <a:rPr lang="en-US" altLang="zh-CN" i="1">
                <a:latin typeface="微软雅黑" panose="020B0503020204020204" pitchFamily="34" charset="-122"/>
              </a:rPr>
              <a:t>Near Infrared</a:t>
            </a:r>
            <a:r>
              <a:rPr lang="zh-CN" altLang="en-US">
                <a:latin typeface="微软雅黑" panose="020B0503020204020204" pitchFamily="34" charset="-122"/>
              </a:rPr>
              <a:t>）</a:t>
            </a:r>
            <a:r>
              <a:rPr lang="en-US" altLang="zh-CN">
                <a:latin typeface="微软雅黑" panose="020B0503020204020204" pitchFamily="34" charset="-122"/>
              </a:rPr>
              <a:t>(</a:t>
            </a:r>
            <a:r>
              <a:rPr lang="en-US" altLang="zh-CN" i="1">
                <a:latin typeface="微软雅黑" panose="020B0503020204020204" pitchFamily="34" charset="-122"/>
              </a:rPr>
              <a:t>NIR</a:t>
            </a:r>
            <a:r>
              <a:rPr lang="en-US" altLang="zh-CN">
                <a:latin typeface="微软雅黑" panose="020B0503020204020204" pitchFamily="34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4"/>
          <p:cNvSpPr>
            <a:spLocks noChangeArrowheads="1"/>
          </p:cNvSpPr>
          <p:nvPr/>
        </p:nvSpPr>
        <p:spPr bwMode="auto">
          <a:xfrm>
            <a:off x="611188" y="1341438"/>
            <a:ext cx="79216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1C1C1C"/>
                </a:solidFill>
                <a:latin typeface="微软雅黑" panose="020B0503020204020204" pitchFamily="34" charset="-122"/>
              </a:rPr>
              <a:t>雨后山中蔓草荣，沿溪漫谷可怜生。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1C1C1C"/>
                </a:solidFill>
                <a:latin typeface="微软雅黑" panose="020B0503020204020204" pitchFamily="34" charset="-122"/>
              </a:rPr>
              <a:t>寻常岂藉栽培力，自得天机自长成。 </a:t>
            </a:r>
          </a:p>
        </p:txBody>
      </p:sp>
      <p:sp>
        <p:nvSpPr>
          <p:cNvPr id="44035" name="矩形 5"/>
          <p:cNvSpPr>
            <a:spLocks noChangeArrowheads="1"/>
          </p:cNvSpPr>
          <p:nvPr/>
        </p:nvSpPr>
        <p:spPr bwMode="auto">
          <a:xfrm>
            <a:off x="611188" y="2855913"/>
            <a:ext cx="77771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1C1C1C"/>
                </a:solidFill>
                <a:latin typeface="微软雅黑" panose="020B0503020204020204" pitchFamily="34" charset="-122"/>
              </a:rPr>
              <a:t>自少齐埋于小草，而今渐却出蓬蒿。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1C1C1C"/>
                </a:solidFill>
                <a:latin typeface="微软雅黑" panose="020B0503020204020204" pitchFamily="34" charset="-122"/>
              </a:rPr>
              <a:t>时人不识凌云干，直待凌云始道高。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43438" y="5084763"/>
            <a:ext cx="4195762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人贵自强自立</a:t>
            </a:r>
            <a:endParaRPr lang="en-US" altLang="zh-CN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与诸同学共勉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3846513" y="1095375"/>
          <a:ext cx="51863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3" imgW="2072793" imgH="175340" progId="Equation.DSMT4">
                  <p:embed/>
                </p:oleObj>
              </mc:Choice>
              <mc:Fallback>
                <p:oleObj name="Equation" r:id="rId3" imgW="2072793" imgH="1753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1095375"/>
                        <a:ext cx="518636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6"/>
          <p:cNvGraphicFramePr>
            <a:graphicFrameLocks noChangeAspect="1"/>
          </p:cNvGraphicFramePr>
          <p:nvPr/>
        </p:nvGraphicFramePr>
        <p:xfrm>
          <a:off x="2424113" y="3324225"/>
          <a:ext cx="6680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5" imgW="2659236" imgH="183016" progId="Equation.DSMT4">
                  <p:embed/>
                </p:oleObj>
              </mc:Choice>
              <mc:Fallback>
                <p:oleObj name="Equation" r:id="rId5" imgW="2659236" imgH="18301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324225"/>
                        <a:ext cx="6680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3336925" y="2543175"/>
            <a:ext cx="58435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—— N</a:t>
            </a:r>
            <a:r>
              <a:rPr lang="zh-CN" altLang="en-US">
                <a:latin typeface="微软雅黑" panose="020B0503020204020204" pitchFamily="34" charset="-122"/>
              </a:rPr>
              <a:t>个原胞，有</a:t>
            </a:r>
            <a:r>
              <a:rPr lang="en-US" altLang="zh-CN">
                <a:latin typeface="微软雅黑" panose="020B0503020204020204" pitchFamily="34" charset="-122"/>
              </a:rPr>
              <a:t>2N</a:t>
            </a:r>
            <a:r>
              <a:rPr lang="zh-CN" altLang="en-US">
                <a:latin typeface="微软雅黑" panose="020B0503020204020204" pitchFamily="34" charset="-122"/>
              </a:rPr>
              <a:t>个独立的方程</a:t>
            </a:r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341313" y="4448175"/>
            <a:ext cx="2995612" cy="15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—— </a:t>
            </a:r>
            <a:r>
              <a:rPr lang="zh-CN" altLang="en-US">
                <a:latin typeface="微软雅黑" panose="020B0503020204020204" pitchFamily="34" charset="-122"/>
              </a:rPr>
              <a:t>两种原子振动的振幅</a:t>
            </a:r>
            <a:r>
              <a:rPr lang="en-US" altLang="zh-CN">
                <a:latin typeface="微软雅黑" panose="020B0503020204020204" pitchFamily="34" charset="-122"/>
              </a:rPr>
              <a:t>A</a:t>
            </a:r>
            <a:r>
              <a:rPr lang="zh-CN" altLang="en-US">
                <a:latin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</a:rPr>
              <a:t>B</a:t>
            </a:r>
            <a:r>
              <a:rPr lang="zh-CN" altLang="en-US">
                <a:latin typeface="微软雅黑" panose="020B0503020204020204" pitchFamily="34" charset="-122"/>
              </a:rPr>
              <a:t>一般来说是不同的 </a:t>
            </a:r>
          </a:p>
        </p:txBody>
      </p:sp>
      <p:sp>
        <p:nvSpPr>
          <p:cNvPr id="25606" name="Rectangle 10"/>
          <p:cNvSpPr>
            <a:spLocks noChangeArrowheads="1"/>
          </p:cNvSpPr>
          <p:nvPr/>
        </p:nvSpPr>
        <p:spPr bwMode="auto">
          <a:xfrm>
            <a:off x="112713" y="1095375"/>
            <a:ext cx="4343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</a:rPr>
              <a:t>2n+1</a:t>
            </a:r>
            <a:r>
              <a:rPr lang="zh-CN" altLang="en-US">
                <a:latin typeface="微软雅黑" panose="020B0503020204020204" pitchFamily="34" charset="-122"/>
              </a:rPr>
              <a:t>个</a:t>
            </a:r>
            <a:r>
              <a:rPr lang="en-US" altLang="zh-CN">
                <a:latin typeface="微软雅黑" panose="020B0503020204020204" pitchFamily="34" charset="-122"/>
              </a:rPr>
              <a:t>M</a:t>
            </a:r>
            <a:r>
              <a:rPr lang="zh-CN" altLang="en-US">
                <a:latin typeface="微软雅黑" panose="020B0503020204020204" pitchFamily="34" charset="-122"/>
              </a:rPr>
              <a:t>原子的方程</a:t>
            </a:r>
          </a:p>
        </p:txBody>
      </p:sp>
      <p:graphicFrame>
        <p:nvGraphicFramePr>
          <p:cNvPr id="25607" name="Object 11"/>
          <p:cNvGraphicFramePr>
            <a:graphicFrameLocks noChangeAspect="1"/>
          </p:cNvGraphicFramePr>
          <p:nvPr/>
        </p:nvGraphicFramePr>
        <p:xfrm>
          <a:off x="3846513" y="1830388"/>
          <a:ext cx="48133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7" imgW="1905019" imgH="175340" progId="Equation.DSMT4">
                  <p:embed/>
                </p:oleObj>
              </mc:Choice>
              <mc:Fallback>
                <p:oleObj name="Equation" r:id="rId7" imgW="1905019" imgH="1753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1830388"/>
                        <a:ext cx="48133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493713" y="1857375"/>
            <a:ext cx="4343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</a:rPr>
              <a:t>2n</a:t>
            </a:r>
            <a:r>
              <a:rPr lang="zh-CN" altLang="en-US">
                <a:latin typeface="微软雅黑" panose="020B0503020204020204" pitchFamily="34" charset="-122"/>
              </a:rPr>
              <a:t>个</a:t>
            </a:r>
            <a:r>
              <a:rPr lang="en-US" altLang="zh-CN">
                <a:latin typeface="微软雅黑" panose="020B0503020204020204" pitchFamily="34" charset="-122"/>
              </a:rPr>
              <a:t>m</a:t>
            </a:r>
            <a:r>
              <a:rPr lang="zh-CN" altLang="en-US">
                <a:latin typeface="微软雅黑" panose="020B0503020204020204" pitchFamily="34" charset="-122"/>
              </a:rPr>
              <a:t>原子的方程</a:t>
            </a:r>
          </a:p>
        </p:txBody>
      </p:sp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188913" y="3381375"/>
            <a:ext cx="2362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方程解的形式</a:t>
            </a:r>
          </a:p>
        </p:txBody>
      </p:sp>
      <p:pic>
        <p:nvPicPr>
          <p:cNvPr id="25610" name="Picture 15" descr="XCH003_00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4187825"/>
            <a:ext cx="579120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2957513" y="4870450"/>
            <a:ext cx="5334000" cy="12954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微软雅黑" panose="020B0503020204020204" pitchFamily="34" charset="-122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033713" y="2127250"/>
            <a:ext cx="3124200" cy="12954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微软雅黑" panose="020B0503020204020204" pitchFamily="34" charset="-122"/>
            </a:endParaRPr>
          </a:p>
        </p:txBody>
      </p:sp>
      <p:graphicFrame>
        <p:nvGraphicFramePr>
          <p:cNvPr id="26628" name="Object 6"/>
          <p:cNvGraphicFramePr>
            <a:graphicFrameLocks noChangeAspect="1"/>
          </p:cNvGraphicFramePr>
          <p:nvPr/>
        </p:nvGraphicFramePr>
        <p:xfrm>
          <a:off x="3041650" y="2155825"/>
          <a:ext cx="311626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3" imgW="1256755" imgH="482391" progId="Equation.3">
                  <p:embed/>
                </p:oleObj>
              </mc:Choice>
              <mc:Fallback>
                <p:oleObj name="Equation" r:id="rId3" imgW="1256755" imgH="4823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2155825"/>
                        <a:ext cx="3116263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2960688" y="3562350"/>
          <a:ext cx="51784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5" imgW="2133600" imgH="508000" progId="Equation.DSMT4">
                  <p:embed/>
                </p:oleObj>
              </mc:Choice>
              <mc:Fallback>
                <p:oleObj name="Equation" r:id="rId5" imgW="21336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3562350"/>
                        <a:ext cx="517842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2881313" y="4946650"/>
          <a:ext cx="5405437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7" imgW="2286000" imgH="508000" progId="Equation.DSMT4">
                  <p:embed/>
                </p:oleObj>
              </mc:Choice>
              <mc:Fallback>
                <p:oleObj name="Equation" r:id="rId7" imgW="2286000" imgH="50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4946650"/>
                        <a:ext cx="5405437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442913" y="6394450"/>
            <a:ext cx="62499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i="1">
                <a:latin typeface="微软雅黑" panose="020B0503020204020204" pitchFamily="34" charset="-122"/>
              </a:rPr>
              <a:t>——  A</a:t>
            </a:r>
            <a:r>
              <a:rPr lang="zh-CN" altLang="en-US">
                <a:latin typeface="微软雅黑" panose="020B0503020204020204" pitchFamily="34" charset="-122"/>
              </a:rPr>
              <a:t>、</a:t>
            </a:r>
            <a:r>
              <a:rPr lang="en-US" altLang="zh-CN" i="1">
                <a:latin typeface="微软雅黑" panose="020B0503020204020204" pitchFamily="34" charset="-122"/>
              </a:rPr>
              <a:t>B</a:t>
            </a:r>
            <a:r>
              <a:rPr lang="zh-CN" altLang="en-US">
                <a:latin typeface="微软雅黑" panose="020B0503020204020204" pitchFamily="34" charset="-122"/>
              </a:rPr>
              <a:t>有非零的解，系数行列式为零</a:t>
            </a:r>
          </a:p>
        </p:txBody>
      </p:sp>
      <p:graphicFrame>
        <p:nvGraphicFramePr>
          <p:cNvPr id="26632" name="Object 13"/>
          <p:cNvGraphicFramePr>
            <a:graphicFrameLocks noChangeAspect="1"/>
          </p:cNvGraphicFramePr>
          <p:nvPr/>
        </p:nvGraphicFramePr>
        <p:xfrm>
          <a:off x="3028950" y="908050"/>
          <a:ext cx="51863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9" imgW="2072793" imgH="403803" progId="Equation.DSMT4">
                  <p:embed/>
                </p:oleObj>
              </mc:Choice>
              <mc:Fallback>
                <p:oleObj name="Equation" r:id="rId9" imgW="2072793" imgH="40380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908050"/>
                        <a:ext cx="51863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15"/>
          <p:cNvSpPr>
            <a:spLocks noChangeArrowheads="1"/>
          </p:cNvSpPr>
          <p:nvPr/>
        </p:nvSpPr>
        <p:spPr bwMode="auto">
          <a:xfrm>
            <a:off x="290513" y="908050"/>
            <a:ext cx="411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</a:rPr>
              <a:t>2n+1</a:t>
            </a:r>
            <a:r>
              <a:rPr lang="zh-CN" altLang="en-US">
                <a:latin typeface="微软雅黑" panose="020B0503020204020204" pitchFamily="34" charset="-122"/>
              </a:rPr>
              <a:t>个</a:t>
            </a:r>
            <a:r>
              <a:rPr lang="en-US" altLang="zh-CN">
                <a:latin typeface="微软雅黑" panose="020B0503020204020204" pitchFamily="34" charset="-122"/>
              </a:rPr>
              <a:t>M</a:t>
            </a:r>
            <a:r>
              <a:rPr lang="zh-CN" altLang="en-US">
                <a:latin typeface="微软雅黑" panose="020B0503020204020204" pitchFamily="34" charset="-122"/>
              </a:rPr>
              <a:t>原子</a:t>
            </a:r>
          </a:p>
        </p:txBody>
      </p:sp>
      <p:sp>
        <p:nvSpPr>
          <p:cNvPr id="26634" name="Rectangle 16"/>
          <p:cNvSpPr>
            <a:spLocks noChangeArrowheads="1"/>
          </p:cNvSpPr>
          <p:nvPr/>
        </p:nvSpPr>
        <p:spPr bwMode="auto">
          <a:xfrm>
            <a:off x="671513" y="1517650"/>
            <a:ext cx="4343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</a:rPr>
              <a:t>2n</a:t>
            </a:r>
            <a:r>
              <a:rPr lang="zh-CN" altLang="en-US">
                <a:latin typeface="微软雅黑" panose="020B0503020204020204" pitchFamily="34" charset="-122"/>
              </a:rPr>
              <a:t>个</a:t>
            </a:r>
            <a:r>
              <a:rPr lang="en-US" altLang="zh-CN">
                <a:latin typeface="微软雅黑" panose="020B0503020204020204" pitchFamily="34" charset="-122"/>
              </a:rPr>
              <a:t>m</a:t>
            </a:r>
            <a:r>
              <a:rPr lang="zh-CN" altLang="en-US">
                <a:latin typeface="微软雅黑" panose="020B0503020204020204" pitchFamily="34" charset="-122"/>
              </a:rPr>
              <a:t>原子</a:t>
            </a:r>
          </a:p>
        </p:txBody>
      </p:sp>
      <p:sp>
        <p:nvSpPr>
          <p:cNvPr id="26635" name="Rectangle 17"/>
          <p:cNvSpPr>
            <a:spLocks noChangeArrowheads="1"/>
          </p:cNvSpPr>
          <p:nvPr/>
        </p:nvSpPr>
        <p:spPr bwMode="auto">
          <a:xfrm>
            <a:off x="1357313" y="2552700"/>
            <a:ext cx="2362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方程的解</a:t>
            </a:r>
          </a:p>
        </p:txBody>
      </p:sp>
      <p:sp>
        <p:nvSpPr>
          <p:cNvPr id="4114" name="Freeform 18"/>
          <p:cNvSpPr>
            <a:spLocks/>
          </p:cNvSpPr>
          <p:nvPr/>
        </p:nvSpPr>
        <p:spPr bwMode="auto">
          <a:xfrm>
            <a:off x="6310313" y="1593850"/>
            <a:ext cx="2438400" cy="1143000"/>
          </a:xfrm>
          <a:custGeom>
            <a:avLst/>
            <a:gdLst>
              <a:gd name="T0" fmla="*/ 0 w 1536"/>
              <a:gd name="T1" fmla="*/ 2147483646 h 720"/>
              <a:gd name="T2" fmla="*/ 2147483646 w 1536"/>
              <a:gd name="T3" fmla="*/ 2147483646 h 720"/>
              <a:gd name="T4" fmla="*/ 2147483646 w 1536"/>
              <a:gd name="T5" fmla="*/ 0 h 720"/>
              <a:gd name="T6" fmla="*/ 2147483646 w 1536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720">
                <a:moveTo>
                  <a:pt x="0" y="720"/>
                </a:moveTo>
                <a:lnTo>
                  <a:pt x="1536" y="720"/>
                </a:lnTo>
                <a:lnTo>
                  <a:pt x="1536" y="0"/>
                </a:lnTo>
                <a:lnTo>
                  <a:pt x="1152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" name="Freeform 19"/>
          <p:cNvSpPr>
            <a:spLocks/>
          </p:cNvSpPr>
          <p:nvPr/>
        </p:nvSpPr>
        <p:spPr bwMode="auto">
          <a:xfrm>
            <a:off x="8139113" y="2736850"/>
            <a:ext cx="609600" cy="1371600"/>
          </a:xfrm>
          <a:custGeom>
            <a:avLst/>
            <a:gdLst>
              <a:gd name="T0" fmla="*/ 2147483646 w 384"/>
              <a:gd name="T1" fmla="*/ 0 h 864"/>
              <a:gd name="T2" fmla="*/ 2147483646 w 384"/>
              <a:gd name="T3" fmla="*/ 2147483646 h 864"/>
              <a:gd name="T4" fmla="*/ 0 w 384"/>
              <a:gd name="T5" fmla="*/ 2147483646 h 8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864">
                <a:moveTo>
                  <a:pt x="384" y="0"/>
                </a:moveTo>
                <a:lnTo>
                  <a:pt x="384" y="864"/>
                </a:lnTo>
                <a:lnTo>
                  <a:pt x="0" y="864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3"/>
          <p:cNvSpPr>
            <a:spLocks noChangeArrowheads="1"/>
          </p:cNvSpPr>
          <p:nvPr/>
        </p:nvSpPr>
        <p:spPr bwMode="auto">
          <a:xfrm>
            <a:off x="4859338" y="841375"/>
            <a:ext cx="4284662" cy="1497013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23850" y="1011238"/>
          <a:ext cx="43275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r:id="rId3" imgW="1816100" imgH="482600" progId="Equation.3">
                  <p:embed/>
                </p:oleObj>
              </mc:Choice>
              <mc:Fallback>
                <p:oleObj r:id="rId3" imgW="18161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011238"/>
                        <a:ext cx="43275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44488" y="2338388"/>
          <a:ext cx="671671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r:id="rId5" imgW="2720273" imgH="403803" progId="Equation.3">
                  <p:embed/>
                </p:oleObj>
              </mc:Choice>
              <mc:Fallback>
                <p:oleObj r:id="rId5" imgW="2720273" imgH="40380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2338388"/>
                        <a:ext cx="6716712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76200" y="3648075"/>
            <a:ext cx="6477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—— </a:t>
            </a:r>
            <a:r>
              <a:rPr lang="zh-CN" altLang="en-US">
                <a:latin typeface="微软雅黑" panose="020B0503020204020204" pitchFamily="34" charset="-122"/>
              </a:rPr>
              <a:t>一维复式晶格中存在</a:t>
            </a:r>
            <a:r>
              <a:rPr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两种独立的格波</a:t>
            </a:r>
            <a:endParaRPr lang="zh-CN" altLang="en-US" i="1">
              <a:latin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27654" name="矩形 1"/>
          <p:cNvSpPr>
            <a:spLocks noChangeArrowheads="1"/>
          </p:cNvSpPr>
          <p:nvPr/>
        </p:nvSpPr>
        <p:spPr bwMode="auto">
          <a:xfrm>
            <a:off x="4859338" y="908050"/>
            <a:ext cx="42846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</a:rPr>
              <a:t>一元二次方程</a:t>
            </a:r>
            <a:r>
              <a:rPr lang="en-US" altLang="zh-CN" sz="1600">
                <a:solidFill>
                  <a:srgbClr val="333333"/>
                </a:solidFill>
                <a:latin typeface="微软雅黑" panose="020B0503020204020204" pitchFamily="34" charset="-122"/>
              </a:rPr>
              <a:t>ax</a:t>
            </a:r>
            <a:r>
              <a:rPr lang="en-US" altLang="zh-CN" sz="1600" baseline="30000">
                <a:solidFill>
                  <a:srgbClr val="333333"/>
                </a:solidFill>
                <a:latin typeface="微软雅黑" panose="020B0503020204020204" pitchFamily="34" charset="-122"/>
              </a:rPr>
              <a:t>2</a:t>
            </a:r>
            <a:r>
              <a:rPr lang="en-US" altLang="zh-CN" sz="1600">
                <a:solidFill>
                  <a:srgbClr val="333333"/>
                </a:solidFill>
                <a:latin typeface="微软雅黑" panose="020B0503020204020204" pitchFamily="34" charset="-122"/>
              </a:rPr>
              <a:t>+bx+c=0(a≠0)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</a:rPr>
              <a:t>的求根公式</a:t>
            </a:r>
            <a:endParaRPr lang="zh-CN" altLang="en-US" sz="16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27655" name="Object 2"/>
          <p:cNvGraphicFramePr>
            <a:graphicFrameLocks noChangeAspect="1"/>
          </p:cNvGraphicFramePr>
          <p:nvPr/>
        </p:nvGraphicFramePr>
        <p:xfrm>
          <a:off x="5891213" y="1463675"/>
          <a:ext cx="2222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公式" r:id="rId7" imgW="1173499" imgH="335325" progId="Equation.3">
                  <p:embed/>
                </p:oleObj>
              </mc:Choice>
              <mc:Fallback>
                <p:oleObj name="公式" r:id="rId7" imgW="1173499" imgH="3353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1463675"/>
                        <a:ext cx="22225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44475" y="5418138"/>
          <a:ext cx="67056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r:id="rId9" imgW="2720273" imgH="403803" progId="Equation.3">
                  <p:embed/>
                </p:oleObj>
              </mc:Choice>
              <mc:Fallback>
                <p:oleObj r:id="rId9" imgW="2720273" imgH="40380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5418138"/>
                        <a:ext cx="6705600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320675" y="4351338"/>
          <a:ext cx="6681788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r:id="rId11" imgW="2697576" imgH="403803" progId="Equation.3">
                  <p:embed/>
                </p:oleObj>
              </mc:Choice>
              <mc:Fallback>
                <p:oleObj r:id="rId11" imgW="2697576" imgH="40380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4351338"/>
                        <a:ext cx="6681788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102475" y="5611813"/>
            <a:ext cx="20574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sym typeface="Symbol" panose="05050102010706020507" pitchFamily="18" charset="2"/>
              </a:rPr>
              <a:t>—— </a:t>
            </a:r>
            <a:r>
              <a:rPr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光学波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102475" y="4545013"/>
            <a:ext cx="20574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sym typeface="Symbol" panose="05050102010706020507" pitchFamily="18" charset="2"/>
              </a:rPr>
              <a:t>—— </a:t>
            </a:r>
            <a:r>
              <a:rPr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声学波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 autoUpdateAnimBg="0" advAuto="0"/>
      <p:bldP spid="13" grpId="0" build="p" autoUpdateAnimBg="0" advAuto="0"/>
      <p:bldP spid="14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244475" y="1893888"/>
          <a:ext cx="67056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r:id="rId3" imgW="2720273" imgH="403803" progId="Equation.3">
                  <p:embed/>
                </p:oleObj>
              </mc:Choice>
              <mc:Fallback>
                <p:oleObj r:id="rId3" imgW="2720273" imgH="40380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893888"/>
                        <a:ext cx="6705600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320675" y="827088"/>
          <a:ext cx="6681788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r:id="rId5" imgW="2697576" imgH="403803" progId="Equation.3">
                  <p:embed/>
                </p:oleObj>
              </mc:Choice>
              <mc:Fallback>
                <p:oleObj r:id="rId5" imgW="2697576" imgH="40380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827088"/>
                        <a:ext cx="6681788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44475" y="3897313"/>
            <a:ext cx="37338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sym typeface="Symbol" panose="05050102010706020507" pitchFamily="18" charset="2"/>
              </a:rPr>
              <a:t>—— </a:t>
            </a:r>
            <a:r>
              <a:rPr lang="zh-CN" altLang="en-US">
                <a:latin typeface="微软雅黑" panose="020B0503020204020204" pitchFamily="34" charset="-122"/>
              </a:rPr>
              <a:t>与</a:t>
            </a:r>
            <a:r>
              <a:rPr lang="en-US" altLang="zh-CN">
                <a:latin typeface="微软雅黑" panose="020B0503020204020204" pitchFamily="34" charset="-122"/>
                <a:sym typeface="Symbol" panose="05050102010706020507" pitchFamily="18" charset="2"/>
              </a:rPr>
              <a:t>q</a:t>
            </a:r>
            <a:r>
              <a:rPr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之间存在着两种不同的色散关系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44475" y="5094288"/>
            <a:ext cx="37338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sym typeface="Symbol" panose="05050102010706020507" pitchFamily="18" charset="2"/>
              </a:rPr>
              <a:t>—— </a:t>
            </a:r>
            <a:r>
              <a:rPr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一维复式格子存在两种独立的格波 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7102475" y="2087563"/>
            <a:ext cx="20574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sym typeface="Symbol" panose="05050102010706020507" pitchFamily="18" charset="2"/>
              </a:rPr>
              <a:t>—— </a:t>
            </a:r>
            <a:r>
              <a:rPr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光学波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7102475" y="1020763"/>
            <a:ext cx="20574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sym typeface="Symbol" panose="05050102010706020507" pitchFamily="18" charset="2"/>
              </a:rPr>
              <a:t>—— </a:t>
            </a:r>
            <a:r>
              <a:rPr lang="zh-CN" altLang="en-US">
                <a:latin typeface="微软雅黑" panose="020B0503020204020204" pitchFamily="34" charset="-122"/>
                <a:sym typeface="Symbol" panose="05050102010706020507" pitchFamily="18" charset="2"/>
              </a:rPr>
              <a:t>声学波</a:t>
            </a:r>
          </a:p>
        </p:txBody>
      </p:sp>
      <p:pic>
        <p:nvPicPr>
          <p:cNvPr id="28680" name="Picture 10" descr="XCH003_006_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3189288"/>
            <a:ext cx="4724400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autoUpdateAnimBg="0"/>
      <p:bldP spid="4301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00013" y="1125538"/>
            <a:ext cx="2743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两种格波的振幅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784225" y="1989138"/>
          <a:ext cx="5011738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r:id="rId3" imgW="2159000" imgH="482600" progId="Equation.3">
                  <p:embed/>
                </p:oleObj>
              </mc:Choice>
              <mc:Fallback>
                <p:oleObj r:id="rId3" imgW="21590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989138"/>
                        <a:ext cx="5011738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636588" y="3863975"/>
          <a:ext cx="29527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r:id="rId5" imgW="1203864" imgH="381080" progId="Equation.3">
                  <p:embed/>
                </p:oleObj>
              </mc:Choice>
              <mc:Fallback>
                <p:oleObj r:id="rId5" imgW="1203864" imgH="381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3863975"/>
                        <a:ext cx="29527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636588" y="5700713"/>
          <a:ext cx="29527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r:id="rId7" imgW="1203864" imgH="381080" progId="Equation.3">
                  <p:embed/>
                </p:oleObj>
              </mc:Choice>
              <mc:Fallback>
                <p:oleObj r:id="rId7" imgW="1203864" imgH="381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5700713"/>
                        <a:ext cx="295275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7"/>
          <p:cNvGraphicFramePr>
            <a:graphicFrameLocks noChangeAspect="1"/>
          </p:cNvGraphicFramePr>
          <p:nvPr/>
        </p:nvGraphicFramePr>
        <p:xfrm>
          <a:off x="2627313" y="896938"/>
          <a:ext cx="648652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9" imgW="2697576" imgH="381080" progId="Equation.DSMT4">
                  <p:embed/>
                </p:oleObj>
              </mc:Choice>
              <mc:Fallback>
                <p:oleObj name="Equation" r:id="rId9" imgW="2697576" imgH="3810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896938"/>
                        <a:ext cx="648652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636588" y="3233738"/>
            <a:ext cx="2057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sym typeface="Symbol" panose="05050102010706020507" pitchFamily="18" charset="2"/>
              </a:rPr>
              <a:t>—— </a:t>
            </a:r>
            <a:r>
              <a:rPr lang="zh-CN" altLang="en-US" sz="2000">
                <a:latin typeface="微软雅黑" panose="020B0503020204020204" pitchFamily="34" charset="-122"/>
                <a:sym typeface="Symbol" panose="05050102010706020507" pitchFamily="18" charset="2"/>
              </a:rPr>
              <a:t>光学波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636588" y="5070475"/>
            <a:ext cx="2057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sym typeface="Symbol" panose="05050102010706020507" pitchFamily="18" charset="2"/>
              </a:rPr>
              <a:t>—— </a:t>
            </a:r>
            <a:r>
              <a:rPr lang="zh-CN" altLang="en-US" sz="2000">
                <a:latin typeface="微软雅黑" panose="020B0503020204020204" pitchFamily="34" charset="-122"/>
                <a:sym typeface="Symbol" panose="05050102010706020507" pitchFamily="18" charset="2"/>
              </a:rPr>
              <a:t>声学波</a:t>
            </a:r>
          </a:p>
        </p:txBody>
      </p:sp>
      <p:sp>
        <p:nvSpPr>
          <p:cNvPr id="6164" name="Freeform 20"/>
          <p:cNvSpPr>
            <a:spLocks/>
          </p:cNvSpPr>
          <p:nvPr/>
        </p:nvSpPr>
        <p:spPr bwMode="auto">
          <a:xfrm>
            <a:off x="6227763" y="1844675"/>
            <a:ext cx="2286000" cy="825500"/>
          </a:xfrm>
          <a:custGeom>
            <a:avLst/>
            <a:gdLst>
              <a:gd name="T0" fmla="*/ 2147483646 w 1440"/>
              <a:gd name="T1" fmla="*/ 0 h 720"/>
              <a:gd name="T2" fmla="*/ 2147483646 w 1440"/>
              <a:gd name="T3" fmla="*/ 0 h 720"/>
              <a:gd name="T4" fmla="*/ 2147483646 w 1440"/>
              <a:gd name="T5" fmla="*/ 2147483646 h 720"/>
              <a:gd name="T6" fmla="*/ 0 w 1440"/>
              <a:gd name="T7" fmla="*/ 2147483646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0" h="720">
                <a:moveTo>
                  <a:pt x="864" y="0"/>
                </a:moveTo>
                <a:lnTo>
                  <a:pt x="1440" y="0"/>
                </a:lnTo>
                <a:lnTo>
                  <a:pt x="1440" y="720"/>
                </a:lnTo>
                <a:lnTo>
                  <a:pt x="0" y="7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XCH003_006_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3189288"/>
            <a:ext cx="4724400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autoUpdateAnimBg="0" advAuto="0"/>
      <p:bldP spid="6162" grpId="0" build="p" autoUpdateAnimBg="0" advAuto="0"/>
      <p:bldP spid="6163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503238" y="2155825"/>
            <a:ext cx="3276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相邻原胞之间位相差 </a:t>
            </a: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915988" y="2649538"/>
          <a:ext cx="6905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r:id="rId3" imgW="279279" imgH="203112" progId="Equation.3">
                  <p:embed/>
                </p:oleObj>
              </mc:Choice>
              <mc:Fallback>
                <p:oleObj r:id="rId3" imgW="279279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649538"/>
                        <a:ext cx="6905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5003800" y="977900"/>
          <a:ext cx="30146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5" imgW="1256755" imgH="482391" progId="Equation.3">
                  <p:embed/>
                </p:oleObj>
              </mc:Choice>
              <mc:Fallback>
                <p:oleObj name="Equation" r:id="rId5" imgW="1256755" imgH="4823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977900"/>
                        <a:ext cx="301466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1716088" y="1293813"/>
            <a:ext cx="3200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M</a:t>
            </a:r>
            <a:r>
              <a:rPr lang="zh-CN" altLang="en-US" sz="2400">
                <a:latin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</a:rPr>
              <a:t>m</a:t>
            </a:r>
            <a:r>
              <a:rPr lang="zh-CN" altLang="en-US" sz="2400">
                <a:latin typeface="微软雅黑" panose="020B0503020204020204" pitchFamily="34" charset="-122"/>
              </a:rPr>
              <a:t>原子振动方程</a:t>
            </a:r>
          </a:p>
        </p:txBody>
      </p:sp>
      <p:sp>
        <p:nvSpPr>
          <p:cNvPr id="30726" name="Rectangle 17"/>
          <p:cNvSpPr>
            <a:spLocks noChangeArrowheads="1"/>
          </p:cNvSpPr>
          <p:nvPr/>
        </p:nvSpPr>
        <p:spPr bwMode="auto">
          <a:xfrm>
            <a:off x="503238" y="973138"/>
            <a:ext cx="1600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0207CA"/>
                </a:solidFill>
                <a:latin typeface="微软雅黑" panose="020B0503020204020204" pitchFamily="34" charset="-122"/>
              </a:rPr>
              <a:t>q</a:t>
            </a:r>
            <a:r>
              <a:rPr lang="zh-CN" altLang="en-US">
                <a:solidFill>
                  <a:srgbClr val="0207CA"/>
                </a:solidFill>
                <a:latin typeface="微软雅黑" panose="020B0503020204020204" pitchFamily="34" charset="-122"/>
              </a:rPr>
              <a:t>的取值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503238" y="3935413"/>
            <a:ext cx="17922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波矢</a:t>
            </a:r>
            <a:r>
              <a:rPr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q</a:t>
            </a:r>
            <a:r>
              <a:rPr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的值</a:t>
            </a:r>
          </a:p>
        </p:txBody>
      </p:sp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922338" y="4518025"/>
          <a:ext cx="20716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7" imgW="860955" imgH="335325" progId="Equation.3">
                  <p:embed/>
                </p:oleObj>
              </mc:Choice>
              <mc:Fallback>
                <p:oleObj name="Equation" r:id="rId7" imgW="860955" imgH="33532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518025"/>
                        <a:ext cx="20716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503238" y="5713413"/>
            <a:ext cx="2355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—— </a:t>
            </a:r>
            <a:r>
              <a:rPr lang="zh-CN" altLang="en-US" sz="2000">
                <a:latin typeface="微软雅黑" panose="020B0503020204020204" pitchFamily="34" charset="-122"/>
              </a:rPr>
              <a:t>第一布里渊区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503238" y="6165850"/>
            <a:ext cx="2257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布里渊区大小</a:t>
            </a:r>
            <a:r>
              <a:rPr lang="el-GR" altLang="zh-CN" sz="2000">
                <a:solidFill>
                  <a:srgbClr val="0207CA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π</a:t>
            </a:r>
            <a:r>
              <a:rPr lang="en-US" altLang="zh-CN" sz="2000">
                <a:solidFill>
                  <a:srgbClr val="0207CA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/a</a:t>
            </a:r>
            <a:endParaRPr lang="zh-CN" altLang="en-US" sz="2000">
              <a:solidFill>
                <a:srgbClr val="0207CA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922338" y="3273425"/>
          <a:ext cx="21653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9" imgW="876300" imgH="203200" progId="Equation.DSMT4">
                  <p:embed/>
                </p:oleObj>
              </mc:Choice>
              <mc:Fallback>
                <p:oleObj name="Equation" r:id="rId9" imgW="876300" imgH="203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3273425"/>
                        <a:ext cx="21653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32" name="Picture 10" descr="XCH003_006_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3189288"/>
            <a:ext cx="4724400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uild="p" autoUpdateAnimBg="0"/>
      <p:bldP spid="7183" grpId="0" build="p" autoUpdateAnimBg="0"/>
      <p:bldP spid="7186" grpId="0" build="p" autoUpdateAnimBg="0"/>
      <p:bldP spid="7188" grpId="0" build="p" autoUpdateAnimBg="0" advAuto="0"/>
      <p:bldP spid="71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1"/>
          <p:cNvSpPr>
            <a:spLocks noChangeArrowheads="1"/>
          </p:cNvSpPr>
          <p:nvPr/>
        </p:nvSpPr>
        <p:spPr bwMode="auto">
          <a:xfrm>
            <a:off x="287338" y="1025525"/>
            <a:ext cx="31702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采用周期性边界条件</a:t>
            </a:r>
          </a:p>
        </p:txBody>
      </p:sp>
      <p:graphicFrame>
        <p:nvGraphicFramePr>
          <p:cNvPr id="31747" name="Object 22"/>
          <p:cNvGraphicFramePr>
            <a:graphicFrameLocks noChangeAspect="1"/>
          </p:cNvGraphicFramePr>
          <p:nvPr/>
        </p:nvGraphicFramePr>
        <p:xfrm>
          <a:off x="3559175" y="989013"/>
          <a:ext cx="1533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r:id="rId3" imgW="647700" imgH="228600" progId="Equation.3">
                  <p:embed/>
                </p:oleObj>
              </mc:Choice>
              <mc:Fallback>
                <p:oleObj r:id="rId3" imgW="6477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989013"/>
                        <a:ext cx="15335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24"/>
          <p:cNvGraphicFramePr>
            <a:graphicFrameLocks noChangeAspect="1"/>
          </p:cNvGraphicFramePr>
          <p:nvPr/>
        </p:nvGraphicFramePr>
        <p:xfrm>
          <a:off x="5776913" y="1054100"/>
          <a:ext cx="1889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r:id="rId5" imgW="901309" imgH="203112" progId="Equation.3">
                  <p:embed/>
                </p:oleObj>
              </mc:Choice>
              <mc:Fallback>
                <p:oleObj r:id="rId5" imgW="901309" imgH="20311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1054100"/>
                        <a:ext cx="1889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25"/>
          <p:cNvGraphicFramePr>
            <a:graphicFrameLocks noChangeAspect="1"/>
          </p:cNvGraphicFramePr>
          <p:nvPr/>
        </p:nvGraphicFramePr>
        <p:xfrm>
          <a:off x="739775" y="1416050"/>
          <a:ext cx="16208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r:id="rId7" imgW="716184" imgH="335325" progId="Equation.3">
                  <p:embed/>
                </p:oleObj>
              </mc:Choice>
              <mc:Fallback>
                <p:oleObj r:id="rId7" imgW="716184" imgH="33532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1416050"/>
                        <a:ext cx="162083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0" name="Picture 10" descr="XCH003_006_0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3189288"/>
            <a:ext cx="4724400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532063" y="1624013"/>
            <a:ext cx="18272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——  h</a:t>
            </a:r>
            <a:r>
              <a:rPr lang="zh-CN" altLang="en-US" sz="2000">
                <a:latin typeface="微软雅黑" panose="020B0503020204020204" pitchFamily="34" charset="-122"/>
              </a:rPr>
              <a:t>为整数</a:t>
            </a:r>
          </a:p>
        </p:txBody>
      </p:sp>
      <p:graphicFrame>
        <p:nvGraphicFramePr>
          <p:cNvPr id="31752" name="Object 2"/>
          <p:cNvGraphicFramePr>
            <a:graphicFrameLocks noChangeAspect="1"/>
          </p:cNvGraphicFramePr>
          <p:nvPr/>
        </p:nvGraphicFramePr>
        <p:xfrm>
          <a:off x="4378325" y="2120900"/>
          <a:ext cx="1079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r:id="rId10" imgW="441979" imgH="335325" progId="Equation.3">
                  <p:embed/>
                </p:oleObj>
              </mc:Choice>
              <mc:Fallback>
                <p:oleObj r:id="rId10" imgW="441979" imgH="3353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2120900"/>
                        <a:ext cx="1079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220663" y="2379663"/>
            <a:ext cx="4206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每个波矢在第一布里渊区占的线度</a:t>
            </a:r>
          </a:p>
        </p:txBody>
      </p:sp>
      <p:graphicFrame>
        <p:nvGraphicFramePr>
          <p:cNvPr id="31754" name="Object 12"/>
          <p:cNvGraphicFramePr>
            <a:graphicFrameLocks noChangeAspect="1"/>
          </p:cNvGraphicFramePr>
          <p:nvPr/>
        </p:nvGraphicFramePr>
        <p:xfrm>
          <a:off x="5995988" y="1998663"/>
          <a:ext cx="3116262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12" imgW="1256755" imgH="482391" progId="Equation.3">
                  <p:embed/>
                </p:oleObj>
              </mc:Choice>
              <mc:Fallback>
                <p:oleObj name="Equation" r:id="rId12" imgW="1256755" imgH="4823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1998663"/>
                        <a:ext cx="3116262" cy="11906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2060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Rectangle 9"/>
          <p:cNvSpPr>
            <a:spLocks noChangeArrowheads="1"/>
          </p:cNvSpPr>
          <p:nvPr/>
        </p:nvSpPr>
        <p:spPr bwMode="auto">
          <a:xfrm>
            <a:off x="242888" y="3155950"/>
            <a:ext cx="3689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第一布里渊区允许的</a:t>
            </a:r>
            <a:r>
              <a:rPr lang="en-US" altLang="zh-CN" sz="2000" i="1">
                <a:latin typeface="微软雅黑" panose="020B0503020204020204" pitchFamily="34" charset="-122"/>
              </a:rPr>
              <a:t>q</a:t>
            </a:r>
            <a:r>
              <a:rPr lang="zh-CN" altLang="en-US" sz="2000">
                <a:latin typeface="微软雅黑" panose="020B0503020204020204" pitchFamily="34" charset="-122"/>
              </a:rPr>
              <a:t>值的数目</a:t>
            </a:r>
          </a:p>
        </p:txBody>
      </p:sp>
      <p:graphicFrame>
        <p:nvGraphicFramePr>
          <p:cNvPr id="31756" name="Object 10"/>
          <p:cNvGraphicFramePr>
            <a:graphicFrameLocks noChangeAspect="1"/>
          </p:cNvGraphicFramePr>
          <p:nvPr/>
        </p:nvGraphicFramePr>
        <p:xfrm>
          <a:off x="307975" y="3598863"/>
          <a:ext cx="166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14" imgW="708516" imgH="335325" progId="Equation.3">
                  <p:embed/>
                </p:oleObj>
              </mc:Choice>
              <mc:Fallback>
                <p:oleObj name="Equation" r:id="rId14" imgW="708516" imgH="3353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3598863"/>
                        <a:ext cx="1663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11"/>
          <p:cNvSpPr>
            <a:spLocks noChangeArrowheads="1"/>
          </p:cNvSpPr>
          <p:nvPr/>
        </p:nvSpPr>
        <p:spPr bwMode="auto">
          <a:xfrm>
            <a:off x="1993900" y="3871913"/>
            <a:ext cx="26971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——</a:t>
            </a:r>
            <a:r>
              <a:rPr lang="zh-CN" altLang="en-US" sz="2000">
                <a:latin typeface="微软雅黑" panose="020B0503020204020204" pitchFamily="34" charset="-122"/>
              </a:rPr>
              <a:t>晶体原胞数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287338" y="4791075"/>
            <a:ext cx="40719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—— </a:t>
            </a:r>
            <a:r>
              <a:rPr lang="zh-CN" altLang="en-US" sz="2000">
                <a:latin typeface="微软雅黑" panose="020B0503020204020204" pitchFamily="34" charset="-122"/>
              </a:rPr>
              <a:t>对应一个</a:t>
            </a:r>
            <a:r>
              <a:rPr lang="en-US" altLang="zh-CN" sz="2000" i="1">
                <a:latin typeface="微软雅黑" panose="020B0503020204020204" pitchFamily="34" charset="-122"/>
              </a:rPr>
              <a:t>q</a:t>
            </a:r>
            <a:r>
              <a:rPr lang="zh-CN" altLang="en-US" sz="2000">
                <a:latin typeface="微软雅黑" panose="020B0503020204020204" pitchFamily="34" charset="-122"/>
              </a:rPr>
              <a:t>有两支格波：一支声学波和一支光学波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87338" y="5673725"/>
            <a:ext cx="40719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—— </a:t>
            </a:r>
            <a:r>
              <a:rPr lang="zh-CN" altLang="en-US" sz="2000">
                <a:latin typeface="微软雅黑" panose="020B0503020204020204" pitchFamily="34" charset="-122"/>
              </a:rPr>
              <a:t>总的格波数目为</a:t>
            </a:r>
            <a:r>
              <a:rPr lang="en-US" altLang="zh-CN" sz="2000">
                <a:latin typeface="微软雅黑" panose="020B0503020204020204" pitchFamily="34" charset="-122"/>
              </a:rPr>
              <a:t>2N</a:t>
            </a:r>
            <a:r>
              <a:rPr lang="en-US" altLang="zh-CN" sz="2000" i="1">
                <a:latin typeface="微软雅黑" panose="020B0503020204020204" pitchFamily="34" charset="-12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</a:rPr>
              <a:t>：  原子的数目</a:t>
            </a:r>
            <a:r>
              <a:rPr lang="en-US" altLang="zh-CN" sz="2000">
                <a:latin typeface="微软雅黑" panose="020B0503020204020204" pitchFamily="34" charset="-122"/>
              </a:rPr>
              <a:t>: 2N</a:t>
            </a:r>
          </a:p>
        </p:txBody>
      </p:sp>
      <p:sp>
        <p:nvSpPr>
          <p:cNvPr id="31760" name="右箭头 1"/>
          <p:cNvSpPr>
            <a:spLocks noChangeArrowheads="1"/>
          </p:cNvSpPr>
          <p:nvPr/>
        </p:nvSpPr>
        <p:spPr bwMode="auto">
          <a:xfrm>
            <a:off x="5276850" y="1166813"/>
            <a:ext cx="360363" cy="206375"/>
          </a:xfrm>
          <a:prstGeom prst="rightArrow">
            <a:avLst>
              <a:gd name="adj1" fmla="val 50000"/>
              <a:gd name="adj2" fmla="val 49765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/>
      <p:bldP spid="26" grpId="0" build="p" autoUpdateAnimBg="0" advAuto="0"/>
    </p:bldLst>
  </p:timing>
</p:sld>
</file>

<file path=ppt/theme/theme1.xml><?xml version="1.0" encoding="utf-8"?>
<a:theme xmlns:a="http://schemas.openxmlformats.org/drawingml/2006/main" name="1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5319</TotalTime>
  <Words>738</Words>
  <Application>Microsoft Office PowerPoint</Application>
  <PresentationFormat>全屏显示(4:3)</PresentationFormat>
  <Paragraphs>97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Times New Roman</vt:lpstr>
      <vt:lpstr>宋体</vt:lpstr>
      <vt:lpstr>Arial</vt:lpstr>
      <vt:lpstr>Arial Black</vt:lpstr>
      <vt:lpstr>微软雅黑</vt:lpstr>
      <vt:lpstr>Verdana</vt:lpstr>
      <vt:lpstr>楷体_GB2312</vt:lpstr>
      <vt:lpstr>华文新魏</vt:lpstr>
      <vt:lpstr>Symbol</vt:lpstr>
      <vt:lpstr>Yu Gothic</vt:lpstr>
      <vt:lpstr>Wingdings</vt:lpstr>
      <vt:lpstr>1_Balloons</vt:lpstr>
      <vt:lpstr>Microsoft 公式 3.0</vt:lpstr>
      <vt:lpstr>MathType 5.0 Equation</vt:lpstr>
      <vt:lpstr>3-3 一维双原子链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祝云峰</dc:creator>
  <cp:lastModifiedBy>lixh</cp:lastModifiedBy>
  <cp:revision>384</cp:revision>
  <dcterms:created xsi:type="dcterms:W3CDTF">2001-03-15T01:39:43Z</dcterms:created>
  <dcterms:modified xsi:type="dcterms:W3CDTF">2018-10-19T12:26:39Z</dcterms:modified>
</cp:coreProperties>
</file>