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sldIdLst>
    <p:sldId id="411" r:id="rId2"/>
    <p:sldId id="422" r:id="rId3"/>
    <p:sldId id="413" r:id="rId4"/>
    <p:sldId id="414" r:id="rId5"/>
    <p:sldId id="415" r:id="rId6"/>
    <p:sldId id="416" r:id="rId7"/>
    <p:sldId id="417" r:id="rId8"/>
    <p:sldId id="418" r:id="rId9"/>
    <p:sldId id="424" r:id="rId10"/>
    <p:sldId id="419" r:id="rId11"/>
    <p:sldId id="425" r:id="rId12"/>
    <p:sldId id="426" r:id="rId13"/>
    <p:sldId id="42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207CA"/>
    <a:srgbClr val="FFFFFF"/>
    <a:srgbClr val="996600"/>
    <a:srgbClr val="FFFFCC"/>
    <a:srgbClr val="CC00CC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2" autoAdjust="0"/>
    <p:restoredTop sz="95320" autoAdjust="0"/>
  </p:normalViewPr>
  <p:slideViewPr>
    <p:cSldViewPr>
      <p:cViewPr varScale="1">
        <p:scale>
          <a:sx n="71" d="100"/>
          <a:sy n="71" d="100"/>
        </p:scale>
        <p:origin x="1566" y="5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9.wmf"/><Relationship Id="rId7" Type="http://schemas.openxmlformats.org/officeDocument/2006/relationships/image" Target="../media/image2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3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605119-7CBD-454A-91FF-DE137194B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21DDF1-2648-4801-804E-0AC449B7047D}" type="slidenum">
              <a:rPr lang="en-US" altLang="zh-CN" sz="1200" smtClean="0"/>
              <a:pPr/>
              <a:t>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51F7CB-6868-4718-B60E-8334360CCBF3}" type="slidenum">
              <a:rPr lang="en-US" altLang="zh-CN" sz="1200" smtClean="0"/>
              <a:pPr/>
              <a:t>13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96726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989F5D4-86A9-4425-9BEB-64745C254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56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8EB4104-C224-4494-B779-123063044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68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4D6FEEF1-5511-4D81-8C8C-927018CFA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957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089DB64-FEE2-4D8D-ADA9-E130A0BFC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49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326039D-B579-4288-AC79-9ACC567FA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88C56E6-537C-4FE8-BF04-413691043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80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3999" cy="1301006"/>
          </a:xfrm>
          <a:solidFill>
            <a:schemeClr val="bg1"/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7A6C1026-B2E5-4FFB-B788-6A7977B171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9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C6349F8-EB44-40AC-9382-CEE88DD04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18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097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>
            <a:lvl1pPr>
              <a:defRPr sz="48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832792"/>
            <a:ext cx="8230758" cy="554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153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5B3F3517-C624-4F30-97CC-3E6810EEF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1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2792"/>
            <a:ext cx="8229600" cy="6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" name="Rectangle 46"/>
          <p:cNvSpPr>
            <a:spLocks noGrp="1" noChangeArrowheads="1"/>
          </p:cNvSpPr>
          <p:nvPr>
            <p:ph idx="1"/>
          </p:nvPr>
        </p:nvSpPr>
        <p:spPr bwMode="auto">
          <a:xfrm>
            <a:off x="456042" y="1600200"/>
            <a:ext cx="8230758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962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4191471 w 596"/>
                  <a:gd name="T1" fmla="*/ 308069703 h 666"/>
                  <a:gd name="T2" fmla="*/ 5080528 w 596"/>
                  <a:gd name="T3" fmla="*/ 283731373 h 666"/>
                  <a:gd name="T4" fmla="*/ 0 w 596"/>
                  <a:gd name="T5" fmla="*/ 240418615 h 666"/>
                  <a:gd name="T6" fmla="*/ 3535850 w 596"/>
                  <a:gd name="T7" fmla="*/ 184859117 h 666"/>
                  <a:gd name="T8" fmla="*/ 21934971 w 596"/>
                  <a:gd name="T9" fmla="*/ 125767040 h 666"/>
                  <a:gd name="T10" fmla="*/ 60275272 w 596"/>
                  <a:gd name="T11" fmla="*/ 69829862 h 666"/>
                  <a:gd name="T12" fmla="*/ 124602891 w 596"/>
                  <a:gd name="T13" fmla="*/ 25765038 h 666"/>
                  <a:gd name="T14" fmla="*/ 216449022 w 596"/>
                  <a:gd name="T15" fmla="*/ 1509783 h 666"/>
                  <a:gd name="T16" fmla="*/ 333251427 w 596"/>
                  <a:gd name="T17" fmla="*/ 7506180 h 666"/>
                  <a:gd name="T18" fmla="*/ 424566512 w 596"/>
                  <a:gd name="T19" fmla="*/ 56772344 h 666"/>
                  <a:gd name="T20" fmla="*/ 485749042 w 596"/>
                  <a:gd name="T21" fmla="*/ 137482288 h 666"/>
                  <a:gd name="T22" fmla="*/ 518378313 w 596"/>
                  <a:gd name="T23" fmla="*/ 236216961 h 666"/>
                  <a:gd name="T24" fmla="*/ 521812295 w 596"/>
                  <a:gd name="T25" fmla="*/ 340499282 h 666"/>
                  <a:gd name="T26" fmla="*/ 496397679 w 596"/>
                  <a:gd name="T27" fmla="*/ 437102372 h 666"/>
                  <a:gd name="T28" fmla="*/ 444538864 w 596"/>
                  <a:gd name="T29" fmla="*/ 511752711 h 666"/>
                  <a:gd name="T30" fmla="*/ 365841600 w 596"/>
                  <a:gd name="T31" fmla="*/ 551753991 h 666"/>
                  <a:gd name="T32" fmla="*/ 341107583 w 596"/>
                  <a:gd name="T33" fmla="*/ 548224500 h 666"/>
                  <a:gd name="T34" fmla="*/ 386557867 w 596"/>
                  <a:gd name="T35" fmla="*/ 513642505 h 666"/>
                  <a:gd name="T36" fmla="*/ 422603983 w 596"/>
                  <a:gd name="T37" fmla="*/ 452821228 h 666"/>
                  <a:gd name="T38" fmla="*/ 446121314 w 596"/>
                  <a:gd name="T39" fmla="*/ 377676043 h 666"/>
                  <a:gd name="T40" fmla="*/ 455898916 w 596"/>
                  <a:gd name="T41" fmla="*/ 295676794 h 666"/>
                  <a:gd name="T42" fmla="*/ 450822215 w 596"/>
                  <a:gd name="T43" fmla="*/ 214675473 h 666"/>
                  <a:gd name="T44" fmla="*/ 425414658 w 596"/>
                  <a:gd name="T45" fmla="*/ 144823561 h 666"/>
                  <a:gd name="T46" fmla="*/ 379501338 w 596"/>
                  <a:gd name="T47" fmla="*/ 93233642 h 666"/>
                  <a:gd name="T48" fmla="*/ 299221353 w 596"/>
                  <a:gd name="T49" fmla="*/ 62236103 h 666"/>
                  <a:gd name="T50" fmla="*/ 215621119 w 596"/>
                  <a:gd name="T51" fmla="*/ 50742762 h 666"/>
                  <a:gd name="T52" fmla="*/ 152513218 w 596"/>
                  <a:gd name="T53" fmla="*/ 58926071 h 666"/>
                  <a:gd name="T54" fmla="*/ 106213894 w 596"/>
                  <a:gd name="T55" fmla="*/ 84012165 h 666"/>
                  <a:gd name="T56" fmla="*/ 73588815 w 596"/>
                  <a:gd name="T57" fmla="*/ 123877246 h 666"/>
                  <a:gd name="T58" fmla="*/ 49756795 w 596"/>
                  <a:gd name="T59" fmla="*/ 171253429 h 666"/>
                  <a:gd name="T60" fmla="*/ 34857706 w 596"/>
                  <a:gd name="T61" fmla="*/ 226148757 h 666"/>
                  <a:gd name="T62" fmla="*/ 24706238 w 596"/>
                  <a:gd name="T63" fmla="*/ 28225475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2481406 h 237"/>
                  <a:gd name="T4" fmla="*/ 2573892 w 257"/>
                  <a:gd name="T5" fmla="*/ 45136696 h 237"/>
                  <a:gd name="T6" fmla="*/ 4557678 w 257"/>
                  <a:gd name="T7" fmla="*/ 67654013 h 237"/>
                  <a:gd name="T8" fmla="*/ 8420817 w 257"/>
                  <a:gd name="T9" fmla="*/ 88757988 h 237"/>
                  <a:gd name="T10" fmla="*/ 14151484 w 257"/>
                  <a:gd name="T11" fmla="*/ 107625020 h 237"/>
                  <a:gd name="T12" fmla="*/ 21054176 w 257"/>
                  <a:gd name="T13" fmla="*/ 127389291 h 237"/>
                  <a:gd name="T14" fmla="*/ 29630261 w 257"/>
                  <a:gd name="T15" fmla="*/ 145628110 h 237"/>
                  <a:gd name="T16" fmla="*/ 39862805 w 257"/>
                  <a:gd name="T17" fmla="*/ 160889731 h 237"/>
                  <a:gd name="T18" fmla="*/ 52495187 w 257"/>
                  <a:gd name="T19" fmla="*/ 175425271 h 237"/>
                  <a:gd name="T20" fmla="*/ 67277962 w 257"/>
                  <a:gd name="T21" fmla="*/ 187885625 h 237"/>
                  <a:gd name="T22" fmla="*/ 83135389 w 257"/>
                  <a:gd name="T23" fmla="*/ 197999863 h 237"/>
                  <a:gd name="T24" fmla="*/ 102641567 w 257"/>
                  <a:gd name="T25" fmla="*/ 206031838 h 237"/>
                  <a:gd name="T26" fmla="*/ 123765265 w 257"/>
                  <a:gd name="T27" fmla="*/ 211260604 h 237"/>
                  <a:gd name="T28" fmla="*/ 147425064 w 257"/>
                  <a:gd name="T29" fmla="*/ 214148639 h 237"/>
                  <a:gd name="T30" fmla="*/ 172340429 w 257"/>
                  <a:gd name="T31" fmla="*/ 213280989 h 237"/>
                  <a:gd name="T32" fmla="*/ 201334551 w 257"/>
                  <a:gd name="T33" fmla="*/ 209647630 h 237"/>
                  <a:gd name="T34" fmla="*/ 175493348 w 257"/>
                  <a:gd name="T35" fmla="*/ 205134907 h 237"/>
                  <a:gd name="T36" fmla="*/ 152632977 w 257"/>
                  <a:gd name="T37" fmla="*/ 198862834 h 237"/>
                  <a:gd name="T38" fmla="*/ 133285204 w 257"/>
                  <a:gd name="T39" fmla="*/ 191484941 h 237"/>
                  <a:gd name="T40" fmla="*/ 115983024 w 257"/>
                  <a:gd name="T41" fmla="*/ 184274648 h 237"/>
                  <a:gd name="T42" fmla="*/ 100137656 w 257"/>
                  <a:gd name="T43" fmla="*/ 174240256 h 237"/>
                  <a:gd name="T44" fmla="*/ 87797078 w 257"/>
                  <a:gd name="T45" fmla="*/ 164527363 h 237"/>
                  <a:gd name="T46" fmla="*/ 76123507 w 257"/>
                  <a:gd name="T47" fmla="*/ 152761714 h 237"/>
                  <a:gd name="T48" fmla="*/ 65832214 w 257"/>
                  <a:gd name="T49" fmla="*/ 139852434 h 237"/>
                  <a:gd name="T50" fmla="*/ 56355474 w 257"/>
                  <a:gd name="T51" fmla="*/ 127389291 h 237"/>
                  <a:gd name="T52" fmla="*/ 47937510 w 257"/>
                  <a:gd name="T53" fmla="*/ 112853703 h 237"/>
                  <a:gd name="T54" fmla="*/ 40917827 w 257"/>
                  <a:gd name="T55" fmla="*/ 96793924 h 237"/>
                  <a:gd name="T56" fmla="*/ 33787096 w 257"/>
                  <a:gd name="T57" fmla="*/ 79367331 h 237"/>
                  <a:gd name="T58" fmla="*/ 25712254 w 257"/>
                  <a:gd name="T59" fmla="*/ 62420013 h 237"/>
                  <a:gd name="T60" fmla="*/ 17941753 w 257"/>
                  <a:gd name="T61" fmla="*/ 42336845 h 237"/>
                  <a:gd name="T62" fmla="*/ 9476223 w 257"/>
                  <a:gd name="T63" fmla="*/ 21761778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66118486 w 124"/>
                  <a:gd name="T1" fmla="*/ 0 h 110"/>
                  <a:gd name="T2" fmla="*/ 106550592 w 124"/>
                  <a:gd name="T3" fmla="*/ 115950239 h 110"/>
                  <a:gd name="T4" fmla="*/ 103107332 w 124"/>
                  <a:gd name="T5" fmla="*/ 115006502 h 110"/>
                  <a:gd name="T6" fmla="*/ 91922349 w 124"/>
                  <a:gd name="T7" fmla="*/ 113160372 h 110"/>
                  <a:gd name="T8" fmla="*/ 76578377 w 124"/>
                  <a:gd name="T9" fmla="*/ 108780155 h 110"/>
                  <a:gd name="T10" fmla="*/ 58571862 w 124"/>
                  <a:gd name="T11" fmla="*/ 106482915 h 110"/>
                  <a:gd name="T12" fmla="*/ 38909683 w 124"/>
                  <a:gd name="T13" fmla="*/ 104533605 h 110"/>
                  <a:gd name="T14" fmla="*/ 21497224 w 124"/>
                  <a:gd name="T15" fmla="*/ 105635751 h 110"/>
                  <a:gd name="T16" fmla="*/ 7797251 w 124"/>
                  <a:gd name="T17" fmla="*/ 109811325 h 110"/>
                  <a:gd name="T18" fmla="*/ 0 w 124"/>
                  <a:gd name="T19" fmla="*/ 118444440 h 110"/>
                  <a:gd name="T20" fmla="*/ 3490466 w 124"/>
                  <a:gd name="T21" fmla="*/ 105635751 h 110"/>
                  <a:gd name="T22" fmla="*/ 6869607 w 124"/>
                  <a:gd name="T23" fmla="*/ 95550196 h 110"/>
                  <a:gd name="T24" fmla="*/ 13804114 w 124"/>
                  <a:gd name="T25" fmla="*/ 88379567 h 110"/>
                  <a:gd name="T26" fmla="*/ 21497224 w 124"/>
                  <a:gd name="T27" fmla="*/ 81703612 h 110"/>
                  <a:gd name="T28" fmla="*/ 30836610 w 124"/>
                  <a:gd name="T29" fmla="*/ 77432992 h 110"/>
                  <a:gd name="T30" fmla="*/ 40459797 w 124"/>
                  <a:gd name="T31" fmla="*/ 76420194 h 110"/>
                  <a:gd name="T32" fmla="*/ 50772885 w 124"/>
                  <a:gd name="T33" fmla="*/ 76420194 h 110"/>
                  <a:gd name="T34" fmla="*/ 61950134 w 124"/>
                  <a:gd name="T35" fmla="*/ 79767080 h 110"/>
                  <a:gd name="T36" fmla="*/ 62649642 w 124"/>
                  <a:gd name="T37" fmla="*/ 76420194 h 110"/>
                  <a:gd name="T38" fmla="*/ 59883522 w 124"/>
                  <a:gd name="T39" fmla="*/ 60272453 h 110"/>
                  <a:gd name="T40" fmla="*/ 57643620 w 124"/>
                  <a:gd name="T41" fmla="*/ 40890726 h 110"/>
                  <a:gd name="T42" fmla="*/ 55777696 w 124"/>
                  <a:gd name="T43" fmla="*/ 32359669 h 110"/>
                  <a:gd name="T44" fmla="*/ 54263406 w 124"/>
                  <a:gd name="T45" fmla="*/ 32359669 h 110"/>
                  <a:gd name="T46" fmla="*/ 52335507 w 124"/>
                  <a:gd name="T47" fmla="*/ 31258183 h 110"/>
                  <a:gd name="T48" fmla="*/ 50772885 w 124"/>
                  <a:gd name="T49" fmla="*/ 28107611 h 110"/>
                  <a:gd name="T50" fmla="*/ 48846153 w 124"/>
                  <a:gd name="T51" fmla="*/ 24741493 h 110"/>
                  <a:gd name="T52" fmla="*/ 48846153 w 124"/>
                  <a:gd name="T53" fmla="*/ 20400584 h 110"/>
                  <a:gd name="T54" fmla="*/ 50772885 w 124"/>
                  <a:gd name="T55" fmla="*/ 15111679 h 110"/>
                  <a:gd name="T56" fmla="*/ 56467978 w 124"/>
                  <a:gd name="T57" fmla="*/ 8651788 h 110"/>
                  <a:gd name="T58" fmla="*/ 66118486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4706322 w 109"/>
                  <a:gd name="T3" fmla="*/ 646579 h 156"/>
                  <a:gd name="T4" fmla="*/ 16965063 w 109"/>
                  <a:gd name="T5" fmla="*/ 3845825 h 156"/>
                  <a:gd name="T6" fmla="*/ 35291821 w 109"/>
                  <a:gd name="T7" fmla="*/ 9655286 h 156"/>
                  <a:gd name="T8" fmla="*/ 55096301 w 109"/>
                  <a:gd name="T9" fmla="*/ 19028268 h 156"/>
                  <a:gd name="T10" fmla="*/ 74197893 w 109"/>
                  <a:gd name="T11" fmla="*/ 35208377 h 156"/>
                  <a:gd name="T12" fmla="*/ 91725283 w 109"/>
                  <a:gd name="T13" fmla="*/ 56687608 h 156"/>
                  <a:gd name="T14" fmla="*/ 102332985 w 109"/>
                  <a:gd name="T15" fmla="*/ 86250253 h 156"/>
                  <a:gd name="T16" fmla="*/ 104015863 w 109"/>
                  <a:gd name="T17" fmla="*/ 124629074 h 156"/>
                  <a:gd name="T18" fmla="*/ 100055885 w 109"/>
                  <a:gd name="T19" fmla="*/ 124629074 h 156"/>
                  <a:gd name="T20" fmla="*/ 94600874 w 109"/>
                  <a:gd name="T21" fmla="*/ 124629074 h 156"/>
                  <a:gd name="T22" fmla="*/ 88735997 w 109"/>
                  <a:gd name="T23" fmla="*/ 124629074 h 156"/>
                  <a:gd name="T24" fmla="*/ 83245965 w 109"/>
                  <a:gd name="T25" fmla="*/ 123193023 h 156"/>
                  <a:gd name="T26" fmla="*/ 77226025 w 109"/>
                  <a:gd name="T27" fmla="*/ 122078893 h 156"/>
                  <a:gd name="T28" fmla="*/ 70425466 w 109"/>
                  <a:gd name="T29" fmla="*/ 119994164 h 156"/>
                  <a:gd name="T30" fmla="*/ 62828463 w 109"/>
                  <a:gd name="T31" fmla="*/ 115917461 h 156"/>
                  <a:gd name="T32" fmla="*/ 55096301 w 109"/>
                  <a:gd name="T33" fmla="*/ 110923757 h 156"/>
                  <a:gd name="T34" fmla="*/ 50419258 w 109"/>
                  <a:gd name="T35" fmla="*/ 100616389 h 156"/>
                  <a:gd name="T36" fmla="*/ 50419258 w 109"/>
                  <a:gd name="T37" fmla="*/ 88625784 h 156"/>
                  <a:gd name="T38" fmla="*/ 53444176 w 109"/>
                  <a:gd name="T39" fmla="*/ 76892106 h 156"/>
                  <a:gd name="T40" fmla="*/ 56443511 w 109"/>
                  <a:gd name="T41" fmla="*/ 63964957 h 156"/>
                  <a:gd name="T42" fmla="*/ 53444176 w 109"/>
                  <a:gd name="T43" fmla="*/ 49571584 h 156"/>
                  <a:gd name="T44" fmla="*/ 45864551 w 109"/>
                  <a:gd name="T45" fmla="*/ 34568209 h 156"/>
                  <a:gd name="T46" fmla="*/ 29630419 w 109"/>
                  <a:gd name="T47" fmla="*/ 18202979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27637788 w 46"/>
                  <a:gd name="T1" fmla="*/ 0 h 94"/>
                  <a:gd name="T2" fmla="*/ 17998439 w 46"/>
                  <a:gd name="T3" fmla="*/ 30026772 h 94"/>
                  <a:gd name="T4" fmla="*/ 13550080 w 46"/>
                  <a:gd name="T5" fmla="*/ 49285322 h 94"/>
                  <a:gd name="T6" fmla="*/ 9960176 w 46"/>
                  <a:gd name="T7" fmla="*/ 62704511 h 94"/>
                  <a:gd name="T8" fmla="*/ 0 w 46"/>
                  <a:gd name="T9" fmla="*/ 74612457 h 94"/>
                  <a:gd name="T10" fmla="*/ 10676194 w 46"/>
                  <a:gd name="T11" fmla="*/ 69899572 h 94"/>
                  <a:gd name="T12" fmla="*/ 20699012 w 46"/>
                  <a:gd name="T13" fmla="*/ 63504443 h 94"/>
                  <a:gd name="T14" fmla="*/ 28737139 w 46"/>
                  <a:gd name="T15" fmla="*/ 54558267 h 94"/>
                  <a:gd name="T16" fmla="*/ 35992477 w 46"/>
                  <a:gd name="T17" fmla="*/ 45228180 h 94"/>
                  <a:gd name="T18" fmla="*/ 40300853 w 46"/>
                  <a:gd name="T19" fmla="*/ 34990469 h 94"/>
                  <a:gd name="T20" fmla="*/ 41185331 w 46"/>
                  <a:gd name="T21" fmla="*/ 23876831 h 94"/>
                  <a:gd name="T22" fmla="*/ 37417412 w 46"/>
                  <a:gd name="T23" fmla="*/ 11677697 h 94"/>
                  <a:gd name="T24" fmla="*/ 27637788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639858 w 54"/>
                  <a:gd name="T3" fmla="*/ 944683 h 40"/>
                  <a:gd name="T4" fmla="*/ 4581520 w 54"/>
                  <a:gd name="T5" fmla="*/ 3069398 h 40"/>
                  <a:gd name="T6" fmla="*/ 10181156 w 54"/>
                  <a:gd name="T7" fmla="*/ 7847984 h 40"/>
                  <a:gd name="T8" fmla="*/ 16531402 w 54"/>
                  <a:gd name="T9" fmla="*/ 11665004 h 40"/>
                  <a:gd name="T10" fmla="*/ 22624791 w 54"/>
                  <a:gd name="T11" fmla="*/ 14731704 h 40"/>
                  <a:gd name="T12" fmla="*/ 29773127 w 54"/>
                  <a:gd name="T13" fmla="*/ 16549814 h 40"/>
                  <a:gd name="T14" fmla="*/ 36096009 w 54"/>
                  <a:gd name="T15" fmla="*/ 17657964 h 40"/>
                  <a:gd name="T16" fmla="*/ 42477960 w 54"/>
                  <a:gd name="T17" fmla="*/ 15538829 h 40"/>
                  <a:gd name="T18" fmla="*/ 41664969 w 54"/>
                  <a:gd name="T19" fmla="*/ 24211195 h 40"/>
                  <a:gd name="T20" fmla="*/ 39315204 w 54"/>
                  <a:gd name="T21" fmla="*/ 32052663 h 40"/>
                  <a:gd name="T22" fmla="*/ 34675369 w 54"/>
                  <a:gd name="T23" fmla="*/ 37237082 h 40"/>
                  <a:gd name="T24" fmla="*/ 28951200 w 54"/>
                  <a:gd name="T25" fmla="*/ 38934923 h 40"/>
                  <a:gd name="T26" fmla="*/ 21987862 w 54"/>
                  <a:gd name="T27" fmla="*/ 38030508 h 40"/>
                  <a:gd name="T28" fmla="*/ 14822453 w 54"/>
                  <a:gd name="T29" fmla="*/ 31094892 h 40"/>
                  <a:gd name="T30" fmla="*/ 7806562 w 54"/>
                  <a:gd name="T31" fmla="*/ 19363743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4370726 w 149"/>
                  <a:gd name="T3" fmla="*/ 519022954 h 704"/>
                  <a:gd name="T4" fmla="*/ 11809918 w 149"/>
                  <a:gd name="T5" fmla="*/ 1176838905 h 704"/>
                  <a:gd name="T6" fmla="*/ 20698118 w 149"/>
                  <a:gd name="T7" fmla="*/ 2010895270 h 704"/>
                  <a:gd name="T8" fmla="*/ 30546908 w 149"/>
                  <a:gd name="T9" fmla="*/ 2147483646 h 704"/>
                  <a:gd name="T10" fmla="*/ 42849127 w 149"/>
                  <a:gd name="T11" fmla="*/ 2147483646 h 704"/>
                  <a:gd name="T12" fmla="*/ 54327318 w 149"/>
                  <a:gd name="T13" fmla="*/ 2147483646 h 704"/>
                  <a:gd name="T14" fmla="*/ 65396341 w 149"/>
                  <a:gd name="T15" fmla="*/ 2147483646 h 704"/>
                  <a:gd name="T16" fmla="*/ 74006072 w 149"/>
                  <a:gd name="T17" fmla="*/ 2147483646 h 704"/>
                  <a:gd name="T18" fmla="*/ 83076167 w 149"/>
                  <a:gd name="T19" fmla="*/ 2147483646 h 704"/>
                  <a:gd name="T20" fmla="*/ 89093444 w 149"/>
                  <a:gd name="T21" fmla="*/ 2147483646 h 704"/>
                  <a:gd name="T22" fmla="*/ 92183848 w 149"/>
                  <a:gd name="T23" fmla="*/ 2147483646 h 704"/>
                  <a:gd name="T24" fmla="*/ 93535001 w 149"/>
                  <a:gd name="T25" fmla="*/ 2147483646 h 704"/>
                  <a:gd name="T26" fmla="*/ 89093444 w 149"/>
                  <a:gd name="T27" fmla="*/ 2147483646 h 704"/>
                  <a:gd name="T28" fmla="*/ 80829970 w 149"/>
                  <a:gd name="T29" fmla="*/ 2147483646 h 704"/>
                  <a:gd name="T30" fmla="*/ 68388666 w 149"/>
                  <a:gd name="T31" fmla="*/ 2147483646 h 704"/>
                  <a:gd name="T32" fmla="*/ 49605011 w 149"/>
                  <a:gd name="T33" fmla="*/ 2147483646 h 704"/>
                  <a:gd name="T34" fmla="*/ 28748825 w 149"/>
                  <a:gd name="T35" fmla="*/ 2147483646 h 704"/>
                  <a:gd name="T36" fmla="*/ 15697356 w 149"/>
                  <a:gd name="T37" fmla="*/ 2147483646 h 704"/>
                  <a:gd name="T38" fmla="*/ 7440282 w 149"/>
                  <a:gd name="T39" fmla="*/ 2147483646 h 704"/>
                  <a:gd name="T40" fmla="*/ 4370726 w 149"/>
                  <a:gd name="T41" fmla="*/ 2147483646 h 704"/>
                  <a:gd name="T42" fmla="*/ 4370726 w 149"/>
                  <a:gd name="T43" fmla="*/ 2147483646 h 704"/>
                  <a:gd name="T44" fmla="*/ 6073457 w 149"/>
                  <a:gd name="T45" fmla="*/ 2147483646 h 704"/>
                  <a:gd name="T46" fmla="*/ 9095905 w 149"/>
                  <a:gd name="T47" fmla="*/ 2147483646 h 704"/>
                  <a:gd name="T48" fmla="*/ 10458838 w 149"/>
                  <a:gd name="T49" fmla="*/ 2147483646 h 704"/>
                  <a:gd name="T50" fmla="*/ 30546908 w 149"/>
                  <a:gd name="T51" fmla="*/ 2147483646 h 704"/>
                  <a:gd name="T52" fmla="*/ 28748825 w 149"/>
                  <a:gd name="T53" fmla="*/ 2147483646 h 704"/>
                  <a:gd name="T54" fmla="*/ 26773458 w 149"/>
                  <a:gd name="T55" fmla="*/ 2147483646 h 704"/>
                  <a:gd name="T56" fmla="*/ 24529607 w 149"/>
                  <a:gd name="T57" fmla="*/ 2147483646 h 704"/>
                  <a:gd name="T58" fmla="*/ 26156194 w 149"/>
                  <a:gd name="T59" fmla="*/ 2147483646 h 704"/>
                  <a:gd name="T60" fmla="*/ 30546908 w 149"/>
                  <a:gd name="T61" fmla="*/ 2147483646 h 704"/>
                  <a:gd name="T62" fmla="*/ 42849127 w 149"/>
                  <a:gd name="T63" fmla="*/ 2147483646 h 704"/>
                  <a:gd name="T64" fmla="*/ 63671894 w 149"/>
                  <a:gd name="T65" fmla="*/ 2147483646 h 704"/>
                  <a:gd name="T66" fmla="*/ 95792843 w 149"/>
                  <a:gd name="T67" fmla="*/ 2147483646 h 704"/>
                  <a:gd name="T68" fmla="*/ 106251464 w 149"/>
                  <a:gd name="T69" fmla="*/ 2147483646 h 704"/>
                  <a:gd name="T70" fmla="*/ 110630609 w 149"/>
                  <a:gd name="T71" fmla="*/ 2147483646 h 704"/>
                  <a:gd name="T72" fmla="*/ 106995399 w 149"/>
                  <a:gd name="T73" fmla="*/ 2147483646 h 704"/>
                  <a:gd name="T74" fmla="*/ 97144587 w 149"/>
                  <a:gd name="T75" fmla="*/ 2147483646 h 704"/>
                  <a:gd name="T76" fmla="*/ 80829970 w 149"/>
                  <a:gd name="T77" fmla="*/ 2147483646 h 704"/>
                  <a:gd name="T78" fmla="*/ 59912291 w 149"/>
                  <a:gd name="T79" fmla="*/ 2147483646 h 704"/>
                  <a:gd name="T80" fmla="*/ 32509385 w 149"/>
                  <a:gd name="T81" fmla="*/ 1176838905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640606831 w 128"/>
                <a:gd name="T1" fmla="*/ 0 h 217"/>
                <a:gd name="T2" fmla="*/ 716668733 w 128"/>
                <a:gd name="T3" fmla="*/ 1108844195 h 217"/>
                <a:gd name="T4" fmla="*/ 784142666 w 128"/>
                <a:gd name="T5" fmla="*/ 2147483646 h 217"/>
                <a:gd name="T6" fmla="*/ 837591833 w 128"/>
                <a:gd name="T7" fmla="*/ 2147483646 h 217"/>
                <a:gd name="T8" fmla="*/ 873281960 w 128"/>
                <a:gd name="T9" fmla="*/ 2147483646 h 217"/>
                <a:gd name="T10" fmla="*/ 865543968 w 128"/>
                <a:gd name="T11" fmla="*/ 2147483646 h 217"/>
                <a:gd name="T12" fmla="*/ 791672523 w 128"/>
                <a:gd name="T13" fmla="*/ 2147483646 h 217"/>
                <a:gd name="T14" fmla="*/ 640606831 w 128"/>
                <a:gd name="T15" fmla="*/ 2147483646 h 217"/>
                <a:gd name="T16" fmla="*/ 407932388 w 128"/>
                <a:gd name="T17" fmla="*/ 2147483646 h 217"/>
                <a:gd name="T18" fmla="*/ 335476788 w 128"/>
                <a:gd name="T19" fmla="*/ 2147483646 h 217"/>
                <a:gd name="T20" fmla="*/ 259413549 w 128"/>
                <a:gd name="T21" fmla="*/ 2147483646 h 217"/>
                <a:gd name="T22" fmla="*/ 178672729 w 128"/>
                <a:gd name="T23" fmla="*/ 2147483646 h 217"/>
                <a:gd name="T24" fmla="*/ 108211415 w 128"/>
                <a:gd name="T25" fmla="*/ 2147483646 h 217"/>
                <a:gd name="T26" fmla="*/ 53467384 w 128"/>
                <a:gd name="T27" fmla="*/ 2147483646 h 217"/>
                <a:gd name="T28" fmla="*/ 13924172 w 128"/>
                <a:gd name="T29" fmla="*/ 2147483646 h 217"/>
                <a:gd name="T30" fmla="*/ 0 w 128"/>
                <a:gd name="T31" fmla="*/ 2147483646 h 217"/>
                <a:gd name="T32" fmla="*/ 8396607 w 128"/>
                <a:gd name="T33" fmla="*/ 2147483646 h 217"/>
                <a:gd name="T34" fmla="*/ 88665463 w 128"/>
                <a:gd name="T35" fmla="*/ 2147483646 h 217"/>
                <a:gd name="T36" fmla="*/ 197006696 w 128"/>
                <a:gd name="T37" fmla="*/ 2147483646 h 217"/>
                <a:gd name="T38" fmla="*/ 313727811 w 128"/>
                <a:gd name="T39" fmla="*/ 2147483646 h 217"/>
                <a:gd name="T40" fmla="*/ 429676445 w 128"/>
                <a:gd name="T41" fmla="*/ 2147483646 h 217"/>
                <a:gd name="T42" fmla="*/ 537818077 w 128"/>
                <a:gd name="T43" fmla="*/ 2147483646 h 217"/>
                <a:gd name="T44" fmla="*/ 621458970 w 128"/>
                <a:gd name="T45" fmla="*/ 2147483646 h 217"/>
                <a:gd name="T46" fmla="*/ 661800378 w 128"/>
                <a:gd name="T47" fmla="*/ 2147483646 h 217"/>
                <a:gd name="T48" fmla="*/ 640606831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147483646 w 117"/>
                <a:gd name="T1" fmla="*/ 0 h 132"/>
                <a:gd name="T2" fmla="*/ 0 w 117"/>
                <a:gd name="T3" fmla="*/ 2147483646 h 132"/>
                <a:gd name="T4" fmla="*/ 441383587 w 117"/>
                <a:gd name="T5" fmla="*/ 2147483646 h 132"/>
                <a:gd name="T6" fmla="*/ 2069439980 w 117"/>
                <a:gd name="T7" fmla="*/ 2147483646 h 132"/>
                <a:gd name="T8" fmla="*/ 2147483646 w 117"/>
                <a:gd name="T9" fmla="*/ 2147483646 h 132"/>
                <a:gd name="T10" fmla="*/ 2147483646 w 117"/>
                <a:gd name="T11" fmla="*/ 2147483646 h 132"/>
                <a:gd name="T12" fmla="*/ 2147483646 w 117"/>
                <a:gd name="T13" fmla="*/ 2147483646 h 132"/>
                <a:gd name="T14" fmla="*/ 2147483646 w 117"/>
                <a:gd name="T15" fmla="*/ 2147483646 h 132"/>
                <a:gd name="T16" fmla="*/ 2147483646 w 117"/>
                <a:gd name="T17" fmla="*/ 2147483646 h 132"/>
                <a:gd name="T18" fmla="*/ 2147483646 w 117"/>
                <a:gd name="T19" fmla="*/ 2147483646 h 132"/>
                <a:gd name="T20" fmla="*/ 2147483646 w 117"/>
                <a:gd name="T21" fmla="*/ 2147483646 h 132"/>
                <a:gd name="T22" fmla="*/ 2147483646 w 117"/>
                <a:gd name="T23" fmla="*/ 2147483646 h 132"/>
                <a:gd name="T24" fmla="*/ 2147483646 w 117"/>
                <a:gd name="T25" fmla="*/ 2147483646 h 132"/>
                <a:gd name="T26" fmla="*/ 2147483646 w 117"/>
                <a:gd name="T27" fmla="*/ 2147483646 h 132"/>
                <a:gd name="T28" fmla="*/ 2147483646 w 117"/>
                <a:gd name="T29" fmla="*/ 2147483646 h 132"/>
                <a:gd name="T30" fmla="*/ 2147483646 w 117"/>
                <a:gd name="T31" fmla="*/ 2147483646 h 132"/>
                <a:gd name="T32" fmla="*/ 2147483646 w 117"/>
                <a:gd name="T33" fmla="*/ 2147483646 h 132"/>
                <a:gd name="T34" fmla="*/ 2147483646 w 117"/>
                <a:gd name="T35" fmla="*/ 2147483646 h 132"/>
                <a:gd name="T36" fmla="*/ 2147483646 w 117"/>
                <a:gd name="T37" fmla="*/ 2147483646 h 132"/>
                <a:gd name="T38" fmla="*/ 2147483646 w 117"/>
                <a:gd name="T39" fmla="*/ 2147483646 h 132"/>
                <a:gd name="T40" fmla="*/ 2147483646 w 117"/>
                <a:gd name="T41" fmla="*/ 2147483646 h 132"/>
                <a:gd name="T42" fmla="*/ 2147483646 w 117"/>
                <a:gd name="T43" fmla="*/ 2147483646 h 132"/>
                <a:gd name="T44" fmla="*/ 2147483646 w 117"/>
                <a:gd name="T45" fmla="*/ 2147483646 h 132"/>
                <a:gd name="T46" fmla="*/ 2147483646 w 117"/>
                <a:gd name="T47" fmla="*/ 2147483646 h 132"/>
                <a:gd name="T48" fmla="*/ 2147483646 w 117"/>
                <a:gd name="T49" fmla="*/ 2147483646 h 132"/>
                <a:gd name="T50" fmla="*/ 2147483646 w 117"/>
                <a:gd name="T51" fmla="*/ 2147483646 h 132"/>
                <a:gd name="T52" fmla="*/ 2147483646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147483646 w 29"/>
                <a:gd name="T1" fmla="*/ 0 h 77"/>
                <a:gd name="T2" fmla="*/ 2147483646 w 29"/>
                <a:gd name="T3" fmla="*/ 0 h 77"/>
                <a:gd name="T4" fmla="*/ 2066242608 w 29"/>
                <a:gd name="T5" fmla="*/ 2147483646 h 77"/>
                <a:gd name="T6" fmla="*/ 1162261467 w 29"/>
                <a:gd name="T7" fmla="*/ 2147483646 h 77"/>
                <a:gd name="T8" fmla="*/ 516560652 w 29"/>
                <a:gd name="T9" fmla="*/ 2147483646 h 77"/>
                <a:gd name="T10" fmla="*/ 129140163 w 29"/>
                <a:gd name="T11" fmla="*/ 2147483646 h 77"/>
                <a:gd name="T12" fmla="*/ 0 w 29"/>
                <a:gd name="T13" fmla="*/ 2147483646 h 77"/>
                <a:gd name="T14" fmla="*/ 387420489 w 29"/>
                <a:gd name="T15" fmla="*/ 2147483646 h 77"/>
                <a:gd name="T16" fmla="*/ 1420541793 w 29"/>
                <a:gd name="T17" fmla="*/ 2147483646 h 77"/>
                <a:gd name="T18" fmla="*/ 1937102445 w 29"/>
                <a:gd name="T19" fmla="*/ 2147483646 h 77"/>
                <a:gd name="T20" fmla="*/ 2147483646 w 29"/>
                <a:gd name="T21" fmla="*/ 2147483646 h 77"/>
                <a:gd name="T22" fmla="*/ 2147483646 w 29"/>
                <a:gd name="T23" fmla="*/ 2147483646 h 77"/>
                <a:gd name="T24" fmla="*/ 2147483646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48841949 h 237"/>
                <a:gd name="T4" fmla="*/ 46983626 w 257"/>
                <a:gd name="T5" fmla="*/ 295142876 h 237"/>
                <a:gd name="T6" fmla="*/ 93337004 w 257"/>
                <a:gd name="T7" fmla="*/ 443213637 h 237"/>
                <a:gd name="T8" fmla="*/ 171840755 w 257"/>
                <a:gd name="T9" fmla="*/ 578214223 h 237"/>
                <a:gd name="T10" fmla="*/ 283509304 w 257"/>
                <a:gd name="T11" fmla="*/ 703685572 h 237"/>
                <a:gd name="T12" fmla="*/ 425769131 w 257"/>
                <a:gd name="T13" fmla="*/ 832667783 h 237"/>
                <a:gd name="T14" fmla="*/ 597254762 w 257"/>
                <a:gd name="T15" fmla="*/ 950605632 h 237"/>
                <a:gd name="T16" fmla="*/ 798529611 w 257"/>
                <a:gd name="T17" fmla="*/ 1049771076 h 237"/>
                <a:gd name="T18" fmla="*/ 1052599330 w 257"/>
                <a:gd name="T19" fmla="*/ 1145159127 h 237"/>
                <a:gd name="T20" fmla="*/ 1346309747 w 257"/>
                <a:gd name="T21" fmla="*/ 1226906999 h 237"/>
                <a:gd name="T22" fmla="*/ 1660978730 w 257"/>
                <a:gd name="T23" fmla="*/ 1292913324 h 237"/>
                <a:gd name="T24" fmla="*/ 2048760134 w 257"/>
                <a:gd name="T25" fmla="*/ 1345061619 h 237"/>
                <a:gd name="T26" fmla="*/ 2147483646 w 257"/>
                <a:gd name="T27" fmla="*/ 1380751073 h 237"/>
                <a:gd name="T28" fmla="*/ 2147483646 w 257"/>
                <a:gd name="T29" fmla="*/ 1399620061 h 237"/>
                <a:gd name="T30" fmla="*/ 2147483646 w 257"/>
                <a:gd name="T31" fmla="*/ 1392013019 h 237"/>
                <a:gd name="T32" fmla="*/ 2147483646 w 257"/>
                <a:gd name="T33" fmla="*/ 1368719086 h 237"/>
                <a:gd name="T34" fmla="*/ 2147483646 w 257"/>
                <a:gd name="T35" fmla="*/ 1340056563 h 237"/>
                <a:gd name="T36" fmla="*/ 2147483646 w 257"/>
                <a:gd name="T37" fmla="*/ 1297893768 h 237"/>
                <a:gd name="T38" fmla="*/ 2147483646 w 257"/>
                <a:gd name="T39" fmla="*/ 1250758340 h 237"/>
                <a:gd name="T40" fmla="*/ 2147483646 w 257"/>
                <a:gd name="T41" fmla="*/ 1203568921 h 237"/>
                <a:gd name="T42" fmla="*/ 2002632159 w 257"/>
                <a:gd name="T43" fmla="*/ 1140272164 h 237"/>
                <a:gd name="T44" fmla="*/ 1754315769 w 257"/>
                <a:gd name="T45" fmla="*/ 1073256305 h 237"/>
                <a:gd name="T46" fmla="*/ 1518750381 w 257"/>
                <a:gd name="T47" fmla="*/ 997742812 h 237"/>
                <a:gd name="T48" fmla="*/ 1317776030 w 257"/>
                <a:gd name="T49" fmla="*/ 916000832 h 237"/>
                <a:gd name="T50" fmla="*/ 1128205363 w 257"/>
                <a:gd name="T51" fmla="*/ 832667783 h 237"/>
                <a:gd name="T52" fmla="*/ 956716979 w 257"/>
                <a:gd name="T53" fmla="*/ 738479854 h 237"/>
                <a:gd name="T54" fmla="*/ 816041521 w 257"/>
                <a:gd name="T55" fmla="*/ 632880514 h 237"/>
                <a:gd name="T56" fmla="*/ 673234933 w 257"/>
                <a:gd name="T57" fmla="*/ 518719769 h 237"/>
                <a:gd name="T58" fmla="*/ 515042489 w 257"/>
                <a:gd name="T59" fmla="*/ 408292410 h 237"/>
                <a:gd name="T60" fmla="*/ 361051782 w 257"/>
                <a:gd name="T61" fmla="*/ 278228126 h 237"/>
                <a:gd name="T62" fmla="*/ 189212066 w 257"/>
                <a:gd name="T63" fmla="*/ 141300763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298853174 w 124"/>
                <a:gd name="T1" fmla="*/ 0 h 110"/>
                <a:gd name="T2" fmla="*/ 2088967762 w 124"/>
                <a:gd name="T3" fmla="*/ 756335312 h 110"/>
                <a:gd name="T4" fmla="*/ 2019428682 w 124"/>
                <a:gd name="T5" fmla="*/ 747578269 h 110"/>
                <a:gd name="T6" fmla="*/ 1803087479 w 124"/>
                <a:gd name="T7" fmla="*/ 734194775 h 110"/>
                <a:gd name="T8" fmla="*/ 1500798119 w 124"/>
                <a:gd name="T9" fmla="*/ 705888985 h 110"/>
                <a:gd name="T10" fmla="*/ 1146757058 w 124"/>
                <a:gd name="T11" fmla="*/ 692504667 h 110"/>
                <a:gd name="T12" fmla="*/ 758815626 w 124"/>
                <a:gd name="T13" fmla="*/ 678237543 h 110"/>
                <a:gd name="T14" fmla="*/ 423562896 w 124"/>
                <a:gd name="T15" fmla="*/ 687347393 h 110"/>
                <a:gd name="T16" fmla="*/ 151850179 w 124"/>
                <a:gd name="T17" fmla="*/ 714644675 h 110"/>
                <a:gd name="T18" fmla="*/ 0 w 124"/>
                <a:gd name="T19" fmla="*/ 770601094 h 110"/>
                <a:gd name="T20" fmla="*/ 68910166 w 124"/>
                <a:gd name="T21" fmla="*/ 687347393 h 110"/>
                <a:gd name="T22" fmla="*/ 133401345 w 124"/>
                <a:gd name="T23" fmla="*/ 623518810 h 110"/>
                <a:gd name="T24" fmla="*/ 270716165 w 124"/>
                <a:gd name="T25" fmla="*/ 573282295 h 110"/>
                <a:gd name="T26" fmla="*/ 423562896 w 124"/>
                <a:gd name="T27" fmla="*/ 531537764 h 110"/>
                <a:gd name="T28" fmla="*/ 606952910 w 124"/>
                <a:gd name="T29" fmla="*/ 504315408 h 110"/>
                <a:gd name="T30" fmla="*/ 792016646 w 124"/>
                <a:gd name="T31" fmla="*/ 495218666 h 110"/>
                <a:gd name="T32" fmla="*/ 993940519 w 124"/>
                <a:gd name="T33" fmla="*/ 495218666 h 110"/>
                <a:gd name="T34" fmla="*/ 1215578507 w 124"/>
                <a:gd name="T35" fmla="*/ 518154187 h 110"/>
                <a:gd name="T36" fmla="*/ 1227284557 w 124"/>
                <a:gd name="T37" fmla="*/ 495218666 h 110"/>
                <a:gd name="T38" fmla="*/ 1177350514 w 124"/>
                <a:gd name="T39" fmla="*/ 393290586 h 110"/>
                <a:gd name="T40" fmla="*/ 1127223836 w 124"/>
                <a:gd name="T41" fmla="*/ 266273922 h 110"/>
                <a:gd name="T42" fmla="*/ 1094022863 w 124"/>
                <a:gd name="T43" fmla="*/ 210320698 h 110"/>
                <a:gd name="T44" fmla="*/ 1063708406 w 124"/>
                <a:gd name="T45" fmla="*/ 210320698 h 110"/>
                <a:gd name="T46" fmla="*/ 1025488197 w 124"/>
                <a:gd name="T47" fmla="*/ 201644667 h 110"/>
                <a:gd name="T48" fmla="*/ 993940519 w 124"/>
                <a:gd name="T49" fmla="*/ 183108253 h 110"/>
                <a:gd name="T50" fmla="*/ 963648763 w 124"/>
                <a:gd name="T51" fmla="*/ 161316834 h 110"/>
                <a:gd name="T52" fmla="*/ 963648763 w 124"/>
                <a:gd name="T53" fmla="*/ 132657066 h 110"/>
                <a:gd name="T54" fmla="*/ 993940519 w 124"/>
                <a:gd name="T55" fmla="*/ 96283225 h 110"/>
                <a:gd name="T56" fmla="*/ 1112846295 w 124"/>
                <a:gd name="T57" fmla="*/ 55935612 h 110"/>
                <a:gd name="T58" fmla="*/ 129885317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567194847 w 46"/>
                <a:gd name="T1" fmla="*/ 0 h 94"/>
                <a:gd name="T2" fmla="*/ 362954176 w 46"/>
                <a:gd name="T3" fmla="*/ 191071107 h 94"/>
                <a:gd name="T4" fmla="*/ 273331418 w 46"/>
                <a:gd name="T5" fmla="*/ 312972816 h 94"/>
                <a:gd name="T6" fmla="*/ 199732365 w 46"/>
                <a:gd name="T7" fmla="*/ 398286549 h 94"/>
                <a:gd name="T8" fmla="*/ 0 w 46"/>
                <a:gd name="T9" fmla="*/ 473612425 h 94"/>
                <a:gd name="T10" fmla="*/ 219632225 w 46"/>
                <a:gd name="T11" fmla="*/ 442556365 h 94"/>
                <a:gd name="T12" fmla="*/ 424018475 w 46"/>
                <a:gd name="T13" fmla="*/ 402278154 h 94"/>
                <a:gd name="T14" fmla="*/ 587277471 w 46"/>
                <a:gd name="T15" fmla="*/ 347348758 h 94"/>
                <a:gd name="T16" fmla="*/ 730864444 w 46"/>
                <a:gd name="T17" fmla="*/ 286954395 h 94"/>
                <a:gd name="T18" fmla="*/ 819444418 w 46"/>
                <a:gd name="T19" fmla="*/ 221102378 h 94"/>
                <a:gd name="T20" fmla="*/ 840525808 w 46"/>
                <a:gd name="T21" fmla="*/ 150026281 h 94"/>
                <a:gd name="T22" fmla="*/ 764146535 w 46"/>
                <a:gd name="T23" fmla="*/ 75307370 h 94"/>
                <a:gd name="T24" fmla="*/ 567194847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87636948 w 149"/>
                <a:gd name="T3" fmla="*/ 2147483646 h 704"/>
                <a:gd name="T4" fmla="*/ 231149802 w 149"/>
                <a:gd name="T5" fmla="*/ 2147483646 h 704"/>
                <a:gd name="T6" fmla="*/ 405525227 w 149"/>
                <a:gd name="T7" fmla="*/ 2147483646 h 704"/>
                <a:gd name="T8" fmla="*/ 592903156 w 149"/>
                <a:gd name="T9" fmla="*/ 2147483646 h 704"/>
                <a:gd name="T10" fmla="*/ 840823751 w 149"/>
                <a:gd name="T11" fmla="*/ 2147483646 h 704"/>
                <a:gd name="T12" fmla="*/ 1059035888 w 149"/>
                <a:gd name="T13" fmla="*/ 2147483646 h 704"/>
                <a:gd name="T14" fmla="*/ 1272858560 w 149"/>
                <a:gd name="T15" fmla="*/ 2147483646 h 704"/>
                <a:gd name="T16" fmla="*/ 1448085175 w 149"/>
                <a:gd name="T17" fmla="*/ 2147483646 h 704"/>
                <a:gd name="T18" fmla="*/ 1618284161 w 149"/>
                <a:gd name="T19" fmla="*/ 2147483646 h 704"/>
                <a:gd name="T20" fmla="*/ 1739017330 w 149"/>
                <a:gd name="T21" fmla="*/ 2147483646 h 704"/>
                <a:gd name="T22" fmla="*/ 1793427950 w 149"/>
                <a:gd name="T23" fmla="*/ 2147483646 h 704"/>
                <a:gd name="T24" fmla="*/ 1822454609 w 149"/>
                <a:gd name="T25" fmla="*/ 2147483646 h 704"/>
                <a:gd name="T26" fmla="*/ 1739017330 w 149"/>
                <a:gd name="T27" fmla="*/ 2147483646 h 704"/>
                <a:gd name="T28" fmla="*/ 1574848150 w 149"/>
                <a:gd name="T29" fmla="*/ 2147483646 h 704"/>
                <a:gd name="T30" fmla="*/ 1333640177 w 149"/>
                <a:gd name="T31" fmla="*/ 2147483646 h 704"/>
                <a:gd name="T32" fmla="*/ 971739407 w 149"/>
                <a:gd name="T33" fmla="*/ 2147483646 h 704"/>
                <a:gd name="T34" fmla="*/ 565445852 w 149"/>
                <a:gd name="T35" fmla="*/ 2147483646 h 704"/>
                <a:gd name="T36" fmla="*/ 301412487 w 149"/>
                <a:gd name="T37" fmla="*/ 2147483646 h 704"/>
                <a:gd name="T38" fmla="*/ 143510212 w 149"/>
                <a:gd name="T39" fmla="*/ 2147483646 h 704"/>
                <a:gd name="T40" fmla="*/ 87636948 w 149"/>
                <a:gd name="T41" fmla="*/ 2147483646 h 704"/>
                <a:gd name="T42" fmla="*/ 87636948 w 149"/>
                <a:gd name="T43" fmla="*/ 2147483646 h 704"/>
                <a:gd name="T44" fmla="*/ 114275981 w 149"/>
                <a:gd name="T45" fmla="*/ 2147483646 h 704"/>
                <a:gd name="T46" fmla="*/ 175272727 w 149"/>
                <a:gd name="T47" fmla="*/ 2147483646 h 704"/>
                <a:gd name="T48" fmla="*/ 203383448 w 149"/>
                <a:gd name="T49" fmla="*/ 2147483646 h 704"/>
                <a:gd name="T50" fmla="*/ 592903156 w 149"/>
                <a:gd name="T51" fmla="*/ 2147483646 h 704"/>
                <a:gd name="T52" fmla="*/ 565445852 w 149"/>
                <a:gd name="T53" fmla="*/ 2147483646 h 704"/>
                <a:gd name="T54" fmla="*/ 522040105 w 149"/>
                <a:gd name="T55" fmla="*/ 2147483646 h 704"/>
                <a:gd name="T56" fmla="*/ 476345755 w 149"/>
                <a:gd name="T57" fmla="*/ 2147483646 h 704"/>
                <a:gd name="T58" fmla="*/ 505629482 w 149"/>
                <a:gd name="T59" fmla="*/ 2147483646 h 704"/>
                <a:gd name="T60" fmla="*/ 592903156 w 149"/>
                <a:gd name="T61" fmla="*/ 2147483646 h 704"/>
                <a:gd name="T62" fmla="*/ 840823751 w 149"/>
                <a:gd name="T63" fmla="*/ 2147483646 h 704"/>
                <a:gd name="T64" fmla="*/ 1246003781 w 149"/>
                <a:gd name="T65" fmla="*/ 2147483646 h 704"/>
                <a:gd name="T66" fmla="*/ 1866077857 w 149"/>
                <a:gd name="T67" fmla="*/ 2147483646 h 704"/>
                <a:gd name="T68" fmla="*/ 2067990646 w 149"/>
                <a:gd name="T69" fmla="*/ 2147483646 h 704"/>
                <a:gd name="T70" fmla="*/ 2147483646 w 149"/>
                <a:gd name="T71" fmla="*/ 2147483646 h 704"/>
                <a:gd name="T72" fmla="*/ 2084419739 w 149"/>
                <a:gd name="T73" fmla="*/ 2147483646 h 704"/>
                <a:gd name="T74" fmla="*/ 1898957495 w 149"/>
                <a:gd name="T75" fmla="*/ 2147483646 h 704"/>
                <a:gd name="T76" fmla="*/ 1574848150 w 149"/>
                <a:gd name="T77" fmla="*/ 2147483646 h 704"/>
                <a:gd name="T78" fmla="*/ 1173670050 w 149"/>
                <a:gd name="T79" fmla="*/ 2147483646 h 704"/>
                <a:gd name="T80" fmla="*/ 636545286 w 149"/>
                <a:gd name="T81" fmla="*/ 21474836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53D59E8-1121-4C63-B912-635E296E4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9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FA0020-5795-40F0-B85F-40832391BD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21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2800"/>
            </a:lvl1pPr>
            <a:lvl2pPr>
              <a:lnSpc>
                <a:spcPct val="125000"/>
              </a:lnSpc>
              <a:spcBef>
                <a:spcPts val="0"/>
              </a:spcBef>
              <a:defRPr sz="2400"/>
            </a:lvl2pPr>
            <a:lvl3pPr>
              <a:lnSpc>
                <a:spcPct val="125000"/>
              </a:lnSpc>
              <a:spcBef>
                <a:spcPts val="0"/>
              </a:spcBef>
              <a:defRPr sz="2000"/>
            </a:lvl3pPr>
            <a:lvl4pPr>
              <a:lnSpc>
                <a:spcPct val="125000"/>
              </a:lnSpc>
              <a:spcBef>
                <a:spcPts val="0"/>
              </a:spcBef>
              <a:defRPr sz="1800"/>
            </a:lvl4pPr>
            <a:lvl5pPr>
              <a:lnSpc>
                <a:spcPct val="125000"/>
              </a:lnSpc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2800" smtClean="0"/>
            </a:lvl1pPr>
            <a:lvl2pPr>
              <a:defRPr lang="zh-CN" altLang="en-US" sz="2400" smtClean="0"/>
            </a:lvl2pPr>
            <a:lvl3pPr>
              <a:defRPr lang="zh-CN" altLang="en-US" sz="20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D9E9695D-6BE6-4FD7-A396-F3662CFA1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8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65BEC70-4633-4634-A22F-0162E4DB2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7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B6E808E-56FC-469C-999C-2E62CDCA3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05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096A17A3-8A6E-4779-AAAC-000E6B0CEF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343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31187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4" name="Text Box 55"/>
          <p:cNvSpPr txBox="1">
            <a:spLocks noChangeArrowheads="1"/>
          </p:cNvSpPr>
          <p:nvPr userDrawn="1"/>
        </p:nvSpPr>
        <p:spPr bwMode="auto">
          <a:xfrm>
            <a:off x="5580063" y="260350"/>
            <a:ext cx="3887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第三章格振动与晶体的 热学性质</a:t>
            </a:r>
          </a:p>
        </p:txBody>
      </p:sp>
      <p:sp>
        <p:nvSpPr>
          <p:cNvPr id="1035" name="Rectangle 56"/>
          <p:cNvSpPr>
            <a:spLocks noChangeArrowheads="1"/>
          </p:cNvSpPr>
          <p:nvPr userDrawn="1"/>
        </p:nvSpPr>
        <p:spPr bwMode="auto">
          <a:xfrm>
            <a:off x="0" y="103188"/>
            <a:ext cx="71643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3–9 </a:t>
            </a:r>
            <a:r>
              <a:rPr kumimoji="1"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rPr>
              <a:t>晶格振动模式密度</a:t>
            </a:r>
            <a:endParaRPr lang="zh-CN" alt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282" name="Text Box 58"/>
          <p:cNvSpPr txBox="1">
            <a:spLocks noChangeArrowheads="1"/>
          </p:cNvSpPr>
          <p:nvPr userDrawn="1"/>
        </p:nvSpPr>
        <p:spPr bwMode="auto">
          <a:xfrm>
            <a:off x="6300788" y="6524625"/>
            <a:ext cx="2843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华文新魏" pitchFamily="2" charset="-122"/>
              </a:rPr>
              <a:t>东北师范大学物理学院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  <p:sldLayoutId id="2147483917" r:id="rId19"/>
    <p:sldLayoutId id="2147483936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6.wmf"/><Relationship Id="rId5" Type="http://schemas.openxmlformats.org/officeDocument/2006/relationships/image" Target="../media/image44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2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463" y="809625"/>
            <a:ext cx="8243887" cy="963613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3600" smtClean="0">
                <a:effectLst/>
                <a:latin typeface="微软雅黑" panose="020B0503020204020204" pitchFamily="34" charset="-122"/>
              </a:rPr>
              <a:t>§3-9</a:t>
            </a:r>
            <a:r>
              <a:rPr lang="zh-CN" altLang="en-US" sz="3600" smtClean="0">
                <a:effectLst/>
                <a:latin typeface="微软雅黑" panose="020B0503020204020204" pitchFamily="34" charset="-122"/>
              </a:rPr>
              <a:t>晶格振动模式密度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2060575"/>
            <a:ext cx="8229600" cy="445611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为准确地求出晶格热容及它与温度的变化关系，必须较准确的办法计算出</a:t>
            </a:r>
            <a:r>
              <a:rPr lang="zh-CN" altLang="en-US" sz="28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</a:rPr>
              <a:t>晶格振动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的</a:t>
            </a:r>
            <a:r>
              <a:rPr lang="zh-CN" altLang="en-US" sz="28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模式密度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（</a:t>
            </a:r>
            <a:r>
              <a:rPr lang="zh-CN" altLang="en-US" sz="2800" smtClean="0">
                <a:solidFill>
                  <a:srgbClr val="0207CA"/>
                </a:solidFill>
                <a:effectLst/>
                <a:latin typeface="微软雅黑" panose="020B0503020204020204" pitchFamily="34" charset="-122"/>
              </a:rPr>
              <a:t>或称频率分布函数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一般来说，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与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</a:rPr>
              <a:t>q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之间的关系是复杂的，除非在一些特殊情况下，得不到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</a:rPr>
              <a:t>g(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</a:rPr>
              <a:t>)</a:t>
            </a:r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解析表达式。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9"/>
          <p:cNvSpPr txBox="1">
            <a:spLocks noChangeArrowheads="1"/>
          </p:cNvSpPr>
          <p:nvPr/>
        </p:nvSpPr>
        <p:spPr bwMode="auto">
          <a:xfrm>
            <a:off x="684213" y="1154113"/>
            <a:ext cx="7848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定义：</a:t>
            </a:r>
            <a:r>
              <a:rPr kumimoji="1" lang="zh-CN" altLang="en-US" sz="2400">
                <a:latin typeface="微软雅黑" panose="020B0503020204020204" pitchFamily="34" charset="-122"/>
              </a:rPr>
              <a:t>在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ω(q) </a:t>
            </a:r>
            <a:r>
              <a:rPr kumimoji="1" lang="zh-CN" altLang="en-US" sz="2400">
                <a:latin typeface="微软雅黑" panose="020B0503020204020204" pitchFamily="34" charset="-122"/>
              </a:rPr>
              <a:t>对 </a:t>
            </a:r>
            <a:r>
              <a:rPr kumimoji="1" lang="en-US" altLang="zh-CN" sz="2400" i="1">
                <a:latin typeface="微软雅黑" panose="020B0503020204020204" pitchFamily="34" charset="-122"/>
              </a:rPr>
              <a:t>q </a:t>
            </a:r>
            <a:r>
              <a:rPr kumimoji="1" lang="zh-CN" altLang="en-US" sz="2400">
                <a:latin typeface="微软雅黑" panose="020B0503020204020204" pitchFamily="34" charset="-122"/>
              </a:rPr>
              <a:t>的梯度为零的点， </a:t>
            </a:r>
            <a:r>
              <a:rPr kumimoji="1" lang="en-US" altLang="zh-CN" sz="2400" i="1">
                <a:latin typeface="微软雅黑" panose="020B0503020204020204" pitchFamily="34" charset="-122"/>
                <a:cs typeface="Times New Roman" panose="02020603050405020304" pitchFamily="18" charset="0"/>
              </a:rPr>
              <a:t>ω(q) </a:t>
            </a:r>
            <a:r>
              <a:rPr kumimoji="1" lang="zh-CN" altLang="en-US" sz="2400">
                <a:latin typeface="微软雅黑" panose="020B0503020204020204" pitchFamily="34" charset="-122"/>
              </a:rPr>
              <a:t>显示出某种奇异性，即                          ，称这样的点为</a:t>
            </a:r>
            <a:r>
              <a:rPr kumimoji="1" lang="zh-CN" altLang="en-US" sz="2400">
                <a:solidFill>
                  <a:srgbClr val="0207CA"/>
                </a:solidFill>
                <a:latin typeface="微软雅黑" panose="020B0503020204020204" pitchFamily="34" charset="-122"/>
              </a:rPr>
              <a:t>范霍夫奇点</a:t>
            </a:r>
            <a:r>
              <a:rPr kumimoji="1" lang="en-US" altLang="zh-CN" sz="2400">
                <a:latin typeface="微软雅黑" panose="020B0503020204020204" pitchFamily="34" charset="-122"/>
              </a:rPr>
              <a:t>(</a:t>
            </a:r>
            <a:r>
              <a:rPr kumimoji="1" lang="zh-CN" altLang="en-US" sz="2400">
                <a:latin typeface="微软雅黑" panose="020B0503020204020204" pitchFamily="34" charset="-122"/>
              </a:rPr>
              <a:t>又称临界点</a:t>
            </a:r>
            <a:r>
              <a:rPr kumimoji="1" lang="en-US" altLang="zh-CN" sz="2400">
                <a:latin typeface="微软雅黑" panose="020B0503020204020204" pitchFamily="34" charset="-122"/>
              </a:rPr>
              <a:t>) </a:t>
            </a:r>
            <a:r>
              <a:rPr kumimoji="1" lang="zh-CN" altLang="en-US" sz="2400">
                <a:latin typeface="微软雅黑" panose="020B0503020204020204" pitchFamily="34" charset="-122"/>
              </a:rPr>
              <a:t>。</a:t>
            </a:r>
            <a:endParaRPr kumimoji="1" lang="en-US" altLang="zh-CN" sz="2400">
              <a:latin typeface="微软雅黑" panose="020B0503020204020204" pitchFamily="34" charset="-122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84213" y="3714750"/>
            <a:ext cx="5818187" cy="957263"/>
            <a:chOff x="976" y="2448"/>
            <a:chExt cx="3665" cy="603"/>
          </a:xfrm>
        </p:grpSpPr>
        <p:graphicFrame>
          <p:nvGraphicFramePr>
            <p:cNvPr id="32775" name="Object 4"/>
            <p:cNvGraphicFramePr>
              <a:graphicFrameLocks noChangeAspect="1"/>
            </p:cNvGraphicFramePr>
            <p:nvPr/>
          </p:nvGraphicFramePr>
          <p:xfrm>
            <a:off x="2736" y="2448"/>
            <a:ext cx="1905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Equation" r:id="rId3" imgW="1524000" imgH="482600" progId="Equation.3">
                    <p:embed/>
                  </p:oleObj>
                </mc:Choice>
                <mc:Fallback>
                  <p:oleObj name="Equation" r:id="rId3" imgW="1524000" imgH="482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48"/>
                          <a:ext cx="1905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976" y="2537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</a:rPr>
                <a:t>一维单原子情况：</a:t>
              </a:r>
            </a:p>
          </p:txBody>
        </p:sp>
      </p:grp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684213" y="4872038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显然：当</a:t>
            </a:r>
            <a:r>
              <a:rPr kumimoji="1" lang="en-US" altLang="zh-CN" sz="2400" i="1">
                <a:latin typeface="微软雅黑" panose="020B0503020204020204" pitchFamily="34" charset="-122"/>
              </a:rPr>
              <a:t>ω </a:t>
            </a:r>
            <a:r>
              <a:rPr kumimoji="1" lang="en-US" altLang="zh-CN" sz="2400">
                <a:latin typeface="微软雅黑" panose="020B0503020204020204" pitchFamily="34" charset="-122"/>
              </a:rPr>
              <a:t>→ </a:t>
            </a:r>
            <a:r>
              <a:rPr kumimoji="1" lang="en-US" altLang="zh-CN" sz="2400" i="1">
                <a:latin typeface="微软雅黑" panose="020B0503020204020204" pitchFamily="34" charset="-122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m </a:t>
            </a:r>
            <a:r>
              <a:rPr kumimoji="1" lang="zh-CN" altLang="en-US" sz="2400">
                <a:latin typeface="微软雅黑" panose="020B0503020204020204" pitchFamily="34" charset="-122"/>
              </a:rPr>
              <a:t>时，</a:t>
            </a:r>
            <a:r>
              <a:rPr kumimoji="1" lang="en-US" altLang="zh-CN" sz="2400" i="1">
                <a:latin typeface="微软雅黑" panose="020B0503020204020204" pitchFamily="34" charset="-122"/>
              </a:rPr>
              <a:t>g(ω) </a:t>
            </a:r>
            <a:r>
              <a:rPr kumimoji="1" lang="en-US" altLang="zh-CN" sz="2400">
                <a:latin typeface="微软雅黑" panose="020B0503020204020204" pitchFamily="34" charset="-122"/>
              </a:rPr>
              <a:t>→∞</a:t>
            </a:r>
            <a:r>
              <a:rPr kumimoji="1" lang="zh-CN" altLang="en-US" sz="2400">
                <a:latin typeface="微软雅黑" panose="020B0503020204020204" pitchFamily="34" charset="-122"/>
              </a:rPr>
              <a:t>。</a:t>
            </a:r>
            <a:endParaRPr kumimoji="1" lang="en-US" altLang="zh-CN" sz="240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即 </a:t>
            </a:r>
            <a:r>
              <a:rPr kumimoji="1" lang="en-US" altLang="zh-CN" sz="2400" i="1">
                <a:latin typeface="微软雅黑" panose="020B0503020204020204" pitchFamily="34" charset="-122"/>
              </a:rPr>
              <a:t>ω</a:t>
            </a:r>
            <a:r>
              <a:rPr kumimoji="1" lang="en-US" altLang="zh-CN" sz="2400" i="1" baseline="-25000">
                <a:latin typeface="微软雅黑" panose="020B0503020204020204" pitchFamily="34" charset="-122"/>
              </a:rPr>
              <a:t> m </a:t>
            </a:r>
            <a:r>
              <a:rPr kumimoji="1" lang="zh-CN" altLang="en-US" sz="2400">
                <a:latin typeface="微软雅黑" panose="020B0503020204020204" pitchFamily="34" charset="-122"/>
              </a:rPr>
              <a:t>为一维单原子情况的范霍夫奇点。</a:t>
            </a:r>
          </a:p>
        </p:txBody>
      </p:sp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2771775" y="1762125"/>
          <a:ext cx="19351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5" imgW="736600" imgH="241300" progId="Equation.3">
                  <p:embed/>
                </p:oleObj>
              </mc:Choice>
              <mc:Fallback>
                <p:oleObj name="Equation" r:id="rId5" imgW="7366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62125"/>
                        <a:ext cx="193516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684213" y="3054350"/>
            <a:ext cx="541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800000"/>
                </a:solidFill>
                <a:latin typeface="微软雅黑" panose="020B0503020204020204" pitchFamily="34" charset="-122"/>
              </a:rPr>
              <a:t>例如：一维单原子情况的范霍夫奇点。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981075"/>
            <a:ext cx="8229600" cy="681038"/>
          </a:xfrm>
          <a:noFill/>
        </p:spPr>
        <p:txBody>
          <a:bodyPr/>
          <a:lstStyle/>
          <a:p>
            <a:pPr eaLnBrk="1" hangingPunct="1"/>
            <a:r>
              <a:rPr lang="zh-CN" altLang="en-US" sz="3200" smtClean="0">
                <a:effectLst/>
                <a:latin typeface="微软雅黑" panose="020B0503020204020204" pitchFamily="34" charset="-122"/>
              </a:rPr>
              <a:t>补充例题</a:t>
            </a:r>
            <a:r>
              <a:rPr lang="en-US" altLang="zh-CN" sz="3200" smtClean="0">
                <a:effectLst/>
                <a:latin typeface="微软雅黑" panose="020B0503020204020204" pitchFamily="34" charset="-122"/>
              </a:rPr>
              <a:t>:P581—3.7</a:t>
            </a:r>
          </a:p>
        </p:txBody>
      </p:sp>
      <p:graphicFrame>
        <p:nvGraphicFramePr>
          <p:cNvPr id="3379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4213" y="2343150"/>
          <a:ext cx="32400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1016000" imgH="241300" progId="Equation.DSMT4">
                  <p:embed/>
                </p:oleObj>
              </mc:Choice>
              <mc:Fallback>
                <p:oleObj name="Equation" r:id="rId3" imgW="1016000" imgH="2413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3150"/>
                        <a:ext cx="324008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3713" y="3848100"/>
          <a:ext cx="60483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5" imgW="2311400" imgH="660400" progId="Equation.DSMT4">
                  <p:embed/>
                </p:oleObj>
              </mc:Choice>
              <mc:Fallback>
                <p:oleObj name="Equation" r:id="rId5" imgW="2311400" imgH="6604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48100"/>
                        <a:ext cx="604837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68313" y="1728788"/>
            <a:ext cx="799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设三维晶格的光学振动在</a:t>
            </a: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q=0</a:t>
            </a: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附近的长波极限有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684213" y="3113088"/>
            <a:ext cx="727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求证</a:t>
            </a: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:</a:t>
            </a:r>
            <a:r>
              <a: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rPr>
              <a:t>频率分布函数为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838200" y="1201738"/>
            <a:ext cx="1187450" cy="6000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rgbClr val="800000"/>
                </a:solidFill>
              </a:rPr>
              <a:t>证明</a:t>
            </a:r>
            <a:r>
              <a:rPr lang="en-US" altLang="zh-CN" smtClean="0">
                <a:solidFill>
                  <a:srgbClr val="800000"/>
                </a:solidFill>
              </a:rPr>
              <a:t>:</a:t>
            </a:r>
          </a:p>
        </p:txBody>
      </p:sp>
      <p:graphicFrame>
        <p:nvGraphicFramePr>
          <p:cNvPr id="3481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8675" y="1893888"/>
          <a:ext cx="62674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2463800" imgH="495300" progId="Equation.DSMT4">
                  <p:embed/>
                </p:oleObj>
              </mc:Choice>
              <mc:Fallback>
                <p:oleObj name="Equation" r:id="rId3" imgW="2463800" imgH="4953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893888"/>
                        <a:ext cx="62674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98738" y="1235075"/>
          <a:ext cx="27273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235075"/>
                        <a:ext cx="27273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3"/>
          <p:cNvGraphicFramePr>
            <a:graphicFrameLocks noChangeAspect="1"/>
          </p:cNvGraphicFramePr>
          <p:nvPr/>
        </p:nvGraphicFramePr>
        <p:xfrm>
          <a:off x="4211638" y="6129338"/>
          <a:ext cx="1554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7" imgW="583947" imgH="203112" progId="Equation.DSMT4">
                  <p:embed/>
                </p:oleObj>
              </mc:Choice>
              <mc:Fallback>
                <p:oleObj name="Equation" r:id="rId7" imgW="583947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6129338"/>
                        <a:ext cx="15541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18"/>
          <p:cNvGrpSpPr>
            <a:grpSpLocks/>
          </p:cNvGrpSpPr>
          <p:nvPr/>
        </p:nvGrpSpPr>
        <p:grpSpPr bwMode="auto">
          <a:xfrm>
            <a:off x="828675" y="3116263"/>
            <a:ext cx="2087563" cy="593725"/>
            <a:chOff x="158" y="1933"/>
            <a:chExt cx="1315" cy="374"/>
          </a:xfrm>
        </p:grpSpPr>
        <p:graphicFrame>
          <p:nvGraphicFramePr>
            <p:cNvPr id="34827" name="Object 10"/>
            <p:cNvGraphicFramePr>
              <a:graphicFrameLocks noChangeAspect="1"/>
            </p:cNvGraphicFramePr>
            <p:nvPr/>
          </p:nvGraphicFramePr>
          <p:xfrm>
            <a:off x="158" y="1933"/>
            <a:ext cx="726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2" name="Equation" r:id="rId9" imgW="444307" imgH="228501" progId="Equation.DSMT4">
                    <p:embed/>
                  </p:oleObj>
                </mc:Choice>
                <mc:Fallback>
                  <p:oleObj name="Equation" r:id="rId9" imgW="444307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933"/>
                          <a:ext cx="726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8" name="Text Box 15"/>
            <p:cNvSpPr txBox="1">
              <a:spLocks noChangeArrowheads="1"/>
            </p:cNvSpPr>
            <p:nvPr/>
          </p:nvSpPr>
          <p:spPr bwMode="auto">
            <a:xfrm>
              <a:off x="974" y="1978"/>
              <a:ext cx="4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时</a:t>
              </a:r>
            </a:p>
          </p:txBody>
        </p:sp>
      </p:grpSp>
      <p:grpSp>
        <p:nvGrpSpPr>
          <p:cNvPr id="34823" name="Group 17"/>
          <p:cNvGrpSpPr>
            <a:grpSpLocks/>
          </p:cNvGrpSpPr>
          <p:nvPr/>
        </p:nvGrpSpPr>
        <p:grpSpPr bwMode="auto">
          <a:xfrm>
            <a:off x="852488" y="6076950"/>
            <a:ext cx="2087562" cy="592138"/>
            <a:chOff x="249" y="3113"/>
            <a:chExt cx="1315" cy="373"/>
          </a:xfrm>
        </p:grpSpPr>
        <p:graphicFrame>
          <p:nvGraphicFramePr>
            <p:cNvPr id="34825" name="Object 14"/>
            <p:cNvGraphicFramePr>
              <a:graphicFrameLocks noChangeAspect="1"/>
            </p:cNvGraphicFramePr>
            <p:nvPr/>
          </p:nvGraphicFramePr>
          <p:xfrm>
            <a:off x="249" y="3113"/>
            <a:ext cx="72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3" name="Equation" r:id="rId11" imgW="444307" imgH="228501" progId="Equation.DSMT4">
                    <p:embed/>
                  </p:oleObj>
                </mc:Choice>
                <mc:Fallback>
                  <p:oleObj name="Equation" r:id="rId11" imgW="444307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113"/>
                          <a:ext cx="726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Text Box 16"/>
            <p:cNvSpPr txBox="1">
              <a:spLocks noChangeArrowheads="1"/>
            </p:cNvSpPr>
            <p:nvPr/>
          </p:nvSpPr>
          <p:spPr bwMode="auto">
            <a:xfrm>
              <a:off x="1065" y="3165"/>
              <a:ext cx="4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时</a:t>
              </a:r>
            </a:p>
          </p:txBody>
        </p:sp>
      </p:grpSp>
      <p:graphicFrame>
        <p:nvGraphicFramePr>
          <p:cNvPr id="34824" name="对象 2"/>
          <p:cNvGraphicFramePr>
            <a:graphicFrameLocks noChangeAspect="1"/>
          </p:cNvGraphicFramePr>
          <p:nvPr/>
        </p:nvGraphicFramePr>
        <p:xfrm>
          <a:off x="755650" y="3614738"/>
          <a:ext cx="679450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公式" r:id="rId13" imgW="2260600" imgH="749300" progId="Equation.3">
                  <p:embed/>
                </p:oleObj>
              </mc:Choice>
              <mc:Fallback>
                <p:oleObj name="公式" r:id="rId13" imgW="2260600" imgH="7493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14738"/>
                        <a:ext cx="679450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163" y="188913"/>
            <a:ext cx="8243887" cy="1314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晶格振动模式密度计算</a:t>
            </a:r>
          </a:p>
        </p:txBody>
      </p:sp>
      <p:grpSp>
        <p:nvGrpSpPr>
          <p:cNvPr id="35843" name="组合 20"/>
          <p:cNvGrpSpPr>
            <a:grpSpLocks/>
          </p:cNvGrpSpPr>
          <p:nvPr/>
        </p:nvGrpSpPr>
        <p:grpSpPr bwMode="auto">
          <a:xfrm>
            <a:off x="414338" y="1557338"/>
            <a:ext cx="3409950" cy="4572000"/>
            <a:chOff x="417863" y="1738034"/>
            <a:chExt cx="3410150" cy="4571286"/>
          </a:xfrm>
        </p:grpSpPr>
        <p:graphicFrame>
          <p:nvGraphicFramePr>
            <p:cNvPr id="35854" name="Object 6"/>
            <p:cNvGraphicFramePr>
              <a:graphicFrameLocks noChangeAspect="1"/>
            </p:cNvGraphicFramePr>
            <p:nvPr/>
          </p:nvGraphicFramePr>
          <p:xfrm>
            <a:off x="605045" y="1844824"/>
            <a:ext cx="3029272" cy="1563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Equation" r:id="rId4" imgW="1625600" imgH="838200" progId="Equation.DSMT4">
                    <p:embed/>
                  </p:oleObj>
                </mc:Choice>
                <mc:Fallback>
                  <p:oleObj name="Equation" r:id="rId4" imgW="1625600" imgH="838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045" y="1844824"/>
                          <a:ext cx="3029272" cy="15639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6"/>
            <p:cNvGraphicFramePr>
              <a:graphicFrameLocks noChangeAspect="1"/>
            </p:cNvGraphicFramePr>
            <p:nvPr/>
          </p:nvGraphicFramePr>
          <p:xfrm>
            <a:off x="636588" y="3748088"/>
            <a:ext cx="3009900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name="Equation" r:id="rId6" imgW="1625600" imgH="469900" progId="Equation.DSMT4">
                    <p:embed/>
                  </p:oleObj>
                </mc:Choice>
                <mc:Fallback>
                  <p:oleObj name="Equation" r:id="rId6" imgW="1625600" imgH="469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588" y="3748088"/>
                          <a:ext cx="3009900" cy="869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6" name="Object 6"/>
            <p:cNvGraphicFramePr>
              <a:graphicFrameLocks noChangeAspect="1"/>
            </p:cNvGraphicFramePr>
            <p:nvPr/>
          </p:nvGraphicFramePr>
          <p:xfrm>
            <a:off x="636588" y="5079747"/>
            <a:ext cx="1828800" cy="1084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5" name="Equation" r:id="rId8" imgW="1028700" imgH="609600" progId="Equation.DSMT4">
                    <p:embed/>
                  </p:oleObj>
                </mc:Choice>
                <mc:Fallback>
                  <p:oleObj name="Equation" r:id="rId8" imgW="1028700" imgH="609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588" y="5079747"/>
                          <a:ext cx="1828800" cy="1084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857" name="直接连接符 8"/>
            <p:cNvCxnSpPr>
              <a:cxnSpLocks noChangeShapeType="1"/>
            </p:cNvCxnSpPr>
            <p:nvPr/>
          </p:nvCxnSpPr>
          <p:spPr bwMode="auto">
            <a:xfrm>
              <a:off x="417863" y="2530147"/>
              <a:ext cx="3390891" cy="0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直接连接符 9"/>
            <p:cNvCxnSpPr>
              <a:cxnSpLocks noChangeShapeType="1"/>
            </p:cNvCxnSpPr>
            <p:nvPr/>
          </p:nvCxnSpPr>
          <p:spPr bwMode="auto">
            <a:xfrm>
              <a:off x="437122" y="4848892"/>
              <a:ext cx="3390891" cy="0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9" name="直接连接符 10"/>
            <p:cNvCxnSpPr>
              <a:cxnSpLocks noChangeShapeType="1"/>
            </p:cNvCxnSpPr>
            <p:nvPr/>
          </p:nvCxnSpPr>
          <p:spPr bwMode="auto">
            <a:xfrm>
              <a:off x="437122" y="1752548"/>
              <a:ext cx="3390891" cy="0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0" name="直接连接符 11"/>
            <p:cNvCxnSpPr>
              <a:cxnSpLocks noChangeShapeType="1"/>
            </p:cNvCxnSpPr>
            <p:nvPr/>
          </p:nvCxnSpPr>
          <p:spPr bwMode="auto">
            <a:xfrm flipH="1">
              <a:off x="3808754" y="1738034"/>
              <a:ext cx="12745" cy="4571286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直接连接符 15"/>
            <p:cNvCxnSpPr>
              <a:cxnSpLocks noChangeShapeType="1"/>
            </p:cNvCxnSpPr>
            <p:nvPr/>
          </p:nvCxnSpPr>
          <p:spPr bwMode="auto">
            <a:xfrm>
              <a:off x="417864" y="1752548"/>
              <a:ext cx="19258" cy="4556772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直接连接符 16"/>
            <p:cNvCxnSpPr>
              <a:cxnSpLocks noChangeShapeType="1"/>
            </p:cNvCxnSpPr>
            <p:nvPr/>
          </p:nvCxnSpPr>
          <p:spPr bwMode="auto">
            <a:xfrm>
              <a:off x="417863" y="6309320"/>
              <a:ext cx="3390891" cy="0"/>
            </a:xfrm>
            <a:prstGeom prst="line">
              <a:avLst/>
            </a:prstGeom>
            <a:noFill/>
            <a:ln w="19050">
              <a:solidFill>
                <a:srgbClr val="0207CA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44" name="文本框 21"/>
          <p:cNvSpPr txBox="1">
            <a:spLocks noChangeArrowheads="1"/>
          </p:cNvSpPr>
          <p:nvPr/>
        </p:nvSpPr>
        <p:spPr bwMode="auto">
          <a:xfrm>
            <a:off x="4716463" y="1581150"/>
            <a:ext cx="352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latin typeface="微软雅黑" panose="020B0503020204020204" pitchFamily="34" charset="-122"/>
              </a:rPr>
              <a:t>前提：需要知道</a:t>
            </a:r>
            <a:r>
              <a:rPr lang="el-GR" altLang="zh-CN" sz="2800" i="1">
                <a:solidFill>
                  <a:srgbClr val="800000"/>
                </a:solidFill>
                <a:latin typeface="微软雅黑" panose="020B0503020204020204" pitchFamily="34" charset="-122"/>
              </a:rPr>
              <a:t>ω</a:t>
            </a:r>
            <a:r>
              <a:rPr lang="en-US" altLang="zh-CN" sz="2800">
                <a:solidFill>
                  <a:srgbClr val="800000"/>
                </a:solidFill>
                <a:latin typeface="微软雅黑" panose="020B0503020204020204" pitchFamily="34" charset="-122"/>
              </a:rPr>
              <a:t>(</a:t>
            </a:r>
            <a:r>
              <a:rPr lang="en-US" altLang="zh-CN" sz="2800" i="1">
                <a:solidFill>
                  <a:srgbClr val="800000"/>
                </a:solidFill>
                <a:latin typeface="微软雅黑" panose="020B0503020204020204" pitchFamily="34" charset="-122"/>
              </a:rPr>
              <a:t>q</a:t>
            </a:r>
            <a:r>
              <a:rPr lang="en-US" altLang="zh-CN" sz="2800">
                <a:solidFill>
                  <a:srgbClr val="800000"/>
                </a:solidFill>
                <a:latin typeface="微软雅黑" panose="020B0503020204020204" pitchFamily="34" charset="-122"/>
              </a:rPr>
              <a:t>)</a:t>
            </a:r>
            <a:endParaRPr lang="zh-CN" altLang="en-US" sz="2800">
              <a:solidFill>
                <a:srgbClr val="8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5845" name="组合 29"/>
          <p:cNvGrpSpPr>
            <a:grpSpLocks/>
          </p:cNvGrpSpPr>
          <p:nvPr/>
        </p:nvGrpSpPr>
        <p:grpSpPr bwMode="auto">
          <a:xfrm>
            <a:off x="4483100" y="2281238"/>
            <a:ext cx="4121150" cy="3751262"/>
            <a:chOff x="4518225" y="2992635"/>
            <a:chExt cx="4121944" cy="3751366"/>
          </a:xfrm>
        </p:grpSpPr>
        <p:grpSp>
          <p:nvGrpSpPr>
            <p:cNvPr id="35849" name="组合 25"/>
            <p:cNvGrpSpPr>
              <a:grpSpLocks/>
            </p:cNvGrpSpPr>
            <p:nvPr/>
          </p:nvGrpSpPr>
          <p:grpSpPr bwMode="auto">
            <a:xfrm>
              <a:off x="4518225" y="2992635"/>
              <a:ext cx="4121944" cy="3751366"/>
              <a:chOff x="4533009" y="2826096"/>
              <a:chExt cx="4359471" cy="3751366"/>
            </a:xfrm>
          </p:grpSpPr>
          <p:sp>
            <p:nvSpPr>
              <p:cNvPr id="35852" name="文本框 22"/>
              <p:cNvSpPr txBox="1">
                <a:spLocks noChangeArrowheads="1"/>
              </p:cNvSpPr>
              <p:nvPr/>
            </p:nvSpPr>
            <p:spPr bwMode="auto">
              <a:xfrm>
                <a:off x="4533009" y="2826096"/>
                <a:ext cx="4359471" cy="3693300"/>
              </a:xfrm>
              <a:prstGeom prst="rect">
                <a:avLst/>
              </a:prstGeom>
              <a:noFill/>
              <a:ln w="19050">
                <a:solidFill>
                  <a:srgbClr val="0207CA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(1)</a:t>
                </a: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德拜模型</a:t>
                </a: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（一维、二维、三维）</a:t>
                </a: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(2)</a:t>
                </a:r>
                <a:r>
                  <a:rPr lang="el-GR" altLang="zh-CN" i="1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ω</a:t>
                </a:r>
                <a:r>
                  <a:rPr lang="en-US" altLang="zh-CN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=</a:t>
                </a:r>
                <a:r>
                  <a:rPr lang="en-US" altLang="zh-CN" i="1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cq</a:t>
                </a:r>
                <a:r>
                  <a:rPr lang="en-US" altLang="zh-CN" baseline="30000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（一维、二维、三维）</a:t>
                </a: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(3)</a:t>
                </a:r>
                <a:r>
                  <a:rPr lang="zh-CN" altLang="en-US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一维单原子链</a:t>
                </a: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solidFill>
                      <a:srgbClr val="1C1C1C"/>
                    </a:solidFill>
                    <a:latin typeface="微软雅黑" panose="020B0503020204020204" pitchFamily="34" charset="-122"/>
                  </a:rPr>
                  <a:t>(4) P581—3.7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graphicFrame>
            <p:nvGraphicFramePr>
              <p:cNvPr id="35853" name="Object 5"/>
              <p:cNvGraphicFramePr>
                <a:graphicFrameLocks noChangeAspect="1"/>
              </p:cNvGraphicFramePr>
              <p:nvPr/>
            </p:nvGraphicFramePr>
            <p:xfrm>
              <a:off x="5632760" y="5985442"/>
              <a:ext cx="2491367" cy="592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6" name="Equation" r:id="rId10" imgW="1016000" imgH="241300" progId="Equation.DSMT4">
                      <p:embed/>
                    </p:oleObj>
                  </mc:Choice>
                  <mc:Fallback>
                    <p:oleObj name="Equation" r:id="rId10" imgW="1016000" imgH="2413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32760" y="5985442"/>
                            <a:ext cx="2491367" cy="5920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50" name="对象 27"/>
            <p:cNvGraphicFramePr>
              <a:graphicFrameLocks noChangeAspect="1"/>
            </p:cNvGraphicFramePr>
            <p:nvPr/>
          </p:nvGraphicFramePr>
          <p:xfrm>
            <a:off x="5171702" y="5040700"/>
            <a:ext cx="2730900" cy="855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7" name="Equation" r:id="rId12" imgW="1256755" imgH="393529" progId="Equation.DSMT4">
                    <p:embed/>
                  </p:oleObj>
                </mc:Choice>
                <mc:Fallback>
                  <p:oleObj name="Equation" r:id="rId12" imgW="1256755" imgH="393529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702" y="5040700"/>
                          <a:ext cx="2730900" cy="855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对象 28"/>
            <p:cNvGraphicFramePr>
              <a:graphicFrameLocks noChangeAspect="1"/>
            </p:cNvGraphicFramePr>
            <p:nvPr/>
          </p:nvGraphicFramePr>
          <p:xfrm>
            <a:off x="6479513" y="3023939"/>
            <a:ext cx="1136223" cy="42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8" name="Equation" r:id="rId14" imgW="444114" imgH="164957" progId="Equation.DSMT4">
                    <p:embed/>
                  </p:oleObj>
                </mc:Choice>
                <mc:Fallback>
                  <p:oleObj name="Equation" r:id="rId14" imgW="444114" imgH="164957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9513" y="3023939"/>
                          <a:ext cx="1136223" cy="421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179388" y="981075"/>
            <a:ext cx="903287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cxnSp>
        <p:nvCxnSpPr>
          <p:cNvPr id="35847" name="直接连接符 9"/>
          <p:cNvCxnSpPr>
            <a:cxnSpLocks noChangeShapeType="1"/>
          </p:cNvCxnSpPr>
          <p:nvPr/>
        </p:nvCxnSpPr>
        <p:spPr bwMode="auto">
          <a:xfrm>
            <a:off x="427038" y="3381375"/>
            <a:ext cx="3390900" cy="0"/>
          </a:xfrm>
          <a:prstGeom prst="line">
            <a:avLst/>
          </a:prstGeom>
          <a:noFill/>
          <a:ln w="19050">
            <a:solidFill>
              <a:srgbClr val="0207C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8" name="矩形 3"/>
          <p:cNvSpPr>
            <a:spLocks noChangeArrowheads="1"/>
          </p:cNvSpPr>
          <p:nvPr/>
        </p:nvSpPr>
        <p:spPr bwMode="auto">
          <a:xfrm>
            <a:off x="374650" y="6267450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新概念：范霍夫奇点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674688"/>
            <a:ext cx="8893175" cy="1314450"/>
          </a:xfrm>
          <a:noFill/>
        </p:spPr>
        <p:txBody>
          <a:bodyPr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模式密度（振动模式密度、状态密度、频率分布函数）</a:t>
            </a:r>
            <a:br>
              <a:rPr lang="zh-CN" altLang="en-US" sz="2800" smtClean="0">
                <a:effectLst/>
                <a:latin typeface="微软雅黑" panose="020B0503020204020204" pitchFamily="34" charset="-122"/>
              </a:rPr>
            </a:br>
            <a:endParaRPr lang="zh-CN" altLang="en-US" sz="2800" smtClean="0">
              <a:effectLst/>
              <a:latin typeface="微软雅黑" panose="020B0503020204020204" pitchFamily="34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4354513" y="4292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</a:rPr>
              <a:t>频率范围</a:t>
            </a:r>
          </a:p>
        </p:txBody>
      </p:sp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1114425" y="3213100"/>
          <a:ext cx="3403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3" imgW="1435100" imgH="419100" progId="Equation.3">
                  <p:embed/>
                </p:oleObj>
              </mc:Choice>
              <mc:Fallback>
                <p:oleObj name="公式" r:id="rId3" imgW="1435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213100"/>
                        <a:ext cx="3403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AutoShape 7"/>
          <p:cNvSpPr>
            <a:spLocks noChangeArrowheads="1"/>
          </p:cNvSpPr>
          <p:nvPr/>
        </p:nvSpPr>
        <p:spPr bwMode="auto">
          <a:xfrm>
            <a:off x="2914650" y="3068638"/>
            <a:ext cx="792163" cy="576262"/>
          </a:xfrm>
          <a:prstGeom prst="wedgeEllipseCallout">
            <a:avLst>
              <a:gd name="adj1" fmla="val 46792"/>
              <a:gd name="adj2" fmla="val -154958"/>
            </a:avLst>
          </a:prstGeom>
          <a:noFill/>
          <a:ln w="9525" algn="ctr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微软雅黑" panose="020B0503020204020204" pitchFamily="34" charset="-122"/>
            </a:endParaRPr>
          </a:p>
        </p:txBody>
      </p:sp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2914650" y="3716338"/>
            <a:ext cx="812800" cy="493712"/>
          </a:xfrm>
          <a:prstGeom prst="wedgeEllipseCallout">
            <a:avLst>
              <a:gd name="adj1" fmla="val 132815"/>
              <a:gd name="adj2" fmla="val 103375"/>
            </a:avLst>
          </a:prstGeom>
          <a:noFill/>
          <a:ln w="9525" algn="ctr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latin typeface="微软雅黑" panose="020B0503020204020204" pitchFamily="34" charset="-122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540125" y="2014538"/>
            <a:ext cx="5076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</a:rPr>
              <a:t>频率范围内的晶格振动模式个数</a:t>
            </a:r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1762125" y="1989138"/>
          <a:ext cx="2100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公式" r:id="rId5" imgW="736280" imgH="177723" progId="Equation.3">
                  <p:embed/>
                </p:oleObj>
              </mc:Choice>
              <mc:Fallback>
                <p:oleObj name="公式" r:id="rId5" imgW="736280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1989138"/>
                        <a:ext cx="21002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/>
        </p:nvGraphicFramePr>
        <p:xfrm>
          <a:off x="468313" y="5229225"/>
          <a:ext cx="1366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7" imgW="355292" imgH="203024" progId="Equation.3">
                  <p:embed/>
                </p:oleObj>
              </mc:Choice>
              <mc:Fallback>
                <p:oleObj name="公式" r:id="rId7" imgW="355292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1366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Group 16"/>
          <p:cNvGrpSpPr>
            <a:grpSpLocks/>
          </p:cNvGrpSpPr>
          <p:nvPr/>
        </p:nvGrpSpPr>
        <p:grpSpPr bwMode="auto">
          <a:xfrm>
            <a:off x="1908175" y="5013325"/>
            <a:ext cx="6767513" cy="1223963"/>
            <a:chOff x="1202" y="3022"/>
            <a:chExt cx="4263" cy="771"/>
          </a:xfrm>
        </p:grpSpPr>
        <p:grpSp>
          <p:nvGrpSpPr>
            <p:cNvPr id="23564" name="Group 14"/>
            <p:cNvGrpSpPr>
              <a:grpSpLocks/>
            </p:cNvGrpSpPr>
            <p:nvPr/>
          </p:nvGrpSpPr>
          <p:grpSpPr bwMode="auto">
            <a:xfrm>
              <a:off x="1202" y="3181"/>
              <a:ext cx="4226" cy="523"/>
              <a:chOff x="1384" y="2792"/>
              <a:chExt cx="4226" cy="523"/>
            </a:xfrm>
          </p:grpSpPr>
          <p:graphicFrame>
            <p:nvGraphicFramePr>
              <p:cNvPr id="23566" name="Object 12"/>
              <p:cNvGraphicFramePr>
                <a:graphicFrameLocks noChangeAspect="1"/>
              </p:cNvGraphicFramePr>
              <p:nvPr/>
            </p:nvGraphicFramePr>
            <p:xfrm>
              <a:off x="2009" y="2795"/>
              <a:ext cx="32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71" name="公式" r:id="rId9" imgW="152334" imgH="139639" progId="Equation.3">
                      <p:embed/>
                    </p:oleObj>
                  </mc:Choice>
                  <mc:Fallback>
                    <p:oleObj name="公式" r:id="rId9" imgW="152334" imgH="13963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9" y="2795"/>
                            <a:ext cx="327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7" name="Rectangle 13"/>
              <p:cNvSpPr>
                <a:spLocks noChangeArrowheads="1"/>
              </p:cNvSpPr>
              <p:nvPr/>
            </p:nvSpPr>
            <p:spPr bwMode="auto">
              <a:xfrm>
                <a:off x="1384" y="2792"/>
                <a:ext cx="422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微软雅黑" panose="020B0503020204020204" pitchFamily="34" charset="-122"/>
                  </a:rPr>
                  <a:t>圆频率     附近每单位频率间隔内的晶格振动模式个数</a:t>
                </a:r>
              </a:p>
            </p:txBody>
          </p:sp>
        </p:grpSp>
        <p:sp>
          <p:nvSpPr>
            <p:cNvPr id="23565" name="Rectangle 15"/>
            <p:cNvSpPr>
              <a:spLocks noChangeArrowheads="1"/>
            </p:cNvSpPr>
            <p:nvPr/>
          </p:nvSpPr>
          <p:spPr bwMode="auto">
            <a:xfrm>
              <a:off x="1202" y="3022"/>
              <a:ext cx="4263" cy="771"/>
            </a:xfrm>
            <a:prstGeom prst="rect">
              <a:avLst/>
            </a:prstGeom>
            <a:noFill/>
            <a:ln w="38100">
              <a:solidFill>
                <a:srgbClr val="0207C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249238" y="184467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207CA"/>
                </a:solidFill>
                <a:latin typeface="微软雅黑" panose="020B0503020204020204" pitchFamily="34" charset="-122"/>
              </a:rPr>
              <a:t>定义</a:t>
            </a:r>
            <a:r>
              <a:rPr lang="en-US" altLang="zh-CN" sz="2800">
                <a:solidFill>
                  <a:srgbClr val="0207CA"/>
                </a:solidFill>
                <a:latin typeface="微软雅黑" panose="020B0503020204020204" pitchFamily="34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765175"/>
            <a:ext cx="8243887" cy="660400"/>
          </a:xfrm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2800" u="sng" smtClean="0">
                <a:effectLst/>
                <a:latin typeface="微软雅黑" panose="020B0503020204020204" pitchFamily="34" charset="-122"/>
              </a:rPr>
              <a:t>晶格振动模式密度</a:t>
            </a:r>
            <a:r>
              <a:rPr lang="en-US" altLang="zh-CN" sz="2800" i="1" u="sng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sz="2800" u="sng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z="2800" i="1" u="sng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800" u="sng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u="sng" smtClean="0">
                <a:effectLst/>
                <a:latin typeface="微软雅黑" panose="020B0503020204020204" pitchFamily="34" charset="-122"/>
              </a:rPr>
              <a:t>的一般表达式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11150" y="156686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考虑三维情况，写出一般表达式。</a:t>
            </a: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4514850" y="33718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718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230188" y="5038725"/>
          <a:ext cx="290195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6" imgW="1625600" imgH="838200" progId="Equation.DSMT4">
                  <p:embed/>
                </p:oleObj>
              </mc:Choice>
              <mc:Fallback>
                <p:oleObj name="Equation" r:id="rId6" imgW="16256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5038725"/>
                        <a:ext cx="290195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309563" y="2074863"/>
            <a:ext cx="3048000" cy="3048000"/>
            <a:chOff x="336" y="1728"/>
            <a:chExt cx="1920" cy="1920"/>
          </a:xfrm>
        </p:grpSpPr>
        <p:sp>
          <p:nvSpPr>
            <p:cNvPr id="24603" name="AutoShape 8"/>
            <p:cNvSpPr>
              <a:spLocks noChangeArrowheads="1"/>
            </p:cNvSpPr>
            <p:nvPr/>
          </p:nvSpPr>
          <p:spPr bwMode="auto">
            <a:xfrm rot="2673813">
              <a:off x="798" y="2431"/>
              <a:ext cx="623" cy="624"/>
            </a:xfrm>
            <a:prstGeom prst="flowChartAlternateProcess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604" name="AutoShape 9"/>
            <p:cNvSpPr>
              <a:spLocks noChangeArrowheads="1"/>
            </p:cNvSpPr>
            <p:nvPr/>
          </p:nvSpPr>
          <p:spPr bwMode="auto">
            <a:xfrm rot="2703437">
              <a:off x="672" y="2304"/>
              <a:ext cx="861" cy="861"/>
            </a:xfrm>
            <a:prstGeom prst="flowChartAlternateProcess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605" name="Line 10"/>
            <p:cNvSpPr>
              <a:spLocks noChangeShapeType="1"/>
            </p:cNvSpPr>
            <p:nvPr/>
          </p:nvSpPr>
          <p:spPr bwMode="auto">
            <a:xfrm>
              <a:off x="336" y="273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11"/>
            <p:cNvSpPr>
              <a:spLocks noChangeShapeType="1"/>
            </p:cNvSpPr>
            <p:nvPr/>
          </p:nvSpPr>
          <p:spPr bwMode="auto">
            <a:xfrm flipV="1">
              <a:off x="1104" y="182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Text Box 12"/>
            <p:cNvSpPr txBox="1">
              <a:spLocks noChangeArrowheads="1"/>
            </p:cNvSpPr>
            <p:nvPr/>
          </p:nvSpPr>
          <p:spPr bwMode="auto">
            <a:xfrm>
              <a:off x="192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x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08" name="Text Box 13"/>
            <p:cNvSpPr txBox="1">
              <a:spLocks noChangeArrowheads="1"/>
            </p:cNvSpPr>
            <p:nvPr/>
          </p:nvSpPr>
          <p:spPr bwMode="auto">
            <a:xfrm>
              <a:off x="1104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y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09" name="Line 14"/>
            <p:cNvSpPr>
              <a:spLocks noChangeShapeType="1"/>
            </p:cNvSpPr>
            <p:nvPr/>
          </p:nvSpPr>
          <p:spPr bwMode="auto">
            <a:xfrm flipH="1">
              <a:off x="672" y="273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Text Box 15"/>
            <p:cNvSpPr txBox="1">
              <a:spLocks noChangeArrowheads="1"/>
            </p:cNvSpPr>
            <p:nvPr/>
          </p:nvSpPr>
          <p:spPr bwMode="auto">
            <a:xfrm>
              <a:off x="432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z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11" name="Text Box 17"/>
            <p:cNvSpPr txBox="1">
              <a:spLocks noChangeArrowheads="1"/>
            </p:cNvSpPr>
            <p:nvPr/>
          </p:nvSpPr>
          <p:spPr bwMode="auto">
            <a:xfrm>
              <a:off x="1317" y="2135"/>
              <a:ext cx="4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ds</a:t>
              </a:r>
            </a:p>
          </p:txBody>
        </p:sp>
      </p:grp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3638550" y="2063750"/>
            <a:ext cx="3048000" cy="3048000"/>
            <a:chOff x="336" y="1728"/>
            <a:chExt cx="1920" cy="1920"/>
          </a:xfrm>
        </p:grpSpPr>
        <p:sp>
          <p:nvSpPr>
            <p:cNvPr id="24597" name="Line 10"/>
            <p:cNvSpPr>
              <a:spLocks noChangeShapeType="1"/>
            </p:cNvSpPr>
            <p:nvPr/>
          </p:nvSpPr>
          <p:spPr bwMode="auto">
            <a:xfrm>
              <a:off x="336" y="273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1"/>
            <p:cNvSpPr>
              <a:spLocks noChangeShapeType="1"/>
            </p:cNvSpPr>
            <p:nvPr/>
          </p:nvSpPr>
          <p:spPr bwMode="auto">
            <a:xfrm flipV="1">
              <a:off x="1104" y="182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Text Box 12"/>
            <p:cNvSpPr txBox="1">
              <a:spLocks noChangeArrowheads="1"/>
            </p:cNvSpPr>
            <p:nvPr/>
          </p:nvSpPr>
          <p:spPr bwMode="auto">
            <a:xfrm>
              <a:off x="1920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x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00" name="Text Box 13"/>
            <p:cNvSpPr txBox="1">
              <a:spLocks noChangeArrowheads="1"/>
            </p:cNvSpPr>
            <p:nvPr/>
          </p:nvSpPr>
          <p:spPr bwMode="auto">
            <a:xfrm>
              <a:off x="1104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y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01" name="Text Box 15"/>
            <p:cNvSpPr txBox="1">
              <a:spLocks noChangeArrowheads="1"/>
            </p:cNvSpPr>
            <p:nvPr/>
          </p:nvSpPr>
          <p:spPr bwMode="auto">
            <a:xfrm>
              <a:off x="432" y="33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z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602" name="Text Box 17"/>
            <p:cNvSpPr txBox="1">
              <a:spLocks noChangeArrowheads="1"/>
            </p:cNvSpPr>
            <p:nvPr/>
          </p:nvSpPr>
          <p:spPr bwMode="auto">
            <a:xfrm>
              <a:off x="1425" y="219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dl</a:t>
              </a:r>
            </a:p>
          </p:txBody>
        </p:sp>
      </p:grpSp>
      <p:sp>
        <p:nvSpPr>
          <p:cNvPr id="24584" name="椭圆 3"/>
          <p:cNvSpPr>
            <a:spLocks noChangeArrowheads="1"/>
          </p:cNvSpPr>
          <p:nvPr/>
        </p:nvSpPr>
        <p:spPr bwMode="auto">
          <a:xfrm>
            <a:off x="4252913" y="3060700"/>
            <a:ext cx="1255712" cy="1254125"/>
          </a:xfrm>
          <a:prstGeom prst="ellipse">
            <a:avLst/>
          </a:prstGeom>
          <a:noFill/>
          <a:ln w="38100" algn="ctr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5" name="椭圆 33"/>
          <p:cNvSpPr>
            <a:spLocks noChangeArrowheads="1"/>
          </p:cNvSpPr>
          <p:nvPr/>
        </p:nvSpPr>
        <p:spPr bwMode="auto">
          <a:xfrm>
            <a:off x="4078288" y="2884488"/>
            <a:ext cx="1603375" cy="1604962"/>
          </a:xfrm>
          <a:prstGeom prst="ellipse">
            <a:avLst/>
          </a:prstGeom>
          <a:noFill/>
          <a:ln w="38100" algn="ctr">
            <a:solidFill>
              <a:srgbClr val="0207C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6" name="文本框 5"/>
          <p:cNvSpPr txBox="1">
            <a:spLocks noChangeArrowheads="1"/>
          </p:cNvSpPr>
          <p:nvPr/>
        </p:nvSpPr>
        <p:spPr bwMode="auto">
          <a:xfrm>
            <a:off x="1487488" y="3621088"/>
            <a:ext cx="534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O</a:t>
            </a: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587" name="文本框 40"/>
          <p:cNvSpPr txBox="1">
            <a:spLocks noChangeArrowheads="1"/>
          </p:cNvSpPr>
          <p:nvPr/>
        </p:nvSpPr>
        <p:spPr bwMode="auto">
          <a:xfrm>
            <a:off x="4802188" y="3598863"/>
            <a:ext cx="534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1C1C1C"/>
                </a:solidFill>
                <a:latin typeface="微软雅黑" panose="020B0503020204020204" pitchFamily="34" charset="-122"/>
              </a:rPr>
              <a:t>O</a:t>
            </a: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4588" name="组合 1"/>
          <p:cNvGrpSpPr>
            <a:grpSpLocks/>
          </p:cNvGrpSpPr>
          <p:nvPr/>
        </p:nvGrpSpPr>
        <p:grpSpPr bwMode="auto">
          <a:xfrm>
            <a:off x="6970713" y="3162300"/>
            <a:ext cx="2119312" cy="911225"/>
            <a:chOff x="6970713" y="3162300"/>
            <a:chExt cx="2119312" cy="911225"/>
          </a:xfrm>
        </p:grpSpPr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>
              <a:off x="6970713" y="3654425"/>
              <a:ext cx="1858962" cy="20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Text Box 12"/>
            <p:cNvSpPr txBox="1">
              <a:spLocks noChangeArrowheads="1"/>
            </p:cNvSpPr>
            <p:nvPr/>
          </p:nvSpPr>
          <p:spPr bwMode="auto">
            <a:xfrm>
              <a:off x="8556625" y="36163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x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4593" name="椭圆 4"/>
            <p:cNvSpPr>
              <a:spLocks noChangeArrowheads="1"/>
            </p:cNvSpPr>
            <p:nvPr/>
          </p:nvSpPr>
          <p:spPr bwMode="auto">
            <a:xfrm>
              <a:off x="7451725" y="3607753"/>
              <a:ext cx="96838" cy="96837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594" name="椭圆 37"/>
            <p:cNvSpPr>
              <a:spLocks noChangeArrowheads="1"/>
            </p:cNvSpPr>
            <p:nvPr/>
          </p:nvSpPr>
          <p:spPr bwMode="auto">
            <a:xfrm>
              <a:off x="7891463" y="3622040"/>
              <a:ext cx="95250" cy="95250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595" name="椭圆 38"/>
            <p:cNvSpPr>
              <a:spLocks noChangeArrowheads="1"/>
            </p:cNvSpPr>
            <p:nvPr/>
          </p:nvSpPr>
          <p:spPr bwMode="auto">
            <a:xfrm>
              <a:off x="8293100" y="3622040"/>
              <a:ext cx="95250" cy="95250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596" name="文本框 41"/>
            <p:cNvSpPr txBox="1">
              <a:spLocks noChangeArrowheads="1"/>
            </p:cNvSpPr>
            <p:nvPr/>
          </p:nvSpPr>
          <p:spPr bwMode="auto">
            <a:xfrm>
              <a:off x="7732713" y="3162300"/>
              <a:ext cx="5349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微软雅黑" panose="020B0503020204020204" pitchFamily="34" charset="-122"/>
                </a:rPr>
                <a:t>O</a:t>
              </a: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  <p:graphicFrame>
        <p:nvGraphicFramePr>
          <p:cNvPr id="24589" name="Object 6"/>
          <p:cNvGraphicFramePr>
            <a:graphicFrameLocks noChangeAspect="1"/>
          </p:cNvGraphicFramePr>
          <p:nvPr/>
        </p:nvGraphicFramePr>
        <p:xfrm>
          <a:off x="3344863" y="5072063"/>
          <a:ext cx="287972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8" imgW="1612900" imgH="838200" progId="Equation.DSMT4">
                  <p:embed/>
                </p:oleObj>
              </mc:Choice>
              <mc:Fallback>
                <p:oleObj name="Equation" r:id="rId8" imgW="16129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5072063"/>
                        <a:ext cx="287972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6"/>
          <p:cNvGraphicFramePr>
            <a:graphicFrameLocks noChangeAspect="1"/>
          </p:cNvGraphicFramePr>
          <p:nvPr/>
        </p:nvGraphicFramePr>
        <p:xfrm>
          <a:off x="6350000" y="4429125"/>
          <a:ext cx="276542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10" imgW="1549400" imgH="1143000" progId="Equation.DSMT4">
                  <p:embed/>
                </p:oleObj>
              </mc:Choice>
              <mc:Fallback>
                <p:oleObj name="Equation" r:id="rId10" imgW="15494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429125"/>
                        <a:ext cx="2765425" cy="2041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noFill/>
          <a:effectLst>
            <a:prstShdw prst="shdw17" dist="17961" dir="2700000">
              <a:srgbClr val="7A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 anchor="ctr"/>
          <a:lstStyle/>
          <a:p>
            <a:pPr eaLnBrk="1" hangingPunct="1"/>
            <a:r>
              <a:rPr lang="zh-CN" altLang="en-US" sz="2800" smtClean="0">
                <a:effectLst/>
                <a:latin typeface="微软雅黑" panose="020B0503020204020204" pitchFamily="34" charset="-122"/>
              </a:rPr>
              <a:t>举例求解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</a:rPr>
              <a:t>g</a:t>
            </a:r>
            <a:r>
              <a:rPr lang="en-US" altLang="zh-CN" sz="2800" smtClean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z="2800" i="1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800" smtClean="0"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800" smtClean="0">
              <a:effectLst/>
              <a:latin typeface="微软雅黑" panose="020B0503020204020204" pitchFamily="34" charset="-122"/>
            </a:endParaRPr>
          </a:p>
        </p:txBody>
      </p:sp>
      <p:graphicFrame>
        <p:nvGraphicFramePr>
          <p:cNvPr id="26627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188" y="4508500"/>
          <a:ext cx="606583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4114800" imgH="1270000" progId="Equation.DSMT4">
                  <p:embed/>
                </p:oleObj>
              </mc:Choice>
              <mc:Fallback>
                <p:oleObj name="Equation" r:id="rId3" imgW="4114800" imgH="12700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08500"/>
                        <a:ext cx="6065837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539750" y="1516063"/>
            <a:ext cx="7156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 </a:t>
            </a:r>
            <a:r>
              <a:rPr kumimoji="1"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例一</a:t>
            </a:r>
            <a:r>
              <a:rPr kumimoji="1" lang="zh-CN" altLang="en-US" sz="2000">
                <a:latin typeface="微软雅黑" panose="020B0503020204020204" pitchFamily="34" charset="-122"/>
              </a:rPr>
              <a:t>、一维单原子链的</a:t>
            </a:r>
            <a:r>
              <a:rPr kumimoji="1" lang="en-US" altLang="zh-CN" sz="2000" i="1">
                <a:solidFill>
                  <a:srgbClr val="0207CA"/>
                </a:solidFill>
                <a:latin typeface="微软雅黑" panose="020B0503020204020204" pitchFamily="34" charset="-122"/>
              </a:rPr>
              <a:t>g</a:t>
            </a:r>
            <a:r>
              <a:rPr kumimoji="1" lang="en-US" altLang="zh-CN" sz="2000" b="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000" i="1">
                <a:solidFill>
                  <a:srgbClr val="0207CA"/>
                </a:solidFill>
                <a:latin typeface="微软雅黑" panose="020B0503020204020204" pitchFamily="34" charset="-122"/>
              </a:rPr>
              <a:t>ω</a:t>
            </a:r>
            <a:r>
              <a:rPr kumimoji="1" lang="en-US" altLang="zh-CN" sz="2000" b="0">
                <a:solidFill>
                  <a:srgbClr val="0207CA"/>
                </a:solidFill>
                <a:latin typeface="微软雅黑" panose="020B0503020204020204" pitchFamily="34" charset="-122"/>
              </a:rPr>
              <a:t>)</a:t>
            </a:r>
            <a:r>
              <a:rPr kumimoji="1" lang="zh-CN" altLang="en-US" sz="2000" b="0">
                <a:solidFill>
                  <a:srgbClr val="0207CA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611188" y="2001838"/>
            <a:ext cx="75612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已知：</a:t>
            </a:r>
            <a:r>
              <a:rPr kumimoji="1" lang="en-US" altLang="zh-CN" sz="2000" i="1">
                <a:latin typeface="微软雅黑" panose="020B0503020204020204" pitchFamily="34" charset="-122"/>
              </a:rPr>
              <a:t>L=Na</a:t>
            </a:r>
            <a:r>
              <a:rPr kumimoji="1" lang="zh-CN" altLang="en-US" sz="2000">
                <a:latin typeface="微软雅黑" panose="020B0503020204020204" pitchFamily="34" charset="-122"/>
              </a:rPr>
              <a:t>，</a:t>
            </a:r>
            <a:r>
              <a:rPr kumimoji="1" lang="en-US" altLang="zh-CN" sz="2000" i="1">
                <a:latin typeface="微软雅黑" panose="020B0503020204020204" pitchFamily="34" charset="-122"/>
              </a:rPr>
              <a:t>q</a:t>
            </a:r>
            <a:r>
              <a:rPr kumimoji="1" lang="zh-CN" altLang="en-US" sz="2000">
                <a:latin typeface="微软雅黑" panose="020B0503020204020204" pitchFamily="34" charset="-122"/>
              </a:rPr>
              <a:t>分布密度为</a:t>
            </a:r>
            <a:r>
              <a:rPr kumimoji="1" lang="en-US" altLang="zh-CN" sz="2000">
                <a:latin typeface="微软雅黑" panose="020B0503020204020204" pitchFamily="34" charset="-122"/>
              </a:rPr>
              <a:t>L/2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kumimoji="1" lang="zh-CN" altLang="en-US" sz="2000">
                <a:latin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zh-CN" altLang="en-US" sz="2000">
              <a:latin typeface="微软雅黑" panose="020B0503020204020204" pitchFamily="34" charset="-122"/>
            </a:endParaRPr>
          </a:p>
        </p:txBody>
      </p:sp>
      <p:graphicFrame>
        <p:nvGraphicFramePr>
          <p:cNvPr id="26630" name="Object 9"/>
          <p:cNvGraphicFramePr>
            <a:graphicFrameLocks noChangeAspect="1"/>
          </p:cNvGraphicFramePr>
          <p:nvPr/>
        </p:nvGraphicFramePr>
        <p:xfrm>
          <a:off x="676275" y="2460625"/>
          <a:ext cx="28162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2044700" imgH="457200" progId="Equation.DSMT4">
                  <p:embed/>
                </p:oleObj>
              </mc:Choice>
              <mc:Fallback>
                <p:oleObj name="Equation" r:id="rId5" imgW="2044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460625"/>
                        <a:ext cx="28162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17"/>
          <p:cNvGrpSpPr>
            <a:grpSpLocks/>
          </p:cNvGrpSpPr>
          <p:nvPr/>
        </p:nvGrpSpPr>
        <p:grpSpPr bwMode="auto">
          <a:xfrm>
            <a:off x="676275" y="3054350"/>
            <a:ext cx="2519363" cy="1135063"/>
            <a:chOff x="4082" y="590"/>
            <a:chExt cx="1587" cy="715"/>
          </a:xfrm>
        </p:grpSpPr>
        <p:graphicFrame>
          <p:nvGraphicFramePr>
            <p:cNvPr id="26639" name="Object 12"/>
            <p:cNvGraphicFramePr>
              <a:graphicFrameLocks noChangeAspect="1"/>
            </p:cNvGraphicFramePr>
            <p:nvPr/>
          </p:nvGraphicFramePr>
          <p:xfrm>
            <a:off x="4082" y="839"/>
            <a:ext cx="158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3" name="Equation" r:id="rId7" imgW="1473200" imgH="431800" progId="Equation.DSMT4">
                    <p:embed/>
                  </p:oleObj>
                </mc:Choice>
                <mc:Fallback>
                  <p:oleObj name="Equation" r:id="rId7" imgW="1473200" imgH="431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839"/>
                          <a:ext cx="1587" cy="4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207CA"/>
                          </a:solidFill>
                          <a:prstDash val="dash"/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4191" y="590"/>
              <a:ext cx="0" cy="189"/>
            </a:xfrm>
            <a:prstGeom prst="line">
              <a:avLst/>
            </a:prstGeom>
            <a:noFill/>
            <a:ln w="38100">
              <a:solidFill>
                <a:srgbClr val="0207C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2" name="组合 10"/>
          <p:cNvGrpSpPr>
            <a:grpSpLocks/>
          </p:cNvGrpSpPr>
          <p:nvPr/>
        </p:nvGrpSpPr>
        <p:grpSpPr bwMode="auto">
          <a:xfrm>
            <a:off x="6970713" y="3162300"/>
            <a:ext cx="2119312" cy="911225"/>
            <a:chOff x="6970713" y="3162300"/>
            <a:chExt cx="2119312" cy="911225"/>
          </a:xfrm>
        </p:grpSpPr>
        <p:sp>
          <p:nvSpPr>
            <p:cNvPr id="26633" name="Line 10"/>
            <p:cNvSpPr>
              <a:spLocks noChangeShapeType="1"/>
            </p:cNvSpPr>
            <p:nvPr/>
          </p:nvSpPr>
          <p:spPr bwMode="auto">
            <a:xfrm>
              <a:off x="6970713" y="3654425"/>
              <a:ext cx="1858962" cy="20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Text Box 12"/>
            <p:cNvSpPr txBox="1">
              <a:spLocks noChangeArrowheads="1"/>
            </p:cNvSpPr>
            <p:nvPr/>
          </p:nvSpPr>
          <p:spPr bwMode="auto">
            <a:xfrm>
              <a:off x="8556625" y="361632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latin typeface="微软雅黑" panose="020B0503020204020204" pitchFamily="34" charset="-122"/>
                </a:rPr>
                <a:t>q</a:t>
              </a:r>
              <a:r>
                <a:rPr kumimoji="1" lang="en-US" altLang="zh-CN" sz="2400" i="1" baseline="-25000">
                  <a:latin typeface="微软雅黑" panose="020B0503020204020204" pitchFamily="34" charset="-122"/>
                </a:rPr>
                <a:t>x</a:t>
              </a:r>
              <a:endParaRPr kumimoji="1" lang="en-US" altLang="zh-CN" sz="2400" i="1">
                <a:latin typeface="微软雅黑" panose="020B0503020204020204" pitchFamily="34" charset="-122"/>
              </a:endParaRPr>
            </a:p>
          </p:txBody>
        </p:sp>
        <p:sp>
          <p:nvSpPr>
            <p:cNvPr id="26635" name="椭圆 4"/>
            <p:cNvSpPr>
              <a:spLocks noChangeArrowheads="1"/>
            </p:cNvSpPr>
            <p:nvPr/>
          </p:nvSpPr>
          <p:spPr bwMode="auto">
            <a:xfrm>
              <a:off x="7451725" y="3607753"/>
              <a:ext cx="96838" cy="96837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636" name="椭圆 37"/>
            <p:cNvSpPr>
              <a:spLocks noChangeArrowheads="1"/>
            </p:cNvSpPr>
            <p:nvPr/>
          </p:nvSpPr>
          <p:spPr bwMode="auto">
            <a:xfrm>
              <a:off x="7891463" y="3622040"/>
              <a:ext cx="95250" cy="95250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637" name="椭圆 38"/>
            <p:cNvSpPr>
              <a:spLocks noChangeArrowheads="1"/>
            </p:cNvSpPr>
            <p:nvPr/>
          </p:nvSpPr>
          <p:spPr bwMode="auto">
            <a:xfrm>
              <a:off x="8293100" y="3622040"/>
              <a:ext cx="95250" cy="95250"/>
            </a:xfrm>
            <a:prstGeom prst="ellipse">
              <a:avLst/>
            </a:prstGeom>
            <a:solidFill>
              <a:srgbClr val="800000"/>
            </a:solidFill>
            <a:ln w="19050" algn="ctr">
              <a:solidFill>
                <a:srgbClr val="0207C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638" name="文本框 41"/>
            <p:cNvSpPr txBox="1">
              <a:spLocks noChangeArrowheads="1"/>
            </p:cNvSpPr>
            <p:nvPr/>
          </p:nvSpPr>
          <p:spPr bwMode="auto">
            <a:xfrm>
              <a:off x="7732713" y="3162300"/>
              <a:ext cx="5349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1C1C1C"/>
                  </a:solidFill>
                  <a:latin typeface="微软雅黑" panose="020B0503020204020204" pitchFamily="34" charset="-122"/>
                </a:rPr>
                <a:t>O</a:t>
              </a: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116013"/>
            <a:ext cx="8243887" cy="36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000" kern="1200" dirty="0">
                <a:solidFill>
                  <a:srgbClr val="800000"/>
                </a:solidFill>
                <a:effectLst/>
                <a:latin typeface="微软雅黑" panose="020B0503020204020204" pitchFamily="34" charset="-122"/>
                <a:cs typeface="+mn-cs"/>
              </a:rPr>
              <a:t>例二</a:t>
            </a:r>
            <a:r>
              <a:rPr kumimoji="1" lang="zh-CN" altLang="en-US" sz="2000" kern="1200" dirty="0">
                <a:effectLst/>
                <a:latin typeface="微软雅黑" panose="020B0503020204020204" pitchFamily="34" charset="-122"/>
                <a:cs typeface="+mn-cs"/>
              </a:rPr>
              <a:t>、</a:t>
            </a:r>
            <a:r>
              <a:rPr kumimoji="1" lang="en-US" altLang="zh-CN" sz="2000" kern="1200" dirty="0">
                <a:effectLst/>
                <a:latin typeface="微软雅黑" panose="020B0503020204020204" pitchFamily="34" charset="-122"/>
                <a:cs typeface="+mn-cs"/>
              </a:rPr>
              <a:t>Debye</a:t>
            </a:r>
            <a:r>
              <a:rPr kumimoji="1" lang="zh-CN" altLang="en-US" sz="2000" kern="1200" dirty="0">
                <a:effectLst/>
                <a:latin typeface="微软雅黑" panose="020B0503020204020204" pitchFamily="34" charset="-122"/>
                <a:cs typeface="+mn-cs"/>
              </a:rPr>
              <a:t>模型的计算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611188" y="1628775"/>
            <a:ext cx="70866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对于</a:t>
            </a:r>
            <a:r>
              <a:rPr kumimoji="1" lang="en-US" altLang="zh-CN" sz="2000">
                <a:latin typeface="微软雅黑" panose="020B0503020204020204" pitchFamily="34" charset="-122"/>
              </a:rPr>
              <a:t>Debye</a:t>
            </a:r>
            <a:r>
              <a:rPr kumimoji="1" lang="zh-CN" altLang="en-US" sz="2000">
                <a:latin typeface="微软雅黑" panose="020B0503020204020204" pitchFamily="34" charset="-122"/>
              </a:rPr>
              <a:t>模型有：</a:t>
            </a:r>
            <a:r>
              <a:rPr kumimoji="1" lang="en-US" altLang="zh-CN" sz="2000">
                <a:latin typeface="微软雅黑" panose="020B0503020204020204" pitchFamily="34" charset="-122"/>
              </a:rPr>
              <a:t>g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D</a:t>
            </a:r>
            <a:r>
              <a:rPr kumimoji="1" lang="en-US" altLang="zh-CN" sz="2000" b="0">
                <a:latin typeface="微软雅黑" panose="020B0503020204020204" pitchFamily="34" charset="-122"/>
              </a:rPr>
              <a:t>(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000" b="0">
                <a:latin typeface="微软雅黑" panose="020B0503020204020204" pitchFamily="34" charset="-122"/>
              </a:rPr>
              <a:t>)= </a:t>
            </a:r>
            <a:r>
              <a:rPr kumimoji="1" lang="en-US" altLang="zh-CN" sz="2000">
                <a:latin typeface="微软雅黑" panose="020B0503020204020204" pitchFamily="34" charset="-122"/>
              </a:rPr>
              <a:t>g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l</a:t>
            </a:r>
            <a:r>
              <a:rPr kumimoji="1" lang="en-US" altLang="zh-CN" sz="2000" b="0">
                <a:latin typeface="微软雅黑" panose="020B0503020204020204" pitchFamily="34" charset="-122"/>
              </a:rPr>
              <a:t>(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000" b="0">
                <a:latin typeface="微软雅黑" panose="020B0503020204020204" pitchFamily="34" charset="-122"/>
              </a:rPr>
              <a:t>)+2 </a:t>
            </a:r>
            <a:r>
              <a:rPr kumimoji="1" lang="en-US" altLang="zh-CN" sz="2000">
                <a:latin typeface="微软雅黑" panose="020B0503020204020204" pitchFamily="34" charset="-122"/>
              </a:rPr>
              <a:t>g</a:t>
            </a:r>
            <a:r>
              <a:rPr kumimoji="1" lang="en-US" altLang="zh-CN" sz="2000" baseline="-25000">
                <a:latin typeface="微软雅黑" panose="020B0503020204020204" pitchFamily="34" charset="-122"/>
              </a:rPr>
              <a:t>t</a:t>
            </a:r>
            <a:r>
              <a:rPr kumimoji="1" lang="en-US" altLang="zh-CN" sz="2000" b="0">
                <a:latin typeface="微软雅黑" panose="020B0503020204020204" pitchFamily="34" charset="-122"/>
              </a:rPr>
              <a:t>(</a:t>
            </a:r>
            <a:r>
              <a:rPr kumimoji="1" lang="en-US" altLang="zh-CN" sz="2000">
                <a:latin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kumimoji="1" lang="en-US" altLang="zh-CN" sz="2000" b="0">
                <a:latin typeface="微软雅黑" panose="020B0503020204020204" pitchFamily="34" charset="-122"/>
              </a:rPr>
              <a:t>)</a:t>
            </a:r>
            <a:r>
              <a:rPr kumimoji="1" lang="zh-CN" altLang="en-US" sz="2000" b="0"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Debye</a:t>
            </a:r>
            <a:r>
              <a:rPr kumimoji="1" lang="zh-CN" altLang="en-US" sz="2000">
                <a:latin typeface="微软雅黑" panose="020B0503020204020204" pitchFamily="34" charset="-122"/>
              </a:rPr>
              <a:t>模型的色散关系是：</a:t>
            </a:r>
            <a:endParaRPr kumimoji="1" lang="zh-CN" altLang="en-US" sz="200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652" name="Group 5"/>
          <p:cNvGrpSpPr>
            <a:grpSpLocks/>
          </p:cNvGrpSpPr>
          <p:nvPr/>
        </p:nvGrpSpPr>
        <p:grpSpPr bwMode="auto">
          <a:xfrm>
            <a:off x="3949700" y="2265363"/>
            <a:ext cx="1701800" cy="862012"/>
            <a:chOff x="2756" y="1836"/>
            <a:chExt cx="908" cy="543"/>
          </a:xfrm>
        </p:grpSpPr>
        <p:sp>
          <p:nvSpPr>
            <p:cNvPr id="27659" name="AutoShape 6"/>
            <p:cNvSpPr>
              <a:spLocks/>
            </p:cNvSpPr>
            <p:nvPr/>
          </p:nvSpPr>
          <p:spPr bwMode="auto">
            <a:xfrm>
              <a:off x="2756" y="1907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660" name="Rectangle 7"/>
            <p:cNvSpPr>
              <a:spLocks noChangeArrowheads="1"/>
            </p:cNvSpPr>
            <p:nvPr/>
          </p:nvSpPr>
          <p:spPr bwMode="auto">
            <a:xfrm>
              <a:off x="2832" y="1836"/>
              <a:ext cx="832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r>
                <a:rPr kumimoji="1" lang="en-US" altLang="zh-CN" sz="20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=C</a:t>
              </a:r>
              <a:r>
                <a:rPr kumimoji="1" lang="en-US" altLang="zh-CN" sz="20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ω</a:t>
              </a:r>
              <a:r>
                <a:rPr kumimoji="1" lang="en-US" altLang="zh-CN" sz="20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=C</a:t>
              </a:r>
              <a:r>
                <a:rPr kumimoji="1" lang="en-US" altLang="zh-CN" sz="2000" baseline="-25000">
                  <a:latin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>
                  <a:latin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</a:p>
          </p:txBody>
        </p:sp>
      </p:grpSp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782638" y="3429000"/>
          <a:ext cx="6943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3429000" imgH="495300" progId="Equation.DSMT4">
                  <p:embed/>
                </p:oleObj>
              </mc:Choice>
              <mc:Fallback>
                <p:oleObj name="Equation" r:id="rId3" imgW="3429000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429000"/>
                        <a:ext cx="69437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组合 1"/>
          <p:cNvGrpSpPr>
            <a:grpSpLocks/>
          </p:cNvGrpSpPr>
          <p:nvPr/>
        </p:nvGrpSpPr>
        <p:grpSpPr bwMode="auto">
          <a:xfrm>
            <a:off x="5219700" y="2246313"/>
            <a:ext cx="2924175" cy="1235075"/>
            <a:chOff x="5674872" y="2251869"/>
            <a:chExt cx="2924184" cy="1235373"/>
          </a:xfrm>
        </p:grpSpPr>
        <p:graphicFrame>
          <p:nvGraphicFramePr>
            <p:cNvPr id="27657" name="Object 10"/>
            <p:cNvGraphicFramePr>
              <a:graphicFrameLocks noChangeAspect="1"/>
            </p:cNvGraphicFramePr>
            <p:nvPr/>
          </p:nvGraphicFramePr>
          <p:xfrm>
            <a:off x="6008256" y="2251869"/>
            <a:ext cx="25908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2" name="Equation" r:id="rId5" imgW="1524000" imgH="635000" progId="Equation.3">
                    <p:embed/>
                  </p:oleObj>
                </mc:Choice>
                <mc:Fallback>
                  <p:oleObj name="Equation" r:id="rId5" imgW="1524000" imgH="635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8256" y="2251869"/>
                          <a:ext cx="2590800" cy="107950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 w="19050">
                          <a:solidFill>
                            <a:srgbClr val="0207CA"/>
                          </a:solidFill>
                          <a:prstDash val="dash"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 flipH="1">
              <a:off x="5674872" y="3101182"/>
              <a:ext cx="434983" cy="38606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655" name="Object 12"/>
          <p:cNvGraphicFramePr>
            <a:graphicFrameLocks noChangeAspect="1"/>
          </p:cNvGraphicFramePr>
          <p:nvPr/>
        </p:nvGraphicFramePr>
        <p:xfrm>
          <a:off x="782638" y="4495800"/>
          <a:ext cx="6943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3429000" imgH="495300" progId="Equation.DSMT4">
                  <p:embed/>
                </p:oleObj>
              </mc:Choice>
              <mc:Fallback>
                <p:oleObj name="Equation" r:id="rId7" imgW="34290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495800"/>
                        <a:ext cx="69437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3"/>
          <p:cNvGraphicFramePr>
            <a:graphicFrameLocks noChangeAspect="1"/>
          </p:cNvGraphicFramePr>
          <p:nvPr/>
        </p:nvGraphicFramePr>
        <p:xfrm>
          <a:off x="774700" y="5532438"/>
          <a:ext cx="70500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9" imgW="3213100" imgH="457200" progId="Equation.DSMT4">
                  <p:embed/>
                </p:oleObj>
              </mc:Choice>
              <mc:Fallback>
                <p:oleObj name="Equation" r:id="rId9" imgW="32131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532438"/>
                        <a:ext cx="7050088" cy="9890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697663" y="2924175"/>
            <a:ext cx="1690687" cy="114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258888"/>
            <a:ext cx="8640763" cy="3698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000" kern="1200" dirty="0">
                <a:solidFill>
                  <a:srgbClr val="800000"/>
                </a:solidFill>
                <a:effectLst/>
                <a:latin typeface="微软雅黑" panose="020B0503020204020204" pitchFamily="34" charset="-122"/>
                <a:cs typeface="+mn-cs"/>
              </a:rPr>
              <a:t>例三</a:t>
            </a:r>
            <a:r>
              <a:rPr kumimoji="1" lang="zh-CN" altLang="en-US" sz="2000" kern="1200" dirty="0">
                <a:effectLst/>
                <a:latin typeface="微软雅黑" panose="020B0503020204020204" pitchFamily="34" charset="-122"/>
                <a:cs typeface="+mn-cs"/>
              </a:rPr>
              <a:t>、给定</a:t>
            </a:r>
            <a:r>
              <a:rPr kumimoji="1" lang="en-US" altLang="zh-CN" sz="2000" kern="1200" dirty="0">
                <a:effectLst/>
                <a:latin typeface="微软雅黑" panose="020B0503020204020204" pitchFamily="34" charset="-122"/>
                <a:cs typeface="+mn-cs"/>
              </a:rPr>
              <a:t>ω=Cq</a:t>
            </a:r>
            <a:r>
              <a:rPr kumimoji="1" lang="en-US" altLang="zh-CN" sz="2000" kern="1200" baseline="30000" dirty="0">
                <a:effectLst/>
                <a:latin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000" kern="1200" dirty="0">
                <a:effectLst/>
                <a:latin typeface="微软雅黑" panose="020B0503020204020204" pitchFamily="34" charset="-122"/>
                <a:cs typeface="+mn-cs"/>
              </a:rPr>
              <a:t>，求一维、二维及三维情况的</a:t>
            </a:r>
            <a:r>
              <a:rPr kumimoji="1" lang="en-US" altLang="zh-CN" sz="2000" kern="1200" dirty="0">
                <a:effectLst/>
                <a:latin typeface="微软雅黑" panose="020B0503020204020204" pitchFamily="34" charset="-122"/>
                <a:cs typeface="+mn-cs"/>
              </a:rPr>
              <a:t>g(ω)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23850" y="1728788"/>
            <a:ext cx="8148638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解：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000">
                <a:latin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）三维情况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latin typeface="微软雅黑" panose="020B0503020204020204" pitchFamily="34" charset="-122"/>
                <a:sym typeface="Wingdings" panose="05000000000000000000" pitchFamily="2" charset="2"/>
              </a:rPr>
              <a:t>q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空间的等频面为球面，球半径为</a:t>
            </a:r>
            <a:endParaRPr kumimoji="1" lang="zh-CN" altLang="en-US" sz="2000">
              <a:latin typeface="微软雅黑" panose="020B0503020204020204" pitchFamily="34" charset="-122"/>
            </a:endParaRPr>
          </a:p>
        </p:txBody>
      </p:sp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4291013" y="1901825"/>
          <a:ext cx="1076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3" imgW="533169" imgH="444307" progId="Equation.3">
                  <p:embed/>
                </p:oleObj>
              </mc:Choice>
              <mc:Fallback>
                <p:oleObj name="Equation" r:id="rId3" imgW="53316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1901825"/>
                        <a:ext cx="1076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441325" y="2992438"/>
          <a:ext cx="79089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5" imgW="3632200" imgH="508000" progId="Equation.DSMT4">
                  <p:embed/>
                </p:oleObj>
              </mc:Choice>
              <mc:Fallback>
                <p:oleObj name="Equation" r:id="rId5" imgW="36322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992438"/>
                        <a:ext cx="790892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917950" y="4695825"/>
          <a:ext cx="391953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7" imgW="1981200" imgH="787400" progId="Equation.DSMT4">
                  <p:embed/>
                </p:oleObj>
              </mc:Choice>
              <mc:Fallback>
                <p:oleObj name="Equation" r:id="rId7" imgW="19812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695825"/>
                        <a:ext cx="3919538" cy="1543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4494213" y="4148138"/>
            <a:ext cx="0" cy="539750"/>
          </a:xfrm>
          <a:prstGeom prst="line">
            <a:avLst/>
          </a:prstGeom>
          <a:noFill/>
          <a:ln w="6350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681" name="Object 10"/>
          <p:cNvGraphicFramePr>
            <a:graphicFrameLocks noChangeAspect="1"/>
          </p:cNvGraphicFramePr>
          <p:nvPr/>
        </p:nvGraphicFramePr>
        <p:xfrm>
          <a:off x="4291013" y="3044825"/>
          <a:ext cx="1158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013" y="3044825"/>
                        <a:ext cx="1158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2" name="Group 11"/>
          <p:cNvGrpSpPr>
            <a:grpSpLocks/>
          </p:cNvGrpSpPr>
          <p:nvPr/>
        </p:nvGrpSpPr>
        <p:grpSpPr bwMode="auto">
          <a:xfrm>
            <a:off x="441325" y="4391025"/>
            <a:ext cx="2481263" cy="1687513"/>
            <a:chOff x="432" y="2784"/>
            <a:chExt cx="1549" cy="1063"/>
          </a:xfrm>
        </p:grpSpPr>
        <p:grpSp>
          <p:nvGrpSpPr>
            <p:cNvPr id="28683" name="Group 12"/>
            <p:cNvGrpSpPr>
              <a:grpSpLocks/>
            </p:cNvGrpSpPr>
            <p:nvPr/>
          </p:nvGrpSpPr>
          <p:grpSpPr bwMode="auto">
            <a:xfrm>
              <a:off x="960" y="2784"/>
              <a:ext cx="1021" cy="1063"/>
              <a:chOff x="624" y="2633"/>
              <a:chExt cx="1021" cy="1063"/>
            </a:xfrm>
          </p:grpSpPr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624" y="3120"/>
                <a:ext cx="624" cy="576"/>
              </a:xfrm>
              <a:prstGeom prst="ellipse">
                <a:avLst/>
              </a:prstGeom>
              <a:noFill/>
              <a:ln w="19050">
                <a:solidFill>
                  <a:srgbClr val="0207CA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6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3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 b="1">
                    <a:solidFill>
                      <a:schemeClr val="tx1"/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rgbClr val="1C1C1C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687" name="Line 14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8" name="Line 15"/>
              <p:cNvSpPr>
                <a:spLocks noChangeShapeType="1"/>
              </p:cNvSpPr>
              <p:nvPr/>
            </p:nvSpPr>
            <p:spPr bwMode="auto">
              <a:xfrm flipV="1">
                <a:off x="912" y="273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9" name="Line 16"/>
              <p:cNvSpPr>
                <a:spLocks noChangeShapeType="1"/>
              </p:cNvSpPr>
              <p:nvPr/>
            </p:nvSpPr>
            <p:spPr bwMode="auto">
              <a:xfrm flipV="1">
                <a:off x="912" y="316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690" name="Object 17"/>
              <p:cNvGraphicFramePr>
                <a:graphicFrameLocks noChangeAspect="1"/>
              </p:cNvGraphicFramePr>
              <p:nvPr/>
            </p:nvGraphicFramePr>
            <p:xfrm>
              <a:off x="1440" y="3120"/>
              <a:ext cx="20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7" name="Equation" r:id="rId11" imgW="177646" imgH="228402" progId="Equation.3">
                      <p:embed/>
                    </p:oleObj>
                  </mc:Choice>
                  <mc:Fallback>
                    <p:oleObj name="Equation" r:id="rId11" imgW="177646" imgH="228402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20"/>
                            <a:ext cx="205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1" name="Object 18"/>
              <p:cNvGraphicFramePr>
                <a:graphicFrameLocks noChangeAspect="1"/>
              </p:cNvGraphicFramePr>
              <p:nvPr/>
            </p:nvGraphicFramePr>
            <p:xfrm>
              <a:off x="960" y="2633"/>
              <a:ext cx="20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8" name="Equation" r:id="rId13" imgW="177646" imgH="241091" progId="Equation.3">
                      <p:embed/>
                    </p:oleObj>
                  </mc:Choice>
                  <mc:Fallback>
                    <p:oleObj name="Equation" r:id="rId13" imgW="177646" imgH="241091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633"/>
                            <a:ext cx="205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2" name="Object 19"/>
              <p:cNvGraphicFramePr>
                <a:graphicFrameLocks noChangeAspect="1"/>
              </p:cNvGraphicFramePr>
              <p:nvPr/>
            </p:nvGraphicFramePr>
            <p:xfrm>
              <a:off x="1133" y="2965"/>
              <a:ext cx="146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9" name="Equation" r:id="rId15" imgW="126780" imgH="164814" progId="Equation.3">
                      <p:embed/>
                    </p:oleObj>
                  </mc:Choice>
                  <mc:Fallback>
                    <p:oleObj name="Equation" r:id="rId15" imgW="126780" imgH="164814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3" y="2965"/>
                            <a:ext cx="146" cy="1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4" name="Line 20"/>
            <p:cNvSpPr>
              <a:spLocks noChangeShapeType="1"/>
            </p:cNvSpPr>
            <p:nvPr/>
          </p:nvSpPr>
          <p:spPr bwMode="auto">
            <a:xfrm flipH="1">
              <a:off x="576" y="35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5" name="Object 21"/>
            <p:cNvGraphicFramePr>
              <a:graphicFrameLocks noChangeAspect="1"/>
            </p:cNvGraphicFramePr>
            <p:nvPr/>
          </p:nvGraphicFramePr>
          <p:xfrm>
            <a:off x="432" y="3552"/>
            <a:ext cx="19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name="Equation" r:id="rId17" imgW="165028" imgH="228501" progId="Equation.3">
                    <p:embed/>
                  </p:oleObj>
                </mc:Choice>
                <mc:Fallback>
                  <p:oleObj name="Equation" r:id="rId17" imgW="165028" imgH="22850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552"/>
                          <a:ext cx="19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934200" y="3030538"/>
            <a:ext cx="762000" cy="914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3850" y="1728788"/>
            <a:ext cx="807720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解：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000">
                <a:latin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）二维情况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latin typeface="微软雅黑" panose="020B0503020204020204" pitchFamily="34" charset="-122"/>
                <a:sym typeface="Wingdings" panose="05000000000000000000" pitchFamily="2" charset="2"/>
              </a:rPr>
              <a:t>q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空间的等频面为圆形，圆半径为</a:t>
            </a:r>
            <a:endParaRPr kumimoji="1" lang="zh-CN" altLang="en-US" sz="2000">
              <a:latin typeface="微软雅黑" panose="020B0503020204020204" pitchFamily="34" charset="-122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4284663" y="1901825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3" imgW="533169" imgH="444307" progId="Equation.3">
                  <p:embed/>
                </p:oleObj>
              </mc:Choice>
              <mc:Fallback>
                <p:oleObj name="Equation" r:id="rId3" imgW="53316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01825"/>
                        <a:ext cx="106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7"/>
          <p:cNvGraphicFramePr>
            <a:graphicFrameLocks noChangeAspect="1"/>
          </p:cNvGraphicFramePr>
          <p:nvPr/>
        </p:nvGraphicFramePr>
        <p:xfrm>
          <a:off x="762000" y="3030538"/>
          <a:ext cx="68532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5" imgW="3175000" imgH="469900" progId="Equation.DSMT4">
                  <p:embed/>
                </p:oleObj>
              </mc:Choice>
              <mc:Fallback>
                <p:oleObj name="Equation" r:id="rId5" imgW="31750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30538"/>
                        <a:ext cx="685323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8"/>
          <p:cNvGraphicFramePr>
            <a:graphicFrameLocks noChangeAspect="1"/>
          </p:cNvGraphicFramePr>
          <p:nvPr/>
        </p:nvGraphicFramePr>
        <p:xfrm>
          <a:off x="4724400" y="4478338"/>
          <a:ext cx="38862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7" imgW="1981200" imgH="787400" progId="Equation.DSMT4">
                  <p:embed/>
                </p:oleObj>
              </mc:Choice>
              <mc:Fallback>
                <p:oleObj name="Equation" r:id="rId7" imgW="1981200" imgH="787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78338"/>
                        <a:ext cx="3886200" cy="1543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Line 9"/>
          <p:cNvSpPr>
            <a:spLocks noChangeShapeType="1"/>
          </p:cNvSpPr>
          <p:nvPr/>
        </p:nvSpPr>
        <p:spPr bwMode="auto">
          <a:xfrm flipV="1">
            <a:off x="4972050" y="3924300"/>
            <a:ext cx="0" cy="539750"/>
          </a:xfrm>
          <a:prstGeom prst="line">
            <a:avLst/>
          </a:prstGeom>
          <a:noFill/>
          <a:ln w="6350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1371600" y="4249738"/>
            <a:ext cx="1620838" cy="1687512"/>
            <a:chOff x="624" y="2633"/>
            <a:chExt cx="1021" cy="1063"/>
          </a:xfrm>
        </p:grpSpPr>
        <p:sp>
          <p:nvSpPr>
            <p:cNvPr id="29706" name="Oval 11"/>
            <p:cNvSpPr>
              <a:spLocks noChangeArrowheads="1"/>
            </p:cNvSpPr>
            <p:nvPr/>
          </p:nvSpPr>
          <p:spPr bwMode="auto">
            <a:xfrm>
              <a:off x="624" y="3120"/>
              <a:ext cx="624" cy="576"/>
            </a:xfrm>
            <a:prstGeom prst="ellipse">
              <a:avLst/>
            </a:prstGeom>
            <a:noFill/>
            <a:ln w="19050">
              <a:solidFill>
                <a:srgbClr val="0207CA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707" name="Line 12"/>
            <p:cNvSpPr>
              <a:spLocks noChangeShapeType="1"/>
            </p:cNvSpPr>
            <p:nvPr/>
          </p:nvSpPr>
          <p:spPr bwMode="auto">
            <a:xfrm>
              <a:off x="912" y="340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3"/>
            <p:cNvSpPr>
              <a:spLocks noChangeShapeType="1"/>
            </p:cNvSpPr>
            <p:nvPr/>
          </p:nvSpPr>
          <p:spPr bwMode="auto">
            <a:xfrm flipV="1">
              <a:off x="912" y="273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4"/>
            <p:cNvSpPr>
              <a:spLocks noChangeShapeType="1"/>
            </p:cNvSpPr>
            <p:nvPr/>
          </p:nvSpPr>
          <p:spPr bwMode="auto">
            <a:xfrm flipV="1">
              <a:off x="912" y="316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10" name="Object 15"/>
            <p:cNvGraphicFramePr>
              <a:graphicFrameLocks noChangeAspect="1"/>
            </p:cNvGraphicFramePr>
            <p:nvPr/>
          </p:nvGraphicFramePr>
          <p:xfrm>
            <a:off x="1440" y="3120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Equation" r:id="rId9" imgW="177646" imgH="228402" progId="Equation.3">
                    <p:embed/>
                  </p:oleObj>
                </mc:Choice>
                <mc:Fallback>
                  <p:oleObj name="Equation" r:id="rId9" imgW="177646" imgH="22840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20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6"/>
            <p:cNvGraphicFramePr>
              <a:graphicFrameLocks noChangeAspect="1"/>
            </p:cNvGraphicFramePr>
            <p:nvPr/>
          </p:nvGraphicFramePr>
          <p:xfrm>
            <a:off x="960" y="2633"/>
            <a:ext cx="20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name="Equation" r:id="rId11" imgW="177646" imgH="241091" progId="Equation.3">
                    <p:embed/>
                  </p:oleObj>
                </mc:Choice>
                <mc:Fallback>
                  <p:oleObj name="Equation" r:id="rId11" imgW="177646" imgH="24109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33"/>
                          <a:ext cx="20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7"/>
            <p:cNvGraphicFramePr>
              <a:graphicFrameLocks noChangeAspect="1"/>
            </p:cNvGraphicFramePr>
            <p:nvPr/>
          </p:nvGraphicFramePr>
          <p:xfrm>
            <a:off x="1133" y="2965"/>
            <a:ext cx="14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965"/>
                          <a:ext cx="14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23850" y="1258888"/>
            <a:ext cx="86407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0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  <a:cs typeface="+mn-cs"/>
              </a:rPr>
              <a:t>例三</a:t>
            </a:r>
            <a:r>
              <a:rPr kumimoji="1" lang="zh-CN" altLang="en-US" sz="2000" smtClean="0">
                <a:effectLst/>
                <a:latin typeface="微软雅黑" panose="020B0503020204020204" pitchFamily="34" charset="-122"/>
                <a:cs typeface="+mn-cs"/>
              </a:rPr>
              <a:t>、给定</a:t>
            </a:r>
            <a:r>
              <a:rPr kumimoji="1" lang="en-US" altLang="zh-CN" sz="2000" smtClean="0">
                <a:effectLst/>
                <a:latin typeface="微软雅黑" panose="020B0503020204020204" pitchFamily="34" charset="-122"/>
                <a:cs typeface="+mn-cs"/>
              </a:rPr>
              <a:t>ω=Cq</a:t>
            </a:r>
            <a:r>
              <a:rPr kumimoji="1" lang="en-US" altLang="zh-CN" sz="2000" baseline="30000" smtClean="0">
                <a:effectLst/>
                <a:latin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000" smtClean="0">
                <a:effectLst/>
                <a:latin typeface="微软雅黑" panose="020B0503020204020204" pitchFamily="34" charset="-122"/>
                <a:cs typeface="+mn-cs"/>
              </a:rPr>
              <a:t>，求一维、二维及三维情况的</a:t>
            </a:r>
            <a:r>
              <a:rPr kumimoji="1" lang="en-US" altLang="zh-CN" sz="2000" smtClean="0">
                <a:effectLst/>
                <a:latin typeface="微软雅黑" panose="020B0503020204020204" pitchFamily="34" charset="-122"/>
                <a:cs typeface="+mn-cs"/>
              </a:rPr>
              <a:t>g(ω)</a:t>
            </a:r>
            <a:endParaRPr kumimoji="1" lang="en-US" altLang="zh-CN" sz="2000" dirty="0">
              <a:effectLst/>
              <a:latin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010400" y="2805113"/>
            <a:ext cx="1371600" cy="990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1C1C1C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23850" y="1728788"/>
            <a:ext cx="80772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</a:rPr>
              <a:t>解：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000">
                <a:latin typeface="微软雅黑" panose="020B0503020204020204" pitchFamily="34" charset="-122"/>
                <a:sym typeface="Wingdings" panose="05000000000000000000" pitchFamily="2" charset="2"/>
              </a:rPr>
              <a:t>3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）一维情况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latin typeface="微软雅黑" panose="020B0503020204020204" pitchFamily="34" charset="-122"/>
                <a:sym typeface="Wingdings" panose="05000000000000000000" pitchFamily="2" charset="2"/>
              </a:rPr>
              <a:t>q</a:t>
            </a:r>
            <a:r>
              <a:rPr kumimoji="1" lang="zh-CN" altLang="en-US" sz="2000">
                <a:latin typeface="微软雅黑" panose="020B0503020204020204" pitchFamily="34" charset="-122"/>
                <a:sym typeface="Wingdings" panose="05000000000000000000" pitchFamily="2" charset="2"/>
              </a:rPr>
              <a:t>空间有两个等频点；</a:t>
            </a:r>
            <a:endParaRPr kumimoji="1" lang="zh-CN" altLang="en-US" sz="2000">
              <a:latin typeface="微软雅黑" panose="020B0503020204020204" pitchFamily="34" charset="-122"/>
            </a:endParaRP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762000" y="2805113"/>
          <a:ext cx="75374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3" imgW="3492500" imgH="469900" progId="Equation.3">
                  <p:embed/>
                </p:oleObj>
              </mc:Choice>
              <mc:Fallback>
                <p:oleObj name="Equation" r:id="rId3" imgW="3492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05113"/>
                        <a:ext cx="75374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Line 6"/>
          <p:cNvSpPr>
            <a:spLocks noChangeShapeType="1"/>
          </p:cNvSpPr>
          <p:nvPr/>
        </p:nvSpPr>
        <p:spPr bwMode="auto">
          <a:xfrm flipV="1">
            <a:off x="4500563" y="3698875"/>
            <a:ext cx="0" cy="539750"/>
          </a:xfrm>
          <a:prstGeom prst="line">
            <a:avLst/>
          </a:prstGeom>
          <a:noFill/>
          <a:ln w="63500">
            <a:solidFill>
              <a:srgbClr val="0207C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/>
        </p:nvGraphicFramePr>
        <p:xfrm>
          <a:off x="4067175" y="4252913"/>
          <a:ext cx="38862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5" imgW="1981200" imgH="787400" progId="Equation.3">
                  <p:embed/>
                </p:oleObj>
              </mc:Choice>
              <mc:Fallback>
                <p:oleObj name="Equation" r:id="rId5" imgW="19812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52913"/>
                        <a:ext cx="3886200" cy="15430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207CA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8"/>
          <p:cNvGraphicFramePr>
            <a:graphicFrameLocks noChangeAspect="1"/>
          </p:cNvGraphicFramePr>
          <p:nvPr/>
        </p:nvGraphicFramePr>
        <p:xfrm>
          <a:off x="4514850" y="29257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9257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8" name="Group 9"/>
          <p:cNvGrpSpPr>
            <a:grpSpLocks/>
          </p:cNvGrpSpPr>
          <p:nvPr/>
        </p:nvGrpSpPr>
        <p:grpSpPr bwMode="auto">
          <a:xfrm>
            <a:off x="838200" y="4581525"/>
            <a:ext cx="2884488" cy="762000"/>
            <a:chOff x="528" y="3312"/>
            <a:chExt cx="1817" cy="480"/>
          </a:xfrm>
        </p:grpSpPr>
        <p:sp>
          <p:nvSpPr>
            <p:cNvPr id="30731" name="Line 10"/>
            <p:cNvSpPr>
              <a:spLocks noChangeShapeType="1"/>
            </p:cNvSpPr>
            <p:nvPr/>
          </p:nvSpPr>
          <p:spPr bwMode="auto">
            <a:xfrm>
              <a:off x="528" y="3456"/>
              <a:ext cx="158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1"/>
            <p:cNvSpPr>
              <a:spLocks noChangeShapeType="1"/>
            </p:cNvSpPr>
            <p:nvPr/>
          </p:nvSpPr>
          <p:spPr bwMode="auto">
            <a:xfrm flipV="1">
              <a:off x="1248" y="3360"/>
              <a:ext cx="0" cy="96"/>
            </a:xfrm>
            <a:prstGeom prst="line">
              <a:avLst/>
            </a:prstGeom>
            <a:noFill/>
            <a:ln w="762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Oval 12"/>
            <p:cNvSpPr>
              <a:spLocks noChangeArrowheads="1"/>
            </p:cNvSpPr>
            <p:nvPr/>
          </p:nvSpPr>
          <p:spPr bwMode="auto">
            <a:xfrm>
              <a:off x="720" y="3420"/>
              <a:ext cx="68" cy="6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734" name="Oval 13"/>
            <p:cNvSpPr>
              <a:spLocks noChangeArrowheads="1"/>
            </p:cNvSpPr>
            <p:nvPr/>
          </p:nvSpPr>
          <p:spPr bwMode="auto">
            <a:xfrm>
              <a:off x="1728" y="3420"/>
              <a:ext cx="68" cy="6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207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30735" name="Object 14"/>
            <p:cNvGraphicFramePr>
              <a:graphicFrameLocks noChangeAspect="1"/>
            </p:cNvGraphicFramePr>
            <p:nvPr/>
          </p:nvGraphicFramePr>
          <p:xfrm>
            <a:off x="2160" y="3312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name="Equation" r:id="rId9" imgW="126780" imgH="164814" progId="Equation.3">
                    <p:embed/>
                  </p:oleObj>
                </mc:Choice>
                <mc:Fallback>
                  <p:oleObj name="Equation" r:id="rId9" imgW="126780" imgH="16481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15"/>
            <p:cNvGraphicFramePr>
              <a:graphicFrameLocks noChangeAspect="1"/>
            </p:cNvGraphicFramePr>
            <p:nvPr/>
          </p:nvGraphicFramePr>
          <p:xfrm>
            <a:off x="1152" y="3456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56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6"/>
            <p:cNvGraphicFramePr>
              <a:graphicFrameLocks noChangeAspect="1"/>
            </p:cNvGraphicFramePr>
            <p:nvPr/>
          </p:nvGraphicFramePr>
          <p:xfrm>
            <a:off x="1680" y="3552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Equation" r:id="rId13" imgW="126780" imgH="164814" progId="Equation.3">
                    <p:embed/>
                  </p:oleObj>
                </mc:Choice>
                <mc:Fallback>
                  <p:oleObj name="Equation" r:id="rId13" imgW="126780" imgH="16481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552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17"/>
            <p:cNvGraphicFramePr>
              <a:graphicFrameLocks noChangeAspect="1"/>
            </p:cNvGraphicFramePr>
            <p:nvPr/>
          </p:nvGraphicFramePr>
          <p:xfrm>
            <a:off x="592" y="3552"/>
            <a:ext cx="3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5" name="Equation" r:id="rId15" imgW="241091" imgH="164957" progId="Equation.3">
                    <p:embed/>
                  </p:oleObj>
                </mc:Choice>
                <mc:Fallback>
                  <p:oleObj name="Equation" r:id="rId15" imgW="241091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3552"/>
                          <a:ext cx="35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9" name="Text Box 18"/>
          <p:cNvSpPr txBox="1">
            <a:spLocks noChangeArrowheads="1"/>
          </p:cNvSpPr>
          <p:nvPr/>
        </p:nvSpPr>
        <p:spPr bwMode="auto">
          <a:xfrm>
            <a:off x="323850" y="5961063"/>
            <a:ext cx="68405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800000"/>
                </a:solidFill>
                <a:latin typeface="微软雅黑" panose="020B0503020204020204" pitchFamily="34" charset="-122"/>
              </a:rPr>
              <a:t>可见，</a:t>
            </a:r>
            <a:r>
              <a:rPr kumimoji="1" lang="zh-CN" altLang="en-US" sz="2000">
                <a:latin typeface="微软雅黑" panose="020B0503020204020204" pitchFamily="34" charset="-122"/>
              </a:rPr>
              <a:t>在三维、二维和一维情况下</a:t>
            </a:r>
            <a:r>
              <a:rPr kumimoji="1" lang="zh-CN" altLang="en-US" sz="2000">
                <a:solidFill>
                  <a:srgbClr val="0207CA"/>
                </a:solidFill>
                <a:latin typeface="微软雅黑" panose="020B0503020204020204" pitchFamily="34" charset="-122"/>
              </a:rPr>
              <a:t>模式密度函数</a:t>
            </a:r>
            <a:r>
              <a:rPr kumimoji="1" lang="zh-CN" altLang="en-US" sz="2000">
                <a:latin typeface="微软雅黑" panose="020B0503020204020204" pitchFamily="34" charset="-122"/>
              </a:rPr>
              <a:t>分别与</a:t>
            </a:r>
            <a:r>
              <a:rPr kumimoji="1" lang="en-US" altLang="zh-CN" sz="2000">
                <a:latin typeface="微软雅黑" panose="020B0503020204020204" pitchFamily="34" charset="-122"/>
              </a:rPr>
              <a:t>ω</a:t>
            </a:r>
            <a:r>
              <a:rPr kumimoji="1" lang="zh-CN" altLang="en-US" sz="2000">
                <a:latin typeface="微软雅黑" panose="020B0503020204020204" pitchFamily="34" charset="-122"/>
              </a:rPr>
              <a:t>的</a:t>
            </a:r>
            <a:r>
              <a:rPr kumimoji="1" lang="en-US" altLang="zh-CN" sz="2000">
                <a:latin typeface="微软雅黑" panose="020B0503020204020204" pitchFamily="34" charset="-122"/>
              </a:rPr>
              <a:t>1/2</a:t>
            </a:r>
            <a:r>
              <a:rPr kumimoji="1" lang="zh-CN" altLang="en-US" sz="2000">
                <a:latin typeface="微软雅黑" panose="020B0503020204020204" pitchFamily="34" charset="-122"/>
              </a:rPr>
              <a:t>，</a:t>
            </a:r>
            <a:r>
              <a:rPr kumimoji="1" lang="en-US" altLang="zh-CN" sz="2000">
                <a:latin typeface="微软雅黑" panose="020B0503020204020204" pitchFamily="34" charset="-122"/>
              </a:rPr>
              <a:t>0</a:t>
            </a:r>
            <a:r>
              <a:rPr kumimoji="1" lang="zh-CN" altLang="en-US" sz="2000">
                <a:latin typeface="微软雅黑" panose="020B0503020204020204" pitchFamily="34" charset="-122"/>
              </a:rPr>
              <a:t>，</a:t>
            </a:r>
            <a:r>
              <a:rPr kumimoji="1" lang="en-US" altLang="zh-CN" sz="2000">
                <a:latin typeface="微软雅黑" panose="020B0503020204020204" pitchFamily="34" charset="-122"/>
              </a:rPr>
              <a:t>-1/2</a:t>
            </a:r>
            <a:r>
              <a:rPr kumimoji="1" lang="zh-CN" altLang="en-US" sz="2000">
                <a:latin typeface="微软雅黑" panose="020B0503020204020204" pitchFamily="34" charset="-122"/>
              </a:rPr>
              <a:t>次方成比例。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23850" y="1258888"/>
            <a:ext cx="86407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000" smtClean="0">
                <a:solidFill>
                  <a:srgbClr val="800000"/>
                </a:solidFill>
                <a:effectLst/>
                <a:latin typeface="微软雅黑" panose="020B0503020204020204" pitchFamily="34" charset="-122"/>
                <a:cs typeface="+mn-cs"/>
              </a:rPr>
              <a:t>例三</a:t>
            </a:r>
            <a:r>
              <a:rPr kumimoji="1" lang="zh-CN" altLang="en-US" sz="2000" smtClean="0">
                <a:effectLst/>
                <a:latin typeface="微软雅黑" panose="020B0503020204020204" pitchFamily="34" charset="-122"/>
                <a:cs typeface="+mn-cs"/>
              </a:rPr>
              <a:t>、给定</a:t>
            </a:r>
            <a:r>
              <a:rPr kumimoji="1" lang="en-US" altLang="zh-CN" sz="2000" smtClean="0">
                <a:effectLst/>
                <a:latin typeface="微软雅黑" panose="020B0503020204020204" pitchFamily="34" charset="-122"/>
                <a:cs typeface="+mn-cs"/>
              </a:rPr>
              <a:t>ω=Cq</a:t>
            </a:r>
            <a:r>
              <a:rPr kumimoji="1" lang="en-US" altLang="zh-CN" sz="2000" baseline="30000" smtClean="0">
                <a:effectLst/>
                <a:latin typeface="微软雅黑" panose="020B0503020204020204" pitchFamily="34" charset="-122"/>
                <a:cs typeface="+mn-cs"/>
              </a:rPr>
              <a:t>2</a:t>
            </a:r>
            <a:r>
              <a:rPr kumimoji="1" lang="zh-CN" altLang="en-US" sz="2000" smtClean="0">
                <a:effectLst/>
                <a:latin typeface="微软雅黑" panose="020B0503020204020204" pitchFamily="34" charset="-122"/>
                <a:cs typeface="+mn-cs"/>
              </a:rPr>
              <a:t>，求一维、二维及三维情况的</a:t>
            </a:r>
            <a:r>
              <a:rPr kumimoji="1" lang="en-US" altLang="zh-CN" sz="2000" smtClean="0">
                <a:effectLst/>
                <a:latin typeface="微软雅黑" panose="020B0503020204020204" pitchFamily="34" charset="-122"/>
                <a:cs typeface="+mn-cs"/>
              </a:rPr>
              <a:t>g(ω)</a:t>
            </a:r>
            <a:endParaRPr kumimoji="1" lang="en-US" altLang="zh-CN" sz="2000" dirty="0">
              <a:effectLst/>
              <a:latin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81075"/>
            <a:ext cx="8229600" cy="6810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概念：范霍夫奇点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25888" y="1557338"/>
          <a:ext cx="35496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1447800" imgH="469900" progId="Equation.DSMT4">
                  <p:embed/>
                </p:oleObj>
              </mc:Choice>
              <mc:Fallback>
                <p:oleObj name="Equation" r:id="rId3" imgW="1447800" imgH="4699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1557338"/>
                        <a:ext cx="354965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539750" y="1824038"/>
            <a:ext cx="3060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3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b="1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</a:rPr>
              <a:t>一维单原子链的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</a:rPr>
              <a:t>g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(</a:t>
            </a:r>
            <a:r>
              <a:rPr kumimoji="1" lang="en-US" altLang="zh-CN" sz="2400" i="1">
                <a:solidFill>
                  <a:srgbClr val="0207CA"/>
                </a:solidFill>
                <a:latin typeface="微软雅黑" panose="020B0503020204020204" pitchFamily="34" charset="-122"/>
              </a:rPr>
              <a:t>ω</a:t>
            </a:r>
            <a:r>
              <a:rPr kumimoji="1" lang="en-US" altLang="zh-CN" sz="2400">
                <a:solidFill>
                  <a:srgbClr val="0207CA"/>
                </a:solidFill>
                <a:latin typeface="微软雅黑" panose="020B0503020204020204" pitchFamily="34" charset="-122"/>
              </a:rPr>
              <a:t>)</a:t>
            </a:r>
          </a:p>
        </p:txBody>
      </p: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539750" y="2325688"/>
            <a:ext cx="4752975" cy="630237"/>
            <a:chOff x="1111" y="3286"/>
            <a:chExt cx="2994" cy="397"/>
          </a:xfrm>
        </p:grpSpPr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1111" y="3339"/>
              <a:ext cx="29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3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 b="1">
                  <a:solidFill>
                    <a:schemeClr val="tx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当               时，会如何呢</a:t>
              </a:r>
              <a:r>
                <a:rPr lang="en-US" altLang="zh-CN" sz="2400">
                  <a:solidFill>
                    <a:srgbClr val="1C1C1C"/>
                  </a:solidFill>
                  <a:latin typeface="微软雅黑" panose="020B0503020204020204" pitchFamily="34" charset="-122"/>
                </a:rPr>
                <a:t>?</a:t>
              </a:r>
            </a:p>
          </p:txBody>
        </p:sp>
        <p:graphicFrame>
          <p:nvGraphicFramePr>
            <p:cNvPr id="31753" name="Object 8"/>
            <p:cNvGraphicFramePr>
              <a:graphicFrameLocks noChangeAspect="1"/>
            </p:cNvGraphicFramePr>
            <p:nvPr/>
          </p:nvGraphicFramePr>
          <p:xfrm>
            <a:off x="1372" y="3286"/>
            <a:ext cx="81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5" name="Equation" r:id="rId5" imgW="469900" imgH="228600" progId="Equation.DSMT4">
                    <p:embed/>
                  </p:oleObj>
                </mc:Choice>
                <mc:Fallback>
                  <p:oleObj name="Equation" r:id="rId5" imgW="4699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3286"/>
                          <a:ext cx="817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0" name="对象 1"/>
          <p:cNvGraphicFramePr>
            <a:graphicFrameLocks noChangeAspect="1"/>
          </p:cNvGraphicFramePr>
          <p:nvPr/>
        </p:nvGraphicFramePr>
        <p:xfrm>
          <a:off x="1173163" y="2955925"/>
          <a:ext cx="5883275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Graph" r:id="rId7" imgW="2160494" imgH="1299882" progId="Origin50.Graph">
                  <p:embed/>
                </p:oleObj>
              </mc:Choice>
              <mc:Fallback>
                <p:oleObj name="Graph" r:id="rId7" imgW="2160494" imgH="1299882" progId="Origin50.Grap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55925"/>
                        <a:ext cx="5883275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1" name="直接连接符 3"/>
          <p:cNvCxnSpPr>
            <a:cxnSpLocks noChangeShapeType="1"/>
          </p:cNvCxnSpPr>
          <p:nvPr/>
        </p:nvCxnSpPr>
        <p:spPr bwMode="auto">
          <a:xfrm>
            <a:off x="5534025" y="3357563"/>
            <a:ext cx="0" cy="2519362"/>
          </a:xfrm>
          <a:prstGeom prst="line">
            <a:avLst/>
          </a:prstGeom>
          <a:noFill/>
          <a:ln w="19050" algn="ctr">
            <a:solidFill>
              <a:srgbClr val="0207CA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Words>502</Words>
  <Application>Microsoft Office PowerPoint</Application>
  <PresentationFormat>全屏显示(4:3)</PresentationFormat>
  <Paragraphs>70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Times New Roman</vt:lpstr>
      <vt:lpstr>宋体</vt:lpstr>
      <vt:lpstr>Arial</vt:lpstr>
      <vt:lpstr>Arial Black</vt:lpstr>
      <vt:lpstr>微软雅黑</vt:lpstr>
      <vt:lpstr>Verdana</vt:lpstr>
      <vt:lpstr>楷体_GB2312</vt:lpstr>
      <vt:lpstr>华文新魏</vt:lpstr>
      <vt:lpstr>Wingdings</vt:lpstr>
      <vt:lpstr>1_Balloons</vt:lpstr>
      <vt:lpstr>Microsoft 公式 3.0</vt:lpstr>
      <vt:lpstr>MathType 6.0 Equation</vt:lpstr>
      <vt:lpstr>MathType 5.0 Equation</vt:lpstr>
      <vt:lpstr>Origin Graph</vt:lpstr>
      <vt:lpstr>§3-9晶格振动模式密度</vt:lpstr>
      <vt:lpstr>模式密度（振动模式密度、状态密度、频率分布函数） </vt:lpstr>
      <vt:lpstr>晶格振动模式密度g(ω)的一般表达式</vt:lpstr>
      <vt:lpstr>举例求解g(ω)</vt:lpstr>
      <vt:lpstr>例二、Debye模型的计算</vt:lpstr>
      <vt:lpstr>例三、给定ω=Cq2，求一维、二维及三维情况的g(ω)</vt:lpstr>
      <vt:lpstr>PowerPoint 演示文稿</vt:lpstr>
      <vt:lpstr>PowerPoint 演示文稿</vt:lpstr>
      <vt:lpstr>概念：范霍夫奇点</vt:lpstr>
      <vt:lpstr>PowerPoint 演示文稿</vt:lpstr>
      <vt:lpstr>补充例题:P581—3.7</vt:lpstr>
      <vt:lpstr>证明:</vt:lpstr>
      <vt:lpstr>晶格振动模式密度计算</vt:lpstr>
    </vt:vector>
  </TitlesOfParts>
  <Company>南京建筑工程学院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祝云峰</dc:creator>
  <cp:lastModifiedBy>lixh</cp:lastModifiedBy>
  <cp:revision>341</cp:revision>
  <dcterms:created xsi:type="dcterms:W3CDTF">2001-03-15T01:39:43Z</dcterms:created>
  <dcterms:modified xsi:type="dcterms:W3CDTF">2018-10-19T19:04:02Z</dcterms:modified>
</cp:coreProperties>
</file>