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13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7379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893D0B08-2222-46CA-B484-97DD7EEFA3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89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1A15183A-BE0F-4AEA-B44A-7E9008240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26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DC558BC7-AE71-4E57-B841-BB07EC3BE9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18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782D600C-B763-49EB-9C3C-36F546FB1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33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955EE2C6-D2FB-4830-8A26-E9B476829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203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3A6F56D9-5C8A-4C31-B524-21160E8019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70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3999" cy="1301006"/>
          </a:xfrm>
          <a:solidFill>
            <a:schemeClr val="bg1"/>
          </a:solidFill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28A27AD0-69D3-4643-A47B-B81674FB06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371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5C9F5922-816F-4766-8D35-22542E4CA1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874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8775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69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3829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2792"/>
            <a:ext cx="8229600" cy="6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1" smtClean="0"/>
              <a:t>单击此处编辑母版标题样式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1600200"/>
            <a:ext cx="823075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7974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533" y="777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40" name="Freeform 5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4028" y="1801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41" name="Freeform 6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638" y="2166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42" name="Freeform 7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978" y="976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43" name="Freeform 8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44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44" name="Freeform 9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94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45" name="Freeform 10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Freeform 11"/>
            <p:cNvSpPr>
              <a:spLocks noChangeArrowheads="1"/>
            </p:cNvSpPr>
            <p:nvPr userDrawn="1"/>
          </p:nvSpPr>
          <p:spPr bwMode="auto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7" name="Freeform 12"/>
            <p:cNvSpPr>
              <a:spLocks noChangeArrowheads="1"/>
            </p:cNvSpPr>
            <p:nvPr userDrawn="1"/>
          </p:nvSpPr>
          <p:spPr bwMode="auto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" name="Freeform 13"/>
            <p:cNvSpPr>
              <a:spLocks noChangeArrowheads="1"/>
            </p:cNvSpPr>
            <p:nvPr userDrawn="1"/>
          </p:nvSpPr>
          <p:spPr bwMode="auto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9" name="Freeform 14"/>
            <p:cNvSpPr>
              <a:spLocks noChangeArrowheads="1"/>
            </p:cNvSpPr>
            <p:nvPr userDrawn="1"/>
          </p:nvSpPr>
          <p:spPr bwMode="auto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10" name="Freeform 15"/>
            <p:cNvSpPr>
              <a:spLocks noChangeArrowheads="1"/>
            </p:cNvSpPr>
            <p:nvPr userDrawn="1"/>
          </p:nvSpPr>
          <p:spPr bwMode="auto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11" name="Freeform 16"/>
            <p:cNvSpPr>
              <a:spLocks noChangeArrowheads="1"/>
            </p:cNvSpPr>
            <p:nvPr userDrawn="1"/>
          </p:nvSpPr>
          <p:spPr bwMode="auto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29" y="752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37" name="Freeform 19"/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38" name="Freeform 20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5" y="130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34" name="Freeform 23"/>
              <p:cNvSpPr>
                <a:spLocks noChangeArrowheads="1"/>
              </p:cNvSpPr>
              <p:nvPr userDrawn="1"/>
            </p:nvSpPr>
            <p:spPr bwMode="auto">
              <a:xfrm>
                <a:off x="1787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35" name="Freeform 24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31" name="Freeform 27"/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32" name="Freeform 28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1" y="260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28" name="Freeform 31"/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29" name="Freeform 32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25" name="Freeform 35"/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  <p:sp>
            <p:nvSpPr>
              <p:cNvPr id="26" name="Freeform 36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mtClean="0"/>
              </a:p>
            </p:txBody>
          </p:sp>
        </p:grpSp>
        <p:sp>
          <p:nvSpPr>
            <p:cNvPr id="17" name="Freeform 37"/>
            <p:cNvSpPr>
              <a:spLocks noChangeArrowheads="1"/>
            </p:cNvSpPr>
            <p:nvPr userDrawn="1"/>
          </p:nvSpPr>
          <p:spPr bwMode="auto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18" name="Freeform 38"/>
            <p:cNvSpPr>
              <a:spLocks noChangeArrowheads="1"/>
            </p:cNvSpPr>
            <p:nvPr userDrawn="1"/>
          </p:nvSpPr>
          <p:spPr bwMode="auto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19" name="Freeform 39"/>
            <p:cNvSpPr>
              <a:spLocks noChangeArrowheads="1"/>
            </p:cNvSpPr>
            <p:nvPr userDrawn="1"/>
          </p:nvSpPr>
          <p:spPr bwMode="auto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20" name="Freeform 40"/>
            <p:cNvSpPr>
              <a:spLocks noChangeArrowheads="1"/>
            </p:cNvSpPr>
            <p:nvPr userDrawn="1"/>
          </p:nvSpPr>
          <p:spPr bwMode="auto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21" name="Freeform 41"/>
            <p:cNvSpPr>
              <a:spLocks noChangeArrowheads="1"/>
            </p:cNvSpPr>
            <p:nvPr userDrawn="1"/>
          </p:nvSpPr>
          <p:spPr bwMode="auto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22" name="Freeform 42"/>
            <p:cNvSpPr>
              <a:spLocks noChangeArrowheads="1"/>
            </p:cNvSpPr>
            <p:nvPr userDrawn="1"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23" name="Freeform 43"/>
            <p:cNvSpPr>
              <a:spLocks noChangeArrowheads="1"/>
            </p:cNvSpPr>
            <p:nvPr userDrawn="1"/>
          </p:nvSpPr>
          <p:spPr bwMode="auto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02CA3B1C-317C-4414-A1A0-E00051A249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24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4906AC5E-1B44-4502-B79A-6C19EF3DE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13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800"/>
            </a:lvl1pPr>
            <a:lvl2pPr>
              <a:lnSpc>
                <a:spcPct val="125000"/>
              </a:lnSpc>
              <a:spcBef>
                <a:spcPts val="0"/>
              </a:spcBef>
              <a:defRPr sz="2400"/>
            </a:lvl2pPr>
            <a:lvl3pPr>
              <a:lnSpc>
                <a:spcPct val="125000"/>
              </a:lnSpc>
              <a:spcBef>
                <a:spcPts val="0"/>
              </a:spcBef>
              <a:defRPr sz="20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2800" smtClean="0"/>
            </a:lvl1pPr>
            <a:lvl2pPr>
              <a:defRPr lang="zh-CN" altLang="en-US" sz="2400" smtClean="0"/>
            </a:lvl2pPr>
            <a:lvl3pPr>
              <a:defRPr lang="zh-CN" altLang="en-US" sz="20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771AC329-6F00-48D7-AF70-F66311C13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01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97E810E4-7105-4B25-8233-14B493EF78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87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B06CD4C6-E620-4950-A54B-E662FC2839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83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2800" b="1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F73228C8-8A45-4AFC-ABFF-1CAA230AB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84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343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311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</a:p>
        </p:txBody>
      </p:sp>
      <p:sp>
        <p:nvSpPr>
          <p:cNvPr id="1034" name="Text Box 55"/>
          <p:cNvSpPr txBox="1">
            <a:spLocks noChangeArrowheads="1"/>
          </p:cNvSpPr>
          <p:nvPr/>
        </p:nvSpPr>
        <p:spPr bwMode="auto">
          <a:xfrm>
            <a:off x="6804025" y="223838"/>
            <a:ext cx="233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第四章 能带理论</a:t>
            </a:r>
          </a:p>
        </p:txBody>
      </p:sp>
      <p:sp>
        <p:nvSpPr>
          <p:cNvPr id="1035" name="Rectangle 56"/>
          <p:cNvSpPr>
            <a:spLocks noChangeArrowheads="1"/>
          </p:cNvSpPr>
          <p:nvPr/>
        </p:nvSpPr>
        <p:spPr bwMode="auto">
          <a:xfrm>
            <a:off x="0" y="47625"/>
            <a:ext cx="7667625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charset="-122"/>
                <a:sym typeface="+mn-ea"/>
              </a:rPr>
              <a:t>4-4</a:t>
            </a:r>
            <a:r>
              <a:rPr kumimoji="1"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charset="-122"/>
                <a:sym typeface="+mn-ea"/>
              </a:rPr>
              <a:t>赝势</a:t>
            </a:r>
          </a:p>
        </p:txBody>
      </p:sp>
      <p:sp>
        <p:nvSpPr>
          <p:cNvPr id="52282" name="Text Box 58"/>
          <p:cNvSpPr txBox="1">
            <a:spLocks noChangeArrowheads="1"/>
          </p:cNvSpPr>
          <p:nvPr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anose="02010800040101010101" charset="-122"/>
                <a:sym typeface="+mn-ea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19" r:id="rId19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>
            <a:spLocks noChangeArrowheads="1"/>
          </p:cNvSpPr>
          <p:nvPr/>
        </p:nvSpPr>
        <p:spPr bwMode="auto">
          <a:xfrm>
            <a:off x="2654300" y="896938"/>
            <a:ext cx="33702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§</a:t>
            </a: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赝势方法</a:t>
            </a:r>
            <a:r>
              <a:rPr lang="zh-CN" altLang="en-US" sz="2600"/>
              <a:t> </a:t>
            </a:r>
          </a:p>
        </p:txBody>
      </p:sp>
      <p:sp>
        <p:nvSpPr>
          <p:cNvPr id="2051" name="矩形 2050"/>
          <p:cNvSpPr>
            <a:spLocks noChangeArrowheads="1"/>
          </p:cNvSpPr>
          <p:nvPr/>
        </p:nvSpPr>
        <p:spPr bwMode="auto">
          <a:xfrm>
            <a:off x="539750" y="1646238"/>
            <a:ext cx="799306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近自由电子模型中假定周期性势场的起伏很小，可以将其看作是微扰，对一些金属计算得到的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能带结果和实验结果是相符的</a:t>
            </a:r>
          </a:p>
        </p:txBody>
      </p:sp>
      <p:sp>
        <p:nvSpPr>
          <p:cNvPr id="2052" name="矩形 2051"/>
          <p:cNvSpPr>
            <a:spLocks noChangeArrowheads="1"/>
          </p:cNvSpPr>
          <p:nvPr/>
        </p:nvSpPr>
        <p:spPr bwMode="auto">
          <a:xfrm>
            <a:off x="539750" y="3344863"/>
            <a:ext cx="799306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在实际的固体中，在原子核附近，库仑吸引作用使周期性势场偏离平均值很远，在离子实内部势场对电子波函数影响很大，其</a:t>
            </a:r>
            <a:r>
              <a:rPr lang="zh-CN" altLang="en-US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波函数变化剧烈</a:t>
            </a:r>
            <a:endParaRPr lang="zh-CN" altLang="en-US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矩形 2052"/>
          <p:cNvSpPr>
            <a:spLocks noChangeArrowheads="1"/>
          </p:cNvSpPr>
          <p:nvPr/>
        </p:nvSpPr>
        <p:spPr bwMode="auto">
          <a:xfrm>
            <a:off x="539750" y="5186363"/>
            <a:ext cx="7993063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显然势场不能被看作是起伏很小的微扰势场。这样的矛盾必须用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赝势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来解决</a:t>
            </a:r>
          </a:p>
        </p:txBody>
      </p:sp>
      <p:sp>
        <p:nvSpPr>
          <p:cNvPr id="20486" name="矩形 1"/>
          <p:cNvSpPr>
            <a:spLocks noChangeArrowheads="1"/>
          </p:cNvSpPr>
          <p:nvPr/>
        </p:nvSpPr>
        <p:spPr bwMode="auto">
          <a:xfrm>
            <a:off x="250825" y="1484313"/>
            <a:ext cx="8642350" cy="4897437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800" b="1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dvAuto="0"/>
      <p:bldP spid="2051" grpId="0" build="p"/>
      <p:bldP spid="2052" grpId="0" build="p"/>
      <p:bldP spid="205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图片 5124" descr="XCH004_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1320800"/>
            <a:ext cx="4886325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矩形 4"/>
          <p:cNvSpPr>
            <a:spLocks noChangeArrowheads="1"/>
          </p:cNvSpPr>
          <p:nvPr/>
        </p:nvSpPr>
        <p:spPr bwMode="auto">
          <a:xfrm>
            <a:off x="250825" y="981075"/>
            <a:ext cx="8642350" cy="5635625"/>
          </a:xfrm>
          <a:prstGeom prst="rect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 sz="2800" b="1">
              <a:solidFill>
                <a:srgbClr val="1C1C1C"/>
              </a:solidFill>
            </a:endParaRPr>
          </a:p>
        </p:txBody>
      </p:sp>
      <p:sp>
        <p:nvSpPr>
          <p:cNvPr id="21508" name="矩形 1"/>
          <p:cNvSpPr>
            <a:spLocks noChangeArrowheads="1"/>
          </p:cNvSpPr>
          <p:nvPr/>
        </p:nvSpPr>
        <p:spPr bwMode="auto">
          <a:xfrm>
            <a:off x="434975" y="1217613"/>
            <a:ext cx="2339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赝势的近似方法</a:t>
            </a:r>
            <a:endParaRPr lang="zh-CN" altLang="en-US"/>
          </a:p>
        </p:txBody>
      </p:sp>
      <p:sp>
        <p:nvSpPr>
          <p:cNvPr id="21509" name="文本框 2"/>
          <p:cNvSpPr txBox="1">
            <a:spLocks noChangeArrowheads="1"/>
          </p:cNvSpPr>
          <p:nvPr/>
        </p:nvSpPr>
        <p:spPr bwMode="auto">
          <a:xfrm>
            <a:off x="250825" y="1779588"/>
            <a:ext cx="3529013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应包含离子势和价电子的作用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可以选择的简化模型有很多种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模型中包含一个或几个参量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通过计算的结果与实验相比较确定参量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可进一步预言其它方面的性质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434975" y="4516438"/>
          <a:ext cx="3144838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公式" r:id="rId4" imgW="1752480" imgH="1054080" progId="Equation.3">
                  <p:embed/>
                </p:oleObj>
              </mc:Choice>
              <mc:Fallback>
                <p:oleObj name="公式" r:id="rId4" imgW="175248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4516438"/>
                        <a:ext cx="3144838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207CA"/>
          </a:solidFill>
          <a:prstDash val="dash"/>
          <a:round/>
          <a:headEnd type="none" w="med" len="med"/>
          <a:tailEnd type="triangl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C:\04_04_赝势.ppt</Template>
  <TotalTime>8</TotalTime>
  <Words>145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Times New Roman</vt:lpstr>
      <vt:lpstr>宋体</vt:lpstr>
      <vt:lpstr>Arial</vt:lpstr>
      <vt:lpstr>Arial Black</vt:lpstr>
      <vt:lpstr>微软雅黑</vt:lpstr>
      <vt:lpstr>等线</vt:lpstr>
      <vt:lpstr>Verdana</vt:lpstr>
      <vt:lpstr>+mn-ea</vt:lpstr>
      <vt:lpstr>楷体_GB2312</vt:lpstr>
      <vt:lpstr>华文新魏</vt:lpstr>
      <vt:lpstr>Wingdings</vt:lpstr>
      <vt:lpstr>1_Balloons</vt:lpstr>
      <vt:lpstr>Microsoft 公式 3.0</vt:lpstr>
      <vt:lpstr>PowerPoint 演示文稿</vt:lpstr>
      <vt:lpstr>PowerPoint 演示文稿</vt:lpstr>
    </vt:vector>
  </TitlesOfParts>
  <Company>HZIEE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XCH</dc:creator>
  <cp:lastModifiedBy>lixh</cp:lastModifiedBy>
  <cp:revision>12</cp:revision>
  <dcterms:created xsi:type="dcterms:W3CDTF">2003-10-31T06:36:51Z</dcterms:created>
  <dcterms:modified xsi:type="dcterms:W3CDTF">2018-12-01T00:31:23Z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